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95959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10"/>
              </a:lnSpc>
            </a:pPr>
            <a:r>
              <a:rPr dirty="0"/>
              <a:t>Comp</a:t>
            </a:r>
            <a:r>
              <a:rPr dirty="0" spc="90"/>
              <a:t> </a:t>
            </a:r>
            <a:r>
              <a:rPr dirty="0" spc="-210"/>
              <a:t>411</a:t>
            </a:r>
            <a:r>
              <a:rPr dirty="0" spc="125"/>
              <a:t> </a:t>
            </a:r>
            <a:r>
              <a:rPr dirty="0"/>
              <a:t>-</a:t>
            </a:r>
            <a:r>
              <a:rPr dirty="0" spc="105"/>
              <a:t> </a:t>
            </a:r>
            <a:r>
              <a:rPr dirty="0" spc="-20"/>
              <a:t>Fall</a:t>
            </a:r>
            <a:r>
              <a:rPr dirty="0" spc="110"/>
              <a:t> </a:t>
            </a:r>
            <a:r>
              <a:rPr dirty="0" spc="-2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10"/>
              </a:lnSpc>
            </a:pPr>
            <a:r>
              <a:rPr dirty="0" spc="-75"/>
              <a:t>09/10/2018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95959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0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95959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10"/>
              </a:lnSpc>
            </a:pPr>
            <a:r>
              <a:rPr dirty="0"/>
              <a:t>Comp</a:t>
            </a:r>
            <a:r>
              <a:rPr dirty="0" spc="90"/>
              <a:t> </a:t>
            </a:r>
            <a:r>
              <a:rPr dirty="0" spc="-210"/>
              <a:t>411</a:t>
            </a:r>
            <a:r>
              <a:rPr dirty="0" spc="125"/>
              <a:t> </a:t>
            </a:r>
            <a:r>
              <a:rPr dirty="0"/>
              <a:t>-</a:t>
            </a:r>
            <a:r>
              <a:rPr dirty="0" spc="105"/>
              <a:t> </a:t>
            </a:r>
            <a:r>
              <a:rPr dirty="0" spc="-20"/>
              <a:t>Fall</a:t>
            </a:r>
            <a:r>
              <a:rPr dirty="0" spc="110"/>
              <a:t> </a:t>
            </a:r>
            <a:r>
              <a:rPr dirty="0" spc="-2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10"/>
              </a:lnSpc>
            </a:pPr>
            <a:r>
              <a:rPr dirty="0" spc="-75"/>
              <a:t>09/10/2018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95959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0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10"/>
              </a:lnSpc>
            </a:pPr>
            <a:r>
              <a:rPr dirty="0"/>
              <a:t>Comp</a:t>
            </a:r>
            <a:r>
              <a:rPr dirty="0" spc="90"/>
              <a:t> </a:t>
            </a:r>
            <a:r>
              <a:rPr dirty="0" spc="-210"/>
              <a:t>411</a:t>
            </a:r>
            <a:r>
              <a:rPr dirty="0" spc="125"/>
              <a:t> </a:t>
            </a:r>
            <a:r>
              <a:rPr dirty="0"/>
              <a:t>-</a:t>
            </a:r>
            <a:r>
              <a:rPr dirty="0" spc="105"/>
              <a:t> </a:t>
            </a:r>
            <a:r>
              <a:rPr dirty="0" spc="-20"/>
              <a:t>Fall</a:t>
            </a:r>
            <a:r>
              <a:rPr dirty="0" spc="110"/>
              <a:t> </a:t>
            </a:r>
            <a:r>
              <a:rPr dirty="0" spc="-20"/>
              <a:t>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10"/>
              </a:lnSpc>
            </a:pPr>
            <a:r>
              <a:rPr dirty="0" spc="-75"/>
              <a:t>09/10/2018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95959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0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10"/>
              </a:lnSpc>
            </a:pPr>
            <a:r>
              <a:rPr dirty="0"/>
              <a:t>Comp</a:t>
            </a:r>
            <a:r>
              <a:rPr dirty="0" spc="90"/>
              <a:t> </a:t>
            </a:r>
            <a:r>
              <a:rPr dirty="0" spc="-210"/>
              <a:t>411</a:t>
            </a:r>
            <a:r>
              <a:rPr dirty="0" spc="125"/>
              <a:t> </a:t>
            </a:r>
            <a:r>
              <a:rPr dirty="0"/>
              <a:t>-</a:t>
            </a:r>
            <a:r>
              <a:rPr dirty="0" spc="105"/>
              <a:t> </a:t>
            </a:r>
            <a:r>
              <a:rPr dirty="0" spc="-20"/>
              <a:t>Fall</a:t>
            </a:r>
            <a:r>
              <a:rPr dirty="0" spc="110"/>
              <a:t> </a:t>
            </a:r>
            <a:r>
              <a:rPr dirty="0" spc="-20"/>
              <a:t>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10"/>
              </a:lnSpc>
            </a:pPr>
            <a:r>
              <a:rPr dirty="0" spc="-75"/>
              <a:t>09/10/2018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95959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0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10"/>
              </a:lnSpc>
            </a:pPr>
            <a:r>
              <a:rPr dirty="0"/>
              <a:t>Comp</a:t>
            </a:r>
            <a:r>
              <a:rPr dirty="0" spc="90"/>
              <a:t> </a:t>
            </a:r>
            <a:r>
              <a:rPr dirty="0" spc="-210"/>
              <a:t>411</a:t>
            </a:r>
            <a:r>
              <a:rPr dirty="0" spc="125"/>
              <a:t> </a:t>
            </a:r>
            <a:r>
              <a:rPr dirty="0"/>
              <a:t>-</a:t>
            </a:r>
            <a:r>
              <a:rPr dirty="0" spc="105"/>
              <a:t> </a:t>
            </a:r>
            <a:r>
              <a:rPr dirty="0" spc="-20"/>
              <a:t>Fall</a:t>
            </a:r>
            <a:r>
              <a:rPr dirty="0" spc="110"/>
              <a:t> </a:t>
            </a:r>
            <a:r>
              <a:rPr dirty="0" spc="-20"/>
              <a:t>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10"/>
              </a:lnSpc>
            </a:pPr>
            <a:r>
              <a:rPr dirty="0" spc="-75"/>
              <a:t>09/10/2018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595959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0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19512" y="456410"/>
            <a:ext cx="728967" cy="8948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648103"/>
            <a:ext cx="711263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2025" y="1545333"/>
            <a:ext cx="8322945" cy="1901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95959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64925" y="6457095"/>
            <a:ext cx="1609089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10"/>
              </a:lnSpc>
            </a:pPr>
            <a:r>
              <a:rPr dirty="0"/>
              <a:t>Comp</a:t>
            </a:r>
            <a:r>
              <a:rPr dirty="0" spc="90"/>
              <a:t> </a:t>
            </a:r>
            <a:r>
              <a:rPr dirty="0" spc="-210"/>
              <a:t>411</a:t>
            </a:r>
            <a:r>
              <a:rPr dirty="0" spc="125"/>
              <a:t> </a:t>
            </a:r>
            <a:r>
              <a:rPr dirty="0"/>
              <a:t>-</a:t>
            </a:r>
            <a:r>
              <a:rPr dirty="0" spc="105"/>
              <a:t> </a:t>
            </a:r>
            <a:r>
              <a:rPr dirty="0" spc="-20"/>
              <a:t>Fall</a:t>
            </a:r>
            <a:r>
              <a:rPr dirty="0" spc="110"/>
              <a:t> </a:t>
            </a:r>
            <a:r>
              <a:rPr dirty="0" spc="-20"/>
              <a:t>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4725" y="6457095"/>
            <a:ext cx="887094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10"/>
              </a:lnSpc>
            </a:pPr>
            <a:r>
              <a:rPr dirty="0" spc="-75"/>
              <a:t>09/10/2018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873600" y="6496149"/>
            <a:ext cx="196850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595959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50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0"/>
              <a:t>ARM</a:t>
            </a:r>
            <a:r>
              <a:rPr dirty="0" spc="200"/>
              <a:t> </a:t>
            </a:r>
            <a:r>
              <a:rPr dirty="0" cap="small" spc="135"/>
              <a:t>shift</a:t>
            </a:r>
            <a:r>
              <a:rPr dirty="0" spc="204"/>
              <a:t> </a:t>
            </a:r>
            <a:r>
              <a:rPr dirty="0" spc="45"/>
              <a:t>O</a:t>
            </a:r>
            <a:r>
              <a:rPr dirty="0" cap="small" spc="45"/>
              <a:t>perations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25400" marR="5080">
              <a:lnSpc>
                <a:spcPct val="115599"/>
              </a:lnSpc>
              <a:spcBef>
                <a:spcPts val="140"/>
              </a:spcBef>
            </a:pPr>
            <a:r>
              <a:rPr dirty="0"/>
              <a:t>A</a:t>
            </a:r>
            <a:r>
              <a:rPr dirty="0" spc="240"/>
              <a:t> </a:t>
            </a:r>
            <a:r>
              <a:rPr dirty="0"/>
              <a:t>novel</a:t>
            </a:r>
            <a:r>
              <a:rPr dirty="0" spc="240"/>
              <a:t> </a:t>
            </a:r>
            <a:r>
              <a:rPr dirty="0" spc="125"/>
              <a:t>featu\e</a:t>
            </a:r>
            <a:r>
              <a:rPr dirty="0" spc="245"/>
              <a:t> </a:t>
            </a:r>
            <a:r>
              <a:rPr dirty="0" spc="290"/>
              <a:t>of</a:t>
            </a:r>
            <a:r>
              <a:rPr dirty="0" spc="240"/>
              <a:t> </a:t>
            </a:r>
            <a:r>
              <a:rPr dirty="0"/>
              <a:t>ARM</a:t>
            </a:r>
            <a:r>
              <a:rPr dirty="0" spc="240"/>
              <a:t> </a:t>
            </a:r>
            <a:r>
              <a:rPr dirty="0"/>
              <a:t>is</a:t>
            </a:r>
            <a:r>
              <a:rPr dirty="0" spc="245"/>
              <a:t> </a:t>
            </a:r>
            <a:r>
              <a:rPr dirty="0"/>
              <a:t>that</a:t>
            </a:r>
            <a:r>
              <a:rPr dirty="0" spc="250"/>
              <a:t> </a:t>
            </a:r>
            <a:r>
              <a:rPr dirty="0" spc="-140" i="1">
                <a:latin typeface="Georgia"/>
                <a:cs typeface="Georgia"/>
              </a:rPr>
              <a:t>all</a:t>
            </a:r>
            <a:r>
              <a:rPr dirty="0" spc="245" i="1">
                <a:latin typeface="Georgia"/>
                <a:cs typeface="Georgia"/>
              </a:rPr>
              <a:t> </a:t>
            </a:r>
            <a:r>
              <a:rPr dirty="0"/>
              <a:t>data-p\ocessing</a:t>
            </a:r>
            <a:r>
              <a:rPr dirty="0" spc="240"/>
              <a:t> </a:t>
            </a:r>
            <a:r>
              <a:rPr dirty="0"/>
              <a:t>inst\uctions</a:t>
            </a:r>
            <a:r>
              <a:rPr dirty="0" spc="240"/>
              <a:t> </a:t>
            </a:r>
            <a:r>
              <a:rPr dirty="0" spc="25"/>
              <a:t>can </a:t>
            </a:r>
            <a:r>
              <a:rPr dirty="0" spc="-40"/>
              <a:t>include</a:t>
            </a:r>
            <a:r>
              <a:rPr dirty="0" spc="250"/>
              <a:t> </a:t>
            </a:r>
            <a:r>
              <a:rPr dirty="0"/>
              <a:t>an</a:t>
            </a:r>
            <a:r>
              <a:rPr dirty="0" spc="250"/>
              <a:t> </a:t>
            </a:r>
            <a:r>
              <a:rPr dirty="0" spc="-50"/>
              <a:t>optional</a:t>
            </a:r>
            <a:r>
              <a:rPr dirty="0" spc="250"/>
              <a:t> </a:t>
            </a:r>
            <a:r>
              <a:rPr dirty="0" spc="-45"/>
              <a:t>“shift”,</a:t>
            </a:r>
            <a:r>
              <a:rPr dirty="0" spc="245"/>
              <a:t> </a:t>
            </a:r>
            <a:r>
              <a:rPr dirty="0" spc="65"/>
              <a:t>whe\eas</a:t>
            </a:r>
            <a:r>
              <a:rPr dirty="0" spc="250"/>
              <a:t> </a:t>
            </a:r>
            <a:r>
              <a:rPr dirty="0"/>
              <a:t>most</a:t>
            </a:r>
            <a:r>
              <a:rPr dirty="0" spc="250"/>
              <a:t> </a:t>
            </a:r>
            <a:r>
              <a:rPr dirty="0"/>
              <a:t>othe\</a:t>
            </a:r>
            <a:r>
              <a:rPr dirty="0" spc="245"/>
              <a:t> </a:t>
            </a:r>
            <a:r>
              <a:rPr dirty="0" spc="75"/>
              <a:t>a\chitectu\es</a:t>
            </a:r>
            <a:r>
              <a:rPr dirty="0" spc="250"/>
              <a:t> </a:t>
            </a:r>
            <a:r>
              <a:rPr dirty="0" spc="-20"/>
              <a:t>have </a:t>
            </a:r>
            <a:r>
              <a:rPr dirty="0" spc="75"/>
              <a:t>sepa\ate</a:t>
            </a:r>
            <a:r>
              <a:rPr dirty="0" spc="250"/>
              <a:t> </a:t>
            </a:r>
            <a:r>
              <a:rPr dirty="0" spc="55"/>
              <a:t>shift</a:t>
            </a:r>
            <a:r>
              <a:rPr dirty="0" spc="250"/>
              <a:t> </a:t>
            </a:r>
            <a:r>
              <a:rPr dirty="0" spc="-10"/>
              <a:t>inst\uctions.</a:t>
            </a:r>
            <a:r>
              <a:rPr dirty="0" spc="250"/>
              <a:t> </a:t>
            </a:r>
            <a:r>
              <a:rPr dirty="0" spc="-20"/>
              <a:t>This</a:t>
            </a:r>
            <a:r>
              <a:rPr dirty="0" spc="250"/>
              <a:t> </a:t>
            </a:r>
            <a:r>
              <a:rPr dirty="0"/>
              <a:t>is</a:t>
            </a:r>
            <a:r>
              <a:rPr dirty="0" spc="250"/>
              <a:t> </a:t>
            </a:r>
            <a:r>
              <a:rPr dirty="0"/>
              <a:t>actually</a:t>
            </a:r>
            <a:r>
              <a:rPr dirty="0" spc="250"/>
              <a:t> </a:t>
            </a:r>
            <a:r>
              <a:rPr dirty="0" spc="100"/>
              <a:t>ve\y</a:t>
            </a:r>
            <a:r>
              <a:rPr dirty="0" spc="245"/>
              <a:t> </a:t>
            </a:r>
            <a:r>
              <a:rPr dirty="0"/>
              <a:t>useful</a:t>
            </a:r>
            <a:r>
              <a:rPr dirty="0" spc="250"/>
              <a:t> </a:t>
            </a:r>
            <a:r>
              <a:rPr dirty="0" spc="60"/>
              <a:t>as</a:t>
            </a:r>
            <a:r>
              <a:rPr dirty="0" spc="250"/>
              <a:t> </a:t>
            </a:r>
            <a:r>
              <a:rPr dirty="0" spc="120"/>
              <a:t>we</a:t>
            </a:r>
            <a:r>
              <a:rPr dirty="0" spc="254"/>
              <a:t> </a:t>
            </a:r>
            <a:r>
              <a:rPr dirty="0" spc="-110"/>
              <a:t>will</a:t>
            </a:r>
            <a:r>
              <a:rPr dirty="0" spc="250"/>
              <a:t> </a:t>
            </a:r>
            <a:r>
              <a:rPr dirty="0" spc="95"/>
              <a:t>see </a:t>
            </a:r>
            <a:r>
              <a:rPr dirty="0"/>
              <a:t>late\</a:t>
            </a:r>
            <a:r>
              <a:rPr dirty="0" spc="235"/>
              <a:t> </a:t>
            </a:r>
            <a:r>
              <a:rPr dirty="0" spc="-55"/>
              <a:t>on.</a:t>
            </a:r>
            <a:r>
              <a:rPr dirty="0" spc="240"/>
              <a:t> </a:t>
            </a:r>
            <a:r>
              <a:rPr dirty="0"/>
              <a:t>The</a:t>
            </a:r>
            <a:r>
              <a:rPr dirty="0" spc="240"/>
              <a:t> </a:t>
            </a:r>
            <a:r>
              <a:rPr dirty="0" spc="114"/>
              <a:t>key</a:t>
            </a:r>
            <a:r>
              <a:rPr dirty="0" spc="240"/>
              <a:t> </a:t>
            </a:r>
            <a:r>
              <a:rPr dirty="0" spc="75"/>
              <a:t>to</a:t>
            </a:r>
            <a:r>
              <a:rPr dirty="0" spc="240"/>
              <a:t> </a:t>
            </a:r>
            <a:r>
              <a:rPr dirty="0"/>
              <a:t>shifting</a:t>
            </a:r>
            <a:r>
              <a:rPr dirty="0" spc="235"/>
              <a:t> </a:t>
            </a:r>
            <a:r>
              <a:rPr dirty="0"/>
              <a:t>is</a:t>
            </a:r>
            <a:r>
              <a:rPr dirty="0" spc="240"/>
              <a:t> </a:t>
            </a:r>
            <a:r>
              <a:rPr dirty="0"/>
              <a:t>that</a:t>
            </a:r>
            <a:r>
              <a:rPr dirty="0" spc="240"/>
              <a:t> </a:t>
            </a:r>
            <a:r>
              <a:rPr dirty="0" spc="-60"/>
              <a:t>8-</a:t>
            </a:r>
            <a:r>
              <a:rPr dirty="0"/>
              <a:t>bit</a:t>
            </a:r>
            <a:r>
              <a:rPr dirty="0" spc="235"/>
              <a:t> </a:t>
            </a:r>
            <a:r>
              <a:rPr dirty="0"/>
              <a:t>field</a:t>
            </a:r>
            <a:r>
              <a:rPr dirty="0" spc="240"/>
              <a:t> </a:t>
            </a:r>
            <a:r>
              <a:rPr dirty="0" spc="50"/>
              <a:t>between</a:t>
            </a:r>
            <a:r>
              <a:rPr dirty="0" spc="240"/>
              <a:t> </a:t>
            </a:r>
            <a:r>
              <a:rPr dirty="0"/>
              <a:t>Rd</a:t>
            </a:r>
            <a:r>
              <a:rPr dirty="0" spc="240"/>
              <a:t> </a:t>
            </a:r>
            <a:r>
              <a:rPr dirty="0" spc="-30"/>
              <a:t>and</a:t>
            </a:r>
            <a:r>
              <a:rPr dirty="0" spc="240"/>
              <a:t> </a:t>
            </a:r>
            <a:r>
              <a:rPr dirty="0" spc="-25"/>
              <a:t>Rm.</a:t>
            </a: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000225" y="3835837"/>
          <a:ext cx="6244590" cy="377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025"/>
                <a:gridCol w="671830"/>
                <a:gridCol w="830580"/>
                <a:gridCol w="282575"/>
                <a:gridCol w="839469"/>
                <a:gridCol w="833754"/>
                <a:gridCol w="612775"/>
                <a:gridCol w="206375"/>
                <a:gridCol w="211454"/>
                <a:gridCol w="832485"/>
              </a:tblGrid>
              <a:tr h="377190"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0">
                          <a:latin typeface="Arial MT"/>
                          <a:cs typeface="Arial MT"/>
                        </a:rPr>
                        <a:t>1110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00</a:t>
                      </a:r>
                      <a:r>
                        <a:rPr dirty="0" sz="1400" spc="-2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Opcode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Rn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Shift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marR="41910">
                        <a:lnSpc>
                          <a:spcPts val="1050"/>
                        </a:lnSpc>
                        <a:spcBef>
                          <a:spcPts val="700"/>
                        </a:spcBef>
                      </a:pPr>
                      <a:r>
                        <a:rPr dirty="0" sz="900" spc="-50">
                          <a:latin typeface="Arial MT"/>
                          <a:cs typeface="Arial MT"/>
                        </a:rPr>
                        <a:t>L</a:t>
                      </a:r>
                      <a:r>
                        <a:rPr dirty="0" sz="900" spc="5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50">
                          <a:latin typeface="Arial MT"/>
                          <a:cs typeface="Arial MT"/>
                        </a:rPr>
                        <a:t>A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889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Rm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1312718" y="3906513"/>
            <a:ext cx="6280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R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type: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373500" y="3574563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112614" y="3574563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802478" y="3574563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393841" y="3574563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935953" y="3574563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773569" y="3574563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561935" y="3574563"/>
            <a:ext cx="7162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7975" algn="l"/>
                <a:tab pos="603885" algn="l"/>
              </a:tabLst>
            </a:pPr>
            <a:r>
              <a:rPr dirty="0" sz="1400" spc="-50">
                <a:latin typeface="Arial MT"/>
                <a:cs typeface="Arial MT"/>
              </a:rPr>
              <a:t>5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0">
                <a:latin typeface="Arial MT"/>
                <a:cs typeface="Arial MT"/>
              </a:rPr>
              <a:t>2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695765" y="3574563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6968758" y="4245860"/>
            <a:ext cx="516890" cy="1204595"/>
            <a:chOff x="6968758" y="4245860"/>
            <a:chExt cx="516890" cy="1204595"/>
          </a:xfrm>
        </p:grpSpPr>
        <p:sp>
          <p:nvSpPr>
            <p:cNvPr id="15" name="object 15" descr=""/>
            <p:cNvSpPr/>
            <p:nvPr/>
          </p:nvSpPr>
          <p:spPr>
            <a:xfrm>
              <a:off x="7030243" y="4389821"/>
              <a:ext cx="4445" cy="647065"/>
            </a:xfrm>
            <a:custGeom>
              <a:avLst/>
              <a:gdLst/>
              <a:ahLst/>
              <a:cxnLst/>
              <a:rect l="l" t="t" r="r" b="b"/>
              <a:pathLst>
                <a:path w="4445" h="647064">
                  <a:moveTo>
                    <a:pt x="4031" y="646653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8758" y="4245860"/>
              <a:ext cx="122970" cy="158542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7262224" y="4627130"/>
              <a:ext cx="218440" cy="818515"/>
            </a:xfrm>
            <a:custGeom>
              <a:avLst/>
              <a:gdLst/>
              <a:ahLst/>
              <a:cxnLst/>
              <a:rect l="l" t="t" r="r" b="b"/>
              <a:pathLst>
                <a:path w="218440" h="818514">
                  <a:moveTo>
                    <a:pt x="218099" y="818099"/>
                  </a:moveTo>
                  <a:lnTo>
                    <a:pt x="175652" y="816671"/>
                  </a:lnTo>
                  <a:lnTo>
                    <a:pt x="140990" y="812776"/>
                  </a:lnTo>
                  <a:lnTo>
                    <a:pt x="117619" y="806999"/>
                  </a:lnTo>
                  <a:lnTo>
                    <a:pt x="109049" y="799925"/>
                  </a:lnTo>
                  <a:lnTo>
                    <a:pt x="109049" y="427224"/>
                  </a:lnTo>
                  <a:lnTo>
                    <a:pt x="100480" y="420149"/>
                  </a:lnTo>
                  <a:lnTo>
                    <a:pt x="77109" y="414373"/>
                  </a:lnTo>
                  <a:lnTo>
                    <a:pt x="42447" y="410478"/>
                  </a:lnTo>
                  <a:lnTo>
                    <a:pt x="0" y="409049"/>
                  </a:lnTo>
                  <a:lnTo>
                    <a:pt x="42447" y="407621"/>
                  </a:lnTo>
                  <a:lnTo>
                    <a:pt x="77109" y="403726"/>
                  </a:lnTo>
                  <a:lnTo>
                    <a:pt x="100480" y="397949"/>
                  </a:lnTo>
                  <a:lnTo>
                    <a:pt x="109049" y="390875"/>
                  </a:lnTo>
                  <a:lnTo>
                    <a:pt x="109049" y="18174"/>
                  </a:lnTo>
                  <a:lnTo>
                    <a:pt x="117619" y="11099"/>
                  </a:lnTo>
                  <a:lnTo>
                    <a:pt x="140990" y="5323"/>
                  </a:lnTo>
                  <a:lnTo>
                    <a:pt x="175652" y="1428"/>
                  </a:lnTo>
                  <a:lnTo>
                    <a:pt x="2180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032924" y="5026282"/>
              <a:ext cx="203200" cy="1905"/>
            </a:xfrm>
            <a:custGeom>
              <a:avLst/>
              <a:gdLst/>
              <a:ahLst/>
              <a:cxnLst/>
              <a:rect l="l" t="t" r="r" b="b"/>
              <a:pathLst>
                <a:path w="203200" h="1904">
                  <a:moveTo>
                    <a:pt x="202799" y="1799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6553528" y="4245860"/>
            <a:ext cx="123189" cy="805180"/>
            <a:chOff x="6553528" y="4245860"/>
            <a:chExt cx="123189" cy="805180"/>
          </a:xfrm>
        </p:grpSpPr>
        <p:sp>
          <p:nvSpPr>
            <p:cNvPr id="20" name="object 20" descr=""/>
            <p:cNvSpPr/>
            <p:nvPr/>
          </p:nvSpPr>
          <p:spPr>
            <a:xfrm>
              <a:off x="6615013" y="4389821"/>
              <a:ext cx="4445" cy="647065"/>
            </a:xfrm>
            <a:custGeom>
              <a:avLst/>
              <a:gdLst/>
              <a:ahLst/>
              <a:cxnLst/>
              <a:rect l="l" t="t" r="r" b="b"/>
              <a:pathLst>
                <a:path w="4445" h="647064">
                  <a:moveTo>
                    <a:pt x="4030" y="646653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528" y="4245860"/>
              <a:ext cx="122970" cy="158542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6261158" y="5109472"/>
            <a:ext cx="707390" cy="65786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142875">
              <a:lnSpc>
                <a:spcPts val="1650"/>
              </a:lnSpc>
              <a:spcBef>
                <a:spcPts val="180"/>
              </a:spcBef>
            </a:pPr>
            <a:r>
              <a:rPr dirty="0" sz="1400" spc="-10" b="1" i="1">
                <a:latin typeface="Arial"/>
                <a:cs typeface="Arial"/>
              </a:rPr>
              <a:t>Shift Amount </a:t>
            </a:r>
            <a:r>
              <a:rPr dirty="0" sz="1400" spc="-10">
                <a:latin typeface="Arial MT"/>
                <a:cs typeface="Arial MT"/>
              </a:rPr>
              <a:t>0-</a:t>
            </a:r>
            <a:r>
              <a:rPr dirty="0" sz="1400">
                <a:latin typeface="Arial MT"/>
                <a:cs typeface="Arial MT"/>
              </a:rPr>
              <a:t>31 </a:t>
            </a:r>
            <a:r>
              <a:rPr dirty="0" sz="1400" spc="-20">
                <a:latin typeface="Arial MT"/>
                <a:cs typeface="Arial MT"/>
              </a:rPr>
              <a:t>bits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0"/>
              </a:lnSpc>
            </a:pPr>
            <a:r>
              <a:rPr dirty="0" spc="-75"/>
              <a:t>09/10/2018</a:t>
            </a:r>
          </a:p>
        </p:txBody>
      </p:sp>
      <p:sp>
        <p:nvSpPr>
          <p:cNvPr id="25" name="object 2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0"/>
              </a:lnSpc>
            </a:pPr>
            <a:r>
              <a:rPr dirty="0"/>
              <a:t>Comp</a:t>
            </a:r>
            <a:r>
              <a:rPr dirty="0" spc="90"/>
              <a:t> </a:t>
            </a:r>
            <a:r>
              <a:rPr dirty="0" spc="-210"/>
              <a:t>411</a:t>
            </a:r>
            <a:r>
              <a:rPr dirty="0" spc="125"/>
              <a:t> </a:t>
            </a:r>
            <a:r>
              <a:rPr dirty="0"/>
              <a:t>-</a:t>
            </a:r>
            <a:r>
              <a:rPr dirty="0" spc="105"/>
              <a:t> </a:t>
            </a:r>
            <a:r>
              <a:rPr dirty="0" spc="-20"/>
              <a:t>Fall</a:t>
            </a:r>
            <a:r>
              <a:rPr dirty="0" spc="110"/>
              <a:t> </a:t>
            </a:r>
            <a:r>
              <a:rPr dirty="0" spc="-20"/>
              <a:t>2017</a:t>
            </a:r>
          </a:p>
        </p:txBody>
      </p:sp>
      <p:sp>
        <p:nvSpPr>
          <p:cNvPr id="26" name="object 2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05"/>
              </a:lnSpc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23" name="object 23" descr=""/>
          <p:cNvSpPr txBox="1"/>
          <p:nvPr/>
        </p:nvSpPr>
        <p:spPr>
          <a:xfrm>
            <a:off x="7449625" y="4376263"/>
            <a:ext cx="1546225" cy="1076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dirty="0" sz="1400" b="1" i="1">
                <a:latin typeface="Arial"/>
                <a:cs typeface="Arial"/>
              </a:rPr>
              <a:t>Shift</a:t>
            </a:r>
            <a:r>
              <a:rPr dirty="0" sz="1400" spc="-5" b="1" i="1">
                <a:latin typeface="Arial"/>
                <a:cs typeface="Arial"/>
              </a:rPr>
              <a:t> </a:t>
            </a:r>
            <a:r>
              <a:rPr dirty="0" sz="1400" spc="-20" b="1" i="1">
                <a:latin typeface="Arial"/>
                <a:cs typeface="Arial"/>
              </a:rPr>
              <a:t>Type</a:t>
            </a:r>
            <a:endParaRPr sz="1400">
              <a:latin typeface="Arial"/>
              <a:cs typeface="Arial"/>
            </a:endParaRPr>
          </a:p>
          <a:p>
            <a:pPr marL="12700" marR="271780">
              <a:lnSpc>
                <a:spcPts val="1650"/>
              </a:lnSpc>
              <a:spcBef>
                <a:spcPts val="65"/>
              </a:spcBef>
            </a:pPr>
            <a:r>
              <a:rPr dirty="0" sz="1400">
                <a:latin typeface="Arial MT"/>
                <a:cs typeface="Arial MT"/>
              </a:rPr>
              <a:t>00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logical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left </a:t>
            </a:r>
            <a:r>
              <a:rPr dirty="0" sz="1400">
                <a:latin typeface="Arial MT"/>
                <a:cs typeface="Arial MT"/>
              </a:rPr>
              <a:t>01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logical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right</a:t>
            </a:r>
            <a:endParaRPr sz="1400">
              <a:latin typeface="Arial MT"/>
              <a:cs typeface="Arial MT"/>
            </a:endParaRPr>
          </a:p>
          <a:p>
            <a:pPr marL="257810" indent="-245110">
              <a:lnSpc>
                <a:spcPts val="1585"/>
              </a:lnSpc>
              <a:buAutoNum type="arabicPlain" startAt="10"/>
              <a:tabLst>
                <a:tab pos="257810" algn="l"/>
              </a:tabLst>
            </a:pP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arithmetic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right</a:t>
            </a:r>
            <a:endParaRPr sz="1400">
              <a:latin typeface="Arial MT"/>
              <a:cs typeface="Arial MT"/>
            </a:endParaRPr>
          </a:p>
          <a:p>
            <a:pPr marL="257810" indent="-245110">
              <a:lnSpc>
                <a:spcPts val="1664"/>
              </a:lnSpc>
              <a:buAutoNum type="arabicPlain" startAt="10"/>
              <a:tabLst>
                <a:tab pos="257810" algn="l"/>
              </a:tabLst>
            </a:pP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rotate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right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</a:t>
            </a:r>
            <a:r>
              <a:rPr dirty="0" cap="small"/>
              <a:t>oad</a:t>
            </a:r>
            <a:r>
              <a:rPr dirty="0" spc="45"/>
              <a:t> </a:t>
            </a:r>
            <a:r>
              <a:rPr dirty="0" cap="small"/>
              <a:t>and</a:t>
            </a:r>
            <a:r>
              <a:rPr dirty="0" spc="50"/>
              <a:t> </a:t>
            </a:r>
            <a:r>
              <a:rPr dirty="0" cap="small" spc="155"/>
              <a:t>store</a:t>
            </a:r>
            <a:r>
              <a:rPr dirty="0" spc="50"/>
              <a:t> </a:t>
            </a:r>
            <a:r>
              <a:rPr dirty="0" spc="-10"/>
              <a:t>OP</a:t>
            </a:r>
            <a:r>
              <a:rPr dirty="0" cap="small" spc="-10"/>
              <a:t>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4725" y="2597132"/>
            <a:ext cx="26314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dirty="0" sz="1800" spc="-25">
                <a:solidFill>
                  <a:srgbClr val="595959"/>
                </a:solidFill>
                <a:latin typeface="Courier New"/>
                <a:cs typeface="Courier New"/>
              </a:rPr>
              <a:t>LDR</a:t>
            </a:r>
            <a:r>
              <a:rPr dirty="0" sz="1800">
                <a:solidFill>
                  <a:srgbClr val="595959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595959"/>
                </a:solidFill>
                <a:latin typeface="Courier New"/>
                <a:cs typeface="Courier New"/>
              </a:rPr>
              <a:t>Rd,[Rn,#imm12]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4725" y="3625832"/>
            <a:ext cx="2220595" cy="2357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</a:tabLst>
            </a:pPr>
            <a:r>
              <a:rPr dirty="0" sz="1800" spc="-25">
                <a:solidFill>
                  <a:srgbClr val="595959"/>
                </a:solidFill>
                <a:latin typeface="Courier New"/>
                <a:cs typeface="Courier New"/>
              </a:rPr>
              <a:t>STR</a:t>
            </a:r>
            <a:r>
              <a:rPr dirty="0" sz="1800">
                <a:solidFill>
                  <a:srgbClr val="595959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595959"/>
                </a:solidFill>
                <a:latin typeface="Courier New"/>
                <a:cs typeface="Courier New"/>
              </a:rPr>
              <a:t>R0,[R1,#-</a:t>
            </a:r>
            <a:r>
              <a:rPr dirty="0" sz="1800" spc="-25">
                <a:solidFill>
                  <a:srgbClr val="595959"/>
                </a:solidFill>
                <a:latin typeface="Courier New"/>
                <a:cs typeface="Courier New"/>
              </a:rPr>
              <a:t>4]</a:t>
            </a:r>
            <a:endParaRPr sz="1800">
              <a:latin typeface="Courier New"/>
              <a:cs typeface="Courier New"/>
            </a:endParaRPr>
          </a:p>
          <a:p>
            <a:pPr marL="12700" marR="142240">
              <a:lnSpc>
                <a:spcPct val="187500"/>
              </a:lnSpc>
              <a:tabLst>
                <a:tab pos="697865" algn="l"/>
              </a:tabLst>
            </a:pPr>
            <a:r>
              <a:rPr dirty="0" sz="1800" spc="-25">
                <a:solidFill>
                  <a:srgbClr val="595959"/>
                </a:solidFill>
                <a:latin typeface="Courier New"/>
                <a:cs typeface="Courier New"/>
              </a:rPr>
              <a:t>LDR</a:t>
            </a:r>
            <a:r>
              <a:rPr dirty="0" sz="1800">
                <a:solidFill>
                  <a:srgbClr val="595959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595959"/>
                </a:solidFill>
                <a:latin typeface="Courier New"/>
                <a:cs typeface="Courier New"/>
              </a:rPr>
              <a:t>R2,[R3] </a:t>
            </a:r>
            <a:r>
              <a:rPr dirty="0" sz="1800" spc="-25">
                <a:solidFill>
                  <a:srgbClr val="595959"/>
                </a:solidFill>
                <a:latin typeface="Courier New"/>
                <a:cs typeface="Courier New"/>
              </a:rPr>
              <a:t>STR</a:t>
            </a:r>
            <a:r>
              <a:rPr dirty="0" sz="1800">
                <a:solidFill>
                  <a:srgbClr val="595959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595959"/>
                </a:solidFill>
                <a:latin typeface="Courier New"/>
                <a:cs typeface="Courier New"/>
              </a:rPr>
              <a:t>R4,[R5,R6]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87500"/>
              </a:lnSpc>
              <a:tabLst>
                <a:tab pos="697865" algn="l"/>
              </a:tabLst>
            </a:pPr>
            <a:r>
              <a:rPr dirty="0" sz="1800" spc="-25">
                <a:solidFill>
                  <a:srgbClr val="595959"/>
                </a:solidFill>
                <a:latin typeface="Courier New"/>
                <a:cs typeface="Courier New"/>
              </a:rPr>
              <a:t>LDR</a:t>
            </a:r>
            <a:r>
              <a:rPr dirty="0" sz="1800">
                <a:solidFill>
                  <a:srgbClr val="595959"/>
                </a:solidFill>
                <a:latin typeface="Courier New"/>
                <a:cs typeface="Courier New"/>
              </a:rPr>
              <a:t>	</a:t>
            </a:r>
            <a:r>
              <a:rPr dirty="0" sz="1800" spc="-10">
                <a:solidFill>
                  <a:srgbClr val="595959"/>
                </a:solidFill>
                <a:latin typeface="Courier New"/>
                <a:cs typeface="Courier New"/>
              </a:rPr>
              <a:t>R4,[R5,-</a:t>
            </a:r>
            <a:r>
              <a:rPr dirty="0" sz="1800" spc="-25">
                <a:solidFill>
                  <a:srgbClr val="595959"/>
                </a:solidFill>
                <a:latin typeface="Courier New"/>
                <a:cs typeface="Courier New"/>
              </a:rPr>
              <a:t>R6] STR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70525" y="5683232"/>
            <a:ext cx="2219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95959"/>
                </a:solidFill>
                <a:latin typeface="Courier New"/>
                <a:cs typeface="Courier New"/>
              </a:rPr>
              <a:t>R4,[R5,R4,LSL</a:t>
            </a:r>
            <a:r>
              <a:rPr dirty="0" sz="1800" spc="-65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1800" spc="-25">
                <a:solidFill>
                  <a:srgbClr val="595959"/>
                </a:solidFill>
                <a:latin typeface="Courier New"/>
                <a:cs typeface="Courier New"/>
              </a:rPr>
              <a:t>2]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3066220" y="2556447"/>
            <a:ext cx="445134" cy="408940"/>
            <a:chOff x="3066220" y="2556447"/>
            <a:chExt cx="445134" cy="408940"/>
          </a:xfrm>
        </p:grpSpPr>
        <p:sp>
          <p:nvSpPr>
            <p:cNvPr id="7" name="object 7" descr=""/>
            <p:cNvSpPr/>
            <p:nvPr/>
          </p:nvSpPr>
          <p:spPr>
            <a:xfrm>
              <a:off x="3066211" y="2556458"/>
              <a:ext cx="321310" cy="408940"/>
            </a:xfrm>
            <a:custGeom>
              <a:avLst/>
              <a:gdLst/>
              <a:ahLst/>
              <a:cxnLst/>
              <a:rect l="l" t="t" r="r" b="b"/>
              <a:pathLst>
                <a:path w="321310" h="408939">
                  <a:moveTo>
                    <a:pt x="192938" y="101434"/>
                  </a:moveTo>
                  <a:lnTo>
                    <a:pt x="188353" y="101434"/>
                  </a:lnTo>
                  <a:lnTo>
                    <a:pt x="188937" y="101904"/>
                  </a:lnTo>
                  <a:lnTo>
                    <a:pt x="192938" y="101434"/>
                  </a:lnTo>
                  <a:close/>
                </a:path>
                <a:path w="321310" h="408939">
                  <a:moveTo>
                    <a:pt x="217855" y="50063"/>
                  </a:moveTo>
                  <a:lnTo>
                    <a:pt x="186512" y="9740"/>
                  </a:lnTo>
                  <a:lnTo>
                    <a:pt x="167805" y="1308"/>
                  </a:lnTo>
                  <a:lnTo>
                    <a:pt x="171513" y="0"/>
                  </a:lnTo>
                  <a:lnTo>
                    <a:pt x="159880" y="1308"/>
                  </a:lnTo>
                  <a:lnTo>
                    <a:pt x="154152" y="7848"/>
                  </a:lnTo>
                  <a:lnTo>
                    <a:pt x="151460" y="20802"/>
                  </a:lnTo>
                  <a:lnTo>
                    <a:pt x="153314" y="36525"/>
                  </a:lnTo>
                  <a:lnTo>
                    <a:pt x="157861" y="46278"/>
                  </a:lnTo>
                  <a:lnTo>
                    <a:pt x="163080" y="58648"/>
                  </a:lnTo>
                  <a:lnTo>
                    <a:pt x="131737" y="74218"/>
                  </a:lnTo>
                  <a:lnTo>
                    <a:pt x="123812" y="80048"/>
                  </a:lnTo>
                  <a:lnTo>
                    <a:pt x="128536" y="85432"/>
                  </a:lnTo>
                  <a:lnTo>
                    <a:pt x="144208" y="74218"/>
                  </a:lnTo>
                  <a:lnTo>
                    <a:pt x="167805" y="66509"/>
                  </a:lnTo>
                  <a:lnTo>
                    <a:pt x="178752" y="76263"/>
                  </a:lnTo>
                  <a:lnTo>
                    <a:pt x="190550" y="83388"/>
                  </a:lnTo>
                  <a:lnTo>
                    <a:pt x="200494" y="83972"/>
                  </a:lnTo>
                  <a:lnTo>
                    <a:pt x="210108" y="83388"/>
                  </a:lnTo>
                  <a:lnTo>
                    <a:pt x="214655" y="77571"/>
                  </a:lnTo>
                  <a:lnTo>
                    <a:pt x="217855" y="64477"/>
                  </a:lnTo>
                  <a:lnTo>
                    <a:pt x="217855" y="50063"/>
                  </a:lnTo>
                  <a:close/>
                </a:path>
                <a:path w="321310" h="408939">
                  <a:moveTo>
                    <a:pt x="220078" y="259257"/>
                  </a:moveTo>
                  <a:lnTo>
                    <a:pt x="218744" y="260565"/>
                  </a:lnTo>
                  <a:lnTo>
                    <a:pt x="216865" y="263029"/>
                  </a:lnTo>
                  <a:lnTo>
                    <a:pt x="220078" y="259257"/>
                  </a:lnTo>
                  <a:close/>
                </a:path>
                <a:path w="321310" h="408939">
                  <a:moveTo>
                    <a:pt x="314490" y="136156"/>
                  </a:moveTo>
                  <a:lnTo>
                    <a:pt x="309410" y="132956"/>
                  </a:lnTo>
                  <a:lnTo>
                    <a:pt x="289077" y="121196"/>
                  </a:lnTo>
                  <a:lnTo>
                    <a:pt x="269240" y="110744"/>
                  </a:lnTo>
                  <a:lnTo>
                    <a:pt x="249415" y="101015"/>
                  </a:lnTo>
                  <a:lnTo>
                    <a:pt x="245681" y="97091"/>
                  </a:lnTo>
                  <a:lnTo>
                    <a:pt x="235686" y="91287"/>
                  </a:lnTo>
                  <a:lnTo>
                    <a:pt x="228396" y="91287"/>
                  </a:lnTo>
                  <a:lnTo>
                    <a:pt x="223824" y="95935"/>
                  </a:lnTo>
                  <a:lnTo>
                    <a:pt x="226364" y="104940"/>
                  </a:lnTo>
                  <a:lnTo>
                    <a:pt x="232460" y="110744"/>
                  </a:lnTo>
                  <a:lnTo>
                    <a:pt x="243649" y="116547"/>
                  </a:lnTo>
                  <a:lnTo>
                    <a:pt x="265341" y="125120"/>
                  </a:lnTo>
                  <a:lnTo>
                    <a:pt x="292798" y="140081"/>
                  </a:lnTo>
                  <a:lnTo>
                    <a:pt x="303314" y="140652"/>
                  </a:lnTo>
                  <a:lnTo>
                    <a:pt x="297548" y="154444"/>
                  </a:lnTo>
                  <a:lnTo>
                    <a:pt x="285686" y="169265"/>
                  </a:lnTo>
                  <a:lnTo>
                    <a:pt x="275856" y="187553"/>
                  </a:lnTo>
                  <a:lnTo>
                    <a:pt x="271957" y="206286"/>
                  </a:lnTo>
                  <a:lnTo>
                    <a:pt x="273824" y="212242"/>
                  </a:lnTo>
                  <a:lnTo>
                    <a:pt x="279755" y="216166"/>
                  </a:lnTo>
                  <a:lnTo>
                    <a:pt x="287718" y="218770"/>
                  </a:lnTo>
                  <a:lnTo>
                    <a:pt x="295516" y="224586"/>
                  </a:lnTo>
                  <a:lnTo>
                    <a:pt x="298907" y="230390"/>
                  </a:lnTo>
                  <a:lnTo>
                    <a:pt x="300774" y="237655"/>
                  </a:lnTo>
                  <a:lnTo>
                    <a:pt x="306705" y="237655"/>
                  </a:lnTo>
                  <a:lnTo>
                    <a:pt x="308737" y="232422"/>
                  </a:lnTo>
                  <a:lnTo>
                    <a:pt x="304660" y="224002"/>
                  </a:lnTo>
                  <a:lnTo>
                    <a:pt x="293649" y="218198"/>
                  </a:lnTo>
                  <a:lnTo>
                    <a:pt x="287045" y="212242"/>
                  </a:lnTo>
                  <a:lnTo>
                    <a:pt x="281114" y="209042"/>
                  </a:lnTo>
                  <a:lnTo>
                    <a:pt x="279069" y="203098"/>
                  </a:lnTo>
                  <a:lnTo>
                    <a:pt x="281622" y="187553"/>
                  </a:lnTo>
                  <a:lnTo>
                    <a:pt x="290944" y="175793"/>
                  </a:lnTo>
                  <a:lnTo>
                    <a:pt x="298907" y="165341"/>
                  </a:lnTo>
                  <a:lnTo>
                    <a:pt x="308737" y="153720"/>
                  </a:lnTo>
                  <a:lnTo>
                    <a:pt x="314490" y="142544"/>
                  </a:lnTo>
                  <a:lnTo>
                    <a:pt x="314490" y="136156"/>
                  </a:lnTo>
                  <a:close/>
                </a:path>
                <a:path w="321310" h="408939">
                  <a:moveTo>
                    <a:pt x="321271" y="399605"/>
                  </a:moveTo>
                  <a:lnTo>
                    <a:pt x="320598" y="393674"/>
                  </a:lnTo>
                  <a:lnTo>
                    <a:pt x="309549" y="389039"/>
                  </a:lnTo>
                  <a:lnTo>
                    <a:pt x="291706" y="387731"/>
                  </a:lnTo>
                  <a:lnTo>
                    <a:pt x="275209" y="387731"/>
                  </a:lnTo>
                  <a:lnTo>
                    <a:pt x="281673" y="380047"/>
                  </a:lnTo>
                  <a:lnTo>
                    <a:pt x="285076" y="370344"/>
                  </a:lnTo>
                  <a:lnTo>
                    <a:pt x="289661" y="356577"/>
                  </a:lnTo>
                  <a:lnTo>
                    <a:pt x="294932" y="342379"/>
                  </a:lnTo>
                  <a:lnTo>
                    <a:pt x="294932" y="325577"/>
                  </a:lnTo>
                  <a:lnTo>
                    <a:pt x="293573" y="309359"/>
                  </a:lnTo>
                  <a:lnTo>
                    <a:pt x="277088" y="274866"/>
                  </a:lnTo>
                  <a:lnTo>
                    <a:pt x="246494" y="236575"/>
                  </a:lnTo>
                  <a:lnTo>
                    <a:pt x="247523" y="222542"/>
                  </a:lnTo>
                  <a:lnTo>
                    <a:pt x="240220" y="170078"/>
                  </a:lnTo>
                  <a:lnTo>
                    <a:pt x="222542" y="107061"/>
                  </a:lnTo>
                  <a:lnTo>
                    <a:pt x="210820" y="99974"/>
                  </a:lnTo>
                  <a:lnTo>
                    <a:pt x="202323" y="99974"/>
                  </a:lnTo>
                  <a:lnTo>
                    <a:pt x="194843" y="103301"/>
                  </a:lnTo>
                  <a:lnTo>
                    <a:pt x="193230" y="105371"/>
                  </a:lnTo>
                  <a:lnTo>
                    <a:pt x="188937" y="101904"/>
                  </a:lnTo>
                  <a:lnTo>
                    <a:pt x="174625" y="103593"/>
                  </a:lnTo>
                  <a:lnTo>
                    <a:pt x="141224" y="116420"/>
                  </a:lnTo>
                  <a:lnTo>
                    <a:pt x="112229" y="126796"/>
                  </a:lnTo>
                  <a:lnTo>
                    <a:pt x="80022" y="135877"/>
                  </a:lnTo>
                  <a:lnTo>
                    <a:pt x="56972" y="145389"/>
                  </a:lnTo>
                  <a:lnTo>
                    <a:pt x="25438" y="155905"/>
                  </a:lnTo>
                  <a:lnTo>
                    <a:pt x="0" y="165569"/>
                  </a:lnTo>
                  <a:lnTo>
                    <a:pt x="1358" y="169316"/>
                  </a:lnTo>
                  <a:lnTo>
                    <a:pt x="8991" y="171335"/>
                  </a:lnTo>
                  <a:lnTo>
                    <a:pt x="31534" y="161099"/>
                  </a:lnTo>
                  <a:lnTo>
                    <a:pt x="32893" y="167436"/>
                  </a:lnTo>
                  <a:lnTo>
                    <a:pt x="38658" y="173202"/>
                  </a:lnTo>
                  <a:lnTo>
                    <a:pt x="47129" y="175361"/>
                  </a:lnTo>
                  <a:lnTo>
                    <a:pt x="56451" y="170611"/>
                  </a:lnTo>
                  <a:lnTo>
                    <a:pt x="63068" y="164846"/>
                  </a:lnTo>
                  <a:lnTo>
                    <a:pt x="62712" y="161099"/>
                  </a:lnTo>
                  <a:lnTo>
                    <a:pt x="62217" y="155905"/>
                  </a:lnTo>
                  <a:lnTo>
                    <a:pt x="60363" y="151447"/>
                  </a:lnTo>
                  <a:lnTo>
                    <a:pt x="82054" y="142214"/>
                  </a:lnTo>
                  <a:lnTo>
                    <a:pt x="92570" y="140347"/>
                  </a:lnTo>
                  <a:lnTo>
                    <a:pt x="112229" y="136448"/>
                  </a:lnTo>
                  <a:lnTo>
                    <a:pt x="139192" y="128092"/>
                  </a:lnTo>
                  <a:lnTo>
                    <a:pt x="160896" y="119011"/>
                  </a:lnTo>
                  <a:lnTo>
                    <a:pt x="176491" y="115125"/>
                  </a:lnTo>
                  <a:lnTo>
                    <a:pt x="186563" y="115925"/>
                  </a:lnTo>
                  <a:lnTo>
                    <a:pt x="184480" y="125272"/>
                  </a:lnTo>
                  <a:lnTo>
                    <a:pt x="183121" y="155765"/>
                  </a:lnTo>
                  <a:lnTo>
                    <a:pt x="184988" y="181635"/>
                  </a:lnTo>
                  <a:lnTo>
                    <a:pt x="191109" y="208229"/>
                  </a:lnTo>
                  <a:lnTo>
                    <a:pt x="198932" y="235407"/>
                  </a:lnTo>
                  <a:lnTo>
                    <a:pt x="207657" y="250812"/>
                  </a:lnTo>
                  <a:lnTo>
                    <a:pt x="205016" y="253161"/>
                  </a:lnTo>
                  <a:lnTo>
                    <a:pt x="193344" y="270878"/>
                  </a:lnTo>
                  <a:lnTo>
                    <a:pt x="186740" y="287858"/>
                  </a:lnTo>
                  <a:lnTo>
                    <a:pt x="180987" y="303974"/>
                  </a:lnTo>
                  <a:lnTo>
                    <a:pt x="178790" y="319074"/>
                  </a:lnTo>
                  <a:lnTo>
                    <a:pt x="179641" y="326771"/>
                  </a:lnTo>
                  <a:lnTo>
                    <a:pt x="185394" y="336499"/>
                  </a:lnTo>
                  <a:lnTo>
                    <a:pt x="195199" y="362483"/>
                  </a:lnTo>
                  <a:lnTo>
                    <a:pt x="206375" y="377583"/>
                  </a:lnTo>
                  <a:lnTo>
                    <a:pt x="209080" y="383971"/>
                  </a:lnTo>
                  <a:lnTo>
                    <a:pt x="198412" y="385279"/>
                  </a:lnTo>
                  <a:lnTo>
                    <a:pt x="184708" y="385279"/>
                  </a:lnTo>
                  <a:lnTo>
                    <a:pt x="167792" y="391375"/>
                  </a:lnTo>
                  <a:lnTo>
                    <a:pt x="168973" y="395884"/>
                  </a:lnTo>
                  <a:lnTo>
                    <a:pt x="171678" y="400964"/>
                  </a:lnTo>
                  <a:lnTo>
                    <a:pt x="176923" y="403580"/>
                  </a:lnTo>
                  <a:lnTo>
                    <a:pt x="187248" y="399796"/>
                  </a:lnTo>
                  <a:lnTo>
                    <a:pt x="198412" y="393852"/>
                  </a:lnTo>
                  <a:lnTo>
                    <a:pt x="214325" y="393268"/>
                  </a:lnTo>
                  <a:lnTo>
                    <a:pt x="224142" y="395160"/>
                  </a:lnTo>
                  <a:lnTo>
                    <a:pt x="226441" y="393268"/>
                  </a:lnTo>
                  <a:lnTo>
                    <a:pt x="228028" y="391960"/>
                  </a:lnTo>
                  <a:lnTo>
                    <a:pt x="228028" y="387311"/>
                  </a:lnTo>
                  <a:lnTo>
                    <a:pt x="214325" y="373672"/>
                  </a:lnTo>
                  <a:lnTo>
                    <a:pt x="199263" y="352183"/>
                  </a:lnTo>
                  <a:lnTo>
                    <a:pt x="192659" y="333311"/>
                  </a:lnTo>
                  <a:lnTo>
                    <a:pt x="190804" y="315163"/>
                  </a:lnTo>
                  <a:lnTo>
                    <a:pt x="191312" y="305282"/>
                  </a:lnTo>
                  <a:lnTo>
                    <a:pt x="196557" y="287858"/>
                  </a:lnTo>
                  <a:lnTo>
                    <a:pt x="210261" y="268846"/>
                  </a:lnTo>
                  <a:lnTo>
                    <a:pt x="218744" y="260565"/>
                  </a:lnTo>
                  <a:lnTo>
                    <a:pt x="220179" y="258673"/>
                  </a:lnTo>
                  <a:lnTo>
                    <a:pt x="229679" y="258673"/>
                  </a:lnTo>
                  <a:lnTo>
                    <a:pt x="236245" y="254762"/>
                  </a:lnTo>
                  <a:lnTo>
                    <a:pt x="239687" y="257492"/>
                  </a:lnTo>
                  <a:lnTo>
                    <a:pt x="273177" y="287909"/>
                  </a:lnTo>
                  <a:lnTo>
                    <a:pt x="285584" y="324853"/>
                  </a:lnTo>
                  <a:lnTo>
                    <a:pt x="285584" y="339191"/>
                  </a:lnTo>
                  <a:lnTo>
                    <a:pt x="283032" y="356577"/>
                  </a:lnTo>
                  <a:lnTo>
                    <a:pt x="275894" y="373532"/>
                  </a:lnTo>
                  <a:lnTo>
                    <a:pt x="269938" y="383235"/>
                  </a:lnTo>
                  <a:lnTo>
                    <a:pt x="266039" y="389763"/>
                  </a:lnTo>
                  <a:lnTo>
                    <a:pt x="266039" y="395122"/>
                  </a:lnTo>
                  <a:lnTo>
                    <a:pt x="269938" y="397002"/>
                  </a:lnTo>
                  <a:lnTo>
                    <a:pt x="278955" y="397002"/>
                  </a:lnTo>
                  <a:lnTo>
                    <a:pt x="293573" y="399605"/>
                  </a:lnTo>
                  <a:lnTo>
                    <a:pt x="304787" y="403377"/>
                  </a:lnTo>
                  <a:lnTo>
                    <a:pt x="311416" y="408597"/>
                  </a:lnTo>
                  <a:lnTo>
                    <a:pt x="317195" y="406704"/>
                  </a:lnTo>
                  <a:lnTo>
                    <a:pt x="321271" y="3996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313734" y="2565011"/>
              <a:ext cx="192405" cy="31750"/>
            </a:xfrm>
            <a:custGeom>
              <a:avLst/>
              <a:gdLst/>
              <a:ahLst/>
              <a:cxnLst/>
              <a:rect l="l" t="t" r="r" b="b"/>
              <a:pathLst>
                <a:path w="192404" h="31750">
                  <a:moveTo>
                    <a:pt x="192239" y="0"/>
                  </a:moveTo>
                  <a:lnTo>
                    <a:pt x="0" y="3121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3579000" y="2476353"/>
            <a:ext cx="4822190" cy="570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30"/>
              </a:lnSpc>
              <a:spcBef>
                <a:spcPts val="100"/>
              </a:spcBef>
            </a:pPr>
            <a:r>
              <a:rPr dirty="0" sz="1200">
                <a:latin typeface="Georgia"/>
                <a:cs typeface="Georgia"/>
              </a:rPr>
              <a:t>Rd</a:t>
            </a:r>
            <a:r>
              <a:rPr dirty="0" sz="1200" spc="114">
                <a:latin typeface="Georgia"/>
                <a:cs typeface="Georgia"/>
              </a:rPr>
              <a:t> </a:t>
            </a:r>
            <a:r>
              <a:rPr dirty="0" sz="1200" b="1">
                <a:latin typeface="Arial"/>
                <a:cs typeface="Arial"/>
              </a:rPr>
              <a:t>←</a:t>
            </a:r>
            <a:r>
              <a:rPr dirty="0" sz="1200" spc="70" b="1">
                <a:latin typeface="Arial"/>
                <a:cs typeface="Arial"/>
              </a:rPr>
              <a:t> </a:t>
            </a:r>
            <a:r>
              <a:rPr dirty="0" sz="1200">
                <a:latin typeface="Georgia"/>
                <a:cs typeface="Georgia"/>
              </a:rPr>
              <a:t>Memo\y[Rn</a:t>
            </a:r>
            <a:r>
              <a:rPr dirty="0" sz="1200" spc="12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+</a:t>
            </a:r>
            <a:r>
              <a:rPr dirty="0" sz="1200" spc="114">
                <a:latin typeface="Georgia"/>
                <a:cs typeface="Georgia"/>
              </a:rPr>
              <a:t> </a:t>
            </a:r>
            <a:r>
              <a:rPr dirty="0" sz="1200" spc="-10">
                <a:latin typeface="Georgia"/>
                <a:cs typeface="Georgia"/>
              </a:rPr>
              <a:t>imm12]</a:t>
            </a:r>
            <a:endParaRPr sz="1200">
              <a:latin typeface="Georgia"/>
              <a:cs typeface="Georgia"/>
            </a:endParaRPr>
          </a:p>
          <a:p>
            <a:pPr marL="12700" marR="5080">
              <a:lnSpc>
                <a:spcPts val="1430"/>
              </a:lnSpc>
              <a:spcBef>
                <a:spcPts val="45"/>
              </a:spcBef>
            </a:pPr>
            <a:r>
              <a:rPr dirty="0" sz="1200">
                <a:latin typeface="Georgia"/>
                <a:cs typeface="Georgia"/>
              </a:rPr>
              <a:t>Rd</a:t>
            </a:r>
            <a:r>
              <a:rPr dirty="0" sz="1200" spc="20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is</a:t>
            </a:r>
            <a:r>
              <a:rPr dirty="0" sz="1200" spc="200">
                <a:latin typeface="Georgia"/>
                <a:cs typeface="Georgia"/>
              </a:rPr>
              <a:t> </a:t>
            </a:r>
            <a:r>
              <a:rPr dirty="0" sz="1200" spc="-20">
                <a:latin typeface="Georgia"/>
                <a:cs typeface="Georgia"/>
              </a:rPr>
              <a:t>loaded</a:t>
            </a:r>
            <a:r>
              <a:rPr dirty="0" sz="1200" spc="20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with</a:t>
            </a:r>
            <a:r>
              <a:rPr dirty="0" sz="1200" spc="204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</a:t>
            </a:r>
            <a:r>
              <a:rPr dirty="0" sz="1200" spc="20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contents</a:t>
            </a:r>
            <a:r>
              <a:rPr dirty="0" sz="1200" spc="200">
                <a:latin typeface="Georgia"/>
                <a:cs typeface="Georgia"/>
              </a:rPr>
              <a:t> </a:t>
            </a:r>
            <a:r>
              <a:rPr dirty="0" sz="1200" spc="165">
                <a:latin typeface="Georgia"/>
                <a:cs typeface="Georgia"/>
              </a:rPr>
              <a:t>of</a:t>
            </a:r>
            <a:r>
              <a:rPr dirty="0" sz="1200" spc="204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memo\y</a:t>
            </a:r>
            <a:r>
              <a:rPr dirty="0" sz="1200" spc="20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at</a:t>
            </a:r>
            <a:r>
              <a:rPr dirty="0" sz="1200" spc="20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</a:t>
            </a:r>
            <a:r>
              <a:rPr dirty="0" sz="1200" spc="20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add\ess</a:t>
            </a:r>
            <a:r>
              <a:rPr dirty="0" sz="1200" spc="204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found</a:t>
            </a:r>
            <a:r>
              <a:rPr dirty="0" sz="1200" spc="200">
                <a:latin typeface="Georgia"/>
                <a:cs typeface="Georgia"/>
              </a:rPr>
              <a:t> </a:t>
            </a:r>
            <a:r>
              <a:rPr dirty="0" sz="1200" spc="-25">
                <a:latin typeface="Georgia"/>
                <a:cs typeface="Georgia"/>
              </a:rPr>
              <a:t>by </a:t>
            </a:r>
            <a:r>
              <a:rPr dirty="0" sz="1200" spc="-55">
                <a:latin typeface="Georgia"/>
                <a:cs typeface="Georgia"/>
              </a:rPr>
              <a:t>adding</a:t>
            </a:r>
            <a:r>
              <a:rPr dirty="0" sz="1200" spc="25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</a:t>
            </a:r>
            <a:r>
              <a:rPr dirty="0" sz="1200" spc="254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contents</a:t>
            </a:r>
            <a:r>
              <a:rPr dirty="0" sz="1200" spc="254">
                <a:latin typeface="Georgia"/>
                <a:cs typeface="Georgia"/>
              </a:rPr>
              <a:t> </a:t>
            </a:r>
            <a:r>
              <a:rPr dirty="0" sz="1200" spc="165">
                <a:latin typeface="Georgia"/>
                <a:cs typeface="Georgia"/>
              </a:rPr>
              <a:t>of</a:t>
            </a:r>
            <a:r>
              <a:rPr dirty="0" sz="1200" spc="254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</a:t>
            </a:r>
            <a:r>
              <a:rPr dirty="0" sz="1200" spc="254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base</a:t>
            </a:r>
            <a:r>
              <a:rPr dirty="0" sz="1200" spc="254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\egiste\</a:t>
            </a:r>
            <a:r>
              <a:rPr dirty="0" sz="1200" spc="254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to</a:t>
            </a:r>
            <a:r>
              <a:rPr dirty="0" sz="1200" spc="254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</a:t>
            </a:r>
            <a:r>
              <a:rPr dirty="0" sz="1200" spc="254">
                <a:latin typeface="Georgia"/>
                <a:cs typeface="Georgia"/>
              </a:rPr>
              <a:t> </a:t>
            </a:r>
            <a:r>
              <a:rPr dirty="0" sz="1200" spc="-35">
                <a:latin typeface="Georgia"/>
                <a:cs typeface="Georgia"/>
              </a:rPr>
              <a:t>supplied</a:t>
            </a:r>
            <a:r>
              <a:rPr dirty="0" sz="1200" spc="254">
                <a:latin typeface="Georgia"/>
                <a:cs typeface="Georgia"/>
              </a:rPr>
              <a:t> </a:t>
            </a:r>
            <a:r>
              <a:rPr dirty="0" sz="1200" spc="-10">
                <a:latin typeface="Georgia"/>
                <a:cs typeface="Georgia"/>
              </a:rPr>
              <a:t>constant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2685220" y="3619518"/>
            <a:ext cx="445134" cy="412750"/>
            <a:chOff x="2685220" y="3619518"/>
            <a:chExt cx="445134" cy="412750"/>
          </a:xfrm>
        </p:grpSpPr>
        <p:sp>
          <p:nvSpPr>
            <p:cNvPr id="11" name="object 11" descr=""/>
            <p:cNvSpPr/>
            <p:nvPr/>
          </p:nvSpPr>
          <p:spPr>
            <a:xfrm>
              <a:off x="2685211" y="3623259"/>
              <a:ext cx="321310" cy="408940"/>
            </a:xfrm>
            <a:custGeom>
              <a:avLst/>
              <a:gdLst/>
              <a:ahLst/>
              <a:cxnLst/>
              <a:rect l="l" t="t" r="r" b="b"/>
              <a:pathLst>
                <a:path w="321310" h="408939">
                  <a:moveTo>
                    <a:pt x="192938" y="101434"/>
                  </a:moveTo>
                  <a:lnTo>
                    <a:pt x="188353" y="101434"/>
                  </a:lnTo>
                  <a:lnTo>
                    <a:pt x="188937" y="101904"/>
                  </a:lnTo>
                  <a:lnTo>
                    <a:pt x="192938" y="101434"/>
                  </a:lnTo>
                  <a:close/>
                </a:path>
                <a:path w="321310" h="408939">
                  <a:moveTo>
                    <a:pt x="217855" y="50063"/>
                  </a:moveTo>
                  <a:lnTo>
                    <a:pt x="186512" y="9740"/>
                  </a:lnTo>
                  <a:lnTo>
                    <a:pt x="167805" y="1308"/>
                  </a:lnTo>
                  <a:lnTo>
                    <a:pt x="171513" y="0"/>
                  </a:lnTo>
                  <a:lnTo>
                    <a:pt x="159880" y="1308"/>
                  </a:lnTo>
                  <a:lnTo>
                    <a:pt x="154152" y="7848"/>
                  </a:lnTo>
                  <a:lnTo>
                    <a:pt x="151460" y="20802"/>
                  </a:lnTo>
                  <a:lnTo>
                    <a:pt x="153314" y="36525"/>
                  </a:lnTo>
                  <a:lnTo>
                    <a:pt x="157861" y="46278"/>
                  </a:lnTo>
                  <a:lnTo>
                    <a:pt x="163080" y="58648"/>
                  </a:lnTo>
                  <a:lnTo>
                    <a:pt x="131737" y="74218"/>
                  </a:lnTo>
                  <a:lnTo>
                    <a:pt x="123812" y="80048"/>
                  </a:lnTo>
                  <a:lnTo>
                    <a:pt x="128536" y="85432"/>
                  </a:lnTo>
                  <a:lnTo>
                    <a:pt x="144208" y="74218"/>
                  </a:lnTo>
                  <a:lnTo>
                    <a:pt x="167805" y="66509"/>
                  </a:lnTo>
                  <a:lnTo>
                    <a:pt x="178752" y="76263"/>
                  </a:lnTo>
                  <a:lnTo>
                    <a:pt x="190550" y="83388"/>
                  </a:lnTo>
                  <a:lnTo>
                    <a:pt x="200494" y="83972"/>
                  </a:lnTo>
                  <a:lnTo>
                    <a:pt x="210108" y="83388"/>
                  </a:lnTo>
                  <a:lnTo>
                    <a:pt x="214655" y="77571"/>
                  </a:lnTo>
                  <a:lnTo>
                    <a:pt x="217855" y="64477"/>
                  </a:lnTo>
                  <a:lnTo>
                    <a:pt x="217855" y="50063"/>
                  </a:lnTo>
                  <a:close/>
                </a:path>
                <a:path w="321310" h="408939">
                  <a:moveTo>
                    <a:pt x="220078" y="259257"/>
                  </a:moveTo>
                  <a:lnTo>
                    <a:pt x="218744" y="260565"/>
                  </a:lnTo>
                  <a:lnTo>
                    <a:pt x="216865" y="263029"/>
                  </a:lnTo>
                  <a:lnTo>
                    <a:pt x="220078" y="259257"/>
                  </a:lnTo>
                  <a:close/>
                </a:path>
                <a:path w="321310" h="408939">
                  <a:moveTo>
                    <a:pt x="314490" y="136156"/>
                  </a:moveTo>
                  <a:lnTo>
                    <a:pt x="309410" y="132956"/>
                  </a:lnTo>
                  <a:lnTo>
                    <a:pt x="289077" y="121196"/>
                  </a:lnTo>
                  <a:lnTo>
                    <a:pt x="269240" y="110744"/>
                  </a:lnTo>
                  <a:lnTo>
                    <a:pt x="249415" y="101015"/>
                  </a:lnTo>
                  <a:lnTo>
                    <a:pt x="245681" y="97091"/>
                  </a:lnTo>
                  <a:lnTo>
                    <a:pt x="235686" y="91287"/>
                  </a:lnTo>
                  <a:lnTo>
                    <a:pt x="228396" y="91287"/>
                  </a:lnTo>
                  <a:lnTo>
                    <a:pt x="223824" y="95935"/>
                  </a:lnTo>
                  <a:lnTo>
                    <a:pt x="226364" y="104940"/>
                  </a:lnTo>
                  <a:lnTo>
                    <a:pt x="232460" y="110744"/>
                  </a:lnTo>
                  <a:lnTo>
                    <a:pt x="243649" y="116547"/>
                  </a:lnTo>
                  <a:lnTo>
                    <a:pt x="265341" y="125120"/>
                  </a:lnTo>
                  <a:lnTo>
                    <a:pt x="292798" y="140081"/>
                  </a:lnTo>
                  <a:lnTo>
                    <a:pt x="303314" y="140652"/>
                  </a:lnTo>
                  <a:lnTo>
                    <a:pt x="297548" y="154444"/>
                  </a:lnTo>
                  <a:lnTo>
                    <a:pt x="285686" y="169265"/>
                  </a:lnTo>
                  <a:lnTo>
                    <a:pt x="275856" y="187553"/>
                  </a:lnTo>
                  <a:lnTo>
                    <a:pt x="271957" y="206286"/>
                  </a:lnTo>
                  <a:lnTo>
                    <a:pt x="273824" y="212242"/>
                  </a:lnTo>
                  <a:lnTo>
                    <a:pt x="279755" y="216166"/>
                  </a:lnTo>
                  <a:lnTo>
                    <a:pt x="287718" y="218770"/>
                  </a:lnTo>
                  <a:lnTo>
                    <a:pt x="295516" y="224586"/>
                  </a:lnTo>
                  <a:lnTo>
                    <a:pt x="298907" y="230390"/>
                  </a:lnTo>
                  <a:lnTo>
                    <a:pt x="300774" y="237655"/>
                  </a:lnTo>
                  <a:lnTo>
                    <a:pt x="306705" y="237655"/>
                  </a:lnTo>
                  <a:lnTo>
                    <a:pt x="308737" y="232422"/>
                  </a:lnTo>
                  <a:lnTo>
                    <a:pt x="304660" y="224002"/>
                  </a:lnTo>
                  <a:lnTo>
                    <a:pt x="293649" y="218198"/>
                  </a:lnTo>
                  <a:lnTo>
                    <a:pt x="287045" y="212242"/>
                  </a:lnTo>
                  <a:lnTo>
                    <a:pt x="281114" y="209042"/>
                  </a:lnTo>
                  <a:lnTo>
                    <a:pt x="279069" y="203098"/>
                  </a:lnTo>
                  <a:lnTo>
                    <a:pt x="281609" y="187553"/>
                  </a:lnTo>
                  <a:lnTo>
                    <a:pt x="290944" y="175793"/>
                  </a:lnTo>
                  <a:lnTo>
                    <a:pt x="298907" y="165341"/>
                  </a:lnTo>
                  <a:lnTo>
                    <a:pt x="308737" y="153720"/>
                  </a:lnTo>
                  <a:lnTo>
                    <a:pt x="314490" y="142544"/>
                  </a:lnTo>
                  <a:lnTo>
                    <a:pt x="314490" y="136156"/>
                  </a:lnTo>
                  <a:close/>
                </a:path>
                <a:path w="321310" h="408939">
                  <a:moveTo>
                    <a:pt x="321271" y="399605"/>
                  </a:moveTo>
                  <a:lnTo>
                    <a:pt x="320598" y="393674"/>
                  </a:lnTo>
                  <a:lnTo>
                    <a:pt x="309549" y="389039"/>
                  </a:lnTo>
                  <a:lnTo>
                    <a:pt x="291706" y="387731"/>
                  </a:lnTo>
                  <a:lnTo>
                    <a:pt x="275209" y="387731"/>
                  </a:lnTo>
                  <a:lnTo>
                    <a:pt x="281673" y="380047"/>
                  </a:lnTo>
                  <a:lnTo>
                    <a:pt x="285076" y="370344"/>
                  </a:lnTo>
                  <a:lnTo>
                    <a:pt x="289661" y="356577"/>
                  </a:lnTo>
                  <a:lnTo>
                    <a:pt x="294932" y="342379"/>
                  </a:lnTo>
                  <a:lnTo>
                    <a:pt x="294932" y="325577"/>
                  </a:lnTo>
                  <a:lnTo>
                    <a:pt x="293573" y="309359"/>
                  </a:lnTo>
                  <a:lnTo>
                    <a:pt x="277088" y="274866"/>
                  </a:lnTo>
                  <a:lnTo>
                    <a:pt x="246494" y="236575"/>
                  </a:lnTo>
                  <a:lnTo>
                    <a:pt x="247523" y="222542"/>
                  </a:lnTo>
                  <a:lnTo>
                    <a:pt x="240220" y="170078"/>
                  </a:lnTo>
                  <a:lnTo>
                    <a:pt x="222542" y="107061"/>
                  </a:lnTo>
                  <a:lnTo>
                    <a:pt x="210820" y="99974"/>
                  </a:lnTo>
                  <a:lnTo>
                    <a:pt x="202323" y="99974"/>
                  </a:lnTo>
                  <a:lnTo>
                    <a:pt x="194843" y="103301"/>
                  </a:lnTo>
                  <a:lnTo>
                    <a:pt x="193230" y="105371"/>
                  </a:lnTo>
                  <a:lnTo>
                    <a:pt x="188937" y="101904"/>
                  </a:lnTo>
                  <a:lnTo>
                    <a:pt x="174625" y="103593"/>
                  </a:lnTo>
                  <a:lnTo>
                    <a:pt x="141224" y="116420"/>
                  </a:lnTo>
                  <a:lnTo>
                    <a:pt x="112229" y="126796"/>
                  </a:lnTo>
                  <a:lnTo>
                    <a:pt x="80022" y="135877"/>
                  </a:lnTo>
                  <a:lnTo>
                    <a:pt x="56972" y="145389"/>
                  </a:lnTo>
                  <a:lnTo>
                    <a:pt x="25438" y="155905"/>
                  </a:lnTo>
                  <a:lnTo>
                    <a:pt x="0" y="165569"/>
                  </a:lnTo>
                  <a:lnTo>
                    <a:pt x="1358" y="169316"/>
                  </a:lnTo>
                  <a:lnTo>
                    <a:pt x="8991" y="171335"/>
                  </a:lnTo>
                  <a:lnTo>
                    <a:pt x="31534" y="161099"/>
                  </a:lnTo>
                  <a:lnTo>
                    <a:pt x="32893" y="167436"/>
                  </a:lnTo>
                  <a:lnTo>
                    <a:pt x="38658" y="173202"/>
                  </a:lnTo>
                  <a:lnTo>
                    <a:pt x="47129" y="175361"/>
                  </a:lnTo>
                  <a:lnTo>
                    <a:pt x="56451" y="170611"/>
                  </a:lnTo>
                  <a:lnTo>
                    <a:pt x="63068" y="164846"/>
                  </a:lnTo>
                  <a:lnTo>
                    <a:pt x="62712" y="161099"/>
                  </a:lnTo>
                  <a:lnTo>
                    <a:pt x="62217" y="155905"/>
                  </a:lnTo>
                  <a:lnTo>
                    <a:pt x="60363" y="151434"/>
                  </a:lnTo>
                  <a:lnTo>
                    <a:pt x="82054" y="142214"/>
                  </a:lnTo>
                  <a:lnTo>
                    <a:pt x="92570" y="140347"/>
                  </a:lnTo>
                  <a:lnTo>
                    <a:pt x="112229" y="136448"/>
                  </a:lnTo>
                  <a:lnTo>
                    <a:pt x="139192" y="128092"/>
                  </a:lnTo>
                  <a:lnTo>
                    <a:pt x="160896" y="119011"/>
                  </a:lnTo>
                  <a:lnTo>
                    <a:pt x="176491" y="115125"/>
                  </a:lnTo>
                  <a:lnTo>
                    <a:pt x="186563" y="115925"/>
                  </a:lnTo>
                  <a:lnTo>
                    <a:pt x="184480" y="125272"/>
                  </a:lnTo>
                  <a:lnTo>
                    <a:pt x="183121" y="155765"/>
                  </a:lnTo>
                  <a:lnTo>
                    <a:pt x="184988" y="181635"/>
                  </a:lnTo>
                  <a:lnTo>
                    <a:pt x="191109" y="208229"/>
                  </a:lnTo>
                  <a:lnTo>
                    <a:pt x="198932" y="235407"/>
                  </a:lnTo>
                  <a:lnTo>
                    <a:pt x="207657" y="250812"/>
                  </a:lnTo>
                  <a:lnTo>
                    <a:pt x="205016" y="253161"/>
                  </a:lnTo>
                  <a:lnTo>
                    <a:pt x="193344" y="270878"/>
                  </a:lnTo>
                  <a:lnTo>
                    <a:pt x="186740" y="287858"/>
                  </a:lnTo>
                  <a:lnTo>
                    <a:pt x="180987" y="303974"/>
                  </a:lnTo>
                  <a:lnTo>
                    <a:pt x="178790" y="319074"/>
                  </a:lnTo>
                  <a:lnTo>
                    <a:pt x="179641" y="326771"/>
                  </a:lnTo>
                  <a:lnTo>
                    <a:pt x="185394" y="336499"/>
                  </a:lnTo>
                  <a:lnTo>
                    <a:pt x="195199" y="362483"/>
                  </a:lnTo>
                  <a:lnTo>
                    <a:pt x="206375" y="377583"/>
                  </a:lnTo>
                  <a:lnTo>
                    <a:pt x="209080" y="383971"/>
                  </a:lnTo>
                  <a:lnTo>
                    <a:pt x="198412" y="385279"/>
                  </a:lnTo>
                  <a:lnTo>
                    <a:pt x="184708" y="385279"/>
                  </a:lnTo>
                  <a:lnTo>
                    <a:pt x="167792" y="391375"/>
                  </a:lnTo>
                  <a:lnTo>
                    <a:pt x="168973" y="395884"/>
                  </a:lnTo>
                  <a:lnTo>
                    <a:pt x="171678" y="400964"/>
                  </a:lnTo>
                  <a:lnTo>
                    <a:pt x="176923" y="403580"/>
                  </a:lnTo>
                  <a:lnTo>
                    <a:pt x="187248" y="399796"/>
                  </a:lnTo>
                  <a:lnTo>
                    <a:pt x="198412" y="393852"/>
                  </a:lnTo>
                  <a:lnTo>
                    <a:pt x="214325" y="393268"/>
                  </a:lnTo>
                  <a:lnTo>
                    <a:pt x="224142" y="395160"/>
                  </a:lnTo>
                  <a:lnTo>
                    <a:pt x="226441" y="393268"/>
                  </a:lnTo>
                  <a:lnTo>
                    <a:pt x="228028" y="391960"/>
                  </a:lnTo>
                  <a:lnTo>
                    <a:pt x="228028" y="387311"/>
                  </a:lnTo>
                  <a:lnTo>
                    <a:pt x="214325" y="373672"/>
                  </a:lnTo>
                  <a:lnTo>
                    <a:pt x="199263" y="352183"/>
                  </a:lnTo>
                  <a:lnTo>
                    <a:pt x="192659" y="333311"/>
                  </a:lnTo>
                  <a:lnTo>
                    <a:pt x="190804" y="315163"/>
                  </a:lnTo>
                  <a:lnTo>
                    <a:pt x="191312" y="305282"/>
                  </a:lnTo>
                  <a:lnTo>
                    <a:pt x="196557" y="287858"/>
                  </a:lnTo>
                  <a:lnTo>
                    <a:pt x="210261" y="268846"/>
                  </a:lnTo>
                  <a:lnTo>
                    <a:pt x="218744" y="260565"/>
                  </a:lnTo>
                  <a:lnTo>
                    <a:pt x="220179" y="258673"/>
                  </a:lnTo>
                  <a:lnTo>
                    <a:pt x="229679" y="258673"/>
                  </a:lnTo>
                  <a:lnTo>
                    <a:pt x="236245" y="254762"/>
                  </a:lnTo>
                  <a:lnTo>
                    <a:pt x="239687" y="257492"/>
                  </a:lnTo>
                  <a:lnTo>
                    <a:pt x="273177" y="287909"/>
                  </a:lnTo>
                  <a:lnTo>
                    <a:pt x="285584" y="324853"/>
                  </a:lnTo>
                  <a:lnTo>
                    <a:pt x="285584" y="339191"/>
                  </a:lnTo>
                  <a:lnTo>
                    <a:pt x="283032" y="356577"/>
                  </a:lnTo>
                  <a:lnTo>
                    <a:pt x="275894" y="373532"/>
                  </a:lnTo>
                  <a:lnTo>
                    <a:pt x="269938" y="383235"/>
                  </a:lnTo>
                  <a:lnTo>
                    <a:pt x="266039" y="389763"/>
                  </a:lnTo>
                  <a:lnTo>
                    <a:pt x="266039" y="395122"/>
                  </a:lnTo>
                  <a:lnTo>
                    <a:pt x="269938" y="397002"/>
                  </a:lnTo>
                  <a:lnTo>
                    <a:pt x="278955" y="397002"/>
                  </a:lnTo>
                  <a:lnTo>
                    <a:pt x="293573" y="399605"/>
                  </a:lnTo>
                  <a:lnTo>
                    <a:pt x="304787" y="403377"/>
                  </a:lnTo>
                  <a:lnTo>
                    <a:pt x="311416" y="408597"/>
                  </a:lnTo>
                  <a:lnTo>
                    <a:pt x="317195" y="406704"/>
                  </a:lnTo>
                  <a:lnTo>
                    <a:pt x="321271" y="3996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932734" y="3624280"/>
              <a:ext cx="192405" cy="31750"/>
            </a:xfrm>
            <a:custGeom>
              <a:avLst/>
              <a:gdLst/>
              <a:ahLst/>
              <a:cxnLst/>
              <a:rect l="l" t="t" r="r" b="b"/>
              <a:pathLst>
                <a:path w="192405" h="31750">
                  <a:moveTo>
                    <a:pt x="192239" y="0"/>
                  </a:moveTo>
                  <a:lnTo>
                    <a:pt x="0" y="3121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2075620" y="4156647"/>
            <a:ext cx="445134" cy="408940"/>
            <a:chOff x="2075620" y="4156647"/>
            <a:chExt cx="445134" cy="408940"/>
          </a:xfrm>
        </p:grpSpPr>
        <p:sp>
          <p:nvSpPr>
            <p:cNvPr id="14" name="object 14" descr=""/>
            <p:cNvSpPr/>
            <p:nvPr/>
          </p:nvSpPr>
          <p:spPr>
            <a:xfrm>
              <a:off x="2075611" y="4156659"/>
              <a:ext cx="321310" cy="408940"/>
            </a:xfrm>
            <a:custGeom>
              <a:avLst/>
              <a:gdLst/>
              <a:ahLst/>
              <a:cxnLst/>
              <a:rect l="l" t="t" r="r" b="b"/>
              <a:pathLst>
                <a:path w="321310" h="408939">
                  <a:moveTo>
                    <a:pt x="192938" y="101434"/>
                  </a:moveTo>
                  <a:lnTo>
                    <a:pt x="188353" y="101434"/>
                  </a:lnTo>
                  <a:lnTo>
                    <a:pt x="188937" y="101904"/>
                  </a:lnTo>
                  <a:lnTo>
                    <a:pt x="192938" y="101434"/>
                  </a:lnTo>
                  <a:close/>
                </a:path>
                <a:path w="321310" h="408939">
                  <a:moveTo>
                    <a:pt x="217855" y="50063"/>
                  </a:moveTo>
                  <a:lnTo>
                    <a:pt x="186512" y="9740"/>
                  </a:lnTo>
                  <a:lnTo>
                    <a:pt x="167805" y="1308"/>
                  </a:lnTo>
                  <a:lnTo>
                    <a:pt x="171513" y="0"/>
                  </a:lnTo>
                  <a:lnTo>
                    <a:pt x="159880" y="1308"/>
                  </a:lnTo>
                  <a:lnTo>
                    <a:pt x="154152" y="7848"/>
                  </a:lnTo>
                  <a:lnTo>
                    <a:pt x="151460" y="20802"/>
                  </a:lnTo>
                  <a:lnTo>
                    <a:pt x="153314" y="36525"/>
                  </a:lnTo>
                  <a:lnTo>
                    <a:pt x="157861" y="46278"/>
                  </a:lnTo>
                  <a:lnTo>
                    <a:pt x="163080" y="58648"/>
                  </a:lnTo>
                  <a:lnTo>
                    <a:pt x="131737" y="74218"/>
                  </a:lnTo>
                  <a:lnTo>
                    <a:pt x="123812" y="80048"/>
                  </a:lnTo>
                  <a:lnTo>
                    <a:pt x="128536" y="85432"/>
                  </a:lnTo>
                  <a:lnTo>
                    <a:pt x="144208" y="74218"/>
                  </a:lnTo>
                  <a:lnTo>
                    <a:pt x="167805" y="66509"/>
                  </a:lnTo>
                  <a:lnTo>
                    <a:pt x="178752" y="76263"/>
                  </a:lnTo>
                  <a:lnTo>
                    <a:pt x="190550" y="83388"/>
                  </a:lnTo>
                  <a:lnTo>
                    <a:pt x="200494" y="83972"/>
                  </a:lnTo>
                  <a:lnTo>
                    <a:pt x="210108" y="83388"/>
                  </a:lnTo>
                  <a:lnTo>
                    <a:pt x="214655" y="77571"/>
                  </a:lnTo>
                  <a:lnTo>
                    <a:pt x="217855" y="64477"/>
                  </a:lnTo>
                  <a:lnTo>
                    <a:pt x="217855" y="50063"/>
                  </a:lnTo>
                  <a:close/>
                </a:path>
                <a:path w="321310" h="408939">
                  <a:moveTo>
                    <a:pt x="220078" y="259257"/>
                  </a:moveTo>
                  <a:lnTo>
                    <a:pt x="218744" y="260565"/>
                  </a:lnTo>
                  <a:lnTo>
                    <a:pt x="216865" y="263029"/>
                  </a:lnTo>
                  <a:lnTo>
                    <a:pt x="220078" y="259257"/>
                  </a:lnTo>
                  <a:close/>
                </a:path>
                <a:path w="321310" h="408939">
                  <a:moveTo>
                    <a:pt x="314490" y="136156"/>
                  </a:moveTo>
                  <a:lnTo>
                    <a:pt x="309410" y="132956"/>
                  </a:lnTo>
                  <a:lnTo>
                    <a:pt x="289077" y="121196"/>
                  </a:lnTo>
                  <a:lnTo>
                    <a:pt x="269240" y="110744"/>
                  </a:lnTo>
                  <a:lnTo>
                    <a:pt x="249415" y="101015"/>
                  </a:lnTo>
                  <a:lnTo>
                    <a:pt x="245681" y="97091"/>
                  </a:lnTo>
                  <a:lnTo>
                    <a:pt x="235686" y="91287"/>
                  </a:lnTo>
                  <a:lnTo>
                    <a:pt x="228396" y="91287"/>
                  </a:lnTo>
                  <a:lnTo>
                    <a:pt x="223824" y="95935"/>
                  </a:lnTo>
                  <a:lnTo>
                    <a:pt x="226364" y="104940"/>
                  </a:lnTo>
                  <a:lnTo>
                    <a:pt x="232460" y="110744"/>
                  </a:lnTo>
                  <a:lnTo>
                    <a:pt x="243649" y="116547"/>
                  </a:lnTo>
                  <a:lnTo>
                    <a:pt x="265341" y="125120"/>
                  </a:lnTo>
                  <a:lnTo>
                    <a:pt x="292798" y="140081"/>
                  </a:lnTo>
                  <a:lnTo>
                    <a:pt x="303314" y="140652"/>
                  </a:lnTo>
                  <a:lnTo>
                    <a:pt x="297548" y="154444"/>
                  </a:lnTo>
                  <a:lnTo>
                    <a:pt x="285686" y="169265"/>
                  </a:lnTo>
                  <a:lnTo>
                    <a:pt x="275856" y="187553"/>
                  </a:lnTo>
                  <a:lnTo>
                    <a:pt x="271957" y="206286"/>
                  </a:lnTo>
                  <a:lnTo>
                    <a:pt x="273824" y="212242"/>
                  </a:lnTo>
                  <a:lnTo>
                    <a:pt x="279755" y="216166"/>
                  </a:lnTo>
                  <a:lnTo>
                    <a:pt x="287718" y="218770"/>
                  </a:lnTo>
                  <a:lnTo>
                    <a:pt x="295516" y="224586"/>
                  </a:lnTo>
                  <a:lnTo>
                    <a:pt x="298907" y="230390"/>
                  </a:lnTo>
                  <a:lnTo>
                    <a:pt x="300774" y="237655"/>
                  </a:lnTo>
                  <a:lnTo>
                    <a:pt x="306705" y="237655"/>
                  </a:lnTo>
                  <a:lnTo>
                    <a:pt x="308737" y="232422"/>
                  </a:lnTo>
                  <a:lnTo>
                    <a:pt x="304660" y="224002"/>
                  </a:lnTo>
                  <a:lnTo>
                    <a:pt x="293649" y="218198"/>
                  </a:lnTo>
                  <a:lnTo>
                    <a:pt x="287045" y="212242"/>
                  </a:lnTo>
                  <a:lnTo>
                    <a:pt x="281114" y="209042"/>
                  </a:lnTo>
                  <a:lnTo>
                    <a:pt x="279069" y="203098"/>
                  </a:lnTo>
                  <a:lnTo>
                    <a:pt x="281609" y="187553"/>
                  </a:lnTo>
                  <a:lnTo>
                    <a:pt x="290944" y="175793"/>
                  </a:lnTo>
                  <a:lnTo>
                    <a:pt x="298907" y="165341"/>
                  </a:lnTo>
                  <a:lnTo>
                    <a:pt x="308737" y="153720"/>
                  </a:lnTo>
                  <a:lnTo>
                    <a:pt x="314490" y="142544"/>
                  </a:lnTo>
                  <a:lnTo>
                    <a:pt x="314490" y="136156"/>
                  </a:lnTo>
                  <a:close/>
                </a:path>
                <a:path w="321310" h="408939">
                  <a:moveTo>
                    <a:pt x="321271" y="399605"/>
                  </a:moveTo>
                  <a:lnTo>
                    <a:pt x="320598" y="393674"/>
                  </a:lnTo>
                  <a:lnTo>
                    <a:pt x="309549" y="389039"/>
                  </a:lnTo>
                  <a:lnTo>
                    <a:pt x="291706" y="387731"/>
                  </a:lnTo>
                  <a:lnTo>
                    <a:pt x="275209" y="387731"/>
                  </a:lnTo>
                  <a:lnTo>
                    <a:pt x="281673" y="380047"/>
                  </a:lnTo>
                  <a:lnTo>
                    <a:pt x="285076" y="370344"/>
                  </a:lnTo>
                  <a:lnTo>
                    <a:pt x="289661" y="356577"/>
                  </a:lnTo>
                  <a:lnTo>
                    <a:pt x="294932" y="342379"/>
                  </a:lnTo>
                  <a:lnTo>
                    <a:pt x="294932" y="325577"/>
                  </a:lnTo>
                  <a:lnTo>
                    <a:pt x="293573" y="309359"/>
                  </a:lnTo>
                  <a:lnTo>
                    <a:pt x="277088" y="274866"/>
                  </a:lnTo>
                  <a:lnTo>
                    <a:pt x="246494" y="236575"/>
                  </a:lnTo>
                  <a:lnTo>
                    <a:pt x="247523" y="222542"/>
                  </a:lnTo>
                  <a:lnTo>
                    <a:pt x="240220" y="170078"/>
                  </a:lnTo>
                  <a:lnTo>
                    <a:pt x="222542" y="107061"/>
                  </a:lnTo>
                  <a:lnTo>
                    <a:pt x="210820" y="99974"/>
                  </a:lnTo>
                  <a:lnTo>
                    <a:pt x="202323" y="99974"/>
                  </a:lnTo>
                  <a:lnTo>
                    <a:pt x="194843" y="103301"/>
                  </a:lnTo>
                  <a:lnTo>
                    <a:pt x="193230" y="105371"/>
                  </a:lnTo>
                  <a:lnTo>
                    <a:pt x="188937" y="101904"/>
                  </a:lnTo>
                  <a:lnTo>
                    <a:pt x="174625" y="103593"/>
                  </a:lnTo>
                  <a:lnTo>
                    <a:pt x="141224" y="116420"/>
                  </a:lnTo>
                  <a:lnTo>
                    <a:pt x="112229" y="126796"/>
                  </a:lnTo>
                  <a:lnTo>
                    <a:pt x="80022" y="135877"/>
                  </a:lnTo>
                  <a:lnTo>
                    <a:pt x="56972" y="145389"/>
                  </a:lnTo>
                  <a:lnTo>
                    <a:pt x="25438" y="155905"/>
                  </a:lnTo>
                  <a:lnTo>
                    <a:pt x="0" y="165569"/>
                  </a:lnTo>
                  <a:lnTo>
                    <a:pt x="1358" y="169316"/>
                  </a:lnTo>
                  <a:lnTo>
                    <a:pt x="8991" y="171335"/>
                  </a:lnTo>
                  <a:lnTo>
                    <a:pt x="31534" y="161099"/>
                  </a:lnTo>
                  <a:lnTo>
                    <a:pt x="32893" y="167436"/>
                  </a:lnTo>
                  <a:lnTo>
                    <a:pt x="38658" y="173202"/>
                  </a:lnTo>
                  <a:lnTo>
                    <a:pt x="47129" y="175361"/>
                  </a:lnTo>
                  <a:lnTo>
                    <a:pt x="56451" y="170611"/>
                  </a:lnTo>
                  <a:lnTo>
                    <a:pt x="63068" y="164846"/>
                  </a:lnTo>
                  <a:lnTo>
                    <a:pt x="62712" y="161099"/>
                  </a:lnTo>
                  <a:lnTo>
                    <a:pt x="62217" y="155905"/>
                  </a:lnTo>
                  <a:lnTo>
                    <a:pt x="60363" y="151434"/>
                  </a:lnTo>
                  <a:lnTo>
                    <a:pt x="82054" y="142214"/>
                  </a:lnTo>
                  <a:lnTo>
                    <a:pt x="92570" y="140347"/>
                  </a:lnTo>
                  <a:lnTo>
                    <a:pt x="112229" y="136448"/>
                  </a:lnTo>
                  <a:lnTo>
                    <a:pt x="139192" y="128092"/>
                  </a:lnTo>
                  <a:lnTo>
                    <a:pt x="160896" y="119011"/>
                  </a:lnTo>
                  <a:lnTo>
                    <a:pt x="176491" y="115125"/>
                  </a:lnTo>
                  <a:lnTo>
                    <a:pt x="186563" y="115925"/>
                  </a:lnTo>
                  <a:lnTo>
                    <a:pt x="184480" y="125272"/>
                  </a:lnTo>
                  <a:lnTo>
                    <a:pt x="183121" y="155765"/>
                  </a:lnTo>
                  <a:lnTo>
                    <a:pt x="184988" y="181635"/>
                  </a:lnTo>
                  <a:lnTo>
                    <a:pt x="191109" y="208229"/>
                  </a:lnTo>
                  <a:lnTo>
                    <a:pt x="198932" y="235407"/>
                  </a:lnTo>
                  <a:lnTo>
                    <a:pt x="207657" y="250812"/>
                  </a:lnTo>
                  <a:lnTo>
                    <a:pt x="205016" y="253161"/>
                  </a:lnTo>
                  <a:lnTo>
                    <a:pt x="193344" y="270878"/>
                  </a:lnTo>
                  <a:lnTo>
                    <a:pt x="186740" y="287858"/>
                  </a:lnTo>
                  <a:lnTo>
                    <a:pt x="180987" y="303974"/>
                  </a:lnTo>
                  <a:lnTo>
                    <a:pt x="178790" y="319074"/>
                  </a:lnTo>
                  <a:lnTo>
                    <a:pt x="179641" y="326771"/>
                  </a:lnTo>
                  <a:lnTo>
                    <a:pt x="185394" y="336499"/>
                  </a:lnTo>
                  <a:lnTo>
                    <a:pt x="195199" y="362483"/>
                  </a:lnTo>
                  <a:lnTo>
                    <a:pt x="206375" y="377583"/>
                  </a:lnTo>
                  <a:lnTo>
                    <a:pt x="209080" y="383971"/>
                  </a:lnTo>
                  <a:lnTo>
                    <a:pt x="198412" y="385279"/>
                  </a:lnTo>
                  <a:lnTo>
                    <a:pt x="184708" y="385279"/>
                  </a:lnTo>
                  <a:lnTo>
                    <a:pt x="167792" y="391375"/>
                  </a:lnTo>
                  <a:lnTo>
                    <a:pt x="168973" y="395884"/>
                  </a:lnTo>
                  <a:lnTo>
                    <a:pt x="171678" y="400964"/>
                  </a:lnTo>
                  <a:lnTo>
                    <a:pt x="176923" y="403580"/>
                  </a:lnTo>
                  <a:lnTo>
                    <a:pt x="187248" y="399796"/>
                  </a:lnTo>
                  <a:lnTo>
                    <a:pt x="198412" y="393852"/>
                  </a:lnTo>
                  <a:lnTo>
                    <a:pt x="214325" y="393268"/>
                  </a:lnTo>
                  <a:lnTo>
                    <a:pt x="224142" y="395160"/>
                  </a:lnTo>
                  <a:lnTo>
                    <a:pt x="226441" y="393268"/>
                  </a:lnTo>
                  <a:lnTo>
                    <a:pt x="228028" y="391960"/>
                  </a:lnTo>
                  <a:lnTo>
                    <a:pt x="228028" y="387311"/>
                  </a:lnTo>
                  <a:lnTo>
                    <a:pt x="214325" y="373672"/>
                  </a:lnTo>
                  <a:lnTo>
                    <a:pt x="199263" y="352183"/>
                  </a:lnTo>
                  <a:lnTo>
                    <a:pt x="192659" y="333311"/>
                  </a:lnTo>
                  <a:lnTo>
                    <a:pt x="190804" y="315163"/>
                  </a:lnTo>
                  <a:lnTo>
                    <a:pt x="191312" y="305282"/>
                  </a:lnTo>
                  <a:lnTo>
                    <a:pt x="196557" y="287858"/>
                  </a:lnTo>
                  <a:lnTo>
                    <a:pt x="210261" y="268846"/>
                  </a:lnTo>
                  <a:lnTo>
                    <a:pt x="218744" y="260565"/>
                  </a:lnTo>
                  <a:lnTo>
                    <a:pt x="220179" y="258673"/>
                  </a:lnTo>
                  <a:lnTo>
                    <a:pt x="229679" y="258673"/>
                  </a:lnTo>
                  <a:lnTo>
                    <a:pt x="236245" y="254762"/>
                  </a:lnTo>
                  <a:lnTo>
                    <a:pt x="239687" y="257492"/>
                  </a:lnTo>
                  <a:lnTo>
                    <a:pt x="273177" y="287909"/>
                  </a:lnTo>
                  <a:lnTo>
                    <a:pt x="285584" y="324853"/>
                  </a:lnTo>
                  <a:lnTo>
                    <a:pt x="285584" y="339191"/>
                  </a:lnTo>
                  <a:lnTo>
                    <a:pt x="283032" y="356577"/>
                  </a:lnTo>
                  <a:lnTo>
                    <a:pt x="275894" y="373532"/>
                  </a:lnTo>
                  <a:lnTo>
                    <a:pt x="269938" y="383235"/>
                  </a:lnTo>
                  <a:lnTo>
                    <a:pt x="266039" y="389763"/>
                  </a:lnTo>
                  <a:lnTo>
                    <a:pt x="266039" y="395122"/>
                  </a:lnTo>
                  <a:lnTo>
                    <a:pt x="269938" y="397002"/>
                  </a:lnTo>
                  <a:lnTo>
                    <a:pt x="278955" y="397002"/>
                  </a:lnTo>
                  <a:lnTo>
                    <a:pt x="293573" y="399605"/>
                  </a:lnTo>
                  <a:lnTo>
                    <a:pt x="304787" y="403377"/>
                  </a:lnTo>
                  <a:lnTo>
                    <a:pt x="311416" y="408597"/>
                  </a:lnTo>
                  <a:lnTo>
                    <a:pt x="317195" y="406704"/>
                  </a:lnTo>
                  <a:lnTo>
                    <a:pt x="321271" y="3996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323131" y="4165211"/>
              <a:ext cx="192405" cy="31750"/>
            </a:xfrm>
            <a:custGeom>
              <a:avLst/>
              <a:gdLst/>
              <a:ahLst/>
              <a:cxnLst/>
              <a:rect l="l" t="t" r="r" b="b"/>
              <a:pathLst>
                <a:path w="192405" h="31750">
                  <a:moveTo>
                    <a:pt x="192240" y="0"/>
                  </a:moveTo>
                  <a:lnTo>
                    <a:pt x="0" y="3121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2588396" y="3543153"/>
            <a:ext cx="5954395" cy="741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2300">
              <a:lnSpc>
                <a:spcPts val="1430"/>
              </a:lnSpc>
              <a:spcBef>
                <a:spcPts val="100"/>
              </a:spcBef>
            </a:pPr>
            <a:r>
              <a:rPr dirty="0" sz="1200" spc="-30">
                <a:latin typeface="Georgia"/>
                <a:cs typeface="Georgia"/>
              </a:rPr>
              <a:t>Memo\y[R1</a:t>
            </a:r>
            <a:r>
              <a:rPr dirty="0" sz="1200" spc="14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-</a:t>
            </a:r>
            <a:r>
              <a:rPr dirty="0" sz="1200" spc="145">
                <a:latin typeface="Georgia"/>
                <a:cs typeface="Georgia"/>
              </a:rPr>
              <a:t> </a:t>
            </a:r>
            <a:r>
              <a:rPr dirty="0" sz="1200" spc="165">
                <a:latin typeface="Georgia"/>
                <a:cs typeface="Georgia"/>
              </a:rPr>
              <a:t>4]</a:t>
            </a:r>
            <a:r>
              <a:rPr dirty="0" sz="1200" spc="150">
                <a:latin typeface="Georgia"/>
                <a:cs typeface="Georgia"/>
              </a:rPr>
              <a:t> </a:t>
            </a:r>
            <a:r>
              <a:rPr dirty="0" sz="1200" b="1">
                <a:latin typeface="Arial"/>
                <a:cs typeface="Arial"/>
              </a:rPr>
              <a:t>←</a:t>
            </a:r>
            <a:r>
              <a:rPr dirty="0" sz="1200" spc="105" b="1">
                <a:latin typeface="Arial"/>
                <a:cs typeface="Arial"/>
              </a:rPr>
              <a:t> </a:t>
            </a:r>
            <a:r>
              <a:rPr dirty="0" sz="1200" spc="-25">
                <a:latin typeface="Georgia"/>
                <a:cs typeface="Georgia"/>
              </a:rPr>
              <a:t>R0</a:t>
            </a:r>
            <a:endParaRPr sz="1200">
              <a:latin typeface="Georgia"/>
              <a:cs typeface="Georgia"/>
            </a:endParaRPr>
          </a:p>
          <a:p>
            <a:pPr marL="622300">
              <a:lnSpc>
                <a:spcPts val="1435"/>
              </a:lnSpc>
            </a:pPr>
            <a:r>
              <a:rPr dirty="0" sz="1200" spc="120">
                <a:latin typeface="Georgia"/>
                <a:cs typeface="Georgia"/>
              </a:rPr>
              <a:t>Offsets</a:t>
            </a:r>
            <a:r>
              <a:rPr dirty="0" sz="1200" spc="21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can</a:t>
            </a:r>
            <a:r>
              <a:rPr dirty="0" sz="1200" spc="21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be</a:t>
            </a:r>
            <a:r>
              <a:rPr dirty="0" sz="1200" spc="21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eithe\</a:t>
            </a:r>
            <a:r>
              <a:rPr dirty="0" sz="1200" spc="215">
                <a:latin typeface="Georgia"/>
                <a:cs typeface="Georgia"/>
              </a:rPr>
              <a:t> </a:t>
            </a:r>
            <a:r>
              <a:rPr dirty="0" sz="1200" spc="-10">
                <a:latin typeface="Georgia"/>
                <a:cs typeface="Georgia"/>
              </a:rPr>
              <a:t>added</a:t>
            </a:r>
            <a:r>
              <a:rPr dirty="0" sz="1200" spc="215">
                <a:latin typeface="Georgia"/>
                <a:cs typeface="Georgia"/>
              </a:rPr>
              <a:t> </a:t>
            </a:r>
            <a:r>
              <a:rPr dirty="0" sz="1200" spc="55">
                <a:latin typeface="Georgia"/>
                <a:cs typeface="Georgia"/>
              </a:rPr>
              <a:t>o\</a:t>
            </a:r>
            <a:r>
              <a:rPr dirty="0" sz="1200" spc="21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subt\acted,</a:t>
            </a:r>
            <a:r>
              <a:rPr dirty="0" sz="1200" spc="21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as</a:t>
            </a:r>
            <a:r>
              <a:rPr dirty="0" sz="1200" spc="215">
                <a:latin typeface="Georgia"/>
                <a:cs typeface="Georgia"/>
              </a:rPr>
              <a:t> </a:t>
            </a:r>
            <a:r>
              <a:rPr dirty="0" sz="1200" spc="-20">
                <a:latin typeface="Georgia"/>
                <a:cs typeface="Georgia"/>
              </a:rPr>
              <a:t>indicated</a:t>
            </a:r>
            <a:r>
              <a:rPr dirty="0" sz="1200" spc="22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by</a:t>
            </a:r>
            <a:r>
              <a:rPr dirty="0" sz="1200" spc="21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a</a:t>
            </a:r>
            <a:r>
              <a:rPr dirty="0" sz="1200" spc="21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negative</a:t>
            </a:r>
            <a:r>
              <a:rPr dirty="0" sz="1200" spc="215">
                <a:latin typeface="Georgia"/>
                <a:cs typeface="Georgia"/>
              </a:rPr>
              <a:t> </a:t>
            </a:r>
            <a:r>
              <a:rPr dirty="0" sz="1200" spc="-20">
                <a:latin typeface="Georgia"/>
                <a:cs typeface="Georgia"/>
              </a:rPr>
              <a:t>sign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dirty="0" sz="1200">
                <a:latin typeface="Georgia"/>
                <a:cs typeface="Georgia"/>
              </a:rPr>
              <a:t>If</a:t>
            </a:r>
            <a:r>
              <a:rPr dirty="0" sz="1200" spc="18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no</a:t>
            </a:r>
            <a:r>
              <a:rPr dirty="0" sz="1200" spc="190">
                <a:latin typeface="Georgia"/>
                <a:cs typeface="Georgia"/>
              </a:rPr>
              <a:t> </a:t>
            </a:r>
            <a:r>
              <a:rPr dirty="0" sz="1200" spc="145">
                <a:latin typeface="Georgia"/>
                <a:cs typeface="Georgia"/>
              </a:rPr>
              <a:t>offset</a:t>
            </a:r>
            <a:r>
              <a:rPr dirty="0" sz="1200" spc="18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is</a:t>
            </a:r>
            <a:r>
              <a:rPr dirty="0" sz="1200" spc="19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specified</a:t>
            </a:r>
            <a:r>
              <a:rPr dirty="0" sz="1200" spc="18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it</a:t>
            </a:r>
            <a:r>
              <a:rPr dirty="0" sz="1200" spc="19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is</a:t>
            </a:r>
            <a:r>
              <a:rPr dirty="0" sz="1200" spc="18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assumed</a:t>
            </a:r>
            <a:r>
              <a:rPr dirty="0" sz="1200" spc="19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to</a:t>
            </a:r>
            <a:r>
              <a:rPr dirty="0" sz="1200" spc="18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be</a:t>
            </a:r>
            <a:r>
              <a:rPr dirty="0" sz="1200" spc="190">
                <a:latin typeface="Georgia"/>
                <a:cs typeface="Georgia"/>
              </a:rPr>
              <a:t> </a:t>
            </a:r>
            <a:r>
              <a:rPr dirty="0" sz="1200" spc="30">
                <a:latin typeface="Georgia"/>
                <a:cs typeface="Georgia"/>
              </a:rPr>
              <a:t>ze\o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2456620" y="4690047"/>
            <a:ext cx="445134" cy="408940"/>
            <a:chOff x="2456620" y="4690047"/>
            <a:chExt cx="445134" cy="408940"/>
          </a:xfrm>
        </p:grpSpPr>
        <p:sp>
          <p:nvSpPr>
            <p:cNvPr id="18" name="object 18" descr=""/>
            <p:cNvSpPr/>
            <p:nvPr/>
          </p:nvSpPr>
          <p:spPr>
            <a:xfrm>
              <a:off x="2456611" y="4690059"/>
              <a:ext cx="321310" cy="408940"/>
            </a:xfrm>
            <a:custGeom>
              <a:avLst/>
              <a:gdLst/>
              <a:ahLst/>
              <a:cxnLst/>
              <a:rect l="l" t="t" r="r" b="b"/>
              <a:pathLst>
                <a:path w="321310" h="408939">
                  <a:moveTo>
                    <a:pt x="192938" y="101434"/>
                  </a:moveTo>
                  <a:lnTo>
                    <a:pt x="188353" y="101434"/>
                  </a:lnTo>
                  <a:lnTo>
                    <a:pt x="188937" y="101904"/>
                  </a:lnTo>
                  <a:lnTo>
                    <a:pt x="192938" y="101434"/>
                  </a:lnTo>
                  <a:close/>
                </a:path>
                <a:path w="321310" h="408939">
                  <a:moveTo>
                    <a:pt x="217855" y="50063"/>
                  </a:moveTo>
                  <a:lnTo>
                    <a:pt x="186512" y="9740"/>
                  </a:lnTo>
                  <a:lnTo>
                    <a:pt x="167805" y="1308"/>
                  </a:lnTo>
                  <a:lnTo>
                    <a:pt x="171513" y="0"/>
                  </a:lnTo>
                  <a:lnTo>
                    <a:pt x="159880" y="1308"/>
                  </a:lnTo>
                  <a:lnTo>
                    <a:pt x="154152" y="7848"/>
                  </a:lnTo>
                  <a:lnTo>
                    <a:pt x="151460" y="20802"/>
                  </a:lnTo>
                  <a:lnTo>
                    <a:pt x="153314" y="36525"/>
                  </a:lnTo>
                  <a:lnTo>
                    <a:pt x="157861" y="46278"/>
                  </a:lnTo>
                  <a:lnTo>
                    <a:pt x="163080" y="58648"/>
                  </a:lnTo>
                  <a:lnTo>
                    <a:pt x="131737" y="74218"/>
                  </a:lnTo>
                  <a:lnTo>
                    <a:pt x="123812" y="80048"/>
                  </a:lnTo>
                  <a:lnTo>
                    <a:pt x="128536" y="85432"/>
                  </a:lnTo>
                  <a:lnTo>
                    <a:pt x="144208" y="74218"/>
                  </a:lnTo>
                  <a:lnTo>
                    <a:pt x="167805" y="66509"/>
                  </a:lnTo>
                  <a:lnTo>
                    <a:pt x="178752" y="76263"/>
                  </a:lnTo>
                  <a:lnTo>
                    <a:pt x="190550" y="83388"/>
                  </a:lnTo>
                  <a:lnTo>
                    <a:pt x="200494" y="83972"/>
                  </a:lnTo>
                  <a:lnTo>
                    <a:pt x="210108" y="83388"/>
                  </a:lnTo>
                  <a:lnTo>
                    <a:pt x="214655" y="77571"/>
                  </a:lnTo>
                  <a:lnTo>
                    <a:pt x="217855" y="64477"/>
                  </a:lnTo>
                  <a:lnTo>
                    <a:pt x="217855" y="50063"/>
                  </a:lnTo>
                  <a:close/>
                </a:path>
                <a:path w="321310" h="408939">
                  <a:moveTo>
                    <a:pt x="220078" y="259257"/>
                  </a:moveTo>
                  <a:lnTo>
                    <a:pt x="218744" y="260565"/>
                  </a:lnTo>
                  <a:lnTo>
                    <a:pt x="216865" y="263029"/>
                  </a:lnTo>
                  <a:lnTo>
                    <a:pt x="220078" y="259257"/>
                  </a:lnTo>
                  <a:close/>
                </a:path>
                <a:path w="321310" h="408939">
                  <a:moveTo>
                    <a:pt x="314490" y="136156"/>
                  </a:moveTo>
                  <a:lnTo>
                    <a:pt x="309410" y="132956"/>
                  </a:lnTo>
                  <a:lnTo>
                    <a:pt x="289077" y="121196"/>
                  </a:lnTo>
                  <a:lnTo>
                    <a:pt x="269240" y="110744"/>
                  </a:lnTo>
                  <a:lnTo>
                    <a:pt x="249415" y="101015"/>
                  </a:lnTo>
                  <a:lnTo>
                    <a:pt x="245681" y="97091"/>
                  </a:lnTo>
                  <a:lnTo>
                    <a:pt x="235686" y="91287"/>
                  </a:lnTo>
                  <a:lnTo>
                    <a:pt x="228396" y="91287"/>
                  </a:lnTo>
                  <a:lnTo>
                    <a:pt x="223824" y="95935"/>
                  </a:lnTo>
                  <a:lnTo>
                    <a:pt x="226364" y="104940"/>
                  </a:lnTo>
                  <a:lnTo>
                    <a:pt x="232460" y="110744"/>
                  </a:lnTo>
                  <a:lnTo>
                    <a:pt x="243649" y="116547"/>
                  </a:lnTo>
                  <a:lnTo>
                    <a:pt x="265341" y="125120"/>
                  </a:lnTo>
                  <a:lnTo>
                    <a:pt x="292798" y="140081"/>
                  </a:lnTo>
                  <a:lnTo>
                    <a:pt x="303314" y="140652"/>
                  </a:lnTo>
                  <a:lnTo>
                    <a:pt x="297548" y="154444"/>
                  </a:lnTo>
                  <a:lnTo>
                    <a:pt x="285686" y="169265"/>
                  </a:lnTo>
                  <a:lnTo>
                    <a:pt x="275856" y="187553"/>
                  </a:lnTo>
                  <a:lnTo>
                    <a:pt x="271957" y="206286"/>
                  </a:lnTo>
                  <a:lnTo>
                    <a:pt x="273824" y="212242"/>
                  </a:lnTo>
                  <a:lnTo>
                    <a:pt x="279755" y="216166"/>
                  </a:lnTo>
                  <a:lnTo>
                    <a:pt x="287718" y="218770"/>
                  </a:lnTo>
                  <a:lnTo>
                    <a:pt x="295516" y="224586"/>
                  </a:lnTo>
                  <a:lnTo>
                    <a:pt x="298907" y="230390"/>
                  </a:lnTo>
                  <a:lnTo>
                    <a:pt x="300774" y="237655"/>
                  </a:lnTo>
                  <a:lnTo>
                    <a:pt x="306705" y="237655"/>
                  </a:lnTo>
                  <a:lnTo>
                    <a:pt x="308737" y="232422"/>
                  </a:lnTo>
                  <a:lnTo>
                    <a:pt x="304660" y="224002"/>
                  </a:lnTo>
                  <a:lnTo>
                    <a:pt x="293649" y="218198"/>
                  </a:lnTo>
                  <a:lnTo>
                    <a:pt x="287045" y="212242"/>
                  </a:lnTo>
                  <a:lnTo>
                    <a:pt x="281114" y="209042"/>
                  </a:lnTo>
                  <a:lnTo>
                    <a:pt x="279069" y="203098"/>
                  </a:lnTo>
                  <a:lnTo>
                    <a:pt x="281609" y="187553"/>
                  </a:lnTo>
                  <a:lnTo>
                    <a:pt x="290944" y="175793"/>
                  </a:lnTo>
                  <a:lnTo>
                    <a:pt x="298907" y="165341"/>
                  </a:lnTo>
                  <a:lnTo>
                    <a:pt x="308737" y="153720"/>
                  </a:lnTo>
                  <a:lnTo>
                    <a:pt x="314490" y="142544"/>
                  </a:lnTo>
                  <a:lnTo>
                    <a:pt x="314490" y="136156"/>
                  </a:lnTo>
                  <a:close/>
                </a:path>
                <a:path w="321310" h="408939">
                  <a:moveTo>
                    <a:pt x="321271" y="399605"/>
                  </a:moveTo>
                  <a:lnTo>
                    <a:pt x="320598" y="393674"/>
                  </a:lnTo>
                  <a:lnTo>
                    <a:pt x="309549" y="389039"/>
                  </a:lnTo>
                  <a:lnTo>
                    <a:pt x="291706" y="387731"/>
                  </a:lnTo>
                  <a:lnTo>
                    <a:pt x="275209" y="387731"/>
                  </a:lnTo>
                  <a:lnTo>
                    <a:pt x="281673" y="380047"/>
                  </a:lnTo>
                  <a:lnTo>
                    <a:pt x="285076" y="370344"/>
                  </a:lnTo>
                  <a:lnTo>
                    <a:pt x="289661" y="356577"/>
                  </a:lnTo>
                  <a:lnTo>
                    <a:pt x="294932" y="342379"/>
                  </a:lnTo>
                  <a:lnTo>
                    <a:pt x="294932" y="325577"/>
                  </a:lnTo>
                  <a:lnTo>
                    <a:pt x="293573" y="309359"/>
                  </a:lnTo>
                  <a:lnTo>
                    <a:pt x="277088" y="274866"/>
                  </a:lnTo>
                  <a:lnTo>
                    <a:pt x="246494" y="236575"/>
                  </a:lnTo>
                  <a:lnTo>
                    <a:pt x="247523" y="222542"/>
                  </a:lnTo>
                  <a:lnTo>
                    <a:pt x="240220" y="170078"/>
                  </a:lnTo>
                  <a:lnTo>
                    <a:pt x="222542" y="107061"/>
                  </a:lnTo>
                  <a:lnTo>
                    <a:pt x="210820" y="99974"/>
                  </a:lnTo>
                  <a:lnTo>
                    <a:pt x="202323" y="99974"/>
                  </a:lnTo>
                  <a:lnTo>
                    <a:pt x="194843" y="103301"/>
                  </a:lnTo>
                  <a:lnTo>
                    <a:pt x="193230" y="105371"/>
                  </a:lnTo>
                  <a:lnTo>
                    <a:pt x="188937" y="101904"/>
                  </a:lnTo>
                  <a:lnTo>
                    <a:pt x="174625" y="103593"/>
                  </a:lnTo>
                  <a:lnTo>
                    <a:pt x="141224" y="116420"/>
                  </a:lnTo>
                  <a:lnTo>
                    <a:pt x="112229" y="126796"/>
                  </a:lnTo>
                  <a:lnTo>
                    <a:pt x="80022" y="135877"/>
                  </a:lnTo>
                  <a:lnTo>
                    <a:pt x="56972" y="145389"/>
                  </a:lnTo>
                  <a:lnTo>
                    <a:pt x="25438" y="155905"/>
                  </a:lnTo>
                  <a:lnTo>
                    <a:pt x="0" y="165569"/>
                  </a:lnTo>
                  <a:lnTo>
                    <a:pt x="1358" y="169316"/>
                  </a:lnTo>
                  <a:lnTo>
                    <a:pt x="8991" y="171335"/>
                  </a:lnTo>
                  <a:lnTo>
                    <a:pt x="31534" y="161099"/>
                  </a:lnTo>
                  <a:lnTo>
                    <a:pt x="32893" y="167436"/>
                  </a:lnTo>
                  <a:lnTo>
                    <a:pt x="38658" y="173202"/>
                  </a:lnTo>
                  <a:lnTo>
                    <a:pt x="47129" y="175361"/>
                  </a:lnTo>
                  <a:lnTo>
                    <a:pt x="56451" y="170611"/>
                  </a:lnTo>
                  <a:lnTo>
                    <a:pt x="63068" y="164846"/>
                  </a:lnTo>
                  <a:lnTo>
                    <a:pt x="62712" y="161099"/>
                  </a:lnTo>
                  <a:lnTo>
                    <a:pt x="62217" y="155905"/>
                  </a:lnTo>
                  <a:lnTo>
                    <a:pt x="60363" y="151434"/>
                  </a:lnTo>
                  <a:lnTo>
                    <a:pt x="82054" y="142214"/>
                  </a:lnTo>
                  <a:lnTo>
                    <a:pt x="92570" y="140347"/>
                  </a:lnTo>
                  <a:lnTo>
                    <a:pt x="112229" y="136448"/>
                  </a:lnTo>
                  <a:lnTo>
                    <a:pt x="139192" y="128092"/>
                  </a:lnTo>
                  <a:lnTo>
                    <a:pt x="160896" y="119011"/>
                  </a:lnTo>
                  <a:lnTo>
                    <a:pt x="176491" y="115125"/>
                  </a:lnTo>
                  <a:lnTo>
                    <a:pt x="186563" y="115925"/>
                  </a:lnTo>
                  <a:lnTo>
                    <a:pt x="184480" y="125272"/>
                  </a:lnTo>
                  <a:lnTo>
                    <a:pt x="183121" y="155765"/>
                  </a:lnTo>
                  <a:lnTo>
                    <a:pt x="184988" y="181635"/>
                  </a:lnTo>
                  <a:lnTo>
                    <a:pt x="191109" y="208229"/>
                  </a:lnTo>
                  <a:lnTo>
                    <a:pt x="198932" y="235407"/>
                  </a:lnTo>
                  <a:lnTo>
                    <a:pt x="207657" y="250812"/>
                  </a:lnTo>
                  <a:lnTo>
                    <a:pt x="205016" y="253161"/>
                  </a:lnTo>
                  <a:lnTo>
                    <a:pt x="193344" y="270878"/>
                  </a:lnTo>
                  <a:lnTo>
                    <a:pt x="186740" y="287858"/>
                  </a:lnTo>
                  <a:lnTo>
                    <a:pt x="180987" y="303974"/>
                  </a:lnTo>
                  <a:lnTo>
                    <a:pt x="178790" y="319074"/>
                  </a:lnTo>
                  <a:lnTo>
                    <a:pt x="179641" y="326771"/>
                  </a:lnTo>
                  <a:lnTo>
                    <a:pt x="185394" y="336499"/>
                  </a:lnTo>
                  <a:lnTo>
                    <a:pt x="195199" y="362483"/>
                  </a:lnTo>
                  <a:lnTo>
                    <a:pt x="206375" y="377583"/>
                  </a:lnTo>
                  <a:lnTo>
                    <a:pt x="209080" y="383971"/>
                  </a:lnTo>
                  <a:lnTo>
                    <a:pt x="198412" y="385279"/>
                  </a:lnTo>
                  <a:lnTo>
                    <a:pt x="184708" y="385279"/>
                  </a:lnTo>
                  <a:lnTo>
                    <a:pt x="167792" y="391375"/>
                  </a:lnTo>
                  <a:lnTo>
                    <a:pt x="168973" y="395884"/>
                  </a:lnTo>
                  <a:lnTo>
                    <a:pt x="171678" y="400964"/>
                  </a:lnTo>
                  <a:lnTo>
                    <a:pt x="176923" y="403580"/>
                  </a:lnTo>
                  <a:lnTo>
                    <a:pt x="187248" y="399796"/>
                  </a:lnTo>
                  <a:lnTo>
                    <a:pt x="198412" y="393852"/>
                  </a:lnTo>
                  <a:lnTo>
                    <a:pt x="214325" y="393268"/>
                  </a:lnTo>
                  <a:lnTo>
                    <a:pt x="224142" y="395160"/>
                  </a:lnTo>
                  <a:lnTo>
                    <a:pt x="226441" y="393268"/>
                  </a:lnTo>
                  <a:lnTo>
                    <a:pt x="228028" y="391960"/>
                  </a:lnTo>
                  <a:lnTo>
                    <a:pt x="228028" y="387311"/>
                  </a:lnTo>
                  <a:lnTo>
                    <a:pt x="214325" y="373672"/>
                  </a:lnTo>
                  <a:lnTo>
                    <a:pt x="199263" y="352183"/>
                  </a:lnTo>
                  <a:lnTo>
                    <a:pt x="192659" y="333311"/>
                  </a:lnTo>
                  <a:lnTo>
                    <a:pt x="190804" y="315163"/>
                  </a:lnTo>
                  <a:lnTo>
                    <a:pt x="191312" y="305282"/>
                  </a:lnTo>
                  <a:lnTo>
                    <a:pt x="196557" y="287858"/>
                  </a:lnTo>
                  <a:lnTo>
                    <a:pt x="210261" y="268846"/>
                  </a:lnTo>
                  <a:lnTo>
                    <a:pt x="218744" y="260565"/>
                  </a:lnTo>
                  <a:lnTo>
                    <a:pt x="220179" y="258673"/>
                  </a:lnTo>
                  <a:lnTo>
                    <a:pt x="229679" y="258673"/>
                  </a:lnTo>
                  <a:lnTo>
                    <a:pt x="236245" y="254762"/>
                  </a:lnTo>
                  <a:lnTo>
                    <a:pt x="239687" y="257492"/>
                  </a:lnTo>
                  <a:lnTo>
                    <a:pt x="273177" y="287909"/>
                  </a:lnTo>
                  <a:lnTo>
                    <a:pt x="285584" y="324853"/>
                  </a:lnTo>
                  <a:lnTo>
                    <a:pt x="285584" y="339191"/>
                  </a:lnTo>
                  <a:lnTo>
                    <a:pt x="283032" y="356577"/>
                  </a:lnTo>
                  <a:lnTo>
                    <a:pt x="275894" y="373532"/>
                  </a:lnTo>
                  <a:lnTo>
                    <a:pt x="269938" y="383235"/>
                  </a:lnTo>
                  <a:lnTo>
                    <a:pt x="266039" y="389763"/>
                  </a:lnTo>
                  <a:lnTo>
                    <a:pt x="266039" y="395122"/>
                  </a:lnTo>
                  <a:lnTo>
                    <a:pt x="269938" y="397002"/>
                  </a:lnTo>
                  <a:lnTo>
                    <a:pt x="278955" y="397002"/>
                  </a:lnTo>
                  <a:lnTo>
                    <a:pt x="293573" y="399605"/>
                  </a:lnTo>
                  <a:lnTo>
                    <a:pt x="304787" y="403377"/>
                  </a:lnTo>
                  <a:lnTo>
                    <a:pt x="311416" y="408597"/>
                  </a:lnTo>
                  <a:lnTo>
                    <a:pt x="317195" y="406704"/>
                  </a:lnTo>
                  <a:lnTo>
                    <a:pt x="321271" y="3996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704134" y="4698611"/>
              <a:ext cx="192405" cy="31750"/>
            </a:xfrm>
            <a:custGeom>
              <a:avLst/>
              <a:gdLst/>
              <a:ahLst/>
              <a:cxnLst/>
              <a:rect l="l" t="t" r="r" b="b"/>
              <a:pathLst>
                <a:path w="192405" h="31750">
                  <a:moveTo>
                    <a:pt x="192239" y="0"/>
                  </a:moveTo>
                  <a:lnTo>
                    <a:pt x="0" y="3121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/>
          <p:nvPr/>
        </p:nvSpPr>
        <p:spPr>
          <a:xfrm>
            <a:off x="2609011" y="5223459"/>
            <a:ext cx="321310" cy="408940"/>
          </a:xfrm>
          <a:custGeom>
            <a:avLst/>
            <a:gdLst/>
            <a:ahLst/>
            <a:cxnLst/>
            <a:rect l="l" t="t" r="r" b="b"/>
            <a:pathLst>
              <a:path w="321310" h="408939">
                <a:moveTo>
                  <a:pt x="192938" y="101434"/>
                </a:moveTo>
                <a:lnTo>
                  <a:pt x="188353" y="101434"/>
                </a:lnTo>
                <a:lnTo>
                  <a:pt x="188937" y="101904"/>
                </a:lnTo>
                <a:lnTo>
                  <a:pt x="192938" y="101434"/>
                </a:lnTo>
                <a:close/>
              </a:path>
              <a:path w="321310" h="408939">
                <a:moveTo>
                  <a:pt x="217855" y="50063"/>
                </a:moveTo>
                <a:lnTo>
                  <a:pt x="186512" y="9740"/>
                </a:lnTo>
                <a:lnTo>
                  <a:pt x="167805" y="1308"/>
                </a:lnTo>
                <a:lnTo>
                  <a:pt x="171513" y="0"/>
                </a:lnTo>
                <a:lnTo>
                  <a:pt x="159880" y="1308"/>
                </a:lnTo>
                <a:lnTo>
                  <a:pt x="154152" y="7848"/>
                </a:lnTo>
                <a:lnTo>
                  <a:pt x="151460" y="20802"/>
                </a:lnTo>
                <a:lnTo>
                  <a:pt x="153314" y="36525"/>
                </a:lnTo>
                <a:lnTo>
                  <a:pt x="157861" y="46278"/>
                </a:lnTo>
                <a:lnTo>
                  <a:pt x="163080" y="58648"/>
                </a:lnTo>
                <a:lnTo>
                  <a:pt x="131737" y="74218"/>
                </a:lnTo>
                <a:lnTo>
                  <a:pt x="123812" y="80048"/>
                </a:lnTo>
                <a:lnTo>
                  <a:pt x="128536" y="85432"/>
                </a:lnTo>
                <a:lnTo>
                  <a:pt x="144208" y="74218"/>
                </a:lnTo>
                <a:lnTo>
                  <a:pt x="167805" y="66509"/>
                </a:lnTo>
                <a:lnTo>
                  <a:pt x="178752" y="76263"/>
                </a:lnTo>
                <a:lnTo>
                  <a:pt x="190550" y="83388"/>
                </a:lnTo>
                <a:lnTo>
                  <a:pt x="200494" y="83972"/>
                </a:lnTo>
                <a:lnTo>
                  <a:pt x="210108" y="83388"/>
                </a:lnTo>
                <a:lnTo>
                  <a:pt x="214655" y="77571"/>
                </a:lnTo>
                <a:lnTo>
                  <a:pt x="217855" y="64477"/>
                </a:lnTo>
                <a:lnTo>
                  <a:pt x="217855" y="50063"/>
                </a:lnTo>
                <a:close/>
              </a:path>
              <a:path w="321310" h="408939">
                <a:moveTo>
                  <a:pt x="220078" y="259257"/>
                </a:moveTo>
                <a:lnTo>
                  <a:pt x="218744" y="260565"/>
                </a:lnTo>
                <a:lnTo>
                  <a:pt x="216865" y="263029"/>
                </a:lnTo>
                <a:lnTo>
                  <a:pt x="220078" y="259257"/>
                </a:lnTo>
                <a:close/>
              </a:path>
              <a:path w="321310" h="408939">
                <a:moveTo>
                  <a:pt x="314490" y="136156"/>
                </a:moveTo>
                <a:lnTo>
                  <a:pt x="309410" y="132956"/>
                </a:lnTo>
                <a:lnTo>
                  <a:pt x="289077" y="121196"/>
                </a:lnTo>
                <a:lnTo>
                  <a:pt x="269240" y="110744"/>
                </a:lnTo>
                <a:lnTo>
                  <a:pt x="249415" y="101015"/>
                </a:lnTo>
                <a:lnTo>
                  <a:pt x="245681" y="97091"/>
                </a:lnTo>
                <a:lnTo>
                  <a:pt x="235686" y="91287"/>
                </a:lnTo>
                <a:lnTo>
                  <a:pt x="228396" y="91287"/>
                </a:lnTo>
                <a:lnTo>
                  <a:pt x="223824" y="95935"/>
                </a:lnTo>
                <a:lnTo>
                  <a:pt x="226364" y="104940"/>
                </a:lnTo>
                <a:lnTo>
                  <a:pt x="232460" y="110744"/>
                </a:lnTo>
                <a:lnTo>
                  <a:pt x="243649" y="116547"/>
                </a:lnTo>
                <a:lnTo>
                  <a:pt x="265341" y="125120"/>
                </a:lnTo>
                <a:lnTo>
                  <a:pt x="292798" y="140081"/>
                </a:lnTo>
                <a:lnTo>
                  <a:pt x="303314" y="140652"/>
                </a:lnTo>
                <a:lnTo>
                  <a:pt x="297548" y="154444"/>
                </a:lnTo>
                <a:lnTo>
                  <a:pt x="285686" y="169265"/>
                </a:lnTo>
                <a:lnTo>
                  <a:pt x="275856" y="187553"/>
                </a:lnTo>
                <a:lnTo>
                  <a:pt x="271957" y="206286"/>
                </a:lnTo>
                <a:lnTo>
                  <a:pt x="273824" y="212242"/>
                </a:lnTo>
                <a:lnTo>
                  <a:pt x="279755" y="216166"/>
                </a:lnTo>
                <a:lnTo>
                  <a:pt x="287718" y="218770"/>
                </a:lnTo>
                <a:lnTo>
                  <a:pt x="295516" y="224586"/>
                </a:lnTo>
                <a:lnTo>
                  <a:pt x="298907" y="230390"/>
                </a:lnTo>
                <a:lnTo>
                  <a:pt x="300774" y="237655"/>
                </a:lnTo>
                <a:lnTo>
                  <a:pt x="306705" y="237655"/>
                </a:lnTo>
                <a:lnTo>
                  <a:pt x="308737" y="232422"/>
                </a:lnTo>
                <a:lnTo>
                  <a:pt x="304660" y="224002"/>
                </a:lnTo>
                <a:lnTo>
                  <a:pt x="293649" y="218198"/>
                </a:lnTo>
                <a:lnTo>
                  <a:pt x="287045" y="212242"/>
                </a:lnTo>
                <a:lnTo>
                  <a:pt x="281114" y="209042"/>
                </a:lnTo>
                <a:lnTo>
                  <a:pt x="279069" y="203098"/>
                </a:lnTo>
                <a:lnTo>
                  <a:pt x="281609" y="187553"/>
                </a:lnTo>
                <a:lnTo>
                  <a:pt x="290944" y="175793"/>
                </a:lnTo>
                <a:lnTo>
                  <a:pt x="298907" y="165341"/>
                </a:lnTo>
                <a:lnTo>
                  <a:pt x="308737" y="153720"/>
                </a:lnTo>
                <a:lnTo>
                  <a:pt x="314490" y="142544"/>
                </a:lnTo>
                <a:lnTo>
                  <a:pt x="314490" y="136156"/>
                </a:lnTo>
                <a:close/>
              </a:path>
              <a:path w="321310" h="408939">
                <a:moveTo>
                  <a:pt x="321271" y="399605"/>
                </a:moveTo>
                <a:lnTo>
                  <a:pt x="320598" y="393674"/>
                </a:lnTo>
                <a:lnTo>
                  <a:pt x="309549" y="389039"/>
                </a:lnTo>
                <a:lnTo>
                  <a:pt x="291706" y="387731"/>
                </a:lnTo>
                <a:lnTo>
                  <a:pt x="275209" y="387731"/>
                </a:lnTo>
                <a:lnTo>
                  <a:pt x="281673" y="380047"/>
                </a:lnTo>
                <a:lnTo>
                  <a:pt x="285076" y="370344"/>
                </a:lnTo>
                <a:lnTo>
                  <a:pt x="289661" y="356577"/>
                </a:lnTo>
                <a:lnTo>
                  <a:pt x="294932" y="342379"/>
                </a:lnTo>
                <a:lnTo>
                  <a:pt x="294932" y="325577"/>
                </a:lnTo>
                <a:lnTo>
                  <a:pt x="293573" y="309359"/>
                </a:lnTo>
                <a:lnTo>
                  <a:pt x="277088" y="274866"/>
                </a:lnTo>
                <a:lnTo>
                  <a:pt x="246494" y="236575"/>
                </a:lnTo>
                <a:lnTo>
                  <a:pt x="247523" y="222542"/>
                </a:lnTo>
                <a:lnTo>
                  <a:pt x="240220" y="170078"/>
                </a:lnTo>
                <a:lnTo>
                  <a:pt x="222542" y="107061"/>
                </a:lnTo>
                <a:lnTo>
                  <a:pt x="210820" y="99974"/>
                </a:lnTo>
                <a:lnTo>
                  <a:pt x="202323" y="99974"/>
                </a:lnTo>
                <a:lnTo>
                  <a:pt x="194843" y="103301"/>
                </a:lnTo>
                <a:lnTo>
                  <a:pt x="193230" y="105371"/>
                </a:lnTo>
                <a:lnTo>
                  <a:pt x="188937" y="101904"/>
                </a:lnTo>
                <a:lnTo>
                  <a:pt x="174625" y="103593"/>
                </a:lnTo>
                <a:lnTo>
                  <a:pt x="141224" y="116420"/>
                </a:lnTo>
                <a:lnTo>
                  <a:pt x="112229" y="126796"/>
                </a:lnTo>
                <a:lnTo>
                  <a:pt x="80022" y="135877"/>
                </a:lnTo>
                <a:lnTo>
                  <a:pt x="56972" y="145389"/>
                </a:lnTo>
                <a:lnTo>
                  <a:pt x="25438" y="155905"/>
                </a:lnTo>
                <a:lnTo>
                  <a:pt x="0" y="165569"/>
                </a:lnTo>
                <a:lnTo>
                  <a:pt x="1358" y="169316"/>
                </a:lnTo>
                <a:lnTo>
                  <a:pt x="8991" y="171335"/>
                </a:lnTo>
                <a:lnTo>
                  <a:pt x="31534" y="161099"/>
                </a:lnTo>
                <a:lnTo>
                  <a:pt x="32893" y="167436"/>
                </a:lnTo>
                <a:lnTo>
                  <a:pt x="38658" y="173202"/>
                </a:lnTo>
                <a:lnTo>
                  <a:pt x="47129" y="175361"/>
                </a:lnTo>
                <a:lnTo>
                  <a:pt x="56451" y="170611"/>
                </a:lnTo>
                <a:lnTo>
                  <a:pt x="63068" y="164846"/>
                </a:lnTo>
                <a:lnTo>
                  <a:pt x="62712" y="161099"/>
                </a:lnTo>
                <a:lnTo>
                  <a:pt x="62217" y="155905"/>
                </a:lnTo>
                <a:lnTo>
                  <a:pt x="60363" y="151434"/>
                </a:lnTo>
                <a:lnTo>
                  <a:pt x="82054" y="142214"/>
                </a:lnTo>
                <a:lnTo>
                  <a:pt x="92570" y="140347"/>
                </a:lnTo>
                <a:lnTo>
                  <a:pt x="112229" y="136448"/>
                </a:lnTo>
                <a:lnTo>
                  <a:pt x="139192" y="128092"/>
                </a:lnTo>
                <a:lnTo>
                  <a:pt x="160896" y="119011"/>
                </a:lnTo>
                <a:lnTo>
                  <a:pt x="176491" y="115125"/>
                </a:lnTo>
                <a:lnTo>
                  <a:pt x="186563" y="115925"/>
                </a:lnTo>
                <a:lnTo>
                  <a:pt x="184480" y="125272"/>
                </a:lnTo>
                <a:lnTo>
                  <a:pt x="183121" y="155765"/>
                </a:lnTo>
                <a:lnTo>
                  <a:pt x="184988" y="181635"/>
                </a:lnTo>
                <a:lnTo>
                  <a:pt x="191109" y="208229"/>
                </a:lnTo>
                <a:lnTo>
                  <a:pt x="198932" y="235407"/>
                </a:lnTo>
                <a:lnTo>
                  <a:pt x="207657" y="250812"/>
                </a:lnTo>
                <a:lnTo>
                  <a:pt x="205016" y="253161"/>
                </a:lnTo>
                <a:lnTo>
                  <a:pt x="193344" y="270878"/>
                </a:lnTo>
                <a:lnTo>
                  <a:pt x="186740" y="287858"/>
                </a:lnTo>
                <a:lnTo>
                  <a:pt x="180987" y="303974"/>
                </a:lnTo>
                <a:lnTo>
                  <a:pt x="178790" y="319074"/>
                </a:lnTo>
                <a:lnTo>
                  <a:pt x="179641" y="326771"/>
                </a:lnTo>
                <a:lnTo>
                  <a:pt x="185394" y="336499"/>
                </a:lnTo>
                <a:lnTo>
                  <a:pt x="195199" y="362483"/>
                </a:lnTo>
                <a:lnTo>
                  <a:pt x="206375" y="377583"/>
                </a:lnTo>
                <a:lnTo>
                  <a:pt x="209080" y="383971"/>
                </a:lnTo>
                <a:lnTo>
                  <a:pt x="198412" y="385279"/>
                </a:lnTo>
                <a:lnTo>
                  <a:pt x="184708" y="385279"/>
                </a:lnTo>
                <a:lnTo>
                  <a:pt x="167792" y="391375"/>
                </a:lnTo>
                <a:lnTo>
                  <a:pt x="168973" y="395884"/>
                </a:lnTo>
                <a:lnTo>
                  <a:pt x="171678" y="400964"/>
                </a:lnTo>
                <a:lnTo>
                  <a:pt x="176923" y="403580"/>
                </a:lnTo>
                <a:lnTo>
                  <a:pt x="187248" y="399796"/>
                </a:lnTo>
                <a:lnTo>
                  <a:pt x="198412" y="393852"/>
                </a:lnTo>
                <a:lnTo>
                  <a:pt x="214325" y="393268"/>
                </a:lnTo>
                <a:lnTo>
                  <a:pt x="224142" y="395160"/>
                </a:lnTo>
                <a:lnTo>
                  <a:pt x="226441" y="393268"/>
                </a:lnTo>
                <a:lnTo>
                  <a:pt x="228028" y="391960"/>
                </a:lnTo>
                <a:lnTo>
                  <a:pt x="228028" y="387311"/>
                </a:lnTo>
                <a:lnTo>
                  <a:pt x="214325" y="373672"/>
                </a:lnTo>
                <a:lnTo>
                  <a:pt x="199263" y="352183"/>
                </a:lnTo>
                <a:lnTo>
                  <a:pt x="192659" y="333311"/>
                </a:lnTo>
                <a:lnTo>
                  <a:pt x="190804" y="315163"/>
                </a:lnTo>
                <a:lnTo>
                  <a:pt x="191312" y="305282"/>
                </a:lnTo>
                <a:lnTo>
                  <a:pt x="196557" y="287858"/>
                </a:lnTo>
                <a:lnTo>
                  <a:pt x="210261" y="268846"/>
                </a:lnTo>
                <a:lnTo>
                  <a:pt x="218744" y="260565"/>
                </a:lnTo>
                <a:lnTo>
                  <a:pt x="220179" y="258673"/>
                </a:lnTo>
                <a:lnTo>
                  <a:pt x="229679" y="258673"/>
                </a:lnTo>
                <a:lnTo>
                  <a:pt x="236245" y="254762"/>
                </a:lnTo>
                <a:lnTo>
                  <a:pt x="239687" y="257492"/>
                </a:lnTo>
                <a:lnTo>
                  <a:pt x="273177" y="287909"/>
                </a:lnTo>
                <a:lnTo>
                  <a:pt x="285584" y="324853"/>
                </a:lnTo>
                <a:lnTo>
                  <a:pt x="285584" y="339191"/>
                </a:lnTo>
                <a:lnTo>
                  <a:pt x="283032" y="356577"/>
                </a:lnTo>
                <a:lnTo>
                  <a:pt x="275894" y="373532"/>
                </a:lnTo>
                <a:lnTo>
                  <a:pt x="269938" y="383235"/>
                </a:lnTo>
                <a:lnTo>
                  <a:pt x="266039" y="389763"/>
                </a:lnTo>
                <a:lnTo>
                  <a:pt x="266039" y="395122"/>
                </a:lnTo>
                <a:lnTo>
                  <a:pt x="269938" y="397002"/>
                </a:lnTo>
                <a:lnTo>
                  <a:pt x="278955" y="397002"/>
                </a:lnTo>
                <a:lnTo>
                  <a:pt x="293573" y="399605"/>
                </a:lnTo>
                <a:lnTo>
                  <a:pt x="304787" y="403377"/>
                </a:lnTo>
                <a:lnTo>
                  <a:pt x="311416" y="408597"/>
                </a:lnTo>
                <a:lnTo>
                  <a:pt x="317195" y="406704"/>
                </a:lnTo>
                <a:lnTo>
                  <a:pt x="321271" y="399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2969399" y="4609953"/>
            <a:ext cx="4245610" cy="9226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187325">
              <a:lnSpc>
                <a:spcPts val="1430"/>
              </a:lnSpc>
              <a:spcBef>
                <a:spcPts val="155"/>
              </a:spcBef>
            </a:pPr>
            <a:r>
              <a:rPr dirty="0" sz="1200">
                <a:latin typeface="Georgia"/>
                <a:cs typeface="Georgia"/>
              </a:rPr>
              <a:t>The</a:t>
            </a:r>
            <a:r>
              <a:rPr dirty="0" sz="1200" spc="27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contents</a:t>
            </a:r>
            <a:r>
              <a:rPr dirty="0" sz="1200" spc="280">
                <a:latin typeface="Georgia"/>
                <a:cs typeface="Georgia"/>
              </a:rPr>
              <a:t> </a:t>
            </a:r>
            <a:r>
              <a:rPr dirty="0" sz="1200" spc="165">
                <a:latin typeface="Georgia"/>
                <a:cs typeface="Georgia"/>
              </a:rPr>
              <a:t>of</a:t>
            </a:r>
            <a:r>
              <a:rPr dirty="0" sz="1200" spc="28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a</a:t>
            </a:r>
            <a:r>
              <a:rPr dirty="0" sz="1200" spc="28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second</a:t>
            </a:r>
            <a:r>
              <a:rPr dirty="0" sz="1200" spc="28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\egiste\</a:t>
            </a:r>
            <a:r>
              <a:rPr dirty="0" sz="1200" spc="28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can</a:t>
            </a:r>
            <a:r>
              <a:rPr dirty="0" sz="1200" spc="28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be</a:t>
            </a:r>
            <a:r>
              <a:rPr dirty="0" sz="1200" spc="28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used</a:t>
            </a:r>
            <a:r>
              <a:rPr dirty="0" sz="1200" spc="28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as</a:t>
            </a:r>
            <a:r>
              <a:rPr dirty="0" sz="1200" spc="280">
                <a:latin typeface="Georgia"/>
                <a:cs typeface="Georgia"/>
              </a:rPr>
              <a:t> </a:t>
            </a:r>
            <a:r>
              <a:rPr dirty="0" sz="1200" spc="-25">
                <a:latin typeface="Georgia"/>
                <a:cs typeface="Georgia"/>
              </a:rPr>
              <a:t>an </a:t>
            </a:r>
            <a:r>
              <a:rPr dirty="0" sz="1200" spc="145">
                <a:latin typeface="Georgia"/>
                <a:cs typeface="Georgia"/>
              </a:rPr>
              <a:t>offset</a:t>
            </a:r>
            <a:r>
              <a:rPr dirty="0" sz="1200" spc="204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\athe\</a:t>
            </a:r>
            <a:r>
              <a:rPr dirty="0" sz="1200" spc="204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than</a:t>
            </a:r>
            <a:r>
              <a:rPr dirty="0" sz="1200" spc="21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a</a:t>
            </a:r>
            <a:r>
              <a:rPr dirty="0" sz="1200" spc="204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constant</a:t>
            </a:r>
            <a:r>
              <a:rPr dirty="0" sz="1200" spc="210">
                <a:latin typeface="Georgia"/>
                <a:cs typeface="Georgia"/>
              </a:rPr>
              <a:t> </a:t>
            </a:r>
            <a:r>
              <a:rPr dirty="0" sz="1200" spc="-45">
                <a:latin typeface="Georgia"/>
                <a:cs typeface="Georgia"/>
              </a:rPr>
              <a:t>(using</a:t>
            </a:r>
            <a:r>
              <a:rPr dirty="0" sz="1200" spc="204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</a:t>
            </a:r>
            <a:r>
              <a:rPr dirty="0" sz="1200" spc="204">
                <a:latin typeface="Georgia"/>
                <a:cs typeface="Georgia"/>
              </a:rPr>
              <a:t> </a:t>
            </a:r>
            <a:r>
              <a:rPr dirty="0" sz="1200" spc="-10">
                <a:latin typeface="Georgia"/>
                <a:cs typeface="Georgia"/>
              </a:rPr>
              <a:t>X-</a:t>
            </a:r>
            <a:r>
              <a:rPr dirty="0" sz="1200">
                <a:latin typeface="Georgia"/>
                <a:cs typeface="Georgia"/>
              </a:rPr>
              <a:t>type</a:t>
            </a:r>
            <a:r>
              <a:rPr dirty="0" sz="1200" spc="210">
                <a:latin typeface="Georgia"/>
                <a:cs typeface="Georgia"/>
              </a:rPr>
              <a:t> </a:t>
            </a:r>
            <a:r>
              <a:rPr dirty="0" sz="1200" spc="-10">
                <a:latin typeface="Georgia"/>
                <a:cs typeface="Georgia"/>
              </a:rPr>
              <a:t>fo\mat)</a:t>
            </a:r>
            <a:endParaRPr sz="1200">
              <a:latin typeface="Georgia"/>
              <a:cs typeface="Georgia"/>
            </a:endParaRPr>
          </a:p>
          <a:p>
            <a:pPr marL="165100" marR="5080">
              <a:lnSpc>
                <a:spcPts val="1430"/>
              </a:lnSpc>
              <a:spcBef>
                <a:spcPts val="1340"/>
              </a:spcBef>
            </a:pPr>
            <a:r>
              <a:rPr dirty="0" sz="1200">
                <a:latin typeface="Georgia"/>
                <a:cs typeface="Georgia"/>
              </a:rPr>
              <a:t>Registe\</a:t>
            </a:r>
            <a:r>
              <a:rPr dirty="0" sz="1200" spc="260">
                <a:latin typeface="Georgia"/>
                <a:cs typeface="Georgia"/>
              </a:rPr>
              <a:t> </a:t>
            </a:r>
            <a:r>
              <a:rPr dirty="0" sz="1200" spc="135">
                <a:latin typeface="Georgia"/>
                <a:cs typeface="Georgia"/>
              </a:rPr>
              <a:t>offsets</a:t>
            </a:r>
            <a:r>
              <a:rPr dirty="0" sz="1200" spc="26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can</a:t>
            </a:r>
            <a:r>
              <a:rPr dirty="0" sz="1200" spc="26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be</a:t>
            </a:r>
            <a:r>
              <a:rPr dirty="0" sz="1200" spc="254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eithe\</a:t>
            </a:r>
            <a:r>
              <a:rPr dirty="0" sz="1200" spc="260">
                <a:latin typeface="Georgia"/>
                <a:cs typeface="Georgia"/>
              </a:rPr>
              <a:t> </a:t>
            </a:r>
            <a:r>
              <a:rPr dirty="0" sz="1200" spc="-10">
                <a:latin typeface="Georgia"/>
                <a:cs typeface="Georgia"/>
              </a:rPr>
              <a:t>added</a:t>
            </a:r>
            <a:r>
              <a:rPr dirty="0" sz="1200" spc="260">
                <a:latin typeface="Georgia"/>
                <a:cs typeface="Georgia"/>
              </a:rPr>
              <a:t> </a:t>
            </a:r>
            <a:r>
              <a:rPr dirty="0" sz="1200" spc="55">
                <a:latin typeface="Georgia"/>
                <a:cs typeface="Georgia"/>
              </a:rPr>
              <a:t>o\</a:t>
            </a:r>
            <a:r>
              <a:rPr dirty="0" sz="1200" spc="26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subt\acted,</a:t>
            </a:r>
            <a:r>
              <a:rPr dirty="0" sz="1200" spc="260">
                <a:latin typeface="Georgia"/>
                <a:cs typeface="Georgia"/>
              </a:rPr>
              <a:t> </a:t>
            </a:r>
            <a:r>
              <a:rPr dirty="0" sz="1200" spc="-20">
                <a:latin typeface="Georgia"/>
                <a:cs typeface="Georgia"/>
              </a:rPr>
              <a:t>like </a:t>
            </a:r>
            <a:r>
              <a:rPr dirty="0" sz="1200" spc="-10">
                <a:latin typeface="Georgia"/>
                <a:cs typeface="Georgia"/>
              </a:rPr>
              <a:t>constants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2856534" y="5232011"/>
            <a:ext cx="192405" cy="31750"/>
          </a:xfrm>
          <a:custGeom>
            <a:avLst/>
            <a:gdLst/>
            <a:ahLst/>
            <a:cxnLst/>
            <a:rect l="l" t="t" r="r" b="b"/>
            <a:pathLst>
              <a:path w="192405" h="31750">
                <a:moveTo>
                  <a:pt x="192239" y="0"/>
                </a:moveTo>
                <a:lnTo>
                  <a:pt x="0" y="31217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3" name="object 23" descr=""/>
          <p:cNvGrpSpPr/>
          <p:nvPr/>
        </p:nvGrpSpPr>
        <p:grpSpPr>
          <a:xfrm>
            <a:off x="3294820" y="5756847"/>
            <a:ext cx="445134" cy="408940"/>
            <a:chOff x="3294820" y="5756847"/>
            <a:chExt cx="445134" cy="408940"/>
          </a:xfrm>
        </p:grpSpPr>
        <p:sp>
          <p:nvSpPr>
            <p:cNvPr id="24" name="object 24" descr=""/>
            <p:cNvSpPr/>
            <p:nvPr/>
          </p:nvSpPr>
          <p:spPr>
            <a:xfrm>
              <a:off x="3294811" y="5756859"/>
              <a:ext cx="321310" cy="408940"/>
            </a:xfrm>
            <a:custGeom>
              <a:avLst/>
              <a:gdLst/>
              <a:ahLst/>
              <a:cxnLst/>
              <a:rect l="l" t="t" r="r" b="b"/>
              <a:pathLst>
                <a:path w="321310" h="408939">
                  <a:moveTo>
                    <a:pt x="192925" y="101434"/>
                  </a:moveTo>
                  <a:lnTo>
                    <a:pt x="188353" y="101434"/>
                  </a:lnTo>
                  <a:lnTo>
                    <a:pt x="188937" y="101904"/>
                  </a:lnTo>
                  <a:lnTo>
                    <a:pt x="192925" y="101434"/>
                  </a:lnTo>
                  <a:close/>
                </a:path>
                <a:path w="321310" h="408939">
                  <a:moveTo>
                    <a:pt x="217855" y="50063"/>
                  </a:moveTo>
                  <a:lnTo>
                    <a:pt x="186512" y="9740"/>
                  </a:lnTo>
                  <a:lnTo>
                    <a:pt x="167805" y="1308"/>
                  </a:lnTo>
                  <a:lnTo>
                    <a:pt x="171513" y="0"/>
                  </a:lnTo>
                  <a:lnTo>
                    <a:pt x="159880" y="1308"/>
                  </a:lnTo>
                  <a:lnTo>
                    <a:pt x="154152" y="7848"/>
                  </a:lnTo>
                  <a:lnTo>
                    <a:pt x="151460" y="20802"/>
                  </a:lnTo>
                  <a:lnTo>
                    <a:pt x="153314" y="36525"/>
                  </a:lnTo>
                  <a:lnTo>
                    <a:pt x="157861" y="46278"/>
                  </a:lnTo>
                  <a:lnTo>
                    <a:pt x="163080" y="58648"/>
                  </a:lnTo>
                  <a:lnTo>
                    <a:pt x="131737" y="74218"/>
                  </a:lnTo>
                  <a:lnTo>
                    <a:pt x="123812" y="80048"/>
                  </a:lnTo>
                  <a:lnTo>
                    <a:pt x="128536" y="85432"/>
                  </a:lnTo>
                  <a:lnTo>
                    <a:pt x="144208" y="74218"/>
                  </a:lnTo>
                  <a:lnTo>
                    <a:pt x="167805" y="66509"/>
                  </a:lnTo>
                  <a:lnTo>
                    <a:pt x="178752" y="76263"/>
                  </a:lnTo>
                  <a:lnTo>
                    <a:pt x="190550" y="83388"/>
                  </a:lnTo>
                  <a:lnTo>
                    <a:pt x="200494" y="83972"/>
                  </a:lnTo>
                  <a:lnTo>
                    <a:pt x="210108" y="83388"/>
                  </a:lnTo>
                  <a:lnTo>
                    <a:pt x="214655" y="77571"/>
                  </a:lnTo>
                  <a:lnTo>
                    <a:pt x="217855" y="64477"/>
                  </a:lnTo>
                  <a:lnTo>
                    <a:pt x="217855" y="50063"/>
                  </a:lnTo>
                  <a:close/>
                </a:path>
                <a:path w="321310" h="408939">
                  <a:moveTo>
                    <a:pt x="220078" y="259257"/>
                  </a:moveTo>
                  <a:lnTo>
                    <a:pt x="218744" y="260565"/>
                  </a:lnTo>
                  <a:lnTo>
                    <a:pt x="216865" y="263029"/>
                  </a:lnTo>
                  <a:lnTo>
                    <a:pt x="220078" y="259257"/>
                  </a:lnTo>
                  <a:close/>
                </a:path>
                <a:path w="321310" h="408939">
                  <a:moveTo>
                    <a:pt x="314490" y="136156"/>
                  </a:moveTo>
                  <a:lnTo>
                    <a:pt x="309410" y="132956"/>
                  </a:lnTo>
                  <a:lnTo>
                    <a:pt x="289077" y="121196"/>
                  </a:lnTo>
                  <a:lnTo>
                    <a:pt x="269240" y="110744"/>
                  </a:lnTo>
                  <a:lnTo>
                    <a:pt x="249415" y="101015"/>
                  </a:lnTo>
                  <a:lnTo>
                    <a:pt x="245681" y="97091"/>
                  </a:lnTo>
                  <a:lnTo>
                    <a:pt x="235686" y="91287"/>
                  </a:lnTo>
                  <a:lnTo>
                    <a:pt x="228396" y="91287"/>
                  </a:lnTo>
                  <a:lnTo>
                    <a:pt x="223824" y="95935"/>
                  </a:lnTo>
                  <a:lnTo>
                    <a:pt x="226364" y="104940"/>
                  </a:lnTo>
                  <a:lnTo>
                    <a:pt x="232460" y="110744"/>
                  </a:lnTo>
                  <a:lnTo>
                    <a:pt x="243649" y="116547"/>
                  </a:lnTo>
                  <a:lnTo>
                    <a:pt x="265341" y="125120"/>
                  </a:lnTo>
                  <a:lnTo>
                    <a:pt x="292798" y="140081"/>
                  </a:lnTo>
                  <a:lnTo>
                    <a:pt x="303314" y="140652"/>
                  </a:lnTo>
                  <a:lnTo>
                    <a:pt x="297548" y="154444"/>
                  </a:lnTo>
                  <a:lnTo>
                    <a:pt x="285686" y="169265"/>
                  </a:lnTo>
                  <a:lnTo>
                    <a:pt x="275856" y="187553"/>
                  </a:lnTo>
                  <a:lnTo>
                    <a:pt x="271957" y="206286"/>
                  </a:lnTo>
                  <a:lnTo>
                    <a:pt x="273824" y="212242"/>
                  </a:lnTo>
                  <a:lnTo>
                    <a:pt x="279755" y="216166"/>
                  </a:lnTo>
                  <a:lnTo>
                    <a:pt x="287718" y="218770"/>
                  </a:lnTo>
                  <a:lnTo>
                    <a:pt x="295516" y="224586"/>
                  </a:lnTo>
                  <a:lnTo>
                    <a:pt x="298907" y="230390"/>
                  </a:lnTo>
                  <a:lnTo>
                    <a:pt x="300774" y="237655"/>
                  </a:lnTo>
                  <a:lnTo>
                    <a:pt x="306705" y="237655"/>
                  </a:lnTo>
                  <a:lnTo>
                    <a:pt x="308737" y="232422"/>
                  </a:lnTo>
                  <a:lnTo>
                    <a:pt x="304660" y="224002"/>
                  </a:lnTo>
                  <a:lnTo>
                    <a:pt x="293649" y="218198"/>
                  </a:lnTo>
                  <a:lnTo>
                    <a:pt x="287045" y="212242"/>
                  </a:lnTo>
                  <a:lnTo>
                    <a:pt x="281114" y="209042"/>
                  </a:lnTo>
                  <a:lnTo>
                    <a:pt x="279069" y="203098"/>
                  </a:lnTo>
                  <a:lnTo>
                    <a:pt x="281622" y="187553"/>
                  </a:lnTo>
                  <a:lnTo>
                    <a:pt x="290944" y="175793"/>
                  </a:lnTo>
                  <a:lnTo>
                    <a:pt x="298907" y="165341"/>
                  </a:lnTo>
                  <a:lnTo>
                    <a:pt x="308737" y="153720"/>
                  </a:lnTo>
                  <a:lnTo>
                    <a:pt x="314490" y="142544"/>
                  </a:lnTo>
                  <a:lnTo>
                    <a:pt x="314490" y="136156"/>
                  </a:lnTo>
                  <a:close/>
                </a:path>
                <a:path w="321310" h="408939">
                  <a:moveTo>
                    <a:pt x="321271" y="399605"/>
                  </a:moveTo>
                  <a:lnTo>
                    <a:pt x="320598" y="393674"/>
                  </a:lnTo>
                  <a:lnTo>
                    <a:pt x="309549" y="389039"/>
                  </a:lnTo>
                  <a:lnTo>
                    <a:pt x="291706" y="387731"/>
                  </a:lnTo>
                  <a:lnTo>
                    <a:pt x="275209" y="387731"/>
                  </a:lnTo>
                  <a:lnTo>
                    <a:pt x="281673" y="380047"/>
                  </a:lnTo>
                  <a:lnTo>
                    <a:pt x="285076" y="370344"/>
                  </a:lnTo>
                  <a:lnTo>
                    <a:pt x="289661" y="356577"/>
                  </a:lnTo>
                  <a:lnTo>
                    <a:pt x="294932" y="342379"/>
                  </a:lnTo>
                  <a:lnTo>
                    <a:pt x="294932" y="325577"/>
                  </a:lnTo>
                  <a:lnTo>
                    <a:pt x="293573" y="309359"/>
                  </a:lnTo>
                  <a:lnTo>
                    <a:pt x="277088" y="274866"/>
                  </a:lnTo>
                  <a:lnTo>
                    <a:pt x="246494" y="236575"/>
                  </a:lnTo>
                  <a:lnTo>
                    <a:pt x="247523" y="222542"/>
                  </a:lnTo>
                  <a:lnTo>
                    <a:pt x="240220" y="170078"/>
                  </a:lnTo>
                  <a:lnTo>
                    <a:pt x="222542" y="107061"/>
                  </a:lnTo>
                  <a:lnTo>
                    <a:pt x="210820" y="99974"/>
                  </a:lnTo>
                  <a:lnTo>
                    <a:pt x="202323" y="99974"/>
                  </a:lnTo>
                  <a:lnTo>
                    <a:pt x="194843" y="103301"/>
                  </a:lnTo>
                  <a:lnTo>
                    <a:pt x="193230" y="105371"/>
                  </a:lnTo>
                  <a:lnTo>
                    <a:pt x="188937" y="101904"/>
                  </a:lnTo>
                  <a:lnTo>
                    <a:pt x="174625" y="103593"/>
                  </a:lnTo>
                  <a:lnTo>
                    <a:pt x="141224" y="116420"/>
                  </a:lnTo>
                  <a:lnTo>
                    <a:pt x="112229" y="126796"/>
                  </a:lnTo>
                  <a:lnTo>
                    <a:pt x="80022" y="135877"/>
                  </a:lnTo>
                  <a:lnTo>
                    <a:pt x="56972" y="145389"/>
                  </a:lnTo>
                  <a:lnTo>
                    <a:pt x="25438" y="155905"/>
                  </a:lnTo>
                  <a:lnTo>
                    <a:pt x="0" y="165569"/>
                  </a:lnTo>
                  <a:lnTo>
                    <a:pt x="1358" y="169316"/>
                  </a:lnTo>
                  <a:lnTo>
                    <a:pt x="8991" y="171335"/>
                  </a:lnTo>
                  <a:lnTo>
                    <a:pt x="31534" y="161099"/>
                  </a:lnTo>
                  <a:lnTo>
                    <a:pt x="32893" y="167436"/>
                  </a:lnTo>
                  <a:lnTo>
                    <a:pt x="38658" y="173202"/>
                  </a:lnTo>
                  <a:lnTo>
                    <a:pt x="47129" y="175361"/>
                  </a:lnTo>
                  <a:lnTo>
                    <a:pt x="56451" y="170611"/>
                  </a:lnTo>
                  <a:lnTo>
                    <a:pt x="63068" y="164846"/>
                  </a:lnTo>
                  <a:lnTo>
                    <a:pt x="62712" y="161099"/>
                  </a:lnTo>
                  <a:lnTo>
                    <a:pt x="62217" y="155905"/>
                  </a:lnTo>
                  <a:lnTo>
                    <a:pt x="60363" y="151434"/>
                  </a:lnTo>
                  <a:lnTo>
                    <a:pt x="82054" y="142214"/>
                  </a:lnTo>
                  <a:lnTo>
                    <a:pt x="92570" y="140347"/>
                  </a:lnTo>
                  <a:lnTo>
                    <a:pt x="112229" y="136448"/>
                  </a:lnTo>
                  <a:lnTo>
                    <a:pt x="139192" y="128092"/>
                  </a:lnTo>
                  <a:lnTo>
                    <a:pt x="160896" y="119011"/>
                  </a:lnTo>
                  <a:lnTo>
                    <a:pt x="176491" y="115125"/>
                  </a:lnTo>
                  <a:lnTo>
                    <a:pt x="186563" y="115925"/>
                  </a:lnTo>
                  <a:lnTo>
                    <a:pt x="184480" y="125272"/>
                  </a:lnTo>
                  <a:lnTo>
                    <a:pt x="183121" y="155765"/>
                  </a:lnTo>
                  <a:lnTo>
                    <a:pt x="184988" y="181635"/>
                  </a:lnTo>
                  <a:lnTo>
                    <a:pt x="191109" y="208229"/>
                  </a:lnTo>
                  <a:lnTo>
                    <a:pt x="198932" y="235407"/>
                  </a:lnTo>
                  <a:lnTo>
                    <a:pt x="207657" y="250812"/>
                  </a:lnTo>
                  <a:lnTo>
                    <a:pt x="205016" y="253161"/>
                  </a:lnTo>
                  <a:lnTo>
                    <a:pt x="193344" y="270878"/>
                  </a:lnTo>
                  <a:lnTo>
                    <a:pt x="186740" y="287858"/>
                  </a:lnTo>
                  <a:lnTo>
                    <a:pt x="180987" y="303974"/>
                  </a:lnTo>
                  <a:lnTo>
                    <a:pt x="178790" y="319074"/>
                  </a:lnTo>
                  <a:lnTo>
                    <a:pt x="179641" y="326771"/>
                  </a:lnTo>
                  <a:lnTo>
                    <a:pt x="185394" y="336499"/>
                  </a:lnTo>
                  <a:lnTo>
                    <a:pt x="195199" y="362483"/>
                  </a:lnTo>
                  <a:lnTo>
                    <a:pt x="206375" y="377583"/>
                  </a:lnTo>
                  <a:lnTo>
                    <a:pt x="209080" y="383971"/>
                  </a:lnTo>
                  <a:lnTo>
                    <a:pt x="198412" y="385279"/>
                  </a:lnTo>
                  <a:lnTo>
                    <a:pt x="184708" y="385279"/>
                  </a:lnTo>
                  <a:lnTo>
                    <a:pt x="167792" y="391375"/>
                  </a:lnTo>
                  <a:lnTo>
                    <a:pt x="168973" y="395884"/>
                  </a:lnTo>
                  <a:lnTo>
                    <a:pt x="171678" y="400964"/>
                  </a:lnTo>
                  <a:lnTo>
                    <a:pt x="176923" y="403580"/>
                  </a:lnTo>
                  <a:lnTo>
                    <a:pt x="187248" y="399796"/>
                  </a:lnTo>
                  <a:lnTo>
                    <a:pt x="198412" y="393852"/>
                  </a:lnTo>
                  <a:lnTo>
                    <a:pt x="214325" y="393268"/>
                  </a:lnTo>
                  <a:lnTo>
                    <a:pt x="224142" y="395160"/>
                  </a:lnTo>
                  <a:lnTo>
                    <a:pt x="226441" y="393268"/>
                  </a:lnTo>
                  <a:lnTo>
                    <a:pt x="228028" y="391960"/>
                  </a:lnTo>
                  <a:lnTo>
                    <a:pt x="228028" y="387311"/>
                  </a:lnTo>
                  <a:lnTo>
                    <a:pt x="214325" y="373672"/>
                  </a:lnTo>
                  <a:lnTo>
                    <a:pt x="199263" y="352183"/>
                  </a:lnTo>
                  <a:lnTo>
                    <a:pt x="192659" y="333311"/>
                  </a:lnTo>
                  <a:lnTo>
                    <a:pt x="190804" y="315163"/>
                  </a:lnTo>
                  <a:lnTo>
                    <a:pt x="191312" y="305282"/>
                  </a:lnTo>
                  <a:lnTo>
                    <a:pt x="196557" y="287858"/>
                  </a:lnTo>
                  <a:lnTo>
                    <a:pt x="210261" y="268846"/>
                  </a:lnTo>
                  <a:lnTo>
                    <a:pt x="218744" y="260565"/>
                  </a:lnTo>
                  <a:lnTo>
                    <a:pt x="220179" y="258673"/>
                  </a:lnTo>
                  <a:lnTo>
                    <a:pt x="229679" y="258673"/>
                  </a:lnTo>
                  <a:lnTo>
                    <a:pt x="236245" y="254762"/>
                  </a:lnTo>
                  <a:lnTo>
                    <a:pt x="239687" y="257492"/>
                  </a:lnTo>
                  <a:lnTo>
                    <a:pt x="273177" y="287909"/>
                  </a:lnTo>
                  <a:lnTo>
                    <a:pt x="285584" y="324853"/>
                  </a:lnTo>
                  <a:lnTo>
                    <a:pt x="285584" y="339191"/>
                  </a:lnTo>
                  <a:lnTo>
                    <a:pt x="283032" y="356577"/>
                  </a:lnTo>
                  <a:lnTo>
                    <a:pt x="275894" y="373532"/>
                  </a:lnTo>
                  <a:lnTo>
                    <a:pt x="269938" y="383235"/>
                  </a:lnTo>
                  <a:lnTo>
                    <a:pt x="266039" y="389763"/>
                  </a:lnTo>
                  <a:lnTo>
                    <a:pt x="266039" y="395122"/>
                  </a:lnTo>
                  <a:lnTo>
                    <a:pt x="269938" y="397002"/>
                  </a:lnTo>
                  <a:lnTo>
                    <a:pt x="278955" y="397002"/>
                  </a:lnTo>
                  <a:lnTo>
                    <a:pt x="293573" y="399605"/>
                  </a:lnTo>
                  <a:lnTo>
                    <a:pt x="304787" y="403377"/>
                  </a:lnTo>
                  <a:lnTo>
                    <a:pt x="311416" y="408597"/>
                  </a:lnTo>
                  <a:lnTo>
                    <a:pt x="317195" y="406704"/>
                  </a:lnTo>
                  <a:lnTo>
                    <a:pt x="321271" y="3996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542334" y="5765411"/>
              <a:ext cx="192405" cy="31750"/>
            </a:xfrm>
            <a:custGeom>
              <a:avLst/>
              <a:gdLst/>
              <a:ahLst/>
              <a:cxnLst/>
              <a:rect l="l" t="t" r="r" b="b"/>
              <a:pathLst>
                <a:path w="192404" h="31750">
                  <a:moveTo>
                    <a:pt x="192239" y="0"/>
                  </a:moveTo>
                  <a:lnTo>
                    <a:pt x="0" y="3121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3807600" y="5676754"/>
            <a:ext cx="3985895" cy="3892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dirty="0" sz="1200">
                <a:latin typeface="Georgia"/>
                <a:cs typeface="Georgia"/>
              </a:rPr>
              <a:t>Registe\</a:t>
            </a:r>
            <a:r>
              <a:rPr dirty="0" sz="1200" spc="210">
                <a:latin typeface="Georgia"/>
                <a:cs typeface="Georgia"/>
              </a:rPr>
              <a:t> </a:t>
            </a:r>
            <a:r>
              <a:rPr dirty="0" sz="1200" spc="135">
                <a:latin typeface="Georgia"/>
                <a:cs typeface="Georgia"/>
              </a:rPr>
              <a:t>offsets</a:t>
            </a:r>
            <a:r>
              <a:rPr dirty="0" sz="1200" spc="21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can</a:t>
            </a:r>
            <a:r>
              <a:rPr dirty="0" sz="1200" spc="21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also</a:t>
            </a:r>
            <a:r>
              <a:rPr dirty="0" sz="1200" spc="21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be</a:t>
            </a:r>
            <a:r>
              <a:rPr dirty="0" sz="1200" spc="215">
                <a:latin typeface="Georgia"/>
                <a:cs typeface="Georgia"/>
              </a:rPr>
              <a:t> </a:t>
            </a:r>
            <a:r>
              <a:rPr dirty="0" sz="1200" spc="-40">
                <a:latin typeface="Georgia"/>
                <a:cs typeface="Georgia"/>
              </a:rPr>
              <a:t>optionally</a:t>
            </a:r>
            <a:r>
              <a:rPr dirty="0" sz="1200" spc="21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shifted,</a:t>
            </a:r>
            <a:r>
              <a:rPr dirty="0" sz="1200" spc="21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which</a:t>
            </a:r>
            <a:r>
              <a:rPr dirty="0" sz="1200" spc="210">
                <a:latin typeface="Georgia"/>
                <a:cs typeface="Georgia"/>
              </a:rPr>
              <a:t> </a:t>
            </a:r>
            <a:r>
              <a:rPr dirty="0" sz="1200" spc="-25">
                <a:latin typeface="Georgia"/>
                <a:cs typeface="Georgia"/>
              </a:rPr>
              <a:t>is </a:t>
            </a:r>
            <a:r>
              <a:rPr dirty="0" sz="1200">
                <a:latin typeface="Georgia"/>
                <a:cs typeface="Georgia"/>
              </a:rPr>
              <a:t>g\eat</a:t>
            </a:r>
            <a:r>
              <a:rPr dirty="0" sz="1200" spc="220">
                <a:latin typeface="Georgia"/>
                <a:cs typeface="Georgia"/>
              </a:rPr>
              <a:t> </a:t>
            </a:r>
            <a:r>
              <a:rPr dirty="0" sz="1200" spc="145">
                <a:latin typeface="Georgia"/>
                <a:cs typeface="Georgia"/>
              </a:rPr>
              <a:t>fo\</a:t>
            </a:r>
            <a:r>
              <a:rPr dirty="0" sz="1200" spc="225">
                <a:latin typeface="Georgia"/>
                <a:cs typeface="Georgia"/>
              </a:rPr>
              <a:t> </a:t>
            </a:r>
            <a:r>
              <a:rPr dirty="0" sz="1200" spc="-65">
                <a:latin typeface="Georgia"/>
                <a:cs typeface="Georgia"/>
              </a:rPr>
              <a:t>indexing</a:t>
            </a:r>
            <a:r>
              <a:rPr dirty="0" sz="1200" spc="225">
                <a:latin typeface="Georgia"/>
                <a:cs typeface="Georgia"/>
              </a:rPr>
              <a:t> </a:t>
            </a:r>
            <a:r>
              <a:rPr dirty="0" sz="1200" spc="-10">
                <a:latin typeface="Georgia"/>
                <a:cs typeface="Georgia"/>
              </a:rPr>
              <a:t>a\\ays!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28" name="object 2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0"/>
              </a:lnSpc>
            </a:pPr>
            <a:r>
              <a:rPr dirty="0" spc="-75"/>
              <a:t>09/10/2018</a:t>
            </a:r>
          </a:p>
        </p:txBody>
      </p:sp>
      <p:sp>
        <p:nvSpPr>
          <p:cNvPr id="29" name="object 2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0"/>
              </a:lnSpc>
            </a:pPr>
            <a:r>
              <a:rPr dirty="0"/>
              <a:t>Comp</a:t>
            </a:r>
            <a:r>
              <a:rPr dirty="0" spc="90"/>
              <a:t> </a:t>
            </a:r>
            <a:r>
              <a:rPr dirty="0" spc="-210"/>
              <a:t>411</a:t>
            </a:r>
            <a:r>
              <a:rPr dirty="0" spc="125"/>
              <a:t> </a:t>
            </a:r>
            <a:r>
              <a:rPr dirty="0"/>
              <a:t>-</a:t>
            </a:r>
            <a:r>
              <a:rPr dirty="0" spc="105"/>
              <a:t> </a:t>
            </a:r>
            <a:r>
              <a:rPr dirty="0" spc="-20"/>
              <a:t>Fall</a:t>
            </a:r>
            <a:r>
              <a:rPr dirty="0" spc="110"/>
              <a:t> </a:t>
            </a:r>
            <a:r>
              <a:rPr dirty="0" spc="-20"/>
              <a:t>2017</a:t>
            </a:r>
          </a:p>
        </p:txBody>
      </p:sp>
      <p:sp>
        <p:nvSpPr>
          <p:cNvPr id="30" name="object 3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05"/>
              </a:lnSpc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27" name="object 27" descr=""/>
          <p:cNvSpPr txBox="1"/>
          <p:nvPr/>
        </p:nvSpPr>
        <p:spPr>
          <a:xfrm>
            <a:off x="467575" y="1523439"/>
            <a:ext cx="8090534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Georgia"/>
                <a:cs typeface="Georgia"/>
              </a:rPr>
              <a:t>ARM’s</a:t>
            </a:r>
            <a:r>
              <a:rPr dirty="0" sz="2000" spc="215">
                <a:latin typeface="Georgia"/>
                <a:cs typeface="Georgia"/>
              </a:rPr>
              <a:t> </a:t>
            </a:r>
            <a:r>
              <a:rPr dirty="0" sz="2000" spc="-25">
                <a:latin typeface="Georgia"/>
                <a:cs typeface="Georgia"/>
              </a:rPr>
              <a:t>load</a:t>
            </a:r>
            <a:r>
              <a:rPr dirty="0" sz="2000" spc="220">
                <a:latin typeface="Georgia"/>
                <a:cs typeface="Georgia"/>
              </a:rPr>
              <a:t> </a:t>
            </a:r>
            <a:r>
              <a:rPr dirty="0" sz="2000" spc="-30">
                <a:latin typeface="Georgia"/>
                <a:cs typeface="Georgia"/>
              </a:rPr>
              <a:t>and</a:t>
            </a:r>
            <a:r>
              <a:rPr dirty="0" sz="2000" spc="215">
                <a:latin typeface="Georgia"/>
                <a:cs typeface="Georgia"/>
              </a:rPr>
              <a:t> </a:t>
            </a:r>
            <a:r>
              <a:rPr dirty="0" sz="2000" spc="114">
                <a:latin typeface="Georgia"/>
                <a:cs typeface="Georgia"/>
              </a:rPr>
              <a:t>sto\e</a:t>
            </a:r>
            <a:r>
              <a:rPr dirty="0" sz="2000" spc="22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inst\uctions</a:t>
            </a:r>
            <a:r>
              <a:rPr dirty="0" sz="2000" spc="220">
                <a:latin typeface="Georgia"/>
                <a:cs typeface="Georgia"/>
              </a:rPr>
              <a:t> </a:t>
            </a:r>
            <a:r>
              <a:rPr dirty="0" sz="2000" spc="85">
                <a:latin typeface="Georgia"/>
                <a:cs typeface="Georgia"/>
              </a:rPr>
              <a:t>a\e</a:t>
            </a:r>
            <a:r>
              <a:rPr dirty="0" sz="2000" spc="22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ve\satile.</a:t>
            </a:r>
            <a:r>
              <a:rPr dirty="0" sz="2000" spc="22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They</a:t>
            </a:r>
            <a:r>
              <a:rPr dirty="0" sz="2000" spc="21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p\ovide</a:t>
            </a:r>
            <a:r>
              <a:rPr dirty="0" sz="2000" spc="22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a</a:t>
            </a:r>
            <a:r>
              <a:rPr dirty="0" sz="2000" spc="220">
                <a:latin typeface="Georgia"/>
                <a:cs typeface="Georgia"/>
              </a:rPr>
              <a:t> </a:t>
            </a:r>
            <a:r>
              <a:rPr dirty="0" sz="2000" spc="-20">
                <a:latin typeface="Georgia"/>
                <a:cs typeface="Georgia"/>
              </a:rPr>
              <a:t>wide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Georgia"/>
                <a:cs typeface="Georgia"/>
              </a:rPr>
              <a:t>\ange</a:t>
            </a:r>
            <a:r>
              <a:rPr dirty="0" sz="2000" spc="229">
                <a:latin typeface="Georgia"/>
                <a:cs typeface="Georgia"/>
              </a:rPr>
              <a:t> </a:t>
            </a:r>
            <a:r>
              <a:rPr dirty="0" sz="2000" spc="290">
                <a:latin typeface="Georgia"/>
                <a:cs typeface="Georgia"/>
              </a:rPr>
              <a:t>of</a:t>
            </a:r>
            <a:r>
              <a:rPr dirty="0" sz="2000" spc="22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add\essing</a:t>
            </a:r>
            <a:r>
              <a:rPr dirty="0" sz="2000" spc="225">
                <a:latin typeface="Georgia"/>
                <a:cs typeface="Georgia"/>
              </a:rPr>
              <a:t> </a:t>
            </a:r>
            <a:r>
              <a:rPr dirty="0" sz="2000" spc="-20">
                <a:latin typeface="Georgia"/>
                <a:cs typeface="Georgia"/>
              </a:rPr>
              <a:t>modes.</a:t>
            </a:r>
            <a:r>
              <a:rPr dirty="0" sz="2000" spc="229">
                <a:latin typeface="Georgia"/>
                <a:cs typeface="Georgia"/>
              </a:rPr>
              <a:t> </a:t>
            </a:r>
            <a:r>
              <a:rPr dirty="0" sz="2000" spc="-70">
                <a:latin typeface="Georgia"/>
                <a:cs typeface="Georgia"/>
              </a:rPr>
              <a:t>Only</a:t>
            </a:r>
            <a:r>
              <a:rPr dirty="0" sz="2000" spc="22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a</a:t>
            </a:r>
            <a:r>
              <a:rPr dirty="0" sz="2000" spc="225">
                <a:latin typeface="Georgia"/>
                <a:cs typeface="Georgia"/>
              </a:rPr>
              <a:t> </a:t>
            </a:r>
            <a:r>
              <a:rPr dirty="0" sz="2000" spc="50">
                <a:latin typeface="Georgia"/>
                <a:cs typeface="Georgia"/>
              </a:rPr>
              <a:t>subset</a:t>
            </a:r>
            <a:r>
              <a:rPr dirty="0" sz="2000" spc="229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is</a:t>
            </a:r>
            <a:r>
              <a:rPr dirty="0" sz="2000" spc="22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shown</a:t>
            </a:r>
            <a:r>
              <a:rPr dirty="0" sz="2000" spc="229">
                <a:latin typeface="Georgia"/>
                <a:cs typeface="Georgia"/>
              </a:rPr>
              <a:t> </a:t>
            </a:r>
            <a:r>
              <a:rPr dirty="0" sz="2000" spc="-10">
                <a:latin typeface="Georgia"/>
                <a:cs typeface="Georgia"/>
              </a:rPr>
              <a:t>he\e.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</a:t>
            </a:r>
            <a:r>
              <a:rPr dirty="0" cap="small"/>
              <a:t>hanging</a:t>
            </a:r>
            <a:r>
              <a:rPr dirty="0" spc="340"/>
              <a:t> </a:t>
            </a:r>
            <a:r>
              <a:rPr dirty="0" cap="small"/>
              <a:t>the</a:t>
            </a:r>
            <a:r>
              <a:rPr dirty="0" spc="340"/>
              <a:t> </a:t>
            </a:r>
            <a:r>
              <a:rPr dirty="0" spc="-105"/>
              <a:t>PC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619225" y="3226237"/>
          <a:ext cx="6515734" cy="377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025"/>
                <a:gridCol w="671194"/>
                <a:gridCol w="280035"/>
                <a:gridCol w="4644390"/>
              </a:tblGrid>
              <a:tr h="377190"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0">
                          <a:latin typeface="Arial MT"/>
                          <a:cs typeface="Arial MT"/>
                        </a:rPr>
                        <a:t>Cond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101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Imm24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384725" y="1544126"/>
            <a:ext cx="8308975" cy="1991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>
                <a:solidFill>
                  <a:srgbClr val="595959"/>
                </a:solidFill>
                <a:latin typeface="Georgia"/>
                <a:cs typeface="Georgia"/>
              </a:rPr>
              <a:t>The</a:t>
            </a:r>
            <a:r>
              <a:rPr dirty="0" sz="2400" spc="36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595959"/>
                </a:solidFill>
                <a:latin typeface="Georgia"/>
                <a:cs typeface="Georgia"/>
              </a:rPr>
              <a:t>P\og\am</a:t>
            </a:r>
            <a:r>
              <a:rPr dirty="0" sz="2400" spc="36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595959"/>
                </a:solidFill>
                <a:latin typeface="Georgia"/>
                <a:cs typeface="Georgia"/>
              </a:rPr>
              <a:t>Counte\</a:t>
            </a:r>
            <a:r>
              <a:rPr dirty="0" sz="2400" spc="36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595959"/>
                </a:solidFill>
                <a:latin typeface="Georgia"/>
                <a:cs typeface="Georgia"/>
              </a:rPr>
              <a:t>is</a:t>
            </a:r>
            <a:r>
              <a:rPr dirty="0" sz="2400" spc="36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595959"/>
                </a:solidFill>
                <a:latin typeface="Georgia"/>
                <a:cs typeface="Georgia"/>
              </a:rPr>
              <a:t>special</a:t>
            </a:r>
            <a:r>
              <a:rPr dirty="0" sz="2400" spc="36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 spc="65">
                <a:solidFill>
                  <a:srgbClr val="595959"/>
                </a:solidFill>
                <a:latin typeface="Georgia"/>
                <a:cs typeface="Georgia"/>
              </a:rPr>
              <a:t>\egiste\</a:t>
            </a:r>
            <a:r>
              <a:rPr dirty="0" sz="2400" spc="36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 spc="-50">
                <a:solidFill>
                  <a:srgbClr val="595959"/>
                </a:solidFill>
                <a:latin typeface="Georgia"/>
                <a:cs typeface="Georgia"/>
              </a:rPr>
              <a:t>(R15)</a:t>
            </a:r>
            <a:r>
              <a:rPr dirty="0" sz="2400" spc="36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 spc="-20">
                <a:solidFill>
                  <a:srgbClr val="595959"/>
                </a:solidFill>
                <a:latin typeface="Georgia"/>
                <a:cs typeface="Georgia"/>
              </a:rPr>
              <a:t>that</a:t>
            </a:r>
            <a:r>
              <a:rPr dirty="0" sz="2400" spc="180">
                <a:solidFill>
                  <a:srgbClr val="595959"/>
                </a:solidFill>
                <a:latin typeface="Georgia"/>
                <a:cs typeface="Georgia"/>
              </a:rPr>
              <a:t>  t\acks</a:t>
            </a:r>
            <a:r>
              <a:rPr dirty="0" sz="2400" spc="40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595959"/>
                </a:solidFill>
                <a:latin typeface="Georgia"/>
                <a:cs typeface="Georgia"/>
              </a:rPr>
              <a:t>the</a:t>
            </a:r>
            <a:r>
              <a:rPr dirty="0" sz="2400" spc="409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595959"/>
                </a:solidFill>
                <a:latin typeface="Georgia"/>
                <a:cs typeface="Georgia"/>
              </a:rPr>
              <a:t>add\ess</a:t>
            </a:r>
            <a:r>
              <a:rPr dirty="0" sz="2400" spc="40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 spc="335">
                <a:solidFill>
                  <a:srgbClr val="595959"/>
                </a:solidFill>
                <a:latin typeface="Georgia"/>
                <a:cs typeface="Georgia"/>
              </a:rPr>
              <a:t>of</a:t>
            </a:r>
            <a:r>
              <a:rPr dirty="0" sz="2400" spc="409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595959"/>
                </a:solidFill>
                <a:latin typeface="Georgia"/>
                <a:cs typeface="Georgia"/>
              </a:rPr>
              <a:t>the</a:t>
            </a:r>
            <a:r>
              <a:rPr dirty="0" sz="2400" spc="40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595959"/>
                </a:solidFill>
                <a:latin typeface="Georgia"/>
                <a:cs typeface="Georgia"/>
              </a:rPr>
              <a:t>next</a:t>
            </a:r>
            <a:r>
              <a:rPr dirty="0" sz="2400" spc="409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595959"/>
                </a:solidFill>
                <a:latin typeface="Georgia"/>
                <a:cs typeface="Georgia"/>
              </a:rPr>
              <a:t>inst\uction</a:t>
            </a:r>
            <a:r>
              <a:rPr dirty="0" sz="2400" spc="40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 spc="90">
                <a:solidFill>
                  <a:srgbClr val="595959"/>
                </a:solidFill>
                <a:latin typeface="Georgia"/>
                <a:cs typeface="Georgia"/>
              </a:rPr>
              <a:t>to</a:t>
            </a:r>
            <a:r>
              <a:rPr dirty="0" sz="2400" spc="409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 spc="60">
                <a:solidFill>
                  <a:srgbClr val="595959"/>
                </a:solidFill>
                <a:latin typeface="Georgia"/>
                <a:cs typeface="Georgia"/>
              </a:rPr>
              <a:t>be</a:t>
            </a:r>
            <a:r>
              <a:rPr dirty="0" sz="2400" spc="40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 spc="75">
                <a:solidFill>
                  <a:srgbClr val="595959"/>
                </a:solidFill>
                <a:latin typeface="Georgia"/>
                <a:cs typeface="Georgia"/>
              </a:rPr>
              <a:t>fetched. </a:t>
            </a:r>
            <a:r>
              <a:rPr dirty="0" sz="2400" spc="50">
                <a:solidFill>
                  <a:srgbClr val="595959"/>
                </a:solidFill>
                <a:latin typeface="Georgia"/>
                <a:cs typeface="Georgia"/>
              </a:rPr>
              <a:t>The\e</a:t>
            </a:r>
            <a:r>
              <a:rPr dirty="0" sz="2400" spc="33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 spc="105">
                <a:solidFill>
                  <a:srgbClr val="595959"/>
                </a:solidFill>
                <a:latin typeface="Georgia"/>
                <a:cs typeface="Georgia"/>
              </a:rPr>
              <a:t>a\e</a:t>
            </a:r>
            <a:r>
              <a:rPr dirty="0" sz="2400" spc="33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595959"/>
                </a:solidFill>
                <a:latin typeface="Georgia"/>
                <a:cs typeface="Georgia"/>
              </a:rPr>
              <a:t>special</a:t>
            </a:r>
            <a:r>
              <a:rPr dirty="0" sz="2400" spc="33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595959"/>
                </a:solidFill>
                <a:latin typeface="Georgia"/>
                <a:cs typeface="Georgia"/>
              </a:rPr>
              <a:t>inst\uctions</a:t>
            </a:r>
            <a:r>
              <a:rPr dirty="0" sz="2400" spc="33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 spc="295">
                <a:solidFill>
                  <a:srgbClr val="595959"/>
                </a:solidFill>
                <a:latin typeface="Georgia"/>
                <a:cs typeface="Georgia"/>
              </a:rPr>
              <a:t>fo\</a:t>
            </a:r>
            <a:r>
              <a:rPr dirty="0" sz="2400" spc="33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 spc="-45">
                <a:solidFill>
                  <a:srgbClr val="595959"/>
                </a:solidFill>
                <a:latin typeface="Georgia"/>
                <a:cs typeface="Georgia"/>
              </a:rPr>
              <a:t>changing</a:t>
            </a:r>
            <a:r>
              <a:rPr dirty="0" sz="2400" spc="34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595959"/>
                </a:solidFill>
                <a:latin typeface="Georgia"/>
                <a:cs typeface="Georgia"/>
              </a:rPr>
              <a:t>the</a:t>
            </a:r>
            <a:r>
              <a:rPr dirty="0" sz="2400" spc="33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 spc="-25">
                <a:solidFill>
                  <a:srgbClr val="595959"/>
                </a:solidFill>
                <a:latin typeface="Georgia"/>
                <a:cs typeface="Georgia"/>
              </a:rPr>
              <a:t>PC.</a:t>
            </a:r>
            <a:endParaRPr sz="2400">
              <a:latin typeface="Georgia"/>
              <a:cs typeface="Georgia"/>
            </a:endParaRPr>
          </a:p>
          <a:p>
            <a:pPr marL="1619885">
              <a:lnSpc>
                <a:spcPct val="100000"/>
              </a:lnSpc>
              <a:spcBef>
                <a:spcPts val="1285"/>
              </a:spcBef>
              <a:tabLst>
                <a:tab pos="2359025" algn="l"/>
                <a:tab pos="2851785" algn="l"/>
                <a:tab pos="5216525" algn="l"/>
              </a:tabLst>
            </a:pPr>
            <a:r>
              <a:rPr dirty="0" sz="1400" spc="-50">
                <a:latin typeface="Arial MT"/>
                <a:cs typeface="Arial MT"/>
              </a:rPr>
              <a:t>4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0">
                <a:latin typeface="Arial MT"/>
                <a:cs typeface="Arial MT"/>
              </a:rPr>
              <a:t>3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0">
                <a:latin typeface="Arial MT"/>
                <a:cs typeface="Arial MT"/>
              </a:rPr>
              <a:t>1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25">
                <a:latin typeface="Arial MT"/>
                <a:cs typeface="Arial MT"/>
              </a:rPr>
              <a:t>24</a:t>
            </a:r>
            <a:endParaRPr sz="1400">
              <a:latin typeface="Arial MT"/>
              <a:cs typeface="Arial MT"/>
            </a:endParaRPr>
          </a:p>
          <a:p>
            <a:pPr marL="509905">
              <a:lnSpc>
                <a:spcPct val="100000"/>
              </a:lnSpc>
              <a:spcBef>
                <a:spcPts val="935"/>
              </a:spcBef>
            </a:pPr>
            <a:r>
              <a:rPr dirty="0" sz="1400" b="1">
                <a:latin typeface="Arial"/>
                <a:cs typeface="Arial"/>
              </a:rPr>
              <a:t>B</a:t>
            </a:r>
            <a:r>
              <a:rPr dirty="0" sz="1400" spc="36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type: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174533" y="3860084"/>
            <a:ext cx="327660" cy="2402840"/>
          </a:xfrm>
          <a:custGeom>
            <a:avLst/>
            <a:gdLst/>
            <a:ahLst/>
            <a:cxnLst/>
            <a:rect l="l" t="t" r="r" b="b"/>
            <a:pathLst>
              <a:path w="327660" h="2402840">
                <a:moveTo>
                  <a:pt x="327299" y="2402699"/>
                </a:moveTo>
                <a:lnTo>
                  <a:pt x="263599" y="2400556"/>
                </a:lnTo>
                <a:lnTo>
                  <a:pt x="211581" y="2394711"/>
                </a:lnTo>
                <a:lnTo>
                  <a:pt x="176510" y="2386042"/>
                </a:lnTo>
                <a:lnTo>
                  <a:pt x="163649" y="2375426"/>
                </a:lnTo>
                <a:lnTo>
                  <a:pt x="163649" y="1228623"/>
                </a:lnTo>
                <a:lnTo>
                  <a:pt x="150789" y="1218007"/>
                </a:lnTo>
                <a:lnTo>
                  <a:pt x="115718" y="1209338"/>
                </a:lnTo>
                <a:lnTo>
                  <a:pt x="63700" y="1203493"/>
                </a:lnTo>
                <a:lnTo>
                  <a:pt x="0" y="1201349"/>
                </a:lnTo>
                <a:lnTo>
                  <a:pt x="63700" y="1199206"/>
                </a:lnTo>
                <a:lnTo>
                  <a:pt x="115718" y="1193361"/>
                </a:lnTo>
                <a:lnTo>
                  <a:pt x="150789" y="1184692"/>
                </a:lnTo>
                <a:lnTo>
                  <a:pt x="163649" y="1174076"/>
                </a:lnTo>
                <a:lnTo>
                  <a:pt x="163649" y="27273"/>
                </a:lnTo>
                <a:lnTo>
                  <a:pt x="176510" y="16657"/>
                </a:lnTo>
                <a:lnTo>
                  <a:pt x="211581" y="7988"/>
                </a:lnTo>
                <a:lnTo>
                  <a:pt x="263599" y="2143"/>
                </a:lnTo>
                <a:lnTo>
                  <a:pt x="3272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420583" y="3875055"/>
            <a:ext cx="604520" cy="231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 MT"/>
                <a:cs typeface="Arial MT"/>
              </a:rPr>
              <a:t>0000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 </a:t>
            </a:r>
            <a:r>
              <a:rPr dirty="0" sz="1000" spc="-25" b="1">
                <a:latin typeface="Arial"/>
                <a:cs typeface="Arial"/>
              </a:rPr>
              <a:t>EQ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0001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 </a:t>
            </a:r>
            <a:r>
              <a:rPr dirty="0" sz="1000" spc="-25" b="1">
                <a:latin typeface="Arial"/>
                <a:cs typeface="Arial"/>
              </a:rPr>
              <a:t>NE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0010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 </a:t>
            </a:r>
            <a:r>
              <a:rPr dirty="0" sz="1000" spc="-25" b="1">
                <a:latin typeface="Arial"/>
                <a:cs typeface="Arial"/>
              </a:rPr>
              <a:t>CS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0011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 </a:t>
            </a:r>
            <a:r>
              <a:rPr dirty="0" sz="1000" spc="-25" b="1">
                <a:latin typeface="Arial"/>
                <a:cs typeface="Arial"/>
              </a:rPr>
              <a:t>CC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0100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 </a:t>
            </a:r>
            <a:r>
              <a:rPr dirty="0" sz="1000" spc="-25" b="1">
                <a:latin typeface="Arial"/>
                <a:cs typeface="Arial"/>
              </a:rPr>
              <a:t>MI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0101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 </a:t>
            </a:r>
            <a:r>
              <a:rPr dirty="0" sz="1000" spc="-25" b="1">
                <a:latin typeface="Arial"/>
                <a:cs typeface="Arial"/>
              </a:rPr>
              <a:t>PL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0110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 </a:t>
            </a:r>
            <a:r>
              <a:rPr dirty="0" sz="1000" spc="-25" b="1">
                <a:latin typeface="Arial"/>
                <a:cs typeface="Arial"/>
              </a:rPr>
              <a:t>VS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0111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 </a:t>
            </a:r>
            <a:r>
              <a:rPr dirty="0" sz="1000" spc="-25" b="1">
                <a:latin typeface="Arial"/>
                <a:cs typeface="Arial"/>
              </a:rPr>
              <a:t>VC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1000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 </a:t>
            </a:r>
            <a:r>
              <a:rPr dirty="0" sz="1000" spc="-25" b="1">
                <a:latin typeface="Arial"/>
                <a:cs typeface="Arial"/>
              </a:rPr>
              <a:t>HI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1001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 </a:t>
            </a:r>
            <a:r>
              <a:rPr dirty="0" sz="1000" spc="-25" b="1">
                <a:latin typeface="Arial"/>
                <a:cs typeface="Arial"/>
              </a:rPr>
              <a:t>LS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1010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 </a:t>
            </a:r>
            <a:r>
              <a:rPr dirty="0" sz="1000" spc="-25" b="1">
                <a:latin typeface="Arial"/>
                <a:cs typeface="Arial"/>
              </a:rPr>
              <a:t>GE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1011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 </a:t>
            </a:r>
            <a:r>
              <a:rPr dirty="0" sz="1000" spc="-25" b="1">
                <a:latin typeface="Arial"/>
                <a:cs typeface="Arial"/>
              </a:rPr>
              <a:t>LT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1100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 </a:t>
            </a:r>
            <a:r>
              <a:rPr dirty="0" sz="1000" spc="-25" b="1">
                <a:latin typeface="Arial"/>
                <a:cs typeface="Arial"/>
              </a:rPr>
              <a:t>GT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1101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 </a:t>
            </a:r>
            <a:r>
              <a:rPr dirty="0" sz="1000" spc="-25" b="1">
                <a:latin typeface="Arial"/>
                <a:cs typeface="Arial"/>
              </a:rPr>
              <a:t>LE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1110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 </a:t>
            </a:r>
            <a:r>
              <a:rPr dirty="0" sz="1000" spc="-25" b="1">
                <a:latin typeface="Arial"/>
                <a:cs typeface="Arial"/>
              </a:rPr>
              <a:t>“”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334984" y="3875055"/>
            <a:ext cx="117538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 indent="-76200">
              <a:lnSpc>
                <a:spcPct val="100000"/>
              </a:lnSpc>
              <a:spcBef>
                <a:spcPts val="100"/>
              </a:spcBef>
              <a:buChar char="-"/>
              <a:tabLst>
                <a:tab pos="88900" algn="l"/>
              </a:tabLst>
            </a:pPr>
            <a:r>
              <a:rPr dirty="0" sz="1000" spc="-10" b="1">
                <a:latin typeface="Arial"/>
                <a:cs typeface="Arial"/>
              </a:rPr>
              <a:t>equals</a:t>
            </a:r>
            <a:endParaRPr sz="1000">
              <a:latin typeface="Arial"/>
              <a:cs typeface="Arial"/>
            </a:endParaRPr>
          </a:p>
          <a:p>
            <a:pPr marL="88900" indent="-76200">
              <a:lnSpc>
                <a:spcPct val="100000"/>
              </a:lnSpc>
              <a:buChar char="-"/>
              <a:tabLst>
                <a:tab pos="88900" algn="l"/>
              </a:tabLst>
            </a:pPr>
            <a:r>
              <a:rPr dirty="0" sz="1000" b="1">
                <a:latin typeface="Arial"/>
                <a:cs typeface="Arial"/>
              </a:rPr>
              <a:t>not</a:t>
            </a:r>
            <a:r>
              <a:rPr dirty="0" sz="1000" spc="-2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equals</a:t>
            </a:r>
            <a:endParaRPr sz="1000">
              <a:latin typeface="Arial"/>
              <a:cs typeface="Arial"/>
            </a:endParaRPr>
          </a:p>
          <a:p>
            <a:pPr marL="88900" indent="-76200">
              <a:lnSpc>
                <a:spcPct val="100000"/>
              </a:lnSpc>
              <a:buChar char="-"/>
              <a:tabLst>
                <a:tab pos="88900" algn="l"/>
              </a:tabLst>
            </a:pPr>
            <a:r>
              <a:rPr dirty="0" sz="1000" b="1">
                <a:latin typeface="Arial"/>
                <a:cs typeface="Arial"/>
              </a:rPr>
              <a:t>carry</a:t>
            </a:r>
            <a:r>
              <a:rPr dirty="0" sz="1000" spc="-25" b="1">
                <a:latin typeface="Arial"/>
                <a:cs typeface="Arial"/>
              </a:rPr>
              <a:t> set</a:t>
            </a:r>
            <a:endParaRPr sz="1000">
              <a:latin typeface="Arial"/>
              <a:cs typeface="Arial"/>
            </a:endParaRPr>
          </a:p>
          <a:p>
            <a:pPr marL="88900" indent="-76200">
              <a:lnSpc>
                <a:spcPct val="100000"/>
              </a:lnSpc>
              <a:buChar char="-"/>
              <a:tabLst>
                <a:tab pos="88900" algn="l"/>
              </a:tabLst>
            </a:pPr>
            <a:r>
              <a:rPr dirty="0" sz="1000" b="1">
                <a:latin typeface="Arial"/>
                <a:cs typeface="Arial"/>
              </a:rPr>
              <a:t>carry</a:t>
            </a:r>
            <a:r>
              <a:rPr dirty="0" sz="1000" spc="-2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clear</a:t>
            </a:r>
            <a:endParaRPr sz="1000">
              <a:latin typeface="Arial"/>
              <a:cs typeface="Arial"/>
            </a:endParaRPr>
          </a:p>
          <a:p>
            <a:pPr marL="88900" indent="-76200">
              <a:lnSpc>
                <a:spcPct val="100000"/>
              </a:lnSpc>
              <a:buChar char="-"/>
              <a:tabLst>
                <a:tab pos="88900" algn="l"/>
              </a:tabLst>
            </a:pPr>
            <a:r>
              <a:rPr dirty="0" sz="1000" spc="-10" b="1">
                <a:latin typeface="Arial"/>
                <a:cs typeface="Arial"/>
              </a:rPr>
              <a:t>negative</a:t>
            </a:r>
            <a:endParaRPr sz="1000">
              <a:latin typeface="Arial"/>
              <a:cs typeface="Arial"/>
            </a:endParaRPr>
          </a:p>
          <a:p>
            <a:pPr marL="88900" indent="-76200">
              <a:lnSpc>
                <a:spcPct val="100000"/>
              </a:lnSpc>
              <a:buChar char="-"/>
              <a:tabLst>
                <a:tab pos="88900" algn="l"/>
              </a:tabLst>
            </a:pPr>
            <a:r>
              <a:rPr dirty="0" sz="1000" b="1">
                <a:latin typeface="Arial"/>
                <a:cs typeface="Arial"/>
              </a:rPr>
              <a:t>positive</a:t>
            </a:r>
            <a:r>
              <a:rPr dirty="0" sz="1000" spc="-2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or</a:t>
            </a:r>
            <a:r>
              <a:rPr dirty="0" sz="1000" spc="-25" b="1">
                <a:latin typeface="Arial"/>
                <a:cs typeface="Arial"/>
              </a:rPr>
              <a:t> </a:t>
            </a:r>
            <a:r>
              <a:rPr dirty="0" sz="1000" spc="-20" b="1">
                <a:latin typeface="Arial"/>
                <a:cs typeface="Arial"/>
              </a:rPr>
              <a:t>zero</a:t>
            </a:r>
            <a:endParaRPr sz="1000">
              <a:latin typeface="Arial"/>
              <a:cs typeface="Arial"/>
            </a:endParaRPr>
          </a:p>
          <a:p>
            <a:pPr marL="88900" indent="-76200">
              <a:lnSpc>
                <a:spcPct val="100000"/>
              </a:lnSpc>
              <a:buChar char="-"/>
              <a:tabLst>
                <a:tab pos="88900" algn="l"/>
              </a:tabLst>
            </a:pPr>
            <a:r>
              <a:rPr dirty="0" sz="1000" spc="-10" b="1">
                <a:latin typeface="Arial"/>
                <a:cs typeface="Arial"/>
              </a:rPr>
              <a:t>overflow</a:t>
            </a:r>
            <a:endParaRPr sz="1000">
              <a:latin typeface="Arial"/>
              <a:cs typeface="Arial"/>
            </a:endParaRPr>
          </a:p>
          <a:p>
            <a:pPr marL="88900" indent="-76200">
              <a:lnSpc>
                <a:spcPct val="100000"/>
              </a:lnSpc>
              <a:buChar char="-"/>
              <a:tabLst>
                <a:tab pos="88900" algn="l"/>
              </a:tabLst>
            </a:pPr>
            <a:r>
              <a:rPr dirty="0" sz="1000" b="1">
                <a:latin typeface="Arial"/>
                <a:cs typeface="Arial"/>
              </a:rPr>
              <a:t>no</a:t>
            </a:r>
            <a:r>
              <a:rPr dirty="0" sz="1000" spc="-2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overflow</a:t>
            </a:r>
            <a:endParaRPr sz="1000">
              <a:latin typeface="Arial"/>
              <a:cs typeface="Arial"/>
            </a:endParaRPr>
          </a:p>
          <a:p>
            <a:pPr marL="88900" indent="-76200">
              <a:lnSpc>
                <a:spcPct val="100000"/>
              </a:lnSpc>
              <a:buChar char="-"/>
              <a:tabLst>
                <a:tab pos="88900" algn="l"/>
              </a:tabLst>
            </a:pPr>
            <a:r>
              <a:rPr dirty="0" sz="1000" b="1">
                <a:latin typeface="Arial"/>
                <a:cs typeface="Arial"/>
              </a:rPr>
              <a:t>higher</a:t>
            </a:r>
            <a:r>
              <a:rPr dirty="0" sz="1000" spc="-3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(unsigned)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334984" y="5246655"/>
            <a:ext cx="1710689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 indent="-76200">
              <a:lnSpc>
                <a:spcPct val="100000"/>
              </a:lnSpc>
              <a:spcBef>
                <a:spcPts val="100"/>
              </a:spcBef>
              <a:buChar char="-"/>
              <a:tabLst>
                <a:tab pos="88900" algn="l"/>
              </a:tabLst>
            </a:pPr>
            <a:r>
              <a:rPr dirty="0" sz="1000" b="1">
                <a:latin typeface="Arial"/>
                <a:cs typeface="Arial"/>
              </a:rPr>
              <a:t>lower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or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same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(unsigned)</a:t>
            </a:r>
            <a:endParaRPr sz="1000">
              <a:latin typeface="Arial"/>
              <a:cs typeface="Arial"/>
            </a:endParaRPr>
          </a:p>
          <a:p>
            <a:pPr marL="88900" indent="-76200">
              <a:lnSpc>
                <a:spcPct val="100000"/>
              </a:lnSpc>
              <a:buChar char="-"/>
              <a:tabLst>
                <a:tab pos="88900" algn="l"/>
              </a:tabLst>
            </a:pPr>
            <a:r>
              <a:rPr dirty="0" sz="1000" b="1">
                <a:latin typeface="Arial"/>
                <a:cs typeface="Arial"/>
              </a:rPr>
              <a:t>greater</a:t>
            </a:r>
            <a:r>
              <a:rPr dirty="0" sz="1000" spc="-2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or</a:t>
            </a:r>
            <a:r>
              <a:rPr dirty="0" sz="1000" spc="-2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equal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(signed)</a:t>
            </a:r>
            <a:endParaRPr sz="1000">
              <a:latin typeface="Arial"/>
              <a:cs typeface="Arial"/>
            </a:endParaRPr>
          </a:p>
          <a:p>
            <a:pPr marL="88900" indent="-76200">
              <a:lnSpc>
                <a:spcPct val="100000"/>
              </a:lnSpc>
              <a:buChar char="-"/>
              <a:tabLst>
                <a:tab pos="88900" algn="l"/>
              </a:tabLst>
            </a:pPr>
            <a:r>
              <a:rPr dirty="0" sz="1000" b="1">
                <a:latin typeface="Arial"/>
                <a:cs typeface="Arial"/>
              </a:rPr>
              <a:t>less</a:t>
            </a:r>
            <a:r>
              <a:rPr dirty="0" sz="1000" spc="-2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than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(signed)</a:t>
            </a:r>
            <a:endParaRPr sz="1000">
              <a:latin typeface="Arial"/>
              <a:cs typeface="Arial"/>
            </a:endParaRPr>
          </a:p>
          <a:p>
            <a:pPr marL="88900" indent="-76200">
              <a:lnSpc>
                <a:spcPct val="100000"/>
              </a:lnSpc>
              <a:buChar char="-"/>
              <a:tabLst>
                <a:tab pos="88900" algn="l"/>
              </a:tabLst>
            </a:pPr>
            <a:r>
              <a:rPr dirty="0" sz="1000" b="1">
                <a:latin typeface="Arial"/>
                <a:cs typeface="Arial"/>
              </a:rPr>
              <a:t>greater</a:t>
            </a:r>
            <a:r>
              <a:rPr dirty="0" sz="1000" spc="-4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than</a:t>
            </a:r>
            <a:r>
              <a:rPr dirty="0" sz="1000" spc="-4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(signed)</a:t>
            </a:r>
            <a:endParaRPr sz="1000">
              <a:latin typeface="Arial"/>
              <a:cs typeface="Arial"/>
            </a:endParaRPr>
          </a:p>
          <a:p>
            <a:pPr marL="88900" indent="-76200">
              <a:lnSpc>
                <a:spcPct val="100000"/>
              </a:lnSpc>
              <a:buChar char="-"/>
              <a:tabLst>
                <a:tab pos="88900" algn="l"/>
              </a:tabLst>
            </a:pPr>
            <a:r>
              <a:rPr dirty="0" sz="1000" b="1">
                <a:latin typeface="Arial"/>
                <a:cs typeface="Arial"/>
              </a:rPr>
              <a:t>less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than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or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equal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(signed)</a:t>
            </a:r>
            <a:endParaRPr sz="1000">
              <a:latin typeface="Arial"/>
              <a:cs typeface="Arial"/>
            </a:endParaRPr>
          </a:p>
          <a:p>
            <a:pPr marL="88900" indent="-76200">
              <a:lnSpc>
                <a:spcPct val="100000"/>
              </a:lnSpc>
              <a:buChar char="-"/>
              <a:tabLst>
                <a:tab pos="88900" algn="l"/>
              </a:tabLst>
            </a:pPr>
            <a:r>
              <a:rPr dirty="0" sz="1000" spc="-10" b="1">
                <a:latin typeface="Arial"/>
                <a:cs typeface="Arial"/>
              </a:rPr>
              <a:t>always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921476" y="3636233"/>
            <a:ext cx="211454" cy="1456690"/>
            <a:chOff x="1921476" y="3636233"/>
            <a:chExt cx="211454" cy="1456690"/>
          </a:xfrm>
        </p:grpSpPr>
        <p:sp>
          <p:nvSpPr>
            <p:cNvPr id="10" name="object 10" descr=""/>
            <p:cNvSpPr/>
            <p:nvPr/>
          </p:nvSpPr>
          <p:spPr>
            <a:xfrm>
              <a:off x="1982959" y="3780188"/>
              <a:ext cx="15240" cy="1298575"/>
            </a:xfrm>
            <a:custGeom>
              <a:avLst/>
              <a:gdLst/>
              <a:ahLst/>
              <a:cxnLst/>
              <a:rect l="l" t="t" r="r" b="b"/>
              <a:pathLst>
                <a:path w="15239" h="1298575">
                  <a:moveTo>
                    <a:pt x="14840" y="1298261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1476" y="3636233"/>
              <a:ext cx="122965" cy="158781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988099" y="5064924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 h="0">
                  <a:moveTo>
                    <a:pt x="144299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6675560" y="5273262"/>
            <a:ext cx="467359" cy="1017905"/>
            <a:chOff x="6675560" y="5273262"/>
            <a:chExt cx="467359" cy="1017905"/>
          </a:xfrm>
        </p:grpSpPr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9899" y="5444749"/>
              <a:ext cx="180442" cy="176099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6680556" y="5278062"/>
              <a:ext cx="161290" cy="393700"/>
            </a:xfrm>
            <a:custGeom>
              <a:avLst/>
              <a:gdLst/>
              <a:ahLst/>
              <a:cxnLst/>
              <a:rect l="l" t="t" r="r" b="b"/>
              <a:pathLst>
                <a:path w="161290" h="393700">
                  <a:moveTo>
                    <a:pt x="143578" y="393599"/>
                  </a:moveTo>
                  <a:lnTo>
                    <a:pt x="76035" y="353921"/>
                  </a:lnTo>
                  <a:lnTo>
                    <a:pt x="40444" y="317021"/>
                  </a:lnTo>
                  <a:lnTo>
                    <a:pt x="2427" y="274962"/>
                  </a:lnTo>
                  <a:lnTo>
                    <a:pt x="0" y="257505"/>
                  </a:lnTo>
                  <a:lnTo>
                    <a:pt x="0" y="209099"/>
                  </a:lnTo>
                  <a:lnTo>
                    <a:pt x="10920" y="134505"/>
                  </a:lnTo>
                  <a:lnTo>
                    <a:pt x="4449" y="90462"/>
                  </a:lnTo>
                  <a:lnTo>
                    <a:pt x="0" y="72608"/>
                  </a:lnTo>
                  <a:lnTo>
                    <a:pt x="6471" y="63877"/>
                  </a:lnTo>
                  <a:lnTo>
                    <a:pt x="22649" y="55149"/>
                  </a:lnTo>
                  <a:lnTo>
                    <a:pt x="33569" y="48802"/>
                  </a:lnTo>
                  <a:lnTo>
                    <a:pt x="27098" y="9124"/>
                  </a:lnTo>
                  <a:lnTo>
                    <a:pt x="31546" y="0"/>
                  </a:lnTo>
                  <a:lnTo>
                    <a:pt x="40444" y="2774"/>
                  </a:lnTo>
                  <a:lnTo>
                    <a:pt x="44893" y="53165"/>
                  </a:lnTo>
                  <a:lnTo>
                    <a:pt x="49342" y="66258"/>
                  </a:lnTo>
                  <a:lnTo>
                    <a:pt x="51364" y="74987"/>
                  </a:lnTo>
                  <a:lnTo>
                    <a:pt x="69564" y="68243"/>
                  </a:lnTo>
                  <a:lnTo>
                    <a:pt x="82912" y="68243"/>
                  </a:lnTo>
                  <a:lnTo>
                    <a:pt x="82912" y="76971"/>
                  </a:lnTo>
                  <a:lnTo>
                    <a:pt x="74012" y="84115"/>
                  </a:lnTo>
                  <a:lnTo>
                    <a:pt x="57835" y="84115"/>
                  </a:lnTo>
                  <a:lnTo>
                    <a:pt x="46915" y="92843"/>
                  </a:lnTo>
                  <a:lnTo>
                    <a:pt x="38017" y="107921"/>
                  </a:lnTo>
                  <a:lnTo>
                    <a:pt x="29120" y="132124"/>
                  </a:lnTo>
                  <a:lnTo>
                    <a:pt x="22649" y="180530"/>
                  </a:lnTo>
                  <a:lnTo>
                    <a:pt x="22649" y="224571"/>
                  </a:lnTo>
                  <a:lnTo>
                    <a:pt x="27098" y="259487"/>
                  </a:lnTo>
                  <a:lnTo>
                    <a:pt x="35995" y="274962"/>
                  </a:lnTo>
                  <a:lnTo>
                    <a:pt x="67137" y="297180"/>
                  </a:lnTo>
                  <a:lnTo>
                    <a:pt x="101110" y="317021"/>
                  </a:lnTo>
                  <a:lnTo>
                    <a:pt x="116481" y="332493"/>
                  </a:lnTo>
                  <a:lnTo>
                    <a:pt x="145600" y="353921"/>
                  </a:lnTo>
                  <a:lnTo>
                    <a:pt x="154498" y="361062"/>
                  </a:lnTo>
                  <a:lnTo>
                    <a:pt x="160968" y="376140"/>
                  </a:lnTo>
                  <a:lnTo>
                    <a:pt x="152476" y="391615"/>
                  </a:lnTo>
                  <a:lnTo>
                    <a:pt x="143578" y="3935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89907" y="5641599"/>
              <a:ext cx="144842" cy="236399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6675551" y="5630494"/>
              <a:ext cx="281940" cy="661035"/>
            </a:xfrm>
            <a:custGeom>
              <a:avLst/>
              <a:gdLst/>
              <a:ahLst/>
              <a:cxnLst/>
              <a:rect l="l" t="t" r="r" b="b"/>
              <a:pathLst>
                <a:path w="281940" h="661035">
                  <a:moveTo>
                    <a:pt x="281901" y="638314"/>
                  </a:moveTo>
                  <a:lnTo>
                    <a:pt x="268198" y="605396"/>
                  </a:lnTo>
                  <a:lnTo>
                    <a:pt x="237172" y="578815"/>
                  </a:lnTo>
                  <a:lnTo>
                    <a:pt x="232740" y="561365"/>
                  </a:lnTo>
                  <a:lnTo>
                    <a:pt x="237172" y="530428"/>
                  </a:lnTo>
                  <a:lnTo>
                    <a:pt x="234759" y="469353"/>
                  </a:lnTo>
                  <a:lnTo>
                    <a:pt x="225894" y="416204"/>
                  </a:lnTo>
                  <a:lnTo>
                    <a:pt x="225894" y="387248"/>
                  </a:lnTo>
                  <a:lnTo>
                    <a:pt x="232613" y="268833"/>
                  </a:lnTo>
                  <a:lnTo>
                    <a:pt x="237185" y="265633"/>
                  </a:lnTo>
                  <a:lnTo>
                    <a:pt x="241642" y="243827"/>
                  </a:lnTo>
                  <a:lnTo>
                    <a:pt x="234746" y="219646"/>
                  </a:lnTo>
                  <a:lnTo>
                    <a:pt x="223774" y="175641"/>
                  </a:lnTo>
                  <a:lnTo>
                    <a:pt x="223774" y="125285"/>
                  </a:lnTo>
                  <a:lnTo>
                    <a:pt x="232714" y="68186"/>
                  </a:lnTo>
                  <a:lnTo>
                    <a:pt x="234746" y="32905"/>
                  </a:lnTo>
                  <a:lnTo>
                    <a:pt x="219303" y="4356"/>
                  </a:lnTo>
                  <a:lnTo>
                    <a:pt x="185572" y="0"/>
                  </a:lnTo>
                  <a:lnTo>
                    <a:pt x="151853" y="10706"/>
                  </a:lnTo>
                  <a:lnTo>
                    <a:pt x="136004" y="37261"/>
                  </a:lnTo>
                  <a:lnTo>
                    <a:pt x="122186" y="91973"/>
                  </a:lnTo>
                  <a:lnTo>
                    <a:pt x="120154" y="134010"/>
                  </a:lnTo>
                  <a:lnTo>
                    <a:pt x="106743" y="181978"/>
                  </a:lnTo>
                  <a:lnTo>
                    <a:pt x="104711" y="224002"/>
                  </a:lnTo>
                  <a:lnTo>
                    <a:pt x="119253" y="254482"/>
                  </a:lnTo>
                  <a:lnTo>
                    <a:pt x="118033" y="255536"/>
                  </a:lnTo>
                  <a:lnTo>
                    <a:pt x="113601" y="290779"/>
                  </a:lnTo>
                  <a:lnTo>
                    <a:pt x="113601" y="308190"/>
                  </a:lnTo>
                  <a:lnTo>
                    <a:pt x="116014" y="361238"/>
                  </a:lnTo>
                  <a:lnTo>
                    <a:pt x="109575" y="422211"/>
                  </a:lnTo>
                  <a:lnTo>
                    <a:pt x="104330" y="468134"/>
                  </a:lnTo>
                  <a:lnTo>
                    <a:pt x="107149" y="510095"/>
                  </a:lnTo>
                  <a:lnTo>
                    <a:pt x="111582" y="534238"/>
                  </a:lnTo>
                  <a:lnTo>
                    <a:pt x="107149" y="547306"/>
                  </a:lnTo>
                  <a:lnTo>
                    <a:pt x="89027" y="549287"/>
                  </a:lnTo>
                  <a:lnTo>
                    <a:pt x="46736" y="549287"/>
                  </a:lnTo>
                  <a:lnTo>
                    <a:pt x="8864" y="554431"/>
                  </a:lnTo>
                  <a:lnTo>
                    <a:pt x="0" y="562737"/>
                  </a:lnTo>
                  <a:lnTo>
                    <a:pt x="8864" y="584517"/>
                  </a:lnTo>
                  <a:lnTo>
                    <a:pt x="29006" y="593623"/>
                  </a:lnTo>
                  <a:lnTo>
                    <a:pt x="42303" y="578180"/>
                  </a:lnTo>
                  <a:lnTo>
                    <a:pt x="87007" y="567093"/>
                  </a:lnTo>
                  <a:lnTo>
                    <a:pt x="111582" y="567093"/>
                  </a:lnTo>
                  <a:lnTo>
                    <a:pt x="126885" y="562737"/>
                  </a:lnTo>
                  <a:lnTo>
                    <a:pt x="135750" y="549287"/>
                  </a:lnTo>
                  <a:lnTo>
                    <a:pt x="135750" y="540969"/>
                  </a:lnTo>
                  <a:lnTo>
                    <a:pt x="129311" y="532257"/>
                  </a:lnTo>
                  <a:lnTo>
                    <a:pt x="122466" y="505739"/>
                  </a:lnTo>
                  <a:lnTo>
                    <a:pt x="122466" y="470496"/>
                  </a:lnTo>
                  <a:lnTo>
                    <a:pt x="126885" y="426567"/>
                  </a:lnTo>
                  <a:lnTo>
                    <a:pt x="140182" y="376288"/>
                  </a:lnTo>
                  <a:lnTo>
                    <a:pt x="151866" y="339077"/>
                  </a:lnTo>
                  <a:lnTo>
                    <a:pt x="166128" y="292201"/>
                  </a:lnTo>
                  <a:lnTo>
                    <a:pt x="178854" y="292201"/>
                  </a:lnTo>
                  <a:lnTo>
                    <a:pt x="183578" y="352348"/>
                  </a:lnTo>
                  <a:lnTo>
                    <a:pt x="199301" y="403110"/>
                  </a:lnTo>
                  <a:lnTo>
                    <a:pt x="215011" y="466572"/>
                  </a:lnTo>
                  <a:lnTo>
                    <a:pt x="219443" y="521703"/>
                  </a:lnTo>
                  <a:lnTo>
                    <a:pt x="215011" y="548284"/>
                  </a:lnTo>
                  <a:lnTo>
                    <a:pt x="207759" y="555028"/>
                  </a:lnTo>
                  <a:lnTo>
                    <a:pt x="201307" y="565734"/>
                  </a:lnTo>
                  <a:lnTo>
                    <a:pt x="203733" y="574459"/>
                  </a:lnTo>
                  <a:lnTo>
                    <a:pt x="215011" y="585558"/>
                  </a:lnTo>
                  <a:lnTo>
                    <a:pt x="228307" y="594283"/>
                  </a:lnTo>
                  <a:lnTo>
                    <a:pt x="239191" y="607377"/>
                  </a:lnTo>
                  <a:lnTo>
                    <a:pt x="246037" y="636333"/>
                  </a:lnTo>
                  <a:lnTo>
                    <a:pt x="248462" y="655764"/>
                  </a:lnTo>
                  <a:lnTo>
                    <a:pt x="255308" y="660527"/>
                  </a:lnTo>
                  <a:lnTo>
                    <a:pt x="279488" y="649020"/>
                  </a:lnTo>
                  <a:lnTo>
                    <a:pt x="281901" y="6383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866399" y="5278025"/>
              <a:ext cx="271780" cy="128270"/>
            </a:xfrm>
            <a:custGeom>
              <a:avLst/>
              <a:gdLst/>
              <a:ahLst/>
              <a:cxnLst/>
              <a:rect l="l" t="t" r="r" b="b"/>
              <a:pathLst>
                <a:path w="271779" h="128270">
                  <a:moveTo>
                    <a:pt x="0" y="127799"/>
                  </a:moveTo>
                  <a:lnTo>
                    <a:pt x="2714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6506850" y="3850138"/>
            <a:ext cx="1674495" cy="128651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dirty="0" sz="1400" spc="-90">
                <a:latin typeface="Trebuchet MS"/>
                <a:cs typeface="Trebuchet MS"/>
              </a:rPr>
              <a:t>Branches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-45">
                <a:latin typeface="Trebuchet MS"/>
                <a:cs typeface="Trebuchet MS"/>
              </a:rPr>
              <a:t>are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often </a:t>
            </a:r>
            <a:r>
              <a:rPr dirty="0" sz="1400" spc="-125">
                <a:latin typeface="Trebuchet MS"/>
                <a:cs typeface="Trebuchet MS"/>
              </a:rPr>
              <a:t>executed</a:t>
            </a:r>
            <a:r>
              <a:rPr dirty="0" sz="1400" spc="5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conditionally </a:t>
            </a:r>
            <a:r>
              <a:rPr dirty="0" sz="1400" spc="-65">
                <a:latin typeface="Trebuchet MS"/>
                <a:cs typeface="Trebuchet MS"/>
              </a:rPr>
              <a:t>based</a:t>
            </a:r>
            <a:r>
              <a:rPr dirty="0" sz="1400" spc="-15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on</a:t>
            </a:r>
            <a:r>
              <a:rPr dirty="0" sz="1400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the</a:t>
            </a:r>
            <a:r>
              <a:rPr dirty="0" sz="1400">
                <a:latin typeface="Trebuchet MS"/>
                <a:cs typeface="Trebuchet MS"/>
              </a:rPr>
              <a:t> </a:t>
            </a:r>
            <a:r>
              <a:rPr dirty="0" sz="1400" spc="-175">
                <a:latin typeface="Trebuchet MS"/>
                <a:cs typeface="Trebuchet MS"/>
              </a:rPr>
              <a:t>PSR</a:t>
            </a:r>
            <a:r>
              <a:rPr dirty="0" sz="1400" spc="10">
                <a:latin typeface="Trebuchet MS"/>
                <a:cs typeface="Trebuchet MS"/>
              </a:rPr>
              <a:t> </a:t>
            </a:r>
            <a:r>
              <a:rPr dirty="0" sz="1400" spc="-30">
                <a:latin typeface="Trebuchet MS"/>
                <a:cs typeface="Trebuchet MS"/>
              </a:rPr>
              <a:t>state </a:t>
            </a:r>
            <a:r>
              <a:rPr dirty="0" sz="1400">
                <a:latin typeface="Trebuchet MS"/>
                <a:cs typeface="Trebuchet MS"/>
              </a:rPr>
              <a:t>set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by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some</a:t>
            </a:r>
            <a:r>
              <a:rPr dirty="0" sz="1400" spc="-5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previous </a:t>
            </a:r>
            <a:r>
              <a:rPr dirty="0" sz="1400" spc="-65">
                <a:latin typeface="Trebuchet MS"/>
                <a:cs typeface="Trebuchet MS"/>
              </a:rPr>
              <a:t>instruction</a:t>
            </a:r>
            <a:r>
              <a:rPr dirty="0" sz="1400" spc="20">
                <a:latin typeface="Trebuchet MS"/>
                <a:cs typeface="Trebuchet MS"/>
              </a:rPr>
              <a:t> </a:t>
            </a:r>
            <a:r>
              <a:rPr dirty="0" sz="1400" spc="-125">
                <a:latin typeface="Trebuchet MS"/>
                <a:cs typeface="Trebuchet MS"/>
              </a:rPr>
              <a:t>like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165">
                <a:latin typeface="Trebuchet MS"/>
                <a:cs typeface="Trebuchet MS"/>
              </a:rPr>
              <a:t>CMP</a:t>
            </a:r>
            <a:r>
              <a:rPr dirty="0" sz="1400" spc="20">
                <a:latin typeface="Trebuchet MS"/>
                <a:cs typeface="Trebuchet MS"/>
              </a:rPr>
              <a:t> </a:t>
            </a:r>
            <a:r>
              <a:rPr dirty="0" sz="1400" spc="-35">
                <a:latin typeface="Trebuchet MS"/>
                <a:cs typeface="Trebuchet MS"/>
              </a:rPr>
              <a:t>or </a:t>
            </a:r>
            <a:r>
              <a:rPr dirty="0" sz="1400" spc="-275">
                <a:latin typeface="Trebuchet MS"/>
                <a:cs typeface="Trebuchet MS"/>
              </a:rPr>
              <a:t>TST.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3358346" y="3618531"/>
            <a:ext cx="2692400" cy="2453640"/>
            <a:chOff x="3358346" y="3618531"/>
            <a:chExt cx="2692400" cy="2453640"/>
          </a:xfrm>
        </p:grpSpPr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23265" y="5248125"/>
              <a:ext cx="327299" cy="823799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3418483" y="3665242"/>
              <a:ext cx="2263140" cy="1600835"/>
            </a:xfrm>
            <a:custGeom>
              <a:avLst/>
              <a:gdLst/>
              <a:ahLst/>
              <a:cxnLst/>
              <a:rect l="l" t="t" r="r" b="b"/>
              <a:pathLst>
                <a:path w="2263140" h="1600835">
                  <a:moveTo>
                    <a:pt x="2263043" y="1600357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58346" y="3618531"/>
              <a:ext cx="119215" cy="105789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4805381" y="4191338"/>
            <a:ext cx="1300480" cy="867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ts val="1664"/>
              </a:lnSpc>
              <a:spcBef>
                <a:spcPts val="100"/>
              </a:spcBef>
            </a:pPr>
            <a:r>
              <a:rPr dirty="0" sz="1400" spc="-180">
                <a:latin typeface="Trebuchet MS"/>
                <a:cs typeface="Trebuchet MS"/>
              </a:rPr>
              <a:t>The</a:t>
            </a:r>
            <a:r>
              <a:rPr dirty="0" sz="1400" spc="10">
                <a:latin typeface="Trebuchet MS"/>
                <a:cs typeface="Trebuchet MS"/>
              </a:rPr>
              <a:t> </a:t>
            </a:r>
            <a:r>
              <a:rPr dirty="0" sz="1400" spc="-250">
                <a:latin typeface="Trebuchet MS"/>
                <a:cs typeface="Trebuchet MS"/>
              </a:rPr>
              <a:t>“L”</a:t>
            </a:r>
            <a:r>
              <a:rPr dirty="0" sz="1400" spc="10">
                <a:latin typeface="Trebuchet MS"/>
                <a:cs typeface="Trebuchet MS"/>
              </a:rPr>
              <a:t> </a:t>
            </a:r>
            <a:r>
              <a:rPr dirty="0" sz="1400" spc="-40">
                <a:latin typeface="Trebuchet MS"/>
                <a:cs typeface="Trebuchet MS"/>
              </a:rPr>
              <a:t>bit</a:t>
            </a:r>
            <a:r>
              <a:rPr dirty="0" sz="1400" spc="-25">
                <a:latin typeface="Trebuchet MS"/>
                <a:cs typeface="Trebuchet MS"/>
              </a:rPr>
              <a:t> causes</a:t>
            </a:r>
            <a:endParaRPr sz="1400">
              <a:latin typeface="Trebuchet MS"/>
              <a:cs typeface="Trebuchet MS"/>
            </a:endParaRPr>
          </a:p>
          <a:p>
            <a:pPr algn="just" marL="683895" marR="5080" indent="-163830">
              <a:lnSpc>
                <a:spcPts val="1650"/>
              </a:lnSpc>
              <a:spcBef>
                <a:spcPts val="65"/>
              </a:spcBef>
            </a:pPr>
            <a:r>
              <a:rPr dirty="0" sz="1400" spc="-150">
                <a:latin typeface="Trebuchet MS"/>
                <a:cs typeface="Trebuchet MS"/>
              </a:rPr>
              <a:t>PC+4</a:t>
            </a:r>
            <a:r>
              <a:rPr dirty="0" sz="1400" spc="4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to</a:t>
            </a:r>
            <a:r>
              <a:rPr dirty="0" sz="1400" spc="20">
                <a:latin typeface="Trebuchet MS"/>
                <a:cs typeface="Trebuchet MS"/>
              </a:rPr>
              <a:t> </a:t>
            </a:r>
            <a:r>
              <a:rPr dirty="0" sz="1400" spc="-125">
                <a:latin typeface="Trebuchet MS"/>
                <a:cs typeface="Trebuchet MS"/>
              </a:rPr>
              <a:t>be </a:t>
            </a:r>
            <a:r>
              <a:rPr dirty="0" sz="1400" spc="-85">
                <a:latin typeface="Trebuchet MS"/>
                <a:cs typeface="Trebuchet MS"/>
              </a:rPr>
              <a:t>saved</a:t>
            </a:r>
            <a:r>
              <a:rPr dirty="0" sz="1400" spc="-10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In </a:t>
            </a:r>
            <a:r>
              <a:rPr dirty="0" sz="1400" spc="-180">
                <a:latin typeface="Trebuchet MS"/>
                <a:cs typeface="Trebuchet MS"/>
              </a:rPr>
              <a:t>LP</a:t>
            </a:r>
            <a:r>
              <a:rPr dirty="0" sz="1400" spc="20">
                <a:latin typeface="Trebuchet MS"/>
                <a:cs typeface="Trebuchet MS"/>
              </a:rPr>
              <a:t> </a:t>
            </a:r>
            <a:r>
              <a:rPr dirty="0" sz="1400" spc="-120">
                <a:latin typeface="Trebuchet MS"/>
                <a:cs typeface="Trebuchet MS"/>
              </a:rPr>
              <a:t>(R14).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5957875" y="5095375"/>
            <a:ext cx="61594" cy="243840"/>
          </a:xfrm>
          <a:custGeom>
            <a:avLst/>
            <a:gdLst/>
            <a:ahLst/>
            <a:cxnLst/>
            <a:rect l="l" t="t" r="r" b="b"/>
            <a:pathLst>
              <a:path w="61595" h="243839">
                <a:moveTo>
                  <a:pt x="0" y="243299"/>
                </a:moveTo>
                <a:lnTo>
                  <a:pt x="614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0"/>
              </a:lnSpc>
            </a:pPr>
            <a:r>
              <a:rPr dirty="0" spc="-75"/>
              <a:t>09/10/2018</a:t>
            </a:r>
          </a:p>
        </p:txBody>
      </p:sp>
      <p:sp>
        <p:nvSpPr>
          <p:cNvPr id="27" name="object 2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0"/>
              </a:lnSpc>
            </a:pPr>
            <a:r>
              <a:rPr dirty="0"/>
              <a:t>Comp</a:t>
            </a:r>
            <a:r>
              <a:rPr dirty="0" spc="90"/>
              <a:t> </a:t>
            </a:r>
            <a:r>
              <a:rPr dirty="0" spc="-210"/>
              <a:t>411</a:t>
            </a:r>
            <a:r>
              <a:rPr dirty="0" spc="125"/>
              <a:t> </a:t>
            </a:r>
            <a:r>
              <a:rPr dirty="0"/>
              <a:t>-</a:t>
            </a:r>
            <a:r>
              <a:rPr dirty="0" spc="105"/>
              <a:t> </a:t>
            </a:r>
            <a:r>
              <a:rPr dirty="0" spc="-20"/>
              <a:t>Fall</a:t>
            </a:r>
            <a:r>
              <a:rPr dirty="0" spc="110"/>
              <a:t> </a:t>
            </a:r>
            <a:r>
              <a:rPr dirty="0" spc="-20"/>
              <a:t>2017</a:t>
            </a:r>
          </a:p>
        </p:txBody>
      </p:sp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05"/>
              </a:lnSpc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cap="small" spc="90"/>
              <a:t>branch</a:t>
            </a:r>
            <a:r>
              <a:rPr dirty="0" spc="204"/>
              <a:t> </a:t>
            </a:r>
            <a:r>
              <a:rPr dirty="0" cap="small" spc="114"/>
              <a:t>using</a:t>
            </a:r>
            <a:r>
              <a:rPr dirty="0" spc="204"/>
              <a:t> </a:t>
            </a:r>
            <a:r>
              <a:rPr dirty="0" spc="220"/>
              <a:t>R</a:t>
            </a:r>
            <a:r>
              <a:rPr dirty="0" cap="small" spc="220"/>
              <a:t>e</a:t>
            </a:r>
            <a:r>
              <a:rPr dirty="0" spc="220"/>
              <a:t>GI</a:t>
            </a:r>
            <a:r>
              <a:rPr dirty="0" cap="small" spc="220"/>
              <a:t>s</a:t>
            </a:r>
            <a:r>
              <a:rPr dirty="0" spc="220"/>
              <a:t>TER</a:t>
            </a:r>
            <a:r>
              <a:rPr dirty="0" cap="small" spc="220"/>
              <a:t>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4725" y="1551873"/>
            <a:ext cx="8357870" cy="2212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The</a:t>
            </a:r>
            <a:r>
              <a:rPr dirty="0" sz="2000" spc="27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standa\d</a:t>
            </a:r>
            <a:r>
              <a:rPr dirty="0" sz="2000" spc="27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B\anch</a:t>
            </a:r>
            <a:r>
              <a:rPr dirty="0" sz="2000" spc="27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inst\uction</a:t>
            </a:r>
            <a:r>
              <a:rPr dirty="0" sz="2000" spc="27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has</a:t>
            </a:r>
            <a:r>
              <a:rPr dirty="0" sz="2000" spc="26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a</a:t>
            </a:r>
            <a:r>
              <a:rPr dirty="0" sz="2000" spc="27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-105">
                <a:solidFill>
                  <a:srgbClr val="595959"/>
                </a:solidFill>
                <a:latin typeface="Georgia"/>
                <a:cs typeface="Georgia"/>
              </a:rPr>
              <a:t>limited</a:t>
            </a:r>
            <a:r>
              <a:rPr dirty="0" sz="2000" spc="27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\ange,</a:t>
            </a:r>
            <a:r>
              <a:rPr dirty="0" sz="2000" spc="29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the</a:t>
            </a:r>
            <a:r>
              <a:rPr dirty="0" sz="2000" spc="27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-15">
                <a:solidFill>
                  <a:srgbClr val="595959"/>
                </a:solidFill>
                <a:latin typeface="Georgia"/>
                <a:cs typeface="Georgia"/>
              </a:rPr>
              <a:t>24-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bit</a:t>
            </a:r>
            <a:r>
              <a:rPr dirty="0" sz="2000" spc="27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-10">
                <a:solidFill>
                  <a:srgbClr val="595959"/>
                </a:solidFill>
                <a:latin typeface="Georgia"/>
                <a:cs typeface="Georgia"/>
              </a:rPr>
              <a:t>signed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2’s</a:t>
            </a:r>
            <a:r>
              <a:rPr dirty="0" sz="2000" spc="17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complement</a:t>
            </a:r>
            <a:r>
              <a:rPr dirty="0" sz="2000" spc="17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-60">
                <a:solidFill>
                  <a:srgbClr val="595959"/>
                </a:solidFill>
                <a:latin typeface="Georgia"/>
                <a:cs typeface="Georgia"/>
              </a:rPr>
              <a:t>immediate</a:t>
            </a:r>
            <a:r>
              <a:rPr dirty="0" sz="2000" spc="17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value</a:t>
            </a:r>
            <a:r>
              <a:rPr dirty="0" sz="2000" spc="17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is</a:t>
            </a:r>
            <a:r>
              <a:rPr dirty="0" sz="2000" spc="17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-120">
                <a:solidFill>
                  <a:srgbClr val="595959"/>
                </a:solidFill>
                <a:latin typeface="Georgia"/>
                <a:cs typeface="Georgia"/>
              </a:rPr>
              <a:t>multiplied</a:t>
            </a:r>
            <a:r>
              <a:rPr dirty="0" sz="2000" spc="17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Georgia"/>
                <a:cs typeface="Georgia"/>
              </a:rPr>
              <a:t>by</a:t>
            </a:r>
            <a:r>
              <a:rPr dirty="0" sz="2000" spc="17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235">
                <a:solidFill>
                  <a:srgbClr val="595959"/>
                </a:solidFill>
                <a:latin typeface="Georgia"/>
                <a:cs typeface="Georgia"/>
              </a:rPr>
              <a:t>4</a:t>
            </a:r>
            <a:r>
              <a:rPr dirty="0" sz="2000" spc="17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-30">
                <a:solidFill>
                  <a:srgbClr val="595959"/>
                </a:solidFill>
                <a:latin typeface="Georgia"/>
                <a:cs typeface="Georgia"/>
              </a:rPr>
              <a:t>and</a:t>
            </a:r>
            <a:r>
              <a:rPr dirty="0" sz="2000" spc="17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-10">
                <a:solidFill>
                  <a:srgbClr val="595959"/>
                </a:solidFill>
                <a:latin typeface="Georgia"/>
                <a:cs typeface="Georgia"/>
              </a:rPr>
              <a:t>added</a:t>
            </a:r>
            <a:r>
              <a:rPr dirty="0" sz="2000" spc="17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75">
                <a:solidFill>
                  <a:srgbClr val="595959"/>
                </a:solidFill>
                <a:latin typeface="Georgia"/>
                <a:cs typeface="Georgia"/>
              </a:rPr>
              <a:t>to</a:t>
            </a:r>
            <a:r>
              <a:rPr dirty="0" sz="2000" spc="17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-25">
                <a:solidFill>
                  <a:srgbClr val="595959"/>
                </a:solidFill>
                <a:latin typeface="Georgia"/>
                <a:cs typeface="Georgia"/>
              </a:rPr>
              <a:t>the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PC+8,</a:t>
            </a:r>
            <a:r>
              <a:rPr dirty="0" sz="2000" spc="30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-80">
                <a:solidFill>
                  <a:srgbClr val="595959"/>
                </a:solidFill>
                <a:latin typeface="Georgia"/>
                <a:cs typeface="Georgia"/>
              </a:rPr>
              <a:t>giving</a:t>
            </a:r>
            <a:r>
              <a:rPr dirty="0" sz="2000" spc="30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a</a:t>
            </a:r>
            <a:r>
              <a:rPr dirty="0" sz="2000" spc="30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\ange</a:t>
            </a:r>
            <a:r>
              <a:rPr dirty="0" sz="2000" spc="30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290">
                <a:solidFill>
                  <a:srgbClr val="595959"/>
                </a:solidFill>
                <a:latin typeface="Georgia"/>
                <a:cs typeface="Georgia"/>
              </a:rPr>
              <a:t>of</a:t>
            </a:r>
            <a:r>
              <a:rPr dirty="0" sz="2000" spc="30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-55">
                <a:solidFill>
                  <a:srgbClr val="595959"/>
                </a:solidFill>
                <a:latin typeface="Georgia"/>
                <a:cs typeface="Georgia"/>
              </a:rPr>
              <a:t>+/-</a:t>
            </a:r>
            <a:r>
              <a:rPr dirty="0" sz="2000" spc="30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32</a:t>
            </a:r>
            <a:r>
              <a:rPr dirty="0" sz="2000" spc="30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Mbytes.</a:t>
            </a:r>
            <a:r>
              <a:rPr dirty="0" sz="2000" spc="30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95">
                <a:solidFill>
                  <a:srgbClr val="595959"/>
                </a:solidFill>
                <a:latin typeface="Georgia"/>
                <a:cs typeface="Georgia"/>
              </a:rPr>
              <a:t>La\ge\</a:t>
            </a:r>
            <a:r>
              <a:rPr dirty="0" sz="2000" spc="30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b\anches</a:t>
            </a:r>
            <a:r>
              <a:rPr dirty="0" sz="2000" spc="30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make</a:t>
            </a:r>
            <a:r>
              <a:rPr dirty="0" sz="2000" spc="31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use</a:t>
            </a:r>
            <a:r>
              <a:rPr dirty="0" sz="2000" spc="30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260">
                <a:solidFill>
                  <a:srgbClr val="595959"/>
                </a:solidFill>
                <a:latin typeface="Georgia"/>
                <a:cs typeface="Georgia"/>
              </a:rPr>
              <a:t>of </a:t>
            </a:r>
            <a:r>
              <a:rPr dirty="0" sz="2000" spc="50">
                <a:solidFill>
                  <a:srgbClr val="595959"/>
                </a:solidFill>
                <a:latin typeface="Georgia"/>
                <a:cs typeface="Georgia"/>
              </a:rPr>
              <a:t>add\esses</a:t>
            </a:r>
            <a:r>
              <a:rPr dirty="0" sz="2000" spc="21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p\eviously</a:t>
            </a:r>
            <a:r>
              <a:rPr dirty="0" sz="2000" spc="21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-25">
                <a:solidFill>
                  <a:srgbClr val="595959"/>
                </a:solidFill>
                <a:latin typeface="Georgia"/>
                <a:cs typeface="Georgia"/>
              </a:rPr>
              <a:t>loaded</a:t>
            </a:r>
            <a:r>
              <a:rPr dirty="0" sz="2000" spc="21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-20">
                <a:solidFill>
                  <a:srgbClr val="595959"/>
                </a:solidFill>
                <a:latin typeface="Georgia"/>
                <a:cs typeface="Georgia"/>
              </a:rPr>
              <a:t>into</a:t>
            </a:r>
            <a:r>
              <a:rPr dirty="0" sz="2000" spc="21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a</a:t>
            </a:r>
            <a:r>
              <a:rPr dirty="0" sz="2000" spc="21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65">
                <a:solidFill>
                  <a:srgbClr val="595959"/>
                </a:solidFill>
                <a:latin typeface="Georgia"/>
                <a:cs typeface="Georgia"/>
              </a:rPr>
              <a:t>\egiste\</a:t>
            </a:r>
            <a:r>
              <a:rPr dirty="0" sz="2000" spc="21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-50">
                <a:solidFill>
                  <a:srgbClr val="595959"/>
                </a:solidFill>
                <a:latin typeface="Georgia"/>
                <a:cs typeface="Georgia"/>
              </a:rPr>
              <a:t>using</a:t>
            </a:r>
            <a:r>
              <a:rPr dirty="0" sz="2000" spc="21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the</a:t>
            </a:r>
            <a:r>
              <a:rPr dirty="0" sz="2000" spc="26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BX</a:t>
            </a:r>
            <a:r>
              <a:rPr dirty="0" sz="2000" spc="21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-10">
                <a:solidFill>
                  <a:srgbClr val="595959"/>
                </a:solidFill>
                <a:latin typeface="Georgia"/>
                <a:cs typeface="Georgia"/>
              </a:rPr>
              <a:t>inst\uction.</a:t>
            </a:r>
            <a:endParaRPr sz="2000">
              <a:latin typeface="Georgia"/>
              <a:cs typeface="Georgia"/>
            </a:endParaRPr>
          </a:p>
          <a:p>
            <a:pPr marL="1619885">
              <a:lnSpc>
                <a:spcPct val="100000"/>
              </a:lnSpc>
              <a:spcBef>
                <a:spcPts val="1825"/>
              </a:spcBef>
              <a:tabLst>
                <a:tab pos="2359025" algn="l"/>
                <a:tab pos="4329430" algn="l"/>
                <a:tab pos="6743700" algn="l"/>
              </a:tabLst>
            </a:pPr>
            <a:r>
              <a:rPr dirty="0" sz="1400" spc="-50">
                <a:latin typeface="Arial MT"/>
                <a:cs typeface="Arial MT"/>
              </a:rPr>
              <a:t>4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0">
                <a:latin typeface="Arial MT"/>
                <a:cs typeface="Arial MT"/>
              </a:rPr>
              <a:t>3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25">
                <a:latin typeface="Arial MT"/>
                <a:cs typeface="Arial MT"/>
              </a:rPr>
              <a:t>21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  <a:p>
            <a:pPr marL="509905">
              <a:lnSpc>
                <a:spcPct val="100000"/>
              </a:lnSpc>
              <a:spcBef>
                <a:spcPts val="935"/>
              </a:spcBef>
            </a:pPr>
            <a:r>
              <a:rPr dirty="0" sz="1400" b="1">
                <a:latin typeface="Arial"/>
                <a:cs typeface="Arial"/>
              </a:rPr>
              <a:t>R</a:t>
            </a:r>
            <a:r>
              <a:rPr dirty="0" sz="1400" spc="36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type: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619225" y="3454837"/>
          <a:ext cx="6083935" cy="377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025"/>
                <a:gridCol w="671830"/>
                <a:gridCol w="616584"/>
                <a:gridCol w="534035"/>
                <a:gridCol w="534035"/>
                <a:gridCol w="534035"/>
                <a:gridCol w="534035"/>
                <a:gridCol w="937260"/>
                <a:gridCol w="805179"/>
              </a:tblGrid>
              <a:tr h="377190"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0">
                          <a:latin typeface="Arial MT"/>
                          <a:cs typeface="Arial MT"/>
                        </a:rPr>
                        <a:t>Cond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000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0">
                          <a:latin typeface="Courier New"/>
                          <a:cs typeface="Courier New"/>
                        </a:rPr>
                        <a:t>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0">
                          <a:latin typeface="Courier New"/>
                          <a:cs typeface="Courier New"/>
                        </a:rPr>
                        <a:t>0010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7874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0">
                          <a:latin typeface="Courier New"/>
                          <a:cs typeface="Courier New"/>
                        </a:rPr>
                        <a:t>1111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7874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0">
                          <a:latin typeface="Courier New"/>
                          <a:cs typeface="Courier New"/>
                        </a:rPr>
                        <a:t>1111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7874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0">
                          <a:latin typeface="Courier New"/>
                          <a:cs typeface="Courier New"/>
                        </a:rPr>
                        <a:t>1111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7874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0">
                          <a:latin typeface="Courier New"/>
                          <a:cs typeface="Courier New"/>
                        </a:rPr>
                        <a:t>0001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78740"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Rn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/>
          <p:nvPr/>
        </p:nvSpPr>
        <p:spPr>
          <a:xfrm>
            <a:off x="2174533" y="4088684"/>
            <a:ext cx="327660" cy="2402840"/>
          </a:xfrm>
          <a:custGeom>
            <a:avLst/>
            <a:gdLst/>
            <a:ahLst/>
            <a:cxnLst/>
            <a:rect l="l" t="t" r="r" b="b"/>
            <a:pathLst>
              <a:path w="327660" h="2402840">
                <a:moveTo>
                  <a:pt x="327299" y="2402699"/>
                </a:moveTo>
                <a:lnTo>
                  <a:pt x="263599" y="2400556"/>
                </a:lnTo>
                <a:lnTo>
                  <a:pt x="211581" y="2394711"/>
                </a:lnTo>
                <a:lnTo>
                  <a:pt x="176510" y="2386042"/>
                </a:lnTo>
                <a:lnTo>
                  <a:pt x="163649" y="2375426"/>
                </a:lnTo>
                <a:lnTo>
                  <a:pt x="163649" y="1228623"/>
                </a:lnTo>
                <a:lnTo>
                  <a:pt x="150789" y="1218007"/>
                </a:lnTo>
                <a:lnTo>
                  <a:pt x="115718" y="1209338"/>
                </a:lnTo>
                <a:lnTo>
                  <a:pt x="63700" y="1203493"/>
                </a:lnTo>
                <a:lnTo>
                  <a:pt x="0" y="1201349"/>
                </a:lnTo>
                <a:lnTo>
                  <a:pt x="63700" y="1199206"/>
                </a:lnTo>
                <a:lnTo>
                  <a:pt x="115718" y="1193361"/>
                </a:lnTo>
                <a:lnTo>
                  <a:pt x="150789" y="1184692"/>
                </a:lnTo>
                <a:lnTo>
                  <a:pt x="163649" y="1174076"/>
                </a:lnTo>
                <a:lnTo>
                  <a:pt x="163649" y="27273"/>
                </a:lnTo>
                <a:lnTo>
                  <a:pt x="176510" y="16657"/>
                </a:lnTo>
                <a:lnTo>
                  <a:pt x="211581" y="7988"/>
                </a:lnTo>
                <a:lnTo>
                  <a:pt x="263599" y="2143"/>
                </a:lnTo>
                <a:lnTo>
                  <a:pt x="327299" y="0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420583" y="4103655"/>
            <a:ext cx="604520" cy="231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 MT"/>
                <a:cs typeface="Arial MT"/>
              </a:rPr>
              <a:t>0000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 </a:t>
            </a:r>
            <a:r>
              <a:rPr dirty="0" sz="1000" spc="-25" b="1">
                <a:latin typeface="Arial"/>
                <a:cs typeface="Arial"/>
              </a:rPr>
              <a:t>EQ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0001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 </a:t>
            </a:r>
            <a:r>
              <a:rPr dirty="0" sz="1000" spc="-25" b="1">
                <a:latin typeface="Arial"/>
                <a:cs typeface="Arial"/>
              </a:rPr>
              <a:t>NE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0010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 </a:t>
            </a:r>
            <a:r>
              <a:rPr dirty="0" sz="1000" spc="-25" b="1">
                <a:latin typeface="Arial"/>
                <a:cs typeface="Arial"/>
              </a:rPr>
              <a:t>CS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0011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 </a:t>
            </a:r>
            <a:r>
              <a:rPr dirty="0" sz="1000" spc="-25" b="1">
                <a:latin typeface="Arial"/>
                <a:cs typeface="Arial"/>
              </a:rPr>
              <a:t>CC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0100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 </a:t>
            </a:r>
            <a:r>
              <a:rPr dirty="0" sz="1000" spc="-25" b="1">
                <a:latin typeface="Arial"/>
                <a:cs typeface="Arial"/>
              </a:rPr>
              <a:t>MI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0101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 </a:t>
            </a:r>
            <a:r>
              <a:rPr dirty="0" sz="1000" spc="-25" b="1">
                <a:latin typeface="Arial"/>
                <a:cs typeface="Arial"/>
              </a:rPr>
              <a:t>PL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0110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 </a:t>
            </a:r>
            <a:r>
              <a:rPr dirty="0" sz="1000" spc="-25" b="1">
                <a:latin typeface="Arial"/>
                <a:cs typeface="Arial"/>
              </a:rPr>
              <a:t>VS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0111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 </a:t>
            </a:r>
            <a:r>
              <a:rPr dirty="0" sz="1000" spc="-25" b="1">
                <a:latin typeface="Arial"/>
                <a:cs typeface="Arial"/>
              </a:rPr>
              <a:t>VC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1000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 </a:t>
            </a:r>
            <a:r>
              <a:rPr dirty="0" sz="1000" spc="-25" b="1">
                <a:latin typeface="Arial"/>
                <a:cs typeface="Arial"/>
              </a:rPr>
              <a:t>HI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1001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 </a:t>
            </a:r>
            <a:r>
              <a:rPr dirty="0" sz="1000" spc="-25" b="1">
                <a:latin typeface="Arial"/>
                <a:cs typeface="Arial"/>
              </a:rPr>
              <a:t>LS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1010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 </a:t>
            </a:r>
            <a:r>
              <a:rPr dirty="0" sz="1000" spc="-25" b="1">
                <a:latin typeface="Arial"/>
                <a:cs typeface="Arial"/>
              </a:rPr>
              <a:t>GE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1011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 </a:t>
            </a:r>
            <a:r>
              <a:rPr dirty="0" sz="1000" spc="-25" b="1">
                <a:latin typeface="Arial"/>
                <a:cs typeface="Arial"/>
              </a:rPr>
              <a:t>LT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1100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 </a:t>
            </a:r>
            <a:r>
              <a:rPr dirty="0" sz="1000" spc="-25" b="1">
                <a:latin typeface="Arial"/>
                <a:cs typeface="Arial"/>
              </a:rPr>
              <a:t>GT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1101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 </a:t>
            </a:r>
            <a:r>
              <a:rPr dirty="0" sz="1000" spc="-25" b="1">
                <a:latin typeface="Arial"/>
                <a:cs typeface="Arial"/>
              </a:rPr>
              <a:t>LE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1110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 </a:t>
            </a:r>
            <a:r>
              <a:rPr dirty="0" sz="1000" spc="-25" b="1">
                <a:latin typeface="Arial"/>
                <a:cs typeface="Arial"/>
              </a:rPr>
              <a:t>“”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334984" y="4103655"/>
            <a:ext cx="1710689" cy="231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 indent="-76200">
              <a:lnSpc>
                <a:spcPct val="100000"/>
              </a:lnSpc>
              <a:spcBef>
                <a:spcPts val="100"/>
              </a:spcBef>
              <a:buChar char="-"/>
              <a:tabLst>
                <a:tab pos="88900" algn="l"/>
              </a:tabLst>
            </a:pPr>
            <a:r>
              <a:rPr dirty="0" sz="1000" spc="-10" b="1">
                <a:latin typeface="Arial"/>
                <a:cs typeface="Arial"/>
              </a:rPr>
              <a:t>equals</a:t>
            </a:r>
            <a:endParaRPr sz="1000">
              <a:latin typeface="Arial"/>
              <a:cs typeface="Arial"/>
            </a:endParaRPr>
          </a:p>
          <a:p>
            <a:pPr marL="88900" indent="-76200">
              <a:lnSpc>
                <a:spcPct val="100000"/>
              </a:lnSpc>
              <a:buChar char="-"/>
              <a:tabLst>
                <a:tab pos="88900" algn="l"/>
              </a:tabLst>
            </a:pPr>
            <a:r>
              <a:rPr dirty="0" sz="1000" b="1">
                <a:latin typeface="Arial"/>
                <a:cs typeface="Arial"/>
              </a:rPr>
              <a:t>not</a:t>
            </a:r>
            <a:r>
              <a:rPr dirty="0" sz="1000" spc="-2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equals</a:t>
            </a:r>
            <a:endParaRPr sz="1000">
              <a:latin typeface="Arial"/>
              <a:cs typeface="Arial"/>
            </a:endParaRPr>
          </a:p>
          <a:p>
            <a:pPr marL="88900" indent="-76200">
              <a:lnSpc>
                <a:spcPct val="100000"/>
              </a:lnSpc>
              <a:buChar char="-"/>
              <a:tabLst>
                <a:tab pos="88900" algn="l"/>
              </a:tabLst>
            </a:pPr>
            <a:r>
              <a:rPr dirty="0" sz="1000" b="1">
                <a:latin typeface="Arial"/>
                <a:cs typeface="Arial"/>
              </a:rPr>
              <a:t>carry</a:t>
            </a:r>
            <a:r>
              <a:rPr dirty="0" sz="1000" spc="-25" b="1">
                <a:latin typeface="Arial"/>
                <a:cs typeface="Arial"/>
              </a:rPr>
              <a:t> set</a:t>
            </a:r>
            <a:endParaRPr sz="1000">
              <a:latin typeface="Arial"/>
              <a:cs typeface="Arial"/>
            </a:endParaRPr>
          </a:p>
          <a:p>
            <a:pPr marL="88900" indent="-76200">
              <a:lnSpc>
                <a:spcPct val="100000"/>
              </a:lnSpc>
              <a:buChar char="-"/>
              <a:tabLst>
                <a:tab pos="88900" algn="l"/>
              </a:tabLst>
            </a:pPr>
            <a:r>
              <a:rPr dirty="0" sz="1000" b="1">
                <a:latin typeface="Arial"/>
                <a:cs typeface="Arial"/>
              </a:rPr>
              <a:t>carry</a:t>
            </a:r>
            <a:r>
              <a:rPr dirty="0" sz="1000" spc="-2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clear</a:t>
            </a:r>
            <a:endParaRPr sz="1000">
              <a:latin typeface="Arial"/>
              <a:cs typeface="Arial"/>
            </a:endParaRPr>
          </a:p>
          <a:p>
            <a:pPr marL="88900" indent="-76200">
              <a:lnSpc>
                <a:spcPct val="100000"/>
              </a:lnSpc>
              <a:buChar char="-"/>
              <a:tabLst>
                <a:tab pos="88900" algn="l"/>
              </a:tabLst>
            </a:pPr>
            <a:r>
              <a:rPr dirty="0" sz="1000" spc="-10" b="1">
                <a:latin typeface="Arial"/>
                <a:cs typeface="Arial"/>
              </a:rPr>
              <a:t>negative</a:t>
            </a:r>
            <a:endParaRPr sz="1000">
              <a:latin typeface="Arial"/>
              <a:cs typeface="Arial"/>
            </a:endParaRPr>
          </a:p>
          <a:p>
            <a:pPr marL="88900" indent="-76200">
              <a:lnSpc>
                <a:spcPct val="100000"/>
              </a:lnSpc>
              <a:buChar char="-"/>
              <a:tabLst>
                <a:tab pos="88900" algn="l"/>
              </a:tabLst>
            </a:pPr>
            <a:r>
              <a:rPr dirty="0" sz="1000" b="1">
                <a:latin typeface="Arial"/>
                <a:cs typeface="Arial"/>
              </a:rPr>
              <a:t>positive</a:t>
            </a:r>
            <a:r>
              <a:rPr dirty="0" sz="1000" spc="-2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or</a:t>
            </a:r>
            <a:r>
              <a:rPr dirty="0" sz="1000" spc="-25" b="1">
                <a:latin typeface="Arial"/>
                <a:cs typeface="Arial"/>
              </a:rPr>
              <a:t> </a:t>
            </a:r>
            <a:r>
              <a:rPr dirty="0" sz="1000" spc="-20" b="1">
                <a:latin typeface="Arial"/>
                <a:cs typeface="Arial"/>
              </a:rPr>
              <a:t>zero</a:t>
            </a:r>
            <a:endParaRPr sz="1000">
              <a:latin typeface="Arial"/>
              <a:cs typeface="Arial"/>
            </a:endParaRPr>
          </a:p>
          <a:p>
            <a:pPr marL="88900" indent="-76200">
              <a:lnSpc>
                <a:spcPct val="100000"/>
              </a:lnSpc>
              <a:buChar char="-"/>
              <a:tabLst>
                <a:tab pos="88900" algn="l"/>
              </a:tabLst>
            </a:pPr>
            <a:r>
              <a:rPr dirty="0" sz="1000" spc="-10" b="1">
                <a:latin typeface="Arial"/>
                <a:cs typeface="Arial"/>
              </a:rPr>
              <a:t>overflow</a:t>
            </a:r>
            <a:endParaRPr sz="1000">
              <a:latin typeface="Arial"/>
              <a:cs typeface="Arial"/>
            </a:endParaRPr>
          </a:p>
          <a:p>
            <a:pPr marL="88900" indent="-76200">
              <a:lnSpc>
                <a:spcPct val="100000"/>
              </a:lnSpc>
              <a:buChar char="-"/>
              <a:tabLst>
                <a:tab pos="88900" algn="l"/>
              </a:tabLst>
            </a:pPr>
            <a:r>
              <a:rPr dirty="0" sz="1000" b="1">
                <a:latin typeface="Arial"/>
                <a:cs typeface="Arial"/>
              </a:rPr>
              <a:t>no</a:t>
            </a:r>
            <a:r>
              <a:rPr dirty="0" sz="1000" spc="-2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overflow</a:t>
            </a:r>
            <a:endParaRPr sz="1000">
              <a:latin typeface="Arial"/>
              <a:cs typeface="Arial"/>
            </a:endParaRPr>
          </a:p>
          <a:p>
            <a:pPr marL="88900" indent="-76200">
              <a:lnSpc>
                <a:spcPct val="100000"/>
              </a:lnSpc>
              <a:buChar char="-"/>
              <a:tabLst>
                <a:tab pos="88900" algn="l"/>
              </a:tabLst>
            </a:pPr>
            <a:r>
              <a:rPr dirty="0" sz="1000" b="1">
                <a:latin typeface="Arial"/>
                <a:cs typeface="Arial"/>
              </a:rPr>
              <a:t>higher</a:t>
            </a:r>
            <a:r>
              <a:rPr dirty="0" sz="1000" spc="-3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(unsigned)</a:t>
            </a:r>
            <a:endParaRPr sz="1000">
              <a:latin typeface="Arial"/>
              <a:cs typeface="Arial"/>
            </a:endParaRPr>
          </a:p>
          <a:p>
            <a:pPr marL="88900" indent="-76200">
              <a:lnSpc>
                <a:spcPct val="100000"/>
              </a:lnSpc>
              <a:buChar char="-"/>
              <a:tabLst>
                <a:tab pos="88900" algn="l"/>
              </a:tabLst>
            </a:pPr>
            <a:r>
              <a:rPr dirty="0" sz="1000" b="1">
                <a:latin typeface="Arial"/>
                <a:cs typeface="Arial"/>
              </a:rPr>
              <a:t>lower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or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same</a:t>
            </a:r>
            <a:r>
              <a:rPr dirty="0" sz="1000" spc="-1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(unsigned)</a:t>
            </a:r>
            <a:endParaRPr sz="1000">
              <a:latin typeface="Arial"/>
              <a:cs typeface="Arial"/>
            </a:endParaRPr>
          </a:p>
          <a:p>
            <a:pPr marL="88900" indent="-76200">
              <a:lnSpc>
                <a:spcPct val="100000"/>
              </a:lnSpc>
              <a:buChar char="-"/>
              <a:tabLst>
                <a:tab pos="88900" algn="l"/>
              </a:tabLst>
            </a:pPr>
            <a:r>
              <a:rPr dirty="0" sz="1000" b="1">
                <a:latin typeface="Arial"/>
                <a:cs typeface="Arial"/>
              </a:rPr>
              <a:t>greater</a:t>
            </a:r>
            <a:r>
              <a:rPr dirty="0" sz="1000" spc="-2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or</a:t>
            </a:r>
            <a:r>
              <a:rPr dirty="0" sz="1000" spc="-2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equal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(signed)</a:t>
            </a:r>
            <a:endParaRPr sz="1000">
              <a:latin typeface="Arial"/>
              <a:cs typeface="Arial"/>
            </a:endParaRPr>
          </a:p>
          <a:p>
            <a:pPr marL="88900" indent="-76200">
              <a:lnSpc>
                <a:spcPct val="100000"/>
              </a:lnSpc>
              <a:buChar char="-"/>
              <a:tabLst>
                <a:tab pos="88900" algn="l"/>
              </a:tabLst>
            </a:pPr>
            <a:r>
              <a:rPr dirty="0" sz="1000" b="1">
                <a:latin typeface="Arial"/>
                <a:cs typeface="Arial"/>
              </a:rPr>
              <a:t>less</a:t>
            </a:r>
            <a:r>
              <a:rPr dirty="0" sz="1000" spc="-2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than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(signed)</a:t>
            </a:r>
            <a:endParaRPr sz="1000">
              <a:latin typeface="Arial"/>
              <a:cs typeface="Arial"/>
            </a:endParaRPr>
          </a:p>
          <a:p>
            <a:pPr marL="88900" indent="-76200">
              <a:lnSpc>
                <a:spcPct val="100000"/>
              </a:lnSpc>
              <a:buChar char="-"/>
              <a:tabLst>
                <a:tab pos="88900" algn="l"/>
              </a:tabLst>
            </a:pPr>
            <a:r>
              <a:rPr dirty="0" sz="1000" b="1">
                <a:latin typeface="Arial"/>
                <a:cs typeface="Arial"/>
              </a:rPr>
              <a:t>greater</a:t>
            </a:r>
            <a:r>
              <a:rPr dirty="0" sz="1000" spc="-4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than</a:t>
            </a:r>
            <a:r>
              <a:rPr dirty="0" sz="1000" spc="-4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(signed)</a:t>
            </a:r>
            <a:endParaRPr sz="1000">
              <a:latin typeface="Arial"/>
              <a:cs typeface="Arial"/>
            </a:endParaRPr>
          </a:p>
          <a:p>
            <a:pPr marL="88900" indent="-76200">
              <a:lnSpc>
                <a:spcPct val="100000"/>
              </a:lnSpc>
              <a:buChar char="-"/>
              <a:tabLst>
                <a:tab pos="88900" algn="l"/>
              </a:tabLst>
            </a:pPr>
            <a:r>
              <a:rPr dirty="0" sz="1000" b="1">
                <a:latin typeface="Arial"/>
                <a:cs typeface="Arial"/>
              </a:rPr>
              <a:t>less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than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or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equal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(signed)</a:t>
            </a:r>
            <a:endParaRPr sz="1000">
              <a:latin typeface="Arial"/>
              <a:cs typeface="Arial"/>
            </a:endParaRPr>
          </a:p>
          <a:p>
            <a:pPr marL="88900" indent="-76200">
              <a:lnSpc>
                <a:spcPct val="100000"/>
              </a:lnSpc>
              <a:buChar char="-"/>
              <a:tabLst>
                <a:tab pos="88900" algn="l"/>
              </a:tabLst>
            </a:pPr>
            <a:r>
              <a:rPr dirty="0" sz="1000" spc="-10" b="1">
                <a:latin typeface="Arial"/>
                <a:cs typeface="Arial"/>
              </a:rPr>
              <a:t>always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921476" y="3864833"/>
            <a:ext cx="211454" cy="1456690"/>
            <a:chOff x="1921476" y="3864833"/>
            <a:chExt cx="211454" cy="1456690"/>
          </a:xfrm>
        </p:grpSpPr>
        <p:sp>
          <p:nvSpPr>
            <p:cNvPr id="9" name="object 9" descr=""/>
            <p:cNvSpPr/>
            <p:nvPr/>
          </p:nvSpPr>
          <p:spPr>
            <a:xfrm>
              <a:off x="1982959" y="4008788"/>
              <a:ext cx="15240" cy="1298575"/>
            </a:xfrm>
            <a:custGeom>
              <a:avLst/>
              <a:gdLst/>
              <a:ahLst/>
              <a:cxnLst/>
              <a:rect l="l" t="t" r="r" b="b"/>
              <a:pathLst>
                <a:path w="15239" h="1298575">
                  <a:moveTo>
                    <a:pt x="14840" y="1298261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1476" y="3864833"/>
              <a:ext cx="122965" cy="158781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988099" y="5293524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80" h="0">
                  <a:moveTo>
                    <a:pt x="144299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6675560" y="5425662"/>
            <a:ext cx="467359" cy="1017905"/>
            <a:chOff x="6675560" y="5425662"/>
            <a:chExt cx="467359" cy="1017905"/>
          </a:xfrm>
        </p:grpSpPr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9899" y="5597149"/>
              <a:ext cx="180442" cy="176099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6680556" y="5430462"/>
              <a:ext cx="161290" cy="393700"/>
            </a:xfrm>
            <a:custGeom>
              <a:avLst/>
              <a:gdLst/>
              <a:ahLst/>
              <a:cxnLst/>
              <a:rect l="l" t="t" r="r" b="b"/>
              <a:pathLst>
                <a:path w="161290" h="393700">
                  <a:moveTo>
                    <a:pt x="143578" y="393599"/>
                  </a:moveTo>
                  <a:lnTo>
                    <a:pt x="76035" y="353921"/>
                  </a:lnTo>
                  <a:lnTo>
                    <a:pt x="40444" y="317021"/>
                  </a:lnTo>
                  <a:lnTo>
                    <a:pt x="2427" y="274962"/>
                  </a:lnTo>
                  <a:lnTo>
                    <a:pt x="0" y="257505"/>
                  </a:lnTo>
                  <a:lnTo>
                    <a:pt x="0" y="209099"/>
                  </a:lnTo>
                  <a:lnTo>
                    <a:pt x="10920" y="134505"/>
                  </a:lnTo>
                  <a:lnTo>
                    <a:pt x="4449" y="90462"/>
                  </a:lnTo>
                  <a:lnTo>
                    <a:pt x="0" y="72608"/>
                  </a:lnTo>
                  <a:lnTo>
                    <a:pt x="6471" y="63877"/>
                  </a:lnTo>
                  <a:lnTo>
                    <a:pt x="22649" y="55149"/>
                  </a:lnTo>
                  <a:lnTo>
                    <a:pt x="33569" y="48802"/>
                  </a:lnTo>
                  <a:lnTo>
                    <a:pt x="27098" y="9124"/>
                  </a:lnTo>
                  <a:lnTo>
                    <a:pt x="31546" y="0"/>
                  </a:lnTo>
                  <a:lnTo>
                    <a:pt x="40444" y="2774"/>
                  </a:lnTo>
                  <a:lnTo>
                    <a:pt x="44893" y="53165"/>
                  </a:lnTo>
                  <a:lnTo>
                    <a:pt x="49342" y="66258"/>
                  </a:lnTo>
                  <a:lnTo>
                    <a:pt x="51364" y="74987"/>
                  </a:lnTo>
                  <a:lnTo>
                    <a:pt x="69564" y="68243"/>
                  </a:lnTo>
                  <a:lnTo>
                    <a:pt x="82912" y="68243"/>
                  </a:lnTo>
                  <a:lnTo>
                    <a:pt x="82912" y="76971"/>
                  </a:lnTo>
                  <a:lnTo>
                    <a:pt x="74012" y="84115"/>
                  </a:lnTo>
                  <a:lnTo>
                    <a:pt x="57835" y="84115"/>
                  </a:lnTo>
                  <a:lnTo>
                    <a:pt x="46915" y="92843"/>
                  </a:lnTo>
                  <a:lnTo>
                    <a:pt x="38017" y="107921"/>
                  </a:lnTo>
                  <a:lnTo>
                    <a:pt x="29120" y="132124"/>
                  </a:lnTo>
                  <a:lnTo>
                    <a:pt x="22649" y="180530"/>
                  </a:lnTo>
                  <a:lnTo>
                    <a:pt x="22649" y="224571"/>
                  </a:lnTo>
                  <a:lnTo>
                    <a:pt x="27098" y="259487"/>
                  </a:lnTo>
                  <a:lnTo>
                    <a:pt x="35995" y="274962"/>
                  </a:lnTo>
                  <a:lnTo>
                    <a:pt x="67137" y="297180"/>
                  </a:lnTo>
                  <a:lnTo>
                    <a:pt x="101110" y="317021"/>
                  </a:lnTo>
                  <a:lnTo>
                    <a:pt x="116481" y="332493"/>
                  </a:lnTo>
                  <a:lnTo>
                    <a:pt x="145600" y="353921"/>
                  </a:lnTo>
                  <a:lnTo>
                    <a:pt x="154498" y="361062"/>
                  </a:lnTo>
                  <a:lnTo>
                    <a:pt x="160968" y="376140"/>
                  </a:lnTo>
                  <a:lnTo>
                    <a:pt x="152476" y="391615"/>
                  </a:lnTo>
                  <a:lnTo>
                    <a:pt x="143578" y="3935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89907" y="5793999"/>
              <a:ext cx="144842" cy="236399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6675551" y="5782894"/>
              <a:ext cx="281940" cy="661035"/>
            </a:xfrm>
            <a:custGeom>
              <a:avLst/>
              <a:gdLst/>
              <a:ahLst/>
              <a:cxnLst/>
              <a:rect l="l" t="t" r="r" b="b"/>
              <a:pathLst>
                <a:path w="281940" h="661035">
                  <a:moveTo>
                    <a:pt x="281901" y="638314"/>
                  </a:moveTo>
                  <a:lnTo>
                    <a:pt x="268198" y="605396"/>
                  </a:lnTo>
                  <a:lnTo>
                    <a:pt x="237172" y="578815"/>
                  </a:lnTo>
                  <a:lnTo>
                    <a:pt x="232740" y="561365"/>
                  </a:lnTo>
                  <a:lnTo>
                    <a:pt x="237172" y="530428"/>
                  </a:lnTo>
                  <a:lnTo>
                    <a:pt x="234759" y="469353"/>
                  </a:lnTo>
                  <a:lnTo>
                    <a:pt x="225894" y="416204"/>
                  </a:lnTo>
                  <a:lnTo>
                    <a:pt x="225894" y="387248"/>
                  </a:lnTo>
                  <a:lnTo>
                    <a:pt x="232613" y="268833"/>
                  </a:lnTo>
                  <a:lnTo>
                    <a:pt x="237185" y="265633"/>
                  </a:lnTo>
                  <a:lnTo>
                    <a:pt x="241642" y="243827"/>
                  </a:lnTo>
                  <a:lnTo>
                    <a:pt x="234746" y="219646"/>
                  </a:lnTo>
                  <a:lnTo>
                    <a:pt x="223774" y="175641"/>
                  </a:lnTo>
                  <a:lnTo>
                    <a:pt x="223774" y="125285"/>
                  </a:lnTo>
                  <a:lnTo>
                    <a:pt x="232714" y="68186"/>
                  </a:lnTo>
                  <a:lnTo>
                    <a:pt x="234746" y="32905"/>
                  </a:lnTo>
                  <a:lnTo>
                    <a:pt x="219303" y="4356"/>
                  </a:lnTo>
                  <a:lnTo>
                    <a:pt x="185572" y="0"/>
                  </a:lnTo>
                  <a:lnTo>
                    <a:pt x="151853" y="10706"/>
                  </a:lnTo>
                  <a:lnTo>
                    <a:pt x="136004" y="37261"/>
                  </a:lnTo>
                  <a:lnTo>
                    <a:pt x="122186" y="91973"/>
                  </a:lnTo>
                  <a:lnTo>
                    <a:pt x="120154" y="134010"/>
                  </a:lnTo>
                  <a:lnTo>
                    <a:pt x="106743" y="181978"/>
                  </a:lnTo>
                  <a:lnTo>
                    <a:pt x="104711" y="224002"/>
                  </a:lnTo>
                  <a:lnTo>
                    <a:pt x="119253" y="254482"/>
                  </a:lnTo>
                  <a:lnTo>
                    <a:pt x="118033" y="255536"/>
                  </a:lnTo>
                  <a:lnTo>
                    <a:pt x="113601" y="290779"/>
                  </a:lnTo>
                  <a:lnTo>
                    <a:pt x="113601" y="308190"/>
                  </a:lnTo>
                  <a:lnTo>
                    <a:pt x="116014" y="361238"/>
                  </a:lnTo>
                  <a:lnTo>
                    <a:pt x="109575" y="422211"/>
                  </a:lnTo>
                  <a:lnTo>
                    <a:pt x="104330" y="468134"/>
                  </a:lnTo>
                  <a:lnTo>
                    <a:pt x="107149" y="510095"/>
                  </a:lnTo>
                  <a:lnTo>
                    <a:pt x="111582" y="534238"/>
                  </a:lnTo>
                  <a:lnTo>
                    <a:pt x="107149" y="547306"/>
                  </a:lnTo>
                  <a:lnTo>
                    <a:pt x="89027" y="549287"/>
                  </a:lnTo>
                  <a:lnTo>
                    <a:pt x="46736" y="549287"/>
                  </a:lnTo>
                  <a:lnTo>
                    <a:pt x="8864" y="554431"/>
                  </a:lnTo>
                  <a:lnTo>
                    <a:pt x="0" y="562737"/>
                  </a:lnTo>
                  <a:lnTo>
                    <a:pt x="8864" y="584517"/>
                  </a:lnTo>
                  <a:lnTo>
                    <a:pt x="29006" y="593623"/>
                  </a:lnTo>
                  <a:lnTo>
                    <a:pt x="42303" y="578180"/>
                  </a:lnTo>
                  <a:lnTo>
                    <a:pt x="87007" y="567093"/>
                  </a:lnTo>
                  <a:lnTo>
                    <a:pt x="111582" y="567093"/>
                  </a:lnTo>
                  <a:lnTo>
                    <a:pt x="126885" y="562737"/>
                  </a:lnTo>
                  <a:lnTo>
                    <a:pt x="135750" y="549287"/>
                  </a:lnTo>
                  <a:lnTo>
                    <a:pt x="135750" y="540969"/>
                  </a:lnTo>
                  <a:lnTo>
                    <a:pt x="129311" y="532257"/>
                  </a:lnTo>
                  <a:lnTo>
                    <a:pt x="122466" y="505739"/>
                  </a:lnTo>
                  <a:lnTo>
                    <a:pt x="122466" y="470496"/>
                  </a:lnTo>
                  <a:lnTo>
                    <a:pt x="126885" y="426567"/>
                  </a:lnTo>
                  <a:lnTo>
                    <a:pt x="140182" y="376288"/>
                  </a:lnTo>
                  <a:lnTo>
                    <a:pt x="151866" y="339077"/>
                  </a:lnTo>
                  <a:lnTo>
                    <a:pt x="166128" y="292201"/>
                  </a:lnTo>
                  <a:lnTo>
                    <a:pt x="178854" y="292201"/>
                  </a:lnTo>
                  <a:lnTo>
                    <a:pt x="183578" y="352348"/>
                  </a:lnTo>
                  <a:lnTo>
                    <a:pt x="199301" y="403110"/>
                  </a:lnTo>
                  <a:lnTo>
                    <a:pt x="215011" y="466572"/>
                  </a:lnTo>
                  <a:lnTo>
                    <a:pt x="219443" y="521703"/>
                  </a:lnTo>
                  <a:lnTo>
                    <a:pt x="215011" y="548284"/>
                  </a:lnTo>
                  <a:lnTo>
                    <a:pt x="207759" y="555028"/>
                  </a:lnTo>
                  <a:lnTo>
                    <a:pt x="201307" y="565734"/>
                  </a:lnTo>
                  <a:lnTo>
                    <a:pt x="203733" y="574459"/>
                  </a:lnTo>
                  <a:lnTo>
                    <a:pt x="215011" y="585558"/>
                  </a:lnTo>
                  <a:lnTo>
                    <a:pt x="228307" y="594283"/>
                  </a:lnTo>
                  <a:lnTo>
                    <a:pt x="239191" y="607377"/>
                  </a:lnTo>
                  <a:lnTo>
                    <a:pt x="246037" y="636333"/>
                  </a:lnTo>
                  <a:lnTo>
                    <a:pt x="248462" y="655764"/>
                  </a:lnTo>
                  <a:lnTo>
                    <a:pt x="255308" y="660527"/>
                  </a:lnTo>
                  <a:lnTo>
                    <a:pt x="279488" y="649020"/>
                  </a:lnTo>
                  <a:lnTo>
                    <a:pt x="281901" y="6383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866399" y="5430425"/>
              <a:ext cx="271780" cy="128270"/>
            </a:xfrm>
            <a:custGeom>
              <a:avLst/>
              <a:gdLst/>
              <a:ahLst/>
              <a:cxnLst/>
              <a:rect l="l" t="t" r="r" b="b"/>
              <a:pathLst>
                <a:path w="271779" h="128270">
                  <a:moveTo>
                    <a:pt x="0" y="127799"/>
                  </a:moveTo>
                  <a:lnTo>
                    <a:pt x="2714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6032849" y="4299288"/>
            <a:ext cx="2641600" cy="107696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259079">
              <a:lnSpc>
                <a:spcPts val="1650"/>
              </a:lnSpc>
              <a:spcBef>
                <a:spcPts val="180"/>
              </a:spcBef>
            </a:pPr>
            <a:r>
              <a:rPr dirty="0" sz="1400" spc="80">
                <a:latin typeface="Trebuchet MS"/>
                <a:cs typeface="Trebuchet MS"/>
              </a:rPr>
              <a:t>If</a:t>
            </a:r>
            <a:r>
              <a:rPr dirty="0" sz="1400" spc="10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the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 spc="-114">
                <a:latin typeface="Trebuchet MS"/>
                <a:cs typeface="Trebuchet MS"/>
              </a:rPr>
              <a:t>condition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is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 spc="-95">
                <a:latin typeface="Trebuchet MS"/>
                <a:cs typeface="Trebuchet MS"/>
              </a:rPr>
              <a:t>true,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the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 spc="-195">
                <a:latin typeface="Trebuchet MS"/>
                <a:cs typeface="Trebuchet MS"/>
              </a:rPr>
              <a:t>PC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is </a:t>
            </a:r>
            <a:r>
              <a:rPr dirty="0" sz="1400" spc="-114">
                <a:latin typeface="Trebuchet MS"/>
                <a:cs typeface="Trebuchet MS"/>
              </a:rPr>
              <a:t>loaded</a:t>
            </a:r>
            <a:r>
              <a:rPr dirty="0" sz="1400" spc="5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with</a:t>
            </a:r>
            <a:r>
              <a:rPr dirty="0" sz="1400" spc="-5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the</a:t>
            </a:r>
            <a:r>
              <a:rPr dirty="0" sz="1400" spc="5">
                <a:latin typeface="Trebuchet MS"/>
                <a:cs typeface="Trebuchet MS"/>
              </a:rPr>
              <a:t> </a:t>
            </a:r>
            <a:r>
              <a:rPr dirty="0" sz="1400" spc="-90">
                <a:latin typeface="Trebuchet MS"/>
                <a:cs typeface="Trebuchet MS"/>
              </a:rPr>
              <a:t>contents</a:t>
            </a:r>
            <a:r>
              <a:rPr dirty="0" sz="1400">
                <a:latin typeface="Trebuchet MS"/>
                <a:cs typeface="Trebuchet MS"/>
              </a:rPr>
              <a:t> of </a:t>
            </a:r>
            <a:r>
              <a:rPr dirty="0" sz="1400" spc="-25">
                <a:latin typeface="Trebuchet MS"/>
                <a:cs typeface="Trebuchet MS"/>
              </a:rPr>
              <a:t>Rn.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ts val="1650"/>
              </a:lnSpc>
              <a:spcBef>
                <a:spcPts val="5"/>
              </a:spcBef>
            </a:pPr>
            <a:r>
              <a:rPr dirty="0" sz="1400" spc="-195">
                <a:latin typeface="Trebuchet MS"/>
                <a:cs typeface="Trebuchet MS"/>
              </a:rPr>
              <a:t>BTW,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 spc="-85">
                <a:latin typeface="Trebuchet MS"/>
                <a:cs typeface="Trebuchet MS"/>
              </a:rPr>
              <a:t>BX</a:t>
            </a:r>
            <a:r>
              <a:rPr dirty="0" sz="1400" spc="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is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 spc="-155">
                <a:latin typeface="Trebuchet MS"/>
                <a:cs typeface="Trebuchet MS"/>
              </a:rPr>
              <a:t>encoded</a:t>
            </a:r>
            <a:r>
              <a:rPr dirty="0" sz="1400" spc="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as</a:t>
            </a:r>
            <a:r>
              <a:rPr dirty="0" sz="1400" spc="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TEQ </a:t>
            </a:r>
            <a:r>
              <a:rPr dirty="0" sz="1400" spc="-65">
                <a:latin typeface="Trebuchet MS"/>
                <a:cs typeface="Trebuchet MS"/>
              </a:rPr>
              <a:t>instruction</a:t>
            </a:r>
            <a:r>
              <a:rPr dirty="0" sz="1400" spc="-45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with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its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</a:t>
            </a:r>
            <a:r>
              <a:rPr dirty="0" sz="1400" spc="-20">
                <a:latin typeface="Trebuchet MS"/>
                <a:cs typeface="Trebuchet MS"/>
              </a:rPr>
              <a:t> </a:t>
            </a:r>
            <a:r>
              <a:rPr dirty="0" sz="1400" spc="-120">
                <a:latin typeface="Trebuchet MS"/>
                <a:cs typeface="Trebuchet MS"/>
              </a:rPr>
              <a:t>field</a:t>
            </a:r>
            <a:r>
              <a:rPr dirty="0" sz="1400" spc="1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set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to</a:t>
            </a:r>
            <a:r>
              <a:rPr dirty="0" sz="1400" spc="-25">
                <a:latin typeface="Trebuchet MS"/>
                <a:cs typeface="Trebuchet MS"/>
              </a:rPr>
              <a:t> </a:t>
            </a:r>
            <a:r>
              <a:rPr dirty="0" sz="1400" spc="-190">
                <a:latin typeface="Trebuchet MS"/>
                <a:cs typeface="Trebuchet MS"/>
              </a:rPr>
              <a:t>“0”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0"/>
              </a:lnSpc>
            </a:pPr>
            <a:r>
              <a:rPr dirty="0" spc="-75"/>
              <a:t>09/10/2018</a:t>
            </a: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0"/>
              </a:lnSpc>
            </a:pPr>
            <a:r>
              <a:rPr dirty="0"/>
              <a:t>Comp</a:t>
            </a:r>
            <a:r>
              <a:rPr dirty="0" spc="90"/>
              <a:t> </a:t>
            </a:r>
            <a:r>
              <a:rPr dirty="0" spc="-210"/>
              <a:t>411</a:t>
            </a:r>
            <a:r>
              <a:rPr dirty="0" spc="125"/>
              <a:t> </a:t>
            </a:r>
            <a:r>
              <a:rPr dirty="0"/>
              <a:t>-</a:t>
            </a:r>
            <a:r>
              <a:rPr dirty="0" spc="105"/>
              <a:t> </a:t>
            </a:r>
            <a:r>
              <a:rPr dirty="0" spc="-20"/>
              <a:t>Fall</a:t>
            </a:r>
            <a:r>
              <a:rPr dirty="0" spc="110"/>
              <a:t> </a:t>
            </a:r>
            <a:r>
              <a:rPr dirty="0" spc="-20"/>
              <a:t>2017</a:t>
            </a: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05"/>
              </a:lnSpc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cap="small" spc="90"/>
              <a:t>branch</a:t>
            </a:r>
            <a:r>
              <a:rPr dirty="0" spc="210"/>
              <a:t> </a:t>
            </a:r>
            <a:r>
              <a:rPr dirty="0" spc="140"/>
              <a:t>Ex</a:t>
            </a:r>
            <a:r>
              <a:rPr dirty="0" cap="small" spc="140"/>
              <a:t>amples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4725" y="1597466"/>
            <a:ext cx="16713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dirty="0" sz="2400" spc="-25">
                <a:solidFill>
                  <a:srgbClr val="595959"/>
                </a:solidFill>
                <a:latin typeface="Courier New"/>
                <a:cs typeface="Courier New"/>
              </a:rPr>
              <a:t>BNE</a:t>
            </a: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	</a:t>
            </a:r>
            <a:r>
              <a:rPr dirty="0" sz="2400" spc="-20">
                <a:solidFill>
                  <a:srgbClr val="595959"/>
                </a:solidFill>
                <a:latin typeface="Courier New"/>
                <a:cs typeface="Courier New"/>
              </a:rPr>
              <a:t>else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4725" y="2216591"/>
            <a:ext cx="16719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BEQL</a:t>
            </a:r>
            <a:r>
              <a:rPr dirty="0" sz="2400" spc="-20">
                <a:solidFill>
                  <a:srgbClr val="595959"/>
                </a:solidFill>
                <a:latin typeface="Courier New"/>
                <a:cs typeface="Courier New"/>
              </a:rPr>
              <a:t> func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84725" y="3454841"/>
            <a:ext cx="13055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dirty="0" sz="2400" spc="-25">
                <a:solidFill>
                  <a:srgbClr val="595959"/>
                </a:solidFill>
                <a:latin typeface="Courier New"/>
                <a:cs typeface="Courier New"/>
              </a:rPr>
              <a:t>BX</a:t>
            </a: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	</a:t>
            </a:r>
            <a:r>
              <a:rPr dirty="0" sz="2400" spc="-25">
                <a:solidFill>
                  <a:srgbClr val="595959"/>
                </a:solidFill>
                <a:latin typeface="Courier New"/>
                <a:cs typeface="Courier New"/>
              </a:rPr>
              <a:t>LR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84725" y="4693091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595959"/>
                </a:solidFill>
                <a:latin typeface="Courier New"/>
                <a:cs typeface="Courier New"/>
              </a:rPr>
              <a:t>loop: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47765" y="4693091"/>
            <a:ext cx="11226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B</a:t>
            </a:r>
            <a:r>
              <a:rPr dirty="0" sz="2400" spc="-5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2400" spc="-20">
                <a:solidFill>
                  <a:srgbClr val="595959"/>
                </a:solidFill>
                <a:latin typeface="Courier New"/>
                <a:cs typeface="Courier New"/>
              </a:rPr>
              <a:t>loop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380420" y="1642047"/>
            <a:ext cx="445134" cy="408940"/>
            <a:chOff x="2380420" y="1642047"/>
            <a:chExt cx="445134" cy="408940"/>
          </a:xfrm>
        </p:grpSpPr>
        <p:sp>
          <p:nvSpPr>
            <p:cNvPr id="9" name="object 9" descr=""/>
            <p:cNvSpPr/>
            <p:nvPr/>
          </p:nvSpPr>
          <p:spPr>
            <a:xfrm>
              <a:off x="2380411" y="1642058"/>
              <a:ext cx="321310" cy="408940"/>
            </a:xfrm>
            <a:custGeom>
              <a:avLst/>
              <a:gdLst/>
              <a:ahLst/>
              <a:cxnLst/>
              <a:rect l="l" t="t" r="r" b="b"/>
              <a:pathLst>
                <a:path w="321310" h="408939">
                  <a:moveTo>
                    <a:pt x="192938" y="101434"/>
                  </a:moveTo>
                  <a:lnTo>
                    <a:pt x="188353" y="101434"/>
                  </a:lnTo>
                  <a:lnTo>
                    <a:pt x="188937" y="101904"/>
                  </a:lnTo>
                  <a:lnTo>
                    <a:pt x="192938" y="101434"/>
                  </a:lnTo>
                  <a:close/>
                </a:path>
                <a:path w="321310" h="408939">
                  <a:moveTo>
                    <a:pt x="217855" y="50063"/>
                  </a:moveTo>
                  <a:lnTo>
                    <a:pt x="186512" y="9740"/>
                  </a:lnTo>
                  <a:lnTo>
                    <a:pt x="167805" y="1308"/>
                  </a:lnTo>
                  <a:lnTo>
                    <a:pt x="171513" y="0"/>
                  </a:lnTo>
                  <a:lnTo>
                    <a:pt x="159880" y="1308"/>
                  </a:lnTo>
                  <a:lnTo>
                    <a:pt x="154152" y="7848"/>
                  </a:lnTo>
                  <a:lnTo>
                    <a:pt x="151460" y="20802"/>
                  </a:lnTo>
                  <a:lnTo>
                    <a:pt x="153314" y="36525"/>
                  </a:lnTo>
                  <a:lnTo>
                    <a:pt x="157861" y="46278"/>
                  </a:lnTo>
                  <a:lnTo>
                    <a:pt x="163080" y="58648"/>
                  </a:lnTo>
                  <a:lnTo>
                    <a:pt x="131737" y="74218"/>
                  </a:lnTo>
                  <a:lnTo>
                    <a:pt x="123812" y="80048"/>
                  </a:lnTo>
                  <a:lnTo>
                    <a:pt x="128536" y="85432"/>
                  </a:lnTo>
                  <a:lnTo>
                    <a:pt x="144208" y="74218"/>
                  </a:lnTo>
                  <a:lnTo>
                    <a:pt x="167805" y="66509"/>
                  </a:lnTo>
                  <a:lnTo>
                    <a:pt x="178752" y="76263"/>
                  </a:lnTo>
                  <a:lnTo>
                    <a:pt x="190550" y="83388"/>
                  </a:lnTo>
                  <a:lnTo>
                    <a:pt x="200494" y="83972"/>
                  </a:lnTo>
                  <a:lnTo>
                    <a:pt x="210108" y="83388"/>
                  </a:lnTo>
                  <a:lnTo>
                    <a:pt x="214655" y="77571"/>
                  </a:lnTo>
                  <a:lnTo>
                    <a:pt x="217855" y="64477"/>
                  </a:lnTo>
                  <a:lnTo>
                    <a:pt x="217855" y="50063"/>
                  </a:lnTo>
                  <a:close/>
                </a:path>
                <a:path w="321310" h="408939">
                  <a:moveTo>
                    <a:pt x="220078" y="259257"/>
                  </a:moveTo>
                  <a:lnTo>
                    <a:pt x="218744" y="260565"/>
                  </a:lnTo>
                  <a:lnTo>
                    <a:pt x="216865" y="263029"/>
                  </a:lnTo>
                  <a:lnTo>
                    <a:pt x="220078" y="259257"/>
                  </a:lnTo>
                  <a:close/>
                </a:path>
                <a:path w="321310" h="408939">
                  <a:moveTo>
                    <a:pt x="314490" y="136156"/>
                  </a:moveTo>
                  <a:lnTo>
                    <a:pt x="309410" y="132956"/>
                  </a:lnTo>
                  <a:lnTo>
                    <a:pt x="289077" y="121196"/>
                  </a:lnTo>
                  <a:lnTo>
                    <a:pt x="269240" y="110744"/>
                  </a:lnTo>
                  <a:lnTo>
                    <a:pt x="249415" y="101015"/>
                  </a:lnTo>
                  <a:lnTo>
                    <a:pt x="245681" y="97091"/>
                  </a:lnTo>
                  <a:lnTo>
                    <a:pt x="235686" y="91287"/>
                  </a:lnTo>
                  <a:lnTo>
                    <a:pt x="228396" y="91287"/>
                  </a:lnTo>
                  <a:lnTo>
                    <a:pt x="223824" y="95935"/>
                  </a:lnTo>
                  <a:lnTo>
                    <a:pt x="226364" y="104940"/>
                  </a:lnTo>
                  <a:lnTo>
                    <a:pt x="232460" y="110744"/>
                  </a:lnTo>
                  <a:lnTo>
                    <a:pt x="243649" y="116547"/>
                  </a:lnTo>
                  <a:lnTo>
                    <a:pt x="265341" y="125120"/>
                  </a:lnTo>
                  <a:lnTo>
                    <a:pt x="292798" y="140081"/>
                  </a:lnTo>
                  <a:lnTo>
                    <a:pt x="303314" y="140652"/>
                  </a:lnTo>
                  <a:lnTo>
                    <a:pt x="297548" y="154444"/>
                  </a:lnTo>
                  <a:lnTo>
                    <a:pt x="285686" y="169265"/>
                  </a:lnTo>
                  <a:lnTo>
                    <a:pt x="275856" y="187553"/>
                  </a:lnTo>
                  <a:lnTo>
                    <a:pt x="271957" y="206286"/>
                  </a:lnTo>
                  <a:lnTo>
                    <a:pt x="273824" y="212242"/>
                  </a:lnTo>
                  <a:lnTo>
                    <a:pt x="279755" y="216166"/>
                  </a:lnTo>
                  <a:lnTo>
                    <a:pt x="287718" y="218770"/>
                  </a:lnTo>
                  <a:lnTo>
                    <a:pt x="295516" y="224586"/>
                  </a:lnTo>
                  <a:lnTo>
                    <a:pt x="298907" y="230390"/>
                  </a:lnTo>
                  <a:lnTo>
                    <a:pt x="300774" y="237655"/>
                  </a:lnTo>
                  <a:lnTo>
                    <a:pt x="306705" y="237655"/>
                  </a:lnTo>
                  <a:lnTo>
                    <a:pt x="308737" y="232422"/>
                  </a:lnTo>
                  <a:lnTo>
                    <a:pt x="304660" y="224002"/>
                  </a:lnTo>
                  <a:lnTo>
                    <a:pt x="293649" y="218198"/>
                  </a:lnTo>
                  <a:lnTo>
                    <a:pt x="287045" y="212242"/>
                  </a:lnTo>
                  <a:lnTo>
                    <a:pt x="281114" y="209042"/>
                  </a:lnTo>
                  <a:lnTo>
                    <a:pt x="279069" y="203098"/>
                  </a:lnTo>
                  <a:lnTo>
                    <a:pt x="281609" y="187553"/>
                  </a:lnTo>
                  <a:lnTo>
                    <a:pt x="290944" y="175793"/>
                  </a:lnTo>
                  <a:lnTo>
                    <a:pt x="298907" y="165341"/>
                  </a:lnTo>
                  <a:lnTo>
                    <a:pt x="308737" y="153720"/>
                  </a:lnTo>
                  <a:lnTo>
                    <a:pt x="314490" y="142544"/>
                  </a:lnTo>
                  <a:lnTo>
                    <a:pt x="314490" y="136156"/>
                  </a:lnTo>
                  <a:close/>
                </a:path>
                <a:path w="321310" h="408939">
                  <a:moveTo>
                    <a:pt x="321271" y="399605"/>
                  </a:moveTo>
                  <a:lnTo>
                    <a:pt x="320598" y="393674"/>
                  </a:lnTo>
                  <a:lnTo>
                    <a:pt x="309549" y="389039"/>
                  </a:lnTo>
                  <a:lnTo>
                    <a:pt x="291706" y="387731"/>
                  </a:lnTo>
                  <a:lnTo>
                    <a:pt x="275209" y="387731"/>
                  </a:lnTo>
                  <a:lnTo>
                    <a:pt x="281673" y="380047"/>
                  </a:lnTo>
                  <a:lnTo>
                    <a:pt x="285076" y="370344"/>
                  </a:lnTo>
                  <a:lnTo>
                    <a:pt x="289661" y="356577"/>
                  </a:lnTo>
                  <a:lnTo>
                    <a:pt x="294932" y="342379"/>
                  </a:lnTo>
                  <a:lnTo>
                    <a:pt x="294932" y="325577"/>
                  </a:lnTo>
                  <a:lnTo>
                    <a:pt x="293573" y="309359"/>
                  </a:lnTo>
                  <a:lnTo>
                    <a:pt x="277088" y="274866"/>
                  </a:lnTo>
                  <a:lnTo>
                    <a:pt x="246494" y="236575"/>
                  </a:lnTo>
                  <a:lnTo>
                    <a:pt x="247523" y="222542"/>
                  </a:lnTo>
                  <a:lnTo>
                    <a:pt x="240220" y="170078"/>
                  </a:lnTo>
                  <a:lnTo>
                    <a:pt x="222542" y="107061"/>
                  </a:lnTo>
                  <a:lnTo>
                    <a:pt x="210820" y="99974"/>
                  </a:lnTo>
                  <a:lnTo>
                    <a:pt x="202323" y="99974"/>
                  </a:lnTo>
                  <a:lnTo>
                    <a:pt x="194843" y="103301"/>
                  </a:lnTo>
                  <a:lnTo>
                    <a:pt x="193230" y="105371"/>
                  </a:lnTo>
                  <a:lnTo>
                    <a:pt x="188937" y="101904"/>
                  </a:lnTo>
                  <a:lnTo>
                    <a:pt x="174625" y="103593"/>
                  </a:lnTo>
                  <a:lnTo>
                    <a:pt x="141224" y="116420"/>
                  </a:lnTo>
                  <a:lnTo>
                    <a:pt x="112229" y="126796"/>
                  </a:lnTo>
                  <a:lnTo>
                    <a:pt x="80022" y="135877"/>
                  </a:lnTo>
                  <a:lnTo>
                    <a:pt x="56972" y="145389"/>
                  </a:lnTo>
                  <a:lnTo>
                    <a:pt x="25438" y="155905"/>
                  </a:lnTo>
                  <a:lnTo>
                    <a:pt x="0" y="165569"/>
                  </a:lnTo>
                  <a:lnTo>
                    <a:pt x="1358" y="169316"/>
                  </a:lnTo>
                  <a:lnTo>
                    <a:pt x="8991" y="171335"/>
                  </a:lnTo>
                  <a:lnTo>
                    <a:pt x="31534" y="161099"/>
                  </a:lnTo>
                  <a:lnTo>
                    <a:pt x="32893" y="167436"/>
                  </a:lnTo>
                  <a:lnTo>
                    <a:pt x="38658" y="173202"/>
                  </a:lnTo>
                  <a:lnTo>
                    <a:pt x="47129" y="175361"/>
                  </a:lnTo>
                  <a:lnTo>
                    <a:pt x="56451" y="170611"/>
                  </a:lnTo>
                  <a:lnTo>
                    <a:pt x="63068" y="164846"/>
                  </a:lnTo>
                  <a:lnTo>
                    <a:pt x="62712" y="161099"/>
                  </a:lnTo>
                  <a:lnTo>
                    <a:pt x="62217" y="155905"/>
                  </a:lnTo>
                  <a:lnTo>
                    <a:pt x="60363" y="151447"/>
                  </a:lnTo>
                  <a:lnTo>
                    <a:pt x="82054" y="142214"/>
                  </a:lnTo>
                  <a:lnTo>
                    <a:pt x="92570" y="140347"/>
                  </a:lnTo>
                  <a:lnTo>
                    <a:pt x="112229" y="136448"/>
                  </a:lnTo>
                  <a:lnTo>
                    <a:pt x="139192" y="128092"/>
                  </a:lnTo>
                  <a:lnTo>
                    <a:pt x="160896" y="119011"/>
                  </a:lnTo>
                  <a:lnTo>
                    <a:pt x="176491" y="115125"/>
                  </a:lnTo>
                  <a:lnTo>
                    <a:pt x="186563" y="115925"/>
                  </a:lnTo>
                  <a:lnTo>
                    <a:pt x="184480" y="125272"/>
                  </a:lnTo>
                  <a:lnTo>
                    <a:pt x="183121" y="155765"/>
                  </a:lnTo>
                  <a:lnTo>
                    <a:pt x="184988" y="181635"/>
                  </a:lnTo>
                  <a:lnTo>
                    <a:pt x="191109" y="208229"/>
                  </a:lnTo>
                  <a:lnTo>
                    <a:pt x="198932" y="235407"/>
                  </a:lnTo>
                  <a:lnTo>
                    <a:pt x="207657" y="250812"/>
                  </a:lnTo>
                  <a:lnTo>
                    <a:pt x="205016" y="253161"/>
                  </a:lnTo>
                  <a:lnTo>
                    <a:pt x="193344" y="270878"/>
                  </a:lnTo>
                  <a:lnTo>
                    <a:pt x="186740" y="287858"/>
                  </a:lnTo>
                  <a:lnTo>
                    <a:pt x="180987" y="303974"/>
                  </a:lnTo>
                  <a:lnTo>
                    <a:pt x="178790" y="319074"/>
                  </a:lnTo>
                  <a:lnTo>
                    <a:pt x="179641" y="326771"/>
                  </a:lnTo>
                  <a:lnTo>
                    <a:pt x="185394" y="336499"/>
                  </a:lnTo>
                  <a:lnTo>
                    <a:pt x="195199" y="362483"/>
                  </a:lnTo>
                  <a:lnTo>
                    <a:pt x="206375" y="377583"/>
                  </a:lnTo>
                  <a:lnTo>
                    <a:pt x="209080" y="383971"/>
                  </a:lnTo>
                  <a:lnTo>
                    <a:pt x="198412" y="385279"/>
                  </a:lnTo>
                  <a:lnTo>
                    <a:pt x="184708" y="385279"/>
                  </a:lnTo>
                  <a:lnTo>
                    <a:pt x="167792" y="391375"/>
                  </a:lnTo>
                  <a:lnTo>
                    <a:pt x="168973" y="395884"/>
                  </a:lnTo>
                  <a:lnTo>
                    <a:pt x="171678" y="400964"/>
                  </a:lnTo>
                  <a:lnTo>
                    <a:pt x="176923" y="403580"/>
                  </a:lnTo>
                  <a:lnTo>
                    <a:pt x="187248" y="399796"/>
                  </a:lnTo>
                  <a:lnTo>
                    <a:pt x="198412" y="393852"/>
                  </a:lnTo>
                  <a:lnTo>
                    <a:pt x="214325" y="393268"/>
                  </a:lnTo>
                  <a:lnTo>
                    <a:pt x="224142" y="395160"/>
                  </a:lnTo>
                  <a:lnTo>
                    <a:pt x="226441" y="393268"/>
                  </a:lnTo>
                  <a:lnTo>
                    <a:pt x="228028" y="391960"/>
                  </a:lnTo>
                  <a:lnTo>
                    <a:pt x="228028" y="387311"/>
                  </a:lnTo>
                  <a:lnTo>
                    <a:pt x="214325" y="373672"/>
                  </a:lnTo>
                  <a:lnTo>
                    <a:pt x="199263" y="352183"/>
                  </a:lnTo>
                  <a:lnTo>
                    <a:pt x="192659" y="333311"/>
                  </a:lnTo>
                  <a:lnTo>
                    <a:pt x="190804" y="315163"/>
                  </a:lnTo>
                  <a:lnTo>
                    <a:pt x="191312" y="305282"/>
                  </a:lnTo>
                  <a:lnTo>
                    <a:pt x="196557" y="287858"/>
                  </a:lnTo>
                  <a:lnTo>
                    <a:pt x="210261" y="268846"/>
                  </a:lnTo>
                  <a:lnTo>
                    <a:pt x="218744" y="260565"/>
                  </a:lnTo>
                  <a:lnTo>
                    <a:pt x="220179" y="258673"/>
                  </a:lnTo>
                  <a:lnTo>
                    <a:pt x="229679" y="258673"/>
                  </a:lnTo>
                  <a:lnTo>
                    <a:pt x="236245" y="254762"/>
                  </a:lnTo>
                  <a:lnTo>
                    <a:pt x="239687" y="257492"/>
                  </a:lnTo>
                  <a:lnTo>
                    <a:pt x="273177" y="287909"/>
                  </a:lnTo>
                  <a:lnTo>
                    <a:pt x="285584" y="324853"/>
                  </a:lnTo>
                  <a:lnTo>
                    <a:pt x="285584" y="339191"/>
                  </a:lnTo>
                  <a:lnTo>
                    <a:pt x="283032" y="356577"/>
                  </a:lnTo>
                  <a:lnTo>
                    <a:pt x="275894" y="373532"/>
                  </a:lnTo>
                  <a:lnTo>
                    <a:pt x="269938" y="383235"/>
                  </a:lnTo>
                  <a:lnTo>
                    <a:pt x="266039" y="389763"/>
                  </a:lnTo>
                  <a:lnTo>
                    <a:pt x="266039" y="395122"/>
                  </a:lnTo>
                  <a:lnTo>
                    <a:pt x="269938" y="397002"/>
                  </a:lnTo>
                  <a:lnTo>
                    <a:pt x="278955" y="397002"/>
                  </a:lnTo>
                  <a:lnTo>
                    <a:pt x="293573" y="399605"/>
                  </a:lnTo>
                  <a:lnTo>
                    <a:pt x="304787" y="403377"/>
                  </a:lnTo>
                  <a:lnTo>
                    <a:pt x="311416" y="408597"/>
                  </a:lnTo>
                  <a:lnTo>
                    <a:pt x="317195" y="406704"/>
                  </a:lnTo>
                  <a:lnTo>
                    <a:pt x="321271" y="3996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627934" y="1650611"/>
              <a:ext cx="192405" cy="31750"/>
            </a:xfrm>
            <a:custGeom>
              <a:avLst/>
              <a:gdLst/>
              <a:ahLst/>
              <a:cxnLst/>
              <a:rect l="l" t="t" r="r" b="b"/>
              <a:pathLst>
                <a:path w="192405" h="31750">
                  <a:moveTo>
                    <a:pt x="192239" y="0"/>
                  </a:moveTo>
                  <a:lnTo>
                    <a:pt x="0" y="3121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893199" y="1561954"/>
            <a:ext cx="47631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Georgia"/>
                <a:cs typeface="Georgia"/>
              </a:rPr>
              <a:t>If</a:t>
            </a:r>
            <a:r>
              <a:rPr dirty="0" sz="1200" spc="15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some</a:t>
            </a:r>
            <a:r>
              <a:rPr dirty="0" sz="1200" spc="15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p\evious</a:t>
            </a:r>
            <a:r>
              <a:rPr dirty="0" sz="1200" spc="15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CMP</a:t>
            </a:r>
            <a:r>
              <a:rPr dirty="0" sz="1200" spc="15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inst\uction</a:t>
            </a:r>
            <a:r>
              <a:rPr dirty="0" sz="1200" spc="150">
                <a:latin typeface="Georgia"/>
                <a:cs typeface="Georgia"/>
              </a:rPr>
              <a:t> </a:t>
            </a:r>
            <a:r>
              <a:rPr dirty="0" sz="1200" spc="-10">
                <a:latin typeface="Georgia"/>
                <a:cs typeface="Georgia"/>
              </a:rPr>
              <a:t>had</a:t>
            </a:r>
            <a:r>
              <a:rPr dirty="0" sz="1200" spc="15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a</a:t>
            </a:r>
            <a:r>
              <a:rPr dirty="0" sz="1200" spc="155">
                <a:latin typeface="Georgia"/>
                <a:cs typeface="Georgia"/>
              </a:rPr>
              <a:t> </a:t>
            </a:r>
            <a:r>
              <a:rPr dirty="0" sz="1200" spc="-20">
                <a:latin typeface="Georgia"/>
                <a:cs typeface="Georgia"/>
              </a:rPr>
              <a:t>non-</a:t>
            </a:r>
            <a:r>
              <a:rPr dirty="0" sz="1200">
                <a:latin typeface="Georgia"/>
                <a:cs typeface="Georgia"/>
              </a:rPr>
              <a:t>ze\o</a:t>
            </a:r>
            <a:r>
              <a:rPr dirty="0" sz="1200" spc="15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\esult</a:t>
            </a:r>
            <a:r>
              <a:rPr dirty="0" sz="1200" spc="155">
                <a:latin typeface="Georgia"/>
                <a:cs typeface="Georgia"/>
              </a:rPr>
              <a:t> </a:t>
            </a:r>
            <a:r>
              <a:rPr dirty="0" sz="1200" spc="-80">
                <a:latin typeface="Georgia"/>
                <a:cs typeface="Georgia"/>
              </a:rPr>
              <a:t>(i.e.</a:t>
            </a:r>
            <a:r>
              <a:rPr dirty="0" sz="1200" spc="150">
                <a:latin typeface="Georgia"/>
                <a:cs typeface="Georgia"/>
              </a:rPr>
              <a:t> </a:t>
            </a:r>
            <a:r>
              <a:rPr dirty="0" sz="1200" spc="-10">
                <a:latin typeface="Georgia"/>
                <a:cs typeface="Georgia"/>
              </a:rPr>
              <a:t>making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893199" y="1742929"/>
            <a:ext cx="4952365" cy="125603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just" marL="12700" marR="19685">
              <a:lnSpc>
                <a:spcPts val="1430"/>
              </a:lnSpc>
              <a:spcBef>
                <a:spcPts val="155"/>
              </a:spcBef>
            </a:pPr>
            <a:r>
              <a:rPr dirty="0" sz="1200">
                <a:latin typeface="Georgia"/>
                <a:cs typeface="Georgia"/>
              </a:rPr>
              <a:t>the</a:t>
            </a:r>
            <a:r>
              <a:rPr dirty="0" sz="1200" spc="13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“Z”</a:t>
            </a:r>
            <a:r>
              <a:rPr dirty="0" sz="1200" spc="13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bit</a:t>
            </a:r>
            <a:r>
              <a:rPr dirty="0" sz="1200" spc="13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0</a:t>
            </a:r>
            <a:r>
              <a:rPr dirty="0" sz="1200" spc="135">
                <a:latin typeface="Georgia"/>
                <a:cs typeface="Georgia"/>
              </a:rPr>
              <a:t> </a:t>
            </a:r>
            <a:r>
              <a:rPr dirty="0" sz="1200" spc="-35">
                <a:latin typeface="Georgia"/>
                <a:cs typeface="Georgia"/>
              </a:rPr>
              <a:t>in</a:t>
            </a:r>
            <a:r>
              <a:rPr dirty="0" sz="1200" spc="13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</a:t>
            </a:r>
            <a:r>
              <a:rPr dirty="0" sz="1200" spc="13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PSR),</a:t>
            </a:r>
            <a:r>
              <a:rPr dirty="0" sz="1200" spc="13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then</a:t>
            </a:r>
            <a:r>
              <a:rPr dirty="0" sz="1200" spc="13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this</a:t>
            </a:r>
            <a:r>
              <a:rPr dirty="0" sz="1200" spc="13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inst\uction</a:t>
            </a:r>
            <a:r>
              <a:rPr dirty="0" sz="1200" spc="135">
                <a:latin typeface="Georgia"/>
                <a:cs typeface="Georgia"/>
              </a:rPr>
              <a:t> </a:t>
            </a:r>
            <a:r>
              <a:rPr dirty="0" sz="1200" spc="-55">
                <a:latin typeface="Georgia"/>
                <a:cs typeface="Georgia"/>
              </a:rPr>
              <a:t>will</a:t>
            </a:r>
            <a:r>
              <a:rPr dirty="0" sz="1200" spc="135">
                <a:latin typeface="Georgia"/>
                <a:cs typeface="Georgia"/>
              </a:rPr>
              <a:t> </a:t>
            </a:r>
            <a:r>
              <a:rPr dirty="0" sz="1200" spc="55">
                <a:latin typeface="Georgia"/>
                <a:cs typeface="Georgia"/>
              </a:rPr>
              <a:t>cause</a:t>
            </a:r>
            <a:r>
              <a:rPr dirty="0" sz="1200" spc="13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</a:t>
            </a:r>
            <a:r>
              <a:rPr dirty="0" sz="1200" spc="13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PC</a:t>
            </a:r>
            <a:r>
              <a:rPr dirty="0" sz="1200" spc="13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to</a:t>
            </a:r>
            <a:r>
              <a:rPr dirty="0" sz="1200" spc="135">
                <a:latin typeface="Georgia"/>
                <a:cs typeface="Georgia"/>
              </a:rPr>
              <a:t> </a:t>
            </a:r>
            <a:r>
              <a:rPr dirty="0" sz="1200" spc="-25">
                <a:latin typeface="Georgia"/>
                <a:cs typeface="Georgia"/>
              </a:rPr>
              <a:t>be </a:t>
            </a:r>
            <a:r>
              <a:rPr dirty="0" sz="1200" spc="-20">
                <a:latin typeface="Georgia"/>
                <a:cs typeface="Georgia"/>
              </a:rPr>
              <a:t>loaded</a:t>
            </a:r>
            <a:r>
              <a:rPr dirty="0" sz="1200" spc="14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with</a:t>
            </a:r>
            <a:r>
              <a:rPr dirty="0" sz="1200" spc="14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</a:t>
            </a:r>
            <a:r>
              <a:rPr dirty="0" sz="1200" spc="15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add\ess</a:t>
            </a:r>
            <a:r>
              <a:rPr dirty="0" sz="1200" spc="145">
                <a:latin typeface="Georgia"/>
                <a:cs typeface="Georgia"/>
              </a:rPr>
              <a:t> </a:t>
            </a:r>
            <a:r>
              <a:rPr dirty="0" sz="1200" spc="-45">
                <a:latin typeface="Georgia"/>
                <a:cs typeface="Georgia"/>
              </a:rPr>
              <a:t>having</a:t>
            </a:r>
            <a:r>
              <a:rPr dirty="0" sz="1200" spc="15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</a:t>
            </a:r>
            <a:r>
              <a:rPr dirty="0" sz="1200" spc="145">
                <a:latin typeface="Georgia"/>
                <a:cs typeface="Georgia"/>
              </a:rPr>
              <a:t> </a:t>
            </a:r>
            <a:r>
              <a:rPr dirty="0" sz="1200" spc="-25">
                <a:latin typeface="Georgia"/>
                <a:cs typeface="Georgia"/>
              </a:rPr>
              <a:t>label</a:t>
            </a:r>
            <a:r>
              <a:rPr dirty="0" sz="1200" spc="150">
                <a:latin typeface="Georgia"/>
                <a:cs typeface="Georgia"/>
              </a:rPr>
              <a:t> </a:t>
            </a:r>
            <a:r>
              <a:rPr dirty="0" sz="1200" spc="-10">
                <a:latin typeface="Georgia"/>
                <a:cs typeface="Georgia"/>
              </a:rPr>
              <a:t>“else”.</a:t>
            </a:r>
            <a:endParaRPr sz="1200">
              <a:latin typeface="Georgia"/>
              <a:cs typeface="Georgia"/>
            </a:endParaRPr>
          </a:p>
          <a:p>
            <a:pPr algn="just" marL="12700" marR="5080">
              <a:lnSpc>
                <a:spcPts val="1430"/>
              </a:lnSpc>
              <a:spcBef>
                <a:spcPts val="1115"/>
              </a:spcBef>
            </a:pPr>
            <a:r>
              <a:rPr dirty="0" sz="1200">
                <a:latin typeface="Georgia"/>
                <a:cs typeface="Georgia"/>
              </a:rPr>
              <a:t>If</a:t>
            </a:r>
            <a:r>
              <a:rPr dirty="0" sz="1200" spc="13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some</a:t>
            </a:r>
            <a:r>
              <a:rPr dirty="0" sz="1200" spc="13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p\evious</a:t>
            </a:r>
            <a:r>
              <a:rPr dirty="0" sz="1200" spc="14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CMP</a:t>
            </a:r>
            <a:r>
              <a:rPr dirty="0" sz="1200" spc="13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inst\uction</a:t>
            </a:r>
            <a:r>
              <a:rPr dirty="0" sz="1200" spc="135">
                <a:latin typeface="Georgia"/>
                <a:cs typeface="Georgia"/>
              </a:rPr>
              <a:t> </a:t>
            </a:r>
            <a:r>
              <a:rPr dirty="0" sz="1200" spc="70">
                <a:latin typeface="Georgia"/>
                <a:cs typeface="Georgia"/>
              </a:rPr>
              <a:t>set</a:t>
            </a:r>
            <a:r>
              <a:rPr dirty="0" sz="1200" spc="14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</a:t>
            </a:r>
            <a:r>
              <a:rPr dirty="0" sz="1200" spc="13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“Z”</a:t>
            </a:r>
            <a:r>
              <a:rPr dirty="0" sz="1200" spc="13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bit</a:t>
            </a:r>
            <a:r>
              <a:rPr dirty="0" sz="1200" spc="140">
                <a:latin typeface="Georgia"/>
                <a:cs typeface="Georgia"/>
              </a:rPr>
              <a:t> </a:t>
            </a:r>
            <a:r>
              <a:rPr dirty="0" sz="1200" spc="-35">
                <a:latin typeface="Georgia"/>
                <a:cs typeface="Georgia"/>
              </a:rPr>
              <a:t>in</a:t>
            </a:r>
            <a:r>
              <a:rPr dirty="0" sz="1200" spc="13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</a:t>
            </a:r>
            <a:r>
              <a:rPr dirty="0" sz="1200" spc="14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PSR,</a:t>
            </a:r>
            <a:r>
              <a:rPr dirty="0" sz="1200" spc="13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then</a:t>
            </a:r>
            <a:r>
              <a:rPr dirty="0" sz="1200" spc="135">
                <a:latin typeface="Georgia"/>
                <a:cs typeface="Georgia"/>
              </a:rPr>
              <a:t> </a:t>
            </a:r>
            <a:r>
              <a:rPr dirty="0" sz="1200" spc="-20">
                <a:latin typeface="Georgia"/>
                <a:cs typeface="Georgia"/>
              </a:rPr>
              <a:t>this </a:t>
            </a:r>
            <a:r>
              <a:rPr dirty="0" sz="1200">
                <a:latin typeface="Georgia"/>
                <a:cs typeface="Georgia"/>
              </a:rPr>
              <a:t>inst\uction</a:t>
            </a:r>
            <a:r>
              <a:rPr dirty="0" sz="1200" spc="150">
                <a:latin typeface="Georgia"/>
                <a:cs typeface="Georgia"/>
              </a:rPr>
              <a:t> </a:t>
            </a:r>
            <a:r>
              <a:rPr dirty="0" sz="1200" spc="-55">
                <a:latin typeface="Georgia"/>
                <a:cs typeface="Georgia"/>
              </a:rPr>
              <a:t>will</a:t>
            </a:r>
            <a:r>
              <a:rPr dirty="0" sz="1200" spc="150">
                <a:latin typeface="Georgia"/>
                <a:cs typeface="Georgia"/>
              </a:rPr>
              <a:t> </a:t>
            </a:r>
            <a:r>
              <a:rPr dirty="0" sz="1200" spc="55">
                <a:latin typeface="Georgia"/>
                <a:cs typeface="Georgia"/>
              </a:rPr>
              <a:t>cause</a:t>
            </a:r>
            <a:r>
              <a:rPr dirty="0" sz="1200" spc="15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</a:t>
            </a:r>
            <a:r>
              <a:rPr dirty="0" sz="1200" spc="15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PC</a:t>
            </a:r>
            <a:r>
              <a:rPr dirty="0" sz="1200" spc="15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to</a:t>
            </a:r>
            <a:r>
              <a:rPr dirty="0" sz="1200" spc="15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be</a:t>
            </a:r>
            <a:r>
              <a:rPr dirty="0" sz="1200" spc="15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loaded</a:t>
            </a:r>
            <a:r>
              <a:rPr dirty="0" sz="1200" spc="15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with</a:t>
            </a:r>
            <a:r>
              <a:rPr dirty="0" sz="1200" spc="15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</a:t>
            </a:r>
            <a:r>
              <a:rPr dirty="0" sz="1200" spc="15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add\ess</a:t>
            </a:r>
            <a:r>
              <a:rPr dirty="0" sz="1200" spc="150">
                <a:latin typeface="Georgia"/>
                <a:cs typeface="Georgia"/>
              </a:rPr>
              <a:t> </a:t>
            </a:r>
            <a:r>
              <a:rPr dirty="0" sz="1200" spc="-30">
                <a:latin typeface="Georgia"/>
                <a:cs typeface="Georgia"/>
              </a:rPr>
              <a:t>having</a:t>
            </a:r>
            <a:r>
              <a:rPr dirty="0" sz="1200" spc="155">
                <a:latin typeface="Georgia"/>
                <a:cs typeface="Georgia"/>
              </a:rPr>
              <a:t> </a:t>
            </a:r>
            <a:r>
              <a:rPr dirty="0" sz="1200" spc="-25">
                <a:latin typeface="Georgia"/>
                <a:cs typeface="Georgia"/>
              </a:rPr>
              <a:t>the </a:t>
            </a:r>
            <a:r>
              <a:rPr dirty="0" sz="1200">
                <a:latin typeface="Georgia"/>
                <a:cs typeface="Georgia"/>
              </a:rPr>
              <a:t>label</a:t>
            </a:r>
            <a:r>
              <a:rPr dirty="0" sz="1200" spc="10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“func”,</a:t>
            </a:r>
            <a:r>
              <a:rPr dirty="0" sz="1200" spc="11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and</a:t>
            </a:r>
            <a:r>
              <a:rPr dirty="0" sz="1200" spc="11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</a:t>
            </a:r>
            <a:r>
              <a:rPr dirty="0" sz="1200" spc="11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add\ess</a:t>
            </a:r>
            <a:r>
              <a:rPr dirty="0" sz="1200" spc="105">
                <a:latin typeface="Georgia"/>
                <a:cs typeface="Georgia"/>
              </a:rPr>
              <a:t> </a:t>
            </a:r>
            <a:r>
              <a:rPr dirty="0" sz="1200" spc="165">
                <a:latin typeface="Georgia"/>
                <a:cs typeface="Georgia"/>
              </a:rPr>
              <a:t>of</a:t>
            </a:r>
            <a:r>
              <a:rPr dirty="0" sz="1200" spc="11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</a:t>
            </a:r>
            <a:r>
              <a:rPr dirty="0" sz="1200" spc="11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following</a:t>
            </a:r>
            <a:r>
              <a:rPr dirty="0" sz="1200" spc="11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inst\uction</a:t>
            </a:r>
            <a:r>
              <a:rPr dirty="0" sz="1200" spc="105">
                <a:latin typeface="Georgia"/>
                <a:cs typeface="Georgia"/>
              </a:rPr>
              <a:t> </a:t>
            </a:r>
            <a:r>
              <a:rPr dirty="0" sz="1200" spc="-55">
                <a:latin typeface="Georgia"/>
                <a:cs typeface="Georgia"/>
              </a:rPr>
              <a:t>will</a:t>
            </a:r>
            <a:r>
              <a:rPr dirty="0" sz="1200" spc="11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be</a:t>
            </a:r>
            <a:r>
              <a:rPr dirty="0" sz="1200" spc="110">
                <a:latin typeface="Georgia"/>
                <a:cs typeface="Georgia"/>
              </a:rPr>
              <a:t> </a:t>
            </a:r>
            <a:r>
              <a:rPr dirty="0" sz="1200" spc="-10">
                <a:latin typeface="Georgia"/>
                <a:cs typeface="Georgia"/>
              </a:rPr>
              <a:t>saved </a:t>
            </a:r>
            <a:r>
              <a:rPr dirty="0" sz="1200" spc="-70">
                <a:latin typeface="Georgia"/>
                <a:cs typeface="Georgia"/>
              </a:rPr>
              <a:t>in</a:t>
            </a:r>
            <a:r>
              <a:rPr dirty="0" sz="1200" spc="35">
                <a:latin typeface="Georgia"/>
                <a:cs typeface="Georgia"/>
              </a:rPr>
              <a:t> </a:t>
            </a:r>
            <a:r>
              <a:rPr dirty="0" sz="1200" spc="-20">
                <a:latin typeface="Georgia"/>
                <a:cs typeface="Georgia"/>
              </a:rPr>
              <a:t>R14.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2380420" y="2327847"/>
            <a:ext cx="445134" cy="408940"/>
            <a:chOff x="2380420" y="2327847"/>
            <a:chExt cx="445134" cy="408940"/>
          </a:xfrm>
        </p:grpSpPr>
        <p:sp>
          <p:nvSpPr>
            <p:cNvPr id="14" name="object 14" descr=""/>
            <p:cNvSpPr/>
            <p:nvPr/>
          </p:nvSpPr>
          <p:spPr>
            <a:xfrm>
              <a:off x="2380411" y="2327858"/>
              <a:ext cx="321310" cy="408940"/>
            </a:xfrm>
            <a:custGeom>
              <a:avLst/>
              <a:gdLst/>
              <a:ahLst/>
              <a:cxnLst/>
              <a:rect l="l" t="t" r="r" b="b"/>
              <a:pathLst>
                <a:path w="321310" h="408939">
                  <a:moveTo>
                    <a:pt x="192938" y="101434"/>
                  </a:moveTo>
                  <a:lnTo>
                    <a:pt x="188353" y="101434"/>
                  </a:lnTo>
                  <a:lnTo>
                    <a:pt x="188937" y="101904"/>
                  </a:lnTo>
                  <a:lnTo>
                    <a:pt x="192938" y="101434"/>
                  </a:lnTo>
                  <a:close/>
                </a:path>
                <a:path w="321310" h="408939">
                  <a:moveTo>
                    <a:pt x="217855" y="50063"/>
                  </a:moveTo>
                  <a:lnTo>
                    <a:pt x="186512" y="9740"/>
                  </a:lnTo>
                  <a:lnTo>
                    <a:pt x="167805" y="1308"/>
                  </a:lnTo>
                  <a:lnTo>
                    <a:pt x="171513" y="0"/>
                  </a:lnTo>
                  <a:lnTo>
                    <a:pt x="159880" y="1308"/>
                  </a:lnTo>
                  <a:lnTo>
                    <a:pt x="154152" y="7848"/>
                  </a:lnTo>
                  <a:lnTo>
                    <a:pt x="151460" y="20802"/>
                  </a:lnTo>
                  <a:lnTo>
                    <a:pt x="153314" y="36525"/>
                  </a:lnTo>
                  <a:lnTo>
                    <a:pt x="157861" y="46278"/>
                  </a:lnTo>
                  <a:lnTo>
                    <a:pt x="163080" y="58648"/>
                  </a:lnTo>
                  <a:lnTo>
                    <a:pt x="131737" y="74218"/>
                  </a:lnTo>
                  <a:lnTo>
                    <a:pt x="123812" y="80048"/>
                  </a:lnTo>
                  <a:lnTo>
                    <a:pt x="128536" y="85432"/>
                  </a:lnTo>
                  <a:lnTo>
                    <a:pt x="144208" y="74218"/>
                  </a:lnTo>
                  <a:lnTo>
                    <a:pt x="167805" y="66509"/>
                  </a:lnTo>
                  <a:lnTo>
                    <a:pt x="178752" y="76263"/>
                  </a:lnTo>
                  <a:lnTo>
                    <a:pt x="190550" y="83388"/>
                  </a:lnTo>
                  <a:lnTo>
                    <a:pt x="200494" y="83972"/>
                  </a:lnTo>
                  <a:lnTo>
                    <a:pt x="210108" y="83388"/>
                  </a:lnTo>
                  <a:lnTo>
                    <a:pt x="214655" y="77571"/>
                  </a:lnTo>
                  <a:lnTo>
                    <a:pt x="217855" y="64477"/>
                  </a:lnTo>
                  <a:lnTo>
                    <a:pt x="217855" y="50063"/>
                  </a:lnTo>
                  <a:close/>
                </a:path>
                <a:path w="321310" h="408939">
                  <a:moveTo>
                    <a:pt x="220078" y="259257"/>
                  </a:moveTo>
                  <a:lnTo>
                    <a:pt x="218744" y="260565"/>
                  </a:lnTo>
                  <a:lnTo>
                    <a:pt x="216865" y="263029"/>
                  </a:lnTo>
                  <a:lnTo>
                    <a:pt x="220078" y="259257"/>
                  </a:lnTo>
                  <a:close/>
                </a:path>
                <a:path w="321310" h="408939">
                  <a:moveTo>
                    <a:pt x="314490" y="136156"/>
                  </a:moveTo>
                  <a:lnTo>
                    <a:pt x="309410" y="132956"/>
                  </a:lnTo>
                  <a:lnTo>
                    <a:pt x="289077" y="121196"/>
                  </a:lnTo>
                  <a:lnTo>
                    <a:pt x="269240" y="110744"/>
                  </a:lnTo>
                  <a:lnTo>
                    <a:pt x="249415" y="101015"/>
                  </a:lnTo>
                  <a:lnTo>
                    <a:pt x="245681" y="97091"/>
                  </a:lnTo>
                  <a:lnTo>
                    <a:pt x="235686" y="91287"/>
                  </a:lnTo>
                  <a:lnTo>
                    <a:pt x="228396" y="91287"/>
                  </a:lnTo>
                  <a:lnTo>
                    <a:pt x="223824" y="95935"/>
                  </a:lnTo>
                  <a:lnTo>
                    <a:pt x="226364" y="104940"/>
                  </a:lnTo>
                  <a:lnTo>
                    <a:pt x="232460" y="110744"/>
                  </a:lnTo>
                  <a:lnTo>
                    <a:pt x="243649" y="116547"/>
                  </a:lnTo>
                  <a:lnTo>
                    <a:pt x="265341" y="125120"/>
                  </a:lnTo>
                  <a:lnTo>
                    <a:pt x="292798" y="140081"/>
                  </a:lnTo>
                  <a:lnTo>
                    <a:pt x="303314" y="140652"/>
                  </a:lnTo>
                  <a:lnTo>
                    <a:pt x="297548" y="154444"/>
                  </a:lnTo>
                  <a:lnTo>
                    <a:pt x="285686" y="169265"/>
                  </a:lnTo>
                  <a:lnTo>
                    <a:pt x="275856" y="187553"/>
                  </a:lnTo>
                  <a:lnTo>
                    <a:pt x="271957" y="206286"/>
                  </a:lnTo>
                  <a:lnTo>
                    <a:pt x="273824" y="212242"/>
                  </a:lnTo>
                  <a:lnTo>
                    <a:pt x="279755" y="216166"/>
                  </a:lnTo>
                  <a:lnTo>
                    <a:pt x="287718" y="218770"/>
                  </a:lnTo>
                  <a:lnTo>
                    <a:pt x="295516" y="224586"/>
                  </a:lnTo>
                  <a:lnTo>
                    <a:pt x="298907" y="230390"/>
                  </a:lnTo>
                  <a:lnTo>
                    <a:pt x="300774" y="237655"/>
                  </a:lnTo>
                  <a:lnTo>
                    <a:pt x="306705" y="237655"/>
                  </a:lnTo>
                  <a:lnTo>
                    <a:pt x="308737" y="232422"/>
                  </a:lnTo>
                  <a:lnTo>
                    <a:pt x="304660" y="224002"/>
                  </a:lnTo>
                  <a:lnTo>
                    <a:pt x="293649" y="218198"/>
                  </a:lnTo>
                  <a:lnTo>
                    <a:pt x="287045" y="212242"/>
                  </a:lnTo>
                  <a:lnTo>
                    <a:pt x="281114" y="209042"/>
                  </a:lnTo>
                  <a:lnTo>
                    <a:pt x="279069" y="203098"/>
                  </a:lnTo>
                  <a:lnTo>
                    <a:pt x="281609" y="187553"/>
                  </a:lnTo>
                  <a:lnTo>
                    <a:pt x="290944" y="175793"/>
                  </a:lnTo>
                  <a:lnTo>
                    <a:pt x="298907" y="165341"/>
                  </a:lnTo>
                  <a:lnTo>
                    <a:pt x="308737" y="153720"/>
                  </a:lnTo>
                  <a:lnTo>
                    <a:pt x="314490" y="142544"/>
                  </a:lnTo>
                  <a:lnTo>
                    <a:pt x="314490" y="136156"/>
                  </a:lnTo>
                  <a:close/>
                </a:path>
                <a:path w="321310" h="408939">
                  <a:moveTo>
                    <a:pt x="321271" y="399605"/>
                  </a:moveTo>
                  <a:lnTo>
                    <a:pt x="320598" y="393674"/>
                  </a:lnTo>
                  <a:lnTo>
                    <a:pt x="309549" y="389039"/>
                  </a:lnTo>
                  <a:lnTo>
                    <a:pt x="291706" y="387731"/>
                  </a:lnTo>
                  <a:lnTo>
                    <a:pt x="275209" y="387731"/>
                  </a:lnTo>
                  <a:lnTo>
                    <a:pt x="281673" y="380047"/>
                  </a:lnTo>
                  <a:lnTo>
                    <a:pt x="285076" y="370344"/>
                  </a:lnTo>
                  <a:lnTo>
                    <a:pt x="289661" y="356577"/>
                  </a:lnTo>
                  <a:lnTo>
                    <a:pt x="294932" y="342379"/>
                  </a:lnTo>
                  <a:lnTo>
                    <a:pt x="294932" y="325577"/>
                  </a:lnTo>
                  <a:lnTo>
                    <a:pt x="293573" y="309359"/>
                  </a:lnTo>
                  <a:lnTo>
                    <a:pt x="277088" y="274866"/>
                  </a:lnTo>
                  <a:lnTo>
                    <a:pt x="246494" y="236575"/>
                  </a:lnTo>
                  <a:lnTo>
                    <a:pt x="247523" y="222542"/>
                  </a:lnTo>
                  <a:lnTo>
                    <a:pt x="240220" y="170078"/>
                  </a:lnTo>
                  <a:lnTo>
                    <a:pt x="222542" y="107061"/>
                  </a:lnTo>
                  <a:lnTo>
                    <a:pt x="210820" y="99974"/>
                  </a:lnTo>
                  <a:lnTo>
                    <a:pt x="202323" y="99974"/>
                  </a:lnTo>
                  <a:lnTo>
                    <a:pt x="194843" y="103301"/>
                  </a:lnTo>
                  <a:lnTo>
                    <a:pt x="193230" y="105371"/>
                  </a:lnTo>
                  <a:lnTo>
                    <a:pt x="188937" y="101904"/>
                  </a:lnTo>
                  <a:lnTo>
                    <a:pt x="174625" y="103593"/>
                  </a:lnTo>
                  <a:lnTo>
                    <a:pt x="141224" y="116420"/>
                  </a:lnTo>
                  <a:lnTo>
                    <a:pt x="112229" y="126796"/>
                  </a:lnTo>
                  <a:lnTo>
                    <a:pt x="80022" y="135877"/>
                  </a:lnTo>
                  <a:lnTo>
                    <a:pt x="56972" y="145389"/>
                  </a:lnTo>
                  <a:lnTo>
                    <a:pt x="25438" y="155905"/>
                  </a:lnTo>
                  <a:lnTo>
                    <a:pt x="0" y="165569"/>
                  </a:lnTo>
                  <a:lnTo>
                    <a:pt x="1358" y="169316"/>
                  </a:lnTo>
                  <a:lnTo>
                    <a:pt x="8991" y="171335"/>
                  </a:lnTo>
                  <a:lnTo>
                    <a:pt x="31534" y="161099"/>
                  </a:lnTo>
                  <a:lnTo>
                    <a:pt x="32893" y="167436"/>
                  </a:lnTo>
                  <a:lnTo>
                    <a:pt x="38658" y="173202"/>
                  </a:lnTo>
                  <a:lnTo>
                    <a:pt x="47129" y="175361"/>
                  </a:lnTo>
                  <a:lnTo>
                    <a:pt x="56451" y="170611"/>
                  </a:lnTo>
                  <a:lnTo>
                    <a:pt x="63068" y="164846"/>
                  </a:lnTo>
                  <a:lnTo>
                    <a:pt x="62712" y="161099"/>
                  </a:lnTo>
                  <a:lnTo>
                    <a:pt x="62217" y="155905"/>
                  </a:lnTo>
                  <a:lnTo>
                    <a:pt x="60363" y="151447"/>
                  </a:lnTo>
                  <a:lnTo>
                    <a:pt x="82054" y="142214"/>
                  </a:lnTo>
                  <a:lnTo>
                    <a:pt x="92570" y="140347"/>
                  </a:lnTo>
                  <a:lnTo>
                    <a:pt x="112229" y="136448"/>
                  </a:lnTo>
                  <a:lnTo>
                    <a:pt x="139192" y="128092"/>
                  </a:lnTo>
                  <a:lnTo>
                    <a:pt x="160896" y="119011"/>
                  </a:lnTo>
                  <a:lnTo>
                    <a:pt x="176491" y="115125"/>
                  </a:lnTo>
                  <a:lnTo>
                    <a:pt x="186563" y="115925"/>
                  </a:lnTo>
                  <a:lnTo>
                    <a:pt x="184480" y="125272"/>
                  </a:lnTo>
                  <a:lnTo>
                    <a:pt x="183121" y="155765"/>
                  </a:lnTo>
                  <a:lnTo>
                    <a:pt x="184988" y="181635"/>
                  </a:lnTo>
                  <a:lnTo>
                    <a:pt x="191109" y="208229"/>
                  </a:lnTo>
                  <a:lnTo>
                    <a:pt x="198932" y="235407"/>
                  </a:lnTo>
                  <a:lnTo>
                    <a:pt x="207657" y="250812"/>
                  </a:lnTo>
                  <a:lnTo>
                    <a:pt x="205016" y="253161"/>
                  </a:lnTo>
                  <a:lnTo>
                    <a:pt x="193344" y="270878"/>
                  </a:lnTo>
                  <a:lnTo>
                    <a:pt x="186740" y="287858"/>
                  </a:lnTo>
                  <a:lnTo>
                    <a:pt x="180987" y="303974"/>
                  </a:lnTo>
                  <a:lnTo>
                    <a:pt x="178790" y="319074"/>
                  </a:lnTo>
                  <a:lnTo>
                    <a:pt x="179641" y="326771"/>
                  </a:lnTo>
                  <a:lnTo>
                    <a:pt x="185394" y="336499"/>
                  </a:lnTo>
                  <a:lnTo>
                    <a:pt x="195199" y="362483"/>
                  </a:lnTo>
                  <a:lnTo>
                    <a:pt x="206375" y="377583"/>
                  </a:lnTo>
                  <a:lnTo>
                    <a:pt x="209080" y="383971"/>
                  </a:lnTo>
                  <a:lnTo>
                    <a:pt x="198412" y="385279"/>
                  </a:lnTo>
                  <a:lnTo>
                    <a:pt x="184708" y="385279"/>
                  </a:lnTo>
                  <a:lnTo>
                    <a:pt x="167792" y="391375"/>
                  </a:lnTo>
                  <a:lnTo>
                    <a:pt x="168973" y="395884"/>
                  </a:lnTo>
                  <a:lnTo>
                    <a:pt x="171678" y="400964"/>
                  </a:lnTo>
                  <a:lnTo>
                    <a:pt x="176923" y="403580"/>
                  </a:lnTo>
                  <a:lnTo>
                    <a:pt x="187248" y="399796"/>
                  </a:lnTo>
                  <a:lnTo>
                    <a:pt x="198412" y="393852"/>
                  </a:lnTo>
                  <a:lnTo>
                    <a:pt x="214325" y="393268"/>
                  </a:lnTo>
                  <a:lnTo>
                    <a:pt x="224142" y="395160"/>
                  </a:lnTo>
                  <a:lnTo>
                    <a:pt x="226441" y="393268"/>
                  </a:lnTo>
                  <a:lnTo>
                    <a:pt x="228028" y="391960"/>
                  </a:lnTo>
                  <a:lnTo>
                    <a:pt x="228028" y="387311"/>
                  </a:lnTo>
                  <a:lnTo>
                    <a:pt x="214325" y="373672"/>
                  </a:lnTo>
                  <a:lnTo>
                    <a:pt x="199263" y="352183"/>
                  </a:lnTo>
                  <a:lnTo>
                    <a:pt x="192659" y="333311"/>
                  </a:lnTo>
                  <a:lnTo>
                    <a:pt x="190804" y="315163"/>
                  </a:lnTo>
                  <a:lnTo>
                    <a:pt x="191312" y="305282"/>
                  </a:lnTo>
                  <a:lnTo>
                    <a:pt x="196557" y="287858"/>
                  </a:lnTo>
                  <a:lnTo>
                    <a:pt x="210261" y="268846"/>
                  </a:lnTo>
                  <a:lnTo>
                    <a:pt x="218744" y="260565"/>
                  </a:lnTo>
                  <a:lnTo>
                    <a:pt x="220179" y="258673"/>
                  </a:lnTo>
                  <a:lnTo>
                    <a:pt x="229679" y="258673"/>
                  </a:lnTo>
                  <a:lnTo>
                    <a:pt x="236245" y="254762"/>
                  </a:lnTo>
                  <a:lnTo>
                    <a:pt x="239687" y="257492"/>
                  </a:lnTo>
                  <a:lnTo>
                    <a:pt x="273177" y="287909"/>
                  </a:lnTo>
                  <a:lnTo>
                    <a:pt x="285584" y="324853"/>
                  </a:lnTo>
                  <a:lnTo>
                    <a:pt x="285584" y="339191"/>
                  </a:lnTo>
                  <a:lnTo>
                    <a:pt x="283032" y="356577"/>
                  </a:lnTo>
                  <a:lnTo>
                    <a:pt x="275894" y="373532"/>
                  </a:lnTo>
                  <a:lnTo>
                    <a:pt x="269938" y="383235"/>
                  </a:lnTo>
                  <a:lnTo>
                    <a:pt x="266039" y="389763"/>
                  </a:lnTo>
                  <a:lnTo>
                    <a:pt x="266039" y="395122"/>
                  </a:lnTo>
                  <a:lnTo>
                    <a:pt x="269938" y="397002"/>
                  </a:lnTo>
                  <a:lnTo>
                    <a:pt x="278955" y="397002"/>
                  </a:lnTo>
                  <a:lnTo>
                    <a:pt x="293573" y="399605"/>
                  </a:lnTo>
                  <a:lnTo>
                    <a:pt x="304787" y="403377"/>
                  </a:lnTo>
                  <a:lnTo>
                    <a:pt x="311416" y="408597"/>
                  </a:lnTo>
                  <a:lnTo>
                    <a:pt x="317195" y="406704"/>
                  </a:lnTo>
                  <a:lnTo>
                    <a:pt x="321271" y="3996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627934" y="2336411"/>
              <a:ext cx="192405" cy="31750"/>
            </a:xfrm>
            <a:custGeom>
              <a:avLst/>
              <a:gdLst/>
              <a:ahLst/>
              <a:cxnLst/>
              <a:rect l="l" t="t" r="r" b="b"/>
              <a:pathLst>
                <a:path w="192405" h="31750">
                  <a:moveTo>
                    <a:pt x="192239" y="0"/>
                  </a:moveTo>
                  <a:lnTo>
                    <a:pt x="0" y="3121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2380420" y="3470847"/>
            <a:ext cx="445134" cy="408940"/>
            <a:chOff x="2380420" y="3470847"/>
            <a:chExt cx="445134" cy="408940"/>
          </a:xfrm>
        </p:grpSpPr>
        <p:sp>
          <p:nvSpPr>
            <p:cNvPr id="17" name="object 17" descr=""/>
            <p:cNvSpPr/>
            <p:nvPr/>
          </p:nvSpPr>
          <p:spPr>
            <a:xfrm>
              <a:off x="2380411" y="3470858"/>
              <a:ext cx="321310" cy="408940"/>
            </a:xfrm>
            <a:custGeom>
              <a:avLst/>
              <a:gdLst/>
              <a:ahLst/>
              <a:cxnLst/>
              <a:rect l="l" t="t" r="r" b="b"/>
              <a:pathLst>
                <a:path w="321310" h="408939">
                  <a:moveTo>
                    <a:pt x="192938" y="101434"/>
                  </a:moveTo>
                  <a:lnTo>
                    <a:pt x="188353" y="101434"/>
                  </a:lnTo>
                  <a:lnTo>
                    <a:pt x="188937" y="101904"/>
                  </a:lnTo>
                  <a:lnTo>
                    <a:pt x="192938" y="101434"/>
                  </a:lnTo>
                  <a:close/>
                </a:path>
                <a:path w="321310" h="408939">
                  <a:moveTo>
                    <a:pt x="217855" y="50063"/>
                  </a:moveTo>
                  <a:lnTo>
                    <a:pt x="186512" y="9740"/>
                  </a:lnTo>
                  <a:lnTo>
                    <a:pt x="167805" y="1308"/>
                  </a:lnTo>
                  <a:lnTo>
                    <a:pt x="171513" y="0"/>
                  </a:lnTo>
                  <a:lnTo>
                    <a:pt x="159880" y="1308"/>
                  </a:lnTo>
                  <a:lnTo>
                    <a:pt x="154152" y="7848"/>
                  </a:lnTo>
                  <a:lnTo>
                    <a:pt x="151460" y="20802"/>
                  </a:lnTo>
                  <a:lnTo>
                    <a:pt x="153314" y="36525"/>
                  </a:lnTo>
                  <a:lnTo>
                    <a:pt x="157861" y="46278"/>
                  </a:lnTo>
                  <a:lnTo>
                    <a:pt x="163080" y="58648"/>
                  </a:lnTo>
                  <a:lnTo>
                    <a:pt x="131737" y="74218"/>
                  </a:lnTo>
                  <a:lnTo>
                    <a:pt x="123812" y="80048"/>
                  </a:lnTo>
                  <a:lnTo>
                    <a:pt x="128536" y="85432"/>
                  </a:lnTo>
                  <a:lnTo>
                    <a:pt x="144208" y="74218"/>
                  </a:lnTo>
                  <a:lnTo>
                    <a:pt x="167805" y="66509"/>
                  </a:lnTo>
                  <a:lnTo>
                    <a:pt x="178752" y="76263"/>
                  </a:lnTo>
                  <a:lnTo>
                    <a:pt x="190550" y="83388"/>
                  </a:lnTo>
                  <a:lnTo>
                    <a:pt x="200494" y="83972"/>
                  </a:lnTo>
                  <a:lnTo>
                    <a:pt x="210108" y="83388"/>
                  </a:lnTo>
                  <a:lnTo>
                    <a:pt x="214655" y="77571"/>
                  </a:lnTo>
                  <a:lnTo>
                    <a:pt x="217855" y="64477"/>
                  </a:lnTo>
                  <a:lnTo>
                    <a:pt x="217855" y="50063"/>
                  </a:lnTo>
                  <a:close/>
                </a:path>
                <a:path w="321310" h="408939">
                  <a:moveTo>
                    <a:pt x="220078" y="259257"/>
                  </a:moveTo>
                  <a:lnTo>
                    <a:pt x="218744" y="260565"/>
                  </a:lnTo>
                  <a:lnTo>
                    <a:pt x="216865" y="263029"/>
                  </a:lnTo>
                  <a:lnTo>
                    <a:pt x="220078" y="259257"/>
                  </a:lnTo>
                  <a:close/>
                </a:path>
                <a:path w="321310" h="408939">
                  <a:moveTo>
                    <a:pt x="314490" y="136156"/>
                  </a:moveTo>
                  <a:lnTo>
                    <a:pt x="309410" y="132956"/>
                  </a:lnTo>
                  <a:lnTo>
                    <a:pt x="289077" y="121196"/>
                  </a:lnTo>
                  <a:lnTo>
                    <a:pt x="269240" y="110744"/>
                  </a:lnTo>
                  <a:lnTo>
                    <a:pt x="249415" y="101015"/>
                  </a:lnTo>
                  <a:lnTo>
                    <a:pt x="245681" y="97091"/>
                  </a:lnTo>
                  <a:lnTo>
                    <a:pt x="235686" y="91287"/>
                  </a:lnTo>
                  <a:lnTo>
                    <a:pt x="228396" y="91287"/>
                  </a:lnTo>
                  <a:lnTo>
                    <a:pt x="223824" y="95935"/>
                  </a:lnTo>
                  <a:lnTo>
                    <a:pt x="226364" y="104940"/>
                  </a:lnTo>
                  <a:lnTo>
                    <a:pt x="232460" y="110744"/>
                  </a:lnTo>
                  <a:lnTo>
                    <a:pt x="243649" y="116547"/>
                  </a:lnTo>
                  <a:lnTo>
                    <a:pt x="265341" y="125120"/>
                  </a:lnTo>
                  <a:lnTo>
                    <a:pt x="292798" y="140081"/>
                  </a:lnTo>
                  <a:lnTo>
                    <a:pt x="303314" y="140652"/>
                  </a:lnTo>
                  <a:lnTo>
                    <a:pt x="297548" y="154444"/>
                  </a:lnTo>
                  <a:lnTo>
                    <a:pt x="285686" y="169265"/>
                  </a:lnTo>
                  <a:lnTo>
                    <a:pt x="275856" y="187553"/>
                  </a:lnTo>
                  <a:lnTo>
                    <a:pt x="271957" y="206286"/>
                  </a:lnTo>
                  <a:lnTo>
                    <a:pt x="273824" y="212242"/>
                  </a:lnTo>
                  <a:lnTo>
                    <a:pt x="279755" y="216166"/>
                  </a:lnTo>
                  <a:lnTo>
                    <a:pt x="287718" y="218770"/>
                  </a:lnTo>
                  <a:lnTo>
                    <a:pt x="295516" y="224586"/>
                  </a:lnTo>
                  <a:lnTo>
                    <a:pt x="298907" y="230390"/>
                  </a:lnTo>
                  <a:lnTo>
                    <a:pt x="300774" y="237655"/>
                  </a:lnTo>
                  <a:lnTo>
                    <a:pt x="306705" y="237655"/>
                  </a:lnTo>
                  <a:lnTo>
                    <a:pt x="308737" y="232422"/>
                  </a:lnTo>
                  <a:lnTo>
                    <a:pt x="304660" y="224002"/>
                  </a:lnTo>
                  <a:lnTo>
                    <a:pt x="293649" y="218198"/>
                  </a:lnTo>
                  <a:lnTo>
                    <a:pt x="287045" y="212242"/>
                  </a:lnTo>
                  <a:lnTo>
                    <a:pt x="281114" y="209042"/>
                  </a:lnTo>
                  <a:lnTo>
                    <a:pt x="279069" y="203098"/>
                  </a:lnTo>
                  <a:lnTo>
                    <a:pt x="281609" y="187553"/>
                  </a:lnTo>
                  <a:lnTo>
                    <a:pt x="290944" y="175793"/>
                  </a:lnTo>
                  <a:lnTo>
                    <a:pt x="298907" y="165341"/>
                  </a:lnTo>
                  <a:lnTo>
                    <a:pt x="308737" y="153720"/>
                  </a:lnTo>
                  <a:lnTo>
                    <a:pt x="314490" y="142544"/>
                  </a:lnTo>
                  <a:lnTo>
                    <a:pt x="314490" y="136156"/>
                  </a:lnTo>
                  <a:close/>
                </a:path>
                <a:path w="321310" h="408939">
                  <a:moveTo>
                    <a:pt x="321271" y="399605"/>
                  </a:moveTo>
                  <a:lnTo>
                    <a:pt x="320598" y="393674"/>
                  </a:lnTo>
                  <a:lnTo>
                    <a:pt x="309549" y="389039"/>
                  </a:lnTo>
                  <a:lnTo>
                    <a:pt x="291706" y="387731"/>
                  </a:lnTo>
                  <a:lnTo>
                    <a:pt x="275209" y="387731"/>
                  </a:lnTo>
                  <a:lnTo>
                    <a:pt x="281673" y="380047"/>
                  </a:lnTo>
                  <a:lnTo>
                    <a:pt x="285076" y="370344"/>
                  </a:lnTo>
                  <a:lnTo>
                    <a:pt x="289661" y="356577"/>
                  </a:lnTo>
                  <a:lnTo>
                    <a:pt x="294932" y="342379"/>
                  </a:lnTo>
                  <a:lnTo>
                    <a:pt x="294932" y="325577"/>
                  </a:lnTo>
                  <a:lnTo>
                    <a:pt x="293573" y="309359"/>
                  </a:lnTo>
                  <a:lnTo>
                    <a:pt x="277088" y="274866"/>
                  </a:lnTo>
                  <a:lnTo>
                    <a:pt x="246494" y="236575"/>
                  </a:lnTo>
                  <a:lnTo>
                    <a:pt x="247523" y="222542"/>
                  </a:lnTo>
                  <a:lnTo>
                    <a:pt x="240220" y="170078"/>
                  </a:lnTo>
                  <a:lnTo>
                    <a:pt x="222542" y="107061"/>
                  </a:lnTo>
                  <a:lnTo>
                    <a:pt x="210820" y="99974"/>
                  </a:lnTo>
                  <a:lnTo>
                    <a:pt x="202323" y="99974"/>
                  </a:lnTo>
                  <a:lnTo>
                    <a:pt x="194843" y="103301"/>
                  </a:lnTo>
                  <a:lnTo>
                    <a:pt x="193230" y="105371"/>
                  </a:lnTo>
                  <a:lnTo>
                    <a:pt x="188937" y="101904"/>
                  </a:lnTo>
                  <a:lnTo>
                    <a:pt x="174625" y="103593"/>
                  </a:lnTo>
                  <a:lnTo>
                    <a:pt x="141224" y="116420"/>
                  </a:lnTo>
                  <a:lnTo>
                    <a:pt x="112229" y="126796"/>
                  </a:lnTo>
                  <a:lnTo>
                    <a:pt x="80022" y="135877"/>
                  </a:lnTo>
                  <a:lnTo>
                    <a:pt x="56972" y="145389"/>
                  </a:lnTo>
                  <a:lnTo>
                    <a:pt x="25438" y="155905"/>
                  </a:lnTo>
                  <a:lnTo>
                    <a:pt x="0" y="165569"/>
                  </a:lnTo>
                  <a:lnTo>
                    <a:pt x="1358" y="169316"/>
                  </a:lnTo>
                  <a:lnTo>
                    <a:pt x="8991" y="171335"/>
                  </a:lnTo>
                  <a:lnTo>
                    <a:pt x="31534" y="161099"/>
                  </a:lnTo>
                  <a:lnTo>
                    <a:pt x="32893" y="167436"/>
                  </a:lnTo>
                  <a:lnTo>
                    <a:pt x="38658" y="173202"/>
                  </a:lnTo>
                  <a:lnTo>
                    <a:pt x="47129" y="175361"/>
                  </a:lnTo>
                  <a:lnTo>
                    <a:pt x="56451" y="170611"/>
                  </a:lnTo>
                  <a:lnTo>
                    <a:pt x="63068" y="164846"/>
                  </a:lnTo>
                  <a:lnTo>
                    <a:pt x="62712" y="161099"/>
                  </a:lnTo>
                  <a:lnTo>
                    <a:pt x="62217" y="155905"/>
                  </a:lnTo>
                  <a:lnTo>
                    <a:pt x="60363" y="151434"/>
                  </a:lnTo>
                  <a:lnTo>
                    <a:pt x="82054" y="142214"/>
                  </a:lnTo>
                  <a:lnTo>
                    <a:pt x="92570" y="140347"/>
                  </a:lnTo>
                  <a:lnTo>
                    <a:pt x="112229" y="136448"/>
                  </a:lnTo>
                  <a:lnTo>
                    <a:pt x="139192" y="128092"/>
                  </a:lnTo>
                  <a:lnTo>
                    <a:pt x="160896" y="119011"/>
                  </a:lnTo>
                  <a:lnTo>
                    <a:pt x="176491" y="115125"/>
                  </a:lnTo>
                  <a:lnTo>
                    <a:pt x="186563" y="115925"/>
                  </a:lnTo>
                  <a:lnTo>
                    <a:pt x="184480" y="125272"/>
                  </a:lnTo>
                  <a:lnTo>
                    <a:pt x="183121" y="155765"/>
                  </a:lnTo>
                  <a:lnTo>
                    <a:pt x="184988" y="181635"/>
                  </a:lnTo>
                  <a:lnTo>
                    <a:pt x="191109" y="208229"/>
                  </a:lnTo>
                  <a:lnTo>
                    <a:pt x="198932" y="235407"/>
                  </a:lnTo>
                  <a:lnTo>
                    <a:pt x="207657" y="250812"/>
                  </a:lnTo>
                  <a:lnTo>
                    <a:pt x="205016" y="253161"/>
                  </a:lnTo>
                  <a:lnTo>
                    <a:pt x="193344" y="270878"/>
                  </a:lnTo>
                  <a:lnTo>
                    <a:pt x="186740" y="287858"/>
                  </a:lnTo>
                  <a:lnTo>
                    <a:pt x="180987" y="303974"/>
                  </a:lnTo>
                  <a:lnTo>
                    <a:pt x="178790" y="319074"/>
                  </a:lnTo>
                  <a:lnTo>
                    <a:pt x="179641" y="326771"/>
                  </a:lnTo>
                  <a:lnTo>
                    <a:pt x="185394" y="336499"/>
                  </a:lnTo>
                  <a:lnTo>
                    <a:pt x="195199" y="362483"/>
                  </a:lnTo>
                  <a:lnTo>
                    <a:pt x="206375" y="377583"/>
                  </a:lnTo>
                  <a:lnTo>
                    <a:pt x="209080" y="383971"/>
                  </a:lnTo>
                  <a:lnTo>
                    <a:pt x="198412" y="385279"/>
                  </a:lnTo>
                  <a:lnTo>
                    <a:pt x="184708" y="385279"/>
                  </a:lnTo>
                  <a:lnTo>
                    <a:pt x="167792" y="391375"/>
                  </a:lnTo>
                  <a:lnTo>
                    <a:pt x="168973" y="395884"/>
                  </a:lnTo>
                  <a:lnTo>
                    <a:pt x="171678" y="400964"/>
                  </a:lnTo>
                  <a:lnTo>
                    <a:pt x="176923" y="403580"/>
                  </a:lnTo>
                  <a:lnTo>
                    <a:pt x="187248" y="399796"/>
                  </a:lnTo>
                  <a:lnTo>
                    <a:pt x="198412" y="393852"/>
                  </a:lnTo>
                  <a:lnTo>
                    <a:pt x="214325" y="393268"/>
                  </a:lnTo>
                  <a:lnTo>
                    <a:pt x="224142" y="395160"/>
                  </a:lnTo>
                  <a:lnTo>
                    <a:pt x="226441" y="393268"/>
                  </a:lnTo>
                  <a:lnTo>
                    <a:pt x="228028" y="391960"/>
                  </a:lnTo>
                  <a:lnTo>
                    <a:pt x="228028" y="387311"/>
                  </a:lnTo>
                  <a:lnTo>
                    <a:pt x="214325" y="373672"/>
                  </a:lnTo>
                  <a:lnTo>
                    <a:pt x="199263" y="352183"/>
                  </a:lnTo>
                  <a:lnTo>
                    <a:pt x="192659" y="333311"/>
                  </a:lnTo>
                  <a:lnTo>
                    <a:pt x="190804" y="315163"/>
                  </a:lnTo>
                  <a:lnTo>
                    <a:pt x="191312" y="305282"/>
                  </a:lnTo>
                  <a:lnTo>
                    <a:pt x="196557" y="287858"/>
                  </a:lnTo>
                  <a:lnTo>
                    <a:pt x="210261" y="268846"/>
                  </a:lnTo>
                  <a:lnTo>
                    <a:pt x="218744" y="260565"/>
                  </a:lnTo>
                  <a:lnTo>
                    <a:pt x="220179" y="258673"/>
                  </a:lnTo>
                  <a:lnTo>
                    <a:pt x="229679" y="258673"/>
                  </a:lnTo>
                  <a:lnTo>
                    <a:pt x="236245" y="254762"/>
                  </a:lnTo>
                  <a:lnTo>
                    <a:pt x="239687" y="257492"/>
                  </a:lnTo>
                  <a:lnTo>
                    <a:pt x="273177" y="287909"/>
                  </a:lnTo>
                  <a:lnTo>
                    <a:pt x="285584" y="324853"/>
                  </a:lnTo>
                  <a:lnTo>
                    <a:pt x="285584" y="339191"/>
                  </a:lnTo>
                  <a:lnTo>
                    <a:pt x="283032" y="356577"/>
                  </a:lnTo>
                  <a:lnTo>
                    <a:pt x="275894" y="373532"/>
                  </a:lnTo>
                  <a:lnTo>
                    <a:pt x="269938" y="383235"/>
                  </a:lnTo>
                  <a:lnTo>
                    <a:pt x="266039" y="389763"/>
                  </a:lnTo>
                  <a:lnTo>
                    <a:pt x="266039" y="395122"/>
                  </a:lnTo>
                  <a:lnTo>
                    <a:pt x="269938" y="397002"/>
                  </a:lnTo>
                  <a:lnTo>
                    <a:pt x="278955" y="397002"/>
                  </a:lnTo>
                  <a:lnTo>
                    <a:pt x="293573" y="399605"/>
                  </a:lnTo>
                  <a:lnTo>
                    <a:pt x="304787" y="403377"/>
                  </a:lnTo>
                  <a:lnTo>
                    <a:pt x="311416" y="408597"/>
                  </a:lnTo>
                  <a:lnTo>
                    <a:pt x="317195" y="406704"/>
                  </a:lnTo>
                  <a:lnTo>
                    <a:pt x="321271" y="3996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627934" y="3479411"/>
              <a:ext cx="192405" cy="31750"/>
            </a:xfrm>
            <a:custGeom>
              <a:avLst/>
              <a:gdLst/>
              <a:ahLst/>
              <a:cxnLst/>
              <a:rect l="l" t="t" r="r" b="b"/>
              <a:pathLst>
                <a:path w="192405" h="31750">
                  <a:moveTo>
                    <a:pt x="192239" y="0"/>
                  </a:moveTo>
                  <a:lnTo>
                    <a:pt x="0" y="3121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2893199" y="3390753"/>
            <a:ext cx="2846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Georgia"/>
                <a:cs typeface="Georgia"/>
              </a:rPr>
              <a:t>Loads</a:t>
            </a:r>
            <a:r>
              <a:rPr dirty="0" sz="1200" spc="24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</a:t>
            </a:r>
            <a:r>
              <a:rPr dirty="0" sz="1200" spc="24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PC</a:t>
            </a:r>
            <a:r>
              <a:rPr dirty="0" sz="1200" spc="24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with</a:t>
            </a:r>
            <a:r>
              <a:rPr dirty="0" sz="1200" spc="25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the</a:t>
            </a:r>
            <a:r>
              <a:rPr dirty="0" sz="1200" spc="24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contents</a:t>
            </a:r>
            <a:r>
              <a:rPr dirty="0" sz="1200" spc="245">
                <a:latin typeface="Georgia"/>
                <a:cs typeface="Georgia"/>
              </a:rPr>
              <a:t> </a:t>
            </a:r>
            <a:r>
              <a:rPr dirty="0" sz="1200" spc="165">
                <a:latin typeface="Georgia"/>
                <a:cs typeface="Georgia"/>
              </a:rPr>
              <a:t>of</a:t>
            </a:r>
            <a:r>
              <a:rPr dirty="0" sz="1200" spc="250">
                <a:latin typeface="Georgia"/>
                <a:cs typeface="Georgia"/>
              </a:rPr>
              <a:t> </a:t>
            </a:r>
            <a:r>
              <a:rPr dirty="0" sz="1200" spc="-45">
                <a:latin typeface="Georgia"/>
                <a:cs typeface="Georgia"/>
              </a:rPr>
              <a:t>R14.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3142420" y="4766247"/>
            <a:ext cx="445134" cy="408940"/>
            <a:chOff x="3142420" y="4766247"/>
            <a:chExt cx="445134" cy="408940"/>
          </a:xfrm>
        </p:grpSpPr>
        <p:sp>
          <p:nvSpPr>
            <p:cNvPr id="21" name="object 21" descr=""/>
            <p:cNvSpPr/>
            <p:nvPr/>
          </p:nvSpPr>
          <p:spPr>
            <a:xfrm>
              <a:off x="3142411" y="4766259"/>
              <a:ext cx="321310" cy="408940"/>
            </a:xfrm>
            <a:custGeom>
              <a:avLst/>
              <a:gdLst/>
              <a:ahLst/>
              <a:cxnLst/>
              <a:rect l="l" t="t" r="r" b="b"/>
              <a:pathLst>
                <a:path w="321310" h="408939">
                  <a:moveTo>
                    <a:pt x="192925" y="101434"/>
                  </a:moveTo>
                  <a:lnTo>
                    <a:pt x="188353" y="101434"/>
                  </a:lnTo>
                  <a:lnTo>
                    <a:pt x="188937" y="101904"/>
                  </a:lnTo>
                  <a:lnTo>
                    <a:pt x="192925" y="101434"/>
                  </a:lnTo>
                  <a:close/>
                </a:path>
                <a:path w="321310" h="408939">
                  <a:moveTo>
                    <a:pt x="217855" y="50063"/>
                  </a:moveTo>
                  <a:lnTo>
                    <a:pt x="186512" y="9740"/>
                  </a:lnTo>
                  <a:lnTo>
                    <a:pt x="167805" y="1308"/>
                  </a:lnTo>
                  <a:lnTo>
                    <a:pt x="171513" y="0"/>
                  </a:lnTo>
                  <a:lnTo>
                    <a:pt x="159880" y="1308"/>
                  </a:lnTo>
                  <a:lnTo>
                    <a:pt x="154152" y="7848"/>
                  </a:lnTo>
                  <a:lnTo>
                    <a:pt x="151460" y="20802"/>
                  </a:lnTo>
                  <a:lnTo>
                    <a:pt x="153314" y="36525"/>
                  </a:lnTo>
                  <a:lnTo>
                    <a:pt x="157861" y="46278"/>
                  </a:lnTo>
                  <a:lnTo>
                    <a:pt x="163080" y="58648"/>
                  </a:lnTo>
                  <a:lnTo>
                    <a:pt x="131737" y="74218"/>
                  </a:lnTo>
                  <a:lnTo>
                    <a:pt x="123812" y="80048"/>
                  </a:lnTo>
                  <a:lnTo>
                    <a:pt x="128536" y="85432"/>
                  </a:lnTo>
                  <a:lnTo>
                    <a:pt x="144208" y="74218"/>
                  </a:lnTo>
                  <a:lnTo>
                    <a:pt x="167805" y="66509"/>
                  </a:lnTo>
                  <a:lnTo>
                    <a:pt x="178752" y="76263"/>
                  </a:lnTo>
                  <a:lnTo>
                    <a:pt x="190550" y="83388"/>
                  </a:lnTo>
                  <a:lnTo>
                    <a:pt x="200494" y="83972"/>
                  </a:lnTo>
                  <a:lnTo>
                    <a:pt x="210108" y="83388"/>
                  </a:lnTo>
                  <a:lnTo>
                    <a:pt x="214655" y="77571"/>
                  </a:lnTo>
                  <a:lnTo>
                    <a:pt x="217855" y="64477"/>
                  </a:lnTo>
                  <a:lnTo>
                    <a:pt x="217855" y="50063"/>
                  </a:lnTo>
                  <a:close/>
                </a:path>
                <a:path w="321310" h="408939">
                  <a:moveTo>
                    <a:pt x="220078" y="259257"/>
                  </a:moveTo>
                  <a:lnTo>
                    <a:pt x="218744" y="260565"/>
                  </a:lnTo>
                  <a:lnTo>
                    <a:pt x="216865" y="263029"/>
                  </a:lnTo>
                  <a:lnTo>
                    <a:pt x="220078" y="259257"/>
                  </a:lnTo>
                  <a:close/>
                </a:path>
                <a:path w="321310" h="408939">
                  <a:moveTo>
                    <a:pt x="314490" y="136156"/>
                  </a:moveTo>
                  <a:lnTo>
                    <a:pt x="309410" y="132956"/>
                  </a:lnTo>
                  <a:lnTo>
                    <a:pt x="289077" y="121196"/>
                  </a:lnTo>
                  <a:lnTo>
                    <a:pt x="269240" y="110744"/>
                  </a:lnTo>
                  <a:lnTo>
                    <a:pt x="249415" y="101015"/>
                  </a:lnTo>
                  <a:lnTo>
                    <a:pt x="245681" y="97091"/>
                  </a:lnTo>
                  <a:lnTo>
                    <a:pt x="235686" y="91287"/>
                  </a:lnTo>
                  <a:lnTo>
                    <a:pt x="228396" y="91287"/>
                  </a:lnTo>
                  <a:lnTo>
                    <a:pt x="223824" y="95935"/>
                  </a:lnTo>
                  <a:lnTo>
                    <a:pt x="226364" y="104940"/>
                  </a:lnTo>
                  <a:lnTo>
                    <a:pt x="232460" y="110744"/>
                  </a:lnTo>
                  <a:lnTo>
                    <a:pt x="243649" y="116547"/>
                  </a:lnTo>
                  <a:lnTo>
                    <a:pt x="265341" y="125120"/>
                  </a:lnTo>
                  <a:lnTo>
                    <a:pt x="292798" y="140081"/>
                  </a:lnTo>
                  <a:lnTo>
                    <a:pt x="303314" y="140652"/>
                  </a:lnTo>
                  <a:lnTo>
                    <a:pt x="297548" y="154444"/>
                  </a:lnTo>
                  <a:lnTo>
                    <a:pt x="285686" y="169265"/>
                  </a:lnTo>
                  <a:lnTo>
                    <a:pt x="275856" y="187553"/>
                  </a:lnTo>
                  <a:lnTo>
                    <a:pt x="271957" y="206286"/>
                  </a:lnTo>
                  <a:lnTo>
                    <a:pt x="273824" y="212242"/>
                  </a:lnTo>
                  <a:lnTo>
                    <a:pt x="279755" y="216166"/>
                  </a:lnTo>
                  <a:lnTo>
                    <a:pt x="287718" y="218770"/>
                  </a:lnTo>
                  <a:lnTo>
                    <a:pt x="295516" y="224586"/>
                  </a:lnTo>
                  <a:lnTo>
                    <a:pt x="298907" y="230390"/>
                  </a:lnTo>
                  <a:lnTo>
                    <a:pt x="300774" y="237655"/>
                  </a:lnTo>
                  <a:lnTo>
                    <a:pt x="306705" y="237655"/>
                  </a:lnTo>
                  <a:lnTo>
                    <a:pt x="308737" y="232422"/>
                  </a:lnTo>
                  <a:lnTo>
                    <a:pt x="304660" y="224002"/>
                  </a:lnTo>
                  <a:lnTo>
                    <a:pt x="293649" y="218198"/>
                  </a:lnTo>
                  <a:lnTo>
                    <a:pt x="287045" y="212242"/>
                  </a:lnTo>
                  <a:lnTo>
                    <a:pt x="281114" y="209042"/>
                  </a:lnTo>
                  <a:lnTo>
                    <a:pt x="279069" y="203098"/>
                  </a:lnTo>
                  <a:lnTo>
                    <a:pt x="281622" y="187553"/>
                  </a:lnTo>
                  <a:lnTo>
                    <a:pt x="290944" y="175793"/>
                  </a:lnTo>
                  <a:lnTo>
                    <a:pt x="298907" y="165341"/>
                  </a:lnTo>
                  <a:lnTo>
                    <a:pt x="308737" y="153720"/>
                  </a:lnTo>
                  <a:lnTo>
                    <a:pt x="314490" y="142544"/>
                  </a:lnTo>
                  <a:lnTo>
                    <a:pt x="314490" y="136156"/>
                  </a:lnTo>
                  <a:close/>
                </a:path>
                <a:path w="321310" h="408939">
                  <a:moveTo>
                    <a:pt x="321271" y="399605"/>
                  </a:moveTo>
                  <a:lnTo>
                    <a:pt x="320598" y="393674"/>
                  </a:lnTo>
                  <a:lnTo>
                    <a:pt x="309549" y="389039"/>
                  </a:lnTo>
                  <a:lnTo>
                    <a:pt x="291706" y="387731"/>
                  </a:lnTo>
                  <a:lnTo>
                    <a:pt x="275209" y="387731"/>
                  </a:lnTo>
                  <a:lnTo>
                    <a:pt x="281673" y="380047"/>
                  </a:lnTo>
                  <a:lnTo>
                    <a:pt x="285076" y="370344"/>
                  </a:lnTo>
                  <a:lnTo>
                    <a:pt x="289661" y="356577"/>
                  </a:lnTo>
                  <a:lnTo>
                    <a:pt x="294932" y="342379"/>
                  </a:lnTo>
                  <a:lnTo>
                    <a:pt x="294932" y="325577"/>
                  </a:lnTo>
                  <a:lnTo>
                    <a:pt x="293573" y="309359"/>
                  </a:lnTo>
                  <a:lnTo>
                    <a:pt x="277088" y="274866"/>
                  </a:lnTo>
                  <a:lnTo>
                    <a:pt x="246494" y="236575"/>
                  </a:lnTo>
                  <a:lnTo>
                    <a:pt x="247523" y="222542"/>
                  </a:lnTo>
                  <a:lnTo>
                    <a:pt x="240220" y="170078"/>
                  </a:lnTo>
                  <a:lnTo>
                    <a:pt x="222542" y="107061"/>
                  </a:lnTo>
                  <a:lnTo>
                    <a:pt x="210820" y="99974"/>
                  </a:lnTo>
                  <a:lnTo>
                    <a:pt x="202323" y="99974"/>
                  </a:lnTo>
                  <a:lnTo>
                    <a:pt x="194843" y="103301"/>
                  </a:lnTo>
                  <a:lnTo>
                    <a:pt x="193230" y="105371"/>
                  </a:lnTo>
                  <a:lnTo>
                    <a:pt x="188937" y="101904"/>
                  </a:lnTo>
                  <a:lnTo>
                    <a:pt x="174625" y="103593"/>
                  </a:lnTo>
                  <a:lnTo>
                    <a:pt x="141224" y="116420"/>
                  </a:lnTo>
                  <a:lnTo>
                    <a:pt x="112229" y="126796"/>
                  </a:lnTo>
                  <a:lnTo>
                    <a:pt x="80022" y="135877"/>
                  </a:lnTo>
                  <a:lnTo>
                    <a:pt x="56972" y="145389"/>
                  </a:lnTo>
                  <a:lnTo>
                    <a:pt x="25438" y="155905"/>
                  </a:lnTo>
                  <a:lnTo>
                    <a:pt x="0" y="165569"/>
                  </a:lnTo>
                  <a:lnTo>
                    <a:pt x="1358" y="169316"/>
                  </a:lnTo>
                  <a:lnTo>
                    <a:pt x="8991" y="171335"/>
                  </a:lnTo>
                  <a:lnTo>
                    <a:pt x="31534" y="161099"/>
                  </a:lnTo>
                  <a:lnTo>
                    <a:pt x="32893" y="167436"/>
                  </a:lnTo>
                  <a:lnTo>
                    <a:pt x="38658" y="173202"/>
                  </a:lnTo>
                  <a:lnTo>
                    <a:pt x="47129" y="175361"/>
                  </a:lnTo>
                  <a:lnTo>
                    <a:pt x="56451" y="170611"/>
                  </a:lnTo>
                  <a:lnTo>
                    <a:pt x="63068" y="164846"/>
                  </a:lnTo>
                  <a:lnTo>
                    <a:pt x="62712" y="161099"/>
                  </a:lnTo>
                  <a:lnTo>
                    <a:pt x="62217" y="155905"/>
                  </a:lnTo>
                  <a:lnTo>
                    <a:pt x="60363" y="151434"/>
                  </a:lnTo>
                  <a:lnTo>
                    <a:pt x="82054" y="142214"/>
                  </a:lnTo>
                  <a:lnTo>
                    <a:pt x="92570" y="140347"/>
                  </a:lnTo>
                  <a:lnTo>
                    <a:pt x="112229" y="136448"/>
                  </a:lnTo>
                  <a:lnTo>
                    <a:pt x="139192" y="128092"/>
                  </a:lnTo>
                  <a:lnTo>
                    <a:pt x="160896" y="119011"/>
                  </a:lnTo>
                  <a:lnTo>
                    <a:pt x="176491" y="115125"/>
                  </a:lnTo>
                  <a:lnTo>
                    <a:pt x="186563" y="115925"/>
                  </a:lnTo>
                  <a:lnTo>
                    <a:pt x="184480" y="125272"/>
                  </a:lnTo>
                  <a:lnTo>
                    <a:pt x="183121" y="155765"/>
                  </a:lnTo>
                  <a:lnTo>
                    <a:pt x="184988" y="181635"/>
                  </a:lnTo>
                  <a:lnTo>
                    <a:pt x="191109" y="208229"/>
                  </a:lnTo>
                  <a:lnTo>
                    <a:pt x="198932" y="235407"/>
                  </a:lnTo>
                  <a:lnTo>
                    <a:pt x="207657" y="250812"/>
                  </a:lnTo>
                  <a:lnTo>
                    <a:pt x="205016" y="253161"/>
                  </a:lnTo>
                  <a:lnTo>
                    <a:pt x="193344" y="270878"/>
                  </a:lnTo>
                  <a:lnTo>
                    <a:pt x="186740" y="287858"/>
                  </a:lnTo>
                  <a:lnTo>
                    <a:pt x="180987" y="303974"/>
                  </a:lnTo>
                  <a:lnTo>
                    <a:pt x="178790" y="319074"/>
                  </a:lnTo>
                  <a:lnTo>
                    <a:pt x="179641" y="326771"/>
                  </a:lnTo>
                  <a:lnTo>
                    <a:pt x="185394" y="336499"/>
                  </a:lnTo>
                  <a:lnTo>
                    <a:pt x="195199" y="362483"/>
                  </a:lnTo>
                  <a:lnTo>
                    <a:pt x="206375" y="377583"/>
                  </a:lnTo>
                  <a:lnTo>
                    <a:pt x="209080" y="383971"/>
                  </a:lnTo>
                  <a:lnTo>
                    <a:pt x="198412" y="385279"/>
                  </a:lnTo>
                  <a:lnTo>
                    <a:pt x="184708" y="385279"/>
                  </a:lnTo>
                  <a:lnTo>
                    <a:pt x="167792" y="391375"/>
                  </a:lnTo>
                  <a:lnTo>
                    <a:pt x="168973" y="395884"/>
                  </a:lnTo>
                  <a:lnTo>
                    <a:pt x="171678" y="400964"/>
                  </a:lnTo>
                  <a:lnTo>
                    <a:pt x="176923" y="403580"/>
                  </a:lnTo>
                  <a:lnTo>
                    <a:pt x="187248" y="399796"/>
                  </a:lnTo>
                  <a:lnTo>
                    <a:pt x="198412" y="393852"/>
                  </a:lnTo>
                  <a:lnTo>
                    <a:pt x="214325" y="393268"/>
                  </a:lnTo>
                  <a:lnTo>
                    <a:pt x="224142" y="395160"/>
                  </a:lnTo>
                  <a:lnTo>
                    <a:pt x="226441" y="393268"/>
                  </a:lnTo>
                  <a:lnTo>
                    <a:pt x="228028" y="391960"/>
                  </a:lnTo>
                  <a:lnTo>
                    <a:pt x="228028" y="387311"/>
                  </a:lnTo>
                  <a:lnTo>
                    <a:pt x="214325" y="373672"/>
                  </a:lnTo>
                  <a:lnTo>
                    <a:pt x="199263" y="352183"/>
                  </a:lnTo>
                  <a:lnTo>
                    <a:pt x="192659" y="333311"/>
                  </a:lnTo>
                  <a:lnTo>
                    <a:pt x="190804" y="315163"/>
                  </a:lnTo>
                  <a:lnTo>
                    <a:pt x="191312" y="305282"/>
                  </a:lnTo>
                  <a:lnTo>
                    <a:pt x="196557" y="287858"/>
                  </a:lnTo>
                  <a:lnTo>
                    <a:pt x="210261" y="268846"/>
                  </a:lnTo>
                  <a:lnTo>
                    <a:pt x="218744" y="260565"/>
                  </a:lnTo>
                  <a:lnTo>
                    <a:pt x="220179" y="258673"/>
                  </a:lnTo>
                  <a:lnTo>
                    <a:pt x="229679" y="258673"/>
                  </a:lnTo>
                  <a:lnTo>
                    <a:pt x="236245" y="254762"/>
                  </a:lnTo>
                  <a:lnTo>
                    <a:pt x="239687" y="257492"/>
                  </a:lnTo>
                  <a:lnTo>
                    <a:pt x="273177" y="287909"/>
                  </a:lnTo>
                  <a:lnTo>
                    <a:pt x="285584" y="324853"/>
                  </a:lnTo>
                  <a:lnTo>
                    <a:pt x="285584" y="339191"/>
                  </a:lnTo>
                  <a:lnTo>
                    <a:pt x="283032" y="356577"/>
                  </a:lnTo>
                  <a:lnTo>
                    <a:pt x="275894" y="373532"/>
                  </a:lnTo>
                  <a:lnTo>
                    <a:pt x="269938" y="383235"/>
                  </a:lnTo>
                  <a:lnTo>
                    <a:pt x="266039" y="389763"/>
                  </a:lnTo>
                  <a:lnTo>
                    <a:pt x="266039" y="395122"/>
                  </a:lnTo>
                  <a:lnTo>
                    <a:pt x="269938" y="397002"/>
                  </a:lnTo>
                  <a:lnTo>
                    <a:pt x="278955" y="397002"/>
                  </a:lnTo>
                  <a:lnTo>
                    <a:pt x="293573" y="399605"/>
                  </a:lnTo>
                  <a:lnTo>
                    <a:pt x="304787" y="403377"/>
                  </a:lnTo>
                  <a:lnTo>
                    <a:pt x="311416" y="408597"/>
                  </a:lnTo>
                  <a:lnTo>
                    <a:pt x="317195" y="406704"/>
                  </a:lnTo>
                  <a:lnTo>
                    <a:pt x="321271" y="3996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389934" y="4774811"/>
              <a:ext cx="192405" cy="31750"/>
            </a:xfrm>
            <a:custGeom>
              <a:avLst/>
              <a:gdLst/>
              <a:ahLst/>
              <a:cxnLst/>
              <a:rect l="l" t="t" r="r" b="b"/>
              <a:pathLst>
                <a:path w="192404" h="31750">
                  <a:moveTo>
                    <a:pt x="192239" y="0"/>
                  </a:moveTo>
                  <a:lnTo>
                    <a:pt x="0" y="3121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3634050" y="4664909"/>
            <a:ext cx="3603625" cy="43370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265"/>
              </a:spcBef>
            </a:pPr>
            <a:r>
              <a:rPr dirty="0" sz="1200">
                <a:latin typeface="Georgia"/>
                <a:cs typeface="Georgia"/>
              </a:rPr>
              <a:t>An</a:t>
            </a:r>
            <a:r>
              <a:rPr dirty="0" sz="1200" spc="50">
                <a:latin typeface="Georgia"/>
                <a:cs typeface="Georgia"/>
              </a:rPr>
              <a:t> </a:t>
            </a:r>
            <a:r>
              <a:rPr dirty="0" sz="1200" spc="-20">
                <a:latin typeface="Georgia"/>
                <a:cs typeface="Georgia"/>
              </a:rPr>
              <a:t>infinite</a:t>
            </a:r>
            <a:r>
              <a:rPr dirty="0" sz="1200" spc="55">
                <a:latin typeface="Georgia"/>
                <a:cs typeface="Georgia"/>
              </a:rPr>
              <a:t> </a:t>
            </a:r>
            <a:r>
              <a:rPr dirty="0" sz="1200" spc="-20">
                <a:latin typeface="Georgia"/>
                <a:cs typeface="Georgia"/>
              </a:rPr>
              <a:t>loop.</a:t>
            </a:r>
            <a:endParaRPr sz="1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 spc="-10">
                <a:latin typeface="Georgia"/>
                <a:cs typeface="Georgia"/>
              </a:rPr>
              <a:t>BTW:</a:t>
            </a:r>
            <a:r>
              <a:rPr dirty="0" sz="1200" spc="90">
                <a:latin typeface="Georgia"/>
                <a:cs typeface="Georgia"/>
              </a:rPr>
              <a:t> </a:t>
            </a:r>
            <a:r>
              <a:rPr dirty="0" sz="1200" spc="-10">
                <a:latin typeface="Georgia"/>
                <a:cs typeface="Georgia"/>
              </a:rPr>
              <a:t>This</a:t>
            </a:r>
            <a:r>
              <a:rPr dirty="0" sz="1200" spc="10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inst\uction</a:t>
            </a:r>
            <a:r>
              <a:rPr dirty="0" sz="1200" spc="9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is</a:t>
            </a:r>
            <a:r>
              <a:rPr dirty="0" sz="1200" spc="100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encoded</a:t>
            </a:r>
            <a:r>
              <a:rPr dirty="0" sz="1200" spc="95">
                <a:latin typeface="Georgia"/>
                <a:cs typeface="Georgia"/>
              </a:rPr>
              <a:t> </a:t>
            </a:r>
            <a:r>
              <a:rPr dirty="0" sz="1200">
                <a:latin typeface="Georgia"/>
                <a:cs typeface="Georgia"/>
              </a:rPr>
              <a:t>as:</a:t>
            </a:r>
            <a:r>
              <a:rPr dirty="0" sz="1200" spc="95">
                <a:latin typeface="Georgia"/>
                <a:cs typeface="Georgia"/>
              </a:rPr>
              <a:t> </a:t>
            </a:r>
            <a:r>
              <a:rPr dirty="0" sz="1200" spc="-10">
                <a:latin typeface="Georgia"/>
                <a:cs typeface="Georgia"/>
              </a:rPr>
              <a:t>0xEAFFFFFE</a:t>
            </a:r>
            <a:endParaRPr sz="1200">
              <a:latin typeface="Georgia"/>
              <a:cs typeface="Georgia"/>
            </a:endParaRPr>
          </a:p>
        </p:txBody>
      </p:sp>
      <p:graphicFrame>
        <p:nvGraphicFramePr>
          <p:cNvPr id="24" name="object 24" descr=""/>
          <p:cNvGraphicFramePr>
            <a:graphicFrameLocks noGrp="1"/>
          </p:cNvGraphicFramePr>
          <p:nvPr/>
        </p:nvGraphicFramePr>
        <p:xfrm>
          <a:off x="3676625" y="5131237"/>
          <a:ext cx="4816475" cy="377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025"/>
                <a:gridCol w="671194"/>
                <a:gridCol w="280035"/>
                <a:gridCol w="2944495"/>
              </a:tblGrid>
              <a:tr h="377190"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0">
                          <a:latin typeface="Arial MT"/>
                          <a:cs typeface="Arial MT"/>
                        </a:rPr>
                        <a:t>1110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5" b="1">
                          <a:latin typeface="Arial"/>
                          <a:cs typeface="Arial"/>
                        </a:rPr>
                        <a:t>101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1111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1111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1111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1111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1111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 1110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25" name="object 25" descr=""/>
          <p:cNvGrpSpPr/>
          <p:nvPr/>
        </p:nvGrpSpPr>
        <p:grpSpPr>
          <a:xfrm>
            <a:off x="4397562" y="5523525"/>
            <a:ext cx="501015" cy="824230"/>
            <a:chOff x="4397562" y="5523525"/>
            <a:chExt cx="501015" cy="824230"/>
          </a:xfrm>
        </p:grpSpPr>
        <p:pic>
          <p:nvPicPr>
            <p:cNvPr id="26" name="object 2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7174" y="5523525"/>
              <a:ext cx="280799" cy="823799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4402325" y="5716975"/>
              <a:ext cx="189230" cy="50165"/>
            </a:xfrm>
            <a:custGeom>
              <a:avLst/>
              <a:gdLst/>
              <a:ahLst/>
              <a:cxnLst/>
              <a:rect l="l" t="t" r="r" b="b"/>
              <a:pathLst>
                <a:path w="189229" h="50164">
                  <a:moveTo>
                    <a:pt x="188699" y="497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4005689" y="5586219"/>
            <a:ext cx="3898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2225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Trebuchet MS"/>
                <a:cs typeface="Trebuchet MS"/>
              </a:rPr>
              <a:t>B-</a:t>
            </a:r>
            <a:r>
              <a:rPr dirty="0" sz="1000" spc="-80">
                <a:latin typeface="Trebuchet MS"/>
                <a:cs typeface="Trebuchet MS"/>
              </a:rPr>
              <a:t>type </a:t>
            </a:r>
            <a:r>
              <a:rPr dirty="0" sz="1000" spc="-45">
                <a:latin typeface="Trebuchet MS"/>
                <a:cs typeface="Trebuchet MS"/>
              </a:rPr>
              <a:t>format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3330762" y="5523525"/>
            <a:ext cx="501015" cy="824230"/>
            <a:chOff x="3330762" y="5523525"/>
            <a:chExt cx="501015" cy="824230"/>
          </a:xfrm>
        </p:grpSpPr>
        <p:pic>
          <p:nvPicPr>
            <p:cNvPr id="30" name="object 3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0374" y="5523525"/>
              <a:ext cx="280799" cy="823799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3335525" y="5716975"/>
              <a:ext cx="189230" cy="50165"/>
            </a:xfrm>
            <a:custGeom>
              <a:avLst/>
              <a:gdLst/>
              <a:ahLst/>
              <a:cxnLst/>
              <a:rect l="l" t="t" r="r" b="b"/>
              <a:pathLst>
                <a:path w="189229" h="50164">
                  <a:moveTo>
                    <a:pt x="188699" y="497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2876653" y="5586219"/>
            <a:ext cx="4521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85">
                <a:latin typeface="Trebuchet MS"/>
                <a:cs typeface="Trebuchet MS"/>
              </a:rPr>
              <a:t>“always”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33" name="object 3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55174" y="5523537"/>
            <a:ext cx="292199" cy="823799"/>
          </a:xfrm>
          <a:prstGeom prst="rect">
            <a:avLst/>
          </a:prstGeom>
        </p:spPr>
      </p:pic>
      <p:sp>
        <p:nvSpPr>
          <p:cNvPr id="34" name="object 34" descr=""/>
          <p:cNvSpPr txBox="1"/>
          <p:nvPr/>
        </p:nvSpPr>
        <p:spPr>
          <a:xfrm>
            <a:off x="5849700" y="5510019"/>
            <a:ext cx="7962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6830">
              <a:lnSpc>
                <a:spcPct val="100000"/>
              </a:lnSpc>
              <a:spcBef>
                <a:spcPts val="100"/>
              </a:spcBef>
            </a:pPr>
            <a:r>
              <a:rPr dirty="0" sz="1000" spc="-95">
                <a:latin typeface="Trebuchet MS"/>
                <a:cs typeface="Trebuchet MS"/>
              </a:rPr>
              <a:t>Don’t</a:t>
            </a:r>
            <a:r>
              <a:rPr dirty="0" sz="1000" spc="15">
                <a:latin typeface="Trebuchet MS"/>
                <a:cs typeface="Trebuchet MS"/>
              </a:rPr>
              <a:t> </a:t>
            </a:r>
            <a:r>
              <a:rPr dirty="0" sz="1000" spc="-45">
                <a:latin typeface="Trebuchet MS"/>
                <a:cs typeface="Trebuchet MS"/>
              </a:rPr>
              <a:t>save</a:t>
            </a:r>
            <a:r>
              <a:rPr dirty="0" sz="1000" spc="15">
                <a:latin typeface="Trebuchet MS"/>
                <a:cs typeface="Trebuchet MS"/>
              </a:rPr>
              <a:t> </a:t>
            </a:r>
            <a:r>
              <a:rPr dirty="0" sz="1000" spc="-60">
                <a:latin typeface="Trebuchet MS"/>
                <a:cs typeface="Trebuchet MS"/>
              </a:rPr>
              <a:t>the </a:t>
            </a:r>
            <a:r>
              <a:rPr dirty="0" sz="1000" spc="-40">
                <a:latin typeface="Trebuchet MS"/>
                <a:cs typeface="Trebuchet MS"/>
              </a:rPr>
              <a:t>return</a:t>
            </a:r>
            <a:r>
              <a:rPr dirty="0" sz="1000" spc="-35">
                <a:latin typeface="Trebuchet MS"/>
                <a:cs typeface="Trebuchet MS"/>
              </a:rPr>
              <a:t> address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5680950" y="5640749"/>
            <a:ext cx="169545" cy="71755"/>
          </a:xfrm>
          <a:custGeom>
            <a:avLst/>
            <a:gdLst/>
            <a:ahLst/>
            <a:cxnLst/>
            <a:rect l="l" t="t" r="r" b="b"/>
            <a:pathLst>
              <a:path w="169545" h="71754">
                <a:moveTo>
                  <a:pt x="0" y="71399"/>
                </a:moveTo>
                <a:lnTo>
                  <a:pt x="1691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6" name="object 36" descr=""/>
          <p:cNvGrpSpPr/>
          <p:nvPr/>
        </p:nvGrpSpPr>
        <p:grpSpPr>
          <a:xfrm>
            <a:off x="7031575" y="5523537"/>
            <a:ext cx="499745" cy="824230"/>
            <a:chOff x="7031575" y="5523537"/>
            <a:chExt cx="499745" cy="824230"/>
          </a:xfrm>
        </p:grpSpPr>
        <p:pic>
          <p:nvPicPr>
            <p:cNvPr id="37" name="object 3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1575" y="5523537"/>
              <a:ext cx="292199" cy="823799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7357350" y="5640750"/>
              <a:ext cx="169545" cy="71755"/>
            </a:xfrm>
            <a:custGeom>
              <a:avLst/>
              <a:gdLst/>
              <a:ahLst/>
              <a:cxnLst/>
              <a:rect l="l" t="t" r="r" b="b"/>
              <a:pathLst>
                <a:path w="169545" h="71754">
                  <a:moveTo>
                    <a:pt x="0" y="71399"/>
                  </a:moveTo>
                  <a:lnTo>
                    <a:pt x="1691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7616077" y="5510019"/>
            <a:ext cx="8813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75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latin typeface="Trebuchet MS"/>
                <a:cs typeface="Trebuchet MS"/>
              </a:rPr>
              <a:t>-</a:t>
            </a:r>
            <a:r>
              <a:rPr dirty="0" sz="1000" spc="-30">
                <a:latin typeface="Trebuchet MS"/>
                <a:cs typeface="Trebuchet MS"/>
              </a:rPr>
              <a:t>2,</a:t>
            </a:r>
            <a:r>
              <a:rPr dirty="0" sz="1000" spc="-5">
                <a:latin typeface="Trebuchet MS"/>
                <a:cs typeface="Trebuchet MS"/>
              </a:rPr>
              <a:t> </a:t>
            </a:r>
            <a:r>
              <a:rPr dirty="0" sz="1000" spc="-100">
                <a:latin typeface="Trebuchet MS"/>
                <a:cs typeface="Trebuchet MS"/>
              </a:rPr>
              <a:t>which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65">
                <a:latin typeface="Trebuchet MS"/>
                <a:cs typeface="Trebuchet MS"/>
              </a:rPr>
              <a:t>implies </a:t>
            </a:r>
            <a:r>
              <a:rPr dirty="0" sz="1000" spc="-150">
                <a:latin typeface="Trebuchet MS"/>
                <a:cs typeface="Trebuchet MS"/>
              </a:rPr>
              <a:t>PC</a:t>
            </a:r>
            <a:r>
              <a:rPr dirty="0" sz="1000" spc="35">
                <a:latin typeface="Trebuchet MS"/>
                <a:cs typeface="Trebuchet MS"/>
              </a:rPr>
              <a:t> </a:t>
            </a:r>
            <a:r>
              <a:rPr dirty="0" sz="1000" spc="-120">
                <a:latin typeface="Trebuchet MS"/>
                <a:cs typeface="Trebuchet MS"/>
              </a:rPr>
              <a:t>+</a:t>
            </a:r>
            <a:r>
              <a:rPr dirty="0" sz="1000" spc="4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8</a:t>
            </a:r>
            <a:r>
              <a:rPr dirty="0" sz="1000" spc="4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-2*4</a:t>
            </a:r>
            <a:r>
              <a:rPr dirty="0" sz="1000" spc="3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=</a:t>
            </a:r>
            <a:r>
              <a:rPr dirty="0" sz="1000" spc="40">
                <a:latin typeface="Trebuchet MS"/>
                <a:cs typeface="Trebuchet MS"/>
              </a:rPr>
              <a:t> </a:t>
            </a:r>
            <a:r>
              <a:rPr dirty="0" sz="1000" spc="-130">
                <a:latin typeface="Trebuchet MS"/>
                <a:cs typeface="Trebuchet MS"/>
              </a:rPr>
              <a:t>PC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0" name="object 4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0"/>
              </a:lnSpc>
            </a:pPr>
            <a:r>
              <a:rPr dirty="0" spc="-75"/>
              <a:t>09/10/2018</a:t>
            </a:r>
          </a:p>
        </p:txBody>
      </p:sp>
      <p:sp>
        <p:nvSpPr>
          <p:cNvPr id="41" name="object 4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0"/>
              </a:lnSpc>
            </a:pPr>
            <a:r>
              <a:rPr dirty="0"/>
              <a:t>Comp</a:t>
            </a:r>
            <a:r>
              <a:rPr dirty="0" spc="90"/>
              <a:t> </a:t>
            </a:r>
            <a:r>
              <a:rPr dirty="0" spc="-210"/>
              <a:t>411</a:t>
            </a:r>
            <a:r>
              <a:rPr dirty="0" spc="125"/>
              <a:t> </a:t>
            </a:r>
            <a:r>
              <a:rPr dirty="0"/>
              <a:t>-</a:t>
            </a:r>
            <a:r>
              <a:rPr dirty="0" spc="105"/>
              <a:t> </a:t>
            </a:r>
            <a:r>
              <a:rPr dirty="0" spc="-20"/>
              <a:t>Fall</a:t>
            </a:r>
            <a:r>
              <a:rPr dirty="0" spc="110"/>
              <a:t> </a:t>
            </a:r>
            <a:r>
              <a:rPr dirty="0" spc="-20"/>
              <a:t>2017</a:t>
            </a:r>
          </a:p>
        </p:txBody>
      </p:sp>
      <p:sp>
        <p:nvSpPr>
          <p:cNvPr id="42" name="object 4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05"/>
              </a:lnSpc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dirty="0" spc="215"/>
              <a:t> </a:t>
            </a:r>
            <a:r>
              <a:rPr dirty="0" cap="small" spc="280"/>
              <a:t>simple</a:t>
            </a:r>
            <a:r>
              <a:rPr dirty="0" spc="215"/>
              <a:t> </a:t>
            </a:r>
            <a:r>
              <a:rPr dirty="0" spc="135"/>
              <a:t>P</a:t>
            </a:r>
            <a:r>
              <a:rPr dirty="0" cap="small" spc="135"/>
              <a:t>rogram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0"/>
              </a:lnSpc>
            </a:pPr>
            <a:r>
              <a:rPr dirty="0" spc="-75"/>
              <a:t>09/10/2018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0"/>
              </a:lnSpc>
            </a:pPr>
            <a:r>
              <a:rPr dirty="0"/>
              <a:t>Comp</a:t>
            </a:r>
            <a:r>
              <a:rPr dirty="0" spc="90"/>
              <a:t> </a:t>
            </a:r>
            <a:r>
              <a:rPr dirty="0" spc="-210"/>
              <a:t>411</a:t>
            </a:r>
            <a:r>
              <a:rPr dirty="0" spc="125"/>
              <a:t> </a:t>
            </a:r>
            <a:r>
              <a:rPr dirty="0"/>
              <a:t>-</a:t>
            </a:r>
            <a:r>
              <a:rPr dirty="0" spc="105"/>
              <a:t> </a:t>
            </a:r>
            <a:r>
              <a:rPr dirty="0" spc="-20"/>
              <a:t>Fall</a:t>
            </a:r>
            <a:r>
              <a:rPr dirty="0" spc="110"/>
              <a:t> </a:t>
            </a:r>
            <a:r>
              <a:rPr dirty="0" spc="-20"/>
              <a:t>2017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05"/>
              </a:lnSpc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384725" y="1544126"/>
            <a:ext cx="4963795" cy="17018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;</a:t>
            </a:r>
            <a:r>
              <a:rPr dirty="0" sz="2400" spc="-35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Assembly</a:t>
            </a:r>
            <a:r>
              <a:rPr dirty="0" sz="2400" spc="-2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code</a:t>
            </a:r>
            <a:r>
              <a:rPr dirty="0" sz="2400" spc="-2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2400" spc="-25">
                <a:solidFill>
                  <a:srgbClr val="595959"/>
                </a:solidFill>
                <a:latin typeface="Courier New"/>
                <a:cs typeface="Courier New"/>
              </a:rPr>
              <a:t>for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;</a:t>
            </a:r>
            <a:r>
              <a:rPr dirty="0" sz="2400" spc="-1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sum</a:t>
            </a:r>
            <a:r>
              <a:rPr dirty="0" sz="2400" spc="-1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=</a:t>
            </a:r>
            <a:r>
              <a:rPr dirty="0" sz="2400" spc="-5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2400" spc="-25">
                <a:solidFill>
                  <a:srgbClr val="595959"/>
                </a:solidFill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;</a:t>
            </a:r>
            <a:r>
              <a:rPr dirty="0" sz="2400" spc="-2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for</a:t>
            </a:r>
            <a:r>
              <a:rPr dirty="0" sz="2400" spc="-1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(i</a:t>
            </a:r>
            <a:r>
              <a:rPr dirty="0" sz="2400" spc="-1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=</a:t>
            </a:r>
            <a:r>
              <a:rPr dirty="0" sz="2400" spc="-1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0;</a:t>
            </a:r>
            <a:r>
              <a:rPr dirty="0" sz="2400" spc="-1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i</a:t>
            </a:r>
            <a:r>
              <a:rPr dirty="0" sz="2400" spc="-1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&lt;=</a:t>
            </a:r>
            <a:r>
              <a:rPr dirty="0" sz="2400" spc="-1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10;</a:t>
            </a:r>
            <a:r>
              <a:rPr dirty="0" sz="2400" spc="-5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2400" spc="-20">
                <a:solidFill>
                  <a:srgbClr val="595959"/>
                </a:solidFill>
                <a:latin typeface="Courier New"/>
                <a:cs typeface="Courier New"/>
              </a:rPr>
              <a:t>i++)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1109345" algn="l"/>
              </a:tabLst>
            </a:pPr>
            <a:r>
              <a:rPr dirty="0" sz="2400" spc="-50">
                <a:solidFill>
                  <a:srgbClr val="595959"/>
                </a:solidFill>
                <a:latin typeface="Courier New"/>
                <a:cs typeface="Courier New"/>
              </a:rPr>
              <a:t>;</a:t>
            </a: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	sum</a:t>
            </a:r>
            <a:r>
              <a:rPr dirty="0" sz="2400" spc="-2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=</a:t>
            </a:r>
            <a:r>
              <a:rPr dirty="0" sz="2400" spc="-1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sum</a:t>
            </a:r>
            <a:r>
              <a:rPr dirty="0" sz="2400" spc="-1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+</a:t>
            </a:r>
            <a:r>
              <a:rPr dirty="0" sz="2400" spc="-1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2400" spc="-35">
                <a:solidFill>
                  <a:srgbClr val="595959"/>
                </a:solidFill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4725" y="3220526"/>
            <a:ext cx="1945639" cy="2959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3843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-25">
                <a:solidFill>
                  <a:srgbClr val="595959"/>
                </a:solidFill>
                <a:latin typeface="Courier New"/>
                <a:cs typeface="Courier New"/>
              </a:rPr>
              <a:t>MOV MOV</a:t>
            </a:r>
            <a:endParaRPr sz="2400">
              <a:latin typeface="Courier New"/>
              <a:cs typeface="Courier New"/>
            </a:endParaRPr>
          </a:p>
          <a:p>
            <a:pPr algn="just" marL="1384300" marR="5080" indent="-1371600">
              <a:lnSpc>
                <a:spcPct val="114599"/>
              </a:lnSpc>
            </a:pP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loop:</a:t>
            </a:r>
            <a:r>
              <a:rPr dirty="0" sz="2400" spc="345">
                <a:solidFill>
                  <a:srgbClr val="595959"/>
                </a:solidFill>
                <a:latin typeface="Courier New"/>
                <a:cs typeface="Courier New"/>
              </a:rPr>
              <a:t>  </a:t>
            </a:r>
            <a:r>
              <a:rPr dirty="0" sz="2400" spc="-25">
                <a:solidFill>
                  <a:srgbClr val="595959"/>
                </a:solidFill>
                <a:latin typeface="Courier New"/>
                <a:cs typeface="Courier New"/>
              </a:rPr>
              <a:t>ADD ADD CMP BLE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1383665" algn="l"/>
              </a:tabLst>
            </a:pPr>
            <a:r>
              <a:rPr dirty="0" sz="2400" spc="-10">
                <a:solidFill>
                  <a:srgbClr val="595959"/>
                </a:solidFill>
                <a:latin typeface="Courier New"/>
                <a:cs typeface="Courier New"/>
              </a:rPr>
              <a:t>halt:</a:t>
            </a: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	</a:t>
            </a:r>
            <a:r>
              <a:rPr dirty="0" sz="2400" spc="-50">
                <a:solidFill>
                  <a:srgbClr val="595959"/>
                </a:solidFill>
                <a:latin typeface="Courier New"/>
                <a:cs typeface="Courier New"/>
              </a:rPr>
              <a:t>B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127925" y="3220526"/>
            <a:ext cx="1488440" cy="2959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2400" spc="-10">
                <a:solidFill>
                  <a:srgbClr val="595959"/>
                </a:solidFill>
                <a:latin typeface="Courier New"/>
                <a:cs typeface="Courier New"/>
              </a:rPr>
              <a:t>R1,#0 R0,#0 R0,R0,R1 R1,R1,#1 R1,#10</a:t>
            </a:r>
            <a:endParaRPr sz="2400">
              <a:latin typeface="Courier New"/>
              <a:cs typeface="Courier New"/>
            </a:endParaRPr>
          </a:p>
          <a:p>
            <a:pPr marL="12700" marR="736600">
              <a:lnSpc>
                <a:spcPct val="114599"/>
              </a:lnSpc>
            </a:pPr>
            <a:r>
              <a:rPr dirty="0" sz="2400" spc="-20">
                <a:solidFill>
                  <a:srgbClr val="595959"/>
                </a:solidFill>
                <a:latin typeface="Courier New"/>
                <a:cs typeface="Courier New"/>
              </a:rPr>
              <a:t>loop halt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413925" y="3220526"/>
            <a:ext cx="2769235" cy="21209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;</a:t>
            </a:r>
            <a:r>
              <a:rPr dirty="0" sz="2400" spc="-1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R1</a:t>
            </a:r>
            <a:r>
              <a:rPr dirty="0" sz="2400" spc="-1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is</a:t>
            </a:r>
            <a:r>
              <a:rPr dirty="0" sz="2400" spc="-5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2400" spc="-50">
                <a:solidFill>
                  <a:srgbClr val="595959"/>
                </a:solidFill>
                <a:latin typeface="Courier New"/>
                <a:cs typeface="Courier New"/>
              </a:rPr>
              <a:t>i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;</a:t>
            </a:r>
            <a:r>
              <a:rPr dirty="0" sz="2400" spc="-1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R0</a:t>
            </a:r>
            <a:r>
              <a:rPr dirty="0" sz="2400" spc="-1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is</a:t>
            </a:r>
            <a:r>
              <a:rPr dirty="0" sz="2400" spc="-5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2400" spc="-25">
                <a:solidFill>
                  <a:srgbClr val="595959"/>
                </a:solidFill>
                <a:latin typeface="Courier New"/>
                <a:cs typeface="Courier New"/>
              </a:rPr>
              <a:t>sum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;</a:t>
            </a:r>
            <a:r>
              <a:rPr dirty="0" sz="2400" spc="-2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sum</a:t>
            </a:r>
            <a:r>
              <a:rPr dirty="0" sz="2400" spc="-1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=</a:t>
            </a:r>
            <a:r>
              <a:rPr dirty="0" sz="2400" spc="-1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sum</a:t>
            </a:r>
            <a:r>
              <a:rPr dirty="0" sz="2400" spc="-1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+</a:t>
            </a:r>
            <a:r>
              <a:rPr dirty="0" sz="2400" spc="-5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2400" spc="-50">
                <a:solidFill>
                  <a:srgbClr val="595959"/>
                </a:solidFill>
                <a:latin typeface="Courier New"/>
                <a:cs typeface="Courier New"/>
              </a:rPr>
              <a:t>i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;</a:t>
            </a:r>
            <a:r>
              <a:rPr dirty="0" sz="2400" spc="-5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2400" spc="-25">
                <a:solidFill>
                  <a:srgbClr val="595959"/>
                </a:solidFill>
                <a:latin typeface="Courier New"/>
                <a:cs typeface="Courier New"/>
              </a:rPr>
              <a:t>i++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;</a:t>
            </a:r>
            <a:r>
              <a:rPr dirty="0" sz="2400" spc="-1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i</a:t>
            </a:r>
            <a:r>
              <a:rPr dirty="0" sz="2400" spc="-5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595959"/>
                </a:solidFill>
                <a:latin typeface="Courier New"/>
                <a:cs typeface="Courier New"/>
              </a:rPr>
              <a:t>&lt;=</a:t>
            </a:r>
            <a:r>
              <a:rPr dirty="0" sz="2400" spc="-5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2400" spc="-25">
                <a:solidFill>
                  <a:srgbClr val="595959"/>
                </a:solidFill>
                <a:latin typeface="Courier New"/>
                <a:cs typeface="Courier New"/>
              </a:rPr>
              <a:t>10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</a:t>
            </a:r>
            <a:r>
              <a:rPr dirty="0" cap="small"/>
              <a:t>oad</a:t>
            </a:r>
            <a:r>
              <a:rPr dirty="0" spc="80"/>
              <a:t> </a:t>
            </a:r>
            <a:r>
              <a:rPr dirty="0" cap="small"/>
              <a:t>and</a:t>
            </a:r>
            <a:r>
              <a:rPr dirty="0" spc="85"/>
              <a:t> </a:t>
            </a:r>
            <a:r>
              <a:rPr dirty="0" cap="small" spc="135"/>
              <a:t>stores</a:t>
            </a:r>
            <a:r>
              <a:rPr dirty="0" spc="85"/>
              <a:t> </a:t>
            </a:r>
            <a:r>
              <a:rPr dirty="0" cap="small" spc="85"/>
              <a:t>in</a:t>
            </a:r>
            <a:r>
              <a:rPr dirty="0" spc="85"/>
              <a:t> </a:t>
            </a:r>
            <a:r>
              <a:rPr dirty="0" cap="small" spc="-35"/>
              <a:t>action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0"/>
              </a:lnSpc>
            </a:pPr>
            <a:r>
              <a:rPr dirty="0" spc="-75"/>
              <a:t>09/10/2018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0"/>
              </a:lnSpc>
            </a:pPr>
            <a:r>
              <a:rPr dirty="0"/>
              <a:t>Comp</a:t>
            </a:r>
            <a:r>
              <a:rPr dirty="0" spc="90"/>
              <a:t> </a:t>
            </a:r>
            <a:r>
              <a:rPr dirty="0" spc="-210"/>
              <a:t>411</a:t>
            </a:r>
            <a:r>
              <a:rPr dirty="0" spc="125"/>
              <a:t> </a:t>
            </a:r>
            <a:r>
              <a:rPr dirty="0"/>
              <a:t>-</a:t>
            </a:r>
            <a:r>
              <a:rPr dirty="0" spc="105"/>
              <a:t> </a:t>
            </a:r>
            <a:r>
              <a:rPr dirty="0" spc="-20"/>
              <a:t>Fall</a:t>
            </a:r>
            <a:r>
              <a:rPr dirty="0" spc="110"/>
              <a:t> </a:t>
            </a:r>
            <a:r>
              <a:rPr dirty="0" spc="-20"/>
              <a:t>2017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05"/>
              </a:lnSpc>
            </a:pPr>
            <a:fld id="{81D60167-4931-47E6-BA6A-407CBD079E47}" type="slidenum">
              <a:rPr dirty="0" spc="-25"/>
              <a:t>14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384725" y="1599498"/>
            <a:ext cx="76911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An</a:t>
            </a:r>
            <a:r>
              <a:rPr dirty="0" sz="2000" spc="22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-20">
                <a:solidFill>
                  <a:srgbClr val="595959"/>
                </a:solidFill>
                <a:latin typeface="Georgia"/>
                <a:cs typeface="Georgia"/>
              </a:rPr>
              <a:t>example</a:t>
            </a:r>
            <a:r>
              <a:rPr dirty="0" sz="2000" spc="229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290">
                <a:solidFill>
                  <a:srgbClr val="595959"/>
                </a:solidFill>
                <a:latin typeface="Georgia"/>
                <a:cs typeface="Georgia"/>
              </a:rPr>
              <a:t>of</a:t>
            </a:r>
            <a:r>
              <a:rPr dirty="0" sz="2000" spc="22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how</a:t>
            </a:r>
            <a:r>
              <a:rPr dirty="0" sz="2000" spc="22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loads</a:t>
            </a:r>
            <a:r>
              <a:rPr dirty="0" sz="2000" spc="22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-30">
                <a:solidFill>
                  <a:srgbClr val="595959"/>
                </a:solidFill>
                <a:latin typeface="Georgia"/>
                <a:cs typeface="Georgia"/>
              </a:rPr>
              <a:t>and</a:t>
            </a:r>
            <a:r>
              <a:rPr dirty="0" sz="2000" spc="22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110">
                <a:solidFill>
                  <a:srgbClr val="595959"/>
                </a:solidFill>
                <a:latin typeface="Georgia"/>
                <a:cs typeface="Georgia"/>
              </a:rPr>
              <a:t>sto\es</a:t>
            </a:r>
            <a:r>
              <a:rPr dirty="0" sz="2000" spc="229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85">
                <a:solidFill>
                  <a:srgbClr val="595959"/>
                </a:solidFill>
                <a:latin typeface="Georgia"/>
                <a:cs typeface="Georgia"/>
              </a:rPr>
              <a:t>a\e</a:t>
            </a:r>
            <a:r>
              <a:rPr dirty="0" sz="2000" spc="22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used</a:t>
            </a:r>
            <a:r>
              <a:rPr dirty="0" sz="2000" spc="22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75">
                <a:solidFill>
                  <a:srgbClr val="595959"/>
                </a:solidFill>
                <a:latin typeface="Georgia"/>
                <a:cs typeface="Georgia"/>
              </a:rPr>
              <a:t>to</a:t>
            </a:r>
            <a:r>
              <a:rPr dirty="0" sz="2000" spc="229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180">
                <a:solidFill>
                  <a:srgbClr val="595959"/>
                </a:solidFill>
                <a:latin typeface="Georgia"/>
                <a:cs typeface="Georgia"/>
              </a:rPr>
              <a:t>access</a:t>
            </a:r>
            <a:r>
              <a:rPr dirty="0" sz="2000" spc="22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-10">
                <a:solidFill>
                  <a:srgbClr val="595959"/>
                </a:solidFill>
                <a:latin typeface="Georgia"/>
                <a:cs typeface="Georgia"/>
              </a:rPr>
              <a:t>a\\ays.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4725" y="2151948"/>
            <a:ext cx="8864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595959"/>
                </a:solidFill>
                <a:latin typeface="Georgia"/>
                <a:cs typeface="Georgia"/>
              </a:rPr>
              <a:t>Java/C:</a:t>
            </a:r>
            <a:endParaRPr sz="2000">
              <a:latin typeface="Georgia"/>
              <a:cs typeface="Georgia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365675" y="2709407"/>
          <a:ext cx="6398260" cy="109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8470"/>
                <a:gridCol w="1706880"/>
                <a:gridCol w="243839"/>
                <a:gridCol w="487680"/>
                <a:gridCol w="964565"/>
                <a:gridCol w="1208405"/>
                <a:gridCol w="1250950"/>
              </a:tblGrid>
              <a:tr h="6013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600" spc="-25">
                          <a:solidFill>
                            <a:srgbClr val="0B5394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 spc="-25">
                          <a:solidFill>
                            <a:srgbClr val="0B5394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600" spc="-10">
                          <a:solidFill>
                            <a:srgbClr val="0B5394"/>
                          </a:solidFill>
                          <a:latin typeface="Courier New"/>
                          <a:cs typeface="Courier New"/>
                        </a:rPr>
                        <a:t>x[10];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600">
                          <a:solidFill>
                            <a:srgbClr val="0B5394"/>
                          </a:solidFill>
                          <a:latin typeface="Courier New"/>
                          <a:cs typeface="Courier New"/>
                        </a:rPr>
                        <a:t>sum</a:t>
                      </a:r>
                      <a:r>
                        <a:rPr dirty="0" sz="1600" spc="-30">
                          <a:solidFill>
                            <a:srgbClr val="0B539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>
                          <a:solidFill>
                            <a:srgbClr val="0B5394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600" spc="-30">
                          <a:solidFill>
                            <a:srgbClr val="0B539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25">
                          <a:solidFill>
                            <a:srgbClr val="0B5394"/>
                          </a:solidFill>
                          <a:latin typeface="Courier New"/>
                          <a:cs typeface="Courier New"/>
                        </a:rPr>
                        <a:t>0;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95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5925" marR="53340">
                        <a:lnSpc>
                          <a:spcPct val="101600"/>
                        </a:lnSpc>
                        <a:spcBef>
                          <a:spcPts val="735"/>
                        </a:spcBef>
                      </a:pPr>
                      <a:r>
                        <a:rPr dirty="0" sz="1600" spc="-10">
                          <a:latin typeface="Courier New"/>
                          <a:cs typeface="Courier New"/>
                        </a:rPr>
                        <a:t>.align </a:t>
                      </a:r>
                      <a:r>
                        <a:rPr dirty="0" sz="1600" spc="-25">
                          <a:latin typeface="Courier New"/>
                          <a:cs typeface="Courier New"/>
                        </a:rPr>
                        <a:t>x: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93345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600" spc="-5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121285">
                        <a:lnSpc>
                          <a:spcPts val="1855"/>
                        </a:lnSpc>
                        <a:spcBef>
                          <a:spcPts val="30"/>
                        </a:spcBef>
                      </a:pPr>
                      <a:r>
                        <a:rPr dirty="0" sz="1600">
                          <a:latin typeface="Courier New"/>
                          <a:cs typeface="Courier New"/>
                        </a:rPr>
                        <a:t>.space</a:t>
                      </a:r>
                      <a:r>
                        <a:rPr dirty="0" sz="1600" spc="-9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25">
                          <a:latin typeface="Courier New"/>
                          <a:cs typeface="Courier New"/>
                        </a:rPr>
                        <a:t>40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106045"/>
                </a:tc>
              </a:tr>
              <a:tr h="494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600" spc="-25">
                          <a:solidFill>
                            <a:srgbClr val="0B5394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dirty="0" sz="1600">
                          <a:solidFill>
                            <a:srgbClr val="0B5394"/>
                          </a:solidFill>
                          <a:latin typeface="Courier New"/>
                          <a:cs typeface="Courier New"/>
                        </a:rPr>
                        <a:t>(int</a:t>
                      </a:r>
                      <a:r>
                        <a:rPr dirty="0" sz="1600" spc="-30">
                          <a:solidFill>
                            <a:srgbClr val="0B539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>
                          <a:solidFill>
                            <a:srgbClr val="0B5394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dirty="0" sz="1600" spc="-30">
                          <a:solidFill>
                            <a:srgbClr val="0B539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>
                          <a:solidFill>
                            <a:srgbClr val="0B5394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1600" spc="-30">
                          <a:solidFill>
                            <a:srgbClr val="0B539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>
                          <a:solidFill>
                            <a:srgbClr val="0B5394"/>
                          </a:solidFill>
                          <a:latin typeface="Courier New"/>
                          <a:cs typeface="Courier New"/>
                        </a:rPr>
                        <a:t>0;</a:t>
                      </a:r>
                      <a:r>
                        <a:rPr dirty="0" sz="1600" spc="-30">
                          <a:solidFill>
                            <a:srgbClr val="0B539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0">
                          <a:solidFill>
                            <a:srgbClr val="0B5394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dirty="0" sz="1600" spc="-50">
                          <a:solidFill>
                            <a:srgbClr val="0B5394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0325">
                        <a:lnSpc>
                          <a:spcPct val="100000"/>
                        </a:lnSpc>
                      </a:pPr>
                      <a:r>
                        <a:rPr dirty="0" sz="1600" spc="-25">
                          <a:solidFill>
                            <a:srgbClr val="0B5394"/>
                          </a:solidFill>
                          <a:latin typeface="Courier New"/>
                          <a:cs typeface="Courier New"/>
                        </a:rPr>
                        <a:t>10;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dirty="0" sz="1600" spc="-20">
                          <a:solidFill>
                            <a:srgbClr val="0B5394"/>
                          </a:solidFill>
                          <a:latin typeface="Courier New"/>
                          <a:cs typeface="Courier New"/>
                        </a:rPr>
                        <a:t>i++)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540"/>
                </a:tc>
                <a:tc>
                  <a:txBody>
                    <a:bodyPr/>
                    <a:lstStyle/>
                    <a:p>
                      <a:pPr marL="415925">
                        <a:lnSpc>
                          <a:spcPts val="1914"/>
                        </a:lnSpc>
                      </a:pPr>
                      <a:r>
                        <a:rPr dirty="0" sz="1600" spc="-20">
                          <a:latin typeface="Courier New"/>
                          <a:cs typeface="Courier New"/>
                        </a:rPr>
                        <a:t>sum: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ts val="1914"/>
                        </a:lnSpc>
                      </a:pPr>
                      <a:r>
                        <a:rPr dirty="0" sz="1600">
                          <a:latin typeface="Courier New"/>
                          <a:cs typeface="Courier New"/>
                        </a:rPr>
                        <a:t>.word</a:t>
                      </a:r>
                      <a:r>
                        <a:rPr dirty="0" sz="1600" spc="-7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872405" y="3811330"/>
            <a:ext cx="148844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0B5394"/>
                </a:solidFill>
                <a:latin typeface="Courier New"/>
                <a:cs typeface="Courier New"/>
              </a:rPr>
              <a:t>sum</a:t>
            </a:r>
            <a:r>
              <a:rPr dirty="0" sz="1600" spc="-40">
                <a:solidFill>
                  <a:srgbClr val="0B5394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0B5394"/>
                </a:solidFill>
                <a:latin typeface="Courier New"/>
                <a:cs typeface="Courier New"/>
              </a:rPr>
              <a:t>+=</a:t>
            </a:r>
            <a:r>
              <a:rPr dirty="0" sz="1600" spc="-35">
                <a:solidFill>
                  <a:srgbClr val="0B5394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0B5394"/>
                </a:solidFill>
                <a:latin typeface="Courier New"/>
                <a:cs typeface="Courier New"/>
              </a:rPr>
              <a:t>x[i];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631025" y="2191060"/>
            <a:ext cx="11404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40">
                <a:latin typeface="Georgia"/>
                <a:cs typeface="Georgia"/>
              </a:rPr>
              <a:t>Assembly: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545425" y="3793292"/>
            <a:ext cx="1366520" cy="76454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</a:pPr>
            <a:r>
              <a:rPr dirty="0" sz="1600">
                <a:latin typeface="Courier New"/>
                <a:cs typeface="Courier New"/>
              </a:rPr>
              <a:t>MOV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R0,=x </a:t>
            </a:r>
            <a:r>
              <a:rPr dirty="0" sz="1600">
                <a:latin typeface="Courier New"/>
                <a:cs typeface="Courier New"/>
              </a:rPr>
              <a:t>MOV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R1,=sum </a:t>
            </a:r>
            <a:r>
              <a:rPr dirty="0" sz="1600">
                <a:latin typeface="Courier New"/>
                <a:cs typeface="Courier New"/>
              </a:rPr>
              <a:t>LDR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R2,[R1]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130385" y="3793292"/>
            <a:ext cx="13665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Courier New"/>
                <a:cs typeface="Courier New"/>
              </a:rPr>
              <a:t>;</a:t>
            </a:r>
            <a:r>
              <a:rPr dirty="0" sz="1600" spc="-3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base</a:t>
            </a:r>
            <a:r>
              <a:rPr dirty="0" sz="1600" spc="-3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of</a:t>
            </a:r>
            <a:r>
              <a:rPr dirty="0" sz="1600" spc="-35">
                <a:latin typeface="Courier New"/>
                <a:cs typeface="Courier New"/>
              </a:rPr>
              <a:t> </a:t>
            </a:r>
            <a:r>
              <a:rPr dirty="0" sz="1600" spc="-50">
                <a:latin typeface="Courier New"/>
                <a:cs typeface="Courier New"/>
              </a:rPr>
              <a:t>x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545425" y="4536242"/>
            <a:ext cx="2708275" cy="1755139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  <a:tabLst>
                <a:tab pos="1597025" algn="l"/>
              </a:tabLst>
            </a:pPr>
            <a:r>
              <a:rPr dirty="0" sz="1600">
                <a:latin typeface="Courier New"/>
                <a:cs typeface="Courier New"/>
              </a:rPr>
              <a:t>MOV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R3,#0</a:t>
            </a:r>
            <a:r>
              <a:rPr dirty="0" sz="1600">
                <a:latin typeface="Courier New"/>
                <a:cs typeface="Courier New"/>
              </a:rPr>
              <a:t>	;</a:t>
            </a:r>
            <a:r>
              <a:rPr dirty="0" sz="1600" spc="-2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R3</a:t>
            </a:r>
            <a:r>
              <a:rPr dirty="0" sz="1600" spc="-2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is</a:t>
            </a:r>
            <a:r>
              <a:rPr dirty="0" sz="1600" spc="-25">
                <a:latin typeface="Courier New"/>
                <a:cs typeface="Courier New"/>
              </a:rPr>
              <a:t> </a:t>
            </a:r>
            <a:r>
              <a:rPr dirty="0" sz="1600" spc="-50">
                <a:latin typeface="Courier New"/>
                <a:cs typeface="Courier New"/>
              </a:rPr>
              <a:t>i </a:t>
            </a:r>
            <a:r>
              <a:rPr dirty="0" sz="1600">
                <a:latin typeface="Courier New"/>
                <a:cs typeface="Courier New"/>
              </a:rPr>
              <a:t>LDR</a:t>
            </a:r>
            <a:r>
              <a:rPr dirty="0" sz="1600" spc="-7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R4,[R0,R3</a:t>
            </a:r>
            <a:r>
              <a:rPr dirty="0" sz="1600" spc="-7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LSL</a:t>
            </a:r>
            <a:r>
              <a:rPr dirty="0" sz="1600" spc="-70">
                <a:latin typeface="Courier New"/>
                <a:cs typeface="Courier New"/>
              </a:rPr>
              <a:t> </a:t>
            </a:r>
            <a:r>
              <a:rPr dirty="0" sz="1600" spc="-25">
                <a:latin typeface="Courier New"/>
                <a:cs typeface="Courier New"/>
              </a:rPr>
              <a:t>2] </a:t>
            </a:r>
            <a:r>
              <a:rPr dirty="0" sz="1600">
                <a:latin typeface="Courier New"/>
                <a:cs typeface="Courier New"/>
              </a:rPr>
              <a:t>ADD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R2,R2,R4</a:t>
            </a:r>
            <a:endParaRPr sz="1600">
              <a:latin typeface="Courier New"/>
              <a:cs typeface="Courier New"/>
            </a:endParaRPr>
          </a:p>
          <a:p>
            <a:pPr marL="12700" marR="1224280">
              <a:lnSpc>
                <a:spcPct val="101600"/>
              </a:lnSpc>
            </a:pPr>
            <a:r>
              <a:rPr dirty="0" sz="1600">
                <a:latin typeface="Courier New"/>
                <a:cs typeface="Courier New"/>
              </a:rPr>
              <a:t>ADD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R3,R3,#1 </a:t>
            </a:r>
            <a:r>
              <a:rPr dirty="0" sz="1600">
                <a:latin typeface="Courier New"/>
                <a:cs typeface="Courier New"/>
              </a:rPr>
              <a:t>CMP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R3,#10</a:t>
            </a:r>
            <a:endParaRPr sz="1600">
              <a:latin typeface="Courier New"/>
              <a:cs typeface="Courier New"/>
            </a:endParaRPr>
          </a:p>
          <a:p>
            <a:pPr marL="12700" marR="1346200">
              <a:lnSpc>
                <a:spcPct val="101600"/>
              </a:lnSpc>
            </a:pPr>
            <a:r>
              <a:rPr dirty="0" sz="1600">
                <a:latin typeface="Courier New"/>
                <a:cs typeface="Courier New"/>
              </a:rPr>
              <a:t>BLT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 spc="-25">
                <a:latin typeface="Courier New"/>
                <a:cs typeface="Courier New"/>
              </a:rPr>
              <a:t>for</a:t>
            </a:r>
            <a:r>
              <a:rPr dirty="0" sz="1600" spc="500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STR</a:t>
            </a:r>
            <a:r>
              <a:rPr dirty="0" sz="1600" spc="-45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R2,[R1]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631025" y="4783892"/>
            <a:ext cx="51371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20">
                <a:latin typeface="Courier New"/>
                <a:cs typeface="Courier New"/>
              </a:rPr>
              <a:t>for: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</a:t>
            </a:r>
            <a:r>
              <a:rPr dirty="0" cap="small"/>
              <a:t>e</a:t>
            </a:r>
            <a:r>
              <a:rPr dirty="0"/>
              <a:t>x</a:t>
            </a:r>
            <a:r>
              <a:rPr dirty="0" cap="small"/>
              <a:t>t</a:t>
            </a:r>
            <a:r>
              <a:rPr dirty="0" spc="-250"/>
              <a:t> </a:t>
            </a:r>
            <a:r>
              <a:rPr dirty="0" cap="small" spc="125"/>
              <a:t>time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4725" y="1594418"/>
            <a:ext cx="6576059" cy="1861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0590" algn="l"/>
                <a:tab pos="1998980" algn="l"/>
                <a:tab pos="3078480" algn="l"/>
                <a:tab pos="4840605" algn="l"/>
              </a:tabLst>
            </a:pPr>
            <a:r>
              <a:rPr dirty="0" sz="3000" spc="-10">
                <a:solidFill>
                  <a:srgbClr val="595959"/>
                </a:solidFill>
                <a:latin typeface="Georgia"/>
                <a:cs typeface="Georgia"/>
              </a:rPr>
              <a:t>We’ll</a:t>
            </a:r>
            <a:r>
              <a:rPr dirty="0" sz="3000">
                <a:solidFill>
                  <a:srgbClr val="595959"/>
                </a:solidFill>
                <a:latin typeface="Georgia"/>
                <a:cs typeface="Georgia"/>
              </a:rPr>
              <a:t>	</a:t>
            </a:r>
            <a:r>
              <a:rPr dirty="0" sz="3000" spc="55">
                <a:solidFill>
                  <a:srgbClr val="595959"/>
                </a:solidFill>
                <a:latin typeface="Georgia"/>
                <a:cs typeface="Georgia"/>
              </a:rPr>
              <a:t>w\ite</a:t>
            </a:r>
            <a:r>
              <a:rPr dirty="0" sz="3000">
                <a:solidFill>
                  <a:srgbClr val="595959"/>
                </a:solidFill>
                <a:latin typeface="Georgia"/>
                <a:cs typeface="Georgia"/>
              </a:rPr>
              <a:t>	</a:t>
            </a:r>
            <a:r>
              <a:rPr dirty="0" sz="3000" spc="-20">
                <a:solidFill>
                  <a:srgbClr val="595959"/>
                </a:solidFill>
                <a:latin typeface="Georgia"/>
                <a:cs typeface="Georgia"/>
              </a:rPr>
              <a:t>mo\e</a:t>
            </a:r>
            <a:r>
              <a:rPr dirty="0" sz="3000">
                <a:solidFill>
                  <a:srgbClr val="595959"/>
                </a:solidFill>
                <a:latin typeface="Georgia"/>
                <a:cs typeface="Georgia"/>
              </a:rPr>
              <a:t>	</a:t>
            </a:r>
            <a:r>
              <a:rPr dirty="0" sz="3000" spc="-10">
                <a:solidFill>
                  <a:srgbClr val="595959"/>
                </a:solidFill>
                <a:latin typeface="Georgia"/>
                <a:cs typeface="Georgia"/>
              </a:rPr>
              <a:t>Assembly</a:t>
            </a:r>
            <a:r>
              <a:rPr dirty="0" sz="3000">
                <a:solidFill>
                  <a:srgbClr val="595959"/>
                </a:solidFill>
                <a:latin typeface="Georgia"/>
                <a:cs typeface="Georgia"/>
              </a:rPr>
              <a:t>	</a:t>
            </a:r>
            <a:r>
              <a:rPr dirty="0" sz="3000" spc="-10">
                <a:solidFill>
                  <a:srgbClr val="595959"/>
                </a:solidFill>
                <a:latin typeface="Georgia"/>
                <a:cs typeface="Georgia"/>
              </a:rPr>
              <a:t>p\og\ams</a:t>
            </a:r>
            <a:endParaRPr sz="3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175"/>
              </a:spcBef>
              <a:tabLst>
                <a:tab pos="740410" algn="l"/>
                <a:tab pos="1801495" algn="l"/>
                <a:tab pos="2839720" algn="l"/>
              </a:tabLst>
            </a:pPr>
            <a:r>
              <a:rPr dirty="0" sz="3000" spc="-10">
                <a:solidFill>
                  <a:srgbClr val="595959"/>
                </a:solidFill>
                <a:latin typeface="Georgia"/>
                <a:cs typeface="Georgia"/>
              </a:rPr>
              <a:t>Still</a:t>
            </a:r>
            <a:r>
              <a:rPr dirty="0" sz="3000">
                <a:solidFill>
                  <a:srgbClr val="595959"/>
                </a:solidFill>
                <a:latin typeface="Georgia"/>
                <a:cs typeface="Georgia"/>
              </a:rPr>
              <a:t>	</a:t>
            </a:r>
            <a:r>
              <a:rPr dirty="0" sz="3000" spc="-20">
                <a:solidFill>
                  <a:srgbClr val="595959"/>
                </a:solidFill>
                <a:latin typeface="Georgia"/>
                <a:cs typeface="Georgia"/>
              </a:rPr>
              <a:t>some</a:t>
            </a:r>
            <a:r>
              <a:rPr dirty="0" sz="3000">
                <a:solidFill>
                  <a:srgbClr val="595959"/>
                </a:solidFill>
                <a:latin typeface="Georgia"/>
                <a:cs typeface="Georgia"/>
              </a:rPr>
              <a:t>	</a:t>
            </a:r>
            <a:r>
              <a:rPr dirty="0" sz="3000" spc="-10">
                <a:solidFill>
                  <a:srgbClr val="595959"/>
                </a:solidFill>
                <a:latin typeface="Georgia"/>
                <a:cs typeface="Georgia"/>
              </a:rPr>
              <a:t>loose</a:t>
            </a:r>
            <a:r>
              <a:rPr dirty="0" sz="3000">
                <a:solidFill>
                  <a:srgbClr val="595959"/>
                </a:solidFill>
                <a:latin typeface="Georgia"/>
                <a:cs typeface="Georgia"/>
              </a:rPr>
              <a:t>	</a:t>
            </a:r>
            <a:r>
              <a:rPr dirty="0" sz="3000" spc="-20">
                <a:solidFill>
                  <a:srgbClr val="595959"/>
                </a:solidFill>
                <a:latin typeface="Georgia"/>
                <a:cs typeface="Georgia"/>
              </a:rPr>
              <a:t>ends</a:t>
            </a:r>
            <a:endParaRPr sz="3000">
              <a:latin typeface="Georgia"/>
              <a:cs typeface="Georgia"/>
            </a:endParaRPr>
          </a:p>
          <a:p>
            <a:pPr marL="926465" indent="-412115">
              <a:lnSpc>
                <a:spcPct val="100000"/>
              </a:lnSpc>
              <a:spcBef>
                <a:spcPts val="2195"/>
              </a:spcBef>
              <a:buFont typeface="Arial MT"/>
              <a:buChar char="●"/>
              <a:tabLst>
                <a:tab pos="926465" algn="l"/>
              </a:tabLst>
            </a:pPr>
            <a:r>
              <a:rPr dirty="0" sz="2400" spc="-90">
                <a:solidFill>
                  <a:srgbClr val="595959"/>
                </a:solidFill>
                <a:latin typeface="Georgia"/>
                <a:cs typeface="Georgia"/>
              </a:rPr>
              <a:t>Multiplication?</a:t>
            </a:r>
            <a:r>
              <a:rPr dirty="0" sz="2400" spc="13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 spc="-110">
                <a:solidFill>
                  <a:srgbClr val="595959"/>
                </a:solidFill>
                <a:latin typeface="Georgia"/>
                <a:cs typeface="Georgia"/>
              </a:rPr>
              <a:t>Division?</a:t>
            </a:r>
            <a:r>
              <a:rPr dirty="0" sz="2400" spc="14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 spc="-25">
                <a:solidFill>
                  <a:srgbClr val="595959"/>
                </a:solidFill>
                <a:latin typeface="Georgia"/>
                <a:cs typeface="Georgia"/>
              </a:rPr>
              <a:t>Floating</a:t>
            </a:r>
            <a:r>
              <a:rPr dirty="0" sz="2400" spc="14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595959"/>
                </a:solidFill>
                <a:latin typeface="Georgia"/>
                <a:cs typeface="Georgia"/>
              </a:rPr>
              <a:t>point?</a:t>
            </a:r>
            <a:endParaRPr sz="2400">
              <a:latin typeface="Georgia"/>
              <a:cs typeface="Georg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7637" y="3814700"/>
            <a:ext cx="5667374" cy="2247899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0"/>
              </a:lnSpc>
            </a:pPr>
            <a:r>
              <a:rPr dirty="0" spc="-75"/>
              <a:t>09/10/2018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0"/>
              </a:lnSpc>
            </a:pPr>
            <a:r>
              <a:rPr dirty="0"/>
              <a:t>Comp</a:t>
            </a:r>
            <a:r>
              <a:rPr dirty="0" spc="90"/>
              <a:t> </a:t>
            </a:r>
            <a:r>
              <a:rPr dirty="0" spc="-210"/>
              <a:t>411</a:t>
            </a:r>
            <a:r>
              <a:rPr dirty="0" spc="125"/>
              <a:t> </a:t>
            </a:r>
            <a:r>
              <a:rPr dirty="0"/>
              <a:t>-</a:t>
            </a:r>
            <a:r>
              <a:rPr dirty="0" spc="105"/>
              <a:t> </a:t>
            </a:r>
            <a:r>
              <a:rPr dirty="0" spc="-20"/>
              <a:t>Fall</a:t>
            </a:r>
            <a:r>
              <a:rPr dirty="0" spc="110"/>
              <a:t> </a:t>
            </a:r>
            <a:r>
              <a:rPr dirty="0" spc="-20"/>
              <a:t>2017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05"/>
              </a:lnSpc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40"/>
              <a:t>L</a:t>
            </a:r>
            <a:r>
              <a:rPr dirty="0" cap="small" spc="140"/>
              <a:t>eft</a:t>
            </a:r>
            <a:r>
              <a:rPr dirty="0" spc="204"/>
              <a:t> </a:t>
            </a:r>
            <a:r>
              <a:rPr dirty="0" cap="small" spc="70"/>
              <a:t>shifts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6625" y="1544126"/>
            <a:ext cx="8100695" cy="437832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520"/>
              </a:spcBef>
            </a:pPr>
            <a:r>
              <a:rPr dirty="0" sz="2400" spc="280">
                <a:solidFill>
                  <a:srgbClr val="595959"/>
                </a:solidFill>
                <a:latin typeface="Georgia"/>
                <a:cs typeface="Georgia"/>
              </a:rPr>
              <a:t>Left</a:t>
            </a:r>
            <a:r>
              <a:rPr dirty="0" sz="2400" spc="35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 spc="85">
                <a:solidFill>
                  <a:srgbClr val="595959"/>
                </a:solidFill>
                <a:latin typeface="Georgia"/>
                <a:cs typeface="Georgia"/>
              </a:rPr>
              <a:t>Shifts</a:t>
            </a:r>
            <a:r>
              <a:rPr dirty="0" sz="2400" spc="35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 spc="160">
                <a:solidFill>
                  <a:srgbClr val="595959"/>
                </a:solidFill>
                <a:latin typeface="Georgia"/>
                <a:cs typeface="Georgia"/>
              </a:rPr>
              <a:t>effectively</a:t>
            </a:r>
            <a:r>
              <a:rPr dirty="0" sz="2400" spc="35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 spc="-114">
                <a:solidFill>
                  <a:srgbClr val="595959"/>
                </a:solidFill>
                <a:latin typeface="Georgia"/>
                <a:cs typeface="Georgia"/>
              </a:rPr>
              <a:t>multiply</a:t>
            </a:r>
            <a:r>
              <a:rPr dirty="0" sz="2400" spc="35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595959"/>
                </a:solidFill>
                <a:latin typeface="Georgia"/>
                <a:cs typeface="Georgia"/>
              </a:rPr>
              <a:t>the</a:t>
            </a:r>
            <a:r>
              <a:rPr dirty="0" sz="2400" spc="35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 spc="70">
                <a:solidFill>
                  <a:srgbClr val="595959"/>
                </a:solidFill>
                <a:latin typeface="Georgia"/>
                <a:cs typeface="Georgia"/>
              </a:rPr>
              <a:t>contents</a:t>
            </a:r>
            <a:r>
              <a:rPr dirty="0" sz="2400" spc="35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 spc="335">
                <a:solidFill>
                  <a:srgbClr val="595959"/>
                </a:solidFill>
                <a:latin typeface="Georgia"/>
                <a:cs typeface="Georgia"/>
              </a:rPr>
              <a:t>of</a:t>
            </a:r>
            <a:r>
              <a:rPr dirty="0" sz="2400" spc="35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 spc="-50">
                <a:solidFill>
                  <a:srgbClr val="595959"/>
                </a:solidFill>
                <a:latin typeface="Georgia"/>
                <a:cs typeface="Georgia"/>
              </a:rPr>
              <a:t>a</a:t>
            </a:r>
            <a:endParaRPr sz="2400">
              <a:latin typeface="Georgia"/>
              <a:cs typeface="Georgia"/>
            </a:endParaRPr>
          </a:p>
          <a:p>
            <a:pPr marL="50800">
              <a:lnSpc>
                <a:spcPct val="100000"/>
              </a:lnSpc>
              <a:spcBef>
                <a:spcPts val="420"/>
              </a:spcBef>
            </a:pPr>
            <a:r>
              <a:rPr dirty="0" sz="2400" spc="65">
                <a:solidFill>
                  <a:srgbClr val="595959"/>
                </a:solidFill>
                <a:latin typeface="Georgia"/>
                <a:cs typeface="Georgia"/>
              </a:rPr>
              <a:t>\egiste\</a:t>
            </a:r>
            <a:r>
              <a:rPr dirty="0" sz="2400" spc="37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 spc="60">
                <a:solidFill>
                  <a:srgbClr val="595959"/>
                </a:solidFill>
                <a:latin typeface="Georgia"/>
                <a:cs typeface="Georgia"/>
              </a:rPr>
              <a:t>by</a:t>
            </a:r>
            <a:r>
              <a:rPr dirty="0" sz="2400" spc="37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 spc="75">
                <a:solidFill>
                  <a:srgbClr val="595959"/>
                </a:solidFill>
                <a:latin typeface="Georgia"/>
                <a:cs typeface="Georgia"/>
              </a:rPr>
              <a:t>2</a:t>
            </a:r>
            <a:r>
              <a:rPr dirty="0" baseline="31250" sz="2400" spc="112">
                <a:solidFill>
                  <a:srgbClr val="595959"/>
                </a:solidFill>
                <a:latin typeface="Georgia"/>
                <a:cs typeface="Georgia"/>
              </a:rPr>
              <a:t>s</a:t>
            </a:r>
            <a:r>
              <a:rPr dirty="0" baseline="31250" sz="2400" spc="127">
                <a:solidFill>
                  <a:srgbClr val="595959"/>
                </a:solidFill>
                <a:latin typeface="Georgia"/>
                <a:cs typeface="Georgia"/>
              </a:rPr>
              <a:t>  </a:t>
            </a:r>
            <a:r>
              <a:rPr dirty="0" sz="2400" spc="75">
                <a:solidFill>
                  <a:srgbClr val="595959"/>
                </a:solidFill>
                <a:latin typeface="Georgia"/>
                <a:cs typeface="Georgia"/>
              </a:rPr>
              <a:t>whe\e</a:t>
            </a:r>
            <a:r>
              <a:rPr dirty="0" sz="2400" spc="37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 spc="165">
                <a:solidFill>
                  <a:srgbClr val="595959"/>
                </a:solidFill>
                <a:latin typeface="Georgia"/>
                <a:cs typeface="Georgia"/>
              </a:rPr>
              <a:t>s</a:t>
            </a:r>
            <a:r>
              <a:rPr dirty="0" sz="2400" spc="36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595959"/>
                </a:solidFill>
                <a:latin typeface="Georgia"/>
                <a:cs typeface="Georgia"/>
              </a:rPr>
              <a:t>is</a:t>
            </a:r>
            <a:r>
              <a:rPr dirty="0" sz="2400" spc="36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595959"/>
                </a:solidFill>
                <a:latin typeface="Georgia"/>
                <a:cs typeface="Georgia"/>
              </a:rPr>
              <a:t>the</a:t>
            </a:r>
            <a:r>
              <a:rPr dirty="0" sz="2400" spc="37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 spc="70">
                <a:solidFill>
                  <a:srgbClr val="595959"/>
                </a:solidFill>
                <a:latin typeface="Georgia"/>
                <a:cs typeface="Georgia"/>
              </a:rPr>
              <a:t>shift</a:t>
            </a:r>
            <a:r>
              <a:rPr dirty="0" sz="2400" spc="37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595959"/>
                </a:solidFill>
                <a:latin typeface="Georgia"/>
                <a:cs typeface="Georgia"/>
              </a:rPr>
              <a:t>amount.</a:t>
            </a:r>
            <a:endParaRPr sz="2400">
              <a:latin typeface="Georgia"/>
              <a:cs typeface="Georgia"/>
            </a:endParaRPr>
          </a:p>
          <a:p>
            <a:pPr marL="50800">
              <a:lnSpc>
                <a:spcPct val="100000"/>
              </a:lnSpc>
              <a:spcBef>
                <a:spcPts val="1995"/>
              </a:spcBef>
            </a:pPr>
            <a:r>
              <a:rPr dirty="0" sz="2400">
                <a:solidFill>
                  <a:srgbClr val="731B47"/>
                </a:solidFill>
                <a:latin typeface="Courier New"/>
                <a:cs typeface="Courier New"/>
              </a:rPr>
              <a:t>MOV</a:t>
            </a:r>
            <a:r>
              <a:rPr dirty="0" sz="2400" spc="-30">
                <a:solidFill>
                  <a:srgbClr val="731B47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731B47"/>
                </a:solidFill>
                <a:latin typeface="Courier New"/>
                <a:cs typeface="Courier New"/>
              </a:rPr>
              <a:t>R0,R0,LSL</a:t>
            </a:r>
            <a:r>
              <a:rPr dirty="0" sz="2400" spc="-30">
                <a:solidFill>
                  <a:srgbClr val="731B47"/>
                </a:solidFill>
                <a:latin typeface="Courier New"/>
                <a:cs typeface="Courier New"/>
              </a:rPr>
              <a:t> </a:t>
            </a:r>
            <a:r>
              <a:rPr dirty="0" sz="2400" spc="-50">
                <a:solidFill>
                  <a:srgbClr val="731B47"/>
                </a:solidFill>
                <a:latin typeface="Courier New"/>
                <a:cs typeface="Courier New"/>
              </a:rPr>
              <a:t>7</a:t>
            </a:r>
            <a:endParaRPr sz="2400">
              <a:latin typeface="Courier New"/>
              <a:cs typeface="Courier New"/>
            </a:endParaRPr>
          </a:p>
          <a:p>
            <a:pPr marL="1315720">
              <a:lnSpc>
                <a:spcPct val="100000"/>
              </a:lnSpc>
              <a:spcBef>
                <a:spcPts val="2075"/>
              </a:spcBef>
            </a:pPr>
            <a:r>
              <a:rPr dirty="0" sz="1800" b="1">
                <a:latin typeface="Courier New"/>
                <a:cs typeface="Courier New"/>
              </a:rPr>
              <a:t>R0</a:t>
            </a:r>
            <a:r>
              <a:rPr dirty="0" sz="1800" spc="-10" b="1">
                <a:latin typeface="Courier New"/>
                <a:cs typeface="Courier New"/>
              </a:rPr>
              <a:t> before:</a:t>
            </a:r>
            <a:endParaRPr sz="1800">
              <a:latin typeface="Courier New"/>
              <a:cs typeface="Courier New"/>
            </a:endParaRPr>
          </a:p>
          <a:p>
            <a:pPr marL="1315720">
              <a:lnSpc>
                <a:spcPct val="100000"/>
              </a:lnSpc>
              <a:spcBef>
                <a:spcPts val="1440"/>
              </a:spcBef>
              <a:tabLst>
                <a:tab pos="1864360" algn="l"/>
              </a:tabLst>
            </a:pPr>
            <a:r>
              <a:rPr dirty="0" sz="1800" spc="-25" b="1">
                <a:latin typeface="Courier New"/>
                <a:cs typeface="Courier New"/>
              </a:rPr>
              <a:t>R0</a:t>
            </a:r>
            <a:r>
              <a:rPr dirty="0" sz="1800" b="1">
                <a:latin typeface="Courier New"/>
                <a:cs typeface="Courier New"/>
              </a:rPr>
              <a:t>	</a:t>
            </a:r>
            <a:r>
              <a:rPr dirty="0" sz="1800" spc="-10" b="1">
                <a:latin typeface="Courier New"/>
                <a:cs typeface="Courier New"/>
              </a:rPr>
              <a:t>after: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50"/>
              </a:spcBef>
            </a:pPr>
            <a:endParaRPr sz="1800">
              <a:latin typeface="Courier New"/>
              <a:cs typeface="Courier New"/>
            </a:endParaRPr>
          </a:p>
          <a:p>
            <a:pPr marL="50800" marR="17780">
              <a:lnSpc>
                <a:spcPct val="114599"/>
              </a:lnSpc>
            </a:pPr>
            <a:r>
              <a:rPr dirty="0" sz="2400" spc="85">
                <a:latin typeface="Georgia"/>
                <a:cs typeface="Georgia"/>
              </a:rPr>
              <a:t>Shifts</a:t>
            </a:r>
            <a:r>
              <a:rPr dirty="0" sz="2400" spc="330">
                <a:latin typeface="Georgia"/>
                <a:cs typeface="Georgia"/>
              </a:rPr>
              <a:t> </a:t>
            </a:r>
            <a:r>
              <a:rPr dirty="0" sz="2400" spc="70">
                <a:latin typeface="Georgia"/>
                <a:cs typeface="Georgia"/>
              </a:rPr>
              <a:t>can</a:t>
            </a:r>
            <a:r>
              <a:rPr dirty="0" sz="2400" spc="335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also</a:t>
            </a:r>
            <a:r>
              <a:rPr dirty="0" sz="2400" spc="335">
                <a:latin typeface="Georgia"/>
                <a:cs typeface="Georgia"/>
              </a:rPr>
              <a:t> </a:t>
            </a:r>
            <a:r>
              <a:rPr dirty="0" sz="2400" spc="60">
                <a:latin typeface="Georgia"/>
                <a:cs typeface="Georgia"/>
              </a:rPr>
              <a:t>be</a:t>
            </a:r>
            <a:r>
              <a:rPr dirty="0" sz="2400" spc="340">
                <a:latin typeface="Georgia"/>
                <a:cs typeface="Georgia"/>
              </a:rPr>
              <a:t> </a:t>
            </a:r>
            <a:r>
              <a:rPr dirty="0" sz="2400" spc="-75">
                <a:latin typeface="Georgia"/>
                <a:cs typeface="Georgia"/>
              </a:rPr>
              <a:t>applied</a:t>
            </a:r>
            <a:r>
              <a:rPr dirty="0" sz="2400" spc="335">
                <a:latin typeface="Georgia"/>
                <a:cs typeface="Georgia"/>
              </a:rPr>
              <a:t> </a:t>
            </a:r>
            <a:r>
              <a:rPr dirty="0" sz="2400" spc="90">
                <a:latin typeface="Georgia"/>
                <a:cs typeface="Georgia"/>
              </a:rPr>
              <a:t>to</a:t>
            </a:r>
            <a:r>
              <a:rPr dirty="0" sz="2400" spc="335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the</a:t>
            </a:r>
            <a:r>
              <a:rPr dirty="0" sz="2400" spc="340">
                <a:latin typeface="Georgia"/>
                <a:cs typeface="Georgia"/>
              </a:rPr>
              <a:t> </a:t>
            </a:r>
            <a:r>
              <a:rPr dirty="0" sz="2400" spc="55">
                <a:latin typeface="Georgia"/>
                <a:cs typeface="Georgia"/>
              </a:rPr>
              <a:t>second</a:t>
            </a:r>
            <a:r>
              <a:rPr dirty="0" sz="2400" spc="335">
                <a:latin typeface="Georgia"/>
                <a:cs typeface="Georgia"/>
              </a:rPr>
              <a:t> </a:t>
            </a:r>
            <a:r>
              <a:rPr dirty="0" sz="2400">
                <a:latin typeface="Georgia"/>
                <a:cs typeface="Georgia"/>
              </a:rPr>
              <a:t>ope\and</a:t>
            </a:r>
            <a:r>
              <a:rPr dirty="0" sz="2400" spc="335">
                <a:latin typeface="Georgia"/>
                <a:cs typeface="Georgia"/>
              </a:rPr>
              <a:t> of</a:t>
            </a:r>
            <a:r>
              <a:rPr dirty="0" sz="2400" spc="340">
                <a:latin typeface="Georgia"/>
                <a:cs typeface="Georgia"/>
              </a:rPr>
              <a:t> </a:t>
            </a:r>
            <a:r>
              <a:rPr dirty="0" sz="2400" spc="-25">
                <a:latin typeface="Georgia"/>
                <a:cs typeface="Georgia"/>
              </a:rPr>
              <a:t>any </a:t>
            </a:r>
            <a:r>
              <a:rPr dirty="0" sz="2400">
                <a:latin typeface="Georgia"/>
                <a:cs typeface="Georgia"/>
              </a:rPr>
              <a:t>data</a:t>
            </a:r>
            <a:r>
              <a:rPr dirty="0" sz="2400" spc="380">
                <a:latin typeface="Georgia"/>
                <a:cs typeface="Georgia"/>
              </a:rPr>
              <a:t> </a:t>
            </a:r>
            <a:r>
              <a:rPr dirty="0" sz="2400" spc="50">
                <a:latin typeface="Georgia"/>
                <a:cs typeface="Georgia"/>
              </a:rPr>
              <a:t>p\ocessing</a:t>
            </a:r>
            <a:r>
              <a:rPr dirty="0" sz="2400" spc="380">
                <a:latin typeface="Georgia"/>
                <a:cs typeface="Georgia"/>
              </a:rPr>
              <a:t> </a:t>
            </a:r>
            <a:r>
              <a:rPr dirty="0" sz="2400" spc="-10">
                <a:latin typeface="Georgia"/>
                <a:cs typeface="Georgia"/>
              </a:rPr>
              <a:t>inst\uction</a:t>
            </a:r>
            <a:endParaRPr sz="2400">
              <a:latin typeface="Georgia"/>
              <a:cs typeface="Georgia"/>
            </a:endParaRPr>
          </a:p>
          <a:p>
            <a:pPr marL="50800">
              <a:lnSpc>
                <a:spcPct val="100000"/>
              </a:lnSpc>
              <a:spcBef>
                <a:spcPts val="1995"/>
              </a:spcBef>
            </a:pPr>
            <a:r>
              <a:rPr dirty="0" sz="2400">
                <a:solidFill>
                  <a:srgbClr val="FF0000"/>
                </a:solidFill>
                <a:latin typeface="Courier New"/>
                <a:cs typeface="Courier New"/>
              </a:rPr>
              <a:t>ADD</a:t>
            </a:r>
            <a:r>
              <a:rPr dirty="0" sz="2400" spc="-4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0000"/>
                </a:solidFill>
                <a:latin typeface="Courier New"/>
                <a:cs typeface="Courier New"/>
              </a:rPr>
              <a:t>R1,R1,R0,LSL</a:t>
            </a:r>
            <a:r>
              <a:rPr dirty="0" sz="2400" spc="-3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50">
                <a:solidFill>
                  <a:srgbClr val="FF0000"/>
                </a:solidFill>
                <a:latin typeface="Courier New"/>
                <a:cs typeface="Courier New"/>
              </a:rPr>
              <a:t>7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116725" y="3200874"/>
          <a:ext cx="5634990" cy="851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4440"/>
                <a:gridCol w="573404"/>
                <a:gridCol w="1200150"/>
              </a:tblGrid>
              <a:tr h="415925"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Courier New"/>
                          <a:cs typeface="Courier New"/>
                        </a:rPr>
                        <a:t>0000</a:t>
                      </a:r>
                      <a:r>
                        <a:rPr dirty="0" sz="14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latin typeface="Courier New"/>
                          <a:cs typeface="Courier New"/>
                        </a:rPr>
                        <a:t>0000</a:t>
                      </a:r>
                      <a:r>
                        <a:rPr dirty="0" sz="14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latin typeface="Courier New"/>
                          <a:cs typeface="Courier New"/>
                        </a:rPr>
                        <a:t>0000</a:t>
                      </a:r>
                      <a:r>
                        <a:rPr dirty="0" sz="14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latin typeface="Courier New"/>
                          <a:cs typeface="Courier New"/>
                        </a:rPr>
                        <a:t>0000</a:t>
                      </a:r>
                      <a:r>
                        <a:rPr dirty="0" sz="14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latin typeface="Courier New"/>
                          <a:cs typeface="Courier New"/>
                        </a:rPr>
                        <a:t>0000</a:t>
                      </a:r>
                      <a:r>
                        <a:rPr dirty="0" sz="14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latin typeface="Courier New"/>
                          <a:cs typeface="Courier New"/>
                        </a:rPr>
                        <a:t>0000</a:t>
                      </a:r>
                      <a:r>
                        <a:rPr dirty="0" sz="1400" spc="-20">
                          <a:latin typeface="Courier New"/>
                          <a:cs typeface="Courier New"/>
                        </a:rPr>
                        <a:t> 0000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3111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0">
                          <a:latin typeface="Courier New"/>
                          <a:cs typeface="Courier New"/>
                        </a:rPr>
                        <a:t>0111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7874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60">
                          <a:latin typeface="Arial MT"/>
                          <a:cs typeface="Arial MT"/>
                        </a:rPr>
                        <a:t>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435609">
                <a:tc>
                  <a:txBody>
                    <a:bodyPr/>
                    <a:lstStyle/>
                    <a:p>
                      <a:pPr algn="ctr" marL="4064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400">
                          <a:latin typeface="Courier New"/>
                          <a:cs typeface="Courier New"/>
                        </a:rPr>
                        <a:t>0000</a:t>
                      </a:r>
                      <a:r>
                        <a:rPr dirty="0" sz="14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latin typeface="Courier New"/>
                          <a:cs typeface="Courier New"/>
                        </a:rPr>
                        <a:t>0000</a:t>
                      </a:r>
                      <a:r>
                        <a:rPr dirty="0" sz="14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latin typeface="Courier New"/>
                          <a:cs typeface="Courier New"/>
                        </a:rPr>
                        <a:t>0000</a:t>
                      </a:r>
                      <a:r>
                        <a:rPr dirty="0" sz="14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latin typeface="Courier New"/>
                          <a:cs typeface="Courier New"/>
                        </a:rPr>
                        <a:t>0000</a:t>
                      </a:r>
                      <a:r>
                        <a:rPr dirty="0" sz="14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latin typeface="Courier New"/>
                          <a:cs typeface="Courier New"/>
                        </a:rPr>
                        <a:t>0000</a:t>
                      </a:r>
                      <a:r>
                        <a:rPr dirty="0" sz="14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00">
                          <a:latin typeface="Courier New"/>
                          <a:cs typeface="Courier New"/>
                        </a:rPr>
                        <a:t>0011</a:t>
                      </a:r>
                      <a:r>
                        <a:rPr dirty="0" sz="1400" spc="-20">
                          <a:latin typeface="Courier New"/>
                          <a:cs typeface="Courier New"/>
                        </a:rPr>
                        <a:t> 1</a:t>
                      </a:r>
                      <a:r>
                        <a:rPr dirty="0" sz="1400" spc="-2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11938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365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400" spc="-2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11938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7</a:t>
                      </a:r>
                      <a:r>
                        <a:rPr dirty="0" sz="14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* 2</a:t>
                      </a:r>
                      <a:r>
                        <a:rPr dirty="0" baseline="30864" sz="1350">
                          <a:latin typeface="Arial MT"/>
                          <a:cs typeface="Arial MT"/>
                        </a:rPr>
                        <a:t>7</a:t>
                      </a:r>
                      <a:r>
                        <a:rPr dirty="0" baseline="30864" sz="1350" spc="202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4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5">
                          <a:latin typeface="Arial MT"/>
                          <a:cs typeface="Arial MT"/>
                        </a:rPr>
                        <a:t>896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1938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grpSp>
        <p:nvGrpSpPr>
          <p:cNvPr id="5" name="object 5" descr=""/>
          <p:cNvGrpSpPr/>
          <p:nvPr/>
        </p:nvGrpSpPr>
        <p:grpSpPr>
          <a:xfrm>
            <a:off x="6541327" y="3568170"/>
            <a:ext cx="835025" cy="123189"/>
            <a:chOff x="6541327" y="3568170"/>
            <a:chExt cx="835025" cy="123189"/>
          </a:xfrm>
        </p:grpSpPr>
        <p:sp>
          <p:nvSpPr>
            <p:cNvPr id="6" name="object 6" descr=""/>
            <p:cNvSpPr/>
            <p:nvPr/>
          </p:nvSpPr>
          <p:spPr>
            <a:xfrm>
              <a:off x="6685266" y="3629646"/>
              <a:ext cx="676910" cy="13970"/>
            </a:xfrm>
            <a:custGeom>
              <a:avLst/>
              <a:gdLst/>
              <a:ahLst/>
              <a:cxnLst/>
              <a:rect l="l" t="t" r="r" b="b"/>
              <a:pathLst>
                <a:path w="676909" h="13970">
                  <a:moveTo>
                    <a:pt x="676383" y="13402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1327" y="3568170"/>
              <a:ext cx="159160" cy="122953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0"/>
              </a:lnSpc>
            </a:pPr>
            <a:r>
              <a:rPr dirty="0" spc="-75"/>
              <a:t>09/10/2018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0"/>
              </a:lnSpc>
            </a:pPr>
            <a:r>
              <a:rPr dirty="0"/>
              <a:t>Comp</a:t>
            </a:r>
            <a:r>
              <a:rPr dirty="0" spc="90"/>
              <a:t> </a:t>
            </a:r>
            <a:r>
              <a:rPr dirty="0" spc="-210"/>
              <a:t>411</a:t>
            </a:r>
            <a:r>
              <a:rPr dirty="0" spc="125"/>
              <a:t> </a:t>
            </a:r>
            <a:r>
              <a:rPr dirty="0"/>
              <a:t>-</a:t>
            </a:r>
            <a:r>
              <a:rPr dirty="0" spc="105"/>
              <a:t> </a:t>
            </a:r>
            <a:r>
              <a:rPr dirty="0" spc="-20"/>
              <a:t>Fall</a:t>
            </a:r>
            <a:r>
              <a:rPr dirty="0" spc="110"/>
              <a:t> </a:t>
            </a:r>
            <a:r>
              <a:rPr dirty="0" spc="-20"/>
              <a:t>2017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05"/>
              </a:lnSpc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5"/>
              <a:t>R</a:t>
            </a:r>
            <a:r>
              <a:rPr dirty="0" cap="small" spc="85"/>
              <a:t>ight</a:t>
            </a:r>
            <a:r>
              <a:rPr dirty="0" spc="200"/>
              <a:t> </a:t>
            </a:r>
            <a:r>
              <a:rPr dirty="0" cap="small" spc="65"/>
              <a:t>shifts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 marR="17780">
              <a:lnSpc>
                <a:spcPct val="112200"/>
              </a:lnSpc>
              <a:spcBef>
                <a:spcPts val="100"/>
              </a:spcBef>
              <a:tabLst>
                <a:tab pos="4293870" algn="l"/>
              </a:tabLst>
            </a:pPr>
            <a:r>
              <a:rPr dirty="0" sz="2400" spc="-25"/>
              <a:t>Right</a:t>
            </a:r>
            <a:r>
              <a:rPr dirty="0" sz="2400" spc="330"/>
              <a:t> </a:t>
            </a:r>
            <a:r>
              <a:rPr dirty="0" sz="2400" spc="85"/>
              <a:t>Shifts</a:t>
            </a:r>
            <a:r>
              <a:rPr dirty="0" sz="2400" spc="330"/>
              <a:t> </a:t>
            </a:r>
            <a:r>
              <a:rPr dirty="0" sz="2400"/>
              <a:t>behave</a:t>
            </a:r>
            <a:r>
              <a:rPr dirty="0" sz="2400" spc="335"/>
              <a:t> </a:t>
            </a:r>
            <a:r>
              <a:rPr dirty="0" sz="2400" spc="-10"/>
              <a:t>like</a:t>
            </a:r>
            <a:r>
              <a:rPr dirty="0" sz="2400" spc="350"/>
              <a:t> </a:t>
            </a:r>
            <a:r>
              <a:rPr dirty="0" sz="2450" spc="-260" i="1">
                <a:latin typeface="Georgia"/>
                <a:cs typeface="Georgia"/>
              </a:rPr>
              <a:t>dividing</a:t>
            </a:r>
            <a:r>
              <a:rPr dirty="0" sz="2450" spc="330" i="1">
                <a:latin typeface="Georgia"/>
                <a:cs typeface="Georgia"/>
              </a:rPr>
              <a:t> </a:t>
            </a:r>
            <a:r>
              <a:rPr dirty="0" sz="2400"/>
              <a:t>the</a:t>
            </a:r>
            <a:r>
              <a:rPr dirty="0" sz="2400" spc="330"/>
              <a:t> </a:t>
            </a:r>
            <a:r>
              <a:rPr dirty="0" sz="2400" spc="70"/>
              <a:t>contents</a:t>
            </a:r>
            <a:r>
              <a:rPr dirty="0" sz="2400" spc="330"/>
              <a:t> </a:t>
            </a:r>
            <a:r>
              <a:rPr dirty="0" sz="2400" spc="335"/>
              <a:t>of</a:t>
            </a:r>
            <a:r>
              <a:rPr dirty="0" sz="2400" spc="335"/>
              <a:t> </a:t>
            </a:r>
            <a:r>
              <a:rPr dirty="0" sz="2400"/>
              <a:t>a</a:t>
            </a:r>
            <a:r>
              <a:rPr dirty="0" sz="2400" spc="330"/>
              <a:t> </a:t>
            </a:r>
            <a:r>
              <a:rPr dirty="0" sz="2400" spc="55"/>
              <a:t>\egiste\ </a:t>
            </a:r>
            <a:r>
              <a:rPr dirty="0" sz="2400" spc="60"/>
              <a:t>by</a:t>
            </a:r>
            <a:r>
              <a:rPr dirty="0" sz="2400" spc="340"/>
              <a:t> </a:t>
            </a:r>
            <a:r>
              <a:rPr dirty="0" sz="2400" spc="65"/>
              <a:t>2</a:t>
            </a:r>
            <a:r>
              <a:rPr dirty="0" baseline="31250" sz="2400" spc="97"/>
              <a:t>s</a:t>
            </a:r>
            <a:r>
              <a:rPr dirty="0" baseline="31250" sz="2400" spc="112"/>
              <a:t>  </a:t>
            </a:r>
            <a:r>
              <a:rPr dirty="0" sz="2400" spc="75"/>
              <a:t>whe\e</a:t>
            </a:r>
            <a:r>
              <a:rPr dirty="0" sz="2400" spc="340"/>
              <a:t> </a:t>
            </a:r>
            <a:r>
              <a:rPr dirty="0" sz="2400" spc="165"/>
              <a:t>s</a:t>
            </a:r>
            <a:r>
              <a:rPr dirty="0" sz="2400" spc="340"/>
              <a:t> </a:t>
            </a:r>
            <a:r>
              <a:rPr dirty="0" sz="2400"/>
              <a:t>is</a:t>
            </a:r>
            <a:r>
              <a:rPr dirty="0" sz="2400" spc="335"/>
              <a:t> </a:t>
            </a:r>
            <a:r>
              <a:rPr dirty="0" sz="2400"/>
              <a:t>the</a:t>
            </a:r>
            <a:r>
              <a:rPr dirty="0" sz="2400" spc="345"/>
              <a:t> </a:t>
            </a:r>
            <a:r>
              <a:rPr dirty="0" sz="2400" spc="70"/>
              <a:t>shift</a:t>
            </a:r>
            <a:r>
              <a:rPr dirty="0" sz="2400" spc="340"/>
              <a:t> </a:t>
            </a:r>
            <a:r>
              <a:rPr dirty="0" sz="2400" spc="-65"/>
              <a:t>amount,</a:t>
            </a:r>
            <a:r>
              <a:rPr dirty="0" sz="2400" spc="370"/>
              <a:t> </a:t>
            </a:r>
            <a:r>
              <a:rPr dirty="0" sz="2450" spc="125" i="1">
                <a:latin typeface="Georgia"/>
                <a:cs typeface="Georgia"/>
              </a:rPr>
              <a:t>if</a:t>
            </a:r>
            <a:r>
              <a:rPr dirty="0" sz="2450" spc="330" i="1">
                <a:latin typeface="Georgia"/>
                <a:cs typeface="Georgia"/>
              </a:rPr>
              <a:t> </a:t>
            </a:r>
            <a:r>
              <a:rPr dirty="0" sz="2400"/>
              <a:t>you</a:t>
            </a:r>
            <a:r>
              <a:rPr dirty="0" sz="2400" spc="340"/>
              <a:t> </a:t>
            </a:r>
            <a:r>
              <a:rPr dirty="0" sz="2400"/>
              <a:t>assume</a:t>
            </a:r>
            <a:r>
              <a:rPr dirty="0" sz="2400" spc="345"/>
              <a:t> </a:t>
            </a:r>
            <a:r>
              <a:rPr dirty="0" sz="2400" spc="-25"/>
              <a:t>the </a:t>
            </a:r>
            <a:r>
              <a:rPr dirty="0" sz="2400" spc="70"/>
              <a:t>contents</a:t>
            </a:r>
            <a:r>
              <a:rPr dirty="0" sz="2400" spc="405"/>
              <a:t> </a:t>
            </a:r>
            <a:r>
              <a:rPr dirty="0" sz="2400" spc="335"/>
              <a:t>of</a:t>
            </a:r>
            <a:r>
              <a:rPr dirty="0" sz="2400" spc="409"/>
              <a:t> </a:t>
            </a:r>
            <a:r>
              <a:rPr dirty="0" sz="2400"/>
              <a:t>the</a:t>
            </a:r>
            <a:r>
              <a:rPr dirty="0" sz="2400" spc="415"/>
              <a:t> </a:t>
            </a:r>
            <a:r>
              <a:rPr dirty="0" sz="2400" spc="65"/>
              <a:t>\egiste\</a:t>
            </a:r>
            <a:r>
              <a:rPr dirty="0" sz="2400" spc="409"/>
              <a:t> </a:t>
            </a:r>
            <a:r>
              <a:rPr dirty="0" sz="2400" spc="80"/>
              <a:t>a\e</a:t>
            </a:r>
            <a:r>
              <a:rPr dirty="0" sz="2400"/>
              <a:t>	</a:t>
            </a:r>
            <a:r>
              <a:rPr dirty="0" sz="2450" spc="-65" i="1">
                <a:latin typeface="Georgia"/>
                <a:cs typeface="Georgia"/>
              </a:rPr>
              <a:t>unsigned</a:t>
            </a:r>
            <a:r>
              <a:rPr dirty="0" sz="2400" spc="-65"/>
              <a:t>.</a:t>
            </a:r>
            <a:endParaRPr sz="2400">
              <a:latin typeface="Georgia"/>
              <a:cs typeface="Georgia"/>
            </a:endParaRPr>
          </a:p>
          <a:p>
            <a:pPr marL="25400">
              <a:lnSpc>
                <a:spcPct val="100000"/>
              </a:lnSpc>
              <a:spcBef>
                <a:spcPts val="1985"/>
              </a:spcBef>
            </a:pPr>
            <a:r>
              <a:rPr dirty="0" sz="2400">
                <a:solidFill>
                  <a:srgbClr val="731B47"/>
                </a:solidFill>
                <a:latin typeface="Courier New"/>
                <a:cs typeface="Courier New"/>
              </a:rPr>
              <a:t>MOV</a:t>
            </a:r>
            <a:r>
              <a:rPr dirty="0" sz="2400" spc="-30">
                <a:solidFill>
                  <a:srgbClr val="731B47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731B47"/>
                </a:solidFill>
                <a:latin typeface="Courier New"/>
                <a:cs typeface="Courier New"/>
              </a:rPr>
              <a:t>R0,R0,LSR</a:t>
            </a:r>
            <a:r>
              <a:rPr dirty="0" sz="2400" spc="-30">
                <a:solidFill>
                  <a:srgbClr val="731B47"/>
                </a:solidFill>
                <a:latin typeface="Courier New"/>
                <a:cs typeface="Courier New"/>
              </a:rPr>
              <a:t> </a:t>
            </a:r>
            <a:r>
              <a:rPr dirty="0" sz="2400" spc="-50">
                <a:solidFill>
                  <a:srgbClr val="731B47"/>
                </a:solidFill>
                <a:latin typeface="Courier New"/>
                <a:cs typeface="Courier New"/>
              </a:rPr>
              <a:t>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973850" y="3581875"/>
            <a:ext cx="4348480" cy="394970"/>
          </a:xfrm>
          <a:custGeom>
            <a:avLst/>
            <a:gdLst/>
            <a:ahLst/>
            <a:cxnLst/>
            <a:rect l="l" t="t" r="r" b="b"/>
            <a:pathLst>
              <a:path w="4348480" h="394970">
                <a:moveTo>
                  <a:pt x="0" y="0"/>
                </a:moveTo>
                <a:lnTo>
                  <a:pt x="4348199" y="0"/>
                </a:lnTo>
                <a:lnTo>
                  <a:pt x="4348199" y="394499"/>
                </a:lnTo>
                <a:lnTo>
                  <a:pt x="0" y="3944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497426" y="3646406"/>
            <a:ext cx="1397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R0</a:t>
            </a:r>
            <a:r>
              <a:rPr dirty="0" sz="1800" spc="-10" b="1">
                <a:latin typeface="Courier New"/>
                <a:cs typeface="Courier New"/>
              </a:rPr>
              <a:t> before: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560705" algn="l"/>
              </a:tabLst>
            </a:pPr>
            <a:r>
              <a:rPr dirty="0" sz="1800" spc="-25" b="1">
                <a:latin typeface="Courier New"/>
                <a:cs typeface="Courier New"/>
              </a:rPr>
              <a:t>R0</a:t>
            </a:r>
            <a:r>
              <a:rPr dirty="0" sz="1800" b="1">
                <a:latin typeface="Courier New"/>
                <a:cs typeface="Courier New"/>
              </a:rPr>
              <a:t>	</a:t>
            </a:r>
            <a:r>
              <a:rPr dirty="0" sz="1800" spc="-10" b="1">
                <a:latin typeface="Courier New"/>
                <a:cs typeface="Courier New"/>
              </a:rPr>
              <a:t>after: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973850" y="4039075"/>
            <a:ext cx="4348480" cy="39497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78740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620"/>
              </a:spcBef>
            </a:pPr>
            <a:r>
              <a:rPr dirty="0" sz="1400">
                <a:solidFill>
                  <a:srgbClr val="FF0000"/>
                </a:solidFill>
                <a:latin typeface="Courier New"/>
                <a:cs typeface="Courier New"/>
              </a:rPr>
              <a:t>00</a:t>
            </a:r>
            <a:r>
              <a:rPr dirty="0" sz="1400">
                <a:latin typeface="Courier New"/>
                <a:cs typeface="Courier New"/>
              </a:rPr>
              <a:t>00</a:t>
            </a:r>
            <a:r>
              <a:rPr dirty="0" sz="1400" spc="-3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0000</a:t>
            </a:r>
            <a:r>
              <a:rPr dirty="0" sz="1400" spc="-2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0000</a:t>
            </a:r>
            <a:r>
              <a:rPr dirty="0" sz="1400" spc="-2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0000</a:t>
            </a:r>
            <a:r>
              <a:rPr dirty="0" sz="1400" spc="-2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0000</a:t>
            </a:r>
            <a:r>
              <a:rPr dirty="0" sz="1400" spc="-2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0001</a:t>
            </a:r>
            <a:r>
              <a:rPr dirty="0" sz="1400" spc="-2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0000</a:t>
            </a:r>
            <a:r>
              <a:rPr dirty="0" sz="1400" spc="-20">
                <a:latin typeface="Courier New"/>
                <a:cs typeface="Courier New"/>
              </a:rPr>
              <a:t> 0000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983375" y="3647788"/>
            <a:ext cx="49860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  <a:tabLst>
                <a:tab pos="4424045" algn="l"/>
              </a:tabLst>
            </a:pPr>
            <a:r>
              <a:rPr dirty="0" sz="1400">
                <a:latin typeface="Courier New"/>
                <a:cs typeface="Courier New"/>
              </a:rPr>
              <a:t>0000</a:t>
            </a:r>
            <a:r>
              <a:rPr dirty="0" sz="1400" spc="-3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0000</a:t>
            </a:r>
            <a:r>
              <a:rPr dirty="0" sz="1400" spc="-2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0000</a:t>
            </a:r>
            <a:r>
              <a:rPr dirty="0" sz="1400" spc="-2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0000</a:t>
            </a:r>
            <a:r>
              <a:rPr dirty="0" sz="1400" spc="-2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0000</a:t>
            </a:r>
            <a:r>
              <a:rPr dirty="0" sz="1400" spc="-2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0100</a:t>
            </a:r>
            <a:r>
              <a:rPr dirty="0" sz="1400" spc="-2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0000</a:t>
            </a:r>
            <a:r>
              <a:rPr dirty="0" sz="1400" spc="-20">
                <a:latin typeface="Courier New"/>
                <a:cs typeface="Courier New"/>
              </a:rPr>
              <a:t> 0000</a:t>
            </a:r>
            <a:r>
              <a:rPr dirty="0" sz="1400">
                <a:latin typeface="Courier New"/>
                <a:cs typeface="Courier New"/>
              </a:rPr>
              <a:t>	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1024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369675" y="4104988"/>
            <a:ext cx="14363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1024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/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2</a:t>
            </a:r>
            <a:r>
              <a:rPr dirty="0" baseline="30864" sz="1350">
                <a:latin typeface="Arial MT"/>
                <a:cs typeface="Arial MT"/>
              </a:rPr>
              <a:t>2</a:t>
            </a:r>
            <a:r>
              <a:rPr dirty="0" baseline="30864" sz="1350" spc="202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256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5875875" y="3942514"/>
            <a:ext cx="409575" cy="123189"/>
            <a:chOff x="5875875" y="3942514"/>
            <a:chExt cx="409575" cy="123189"/>
          </a:xfrm>
        </p:grpSpPr>
        <p:sp>
          <p:nvSpPr>
            <p:cNvPr id="10" name="object 10" descr=""/>
            <p:cNvSpPr/>
            <p:nvPr/>
          </p:nvSpPr>
          <p:spPr>
            <a:xfrm>
              <a:off x="5875875" y="4004000"/>
              <a:ext cx="265430" cy="0"/>
            </a:xfrm>
            <a:custGeom>
              <a:avLst/>
              <a:gdLst/>
              <a:ahLst/>
              <a:cxnLst/>
              <a:rect l="l" t="t" r="r" b="b"/>
              <a:pathLst>
                <a:path w="265429" h="0">
                  <a:moveTo>
                    <a:pt x="0" y="0"/>
                  </a:moveTo>
                  <a:lnTo>
                    <a:pt x="265049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6637" y="3942514"/>
              <a:ext cx="158251" cy="122971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0"/>
              </a:lnSpc>
            </a:pPr>
            <a:r>
              <a:rPr dirty="0" spc="-75"/>
              <a:t>09/10/2018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0"/>
              </a:lnSpc>
            </a:pPr>
            <a:r>
              <a:rPr dirty="0"/>
              <a:t>Comp</a:t>
            </a:r>
            <a:r>
              <a:rPr dirty="0" spc="90"/>
              <a:t> </a:t>
            </a:r>
            <a:r>
              <a:rPr dirty="0" spc="-210"/>
              <a:t>411</a:t>
            </a:r>
            <a:r>
              <a:rPr dirty="0" spc="125"/>
              <a:t> </a:t>
            </a:r>
            <a:r>
              <a:rPr dirty="0"/>
              <a:t>-</a:t>
            </a:r>
            <a:r>
              <a:rPr dirty="0" spc="105"/>
              <a:t> </a:t>
            </a:r>
            <a:r>
              <a:rPr dirty="0" spc="-20"/>
              <a:t>Fall</a:t>
            </a:r>
            <a:r>
              <a:rPr dirty="0" spc="110"/>
              <a:t> </a:t>
            </a:r>
            <a:r>
              <a:rPr dirty="0" spc="-20"/>
              <a:t>2017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05"/>
              </a:lnSpc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5"/>
              <a:t>A</a:t>
            </a:r>
            <a:r>
              <a:rPr dirty="0" cap="small" spc="105"/>
              <a:t>rithmetic</a:t>
            </a:r>
            <a:r>
              <a:rPr dirty="0" spc="200"/>
              <a:t> </a:t>
            </a:r>
            <a:r>
              <a:rPr dirty="0" spc="85"/>
              <a:t>R</a:t>
            </a:r>
            <a:r>
              <a:rPr dirty="0" cap="small" spc="85"/>
              <a:t>ight</a:t>
            </a:r>
            <a:r>
              <a:rPr dirty="0" spc="200"/>
              <a:t> </a:t>
            </a:r>
            <a:r>
              <a:rPr dirty="0" cap="small" spc="70"/>
              <a:t>shifts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 marR="17780">
              <a:lnSpc>
                <a:spcPct val="112200"/>
              </a:lnSpc>
              <a:spcBef>
                <a:spcPts val="100"/>
              </a:spcBef>
              <a:tabLst>
                <a:tab pos="4990465" algn="l"/>
                <a:tab pos="5995035" algn="l"/>
              </a:tabLst>
            </a:pPr>
            <a:r>
              <a:rPr dirty="0" sz="2400"/>
              <a:t>A\ithmetic</a:t>
            </a:r>
            <a:r>
              <a:rPr dirty="0" sz="2400" spc="270"/>
              <a:t> </a:t>
            </a:r>
            <a:r>
              <a:rPr dirty="0" sz="2400"/>
              <a:t>\ight</a:t>
            </a:r>
            <a:r>
              <a:rPr dirty="0" sz="2400" spc="270"/>
              <a:t> </a:t>
            </a:r>
            <a:r>
              <a:rPr dirty="0" sz="2400" spc="85"/>
              <a:t>Shifts</a:t>
            </a:r>
            <a:r>
              <a:rPr dirty="0" sz="2400" spc="265"/>
              <a:t> </a:t>
            </a:r>
            <a:r>
              <a:rPr dirty="0" sz="2400"/>
              <a:t>behave</a:t>
            </a:r>
            <a:r>
              <a:rPr dirty="0" sz="2400" spc="270"/>
              <a:t> </a:t>
            </a:r>
            <a:r>
              <a:rPr dirty="0" sz="2400" spc="-20"/>
              <a:t>like</a:t>
            </a:r>
            <a:r>
              <a:rPr dirty="0" sz="2400"/>
              <a:t>	</a:t>
            </a:r>
            <a:r>
              <a:rPr dirty="0" sz="2450" spc="-260" i="1">
                <a:latin typeface="Georgia"/>
                <a:cs typeface="Georgia"/>
              </a:rPr>
              <a:t>dividing</a:t>
            </a:r>
            <a:r>
              <a:rPr dirty="0" sz="2450" spc="415" i="1">
                <a:latin typeface="Georgia"/>
                <a:cs typeface="Georgia"/>
              </a:rPr>
              <a:t> </a:t>
            </a:r>
            <a:r>
              <a:rPr dirty="0" sz="2400"/>
              <a:t>the</a:t>
            </a:r>
            <a:r>
              <a:rPr dirty="0" sz="2400" spc="420"/>
              <a:t> </a:t>
            </a:r>
            <a:r>
              <a:rPr dirty="0" sz="2400" spc="70"/>
              <a:t>contents</a:t>
            </a:r>
            <a:r>
              <a:rPr dirty="0" sz="2400" spc="415"/>
              <a:t> </a:t>
            </a:r>
            <a:r>
              <a:rPr dirty="0" sz="2400" spc="310"/>
              <a:t>of </a:t>
            </a:r>
            <a:r>
              <a:rPr dirty="0" sz="2400"/>
              <a:t>a</a:t>
            </a:r>
            <a:r>
              <a:rPr dirty="0" sz="2400" spc="345"/>
              <a:t> </a:t>
            </a:r>
            <a:r>
              <a:rPr dirty="0" sz="2400" spc="65"/>
              <a:t>\egiste\</a:t>
            </a:r>
            <a:r>
              <a:rPr dirty="0" sz="2400" spc="345"/>
              <a:t> </a:t>
            </a:r>
            <a:r>
              <a:rPr dirty="0" sz="2400" spc="60"/>
              <a:t>by</a:t>
            </a:r>
            <a:r>
              <a:rPr dirty="0" sz="2400" spc="345"/>
              <a:t> </a:t>
            </a:r>
            <a:r>
              <a:rPr dirty="0" sz="2400" spc="75"/>
              <a:t>2</a:t>
            </a:r>
            <a:r>
              <a:rPr dirty="0" baseline="31250" sz="2400" spc="112"/>
              <a:t>s</a:t>
            </a:r>
            <a:r>
              <a:rPr dirty="0" baseline="31250" sz="2400" spc="112"/>
              <a:t>  </a:t>
            </a:r>
            <a:r>
              <a:rPr dirty="0" sz="2400" spc="75"/>
              <a:t>whe\e</a:t>
            </a:r>
            <a:r>
              <a:rPr dirty="0" sz="2400" spc="350"/>
              <a:t> </a:t>
            </a:r>
            <a:r>
              <a:rPr dirty="0" sz="2400" spc="165"/>
              <a:t>s</a:t>
            </a:r>
            <a:r>
              <a:rPr dirty="0" sz="2400" spc="340"/>
              <a:t> </a:t>
            </a:r>
            <a:r>
              <a:rPr dirty="0" sz="2400"/>
              <a:t>is</a:t>
            </a:r>
            <a:r>
              <a:rPr dirty="0" sz="2400" spc="340"/>
              <a:t> </a:t>
            </a:r>
            <a:r>
              <a:rPr dirty="0" sz="2400"/>
              <a:t>the</a:t>
            </a:r>
            <a:r>
              <a:rPr dirty="0" sz="2400" spc="345"/>
              <a:t> </a:t>
            </a:r>
            <a:r>
              <a:rPr dirty="0" sz="2400" spc="70"/>
              <a:t>shift</a:t>
            </a:r>
            <a:r>
              <a:rPr dirty="0" sz="2400" spc="350"/>
              <a:t> </a:t>
            </a:r>
            <a:r>
              <a:rPr dirty="0" sz="2400" spc="-65"/>
              <a:t>amount,</a:t>
            </a:r>
            <a:r>
              <a:rPr dirty="0" sz="2400" spc="375"/>
              <a:t> </a:t>
            </a:r>
            <a:r>
              <a:rPr dirty="0" sz="2450" spc="125" i="1">
                <a:latin typeface="Georgia"/>
                <a:cs typeface="Georgia"/>
              </a:rPr>
              <a:t>if</a:t>
            </a:r>
            <a:r>
              <a:rPr dirty="0" sz="2450" spc="330" i="1">
                <a:latin typeface="Georgia"/>
                <a:cs typeface="Georgia"/>
              </a:rPr>
              <a:t> </a:t>
            </a:r>
            <a:r>
              <a:rPr dirty="0" sz="2400" spc="-25"/>
              <a:t>you </a:t>
            </a:r>
            <a:r>
              <a:rPr dirty="0" sz="2400"/>
              <a:t>assume</a:t>
            </a:r>
            <a:r>
              <a:rPr dirty="0" sz="2400" spc="409"/>
              <a:t> </a:t>
            </a:r>
            <a:r>
              <a:rPr dirty="0" sz="2400"/>
              <a:t>the</a:t>
            </a:r>
            <a:r>
              <a:rPr dirty="0" sz="2400" spc="409"/>
              <a:t> </a:t>
            </a:r>
            <a:r>
              <a:rPr dirty="0" sz="2400" spc="70"/>
              <a:t>contents</a:t>
            </a:r>
            <a:r>
              <a:rPr dirty="0" sz="2400" spc="405"/>
              <a:t> </a:t>
            </a:r>
            <a:r>
              <a:rPr dirty="0" sz="2400" spc="335"/>
              <a:t>of</a:t>
            </a:r>
            <a:r>
              <a:rPr dirty="0" sz="2400" spc="409"/>
              <a:t> </a:t>
            </a:r>
            <a:r>
              <a:rPr dirty="0" sz="2400"/>
              <a:t>the</a:t>
            </a:r>
            <a:r>
              <a:rPr dirty="0" sz="2400" spc="409"/>
              <a:t> </a:t>
            </a:r>
            <a:r>
              <a:rPr dirty="0" sz="2400" spc="65"/>
              <a:t>\egiste\</a:t>
            </a:r>
            <a:r>
              <a:rPr dirty="0" sz="2400" spc="415"/>
              <a:t> </a:t>
            </a:r>
            <a:r>
              <a:rPr dirty="0" sz="2400" spc="80"/>
              <a:t>a\e</a:t>
            </a:r>
            <a:r>
              <a:rPr dirty="0" sz="2400"/>
              <a:t>	</a:t>
            </a:r>
            <a:r>
              <a:rPr dirty="0" sz="2450" spc="-10" i="1">
                <a:latin typeface="Georgia"/>
                <a:cs typeface="Georgia"/>
              </a:rPr>
              <a:t>signed</a:t>
            </a:r>
            <a:r>
              <a:rPr dirty="0" sz="2400" spc="-10"/>
              <a:t>.</a:t>
            </a:r>
            <a:endParaRPr sz="2400">
              <a:latin typeface="Georgia"/>
              <a:cs typeface="Georgia"/>
            </a:endParaRPr>
          </a:p>
          <a:p>
            <a:pPr marL="25400">
              <a:lnSpc>
                <a:spcPct val="100000"/>
              </a:lnSpc>
              <a:spcBef>
                <a:spcPts val="1985"/>
              </a:spcBef>
            </a:pPr>
            <a:r>
              <a:rPr dirty="0" sz="2400">
                <a:solidFill>
                  <a:srgbClr val="731B47"/>
                </a:solidFill>
                <a:latin typeface="Courier New"/>
                <a:cs typeface="Courier New"/>
              </a:rPr>
              <a:t>MOV</a:t>
            </a:r>
            <a:r>
              <a:rPr dirty="0" sz="2400" spc="-30">
                <a:solidFill>
                  <a:srgbClr val="731B47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731B47"/>
                </a:solidFill>
                <a:latin typeface="Courier New"/>
                <a:cs typeface="Courier New"/>
              </a:rPr>
              <a:t>R0,R0,ASR</a:t>
            </a:r>
            <a:r>
              <a:rPr dirty="0" sz="2400" spc="-30">
                <a:solidFill>
                  <a:srgbClr val="731B47"/>
                </a:solidFill>
                <a:latin typeface="Courier New"/>
                <a:cs typeface="Courier New"/>
              </a:rPr>
              <a:t> </a:t>
            </a:r>
            <a:r>
              <a:rPr dirty="0" sz="2400" spc="-50">
                <a:solidFill>
                  <a:srgbClr val="731B47"/>
                </a:solidFill>
                <a:latin typeface="Courier New"/>
                <a:cs typeface="Courier New"/>
              </a:rPr>
              <a:t>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973850" y="3581875"/>
            <a:ext cx="4348480" cy="394970"/>
          </a:xfrm>
          <a:custGeom>
            <a:avLst/>
            <a:gdLst/>
            <a:ahLst/>
            <a:cxnLst/>
            <a:rect l="l" t="t" r="r" b="b"/>
            <a:pathLst>
              <a:path w="4348480" h="394970">
                <a:moveTo>
                  <a:pt x="0" y="0"/>
                </a:moveTo>
                <a:lnTo>
                  <a:pt x="4348199" y="0"/>
                </a:lnTo>
                <a:lnTo>
                  <a:pt x="4348199" y="394499"/>
                </a:lnTo>
                <a:lnTo>
                  <a:pt x="0" y="3944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497426" y="3646406"/>
            <a:ext cx="1397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R0</a:t>
            </a:r>
            <a:r>
              <a:rPr dirty="0" sz="1800" spc="-10" b="1">
                <a:latin typeface="Courier New"/>
                <a:cs typeface="Courier New"/>
              </a:rPr>
              <a:t> before: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560705" algn="l"/>
              </a:tabLst>
            </a:pPr>
            <a:r>
              <a:rPr dirty="0" sz="1800" spc="-25" b="1">
                <a:latin typeface="Courier New"/>
                <a:cs typeface="Courier New"/>
              </a:rPr>
              <a:t>R0</a:t>
            </a:r>
            <a:r>
              <a:rPr dirty="0" sz="1800" b="1">
                <a:latin typeface="Courier New"/>
                <a:cs typeface="Courier New"/>
              </a:rPr>
              <a:t>	</a:t>
            </a:r>
            <a:r>
              <a:rPr dirty="0" sz="1800" spc="-10" b="1">
                <a:latin typeface="Courier New"/>
                <a:cs typeface="Courier New"/>
              </a:rPr>
              <a:t>after: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973850" y="4039075"/>
            <a:ext cx="4348480" cy="39497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78740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620"/>
              </a:spcBef>
            </a:pPr>
            <a:r>
              <a:rPr dirty="0" sz="1400">
                <a:solidFill>
                  <a:srgbClr val="FF0000"/>
                </a:solidFill>
                <a:latin typeface="Courier New"/>
                <a:cs typeface="Courier New"/>
              </a:rPr>
              <a:t>11</a:t>
            </a:r>
            <a:r>
              <a:rPr dirty="0" sz="1400">
                <a:latin typeface="Courier New"/>
                <a:cs typeface="Courier New"/>
              </a:rPr>
              <a:t>11</a:t>
            </a:r>
            <a:r>
              <a:rPr dirty="0" sz="1400" spc="-3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1111</a:t>
            </a:r>
            <a:r>
              <a:rPr dirty="0" sz="1400" spc="-2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1111</a:t>
            </a:r>
            <a:r>
              <a:rPr dirty="0" sz="1400" spc="-2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1111</a:t>
            </a:r>
            <a:r>
              <a:rPr dirty="0" sz="1400" spc="-2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1111</a:t>
            </a:r>
            <a:r>
              <a:rPr dirty="0" sz="1400" spc="-2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1111</a:t>
            </a:r>
            <a:r>
              <a:rPr dirty="0" sz="1400" spc="-2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0000</a:t>
            </a:r>
            <a:r>
              <a:rPr dirty="0" sz="1400" spc="-20">
                <a:latin typeface="Courier New"/>
                <a:cs typeface="Courier New"/>
              </a:rPr>
              <a:t> 0000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983375" y="3647788"/>
            <a:ext cx="50450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  <a:tabLst>
                <a:tab pos="4424045" algn="l"/>
              </a:tabLst>
            </a:pPr>
            <a:r>
              <a:rPr dirty="0" sz="1400">
                <a:latin typeface="Courier New"/>
                <a:cs typeface="Courier New"/>
              </a:rPr>
              <a:t>1111</a:t>
            </a:r>
            <a:r>
              <a:rPr dirty="0" sz="1400" spc="-3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1111</a:t>
            </a:r>
            <a:r>
              <a:rPr dirty="0" sz="1400" spc="-2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1111</a:t>
            </a:r>
            <a:r>
              <a:rPr dirty="0" sz="1400" spc="-2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1111</a:t>
            </a:r>
            <a:r>
              <a:rPr dirty="0" sz="1400" spc="-2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1111</a:t>
            </a:r>
            <a:r>
              <a:rPr dirty="0" sz="1400" spc="-2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1100</a:t>
            </a:r>
            <a:r>
              <a:rPr dirty="0" sz="1400" spc="-20">
                <a:latin typeface="Courier New"/>
                <a:cs typeface="Courier New"/>
              </a:rPr>
              <a:t> </a:t>
            </a:r>
            <a:r>
              <a:rPr dirty="0" sz="1400">
                <a:latin typeface="Courier New"/>
                <a:cs typeface="Courier New"/>
              </a:rPr>
              <a:t>0000</a:t>
            </a:r>
            <a:r>
              <a:rPr dirty="0" sz="1400" spc="-20">
                <a:latin typeface="Courier New"/>
                <a:cs typeface="Courier New"/>
              </a:rPr>
              <a:t> 0000</a:t>
            </a:r>
            <a:r>
              <a:rPr dirty="0" sz="1400">
                <a:latin typeface="Courier New"/>
                <a:cs typeface="Courier New"/>
              </a:rPr>
              <a:t>	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10">
                <a:latin typeface="Arial MT"/>
                <a:cs typeface="Arial MT"/>
              </a:rPr>
              <a:t> -</a:t>
            </a:r>
            <a:r>
              <a:rPr dirty="0" sz="1400" spc="-20">
                <a:latin typeface="Arial MT"/>
                <a:cs typeface="Arial MT"/>
              </a:rPr>
              <a:t>1024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369675" y="4104988"/>
            <a:ext cx="15551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-</a:t>
            </a:r>
            <a:r>
              <a:rPr dirty="0" sz="1400">
                <a:latin typeface="Arial MT"/>
                <a:cs typeface="Arial MT"/>
              </a:rPr>
              <a:t>1024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/ 2</a:t>
            </a:r>
            <a:r>
              <a:rPr dirty="0" baseline="30864" sz="1350">
                <a:latin typeface="Arial MT"/>
                <a:cs typeface="Arial MT"/>
              </a:rPr>
              <a:t>2</a:t>
            </a:r>
            <a:r>
              <a:rPr dirty="0" baseline="30864" sz="1350" spc="202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 </a:t>
            </a:r>
            <a:r>
              <a:rPr dirty="0" sz="1400" spc="-10">
                <a:latin typeface="Arial MT"/>
                <a:cs typeface="Arial MT"/>
              </a:rPr>
              <a:t>-</a:t>
            </a:r>
            <a:r>
              <a:rPr dirty="0" sz="1400" spc="-25">
                <a:latin typeface="Arial MT"/>
                <a:cs typeface="Arial MT"/>
              </a:rPr>
              <a:t>256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5875875" y="3942514"/>
            <a:ext cx="409575" cy="123189"/>
            <a:chOff x="5875875" y="3942514"/>
            <a:chExt cx="409575" cy="123189"/>
          </a:xfrm>
        </p:grpSpPr>
        <p:sp>
          <p:nvSpPr>
            <p:cNvPr id="10" name="object 10" descr=""/>
            <p:cNvSpPr/>
            <p:nvPr/>
          </p:nvSpPr>
          <p:spPr>
            <a:xfrm>
              <a:off x="5875875" y="4004000"/>
              <a:ext cx="265430" cy="0"/>
            </a:xfrm>
            <a:custGeom>
              <a:avLst/>
              <a:gdLst/>
              <a:ahLst/>
              <a:cxnLst/>
              <a:rect l="l" t="t" r="r" b="b"/>
              <a:pathLst>
                <a:path w="265429" h="0">
                  <a:moveTo>
                    <a:pt x="0" y="0"/>
                  </a:moveTo>
                  <a:lnTo>
                    <a:pt x="265049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6637" y="3942514"/>
              <a:ext cx="158251" cy="122971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5227761" y="5278061"/>
            <a:ext cx="359410" cy="1013460"/>
            <a:chOff x="5227761" y="5278061"/>
            <a:chExt cx="359410" cy="1013460"/>
          </a:xfrm>
        </p:grpSpPr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2099" y="5444749"/>
              <a:ext cx="180442" cy="176099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5232756" y="5278061"/>
              <a:ext cx="161290" cy="393700"/>
            </a:xfrm>
            <a:custGeom>
              <a:avLst/>
              <a:gdLst/>
              <a:ahLst/>
              <a:cxnLst/>
              <a:rect l="l" t="t" r="r" b="b"/>
              <a:pathLst>
                <a:path w="161289" h="393700">
                  <a:moveTo>
                    <a:pt x="143579" y="393599"/>
                  </a:moveTo>
                  <a:lnTo>
                    <a:pt x="76036" y="353921"/>
                  </a:lnTo>
                  <a:lnTo>
                    <a:pt x="40444" y="317021"/>
                  </a:lnTo>
                  <a:lnTo>
                    <a:pt x="2427" y="274962"/>
                  </a:lnTo>
                  <a:lnTo>
                    <a:pt x="0" y="257505"/>
                  </a:lnTo>
                  <a:lnTo>
                    <a:pt x="0" y="209099"/>
                  </a:lnTo>
                  <a:lnTo>
                    <a:pt x="10920" y="134505"/>
                  </a:lnTo>
                  <a:lnTo>
                    <a:pt x="4449" y="90462"/>
                  </a:lnTo>
                  <a:lnTo>
                    <a:pt x="0" y="72608"/>
                  </a:lnTo>
                  <a:lnTo>
                    <a:pt x="6472" y="63877"/>
                  </a:lnTo>
                  <a:lnTo>
                    <a:pt x="22649" y="55149"/>
                  </a:lnTo>
                  <a:lnTo>
                    <a:pt x="33570" y="48802"/>
                  </a:lnTo>
                  <a:lnTo>
                    <a:pt x="27098" y="9124"/>
                  </a:lnTo>
                  <a:lnTo>
                    <a:pt x="31547" y="0"/>
                  </a:lnTo>
                  <a:lnTo>
                    <a:pt x="40444" y="2774"/>
                  </a:lnTo>
                  <a:lnTo>
                    <a:pt x="44894" y="53165"/>
                  </a:lnTo>
                  <a:lnTo>
                    <a:pt x="49342" y="66258"/>
                  </a:lnTo>
                  <a:lnTo>
                    <a:pt x="51365" y="74987"/>
                  </a:lnTo>
                  <a:lnTo>
                    <a:pt x="69565" y="68243"/>
                  </a:lnTo>
                  <a:lnTo>
                    <a:pt x="82912" y="68243"/>
                  </a:lnTo>
                  <a:lnTo>
                    <a:pt x="82912" y="76971"/>
                  </a:lnTo>
                  <a:lnTo>
                    <a:pt x="74013" y="84115"/>
                  </a:lnTo>
                  <a:lnTo>
                    <a:pt x="57836" y="84115"/>
                  </a:lnTo>
                  <a:lnTo>
                    <a:pt x="46915" y="92843"/>
                  </a:lnTo>
                  <a:lnTo>
                    <a:pt x="38018" y="107921"/>
                  </a:lnTo>
                  <a:lnTo>
                    <a:pt x="29120" y="132124"/>
                  </a:lnTo>
                  <a:lnTo>
                    <a:pt x="22649" y="180530"/>
                  </a:lnTo>
                  <a:lnTo>
                    <a:pt x="22649" y="224571"/>
                  </a:lnTo>
                  <a:lnTo>
                    <a:pt x="27098" y="259487"/>
                  </a:lnTo>
                  <a:lnTo>
                    <a:pt x="35996" y="274962"/>
                  </a:lnTo>
                  <a:lnTo>
                    <a:pt x="67138" y="297180"/>
                  </a:lnTo>
                  <a:lnTo>
                    <a:pt x="101111" y="317021"/>
                  </a:lnTo>
                  <a:lnTo>
                    <a:pt x="116481" y="332493"/>
                  </a:lnTo>
                  <a:lnTo>
                    <a:pt x="145600" y="353921"/>
                  </a:lnTo>
                  <a:lnTo>
                    <a:pt x="154498" y="361062"/>
                  </a:lnTo>
                  <a:lnTo>
                    <a:pt x="160969" y="376140"/>
                  </a:lnTo>
                  <a:lnTo>
                    <a:pt x="152476" y="391615"/>
                  </a:lnTo>
                  <a:lnTo>
                    <a:pt x="143579" y="3935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2108" y="5641599"/>
              <a:ext cx="144842" cy="236399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5227751" y="5630494"/>
              <a:ext cx="281940" cy="661035"/>
            </a:xfrm>
            <a:custGeom>
              <a:avLst/>
              <a:gdLst/>
              <a:ahLst/>
              <a:cxnLst/>
              <a:rect l="l" t="t" r="r" b="b"/>
              <a:pathLst>
                <a:path w="281939" h="661035">
                  <a:moveTo>
                    <a:pt x="281901" y="638314"/>
                  </a:moveTo>
                  <a:lnTo>
                    <a:pt x="268198" y="605396"/>
                  </a:lnTo>
                  <a:lnTo>
                    <a:pt x="237172" y="578815"/>
                  </a:lnTo>
                  <a:lnTo>
                    <a:pt x="232740" y="561365"/>
                  </a:lnTo>
                  <a:lnTo>
                    <a:pt x="237172" y="530428"/>
                  </a:lnTo>
                  <a:lnTo>
                    <a:pt x="234759" y="469353"/>
                  </a:lnTo>
                  <a:lnTo>
                    <a:pt x="225894" y="416204"/>
                  </a:lnTo>
                  <a:lnTo>
                    <a:pt x="225894" y="387248"/>
                  </a:lnTo>
                  <a:lnTo>
                    <a:pt x="232613" y="268833"/>
                  </a:lnTo>
                  <a:lnTo>
                    <a:pt x="237185" y="265633"/>
                  </a:lnTo>
                  <a:lnTo>
                    <a:pt x="241642" y="243827"/>
                  </a:lnTo>
                  <a:lnTo>
                    <a:pt x="234746" y="219646"/>
                  </a:lnTo>
                  <a:lnTo>
                    <a:pt x="223774" y="175641"/>
                  </a:lnTo>
                  <a:lnTo>
                    <a:pt x="223774" y="125285"/>
                  </a:lnTo>
                  <a:lnTo>
                    <a:pt x="232714" y="68186"/>
                  </a:lnTo>
                  <a:lnTo>
                    <a:pt x="234746" y="32905"/>
                  </a:lnTo>
                  <a:lnTo>
                    <a:pt x="219303" y="4356"/>
                  </a:lnTo>
                  <a:lnTo>
                    <a:pt x="185572" y="0"/>
                  </a:lnTo>
                  <a:lnTo>
                    <a:pt x="151853" y="10706"/>
                  </a:lnTo>
                  <a:lnTo>
                    <a:pt x="136004" y="37261"/>
                  </a:lnTo>
                  <a:lnTo>
                    <a:pt x="122186" y="91973"/>
                  </a:lnTo>
                  <a:lnTo>
                    <a:pt x="120154" y="134010"/>
                  </a:lnTo>
                  <a:lnTo>
                    <a:pt x="106756" y="181978"/>
                  </a:lnTo>
                  <a:lnTo>
                    <a:pt x="104711" y="224002"/>
                  </a:lnTo>
                  <a:lnTo>
                    <a:pt x="119253" y="254482"/>
                  </a:lnTo>
                  <a:lnTo>
                    <a:pt x="118033" y="255536"/>
                  </a:lnTo>
                  <a:lnTo>
                    <a:pt x="113601" y="290779"/>
                  </a:lnTo>
                  <a:lnTo>
                    <a:pt x="113601" y="308190"/>
                  </a:lnTo>
                  <a:lnTo>
                    <a:pt x="116014" y="361238"/>
                  </a:lnTo>
                  <a:lnTo>
                    <a:pt x="109575" y="422211"/>
                  </a:lnTo>
                  <a:lnTo>
                    <a:pt x="104330" y="468134"/>
                  </a:lnTo>
                  <a:lnTo>
                    <a:pt x="107149" y="510095"/>
                  </a:lnTo>
                  <a:lnTo>
                    <a:pt x="111582" y="534238"/>
                  </a:lnTo>
                  <a:lnTo>
                    <a:pt x="107149" y="547306"/>
                  </a:lnTo>
                  <a:lnTo>
                    <a:pt x="89027" y="549287"/>
                  </a:lnTo>
                  <a:lnTo>
                    <a:pt x="46736" y="549287"/>
                  </a:lnTo>
                  <a:lnTo>
                    <a:pt x="8864" y="554431"/>
                  </a:lnTo>
                  <a:lnTo>
                    <a:pt x="0" y="562737"/>
                  </a:lnTo>
                  <a:lnTo>
                    <a:pt x="8864" y="584517"/>
                  </a:lnTo>
                  <a:lnTo>
                    <a:pt x="29006" y="593623"/>
                  </a:lnTo>
                  <a:lnTo>
                    <a:pt x="42303" y="578180"/>
                  </a:lnTo>
                  <a:lnTo>
                    <a:pt x="87007" y="567093"/>
                  </a:lnTo>
                  <a:lnTo>
                    <a:pt x="111582" y="567093"/>
                  </a:lnTo>
                  <a:lnTo>
                    <a:pt x="126885" y="562737"/>
                  </a:lnTo>
                  <a:lnTo>
                    <a:pt x="135750" y="549287"/>
                  </a:lnTo>
                  <a:lnTo>
                    <a:pt x="135750" y="540969"/>
                  </a:lnTo>
                  <a:lnTo>
                    <a:pt x="129311" y="532257"/>
                  </a:lnTo>
                  <a:lnTo>
                    <a:pt x="122466" y="505739"/>
                  </a:lnTo>
                  <a:lnTo>
                    <a:pt x="122466" y="470496"/>
                  </a:lnTo>
                  <a:lnTo>
                    <a:pt x="126885" y="426567"/>
                  </a:lnTo>
                  <a:lnTo>
                    <a:pt x="140182" y="376288"/>
                  </a:lnTo>
                  <a:lnTo>
                    <a:pt x="151866" y="339077"/>
                  </a:lnTo>
                  <a:lnTo>
                    <a:pt x="166128" y="292201"/>
                  </a:lnTo>
                  <a:lnTo>
                    <a:pt x="178854" y="292201"/>
                  </a:lnTo>
                  <a:lnTo>
                    <a:pt x="183578" y="352348"/>
                  </a:lnTo>
                  <a:lnTo>
                    <a:pt x="199301" y="403110"/>
                  </a:lnTo>
                  <a:lnTo>
                    <a:pt x="215011" y="466572"/>
                  </a:lnTo>
                  <a:lnTo>
                    <a:pt x="219443" y="521703"/>
                  </a:lnTo>
                  <a:lnTo>
                    <a:pt x="215011" y="548284"/>
                  </a:lnTo>
                  <a:lnTo>
                    <a:pt x="207759" y="555028"/>
                  </a:lnTo>
                  <a:lnTo>
                    <a:pt x="201307" y="565734"/>
                  </a:lnTo>
                  <a:lnTo>
                    <a:pt x="203733" y="574459"/>
                  </a:lnTo>
                  <a:lnTo>
                    <a:pt x="215011" y="585558"/>
                  </a:lnTo>
                  <a:lnTo>
                    <a:pt x="228307" y="594283"/>
                  </a:lnTo>
                  <a:lnTo>
                    <a:pt x="239191" y="607377"/>
                  </a:lnTo>
                  <a:lnTo>
                    <a:pt x="246037" y="636333"/>
                  </a:lnTo>
                  <a:lnTo>
                    <a:pt x="248462" y="655764"/>
                  </a:lnTo>
                  <a:lnTo>
                    <a:pt x="255308" y="660527"/>
                  </a:lnTo>
                  <a:lnTo>
                    <a:pt x="279488" y="649020"/>
                  </a:lnTo>
                  <a:lnTo>
                    <a:pt x="281901" y="6383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5592449" y="4840738"/>
            <a:ext cx="2099310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dirty="0" sz="1400" spc="-85">
                <a:latin typeface="Trebuchet MS"/>
                <a:cs typeface="Trebuchet MS"/>
              </a:rPr>
              <a:t>This</a:t>
            </a:r>
            <a:r>
              <a:rPr dirty="0" sz="1400" spc="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is</a:t>
            </a:r>
            <a:r>
              <a:rPr dirty="0" sz="1400" spc="10">
                <a:latin typeface="Trebuchet MS"/>
                <a:cs typeface="Trebuchet MS"/>
              </a:rPr>
              <a:t> </a:t>
            </a:r>
            <a:r>
              <a:rPr dirty="0" sz="1400" spc="-80">
                <a:latin typeface="Trebuchet MS"/>
                <a:cs typeface="Trebuchet MS"/>
              </a:rPr>
              <a:t>Java’s</a:t>
            </a:r>
            <a:r>
              <a:rPr dirty="0" sz="1400" spc="10">
                <a:latin typeface="Trebuchet MS"/>
                <a:cs typeface="Trebuchet MS"/>
              </a:rPr>
              <a:t> </a:t>
            </a:r>
            <a:r>
              <a:rPr dirty="0" sz="1400" spc="-225">
                <a:latin typeface="Trebuchet MS"/>
                <a:cs typeface="Trebuchet MS"/>
              </a:rPr>
              <a:t>“&gt;&gt;&gt;”</a:t>
            </a:r>
            <a:r>
              <a:rPr dirty="0" sz="1400" spc="10">
                <a:latin typeface="Trebuchet MS"/>
                <a:cs typeface="Trebuchet MS"/>
              </a:rPr>
              <a:t> </a:t>
            </a:r>
            <a:r>
              <a:rPr dirty="0" sz="1400" spc="-65">
                <a:latin typeface="Trebuchet MS"/>
                <a:cs typeface="Trebuchet MS"/>
              </a:rPr>
              <a:t>operator, </a:t>
            </a:r>
            <a:r>
              <a:rPr dirty="0" sz="1400" spc="-145">
                <a:latin typeface="Trebuchet MS"/>
                <a:cs typeface="Trebuchet MS"/>
              </a:rPr>
              <a:t>LSR</a:t>
            </a:r>
            <a:r>
              <a:rPr dirty="0" sz="1400" spc="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is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240">
                <a:latin typeface="Trebuchet MS"/>
                <a:cs typeface="Trebuchet MS"/>
              </a:rPr>
              <a:t>“&gt;&gt;”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140">
                <a:latin typeface="Trebuchet MS"/>
                <a:cs typeface="Trebuchet MS"/>
              </a:rPr>
              <a:t>and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120">
                <a:latin typeface="Trebuchet MS"/>
                <a:cs typeface="Trebuchet MS"/>
              </a:rPr>
              <a:t>LSL</a:t>
            </a:r>
            <a:r>
              <a:rPr dirty="0" sz="1400" spc="1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is</a:t>
            </a:r>
            <a:r>
              <a:rPr dirty="0" sz="1400" spc="25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“&lt;&lt;”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5418599" y="5278025"/>
            <a:ext cx="271780" cy="128270"/>
          </a:xfrm>
          <a:custGeom>
            <a:avLst/>
            <a:gdLst/>
            <a:ahLst/>
            <a:cxnLst/>
            <a:rect l="l" t="t" r="r" b="b"/>
            <a:pathLst>
              <a:path w="271779" h="128270">
                <a:moveTo>
                  <a:pt x="0" y="127799"/>
                </a:moveTo>
                <a:lnTo>
                  <a:pt x="2714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0"/>
              </a:lnSpc>
            </a:pPr>
            <a:r>
              <a:rPr dirty="0" spc="-75"/>
              <a:t>09/10/2018</a:t>
            </a: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0"/>
              </a:lnSpc>
            </a:pPr>
            <a:r>
              <a:rPr dirty="0"/>
              <a:t>Comp</a:t>
            </a:r>
            <a:r>
              <a:rPr dirty="0" spc="90"/>
              <a:t> </a:t>
            </a:r>
            <a:r>
              <a:rPr dirty="0" spc="-210"/>
              <a:t>411</a:t>
            </a:r>
            <a:r>
              <a:rPr dirty="0" spc="125"/>
              <a:t> </a:t>
            </a:r>
            <a:r>
              <a:rPr dirty="0"/>
              <a:t>-</a:t>
            </a:r>
            <a:r>
              <a:rPr dirty="0" spc="105"/>
              <a:t> </a:t>
            </a:r>
            <a:r>
              <a:rPr dirty="0" spc="-20"/>
              <a:t>Fall</a:t>
            </a:r>
            <a:r>
              <a:rPr dirty="0" spc="110"/>
              <a:t> </a:t>
            </a:r>
            <a:r>
              <a:rPr dirty="0" spc="-20"/>
              <a:t>2017</a:t>
            </a: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05"/>
              </a:lnSpc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dirty="0" cap="small"/>
              <a:t>otate</a:t>
            </a:r>
            <a:r>
              <a:rPr dirty="0" spc="300"/>
              <a:t> </a:t>
            </a:r>
            <a:r>
              <a:rPr dirty="0" spc="65"/>
              <a:t>R</a:t>
            </a:r>
            <a:r>
              <a:rPr dirty="0" cap="small" spc="65"/>
              <a:t>i</a:t>
            </a:r>
            <a:r>
              <a:rPr dirty="0" spc="65"/>
              <a:t>GHT</a:t>
            </a:r>
            <a:r>
              <a:rPr dirty="0" spc="300"/>
              <a:t> </a:t>
            </a:r>
            <a:r>
              <a:rPr dirty="0" cap="small" spc="70"/>
              <a:t>shifts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4725" y="1551873"/>
            <a:ext cx="8060690" cy="1694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Rotating</a:t>
            </a:r>
            <a:r>
              <a:rPr dirty="0" sz="2000" spc="19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75">
                <a:solidFill>
                  <a:srgbClr val="595959"/>
                </a:solidFill>
                <a:latin typeface="Georgia"/>
                <a:cs typeface="Georgia"/>
              </a:rPr>
              <a:t>shifts</a:t>
            </a:r>
            <a:r>
              <a:rPr dirty="0" sz="2000" spc="19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have</a:t>
            </a:r>
            <a:r>
              <a:rPr dirty="0" sz="2000" spc="20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no</a:t>
            </a:r>
            <a:r>
              <a:rPr dirty="0" sz="2000" spc="20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a\ithmetic</a:t>
            </a:r>
            <a:r>
              <a:rPr dirty="0" sz="2000" spc="19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-20">
                <a:solidFill>
                  <a:srgbClr val="595959"/>
                </a:solidFill>
                <a:latin typeface="Georgia"/>
                <a:cs typeface="Georgia"/>
              </a:rPr>
              <a:t>analogy.</a:t>
            </a:r>
            <a:r>
              <a:rPr dirty="0" sz="2000" spc="19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Howeve\,</a:t>
            </a:r>
            <a:r>
              <a:rPr dirty="0" sz="2000" spc="19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they</a:t>
            </a:r>
            <a:r>
              <a:rPr dirty="0" sz="2000" spc="20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don’t</a:t>
            </a:r>
            <a:r>
              <a:rPr dirty="0" sz="2000" spc="19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-20">
                <a:solidFill>
                  <a:srgbClr val="595959"/>
                </a:solidFill>
                <a:latin typeface="Georgia"/>
                <a:cs typeface="Georgia"/>
              </a:rPr>
              <a:t>lose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bits</a:t>
            </a:r>
            <a:r>
              <a:rPr dirty="0" sz="2000" spc="20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like</a:t>
            </a:r>
            <a:r>
              <a:rPr dirty="0" sz="2000" spc="204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both</a:t>
            </a:r>
            <a:r>
              <a:rPr dirty="0" sz="2000" spc="20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logical</a:t>
            </a:r>
            <a:r>
              <a:rPr dirty="0" sz="2000" spc="20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and</a:t>
            </a:r>
            <a:r>
              <a:rPr dirty="0" sz="2000" spc="20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a\ithmetic</a:t>
            </a:r>
            <a:r>
              <a:rPr dirty="0" sz="2000" spc="20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shifts.</a:t>
            </a:r>
            <a:r>
              <a:rPr dirty="0" sz="2000" spc="20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We</a:t>
            </a:r>
            <a:r>
              <a:rPr dirty="0" sz="2000" spc="204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85">
                <a:solidFill>
                  <a:srgbClr val="595959"/>
                </a:solidFill>
                <a:latin typeface="Georgia"/>
                <a:cs typeface="Georgia"/>
              </a:rPr>
              <a:t>saw</a:t>
            </a:r>
            <a:r>
              <a:rPr dirty="0" sz="2000" spc="20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85">
                <a:solidFill>
                  <a:srgbClr val="595959"/>
                </a:solidFill>
                <a:latin typeface="Georgia"/>
                <a:cs typeface="Georgia"/>
              </a:rPr>
              <a:t>\otate</a:t>
            </a:r>
            <a:r>
              <a:rPr dirty="0" sz="2000" spc="204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\ight</a:t>
            </a:r>
            <a:r>
              <a:rPr dirty="0" sz="2000" spc="204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45">
                <a:solidFill>
                  <a:srgbClr val="595959"/>
                </a:solidFill>
                <a:latin typeface="Georgia"/>
                <a:cs typeface="Georgia"/>
              </a:rPr>
              <a:t>shift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used</a:t>
            </a:r>
            <a:r>
              <a:rPr dirty="0" sz="2000" spc="21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245">
                <a:solidFill>
                  <a:srgbClr val="595959"/>
                </a:solidFill>
                <a:latin typeface="Georgia"/>
                <a:cs typeface="Georgia"/>
              </a:rPr>
              <a:t>fo\</a:t>
            </a:r>
            <a:r>
              <a:rPr dirty="0" sz="2000" spc="22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the</a:t>
            </a:r>
            <a:r>
              <a:rPr dirty="0" sz="2000" spc="22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-55">
                <a:solidFill>
                  <a:srgbClr val="595959"/>
                </a:solidFill>
                <a:latin typeface="Georgia"/>
                <a:cs typeface="Georgia"/>
              </a:rPr>
              <a:t>I-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type</a:t>
            </a:r>
            <a:r>
              <a:rPr dirty="0" sz="2000" spc="22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-120">
                <a:solidFill>
                  <a:srgbClr val="595959"/>
                </a:solidFill>
                <a:latin typeface="Georgia"/>
                <a:cs typeface="Georgia"/>
              </a:rPr>
              <a:t>“immediate”</a:t>
            </a:r>
            <a:r>
              <a:rPr dirty="0" sz="2000" spc="21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value</a:t>
            </a:r>
            <a:r>
              <a:rPr dirty="0" sz="2000" spc="22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-10">
                <a:solidFill>
                  <a:srgbClr val="595959"/>
                </a:solidFill>
                <a:latin typeface="Georgia"/>
                <a:cs typeface="Georgia"/>
              </a:rPr>
              <a:t>ea\lie\.</a:t>
            </a:r>
            <a:endParaRPr sz="2000">
              <a:latin typeface="Georgia"/>
              <a:cs typeface="Georgia"/>
            </a:endParaRPr>
          </a:p>
          <a:p>
            <a:pPr algn="just" marL="12700">
              <a:lnSpc>
                <a:spcPct val="100000"/>
              </a:lnSpc>
              <a:spcBef>
                <a:spcPts val="1935"/>
              </a:spcBef>
            </a:pPr>
            <a:r>
              <a:rPr dirty="0" sz="2400">
                <a:solidFill>
                  <a:srgbClr val="731B47"/>
                </a:solidFill>
                <a:latin typeface="Courier New"/>
                <a:cs typeface="Courier New"/>
              </a:rPr>
              <a:t>MOV</a:t>
            </a:r>
            <a:r>
              <a:rPr dirty="0" sz="2400" spc="-30">
                <a:solidFill>
                  <a:srgbClr val="731B47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731B47"/>
                </a:solidFill>
                <a:latin typeface="Courier New"/>
                <a:cs typeface="Courier New"/>
              </a:rPr>
              <a:t>R0,R0,ROR</a:t>
            </a:r>
            <a:r>
              <a:rPr dirty="0" sz="2400" spc="-30">
                <a:solidFill>
                  <a:srgbClr val="731B47"/>
                </a:solidFill>
                <a:latin typeface="Courier New"/>
                <a:cs typeface="Courier New"/>
              </a:rPr>
              <a:t> </a:t>
            </a:r>
            <a:r>
              <a:rPr dirty="0" sz="2400" spc="-50">
                <a:solidFill>
                  <a:srgbClr val="731B47"/>
                </a:solidFill>
                <a:latin typeface="Courier New"/>
                <a:cs typeface="Courier New"/>
              </a:rPr>
              <a:t>2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4725" y="4714173"/>
            <a:ext cx="7625080" cy="1235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Georgia"/>
                <a:cs typeface="Georgia"/>
              </a:rPr>
              <a:t>Why</a:t>
            </a:r>
            <a:r>
              <a:rPr dirty="0" sz="2000" spc="23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no</a:t>
            </a:r>
            <a:r>
              <a:rPr dirty="0" sz="2000" spc="240">
                <a:latin typeface="Georgia"/>
                <a:cs typeface="Georgia"/>
              </a:rPr>
              <a:t> </a:t>
            </a:r>
            <a:r>
              <a:rPr dirty="0" sz="2000" spc="85">
                <a:latin typeface="Georgia"/>
                <a:cs typeface="Georgia"/>
              </a:rPr>
              <a:t>\otate</a:t>
            </a:r>
            <a:r>
              <a:rPr dirty="0" sz="2000" spc="240">
                <a:latin typeface="Georgia"/>
                <a:cs typeface="Georgia"/>
              </a:rPr>
              <a:t> </a:t>
            </a:r>
            <a:r>
              <a:rPr dirty="0" sz="2000" spc="125">
                <a:latin typeface="Georgia"/>
                <a:cs typeface="Georgia"/>
              </a:rPr>
              <a:t>left</a:t>
            </a:r>
            <a:r>
              <a:rPr dirty="0" sz="2000" spc="240">
                <a:latin typeface="Georgia"/>
                <a:cs typeface="Georgia"/>
              </a:rPr>
              <a:t> </a:t>
            </a:r>
            <a:r>
              <a:rPr dirty="0" sz="2000" spc="40">
                <a:latin typeface="Georgia"/>
                <a:cs typeface="Georgia"/>
              </a:rPr>
              <a:t>shift?</a:t>
            </a:r>
            <a:endParaRPr sz="2000">
              <a:latin typeface="Georgia"/>
              <a:cs typeface="Georgia"/>
            </a:endParaRPr>
          </a:p>
          <a:p>
            <a:pPr marL="926465" indent="-381635">
              <a:lnSpc>
                <a:spcPct val="100000"/>
              </a:lnSpc>
              <a:spcBef>
                <a:spcPts val="1950"/>
              </a:spcBef>
              <a:buFont typeface="Arial MT"/>
              <a:buChar char="●"/>
              <a:tabLst>
                <a:tab pos="926465" algn="l"/>
              </a:tabLst>
            </a:pPr>
            <a:r>
              <a:rPr dirty="0" sz="2000">
                <a:latin typeface="Georgia"/>
                <a:cs typeface="Georgia"/>
              </a:rPr>
              <a:t>Ran</a:t>
            </a:r>
            <a:r>
              <a:rPr dirty="0" sz="2000" spc="26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out</a:t>
            </a:r>
            <a:r>
              <a:rPr dirty="0" sz="2000" spc="260">
                <a:latin typeface="Georgia"/>
                <a:cs typeface="Georgia"/>
              </a:rPr>
              <a:t> </a:t>
            </a:r>
            <a:r>
              <a:rPr dirty="0" sz="2000" spc="290">
                <a:latin typeface="Georgia"/>
                <a:cs typeface="Georgia"/>
              </a:rPr>
              <a:t>of</a:t>
            </a:r>
            <a:r>
              <a:rPr dirty="0" sz="2000" spc="265">
                <a:latin typeface="Georgia"/>
                <a:cs typeface="Georgia"/>
              </a:rPr>
              <a:t> </a:t>
            </a:r>
            <a:r>
              <a:rPr dirty="0" sz="2000" spc="-10">
                <a:latin typeface="Georgia"/>
                <a:cs typeface="Georgia"/>
              </a:rPr>
              <a:t>encodings?</a:t>
            </a:r>
            <a:endParaRPr sz="2000">
              <a:latin typeface="Georgia"/>
              <a:cs typeface="Georgia"/>
            </a:endParaRPr>
          </a:p>
          <a:p>
            <a:pPr marL="926465" indent="-381635">
              <a:lnSpc>
                <a:spcPct val="100000"/>
              </a:lnSpc>
              <a:spcBef>
                <a:spcPts val="375"/>
              </a:spcBef>
              <a:buFont typeface="Arial MT"/>
              <a:buChar char="●"/>
              <a:tabLst>
                <a:tab pos="926465" algn="l"/>
              </a:tabLst>
            </a:pPr>
            <a:r>
              <a:rPr dirty="0" sz="2000">
                <a:latin typeface="Georgia"/>
                <a:cs typeface="Georgia"/>
              </a:rPr>
              <a:t>Almost</a:t>
            </a:r>
            <a:r>
              <a:rPr dirty="0" sz="2000" spc="235">
                <a:latin typeface="Georgia"/>
                <a:cs typeface="Georgia"/>
              </a:rPr>
              <a:t> </a:t>
            </a:r>
            <a:r>
              <a:rPr dirty="0" sz="2000" spc="-55">
                <a:latin typeface="Georgia"/>
                <a:cs typeface="Georgia"/>
              </a:rPr>
              <a:t>anything</a:t>
            </a:r>
            <a:r>
              <a:rPr dirty="0" sz="2000" spc="240">
                <a:latin typeface="Georgia"/>
                <a:cs typeface="Georgia"/>
              </a:rPr>
              <a:t> </a:t>
            </a:r>
            <a:r>
              <a:rPr dirty="0" sz="2000" spc="65">
                <a:latin typeface="Georgia"/>
                <a:cs typeface="Georgia"/>
              </a:rPr>
              <a:t>Rotate</a:t>
            </a:r>
            <a:r>
              <a:rPr dirty="0" sz="2000" spc="240">
                <a:latin typeface="Georgia"/>
                <a:cs typeface="Georgia"/>
              </a:rPr>
              <a:t> </a:t>
            </a:r>
            <a:r>
              <a:rPr dirty="0" sz="2000" spc="120">
                <a:latin typeface="Georgia"/>
                <a:cs typeface="Georgia"/>
              </a:rPr>
              <a:t>lefts</a:t>
            </a:r>
            <a:r>
              <a:rPr dirty="0" sz="2000" spc="240">
                <a:latin typeface="Georgia"/>
                <a:cs typeface="Georgia"/>
              </a:rPr>
              <a:t> </a:t>
            </a:r>
            <a:r>
              <a:rPr dirty="0" sz="2000" spc="50">
                <a:latin typeface="Georgia"/>
                <a:cs typeface="Georgia"/>
              </a:rPr>
              <a:t>can</a:t>
            </a:r>
            <a:r>
              <a:rPr dirty="0" sz="2000" spc="24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do</a:t>
            </a:r>
            <a:r>
              <a:rPr dirty="0" sz="2000" spc="24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ROR</a:t>
            </a:r>
            <a:r>
              <a:rPr dirty="0" sz="2000" spc="235">
                <a:latin typeface="Georgia"/>
                <a:cs typeface="Georgia"/>
              </a:rPr>
              <a:t> </a:t>
            </a:r>
            <a:r>
              <a:rPr dirty="0" sz="2000" spc="50">
                <a:latin typeface="Georgia"/>
                <a:cs typeface="Georgia"/>
              </a:rPr>
              <a:t>can</a:t>
            </a:r>
            <a:r>
              <a:rPr dirty="0" sz="2000" spc="24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do</a:t>
            </a:r>
            <a:r>
              <a:rPr dirty="0" sz="2000" spc="235">
                <a:latin typeface="Georgia"/>
                <a:cs typeface="Georgia"/>
              </a:rPr>
              <a:t> </a:t>
            </a:r>
            <a:r>
              <a:rPr dirty="0" sz="2000" spc="60">
                <a:latin typeface="Georgia"/>
                <a:cs typeface="Georgia"/>
              </a:rPr>
              <a:t>as</a:t>
            </a:r>
            <a:r>
              <a:rPr dirty="0" sz="2000" spc="240">
                <a:latin typeface="Georgia"/>
                <a:cs typeface="Georgia"/>
              </a:rPr>
              <a:t> </a:t>
            </a:r>
            <a:r>
              <a:rPr dirty="0" sz="2000" spc="-70">
                <a:latin typeface="Georgia"/>
                <a:cs typeface="Georgia"/>
              </a:rPr>
              <a:t>well!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0050" y="3353275"/>
            <a:ext cx="4348480" cy="39497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78740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620"/>
              </a:spcBef>
            </a:pPr>
            <a:r>
              <a:rPr dirty="0" sz="1400">
                <a:solidFill>
                  <a:srgbClr val="FF0000"/>
                </a:solidFill>
                <a:latin typeface="Courier New"/>
                <a:cs typeface="Courier New"/>
              </a:rPr>
              <a:t>0000</a:t>
            </a:r>
            <a:r>
              <a:rPr dirty="0" sz="1400" spc="-2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0000"/>
                </a:solidFill>
                <a:latin typeface="Courier New"/>
                <a:cs typeface="Courier New"/>
              </a:rPr>
              <a:t>0000</a:t>
            </a:r>
            <a:r>
              <a:rPr dirty="0" sz="1400" spc="-2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0000"/>
                </a:solidFill>
                <a:latin typeface="Courier New"/>
                <a:cs typeface="Courier New"/>
              </a:rPr>
              <a:t>0000</a:t>
            </a:r>
            <a:r>
              <a:rPr dirty="0" sz="1400" spc="-2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0000"/>
                </a:solidFill>
                <a:latin typeface="Courier New"/>
                <a:cs typeface="Courier New"/>
              </a:rPr>
              <a:t>0000</a:t>
            </a:r>
            <a:r>
              <a:rPr dirty="0" sz="1400" spc="-2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0000"/>
                </a:solidFill>
                <a:latin typeface="Courier New"/>
                <a:cs typeface="Courier New"/>
              </a:rPr>
              <a:t>0000</a:t>
            </a:r>
            <a:r>
              <a:rPr dirty="0" sz="1400" spc="-2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0000"/>
                </a:solidFill>
                <a:latin typeface="Courier New"/>
                <a:cs typeface="Courier New"/>
              </a:rPr>
              <a:t>0000</a:t>
            </a:r>
            <a:r>
              <a:rPr dirty="0" sz="1400" spc="-2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0000"/>
                </a:solidFill>
                <a:latin typeface="Courier New"/>
                <a:cs typeface="Courier New"/>
              </a:rPr>
              <a:t>0000</a:t>
            </a:r>
            <a:r>
              <a:rPr dirty="0" sz="1400" spc="-20">
                <a:solidFill>
                  <a:srgbClr val="FF0000"/>
                </a:solidFill>
                <a:latin typeface="Courier New"/>
                <a:cs typeface="Courier New"/>
              </a:rPr>
              <a:t> 01</a:t>
            </a:r>
            <a:r>
              <a:rPr dirty="0" sz="1400" spc="-20">
                <a:solidFill>
                  <a:srgbClr val="0000FF"/>
                </a:solidFill>
                <a:latin typeface="Courier New"/>
                <a:cs typeface="Courier New"/>
              </a:rPr>
              <a:t>11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573626" y="3417806"/>
            <a:ext cx="1397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R0</a:t>
            </a:r>
            <a:r>
              <a:rPr dirty="0" sz="1800" spc="-10" b="1">
                <a:latin typeface="Courier New"/>
                <a:cs typeface="Courier New"/>
              </a:rPr>
              <a:t> before: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560705" algn="l"/>
              </a:tabLst>
            </a:pPr>
            <a:r>
              <a:rPr dirty="0" sz="1800" spc="-25" b="1">
                <a:latin typeface="Courier New"/>
                <a:cs typeface="Courier New"/>
              </a:rPr>
              <a:t>R0</a:t>
            </a:r>
            <a:r>
              <a:rPr dirty="0" sz="1800" b="1">
                <a:latin typeface="Courier New"/>
                <a:cs typeface="Courier New"/>
              </a:rPr>
              <a:t>	</a:t>
            </a:r>
            <a:r>
              <a:rPr dirty="0" sz="1800" spc="-10" b="1">
                <a:latin typeface="Courier New"/>
                <a:cs typeface="Courier New"/>
              </a:rPr>
              <a:t>after: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50050" y="3810475"/>
            <a:ext cx="4348480" cy="39497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78740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620"/>
              </a:spcBef>
            </a:pPr>
            <a:r>
              <a:rPr dirty="0" sz="1400">
                <a:solidFill>
                  <a:srgbClr val="0000FF"/>
                </a:solidFill>
                <a:latin typeface="Courier New"/>
                <a:cs typeface="Courier New"/>
              </a:rPr>
              <a:t>11</a:t>
            </a:r>
            <a:r>
              <a:rPr dirty="0" sz="1400">
                <a:solidFill>
                  <a:srgbClr val="FF0000"/>
                </a:solidFill>
                <a:latin typeface="Courier New"/>
                <a:cs typeface="Courier New"/>
              </a:rPr>
              <a:t>00</a:t>
            </a:r>
            <a:r>
              <a:rPr dirty="0" sz="1400" spc="-3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0000"/>
                </a:solidFill>
                <a:latin typeface="Courier New"/>
                <a:cs typeface="Courier New"/>
              </a:rPr>
              <a:t>0000</a:t>
            </a:r>
            <a:r>
              <a:rPr dirty="0" sz="1400" spc="-2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0000"/>
                </a:solidFill>
                <a:latin typeface="Courier New"/>
                <a:cs typeface="Courier New"/>
              </a:rPr>
              <a:t>0000</a:t>
            </a:r>
            <a:r>
              <a:rPr dirty="0" sz="1400" spc="-2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0000"/>
                </a:solidFill>
                <a:latin typeface="Courier New"/>
                <a:cs typeface="Courier New"/>
              </a:rPr>
              <a:t>0000</a:t>
            </a:r>
            <a:r>
              <a:rPr dirty="0" sz="1400" spc="-2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0000"/>
                </a:solidFill>
                <a:latin typeface="Courier New"/>
                <a:cs typeface="Courier New"/>
              </a:rPr>
              <a:t>0000</a:t>
            </a:r>
            <a:r>
              <a:rPr dirty="0" sz="1400" spc="-2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0000"/>
                </a:solidFill>
                <a:latin typeface="Courier New"/>
                <a:cs typeface="Courier New"/>
              </a:rPr>
              <a:t>0000</a:t>
            </a:r>
            <a:r>
              <a:rPr dirty="0" sz="1400" spc="-2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FF0000"/>
                </a:solidFill>
                <a:latin typeface="Courier New"/>
                <a:cs typeface="Courier New"/>
              </a:rPr>
              <a:t>0000</a:t>
            </a:r>
            <a:r>
              <a:rPr dirty="0" sz="1400" spc="-20">
                <a:solidFill>
                  <a:srgbClr val="FF0000"/>
                </a:solidFill>
                <a:latin typeface="Courier New"/>
                <a:cs typeface="Courier New"/>
              </a:rPr>
              <a:t> 0001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471275" y="3419188"/>
            <a:ext cx="2774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60">
                <a:latin typeface="Arial MT"/>
                <a:cs typeface="Arial MT"/>
              </a:rPr>
              <a:t>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471275" y="3876388"/>
            <a:ext cx="13747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10">
                <a:latin typeface="Arial MT"/>
                <a:cs typeface="Arial MT"/>
              </a:rPr>
              <a:t> -1,073,741,823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084306" y="3399663"/>
            <a:ext cx="4344035" cy="760730"/>
            <a:chOff x="3084306" y="3399663"/>
            <a:chExt cx="4344035" cy="760730"/>
          </a:xfrm>
        </p:grpSpPr>
        <p:sp>
          <p:nvSpPr>
            <p:cNvPr id="11" name="object 11" descr=""/>
            <p:cNvSpPr/>
            <p:nvPr/>
          </p:nvSpPr>
          <p:spPr>
            <a:xfrm>
              <a:off x="7018875" y="3775400"/>
              <a:ext cx="265430" cy="0"/>
            </a:xfrm>
            <a:custGeom>
              <a:avLst/>
              <a:gdLst/>
              <a:ahLst/>
              <a:cxnLst/>
              <a:rect l="l" t="t" r="r" b="b"/>
              <a:pathLst>
                <a:path w="265429" h="0">
                  <a:moveTo>
                    <a:pt x="0" y="0"/>
                  </a:moveTo>
                  <a:lnTo>
                    <a:pt x="265049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9637" y="3713914"/>
              <a:ext cx="158250" cy="122971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3093831" y="3409188"/>
              <a:ext cx="4239895" cy="741680"/>
            </a:xfrm>
            <a:custGeom>
              <a:avLst/>
              <a:gdLst/>
              <a:ahLst/>
              <a:cxnLst/>
              <a:rect l="l" t="t" r="r" b="b"/>
              <a:pathLst>
                <a:path w="4239895" h="741679">
                  <a:moveTo>
                    <a:pt x="3994100" y="40950"/>
                  </a:moveTo>
                  <a:lnTo>
                    <a:pt x="3997318" y="25010"/>
                  </a:lnTo>
                  <a:lnTo>
                    <a:pt x="4006094" y="11994"/>
                  </a:lnTo>
                  <a:lnTo>
                    <a:pt x="4019110" y="3218"/>
                  </a:lnTo>
                  <a:lnTo>
                    <a:pt x="4035050" y="0"/>
                  </a:lnTo>
                  <a:lnTo>
                    <a:pt x="4198848" y="0"/>
                  </a:lnTo>
                  <a:lnTo>
                    <a:pt x="4232919" y="18231"/>
                  </a:lnTo>
                  <a:lnTo>
                    <a:pt x="4239800" y="40950"/>
                  </a:lnTo>
                  <a:lnTo>
                    <a:pt x="4239800" y="244349"/>
                  </a:lnTo>
                  <a:lnTo>
                    <a:pt x="4236582" y="260289"/>
                  </a:lnTo>
                  <a:lnTo>
                    <a:pt x="4227805" y="273305"/>
                  </a:lnTo>
                  <a:lnTo>
                    <a:pt x="4214789" y="282081"/>
                  </a:lnTo>
                  <a:lnTo>
                    <a:pt x="4198848" y="285299"/>
                  </a:lnTo>
                  <a:lnTo>
                    <a:pt x="4035050" y="285299"/>
                  </a:lnTo>
                  <a:lnTo>
                    <a:pt x="4019110" y="282081"/>
                  </a:lnTo>
                  <a:lnTo>
                    <a:pt x="4006094" y="273305"/>
                  </a:lnTo>
                  <a:lnTo>
                    <a:pt x="3997318" y="260289"/>
                  </a:lnTo>
                  <a:lnTo>
                    <a:pt x="3994100" y="244349"/>
                  </a:lnTo>
                  <a:lnTo>
                    <a:pt x="3994100" y="40950"/>
                  </a:lnTo>
                  <a:close/>
                </a:path>
                <a:path w="4239895" h="741679">
                  <a:moveTo>
                    <a:pt x="0" y="497150"/>
                  </a:moveTo>
                  <a:lnTo>
                    <a:pt x="3218" y="481210"/>
                  </a:lnTo>
                  <a:lnTo>
                    <a:pt x="11994" y="468194"/>
                  </a:lnTo>
                  <a:lnTo>
                    <a:pt x="25010" y="459418"/>
                  </a:lnTo>
                  <a:lnTo>
                    <a:pt x="40950" y="456199"/>
                  </a:lnTo>
                  <a:lnTo>
                    <a:pt x="204749" y="456199"/>
                  </a:lnTo>
                  <a:lnTo>
                    <a:pt x="238819" y="474431"/>
                  </a:lnTo>
                  <a:lnTo>
                    <a:pt x="245700" y="497150"/>
                  </a:lnTo>
                  <a:lnTo>
                    <a:pt x="245700" y="700549"/>
                  </a:lnTo>
                  <a:lnTo>
                    <a:pt x="242481" y="716489"/>
                  </a:lnTo>
                  <a:lnTo>
                    <a:pt x="233705" y="729505"/>
                  </a:lnTo>
                  <a:lnTo>
                    <a:pt x="220689" y="738281"/>
                  </a:lnTo>
                  <a:lnTo>
                    <a:pt x="204749" y="741499"/>
                  </a:lnTo>
                  <a:lnTo>
                    <a:pt x="40950" y="741499"/>
                  </a:lnTo>
                  <a:lnTo>
                    <a:pt x="25010" y="738281"/>
                  </a:lnTo>
                  <a:lnTo>
                    <a:pt x="11994" y="729505"/>
                  </a:lnTo>
                  <a:lnTo>
                    <a:pt x="3218" y="716489"/>
                  </a:lnTo>
                  <a:lnTo>
                    <a:pt x="0" y="700549"/>
                  </a:lnTo>
                  <a:lnTo>
                    <a:pt x="0" y="497150"/>
                  </a:lnTo>
                  <a:close/>
                </a:path>
              </a:pathLst>
            </a:custGeom>
            <a:ln w="190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286350" y="3686675"/>
              <a:ext cx="3803015" cy="176530"/>
            </a:xfrm>
            <a:custGeom>
              <a:avLst/>
              <a:gdLst/>
              <a:ahLst/>
              <a:cxnLst/>
              <a:rect l="l" t="t" r="r" b="b"/>
              <a:pathLst>
                <a:path w="3803015" h="176529">
                  <a:moveTo>
                    <a:pt x="3802524" y="0"/>
                  </a:moveTo>
                  <a:lnTo>
                    <a:pt x="3750189" y="9416"/>
                  </a:lnTo>
                  <a:lnTo>
                    <a:pt x="3689923" y="22821"/>
                  </a:lnTo>
                  <a:lnTo>
                    <a:pt x="3656202" y="30621"/>
                  </a:lnTo>
                  <a:lnTo>
                    <a:pt x="3619760" y="38938"/>
                  </a:lnTo>
                  <a:lnTo>
                    <a:pt x="3580353" y="47614"/>
                  </a:lnTo>
                  <a:lnTo>
                    <a:pt x="3537734" y="56488"/>
                  </a:lnTo>
                  <a:lnTo>
                    <a:pt x="3491658" y="65401"/>
                  </a:lnTo>
                  <a:lnTo>
                    <a:pt x="3441879" y="74192"/>
                  </a:lnTo>
                  <a:lnTo>
                    <a:pt x="3388151" y="82703"/>
                  </a:lnTo>
                  <a:lnTo>
                    <a:pt x="3330229" y="90774"/>
                  </a:lnTo>
                  <a:lnTo>
                    <a:pt x="3267866" y="98244"/>
                  </a:lnTo>
                  <a:lnTo>
                    <a:pt x="3200818" y="104954"/>
                  </a:lnTo>
                  <a:lnTo>
                    <a:pt x="3128838" y="110743"/>
                  </a:lnTo>
                  <a:lnTo>
                    <a:pt x="3051680" y="115454"/>
                  </a:lnTo>
                  <a:lnTo>
                    <a:pt x="2969099" y="118924"/>
                  </a:lnTo>
                  <a:lnTo>
                    <a:pt x="2894301" y="120770"/>
                  </a:lnTo>
                  <a:lnTo>
                    <a:pt x="2854048" y="121354"/>
                  </a:lnTo>
                  <a:lnTo>
                    <a:pt x="2812021" y="121728"/>
                  </a:lnTo>
                  <a:lnTo>
                    <a:pt x="2768319" y="121903"/>
                  </a:lnTo>
                  <a:lnTo>
                    <a:pt x="2723039" y="121892"/>
                  </a:lnTo>
                  <a:lnTo>
                    <a:pt x="2676277" y="121706"/>
                  </a:lnTo>
                  <a:lnTo>
                    <a:pt x="2628131" y="121357"/>
                  </a:lnTo>
                  <a:lnTo>
                    <a:pt x="2578699" y="120857"/>
                  </a:lnTo>
                  <a:lnTo>
                    <a:pt x="2528078" y="120217"/>
                  </a:lnTo>
                  <a:lnTo>
                    <a:pt x="2476364" y="119449"/>
                  </a:lnTo>
                  <a:lnTo>
                    <a:pt x="2423656" y="118564"/>
                  </a:lnTo>
                  <a:lnTo>
                    <a:pt x="2370051" y="117576"/>
                  </a:lnTo>
                  <a:lnTo>
                    <a:pt x="2315645" y="116494"/>
                  </a:lnTo>
                  <a:lnTo>
                    <a:pt x="2260537" y="115332"/>
                  </a:lnTo>
                  <a:lnTo>
                    <a:pt x="2204823" y="114100"/>
                  </a:lnTo>
                  <a:lnTo>
                    <a:pt x="2148601" y="112811"/>
                  </a:lnTo>
                  <a:lnTo>
                    <a:pt x="2091969" y="111476"/>
                  </a:lnTo>
                  <a:lnTo>
                    <a:pt x="2035022" y="110107"/>
                  </a:lnTo>
                  <a:lnTo>
                    <a:pt x="1977860" y="108716"/>
                  </a:lnTo>
                  <a:lnTo>
                    <a:pt x="1920578" y="107314"/>
                  </a:lnTo>
                  <a:lnTo>
                    <a:pt x="1863275" y="105913"/>
                  </a:lnTo>
                  <a:lnTo>
                    <a:pt x="1806047" y="104525"/>
                  </a:lnTo>
                  <a:lnTo>
                    <a:pt x="1748992" y="103162"/>
                  </a:lnTo>
                  <a:lnTo>
                    <a:pt x="1692208" y="101835"/>
                  </a:lnTo>
                  <a:lnTo>
                    <a:pt x="1635791" y="100556"/>
                  </a:lnTo>
                  <a:lnTo>
                    <a:pt x="1579838" y="99337"/>
                  </a:lnTo>
                  <a:lnTo>
                    <a:pt x="1524448" y="98189"/>
                  </a:lnTo>
                  <a:lnTo>
                    <a:pt x="1469718" y="97125"/>
                  </a:lnTo>
                  <a:lnTo>
                    <a:pt x="1415744" y="96156"/>
                  </a:lnTo>
                  <a:lnTo>
                    <a:pt x="1362624" y="95294"/>
                  </a:lnTo>
                  <a:lnTo>
                    <a:pt x="1310455" y="94550"/>
                  </a:lnTo>
                  <a:lnTo>
                    <a:pt x="1259335" y="93936"/>
                  </a:lnTo>
                  <a:lnTo>
                    <a:pt x="1209361" y="93465"/>
                  </a:lnTo>
                  <a:lnTo>
                    <a:pt x="1160630" y="93147"/>
                  </a:lnTo>
                  <a:lnTo>
                    <a:pt x="1113239" y="92994"/>
                  </a:lnTo>
                  <a:lnTo>
                    <a:pt x="1067286" y="93019"/>
                  </a:lnTo>
                  <a:lnTo>
                    <a:pt x="1022869" y="93233"/>
                  </a:lnTo>
                  <a:lnTo>
                    <a:pt x="980084" y="93647"/>
                  </a:lnTo>
                  <a:lnTo>
                    <a:pt x="939028" y="94274"/>
                  </a:lnTo>
                  <a:lnTo>
                    <a:pt x="899799" y="95124"/>
                  </a:lnTo>
                  <a:lnTo>
                    <a:pt x="840120" y="96906"/>
                  </a:lnTo>
                  <a:lnTo>
                    <a:pt x="781827" y="99177"/>
                  </a:lnTo>
                  <a:lnTo>
                    <a:pt x="724932" y="101897"/>
                  </a:lnTo>
                  <a:lnTo>
                    <a:pt x="669447" y="105027"/>
                  </a:lnTo>
                  <a:lnTo>
                    <a:pt x="615384" y="108527"/>
                  </a:lnTo>
                  <a:lnTo>
                    <a:pt x="562756" y="112360"/>
                  </a:lnTo>
                  <a:lnTo>
                    <a:pt x="511574" y="116485"/>
                  </a:lnTo>
                  <a:lnTo>
                    <a:pt x="461851" y="120862"/>
                  </a:lnTo>
                  <a:lnTo>
                    <a:pt x="413598" y="125454"/>
                  </a:lnTo>
                  <a:lnTo>
                    <a:pt x="366827" y="130220"/>
                  </a:lnTo>
                  <a:lnTo>
                    <a:pt x="321551" y="135122"/>
                  </a:lnTo>
                  <a:lnTo>
                    <a:pt x="277782" y="140120"/>
                  </a:lnTo>
                  <a:lnTo>
                    <a:pt x="235531" y="145174"/>
                  </a:lnTo>
                  <a:lnTo>
                    <a:pt x="170143" y="153408"/>
                  </a:lnTo>
                  <a:lnTo>
                    <a:pt x="108847" y="161520"/>
                  </a:lnTo>
                  <a:lnTo>
                    <a:pt x="65594" y="167423"/>
                  </a:lnTo>
                  <a:lnTo>
                    <a:pt x="51697" y="169342"/>
                  </a:lnTo>
                  <a:lnTo>
                    <a:pt x="0" y="176530"/>
                  </a:lnTo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3426" y="3802098"/>
              <a:ext cx="163176" cy="122214"/>
            </a:xfrm>
            <a:prstGeom prst="rect">
              <a:avLst/>
            </a:prstGeom>
          </p:spPr>
        </p:pic>
      </p:grpSp>
      <p:grpSp>
        <p:nvGrpSpPr>
          <p:cNvPr id="16" name="object 16" descr=""/>
          <p:cNvGrpSpPr/>
          <p:nvPr/>
        </p:nvGrpSpPr>
        <p:grpSpPr>
          <a:xfrm>
            <a:off x="5227761" y="4744661"/>
            <a:ext cx="359410" cy="1013460"/>
            <a:chOff x="5227761" y="4744661"/>
            <a:chExt cx="359410" cy="1013460"/>
          </a:xfrm>
        </p:grpSpPr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2099" y="4911349"/>
              <a:ext cx="180442" cy="176099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5232756" y="4744661"/>
              <a:ext cx="161290" cy="393700"/>
            </a:xfrm>
            <a:custGeom>
              <a:avLst/>
              <a:gdLst/>
              <a:ahLst/>
              <a:cxnLst/>
              <a:rect l="l" t="t" r="r" b="b"/>
              <a:pathLst>
                <a:path w="161289" h="393700">
                  <a:moveTo>
                    <a:pt x="143579" y="393599"/>
                  </a:moveTo>
                  <a:lnTo>
                    <a:pt x="76036" y="353921"/>
                  </a:lnTo>
                  <a:lnTo>
                    <a:pt x="40444" y="317021"/>
                  </a:lnTo>
                  <a:lnTo>
                    <a:pt x="2427" y="274962"/>
                  </a:lnTo>
                  <a:lnTo>
                    <a:pt x="0" y="257505"/>
                  </a:lnTo>
                  <a:lnTo>
                    <a:pt x="0" y="209099"/>
                  </a:lnTo>
                  <a:lnTo>
                    <a:pt x="10920" y="134505"/>
                  </a:lnTo>
                  <a:lnTo>
                    <a:pt x="4449" y="90462"/>
                  </a:lnTo>
                  <a:lnTo>
                    <a:pt x="0" y="72608"/>
                  </a:lnTo>
                  <a:lnTo>
                    <a:pt x="6472" y="63877"/>
                  </a:lnTo>
                  <a:lnTo>
                    <a:pt x="22649" y="55149"/>
                  </a:lnTo>
                  <a:lnTo>
                    <a:pt x="33570" y="48802"/>
                  </a:lnTo>
                  <a:lnTo>
                    <a:pt x="27098" y="9124"/>
                  </a:lnTo>
                  <a:lnTo>
                    <a:pt x="31547" y="0"/>
                  </a:lnTo>
                  <a:lnTo>
                    <a:pt x="40444" y="2774"/>
                  </a:lnTo>
                  <a:lnTo>
                    <a:pt x="44894" y="53165"/>
                  </a:lnTo>
                  <a:lnTo>
                    <a:pt x="49342" y="66258"/>
                  </a:lnTo>
                  <a:lnTo>
                    <a:pt x="51365" y="74987"/>
                  </a:lnTo>
                  <a:lnTo>
                    <a:pt x="69565" y="68243"/>
                  </a:lnTo>
                  <a:lnTo>
                    <a:pt x="82912" y="68243"/>
                  </a:lnTo>
                  <a:lnTo>
                    <a:pt x="82912" y="76971"/>
                  </a:lnTo>
                  <a:lnTo>
                    <a:pt x="74013" y="84115"/>
                  </a:lnTo>
                  <a:lnTo>
                    <a:pt x="57836" y="84115"/>
                  </a:lnTo>
                  <a:lnTo>
                    <a:pt x="46915" y="92843"/>
                  </a:lnTo>
                  <a:lnTo>
                    <a:pt x="38018" y="107921"/>
                  </a:lnTo>
                  <a:lnTo>
                    <a:pt x="29120" y="132124"/>
                  </a:lnTo>
                  <a:lnTo>
                    <a:pt x="22649" y="180530"/>
                  </a:lnTo>
                  <a:lnTo>
                    <a:pt x="22649" y="224571"/>
                  </a:lnTo>
                  <a:lnTo>
                    <a:pt x="27098" y="259487"/>
                  </a:lnTo>
                  <a:lnTo>
                    <a:pt x="35996" y="274962"/>
                  </a:lnTo>
                  <a:lnTo>
                    <a:pt x="67138" y="297180"/>
                  </a:lnTo>
                  <a:lnTo>
                    <a:pt x="101111" y="317021"/>
                  </a:lnTo>
                  <a:lnTo>
                    <a:pt x="116481" y="332493"/>
                  </a:lnTo>
                  <a:lnTo>
                    <a:pt x="145600" y="353921"/>
                  </a:lnTo>
                  <a:lnTo>
                    <a:pt x="154498" y="361062"/>
                  </a:lnTo>
                  <a:lnTo>
                    <a:pt x="160969" y="376140"/>
                  </a:lnTo>
                  <a:lnTo>
                    <a:pt x="152476" y="391615"/>
                  </a:lnTo>
                  <a:lnTo>
                    <a:pt x="143579" y="3935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42108" y="5108199"/>
              <a:ext cx="144842" cy="236399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5227751" y="5097094"/>
              <a:ext cx="281940" cy="661035"/>
            </a:xfrm>
            <a:custGeom>
              <a:avLst/>
              <a:gdLst/>
              <a:ahLst/>
              <a:cxnLst/>
              <a:rect l="l" t="t" r="r" b="b"/>
              <a:pathLst>
                <a:path w="281939" h="661035">
                  <a:moveTo>
                    <a:pt x="281901" y="638314"/>
                  </a:moveTo>
                  <a:lnTo>
                    <a:pt x="268198" y="605396"/>
                  </a:lnTo>
                  <a:lnTo>
                    <a:pt x="237172" y="578815"/>
                  </a:lnTo>
                  <a:lnTo>
                    <a:pt x="232740" y="561365"/>
                  </a:lnTo>
                  <a:lnTo>
                    <a:pt x="237172" y="530428"/>
                  </a:lnTo>
                  <a:lnTo>
                    <a:pt x="234759" y="469353"/>
                  </a:lnTo>
                  <a:lnTo>
                    <a:pt x="225894" y="416204"/>
                  </a:lnTo>
                  <a:lnTo>
                    <a:pt x="225894" y="387248"/>
                  </a:lnTo>
                  <a:lnTo>
                    <a:pt x="232613" y="268833"/>
                  </a:lnTo>
                  <a:lnTo>
                    <a:pt x="237185" y="265633"/>
                  </a:lnTo>
                  <a:lnTo>
                    <a:pt x="241642" y="243827"/>
                  </a:lnTo>
                  <a:lnTo>
                    <a:pt x="234746" y="219646"/>
                  </a:lnTo>
                  <a:lnTo>
                    <a:pt x="223774" y="175641"/>
                  </a:lnTo>
                  <a:lnTo>
                    <a:pt x="223774" y="125285"/>
                  </a:lnTo>
                  <a:lnTo>
                    <a:pt x="232714" y="68186"/>
                  </a:lnTo>
                  <a:lnTo>
                    <a:pt x="234746" y="32905"/>
                  </a:lnTo>
                  <a:lnTo>
                    <a:pt x="219303" y="4356"/>
                  </a:lnTo>
                  <a:lnTo>
                    <a:pt x="185572" y="0"/>
                  </a:lnTo>
                  <a:lnTo>
                    <a:pt x="151853" y="10706"/>
                  </a:lnTo>
                  <a:lnTo>
                    <a:pt x="136004" y="37261"/>
                  </a:lnTo>
                  <a:lnTo>
                    <a:pt x="122186" y="91973"/>
                  </a:lnTo>
                  <a:lnTo>
                    <a:pt x="120154" y="134010"/>
                  </a:lnTo>
                  <a:lnTo>
                    <a:pt x="106756" y="181978"/>
                  </a:lnTo>
                  <a:lnTo>
                    <a:pt x="104711" y="224002"/>
                  </a:lnTo>
                  <a:lnTo>
                    <a:pt x="119253" y="254482"/>
                  </a:lnTo>
                  <a:lnTo>
                    <a:pt x="118033" y="255536"/>
                  </a:lnTo>
                  <a:lnTo>
                    <a:pt x="113601" y="290779"/>
                  </a:lnTo>
                  <a:lnTo>
                    <a:pt x="113601" y="308190"/>
                  </a:lnTo>
                  <a:lnTo>
                    <a:pt x="116014" y="361238"/>
                  </a:lnTo>
                  <a:lnTo>
                    <a:pt x="109575" y="422211"/>
                  </a:lnTo>
                  <a:lnTo>
                    <a:pt x="104330" y="468134"/>
                  </a:lnTo>
                  <a:lnTo>
                    <a:pt x="107149" y="510095"/>
                  </a:lnTo>
                  <a:lnTo>
                    <a:pt x="111582" y="534238"/>
                  </a:lnTo>
                  <a:lnTo>
                    <a:pt x="107149" y="547306"/>
                  </a:lnTo>
                  <a:lnTo>
                    <a:pt x="89027" y="549287"/>
                  </a:lnTo>
                  <a:lnTo>
                    <a:pt x="46736" y="549287"/>
                  </a:lnTo>
                  <a:lnTo>
                    <a:pt x="8864" y="554431"/>
                  </a:lnTo>
                  <a:lnTo>
                    <a:pt x="0" y="562737"/>
                  </a:lnTo>
                  <a:lnTo>
                    <a:pt x="8864" y="584517"/>
                  </a:lnTo>
                  <a:lnTo>
                    <a:pt x="29006" y="593623"/>
                  </a:lnTo>
                  <a:lnTo>
                    <a:pt x="42303" y="578180"/>
                  </a:lnTo>
                  <a:lnTo>
                    <a:pt x="87007" y="567093"/>
                  </a:lnTo>
                  <a:lnTo>
                    <a:pt x="111582" y="567093"/>
                  </a:lnTo>
                  <a:lnTo>
                    <a:pt x="126885" y="562737"/>
                  </a:lnTo>
                  <a:lnTo>
                    <a:pt x="135750" y="549287"/>
                  </a:lnTo>
                  <a:lnTo>
                    <a:pt x="135750" y="540969"/>
                  </a:lnTo>
                  <a:lnTo>
                    <a:pt x="129311" y="532257"/>
                  </a:lnTo>
                  <a:lnTo>
                    <a:pt x="122466" y="505739"/>
                  </a:lnTo>
                  <a:lnTo>
                    <a:pt x="122466" y="470496"/>
                  </a:lnTo>
                  <a:lnTo>
                    <a:pt x="126885" y="426567"/>
                  </a:lnTo>
                  <a:lnTo>
                    <a:pt x="140182" y="376288"/>
                  </a:lnTo>
                  <a:lnTo>
                    <a:pt x="151866" y="339077"/>
                  </a:lnTo>
                  <a:lnTo>
                    <a:pt x="166128" y="292201"/>
                  </a:lnTo>
                  <a:lnTo>
                    <a:pt x="178854" y="292201"/>
                  </a:lnTo>
                  <a:lnTo>
                    <a:pt x="183578" y="352348"/>
                  </a:lnTo>
                  <a:lnTo>
                    <a:pt x="199301" y="403110"/>
                  </a:lnTo>
                  <a:lnTo>
                    <a:pt x="215011" y="466572"/>
                  </a:lnTo>
                  <a:lnTo>
                    <a:pt x="219443" y="521703"/>
                  </a:lnTo>
                  <a:lnTo>
                    <a:pt x="215011" y="548284"/>
                  </a:lnTo>
                  <a:lnTo>
                    <a:pt x="207759" y="555028"/>
                  </a:lnTo>
                  <a:lnTo>
                    <a:pt x="201307" y="565734"/>
                  </a:lnTo>
                  <a:lnTo>
                    <a:pt x="203733" y="574459"/>
                  </a:lnTo>
                  <a:lnTo>
                    <a:pt x="215011" y="585558"/>
                  </a:lnTo>
                  <a:lnTo>
                    <a:pt x="228307" y="594283"/>
                  </a:lnTo>
                  <a:lnTo>
                    <a:pt x="239191" y="607377"/>
                  </a:lnTo>
                  <a:lnTo>
                    <a:pt x="246037" y="636333"/>
                  </a:lnTo>
                  <a:lnTo>
                    <a:pt x="248462" y="655764"/>
                  </a:lnTo>
                  <a:lnTo>
                    <a:pt x="255308" y="660527"/>
                  </a:lnTo>
                  <a:lnTo>
                    <a:pt x="279488" y="649020"/>
                  </a:lnTo>
                  <a:lnTo>
                    <a:pt x="281901" y="6383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5592449" y="4307338"/>
            <a:ext cx="1615440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dirty="0" sz="1400" spc="-65">
                <a:latin typeface="Trebuchet MS"/>
                <a:cs typeface="Trebuchet MS"/>
              </a:rPr>
              <a:t>Java</a:t>
            </a:r>
            <a:r>
              <a:rPr dirty="0" sz="1400" spc="-5">
                <a:latin typeface="Trebuchet MS"/>
                <a:cs typeface="Trebuchet MS"/>
              </a:rPr>
              <a:t> </a:t>
            </a:r>
            <a:r>
              <a:rPr dirty="0" sz="1400" spc="-100">
                <a:latin typeface="Trebuchet MS"/>
                <a:cs typeface="Trebuchet MS"/>
              </a:rPr>
              <a:t>doesn’t</a:t>
            </a:r>
            <a:r>
              <a:rPr dirty="0" sz="1400">
                <a:latin typeface="Trebuchet MS"/>
                <a:cs typeface="Trebuchet MS"/>
              </a:rPr>
              <a:t> </a:t>
            </a:r>
            <a:r>
              <a:rPr dirty="0" sz="1400" spc="-114">
                <a:latin typeface="Trebuchet MS"/>
                <a:cs typeface="Trebuchet MS"/>
              </a:rPr>
              <a:t>have</a:t>
            </a:r>
            <a:r>
              <a:rPr dirty="0" sz="1400" spc="10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an </a:t>
            </a:r>
            <a:r>
              <a:rPr dirty="0" sz="1400" spc="-40">
                <a:latin typeface="Trebuchet MS"/>
                <a:cs typeface="Trebuchet MS"/>
              </a:rPr>
              <a:t>operator</a:t>
            </a:r>
            <a:r>
              <a:rPr dirty="0" sz="1400" spc="-6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for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this</a:t>
            </a:r>
            <a:r>
              <a:rPr dirty="0" sz="1400" spc="-60">
                <a:latin typeface="Trebuchet MS"/>
                <a:cs typeface="Trebuchet MS"/>
              </a:rPr>
              <a:t> </a:t>
            </a:r>
            <a:r>
              <a:rPr dirty="0" sz="1400" spc="-155">
                <a:latin typeface="Trebuchet MS"/>
                <a:cs typeface="Trebuchet MS"/>
              </a:rPr>
              <a:t>one.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5418599" y="4744625"/>
            <a:ext cx="271780" cy="128270"/>
          </a:xfrm>
          <a:custGeom>
            <a:avLst/>
            <a:gdLst/>
            <a:ahLst/>
            <a:cxnLst/>
            <a:rect l="l" t="t" r="r" b="b"/>
            <a:pathLst>
              <a:path w="271779" h="128270">
                <a:moveTo>
                  <a:pt x="0" y="127799"/>
                </a:moveTo>
                <a:lnTo>
                  <a:pt x="2714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0"/>
              </a:lnSpc>
            </a:pPr>
            <a:r>
              <a:rPr dirty="0" spc="-75"/>
              <a:t>09/10/2018</a:t>
            </a:r>
          </a:p>
        </p:txBody>
      </p:sp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0"/>
              </a:lnSpc>
            </a:pPr>
            <a:r>
              <a:rPr dirty="0"/>
              <a:t>Comp</a:t>
            </a:r>
            <a:r>
              <a:rPr dirty="0" spc="90"/>
              <a:t> </a:t>
            </a:r>
            <a:r>
              <a:rPr dirty="0" spc="-210"/>
              <a:t>411</a:t>
            </a:r>
            <a:r>
              <a:rPr dirty="0" spc="125"/>
              <a:t> </a:t>
            </a:r>
            <a:r>
              <a:rPr dirty="0"/>
              <a:t>-</a:t>
            </a:r>
            <a:r>
              <a:rPr dirty="0" spc="105"/>
              <a:t> </a:t>
            </a:r>
            <a:r>
              <a:rPr dirty="0" spc="-20"/>
              <a:t>Fall</a:t>
            </a:r>
            <a:r>
              <a:rPr dirty="0" spc="110"/>
              <a:t> </a:t>
            </a:r>
            <a:r>
              <a:rPr dirty="0" spc="-20"/>
              <a:t>2017</a:t>
            </a:r>
          </a:p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05"/>
              </a:lnSpc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dirty="0" cap="small"/>
              <a:t>ddressing</a:t>
            </a:r>
            <a:r>
              <a:rPr dirty="0" spc="140"/>
              <a:t> </a:t>
            </a:r>
            <a:r>
              <a:rPr dirty="0" spc="75"/>
              <a:t>M</a:t>
            </a:r>
            <a:r>
              <a:rPr dirty="0" cap="small" spc="75"/>
              <a:t>odes</a:t>
            </a:r>
            <a:r>
              <a:rPr dirty="0" spc="140"/>
              <a:t> </a:t>
            </a:r>
            <a:r>
              <a:rPr dirty="0" cap="small"/>
              <a:t>and</a:t>
            </a:r>
            <a:r>
              <a:rPr dirty="0" spc="145"/>
              <a:t> </a:t>
            </a:r>
            <a:r>
              <a:rPr dirty="0" cap="small" spc="95"/>
              <a:t>branches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16424" y="1544117"/>
            <a:ext cx="4453255" cy="318643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520"/>
              </a:spcBef>
              <a:buFont typeface="Arial MT"/>
              <a:buChar char="●"/>
              <a:tabLst>
                <a:tab pos="424815" algn="l"/>
              </a:tabLst>
            </a:pPr>
            <a:r>
              <a:rPr dirty="0" sz="2400">
                <a:solidFill>
                  <a:srgbClr val="595959"/>
                </a:solidFill>
                <a:latin typeface="Georgia"/>
                <a:cs typeface="Georgia"/>
              </a:rPr>
              <a:t>Mo\e</a:t>
            </a:r>
            <a:r>
              <a:rPr dirty="0" sz="2400" spc="35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595959"/>
                </a:solidFill>
                <a:latin typeface="Georgia"/>
                <a:cs typeface="Georgia"/>
              </a:rPr>
              <a:t>on</a:t>
            </a:r>
            <a:r>
              <a:rPr dirty="0" sz="2400" spc="35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595959"/>
                </a:solidFill>
                <a:latin typeface="Georgia"/>
                <a:cs typeface="Georgia"/>
              </a:rPr>
              <a:t>Immediates</a:t>
            </a:r>
            <a:endParaRPr sz="2400">
              <a:latin typeface="Georgia"/>
              <a:cs typeface="Georgia"/>
            </a:endParaRPr>
          </a:p>
          <a:p>
            <a:pPr marL="424815" indent="-412115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424815" algn="l"/>
              </a:tabLst>
            </a:pPr>
            <a:r>
              <a:rPr dirty="0" sz="2400" spc="-40">
                <a:solidFill>
                  <a:srgbClr val="595959"/>
                </a:solidFill>
                <a:latin typeface="Georgia"/>
                <a:cs typeface="Georgia"/>
              </a:rPr>
              <a:t>Reading</a:t>
            </a:r>
            <a:r>
              <a:rPr dirty="0" sz="2400" spc="8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 spc="-20">
                <a:solidFill>
                  <a:srgbClr val="595959"/>
                </a:solidFill>
                <a:latin typeface="Georgia"/>
                <a:cs typeface="Georgia"/>
              </a:rPr>
              <a:t>and</a:t>
            </a:r>
            <a:r>
              <a:rPr dirty="0" sz="2400" spc="9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 spc="-60">
                <a:solidFill>
                  <a:srgbClr val="595959"/>
                </a:solidFill>
                <a:latin typeface="Georgia"/>
                <a:cs typeface="Georgia"/>
              </a:rPr>
              <a:t>W\iting</a:t>
            </a:r>
            <a:r>
              <a:rPr dirty="0" sz="2400" spc="8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595959"/>
                </a:solidFill>
                <a:latin typeface="Georgia"/>
                <a:cs typeface="Georgia"/>
              </a:rPr>
              <a:t>Memo\y</a:t>
            </a:r>
            <a:endParaRPr sz="2400">
              <a:latin typeface="Georgia"/>
              <a:cs typeface="Georgia"/>
            </a:endParaRPr>
          </a:p>
          <a:p>
            <a:pPr marL="424815" indent="-412115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424815" algn="l"/>
              </a:tabLst>
            </a:pPr>
            <a:r>
              <a:rPr dirty="0" sz="2400" spc="60">
                <a:solidFill>
                  <a:srgbClr val="595959"/>
                </a:solidFill>
                <a:latin typeface="Georgia"/>
                <a:cs typeface="Georgia"/>
              </a:rPr>
              <a:t>Registe\s</a:t>
            </a:r>
            <a:r>
              <a:rPr dirty="0" sz="2400" spc="24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 spc="-140">
                <a:solidFill>
                  <a:srgbClr val="595959"/>
                </a:solidFill>
                <a:latin typeface="Georgia"/>
                <a:cs typeface="Georgia"/>
              </a:rPr>
              <a:t>holding</a:t>
            </a:r>
            <a:r>
              <a:rPr dirty="0" sz="2400" spc="25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 spc="55">
                <a:solidFill>
                  <a:srgbClr val="595959"/>
                </a:solidFill>
                <a:latin typeface="Georgia"/>
                <a:cs typeface="Georgia"/>
              </a:rPr>
              <a:t>add\esses</a:t>
            </a:r>
            <a:endParaRPr sz="2400">
              <a:latin typeface="Georgia"/>
              <a:cs typeface="Georgia"/>
            </a:endParaRPr>
          </a:p>
          <a:p>
            <a:pPr marL="424815" indent="-412115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424815" algn="l"/>
              </a:tabLst>
            </a:pPr>
            <a:r>
              <a:rPr dirty="0" sz="2400" spc="-10">
                <a:solidFill>
                  <a:srgbClr val="595959"/>
                </a:solidFill>
                <a:latin typeface="Georgia"/>
                <a:cs typeface="Georgia"/>
              </a:rPr>
              <a:t>Pointe\s</a:t>
            </a:r>
            <a:endParaRPr sz="2400">
              <a:latin typeface="Georgia"/>
              <a:cs typeface="Georgia"/>
            </a:endParaRPr>
          </a:p>
          <a:p>
            <a:pPr marL="424815" indent="-412115">
              <a:lnSpc>
                <a:spcPct val="100000"/>
              </a:lnSpc>
              <a:spcBef>
                <a:spcPts val="420"/>
              </a:spcBef>
              <a:buFont typeface="Arial MT"/>
              <a:buChar char="●"/>
              <a:tabLst>
                <a:tab pos="424815" algn="l"/>
              </a:tabLst>
            </a:pPr>
            <a:r>
              <a:rPr dirty="0" sz="2400" spc="-70">
                <a:solidFill>
                  <a:srgbClr val="595959"/>
                </a:solidFill>
                <a:latin typeface="Georgia"/>
                <a:cs typeface="Georgia"/>
              </a:rPr>
              <a:t>Changing</a:t>
            </a:r>
            <a:r>
              <a:rPr dirty="0" sz="2400" spc="26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595959"/>
                </a:solidFill>
                <a:latin typeface="Georgia"/>
                <a:cs typeface="Georgia"/>
              </a:rPr>
              <a:t>the</a:t>
            </a:r>
            <a:r>
              <a:rPr dirty="0" sz="2400" spc="26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400" spc="80">
                <a:solidFill>
                  <a:srgbClr val="595959"/>
                </a:solidFill>
                <a:latin typeface="Georgia"/>
                <a:cs typeface="Georgia"/>
              </a:rPr>
              <a:t>PC</a:t>
            </a:r>
            <a:endParaRPr sz="2400">
              <a:latin typeface="Georgia"/>
              <a:cs typeface="Georgia"/>
            </a:endParaRPr>
          </a:p>
          <a:p>
            <a:pPr lvl="1" marL="882015" indent="-381635">
              <a:lnSpc>
                <a:spcPct val="100000"/>
              </a:lnSpc>
              <a:spcBef>
                <a:spcPts val="434"/>
              </a:spcBef>
              <a:buFont typeface="Arial MT"/>
              <a:buChar char="○"/>
              <a:tabLst>
                <a:tab pos="882015" algn="l"/>
              </a:tabLst>
            </a:pPr>
            <a:r>
              <a:rPr dirty="0" sz="2000" spc="60">
                <a:solidFill>
                  <a:srgbClr val="595959"/>
                </a:solidFill>
                <a:latin typeface="Georgia"/>
                <a:cs typeface="Georgia"/>
              </a:rPr>
              <a:t>Loops</a:t>
            </a:r>
            <a:endParaRPr sz="2000">
              <a:latin typeface="Georgia"/>
              <a:cs typeface="Georgia"/>
            </a:endParaRPr>
          </a:p>
          <a:p>
            <a:pPr lvl="1" marL="882015" indent="-381635">
              <a:lnSpc>
                <a:spcPct val="100000"/>
              </a:lnSpc>
              <a:spcBef>
                <a:spcPts val="375"/>
              </a:spcBef>
              <a:buFont typeface="Arial MT"/>
              <a:buChar char="○"/>
              <a:tabLst>
                <a:tab pos="882015" algn="l"/>
              </a:tabLst>
            </a:pPr>
            <a:r>
              <a:rPr dirty="0" sz="2000" spc="-10">
                <a:solidFill>
                  <a:srgbClr val="595959"/>
                </a:solidFill>
                <a:latin typeface="Georgia"/>
                <a:cs typeface="Georgia"/>
              </a:rPr>
              <a:t>Labels</a:t>
            </a:r>
            <a:endParaRPr sz="2000">
              <a:latin typeface="Georgia"/>
              <a:cs typeface="Georgia"/>
            </a:endParaRPr>
          </a:p>
          <a:p>
            <a:pPr lvl="1" marL="882015" indent="-381635">
              <a:lnSpc>
                <a:spcPct val="100000"/>
              </a:lnSpc>
              <a:spcBef>
                <a:spcPts val="375"/>
              </a:spcBef>
              <a:buFont typeface="Arial MT"/>
              <a:buChar char="○"/>
              <a:tabLst>
                <a:tab pos="882015" algn="l"/>
              </a:tabLst>
            </a:pPr>
            <a:r>
              <a:rPr dirty="0" sz="2000" spc="-95">
                <a:solidFill>
                  <a:srgbClr val="595959"/>
                </a:solidFill>
                <a:latin typeface="Georgia"/>
                <a:cs typeface="Georgia"/>
              </a:rPr>
              <a:t>Calling</a:t>
            </a:r>
            <a:r>
              <a:rPr dirty="0" sz="2000" spc="7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-10">
                <a:solidFill>
                  <a:srgbClr val="595959"/>
                </a:solidFill>
                <a:latin typeface="Georgia"/>
                <a:cs typeface="Georgia"/>
              </a:rPr>
              <a:t>Functions</a:t>
            </a:r>
            <a:endParaRPr sz="2000">
              <a:latin typeface="Georgia"/>
              <a:cs typeface="Georg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663700"/>
            <a:ext cx="1906499" cy="19175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800" y="3876675"/>
            <a:ext cx="1906499" cy="1990799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0"/>
              </a:lnSpc>
            </a:pPr>
            <a:r>
              <a:rPr dirty="0" spc="-75"/>
              <a:t>09/10/2018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0"/>
              </a:lnSpc>
            </a:pPr>
            <a:r>
              <a:rPr dirty="0"/>
              <a:t>Comp</a:t>
            </a:r>
            <a:r>
              <a:rPr dirty="0" spc="90"/>
              <a:t> </a:t>
            </a:r>
            <a:r>
              <a:rPr dirty="0" spc="-210"/>
              <a:t>411</a:t>
            </a:r>
            <a:r>
              <a:rPr dirty="0" spc="125"/>
              <a:t> </a:t>
            </a:r>
            <a:r>
              <a:rPr dirty="0"/>
              <a:t>-</a:t>
            </a:r>
            <a:r>
              <a:rPr dirty="0" spc="105"/>
              <a:t> </a:t>
            </a:r>
            <a:r>
              <a:rPr dirty="0" spc="-20"/>
              <a:t>Fall</a:t>
            </a:r>
            <a:r>
              <a:rPr dirty="0" spc="110"/>
              <a:t> </a:t>
            </a:r>
            <a:r>
              <a:rPr dirty="0" spc="-20"/>
              <a:t>2017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05"/>
              </a:lnSpc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648103"/>
            <a:ext cx="75342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</a:t>
            </a:r>
            <a:r>
              <a:rPr dirty="0" cap="small"/>
              <a:t>hy</a:t>
            </a:r>
            <a:r>
              <a:rPr dirty="0" spc="80"/>
              <a:t> </a:t>
            </a:r>
            <a:r>
              <a:rPr dirty="0" cap="small" spc="245"/>
              <a:t>built</a:t>
            </a:r>
            <a:r>
              <a:rPr dirty="0" spc="245"/>
              <a:t>-</a:t>
            </a:r>
            <a:r>
              <a:rPr dirty="0" cap="small" spc="85"/>
              <a:t>in</a:t>
            </a:r>
            <a:r>
              <a:rPr dirty="0" spc="80"/>
              <a:t> </a:t>
            </a:r>
            <a:r>
              <a:rPr dirty="0" spc="-25"/>
              <a:t>C</a:t>
            </a:r>
            <a:r>
              <a:rPr dirty="0" cap="small" spc="-25"/>
              <a:t>onstant</a:t>
            </a:r>
            <a:r>
              <a:rPr dirty="0" spc="80"/>
              <a:t> </a:t>
            </a:r>
            <a:r>
              <a:rPr dirty="0" cap="small" spc="70"/>
              <a:t>operands</a:t>
            </a:r>
            <a:r>
              <a:rPr dirty="0" spc="70"/>
              <a:t>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9967" y="4726873"/>
            <a:ext cx="4326255" cy="9791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4335" indent="-38163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94335" algn="l"/>
              </a:tabLst>
            </a:pPr>
            <a:r>
              <a:rPr dirty="0" sz="2000" spc="-45">
                <a:latin typeface="Georgia"/>
                <a:cs typeface="Georgia"/>
              </a:rPr>
              <a:t>ISA</a:t>
            </a:r>
            <a:r>
              <a:rPr dirty="0" sz="2000" spc="60">
                <a:latin typeface="Georgia"/>
                <a:cs typeface="Georgia"/>
              </a:rPr>
              <a:t> </a:t>
            </a:r>
            <a:r>
              <a:rPr dirty="0" sz="2000" spc="-30">
                <a:latin typeface="Georgia"/>
                <a:cs typeface="Georgia"/>
              </a:rPr>
              <a:t>Design</a:t>
            </a:r>
            <a:r>
              <a:rPr dirty="0" sz="2000" spc="60">
                <a:latin typeface="Georgia"/>
                <a:cs typeface="Georgia"/>
              </a:rPr>
              <a:t> </a:t>
            </a:r>
            <a:r>
              <a:rPr dirty="0" sz="2000" spc="-10">
                <a:latin typeface="Georgia"/>
                <a:cs typeface="Georgia"/>
              </a:rPr>
              <a:t>P\inciple:</a:t>
            </a:r>
            <a:endParaRPr sz="2000">
              <a:latin typeface="Georgia"/>
              <a:cs typeface="Georgia"/>
            </a:endParaRPr>
          </a:p>
          <a:p>
            <a:pPr marL="851535" marR="5080">
              <a:lnSpc>
                <a:spcPts val="2550"/>
              </a:lnSpc>
              <a:spcBef>
                <a:spcPts val="105"/>
              </a:spcBef>
            </a:pPr>
            <a:r>
              <a:rPr dirty="0" sz="2000" i="1">
                <a:latin typeface="Georgia"/>
                <a:cs typeface="Georgia"/>
              </a:rPr>
              <a:t>Make</a:t>
            </a:r>
            <a:r>
              <a:rPr dirty="0" sz="2000" spc="295" i="1">
                <a:latin typeface="Georgia"/>
                <a:cs typeface="Georgia"/>
              </a:rPr>
              <a:t> </a:t>
            </a:r>
            <a:r>
              <a:rPr dirty="0" sz="2000" i="1">
                <a:latin typeface="Georgia"/>
                <a:cs typeface="Georgia"/>
              </a:rPr>
              <a:t>the</a:t>
            </a:r>
            <a:r>
              <a:rPr dirty="0" sz="2000" spc="295" i="1">
                <a:latin typeface="Georgia"/>
                <a:cs typeface="Georgia"/>
              </a:rPr>
              <a:t> </a:t>
            </a:r>
            <a:r>
              <a:rPr dirty="0" sz="2000" i="1">
                <a:latin typeface="Georgia"/>
                <a:cs typeface="Georgia"/>
              </a:rPr>
              <a:t>common</a:t>
            </a:r>
            <a:r>
              <a:rPr dirty="0" sz="2000" spc="300" i="1">
                <a:latin typeface="Georgia"/>
                <a:cs typeface="Georgia"/>
              </a:rPr>
              <a:t> </a:t>
            </a:r>
            <a:r>
              <a:rPr dirty="0" sz="2000" spc="125" i="1">
                <a:latin typeface="Georgia"/>
                <a:cs typeface="Georgia"/>
              </a:rPr>
              <a:t>case</a:t>
            </a:r>
            <a:r>
              <a:rPr dirty="0" sz="2000" spc="295" i="1">
                <a:latin typeface="Georgia"/>
                <a:cs typeface="Georgia"/>
              </a:rPr>
              <a:t> </a:t>
            </a:r>
            <a:r>
              <a:rPr dirty="0" sz="2000" spc="-20" i="1">
                <a:latin typeface="Georgia"/>
                <a:cs typeface="Georgia"/>
              </a:rPr>
              <a:t>easy </a:t>
            </a:r>
            <a:r>
              <a:rPr dirty="0" sz="2000" i="1">
                <a:latin typeface="Georgia"/>
                <a:cs typeface="Georgia"/>
              </a:rPr>
              <a:t>Make</a:t>
            </a:r>
            <a:r>
              <a:rPr dirty="0" sz="2000" spc="295" i="1">
                <a:latin typeface="Georgia"/>
                <a:cs typeface="Georgia"/>
              </a:rPr>
              <a:t> </a:t>
            </a:r>
            <a:r>
              <a:rPr dirty="0" sz="2000" i="1">
                <a:latin typeface="Georgia"/>
                <a:cs typeface="Georgia"/>
              </a:rPr>
              <a:t>the</a:t>
            </a:r>
            <a:r>
              <a:rPr dirty="0" sz="2000" spc="295" i="1">
                <a:latin typeface="Georgia"/>
                <a:cs typeface="Georgia"/>
              </a:rPr>
              <a:t> </a:t>
            </a:r>
            <a:r>
              <a:rPr dirty="0" sz="2000" i="1">
                <a:latin typeface="Georgia"/>
                <a:cs typeface="Georgia"/>
              </a:rPr>
              <a:t>common</a:t>
            </a:r>
            <a:r>
              <a:rPr dirty="0" sz="2000" spc="300" i="1">
                <a:latin typeface="Georgia"/>
                <a:cs typeface="Georgia"/>
              </a:rPr>
              <a:t> </a:t>
            </a:r>
            <a:r>
              <a:rPr dirty="0" sz="2000" spc="125" i="1">
                <a:latin typeface="Georgia"/>
                <a:cs typeface="Georgia"/>
              </a:rPr>
              <a:t>case</a:t>
            </a:r>
            <a:r>
              <a:rPr dirty="0" sz="2000" spc="295" i="1">
                <a:latin typeface="Georgia"/>
                <a:cs typeface="Georgia"/>
              </a:rPr>
              <a:t> </a:t>
            </a:r>
            <a:r>
              <a:rPr dirty="0" sz="2000" spc="135" i="1">
                <a:latin typeface="Georgia"/>
                <a:cs typeface="Georgia"/>
              </a:rPr>
              <a:t>fast</a:t>
            </a:r>
            <a:endParaRPr sz="2000">
              <a:latin typeface="Georgia"/>
              <a:cs typeface="Georgia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924025" y="1930837"/>
          <a:ext cx="6210935" cy="377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025"/>
                <a:gridCol w="671830"/>
                <a:gridCol w="830580"/>
                <a:gridCol w="278764"/>
                <a:gridCol w="835660"/>
                <a:gridCol w="838200"/>
                <a:gridCol w="833755"/>
                <a:gridCol w="1000760"/>
              </a:tblGrid>
              <a:tr h="377190"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0">
                          <a:latin typeface="Arial MT"/>
                          <a:cs typeface="Arial MT"/>
                        </a:rPr>
                        <a:t>1110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00</a:t>
                      </a:r>
                      <a:r>
                        <a:rPr dirty="0" sz="1400" spc="-2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Opcode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Rn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Rotate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0">
                          <a:latin typeface="Arial MT"/>
                          <a:cs typeface="Arial MT"/>
                        </a:rPr>
                        <a:t>Imm8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384725" y="1209697"/>
            <a:ext cx="7940040" cy="3575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0">
                <a:latin typeface="Lucida Sans Unicode"/>
                <a:cs typeface="Lucida Sans Unicode"/>
              </a:rPr>
              <a:t>(I</a:t>
            </a:r>
            <a:r>
              <a:rPr dirty="0" cap="small" sz="1800" spc="90">
                <a:latin typeface="Lucida Sans Unicode"/>
                <a:cs typeface="Lucida Sans Unicode"/>
              </a:rPr>
              <a:t>mmediates</a:t>
            </a:r>
            <a:r>
              <a:rPr dirty="0" sz="1800" spc="90">
                <a:latin typeface="Lucida Sans Unicode"/>
                <a:cs typeface="Lucida Sans Unicode"/>
              </a:rPr>
              <a:t>)</a:t>
            </a:r>
            <a:endParaRPr sz="1800">
              <a:latin typeface="Lucida Sans Unicode"/>
              <a:cs typeface="Lucida Sans Unicode"/>
            </a:endParaRPr>
          </a:p>
          <a:p>
            <a:pPr marL="1924685">
              <a:lnSpc>
                <a:spcPct val="100000"/>
              </a:lnSpc>
              <a:spcBef>
                <a:spcPts val="1460"/>
              </a:spcBef>
              <a:tabLst>
                <a:tab pos="2663825" algn="l"/>
                <a:tab pos="3354070" algn="l"/>
                <a:tab pos="3945254" algn="l"/>
                <a:tab pos="4487545" algn="l"/>
                <a:tab pos="5325110" algn="l"/>
                <a:tab pos="6162675" algn="l"/>
                <a:tab pos="7148195" algn="l"/>
              </a:tabLst>
            </a:pPr>
            <a:r>
              <a:rPr dirty="0" sz="1400" spc="-50">
                <a:latin typeface="Arial MT"/>
                <a:cs typeface="Arial MT"/>
              </a:rPr>
              <a:t>4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0">
                <a:latin typeface="Arial MT"/>
                <a:cs typeface="Arial MT"/>
              </a:rPr>
              <a:t>3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0">
                <a:latin typeface="Arial MT"/>
                <a:cs typeface="Arial MT"/>
              </a:rPr>
              <a:t>4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0">
                <a:latin typeface="Arial MT"/>
                <a:cs typeface="Arial MT"/>
              </a:rPr>
              <a:t>1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0">
                <a:latin typeface="Arial MT"/>
                <a:cs typeface="Arial MT"/>
              </a:rPr>
              <a:t>4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0">
                <a:latin typeface="Arial MT"/>
                <a:cs typeface="Arial MT"/>
              </a:rPr>
              <a:t>4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0">
                <a:latin typeface="Arial MT"/>
                <a:cs typeface="Arial MT"/>
              </a:rPr>
              <a:t>4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0">
                <a:latin typeface="Arial MT"/>
                <a:cs typeface="Arial MT"/>
              </a:rPr>
              <a:t>8</a:t>
            </a:r>
            <a:endParaRPr sz="1400">
              <a:latin typeface="Arial MT"/>
              <a:cs typeface="Arial MT"/>
            </a:endParaRPr>
          </a:p>
          <a:p>
            <a:pPr marL="894080">
              <a:lnSpc>
                <a:spcPct val="100000"/>
              </a:lnSpc>
              <a:spcBef>
                <a:spcPts val="935"/>
              </a:spcBef>
            </a:pPr>
            <a:r>
              <a:rPr dirty="0" sz="1400" b="1">
                <a:latin typeface="Arial"/>
                <a:cs typeface="Arial"/>
              </a:rPr>
              <a:t>I</a:t>
            </a:r>
            <a:r>
              <a:rPr dirty="0" sz="1400" spc="38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type: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400">
              <a:latin typeface="Arial"/>
              <a:cs typeface="Arial"/>
            </a:endParaRPr>
          </a:p>
          <a:p>
            <a:pPr marL="469265" indent="-381635">
              <a:lnSpc>
                <a:spcPts val="2390"/>
              </a:lnSpc>
              <a:spcBef>
                <a:spcPts val="5"/>
              </a:spcBef>
              <a:buFont typeface="Arial MT"/>
              <a:buChar char="●"/>
              <a:tabLst>
                <a:tab pos="469265" algn="l"/>
                <a:tab pos="2175510" algn="l"/>
                <a:tab pos="3483610" algn="l"/>
              </a:tabLst>
            </a:pPr>
            <a:r>
              <a:rPr dirty="0" sz="2000" spc="-10">
                <a:latin typeface="Georgia"/>
                <a:cs typeface="Georgia"/>
              </a:rPr>
              <a:t>Alte\natives?</a:t>
            </a:r>
            <a:r>
              <a:rPr dirty="0" sz="2000">
                <a:latin typeface="Georgia"/>
                <a:cs typeface="Georgia"/>
              </a:rPr>
              <a:t>	Why</a:t>
            </a:r>
            <a:r>
              <a:rPr dirty="0" sz="2000" spc="140">
                <a:latin typeface="Georgia"/>
                <a:cs typeface="Georgia"/>
              </a:rPr>
              <a:t> </a:t>
            </a:r>
            <a:r>
              <a:rPr dirty="0" sz="2000" spc="-20">
                <a:latin typeface="Georgia"/>
                <a:cs typeface="Georgia"/>
              </a:rPr>
              <a:t>not?</a:t>
            </a:r>
            <a:r>
              <a:rPr dirty="0" sz="2000">
                <a:latin typeface="Georgia"/>
                <a:cs typeface="Georgia"/>
              </a:rPr>
              <a:t>	Do</a:t>
            </a:r>
            <a:r>
              <a:rPr dirty="0" sz="2000" spc="275">
                <a:latin typeface="Georgia"/>
                <a:cs typeface="Georgia"/>
              </a:rPr>
              <a:t> </a:t>
            </a:r>
            <a:r>
              <a:rPr dirty="0" sz="2000" spc="120">
                <a:latin typeface="Georgia"/>
                <a:cs typeface="Georgia"/>
              </a:rPr>
              <a:t>we</a:t>
            </a:r>
            <a:r>
              <a:rPr dirty="0" sz="2000" spc="28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have</a:t>
            </a:r>
            <a:r>
              <a:rPr dirty="0" sz="2000" spc="280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a</a:t>
            </a:r>
            <a:r>
              <a:rPr dirty="0" sz="2000" spc="275">
                <a:latin typeface="Georgia"/>
                <a:cs typeface="Georgia"/>
              </a:rPr>
              <a:t> </a:t>
            </a:r>
            <a:r>
              <a:rPr dirty="0" sz="2000" spc="50">
                <a:latin typeface="Georgia"/>
                <a:cs typeface="Georgia"/>
              </a:rPr>
              <a:t>choice?</a:t>
            </a:r>
            <a:endParaRPr sz="2000">
              <a:latin typeface="Georgia"/>
              <a:cs typeface="Georgia"/>
            </a:endParaRPr>
          </a:p>
          <a:p>
            <a:pPr lvl="1" marL="926465" indent="-381635">
              <a:lnSpc>
                <a:spcPts val="2150"/>
              </a:lnSpc>
              <a:buSzPct val="111111"/>
              <a:buFont typeface="Arial MT"/>
              <a:buChar char="○"/>
              <a:tabLst>
                <a:tab pos="926465" algn="l"/>
              </a:tabLst>
            </a:pPr>
            <a:r>
              <a:rPr dirty="0" sz="1800">
                <a:latin typeface="Georgia"/>
                <a:cs typeface="Georgia"/>
              </a:rPr>
              <a:t>put</a:t>
            </a:r>
            <a:r>
              <a:rPr dirty="0" sz="1800" spc="229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constants</a:t>
            </a:r>
            <a:r>
              <a:rPr dirty="0" sz="1800" spc="225">
                <a:latin typeface="Georgia"/>
                <a:cs typeface="Georgia"/>
              </a:rPr>
              <a:t> </a:t>
            </a:r>
            <a:r>
              <a:rPr dirty="0" sz="1800" spc="-95">
                <a:latin typeface="Georgia"/>
                <a:cs typeface="Georgia"/>
              </a:rPr>
              <a:t>in</a:t>
            </a:r>
            <a:r>
              <a:rPr dirty="0" sz="1800" spc="235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memo\y</a:t>
            </a:r>
            <a:r>
              <a:rPr dirty="0" sz="1800" spc="229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(was</a:t>
            </a:r>
            <a:r>
              <a:rPr dirty="0" sz="1800" spc="229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common</a:t>
            </a:r>
            <a:r>
              <a:rPr dirty="0" sz="1800" spc="229">
                <a:latin typeface="Georgia"/>
                <a:cs typeface="Georgia"/>
              </a:rPr>
              <a:t> </a:t>
            </a:r>
            <a:r>
              <a:rPr dirty="0" sz="1800" spc="-95">
                <a:latin typeface="Georgia"/>
                <a:cs typeface="Georgia"/>
              </a:rPr>
              <a:t>in</a:t>
            </a:r>
            <a:r>
              <a:rPr dirty="0" sz="1800" spc="235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olde\</a:t>
            </a:r>
            <a:r>
              <a:rPr dirty="0" sz="1800" spc="229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inst\uction</a:t>
            </a:r>
            <a:r>
              <a:rPr dirty="0" sz="1800" spc="229">
                <a:latin typeface="Georgia"/>
                <a:cs typeface="Georgia"/>
              </a:rPr>
              <a:t> </a:t>
            </a:r>
            <a:r>
              <a:rPr dirty="0" sz="1800" spc="65">
                <a:latin typeface="Georgia"/>
                <a:cs typeface="Georgia"/>
              </a:rPr>
              <a:t>sets)</a:t>
            </a:r>
            <a:endParaRPr sz="1800">
              <a:latin typeface="Georgia"/>
              <a:cs typeface="Georgia"/>
            </a:endParaRPr>
          </a:p>
          <a:p>
            <a:pPr lvl="1">
              <a:lnSpc>
                <a:spcPct val="100000"/>
              </a:lnSpc>
              <a:spcBef>
                <a:spcPts val="114"/>
              </a:spcBef>
              <a:buFont typeface="Arial MT"/>
              <a:buChar char="○"/>
            </a:pPr>
            <a:endParaRPr sz="1800">
              <a:latin typeface="Georgia"/>
              <a:cs typeface="Georgia"/>
            </a:endParaRPr>
          </a:p>
          <a:p>
            <a:pPr marL="469265" indent="-381635">
              <a:lnSpc>
                <a:spcPts val="2375"/>
              </a:lnSpc>
              <a:spcBef>
                <a:spcPts val="5"/>
              </a:spcBef>
              <a:buFont typeface="Arial MT"/>
              <a:buChar char="●"/>
              <a:tabLst>
                <a:tab pos="469265" algn="l"/>
              </a:tabLst>
            </a:pPr>
            <a:r>
              <a:rPr dirty="0" sz="2000">
                <a:latin typeface="Georgia"/>
                <a:cs typeface="Georgia"/>
              </a:rPr>
              <a:t>SMALL</a:t>
            </a:r>
            <a:r>
              <a:rPr dirty="0" sz="2000" spc="365">
                <a:latin typeface="Georgia"/>
                <a:cs typeface="Georgia"/>
              </a:rPr>
              <a:t> </a:t>
            </a:r>
            <a:r>
              <a:rPr dirty="0" sz="2000" spc="50">
                <a:latin typeface="Georgia"/>
                <a:cs typeface="Georgia"/>
              </a:rPr>
              <a:t>constants</a:t>
            </a:r>
            <a:r>
              <a:rPr dirty="0" sz="2000" spc="365">
                <a:latin typeface="Georgia"/>
                <a:cs typeface="Georgia"/>
              </a:rPr>
              <a:t> </a:t>
            </a:r>
            <a:r>
              <a:rPr dirty="0" sz="2000" spc="85">
                <a:latin typeface="Georgia"/>
                <a:cs typeface="Georgia"/>
              </a:rPr>
              <a:t>a\e</a:t>
            </a:r>
            <a:r>
              <a:rPr dirty="0" sz="2000" spc="37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used</a:t>
            </a:r>
            <a:r>
              <a:rPr dirty="0" sz="2000" spc="365">
                <a:latin typeface="Georgia"/>
                <a:cs typeface="Georgia"/>
              </a:rPr>
              <a:t> </a:t>
            </a:r>
            <a:r>
              <a:rPr dirty="0" sz="2000">
                <a:latin typeface="Georgia"/>
                <a:cs typeface="Georgia"/>
              </a:rPr>
              <a:t>f\equently</a:t>
            </a:r>
            <a:r>
              <a:rPr dirty="0" sz="2000" spc="365">
                <a:latin typeface="Georgia"/>
                <a:cs typeface="Georgia"/>
              </a:rPr>
              <a:t> </a:t>
            </a:r>
            <a:r>
              <a:rPr dirty="0" sz="2000" spc="-35">
                <a:latin typeface="Georgia"/>
                <a:cs typeface="Georgia"/>
              </a:rPr>
              <a:t>(50%</a:t>
            </a:r>
            <a:r>
              <a:rPr dirty="0" sz="2000" spc="365">
                <a:latin typeface="Georgia"/>
                <a:cs typeface="Georgia"/>
              </a:rPr>
              <a:t> </a:t>
            </a:r>
            <a:r>
              <a:rPr dirty="0" sz="2000" spc="290">
                <a:latin typeface="Georgia"/>
                <a:cs typeface="Georgia"/>
              </a:rPr>
              <a:t>of</a:t>
            </a:r>
            <a:r>
              <a:rPr dirty="0" sz="2000" spc="370">
                <a:latin typeface="Georgia"/>
                <a:cs typeface="Georgia"/>
              </a:rPr>
              <a:t> </a:t>
            </a:r>
            <a:r>
              <a:rPr dirty="0" sz="2000" spc="-10">
                <a:latin typeface="Georgia"/>
                <a:cs typeface="Georgia"/>
              </a:rPr>
              <a:t>ope\ands)</a:t>
            </a:r>
            <a:endParaRPr sz="2000">
              <a:latin typeface="Georgia"/>
              <a:cs typeface="Georgia"/>
            </a:endParaRPr>
          </a:p>
          <a:p>
            <a:pPr lvl="1" marL="926465" indent="-381635">
              <a:lnSpc>
                <a:spcPts val="2135"/>
              </a:lnSpc>
              <a:buSzPct val="111111"/>
              <a:buFont typeface="Arial MT"/>
              <a:buChar char="○"/>
              <a:tabLst>
                <a:tab pos="926465" algn="l"/>
              </a:tabLst>
            </a:pPr>
            <a:r>
              <a:rPr dirty="0" sz="1800" spc="-300">
                <a:latin typeface="Georgia"/>
                <a:cs typeface="Georgia"/>
              </a:rPr>
              <a:t>In</a:t>
            </a:r>
            <a:r>
              <a:rPr dirty="0" sz="1800" spc="210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a</a:t>
            </a:r>
            <a:r>
              <a:rPr dirty="0" sz="1800" spc="215">
                <a:latin typeface="Georgia"/>
                <a:cs typeface="Georgia"/>
              </a:rPr>
              <a:t> </a:t>
            </a:r>
            <a:r>
              <a:rPr dirty="0" sz="1800" spc="114">
                <a:latin typeface="Georgia"/>
                <a:cs typeface="Georgia"/>
              </a:rPr>
              <a:t>C</a:t>
            </a:r>
            <a:r>
              <a:rPr dirty="0" sz="1800" spc="215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compile\</a:t>
            </a:r>
            <a:r>
              <a:rPr dirty="0" sz="1800" spc="215">
                <a:latin typeface="Georgia"/>
                <a:cs typeface="Georgia"/>
              </a:rPr>
              <a:t> </a:t>
            </a:r>
            <a:r>
              <a:rPr dirty="0" sz="1800" spc="85">
                <a:latin typeface="Georgia"/>
                <a:cs typeface="Georgia"/>
              </a:rPr>
              <a:t>(gcc)</a:t>
            </a:r>
            <a:r>
              <a:rPr dirty="0" sz="1800" spc="210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52%</a:t>
            </a:r>
            <a:r>
              <a:rPr dirty="0" sz="1800" spc="215">
                <a:latin typeface="Georgia"/>
                <a:cs typeface="Georgia"/>
              </a:rPr>
              <a:t> </a:t>
            </a:r>
            <a:r>
              <a:rPr dirty="0" sz="1800" spc="254">
                <a:latin typeface="Georgia"/>
                <a:cs typeface="Georgia"/>
              </a:rPr>
              <a:t>of</a:t>
            </a:r>
            <a:r>
              <a:rPr dirty="0" sz="1800" spc="215">
                <a:latin typeface="Georgia"/>
                <a:cs typeface="Georgia"/>
              </a:rPr>
              <a:t> </a:t>
            </a:r>
            <a:r>
              <a:rPr dirty="0" sz="1800" spc="-10">
                <a:latin typeface="Georgia"/>
                <a:cs typeface="Georgia"/>
              </a:rPr>
              <a:t>ALU</a:t>
            </a:r>
            <a:r>
              <a:rPr dirty="0" sz="1800" spc="215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ope\ations</a:t>
            </a:r>
            <a:r>
              <a:rPr dirty="0" sz="1800" spc="210">
                <a:latin typeface="Georgia"/>
                <a:cs typeface="Georgia"/>
              </a:rPr>
              <a:t> </a:t>
            </a:r>
            <a:r>
              <a:rPr dirty="0" sz="1800" spc="-35">
                <a:latin typeface="Georgia"/>
                <a:cs typeface="Georgia"/>
              </a:rPr>
              <a:t>involve</a:t>
            </a:r>
            <a:r>
              <a:rPr dirty="0" sz="1800" spc="210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a</a:t>
            </a:r>
            <a:r>
              <a:rPr dirty="0" sz="1800" spc="215">
                <a:latin typeface="Georgia"/>
                <a:cs typeface="Georgia"/>
              </a:rPr>
              <a:t> </a:t>
            </a:r>
            <a:r>
              <a:rPr dirty="0" sz="1800" spc="-10">
                <a:latin typeface="Georgia"/>
                <a:cs typeface="Georgia"/>
              </a:rPr>
              <a:t>constant</a:t>
            </a:r>
            <a:endParaRPr sz="1800">
              <a:latin typeface="Georgia"/>
              <a:cs typeface="Georgia"/>
            </a:endParaRPr>
          </a:p>
          <a:p>
            <a:pPr lvl="1" marL="926465" indent="-381635">
              <a:lnSpc>
                <a:spcPct val="100000"/>
              </a:lnSpc>
              <a:spcBef>
                <a:spcPts val="15"/>
              </a:spcBef>
              <a:buSzPct val="111111"/>
              <a:buFont typeface="Arial MT"/>
              <a:buChar char="○"/>
              <a:tabLst>
                <a:tab pos="926465" algn="l"/>
              </a:tabLst>
            </a:pPr>
            <a:r>
              <a:rPr dirty="0" sz="1800" spc="-300">
                <a:latin typeface="Georgia"/>
                <a:cs typeface="Georgia"/>
              </a:rPr>
              <a:t>In</a:t>
            </a:r>
            <a:r>
              <a:rPr dirty="0" sz="1800" spc="225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a</a:t>
            </a:r>
            <a:r>
              <a:rPr dirty="0" sz="1800" spc="229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ci\cuit</a:t>
            </a:r>
            <a:r>
              <a:rPr dirty="0" sz="1800" spc="225">
                <a:latin typeface="Georgia"/>
                <a:cs typeface="Georgia"/>
              </a:rPr>
              <a:t> </a:t>
            </a:r>
            <a:r>
              <a:rPr dirty="0" sz="1800" spc="-25">
                <a:latin typeface="Georgia"/>
                <a:cs typeface="Georgia"/>
              </a:rPr>
              <a:t>simulato\</a:t>
            </a:r>
            <a:r>
              <a:rPr dirty="0" sz="1800" spc="229">
                <a:latin typeface="Georgia"/>
                <a:cs typeface="Georgia"/>
              </a:rPr>
              <a:t> </a:t>
            </a:r>
            <a:r>
              <a:rPr dirty="0" sz="1800">
                <a:latin typeface="Georgia"/>
                <a:cs typeface="Georgia"/>
              </a:rPr>
              <a:t>(spice)</a:t>
            </a:r>
            <a:r>
              <a:rPr dirty="0" sz="1800" spc="225">
                <a:latin typeface="Georgia"/>
                <a:cs typeface="Georgia"/>
              </a:rPr>
              <a:t> </a:t>
            </a:r>
            <a:r>
              <a:rPr dirty="0" sz="1800" spc="-65">
                <a:latin typeface="Georgia"/>
                <a:cs typeface="Georgia"/>
              </a:rPr>
              <a:t>69%</a:t>
            </a:r>
            <a:r>
              <a:rPr dirty="0" sz="1800" spc="229">
                <a:latin typeface="Georgia"/>
                <a:cs typeface="Georgia"/>
              </a:rPr>
              <a:t> </a:t>
            </a:r>
            <a:r>
              <a:rPr dirty="0" sz="1800" spc="-35">
                <a:latin typeface="Georgia"/>
                <a:cs typeface="Georgia"/>
              </a:rPr>
              <a:t>involve</a:t>
            </a:r>
            <a:r>
              <a:rPr dirty="0" sz="1800" spc="225">
                <a:latin typeface="Georgia"/>
                <a:cs typeface="Georgia"/>
              </a:rPr>
              <a:t> </a:t>
            </a:r>
            <a:r>
              <a:rPr dirty="0" sz="1800" spc="-10">
                <a:latin typeface="Georgia"/>
                <a:cs typeface="Georgia"/>
              </a:rPr>
              <a:t>constants</a:t>
            </a:r>
            <a:endParaRPr sz="1800">
              <a:latin typeface="Georgia"/>
              <a:cs typeface="Georgia"/>
            </a:endParaRPr>
          </a:p>
          <a:p>
            <a:pPr lvl="1" marL="926465" indent="-381635">
              <a:lnSpc>
                <a:spcPct val="100000"/>
              </a:lnSpc>
              <a:spcBef>
                <a:spcPts val="15"/>
              </a:spcBef>
              <a:buSzPct val="111111"/>
              <a:buFont typeface="Arial MT"/>
              <a:buChar char="○"/>
              <a:tabLst>
                <a:tab pos="926465" algn="l"/>
              </a:tabLst>
            </a:pPr>
            <a:r>
              <a:rPr dirty="0" sz="1800" spc="-70">
                <a:latin typeface="Georgia"/>
                <a:cs typeface="Georgia"/>
              </a:rPr>
              <a:t>e.g.,</a:t>
            </a:r>
            <a:r>
              <a:rPr dirty="0" sz="1800" spc="275">
                <a:latin typeface="Georgia"/>
                <a:cs typeface="Georgia"/>
              </a:rPr>
              <a:t> </a:t>
            </a:r>
            <a:r>
              <a:rPr dirty="0" sz="1800">
                <a:latin typeface="Courier New"/>
                <a:cs typeface="Courier New"/>
              </a:rPr>
              <a:t>B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B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+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1;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C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W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&amp;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0xff;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A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=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B</a:t>
            </a:r>
            <a:r>
              <a:rPr dirty="0" sz="1800" spc="-2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-</a:t>
            </a:r>
            <a:r>
              <a:rPr dirty="0" sz="1800" spc="-20">
                <a:latin typeface="Courier New"/>
                <a:cs typeface="Courier New"/>
              </a:rPr>
              <a:t> </a:t>
            </a:r>
            <a:r>
              <a:rPr dirty="0" sz="1800" spc="-25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algn="r" marL="6711315" marR="5080">
              <a:lnSpc>
                <a:spcPct val="100000"/>
              </a:lnSpc>
              <a:spcBef>
                <a:spcPts val="390"/>
              </a:spcBef>
            </a:pPr>
            <a:r>
              <a:rPr dirty="0" sz="1000" spc="-90">
                <a:latin typeface="Trebuchet MS"/>
                <a:cs typeface="Trebuchet MS"/>
              </a:rPr>
              <a:t>How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70">
                <a:latin typeface="Trebuchet MS"/>
                <a:cs typeface="Trebuchet MS"/>
              </a:rPr>
              <a:t>large</a:t>
            </a:r>
            <a:r>
              <a:rPr dirty="0" sz="1000" spc="-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of</a:t>
            </a:r>
            <a:r>
              <a:rPr dirty="0" sz="1000" spc="-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constants </a:t>
            </a:r>
            <a:r>
              <a:rPr dirty="0" sz="1000" spc="-45">
                <a:latin typeface="Trebuchet MS"/>
                <a:cs typeface="Trebuchet MS"/>
              </a:rPr>
              <a:t>should</a:t>
            </a:r>
            <a:r>
              <a:rPr dirty="0" sz="1000" spc="20">
                <a:latin typeface="Trebuchet MS"/>
                <a:cs typeface="Trebuchet MS"/>
              </a:rPr>
              <a:t> </a:t>
            </a:r>
            <a:r>
              <a:rPr dirty="0" sz="1000" spc="-114">
                <a:latin typeface="Trebuchet MS"/>
                <a:cs typeface="Trebuchet MS"/>
              </a:rPr>
              <a:t>we</a:t>
            </a:r>
            <a:r>
              <a:rPr dirty="0" sz="1000" spc="20">
                <a:latin typeface="Trebuchet MS"/>
                <a:cs typeface="Trebuchet MS"/>
              </a:rPr>
              <a:t> </a:t>
            </a:r>
            <a:r>
              <a:rPr dirty="0" sz="1000" spc="-75">
                <a:latin typeface="Trebuchet MS"/>
                <a:cs typeface="Trebuchet MS"/>
              </a:rPr>
              <a:t>allow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for?</a:t>
            </a:r>
            <a:r>
              <a:rPr dirty="0" sz="1000" spc="20">
                <a:latin typeface="Trebuchet MS"/>
                <a:cs typeface="Trebuchet MS"/>
              </a:rPr>
              <a:t> </a:t>
            </a:r>
            <a:r>
              <a:rPr dirty="0" sz="1000" spc="25">
                <a:latin typeface="Trebuchet MS"/>
                <a:cs typeface="Trebuchet MS"/>
              </a:rPr>
              <a:t>If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6096000" y="5191124"/>
            <a:ext cx="919480" cy="1438275"/>
            <a:chOff x="6096000" y="5191124"/>
            <a:chExt cx="919480" cy="143827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0" y="5424487"/>
              <a:ext cx="658799" cy="120479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6754811" y="5195887"/>
              <a:ext cx="255904" cy="228600"/>
            </a:xfrm>
            <a:custGeom>
              <a:avLst/>
              <a:gdLst/>
              <a:ahLst/>
              <a:cxnLst/>
              <a:rect l="l" t="t" r="r" b="b"/>
              <a:pathLst>
                <a:path w="255904" h="228600">
                  <a:moveTo>
                    <a:pt x="0" y="228599"/>
                  </a:moveTo>
                  <a:lnTo>
                    <a:pt x="2555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7083425" y="4758995"/>
            <a:ext cx="137160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65">
                <a:latin typeface="Trebuchet MS"/>
                <a:cs typeface="Trebuchet MS"/>
              </a:rPr>
              <a:t>they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40">
                <a:latin typeface="Trebuchet MS"/>
                <a:cs typeface="Trebuchet MS"/>
              </a:rPr>
              <a:t>are</a:t>
            </a:r>
            <a:r>
              <a:rPr dirty="0" sz="1000" spc="-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too</a:t>
            </a:r>
            <a:r>
              <a:rPr dirty="0" sz="1000" spc="-5">
                <a:latin typeface="Trebuchet MS"/>
                <a:cs typeface="Trebuchet MS"/>
              </a:rPr>
              <a:t> </a:t>
            </a:r>
            <a:r>
              <a:rPr dirty="0" sz="1000" spc="-125">
                <a:latin typeface="Trebuchet MS"/>
                <a:cs typeface="Trebuchet MS"/>
              </a:rPr>
              <a:t>big,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114">
                <a:latin typeface="Trebuchet MS"/>
                <a:cs typeface="Trebuchet MS"/>
              </a:rPr>
              <a:t>we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80">
                <a:latin typeface="Trebuchet MS"/>
                <a:cs typeface="Trebuchet MS"/>
              </a:rPr>
              <a:t>won’t </a:t>
            </a:r>
            <a:r>
              <a:rPr dirty="0" sz="1000" spc="-90">
                <a:latin typeface="Trebuchet MS"/>
                <a:cs typeface="Trebuchet MS"/>
              </a:rPr>
              <a:t>have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85">
                <a:latin typeface="Trebuchet MS"/>
                <a:cs typeface="Trebuchet MS"/>
              </a:rPr>
              <a:t>enough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bits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leftover </a:t>
            </a:r>
            <a:r>
              <a:rPr dirty="0" sz="1000">
                <a:latin typeface="Trebuchet MS"/>
                <a:cs typeface="Trebuchet MS"/>
              </a:rPr>
              <a:t>for</a:t>
            </a:r>
            <a:r>
              <a:rPr dirty="0" sz="1000" spc="-20">
                <a:latin typeface="Trebuchet MS"/>
                <a:cs typeface="Trebuchet MS"/>
              </a:rPr>
              <a:t> </a:t>
            </a:r>
            <a:r>
              <a:rPr dirty="0" sz="1000" spc="-65">
                <a:latin typeface="Trebuchet MS"/>
                <a:cs typeface="Trebuchet MS"/>
              </a:rPr>
              <a:t>the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40">
                <a:latin typeface="Trebuchet MS"/>
                <a:cs typeface="Trebuchet MS"/>
              </a:rPr>
              <a:t>instructions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or </a:t>
            </a:r>
            <a:r>
              <a:rPr dirty="0" sz="1000" spc="-10">
                <a:latin typeface="Trebuchet MS"/>
                <a:cs typeface="Trebuchet MS"/>
              </a:rPr>
              <a:t>operands.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0"/>
              </a:lnSpc>
            </a:pPr>
            <a:r>
              <a:rPr dirty="0" spc="-75"/>
              <a:t>09/10/2018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0"/>
              </a:lnSpc>
            </a:pPr>
            <a:r>
              <a:rPr dirty="0"/>
              <a:t>Comp</a:t>
            </a:r>
            <a:r>
              <a:rPr dirty="0" spc="90"/>
              <a:t> </a:t>
            </a:r>
            <a:r>
              <a:rPr dirty="0" spc="-210"/>
              <a:t>411</a:t>
            </a:r>
            <a:r>
              <a:rPr dirty="0" spc="125"/>
              <a:t> </a:t>
            </a:r>
            <a:r>
              <a:rPr dirty="0"/>
              <a:t>-</a:t>
            </a:r>
            <a:r>
              <a:rPr dirty="0" spc="105"/>
              <a:t> </a:t>
            </a:r>
            <a:r>
              <a:rPr dirty="0" spc="-20"/>
              <a:t>Fall</a:t>
            </a:r>
            <a:r>
              <a:rPr dirty="0" spc="110"/>
              <a:t> </a:t>
            </a:r>
            <a:r>
              <a:rPr dirty="0" spc="-20"/>
              <a:t>2017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05"/>
              </a:lnSpc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</a:t>
            </a:r>
            <a:r>
              <a:rPr dirty="0" cap="small"/>
              <a:t>o</a:t>
            </a:r>
            <a:r>
              <a:rPr dirty="0"/>
              <a:t>V</a:t>
            </a:r>
            <a:r>
              <a:rPr dirty="0" cap="small"/>
              <a:t>es</a:t>
            </a:r>
            <a:r>
              <a:rPr dirty="0" spc="50"/>
              <a:t> </a:t>
            </a:r>
            <a:r>
              <a:rPr dirty="0" cap="small"/>
              <a:t>and</a:t>
            </a:r>
            <a:r>
              <a:rPr dirty="0" spc="55"/>
              <a:t> </a:t>
            </a:r>
            <a:r>
              <a:rPr dirty="0" spc="-114"/>
              <a:t>OR</a:t>
            </a:r>
            <a:r>
              <a:rPr dirty="0" cap="small" spc="-114"/>
              <a:t>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4725" y="1551873"/>
            <a:ext cx="7415530" cy="730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We</a:t>
            </a:r>
            <a:r>
              <a:rPr dirty="0" sz="2000" spc="27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50">
                <a:solidFill>
                  <a:srgbClr val="595959"/>
                </a:solidFill>
                <a:latin typeface="Georgia"/>
                <a:cs typeface="Georgia"/>
              </a:rPr>
              <a:t>can</a:t>
            </a:r>
            <a:r>
              <a:rPr dirty="0" sz="2000" spc="28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-25">
                <a:solidFill>
                  <a:srgbClr val="595959"/>
                </a:solidFill>
                <a:latin typeface="Georgia"/>
                <a:cs typeface="Georgia"/>
              </a:rPr>
              <a:t>load</a:t>
            </a:r>
            <a:r>
              <a:rPr dirty="0" sz="2000" spc="27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any</a:t>
            </a:r>
            <a:r>
              <a:rPr dirty="0" sz="2000" spc="28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-80">
                <a:solidFill>
                  <a:srgbClr val="595959"/>
                </a:solidFill>
                <a:latin typeface="Georgia"/>
                <a:cs typeface="Georgia"/>
              </a:rPr>
              <a:t>32-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bit</a:t>
            </a:r>
            <a:r>
              <a:rPr dirty="0" sz="2000" spc="27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constant</a:t>
            </a:r>
            <a:r>
              <a:rPr dirty="0" sz="2000" spc="27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-50">
                <a:solidFill>
                  <a:srgbClr val="595959"/>
                </a:solidFill>
                <a:latin typeface="Georgia"/>
                <a:cs typeface="Georgia"/>
              </a:rPr>
              <a:t>using</a:t>
            </a:r>
            <a:r>
              <a:rPr dirty="0" sz="2000" spc="28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a</a:t>
            </a:r>
            <a:r>
              <a:rPr dirty="0" sz="2000" spc="27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55">
                <a:solidFill>
                  <a:srgbClr val="595959"/>
                </a:solidFill>
                <a:latin typeface="Georgia"/>
                <a:cs typeface="Georgia"/>
              </a:rPr>
              <a:t>se\ies</a:t>
            </a:r>
            <a:r>
              <a:rPr dirty="0" sz="2000" spc="27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290">
                <a:solidFill>
                  <a:srgbClr val="595959"/>
                </a:solidFill>
                <a:latin typeface="Georgia"/>
                <a:cs typeface="Georgia"/>
              </a:rPr>
              <a:t>of</a:t>
            </a:r>
            <a:r>
              <a:rPr dirty="0" sz="2000" spc="28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-10">
                <a:solidFill>
                  <a:srgbClr val="595959"/>
                </a:solidFill>
                <a:latin typeface="Georgia"/>
                <a:cs typeface="Georgia"/>
              </a:rPr>
              <a:t>inst\uctions,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one-byte</a:t>
            </a:r>
            <a:r>
              <a:rPr dirty="0" sz="2000" spc="37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55">
                <a:solidFill>
                  <a:srgbClr val="595959"/>
                </a:solidFill>
                <a:latin typeface="Georgia"/>
                <a:cs typeface="Georgia"/>
              </a:rPr>
              <a:t>at</a:t>
            </a:r>
            <a:r>
              <a:rPr dirty="0" sz="2000" spc="37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95959"/>
                </a:solidFill>
                <a:latin typeface="Georgia"/>
                <a:cs typeface="Georgia"/>
              </a:rPr>
              <a:t>a</a:t>
            </a:r>
            <a:r>
              <a:rPr dirty="0" sz="2000" spc="36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2000" spc="-10">
                <a:solidFill>
                  <a:srgbClr val="595959"/>
                </a:solidFill>
                <a:latin typeface="Georgia"/>
                <a:cs typeface="Georgia"/>
              </a:rPr>
              <a:t>time.</a:t>
            </a:r>
            <a:endParaRPr sz="2000">
              <a:latin typeface="Georgia"/>
              <a:cs typeface="Georgia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822875" y="2507150"/>
          <a:ext cx="5946140" cy="1243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809"/>
                <a:gridCol w="2560319"/>
                <a:gridCol w="365760"/>
                <a:gridCol w="2432050"/>
              </a:tblGrid>
              <a:tr h="307340">
                <a:tc>
                  <a:txBody>
                    <a:bodyPr/>
                    <a:lstStyle/>
                    <a:p>
                      <a:pPr algn="ctr" marR="29209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800" spc="-25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MOV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800" spc="-1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R0,#85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800" spc="-5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80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0x55</a:t>
                      </a:r>
                      <a:r>
                        <a:rPr dirty="0" sz="1800" spc="-15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r>
                        <a:rPr dirty="0" sz="1800" spc="-15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25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hex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0795"/>
                </a:tc>
              </a:tr>
              <a:tr h="314325">
                <a:tc>
                  <a:txBody>
                    <a:bodyPr/>
                    <a:lstStyle/>
                    <a:p>
                      <a:pPr algn="ctr" marR="29209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800" spc="-25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ORR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800" spc="-1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R0,R0,#21760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800" spc="-5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80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0x5500</a:t>
                      </a:r>
                      <a:r>
                        <a:rPr dirty="0" sz="1800" spc="-2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r>
                        <a:rPr dirty="0" sz="1800" spc="-2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25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hex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7145"/>
                </a:tc>
              </a:tr>
              <a:tr h="314325">
                <a:tc>
                  <a:txBody>
                    <a:bodyPr/>
                    <a:lstStyle/>
                    <a:p>
                      <a:pPr algn="ctr" marR="29209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800" spc="-25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ORR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800" spc="-1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R0,R0,#5570560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800" spc="-5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80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0x550000</a:t>
                      </a:r>
                      <a:r>
                        <a:rPr dirty="0" sz="1800" spc="-25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r>
                        <a:rPr dirty="0" sz="1800" spc="-25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 hex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7145"/>
                </a:tc>
              </a:tr>
              <a:tr h="307340">
                <a:tc>
                  <a:txBody>
                    <a:bodyPr/>
                    <a:lstStyle/>
                    <a:p>
                      <a:pPr algn="ctr" marR="29209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800" spc="-25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ORR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800" spc="-1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R0,R0,#1426063360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800" spc="-5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7145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80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0x55000000</a:t>
                      </a:r>
                      <a:r>
                        <a:rPr dirty="0" sz="1800" spc="-3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r>
                        <a:rPr dirty="0" sz="1800" spc="-30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800" spc="-25">
                          <a:solidFill>
                            <a:srgbClr val="595959"/>
                          </a:solidFill>
                          <a:latin typeface="Courier New"/>
                          <a:cs typeface="Courier New"/>
                        </a:rPr>
                        <a:t>hex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17145"/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384725" y="3922709"/>
            <a:ext cx="8138795" cy="968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>
                <a:solidFill>
                  <a:srgbClr val="595959"/>
                </a:solidFill>
                <a:latin typeface="Georgia"/>
                <a:cs typeface="Georgia"/>
              </a:rPr>
              <a:t>But</a:t>
            </a:r>
            <a:r>
              <a:rPr dirty="0" sz="1800" spc="28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1800" spc="50">
                <a:solidFill>
                  <a:srgbClr val="595959"/>
                </a:solidFill>
                <a:latin typeface="Georgia"/>
                <a:cs typeface="Georgia"/>
              </a:rPr>
              <a:t>the\e</a:t>
            </a:r>
            <a:r>
              <a:rPr dirty="0" sz="1800" spc="28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1800" spc="75">
                <a:solidFill>
                  <a:srgbClr val="595959"/>
                </a:solidFill>
                <a:latin typeface="Georgia"/>
                <a:cs typeface="Georgia"/>
              </a:rPr>
              <a:t>a\e</a:t>
            </a:r>
            <a:r>
              <a:rPr dirty="0" sz="1800" spc="28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1800" spc="105">
                <a:solidFill>
                  <a:srgbClr val="595959"/>
                </a:solidFill>
                <a:latin typeface="Georgia"/>
                <a:cs typeface="Georgia"/>
              </a:rPr>
              <a:t>often</a:t>
            </a:r>
            <a:r>
              <a:rPr dirty="0" sz="1800" spc="28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1800" spc="45">
                <a:solidFill>
                  <a:srgbClr val="595959"/>
                </a:solidFill>
                <a:latin typeface="Georgia"/>
                <a:cs typeface="Georgia"/>
              </a:rPr>
              <a:t>bette\,</a:t>
            </a:r>
            <a:r>
              <a:rPr dirty="0" sz="1800" spc="28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1800" spc="105">
                <a:solidFill>
                  <a:srgbClr val="595959"/>
                </a:solidFill>
                <a:latin typeface="Georgia"/>
                <a:cs typeface="Georgia"/>
              </a:rPr>
              <a:t>faste\,</a:t>
            </a:r>
            <a:r>
              <a:rPr dirty="0" sz="1800" spc="28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1800" spc="80">
                <a:solidFill>
                  <a:srgbClr val="595959"/>
                </a:solidFill>
                <a:latin typeface="Georgia"/>
                <a:cs typeface="Georgia"/>
              </a:rPr>
              <a:t>ways</a:t>
            </a:r>
            <a:r>
              <a:rPr dirty="0" sz="1800" spc="27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1800" spc="60">
                <a:solidFill>
                  <a:srgbClr val="595959"/>
                </a:solidFill>
                <a:latin typeface="Georgia"/>
                <a:cs typeface="Georgia"/>
              </a:rPr>
              <a:t>to</a:t>
            </a:r>
            <a:r>
              <a:rPr dirty="0" sz="1800" spc="28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1800" spc="-25">
                <a:solidFill>
                  <a:srgbClr val="595959"/>
                </a:solidFill>
                <a:latin typeface="Georgia"/>
                <a:cs typeface="Georgia"/>
              </a:rPr>
              <a:t>load</a:t>
            </a:r>
            <a:r>
              <a:rPr dirty="0" sz="1800" spc="28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595959"/>
                </a:solidFill>
                <a:latin typeface="Georgia"/>
                <a:cs typeface="Georgia"/>
              </a:rPr>
              <a:t>constants,</a:t>
            </a:r>
            <a:r>
              <a:rPr dirty="0" sz="1800" spc="28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1800" spc="-25">
                <a:solidFill>
                  <a:srgbClr val="595959"/>
                </a:solidFill>
                <a:latin typeface="Georgia"/>
                <a:cs typeface="Georgia"/>
              </a:rPr>
              <a:t>and</a:t>
            </a:r>
            <a:r>
              <a:rPr dirty="0" sz="1800" spc="28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1800" spc="-25">
                <a:solidFill>
                  <a:srgbClr val="595959"/>
                </a:solidFill>
                <a:latin typeface="Georgia"/>
                <a:cs typeface="Georgia"/>
              </a:rPr>
              <a:t>the </a:t>
            </a:r>
            <a:r>
              <a:rPr dirty="0" sz="1800">
                <a:solidFill>
                  <a:srgbClr val="595959"/>
                </a:solidFill>
                <a:latin typeface="Georgia"/>
                <a:cs typeface="Georgia"/>
              </a:rPr>
              <a:t>assemble\</a:t>
            </a:r>
            <a:r>
              <a:rPr dirty="0" sz="1800" spc="30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1800" spc="55">
                <a:solidFill>
                  <a:srgbClr val="595959"/>
                </a:solidFill>
                <a:latin typeface="Georgia"/>
                <a:cs typeface="Georgia"/>
              </a:rPr>
              <a:t>can</a:t>
            </a:r>
            <a:r>
              <a:rPr dirty="0" sz="1800" spc="30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1800" spc="55">
                <a:solidFill>
                  <a:srgbClr val="595959"/>
                </a:solidFill>
                <a:latin typeface="Georgia"/>
                <a:cs typeface="Georgia"/>
              </a:rPr>
              <a:t>figu\e</a:t>
            </a:r>
            <a:r>
              <a:rPr dirty="0" sz="1800" spc="30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595959"/>
                </a:solidFill>
                <a:latin typeface="Georgia"/>
                <a:cs typeface="Georgia"/>
              </a:rPr>
              <a:t>out</a:t>
            </a:r>
            <a:r>
              <a:rPr dirty="0" sz="1800" spc="30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595959"/>
                </a:solidFill>
                <a:latin typeface="Georgia"/>
                <a:cs typeface="Georgia"/>
              </a:rPr>
              <a:t>how</a:t>
            </a:r>
            <a:r>
              <a:rPr dirty="0" sz="1800" spc="30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1800" spc="210">
                <a:solidFill>
                  <a:srgbClr val="595959"/>
                </a:solidFill>
                <a:latin typeface="Georgia"/>
                <a:cs typeface="Georgia"/>
              </a:rPr>
              <a:t>fo\</a:t>
            </a:r>
            <a:r>
              <a:rPr dirty="0" sz="1800" spc="30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595959"/>
                </a:solidFill>
                <a:latin typeface="Georgia"/>
                <a:cs typeface="Georgia"/>
              </a:rPr>
              <a:t>you,</a:t>
            </a:r>
            <a:r>
              <a:rPr dirty="0" sz="1800" spc="30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595959"/>
                </a:solidFill>
                <a:latin typeface="Georgia"/>
                <a:cs typeface="Georgia"/>
              </a:rPr>
              <a:t>even</a:t>
            </a:r>
            <a:r>
              <a:rPr dirty="0" sz="1800" spc="30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1800" spc="105">
                <a:solidFill>
                  <a:srgbClr val="595959"/>
                </a:solidFill>
                <a:latin typeface="Georgia"/>
                <a:cs typeface="Georgia"/>
              </a:rPr>
              <a:t>if</a:t>
            </a:r>
            <a:r>
              <a:rPr dirty="0" sz="1800" spc="30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595959"/>
                </a:solidFill>
                <a:latin typeface="Georgia"/>
                <a:cs typeface="Georgia"/>
              </a:rPr>
              <a:t>it</a:t>
            </a:r>
            <a:r>
              <a:rPr dirty="0" sz="1800" spc="30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595959"/>
                </a:solidFill>
                <a:latin typeface="Georgia"/>
                <a:cs typeface="Georgia"/>
              </a:rPr>
              <a:t>needs</a:t>
            </a:r>
            <a:r>
              <a:rPr dirty="0" sz="1800" spc="295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1800" spc="60">
                <a:solidFill>
                  <a:srgbClr val="595959"/>
                </a:solidFill>
                <a:latin typeface="Georgia"/>
                <a:cs typeface="Georgia"/>
              </a:rPr>
              <a:t>to</a:t>
            </a:r>
            <a:r>
              <a:rPr dirty="0" sz="1800" spc="30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595959"/>
                </a:solidFill>
                <a:latin typeface="Georgia"/>
                <a:cs typeface="Georgia"/>
              </a:rPr>
              <a:t>gene\ate</a:t>
            </a:r>
            <a:r>
              <a:rPr dirty="0" sz="1800" spc="300">
                <a:solidFill>
                  <a:srgbClr val="595959"/>
                </a:solidFill>
                <a:latin typeface="Georgia"/>
                <a:cs typeface="Georgia"/>
              </a:rPr>
              <a:t> </a:t>
            </a:r>
            <a:r>
              <a:rPr dirty="0" sz="1800" spc="-85">
                <a:solidFill>
                  <a:srgbClr val="595959"/>
                </a:solidFill>
                <a:latin typeface="Georgia"/>
                <a:cs typeface="Georgia"/>
              </a:rPr>
              <a:t>multiple </a:t>
            </a:r>
            <a:r>
              <a:rPr dirty="0" sz="1800" spc="-10">
                <a:solidFill>
                  <a:srgbClr val="595959"/>
                </a:solidFill>
                <a:latin typeface="Georgia"/>
                <a:cs typeface="Georgia"/>
              </a:rPr>
              <a:t>inst\uctions.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042324" y="5105714"/>
            <a:ext cx="26314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95959"/>
                </a:solidFill>
                <a:latin typeface="Courier New"/>
                <a:cs typeface="Courier New"/>
              </a:rPr>
              <a:t>;</a:t>
            </a:r>
            <a:r>
              <a:rPr dirty="0" sz="1800" spc="-35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595959"/>
                </a:solidFill>
                <a:latin typeface="Courier New"/>
                <a:cs typeface="Courier New"/>
              </a:rPr>
              <a:t>0x55555555</a:t>
            </a:r>
            <a:r>
              <a:rPr dirty="0" sz="1800" spc="-2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595959"/>
                </a:solidFill>
                <a:latin typeface="Courier New"/>
                <a:cs typeface="Courier New"/>
              </a:rPr>
              <a:t>in</a:t>
            </a:r>
            <a:r>
              <a:rPr dirty="0" sz="1800" spc="-20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1800" spc="-25">
                <a:solidFill>
                  <a:srgbClr val="595959"/>
                </a:solidFill>
                <a:latin typeface="Courier New"/>
                <a:cs typeface="Courier New"/>
              </a:rPr>
              <a:t>hex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512" y="5469611"/>
            <a:ext cx="292199" cy="82379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450119" y="5014841"/>
            <a:ext cx="2886710" cy="105092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404495">
              <a:lnSpc>
                <a:spcPct val="100000"/>
              </a:lnSpc>
              <a:spcBef>
                <a:spcPts val="815"/>
              </a:spcBef>
            </a:pPr>
            <a:r>
              <a:rPr dirty="0" sz="1800">
                <a:solidFill>
                  <a:srgbClr val="595959"/>
                </a:solidFill>
                <a:latin typeface="Courier New"/>
                <a:cs typeface="Courier New"/>
              </a:rPr>
              <a:t>MOV</a:t>
            </a:r>
            <a:r>
              <a:rPr dirty="0" sz="1800" spc="-15">
                <a:solidFill>
                  <a:srgbClr val="595959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595959"/>
                </a:solidFill>
                <a:latin typeface="Courier New"/>
                <a:cs typeface="Courier New"/>
              </a:rPr>
              <a:t>R0,=1431655765</a:t>
            </a:r>
            <a:endParaRPr sz="1800">
              <a:latin typeface="Courier New"/>
              <a:cs typeface="Courier New"/>
            </a:endParaRPr>
          </a:p>
          <a:p>
            <a:pPr marL="12700" marR="1958975">
              <a:lnSpc>
                <a:spcPct val="100000"/>
              </a:lnSpc>
              <a:spcBef>
                <a:spcPts val="395"/>
              </a:spcBef>
            </a:pPr>
            <a:r>
              <a:rPr dirty="0" sz="1000" spc="-75">
                <a:latin typeface="Trebuchet MS"/>
                <a:cs typeface="Trebuchet MS"/>
              </a:rPr>
              <a:t>Note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that</a:t>
            </a:r>
            <a:r>
              <a:rPr dirty="0" sz="1000" spc="-3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an </a:t>
            </a:r>
            <a:r>
              <a:rPr dirty="0" sz="1000" spc="-90">
                <a:latin typeface="Trebuchet MS"/>
                <a:cs typeface="Trebuchet MS"/>
              </a:rPr>
              <a:t>equal</a:t>
            </a:r>
            <a:r>
              <a:rPr dirty="0" sz="1000" spc="15">
                <a:latin typeface="Trebuchet MS"/>
                <a:cs typeface="Trebuchet MS"/>
              </a:rPr>
              <a:t> </a:t>
            </a:r>
            <a:r>
              <a:rPr dirty="0" sz="1000" spc="-60">
                <a:latin typeface="Trebuchet MS"/>
                <a:cs typeface="Trebuchet MS"/>
              </a:rPr>
              <a:t>sign</a:t>
            </a:r>
            <a:r>
              <a:rPr dirty="0" sz="1000" spc="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is</a:t>
            </a:r>
            <a:r>
              <a:rPr dirty="0" sz="1000" spc="15">
                <a:latin typeface="Trebuchet MS"/>
                <a:cs typeface="Trebuchet MS"/>
              </a:rPr>
              <a:t> </a:t>
            </a:r>
            <a:r>
              <a:rPr dirty="0" sz="1000" spc="-40">
                <a:latin typeface="Trebuchet MS"/>
                <a:cs typeface="Trebuchet MS"/>
              </a:rPr>
              <a:t>used </a:t>
            </a:r>
            <a:r>
              <a:rPr dirty="0" sz="1000" spc="-75">
                <a:latin typeface="Trebuchet MS"/>
                <a:cs typeface="Trebuchet MS"/>
              </a:rPr>
              <a:t>here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30">
                <a:latin typeface="Trebuchet MS"/>
                <a:cs typeface="Trebuchet MS"/>
              </a:rPr>
              <a:t>rather</a:t>
            </a:r>
            <a:r>
              <a:rPr dirty="0" sz="1000" spc="-3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than </a:t>
            </a:r>
            <a:r>
              <a:rPr dirty="0" sz="1000">
                <a:latin typeface="Trebuchet MS"/>
                <a:cs typeface="Trebuchet MS"/>
              </a:rPr>
              <a:t>a</a:t>
            </a:r>
            <a:r>
              <a:rPr dirty="0" sz="1000" spc="-40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hashtag.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319212" y="5788699"/>
            <a:ext cx="167005" cy="76200"/>
          </a:xfrm>
          <a:custGeom>
            <a:avLst/>
            <a:gdLst/>
            <a:ahLst/>
            <a:cxnLst/>
            <a:rect l="l" t="t" r="r" b="b"/>
            <a:pathLst>
              <a:path w="167005" h="76200">
                <a:moveTo>
                  <a:pt x="0" y="0"/>
                </a:moveTo>
                <a:lnTo>
                  <a:pt x="166799" y="76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0"/>
              </a:lnSpc>
            </a:pPr>
            <a:r>
              <a:rPr dirty="0" spc="-75"/>
              <a:t>09/10/2018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0"/>
              </a:lnSpc>
            </a:pPr>
            <a:r>
              <a:rPr dirty="0"/>
              <a:t>Comp</a:t>
            </a:r>
            <a:r>
              <a:rPr dirty="0" spc="90"/>
              <a:t> </a:t>
            </a:r>
            <a:r>
              <a:rPr dirty="0" spc="-210"/>
              <a:t>411</a:t>
            </a:r>
            <a:r>
              <a:rPr dirty="0" spc="125"/>
              <a:t> </a:t>
            </a:r>
            <a:r>
              <a:rPr dirty="0"/>
              <a:t>-</a:t>
            </a:r>
            <a:r>
              <a:rPr dirty="0" spc="105"/>
              <a:t> </a:t>
            </a:r>
            <a:r>
              <a:rPr dirty="0" spc="-20"/>
              <a:t>Fall</a:t>
            </a:r>
            <a:r>
              <a:rPr dirty="0" spc="110"/>
              <a:t> </a:t>
            </a:r>
            <a:r>
              <a:rPr dirty="0" spc="-20"/>
              <a:t>2017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05"/>
              </a:lnSpc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</a:t>
            </a:r>
            <a:r>
              <a:rPr dirty="0" cap="small"/>
              <a:t>oad</a:t>
            </a:r>
            <a:r>
              <a:rPr dirty="0" spc="45"/>
              <a:t> </a:t>
            </a:r>
            <a:r>
              <a:rPr dirty="0" cap="small"/>
              <a:t>and</a:t>
            </a:r>
            <a:r>
              <a:rPr dirty="0" spc="50"/>
              <a:t> </a:t>
            </a:r>
            <a:r>
              <a:rPr dirty="0" cap="small" spc="155"/>
              <a:t>store</a:t>
            </a:r>
            <a:r>
              <a:rPr dirty="0" spc="50"/>
              <a:t> I</a:t>
            </a:r>
            <a:r>
              <a:rPr dirty="0" cap="small" spc="50"/>
              <a:t>nstructions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 marR="5080">
              <a:lnSpc>
                <a:spcPct val="115599"/>
              </a:lnSpc>
              <a:spcBef>
                <a:spcPts val="100"/>
              </a:spcBef>
            </a:pPr>
            <a:r>
              <a:rPr dirty="0"/>
              <a:t>ARM</a:t>
            </a:r>
            <a:r>
              <a:rPr dirty="0" spc="280"/>
              <a:t> </a:t>
            </a:r>
            <a:r>
              <a:rPr dirty="0"/>
              <a:t>is</a:t>
            </a:r>
            <a:r>
              <a:rPr dirty="0" spc="285"/>
              <a:t> </a:t>
            </a:r>
            <a:r>
              <a:rPr dirty="0"/>
              <a:t>a</a:t>
            </a:r>
            <a:r>
              <a:rPr dirty="0" spc="285"/>
              <a:t> </a:t>
            </a:r>
            <a:r>
              <a:rPr dirty="0"/>
              <a:t>“Load/Sto\e</a:t>
            </a:r>
            <a:r>
              <a:rPr dirty="0" spc="285"/>
              <a:t> </a:t>
            </a:r>
            <a:r>
              <a:rPr dirty="0"/>
              <a:t>a\chitectu\e”.</a:t>
            </a:r>
            <a:r>
              <a:rPr dirty="0" spc="285"/>
              <a:t> </a:t>
            </a:r>
            <a:r>
              <a:rPr dirty="0"/>
              <a:t>That</a:t>
            </a:r>
            <a:r>
              <a:rPr dirty="0" spc="285"/>
              <a:t> </a:t>
            </a:r>
            <a:r>
              <a:rPr dirty="0"/>
              <a:t>means</a:t>
            </a:r>
            <a:r>
              <a:rPr dirty="0" spc="285"/>
              <a:t> </a:t>
            </a:r>
            <a:r>
              <a:rPr dirty="0"/>
              <a:t>that</a:t>
            </a:r>
            <a:r>
              <a:rPr dirty="0" spc="280"/>
              <a:t> </a:t>
            </a:r>
            <a:r>
              <a:rPr dirty="0" spc="-20"/>
              <a:t>only</a:t>
            </a:r>
            <a:r>
              <a:rPr dirty="0" spc="285"/>
              <a:t> </a:t>
            </a:r>
            <a:r>
              <a:rPr dirty="0"/>
              <a:t>a</a:t>
            </a:r>
            <a:r>
              <a:rPr dirty="0" spc="285"/>
              <a:t> </a:t>
            </a:r>
            <a:r>
              <a:rPr dirty="0" spc="-10"/>
              <a:t>special </a:t>
            </a:r>
            <a:r>
              <a:rPr dirty="0" spc="70"/>
              <a:t>class</a:t>
            </a:r>
            <a:r>
              <a:rPr dirty="0" spc="265"/>
              <a:t> </a:t>
            </a:r>
            <a:r>
              <a:rPr dirty="0" spc="290"/>
              <a:t>of</a:t>
            </a:r>
            <a:r>
              <a:rPr dirty="0" spc="265"/>
              <a:t> </a:t>
            </a:r>
            <a:r>
              <a:rPr dirty="0"/>
              <a:t>inst\uctions</a:t>
            </a:r>
            <a:r>
              <a:rPr dirty="0" spc="265"/>
              <a:t> </a:t>
            </a:r>
            <a:r>
              <a:rPr dirty="0" spc="85"/>
              <a:t>a\e</a:t>
            </a:r>
            <a:r>
              <a:rPr dirty="0" spc="270"/>
              <a:t> </a:t>
            </a:r>
            <a:r>
              <a:rPr dirty="0"/>
              <a:t>used</a:t>
            </a:r>
            <a:r>
              <a:rPr dirty="0" spc="265"/>
              <a:t> </a:t>
            </a:r>
            <a:r>
              <a:rPr dirty="0" spc="75"/>
              <a:t>to</a:t>
            </a:r>
            <a:r>
              <a:rPr dirty="0" spc="270"/>
              <a:t> </a:t>
            </a:r>
            <a:r>
              <a:rPr dirty="0" spc="160"/>
              <a:t>\efe\ence</a:t>
            </a:r>
            <a:r>
              <a:rPr dirty="0" spc="270"/>
              <a:t> </a:t>
            </a:r>
            <a:r>
              <a:rPr dirty="0"/>
              <a:t>data</a:t>
            </a:r>
            <a:r>
              <a:rPr dirty="0" spc="265"/>
              <a:t> </a:t>
            </a:r>
            <a:r>
              <a:rPr dirty="0" spc="-105"/>
              <a:t>in</a:t>
            </a:r>
            <a:r>
              <a:rPr dirty="0" spc="270"/>
              <a:t> </a:t>
            </a:r>
            <a:r>
              <a:rPr dirty="0"/>
              <a:t>memo\y.</a:t>
            </a:r>
            <a:r>
              <a:rPr dirty="0" spc="265"/>
              <a:t> </a:t>
            </a:r>
            <a:r>
              <a:rPr dirty="0"/>
              <a:t>As</a:t>
            </a:r>
            <a:r>
              <a:rPr dirty="0" spc="265"/>
              <a:t> </a:t>
            </a:r>
            <a:r>
              <a:rPr dirty="0" spc="-50"/>
              <a:t>a</a:t>
            </a:r>
          </a:p>
          <a:p>
            <a:pPr marL="25400">
              <a:lnSpc>
                <a:spcPct val="100000"/>
              </a:lnSpc>
              <a:spcBef>
                <a:spcPts val="375"/>
              </a:spcBef>
            </a:pPr>
            <a:r>
              <a:rPr dirty="0" spc="-20"/>
              <a:t>\ule,</a:t>
            </a:r>
            <a:r>
              <a:rPr dirty="0" spc="190"/>
              <a:t> </a:t>
            </a:r>
            <a:r>
              <a:rPr dirty="0"/>
              <a:t>data</a:t>
            </a:r>
            <a:r>
              <a:rPr dirty="0" spc="195"/>
              <a:t> </a:t>
            </a:r>
            <a:r>
              <a:rPr dirty="0"/>
              <a:t>is</a:t>
            </a:r>
            <a:r>
              <a:rPr dirty="0" spc="195"/>
              <a:t> </a:t>
            </a:r>
            <a:r>
              <a:rPr dirty="0" spc="-25"/>
              <a:t>loaded</a:t>
            </a:r>
            <a:r>
              <a:rPr dirty="0" spc="195"/>
              <a:t> </a:t>
            </a:r>
            <a:r>
              <a:rPr dirty="0" spc="-20"/>
              <a:t>into</a:t>
            </a:r>
            <a:r>
              <a:rPr dirty="0" spc="190"/>
              <a:t> </a:t>
            </a:r>
            <a:r>
              <a:rPr dirty="0" spc="70"/>
              <a:t>\egiste\s</a:t>
            </a:r>
            <a:r>
              <a:rPr dirty="0" spc="195"/>
              <a:t> </a:t>
            </a:r>
            <a:r>
              <a:rPr dirty="0" spc="70"/>
              <a:t>fi\st,</a:t>
            </a:r>
            <a:r>
              <a:rPr dirty="0" spc="195"/>
              <a:t> </a:t>
            </a:r>
            <a:r>
              <a:rPr dirty="0"/>
              <a:t>then</a:t>
            </a:r>
            <a:r>
              <a:rPr dirty="0" spc="195"/>
              <a:t> </a:t>
            </a:r>
            <a:r>
              <a:rPr dirty="0" spc="70"/>
              <a:t>p\ocessed,</a:t>
            </a:r>
            <a:r>
              <a:rPr dirty="0" spc="195"/>
              <a:t> </a:t>
            </a:r>
            <a:r>
              <a:rPr dirty="0" spc="-30"/>
              <a:t>and</a:t>
            </a:r>
            <a:r>
              <a:rPr dirty="0" spc="195"/>
              <a:t> </a:t>
            </a:r>
            <a:r>
              <a:rPr dirty="0" spc="-25"/>
              <a:t>the</a:t>
            </a:r>
          </a:p>
          <a:p>
            <a:pPr marL="25400" marR="10795">
              <a:lnSpc>
                <a:spcPct val="115599"/>
              </a:lnSpc>
            </a:pPr>
            <a:r>
              <a:rPr dirty="0"/>
              <a:t>\esults</a:t>
            </a:r>
            <a:r>
              <a:rPr dirty="0" spc="315"/>
              <a:t> </a:t>
            </a:r>
            <a:r>
              <a:rPr dirty="0" spc="85"/>
              <a:t>a\e</a:t>
            </a:r>
            <a:r>
              <a:rPr dirty="0" spc="325"/>
              <a:t> </a:t>
            </a:r>
            <a:r>
              <a:rPr dirty="0"/>
              <a:t>w\itten</a:t>
            </a:r>
            <a:r>
              <a:rPr dirty="0" spc="325"/>
              <a:t> </a:t>
            </a:r>
            <a:r>
              <a:rPr dirty="0" spc="120"/>
              <a:t>back</a:t>
            </a:r>
            <a:r>
              <a:rPr dirty="0" spc="315"/>
              <a:t> </a:t>
            </a:r>
            <a:r>
              <a:rPr dirty="0" spc="-50"/>
              <a:t>using</a:t>
            </a:r>
            <a:r>
              <a:rPr dirty="0" spc="320"/>
              <a:t> </a:t>
            </a:r>
            <a:r>
              <a:rPr dirty="0" spc="60"/>
              <a:t>sto\es.</a:t>
            </a:r>
            <a:r>
              <a:rPr dirty="0" spc="320"/>
              <a:t> </a:t>
            </a:r>
            <a:r>
              <a:rPr dirty="0"/>
              <a:t>Load</a:t>
            </a:r>
            <a:r>
              <a:rPr dirty="0" spc="315"/>
              <a:t> </a:t>
            </a:r>
            <a:r>
              <a:rPr dirty="0" spc="-30"/>
              <a:t>and</a:t>
            </a:r>
            <a:r>
              <a:rPr dirty="0" spc="320"/>
              <a:t> </a:t>
            </a:r>
            <a:r>
              <a:rPr dirty="0" spc="110"/>
              <a:t>Sto\e</a:t>
            </a:r>
            <a:r>
              <a:rPr dirty="0" spc="325"/>
              <a:t> </a:t>
            </a:r>
            <a:r>
              <a:rPr dirty="0" spc="-10"/>
              <a:t>inst\uctions </a:t>
            </a:r>
            <a:r>
              <a:rPr dirty="0"/>
              <a:t>have</a:t>
            </a:r>
            <a:r>
              <a:rPr dirty="0" spc="280"/>
              <a:t> </a:t>
            </a:r>
            <a:r>
              <a:rPr dirty="0"/>
              <a:t>thei\</a:t>
            </a:r>
            <a:r>
              <a:rPr dirty="0" spc="280"/>
              <a:t> </a:t>
            </a:r>
            <a:r>
              <a:rPr dirty="0"/>
              <a:t>own</a:t>
            </a:r>
            <a:r>
              <a:rPr dirty="0" spc="285"/>
              <a:t> </a:t>
            </a:r>
            <a:r>
              <a:rPr dirty="0" spc="-10"/>
              <a:t>fo\mat:</a:t>
            </a: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619225" y="3912037"/>
          <a:ext cx="6515734" cy="377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025"/>
                <a:gridCol w="672465"/>
                <a:gridCol w="281304"/>
                <a:gridCol w="281305"/>
                <a:gridCol w="281305"/>
                <a:gridCol w="281305"/>
                <a:gridCol w="283844"/>
                <a:gridCol w="836294"/>
                <a:gridCol w="833754"/>
                <a:gridCol w="1847214"/>
              </a:tblGrid>
              <a:tr h="377190"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0">
                          <a:latin typeface="Arial MT"/>
                          <a:cs typeface="Arial MT"/>
                        </a:rPr>
                        <a:t>1110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01</a:t>
                      </a:r>
                      <a:r>
                        <a:rPr dirty="0" sz="1400" spc="-2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U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Rn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Imm12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882347" y="3982713"/>
            <a:ext cx="6775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D</a:t>
            </a:r>
            <a:r>
              <a:rPr dirty="0" sz="1400" spc="36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type: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992500" y="3650763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731614" y="3650763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224476" y="3650763"/>
            <a:ext cx="12096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9079" algn="l"/>
                <a:tab pos="554990" algn="l"/>
                <a:tab pos="801370" algn="l"/>
                <a:tab pos="1097280" algn="l"/>
              </a:tabLst>
            </a:pPr>
            <a:r>
              <a:rPr dirty="0" sz="1400" spc="-50">
                <a:latin typeface="Arial MT"/>
                <a:cs typeface="Arial MT"/>
              </a:rPr>
              <a:t>1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0">
                <a:latin typeface="Arial MT"/>
                <a:cs typeface="Arial MT"/>
              </a:rPr>
              <a:t>1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0">
                <a:latin typeface="Arial MT"/>
                <a:cs typeface="Arial MT"/>
              </a:rPr>
              <a:t>1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0">
                <a:latin typeface="Arial MT"/>
                <a:cs typeface="Arial MT"/>
              </a:rPr>
              <a:t>1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0">
                <a:latin typeface="Arial MT"/>
                <a:cs typeface="Arial MT"/>
              </a:rPr>
              <a:t>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851524" y="3650763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689139" y="3650763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117763" y="3650763"/>
            <a:ext cx="223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Arial MT"/>
                <a:cs typeface="Arial MT"/>
              </a:rPr>
              <a:t>12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1619225" y="5055037"/>
          <a:ext cx="6515734" cy="377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025"/>
                <a:gridCol w="672465"/>
                <a:gridCol w="281304"/>
                <a:gridCol w="281305"/>
                <a:gridCol w="281305"/>
                <a:gridCol w="281305"/>
                <a:gridCol w="283844"/>
                <a:gridCol w="836294"/>
                <a:gridCol w="836295"/>
                <a:gridCol w="621664"/>
                <a:gridCol w="210820"/>
                <a:gridCol w="210185"/>
                <a:gridCol w="802004"/>
              </a:tblGrid>
              <a:tr h="377190"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0">
                          <a:latin typeface="Arial MT"/>
                          <a:cs typeface="Arial MT"/>
                        </a:rPr>
                        <a:t>1110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01</a:t>
                      </a:r>
                      <a:r>
                        <a:rPr dirty="0" sz="1400" spc="-25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U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0">
                          <a:latin typeface="Arial MT"/>
                          <a:cs typeface="Arial MT"/>
                        </a:rPr>
                        <a:t>L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Rn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10">
                          <a:latin typeface="Arial MT"/>
                          <a:cs typeface="Arial MT"/>
                        </a:rPr>
                        <a:t>Shift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 marR="41910">
                        <a:lnSpc>
                          <a:spcPts val="1050"/>
                        </a:lnSpc>
                        <a:spcBef>
                          <a:spcPts val="700"/>
                        </a:spcBef>
                      </a:pPr>
                      <a:r>
                        <a:rPr dirty="0" sz="900" spc="-50">
                          <a:latin typeface="Arial MT"/>
                          <a:cs typeface="Arial MT"/>
                        </a:rPr>
                        <a:t>L</a:t>
                      </a:r>
                      <a:r>
                        <a:rPr dirty="0" sz="900" spc="5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900" spc="-50">
                          <a:latin typeface="Arial MT"/>
                          <a:cs typeface="Arial MT"/>
                        </a:rPr>
                        <a:t>A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50">
                          <a:latin typeface="Arial MT"/>
                          <a:cs typeface="Arial MT"/>
                        </a:rPr>
                        <a:t>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5">
                          <a:latin typeface="Arial MT"/>
                          <a:cs typeface="Arial MT"/>
                        </a:rPr>
                        <a:t>Rm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 descr=""/>
          <p:cNvSpPr txBox="1"/>
          <p:nvPr/>
        </p:nvSpPr>
        <p:spPr>
          <a:xfrm>
            <a:off x="892152" y="5125713"/>
            <a:ext cx="6673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X</a:t>
            </a:r>
            <a:r>
              <a:rPr dirty="0" sz="1400" spc="37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type: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992500" y="4793763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731614" y="4793763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210256" y="4381808"/>
            <a:ext cx="2438400" cy="650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45">
                <a:latin typeface="Trebuchet MS"/>
                <a:cs typeface="Trebuchet MS"/>
              </a:rPr>
              <a:t>Why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40">
                <a:latin typeface="Trebuchet MS"/>
                <a:cs typeface="Trebuchet MS"/>
              </a:rPr>
              <a:t>does</a:t>
            </a:r>
            <a:r>
              <a:rPr dirty="0" sz="1000" spc="1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</a:t>
            </a:r>
            <a:r>
              <a:rPr dirty="0" sz="1000" spc="10">
                <a:latin typeface="Trebuchet MS"/>
                <a:cs typeface="Trebuchet MS"/>
              </a:rPr>
              <a:t> </a:t>
            </a:r>
            <a:r>
              <a:rPr dirty="0" sz="1000" spc="-240">
                <a:latin typeface="Trebuchet MS"/>
                <a:cs typeface="Trebuchet MS"/>
              </a:rPr>
              <a:t>“1”</a:t>
            </a:r>
            <a:r>
              <a:rPr dirty="0" sz="1000" spc="10">
                <a:latin typeface="Trebuchet MS"/>
                <a:cs typeface="Trebuchet MS"/>
              </a:rPr>
              <a:t> </a:t>
            </a:r>
            <a:r>
              <a:rPr dirty="0" sz="1000" spc="-95">
                <a:latin typeface="Trebuchet MS"/>
                <a:cs typeface="Trebuchet MS"/>
              </a:rPr>
              <a:t>imply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105">
                <a:latin typeface="Trebuchet MS"/>
                <a:cs typeface="Trebuchet MS"/>
              </a:rPr>
              <a:t>an</a:t>
            </a:r>
            <a:r>
              <a:rPr dirty="0" sz="1000" spc="10">
                <a:latin typeface="Trebuchet MS"/>
                <a:cs typeface="Trebuchet MS"/>
              </a:rPr>
              <a:t> </a:t>
            </a:r>
            <a:r>
              <a:rPr dirty="0" sz="1000" spc="-85">
                <a:latin typeface="Trebuchet MS"/>
                <a:cs typeface="Trebuchet MS"/>
              </a:rPr>
              <a:t>immediate</a:t>
            </a:r>
            <a:r>
              <a:rPr dirty="0" sz="1000" spc="10">
                <a:latin typeface="Trebuchet MS"/>
                <a:cs typeface="Trebuchet MS"/>
              </a:rPr>
              <a:t> </a:t>
            </a:r>
            <a:r>
              <a:rPr dirty="0" sz="1000" spc="-85">
                <a:latin typeface="Trebuchet MS"/>
                <a:cs typeface="Trebuchet MS"/>
              </a:rPr>
              <a:t>operand</a:t>
            </a:r>
            <a:r>
              <a:rPr dirty="0" sz="1000" spc="10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for </a:t>
            </a:r>
            <a:r>
              <a:rPr dirty="0" sz="1000" spc="-114">
                <a:latin typeface="Trebuchet MS"/>
                <a:cs typeface="Trebuchet MS"/>
              </a:rPr>
              <a:t>ALU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80">
                <a:latin typeface="Trebuchet MS"/>
                <a:cs typeface="Trebuchet MS"/>
              </a:rPr>
              <a:t>types,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20">
                <a:latin typeface="Trebuchet MS"/>
                <a:cs typeface="Trebuchet MS"/>
              </a:rPr>
              <a:t>but</a:t>
            </a:r>
            <a:r>
              <a:rPr dirty="0" sz="1000" spc="-35">
                <a:latin typeface="Trebuchet MS"/>
                <a:cs typeface="Trebuchet MS"/>
              </a:rPr>
              <a:t> </a:t>
            </a:r>
            <a:r>
              <a:rPr dirty="0" sz="1000" spc="-175">
                <a:latin typeface="Trebuchet MS"/>
                <a:cs typeface="Trebuchet MS"/>
              </a:rPr>
              <a:t>“0”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for</a:t>
            </a:r>
            <a:r>
              <a:rPr dirty="0" sz="1000" spc="-5">
                <a:latin typeface="Trebuchet MS"/>
                <a:cs typeface="Trebuchet MS"/>
              </a:rPr>
              <a:t> </a:t>
            </a:r>
            <a:r>
              <a:rPr dirty="0" sz="1000" spc="-30">
                <a:latin typeface="Trebuchet MS"/>
                <a:cs typeface="Trebuchet MS"/>
              </a:rPr>
              <a:t>Loads</a:t>
            </a:r>
            <a:r>
              <a:rPr dirty="0" sz="1000">
                <a:latin typeface="Trebuchet MS"/>
                <a:cs typeface="Trebuchet MS"/>
              </a:rPr>
              <a:t> </a:t>
            </a:r>
            <a:r>
              <a:rPr dirty="0" sz="1000" spc="-114">
                <a:latin typeface="Trebuchet MS"/>
                <a:cs typeface="Trebuchet MS"/>
              </a:rPr>
              <a:t>and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Stores?</a:t>
            </a:r>
            <a:endParaRPr sz="1000">
              <a:latin typeface="Trebuchet MS"/>
              <a:cs typeface="Trebuchet MS"/>
            </a:endParaRPr>
          </a:p>
          <a:p>
            <a:pPr marL="26670">
              <a:lnSpc>
                <a:spcPct val="100000"/>
              </a:lnSpc>
              <a:spcBef>
                <a:spcPts val="840"/>
              </a:spcBef>
              <a:tabLst>
                <a:tab pos="273050" algn="l"/>
                <a:tab pos="568960" algn="l"/>
                <a:tab pos="815340" algn="l"/>
                <a:tab pos="1111250" algn="l"/>
                <a:tab pos="1653539" algn="l"/>
              </a:tabLst>
            </a:pPr>
            <a:r>
              <a:rPr dirty="0" sz="1400" spc="-50">
                <a:latin typeface="Arial MT"/>
                <a:cs typeface="Arial MT"/>
              </a:rPr>
              <a:t>1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0">
                <a:latin typeface="Arial MT"/>
                <a:cs typeface="Arial MT"/>
              </a:rPr>
              <a:t>1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0">
                <a:latin typeface="Arial MT"/>
                <a:cs typeface="Arial MT"/>
              </a:rPr>
              <a:t>1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0">
                <a:latin typeface="Arial MT"/>
                <a:cs typeface="Arial MT"/>
              </a:rPr>
              <a:t>1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0">
                <a:latin typeface="Arial MT"/>
                <a:cs typeface="Arial MT"/>
              </a:rPr>
              <a:t>1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689139" y="4793763"/>
            <a:ext cx="1244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477505" y="4793763"/>
            <a:ext cx="12090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6400" algn="l"/>
                <a:tab pos="653415" algn="l"/>
                <a:tab pos="1096645" algn="l"/>
              </a:tabLst>
            </a:pPr>
            <a:r>
              <a:rPr dirty="0" sz="1400" spc="-50">
                <a:latin typeface="Arial MT"/>
                <a:cs typeface="Arial MT"/>
              </a:rPr>
              <a:t>5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0">
                <a:latin typeface="Arial MT"/>
                <a:cs typeface="Arial MT"/>
              </a:rPr>
              <a:t>2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0">
                <a:latin typeface="Arial MT"/>
                <a:cs typeface="Arial MT"/>
              </a:rPr>
              <a:t>1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50"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4440774" y="5523537"/>
            <a:ext cx="499745" cy="824230"/>
            <a:chOff x="4440774" y="5523537"/>
            <a:chExt cx="499745" cy="824230"/>
          </a:xfrm>
        </p:grpSpPr>
        <p:pic>
          <p:nvPicPr>
            <p:cNvPr id="20" name="object 2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0774" y="5523537"/>
              <a:ext cx="292199" cy="823799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4766550" y="5640750"/>
              <a:ext cx="169545" cy="71755"/>
            </a:xfrm>
            <a:custGeom>
              <a:avLst/>
              <a:gdLst/>
              <a:ahLst/>
              <a:cxnLst/>
              <a:rect l="l" t="t" r="r" b="b"/>
              <a:pathLst>
                <a:path w="169545" h="71754">
                  <a:moveTo>
                    <a:pt x="0" y="71399"/>
                  </a:moveTo>
                  <a:lnTo>
                    <a:pt x="1691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4952962" y="5510019"/>
            <a:ext cx="1042669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769" marR="5080" indent="-52705">
              <a:lnSpc>
                <a:spcPct val="100000"/>
              </a:lnSpc>
              <a:spcBef>
                <a:spcPts val="100"/>
              </a:spcBef>
            </a:pPr>
            <a:r>
              <a:rPr dirty="0" sz="1000" spc="-90">
                <a:latin typeface="Trebuchet MS"/>
                <a:cs typeface="Trebuchet MS"/>
              </a:rPr>
              <a:t>L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is</a:t>
            </a:r>
            <a:r>
              <a:rPr dirty="0" sz="1000" spc="-5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240">
                <a:latin typeface="Trebuchet MS"/>
                <a:cs typeface="Trebuchet MS"/>
              </a:rPr>
              <a:t>“1”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for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</a:t>
            </a:r>
            <a:r>
              <a:rPr dirty="0" sz="1000" spc="-15">
                <a:latin typeface="Trebuchet MS"/>
                <a:cs typeface="Trebuchet MS"/>
              </a:rPr>
              <a:t> </a:t>
            </a:r>
            <a:r>
              <a:rPr dirty="0" sz="1000" spc="-55">
                <a:latin typeface="Trebuchet MS"/>
                <a:cs typeface="Trebuchet MS"/>
              </a:rPr>
              <a:t>Load </a:t>
            </a:r>
            <a:r>
              <a:rPr dirty="0" sz="1000" spc="-114">
                <a:latin typeface="Trebuchet MS"/>
                <a:cs typeface="Trebuchet MS"/>
              </a:rPr>
              <a:t>and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175">
                <a:latin typeface="Trebuchet MS"/>
                <a:cs typeface="Trebuchet MS"/>
              </a:rPr>
              <a:t>“0”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for</a:t>
            </a:r>
            <a:r>
              <a:rPr dirty="0" sz="1000" spc="-3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a</a:t>
            </a:r>
            <a:r>
              <a:rPr dirty="0" sz="1000" spc="-5">
                <a:latin typeface="Trebuchet MS"/>
                <a:cs typeface="Trebuchet MS"/>
              </a:rPr>
              <a:t> </a:t>
            </a:r>
            <a:r>
              <a:rPr dirty="0" sz="1000" spc="-35">
                <a:latin typeface="Trebuchet MS"/>
                <a:cs typeface="Trebuchet MS"/>
              </a:rPr>
              <a:t>Store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23" name="object 2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0094" y="4421739"/>
            <a:ext cx="196563" cy="511199"/>
          </a:xfrm>
          <a:prstGeom prst="rect">
            <a:avLst/>
          </a:prstGeom>
        </p:spPr>
      </p:pic>
      <p:grpSp>
        <p:nvGrpSpPr>
          <p:cNvPr id="24" name="object 24" descr=""/>
          <p:cNvGrpSpPr/>
          <p:nvPr/>
        </p:nvGrpSpPr>
        <p:grpSpPr>
          <a:xfrm>
            <a:off x="3025962" y="5523525"/>
            <a:ext cx="501015" cy="824230"/>
            <a:chOff x="3025962" y="5523525"/>
            <a:chExt cx="501015" cy="824230"/>
          </a:xfrm>
        </p:grpSpPr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45574" y="5523525"/>
              <a:ext cx="280799" cy="823799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3030725" y="5716975"/>
              <a:ext cx="189230" cy="50165"/>
            </a:xfrm>
            <a:custGeom>
              <a:avLst/>
              <a:gdLst/>
              <a:ahLst/>
              <a:cxnLst/>
              <a:rect l="l" t="t" r="r" b="b"/>
              <a:pathLst>
                <a:path w="189230" h="50164">
                  <a:moveTo>
                    <a:pt x="188699" y="497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1955251" y="5510019"/>
            <a:ext cx="106807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2700" marR="5080" indent="48895">
              <a:lnSpc>
                <a:spcPct val="100000"/>
              </a:lnSpc>
              <a:spcBef>
                <a:spcPts val="100"/>
              </a:spcBef>
            </a:pPr>
            <a:r>
              <a:rPr dirty="0" sz="1000" spc="55">
                <a:latin typeface="Trebuchet MS"/>
                <a:cs typeface="Trebuchet MS"/>
              </a:rPr>
              <a:t>If</a:t>
            </a:r>
            <a:r>
              <a:rPr dirty="0" sz="1000" spc="10">
                <a:latin typeface="Trebuchet MS"/>
                <a:cs typeface="Trebuchet MS"/>
              </a:rPr>
              <a:t> </a:t>
            </a:r>
            <a:r>
              <a:rPr dirty="0" sz="1000" spc="-175">
                <a:latin typeface="Trebuchet MS"/>
                <a:cs typeface="Trebuchet MS"/>
              </a:rPr>
              <a:t>U</a:t>
            </a:r>
            <a:r>
              <a:rPr dirty="0" sz="1000" spc="15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is</a:t>
            </a:r>
            <a:r>
              <a:rPr dirty="0" sz="1000" spc="15">
                <a:latin typeface="Trebuchet MS"/>
                <a:cs typeface="Trebuchet MS"/>
              </a:rPr>
              <a:t> </a:t>
            </a:r>
            <a:r>
              <a:rPr dirty="0" sz="1000" spc="-175">
                <a:latin typeface="Trebuchet MS"/>
                <a:cs typeface="Trebuchet MS"/>
              </a:rPr>
              <a:t>“0”</a:t>
            </a:r>
            <a:r>
              <a:rPr dirty="0" sz="1000" spc="15">
                <a:latin typeface="Trebuchet MS"/>
                <a:cs typeface="Trebuchet MS"/>
              </a:rPr>
              <a:t> </a:t>
            </a:r>
            <a:r>
              <a:rPr dirty="0" sz="1000" spc="-30">
                <a:latin typeface="Trebuchet MS"/>
                <a:cs typeface="Trebuchet MS"/>
              </a:rPr>
              <a:t>subtract </a:t>
            </a:r>
            <a:r>
              <a:rPr dirty="0" sz="1000" spc="-25">
                <a:latin typeface="Trebuchet MS"/>
                <a:cs typeface="Trebuchet MS"/>
              </a:rPr>
              <a:t>offset</a:t>
            </a:r>
            <a:r>
              <a:rPr dirty="0" sz="1000" spc="-35">
                <a:latin typeface="Trebuchet MS"/>
                <a:cs typeface="Trebuchet MS"/>
              </a:rPr>
              <a:t> </a:t>
            </a:r>
            <a:r>
              <a:rPr dirty="0" sz="1000" spc="-25">
                <a:latin typeface="Trebuchet MS"/>
                <a:cs typeface="Trebuchet MS"/>
              </a:rPr>
              <a:t>from</a:t>
            </a:r>
            <a:r>
              <a:rPr dirty="0" sz="1000" spc="-3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base, </a:t>
            </a:r>
            <a:r>
              <a:rPr dirty="0" sz="1000" spc="-45">
                <a:latin typeface="Trebuchet MS"/>
                <a:cs typeface="Trebuchet MS"/>
              </a:rPr>
              <a:t>otherwise</a:t>
            </a:r>
            <a:r>
              <a:rPr dirty="0" sz="1000" spc="-20">
                <a:latin typeface="Trebuchet MS"/>
                <a:cs typeface="Trebuchet MS"/>
              </a:rPr>
              <a:t> </a:t>
            </a:r>
            <a:r>
              <a:rPr dirty="0" sz="1000" spc="-100">
                <a:latin typeface="Trebuchet MS"/>
                <a:cs typeface="Trebuchet MS"/>
              </a:rPr>
              <a:t>add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100">
                <a:latin typeface="Trebuchet MS"/>
                <a:cs typeface="Trebuchet MS"/>
              </a:rPr>
              <a:t>them.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28" name="object 2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6775" y="5523537"/>
            <a:ext cx="292199" cy="823799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7222535" y="5510019"/>
            <a:ext cx="13417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2700" marR="5080" indent="59055">
              <a:lnSpc>
                <a:spcPct val="100000"/>
              </a:lnSpc>
              <a:spcBef>
                <a:spcPts val="100"/>
              </a:spcBef>
            </a:pPr>
            <a:r>
              <a:rPr dirty="0" sz="1000" spc="-140">
                <a:latin typeface="Trebuchet MS"/>
                <a:cs typeface="Trebuchet MS"/>
              </a:rPr>
              <a:t>The</a:t>
            </a:r>
            <a:r>
              <a:rPr dirty="0" sz="1000" spc="20">
                <a:latin typeface="Trebuchet MS"/>
                <a:cs typeface="Trebuchet MS"/>
              </a:rPr>
              <a:t> </a:t>
            </a:r>
            <a:r>
              <a:rPr dirty="0" sz="1000" spc="-45">
                <a:latin typeface="Trebuchet MS"/>
                <a:cs typeface="Trebuchet MS"/>
              </a:rPr>
              <a:t>same</a:t>
            </a:r>
            <a:r>
              <a:rPr dirty="0" sz="1000" spc="25">
                <a:latin typeface="Trebuchet MS"/>
                <a:cs typeface="Trebuchet MS"/>
              </a:rPr>
              <a:t> </a:t>
            </a:r>
            <a:r>
              <a:rPr dirty="0" sz="1000" spc="-90">
                <a:latin typeface="Trebuchet MS"/>
                <a:cs typeface="Trebuchet MS"/>
              </a:rPr>
              <a:t>“shift”</a:t>
            </a:r>
            <a:r>
              <a:rPr dirty="0" sz="1000" spc="20">
                <a:latin typeface="Trebuchet MS"/>
                <a:cs typeface="Trebuchet MS"/>
              </a:rPr>
              <a:t> </a:t>
            </a:r>
            <a:r>
              <a:rPr dirty="0" sz="1000" spc="-35">
                <a:latin typeface="Trebuchet MS"/>
                <a:cs typeface="Trebuchet MS"/>
              </a:rPr>
              <a:t>options </a:t>
            </a:r>
            <a:r>
              <a:rPr dirty="0" sz="1000" spc="-25">
                <a:latin typeface="Trebuchet MS"/>
                <a:cs typeface="Trebuchet MS"/>
              </a:rPr>
              <a:t>that</a:t>
            </a:r>
            <a:r>
              <a:rPr dirty="0" sz="1000" spc="-50">
                <a:latin typeface="Trebuchet MS"/>
                <a:cs typeface="Trebuchet MS"/>
              </a:rPr>
              <a:t> </a:t>
            </a:r>
            <a:r>
              <a:rPr dirty="0" sz="1000" spc="-114">
                <a:latin typeface="Trebuchet MS"/>
                <a:cs typeface="Trebuchet MS"/>
              </a:rPr>
              <a:t>we</a:t>
            </a:r>
            <a:r>
              <a:rPr dirty="0" sz="1000" spc="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saw</a:t>
            </a:r>
            <a:r>
              <a:rPr dirty="0" sz="1000" spc="-60">
                <a:latin typeface="Trebuchet MS"/>
                <a:cs typeface="Trebuchet MS"/>
              </a:rPr>
              <a:t> </a:t>
            </a:r>
            <a:r>
              <a:rPr dirty="0" sz="1000">
                <a:latin typeface="Trebuchet MS"/>
                <a:cs typeface="Trebuchet MS"/>
              </a:rPr>
              <a:t>for</a:t>
            </a:r>
            <a:r>
              <a:rPr dirty="0" sz="1000" spc="-25">
                <a:latin typeface="Trebuchet MS"/>
                <a:cs typeface="Trebuchet MS"/>
              </a:rPr>
              <a:t> </a:t>
            </a:r>
            <a:r>
              <a:rPr dirty="0" sz="1000" spc="-65">
                <a:latin typeface="Trebuchet MS"/>
                <a:cs typeface="Trebuchet MS"/>
              </a:rPr>
              <a:t>the</a:t>
            </a:r>
            <a:r>
              <a:rPr dirty="0" sz="1000" spc="-10">
                <a:latin typeface="Trebuchet MS"/>
                <a:cs typeface="Trebuchet MS"/>
              </a:rPr>
              <a:t> </a:t>
            </a:r>
            <a:r>
              <a:rPr dirty="0" sz="1000" spc="-45">
                <a:latin typeface="Trebuchet MS"/>
                <a:cs typeface="Trebuchet MS"/>
              </a:rPr>
              <a:t>data </a:t>
            </a:r>
            <a:r>
              <a:rPr dirty="0" sz="1000" spc="-55">
                <a:latin typeface="Trebuchet MS"/>
                <a:cs typeface="Trebuchet MS"/>
              </a:rPr>
              <a:t>processing</a:t>
            </a:r>
            <a:r>
              <a:rPr dirty="0" sz="1000" spc="-5">
                <a:latin typeface="Trebuchet MS"/>
                <a:cs typeface="Trebuchet MS"/>
              </a:rPr>
              <a:t> </a:t>
            </a:r>
            <a:r>
              <a:rPr dirty="0" sz="1000" spc="-10">
                <a:latin typeface="Trebuchet MS"/>
                <a:cs typeface="Trebuchet MS"/>
              </a:rPr>
              <a:t>instructions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7052550" y="5847150"/>
            <a:ext cx="169545" cy="71755"/>
          </a:xfrm>
          <a:custGeom>
            <a:avLst/>
            <a:gdLst/>
            <a:ahLst/>
            <a:cxnLst/>
            <a:rect l="l" t="t" r="r" b="b"/>
            <a:pathLst>
              <a:path w="169545" h="71754">
                <a:moveTo>
                  <a:pt x="0" y="71399"/>
                </a:moveTo>
                <a:lnTo>
                  <a:pt x="1691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0"/>
              </a:lnSpc>
            </a:pPr>
            <a:r>
              <a:rPr dirty="0" spc="-75"/>
              <a:t>09/10/2018</a:t>
            </a:r>
          </a:p>
        </p:txBody>
      </p:sp>
      <p:sp>
        <p:nvSpPr>
          <p:cNvPr id="32" name="object 3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10"/>
              </a:lnSpc>
            </a:pPr>
            <a:r>
              <a:rPr dirty="0"/>
              <a:t>Comp</a:t>
            </a:r>
            <a:r>
              <a:rPr dirty="0" spc="90"/>
              <a:t> </a:t>
            </a:r>
            <a:r>
              <a:rPr dirty="0" spc="-210"/>
              <a:t>411</a:t>
            </a:r>
            <a:r>
              <a:rPr dirty="0" spc="125"/>
              <a:t> </a:t>
            </a:r>
            <a:r>
              <a:rPr dirty="0"/>
              <a:t>-</a:t>
            </a:r>
            <a:r>
              <a:rPr dirty="0" spc="105"/>
              <a:t> </a:t>
            </a:r>
            <a:r>
              <a:rPr dirty="0" spc="-20"/>
              <a:t>Fall</a:t>
            </a:r>
            <a:r>
              <a:rPr dirty="0" spc="110"/>
              <a:t> </a:t>
            </a:r>
            <a:r>
              <a:rPr dirty="0" spc="-20"/>
              <a:t>2017</a:t>
            </a:r>
          </a:p>
        </p:txBody>
      </p:sp>
      <p:sp>
        <p:nvSpPr>
          <p:cNvPr id="33" name="object 3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05"/>
              </a:lnSpc>
            </a:pPr>
            <a:fld id="{81D60167-4931-47E6-BA6A-407CBD079E47}" type="slidenum">
              <a:rPr dirty="0" spc="-25"/>
              <a:t>14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2025-09-18T00:04:00Z</dcterms:created>
  <dcterms:modified xsi:type="dcterms:W3CDTF">2025-09-18T00:04:00Z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2018-09-18T00:00:00Z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2018-09-18T00:00:00Z</vt:filetime>
  </property>
</Properties>
</file>