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347" r:id="rId3"/>
    <p:sldId id="269" r:id="rId4"/>
    <p:sldId id="343" r:id="rId5"/>
    <p:sldId id="348" r:id="rId6"/>
    <p:sldId id="275" r:id="rId7"/>
    <p:sldId id="282" r:id="rId8"/>
    <p:sldId id="285" r:id="rId9"/>
    <p:sldId id="284" r:id="rId10"/>
    <p:sldId id="277" r:id="rId11"/>
    <p:sldId id="349" r:id="rId12"/>
    <p:sldId id="292" r:id="rId13"/>
    <p:sldId id="300" r:id="rId14"/>
    <p:sldId id="355" r:id="rId15"/>
    <p:sldId id="344" r:id="rId16"/>
    <p:sldId id="345" r:id="rId17"/>
    <p:sldId id="299" r:id="rId18"/>
    <p:sldId id="353" r:id="rId19"/>
    <p:sldId id="297" r:id="rId20"/>
    <p:sldId id="298" r:id="rId21"/>
    <p:sldId id="321" r:id="rId22"/>
    <p:sldId id="322" r:id="rId23"/>
    <p:sldId id="323" r:id="rId24"/>
    <p:sldId id="325" r:id="rId25"/>
    <p:sldId id="326" r:id="rId26"/>
    <p:sldId id="327" r:id="rId27"/>
    <p:sldId id="303" r:id="rId28"/>
    <p:sldId id="304" r:id="rId29"/>
    <p:sldId id="331" r:id="rId30"/>
    <p:sldId id="339" r:id="rId31"/>
    <p:sldId id="340" r:id="rId32"/>
    <p:sldId id="324" r:id="rId33"/>
    <p:sldId id="335" r:id="rId34"/>
    <p:sldId id="336" r:id="rId35"/>
    <p:sldId id="313" r:id="rId36"/>
    <p:sldId id="332" r:id="rId37"/>
    <p:sldId id="346" r:id="rId38"/>
    <p:sldId id="334" r:id="rId39"/>
    <p:sldId id="352" r:id="rId40"/>
    <p:sldId id="350" r:id="rId41"/>
    <p:sldId id="351" r:id="rId42"/>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6FB8D1-3990-4B99-B227-16C582C6F457}" v="86" dt="2025-09-17T19:51:58.2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2800" autoAdjust="0"/>
    <p:restoredTop sz="84575" autoAdjust="0"/>
  </p:normalViewPr>
  <p:slideViewPr>
    <p:cSldViewPr>
      <p:cViewPr varScale="1">
        <p:scale>
          <a:sx n="70" d="100"/>
          <a:sy n="70" d="100"/>
        </p:scale>
        <p:origin x="1224" y="43"/>
      </p:cViewPr>
      <p:guideLst>
        <p:guide orient="horz" pos="2160"/>
        <p:guide pos="2880"/>
      </p:guideLst>
    </p:cSldViewPr>
  </p:slideViewPr>
  <p:notesTextViewPr>
    <p:cViewPr>
      <p:scale>
        <a:sx n="1" d="1"/>
        <a:sy n="1" d="1"/>
      </p:scale>
      <p:origin x="0" y="0"/>
    </p:cViewPr>
  </p:notesTextViewPr>
  <p:sorterViewPr>
    <p:cViewPr>
      <p:scale>
        <a:sx n="100" d="100"/>
        <a:sy n="100" d="100"/>
      </p:scale>
      <p:origin x="0" y="-10373"/>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undo custSel addSld delSld modSld">
      <pc:chgData name="Zonghua Gu" userId="9a7e1853e1951ef5" providerId="LiveId" clId="{CF1FAA12-072C-4ED5-BA76-0FFFAEFDB88A}" dt="2025-09-17T19:56:27.968" v="1173" actId="2696"/>
      <pc:docMkLst>
        <pc:docMk/>
      </pc:docMkLst>
      <pc:sldChg chg="addSp modSp mod">
        <pc:chgData name="Zonghua Gu" userId="9a7e1853e1951ef5" providerId="LiveId" clId="{CF1FAA12-072C-4ED5-BA76-0FFFAEFDB88A}" dt="2025-09-17T18:21:52.539" v="283" actId="20577"/>
        <pc:sldMkLst>
          <pc:docMk/>
          <pc:sldMk cId="3856419856" sldId="284"/>
        </pc:sldMkLst>
        <pc:spChg chg="mod">
          <ac:chgData name="Zonghua Gu" userId="9a7e1853e1951ef5" providerId="LiveId" clId="{CF1FAA12-072C-4ED5-BA76-0FFFAEFDB88A}" dt="2025-09-17T18:18:01.723" v="208" actId="6549"/>
          <ac:spMkLst>
            <pc:docMk/>
            <pc:sldMk cId="3856419856" sldId="284"/>
            <ac:spMk id="4" creationId="{00000000-0000-0000-0000-000000000000}"/>
          </ac:spMkLst>
        </pc:spChg>
        <pc:graphicFrameChg chg="add mod modGraphic">
          <ac:chgData name="Zonghua Gu" userId="9a7e1853e1951ef5" providerId="LiveId" clId="{CF1FAA12-072C-4ED5-BA76-0FFFAEFDB88A}" dt="2025-09-17T18:21:30.374" v="274" actId="1076"/>
          <ac:graphicFrameMkLst>
            <pc:docMk/>
            <pc:sldMk cId="3856419856" sldId="284"/>
            <ac:graphicFrameMk id="5" creationId="{8DCF8158-0829-196C-D9FE-1C770A94B4C4}"/>
          </ac:graphicFrameMkLst>
        </pc:graphicFrameChg>
        <pc:graphicFrameChg chg="add mod modGraphic">
          <ac:chgData name="Zonghua Gu" userId="9a7e1853e1951ef5" providerId="LiveId" clId="{CF1FAA12-072C-4ED5-BA76-0FFFAEFDB88A}" dt="2025-09-17T18:21:52.539" v="283" actId="20577"/>
          <ac:graphicFrameMkLst>
            <pc:docMk/>
            <pc:sldMk cId="3856419856" sldId="284"/>
            <ac:graphicFrameMk id="6" creationId="{03FCCA32-130C-6803-E182-E05ADA9ECB49}"/>
          </ac:graphicFrameMkLst>
        </pc:graphicFrameChg>
      </pc:sldChg>
      <pc:sldChg chg="addSp delSp modSp mod">
        <pc:chgData name="Zonghua Gu" userId="9a7e1853e1951ef5" providerId="LiveId" clId="{CF1FAA12-072C-4ED5-BA76-0FFFAEFDB88A}" dt="2025-09-17T18:24:31.291" v="323" actId="20577"/>
        <pc:sldMkLst>
          <pc:docMk/>
          <pc:sldMk cId="3410570449" sldId="285"/>
        </pc:sldMkLst>
        <pc:spChg chg="add del mod">
          <ac:chgData name="Zonghua Gu" userId="9a7e1853e1951ef5" providerId="LiveId" clId="{CF1FAA12-072C-4ED5-BA76-0FFFAEFDB88A}" dt="2025-09-17T18:23:17.748" v="294" actId="478"/>
          <ac:spMkLst>
            <pc:docMk/>
            <pc:sldMk cId="3410570449" sldId="285"/>
            <ac:spMk id="4" creationId="{3C61FBD0-8EF4-41D6-6FA3-FA803B9DFBAA}"/>
          </ac:spMkLst>
        </pc:spChg>
        <pc:spChg chg="mod">
          <ac:chgData name="Zonghua Gu" userId="9a7e1853e1951ef5" providerId="LiveId" clId="{CF1FAA12-072C-4ED5-BA76-0FFFAEFDB88A}" dt="2025-09-17T18:24:31.291" v="323" actId="20577"/>
          <ac:spMkLst>
            <pc:docMk/>
            <pc:sldMk cId="3410570449" sldId="285"/>
            <ac:spMk id="5" creationId="{00000000-0000-0000-0000-000000000000}"/>
          </ac:spMkLst>
        </pc:spChg>
        <pc:spChg chg="del mod">
          <ac:chgData name="Zonghua Gu" userId="9a7e1853e1951ef5" providerId="LiveId" clId="{CF1FAA12-072C-4ED5-BA76-0FFFAEFDB88A}" dt="2025-09-17T18:22:46.431" v="291"/>
          <ac:spMkLst>
            <pc:docMk/>
            <pc:sldMk cId="3410570449" sldId="285"/>
            <ac:spMk id="7" creationId="{00000000-0000-0000-0000-000000000000}"/>
          </ac:spMkLst>
        </pc:spChg>
        <pc:spChg chg="add mod">
          <ac:chgData name="Zonghua Gu" userId="9a7e1853e1951ef5" providerId="LiveId" clId="{CF1FAA12-072C-4ED5-BA76-0FFFAEFDB88A}" dt="2025-09-17T18:23:37.218" v="296" actId="1076"/>
          <ac:spMkLst>
            <pc:docMk/>
            <pc:sldMk cId="3410570449" sldId="285"/>
            <ac:spMk id="8" creationId="{7EF10046-E302-DEDA-6CC6-83E8B3B03478}"/>
          </ac:spMkLst>
        </pc:spChg>
      </pc:sldChg>
      <pc:sldChg chg="modNotesTx">
        <pc:chgData name="Zonghua Gu" userId="9a7e1853e1951ef5" providerId="LiveId" clId="{CF1FAA12-072C-4ED5-BA76-0FFFAEFDB88A}" dt="2025-09-17T19:40:58.764" v="949" actId="20577"/>
        <pc:sldMkLst>
          <pc:docMk/>
          <pc:sldMk cId="1977878706" sldId="292"/>
        </pc:sldMkLst>
      </pc:sldChg>
      <pc:sldChg chg="modSp mod modNotesTx">
        <pc:chgData name="Zonghua Gu" userId="9a7e1853e1951ef5" providerId="LiveId" clId="{CF1FAA12-072C-4ED5-BA76-0FFFAEFDB88A}" dt="2025-09-17T19:15:17.814" v="641" actId="20577"/>
        <pc:sldMkLst>
          <pc:docMk/>
          <pc:sldMk cId="2121641431" sldId="298"/>
        </pc:sldMkLst>
        <pc:spChg chg="mod">
          <ac:chgData name="Zonghua Gu" userId="9a7e1853e1951ef5" providerId="LiveId" clId="{CF1FAA12-072C-4ED5-BA76-0FFFAEFDB88A}" dt="2025-09-17T19:14:53.104" v="635" actId="6549"/>
          <ac:spMkLst>
            <pc:docMk/>
            <pc:sldMk cId="2121641431" sldId="298"/>
            <ac:spMk id="10" creationId="{00000000-0000-0000-0000-000000000000}"/>
          </ac:spMkLst>
        </pc:spChg>
        <pc:spChg chg="mod">
          <ac:chgData name="Zonghua Gu" userId="9a7e1853e1951ef5" providerId="LiveId" clId="{CF1FAA12-072C-4ED5-BA76-0FFFAEFDB88A}" dt="2025-09-17T19:15:00.789" v="637" actId="6549"/>
          <ac:spMkLst>
            <pc:docMk/>
            <pc:sldMk cId="2121641431" sldId="298"/>
            <ac:spMk id="11" creationId="{00000000-0000-0000-0000-000000000000}"/>
          </ac:spMkLst>
        </pc:spChg>
      </pc:sldChg>
      <pc:sldChg chg="addSp delSp modSp mod">
        <pc:chgData name="Zonghua Gu" userId="9a7e1853e1951ef5" providerId="LiveId" clId="{CF1FAA12-072C-4ED5-BA76-0FFFAEFDB88A}" dt="2025-09-17T19:03:36.690" v="616" actId="1076"/>
        <pc:sldMkLst>
          <pc:docMk/>
          <pc:sldMk cId="203524775" sldId="300"/>
        </pc:sldMkLst>
        <pc:spChg chg="add mod">
          <ac:chgData name="Zonghua Gu" userId="9a7e1853e1951ef5" providerId="LiveId" clId="{CF1FAA12-072C-4ED5-BA76-0FFFAEFDB88A}" dt="2025-09-17T19:03:36.690" v="616" actId="1076"/>
          <ac:spMkLst>
            <pc:docMk/>
            <pc:sldMk cId="203524775" sldId="300"/>
            <ac:spMk id="4" creationId="{7A361282-ADE0-8C48-E527-544B0D2A42B8}"/>
          </ac:spMkLst>
        </pc:spChg>
        <pc:spChg chg="del">
          <ac:chgData name="Zonghua Gu" userId="9a7e1853e1951ef5" providerId="LiveId" clId="{CF1FAA12-072C-4ED5-BA76-0FFFAEFDB88A}" dt="2025-09-17T19:03:30.693" v="614" actId="478"/>
          <ac:spMkLst>
            <pc:docMk/>
            <pc:sldMk cId="203524775" sldId="300"/>
            <ac:spMk id="7" creationId="{00000000-0000-0000-0000-000000000000}"/>
          </ac:spMkLst>
        </pc:spChg>
      </pc:sldChg>
      <pc:sldChg chg="del">
        <pc:chgData name="Zonghua Gu" userId="9a7e1853e1951ef5" providerId="LiveId" clId="{CF1FAA12-072C-4ED5-BA76-0FFFAEFDB88A}" dt="2025-09-17T18:15:27.095" v="199" actId="47"/>
        <pc:sldMkLst>
          <pc:docMk/>
          <pc:sldMk cId="2550961529" sldId="301"/>
        </pc:sldMkLst>
      </pc:sldChg>
      <pc:sldChg chg="modSp mod">
        <pc:chgData name="Zonghua Gu" userId="9a7e1853e1951ef5" providerId="LiveId" clId="{CF1FAA12-072C-4ED5-BA76-0FFFAEFDB88A}" dt="2025-09-17T19:50:46.211" v="1075" actId="20577"/>
        <pc:sldMkLst>
          <pc:docMk/>
          <pc:sldMk cId="3184454" sldId="313"/>
        </pc:sldMkLst>
        <pc:graphicFrameChg chg="modGraphic">
          <ac:chgData name="Zonghua Gu" userId="9a7e1853e1951ef5" providerId="LiveId" clId="{CF1FAA12-072C-4ED5-BA76-0FFFAEFDB88A}" dt="2025-09-17T19:50:46.211" v="1075" actId="20577"/>
          <ac:graphicFrameMkLst>
            <pc:docMk/>
            <pc:sldMk cId="3184454" sldId="313"/>
            <ac:graphicFrameMk id="3" creationId="{00000000-0000-0000-0000-000000000000}"/>
          </ac:graphicFrameMkLst>
        </pc:graphicFrameChg>
      </pc:sldChg>
      <pc:sldChg chg="del">
        <pc:chgData name="Zonghua Gu" userId="9a7e1853e1951ef5" providerId="LiveId" clId="{CF1FAA12-072C-4ED5-BA76-0FFFAEFDB88A}" dt="2025-09-17T19:56:27.968" v="1173" actId="2696"/>
        <pc:sldMkLst>
          <pc:docMk/>
          <pc:sldMk cId="207599578" sldId="317"/>
        </pc:sldMkLst>
      </pc:sldChg>
      <pc:sldChg chg="del">
        <pc:chgData name="Zonghua Gu" userId="9a7e1853e1951ef5" providerId="LiveId" clId="{CF1FAA12-072C-4ED5-BA76-0FFFAEFDB88A}" dt="2025-09-17T19:56:27.968" v="1173" actId="2696"/>
        <pc:sldMkLst>
          <pc:docMk/>
          <pc:sldMk cId="2069787402" sldId="318"/>
        </pc:sldMkLst>
      </pc:sldChg>
      <pc:sldChg chg="addSp delSp modSp mod">
        <pc:chgData name="Zonghua Gu" userId="9a7e1853e1951ef5" providerId="LiveId" clId="{CF1FAA12-072C-4ED5-BA76-0FFFAEFDB88A}" dt="2025-09-17T18:22:17.448" v="284" actId="21"/>
        <pc:sldMkLst>
          <pc:docMk/>
          <pc:sldMk cId="956433268" sldId="321"/>
        </pc:sldMkLst>
        <pc:spChg chg="add del mod">
          <ac:chgData name="Zonghua Gu" userId="9a7e1853e1951ef5" providerId="LiveId" clId="{CF1FAA12-072C-4ED5-BA76-0FFFAEFDB88A}" dt="2025-09-17T18:22:17.448" v="284" actId="21"/>
          <ac:spMkLst>
            <pc:docMk/>
            <pc:sldMk cId="956433268" sldId="321"/>
            <ac:spMk id="4" creationId="{3C61FBD0-8EF4-41D6-6FA3-FA803B9DFBAA}"/>
          </ac:spMkLst>
        </pc:spChg>
        <pc:spChg chg="mod">
          <ac:chgData name="Zonghua Gu" userId="9a7e1853e1951ef5" providerId="LiveId" clId="{CF1FAA12-072C-4ED5-BA76-0FFFAEFDB88A}" dt="2025-09-17T17:39:39.864" v="42"/>
          <ac:spMkLst>
            <pc:docMk/>
            <pc:sldMk cId="956433268" sldId="321"/>
            <ac:spMk id="6" creationId="{00000000-0000-0000-0000-000000000000}"/>
          </ac:spMkLst>
        </pc:spChg>
      </pc:sldChg>
      <pc:sldChg chg="addSp modSp mod">
        <pc:chgData name="Zonghua Gu" userId="9a7e1853e1951ef5" providerId="LiveId" clId="{CF1FAA12-072C-4ED5-BA76-0FFFAEFDB88A}" dt="2025-09-17T17:44:19.664" v="89" actId="20577"/>
        <pc:sldMkLst>
          <pc:docMk/>
          <pc:sldMk cId="2653589447" sldId="322"/>
        </pc:sldMkLst>
        <pc:spChg chg="add mod">
          <ac:chgData name="Zonghua Gu" userId="9a7e1853e1951ef5" providerId="LiveId" clId="{CF1FAA12-072C-4ED5-BA76-0FFFAEFDB88A}" dt="2025-09-17T17:44:19.664" v="89" actId="20577"/>
          <ac:spMkLst>
            <pc:docMk/>
            <pc:sldMk cId="2653589447" sldId="322"/>
            <ac:spMk id="4" creationId="{083CE6D7-90CB-947F-1B9F-4ABC7D4AF9D5}"/>
          </ac:spMkLst>
        </pc:spChg>
      </pc:sldChg>
      <pc:sldChg chg="addSp modSp mod">
        <pc:chgData name="Zonghua Gu" userId="9a7e1853e1951ef5" providerId="LiveId" clId="{CF1FAA12-072C-4ED5-BA76-0FFFAEFDB88A}" dt="2025-09-17T17:54:19.596" v="135" actId="20577"/>
        <pc:sldMkLst>
          <pc:docMk/>
          <pc:sldMk cId="2667703659" sldId="323"/>
        </pc:sldMkLst>
        <pc:spChg chg="add mod">
          <ac:chgData name="Zonghua Gu" userId="9a7e1853e1951ef5" providerId="LiveId" clId="{CF1FAA12-072C-4ED5-BA76-0FFFAEFDB88A}" dt="2025-09-17T17:54:19.596" v="135" actId="20577"/>
          <ac:spMkLst>
            <pc:docMk/>
            <pc:sldMk cId="2667703659" sldId="323"/>
            <ac:spMk id="4" creationId="{4319D3C5-59CF-BEEE-5F35-46A7B150BF9F}"/>
          </ac:spMkLst>
        </pc:spChg>
      </pc:sldChg>
      <pc:sldChg chg="modSp mod">
        <pc:chgData name="Zonghua Gu" userId="9a7e1853e1951ef5" providerId="LiveId" clId="{CF1FAA12-072C-4ED5-BA76-0FFFAEFDB88A}" dt="2025-09-17T19:27:50.100" v="776" actId="20577"/>
        <pc:sldMkLst>
          <pc:docMk/>
          <pc:sldMk cId="2924045303" sldId="324"/>
        </pc:sldMkLst>
        <pc:spChg chg="mod">
          <ac:chgData name="Zonghua Gu" userId="9a7e1853e1951ef5" providerId="LiveId" clId="{CF1FAA12-072C-4ED5-BA76-0FFFAEFDB88A}" dt="2025-09-17T19:25:36.298" v="759" actId="27636"/>
          <ac:spMkLst>
            <pc:docMk/>
            <pc:sldMk cId="2924045303" sldId="324"/>
            <ac:spMk id="2" creationId="{00000000-0000-0000-0000-000000000000}"/>
          </ac:spMkLst>
        </pc:spChg>
        <pc:graphicFrameChg chg="mod modGraphic">
          <ac:chgData name="Zonghua Gu" userId="9a7e1853e1951ef5" providerId="LiveId" clId="{CF1FAA12-072C-4ED5-BA76-0FFFAEFDB88A}" dt="2025-09-17T19:27:50.100" v="776" actId="20577"/>
          <ac:graphicFrameMkLst>
            <pc:docMk/>
            <pc:sldMk cId="2924045303" sldId="324"/>
            <ac:graphicFrameMk id="4" creationId="{00000000-0000-0000-0000-000000000000}"/>
          </ac:graphicFrameMkLst>
        </pc:graphicFrameChg>
      </pc:sldChg>
      <pc:sldChg chg="addSp modSp mod">
        <pc:chgData name="Zonghua Gu" userId="9a7e1853e1951ef5" providerId="LiveId" clId="{CF1FAA12-072C-4ED5-BA76-0FFFAEFDB88A}" dt="2025-09-17T19:21:41.374" v="651" actId="14100"/>
        <pc:sldMkLst>
          <pc:docMk/>
          <pc:sldMk cId="2331627715" sldId="325"/>
        </pc:sldMkLst>
        <pc:spChg chg="add mod">
          <ac:chgData name="Zonghua Gu" userId="9a7e1853e1951ef5" providerId="LiveId" clId="{CF1FAA12-072C-4ED5-BA76-0FFFAEFDB88A}" dt="2025-09-17T19:21:21.619" v="649" actId="14100"/>
          <ac:spMkLst>
            <pc:docMk/>
            <pc:sldMk cId="2331627715" sldId="325"/>
            <ac:spMk id="4" creationId="{5F947ED3-C75F-5FE0-2C95-D53D3090CA9B}"/>
          </ac:spMkLst>
        </pc:spChg>
        <pc:spChg chg="add mod">
          <ac:chgData name="Zonghua Gu" userId="9a7e1853e1951ef5" providerId="LiveId" clId="{CF1FAA12-072C-4ED5-BA76-0FFFAEFDB88A}" dt="2025-09-17T19:21:41.374" v="651" actId="14100"/>
          <ac:spMkLst>
            <pc:docMk/>
            <pc:sldMk cId="2331627715" sldId="325"/>
            <ac:spMk id="6" creationId="{12EB0634-FDA5-80ED-B6CD-9DDC482C5548}"/>
          </ac:spMkLst>
        </pc:spChg>
      </pc:sldChg>
      <pc:sldChg chg="addSp delSp modSp mod">
        <pc:chgData name="Zonghua Gu" userId="9a7e1853e1951ef5" providerId="LiveId" clId="{CF1FAA12-072C-4ED5-BA76-0FFFAEFDB88A}" dt="2025-09-17T19:21:04.893" v="646" actId="207"/>
        <pc:sldMkLst>
          <pc:docMk/>
          <pc:sldMk cId="3293036044" sldId="326"/>
        </pc:sldMkLst>
        <pc:spChg chg="add mod">
          <ac:chgData name="Zonghua Gu" userId="9a7e1853e1951ef5" providerId="LiveId" clId="{CF1FAA12-072C-4ED5-BA76-0FFFAEFDB88A}" dt="2025-09-17T17:48:15.148" v="101" actId="14100"/>
          <ac:spMkLst>
            <pc:docMk/>
            <pc:sldMk cId="3293036044" sldId="326"/>
            <ac:spMk id="8" creationId="{B90A5FBE-3EEC-E562-4990-ACC491525091}"/>
          </ac:spMkLst>
        </pc:spChg>
        <pc:spChg chg="add mod">
          <ac:chgData name="Zonghua Gu" userId="9a7e1853e1951ef5" providerId="LiveId" clId="{CF1FAA12-072C-4ED5-BA76-0FFFAEFDB88A}" dt="2025-09-17T19:21:04.893" v="646" actId="207"/>
          <ac:spMkLst>
            <pc:docMk/>
            <pc:sldMk cId="3293036044" sldId="326"/>
            <ac:spMk id="10" creationId="{09F6685E-48F3-5005-2FD5-22AC677DFD68}"/>
          </ac:spMkLst>
        </pc:spChg>
        <pc:cxnChg chg="add del">
          <ac:chgData name="Zonghua Gu" userId="9a7e1853e1951ef5" providerId="LiveId" clId="{CF1FAA12-072C-4ED5-BA76-0FFFAEFDB88A}" dt="2025-09-17T17:47:30.747" v="91" actId="11529"/>
          <ac:cxnSpMkLst>
            <pc:docMk/>
            <pc:sldMk cId="3293036044" sldId="326"/>
            <ac:cxnSpMk id="6" creationId="{26944D50-C6B8-BCBB-FC07-C0E62BF399A5}"/>
          </ac:cxnSpMkLst>
        </pc:cxnChg>
      </pc:sldChg>
      <pc:sldChg chg="addSp delSp modSp mod">
        <pc:chgData name="Zonghua Gu" userId="9a7e1853e1951ef5" providerId="LiveId" clId="{CF1FAA12-072C-4ED5-BA76-0FFFAEFDB88A}" dt="2025-09-17T19:22:10.137" v="661" actId="1035"/>
        <pc:sldMkLst>
          <pc:docMk/>
          <pc:sldMk cId="2322116273" sldId="327"/>
        </pc:sldMkLst>
        <pc:spChg chg="add mod">
          <ac:chgData name="Zonghua Gu" userId="9a7e1853e1951ef5" providerId="LiveId" clId="{CF1FAA12-072C-4ED5-BA76-0FFFAEFDB88A}" dt="2025-09-17T17:48:25.413" v="104" actId="14100"/>
          <ac:spMkLst>
            <pc:docMk/>
            <pc:sldMk cId="2322116273" sldId="327"/>
            <ac:spMk id="4" creationId="{747625F2-1C65-89BD-47EF-F05A0AA24279}"/>
          </ac:spMkLst>
        </pc:spChg>
        <pc:spChg chg="add del mod">
          <ac:chgData name="Zonghua Gu" userId="9a7e1853e1951ef5" providerId="LiveId" clId="{CF1FAA12-072C-4ED5-BA76-0FFFAEFDB88A}" dt="2025-09-17T17:49:23.587" v="110" actId="478"/>
          <ac:spMkLst>
            <pc:docMk/>
            <pc:sldMk cId="2322116273" sldId="327"/>
            <ac:spMk id="6" creationId="{8577AABF-C3BE-F3BD-F759-1FB5669A0B2A}"/>
          </ac:spMkLst>
        </pc:spChg>
        <pc:spChg chg="add mod">
          <ac:chgData name="Zonghua Gu" userId="9a7e1853e1951ef5" providerId="LiveId" clId="{CF1FAA12-072C-4ED5-BA76-0FFFAEFDB88A}" dt="2025-09-17T19:22:10.137" v="661" actId="1035"/>
          <ac:spMkLst>
            <pc:docMk/>
            <pc:sldMk cId="2322116273" sldId="327"/>
            <ac:spMk id="10" creationId="{0A87A1D0-CEBB-F6DD-DE24-9143724F7BB6}"/>
          </ac:spMkLst>
        </pc:spChg>
      </pc:sldChg>
      <pc:sldChg chg="addSp modSp mod">
        <pc:chgData name="Zonghua Gu" userId="9a7e1853e1951ef5" providerId="LiveId" clId="{CF1FAA12-072C-4ED5-BA76-0FFFAEFDB88A}" dt="2025-09-17T19:37:56.898" v="948" actId="1036"/>
        <pc:sldMkLst>
          <pc:docMk/>
          <pc:sldMk cId="4015228595" sldId="335"/>
        </pc:sldMkLst>
        <pc:spChg chg="add mod">
          <ac:chgData name="Zonghua Gu" userId="9a7e1853e1951ef5" providerId="LiveId" clId="{CF1FAA12-072C-4ED5-BA76-0FFFAEFDB88A}" dt="2025-09-17T19:29:02.925" v="789" actId="14100"/>
          <ac:spMkLst>
            <pc:docMk/>
            <pc:sldMk cId="4015228595" sldId="335"/>
            <ac:spMk id="2" creationId="{63AD5224-522C-18FC-A5C0-4CAEE167F4A7}"/>
          </ac:spMkLst>
        </pc:spChg>
        <pc:spChg chg="add mod">
          <ac:chgData name="Zonghua Gu" userId="9a7e1853e1951ef5" providerId="LiveId" clId="{CF1FAA12-072C-4ED5-BA76-0FFFAEFDB88A}" dt="2025-09-17T19:29:24.092" v="791" actId="14100"/>
          <ac:spMkLst>
            <pc:docMk/>
            <pc:sldMk cId="4015228595" sldId="335"/>
            <ac:spMk id="3" creationId="{D6951C95-8873-B916-2166-BF641EF82FD2}"/>
          </ac:spMkLst>
        </pc:spChg>
        <pc:spChg chg="add mod">
          <ac:chgData name="Zonghua Gu" userId="9a7e1853e1951ef5" providerId="LiveId" clId="{CF1FAA12-072C-4ED5-BA76-0FFFAEFDB88A}" dt="2025-09-17T19:30:28.521" v="796" actId="1076"/>
          <ac:spMkLst>
            <pc:docMk/>
            <pc:sldMk cId="4015228595" sldId="335"/>
            <ac:spMk id="4" creationId="{BF8ADD12-38AC-2F78-06EF-691CD8EC6539}"/>
          </ac:spMkLst>
        </pc:spChg>
        <pc:spChg chg="add mod">
          <ac:chgData name="Zonghua Gu" userId="9a7e1853e1951ef5" providerId="LiveId" clId="{CF1FAA12-072C-4ED5-BA76-0FFFAEFDB88A}" dt="2025-09-17T19:30:46.115" v="799" actId="14100"/>
          <ac:spMkLst>
            <pc:docMk/>
            <pc:sldMk cId="4015228595" sldId="335"/>
            <ac:spMk id="5" creationId="{CC7A2AF8-E930-2C88-AA7D-100ACAD1C1CD}"/>
          </ac:spMkLst>
        </pc:spChg>
        <pc:spChg chg="add mod">
          <ac:chgData name="Zonghua Gu" userId="9a7e1853e1951ef5" providerId="LiveId" clId="{CF1FAA12-072C-4ED5-BA76-0FFFAEFDB88A}" dt="2025-09-17T19:37:56.898" v="948" actId="1036"/>
          <ac:spMkLst>
            <pc:docMk/>
            <pc:sldMk cId="4015228595" sldId="335"/>
            <ac:spMk id="6" creationId="{05A93BF7-A206-F2CA-CC13-D14DF785DD1A}"/>
          </ac:spMkLst>
        </pc:spChg>
        <pc:grpChg chg="mod">
          <ac:chgData name="Zonghua Gu" userId="9a7e1853e1951ef5" providerId="LiveId" clId="{CF1FAA12-072C-4ED5-BA76-0FFFAEFDB88A}" dt="2025-09-17T19:37:41.257" v="940" actId="1035"/>
          <ac:grpSpMkLst>
            <pc:docMk/>
            <pc:sldMk cId="4015228595" sldId="335"/>
            <ac:grpSpMk id="66" creationId="{00000000-0000-0000-0000-000000000000}"/>
          </ac:grpSpMkLst>
        </pc:grpChg>
      </pc:sldChg>
      <pc:sldChg chg="addSp modSp mod">
        <pc:chgData name="Zonghua Gu" userId="9a7e1853e1951ef5" providerId="LiveId" clId="{CF1FAA12-072C-4ED5-BA76-0FFFAEFDB88A}" dt="2025-09-17T19:50:28.469" v="1070" actId="14100"/>
        <pc:sldMkLst>
          <pc:docMk/>
          <pc:sldMk cId="1520596659" sldId="336"/>
        </pc:sldMkLst>
        <pc:spChg chg="add mod">
          <ac:chgData name="Zonghua Gu" userId="9a7e1853e1951ef5" providerId="LiveId" clId="{CF1FAA12-072C-4ED5-BA76-0FFFAEFDB88A}" dt="2025-09-17T19:50:28.469" v="1070" actId="14100"/>
          <ac:spMkLst>
            <pc:docMk/>
            <pc:sldMk cId="1520596659" sldId="336"/>
            <ac:spMk id="4" creationId="{A826057E-9F7A-6C62-FBF3-567AFDB15EA9}"/>
          </ac:spMkLst>
        </pc:spChg>
        <pc:spChg chg="mod">
          <ac:chgData name="Zonghua Gu" userId="9a7e1853e1951ef5" providerId="LiveId" clId="{CF1FAA12-072C-4ED5-BA76-0FFFAEFDB88A}" dt="2025-09-17T19:46:18.978" v="994"/>
          <ac:spMkLst>
            <pc:docMk/>
            <pc:sldMk cId="1520596659" sldId="336"/>
            <ac:spMk id="6" creationId="{00000000-0000-0000-0000-000000000000}"/>
          </ac:spMkLst>
        </pc:spChg>
        <pc:spChg chg="mod">
          <ac:chgData name="Zonghua Gu" userId="9a7e1853e1951ef5" providerId="LiveId" clId="{CF1FAA12-072C-4ED5-BA76-0FFFAEFDB88A}" dt="2025-09-17T19:44:25.815" v="950" actId="1076"/>
          <ac:spMkLst>
            <pc:docMk/>
            <pc:sldMk cId="1520596659" sldId="336"/>
            <ac:spMk id="7" creationId="{00000000-0000-0000-0000-000000000000}"/>
          </ac:spMkLst>
        </pc:spChg>
      </pc:sldChg>
      <pc:sldChg chg="addSp modSp mod">
        <pc:chgData name="Zonghua Gu" userId="9a7e1853e1951ef5" providerId="LiveId" clId="{CF1FAA12-072C-4ED5-BA76-0FFFAEFDB88A}" dt="2025-09-17T19:28:06.843" v="783" actId="20577"/>
        <pc:sldMkLst>
          <pc:docMk/>
          <pc:sldMk cId="1090868990" sldId="339"/>
        </pc:sldMkLst>
        <pc:spChg chg="mod">
          <ac:chgData name="Zonghua Gu" userId="9a7e1853e1951ef5" providerId="LiveId" clId="{CF1FAA12-072C-4ED5-BA76-0FFFAEFDB88A}" dt="2025-09-17T19:28:06.843" v="783" actId="20577"/>
          <ac:spMkLst>
            <pc:docMk/>
            <pc:sldMk cId="1090868990" sldId="339"/>
            <ac:spMk id="3" creationId="{00000000-0000-0000-0000-000000000000}"/>
          </ac:spMkLst>
        </pc:spChg>
        <pc:spChg chg="add mod">
          <ac:chgData name="Zonghua Gu" userId="9a7e1853e1951ef5" providerId="LiveId" clId="{CF1FAA12-072C-4ED5-BA76-0FFFAEFDB88A}" dt="2025-09-17T19:24:14.350" v="715" actId="571"/>
          <ac:spMkLst>
            <pc:docMk/>
            <pc:sldMk cId="1090868990" sldId="339"/>
            <ac:spMk id="8" creationId="{C0405950-36A9-DE00-1370-01F9FDC3428F}"/>
          </ac:spMkLst>
        </pc:spChg>
        <pc:spChg chg="mod">
          <ac:chgData name="Zonghua Gu" userId="9a7e1853e1951ef5" providerId="LiveId" clId="{CF1FAA12-072C-4ED5-BA76-0FFFAEFDB88A}" dt="2025-09-17T19:25:02.675" v="746" actId="20577"/>
          <ac:spMkLst>
            <pc:docMk/>
            <pc:sldMk cId="1090868990" sldId="339"/>
            <ac:spMk id="15362" creationId="{00000000-0000-0000-0000-000000000000}"/>
          </ac:spMkLst>
        </pc:spChg>
      </pc:sldChg>
      <pc:sldChg chg="addSp delSp modSp mod modNotesTx">
        <pc:chgData name="Zonghua Gu" userId="9a7e1853e1951ef5" providerId="LiveId" clId="{CF1FAA12-072C-4ED5-BA76-0FFFAEFDB88A}" dt="2025-09-17T19:27:56.579" v="777"/>
        <pc:sldMkLst>
          <pc:docMk/>
          <pc:sldMk cId="1809958305" sldId="340"/>
        </pc:sldMkLst>
        <pc:spChg chg="add mod">
          <ac:chgData name="Zonghua Gu" userId="9a7e1853e1951ef5" providerId="LiveId" clId="{CF1FAA12-072C-4ED5-BA76-0FFFAEFDB88A}" dt="2025-09-17T19:07:15.501" v="624" actId="14100"/>
          <ac:spMkLst>
            <pc:docMk/>
            <pc:sldMk cId="1809958305" sldId="340"/>
            <ac:spMk id="2" creationId="{2FDC17BF-C944-BDA6-3615-D41AC13EB223}"/>
          </ac:spMkLst>
        </pc:spChg>
        <pc:spChg chg="mod">
          <ac:chgData name="Zonghua Gu" userId="9a7e1853e1951ef5" providerId="LiveId" clId="{CF1FAA12-072C-4ED5-BA76-0FFFAEFDB88A}" dt="2025-09-17T19:27:56.579" v="777"/>
          <ac:spMkLst>
            <pc:docMk/>
            <pc:sldMk cId="1809958305" sldId="340"/>
            <ac:spMk id="3" creationId="{00000000-0000-0000-0000-000000000000}"/>
          </ac:spMkLst>
        </pc:spChg>
        <pc:spChg chg="del mod">
          <ac:chgData name="Zonghua Gu" userId="9a7e1853e1951ef5" providerId="LiveId" clId="{CF1FAA12-072C-4ED5-BA76-0FFFAEFDB88A}" dt="2025-09-17T18:06:29.874" v="198"/>
          <ac:spMkLst>
            <pc:docMk/>
            <pc:sldMk cId="1809958305" sldId="340"/>
            <ac:spMk id="6" creationId="{00000000-0000-0000-0000-000000000000}"/>
          </ac:spMkLst>
        </pc:spChg>
        <pc:spChg chg="mod">
          <ac:chgData name="Zonghua Gu" userId="9a7e1853e1951ef5" providerId="LiveId" clId="{CF1FAA12-072C-4ED5-BA76-0FFFAEFDB88A}" dt="2025-09-17T19:25:06.659" v="748" actId="27636"/>
          <ac:spMkLst>
            <pc:docMk/>
            <pc:sldMk cId="1809958305" sldId="340"/>
            <ac:spMk id="15362" creationId="{00000000-0000-0000-0000-000000000000}"/>
          </ac:spMkLst>
        </pc:spChg>
      </pc:sldChg>
      <pc:sldChg chg="addSp delSp modSp mod">
        <pc:chgData name="Zonghua Gu" userId="9a7e1853e1951ef5" providerId="LiveId" clId="{CF1FAA12-072C-4ED5-BA76-0FFFAEFDB88A}" dt="2025-09-17T19:11:12.460" v="633" actId="1076"/>
        <pc:sldMkLst>
          <pc:docMk/>
          <pc:sldMk cId="2051571543" sldId="344"/>
        </pc:sldMkLst>
        <pc:spChg chg="add mod">
          <ac:chgData name="Zonghua Gu" userId="9a7e1853e1951ef5" providerId="LiveId" clId="{CF1FAA12-072C-4ED5-BA76-0FFFAEFDB88A}" dt="2025-09-17T19:11:12.460" v="633" actId="1076"/>
          <ac:spMkLst>
            <pc:docMk/>
            <pc:sldMk cId="2051571543" sldId="344"/>
            <ac:spMk id="4" creationId="{6BB2040F-11C5-55C7-1568-ADBC22FFAA6F}"/>
          </ac:spMkLst>
        </pc:spChg>
        <pc:spChg chg="del">
          <ac:chgData name="Zonghua Gu" userId="9a7e1853e1951ef5" providerId="LiveId" clId="{CF1FAA12-072C-4ED5-BA76-0FFFAEFDB88A}" dt="2025-09-17T19:11:09.816" v="631" actId="478"/>
          <ac:spMkLst>
            <pc:docMk/>
            <pc:sldMk cId="2051571543" sldId="344"/>
            <ac:spMk id="7" creationId="{00000000-0000-0000-0000-000000000000}"/>
          </ac:spMkLst>
        </pc:spChg>
      </pc:sldChg>
      <pc:sldChg chg="modSp mod">
        <pc:chgData name="Zonghua Gu" userId="9a7e1853e1951ef5" providerId="LiveId" clId="{CF1FAA12-072C-4ED5-BA76-0FFFAEFDB88A}" dt="2025-09-17T19:52:10.710" v="1172" actId="20577"/>
        <pc:sldMkLst>
          <pc:docMk/>
          <pc:sldMk cId="2237900729" sldId="346"/>
        </pc:sldMkLst>
        <pc:graphicFrameChg chg="mod modGraphic">
          <ac:chgData name="Zonghua Gu" userId="9a7e1853e1951ef5" providerId="LiveId" clId="{CF1FAA12-072C-4ED5-BA76-0FFFAEFDB88A}" dt="2025-09-17T19:52:10.710" v="1172" actId="20577"/>
          <ac:graphicFrameMkLst>
            <pc:docMk/>
            <pc:sldMk cId="2237900729" sldId="346"/>
            <ac:graphicFrameMk id="5" creationId="{00000000-0000-0000-0000-000000000000}"/>
          </ac:graphicFrameMkLst>
        </pc:graphicFrameChg>
      </pc:sldChg>
      <pc:sldChg chg="addSp modSp mod">
        <pc:chgData name="Zonghua Gu" userId="9a7e1853e1951ef5" providerId="LiveId" clId="{CF1FAA12-072C-4ED5-BA76-0FFFAEFDB88A}" dt="2025-09-17T18:17:39.128" v="207" actId="1038"/>
        <pc:sldMkLst>
          <pc:docMk/>
          <pc:sldMk cId="2162368129" sldId="349"/>
        </pc:sldMkLst>
        <pc:spChg chg="add mod">
          <ac:chgData name="Zonghua Gu" userId="9a7e1853e1951ef5" providerId="LiveId" clId="{CF1FAA12-072C-4ED5-BA76-0FFFAEFDB88A}" dt="2025-09-17T18:17:39.128" v="207" actId="1038"/>
          <ac:spMkLst>
            <pc:docMk/>
            <pc:sldMk cId="2162368129" sldId="349"/>
            <ac:spMk id="6" creationId="{47A27E32-4EC5-7D79-232B-8867AE1F9B49}"/>
          </ac:spMkLst>
        </pc:spChg>
      </pc:sldChg>
      <pc:sldChg chg="modSp add del mod">
        <pc:chgData name="Zonghua Gu" userId="9a7e1853e1951ef5" providerId="LiveId" clId="{CF1FAA12-072C-4ED5-BA76-0FFFAEFDB88A}" dt="2025-09-17T19:10:46.472" v="630" actId="47"/>
        <pc:sldMkLst>
          <pc:docMk/>
          <pc:sldMk cId="2652182247" sldId="354"/>
        </pc:sldMkLst>
        <pc:spChg chg="mod">
          <ac:chgData name="Zonghua Gu" userId="9a7e1853e1951ef5" providerId="LiveId" clId="{CF1FAA12-072C-4ED5-BA76-0FFFAEFDB88A}" dt="2025-09-17T18:33:25.417" v="380" actId="20577"/>
          <ac:spMkLst>
            <pc:docMk/>
            <pc:sldMk cId="2652182247" sldId="354"/>
            <ac:spMk id="2" creationId="{F4BFDC7B-4907-E38D-CC39-3ABBDBF37640}"/>
          </ac:spMkLst>
        </pc:spChg>
        <pc:graphicFrameChg chg="mod modGraphic">
          <ac:chgData name="Zonghua Gu" userId="9a7e1853e1951ef5" providerId="LiveId" clId="{CF1FAA12-072C-4ED5-BA76-0FFFAEFDB88A}" dt="2025-09-17T18:34:11.146" v="385"/>
          <ac:graphicFrameMkLst>
            <pc:docMk/>
            <pc:sldMk cId="2652182247" sldId="354"/>
            <ac:graphicFrameMk id="5" creationId="{47957FCF-A9D7-926A-5B20-5956F0D15472}"/>
          </ac:graphicFrameMkLst>
        </pc:graphicFrameChg>
      </pc:sldChg>
      <pc:sldChg chg="modSp add mod">
        <pc:chgData name="Zonghua Gu" userId="9a7e1853e1951ef5" providerId="LiveId" clId="{CF1FAA12-072C-4ED5-BA76-0FFFAEFDB88A}" dt="2025-09-17T19:04:24.517" v="623" actId="20577"/>
        <pc:sldMkLst>
          <pc:docMk/>
          <pc:sldMk cId="1671373347" sldId="355"/>
        </pc:sldMkLst>
        <pc:spChg chg="mod">
          <ac:chgData name="Zonghua Gu" userId="9a7e1853e1951ef5" providerId="LiveId" clId="{CF1FAA12-072C-4ED5-BA76-0FFFAEFDB88A}" dt="2025-09-17T19:03:26.411" v="613" actId="1076"/>
          <ac:spMkLst>
            <pc:docMk/>
            <pc:sldMk cId="1671373347" sldId="355"/>
            <ac:spMk id="7" creationId="{F164103F-5493-6E75-917E-11F5943403D8}"/>
          </ac:spMkLst>
        </pc:spChg>
        <pc:graphicFrameChg chg="mod modGraphic">
          <ac:chgData name="Zonghua Gu" userId="9a7e1853e1951ef5" providerId="LiveId" clId="{CF1FAA12-072C-4ED5-BA76-0FFFAEFDB88A}" dt="2025-09-17T19:04:24.517" v="623" actId="20577"/>
          <ac:graphicFrameMkLst>
            <pc:docMk/>
            <pc:sldMk cId="1671373347" sldId="355"/>
            <ac:graphicFrameMk id="5" creationId="{C7914D5B-2CC7-293C-9379-3C41827285D1}"/>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87" tIns="46244" rIns="92487" bIns="46244"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87" tIns="46244" rIns="92487" bIns="46244" rtlCol="0"/>
          <a:lstStyle>
            <a:lvl1pPr algn="r">
              <a:defRPr sz="1200"/>
            </a:lvl1pPr>
          </a:lstStyle>
          <a:p>
            <a:fld id="{2AEAFE1F-9E52-45C8-9793-E819F0044A1C}" type="datetimeFigureOut">
              <a:rPr lang="en-US" smtClean="0"/>
              <a:pPr/>
              <a:t>9/17/2025</a:t>
            </a:fld>
            <a:endParaRPr lang="en-US"/>
          </a:p>
        </p:txBody>
      </p:sp>
      <p:sp>
        <p:nvSpPr>
          <p:cNvPr id="4" name="Slide Image Placeholder 3"/>
          <p:cNvSpPr>
            <a:spLocks noGrp="1" noRot="1" noChangeAspect="1"/>
          </p:cNvSpPr>
          <p:nvPr>
            <p:ph type="sldImg" idx="2"/>
          </p:nvPr>
        </p:nvSpPr>
        <p:spPr>
          <a:xfrm>
            <a:off x="1166813" y="692150"/>
            <a:ext cx="4616450" cy="3463925"/>
          </a:xfrm>
          <a:prstGeom prst="rect">
            <a:avLst/>
          </a:prstGeom>
          <a:noFill/>
          <a:ln w="12700">
            <a:solidFill>
              <a:prstClr val="black"/>
            </a:solidFill>
          </a:ln>
        </p:spPr>
        <p:txBody>
          <a:bodyPr vert="horz" lIns="92487" tIns="46244" rIns="92487" bIns="46244"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87" tIns="46244" rIns="92487" bIns="462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1804"/>
          </a:xfrm>
          <a:prstGeom prst="rect">
            <a:avLst/>
          </a:prstGeom>
        </p:spPr>
        <p:txBody>
          <a:bodyPr vert="horz" lIns="92487" tIns="46244" rIns="92487" bIns="46244"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1804"/>
          </a:xfrm>
          <a:prstGeom prst="rect">
            <a:avLst/>
          </a:prstGeom>
        </p:spPr>
        <p:txBody>
          <a:bodyPr vert="horz" lIns="92487" tIns="46244" rIns="92487" bIns="46244" rtlCol="0" anchor="b"/>
          <a:lstStyle>
            <a:lvl1pPr algn="r">
              <a:defRPr sz="1200"/>
            </a:lvl1pPr>
          </a:lstStyle>
          <a:p>
            <a:fld id="{2D71AD5F-E36F-46B9-A99B-7B025244359D}" type="slidenum">
              <a:rPr lang="en-US" smtClean="0"/>
              <a:pPr/>
              <a:t>‹#›</a:t>
            </a:fld>
            <a:endParaRPr lang="en-US"/>
          </a:p>
        </p:txBody>
      </p:sp>
    </p:spTree>
    <p:extLst>
      <p:ext uri="{BB962C8B-B14F-4D97-AF65-F5344CB8AC3E}">
        <p14:creationId xmlns:p14="http://schemas.microsoft.com/office/powerpoint/2010/main" val="201961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heyrick.eu/assembler/psr.html" TargetMode="External"/><Relationship Id="rId3" Type="http://schemas.openxmlformats.org/officeDocument/2006/relationships/hyperlink" Target="https://www.sciencedirect.com/topics/computer-science/current-program-status-register" TargetMode="External"/><Relationship Id="rId7" Type="http://schemas.openxmlformats.org/officeDocument/2006/relationships/hyperlink" Target="https://goiabada.github.io/docs/sections/arm-cpu/flags.html" TargetMode="External"/><Relationship Id="rId12" Type="http://schemas.openxmlformats.org/officeDocument/2006/relationships/hyperlink" Target="https://ece.eng.wayne.edu/~smahmud/ECECourses/ECE5620/Manuals/ARM_InstructionSet.pdf"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developer.arm.com/documentation/ddi0406/b/System-Level-Architecture/The-System-Level-Programmers--Model/ARM-processor-modes-and-core-registers/Program-Status-Registers--PSRs-" TargetMode="External"/><Relationship Id="rId11" Type="http://schemas.openxmlformats.org/officeDocument/2006/relationships/hyperlink" Target="https://azeria-labs.com/arm-conditional-execution-and-branching-part-6/" TargetMode="External"/><Relationship Id="rId5" Type="http://schemas.openxmlformats.org/officeDocument/2006/relationships/hyperlink" Target="https://arm-software.github.io/CMSIS_5/Core_A/html/group__CMSIS__CPSR.html" TargetMode="External"/><Relationship Id="rId10" Type="http://schemas.openxmlformats.org/officeDocument/2006/relationships/hyperlink" Target="https://www.youtube.com/watch?v=28MMaELXRZ0" TargetMode="External"/><Relationship Id="rId4" Type="http://schemas.openxmlformats.org/officeDocument/2006/relationships/hyperlink" Target="https://community.arm.com/arm-community-blogs/b/architectures-and-processors-blog/posts/condition-codes-1-condition-flags-and-codes" TargetMode="External"/><Relationship Id="rId9" Type="http://schemas.openxmlformats.org/officeDocument/2006/relationships/hyperlink" Target="https://users.ece.utexas.edu/~valvano/EE345M/Arm_EE382N_4.pdf"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heyrick.eu/assembler/psr.html" TargetMode="External"/><Relationship Id="rId3" Type="http://schemas.openxmlformats.org/officeDocument/2006/relationships/hyperlink" Target="https://www.sciencedirect.com/topics/computer-science/current-program-status-register" TargetMode="External"/><Relationship Id="rId7" Type="http://schemas.openxmlformats.org/officeDocument/2006/relationships/hyperlink" Target="https://goiabada.github.io/docs/sections/arm-cpu/flags.html" TargetMode="External"/><Relationship Id="rId12" Type="http://schemas.openxmlformats.org/officeDocument/2006/relationships/hyperlink" Target="https://ece.eng.wayne.edu/~smahmud/ECECourses/ECE5620/Manuals/ARM_InstructionSet.pdf"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developer.arm.com/documentation/ddi0406/b/System-Level-Architecture/The-System-Level-Programmers--Model/ARM-processor-modes-and-core-registers/Program-Status-Registers--PSRs-" TargetMode="External"/><Relationship Id="rId11" Type="http://schemas.openxmlformats.org/officeDocument/2006/relationships/hyperlink" Target="https://azeria-labs.com/arm-conditional-execution-and-branching-part-6/" TargetMode="External"/><Relationship Id="rId5" Type="http://schemas.openxmlformats.org/officeDocument/2006/relationships/hyperlink" Target="https://arm-software.github.io/CMSIS_5/Core_A/html/group__CMSIS__CPSR.html" TargetMode="External"/><Relationship Id="rId10" Type="http://schemas.openxmlformats.org/officeDocument/2006/relationships/hyperlink" Target="https://www.youtube.com/watch?v=28MMaELXRZ0" TargetMode="External"/><Relationship Id="rId4" Type="http://schemas.openxmlformats.org/officeDocument/2006/relationships/hyperlink" Target="https://community.arm.com/arm-community-blogs/b/architectures-and-processors-blog/posts/condition-codes-1-condition-flags-and-codes" TargetMode="External"/><Relationship Id="rId9" Type="http://schemas.openxmlformats.org/officeDocument/2006/relationships/hyperlink" Target="https://users.ece.utexas.edu/~valvano/EE345M/Arm_EE382N_4.pdf"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developer.arm.com/documentation/dui0379/e/arm-and-thumb-instructions/condition-codes" TargetMode="External"/><Relationship Id="rId13" Type="http://schemas.openxmlformats.org/officeDocument/2006/relationships/hyperlink" Target="https://publish.obsidian.md/cynixia/ARM+Instruction+Encoding" TargetMode="External"/><Relationship Id="rId3" Type="http://schemas.openxmlformats.org/officeDocument/2006/relationships/hyperlink" Target="https://developer.arm.com/documentation/dui0473/latest/condition-codes/condition-code-suffixes-and-related-flags" TargetMode="External"/><Relationship Id="rId7" Type="http://schemas.openxmlformats.org/officeDocument/2006/relationships/hyperlink" Target="https://ppl-ai-file-upload.s3.amazonaws.com/web/direct-files/attachments/images/92151853/9dd766a6-c32c-4026-a164-0ffe7e7c9039/image.jpg?AWSAccessKeyId=ASIA2F3EMEYEYVC6Y2YM&amp;Signature=Yp%2FAqhMlv5CD8NmMqYq318hZBX8%3D&amp;x-amz-security-token=IQoJb3JpZ2luX2VjEDMaCXVzLWVhc3QtMSJHMEUCIQDwOsOuBMDyKtF4dIXkDd%2Bi4vRKTrULzok8G7%2BLD01BlAIgBHlPHz9%2Bz6uEC1AgBh5%2BjH%2BZr5kEbtUZWfLUEHXsD6sq%2BgQIrP%2F%2F%2F%2F%2F%2F%2F%2F%2F%2FARABGgw2OTk3NTMzMDk3MDUiDLRqFJAgBJUp6W%2BDKyrOBF0ysku%2FO8entYRcBcZivjDF%2BZnqrmM3X9QUlwtE8JqyNinP3zBLzDAEfze1WjiUNe42AtNcM6eNTB%2BroipKN8GOLxFNrvXePYqCgsj94Tfru7XL4WDSBbBZiNoUvVjAMh2EAFvA%2B42sZ7PzWncZpdZojIKk27t%2F1MA%2BgDpOFUOfRiCZjz41N7WZ9SRaLJzx29CYiFs1XaaPA3kbl8krSRU%2B2LYwJQ2bW8Pp%2BKQZysSMS6TJoKyeGQtmS97Q3OWsogoKYN757ScSecP%2F%2FlaUOScvktXhOM%2Br77gASkU128OQm9tNfMtY0qBdKgQDtqmF6NTFSlf2dKHHJ9Wq%2BpX4alV76juzP8RnPS7qTO5c28tw2vfptVM2SXAz%2F%2B13%2BRDPKQnL3Zt8SpNrqCLQEs%2BcZ%2BxhRjk2ANfaKdw6xF6SsFEBQVYO31NJqcpOOfdgOrFYAtc3wXhUdJ0%2FLX4mr2HxKitDOFXbiZgVikuph45iI1RKxd5CQDdeBj127YUK3eS0IhF82WiPbRFOygqBVE%2FfreSXfjlNDvtjs2zeBebluyNxmjt86otMe3CE5alb4t2UI46HuL77Z6bX6UstBuVoHqmhweAX9I5H6Xu93ms%2BDovmDoOeRAQ8SItZfAyy%2FPWAfs1JEUYSaNGLB%2ByFhj8mFcHxWyMfzZV3jQPyDqfxQijfR%2FFaMOl0cq8pPszbKnyTtFIYoOOYg3%2Bo82YmDw8u%2BO6NMA84%2BYjuuPBGGelwICnZOMCUZIYHm%2F2WjDEj%2BnZf%2BGNQ1W%2B%2BLeZ%2FOry7ZSKcMLmKrMYGOpoBB8dN%2BSOnzXKvSiinrvV8CexOzKNc4oRvjlrLKmbXRm5YWiq6d0%2FrdYzxiXrnX3kBa9VBjOvWNKdblWSSjh4oicEANx8PIcCvyAj91LH9EKRAmTBnFKU19H6SOjqO3FOdePeJXE5Q1wPhrRliAMHbi9vRLrlgDlYXAthkE%2FC2kvzYDjQ2WVVGQRZn%2B5Gv7oipqCrGkbwBgk0rfg%3D%3D&amp;Expires=1758138626" TargetMode="External"/><Relationship Id="rId12" Type="http://schemas.openxmlformats.org/officeDocument/2006/relationships/hyperlink" Target="https://stackoverflow.com/questions/52681110/questions-about-it-conditional-codes-in-assembly"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www.cs.princeton.edu/courses/archive/fall20/cos217/precepts/19assemlang/conditionflags.pdf" TargetMode="External"/><Relationship Id="rId11" Type="http://schemas.openxmlformats.org/officeDocument/2006/relationships/hyperlink" Target="https://azeria-labs.com/arm-conditional-execution-and-branching-part-6/" TargetMode="External"/><Relationship Id="rId5" Type="http://schemas.openxmlformats.org/officeDocument/2006/relationships/hyperlink" Target="https://www.eng.auburn.edu/~nelson/courses/elec2220/slides/ARM%20prog%20model%205%20flowcontrol.pdf" TargetMode="External"/><Relationship Id="rId10" Type="http://schemas.openxmlformats.org/officeDocument/2006/relationships/hyperlink" Target="https://cseweb.ucsd.edu/classes/fa15/cse30/lectures/ARM_control_transfer_detailed.pdf" TargetMode="External"/><Relationship Id="rId4" Type="http://schemas.openxmlformats.org/officeDocument/2006/relationships/hyperlink" Target="https://www.dmulholl.com/notes/arm-condition-flags.html" TargetMode="External"/><Relationship Id="rId9" Type="http://schemas.openxmlformats.org/officeDocument/2006/relationships/hyperlink" Target="https://armasm.com/docs/branches-and-conditionals/conditionals/"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azeria-labs.com/arm-conditional-execution-and-branching-part-6/" TargetMode="External"/><Relationship Id="rId3" Type="http://schemas.openxmlformats.org/officeDocument/2006/relationships/hyperlink" Target="https://community.arm.com/arm-community-blogs/b/architectures-and-processors-blog/posts/condition-codes-1-condition-flags-and-codes" TargetMode="External"/><Relationship Id="rId7" Type="http://schemas.openxmlformats.org/officeDocument/2006/relationships/hyperlink" Target="https://armasm.com/docs/branches-and-conditionals/conditionals/" TargetMode="External"/><Relationship Id="rId12" Type="http://schemas.openxmlformats.org/officeDocument/2006/relationships/hyperlink" Target="https://www.cs.princeton.edu/courses/archive/spr19/cos217/lectures/14_Assembly2.pdf"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www.csie.ntu.edu.tw/~cyy/courses/assembly/12fall/lectures/handouts/lec09_ARMisa.pdf" TargetMode="External"/><Relationship Id="rId11" Type="http://schemas.openxmlformats.org/officeDocument/2006/relationships/hyperlink" Target="https://www.dmulholl.com/notes/arm-condition-flags.html" TargetMode="External"/><Relationship Id="rId5" Type="http://schemas.openxmlformats.org/officeDocument/2006/relationships/hyperlink" Target="https://developer.arm.com/documentation/den0042/latest/Unified-Assembly-Language-Instructions/Instruction-set-basics/Conditional-execution" TargetMode="External"/><Relationship Id="rId10" Type="http://schemas.openxmlformats.org/officeDocument/2006/relationships/hyperlink" Target="https://stackoverflow.com/questions/45898438/understanding-cmp-instruction" TargetMode="External"/><Relationship Id="rId4" Type="http://schemas.openxmlformats.org/officeDocument/2006/relationships/hyperlink" Target="https://www.eng.auburn.edu/~nelson/courses/elec2220/slides/ARM%20prog%20model%205%20flowcontrol.pdf" TargetMode="External"/><Relationship Id="rId9" Type="http://schemas.openxmlformats.org/officeDocument/2006/relationships/hyperlink" Target="https://ppl-ai-file-upload.s3.amazonaws.com/web/direct-files/attachments/images/92151853/b510844e-5870-455a-95b1-295f00e5f0e6/image.jpg?AWSAccessKeyId=ASIA2F3EMEYEZ2SIECMP&amp;Signature=o6xlK7h8cbRJdcd1sOO8qTLYptQ%3D&amp;x-amz-security-token=IQoJb3JpZ2luX2VjEDMaCXVzLWVhc3QtMSJHMEUCIAUXBCCVRCs5WcDDZG86JMfMIIX1CPn4xuBrgTMCkWmIAiEA3ZoWrSD9v5qV2YQfaCj8J7dubreoXUJ1iLB%2FNzc8TeAq%2BgQIrP%2F%2F%2F%2F%2F%2F%2F%2F%2F%2FARABGgw2OTk3NTMzMDk3MDUiDK29IBJPfnt%2FHqfTRirOBOTWQ%2FopIptKRvezzfLQtzZocgQxr%2FU0C6Ev75otOOoDF7mChUJk7gJgJNy1FHRI5vfUzOthPQMKVeP0TfLbrAInHf2agUA8K%2B2PTps0kxg1tO0Mg9OcPUFQZ7luV%2FDWrnXR0sSQnSRgrOsvXNxaYF5plANJ4rtT1NhoQzjBoPmpLDyf2ulC3FZBzpt8u5HstRfm8E23%2BaSmlyYZJ39g3b8Vy%2ByKGfUf%2BqYgWAK%2Famqm9cugjHfbfVisOmhurVy3pd5QiTyIHriDiGe9o4VXeQUjsS4ZjJlmrFATYOXfxK04xz%2BaFpqCbIQxRtPnBOkmMDTANJfeAdvsM96XTOJFIaLQahScx8HoiiUHzIq7H4nTjwBi45BkYwxtDh6ytiXp3cMvX2KaWj5H%2BK0%2FuPX30vyO3RHfBLHZbDl5Z8KYHzDgE0Jc9XYpA90RI5yKnY6kfWmY7MI2A7AaMTpodo%2F%2BBjgaKSziMLrpGEb9H%2FUNnhQodR8PvWtY57zhnwOt1cJiT0i92UewHJJOLRH9mUjY%2FO0rk07g5rB%2BdfWVUvieWW7Vmon9yDxgvGGOUu4da1eOQalap8sWpyoe9qpEF9AUwlhc79v1h3D1Ji4V41mRqjSbP1er92blZ8m5gGnM3uiGu2g9uD7yR1XMiNU5BV%2Bg2W%2Ft9IKU0bwgjGDzDA4DIHaKoDaoHsMZIh%2B%2BD1AYIHuYjzDuVbHbo1XioSP541dgfDgt1hTsrLmBYRjnQfXXGQy%2F97eS9FQPSRsjHw2%2F468FmVoVKdWhdYz%2F9x%2FcyMs9MICIrMYGOpoBSpPwC5%2Fk%2FZbTmfpm34dzo8KIIxAD1dPPSvB%2FMRzg146icCW%2B1wSyhA%2Fans8Yo5PCj%2BkssNzcNsN5B1opYn4oiYL5pLCQwU%2B66pbLpfdNcDy4xIFlPNG0vZ8DNyzMLGldnaUeWZctmLSBbt3%2Fwd65E2fqdWpKjrAWO5bLnwXX8NWaqLh67LwlOytGABPlmsyhWQEj99HTmDOrNQ%3D%3D&amp;Expires=1758137046"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n.wikipedia.org/wiki/Arithmetic"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t>Note: RSB = Reverse </a:t>
            </a:r>
            <a:r>
              <a:rPr lang="en-US" sz="1200" i="1" dirty="0" err="1"/>
              <a:t>SuBtract</a:t>
            </a:r>
            <a:endParaRPr lang="en-US" sz="1200" i="1" dirty="0"/>
          </a:p>
          <a:p>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8</a:t>
            </a:fld>
            <a:endParaRPr lang="en-US"/>
          </a:p>
        </p:txBody>
      </p:sp>
    </p:spTree>
    <p:extLst>
      <p:ext uri="{BB962C8B-B14F-4D97-AF65-F5344CB8AC3E}">
        <p14:creationId xmlns:p14="http://schemas.microsoft.com/office/powerpoint/2010/main" val="1534375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2350" tIns="46174" rIns="92350" bIns="46174"/>
          <a:lstStyle/>
          <a:p>
            <a:r>
              <a:rPr lang="en-US" dirty="0"/>
              <a:t>Sequence of conditional instructions:</a:t>
            </a:r>
          </a:p>
          <a:p>
            <a:r>
              <a:rPr lang="en-US" dirty="0"/>
              <a:t>	- no instruction must reset </a:t>
            </a:r>
            <a:r>
              <a:rPr lang="en-US" dirty="0" err="1"/>
              <a:t>cond</a:t>
            </a:r>
            <a:r>
              <a:rPr lang="en-US" dirty="0"/>
              <a:t> code flags</a:t>
            </a:r>
          </a:p>
          <a:p>
            <a:r>
              <a:rPr lang="en-US" dirty="0"/>
              <a:t>	- BL corrupts flags so must be last</a:t>
            </a:r>
          </a:p>
          <a:p>
            <a:r>
              <a:rPr lang="en-US" dirty="0"/>
              <a:t>	- limit sequence to max 3 or so </a:t>
            </a:r>
            <a:r>
              <a:rPr lang="en-US" dirty="0" err="1"/>
              <a:t>instrs</a:t>
            </a:r>
            <a:endParaRPr lang="en-US" dirty="0"/>
          </a:p>
          <a:p>
            <a:r>
              <a:rPr lang="en-US" dirty="0"/>
              <a:t>Can use different condition codes.  Give if then else example.  Note GCD practical coming later.</a:t>
            </a:r>
          </a:p>
          <a:p>
            <a:r>
              <a:rPr lang="en-US" dirty="0"/>
              <a:t>Conditional compare</a:t>
            </a:r>
          </a:p>
          <a:p>
            <a:r>
              <a:rPr lang="en-US" dirty="0"/>
              <a:t>	- resets condition code when executed</a:t>
            </a:r>
          </a:p>
          <a:p>
            <a:r>
              <a:rPr lang="en-US" dirty="0"/>
              <a:t>	- compiler will make use of this</a:t>
            </a:r>
          </a:p>
          <a:p>
            <a:r>
              <a:rPr lang="en-US" dirty="0"/>
              <a:t>	- can be difficult for a human to understand!</a:t>
            </a:r>
          </a:p>
          <a:p>
            <a:r>
              <a:rPr lang="en-US" dirty="0"/>
              <a:t>Not just for compare, using data processing with condition code and S bit is useful in some circumstances.</a:t>
            </a:r>
          </a:p>
          <a:p>
            <a:r>
              <a:rPr lang="en-US" dirty="0"/>
              <a:t>LDM/LDR instruction cannot set flags due to </a:t>
            </a:r>
            <a:r>
              <a:rPr lang="en-US" dirty="0" err="1"/>
              <a:t>datapath</a:t>
            </a:r>
            <a:r>
              <a:rPr lang="en-US" dirty="0"/>
              <a:t> issues (data comes back only at the very end of the cycle, so there is no opportunity to perform a comparison and set the status flags).</a:t>
            </a:r>
          </a:p>
          <a:p>
            <a:endParaRPr lang="en-US" dirty="0"/>
          </a:p>
        </p:txBody>
      </p:sp>
      <p:sp>
        <p:nvSpPr>
          <p:cNvPr id="46083" name="Rectangle 3"/>
          <p:cNvSpPr>
            <a:spLocks noGrp="1" noRot="1" noChangeAspect="1" noChangeArrowheads="1" noTextEdit="1"/>
          </p:cNvSpPr>
          <p:nvPr>
            <p:ph type="sldImg"/>
          </p:nvPr>
        </p:nvSpPr>
        <p:spPr>
          <a:xfrm>
            <a:off x="1279525" y="863600"/>
            <a:ext cx="4403725" cy="3303588"/>
          </a:xfrm>
          <a:ln/>
        </p:spPr>
      </p:sp>
    </p:spTree>
    <p:extLst>
      <p:ext uri="{BB962C8B-B14F-4D97-AF65-F5344CB8AC3E}">
        <p14:creationId xmlns:p14="http://schemas.microsoft.com/office/powerpoint/2010/main" val="776536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2350" tIns="46174" rIns="92350" bIns="46174"/>
          <a:lstStyle/>
          <a:p>
            <a:r>
              <a:rPr lang="en-US" dirty="0">
                <a:solidFill>
                  <a:srgbClr val="FF0000"/>
                </a:solidFill>
                <a:latin typeface="Consolas" panose="020B0609020204030204" pitchFamily="49" charset="0"/>
              </a:rPr>
              <a:t>NE</a:t>
            </a:r>
            <a:r>
              <a:rPr lang="en-US" dirty="0"/>
              <a:t>: Not Equal</a:t>
            </a:r>
          </a:p>
          <a:p>
            <a:r>
              <a:rPr lang="en-US" dirty="0">
                <a:solidFill>
                  <a:srgbClr val="FF0000"/>
                </a:solidFill>
                <a:latin typeface="Consolas" panose="020B0609020204030204" pitchFamily="49" charset="0"/>
              </a:rPr>
              <a:t>EQ</a:t>
            </a:r>
            <a:r>
              <a:rPr lang="en-US" dirty="0"/>
              <a:t>: Equal</a:t>
            </a:r>
          </a:p>
          <a:p>
            <a:endParaRPr lang="en-US" dirty="0"/>
          </a:p>
          <a:p>
            <a:r>
              <a:rPr lang="en-US" dirty="0"/>
              <a:t>Sequence of conditional instructions:</a:t>
            </a:r>
          </a:p>
          <a:p>
            <a:r>
              <a:rPr lang="en-US" dirty="0"/>
              <a:t>	- no instruction must reset </a:t>
            </a:r>
            <a:r>
              <a:rPr lang="en-US" dirty="0" err="1"/>
              <a:t>cond</a:t>
            </a:r>
            <a:r>
              <a:rPr lang="en-US" dirty="0"/>
              <a:t> code flags</a:t>
            </a:r>
          </a:p>
          <a:p>
            <a:r>
              <a:rPr lang="en-US" dirty="0"/>
              <a:t>	- BL corrupts flags so must be last</a:t>
            </a:r>
          </a:p>
          <a:p>
            <a:r>
              <a:rPr lang="en-US" dirty="0"/>
              <a:t>	- limit sequence to max 3 or so </a:t>
            </a:r>
            <a:r>
              <a:rPr lang="en-US" dirty="0" err="1"/>
              <a:t>instrs</a:t>
            </a:r>
            <a:endParaRPr lang="en-US" dirty="0"/>
          </a:p>
          <a:p>
            <a:r>
              <a:rPr lang="en-US" dirty="0"/>
              <a:t>Can use different condition codes.  Give if then else example.  Note GCD practical coming later.</a:t>
            </a:r>
          </a:p>
          <a:p>
            <a:r>
              <a:rPr lang="en-US" dirty="0"/>
              <a:t>Conditional compare</a:t>
            </a:r>
          </a:p>
          <a:p>
            <a:r>
              <a:rPr lang="en-US" dirty="0"/>
              <a:t>	- resets condition code when executed</a:t>
            </a:r>
          </a:p>
          <a:p>
            <a:r>
              <a:rPr lang="en-US" dirty="0"/>
              <a:t>	- compiler will make use of this</a:t>
            </a:r>
          </a:p>
          <a:p>
            <a:r>
              <a:rPr lang="en-US" dirty="0"/>
              <a:t>	- can be difficult for a human to understand!</a:t>
            </a:r>
          </a:p>
          <a:p>
            <a:r>
              <a:rPr lang="en-US" dirty="0"/>
              <a:t>Not just for compare, using data processing with condition code and S bit is useful in some circumstances.</a:t>
            </a:r>
          </a:p>
          <a:p>
            <a:r>
              <a:rPr lang="en-US" dirty="0"/>
              <a:t>LDM/LDR instruction cannot set flags due to </a:t>
            </a:r>
            <a:r>
              <a:rPr lang="en-US" dirty="0" err="1"/>
              <a:t>datapath</a:t>
            </a:r>
            <a:r>
              <a:rPr lang="en-US" dirty="0"/>
              <a:t> issues (data comes back only at the very end of the cycle, so there is no opportunity to perform a comparison and set the status flags).</a:t>
            </a:r>
          </a:p>
          <a:p>
            <a:endParaRPr lang="en-US" dirty="0"/>
          </a:p>
        </p:txBody>
      </p:sp>
      <p:sp>
        <p:nvSpPr>
          <p:cNvPr id="46083" name="Rectangle 3"/>
          <p:cNvSpPr>
            <a:spLocks noGrp="1" noRot="1" noChangeAspect="1" noChangeArrowheads="1" noTextEdit="1"/>
          </p:cNvSpPr>
          <p:nvPr>
            <p:ph type="sldImg"/>
          </p:nvPr>
        </p:nvSpPr>
        <p:spPr>
          <a:xfrm>
            <a:off x="1279525" y="863600"/>
            <a:ext cx="4403725" cy="3303588"/>
          </a:xfrm>
          <a:ln/>
        </p:spPr>
      </p:sp>
    </p:spTree>
    <p:extLst>
      <p:ext uri="{BB962C8B-B14F-4D97-AF65-F5344CB8AC3E}">
        <p14:creationId xmlns:p14="http://schemas.microsoft.com/office/powerpoint/2010/main" val="1733569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2350" tIns="46174" rIns="92350" bIns="46174"/>
          <a:lstStyle/>
          <a:p>
            <a:endParaRPr lang="en-US" dirty="0"/>
          </a:p>
        </p:txBody>
      </p:sp>
      <p:sp>
        <p:nvSpPr>
          <p:cNvPr id="47107" name="Rectangle 3"/>
          <p:cNvSpPr>
            <a:spLocks noGrp="1" noRot="1" noChangeAspect="1" noChangeArrowheads="1" noTextEdit="1"/>
          </p:cNvSpPr>
          <p:nvPr>
            <p:ph type="sldImg"/>
          </p:nvPr>
        </p:nvSpPr>
        <p:spPr>
          <a:xfrm>
            <a:off x="1279525" y="863600"/>
            <a:ext cx="4403725" cy="3303588"/>
          </a:xfrm>
          <a:ln/>
        </p:spPr>
      </p:sp>
    </p:spTree>
    <p:extLst>
      <p:ext uri="{BB962C8B-B14F-4D97-AF65-F5344CB8AC3E}">
        <p14:creationId xmlns:p14="http://schemas.microsoft.com/office/powerpoint/2010/main" val="24249951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BPL </a:t>
            </a:r>
            <a:r>
              <a:rPr lang="en-US" sz="1200" b="1" i="1" u="none" strike="noStrike" kern="1200" dirty="0">
                <a:solidFill>
                  <a:schemeClr val="tx1"/>
                </a:solidFill>
                <a:effectLst/>
                <a:latin typeface="+mn-lt"/>
                <a:ea typeface="+mn-ea"/>
                <a:cs typeface="+mn-cs"/>
              </a:rPr>
              <a:t>label</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Branch if </a:t>
            </a:r>
            <a:r>
              <a:rPr lang="en-US" sz="1200" b="1" i="0" u="none" strike="noStrike" kern="1200" dirty="0" err="1">
                <a:solidFill>
                  <a:schemeClr val="tx1"/>
                </a:solidFill>
                <a:effectLst/>
                <a:latin typeface="+mn-lt"/>
                <a:ea typeface="+mn-ea"/>
                <a:cs typeface="+mn-cs"/>
              </a:rPr>
              <a:t>PLus</a:t>
            </a:r>
            <a:r>
              <a:rPr lang="en-US" sz="1200" b="1" i="0" u="none" strike="noStrike" kern="1200" dirty="0">
                <a:solidFill>
                  <a:schemeClr val="tx1"/>
                </a:solidFill>
                <a:effectLst/>
                <a:latin typeface="+mn-lt"/>
                <a:ea typeface="+mn-ea"/>
                <a:cs typeface="+mn-cs"/>
              </a:rPr>
              <a:t> (Positive or Zero)</a:t>
            </a:r>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34</a:t>
            </a:fld>
            <a:endParaRPr lang="en-US"/>
          </a:p>
        </p:txBody>
      </p:sp>
    </p:spTree>
    <p:extLst>
      <p:ext uri="{BB962C8B-B14F-4D97-AF65-F5344CB8AC3E}">
        <p14:creationId xmlns:p14="http://schemas.microsoft.com/office/powerpoint/2010/main" val="3152124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5780" tIns="47890" rIns="95780" bIns="47890"/>
          <a:lstStyle/>
          <a:p>
            <a:pPr marL="0" lvl="2" defTabSz="924879">
              <a:defRPr/>
            </a:pPr>
            <a:r>
              <a:rPr lang="en-US" dirty="0"/>
              <a:t>Condition codes are simply a way of testing the ALU status flags. </a:t>
            </a:r>
          </a:p>
          <a:p>
            <a:pPr marL="0" lvl="2" defTabSz="924879">
              <a:defRPr/>
            </a:pPr>
            <a:r>
              <a:rPr lang="en-US" dirty="0"/>
              <a:t>Note AL is the default and does not need to be specified </a:t>
            </a:r>
            <a:endParaRPr lang="en-GB" dirty="0"/>
          </a:p>
          <a:p>
            <a:endParaRPr lang="en-US" dirty="0"/>
          </a:p>
        </p:txBody>
      </p:sp>
      <p:sp>
        <p:nvSpPr>
          <p:cNvPr id="45059" name="Rectangle 3"/>
          <p:cNvSpPr>
            <a:spLocks noGrp="1" noRot="1" noChangeAspect="1" noChangeArrowheads="1" noTextEdit="1"/>
          </p:cNvSpPr>
          <p:nvPr>
            <p:ph type="sldImg"/>
          </p:nvPr>
        </p:nvSpPr>
        <p:spPr>
          <a:xfrm>
            <a:off x="1279525" y="863600"/>
            <a:ext cx="4403725" cy="3303588"/>
          </a:xfrm>
          <a:ln/>
        </p:spPr>
      </p:sp>
    </p:spTree>
    <p:extLst>
      <p:ext uri="{BB962C8B-B14F-4D97-AF65-F5344CB8AC3E}">
        <p14:creationId xmlns:p14="http://schemas.microsoft.com/office/powerpoint/2010/main" val="4256082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5780" tIns="47890" rIns="95780" bIns="47890"/>
          <a:lstStyle/>
          <a:p>
            <a:pPr marL="0" lvl="2" defTabSz="924879">
              <a:defRPr/>
            </a:pPr>
            <a:r>
              <a:rPr lang="en-US" dirty="0"/>
              <a:t>Condition codes are simply a way of testing the ALU status flags. </a:t>
            </a:r>
          </a:p>
          <a:p>
            <a:pPr marL="0" lvl="2" defTabSz="924879">
              <a:defRPr/>
            </a:pPr>
            <a:r>
              <a:rPr lang="en-US" dirty="0"/>
              <a:t>Note AL is the default and does not need to be specified </a:t>
            </a:r>
          </a:p>
          <a:p>
            <a:pPr marL="0" lvl="2" defTabSz="924879">
              <a:defRPr/>
            </a:pPr>
            <a:endParaRPr lang="en-GB" dirty="0"/>
          </a:p>
          <a:p>
            <a:endParaRPr lang="en-US" dirty="0"/>
          </a:p>
        </p:txBody>
      </p:sp>
      <p:sp>
        <p:nvSpPr>
          <p:cNvPr id="45059" name="Rectangle 3"/>
          <p:cNvSpPr>
            <a:spLocks noGrp="1" noRot="1" noChangeAspect="1" noChangeArrowheads="1" noTextEdit="1"/>
          </p:cNvSpPr>
          <p:nvPr>
            <p:ph type="sldImg"/>
          </p:nvPr>
        </p:nvSpPr>
        <p:spPr>
          <a:xfrm>
            <a:off x="1279525" y="863600"/>
            <a:ext cx="4403725" cy="3303588"/>
          </a:xfrm>
          <a:ln/>
        </p:spPr>
      </p:sp>
    </p:spTree>
    <p:extLst>
      <p:ext uri="{BB962C8B-B14F-4D97-AF65-F5344CB8AC3E}">
        <p14:creationId xmlns:p14="http://schemas.microsoft.com/office/powerpoint/2010/main" val="3813913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CPSR (Current Program Status Register) of ARM processors, the N and V flags are status flags used to reflect the result of operations:</a:t>
            </a:r>
          </a:p>
          <a:p>
            <a:r>
              <a:rPr lang="en-US" b="1" dirty="0"/>
              <a:t>N flag (Negative flag):</a:t>
            </a:r>
            <a:br>
              <a:rPr lang="en-US" dirty="0"/>
            </a:br>
            <a:r>
              <a:rPr lang="en-US" dirty="0"/>
              <a:t>This flag is set to 1 if the result of an operation is negative when interpreted as a signed number. In practice, it is set to the most significant bit (bit 31) of the result. If this bit is 1, the number is negative in two's complement representation. Otherwise, it is 0.</a:t>
            </a:r>
            <a:r>
              <a:rPr lang="en-US" dirty="0">
                <a:hlinkClick r:id="rId3"/>
              </a:rPr>
              <a:t>sciencedirect+1</a:t>
            </a:r>
            <a:r>
              <a:rPr lang="en-US" dirty="0"/>
              <a:t>youtube</a:t>
            </a:r>
          </a:p>
          <a:p>
            <a:r>
              <a:rPr lang="en-US" b="1" dirty="0"/>
              <a:t>V flag (Overflow flag):</a:t>
            </a:r>
            <a:br>
              <a:rPr lang="en-US" dirty="0"/>
            </a:br>
            <a:r>
              <a:rPr lang="en-US" dirty="0"/>
              <a:t>This flag is set to 1 if a signed overflow has occurred in the operation—meaning the signed result does not fit in the number of bits allowed. For example, adding two large positive signed integers that produce a negative result sets V. Likewise, subtracting a large negative from a large positive can also set V. It indicates that the sign bit has been corrupted due to overflow. If no overflow occurs, V is cleared to 0.</a:t>
            </a:r>
            <a:r>
              <a:rPr lang="en-US" dirty="0">
                <a:hlinkClick r:id="rId4"/>
              </a:rPr>
              <a:t>arm</a:t>
            </a:r>
            <a:r>
              <a:rPr lang="en-US" dirty="0"/>
              <a:t>youtube</a:t>
            </a:r>
          </a:p>
          <a:p>
            <a:r>
              <a:rPr lang="en-US" dirty="0"/>
              <a:t>Together, N and V help the processor and programmers detect and handle signed arithmetic conditions like overflow and sign changes, which are critical for signed condition codes and branching decisions.</a:t>
            </a:r>
          </a:p>
          <a:p>
            <a:r>
              <a:rPr lang="en-US" dirty="0">
                <a:hlinkClick r:id="rId5"/>
              </a:rPr>
              <a:t>https://arm-software.github.io/CMSIS_5/Core_A/html/group__CMSIS__CPSR.html</a:t>
            </a:r>
            <a:endParaRPr lang="en-US" dirty="0"/>
          </a:p>
          <a:p>
            <a:r>
              <a:rPr lang="en-US" dirty="0">
                <a:hlinkClick r:id="rId3"/>
              </a:rPr>
              <a:t>https://www.sciencedirect.com/topics/computer-science/current-program-status-register</a:t>
            </a:r>
            <a:endParaRPr lang="en-US" dirty="0"/>
          </a:p>
          <a:p>
            <a:r>
              <a:rPr lang="en-US" dirty="0">
                <a:hlinkClick r:id="rId6"/>
              </a:rPr>
              <a:t>https://developer.arm.com/documentation/ddi0406/b/System-Level-Architecture/The-System-Level-Programmers--Model/ARM-processor-modes-and-core-registers/Program-Status-Registers--PSRs-</a:t>
            </a:r>
            <a:endParaRPr lang="en-US" dirty="0"/>
          </a:p>
          <a:p>
            <a:r>
              <a:rPr lang="en-US" dirty="0">
                <a:hlinkClick r:id="rId4"/>
              </a:rPr>
              <a:t>https://community.arm.com/arm-community-blogs/b/architectures-and-processors-blog/posts/condition-codes-1-condition-flags-and-codes</a:t>
            </a:r>
            <a:endParaRPr lang="en-US" dirty="0"/>
          </a:p>
          <a:p>
            <a:r>
              <a:rPr lang="en-US" dirty="0">
                <a:hlinkClick r:id="rId7"/>
              </a:rPr>
              <a:t>https://goiabada.github.io/docs/sections/arm-cpu/flags.html</a:t>
            </a:r>
            <a:endParaRPr lang="en-US" dirty="0"/>
          </a:p>
          <a:p>
            <a:r>
              <a:rPr lang="en-US" dirty="0">
                <a:hlinkClick r:id="rId8"/>
              </a:rPr>
              <a:t>https://heyrick.eu/assembler/psr.html</a:t>
            </a:r>
            <a:endParaRPr lang="en-US" dirty="0"/>
          </a:p>
          <a:p>
            <a:r>
              <a:rPr lang="en-US" dirty="0">
                <a:hlinkClick r:id="rId9"/>
              </a:rPr>
              <a:t>https://users.ece.utexas.edu/~valvano/EE345M/Arm_EE382N_4.pdf</a:t>
            </a:r>
            <a:endParaRPr lang="en-US" dirty="0"/>
          </a:p>
          <a:p>
            <a:r>
              <a:rPr lang="en-US" dirty="0">
                <a:hlinkClick r:id="rId10"/>
              </a:rPr>
              <a:t>https://www.youtube.com/watch?v=28MMaELXRZ0</a:t>
            </a:r>
            <a:endParaRPr lang="en-US" dirty="0"/>
          </a:p>
          <a:p>
            <a:r>
              <a:rPr lang="en-US" dirty="0">
                <a:hlinkClick r:id="rId11"/>
              </a:rPr>
              <a:t>https://azeria-labs.com/arm-conditional-execution-and-branching-part-6/</a:t>
            </a:r>
            <a:endParaRPr lang="en-US" dirty="0"/>
          </a:p>
          <a:p>
            <a:r>
              <a:rPr lang="en-US" dirty="0">
                <a:hlinkClick r:id="rId12"/>
              </a:rPr>
              <a:t>https://ece.eng.wayne.edu/~smahmud/ECECourses/ECE5620/Manuals/ARM_InstructionSet.pdf</a:t>
            </a:r>
            <a:endParaRPr lang="en-US" dirty="0"/>
          </a:p>
          <a:p>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13</a:t>
            </a:fld>
            <a:endParaRPr lang="en-US"/>
          </a:p>
        </p:txBody>
      </p:sp>
    </p:spTree>
    <p:extLst>
      <p:ext uri="{BB962C8B-B14F-4D97-AF65-F5344CB8AC3E}">
        <p14:creationId xmlns:p14="http://schemas.microsoft.com/office/powerpoint/2010/main" val="2796964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2FA59-11A5-244C-D733-140E7C950C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FD06E9-2B83-0692-3BBB-EC9E9303BB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A40EBF-8B82-4DE4-C9B7-6661BDB47D45}"/>
              </a:ext>
            </a:extLst>
          </p:cNvPr>
          <p:cNvSpPr>
            <a:spLocks noGrp="1"/>
          </p:cNvSpPr>
          <p:nvPr>
            <p:ph type="body" idx="1"/>
          </p:nvPr>
        </p:nvSpPr>
        <p:spPr/>
        <p:txBody>
          <a:bodyPr/>
          <a:lstStyle/>
          <a:p>
            <a:r>
              <a:rPr lang="en-US" dirty="0"/>
              <a:t>In the CPSR (Current Program Status Register) of ARM processors, the N and V flags are status flags used to reflect the result of operations:</a:t>
            </a:r>
          </a:p>
          <a:p>
            <a:r>
              <a:rPr lang="en-US" b="1" dirty="0"/>
              <a:t>N flag (Negative flag):</a:t>
            </a:r>
            <a:br>
              <a:rPr lang="en-US" dirty="0"/>
            </a:br>
            <a:r>
              <a:rPr lang="en-US" dirty="0"/>
              <a:t>This flag is set to 1 if the result of an operation is negative when interpreted as a signed number. In practice, it is set to the most significant bit (bit 31) of the result. If this bit is 1, the number is negative in two's complement representation. Otherwise, it is 0.</a:t>
            </a:r>
            <a:r>
              <a:rPr lang="en-US" dirty="0">
                <a:hlinkClick r:id="rId3"/>
              </a:rPr>
              <a:t>sciencedirect+1</a:t>
            </a:r>
            <a:r>
              <a:rPr lang="en-US" dirty="0"/>
              <a:t>youtube</a:t>
            </a:r>
          </a:p>
          <a:p>
            <a:r>
              <a:rPr lang="en-US" b="1" dirty="0"/>
              <a:t>V flag (Overflow flag):</a:t>
            </a:r>
            <a:br>
              <a:rPr lang="en-US" dirty="0"/>
            </a:br>
            <a:r>
              <a:rPr lang="en-US" dirty="0"/>
              <a:t>This flag is set to 1 if a signed overflow has occurred in the operation—meaning the signed result does not fit in the number of bits allowed. For example, adding two large positive signed integers that produce a negative result sets V. Likewise, subtracting a large negative from a large positive can also set V. It indicates that the sign bit has been corrupted due to overflow. If no overflow occurs, V is cleared to 0.</a:t>
            </a:r>
            <a:r>
              <a:rPr lang="en-US" dirty="0">
                <a:hlinkClick r:id="rId4"/>
              </a:rPr>
              <a:t>arm</a:t>
            </a:r>
            <a:r>
              <a:rPr lang="en-US" dirty="0"/>
              <a:t>youtube</a:t>
            </a:r>
          </a:p>
          <a:p>
            <a:r>
              <a:rPr lang="en-US" dirty="0"/>
              <a:t>Together, N and V help the processor and programmers detect and handle signed arithmetic conditions like overflow and sign changes, which are critical for signed condition codes and branching decisions.</a:t>
            </a:r>
          </a:p>
          <a:p>
            <a:r>
              <a:rPr lang="en-US" dirty="0">
                <a:hlinkClick r:id="rId5"/>
              </a:rPr>
              <a:t>https://arm-software.github.io/CMSIS_5/Core_A/html/group__CMSIS__CPSR.html</a:t>
            </a:r>
            <a:endParaRPr lang="en-US" dirty="0"/>
          </a:p>
          <a:p>
            <a:r>
              <a:rPr lang="en-US" dirty="0">
                <a:hlinkClick r:id="rId3"/>
              </a:rPr>
              <a:t>https://www.sciencedirect.com/topics/computer-science/current-program-status-register</a:t>
            </a:r>
            <a:endParaRPr lang="en-US" dirty="0"/>
          </a:p>
          <a:p>
            <a:r>
              <a:rPr lang="en-US" dirty="0">
                <a:hlinkClick r:id="rId6"/>
              </a:rPr>
              <a:t>https://developer.arm.com/documentation/ddi0406/b/System-Level-Architecture/The-System-Level-Programmers--Model/ARM-processor-modes-and-core-registers/Program-Status-Registers--PSRs-</a:t>
            </a:r>
            <a:endParaRPr lang="en-US" dirty="0"/>
          </a:p>
          <a:p>
            <a:r>
              <a:rPr lang="en-US" dirty="0">
                <a:hlinkClick r:id="rId4"/>
              </a:rPr>
              <a:t>https://community.arm.com/arm-community-blogs/b/architectures-and-processors-blog/posts/condition-codes-1-condition-flags-and-codes</a:t>
            </a:r>
            <a:endParaRPr lang="en-US" dirty="0"/>
          </a:p>
          <a:p>
            <a:r>
              <a:rPr lang="en-US" dirty="0">
                <a:hlinkClick r:id="rId7"/>
              </a:rPr>
              <a:t>https://goiabada.github.io/docs/sections/arm-cpu/flags.html</a:t>
            </a:r>
            <a:endParaRPr lang="en-US" dirty="0"/>
          </a:p>
          <a:p>
            <a:r>
              <a:rPr lang="en-US" dirty="0">
                <a:hlinkClick r:id="rId8"/>
              </a:rPr>
              <a:t>https://heyrick.eu/assembler/psr.html</a:t>
            </a:r>
            <a:endParaRPr lang="en-US" dirty="0"/>
          </a:p>
          <a:p>
            <a:r>
              <a:rPr lang="en-US" dirty="0">
                <a:hlinkClick r:id="rId9"/>
              </a:rPr>
              <a:t>https://users.ece.utexas.edu/~valvano/EE345M/Arm_EE382N_4.pdf</a:t>
            </a:r>
            <a:endParaRPr lang="en-US" dirty="0"/>
          </a:p>
          <a:p>
            <a:r>
              <a:rPr lang="en-US" dirty="0">
                <a:hlinkClick r:id="rId10"/>
              </a:rPr>
              <a:t>https://www.youtube.com/watch?v=28MMaELXRZ0</a:t>
            </a:r>
            <a:endParaRPr lang="en-US" dirty="0"/>
          </a:p>
          <a:p>
            <a:r>
              <a:rPr lang="en-US" dirty="0">
                <a:hlinkClick r:id="rId11"/>
              </a:rPr>
              <a:t>https://azeria-labs.com/arm-conditional-execution-and-branching-part-6/</a:t>
            </a:r>
            <a:endParaRPr lang="en-US" dirty="0"/>
          </a:p>
          <a:p>
            <a:r>
              <a:rPr lang="en-US" dirty="0">
                <a:hlinkClick r:id="rId12"/>
              </a:rPr>
              <a:t>https://ece.eng.wayne.edu/~smahmud/ECECourses/ECE5620/Manuals/ARM_InstructionSet.pdf</a:t>
            </a:r>
            <a:endParaRPr lang="en-US" dirty="0"/>
          </a:p>
          <a:p>
            <a:endParaRPr lang="en-US" dirty="0"/>
          </a:p>
        </p:txBody>
      </p:sp>
      <p:sp>
        <p:nvSpPr>
          <p:cNvPr id="4" name="Slide Number Placeholder 3">
            <a:extLst>
              <a:ext uri="{FF2B5EF4-FFF2-40B4-BE49-F238E27FC236}">
                <a16:creationId xmlns:a16="http://schemas.microsoft.com/office/drawing/2014/main" id="{DC012530-C6C2-F43E-572A-B12A65EEFE8F}"/>
              </a:ext>
            </a:extLst>
          </p:cNvPr>
          <p:cNvSpPr>
            <a:spLocks noGrp="1"/>
          </p:cNvSpPr>
          <p:nvPr>
            <p:ph type="sldNum" sz="quarter" idx="5"/>
          </p:nvPr>
        </p:nvSpPr>
        <p:spPr/>
        <p:txBody>
          <a:bodyPr/>
          <a:lstStyle/>
          <a:p>
            <a:fld id="{2D71AD5F-E36F-46B9-A99B-7B025244359D}" type="slidenum">
              <a:rPr lang="en-US" smtClean="0"/>
              <a:pPr/>
              <a:t>14</a:t>
            </a:fld>
            <a:endParaRPr lang="en-US"/>
          </a:p>
        </p:txBody>
      </p:sp>
    </p:spTree>
    <p:extLst>
      <p:ext uri="{BB962C8B-B14F-4D97-AF65-F5344CB8AC3E}">
        <p14:creationId xmlns:p14="http://schemas.microsoft.com/office/powerpoint/2010/main" val="109803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concrete unsigned compare examples for the two branch conditions after a CMP x, y:</a:t>
            </a:r>
          </a:p>
          <a:p>
            <a:r>
              <a:rPr lang="en-US" b="1" dirty="0"/>
              <a:t>BHI (unsigned higher): C=1 and Z=0</a:t>
            </a:r>
          </a:p>
          <a:p>
            <a:r>
              <a:rPr lang="en-US" dirty="0"/>
              <a:t>Example 1: x=9 (0b1001), y=3 (0b0011). After CMP </a:t>
            </a:r>
            <a:r>
              <a:rPr lang="en-US" dirty="0" err="1"/>
              <a:t>x,y</a:t>
            </a:r>
            <a:r>
              <a:rPr lang="en-US" dirty="0"/>
              <a:t> the CPU computes x−y=6 without borrow, so C=1, and result≠0 so Z=0 ⇒ BHI is taken (x&gt;y).</a:t>
            </a:r>
            <a:r>
              <a:rPr lang="en-US" dirty="0">
                <a:hlinkClick r:id="rId3"/>
              </a:rPr>
              <a:t>developer.arm+1</a:t>
            </a:r>
            <a:endParaRPr lang="en-US" dirty="0"/>
          </a:p>
          <a:p>
            <a:r>
              <a:rPr lang="en-US" dirty="0"/>
              <a:t>Example 2: x=0x00FF, y=0x0001. Subtraction has no borrow (C=1) and nonzero result (Z=0) ⇒ unsigned higher, branch taken.</a:t>
            </a:r>
            <a:r>
              <a:rPr lang="en-US" dirty="0">
                <a:hlinkClick r:id="rId4"/>
              </a:rPr>
              <a:t>dmulholl+1</a:t>
            </a:r>
            <a:endParaRPr lang="en-US" dirty="0"/>
          </a:p>
          <a:p>
            <a:r>
              <a:rPr lang="en-US" dirty="0"/>
              <a:t>Example 3: x=42, y=41. No borrow (C=1) and not equal (Z=0) ⇒ BHI taken.</a:t>
            </a:r>
            <a:r>
              <a:rPr lang="en-US" dirty="0">
                <a:hlinkClick r:id="rId5"/>
              </a:rPr>
              <a:t>eng.auburn+1</a:t>
            </a:r>
            <a:endParaRPr lang="en-US" dirty="0"/>
          </a:p>
          <a:p>
            <a:r>
              <a:rPr lang="en-US" b="1" dirty="0"/>
              <a:t>BLS (unsigned lower or same): C=0 or Z=1</a:t>
            </a:r>
          </a:p>
          <a:p>
            <a:r>
              <a:rPr lang="en-US" dirty="0"/>
              <a:t>Example 1 (lower): x=3 (0b0011), y=9 (0b1001). Subtraction x−y needs a borrow, so C=0 ⇒ BLS taken (x&lt;y).</a:t>
            </a:r>
            <a:r>
              <a:rPr lang="en-US" dirty="0">
                <a:hlinkClick r:id="rId6"/>
              </a:rPr>
              <a:t>princeton+1</a:t>
            </a:r>
            <a:endParaRPr lang="en-US" dirty="0"/>
          </a:p>
          <a:p>
            <a:r>
              <a:rPr lang="en-US" dirty="0"/>
              <a:t>Example 2 (same): x=0xABCD, y=0xABCD. Subtraction yields zero, so Z=1 (and C=1 for CMP), thus “same”, and BLS is taken.</a:t>
            </a:r>
            <a:r>
              <a:rPr lang="en-US" dirty="0">
                <a:hlinkClick r:id="rId3"/>
              </a:rPr>
              <a:t>developer.arm+1</a:t>
            </a:r>
            <a:endParaRPr lang="en-US" dirty="0"/>
          </a:p>
          <a:p>
            <a:r>
              <a:rPr lang="en-US" dirty="0"/>
              <a:t>Example 3 (lower): x=0, y=1. Borrow occurs (C=0), Z=0 ⇒ BLS taken.</a:t>
            </a:r>
            <a:r>
              <a:rPr lang="en-US" dirty="0">
                <a:hlinkClick r:id="rId6"/>
              </a:rPr>
              <a:t>princeton+1</a:t>
            </a:r>
            <a:endParaRPr lang="en-US" dirty="0"/>
          </a:p>
          <a:p>
            <a:r>
              <a:rPr lang="en-US" dirty="0"/>
              <a:t>How to read the flags after CMP</a:t>
            </a:r>
          </a:p>
          <a:p>
            <a:r>
              <a:rPr lang="en-US" dirty="0"/>
              <a:t>CMP </a:t>
            </a:r>
            <a:r>
              <a:rPr lang="en-US" dirty="0" err="1"/>
              <a:t>x,y</a:t>
            </a:r>
            <a:r>
              <a:rPr lang="en-US" dirty="0"/>
              <a:t> sets flags from x−y: C=1 means no unsigned borrow (</a:t>
            </a:r>
            <a:r>
              <a:rPr lang="en-US" dirty="0" err="1"/>
              <a:t>x≥y</a:t>
            </a:r>
            <a:r>
              <a:rPr lang="en-US" dirty="0"/>
              <a:t>), C=0 means borrow occurred (x&lt;y), and Z=1 means equality. BHI requires (C=1 and Z=0) meaning strictly greater; BLS requires (C=0 or Z=1) meaning ≤.</a:t>
            </a:r>
            <a:r>
              <a:rPr lang="en-US" dirty="0">
                <a:hlinkClick r:id="rId4"/>
              </a:rPr>
              <a:t>dmulholl+1</a:t>
            </a:r>
            <a:endParaRPr lang="en-US" dirty="0"/>
          </a:p>
          <a:p>
            <a:r>
              <a:rPr lang="en-US" dirty="0">
                <a:hlinkClick r:id="rId3"/>
              </a:rPr>
              <a:t>https://developer.arm.com/documentation/dui0473/latest/condition-codes/condition-code-suffixes-and-related-flags</a:t>
            </a:r>
            <a:endParaRPr lang="en-US" dirty="0"/>
          </a:p>
          <a:p>
            <a:r>
              <a:rPr lang="en-US" dirty="0">
                <a:hlinkClick r:id="rId6"/>
              </a:rPr>
              <a:t>https://www.cs.princeton.edu/courses/archive/fall20/cos217/precepts/19assemlang/conditionflags.pdf</a:t>
            </a:r>
            <a:endParaRPr lang="en-US" dirty="0"/>
          </a:p>
          <a:p>
            <a:r>
              <a:rPr lang="en-US" dirty="0">
                <a:hlinkClick r:id="rId4"/>
              </a:rPr>
              <a:t>https://www.dmulholl.com/notes/arm-condition-flags.html</a:t>
            </a:r>
            <a:endParaRPr lang="en-US" dirty="0"/>
          </a:p>
          <a:p>
            <a:r>
              <a:rPr lang="en-US" dirty="0">
                <a:hlinkClick r:id="rId5"/>
              </a:rPr>
              <a:t>https://www.eng.auburn.edu/~nelson/courses/elec2220/slides/ARM%20prog%20model%205%20flowcontrol.pdf</a:t>
            </a:r>
            <a:endParaRPr lang="en-US" dirty="0"/>
          </a:p>
          <a:p>
            <a:r>
              <a:rPr lang="en-US" dirty="0">
                <a:hlinkClick r:id="rId7"/>
              </a:rPr>
              <a:t>https://ppl-ai-file-upload.s3.amazonaws.com/web/direct-files/attachments/images/92151853/9dd766a6-c32c-4026-a164-0ffe7e7c9039/image.jpg?AWSAccessKeyId=ASIA2F3EMEYEYVC6Y2YM&amp;Signature=Yp%2FAqhMlv5CD8NmMqYq318hZBX8%3D&amp;x-amz-security-token=IQoJb3JpZ2luX2VjEDMaCXVzLWVhc3QtMSJHMEUCIQDwOsOuBMDyKtF4dIXkDd%2Bi4vRKTrULzok8G7%2BLD01BlAIgBHlPHz9%2Bz6uEC1AgBh5%2BjH%2BZr5kEbtUZWfLUEHXsD6sq%2BgQIrP%2F%2F%2F%2F%2F%2F%2F%2F%2F%2FARABGgw2OTk3NTMzMDk3MDUiDLRqFJAgBJUp6W%2BDKyrOBF0ysku%2FO8entYRcBcZivjDF%2BZnqrmM3X9QUlwtE8JqyNinP3zBLzDAEfze1WjiUNe42AtNcM6eNTB%2BroipKN8GOLxFNrvXePYqCgsj94Tfru7XL4WDSBbBZiNoUvVjAMh2EAFvA%2B42sZ7PzWncZpdZojIKk27t%2F1MA%2BgDpOFUOfRiCZjz41N7WZ9SRaLJzx29CYiFs1XaaPA3kbl8krSRU%2B2LYwJQ2bW8Pp%2BKQZysSMS6TJoKyeGQtmS97Q3OWsogoKYN757ScSecP%2F%2FlaUOScvktXhOM%2Br77gASkU128OQm9tNfMtY0qBdKgQDtqmF6NTFSlf2dKHHJ9Wq%2BpX4alV76juzP8RnPS7qTO5c28tw2vfptVM2SXAz%2F%2B13%2BRDPKQnL3Zt8SpNrqCLQEs%2BcZ%2BxhRjk2ANfaKdw6xF6SsFEBQVYO31NJqcpOOfdgOrFYAtc3wXhUdJ0%2FLX4mr2HxKitDOFXbiZgVikuph45iI1RKxd5CQDdeBj127YUK3eS0IhF82WiPbRFOygqBVE%2FfreSXfjlNDvtjs2zeBebluyNxmjt86otMe3CE5alb4t2UI46HuL77Z6bX6UstBuVoHqmhweAX9I5H6Xu93ms%2BDovmDoOeRAQ8SItZfAyy%2FPWAfs1JEUYSaNGLB%2ByFhj8mFcHxWyMfzZV3jQPyDqfxQijfR%2FFaMOl0cq8pPszbKnyTtFIYoOOYg3%2Bo82YmDw8u%2BO6NMA84%2BYjuuPBGGelwICnZOMCUZIYHm%2F2WjDEj%2BnZf%2BGNQ1W%2B%2BLeZ%2FOry7ZSKcMLmKrMYGOpoBB8dN%2BSOnzXKvSiinrvV8CexOzKNc4oRvjlrLKmbXRm5YWiq6d0%2FrdYzxiXrnX3kBa9VBjOvWNKdblWSSjh4oicEANx8PIcCvyAj91LH9EKRAmTBnFKU19H6SOjqO3FOdePeJXE5Q1wPhrRliAMHbi9vRLrlgDlYXAthkE%2FC2kvzYDjQ2WVVGQRZn%2B5Gv7oipqCrGkbwBgk0rfg%3D%3D&amp;Expires=1758138626</a:t>
            </a:r>
            <a:endParaRPr lang="en-US" dirty="0"/>
          </a:p>
          <a:p>
            <a:r>
              <a:rPr lang="en-US" dirty="0">
                <a:hlinkClick r:id="rId8"/>
              </a:rPr>
              <a:t>https://developer.arm.com/documentation/dui0379/e/arm-and-thumb-instructions/condition-codes</a:t>
            </a:r>
            <a:endParaRPr lang="en-US" dirty="0"/>
          </a:p>
          <a:p>
            <a:r>
              <a:rPr lang="en-US" dirty="0">
                <a:hlinkClick r:id="rId9"/>
              </a:rPr>
              <a:t>https://armasm.com/docs/branches-and-conditionals/conditionals/</a:t>
            </a:r>
            <a:endParaRPr lang="en-US" dirty="0"/>
          </a:p>
          <a:p>
            <a:r>
              <a:rPr lang="en-US" dirty="0">
                <a:hlinkClick r:id="rId10"/>
              </a:rPr>
              <a:t>https://cseweb.ucsd.edu/classes/fa15/cse30/lectures/ARM_control_transfer_detailed.pdf</a:t>
            </a:r>
            <a:endParaRPr lang="en-US" dirty="0"/>
          </a:p>
          <a:p>
            <a:r>
              <a:rPr lang="en-US" dirty="0">
                <a:hlinkClick r:id="rId11"/>
              </a:rPr>
              <a:t>https://azeria-labs.com/arm-conditional-execution-and-branching-part-6/</a:t>
            </a:r>
            <a:endParaRPr lang="en-US" dirty="0"/>
          </a:p>
          <a:p>
            <a:r>
              <a:rPr lang="en-US" dirty="0">
                <a:hlinkClick r:id="rId12"/>
              </a:rPr>
              <a:t>https://stackoverflow.com/questions/52681110/questions-about-it-conditional-codes-in-assembly</a:t>
            </a:r>
            <a:endParaRPr lang="en-US" dirty="0"/>
          </a:p>
          <a:p>
            <a:r>
              <a:rPr lang="en-US" dirty="0">
                <a:hlinkClick r:id="rId13"/>
              </a:rPr>
              <a:t>https://publish.obsidian.md/cynixia/ARM+Instruction+Encoding</a:t>
            </a:r>
            <a:endParaRPr lang="en-US" dirty="0"/>
          </a:p>
          <a:p>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18</a:t>
            </a:fld>
            <a:endParaRPr lang="en-US"/>
          </a:p>
        </p:txBody>
      </p:sp>
    </p:spTree>
    <p:extLst>
      <p:ext uri="{BB962C8B-B14F-4D97-AF65-F5344CB8AC3E}">
        <p14:creationId xmlns:p14="http://schemas.microsoft.com/office/powerpoint/2010/main" val="989737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Yes—MOV can be used instead of MOVS here, because CMP sets the flags needed for BLE/BLS, and the preceding MOV/MOVS that load r6 and r5 do not need to affect APSR for the compare-and-branch to work.</a:t>
            </a:r>
            <a:r>
              <a:rPr lang="en-US" dirty="0">
                <a:hlinkClick r:id="rId3"/>
              </a:rPr>
              <a:t>arm+1</a:t>
            </a:r>
            <a:endParaRPr lang="en-US" dirty="0"/>
          </a:p>
          <a:p>
            <a:r>
              <a:rPr lang="en-US" dirty="0"/>
              <a:t>Specifically, CMP updates N, Z, C, V based on r5 − r6, and BLE/BLS test those flags; therefore, whether the earlier loads used MOV or MOVS is irrelevant to the branch decision as long as CMP immediately precedes it.</a:t>
            </a:r>
            <a:r>
              <a:rPr lang="en-US" dirty="0">
                <a:hlinkClick r:id="rId4"/>
              </a:rPr>
              <a:t>eng.auburn+1</a:t>
            </a:r>
            <a:endParaRPr lang="en-US" dirty="0"/>
          </a:p>
          <a:p>
            <a:r>
              <a:rPr lang="en-US" dirty="0"/>
              <a:t>Use MOVS only if the move itself must set flags for a following conditional, which is not the case in the shown pattern where flags come solely from CMP.</a:t>
            </a:r>
            <a:r>
              <a:rPr lang="en-US" dirty="0">
                <a:hlinkClick r:id="rId5"/>
              </a:rPr>
              <a:t>developer.arm+1</a:t>
            </a:r>
            <a:endParaRPr lang="en-US" dirty="0"/>
          </a:p>
          <a:p>
            <a:r>
              <a:rPr lang="en-US" dirty="0"/>
              <a:t>Summary for the snippet:</a:t>
            </a:r>
          </a:p>
          <a:p>
            <a:r>
              <a:rPr lang="en-US" dirty="0"/>
              <a:t>Replace “MOVS r6, #0xFFFFFFFF” with “MOV r6, #0xFFFFFFFF” safely.</a:t>
            </a:r>
            <a:r>
              <a:rPr lang="en-US" dirty="0">
                <a:hlinkClick r:id="rId6"/>
              </a:rPr>
              <a:t>csie.ntu+1</a:t>
            </a:r>
            <a:endParaRPr lang="en-US" dirty="0"/>
          </a:p>
          <a:p>
            <a:r>
              <a:rPr lang="en-US" dirty="0"/>
              <a:t>Replace “MOVS r5, #0x00000001” with “MOV r5, #0x00000001” safely.</a:t>
            </a:r>
            <a:r>
              <a:rPr lang="en-US" dirty="0">
                <a:hlinkClick r:id="rId5"/>
              </a:rPr>
              <a:t>developer.arm+1</a:t>
            </a:r>
            <a:endParaRPr lang="en-US" dirty="0"/>
          </a:p>
          <a:p>
            <a:r>
              <a:rPr lang="en-US" dirty="0"/>
              <a:t>Keep “CMP r5, r6” then “BLE/BLS …”, because CMP is the instruction that defines flags for signed BLE or unsigned BLS.</a:t>
            </a:r>
            <a:r>
              <a:rPr lang="en-US" dirty="0">
                <a:hlinkClick r:id="rId7"/>
              </a:rPr>
              <a:t>armasm+1</a:t>
            </a:r>
            <a:endParaRPr lang="en-US" dirty="0"/>
          </a:p>
          <a:p>
            <a:r>
              <a:rPr lang="en-US" dirty="0">
                <a:hlinkClick r:id="rId3"/>
              </a:rPr>
              <a:t>https://community.arm.com/arm-community-blogs/b/architectures-and-processors-blog/posts/condition-codes-1-condition-flags-and-codes</a:t>
            </a:r>
            <a:endParaRPr lang="en-US" dirty="0"/>
          </a:p>
          <a:p>
            <a:r>
              <a:rPr lang="en-US" dirty="0">
                <a:hlinkClick r:id="rId7"/>
              </a:rPr>
              <a:t>https://armasm.com/docs/branches-and-conditionals/conditionals/</a:t>
            </a:r>
            <a:endParaRPr lang="en-US" dirty="0"/>
          </a:p>
          <a:p>
            <a:r>
              <a:rPr lang="en-US" dirty="0">
                <a:hlinkClick r:id="rId4"/>
              </a:rPr>
              <a:t>https://www.eng.auburn.edu/~nelson/courses/elec2220/slides/ARM%20prog%20model%205%20flowcontrol.pdf</a:t>
            </a:r>
            <a:endParaRPr lang="en-US" dirty="0"/>
          </a:p>
          <a:p>
            <a:r>
              <a:rPr lang="en-US" dirty="0">
                <a:hlinkClick r:id="rId5"/>
              </a:rPr>
              <a:t>https://developer.arm.com/documentation/den0042/latest/Unified-Assembly-Language-Instructions/Instruction-set-basics/Conditional-execution</a:t>
            </a:r>
            <a:endParaRPr lang="en-US" dirty="0"/>
          </a:p>
          <a:p>
            <a:r>
              <a:rPr lang="en-US" dirty="0">
                <a:hlinkClick r:id="rId8"/>
              </a:rPr>
              <a:t>https://azeria-labs.com/arm-conditional-execution-and-branching-part-6/</a:t>
            </a:r>
            <a:endParaRPr lang="en-US" dirty="0"/>
          </a:p>
          <a:p>
            <a:r>
              <a:rPr lang="en-US" dirty="0">
                <a:hlinkClick r:id="rId6"/>
              </a:rPr>
              <a:t>https://www.csie.ntu.edu.tw/~cyy/courses/assembly/12fall/lectures/handouts/lec09_ARMisa.pdf</a:t>
            </a:r>
            <a:endParaRPr lang="en-US" dirty="0"/>
          </a:p>
          <a:p>
            <a:r>
              <a:rPr lang="en-US" dirty="0">
                <a:hlinkClick r:id="rId9"/>
              </a:rPr>
              <a:t>https://ppl-ai-file-upload.s3.amazonaws.com/web/direct-files/attachments/images/92151853/b510844e-5870-455a-95b1-295f00e5f0e6/image.jpg?AWSAccessKeyId=ASIA2F3EMEYEZ2SIECMP&amp;Signature=o6xlK7h8cbRJdcd1sOO8qTLYptQ%3D&amp;x-amz-security-token=IQoJb3JpZ2luX2VjEDMaCXVzLWVhc3QtMSJHMEUCIAUXBCCVRCs5WcDDZG86JMfMIIX1CPn4xuBrgTMCkWmIAiEA3ZoWrSD9v5qV2YQfaCj8J7dubreoXUJ1iLB%2FNzc8TeAq%2BgQIrP%2F%2F%2F%2F%2F%2F%2F%2F%2F%2FARABGgw2OTk3NTMzMDk3MDUiDK29IBJPfnt%2FHqfTRirOBOTWQ%2FopIptKRvezzfLQtzZocgQxr%2FU0C6Ev75otOOoDF7mChUJk7gJgJNy1FHRI5vfUzOthPQMKVeP0TfLbrAInHf2agUA8K%2B2PTps0kxg1tO0Mg9OcPUFQZ7luV%2FDWrnXR0sSQnSRgrOsvXNxaYF5plANJ4rtT1NhoQzjBoPmpLDyf2ulC3FZBzpt8u5HstRfm8E23%2BaSmlyYZJ39g3b8Vy%2ByKGfUf%2BqYgWAK%2Famqm9cugjHfbfVisOmhurVy3pd5QiTyIHriDiGe9o4VXeQUjsS4ZjJlmrFATYOXfxK04xz%2BaFpqCbIQxRtPnBOkmMDTANJfeAdvsM96XTOJFIaLQahScx8HoiiUHzIq7H4nTjwBi45BkYwxtDh6ytiXp3cMvX2KaWj5H%2BK0%2FuPX30vyO3RHfBLHZbDl5Z8KYHzDgE0Jc9XYpA90RI5yKnY6kfWmY7MI2A7AaMTpodo%2F%2BBjgaKSziMLrpGEb9H%2FUNnhQodR8PvWtY57zhnwOt1cJiT0i92UewHJJOLRH9mUjY%2FO0rk07g5rB%2BdfWVUvieWW7Vmon9yDxgvGGOUu4da1eOQalap8sWpyoe9qpEF9AUwlhc79v1h3D1Ji4V41mRqjSbP1er92blZ8m5gGnM3uiGu2g9uD7yR1XMiNU5BV%2Bg2W%2Ft9IKU0bwgjGDzDA4DIHaKoDaoHsMZIh%2B%2BD1AYIHuYjzDuVbHbo1XioSP541dgfDgt1hTsrLmBYRjnQfXXGQy%2F97eS9FQPSRsjHw2%2F468FmVoVKdWhdYz%2F9x%2FcyMs9MICIrMYGOpoBSpPwC5%2Fk%2FZbTmfpm34dzo8KIIxAD1dPPSvB%2FMRzg146icCW%2B1wSyhA%2Fans8Yo5PCj%2BkssNzcNsN5B1opYn4oiYL5pLCQwU%2B66pbLpfdNcDy4xIFlPNG0vZ8DNyzMLGldnaUeWZctmLSBbt3%2Fwd65E2fqdWpKjrAWO5bLnwXX8NWaqLh67LwlOytGABPlmsyhWQEj99HTmDOrNQ%3D%3D&amp;Expires=1758137046</a:t>
            </a:r>
            <a:endParaRPr lang="en-US" dirty="0"/>
          </a:p>
          <a:p>
            <a:r>
              <a:rPr lang="en-US" dirty="0">
                <a:hlinkClick r:id="rId10"/>
              </a:rPr>
              <a:t>https://stackoverflow.com/questions/45898438/understanding-cmp-instruction</a:t>
            </a:r>
            <a:endParaRPr lang="en-US" dirty="0"/>
          </a:p>
          <a:p>
            <a:r>
              <a:rPr lang="en-US" dirty="0">
                <a:hlinkClick r:id="rId11"/>
              </a:rPr>
              <a:t>https://www.dmulholl.com/notes/arm-condition-flags.html</a:t>
            </a:r>
            <a:endParaRPr lang="en-US" dirty="0"/>
          </a:p>
          <a:p>
            <a:r>
              <a:rPr lang="en-US" dirty="0">
                <a:hlinkClick r:id="rId12"/>
              </a:rPr>
              <a:t>https://www.cs.princeton.edu/courses/archive/spr19/cos217/lectures/14_Assembly2.pdf</a:t>
            </a:r>
            <a:endParaRPr lang="en-US" dirty="0"/>
          </a:p>
          <a:p>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20</a:t>
            </a:fld>
            <a:endParaRPr lang="en-US"/>
          </a:p>
        </p:txBody>
      </p:sp>
    </p:spTree>
    <p:extLst>
      <p:ext uri="{BB962C8B-B14F-4D97-AF65-F5344CB8AC3E}">
        <p14:creationId xmlns:p14="http://schemas.microsoft.com/office/powerpoint/2010/main" val="1187839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RSBLT r1, r1, #0 is a conditional execution of the RSB (Reverse Subtract) instruction with the condition code LT.</a:t>
            </a:r>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22</a:t>
            </a:fld>
            <a:endParaRPr lang="en-US"/>
          </a:p>
        </p:txBody>
      </p:sp>
    </p:spTree>
    <p:extLst>
      <p:ext uri="{BB962C8B-B14F-4D97-AF65-F5344CB8AC3E}">
        <p14:creationId xmlns:p14="http://schemas.microsoft.com/office/powerpoint/2010/main" val="3756380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pPr>
              <a:lnSpc>
                <a:spcPct val="90000"/>
              </a:lnSpc>
            </a:pPr>
            <a:r>
              <a:rPr lang="en-US" dirty="0">
                <a:solidFill>
                  <a:srgbClr val="000000"/>
                </a:solidFill>
              </a:rPr>
              <a:t>The Q flag is sticky in that, when set to 1 by an instruction, it remains set until explicitly</a:t>
            </a:r>
            <a:r>
              <a:rPr lang="en-US" baseline="0" dirty="0">
                <a:solidFill>
                  <a:srgbClr val="000000"/>
                </a:solidFill>
              </a:rPr>
              <a:t> </a:t>
            </a:r>
            <a:r>
              <a:rPr lang="en-US" dirty="0">
                <a:solidFill>
                  <a:srgbClr val="000000"/>
                </a:solidFill>
              </a:rPr>
              <a:t>cleared to 0 by an MSR instruction writing to the CPSR. Instructions cannot execute</a:t>
            </a:r>
            <a:r>
              <a:rPr lang="en-US" baseline="0" dirty="0">
                <a:solidFill>
                  <a:srgbClr val="000000"/>
                </a:solidFill>
              </a:rPr>
              <a:t> </a:t>
            </a:r>
            <a:r>
              <a:rPr lang="en-US" dirty="0">
                <a:solidFill>
                  <a:srgbClr val="000000"/>
                </a:solidFill>
              </a:rPr>
              <a:t>conditionally on the status of the Q flag.</a:t>
            </a:r>
          </a:p>
          <a:p>
            <a:pPr>
              <a:lnSpc>
                <a:spcPct val="90000"/>
              </a:lnSpc>
            </a:pPr>
            <a:endParaRPr lang="en-US" dirty="0">
              <a:solidFill>
                <a:srgbClr val="000000"/>
              </a:solidFill>
            </a:endParaRPr>
          </a:p>
          <a:p>
            <a:r>
              <a:rPr lang="en-US" b="1" dirty="0"/>
              <a:t>Saturation arithmetic</a:t>
            </a:r>
            <a:r>
              <a:rPr lang="en-US" dirty="0"/>
              <a:t> is a version of </a:t>
            </a:r>
            <a:r>
              <a:rPr lang="en-US" dirty="0">
                <a:hlinkClick r:id="rId3" tooltip="Arithmetic"/>
              </a:rPr>
              <a:t>arithmetic</a:t>
            </a:r>
            <a:r>
              <a:rPr lang="en-US" dirty="0"/>
              <a:t> in which all operations such as addition and multiplication are limited to a fixed range between a minimum and maximum value. If the result of an operation is greater than the maximum it is set ("clamped") to the maximum, while if it is below the minimum it is clamped to the minimum. The name comes from how the value becomes "saturated" once it reaches the extreme values; further additions to a maximum or subtractions from a minimum will not change the result.</a:t>
            </a:r>
          </a:p>
          <a:p>
            <a:r>
              <a:rPr lang="en-US" dirty="0"/>
              <a:t>For example, if the valid range of values is from -100 to 100, the following operations produce the following values:</a:t>
            </a:r>
          </a:p>
          <a:p>
            <a:r>
              <a:rPr lang="en-US" dirty="0"/>
              <a:t>60 + 43 = 100</a:t>
            </a:r>
          </a:p>
          <a:p>
            <a:r>
              <a:rPr lang="en-US" dirty="0"/>
              <a:t>(60 + 43) − 150 = −50</a:t>
            </a:r>
          </a:p>
          <a:p>
            <a:r>
              <a:rPr lang="en-US" dirty="0"/>
              <a:t>43 − 150 = −100</a:t>
            </a:r>
          </a:p>
          <a:p>
            <a:r>
              <a:rPr lang="en-US" dirty="0"/>
              <a:t>60 + (43 − 150) = −40</a:t>
            </a:r>
          </a:p>
          <a:p>
            <a:r>
              <a:rPr lang="en-US" dirty="0"/>
              <a:t>10 × 11 = 100</a:t>
            </a:r>
          </a:p>
          <a:p>
            <a:r>
              <a:rPr lang="en-US" dirty="0"/>
              <a:t>99 × 99 = 100</a:t>
            </a:r>
          </a:p>
          <a:p>
            <a:r>
              <a:rPr lang="en-US" dirty="0"/>
              <a:t>30 × (5 − 1) = 100</a:t>
            </a:r>
          </a:p>
          <a:p>
            <a:r>
              <a:rPr lang="en-US" dirty="0"/>
              <a:t>30×5 − 30×1 = 70</a:t>
            </a:r>
          </a:p>
          <a:p>
            <a:pPr>
              <a:lnSpc>
                <a:spcPct val="90000"/>
              </a:lnSpc>
            </a:pPr>
            <a:endParaRPr lang="en-US" dirty="0">
              <a:solidFill>
                <a:srgbClr val="000000"/>
              </a:solidFill>
            </a:endParaRPr>
          </a:p>
          <a:p>
            <a:pPr>
              <a:lnSpc>
                <a:spcPct val="90000"/>
              </a:lnSpc>
            </a:pPr>
            <a:endParaRPr lang="en-US" dirty="0">
              <a:solidFill>
                <a:srgbClr val="000000"/>
              </a:solidFill>
            </a:endParaRPr>
          </a:p>
          <a:p>
            <a:pPr>
              <a:lnSpc>
                <a:spcPct val="90000"/>
              </a:lnSpc>
            </a:pPr>
            <a:r>
              <a:rPr lang="en-US" dirty="0">
                <a:solidFill>
                  <a:srgbClr val="000000"/>
                </a:solidFill>
              </a:rPr>
              <a:t>Green </a:t>
            </a:r>
            <a:r>
              <a:rPr lang="en-US" dirty="0" err="1">
                <a:solidFill>
                  <a:srgbClr val="000000"/>
                </a:solidFill>
              </a:rPr>
              <a:t>psr</a:t>
            </a:r>
            <a:r>
              <a:rPr lang="en-US" dirty="0">
                <a:solidFill>
                  <a:srgbClr val="000000"/>
                </a:solidFill>
              </a:rPr>
              <a:t> bits are only in certain versions of the ARM architecture</a:t>
            </a:r>
          </a:p>
          <a:p>
            <a:pPr>
              <a:lnSpc>
                <a:spcPct val="90000"/>
              </a:lnSpc>
            </a:pPr>
            <a:r>
              <a:rPr lang="en-US" dirty="0">
                <a:solidFill>
                  <a:srgbClr val="000000"/>
                </a:solidFill>
              </a:rPr>
              <a:t>ALU status flags (set if "S" bit set, implied in Thumb state).</a:t>
            </a:r>
            <a:endParaRPr lang="en-US" dirty="0"/>
          </a:p>
          <a:p>
            <a:r>
              <a:rPr lang="en-US" dirty="0"/>
              <a:t>Sticky overflow flag (Q flag) is set either when </a:t>
            </a:r>
          </a:p>
          <a:p>
            <a:pPr lvl="1"/>
            <a:r>
              <a:rPr lang="en-US" dirty="0"/>
              <a:t>saturation occurs during QADD, QDADD, QSUB or QDSUB, or </a:t>
            </a:r>
          </a:p>
          <a:p>
            <a:pPr lvl="1"/>
            <a:r>
              <a:rPr lang="en-US" dirty="0"/>
              <a:t>the result of </a:t>
            </a:r>
            <a:r>
              <a:rPr lang="en-US" dirty="0" err="1"/>
              <a:t>SMLAxy</a:t>
            </a:r>
            <a:r>
              <a:rPr lang="en-US" dirty="0"/>
              <a:t> or </a:t>
            </a:r>
            <a:r>
              <a:rPr lang="en-US" dirty="0" err="1"/>
              <a:t>SMLAWx</a:t>
            </a:r>
            <a:r>
              <a:rPr lang="en-US" dirty="0"/>
              <a:t> overflows 32-bits</a:t>
            </a:r>
          </a:p>
          <a:p>
            <a:r>
              <a:rPr lang="en-US" dirty="0"/>
              <a:t>Once flag has been set can not be modified by one of the above instructions and must write to CPSR using MSR instruction to cleared</a:t>
            </a:r>
          </a:p>
          <a:p>
            <a:r>
              <a:rPr lang="en-US" dirty="0"/>
              <a:t>PSRs split into four 8-bit fields that can be individually written: </a:t>
            </a:r>
          </a:p>
          <a:p>
            <a:r>
              <a:rPr lang="en-US" dirty="0"/>
              <a:t>Control	(c)	bits 0-7    </a:t>
            </a:r>
          </a:p>
          <a:p>
            <a:r>
              <a:rPr lang="en-US" dirty="0"/>
              <a:t>Extension	(x)	bits 8-15	Reserved for future use</a:t>
            </a:r>
          </a:p>
          <a:p>
            <a:r>
              <a:rPr lang="en-US" dirty="0"/>
              <a:t>Status	(s)	bits 16-23	Reserved for future use</a:t>
            </a:r>
          </a:p>
          <a:p>
            <a:r>
              <a:rPr lang="en-US" dirty="0"/>
              <a:t>Flags	(f)	bits 24-31</a:t>
            </a:r>
          </a:p>
          <a:p>
            <a:r>
              <a:rPr lang="en-US" dirty="0"/>
              <a:t>Bits that are reserved for future use should not be modified by current software. Typically, a read-modify-write strategy should be used to update the value of a status register to ensure future compatibility. Note that the T/J bits in the CPSR should never be changed directly by writing to the PSR (use the BX/BXJ instruction to change state instead).</a:t>
            </a:r>
          </a:p>
          <a:p>
            <a:r>
              <a:rPr lang="en-US" dirty="0"/>
              <a:t>However, in cases where the processor state is known in advance (e.g. on reset, following an interrupt, or some other exception), an immediate value may be written directly into the status registers, to change only specific bits (e.g. to change mode).</a:t>
            </a:r>
          </a:p>
          <a:p>
            <a:r>
              <a:rPr lang="en-US" dirty="0"/>
              <a:t>New ARM V6 bits now shown.</a:t>
            </a:r>
          </a:p>
        </p:txBody>
      </p:sp>
    </p:spTree>
    <p:extLst>
      <p:ext uri="{BB962C8B-B14F-4D97-AF65-F5344CB8AC3E}">
        <p14:creationId xmlns:p14="http://schemas.microsoft.com/office/powerpoint/2010/main" val="2806559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5780" tIns="47890" rIns="95780" bIns="47890"/>
          <a:lstStyle/>
          <a:p>
            <a:pPr marL="0" lvl="2" defTabSz="924879">
              <a:defRPr/>
            </a:pPr>
            <a:r>
              <a:rPr lang="en-US" dirty="0"/>
              <a:t>Condition codes are simply a way of testing the ALU status flags. </a:t>
            </a:r>
          </a:p>
          <a:p>
            <a:pPr marL="0" lvl="2" defTabSz="924879">
              <a:defRPr/>
            </a:pPr>
            <a:r>
              <a:rPr lang="en-US" dirty="0"/>
              <a:t>Note AL is the default and does not need to be specified </a:t>
            </a:r>
            <a:endParaRPr lang="en-GB" dirty="0"/>
          </a:p>
          <a:p>
            <a:endParaRPr lang="en-US" dirty="0"/>
          </a:p>
        </p:txBody>
      </p:sp>
      <p:sp>
        <p:nvSpPr>
          <p:cNvPr id="45059" name="Rectangle 3"/>
          <p:cNvSpPr>
            <a:spLocks noGrp="1" noRot="1" noChangeAspect="1" noChangeArrowheads="1" noTextEdit="1"/>
          </p:cNvSpPr>
          <p:nvPr>
            <p:ph type="sldImg"/>
          </p:nvPr>
        </p:nvSpPr>
        <p:spPr>
          <a:xfrm>
            <a:off x="1279525" y="863600"/>
            <a:ext cx="4403725" cy="3303588"/>
          </a:xfrm>
          <a:ln/>
        </p:spPr>
      </p:sp>
    </p:spTree>
    <p:extLst>
      <p:ext uri="{BB962C8B-B14F-4D97-AF65-F5344CB8AC3E}">
        <p14:creationId xmlns:p14="http://schemas.microsoft.com/office/powerpoint/2010/main" val="3039853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2E26774B-6488-4259-9342-6CBDB2BFD4E4}" type="datetime1">
              <a:rPr lang="en-US" smtClean="0"/>
              <a:pPr eaLnBrk="1" latinLnBrk="0" hangingPunct="1"/>
              <a:t>9/17/2025</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9B2E7711-0BE3-4AFC-959B-CB5C31A7AE48}" type="datetime1">
              <a:rPr lang="en-US" smtClean="0"/>
              <a:pPr eaLnBrk="1" latinLnBrk="0" hangingPunct="1"/>
              <a:t>9/17/2025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825AAB62-A572-4E37-B772-B4A75ADE0B18}" type="datetime1">
              <a:rPr lang="en-US" smtClean="0"/>
              <a:pPr eaLnBrk="1" latinLnBrk="0" hangingPunct="1"/>
              <a:t>9/17/2025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F4EA606C-8FDC-48DF-B809-A9223E8539C3}" type="datetime1">
              <a:rPr lang="en-US" smtClean="0"/>
              <a:pPr>
                <a:defRPr/>
              </a:pPr>
              <a:t>9/17/2025</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1858514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B0F52420-10F8-488E-969A-A9BE388BE9C4}" type="datetime1">
              <a:rPr lang="en-US" smtClean="0"/>
              <a:pPr eaLnBrk="1" latinLnBrk="0" hangingPunct="1"/>
              <a:t>9/17/2025</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96E96F24-58CF-47DA-907C-A9CD6353E425}" type="datetime1">
              <a:rPr lang="en-US" smtClean="0"/>
              <a:pPr eaLnBrk="1" latinLnBrk="0" hangingPunct="1"/>
              <a:t>9/17/2025</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53AE4463-726A-4A35-9F46-98893432A3F9}" type="datetime1">
              <a:rPr lang="en-US" smtClean="0"/>
              <a:pPr eaLnBrk="1" latinLnBrk="0" hangingPunct="1"/>
              <a:t>9/17/2025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FDF404D0-E306-4E90-90E3-E44D26246FFC}" type="datetime1">
              <a:rPr lang="en-US" smtClean="0"/>
              <a:pPr eaLnBrk="1" latinLnBrk="0" hangingPunct="1"/>
              <a:t>9/17/2025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1485DA14-76F0-4D93-83FB-7878C79A1986}" type="datetime1">
              <a:rPr lang="en-US" smtClean="0"/>
              <a:pPr eaLnBrk="1" latinLnBrk="0" hangingPunct="1"/>
              <a:t>9/17/2025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A15E552D-49E1-496B-B79C-E100986B8B5F}" type="datetime1">
              <a:rPr lang="en-US" smtClean="0"/>
              <a:pPr eaLnBrk="1" latinLnBrk="0" hangingPunct="1"/>
              <a:t>9/17/2025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CEC72505-1551-4A98-97CD-F520B07184AD}" type="datetime1">
              <a:rPr lang="en-US" smtClean="0"/>
              <a:pPr eaLnBrk="1" latinLnBrk="0" hangingPunct="1"/>
              <a:t>9/17/2025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7218F47B-BA16-4F20-B5BA-73F598D94B51}" type="datetime1">
              <a:rPr lang="en-US" smtClean="0"/>
              <a:pPr eaLnBrk="1" latinLnBrk="0" hangingPunct="1"/>
              <a:t>9/17/2025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4F3CB514-9CA6-4E48-9463-A430D31CFDE3}" type="datetime1">
              <a:rPr lang="en-US" smtClean="0"/>
              <a:pPr eaLnBrk="1" latinLnBrk="0" hangingPunct="1"/>
              <a:t>9/17/2025</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a:t>Dr. Yifeng Zhu</a:t>
            </a:r>
            <a:br>
              <a:rPr lang="en-US" sz="2000" dirty="0"/>
            </a:br>
            <a:r>
              <a:rPr lang="en-US" sz="2000" dirty="0"/>
              <a:t>Electrical and Computer Engineering</a:t>
            </a:r>
            <a:br>
              <a:rPr lang="en-US" sz="2000" dirty="0"/>
            </a:br>
            <a:r>
              <a:rPr lang="en-US" sz="2000" dirty="0"/>
              <a:t>University of Maine</a:t>
            </a:r>
          </a:p>
        </p:txBody>
      </p:sp>
      <p:sp>
        <p:nvSpPr>
          <p:cNvPr id="3" name="Subtitle 2"/>
          <p:cNvSpPr>
            <a:spLocks noGrp="1"/>
          </p:cNvSpPr>
          <p:nvPr>
            <p:ph type="subTitle" idx="1"/>
          </p:nvPr>
        </p:nvSpPr>
        <p:spPr/>
        <p:txBody>
          <a:bodyPr/>
          <a:lstStyle/>
          <a:p>
            <a:r>
              <a:rPr lang="en-US" dirty="0"/>
              <a:t>Spring 2020</a:t>
            </a:r>
          </a:p>
        </p:txBody>
      </p:sp>
      <p:sp>
        <p:nvSpPr>
          <p:cNvPr id="5" name="TextBox 4"/>
          <p:cNvSpPr txBox="1"/>
          <p:nvPr/>
        </p:nvSpPr>
        <p:spPr>
          <a:xfrm>
            <a:off x="1828800" y="337547"/>
            <a:ext cx="6477000" cy="523220"/>
          </a:xfrm>
          <a:prstGeom prst="rect">
            <a:avLst/>
          </a:prstGeom>
          <a:noFill/>
        </p:spPr>
        <p:txBody>
          <a:bodyPr wrap="square" rtlCol="0">
            <a:spAutoFit/>
          </a:bodyPr>
          <a:lstStyle/>
          <a:p>
            <a:pPr algn="r"/>
            <a:r>
              <a:rPr lang="en-US" sz="1400" b="1" dirty="0">
                <a:latin typeface="Bookman Old Style (Headings)"/>
              </a:rPr>
              <a:t>Embedded Systems with ARM Cortex-M Microcontrollers in Assembly Language and C</a:t>
            </a:r>
          </a:p>
        </p:txBody>
      </p:sp>
      <p:sp>
        <p:nvSpPr>
          <p:cNvPr id="6" name="TextBox 5"/>
          <p:cNvSpPr txBox="1"/>
          <p:nvPr/>
        </p:nvSpPr>
        <p:spPr>
          <a:xfrm>
            <a:off x="4413083" y="1828800"/>
            <a:ext cx="3856312" cy="830997"/>
          </a:xfrm>
          <a:prstGeom prst="rect">
            <a:avLst/>
          </a:prstGeom>
          <a:noFill/>
        </p:spPr>
        <p:txBody>
          <a:bodyPr wrap="none" rtlCol="0">
            <a:spAutoFit/>
          </a:bodyPr>
          <a:lstStyle/>
          <a:p>
            <a:pPr algn="r"/>
            <a:r>
              <a:rPr lang="en-US" sz="2400" b="1" dirty="0">
                <a:solidFill>
                  <a:srgbClr val="C00000"/>
                </a:solidFill>
              </a:rPr>
              <a:t>Chapter 6</a:t>
            </a:r>
          </a:p>
          <a:p>
            <a:pPr algn="r"/>
            <a:r>
              <a:rPr lang="en-US" sz="2400" b="1" dirty="0">
                <a:solidFill>
                  <a:srgbClr val="C00000"/>
                </a:solidFill>
              </a:rPr>
              <a:t>Flow Control in Assembly</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a:t>
            </a:fld>
            <a:endParaRPr kumimoji="0" lang="en-US" dirty="0"/>
          </a:p>
        </p:txBody>
      </p:sp>
    </p:spTree>
    <p:extLst>
      <p:ext uri="{BB962C8B-B14F-4D97-AF65-F5344CB8AC3E}">
        <p14:creationId xmlns:p14="http://schemas.microsoft.com/office/powerpoint/2010/main" val="168328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Unconditional Branch Instructions</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10</a:t>
            </a:fld>
            <a:endParaRPr kumimoji="0" lang="en-US" dirty="0"/>
          </a:p>
        </p:txBody>
      </p:sp>
      <p:sp>
        <p:nvSpPr>
          <p:cNvPr id="5" name="Content Placeholder 4"/>
          <p:cNvSpPr>
            <a:spLocks noGrp="1"/>
          </p:cNvSpPr>
          <p:nvPr>
            <p:ph sz="quarter" idx="1"/>
          </p:nvPr>
        </p:nvSpPr>
        <p:spPr>
          <a:xfrm>
            <a:off x="1028700" y="3441119"/>
            <a:ext cx="7086600" cy="2880360"/>
          </a:xfrm>
        </p:spPr>
        <p:txBody>
          <a:bodyPr>
            <a:normAutofit fontScale="92500" lnSpcReduction="20000"/>
          </a:bodyPr>
          <a:lstStyle/>
          <a:p>
            <a:r>
              <a:rPr lang="en-US" sz="2000" i="1" dirty="0">
                <a:solidFill>
                  <a:srgbClr val="FF0000"/>
                </a:solidFill>
              </a:rPr>
              <a:t>B label</a:t>
            </a:r>
            <a:r>
              <a:rPr lang="en-US" sz="2000" dirty="0"/>
              <a:t> </a:t>
            </a:r>
          </a:p>
          <a:p>
            <a:pPr lvl="1"/>
            <a:r>
              <a:rPr lang="en-US" sz="1700" dirty="0"/>
              <a:t>cause a branch to label.</a:t>
            </a:r>
          </a:p>
          <a:p>
            <a:r>
              <a:rPr lang="en-US" sz="2000" i="1" dirty="0">
                <a:solidFill>
                  <a:srgbClr val="FF0000"/>
                </a:solidFill>
              </a:rPr>
              <a:t>BL label</a:t>
            </a:r>
            <a:endParaRPr lang="en-US" sz="2000" dirty="0"/>
          </a:p>
          <a:p>
            <a:pPr lvl="1"/>
            <a:r>
              <a:rPr lang="en-US" sz="1700" dirty="0"/>
              <a:t>copy the address of the next instruction into </a:t>
            </a:r>
            <a:r>
              <a:rPr lang="en-US" sz="1700" dirty="0">
                <a:latin typeface="Consolas" panose="020B0609020204030204" pitchFamily="49" charset="0"/>
              </a:rPr>
              <a:t>r14</a:t>
            </a:r>
            <a:r>
              <a:rPr lang="en-US" sz="1700" dirty="0"/>
              <a:t> (</a:t>
            </a:r>
            <a:r>
              <a:rPr lang="en-US" sz="1700" dirty="0" err="1"/>
              <a:t>lr</a:t>
            </a:r>
            <a:r>
              <a:rPr lang="en-US" sz="1700" dirty="0"/>
              <a:t>, the link register), and </a:t>
            </a:r>
          </a:p>
          <a:p>
            <a:pPr lvl="1"/>
            <a:r>
              <a:rPr lang="en-US" sz="1700" dirty="0"/>
              <a:t>cause a branch to label.</a:t>
            </a:r>
          </a:p>
          <a:p>
            <a:r>
              <a:rPr lang="en-US" sz="2000" i="1" dirty="0">
                <a:solidFill>
                  <a:srgbClr val="FF0000"/>
                </a:solidFill>
              </a:rPr>
              <a:t>BX Rm</a:t>
            </a:r>
            <a:endParaRPr lang="en-US" sz="2000" dirty="0"/>
          </a:p>
          <a:p>
            <a:pPr lvl="1"/>
            <a:r>
              <a:rPr lang="en-US" sz="1700" dirty="0"/>
              <a:t>branch to the address held in Rm</a:t>
            </a:r>
          </a:p>
          <a:p>
            <a:r>
              <a:rPr lang="en-US" sz="2000" i="1" dirty="0">
                <a:solidFill>
                  <a:srgbClr val="FF0000"/>
                </a:solidFill>
              </a:rPr>
              <a:t>BLX Rm</a:t>
            </a:r>
            <a:r>
              <a:rPr lang="en-US" sz="2000" dirty="0"/>
              <a:t>: </a:t>
            </a:r>
          </a:p>
          <a:p>
            <a:pPr lvl="1"/>
            <a:r>
              <a:rPr lang="en-US" sz="1700" dirty="0"/>
              <a:t>copy the address of the next instruction into </a:t>
            </a:r>
            <a:r>
              <a:rPr lang="en-US" sz="1700" dirty="0">
                <a:latin typeface="Consolas" panose="020B0609020204030204" pitchFamily="49" charset="0"/>
              </a:rPr>
              <a:t>r14</a:t>
            </a:r>
            <a:r>
              <a:rPr lang="en-US" sz="1700" dirty="0"/>
              <a:t> (</a:t>
            </a:r>
            <a:r>
              <a:rPr lang="en-US" sz="1700" dirty="0" err="1"/>
              <a:t>lr</a:t>
            </a:r>
            <a:r>
              <a:rPr lang="en-US" sz="1700" dirty="0"/>
              <a:t>, the link register) and </a:t>
            </a:r>
          </a:p>
          <a:p>
            <a:pPr lvl="1"/>
            <a:r>
              <a:rPr lang="en-US" sz="1700" dirty="0"/>
              <a:t>branch to the address held in Rm</a:t>
            </a:r>
          </a:p>
        </p:txBody>
      </p:sp>
      <p:graphicFrame>
        <p:nvGraphicFramePr>
          <p:cNvPr id="3" name="Table 2"/>
          <p:cNvGraphicFramePr>
            <a:graphicFrameLocks noGrp="1"/>
          </p:cNvGraphicFramePr>
          <p:nvPr>
            <p:extLst>
              <p:ext uri="{D42A27DB-BD31-4B8C-83A1-F6EECF244321}">
                <p14:modId xmlns:p14="http://schemas.microsoft.com/office/powerpoint/2010/main" val="2406667574"/>
              </p:ext>
            </p:extLst>
          </p:nvPr>
        </p:nvGraphicFramePr>
        <p:xfrm>
          <a:off x="1828800" y="1503389"/>
          <a:ext cx="5791199" cy="1478280"/>
        </p:xfrm>
        <a:graphic>
          <a:graphicData uri="http://schemas.openxmlformats.org/drawingml/2006/table">
            <a:tbl>
              <a:tblPr firstRow="1" firstCol="1" bandRow="1">
                <a:tableStyleId>{B301B821-A1FF-4177-AEE7-76D212191A09}</a:tableStyleId>
              </a:tblPr>
              <a:tblGrid>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104057392"/>
                    </a:ext>
                  </a:extLst>
                </a:gridCol>
                <a:gridCol w="3047999">
                  <a:extLst>
                    <a:ext uri="{9D8B030D-6E8A-4147-A177-3AD203B41FA5}">
                      <a16:colId xmlns:a16="http://schemas.microsoft.com/office/drawing/2014/main" val="20002"/>
                    </a:ext>
                  </a:extLst>
                </a:gridCol>
              </a:tblGrid>
              <a:tr h="0">
                <a:tc>
                  <a:txBody>
                    <a:bodyPr/>
                    <a:lstStyle/>
                    <a:p>
                      <a:pPr marL="0" marR="0" algn="ctr">
                        <a:lnSpc>
                          <a:spcPct val="115000"/>
                        </a:lnSpc>
                        <a:spcBef>
                          <a:spcPts val="0"/>
                        </a:spcBef>
                        <a:spcAft>
                          <a:spcPts val="0"/>
                        </a:spcAft>
                      </a:pPr>
                      <a:r>
                        <a:rPr lang="en-US" sz="1800" dirty="0">
                          <a:effectLst/>
                        </a:rPr>
                        <a:t>Instruction</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Operands</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Brief description</a:t>
                      </a:r>
                      <a:endParaRPr lang="en-US" sz="1800" dirty="0">
                        <a:effectLst/>
                        <a:latin typeface="Calibri"/>
                        <a:ea typeface="宋体"/>
                        <a:cs typeface="Times New Roman"/>
                      </a:endParaRPr>
                    </a:p>
                  </a:txBody>
                  <a:tcPr marL="68580" marR="68580" marT="0" marB="0" anchor="ctr" anchorCtr="1">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800" b="1" dirty="0">
                          <a:solidFill>
                            <a:srgbClr val="FF0000"/>
                          </a:solidFill>
                          <a:effectLst/>
                          <a:latin typeface="Consolas" panose="020B0609020204030204" pitchFamily="49" charset="0"/>
                        </a:rPr>
                        <a:t>B</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Consolas" panose="020B0609020204030204" pitchFamily="49" charset="0"/>
                        </a:rPr>
                        <a:t>label</a:t>
                      </a:r>
                      <a:endParaRPr lang="en-US" sz="1800" dirty="0">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Branch</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800" b="1">
                          <a:solidFill>
                            <a:srgbClr val="FF0000"/>
                          </a:solidFill>
                          <a:effectLst/>
                          <a:latin typeface="Consolas" panose="020B0609020204030204" pitchFamily="49" charset="0"/>
                        </a:rPr>
                        <a:t>BL</a:t>
                      </a:r>
                      <a:endParaRPr lang="en-US" sz="1800" b="1">
                        <a:solidFill>
                          <a:srgbClr val="FF0000"/>
                        </a:solidFill>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Consolas" panose="020B0609020204030204" pitchFamily="49" charset="0"/>
                        </a:rPr>
                        <a:t>label</a:t>
                      </a:r>
                      <a:endParaRPr lang="en-US" sz="1800">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Branch with Link</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1800" b="1">
                          <a:solidFill>
                            <a:srgbClr val="FF0000"/>
                          </a:solidFill>
                          <a:effectLst/>
                          <a:latin typeface="Consolas" panose="020B0609020204030204" pitchFamily="49" charset="0"/>
                        </a:rPr>
                        <a:t>BLX</a:t>
                      </a:r>
                      <a:endParaRPr lang="en-US" sz="1800" b="1">
                        <a:solidFill>
                          <a:srgbClr val="FF0000"/>
                        </a:solidFill>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err="1">
                          <a:effectLst/>
                          <a:latin typeface="Consolas" panose="020B0609020204030204" pitchFamily="49" charset="0"/>
                        </a:rPr>
                        <a:t>Rm</a:t>
                      </a:r>
                      <a:endParaRPr lang="en-US" sz="1800" dirty="0">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Branch indirect with Link</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800" b="1" dirty="0">
                          <a:solidFill>
                            <a:srgbClr val="FF0000"/>
                          </a:solidFill>
                          <a:effectLst/>
                          <a:latin typeface="Consolas" panose="020B0609020204030204" pitchFamily="49" charset="0"/>
                        </a:rPr>
                        <a:t>BX</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err="1">
                          <a:effectLst/>
                          <a:latin typeface="Consolas" panose="020B0609020204030204" pitchFamily="49" charset="0"/>
                        </a:rPr>
                        <a:t>Rm</a:t>
                      </a:r>
                      <a:endParaRPr lang="en-US" sz="1800" dirty="0">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Branch indirect</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8605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Unconditional Branch Instructions:</a:t>
            </a:r>
            <a:br>
              <a:rPr lang="en-US" dirty="0"/>
            </a:br>
            <a:r>
              <a:rPr lang="en-US" dirty="0"/>
              <a:t>A Simple Example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11</a:t>
            </a:fld>
            <a:endParaRPr kumimoji="0" lang="en-US" dirty="0"/>
          </a:p>
        </p:txBody>
      </p:sp>
      <p:sp>
        <p:nvSpPr>
          <p:cNvPr id="4" name="Content Placeholder 3"/>
          <p:cNvSpPr>
            <a:spLocks noGrp="1"/>
          </p:cNvSpPr>
          <p:nvPr>
            <p:ph sz="quarter" idx="1"/>
          </p:nvPr>
        </p:nvSpPr>
        <p:spPr>
          <a:xfrm>
            <a:off x="612648" y="4253396"/>
            <a:ext cx="8229600" cy="1280160"/>
          </a:xfrm>
        </p:spPr>
        <p:txBody>
          <a:bodyPr>
            <a:normAutofit fontScale="77500" lnSpcReduction="20000"/>
          </a:bodyPr>
          <a:lstStyle/>
          <a:p>
            <a:r>
              <a:rPr lang="en-US" dirty="0"/>
              <a:t>A </a:t>
            </a:r>
            <a:r>
              <a:rPr lang="en-US" dirty="0">
                <a:solidFill>
                  <a:srgbClr val="FF0000"/>
                </a:solidFill>
              </a:rPr>
              <a:t>label</a:t>
            </a:r>
            <a:r>
              <a:rPr lang="en-US" dirty="0"/>
              <a:t> marks the location of an instruction</a:t>
            </a:r>
          </a:p>
          <a:p>
            <a:r>
              <a:rPr lang="en-US" dirty="0"/>
              <a:t>Labels helps human to read the code</a:t>
            </a:r>
          </a:p>
          <a:p>
            <a:r>
              <a:rPr lang="en-US" dirty="0"/>
              <a:t>In machine program, labels are converted to numeric offsets by assembler </a:t>
            </a:r>
          </a:p>
        </p:txBody>
      </p:sp>
      <p:sp>
        <p:nvSpPr>
          <p:cNvPr id="5" name="TextBox 4"/>
          <p:cNvSpPr txBox="1"/>
          <p:nvPr/>
        </p:nvSpPr>
        <p:spPr>
          <a:xfrm>
            <a:off x="1954894" y="1729343"/>
            <a:ext cx="5545108" cy="193899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a:latin typeface="Consolas" panose="020B0609020204030204" pitchFamily="49" charset="0"/>
              </a:rPr>
              <a:t>       MOVS r1, #1</a:t>
            </a:r>
          </a:p>
          <a:p>
            <a:r>
              <a:rPr lang="en-US" sz="2000" dirty="0">
                <a:latin typeface="Consolas" panose="020B0609020204030204" pitchFamily="49" charset="0"/>
              </a:rPr>
              <a:t>       </a:t>
            </a:r>
            <a:r>
              <a:rPr lang="en-US" sz="2000" b="1" dirty="0">
                <a:solidFill>
                  <a:srgbClr val="FF0000"/>
                </a:solidFill>
                <a:latin typeface="Consolas" panose="020B0609020204030204" pitchFamily="49" charset="0"/>
              </a:rPr>
              <a:t>B    target  </a:t>
            </a:r>
            <a:r>
              <a:rPr lang="en-US" sz="2000" dirty="0">
                <a:solidFill>
                  <a:schemeClr val="bg1">
                    <a:lumMod val="50000"/>
                  </a:schemeClr>
                </a:solidFill>
                <a:latin typeface="Consolas" panose="020B0609020204030204" pitchFamily="49" charset="0"/>
              </a:rPr>
              <a:t>; Branch to target</a:t>
            </a:r>
            <a:endParaRPr lang="en-US" sz="2000" b="1" dirty="0">
              <a:solidFill>
                <a:srgbClr val="FF0000"/>
              </a:solidFill>
              <a:latin typeface="Consolas" panose="020B0609020204030204" pitchFamily="49" charset="0"/>
            </a:endParaRPr>
          </a:p>
          <a:p>
            <a:r>
              <a:rPr lang="en-US" sz="2000" dirty="0">
                <a:latin typeface="Consolas" panose="020B0609020204030204" pitchFamily="49" charset="0"/>
              </a:rPr>
              <a:t>       MOVS r2, #2  </a:t>
            </a:r>
            <a:r>
              <a:rPr lang="en-US" sz="2000" dirty="0">
                <a:solidFill>
                  <a:schemeClr val="bg1">
                    <a:lumMod val="50000"/>
                  </a:schemeClr>
                </a:solidFill>
                <a:latin typeface="Consolas" panose="020B0609020204030204" pitchFamily="49" charset="0"/>
              </a:rPr>
              <a:t>; Not executed</a:t>
            </a:r>
            <a:endParaRPr lang="en-US" sz="2000" dirty="0">
              <a:latin typeface="Consolas" panose="020B0609020204030204" pitchFamily="49" charset="0"/>
            </a:endParaRPr>
          </a:p>
          <a:p>
            <a:r>
              <a:rPr lang="en-US" sz="2000" dirty="0">
                <a:latin typeface="Consolas" panose="020B0609020204030204" pitchFamily="49" charset="0"/>
              </a:rPr>
              <a:t>       MOVS r3, #3  </a:t>
            </a:r>
            <a:r>
              <a:rPr lang="en-US" sz="2000" dirty="0">
                <a:solidFill>
                  <a:schemeClr val="bg1">
                    <a:lumMod val="50000"/>
                  </a:schemeClr>
                </a:solidFill>
                <a:latin typeface="Consolas" panose="020B0609020204030204" pitchFamily="49" charset="0"/>
              </a:rPr>
              <a:t>; Not executed</a:t>
            </a:r>
          </a:p>
          <a:p>
            <a:r>
              <a:rPr lang="en-US" sz="2000" dirty="0">
                <a:latin typeface="Consolas" panose="020B0609020204030204" pitchFamily="49" charset="0"/>
              </a:rPr>
              <a:t>       MOVS r4, #4  </a:t>
            </a:r>
            <a:r>
              <a:rPr lang="en-US" sz="2000" dirty="0">
                <a:solidFill>
                  <a:schemeClr val="bg1">
                    <a:lumMod val="50000"/>
                  </a:schemeClr>
                </a:solidFill>
                <a:latin typeface="Consolas" panose="020B0609020204030204" pitchFamily="49" charset="0"/>
              </a:rPr>
              <a:t>; Not executed</a:t>
            </a:r>
          </a:p>
          <a:p>
            <a:r>
              <a:rPr lang="en-US" sz="2000" b="1" dirty="0">
                <a:solidFill>
                  <a:srgbClr val="FF0000"/>
                </a:solidFill>
                <a:latin typeface="Consolas" panose="020B0609020204030204" pitchFamily="49" charset="0"/>
              </a:rPr>
              <a:t>target</a:t>
            </a:r>
            <a:r>
              <a:rPr lang="en-US" sz="2000" dirty="0">
                <a:latin typeface="Consolas" panose="020B0609020204030204" pitchFamily="49" charset="0"/>
              </a:rPr>
              <a:t> MOVS r5, #5</a:t>
            </a:r>
          </a:p>
        </p:txBody>
      </p:sp>
      <p:sp>
        <p:nvSpPr>
          <p:cNvPr id="6" name="Arrow: Curved Right 5">
            <a:extLst>
              <a:ext uri="{FF2B5EF4-FFF2-40B4-BE49-F238E27FC236}">
                <a16:creationId xmlns:a16="http://schemas.microsoft.com/office/drawing/2014/main" id="{47A27E32-4EC5-7D79-232B-8867AE1F9B49}"/>
              </a:ext>
            </a:extLst>
          </p:cNvPr>
          <p:cNvSpPr/>
          <p:nvPr/>
        </p:nvSpPr>
        <p:spPr>
          <a:xfrm>
            <a:off x="1467896" y="2174915"/>
            <a:ext cx="455643" cy="1406486"/>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62368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28600" y="990600"/>
            <a:ext cx="8591550" cy="4953000"/>
          </a:xfrm>
          <a:prstGeom prst="rect">
            <a:avLst/>
          </a:prstGeom>
          <a:noFill/>
          <a:ln w="9525">
            <a:noFill/>
            <a:miter lim="800000"/>
            <a:headEnd/>
            <a:tailEnd/>
          </a:ln>
        </p:spPr>
        <p:txBody>
          <a:bodyPr lIns="92075" tIns="46038" rIns="92075" bIns="46038"/>
          <a:lstStyle/>
          <a:p>
            <a:endParaRPr lang="en-GB" sz="2400" b="0">
              <a:latin typeface="Times New Roman" pitchFamily="18" charset="0"/>
            </a:endParaRPr>
          </a:p>
        </p:txBody>
      </p:sp>
      <p:sp>
        <p:nvSpPr>
          <p:cNvPr id="14339" name="Rectangle 3"/>
          <p:cNvSpPr>
            <a:spLocks noGrp="1" noChangeArrowheads="1"/>
          </p:cNvSpPr>
          <p:nvPr>
            <p:ph type="title"/>
          </p:nvPr>
        </p:nvSpPr>
        <p:spPr/>
        <p:txBody>
          <a:bodyPr/>
          <a:lstStyle/>
          <a:p>
            <a:r>
              <a:rPr lang="en-US" dirty="0"/>
              <a:t>Condition Codes </a:t>
            </a:r>
          </a:p>
        </p:txBody>
      </p:sp>
      <p:sp>
        <p:nvSpPr>
          <p:cNvPr id="14341" name="Rectangle 53"/>
          <p:cNvSpPr>
            <a:spLocks noGrp="1" noChangeArrowheads="1"/>
          </p:cNvSpPr>
          <p:nvPr>
            <p:ph sz="quarter" idx="1"/>
          </p:nvPr>
        </p:nvSpPr>
        <p:spPr/>
        <p:txBody>
          <a:bodyPr anchor="t"/>
          <a:lstStyle/>
          <a:p>
            <a:r>
              <a:rPr lang="en-US" dirty="0"/>
              <a:t>The possible condition codes are listed below:</a:t>
            </a:r>
          </a:p>
        </p:txBody>
      </p:sp>
      <p:sp>
        <p:nvSpPr>
          <p:cNvPr id="14342" name="Rectangle 5"/>
          <p:cNvSpPr>
            <a:spLocks noChangeArrowheads="1"/>
          </p:cNvSpPr>
          <p:nvPr/>
        </p:nvSpPr>
        <p:spPr bwMode="auto">
          <a:xfrm>
            <a:off x="2696971" y="2309813"/>
            <a:ext cx="3435035" cy="265113"/>
          </a:xfrm>
          <a:prstGeom prst="rect">
            <a:avLst/>
          </a:prstGeom>
          <a:noFill/>
          <a:ln w="12700">
            <a:solidFill>
              <a:schemeClr val="tx1"/>
            </a:solidFill>
            <a:miter lim="800000"/>
            <a:headEnd/>
            <a:tailEnd/>
          </a:ln>
        </p:spPr>
        <p:txBody>
          <a:bodyPr wrap="none" anchor="ctr"/>
          <a:lstStyle/>
          <a:p>
            <a:r>
              <a:rPr lang="en-US" sz="1800" b="0" dirty="0">
                <a:solidFill>
                  <a:srgbClr val="0000FF"/>
                </a:solidFill>
                <a:latin typeface="Arial" pitchFamily="34" charset="0"/>
              </a:rPr>
              <a:t>N</a:t>
            </a:r>
            <a:r>
              <a:rPr lang="en-US" sz="1800" b="0" dirty="0">
                <a:latin typeface="Arial" pitchFamily="34" charset="0"/>
              </a:rPr>
              <a:t>ot </a:t>
            </a:r>
            <a:r>
              <a:rPr lang="en-US" sz="1800" b="0" dirty="0">
                <a:solidFill>
                  <a:srgbClr val="0000FF"/>
                </a:solidFill>
                <a:latin typeface="Arial" pitchFamily="34" charset="0"/>
              </a:rPr>
              <a:t>E</a:t>
            </a:r>
            <a:r>
              <a:rPr lang="en-US" sz="1800" b="0" dirty="0">
                <a:latin typeface="Arial" pitchFamily="34" charset="0"/>
              </a:rPr>
              <a:t>qual</a:t>
            </a:r>
          </a:p>
        </p:txBody>
      </p:sp>
      <p:sp>
        <p:nvSpPr>
          <p:cNvPr id="14343" name="Rectangle 6"/>
          <p:cNvSpPr>
            <a:spLocks noChangeArrowheads="1"/>
          </p:cNvSpPr>
          <p:nvPr/>
        </p:nvSpPr>
        <p:spPr bwMode="auto">
          <a:xfrm>
            <a:off x="2696971" y="2574926"/>
            <a:ext cx="3435035" cy="265113"/>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Unsigned </a:t>
            </a:r>
            <a:r>
              <a:rPr lang="en-US" sz="1800" b="0" dirty="0">
                <a:solidFill>
                  <a:srgbClr val="0000FF"/>
                </a:solidFill>
                <a:latin typeface="Arial" pitchFamily="34" charset="0"/>
              </a:rPr>
              <a:t>H</a:t>
            </a:r>
            <a:r>
              <a:rPr lang="en-US" sz="1800" b="0" dirty="0">
                <a:latin typeface="Arial" pitchFamily="34" charset="0"/>
              </a:rPr>
              <a:t>igher or </a:t>
            </a:r>
            <a:r>
              <a:rPr lang="en-US" sz="1800" b="0" dirty="0">
                <a:solidFill>
                  <a:srgbClr val="0000FF"/>
                </a:solidFill>
                <a:latin typeface="Arial" pitchFamily="34" charset="0"/>
              </a:rPr>
              <a:t>S</a:t>
            </a:r>
            <a:r>
              <a:rPr lang="en-US" sz="1800" b="0" dirty="0">
                <a:latin typeface="Arial" pitchFamily="34" charset="0"/>
              </a:rPr>
              <a:t>ame</a:t>
            </a:r>
          </a:p>
        </p:txBody>
      </p:sp>
      <p:sp>
        <p:nvSpPr>
          <p:cNvPr id="14344" name="Rectangle 7"/>
          <p:cNvSpPr>
            <a:spLocks noChangeArrowheads="1"/>
          </p:cNvSpPr>
          <p:nvPr/>
        </p:nvSpPr>
        <p:spPr bwMode="auto">
          <a:xfrm>
            <a:off x="2696971" y="2840038"/>
            <a:ext cx="3435035" cy="265113"/>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Unsigned </a:t>
            </a:r>
            <a:r>
              <a:rPr lang="en-US" sz="1800" b="0" dirty="0" err="1">
                <a:solidFill>
                  <a:srgbClr val="0000FF"/>
                </a:solidFill>
                <a:latin typeface="Arial" pitchFamily="34" charset="0"/>
              </a:rPr>
              <a:t>LO</a:t>
            </a:r>
            <a:r>
              <a:rPr lang="en-US" sz="1800" b="0" dirty="0" err="1">
                <a:latin typeface="Arial" pitchFamily="34" charset="0"/>
              </a:rPr>
              <a:t>wer</a:t>
            </a:r>
            <a:endParaRPr lang="en-US" sz="1800" b="0" dirty="0">
              <a:latin typeface="Arial" pitchFamily="34" charset="0"/>
            </a:endParaRPr>
          </a:p>
        </p:txBody>
      </p:sp>
      <p:sp>
        <p:nvSpPr>
          <p:cNvPr id="14345" name="Rectangle 8"/>
          <p:cNvSpPr>
            <a:spLocks noChangeArrowheads="1"/>
          </p:cNvSpPr>
          <p:nvPr/>
        </p:nvSpPr>
        <p:spPr bwMode="auto">
          <a:xfrm>
            <a:off x="2696971" y="3105151"/>
            <a:ext cx="3435035" cy="265113"/>
          </a:xfrm>
          <a:prstGeom prst="rect">
            <a:avLst/>
          </a:prstGeom>
          <a:noFill/>
          <a:ln w="12700">
            <a:solidFill>
              <a:schemeClr val="tx1"/>
            </a:solidFill>
            <a:miter lim="800000"/>
            <a:headEnd/>
            <a:tailEnd/>
          </a:ln>
        </p:spPr>
        <p:txBody>
          <a:bodyPr wrap="none" anchor="ctr"/>
          <a:lstStyle/>
          <a:p>
            <a:r>
              <a:rPr lang="en-US" sz="1800" b="0" dirty="0" err="1">
                <a:solidFill>
                  <a:srgbClr val="0000FF"/>
                </a:solidFill>
                <a:latin typeface="Arial" pitchFamily="34" charset="0"/>
              </a:rPr>
              <a:t>MI</a:t>
            </a:r>
            <a:r>
              <a:rPr lang="en-US" sz="1800" b="0" dirty="0" err="1">
                <a:latin typeface="Arial" pitchFamily="34" charset="0"/>
              </a:rPr>
              <a:t>nus</a:t>
            </a:r>
            <a:r>
              <a:rPr lang="en-US" sz="1800" b="0" dirty="0">
                <a:latin typeface="Arial" pitchFamily="34" charset="0"/>
              </a:rPr>
              <a:t> (Negative)</a:t>
            </a:r>
          </a:p>
        </p:txBody>
      </p:sp>
      <p:sp>
        <p:nvSpPr>
          <p:cNvPr id="14346" name="Rectangle 9"/>
          <p:cNvSpPr>
            <a:spLocks noChangeArrowheads="1"/>
          </p:cNvSpPr>
          <p:nvPr/>
        </p:nvSpPr>
        <p:spPr bwMode="auto">
          <a:xfrm>
            <a:off x="2696971" y="2044701"/>
            <a:ext cx="3435035" cy="265113"/>
          </a:xfrm>
          <a:prstGeom prst="rect">
            <a:avLst/>
          </a:prstGeom>
          <a:noFill/>
          <a:ln w="12700">
            <a:solidFill>
              <a:schemeClr val="tx1"/>
            </a:solidFill>
            <a:miter lim="800000"/>
            <a:headEnd/>
            <a:tailEnd/>
          </a:ln>
        </p:spPr>
        <p:txBody>
          <a:bodyPr wrap="none" anchor="ctr"/>
          <a:lstStyle/>
          <a:p>
            <a:r>
              <a:rPr lang="en-US" sz="1800" b="0" dirty="0" err="1">
                <a:solidFill>
                  <a:srgbClr val="0000FF"/>
                </a:solidFill>
                <a:latin typeface="Arial" pitchFamily="34" charset="0"/>
              </a:rPr>
              <a:t>EQ</a:t>
            </a:r>
            <a:r>
              <a:rPr lang="en-US" sz="1800" b="0" dirty="0" err="1">
                <a:latin typeface="Arial" pitchFamily="34" charset="0"/>
              </a:rPr>
              <a:t>ual</a:t>
            </a:r>
            <a:endParaRPr lang="en-US" sz="1800" b="0" dirty="0">
              <a:latin typeface="Arial" pitchFamily="34" charset="0"/>
            </a:endParaRPr>
          </a:p>
        </p:txBody>
      </p:sp>
      <p:sp>
        <p:nvSpPr>
          <p:cNvPr id="14347" name="Rectangle 10"/>
          <p:cNvSpPr>
            <a:spLocks noChangeArrowheads="1"/>
          </p:cNvSpPr>
          <p:nvPr/>
        </p:nvSpPr>
        <p:spPr bwMode="auto">
          <a:xfrm>
            <a:off x="2696971" y="3635376"/>
            <a:ext cx="3435035" cy="265113"/>
          </a:xfrm>
          <a:prstGeom prst="rect">
            <a:avLst/>
          </a:prstGeom>
          <a:noFill/>
          <a:ln w="12700">
            <a:solidFill>
              <a:schemeClr val="tx1"/>
            </a:solidFill>
            <a:miter lim="800000"/>
            <a:headEnd/>
            <a:tailEnd/>
          </a:ln>
        </p:spPr>
        <p:txBody>
          <a:bodyPr wrap="none" anchor="ctr"/>
          <a:lstStyle/>
          <a:p>
            <a:r>
              <a:rPr lang="en-US" dirty="0" err="1">
                <a:latin typeface="Arial" pitchFamily="34" charset="0"/>
              </a:rPr>
              <a:t>o</a:t>
            </a:r>
            <a:r>
              <a:rPr lang="en-US" sz="1800" b="0" dirty="0" err="1">
                <a:solidFill>
                  <a:srgbClr val="0000FF"/>
                </a:solidFill>
                <a:latin typeface="Arial" pitchFamily="34" charset="0"/>
              </a:rPr>
              <a:t>V</a:t>
            </a:r>
            <a:r>
              <a:rPr lang="en-US" sz="1800" b="0" dirty="0" err="1">
                <a:latin typeface="Arial" pitchFamily="34" charset="0"/>
              </a:rPr>
              <a:t>erflow</a:t>
            </a:r>
            <a:r>
              <a:rPr lang="en-US" sz="1800" b="0" dirty="0">
                <a:latin typeface="Arial" pitchFamily="34" charset="0"/>
              </a:rPr>
              <a:t> </a:t>
            </a:r>
            <a:r>
              <a:rPr lang="en-US" sz="1800" b="0" dirty="0">
                <a:solidFill>
                  <a:srgbClr val="0000FF"/>
                </a:solidFill>
                <a:latin typeface="Arial" pitchFamily="34" charset="0"/>
              </a:rPr>
              <a:t>S</a:t>
            </a:r>
            <a:r>
              <a:rPr lang="en-US" sz="1800" b="0" dirty="0">
                <a:latin typeface="Arial" pitchFamily="34" charset="0"/>
              </a:rPr>
              <a:t>et</a:t>
            </a:r>
          </a:p>
        </p:txBody>
      </p:sp>
      <p:sp>
        <p:nvSpPr>
          <p:cNvPr id="14348" name="Rectangle 11"/>
          <p:cNvSpPr>
            <a:spLocks noChangeArrowheads="1"/>
          </p:cNvSpPr>
          <p:nvPr/>
        </p:nvSpPr>
        <p:spPr bwMode="auto">
          <a:xfrm>
            <a:off x="2696971" y="3900488"/>
            <a:ext cx="3435035" cy="265113"/>
          </a:xfrm>
          <a:prstGeom prst="rect">
            <a:avLst/>
          </a:prstGeom>
          <a:noFill/>
          <a:ln w="12700">
            <a:solidFill>
              <a:schemeClr val="tx1"/>
            </a:solidFill>
            <a:miter lim="800000"/>
            <a:headEnd/>
            <a:tailEnd/>
          </a:ln>
        </p:spPr>
        <p:txBody>
          <a:bodyPr wrap="none" anchor="ctr"/>
          <a:lstStyle/>
          <a:p>
            <a:r>
              <a:rPr lang="en-US" sz="1800" b="0" dirty="0" err="1">
                <a:latin typeface="Arial" pitchFamily="34" charset="0"/>
              </a:rPr>
              <a:t>o</a:t>
            </a:r>
            <a:r>
              <a:rPr lang="en-US" sz="1800" b="0" dirty="0" err="1">
                <a:solidFill>
                  <a:srgbClr val="0000FF"/>
                </a:solidFill>
                <a:latin typeface="Arial" pitchFamily="34" charset="0"/>
              </a:rPr>
              <a:t>V</a:t>
            </a:r>
            <a:r>
              <a:rPr lang="en-US" sz="1800" b="0" dirty="0" err="1">
                <a:latin typeface="Arial" pitchFamily="34" charset="0"/>
              </a:rPr>
              <a:t>erflow</a:t>
            </a:r>
            <a:r>
              <a:rPr lang="en-US" sz="1800" b="0" dirty="0">
                <a:latin typeface="Arial" pitchFamily="34" charset="0"/>
              </a:rPr>
              <a:t> </a:t>
            </a:r>
            <a:r>
              <a:rPr lang="en-US" sz="1800" b="0" dirty="0">
                <a:solidFill>
                  <a:srgbClr val="0000FF"/>
                </a:solidFill>
                <a:latin typeface="Arial" pitchFamily="34" charset="0"/>
              </a:rPr>
              <a:t>C</a:t>
            </a:r>
            <a:r>
              <a:rPr lang="en-US" sz="1800" b="0" dirty="0">
                <a:latin typeface="Arial" pitchFamily="34" charset="0"/>
              </a:rPr>
              <a:t>lear</a:t>
            </a:r>
          </a:p>
        </p:txBody>
      </p:sp>
      <p:sp>
        <p:nvSpPr>
          <p:cNvPr id="14349" name="Rectangle 12"/>
          <p:cNvSpPr>
            <a:spLocks noChangeArrowheads="1"/>
          </p:cNvSpPr>
          <p:nvPr/>
        </p:nvSpPr>
        <p:spPr bwMode="auto">
          <a:xfrm>
            <a:off x="2696971" y="4165601"/>
            <a:ext cx="3435035" cy="265113"/>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Unsigned </a:t>
            </a:r>
            <a:r>
              <a:rPr lang="en-US" dirty="0" err="1">
                <a:solidFill>
                  <a:srgbClr val="0000FF"/>
                </a:solidFill>
                <a:latin typeface="Arial" pitchFamily="34" charset="0"/>
              </a:rPr>
              <a:t>HI</a:t>
            </a:r>
            <a:r>
              <a:rPr lang="en-US" sz="1800" b="0" dirty="0" err="1">
                <a:latin typeface="Arial" pitchFamily="34" charset="0"/>
              </a:rPr>
              <a:t>gher</a:t>
            </a:r>
            <a:endParaRPr lang="en-US" sz="1800" b="0" dirty="0">
              <a:latin typeface="Arial" pitchFamily="34" charset="0"/>
            </a:endParaRPr>
          </a:p>
        </p:txBody>
      </p:sp>
      <p:sp>
        <p:nvSpPr>
          <p:cNvPr id="14350" name="Rectangle 13"/>
          <p:cNvSpPr>
            <a:spLocks noChangeArrowheads="1"/>
          </p:cNvSpPr>
          <p:nvPr/>
        </p:nvSpPr>
        <p:spPr bwMode="auto">
          <a:xfrm>
            <a:off x="2696971" y="4430713"/>
            <a:ext cx="3435035" cy="265113"/>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Unsigned </a:t>
            </a:r>
            <a:r>
              <a:rPr lang="en-US" sz="1800" b="0" dirty="0">
                <a:solidFill>
                  <a:srgbClr val="0000FF"/>
                </a:solidFill>
                <a:latin typeface="Arial" pitchFamily="34" charset="0"/>
              </a:rPr>
              <a:t>L</a:t>
            </a:r>
            <a:r>
              <a:rPr lang="en-US" sz="1800" b="0" dirty="0">
                <a:latin typeface="Arial" pitchFamily="34" charset="0"/>
              </a:rPr>
              <a:t>ower or </a:t>
            </a:r>
            <a:r>
              <a:rPr lang="en-US" sz="1800" b="0" dirty="0">
                <a:solidFill>
                  <a:srgbClr val="0000FF"/>
                </a:solidFill>
                <a:latin typeface="Arial" pitchFamily="34" charset="0"/>
              </a:rPr>
              <a:t>S</a:t>
            </a:r>
            <a:r>
              <a:rPr lang="en-US" sz="1800" b="0" dirty="0">
                <a:latin typeface="Arial" pitchFamily="34" charset="0"/>
              </a:rPr>
              <a:t>ame</a:t>
            </a:r>
          </a:p>
        </p:txBody>
      </p:sp>
      <p:sp>
        <p:nvSpPr>
          <p:cNvPr id="14351" name="Rectangle 14"/>
          <p:cNvSpPr>
            <a:spLocks noChangeArrowheads="1"/>
          </p:cNvSpPr>
          <p:nvPr/>
        </p:nvSpPr>
        <p:spPr bwMode="auto">
          <a:xfrm>
            <a:off x="2696971" y="3370263"/>
            <a:ext cx="3435035" cy="265113"/>
          </a:xfrm>
          <a:prstGeom prst="rect">
            <a:avLst/>
          </a:prstGeom>
          <a:noFill/>
          <a:ln w="12700">
            <a:solidFill>
              <a:schemeClr val="tx1"/>
            </a:solidFill>
            <a:miter lim="800000"/>
            <a:headEnd/>
            <a:tailEnd/>
          </a:ln>
        </p:spPr>
        <p:txBody>
          <a:bodyPr wrap="none" anchor="ctr"/>
          <a:lstStyle/>
          <a:p>
            <a:r>
              <a:rPr lang="en-US" sz="1800" b="0" dirty="0" err="1">
                <a:solidFill>
                  <a:srgbClr val="0000FF"/>
                </a:solidFill>
                <a:latin typeface="Arial" pitchFamily="34" charset="0"/>
              </a:rPr>
              <a:t>PL</a:t>
            </a:r>
            <a:r>
              <a:rPr lang="en-US" sz="1800" b="0" dirty="0" err="1">
                <a:latin typeface="Arial" pitchFamily="34" charset="0"/>
              </a:rPr>
              <a:t>us</a:t>
            </a:r>
            <a:r>
              <a:rPr lang="en-US" sz="1800" b="0" dirty="0">
                <a:latin typeface="Arial" pitchFamily="34" charset="0"/>
              </a:rPr>
              <a:t> (Positive or Zero)</a:t>
            </a:r>
          </a:p>
        </p:txBody>
      </p:sp>
      <p:sp>
        <p:nvSpPr>
          <p:cNvPr id="14352" name="Rectangle 15"/>
          <p:cNvSpPr>
            <a:spLocks noChangeArrowheads="1"/>
          </p:cNvSpPr>
          <p:nvPr/>
        </p:nvSpPr>
        <p:spPr bwMode="auto">
          <a:xfrm>
            <a:off x="2696971" y="4960938"/>
            <a:ext cx="3435035" cy="265113"/>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Signed </a:t>
            </a:r>
            <a:r>
              <a:rPr lang="en-US" sz="1800" b="0" dirty="0">
                <a:solidFill>
                  <a:srgbClr val="0000FF"/>
                </a:solidFill>
                <a:latin typeface="Arial" pitchFamily="34" charset="0"/>
              </a:rPr>
              <a:t>L</a:t>
            </a:r>
            <a:r>
              <a:rPr lang="en-US" sz="1800" b="0" dirty="0">
                <a:latin typeface="Arial" pitchFamily="34" charset="0"/>
              </a:rPr>
              <a:t>ess </a:t>
            </a:r>
            <a:r>
              <a:rPr lang="en-US" sz="1800" b="0" dirty="0">
                <a:solidFill>
                  <a:srgbClr val="0000FF"/>
                </a:solidFill>
                <a:latin typeface="Arial" pitchFamily="34" charset="0"/>
              </a:rPr>
              <a:t>T</a:t>
            </a:r>
            <a:r>
              <a:rPr lang="en-US" sz="1800" b="0" dirty="0">
                <a:latin typeface="Arial" pitchFamily="34" charset="0"/>
              </a:rPr>
              <a:t>han</a:t>
            </a:r>
          </a:p>
        </p:txBody>
      </p:sp>
      <p:sp>
        <p:nvSpPr>
          <p:cNvPr id="14353" name="Rectangle 16"/>
          <p:cNvSpPr>
            <a:spLocks noChangeArrowheads="1"/>
          </p:cNvSpPr>
          <p:nvPr/>
        </p:nvSpPr>
        <p:spPr bwMode="auto">
          <a:xfrm>
            <a:off x="2696971" y="5226051"/>
            <a:ext cx="3435035" cy="265113"/>
          </a:xfrm>
          <a:prstGeom prst="rect">
            <a:avLst/>
          </a:prstGeom>
          <a:noFill/>
          <a:ln w="12700">
            <a:solidFill>
              <a:schemeClr val="tx1"/>
            </a:solidFill>
            <a:miter lim="800000"/>
            <a:headEnd/>
            <a:tailEnd/>
          </a:ln>
        </p:spPr>
        <p:txBody>
          <a:bodyPr wrap="none" anchor="ctr"/>
          <a:lstStyle/>
          <a:p>
            <a:r>
              <a:rPr lang="en-US" dirty="0">
                <a:latin typeface="Arial" pitchFamily="34" charset="0"/>
              </a:rPr>
              <a:t>Signed </a:t>
            </a:r>
            <a:r>
              <a:rPr lang="en-US" sz="1800" b="0" dirty="0">
                <a:solidFill>
                  <a:srgbClr val="0000FF"/>
                </a:solidFill>
                <a:latin typeface="Arial" pitchFamily="34" charset="0"/>
              </a:rPr>
              <a:t>G</a:t>
            </a:r>
            <a:r>
              <a:rPr lang="en-US" sz="1800" b="0" dirty="0">
                <a:latin typeface="Arial" pitchFamily="34" charset="0"/>
              </a:rPr>
              <a:t>reater </a:t>
            </a:r>
            <a:r>
              <a:rPr lang="en-US" sz="1800" b="0" dirty="0">
                <a:solidFill>
                  <a:srgbClr val="0000FF"/>
                </a:solidFill>
                <a:latin typeface="Arial" pitchFamily="34" charset="0"/>
              </a:rPr>
              <a:t>T</a:t>
            </a:r>
            <a:r>
              <a:rPr lang="en-US" sz="1800" b="0" dirty="0">
                <a:latin typeface="Arial" pitchFamily="34" charset="0"/>
              </a:rPr>
              <a:t>han</a:t>
            </a:r>
          </a:p>
        </p:txBody>
      </p:sp>
      <p:sp>
        <p:nvSpPr>
          <p:cNvPr id="14354" name="Rectangle 17"/>
          <p:cNvSpPr>
            <a:spLocks noChangeArrowheads="1"/>
          </p:cNvSpPr>
          <p:nvPr/>
        </p:nvSpPr>
        <p:spPr bwMode="auto">
          <a:xfrm>
            <a:off x="2696971" y="5491163"/>
            <a:ext cx="3435035" cy="265113"/>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Signed </a:t>
            </a:r>
            <a:r>
              <a:rPr lang="en-US" sz="1800" b="0" dirty="0">
                <a:solidFill>
                  <a:srgbClr val="0000FF"/>
                </a:solidFill>
                <a:latin typeface="Arial" pitchFamily="34" charset="0"/>
              </a:rPr>
              <a:t>L</a:t>
            </a:r>
            <a:r>
              <a:rPr lang="en-US" sz="1800" b="0" dirty="0">
                <a:latin typeface="Arial" pitchFamily="34" charset="0"/>
              </a:rPr>
              <a:t>ess than or </a:t>
            </a:r>
            <a:r>
              <a:rPr lang="en-US" sz="1800" b="0" dirty="0">
                <a:solidFill>
                  <a:srgbClr val="0000FF"/>
                </a:solidFill>
                <a:latin typeface="Arial" pitchFamily="34" charset="0"/>
              </a:rPr>
              <a:t>E</a:t>
            </a:r>
            <a:r>
              <a:rPr lang="en-US" sz="1800" b="0" dirty="0">
                <a:latin typeface="Arial" pitchFamily="34" charset="0"/>
              </a:rPr>
              <a:t>qual</a:t>
            </a:r>
          </a:p>
        </p:txBody>
      </p:sp>
      <p:sp>
        <p:nvSpPr>
          <p:cNvPr id="14355" name="Rectangle 18"/>
          <p:cNvSpPr>
            <a:spLocks noChangeArrowheads="1"/>
          </p:cNvSpPr>
          <p:nvPr/>
        </p:nvSpPr>
        <p:spPr bwMode="auto">
          <a:xfrm>
            <a:off x="2696971" y="5756276"/>
            <a:ext cx="3435035" cy="265113"/>
          </a:xfrm>
          <a:prstGeom prst="rect">
            <a:avLst/>
          </a:prstGeom>
          <a:noFill/>
          <a:ln w="12700">
            <a:solidFill>
              <a:schemeClr val="tx1"/>
            </a:solidFill>
            <a:miter lim="800000"/>
            <a:headEnd/>
            <a:tailEnd/>
          </a:ln>
        </p:spPr>
        <p:txBody>
          <a:bodyPr wrap="none" anchor="ctr"/>
          <a:lstStyle/>
          <a:p>
            <a:r>
              <a:rPr lang="en-US" sz="1800" b="0" dirty="0" err="1">
                <a:solidFill>
                  <a:srgbClr val="0000FF"/>
                </a:solidFill>
                <a:latin typeface="Arial" pitchFamily="34" charset="0"/>
              </a:rPr>
              <a:t>AL</a:t>
            </a:r>
            <a:r>
              <a:rPr lang="en-US" sz="1800" b="0" dirty="0" err="1">
                <a:latin typeface="Arial" pitchFamily="34" charset="0"/>
              </a:rPr>
              <a:t>ways</a:t>
            </a:r>
            <a:endParaRPr lang="en-US" sz="1800" b="0" dirty="0">
              <a:latin typeface="Arial" pitchFamily="34" charset="0"/>
            </a:endParaRPr>
          </a:p>
        </p:txBody>
      </p:sp>
      <p:sp>
        <p:nvSpPr>
          <p:cNvPr id="14356" name="Rectangle 19"/>
          <p:cNvSpPr>
            <a:spLocks noChangeArrowheads="1"/>
          </p:cNvSpPr>
          <p:nvPr/>
        </p:nvSpPr>
        <p:spPr bwMode="auto">
          <a:xfrm>
            <a:off x="2696971" y="4695826"/>
            <a:ext cx="3435035" cy="265113"/>
          </a:xfrm>
          <a:prstGeom prst="rect">
            <a:avLst/>
          </a:prstGeom>
          <a:noFill/>
          <a:ln w="12700">
            <a:solidFill>
              <a:schemeClr val="tx1"/>
            </a:solidFill>
            <a:miter lim="800000"/>
            <a:headEnd/>
            <a:tailEnd/>
          </a:ln>
        </p:spPr>
        <p:txBody>
          <a:bodyPr wrap="none" anchor="ctr"/>
          <a:lstStyle/>
          <a:p>
            <a:r>
              <a:rPr lang="en-US" sz="1800" b="0" dirty="0">
                <a:latin typeface="Arial" pitchFamily="34" charset="0"/>
              </a:rPr>
              <a:t>Signed</a:t>
            </a:r>
            <a:r>
              <a:rPr lang="en-US" sz="1800" b="0" dirty="0">
                <a:solidFill>
                  <a:srgbClr val="0000FF"/>
                </a:solidFill>
                <a:latin typeface="Arial" pitchFamily="34" charset="0"/>
              </a:rPr>
              <a:t> G</a:t>
            </a:r>
            <a:r>
              <a:rPr lang="en-US" sz="1800" b="0" dirty="0">
                <a:latin typeface="Arial" pitchFamily="34" charset="0"/>
              </a:rPr>
              <a:t>reater or </a:t>
            </a:r>
            <a:r>
              <a:rPr lang="en-US" sz="1800" b="0" dirty="0">
                <a:solidFill>
                  <a:srgbClr val="0000FF"/>
                </a:solidFill>
                <a:latin typeface="Arial" pitchFamily="34" charset="0"/>
              </a:rPr>
              <a:t>E</a:t>
            </a:r>
            <a:r>
              <a:rPr lang="en-US" sz="1800" b="0" dirty="0">
                <a:latin typeface="Arial" pitchFamily="34" charset="0"/>
              </a:rPr>
              <a:t>qual</a:t>
            </a:r>
          </a:p>
        </p:txBody>
      </p:sp>
      <p:sp>
        <p:nvSpPr>
          <p:cNvPr id="14357" name="Rectangle 20"/>
          <p:cNvSpPr>
            <a:spLocks noChangeArrowheads="1"/>
          </p:cNvSpPr>
          <p:nvPr/>
        </p:nvSpPr>
        <p:spPr bwMode="auto">
          <a:xfrm>
            <a:off x="1423974" y="2044701"/>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EQ</a:t>
            </a:r>
          </a:p>
        </p:txBody>
      </p:sp>
      <p:sp>
        <p:nvSpPr>
          <p:cNvPr id="14358" name="Rectangle 21"/>
          <p:cNvSpPr>
            <a:spLocks noChangeArrowheads="1"/>
          </p:cNvSpPr>
          <p:nvPr/>
        </p:nvSpPr>
        <p:spPr bwMode="auto">
          <a:xfrm>
            <a:off x="1423974" y="2309813"/>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NE</a:t>
            </a:r>
          </a:p>
        </p:txBody>
      </p:sp>
      <p:sp>
        <p:nvSpPr>
          <p:cNvPr id="14359" name="Rectangle 22"/>
          <p:cNvSpPr>
            <a:spLocks noChangeArrowheads="1"/>
          </p:cNvSpPr>
          <p:nvPr/>
        </p:nvSpPr>
        <p:spPr bwMode="auto">
          <a:xfrm>
            <a:off x="1423974" y="2574926"/>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CS/HS</a:t>
            </a:r>
          </a:p>
        </p:txBody>
      </p:sp>
      <p:sp>
        <p:nvSpPr>
          <p:cNvPr id="14360" name="Rectangle 23"/>
          <p:cNvSpPr>
            <a:spLocks noChangeArrowheads="1"/>
          </p:cNvSpPr>
          <p:nvPr/>
        </p:nvSpPr>
        <p:spPr bwMode="auto">
          <a:xfrm>
            <a:off x="1423974" y="2840038"/>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CC/LO</a:t>
            </a:r>
          </a:p>
        </p:txBody>
      </p:sp>
      <p:sp>
        <p:nvSpPr>
          <p:cNvPr id="14361" name="Rectangle 24"/>
          <p:cNvSpPr>
            <a:spLocks noChangeArrowheads="1"/>
          </p:cNvSpPr>
          <p:nvPr/>
        </p:nvSpPr>
        <p:spPr bwMode="auto">
          <a:xfrm>
            <a:off x="1423974" y="3370263"/>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PL</a:t>
            </a:r>
          </a:p>
        </p:txBody>
      </p:sp>
      <p:sp>
        <p:nvSpPr>
          <p:cNvPr id="14362" name="Rectangle 25"/>
          <p:cNvSpPr>
            <a:spLocks noChangeArrowheads="1"/>
          </p:cNvSpPr>
          <p:nvPr/>
        </p:nvSpPr>
        <p:spPr bwMode="auto">
          <a:xfrm>
            <a:off x="1423974" y="3635376"/>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VS</a:t>
            </a:r>
          </a:p>
        </p:txBody>
      </p:sp>
      <p:sp>
        <p:nvSpPr>
          <p:cNvPr id="14363" name="Rectangle 26"/>
          <p:cNvSpPr>
            <a:spLocks noChangeArrowheads="1"/>
          </p:cNvSpPr>
          <p:nvPr/>
        </p:nvSpPr>
        <p:spPr bwMode="auto">
          <a:xfrm>
            <a:off x="1423974" y="4165601"/>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HI</a:t>
            </a:r>
          </a:p>
        </p:txBody>
      </p:sp>
      <p:sp>
        <p:nvSpPr>
          <p:cNvPr id="14364" name="Rectangle 27"/>
          <p:cNvSpPr>
            <a:spLocks noChangeArrowheads="1"/>
          </p:cNvSpPr>
          <p:nvPr/>
        </p:nvSpPr>
        <p:spPr bwMode="auto">
          <a:xfrm>
            <a:off x="1423974" y="4430713"/>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LS</a:t>
            </a:r>
          </a:p>
        </p:txBody>
      </p:sp>
      <p:sp>
        <p:nvSpPr>
          <p:cNvPr id="14365" name="Rectangle 28"/>
          <p:cNvSpPr>
            <a:spLocks noChangeArrowheads="1"/>
          </p:cNvSpPr>
          <p:nvPr/>
        </p:nvSpPr>
        <p:spPr bwMode="auto">
          <a:xfrm>
            <a:off x="1423974" y="4695826"/>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GE</a:t>
            </a:r>
          </a:p>
        </p:txBody>
      </p:sp>
      <p:sp>
        <p:nvSpPr>
          <p:cNvPr id="14366" name="Rectangle 29"/>
          <p:cNvSpPr>
            <a:spLocks noChangeArrowheads="1"/>
          </p:cNvSpPr>
          <p:nvPr/>
        </p:nvSpPr>
        <p:spPr bwMode="auto">
          <a:xfrm>
            <a:off x="1423974" y="4960938"/>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LT</a:t>
            </a:r>
          </a:p>
        </p:txBody>
      </p:sp>
      <p:sp>
        <p:nvSpPr>
          <p:cNvPr id="14367" name="Rectangle 30"/>
          <p:cNvSpPr>
            <a:spLocks noChangeArrowheads="1"/>
          </p:cNvSpPr>
          <p:nvPr/>
        </p:nvSpPr>
        <p:spPr bwMode="auto">
          <a:xfrm>
            <a:off x="1423974" y="5226051"/>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GT</a:t>
            </a:r>
          </a:p>
        </p:txBody>
      </p:sp>
      <p:sp>
        <p:nvSpPr>
          <p:cNvPr id="14368" name="Rectangle 31"/>
          <p:cNvSpPr>
            <a:spLocks noChangeArrowheads="1"/>
          </p:cNvSpPr>
          <p:nvPr/>
        </p:nvSpPr>
        <p:spPr bwMode="auto">
          <a:xfrm>
            <a:off x="1423974" y="5491163"/>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LE</a:t>
            </a:r>
          </a:p>
        </p:txBody>
      </p:sp>
      <p:sp>
        <p:nvSpPr>
          <p:cNvPr id="14369" name="Rectangle 32"/>
          <p:cNvSpPr>
            <a:spLocks noChangeArrowheads="1"/>
          </p:cNvSpPr>
          <p:nvPr/>
        </p:nvSpPr>
        <p:spPr bwMode="auto">
          <a:xfrm>
            <a:off x="1423974" y="5756276"/>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AL</a:t>
            </a:r>
          </a:p>
        </p:txBody>
      </p:sp>
      <p:sp>
        <p:nvSpPr>
          <p:cNvPr id="14370" name="Rectangle 33"/>
          <p:cNvSpPr>
            <a:spLocks noChangeArrowheads="1"/>
          </p:cNvSpPr>
          <p:nvPr/>
        </p:nvSpPr>
        <p:spPr bwMode="auto">
          <a:xfrm>
            <a:off x="1423974" y="3105151"/>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MI</a:t>
            </a:r>
          </a:p>
        </p:txBody>
      </p:sp>
      <p:sp>
        <p:nvSpPr>
          <p:cNvPr id="14371" name="Rectangle 34"/>
          <p:cNvSpPr>
            <a:spLocks noChangeArrowheads="1"/>
          </p:cNvSpPr>
          <p:nvPr/>
        </p:nvSpPr>
        <p:spPr bwMode="auto">
          <a:xfrm>
            <a:off x="1423974" y="3900488"/>
            <a:ext cx="1272997" cy="265113"/>
          </a:xfrm>
          <a:prstGeom prst="rect">
            <a:avLst/>
          </a:prstGeom>
          <a:noFill/>
          <a:ln w="12700">
            <a:solidFill>
              <a:schemeClr val="tx1"/>
            </a:solidFill>
            <a:miter lim="800000"/>
            <a:headEnd/>
            <a:tailEnd/>
          </a:ln>
        </p:spPr>
        <p:txBody>
          <a:bodyPr wrap="none" anchor="ctr"/>
          <a:lstStyle/>
          <a:p>
            <a:r>
              <a:rPr lang="en-US" sz="2000" dirty="0">
                <a:solidFill>
                  <a:srgbClr val="FF0000"/>
                </a:solidFill>
              </a:rPr>
              <a:t>VC</a:t>
            </a:r>
          </a:p>
        </p:txBody>
      </p:sp>
      <p:sp>
        <p:nvSpPr>
          <p:cNvPr id="14372" name="Rectangle 35"/>
          <p:cNvSpPr>
            <a:spLocks noChangeArrowheads="1"/>
          </p:cNvSpPr>
          <p:nvPr/>
        </p:nvSpPr>
        <p:spPr bwMode="auto">
          <a:xfrm>
            <a:off x="1423974" y="1779588"/>
            <a:ext cx="1272997" cy="265113"/>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Arial" pitchFamily="34" charset="0"/>
              </a:rPr>
              <a:t>Suffix</a:t>
            </a:r>
          </a:p>
        </p:txBody>
      </p:sp>
      <p:sp>
        <p:nvSpPr>
          <p:cNvPr id="14373" name="Rectangle 36"/>
          <p:cNvSpPr>
            <a:spLocks noChangeArrowheads="1"/>
          </p:cNvSpPr>
          <p:nvPr/>
        </p:nvSpPr>
        <p:spPr bwMode="auto">
          <a:xfrm>
            <a:off x="2696971" y="1779588"/>
            <a:ext cx="3435035" cy="265113"/>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Arial" pitchFamily="34" charset="0"/>
              </a:rPr>
              <a:t>Description</a:t>
            </a:r>
          </a:p>
        </p:txBody>
      </p:sp>
      <p:sp>
        <p:nvSpPr>
          <p:cNvPr id="14374" name="Rectangle 37"/>
          <p:cNvSpPr>
            <a:spLocks noChangeArrowheads="1"/>
          </p:cNvSpPr>
          <p:nvPr/>
        </p:nvSpPr>
        <p:spPr bwMode="auto">
          <a:xfrm>
            <a:off x="6132006" y="2309813"/>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Z==0</a:t>
            </a:r>
          </a:p>
        </p:txBody>
      </p:sp>
      <p:sp>
        <p:nvSpPr>
          <p:cNvPr id="14375" name="Rectangle 38"/>
          <p:cNvSpPr>
            <a:spLocks noChangeArrowheads="1"/>
          </p:cNvSpPr>
          <p:nvPr/>
        </p:nvSpPr>
        <p:spPr bwMode="auto">
          <a:xfrm>
            <a:off x="6132006" y="2574926"/>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C==1</a:t>
            </a:r>
          </a:p>
        </p:txBody>
      </p:sp>
      <p:sp>
        <p:nvSpPr>
          <p:cNvPr id="14376" name="Rectangle 39"/>
          <p:cNvSpPr>
            <a:spLocks noChangeArrowheads="1"/>
          </p:cNvSpPr>
          <p:nvPr/>
        </p:nvSpPr>
        <p:spPr bwMode="auto">
          <a:xfrm>
            <a:off x="6132006" y="2840038"/>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C==0</a:t>
            </a:r>
          </a:p>
        </p:txBody>
      </p:sp>
      <p:sp>
        <p:nvSpPr>
          <p:cNvPr id="14377" name="Rectangle 40"/>
          <p:cNvSpPr>
            <a:spLocks noChangeArrowheads="1"/>
          </p:cNvSpPr>
          <p:nvPr/>
        </p:nvSpPr>
        <p:spPr bwMode="auto">
          <a:xfrm>
            <a:off x="6132006" y="2044701"/>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Z==1</a:t>
            </a:r>
          </a:p>
        </p:txBody>
      </p:sp>
      <p:sp>
        <p:nvSpPr>
          <p:cNvPr id="14378" name="Rectangle 41"/>
          <p:cNvSpPr>
            <a:spLocks noChangeArrowheads="1"/>
          </p:cNvSpPr>
          <p:nvPr/>
        </p:nvSpPr>
        <p:spPr bwMode="auto">
          <a:xfrm>
            <a:off x="6132006" y="1779588"/>
            <a:ext cx="2021394" cy="265113"/>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Consolas" panose="020B0609020204030204" pitchFamily="49" charset="0"/>
              </a:rPr>
              <a:t>Flags tested</a:t>
            </a:r>
          </a:p>
        </p:txBody>
      </p:sp>
      <p:sp>
        <p:nvSpPr>
          <p:cNvPr id="14379" name="Rectangle 42"/>
          <p:cNvSpPr>
            <a:spLocks noChangeArrowheads="1"/>
          </p:cNvSpPr>
          <p:nvPr/>
        </p:nvSpPr>
        <p:spPr bwMode="auto">
          <a:xfrm>
            <a:off x="6132006" y="3105151"/>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N==1</a:t>
            </a:r>
          </a:p>
        </p:txBody>
      </p:sp>
      <p:sp>
        <p:nvSpPr>
          <p:cNvPr id="14380" name="Rectangle 43"/>
          <p:cNvSpPr>
            <a:spLocks noChangeArrowheads="1"/>
          </p:cNvSpPr>
          <p:nvPr/>
        </p:nvSpPr>
        <p:spPr bwMode="auto">
          <a:xfrm>
            <a:off x="6132006" y="3370263"/>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N==0</a:t>
            </a:r>
          </a:p>
        </p:txBody>
      </p:sp>
      <p:sp>
        <p:nvSpPr>
          <p:cNvPr id="14381" name="Rectangle 44"/>
          <p:cNvSpPr>
            <a:spLocks noChangeArrowheads="1"/>
          </p:cNvSpPr>
          <p:nvPr/>
        </p:nvSpPr>
        <p:spPr bwMode="auto">
          <a:xfrm>
            <a:off x="6132006" y="3635376"/>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V==1</a:t>
            </a:r>
          </a:p>
        </p:txBody>
      </p:sp>
      <p:sp>
        <p:nvSpPr>
          <p:cNvPr id="14382" name="Rectangle 45"/>
          <p:cNvSpPr>
            <a:spLocks noChangeArrowheads="1"/>
          </p:cNvSpPr>
          <p:nvPr/>
        </p:nvSpPr>
        <p:spPr bwMode="auto">
          <a:xfrm>
            <a:off x="6132006" y="3900488"/>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V==0</a:t>
            </a:r>
          </a:p>
        </p:txBody>
      </p:sp>
      <p:sp>
        <p:nvSpPr>
          <p:cNvPr id="14383" name="Rectangle 46"/>
          <p:cNvSpPr>
            <a:spLocks noChangeArrowheads="1"/>
          </p:cNvSpPr>
          <p:nvPr/>
        </p:nvSpPr>
        <p:spPr bwMode="auto">
          <a:xfrm>
            <a:off x="6132006" y="4165601"/>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C==1 </a:t>
            </a:r>
            <a:r>
              <a:rPr lang="en-US" b="1" dirty="0">
                <a:solidFill>
                  <a:srgbClr val="FF0000"/>
                </a:solidFill>
                <a:latin typeface="Consolas" panose="020B0609020204030204" pitchFamily="49" charset="0"/>
              </a:rPr>
              <a:t>and</a:t>
            </a:r>
            <a:r>
              <a:rPr lang="en-US" sz="1800" b="1" dirty="0">
                <a:solidFill>
                  <a:srgbClr val="FF0000"/>
                </a:solidFill>
                <a:latin typeface="Consolas" panose="020B0609020204030204" pitchFamily="49" charset="0"/>
              </a:rPr>
              <a:t> Z==0</a:t>
            </a:r>
          </a:p>
        </p:txBody>
      </p:sp>
      <p:sp>
        <p:nvSpPr>
          <p:cNvPr id="14384" name="Rectangle 47"/>
          <p:cNvSpPr>
            <a:spLocks noChangeArrowheads="1"/>
          </p:cNvSpPr>
          <p:nvPr/>
        </p:nvSpPr>
        <p:spPr bwMode="auto">
          <a:xfrm>
            <a:off x="6132006" y="4430713"/>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C==0 or Z==1</a:t>
            </a:r>
          </a:p>
        </p:txBody>
      </p:sp>
      <p:sp>
        <p:nvSpPr>
          <p:cNvPr id="14385" name="Rectangle 48"/>
          <p:cNvSpPr>
            <a:spLocks noChangeArrowheads="1"/>
          </p:cNvSpPr>
          <p:nvPr/>
        </p:nvSpPr>
        <p:spPr bwMode="auto">
          <a:xfrm>
            <a:off x="6132006" y="4695826"/>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N==V</a:t>
            </a:r>
          </a:p>
        </p:txBody>
      </p:sp>
      <p:sp>
        <p:nvSpPr>
          <p:cNvPr id="14386" name="Rectangle 49"/>
          <p:cNvSpPr>
            <a:spLocks noChangeArrowheads="1"/>
          </p:cNvSpPr>
          <p:nvPr/>
        </p:nvSpPr>
        <p:spPr bwMode="auto">
          <a:xfrm>
            <a:off x="6132006" y="4960938"/>
            <a:ext cx="2021394" cy="265113"/>
          </a:xfrm>
          <a:prstGeom prst="rect">
            <a:avLst/>
          </a:prstGeom>
          <a:noFill/>
          <a:ln w="12700">
            <a:solidFill>
              <a:schemeClr val="tx1"/>
            </a:solidFill>
            <a:miter lim="800000"/>
            <a:headEnd/>
            <a:tailEnd/>
          </a:ln>
        </p:spPr>
        <p:txBody>
          <a:bodyPr wrap="none" anchor="ctr"/>
          <a:lstStyle/>
          <a:p>
            <a:r>
              <a:rPr lang="en-US" sz="1800" b="1">
                <a:solidFill>
                  <a:srgbClr val="FF0000"/>
                </a:solidFill>
                <a:latin typeface="Consolas" panose="020B0609020204030204" pitchFamily="49" charset="0"/>
              </a:rPr>
              <a:t>N!=V</a:t>
            </a:r>
          </a:p>
        </p:txBody>
      </p:sp>
      <p:sp>
        <p:nvSpPr>
          <p:cNvPr id="14387" name="Rectangle 50"/>
          <p:cNvSpPr>
            <a:spLocks noChangeArrowheads="1"/>
          </p:cNvSpPr>
          <p:nvPr/>
        </p:nvSpPr>
        <p:spPr bwMode="auto">
          <a:xfrm>
            <a:off x="6132006" y="5226051"/>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Z==0 </a:t>
            </a:r>
            <a:r>
              <a:rPr lang="en-US" b="1" dirty="0">
                <a:solidFill>
                  <a:srgbClr val="FF0000"/>
                </a:solidFill>
                <a:latin typeface="Consolas" panose="020B0609020204030204" pitchFamily="49" charset="0"/>
              </a:rPr>
              <a:t>and</a:t>
            </a:r>
            <a:r>
              <a:rPr lang="en-US" sz="1800" b="1" dirty="0">
                <a:solidFill>
                  <a:srgbClr val="FF0000"/>
                </a:solidFill>
                <a:latin typeface="Consolas" panose="020B0609020204030204" pitchFamily="49" charset="0"/>
              </a:rPr>
              <a:t> N==V</a:t>
            </a:r>
          </a:p>
        </p:txBody>
      </p:sp>
      <p:sp>
        <p:nvSpPr>
          <p:cNvPr id="14388" name="Rectangle 51"/>
          <p:cNvSpPr>
            <a:spLocks noChangeArrowheads="1"/>
          </p:cNvSpPr>
          <p:nvPr/>
        </p:nvSpPr>
        <p:spPr bwMode="auto">
          <a:xfrm>
            <a:off x="6132006" y="5491163"/>
            <a:ext cx="2021394"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rPr>
              <a:t>Z==1 or N!=V</a:t>
            </a:r>
          </a:p>
        </p:txBody>
      </p:sp>
      <p:sp>
        <p:nvSpPr>
          <p:cNvPr id="14389" name="Rectangle 52"/>
          <p:cNvSpPr>
            <a:spLocks noChangeArrowheads="1"/>
          </p:cNvSpPr>
          <p:nvPr/>
        </p:nvSpPr>
        <p:spPr bwMode="auto">
          <a:xfrm>
            <a:off x="6132006" y="5756276"/>
            <a:ext cx="2021394" cy="265113"/>
          </a:xfrm>
          <a:prstGeom prst="rect">
            <a:avLst/>
          </a:prstGeom>
          <a:noFill/>
          <a:ln w="12700">
            <a:solidFill>
              <a:schemeClr val="tx1"/>
            </a:solidFill>
            <a:miter lim="800000"/>
            <a:headEnd/>
            <a:tailEnd/>
          </a:ln>
        </p:spPr>
        <p:txBody>
          <a:bodyPr wrap="none" anchor="ctr"/>
          <a:lstStyle/>
          <a:p>
            <a:endParaRPr lang="en-GB" sz="1800" b="1">
              <a:solidFill>
                <a:srgbClr val="FF0000"/>
              </a:solidFill>
              <a:latin typeface="Consolas" panose="020B0609020204030204" pitchFamily="49" charset="0"/>
            </a:endParaRPr>
          </a:p>
        </p:txBody>
      </p:sp>
      <p:sp>
        <p:nvSpPr>
          <p:cNvPr id="54" name="Slide Number Placeholder 53"/>
          <p:cNvSpPr>
            <a:spLocks noGrp="1"/>
          </p:cNvSpPr>
          <p:nvPr>
            <p:ph type="sldNum" sz="quarter" idx="12"/>
          </p:nvPr>
        </p:nvSpPr>
        <p:spPr/>
        <p:txBody>
          <a:bodyPr/>
          <a:lstStyle/>
          <a:p>
            <a:fld id="{AEE14D4A-FE32-40AF-B06D-E9622816B101}" type="slidenum">
              <a:rPr lang="en-US" smtClean="0"/>
              <a:pPr/>
              <a:t>12</a:t>
            </a:fld>
            <a:endParaRPr lang="en-US"/>
          </a:p>
        </p:txBody>
      </p:sp>
      <p:sp>
        <p:nvSpPr>
          <p:cNvPr id="2" name="Rectangle 1"/>
          <p:cNvSpPr/>
          <p:nvPr/>
        </p:nvSpPr>
        <p:spPr>
          <a:xfrm>
            <a:off x="1423974" y="6050831"/>
            <a:ext cx="6424626" cy="307777"/>
          </a:xfrm>
          <a:prstGeom prst="rect">
            <a:avLst/>
          </a:prstGeom>
        </p:spPr>
        <p:txBody>
          <a:bodyPr wrap="square">
            <a:spAutoFit/>
          </a:bodyPr>
          <a:lstStyle/>
          <a:p>
            <a:pPr lvl="2"/>
            <a:r>
              <a:rPr lang="en-US" sz="1400" i="1" dirty="0"/>
              <a:t>Note AL is the default and does not need to be specified </a:t>
            </a:r>
            <a:endParaRPr lang="en-GB" sz="1400" i="1" dirty="0"/>
          </a:p>
        </p:txBody>
      </p:sp>
    </p:spTree>
    <p:extLst>
      <p:ext uri="{BB962C8B-B14F-4D97-AF65-F5344CB8AC3E}">
        <p14:creationId xmlns:p14="http://schemas.microsoft.com/office/powerpoint/2010/main" val="1977878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7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8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8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8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38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38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38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38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74" grpId="0" animBg="1"/>
      <p:bldP spid="14375" grpId="0" animBg="1"/>
      <p:bldP spid="14376" grpId="0" animBg="1"/>
      <p:bldP spid="14379" grpId="0" animBg="1"/>
      <p:bldP spid="14380" grpId="0" animBg="1"/>
      <p:bldP spid="14381" grpId="0" animBg="1"/>
      <p:bldP spid="14382" grpId="0" animBg="1"/>
      <p:bldP spid="14383" grpId="0" animBg="1"/>
      <p:bldP spid="14384" grpId="0" animBg="1"/>
      <p:bldP spid="14385" grpId="0" animBg="1"/>
      <p:bldP spid="14386" grpId="0" animBg="1"/>
      <p:bldP spid="14387" grpId="0" animBg="1"/>
      <p:bldP spid="14388" grpId="0" animBg="1"/>
      <p:bldP spid="1438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Signed Greater or Equal (</a:t>
            </a:r>
            <a:r>
              <a:rPr lang="en-US" sz="3600" b="1" dirty="0">
                <a:solidFill>
                  <a:srgbClr val="FF0000"/>
                </a:solidFill>
                <a:latin typeface="Consolas" panose="020B0609020204030204" pitchFamily="49" charset="0"/>
              </a:rPr>
              <a:t>N == V</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13</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92067858"/>
              </p:ext>
            </p:extLst>
          </p:nvPr>
        </p:nvGraphicFramePr>
        <p:xfrm>
          <a:off x="152401" y="1865531"/>
          <a:ext cx="8763002" cy="3651349"/>
        </p:xfrm>
        <a:graphic>
          <a:graphicData uri="http://schemas.openxmlformats.org/drawingml/2006/table">
            <a:tbl>
              <a:tblPr firstRow="1" firstCol="1" bandRow="1">
                <a:tableStyleId>{5C22544A-7EE6-4342-B048-85BDC9FD1C3A}</a:tableStyleId>
              </a:tblPr>
              <a:tblGrid>
                <a:gridCol w="914399">
                  <a:extLst>
                    <a:ext uri="{9D8B030D-6E8A-4147-A177-3AD203B41FA5}">
                      <a16:colId xmlns:a16="http://schemas.microsoft.com/office/drawing/2014/main" val="20000"/>
                    </a:ext>
                  </a:extLst>
                </a:gridCol>
                <a:gridCol w="3866760">
                  <a:extLst>
                    <a:ext uri="{9D8B030D-6E8A-4147-A177-3AD203B41FA5}">
                      <a16:colId xmlns:a16="http://schemas.microsoft.com/office/drawing/2014/main" val="20001"/>
                    </a:ext>
                  </a:extLst>
                </a:gridCol>
                <a:gridCol w="3981843">
                  <a:extLst>
                    <a:ext uri="{9D8B030D-6E8A-4147-A177-3AD203B41FA5}">
                      <a16:colId xmlns:a16="http://schemas.microsoft.com/office/drawing/2014/main" val="20002"/>
                    </a:ext>
                  </a:extLst>
                </a:gridCol>
              </a:tblGrid>
              <a:tr h="363556">
                <a:tc>
                  <a:txBody>
                    <a:bodyPr/>
                    <a:lstStyle/>
                    <a:p>
                      <a:endParaRPr lang="en-US" dirty="0">
                        <a:latin typeface="Consolas" panose="020B0609020204030204" pitchFamily="49" charset="0"/>
                        <a:cs typeface="Consolas" panose="020B0609020204030204" pitchFamily="49" charset="0"/>
                      </a:endParaRPr>
                    </a:p>
                  </a:txBody>
                  <a:tcPr anchor="ctr" anchorCtr="1"/>
                </a:tc>
                <a:tc>
                  <a:txBody>
                    <a:bodyPr/>
                    <a:lstStyle/>
                    <a:p>
                      <a:pPr algn="ctr"/>
                      <a:r>
                        <a:rPr lang="en-US" dirty="0">
                          <a:latin typeface="Consolas" panose="020B0609020204030204" pitchFamily="49" charset="0"/>
                          <a:cs typeface="Consolas" panose="020B0609020204030204" pitchFamily="49" charset="0"/>
                        </a:rPr>
                        <a:t> N = 0</a:t>
                      </a:r>
                    </a:p>
                  </a:txBody>
                  <a:tcPr anchor="ctr" anchorCtr="1"/>
                </a:tc>
                <a:tc>
                  <a:txBody>
                    <a:bodyPr/>
                    <a:lstStyle/>
                    <a:p>
                      <a:pPr algn="ctr"/>
                      <a:r>
                        <a:rPr lang="en-US" dirty="0">
                          <a:latin typeface="Consolas" panose="020B0609020204030204" pitchFamily="49" charset="0"/>
                          <a:cs typeface="Consolas" panose="020B0609020204030204" pitchFamily="49" charset="0"/>
                        </a:rPr>
                        <a:t> N = 1</a:t>
                      </a:r>
                    </a:p>
                  </a:txBody>
                  <a:tcPr anchor="ctr" anchorCtr="1"/>
                </a:tc>
                <a:extLst>
                  <a:ext uri="{0D108BD9-81ED-4DB2-BD59-A6C34878D82A}">
                    <a16:rowId xmlns:a16="http://schemas.microsoft.com/office/drawing/2014/main" val="10000"/>
                  </a:ext>
                </a:extLst>
              </a:tr>
              <a:tr h="1273909">
                <a:tc>
                  <a:txBody>
                    <a:bodyPr/>
                    <a:lstStyle/>
                    <a:p>
                      <a:pPr algn="ctr"/>
                      <a:r>
                        <a:rPr lang="en-US" dirty="0">
                          <a:latin typeface="Consolas" panose="020B0609020204030204" pitchFamily="49" charset="0"/>
                          <a:cs typeface="Consolas" panose="020B0609020204030204" pitchFamily="49" charset="0"/>
                        </a:rPr>
                        <a:t>V = 0</a:t>
                      </a:r>
                    </a:p>
                  </a:txBody>
                  <a:tcPr anchor="ctr" anchorCtr="1"/>
                </a:tc>
                <a:tc>
                  <a:txBody>
                    <a:bodyPr/>
                    <a:lstStyle/>
                    <a:p>
                      <a:pPr marL="285750" indent="-285750">
                        <a:buFont typeface="Arial" pitchFamily="34" charset="0"/>
                        <a:buChar char="•"/>
                      </a:pPr>
                      <a:r>
                        <a:rPr lang="en-US" dirty="0"/>
                        <a:t>No</a:t>
                      </a:r>
                      <a:r>
                        <a:rPr lang="en-US" baseline="0" dirty="0"/>
                        <a:t> overflow, implying the result is correct. </a:t>
                      </a:r>
                    </a:p>
                    <a:p>
                      <a:pPr marL="285750" indent="-285750">
                        <a:buFont typeface="Arial" pitchFamily="34" charset="0"/>
                        <a:buChar char="•"/>
                      </a:pPr>
                      <a:r>
                        <a:rPr lang="en-US" baseline="0" dirty="0"/>
                        <a:t>The result is non-negative, </a:t>
                      </a:r>
                    </a:p>
                    <a:p>
                      <a:pPr marL="285750" indent="-285750">
                        <a:buFont typeface="Arial" pitchFamily="34" charset="0"/>
                        <a:buChar char="•"/>
                      </a:pPr>
                      <a:r>
                        <a:rPr lang="en-US" baseline="0" dirty="0"/>
                        <a:t>Thus </a:t>
                      </a:r>
                      <a:r>
                        <a:rPr lang="en-US" baseline="0" dirty="0">
                          <a:latin typeface="Consolas" panose="020B0609020204030204" pitchFamily="49" charset="0"/>
                        </a:rPr>
                        <a:t>r0 – r1 ≥ 0</a:t>
                      </a:r>
                      <a:r>
                        <a:rPr lang="en-US" baseline="0" dirty="0"/>
                        <a:t>, i.e., </a:t>
                      </a:r>
                      <a:r>
                        <a:rPr lang="en-US" baseline="0" dirty="0">
                          <a:latin typeface="Consolas" panose="020B0609020204030204" pitchFamily="49" charset="0"/>
                        </a:rPr>
                        <a:t>r0 ≥ r1</a:t>
                      </a:r>
                      <a:endParaRPr lang="en-US" dirty="0">
                        <a:latin typeface="Consolas" panose="020B0609020204030204" pitchFamily="49" charset="0"/>
                        <a:cs typeface="Times New Roman" pitchFamily="18" charset="0"/>
                      </a:endParaRPr>
                    </a:p>
                  </a:txBody>
                  <a:tcPr anchor="ctr" anchorCtr="1"/>
                </a:tc>
                <a:tc>
                  <a:txBody>
                    <a:bodyPr/>
                    <a:lstStyle/>
                    <a:p>
                      <a:pPr marL="285750" indent="-285750">
                        <a:buFont typeface="Arial" pitchFamily="34" charset="0"/>
                        <a:buChar char="•"/>
                      </a:pPr>
                      <a:r>
                        <a:rPr lang="en-US" dirty="0"/>
                        <a:t>No overflow, implying the result is correct.</a:t>
                      </a:r>
                    </a:p>
                    <a:p>
                      <a:pPr marL="285750" indent="-285750">
                        <a:buFont typeface="Arial" pitchFamily="34" charset="0"/>
                        <a:buChar char="•"/>
                      </a:pPr>
                      <a:r>
                        <a:rPr lang="en-US" dirty="0"/>
                        <a:t>The</a:t>
                      </a:r>
                      <a:r>
                        <a:rPr lang="en-US" baseline="0" dirty="0"/>
                        <a:t> result is</a:t>
                      </a:r>
                      <a:r>
                        <a:rPr lang="en-US" dirty="0"/>
                        <a:t> negative</a:t>
                      </a:r>
                      <a:r>
                        <a:rPr lang="en-US" baseline="0" dirty="0"/>
                        <a:t>.</a:t>
                      </a:r>
                    </a:p>
                    <a:p>
                      <a:pPr marL="285750" indent="-285750">
                        <a:buFont typeface="Arial" pitchFamily="34" charset="0"/>
                        <a:buChar char="•"/>
                      </a:pPr>
                      <a:r>
                        <a:rPr lang="en-US" baseline="0" dirty="0"/>
                        <a:t>Thus </a:t>
                      </a:r>
                      <a:r>
                        <a:rPr lang="en-US" baseline="0" dirty="0">
                          <a:latin typeface="Consolas" panose="020B0609020204030204" pitchFamily="49" charset="0"/>
                        </a:rPr>
                        <a:t>r0 – r1 &lt; 0</a:t>
                      </a:r>
                      <a:r>
                        <a:rPr lang="en-US" baseline="0" dirty="0"/>
                        <a:t>, i.e., </a:t>
                      </a:r>
                      <a:r>
                        <a:rPr lang="en-US" baseline="0" dirty="0">
                          <a:latin typeface="Consolas" panose="020B0609020204030204" pitchFamily="49" charset="0"/>
                        </a:rPr>
                        <a:t>r0 &lt; r1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1"/>
                  </a:ext>
                </a:extLst>
              </a:tr>
              <a:tr h="1999557">
                <a:tc>
                  <a:txBody>
                    <a:bodyPr/>
                    <a:lstStyle/>
                    <a:p>
                      <a:pPr algn="ctr"/>
                      <a:r>
                        <a:rPr lang="en-US" dirty="0">
                          <a:latin typeface="Consolas" panose="020B0609020204030204" pitchFamily="49" charset="0"/>
                          <a:cs typeface="Consolas" panose="020B0609020204030204" pitchFamily="49" charset="0"/>
                        </a:rPr>
                        <a:t>V = 1</a:t>
                      </a:r>
                    </a:p>
                  </a:txBody>
                  <a:tcPr anchor="ctr" anchorCtr="1"/>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O</a:t>
                      </a:r>
                      <a:r>
                        <a:rPr lang="en-US" baseline="0" dirty="0"/>
                        <a:t>verflow occurs, implying the result is incorrect.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The result is mistakenly reported as non-negative and in fact it should be negative.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Thus </a:t>
                      </a:r>
                      <a:r>
                        <a:rPr lang="en-US" baseline="0" dirty="0">
                          <a:latin typeface="Consolas" panose="020B0609020204030204" pitchFamily="49" charset="0"/>
                        </a:rPr>
                        <a:t>r0 – r1 &lt; 0 </a:t>
                      </a:r>
                      <a:r>
                        <a:rPr lang="en-US" baseline="0" dirty="0"/>
                        <a:t>in reality, i.e., </a:t>
                      </a:r>
                      <a:r>
                        <a:rPr lang="en-US" baseline="0" dirty="0">
                          <a:latin typeface="Consolas" panose="020B0609020204030204" pitchFamily="49" charset="0"/>
                        </a:rPr>
                        <a:t>r0 &lt; r1</a:t>
                      </a:r>
                      <a:endParaRPr lang="en-US" dirty="0">
                        <a:latin typeface="Consolas" panose="020B0609020204030204" pitchFamily="49" charset="0"/>
                        <a:cs typeface="Times New Roman" pitchFamily="18" charset="0"/>
                      </a:endParaRPr>
                    </a:p>
                  </a:txBody>
                  <a:tcPr anchor="ctr" anchorCtr="1"/>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O</a:t>
                      </a:r>
                      <a:r>
                        <a:rPr lang="en-US" baseline="0" dirty="0"/>
                        <a:t>verflow occurs, implying the result is incorrect.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The result is mistakenly reported as negative and in fact it should be non-negative.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Thus </a:t>
                      </a:r>
                      <a:r>
                        <a:rPr lang="en-US" baseline="0" dirty="0">
                          <a:latin typeface="Consolas" panose="020B0609020204030204" pitchFamily="49" charset="0"/>
                        </a:rPr>
                        <a:t>r0 – r1 ≥ 0 </a:t>
                      </a:r>
                      <a:r>
                        <a:rPr lang="en-US" baseline="0" dirty="0"/>
                        <a:t>in reality., i.e.  </a:t>
                      </a:r>
                      <a:r>
                        <a:rPr lang="en-US" baseline="0" dirty="0">
                          <a:latin typeface="Consolas" panose="020B0609020204030204" pitchFamily="49" charset="0"/>
                        </a:rPr>
                        <a:t>r0 ≥ r1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2"/>
                  </a:ext>
                </a:extLst>
              </a:tr>
            </a:tbl>
          </a:graphicData>
        </a:graphic>
      </p:graphicFrame>
      <p:sp>
        <p:nvSpPr>
          <p:cNvPr id="6" name="TextBox 5"/>
          <p:cNvSpPr txBox="1"/>
          <p:nvPr/>
        </p:nvSpPr>
        <p:spPr>
          <a:xfrm>
            <a:off x="533400" y="1219200"/>
            <a:ext cx="5465342" cy="646331"/>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CMP r0, r1</a:t>
            </a:r>
          </a:p>
          <a:p>
            <a:r>
              <a:rPr lang="en-US" dirty="0"/>
              <a:t>perform subtraction </a:t>
            </a:r>
            <a:r>
              <a:rPr lang="en-US" dirty="0">
                <a:latin typeface="Consolas" panose="020B0609020204030204" pitchFamily="49" charset="0"/>
              </a:rPr>
              <a:t>r0 – r1</a:t>
            </a:r>
            <a:r>
              <a:rPr lang="en-US" dirty="0"/>
              <a:t>, without saving the result</a:t>
            </a:r>
          </a:p>
        </p:txBody>
      </p:sp>
      <p:sp>
        <p:nvSpPr>
          <p:cNvPr id="4" name="TextBox 3">
            <a:extLst>
              <a:ext uri="{FF2B5EF4-FFF2-40B4-BE49-F238E27FC236}">
                <a16:creationId xmlns:a16="http://schemas.microsoft.com/office/drawing/2014/main" id="{7A361282-ADE0-8C48-E527-544B0D2A42B8}"/>
              </a:ext>
            </a:extLst>
          </p:cNvPr>
          <p:cNvSpPr txBox="1"/>
          <p:nvPr/>
        </p:nvSpPr>
        <p:spPr>
          <a:xfrm>
            <a:off x="2095500" y="5654636"/>
            <a:ext cx="4953000" cy="584775"/>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buFont typeface="Arial" pitchFamily="34" charset="0"/>
              <a:buChar char="•"/>
            </a:pPr>
            <a:r>
              <a:rPr lang="en-US" sz="1600" dirty="0"/>
              <a:t>If N == V, then it is signed greater or equal (GE).</a:t>
            </a:r>
          </a:p>
          <a:p>
            <a:pPr marL="285750" indent="-285750">
              <a:buFont typeface="Arial" pitchFamily="34" charset="0"/>
              <a:buChar char="•"/>
            </a:pPr>
            <a:r>
              <a:rPr lang="en-US" sz="1600" dirty="0"/>
              <a:t>Otherwise, it is signed less than (LT)</a:t>
            </a:r>
          </a:p>
        </p:txBody>
      </p:sp>
    </p:spTree>
    <p:extLst>
      <p:ext uri="{BB962C8B-B14F-4D97-AF65-F5344CB8AC3E}">
        <p14:creationId xmlns:p14="http://schemas.microsoft.com/office/powerpoint/2010/main" val="203524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CAE6B-50BF-EC87-C691-EAFDE1EB19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943FBB-D245-9542-B4DC-8D249EAA2EF8}"/>
              </a:ext>
            </a:extLst>
          </p:cNvPr>
          <p:cNvSpPr>
            <a:spLocks noGrp="1"/>
          </p:cNvSpPr>
          <p:nvPr>
            <p:ph type="title"/>
          </p:nvPr>
        </p:nvSpPr>
        <p:spPr/>
        <p:txBody>
          <a:bodyPr>
            <a:normAutofit/>
          </a:bodyPr>
          <a:lstStyle/>
          <a:p>
            <a:r>
              <a:rPr lang="en-US" dirty="0"/>
              <a:t>Signed Greater or Equal (</a:t>
            </a:r>
            <a:r>
              <a:rPr lang="en-US" sz="3600" b="1" dirty="0">
                <a:solidFill>
                  <a:srgbClr val="FF0000"/>
                </a:solidFill>
                <a:latin typeface="Consolas" panose="020B0609020204030204" pitchFamily="49" charset="0"/>
              </a:rPr>
              <a:t>N == V</a:t>
            </a:r>
            <a:r>
              <a:rPr lang="en-US" dirty="0"/>
              <a:t>)</a:t>
            </a:r>
          </a:p>
        </p:txBody>
      </p:sp>
      <p:sp>
        <p:nvSpPr>
          <p:cNvPr id="3" name="Slide Number Placeholder 2">
            <a:extLst>
              <a:ext uri="{FF2B5EF4-FFF2-40B4-BE49-F238E27FC236}">
                <a16:creationId xmlns:a16="http://schemas.microsoft.com/office/drawing/2014/main" id="{ED158967-29A6-2F86-E4C9-0AF69AC0F715}"/>
              </a:ext>
            </a:extLst>
          </p:cNvPr>
          <p:cNvSpPr>
            <a:spLocks noGrp="1"/>
          </p:cNvSpPr>
          <p:nvPr>
            <p:ph type="sldNum" sz="quarter" idx="12"/>
          </p:nvPr>
        </p:nvSpPr>
        <p:spPr/>
        <p:txBody>
          <a:bodyPr/>
          <a:lstStyle/>
          <a:p>
            <a:fld id="{EA7C8D44-3667-46F6-9772-CC52308E2A7F}" type="slidenum">
              <a:rPr kumimoji="0" lang="en-US" smtClean="0"/>
              <a:pPr/>
              <a:t>14</a:t>
            </a:fld>
            <a:endParaRPr kumimoji="0" lang="en-US" dirty="0"/>
          </a:p>
        </p:txBody>
      </p:sp>
      <p:graphicFrame>
        <p:nvGraphicFramePr>
          <p:cNvPr id="5" name="Table 4">
            <a:extLst>
              <a:ext uri="{FF2B5EF4-FFF2-40B4-BE49-F238E27FC236}">
                <a16:creationId xmlns:a16="http://schemas.microsoft.com/office/drawing/2014/main" id="{C7914D5B-2CC7-293C-9379-3C41827285D1}"/>
              </a:ext>
            </a:extLst>
          </p:cNvPr>
          <p:cNvGraphicFramePr>
            <a:graphicFrameLocks noGrp="1"/>
          </p:cNvGraphicFramePr>
          <p:nvPr>
            <p:extLst>
              <p:ext uri="{D42A27DB-BD31-4B8C-83A1-F6EECF244321}">
                <p14:modId xmlns:p14="http://schemas.microsoft.com/office/powerpoint/2010/main" val="1758915825"/>
              </p:ext>
            </p:extLst>
          </p:nvPr>
        </p:nvGraphicFramePr>
        <p:xfrm>
          <a:off x="152401" y="1865531"/>
          <a:ext cx="8763002" cy="4114800"/>
        </p:xfrm>
        <a:graphic>
          <a:graphicData uri="http://schemas.openxmlformats.org/drawingml/2006/table">
            <a:tbl>
              <a:tblPr firstRow="1" firstCol="1" bandRow="1">
                <a:tableStyleId>{5C22544A-7EE6-4342-B048-85BDC9FD1C3A}</a:tableStyleId>
              </a:tblPr>
              <a:tblGrid>
                <a:gridCol w="914399">
                  <a:extLst>
                    <a:ext uri="{9D8B030D-6E8A-4147-A177-3AD203B41FA5}">
                      <a16:colId xmlns:a16="http://schemas.microsoft.com/office/drawing/2014/main" val="20000"/>
                    </a:ext>
                  </a:extLst>
                </a:gridCol>
                <a:gridCol w="3866760">
                  <a:extLst>
                    <a:ext uri="{9D8B030D-6E8A-4147-A177-3AD203B41FA5}">
                      <a16:colId xmlns:a16="http://schemas.microsoft.com/office/drawing/2014/main" val="20001"/>
                    </a:ext>
                  </a:extLst>
                </a:gridCol>
                <a:gridCol w="3981843">
                  <a:extLst>
                    <a:ext uri="{9D8B030D-6E8A-4147-A177-3AD203B41FA5}">
                      <a16:colId xmlns:a16="http://schemas.microsoft.com/office/drawing/2014/main" val="20002"/>
                    </a:ext>
                  </a:extLst>
                </a:gridCol>
              </a:tblGrid>
              <a:tr h="363556">
                <a:tc>
                  <a:txBody>
                    <a:bodyPr/>
                    <a:lstStyle/>
                    <a:p>
                      <a:endParaRPr lang="en-US" dirty="0">
                        <a:latin typeface="Consolas" panose="020B0609020204030204" pitchFamily="49" charset="0"/>
                        <a:cs typeface="Consolas" panose="020B0609020204030204" pitchFamily="49" charset="0"/>
                      </a:endParaRPr>
                    </a:p>
                  </a:txBody>
                  <a:tcPr anchor="ctr" anchorCtr="1"/>
                </a:tc>
                <a:tc>
                  <a:txBody>
                    <a:bodyPr/>
                    <a:lstStyle/>
                    <a:p>
                      <a:pPr algn="ctr"/>
                      <a:r>
                        <a:rPr lang="en-US" dirty="0">
                          <a:latin typeface="Consolas" panose="020B0609020204030204" pitchFamily="49" charset="0"/>
                          <a:cs typeface="Consolas" panose="020B0609020204030204" pitchFamily="49" charset="0"/>
                        </a:rPr>
                        <a:t> N = 0</a:t>
                      </a:r>
                    </a:p>
                  </a:txBody>
                  <a:tcPr anchor="ctr" anchorCtr="1"/>
                </a:tc>
                <a:tc>
                  <a:txBody>
                    <a:bodyPr/>
                    <a:lstStyle/>
                    <a:p>
                      <a:pPr algn="ctr"/>
                      <a:r>
                        <a:rPr lang="en-US" dirty="0">
                          <a:latin typeface="Consolas" panose="020B0609020204030204" pitchFamily="49" charset="0"/>
                          <a:cs typeface="Consolas" panose="020B0609020204030204" pitchFamily="49" charset="0"/>
                        </a:rPr>
                        <a:t> N = 1</a:t>
                      </a:r>
                    </a:p>
                  </a:txBody>
                  <a:tcPr anchor="ctr" anchorCtr="1"/>
                </a:tc>
                <a:extLst>
                  <a:ext uri="{0D108BD9-81ED-4DB2-BD59-A6C34878D82A}">
                    <a16:rowId xmlns:a16="http://schemas.microsoft.com/office/drawing/2014/main" val="10000"/>
                  </a:ext>
                </a:extLst>
              </a:tr>
              <a:tr h="1273909">
                <a:tc>
                  <a:txBody>
                    <a:bodyPr/>
                    <a:lstStyle/>
                    <a:p>
                      <a:pPr algn="ctr"/>
                      <a:r>
                        <a:rPr lang="en-US" dirty="0">
                          <a:latin typeface="Consolas" panose="020B0609020204030204" pitchFamily="49" charset="0"/>
                          <a:cs typeface="Consolas" panose="020B0609020204030204" pitchFamily="49" charset="0"/>
                        </a:rPr>
                        <a:t>V = 0</a:t>
                      </a:r>
                    </a:p>
                  </a:txBody>
                  <a:tcPr anchor="ctr" anchorCtr="1"/>
                </a:tc>
                <a:tc>
                  <a:txBody>
                    <a:bodyPr/>
                    <a:lstStyle/>
                    <a:p>
                      <a:pPr marL="285750" indent="-285750">
                        <a:buFont typeface="Arial" pitchFamily="34" charset="0"/>
                        <a:buChar char="•"/>
                      </a:pPr>
                      <a:r>
                        <a:rPr lang="en-US" dirty="0"/>
                        <a:t>r0 = +7 (00111)</a:t>
                      </a:r>
                    </a:p>
                    <a:p>
                      <a:pPr marL="285750" indent="-285750">
                        <a:buFont typeface="Arial" pitchFamily="34" charset="0"/>
                        <a:buChar char="•"/>
                      </a:pPr>
                      <a:r>
                        <a:rPr lang="en-US" dirty="0"/>
                        <a:t>r1 = +3 (00011) </a:t>
                      </a:r>
                    </a:p>
                    <a:p>
                      <a:pPr marL="285750" indent="-285750">
                        <a:buFont typeface="Arial" pitchFamily="34" charset="0"/>
                        <a:buChar char="•"/>
                      </a:pPr>
                      <a:r>
                        <a:rPr lang="en-US" dirty="0"/>
                        <a:t>r0 − r1 = +4 (00100); </a:t>
                      </a:r>
                    </a:p>
                    <a:p>
                      <a:pPr marL="285750" indent="-285750">
                        <a:buFont typeface="Arial" pitchFamily="34" charset="0"/>
                        <a:buChar char="•"/>
                      </a:pPr>
                      <a:r>
                        <a:rPr lang="en-US" dirty="0"/>
                        <a:t>result non‑negative and no signed overflow, so N=0, V=0 ⇒ GE holds</a:t>
                      </a:r>
                    </a:p>
                    <a:p>
                      <a:pPr marL="285750" indent="-285750">
                        <a:buFont typeface="Arial" pitchFamily="34" charset="0"/>
                        <a:buChar char="•"/>
                      </a:pPr>
                      <a:endParaRPr lang="en-US" dirty="0">
                        <a:latin typeface="Consolas" panose="020B0609020204030204" pitchFamily="49" charset="0"/>
                        <a:cs typeface="Times New Roman" pitchFamily="18" charset="0"/>
                      </a:endParaRPr>
                    </a:p>
                  </a:txBody>
                  <a:tcPr anchor="ctr" anchorCtr="1"/>
                </a:tc>
                <a:tc>
                  <a:txBody>
                    <a:bodyPr/>
                    <a:lstStyle/>
                    <a:p>
                      <a:pPr marL="285750" indent="-285750">
                        <a:buFont typeface="Arial" pitchFamily="34" charset="0"/>
                        <a:buChar char="•"/>
                      </a:pPr>
                      <a:r>
                        <a:rPr lang="en-US" dirty="0"/>
                        <a:t>r0 = +3 (00011)</a:t>
                      </a:r>
                    </a:p>
                    <a:p>
                      <a:pPr marL="285750" indent="-285750">
                        <a:buFont typeface="Arial" pitchFamily="34" charset="0"/>
                        <a:buChar char="•"/>
                      </a:pPr>
                      <a:r>
                        <a:rPr lang="en-US" dirty="0"/>
                        <a:t>r1 = +7 (00111)</a:t>
                      </a:r>
                    </a:p>
                    <a:p>
                      <a:pPr marL="285750" indent="-285750">
                        <a:buFont typeface="Arial" pitchFamily="34" charset="0"/>
                        <a:buChar char="•"/>
                      </a:pPr>
                      <a:r>
                        <a:rPr lang="en-US" dirty="0"/>
                        <a:t>r0 − r1 = −4 (11100)</a:t>
                      </a:r>
                    </a:p>
                    <a:p>
                      <a:pPr marL="285750" indent="-285750">
                        <a:buFont typeface="Arial" pitchFamily="34" charset="0"/>
                        <a:buChar char="•"/>
                      </a:pPr>
                      <a:r>
                        <a:rPr lang="en-US" dirty="0"/>
                        <a:t>result negative with no overflow, so N=1, V=0 ⇒ LT holds</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1"/>
                  </a:ext>
                </a:extLst>
              </a:tr>
              <a:tr h="1999557">
                <a:tc>
                  <a:txBody>
                    <a:bodyPr/>
                    <a:lstStyle/>
                    <a:p>
                      <a:pPr algn="ctr"/>
                      <a:r>
                        <a:rPr lang="en-US" dirty="0">
                          <a:latin typeface="Consolas" panose="020B0609020204030204" pitchFamily="49" charset="0"/>
                          <a:cs typeface="Consolas" panose="020B0609020204030204" pitchFamily="49" charset="0"/>
                        </a:rPr>
                        <a:t>V = 1</a:t>
                      </a:r>
                    </a:p>
                  </a:txBody>
                  <a:tcPr anchor="ctr" anchorCtr="1"/>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r0 = −10 (10110)</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r1 = +7 (00111)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r0 − r1 = −17, outside range  [−16,+15]; result is 00111 (decimal 7), whose sign bit is 0 so N=0, but signed overflow occurs so V=1 </a:t>
                      </a:r>
                      <a:r>
                        <a:rPr lang="en-US" dirty="0"/>
                        <a:t>⇒ LT holds</a:t>
                      </a:r>
                      <a:r>
                        <a:rPr lang="en-US" baseline="0" dirty="0"/>
                        <a:t> </a:t>
                      </a:r>
                      <a:endParaRPr lang="en-US" dirty="0">
                        <a:latin typeface="Consolas" panose="020B0609020204030204" pitchFamily="49" charset="0"/>
                        <a:cs typeface="Times New Roman" pitchFamily="18" charset="0"/>
                      </a:endParaRPr>
                    </a:p>
                  </a:txBody>
                  <a:tcPr anchor="ctr" anchorCtr="1"/>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r0 = +10 (01010)</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r1 = −7 (11001)</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r0 − r1 = +17, outside range [−16,+15]; result is 10001 (decimal −15), whose sign bit is 1 so N=1, but signed overflow occurs so V=1 </a:t>
                      </a:r>
                      <a:r>
                        <a:rPr lang="en-US" dirty="0"/>
                        <a:t>⇒ GE holds</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CE638046-5BA3-A3CF-AF2C-C5DE1F3D39B8}"/>
              </a:ext>
            </a:extLst>
          </p:cNvPr>
          <p:cNvSpPr txBox="1"/>
          <p:nvPr/>
        </p:nvSpPr>
        <p:spPr>
          <a:xfrm>
            <a:off x="533400" y="1219200"/>
            <a:ext cx="5465342" cy="646331"/>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CMP r0, r1</a:t>
            </a:r>
          </a:p>
          <a:p>
            <a:r>
              <a:rPr lang="en-US" dirty="0"/>
              <a:t>perform subtraction </a:t>
            </a:r>
            <a:r>
              <a:rPr lang="en-US" dirty="0">
                <a:latin typeface="Consolas" panose="020B0609020204030204" pitchFamily="49" charset="0"/>
              </a:rPr>
              <a:t>r0 – r1</a:t>
            </a:r>
            <a:r>
              <a:rPr lang="en-US" dirty="0"/>
              <a:t>, without saving the result</a:t>
            </a:r>
          </a:p>
        </p:txBody>
      </p:sp>
      <p:sp>
        <p:nvSpPr>
          <p:cNvPr id="7" name="TextBox 6">
            <a:extLst>
              <a:ext uri="{FF2B5EF4-FFF2-40B4-BE49-F238E27FC236}">
                <a16:creationId xmlns:a16="http://schemas.microsoft.com/office/drawing/2014/main" id="{F164103F-5493-6E75-917E-11F5943403D8}"/>
              </a:ext>
            </a:extLst>
          </p:cNvPr>
          <p:cNvSpPr txBox="1"/>
          <p:nvPr/>
        </p:nvSpPr>
        <p:spPr>
          <a:xfrm>
            <a:off x="2095500" y="6048377"/>
            <a:ext cx="4953000" cy="584775"/>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buFont typeface="Arial" pitchFamily="34" charset="0"/>
              <a:buChar char="•"/>
            </a:pPr>
            <a:r>
              <a:rPr lang="en-US" sz="1600" dirty="0"/>
              <a:t>If N == V, then it is signed greater or equal (GE).</a:t>
            </a:r>
          </a:p>
          <a:p>
            <a:pPr marL="285750" indent="-285750">
              <a:buFont typeface="Arial" pitchFamily="34" charset="0"/>
              <a:buChar char="•"/>
            </a:pPr>
            <a:r>
              <a:rPr lang="en-US" sz="1600" dirty="0"/>
              <a:t>Otherwise, it is signed less than (LT)</a:t>
            </a:r>
          </a:p>
        </p:txBody>
      </p:sp>
    </p:spTree>
    <p:extLst>
      <p:ext uri="{BB962C8B-B14F-4D97-AF65-F5344CB8AC3E}">
        <p14:creationId xmlns:p14="http://schemas.microsoft.com/office/powerpoint/2010/main" val="1671373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Signed Greater or Equal (</a:t>
            </a:r>
            <a:r>
              <a:rPr lang="en-US" sz="3600" b="1" dirty="0">
                <a:solidFill>
                  <a:srgbClr val="FF0000"/>
                </a:solidFill>
                <a:latin typeface="Consolas" panose="020B0609020204030204" pitchFamily="49" charset="0"/>
              </a:rPr>
              <a:t>N == V</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15</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3211735855"/>
              </p:ext>
            </p:extLst>
          </p:nvPr>
        </p:nvGraphicFramePr>
        <p:xfrm>
          <a:off x="152401" y="1865531"/>
          <a:ext cx="8763002" cy="3639226"/>
        </p:xfrm>
        <a:graphic>
          <a:graphicData uri="http://schemas.openxmlformats.org/drawingml/2006/table">
            <a:tbl>
              <a:tblPr firstRow="1" firstCol="1" bandRow="1">
                <a:tableStyleId>{5C22544A-7EE6-4342-B048-85BDC9FD1C3A}</a:tableStyleId>
              </a:tblPr>
              <a:tblGrid>
                <a:gridCol w="914399">
                  <a:extLst>
                    <a:ext uri="{9D8B030D-6E8A-4147-A177-3AD203B41FA5}">
                      <a16:colId xmlns:a16="http://schemas.microsoft.com/office/drawing/2014/main" val="20000"/>
                    </a:ext>
                  </a:extLst>
                </a:gridCol>
                <a:gridCol w="3866760">
                  <a:extLst>
                    <a:ext uri="{9D8B030D-6E8A-4147-A177-3AD203B41FA5}">
                      <a16:colId xmlns:a16="http://schemas.microsoft.com/office/drawing/2014/main" val="20001"/>
                    </a:ext>
                  </a:extLst>
                </a:gridCol>
                <a:gridCol w="3981843">
                  <a:extLst>
                    <a:ext uri="{9D8B030D-6E8A-4147-A177-3AD203B41FA5}">
                      <a16:colId xmlns:a16="http://schemas.microsoft.com/office/drawing/2014/main" val="20002"/>
                    </a:ext>
                  </a:extLst>
                </a:gridCol>
              </a:tblGrid>
              <a:tr h="363556">
                <a:tc>
                  <a:txBody>
                    <a:bodyPr/>
                    <a:lstStyle/>
                    <a:p>
                      <a:endParaRPr lang="en-US" dirty="0">
                        <a:latin typeface="Consolas" panose="020B0609020204030204" pitchFamily="49" charset="0"/>
                        <a:cs typeface="Consolas" panose="020B0609020204030204" pitchFamily="49" charset="0"/>
                      </a:endParaRPr>
                    </a:p>
                  </a:txBody>
                  <a:tcPr/>
                </a:tc>
                <a:tc>
                  <a:txBody>
                    <a:bodyPr/>
                    <a:lstStyle/>
                    <a:p>
                      <a:pPr algn="ctr"/>
                      <a:r>
                        <a:rPr lang="en-US" dirty="0">
                          <a:latin typeface="Consolas" panose="020B0609020204030204" pitchFamily="49" charset="0"/>
                          <a:cs typeface="Consolas" panose="020B0609020204030204" pitchFamily="49" charset="0"/>
                        </a:rPr>
                        <a:t> N = 0</a:t>
                      </a:r>
                    </a:p>
                  </a:txBody>
                  <a:tcPr/>
                </a:tc>
                <a:tc>
                  <a:txBody>
                    <a:bodyPr/>
                    <a:lstStyle/>
                    <a:p>
                      <a:pPr algn="ctr"/>
                      <a:r>
                        <a:rPr lang="en-US" dirty="0">
                          <a:latin typeface="Consolas" panose="020B0609020204030204" pitchFamily="49" charset="0"/>
                          <a:cs typeface="Consolas" panose="020B0609020204030204" pitchFamily="49" charset="0"/>
                        </a:rPr>
                        <a:t> N = 1</a:t>
                      </a:r>
                    </a:p>
                  </a:txBody>
                  <a:tcPr/>
                </a:tc>
                <a:extLst>
                  <a:ext uri="{0D108BD9-81ED-4DB2-BD59-A6C34878D82A}">
                    <a16:rowId xmlns:a16="http://schemas.microsoft.com/office/drawing/2014/main" val="10000"/>
                  </a:ext>
                </a:extLst>
              </a:tr>
              <a:tr h="1273909">
                <a:tc>
                  <a:txBody>
                    <a:bodyPr/>
                    <a:lstStyle/>
                    <a:p>
                      <a:pPr algn="ctr"/>
                      <a:r>
                        <a:rPr lang="en-US" dirty="0">
                          <a:latin typeface="Consolas" panose="020B0609020204030204" pitchFamily="49" charset="0"/>
                          <a:cs typeface="Consolas" panose="020B0609020204030204" pitchFamily="49" charset="0"/>
                        </a:rPr>
                        <a:t>V = 0</a:t>
                      </a:r>
                    </a:p>
                  </a:txBody>
                  <a:tcPr anchor="ctr" anchorCtr="1"/>
                </a:tc>
                <a:tc>
                  <a:txBody>
                    <a:bodyPr/>
                    <a:lstStyle/>
                    <a:p>
                      <a:pPr marL="0" indent="0" algn="ctr">
                        <a:buFont typeface="Arial" pitchFamily="34" charset="0"/>
                        <a:buNone/>
                      </a:pPr>
                      <a:r>
                        <a:rPr lang="en-US" baseline="0" dirty="0">
                          <a:latin typeface="Consolas" panose="020B0609020204030204" pitchFamily="49" charset="0"/>
                        </a:rPr>
                        <a:t>r0 ≥ r1</a:t>
                      </a:r>
                      <a:endParaRPr lang="en-US" dirty="0">
                        <a:latin typeface="Consolas" panose="020B0609020204030204" pitchFamily="49" charset="0"/>
                        <a:cs typeface="Times New Roman" pitchFamily="18" charset="0"/>
                      </a:endParaRPr>
                    </a:p>
                  </a:txBody>
                  <a:tcPr anchor="ctr" anchorCtr="1"/>
                </a:tc>
                <a:tc>
                  <a:txBody>
                    <a:bodyPr/>
                    <a:lstStyle/>
                    <a:p>
                      <a:pPr marL="0" indent="0" algn="ctr">
                        <a:buFont typeface="Arial" pitchFamily="34" charset="0"/>
                        <a:buNone/>
                      </a:pPr>
                      <a:r>
                        <a:rPr lang="en-US" baseline="0" dirty="0">
                          <a:latin typeface="Consolas" panose="020B0609020204030204" pitchFamily="49" charset="0"/>
                        </a:rPr>
                        <a:t>r0 &lt; r1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1"/>
                  </a:ext>
                </a:extLst>
              </a:tr>
              <a:tr h="1999557">
                <a:tc>
                  <a:txBody>
                    <a:bodyPr/>
                    <a:lstStyle/>
                    <a:p>
                      <a:pPr algn="ctr"/>
                      <a:r>
                        <a:rPr lang="en-US" dirty="0">
                          <a:latin typeface="Consolas" panose="020B0609020204030204" pitchFamily="49" charset="0"/>
                          <a:cs typeface="Consolas" panose="020B0609020204030204" pitchFamily="49" charset="0"/>
                        </a:rPr>
                        <a:t>V = 1</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a:latin typeface="Consolas" panose="020B0609020204030204" pitchFamily="49" charset="0"/>
                        </a:rPr>
                        <a:t>r0 &lt; r1</a:t>
                      </a:r>
                      <a:endParaRPr lang="en-US" dirty="0">
                        <a:latin typeface="Consolas" panose="020B0609020204030204" pitchFamily="49" charset="0"/>
                        <a:cs typeface="Times New Roman" pitchFamily="18" charset="0"/>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a:latin typeface="Consolas" panose="020B0609020204030204" pitchFamily="49" charset="0"/>
                        </a:rPr>
                        <a:t>r0 ≥ r1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2"/>
                  </a:ext>
                </a:extLst>
              </a:tr>
            </a:tbl>
          </a:graphicData>
        </a:graphic>
      </p:graphicFrame>
      <p:sp>
        <p:nvSpPr>
          <p:cNvPr id="6" name="TextBox 5"/>
          <p:cNvSpPr txBox="1"/>
          <p:nvPr/>
        </p:nvSpPr>
        <p:spPr>
          <a:xfrm>
            <a:off x="533400" y="1219200"/>
            <a:ext cx="5465342" cy="646331"/>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CMP r0, r1</a:t>
            </a:r>
          </a:p>
          <a:p>
            <a:r>
              <a:rPr lang="en-US" dirty="0"/>
              <a:t>perform subtraction </a:t>
            </a:r>
            <a:r>
              <a:rPr lang="en-US" dirty="0">
                <a:latin typeface="Consolas" panose="020B0609020204030204" pitchFamily="49" charset="0"/>
              </a:rPr>
              <a:t>r0 – r1</a:t>
            </a:r>
            <a:r>
              <a:rPr lang="en-US" dirty="0"/>
              <a:t>, without saving the result</a:t>
            </a:r>
          </a:p>
        </p:txBody>
      </p:sp>
      <p:sp>
        <p:nvSpPr>
          <p:cNvPr id="4" name="TextBox 3">
            <a:extLst>
              <a:ext uri="{FF2B5EF4-FFF2-40B4-BE49-F238E27FC236}">
                <a16:creationId xmlns:a16="http://schemas.microsoft.com/office/drawing/2014/main" id="{6BB2040F-11C5-55C7-1568-ADBC22FFAA6F}"/>
              </a:ext>
            </a:extLst>
          </p:cNvPr>
          <p:cNvSpPr txBox="1"/>
          <p:nvPr/>
        </p:nvSpPr>
        <p:spPr>
          <a:xfrm>
            <a:off x="2095500" y="5642513"/>
            <a:ext cx="4953000" cy="584775"/>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buFont typeface="Arial" pitchFamily="34" charset="0"/>
              <a:buChar char="•"/>
            </a:pPr>
            <a:r>
              <a:rPr lang="en-US" sz="1600" dirty="0"/>
              <a:t>If N == V, then it is signed greater or equal (GE).</a:t>
            </a:r>
          </a:p>
          <a:p>
            <a:pPr marL="285750" indent="-285750">
              <a:buFont typeface="Arial" pitchFamily="34" charset="0"/>
              <a:buChar char="•"/>
            </a:pPr>
            <a:r>
              <a:rPr lang="en-US" sz="1600" dirty="0"/>
              <a:t>Otherwise, it is signed less than (LT)</a:t>
            </a:r>
          </a:p>
        </p:txBody>
      </p:sp>
    </p:spTree>
    <p:extLst>
      <p:ext uri="{BB962C8B-B14F-4D97-AF65-F5344CB8AC3E}">
        <p14:creationId xmlns:p14="http://schemas.microsoft.com/office/powerpoint/2010/main" val="2051571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Signed Greater or Equal (</a:t>
            </a:r>
            <a:r>
              <a:rPr lang="en-US" sz="3600" b="1" dirty="0">
                <a:solidFill>
                  <a:srgbClr val="FF0000"/>
                </a:solidFill>
                <a:latin typeface="Consolas" panose="020B0609020204030204" pitchFamily="49" charset="0"/>
              </a:rPr>
              <a:t>N == V</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16</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421143121"/>
              </p:ext>
            </p:extLst>
          </p:nvPr>
        </p:nvGraphicFramePr>
        <p:xfrm>
          <a:off x="152401" y="1865531"/>
          <a:ext cx="8763002" cy="3639226"/>
        </p:xfrm>
        <a:graphic>
          <a:graphicData uri="http://schemas.openxmlformats.org/drawingml/2006/table">
            <a:tbl>
              <a:tblPr firstRow="1" firstCol="1" bandRow="1">
                <a:tableStyleId>{5C22544A-7EE6-4342-B048-85BDC9FD1C3A}</a:tableStyleId>
              </a:tblPr>
              <a:tblGrid>
                <a:gridCol w="914399">
                  <a:extLst>
                    <a:ext uri="{9D8B030D-6E8A-4147-A177-3AD203B41FA5}">
                      <a16:colId xmlns:a16="http://schemas.microsoft.com/office/drawing/2014/main" val="20000"/>
                    </a:ext>
                  </a:extLst>
                </a:gridCol>
                <a:gridCol w="3866760">
                  <a:extLst>
                    <a:ext uri="{9D8B030D-6E8A-4147-A177-3AD203B41FA5}">
                      <a16:colId xmlns:a16="http://schemas.microsoft.com/office/drawing/2014/main" val="20001"/>
                    </a:ext>
                  </a:extLst>
                </a:gridCol>
                <a:gridCol w="3981843">
                  <a:extLst>
                    <a:ext uri="{9D8B030D-6E8A-4147-A177-3AD203B41FA5}">
                      <a16:colId xmlns:a16="http://schemas.microsoft.com/office/drawing/2014/main" val="20002"/>
                    </a:ext>
                  </a:extLst>
                </a:gridCol>
              </a:tblGrid>
              <a:tr h="363556">
                <a:tc>
                  <a:txBody>
                    <a:bodyPr/>
                    <a:lstStyle/>
                    <a:p>
                      <a:endParaRPr lang="en-US" dirty="0">
                        <a:latin typeface="Consolas" panose="020B0609020204030204" pitchFamily="49" charset="0"/>
                        <a:cs typeface="Consolas" panose="020B0609020204030204" pitchFamily="49" charset="0"/>
                      </a:endParaRPr>
                    </a:p>
                  </a:txBody>
                  <a:tcPr/>
                </a:tc>
                <a:tc>
                  <a:txBody>
                    <a:bodyPr/>
                    <a:lstStyle/>
                    <a:p>
                      <a:pPr algn="ctr"/>
                      <a:r>
                        <a:rPr lang="en-US" dirty="0">
                          <a:latin typeface="Consolas" panose="020B0609020204030204" pitchFamily="49" charset="0"/>
                          <a:cs typeface="Consolas" panose="020B0609020204030204" pitchFamily="49" charset="0"/>
                        </a:rPr>
                        <a:t> N = 0</a:t>
                      </a:r>
                    </a:p>
                  </a:txBody>
                  <a:tcPr/>
                </a:tc>
                <a:tc>
                  <a:txBody>
                    <a:bodyPr/>
                    <a:lstStyle/>
                    <a:p>
                      <a:pPr algn="ctr"/>
                      <a:r>
                        <a:rPr lang="en-US" dirty="0">
                          <a:latin typeface="Consolas" panose="020B0609020204030204" pitchFamily="49" charset="0"/>
                          <a:cs typeface="Consolas" panose="020B0609020204030204" pitchFamily="49" charset="0"/>
                        </a:rPr>
                        <a:t> N = 1</a:t>
                      </a:r>
                    </a:p>
                  </a:txBody>
                  <a:tcPr/>
                </a:tc>
                <a:extLst>
                  <a:ext uri="{0D108BD9-81ED-4DB2-BD59-A6C34878D82A}">
                    <a16:rowId xmlns:a16="http://schemas.microsoft.com/office/drawing/2014/main" val="10000"/>
                  </a:ext>
                </a:extLst>
              </a:tr>
              <a:tr h="1273909">
                <a:tc>
                  <a:txBody>
                    <a:bodyPr/>
                    <a:lstStyle/>
                    <a:p>
                      <a:pPr algn="ctr"/>
                      <a:r>
                        <a:rPr lang="en-US" dirty="0">
                          <a:latin typeface="Consolas" panose="020B0609020204030204" pitchFamily="49" charset="0"/>
                          <a:cs typeface="Consolas" panose="020B0609020204030204" pitchFamily="49" charset="0"/>
                        </a:rPr>
                        <a:t>V = 0</a:t>
                      </a:r>
                    </a:p>
                  </a:txBody>
                  <a:tcPr anchor="ctr" anchorCtr="1"/>
                </a:tc>
                <a:tc>
                  <a:txBody>
                    <a:bodyPr/>
                    <a:lstStyle/>
                    <a:p>
                      <a:pPr marL="0" indent="0" algn="ctr">
                        <a:buFont typeface="Arial" pitchFamily="34" charset="0"/>
                        <a:buNone/>
                      </a:pPr>
                      <a:r>
                        <a:rPr lang="en-US" altLang="zh-CN" baseline="0" dirty="0">
                          <a:latin typeface="Consolas" panose="020B0609020204030204" pitchFamily="49" charset="0"/>
                        </a:rPr>
                        <a:t>1</a:t>
                      </a:r>
                      <a:endParaRPr lang="en-US" dirty="0">
                        <a:latin typeface="Consolas" panose="020B0609020204030204" pitchFamily="49" charset="0"/>
                        <a:cs typeface="Times New Roman" pitchFamily="18" charset="0"/>
                      </a:endParaRPr>
                    </a:p>
                  </a:txBody>
                  <a:tcPr anchor="ctr" anchorCtr="1"/>
                </a:tc>
                <a:tc>
                  <a:txBody>
                    <a:bodyPr/>
                    <a:lstStyle/>
                    <a:p>
                      <a:pPr marL="0" indent="0" algn="ctr">
                        <a:buFont typeface="Arial" pitchFamily="34" charset="0"/>
                        <a:buNone/>
                      </a:pPr>
                      <a:r>
                        <a:rPr lang="en-US" altLang="zh-CN" baseline="0" dirty="0">
                          <a:latin typeface="Consolas" panose="020B0609020204030204" pitchFamily="49" charset="0"/>
                        </a:rPr>
                        <a:t>0</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1"/>
                  </a:ext>
                </a:extLst>
              </a:tr>
              <a:tr h="1999557">
                <a:tc>
                  <a:txBody>
                    <a:bodyPr/>
                    <a:lstStyle/>
                    <a:p>
                      <a:pPr algn="ctr"/>
                      <a:r>
                        <a:rPr lang="en-US" dirty="0">
                          <a:latin typeface="Consolas" panose="020B0609020204030204" pitchFamily="49" charset="0"/>
                          <a:cs typeface="Consolas" panose="020B0609020204030204" pitchFamily="49" charset="0"/>
                        </a:rPr>
                        <a:t>V = 1</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altLang="zh-CN" baseline="0" dirty="0">
                          <a:latin typeface="Consolas" panose="020B0609020204030204" pitchFamily="49" charset="0"/>
                        </a:rPr>
                        <a:t>0</a:t>
                      </a:r>
                      <a:endParaRPr lang="en-US" dirty="0">
                        <a:latin typeface="Consolas" panose="020B0609020204030204" pitchFamily="49" charset="0"/>
                        <a:cs typeface="Times New Roman" pitchFamily="18" charset="0"/>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altLang="zh-CN" baseline="0" dirty="0">
                          <a:latin typeface="Consolas" panose="020B0609020204030204" pitchFamily="49" charset="0"/>
                        </a:rPr>
                        <a:t>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2"/>
                  </a:ext>
                </a:extLst>
              </a:tr>
            </a:tbl>
          </a:graphicData>
        </a:graphic>
      </p:graphicFrame>
      <p:sp>
        <p:nvSpPr>
          <p:cNvPr id="6" name="TextBox 5"/>
          <p:cNvSpPr txBox="1"/>
          <p:nvPr/>
        </p:nvSpPr>
        <p:spPr>
          <a:xfrm>
            <a:off x="533400" y="1219200"/>
            <a:ext cx="5465342" cy="646331"/>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CMP r0, r1</a:t>
            </a:r>
          </a:p>
          <a:p>
            <a:r>
              <a:rPr lang="en-US" dirty="0"/>
              <a:t>perform subtraction </a:t>
            </a:r>
            <a:r>
              <a:rPr lang="en-US" dirty="0">
                <a:latin typeface="Consolas" panose="020B0609020204030204" pitchFamily="49" charset="0"/>
              </a:rPr>
              <a:t>r0 – r1</a:t>
            </a:r>
            <a:r>
              <a:rPr lang="en-US" dirty="0"/>
              <a:t>, without saving the result</a:t>
            </a:r>
          </a:p>
        </p:txBody>
      </p:sp>
      <p:sp>
        <p:nvSpPr>
          <p:cNvPr id="7" name="TextBox 6"/>
          <p:cNvSpPr txBox="1"/>
          <p:nvPr/>
        </p:nvSpPr>
        <p:spPr>
          <a:xfrm>
            <a:off x="533400" y="5539026"/>
            <a:ext cx="6400800" cy="861774"/>
          </a:xfrm>
          <a:prstGeom prst="rect">
            <a:avLst/>
          </a:prstGeom>
          <a:noFill/>
        </p:spPr>
        <p:txBody>
          <a:bodyPr wrap="square" rtlCol="0">
            <a:spAutoFit/>
          </a:bodyPr>
          <a:lstStyle/>
          <a:p>
            <a:r>
              <a:rPr lang="en-US" sz="1600" dirty="0"/>
              <a:t>Conclusions:</a:t>
            </a:r>
          </a:p>
          <a:p>
            <a:pPr marL="285750" indent="-285750">
              <a:buFont typeface="Arial" pitchFamily="34" charset="0"/>
              <a:buChar char="•"/>
            </a:pPr>
            <a:r>
              <a:rPr lang="en-US" sz="1600" dirty="0"/>
              <a:t>If N == V, then it is signed greater or equal (GE).</a:t>
            </a:r>
          </a:p>
          <a:p>
            <a:pPr marL="285750" indent="-285750">
              <a:buFont typeface="Arial" pitchFamily="34" charset="0"/>
              <a:buChar char="•"/>
            </a:pPr>
            <a:r>
              <a:rPr lang="en-US" sz="1600" dirty="0"/>
              <a:t>Otherwise, it is signed less than (LT)</a:t>
            </a:r>
          </a:p>
        </p:txBody>
      </p:sp>
    </p:spTree>
    <p:extLst>
      <p:ext uri="{BB962C8B-B14F-4D97-AF65-F5344CB8AC3E}">
        <p14:creationId xmlns:p14="http://schemas.microsoft.com/office/powerpoint/2010/main" val="548132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5038"/>
            <a:ext cx="7772400" cy="1143000"/>
          </a:xfrm>
        </p:spPr>
        <p:txBody>
          <a:bodyPr/>
          <a:lstStyle/>
          <a:p>
            <a:r>
              <a:rPr lang="en-US" dirty="0"/>
              <a:t>Signed vs. Unsigned</a:t>
            </a:r>
            <a:r>
              <a:rPr lang="zh-CN" altLang="en-US" dirty="0"/>
              <a:t> </a:t>
            </a:r>
            <a:r>
              <a:rPr lang="en-US" altLang="zh-CN" dirty="0"/>
              <a:t>Comparison</a:t>
            </a:r>
            <a:endParaRPr lang="en-US" dirty="0"/>
          </a:p>
        </p:txBody>
      </p:sp>
      <p:sp>
        <p:nvSpPr>
          <p:cNvPr id="2" name="Slide Number Placeholder 1"/>
          <p:cNvSpPr>
            <a:spLocks noGrp="1"/>
          </p:cNvSpPr>
          <p:nvPr>
            <p:ph type="sldNum" sz="quarter" idx="11"/>
          </p:nvPr>
        </p:nvSpPr>
        <p:spPr/>
        <p:txBody>
          <a:bodyPr/>
          <a:lstStyle/>
          <a:p>
            <a:pPr>
              <a:defRPr/>
            </a:pPr>
            <a:fld id="{7D3083A4-9012-4F92-8AC9-739FC4D3B103}" type="slidenum">
              <a:rPr lang="en-US" smtClean="0"/>
              <a:pPr>
                <a:defRPr/>
              </a:pPr>
              <a:t>17</a:t>
            </a:fld>
            <a:endParaRPr lang="en-US"/>
          </a:p>
        </p:txBody>
      </p:sp>
      <p:sp>
        <p:nvSpPr>
          <p:cNvPr id="3" name="TextBox 2"/>
          <p:cNvSpPr txBox="1"/>
          <p:nvPr/>
        </p:nvSpPr>
        <p:spPr>
          <a:xfrm>
            <a:off x="5273811" y="1241453"/>
            <a:ext cx="3396977" cy="646331"/>
          </a:xfrm>
          <a:prstGeom prst="rect">
            <a:avLst/>
          </a:prstGeom>
          <a:noFill/>
        </p:spPr>
        <p:txBody>
          <a:bodyPr wrap="square" rtlCol="0">
            <a:spAutoFit/>
          </a:bodyPr>
          <a:lstStyle/>
          <a:p>
            <a:pPr algn="ctr"/>
            <a:r>
              <a:rPr lang="en-US" dirty="0"/>
              <a:t>Conditional codes applied to branch instructions</a:t>
            </a:r>
          </a:p>
        </p:txBody>
      </p:sp>
      <p:sp>
        <p:nvSpPr>
          <p:cNvPr id="4" name="Right Arrow 3"/>
          <p:cNvSpPr/>
          <p:nvPr/>
        </p:nvSpPr>
        <p:spPr>
          <a:xfrm>
            <a:off x="4252783" y="32385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Group 92"/>
          <p:cNvGraphicFramePr>
            <a:graphicFrameLocks/>
          </p:cNvGraphicFramePr>
          <p:nvPr>
            <p:extLst>
              <p:ext uri="{D42A27DB-BD31-4B8C-83A1-F6EECF244321}">
                <p14:modId xmlns:p14="http://schemas.microsoft.com/office/powerpoint/2010/main" val="217241857"/>
              </p:ext>
            </p:extLst>
          </p:nvPr>
        </p:nvGraphicFramePr>
        <p:xfrm>
          <a:off x="5029200" y="1981200"/>
          <a:ext cx="3886201" cy="2743200"/>
        </p:xfrm>
        <a:graphic>
          <a:graphicData uri="http://schemas.openxmlformats.org/drawingml/2006/table">
            <a:tbl>
              <a:tblPr/>
              <a:tblGrid>
                <a:gridCol w="1423903">
                  <a:extLst>
                    <a:ext uri="{9D8B030D-6E8A-4147-A177-3AD203B41FA5}">
                      <a16:colId xmlns:a16="http://schemas.microsoft.com/office/drawing/2014/main" val="20000"/>
                    </a:ext>
                  </a:extLst>
                </a:gridCol>
                <a:gridCol w="1173389">
                  <a:extLst>
                    <a:ext uri="{9D8B030D-6E8A-4147-A177-3AD203B41FA5}">
                      <a16:colId xmlns:a16="http://schemas.microsoft.com/office/drawing/2014/main" val="20001"/>
                    </a:ext>
                  </a:extLst>
                </a:gridCol>
                <a:gridCol w="1288909">
                  <a:extLst>
                    <a:ext uri="{9D8B030D-6E8A-4147-A177-3AD203B41FA5}">
                      <a16:colId xmlns:a16="http://schemas.microsoft.com/office/drawing/2014/main" val="20002"/>
                    </a:ext>
                  </a:extLst>
                </a:gridCol>
              </a:tblGrid>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Compare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Signed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Unsigned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4807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BGT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BHI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BGE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BHS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713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BLT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BEQ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4924021"/>
                  </a:ext>
                </a:extLst>
              </a:tr>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BNE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24926228"/>
                  </a:ext>
                </a:extLst>
              </a:tr>
            </a:tbl>
          </a:graphicData>
        </a:graphic>
      </p:graphicFrame>
      <p:graphicFrame>
        <p:nvGraphicFramePr>
          <p:cNvPr id="449628" name="Group 92"/>
          <p:cNvGraphicFramePr>
            <a:graphicFrameLocks noGrp="1"/>
          </p:cNvGraphicFramePr>
          <p:nvPr>
            <p:ph idx="1"/>
            <p:extLst>
              <p:ext uri="{D42A27DB-BD31-4B8C-83A1-F6EECF244321}">
                <p14:modId xmlns:p14="http://schemas.microsoft.com/office/powerpoint/2010/main" val="1554878028"/>
              </p:ext>
            </p:extLst>
          </p:nvPr>
        </p:nvGraphicFramePr>
        <p:xfrm>
          <a:off x="228600" y="1981200"/>
          <a:ext cx="3809998" cy="2743200"/>
        </p:xfrm>
        <a:graphic>
          <a:graphicData uri="http://schemas.openxmlformats.org/drawingml/2006/table">
            <a:tbl>
              <a:tblPr/>
              <a:tblGrid>
                <a:gridCol w="1191059">
                  <a:extLst>
                    <a:ext uri="{9D8B030D-6E8A-4147-A177-3AD203B41FA5}">
                      <a16:colId xmlns:a16="http://schemas.microsoft.com/office/drawing/2014/main" val="20000"/>
                    </a:ext>
                  </a:extLst>
                </a:gridCol>
                <a:gridCol w="1281608">
                  <a:extLst>
                    <a:ext uri="{9D8B030D-6E8A-4147-A177-3AD203B41FA5}">
                      <a16:colId xmlns:a16="http://schemas.microsoft.com/office/drawing/2014/main" val="20001"/>
                    </a:ext>
                  </a:extLst>
                </a:gridCol>
                <a:gridCol w="1337331">
                  <a:extLst>
                    <a:ext uri="{9D8B030D-6E8A-4147-A177-3AD203B41FA5}">
                      <a16:colId xmlns:a16="http://schemas.microsoft.com/office/drawing/2014/main" val="20002"/>
                    </a:ext>
                  </a:extLst>
                </a:gridCol>
              </a:tblGrid>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Compare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Signed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Unsigned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719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628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EQ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496093"/>
                  </a:ext>
                </a:extLst>
              </a:tr>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NE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51342173"/>
                  </a:ext>
                </a:extLst>
              </a:tr>
            </a:tbl>
          </a:graphicData>
        </a:graphic>
      </p:graphicFrame>
    </p:spTree>
    <p:extLst>
      <p:ext uri="{BB962C8B-B14F-4D97-AF65-F5344CB8AC3E}">
        <p14:creationId xmlns:p14="http://schemas.microsoft.com/office/powerpoint/2010/main" val="20960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Branch Instructions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18</a:t>
            </a:fld>
            <a:endParaRPr kumimoji="0" lang="en-US" dirty="0"/>
          </a:p>
        </p:txBody>
      </p:sp>
      <p:graphicFrame>
        <p:nvGraphicFramePr>
          <p:cNvPr id="5" name="Table 4"/>
          <p:cNvGraphicFramePr>
            <a:graphicFrameLocks noGrp="1"/>
          </p:cNvGraphicFramePr>
          <p:nvPr/>
        </p:nvGraphicFramePr>
        <p:xfrm>
          <a:off x="457200" y="1251567"/>
          <a:ext cx="8382000" cy="4996215"/>
        </p:xfrm>
        <a:graphic>
          <a:graphicData uri="http://schemas.openxmlformats.org/drawingml/2006/table">
            <a:tbl>
              <a:tblPr firstRow="1" firstCol="1" bandRow="1">
                <a:tableStyleId>{5C22544A-7EE6-4342-B048-85BDC9FD1C3A}</a:tableStyleId>
              </a:tblPr>
              <a:tblGrid>
                <a:gridCol w="1504463">
                  <a:extLst>
                    <a:ext uri="{9D8B030D-6E8A-4147-A177-3AD203B41FA5}">
                      <a16:colId xmlns:a16="http://schemas.microsoft.com/office/drawing/2014/main" val="20000"/>
                    </a:ext>
                  </a:extLst>
                </a:gridCol>
                <a:gridCol w="1732151">
                  <a:extLst>
                    <a:ext uri="{9D8B030D-6E8A-4147-A177-3AD203B41FA5}">
                      <a16:colId xmlns:a16="http://schemas.microsoft.com/office/drawing/2014/main" val="20001"/>
                    </a:ext>
                  </a:extLst>
                </a:gridCol>
                <a:gridCol w="3240386">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293895">
                <a:tc>
                  <a:txBody>
                    <a:bodyPr/>
                    <a:lstStyle/>
                    <a:p>
                      <a:pPr marL="0" marR="0" algn="just">
                        <a:spcBef>
                          <a:spcPts val="0"/>
                        </a:spcBef>
                        <a:spcAft>
                          <a:spcPts val="0"/>
                        </a:spcAft>
                      </a:pPr>
                      <a:r>
                        <a:rPr lang="en-US" sz="1600" dirty="0">
                          <a:effectLst/>
                        </a:rPr>
                        <a:t> </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rPr>
                        <a:t>Instruction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Description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Flags tested</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587790">
                <a:tc>
                  <a:txBody>
                    <a:bodyPr/>
                    <a:lstStyle/>
                    <a:p>
                      <a:pPr marL="0" marR="0" algn="just">
                        <a:spcBef>
                          <a:spcPts val="0"/>
                        </a:spcBef>
                        <a:spcAft>
                          <a:spcPts val="0"/>
                        </a:spcAft>
                      </a:pPr>
                      <a:r>
                        <a:rPr lang="en-US" sz="1600">
                          <a:effectLst/>
                        </a:rPr>
                        <a:t>Unconditional Branch</a:t>
                      </a:r>
                      <a:endParaRPr lang="en-US" sz="1600" b="1">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to label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rPr>
                        <a:t> </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r h="293895">
                <a:tc rowSpan="14">
                  <a:txBody>
                    <a:bodyPr/>
                    <a:lstStyle/>
                    <a:p>
                      <a:pPr marL="0" marR="0" algn="just">
                        <a:spcBef>
                          <a:spcPts val="0"/>
                        </a:spcBef>
                        <a:spcAft>
                          <a:spcPts val="0"/>
                        </a:spcAft>
                      </a:pPr>
                      <a:r>
                        <a:rPr lang="en-US" sz="1600" dirty="0">
                          <a:effectLst/>
                        </a:rPr>
                        <a:t>Conditional Branch </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BEQ</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EQ</a:t>
                      </a:r>
                      <a:r>
                        <a:rPr lang="en-US" sz="1600" dirty="0" err="1">
                          <a:effectLst/>
                        </a:rPr>
                        <a:t>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2"/>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BNE</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a:solidFill>
                            <a:srgbClr val="FF0000"/>
                          </a:solidFill>
                          <a:effectLst/>
                        </a:rPr>
                        <a:t>N</a:t>
                      </a:r>
                      <a:r>
                        <a:rPr lang="en-US" sz="1600" dirty="0">
                          <a:effectLst/>
                        </a:rPr>
                        <a:t>ot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3"/>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BCS</a:t>
                      </a:r>
                      <a:r>
                        <a:rPr lang="en-US" sz="1600" dirty="0">
                          <a:effectLst/>
                          <a:latin typeface="Consolas" panose="020B0609020204030204" pitchFamily="49" charset="0"/>
                        </a:rPr>
                        <a:t>/</a:t>
                      </a:r>
                      <a:r>
                        <a:rPr lang="en-US" sz="1600" b="1" dirty="0">
                          <a:solidFill>
                            <a:srgbClr val="FF0000"/>
                          </a:solidFill>
                          <a:effectLst/>
                          <a:latin typeface="Consolas" panose="020B0609020204030204" pitchFamily="49" charset="0"/>
                        </a:rPr>
                        <a:t>BHS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a:solidFill>
                            <a:srgbClr val="FF0000"/>
                          </a:solidFill>
                          <a:effectLst/>
                        </a:rPr>
                        <a:t>H</a:t>
                      </a:r>
                      <a:r>
                        <a:rPr lang="en-US" sz="1600" dirty="0">
                          <a:effectLst/>
                        </a:rPr>
                        <a:t>igher or </a:t>
                      </a:r>
                      <a:r>
                        <a:rPr lang="en-US" sz="1600" b="1" dirty="0">
                          <a:solidFill>
                            <a:srgbClr val="FF0000"/>
                          </a:solidFill>
                          <a:effectLst/>
                        </a:rPr>
                        <a:t>S</a:t>
                      </a:r>
                      <a:r>
                        <a:rPr lang="en-US" sz="1600" dirty="0">
                          <a:effectLst/>
                        </a:rPr>
                        <a:t>ame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4"/>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BCC</a:t>
                      </a:r>
                      <a:r>
                        <a:rPr lang="en-US" sz="1600" dirty="0">
                          <a:effectLst/>
                          <a:latin typeface="Consolas" panose="020B0609020204030204" pitchFamily="49" charset="0"/>
                        </a:rPr>
                        <a:t>/</a:t>
                      </a:r>
                      <a:r>
                        <a:rPr lang="en-US" sz="1600" b="1" dirty="0" err="1">
                          <a:solidFill>
                            <a:srgbClr val="FF0000"/>
                          </a:solidFill>
                          <a:effectLst/>
                          <a:latin typeface="Consolas" panose="020B0609020204030204" pitchFamily="49" charset="0"/>
                        </a:rPr>
                        <a:t>BLO</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err="1">
                          <a:solidFill>
                            <a:srgbClr val="FF0000"/>
                          </a:solidFill>
                          <a:effectLst/>
                        </a:rPr>
                        <a:t>LO</a:t>
                      </a:r>
                      <a:r>
                        <a:rPr lang="en-US" sz="1600" dirty="0" err="1">
                          <a:effectLst/>
                        </a:rPr>
                        <a:t>wer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5"/>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BMI</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b="0" i="1" dirty="0">
                        <a:solidFill>
                          <a:schemeClr val="tx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MI</a:t>
                      </a:r>
                      <a:r>
                        <a:rPr lang="en-US" sz="1600" dirty="0" err="1">
                          <a:effectLst/>
                        </a:rPr>
                        <a:t>nus</a:t>
                      </a:r>
                      <a:r>
                        <a:rPr lang="en-US" sz="1600" dirty="0">
                          <a:effectLst/>
                        </a:rPr>
                        <a:t> (Negative)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6"/>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BPL</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PL</a:t>
                      </a:r>
                      <a:r>
                        <a:rPr lang="en-US" sz="1600" dirty="0" err="1">
                          <a:effectLst/>
                        </a:rPr>
                        <a:t>us</a:t>
                      </a:r>
                      <a:r>
                        <a:rPr lang="en-US" sz="1600" dirty="0">
                          <a:effectLst/>
                        </a:rPr>
                        <a:t> (Positive or Zero)</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7"/>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BVS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dirty="0" err="1">
                          <a:effectLst/>
                        </a:rPr>
                        <a:t>o</a:t>
                      </a:r>
                      <a:r>
                        <a:rPr lang="en-US" sz="1600" b="1" dirty="0" err="1">
                          <a:solidFill>
                            <a:srgbClr val="FF0000"/>
                          </a:solidFill>
                          <a:effectLst/>
                        </a:rPr>
                        <a:t>V</a:t>
                      </a:r>
                      <a:r>
                        <a:rPr lang="en-US" sz="1600" dirty="0" err="1">
                          <a:effectLst/>
                        </a:rPr>
                        <a:t>erflow</a:t>
                      </a:r>
                      <a:r>
                        <a:rPr lang="en-US" sz="1600" dirty="0">
                          <a:effectLst/>
                        </a:rPr>
                        <a:t> </a:t>
                      </a:r>
                      <a:r>
                        <a:rPr lang="en-US" sz="1600" b="1" dirty="0">
                          <a:solidFill>
                            <a:srgbClr val="FF0000"/>
                          </a:solidFill>
                          <a:effectLst/>
                        </a:rPr>
                        <a:t>S</a:t>
                      </a:r>
                      <a:r>
                        <a:rPr lang="en-US" sz="1600" dirty="0">
                          <a:effectLst/>
                        </a:rPr>
                        <a:t>et</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V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8"/>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BVC</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dirty="0" err="1">
                          <a:effectLst/>
                        </a:rPr>
                        <a:t>o</a:t>
                      </a:r>
                      <a:r>
                        <a:rPr lang="en-US" sz="1600" b="1" dirty="0" err="1">
                          <a:solidFill>
                            <a:srgbClr val="FF0000"/>
                          </a:solidFill>
                          <a:effectLst/>
                        </a:rPr>
                        <a:t>V</a:t>
                      </a:r>
                      <a:r>
                        <a:rPr lang="en-US" sz="1600" dirty="0" err="1">
                          <a:effectLst/>
                        </a:rPr>
                        <a:t>erflow</a:t>
                      </a:r>
                      <a:r>
                        <a:rPr lang="en-US" sz="1600" dirty="0">
                          <a:effectLst/>
                        </a:rPr>
                        <a:t> </a:t>
                      </a:r>
                      <a:r>
                        <a:rPr lang="en-US" sz="1600" b="1" dirty="0">
                          <a:solidFill>
                            <a:srgbClr val="FF0000"/>
                          </a:solidFill>
                          <a:effectLst/>
                        </a:rPr>
                        <a:t>C</a:t>
                      </a:r>
                      <a:r>
                        <a:rPr lang="en-US" sz="1600" dirty="0">
                          <a:effectLst/>
                        </a:rPr>
                        <a:t>lear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V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9"/>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BHI</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err="1">
                          <a:solidFill>
                            <a:srgbClr val="FF0000"/>
                          </a:solidFill>
                          <a:effectLst/>
                        </a:rPr>
                        <a:t>HI</a:t>
                      </a:r>
                      <a:r>
                        <a:rPr lang="en-US" sz="1600" dirty="0" err="1">
                          <a:effectLst/>
                        </a:rPr>
                        <a:t>gher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1 &amp; Z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0"/>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BLS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a:solidFill>
                            <a:srgbClr val="FF0000"/>
                          </a:solidFill>
                          <a:effectLst/>
                        </a:rPr>
                        <a:t>L</a:t>
                      </a:r>
                      <a:r>
                        <a:rPr lang="en-US" sz="1600" dirty="0">
                          <a:effectLst/>
                        </a:rPr>
                        <a:t>ower or </a:t>
                      </a:r>
                      <a:r>
                        <a:rPr lang="en-US" sz="1600" b="1" dirty="0">
                          <a:solidFill>
                            <a:srgbClr val="FF0000"/>
                          </a:solidFill>
                          <a:effectLst/>
                        </a:rPr>
                        <a:t>S</a:t>
                      </a:r>
                      <a:r>
                        <a:rPr lang="en-US" sz="1600" dirty="0">
                          <a:effectLst/>
                        </a:rPr>
                        <a:t>ame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0 or Z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1"/>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BGE</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tabLst>
                          <a:tab pos="1265555" algn="l"/>
                        </a:tabLst>
                      </a:pPr>
                      <a:r>
                        <a:rPr lang="en-US" sz="1600" dirty="0">
                          <a:effectLst/>
                        </a:rPr>
                        <a:t>Branch if signed </a:t>
                      </a:r>
                      <a:r>
                        <a:rPr lang="en-US" sz="1600" b="1" dirty="0">
                          <a:solidFill>
                            <a:srgbClr val="FF0000"/>
                          </a:solidFill>
                          <a:effectLst/>
                        </a:rPr>
                        <a:t>G</a:t>
                      </a:r>
                      <a:r>
                        <a:rPr lang="en-US" sz="1600" dirty="0">
                          <a:effectLst/>
                        </a:rPr>
                        <a:t>reater or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2"/>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BLT</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L</a:t>
                      </a:r>
                      <a:r>
                        <a:rPr lang="en-US" sz="1600" dirty="0">
                          <a:effectLst/>
                        </a:rPr>
                        <a:t>ess </a:t>
                      </a:r>
                      <a:r>
                        <a:rPr lang="en-US" sz="1600" b="1" dirty="0">
                          <a:solidFill>
                            <a:srgbClr val="FF0000"/>
                          </a:solidFill>
                          <a:effectLst/>
                        </a:rPr>
                        <a:t>T</a:t>
                      </a:r>
                      <a:r>
                        <a:rPr lang="en-US" sz="1600" dirty="0">
                          <a:effectLst/>
                        </a:rPr>
                        <a: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3"/>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BGT</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G</a:t>
                      </a:r>
                      <a:r>
                        <a:rPr lang="en-US" sz="1600" dirty="0">
                          <a:effectLst/>
                        </a:rPr>
                        <a:t>reater </a:t>
                      </a:r>
                      <a:r>
                        <a:rPr lang="en-US" sz="1600" b="1" dirty="0">
                          <a:solidFill>
                            <a:srgbClr val="FF0000"/>
                          </a:solidFill>
                          <a:effectLst/>
                        </a:rPr>
                        <a:t>T</a:t>
                      </a:r>
                      <a:r>
                        <a:rPr lang="en-US" sz="1600" dirty="0">
                          <a:effectLst/>
                        </a:rPr>
                        <a: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0 &amp; 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4"/>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BLE</a:t>
                      </a:r>
                      <a:r>
                        <a:rPr lang="en-US" sz="1600" b="1" dirty="0">
                          <a:solidFill>
                            <a:srgbClr val="FF0000"/>
                          </a:solidFill>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L</a:t>
                      </a:r>
                      <a:r>
                        <a:rPr lang="en-US" sz="1600" dirty="0">
                          <a:effectLst/>
                        </a:rPr>
                        <a:t>ess than or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0000FF"/>
                          </a:solidFill>
                          <a:effectLst/>
                          <a:latin typeface="Consolas" panose="020B0609020204030204" pitchFamily="49" charset="0"/>
                          <a:cs typeface="Consolas" panose="020B0609020204030204" pitchFamily="49" charset="0"/>
                        </a:rPr>
                        <a:t>Z = 1 or N = !V</a:t>
                      </a:r>
                      <a:endParaRPr lang="en-US" sz="1600" b="1"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307188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normAutofit/>
          </a:bodyPr>
          <a:lstStyle/>
          <a:p>
            <a:r>
              <a:rPr lang="en-US" dirty="0"/>
              <a:t>Number Interpretation</a:t>
            </a:r>
            <a:endParaRPr lang="en-US" dirty="0">
              <a:solidFill>
                <a:schemeClr val="tx1"/>
              </a:solidFill>
              <a:latin typeface="Tahoma" pitchFamily="34" charset="0"/>
              <a:cs typeface="Times New Roman" pitchFamily="18" charset="0"/>
            </a:endParaRP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19</a:t>
            </a:fld>
            <a:endParaRPr kumimoji="0" lang="en-US" dirty="0"/>
          </a:p>
        </p:txBody>
      </p:sp>
      <p:sp>
        <p:nvSpPr>
          <p:cNvPr id="6" name="Content Placeholder 5"/>
          <p:cNvSpPr>
            <a:spLocks noGrp="1"/>
          </p:cNvSpPr>
          <p:nvPr>
            <p:ph sz="quarter" idx="1"/>
          </p:nvPr>
        </p:nvSpPr>
        <p:spPr>
          <a:xfrm>
            <a:off x="914400" y="2895600"/>
            <a:ext cx="7543800" cy="2575560"/>
          </a:xfrm>
        </p:spPr>
        <p:txBody>
          <a:bodyPr>
            <a:normAutofit/>
          </a:bodyPr>
          <a:lstStyle/>
          <a:p>
            <a:r>
              <a:rPr lang="en-US" sz="2400" dirty="0"/>
              <a:t>If they represent signed numbers, the latter is greater </a:t>
            </a:r>
          </a:p>
          <a:p>
            <a:pPr marL="0" indent="0">
              <a:buNone/>
            </a:pPr>
            <a:r>
              <a:rPr lang="en-US" sz="2400" dirty="0"/>
              <a:t>   (</a:t>
            </a:r>
            <a:r>
              <a:rPr lang="en-US" sz="2400" b="1" dirty="0">
                <a:latin typeface="Consolas" panose="020B0609020204030204" pitchFamily="49" charset="0"/>
                <a:cs typeface="Consolas" panose="020B0609020204030204" pitchFamily="49" charset="0"/>
              </a:rPr>
              <a:t>1 &gt; -1</a:t>
            </a:r>
            <a:r>
              <a:rPr lang="en-US" sz="2400" dirty="0"/>
              <a:t>).</a:t>
            </a:r>
          </a:p>
          <a:p>
            <a:pPr marL="0" indent="0">
              <a:buNone/>
            </a:pPr>
            <a:endParaRPr lang="en-US" sz="2400" dirty="0"/>
          </a:p>
          <a:p>
            <a:r>
              <a:rPr lang="en-US" sz="2400" dirty="0"/>
              <a:t>If they represent unsigned numbers, the former is greater</a:t>
            </a:r>
          </a:p>
          <a:p>
            <a:pPr marL="0" indent="0">
              <a:buNone/>
            </a:pPr>
            <a:r>
              <a:rPr lang="en-US" sz="2400" dirty="0"/>
              <a:t>   (</a:t>
            </a:r>
            <a:r>
              <a:rPr lang="en-US" sz="2400" b="1" dirty="0">
                <a:latin typeface="Consolas" panose="020B0609020204030204" pitchFamily="49" charset="0"/>
                <a:cs typeface="Consolas" panose="020B0609020204030204" pitchFamily="49" charset="0"/>
              </a:rPr>
              <a:t>4294967295 &gt; 1</a:t>
            </a:r>
            <a:r>
              <a:rPr lang="en-US" sz="2400" dirty="0"/>
              <a:t>).</a:t>
            </a:r>
          </a:p>
          <a:p>
            <a:endParaRPr lang="en-US" sz="2400" dirty="0"/>
          </a:p>
        </p:txBody>
      </p:sp>
      <p:sp>
        <p:nvSpPr>
          <p:cNvPr id="2" name="Rectangle 1"/>
          <p:cNvSpPr/>
          <p:nvPr/>
        </p:nvSpPr>
        <p:spPr>
          <a:xfrm>
            <a:off x="457200" y="1295400"/>
            <a:ext cx="7772400" cy="1061829"/>
          </a:xfrm>
          <a:prstGeom prst="rect">
            <a:avLst/>
          </a:prstGeom>
        </p:spPr>
        <p:txBody>
          <a:bodyPr wrap="square">
            <a:spAutoFit/>
          </a:bodyPr>
          <a:lstStyle/>
          <a:p>
            <a:r>
              <a:rPr lang="en-US" sz="2800" dirty="0"/>
              <a:t>Which is greater?</a:t>
            </a:r>
          </a:p>
          <a:p>
            <a:endParaRPr lang="en-US" sz="1100" dirty="0"/>
          </a:p>
          <a:p>
            <a:r>
              <a:rPr lang="en-US" sz="2400" dirty="0">
                <a:latin typeface="Consolas" panose="020B0609020204030204" pitchFamily="49" charset="0"/>
                <a:cs typeface="Consolas" panose="020B0609020204030204" pitchFamily="49" charset="0"/>
              </a:rPr>
              <a:t>	</a:t>
            </a:r>
            <a:r>
              <a:rPr lang="en-US" sz="2400" b="1" dirty="0" err="1">
                <a:solidFill>
                  <a:srgbClr val="FF0000"/>
                </a:solidFill>
                <a:latin typeface="Consolas" panose="020B0609020204030204" pitchFamily="49" charset="0"/>
                <a:cs typeface="Consolas" panose="020B0609020204030204" pitchFamily="49" charset="0"/>
              </a:rPr>
              <a:t>0xFFFFFFFF</a:t>
            </a:r>
            <a:r>
              <a:rPr lang="en-US" sz="2400" dirty="0">
                <a:latin typeface="Tahoma" pitchFamily="34" charset="0"/>
                <a:cs typeface="Times New Roman" pitchFamily="18" charset="0"/>
              </a:rPr>
              <a:t> or </a:t>
            </a:r>
            <a:r>
              <a:rPr lang="en-US" sz="2400" b="1" dirty="0" err="1">
                <a:solidFill>
                  <a:srgbClr val="FF0000"/>
                </a:solidFill>
                <a:latin typeface="Consolas" panose="020B0609020204030204" pitchFamily="49" charset="0"/>
                <a:cs typeface="Consolas" panose="020B0609020204030204" pitchFamily="49" charset="0"/>
              </a:rPr>
              <a:t>0x00000001</a:t>
            </a:r>
            <a:endParaRPr lang="en-US" sz="2400" b="1" dirty="0">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231923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Control Structures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
        <p:nvSpPr>
          <p:cNvPr id="4" name="Content Placeholder 3"/>
          <p:cNvSpPr>
            <a:spLocks noGrp="1"/>
          </p:cNvSpPr>
          <p:nvPr>
            <p:ph sz="quarter" idx="1"/>
          </p:nvPr>
        </p:nvSpPr>
        <p:spPr>
          <a:xfrm>
            <a:off x="457200" y="1219200"/>
            <a:ext cx="3886200" cy="4937760"/>
          </a:xfrm>
        </p:spPr>
        <p:txBody>
          <a:bodyPr/>
          <a:lstStyle/>
          <a:p>
            <a:r>
              <a:rPr lang="en-US" dirty="0"/>
              <a:t>Sequence Structure</a:t>
            </a:r>
          </a:p>
          <a:p>
            <a:pPr lvl="1"/>
            <a:r>
              <a:rPr lang="en-US" dirty="0"/>
              <a:t>Computer executes statements (instructions), one after another, in the order listed in the program</a:t>
            </a: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1676400"/>
            <a:ext cx="1600200" cy="2669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768535" y="4397412"/>
            <a:ext cx="2209800" cy="369332"/>
          </a:xfrm>
          <a:prstGeom prst="rect">
            <a:avLst/>
          </a:prstGeom>
          <a:noFill/>
        </p:spPr>
        <p:txBody>
          <a:bodyPr wrap="square" rtlCol="0">
            <a:spAutoFit/>
          </a:bodyPr>
          <a:lstStyle/>
          <a:p>
            <a:pPr algn="ctr"/>
            <a:r>
              <a:rPr lang="en-US" dirty="0">
                <a:solidFill>
                  <a:srgbClr val="C00000"/>
                </a:solidFill>
              </a:rPr>
              <a:t>Sequence Structure</a:t>
            </a:r>
          </a:p>
        </p:txBody>
      </p:sp>
    </p:spTree>
    <p:extLst>
      <p:ext uri="{BB962C8B-B14F-4D97-AF65-F5344CB8AC3E}">
        <p14:creationId xmlns:p14="http://schemas.microsoft.com/office/powerpoint/2010/main" val="3183429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65254" y="152400"/>
            <a:ext cx="8686800" cy="990600"/>
          </a:xfrm>
        </p:spPr>
        <p:txBody>
          <a:bodyPr>
            <a:normAutofit fontScale="90000"/>
          </a:bodyPr>
          <a:lstStyle/>
          <a:p>
            <a:r>
              <a:rPr lang="en-US" dirty="0"/>
              <a:t>Which is Greater: </a:t>
            </a:r>
            <a:r>
              <a:rPr lang="en-US" dirty="0">
                <a:solidFill>
                  <a:schemeClr val="tx1"/>
                </a:solidFill>
                <a:latin typeface="Consolas" panose="020B0609020204030204" pitchFamily="49" charset="0"/>
                <a:cs typeface="Consolas" panose="020B0609020204030204" pitchFamily="49" charset="0"/>
              </a:rPr>
              <a:t>0xFFFFFFFF</a:t>
            </a:r>
            <a:r>
              <a:rPr lang="en-US" dirty="0">
                <a:solidFill>
                  <a:schemeClr val="tx1"/>
                </a:solidFill>
                <a:latin typeface="Tahoma" pitchFamily="34" charset="0"/>
                <a:cs typeface="Times New Roman" pitchFamily="18" charset="0"/>
              </a:rPr>
              <a:t> or </a:t>
            </a:r>
            <a:r>
              <a:rPr lang="en-US" dirty="0">
                <a:solidFill>
                  <a:schemeClr val="tx1"/>
                </a:solidFill>
                <a:latin typeface="Consolas" panose="020B0609020204030204" pitchFamily="49" charset="0"/>
                <a:cs typeface="Consolas" panose="020B0609020204030204" pitchFamily="49" charset="0"/>
              </a:rPr>
              <a:t>0x00000001</a:t>
            </a:r>
            <a:r>
              <a:rPr lang="en-US" dirty="0">
                <a:solidFill>
                  <a:schemeClr val="tx1"/>
                </a:solidFill>
                <a:latin typeface="Tahoma" pitchFamily="34" charset="0"/>
                <a:cs typeface="Times New Roman" pitchFamily="18" charset="0"/>
              </a:rPr>
              <a:t>?</a:t>
            </a:r>
          </a:p>
        </p:txBody>
      </p:sp>
      <p:sp>
        <p:nvSpPr>
          <p:cNvPr id="119811" name="Text Box 3"/>
          <p:cNvSpPr txBox="1">
            <a:spLocks noChangeArrowheads="1"/>
          </p:cNvSpPr>
          <p:nvPr/>
        </p:nvSpPr>
        <p:spPr bwMode="auto">
          <a:xfrm>
            <a:off x="974387" y="2331184"/>
            <a:ext cx="2988013" cy="163121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a:solidFill>
                  <a:srgbClr val="C00000"/>
                </a:solidFill>
                <a:latin typeface="Consolas" panose="020B0609020204030204" pitchFamily="49" charset="0"/>
                <a:cs typeface="Consolas" panose="020B0609020204030204" pitchFamily="49" charset="0"/>
              </a:rPr>
              <a:t>signed</a:t>
            </a:r>
            <a:r>
              <a:rPr lang="en-US" sz="2000" dirty="0">
                <a:solidFill>
                  <a:schemeClr val="tx1"/>
                </a:solidFill>
                <a:latin typeface="Consolas" panose="020B0609020204030204" pitchFamily="49" charset="0"/>
                <a:cs typeface="Consolas" panose="020B0609020204030204" pitchFamily="49" charset="0"/>
              </a:rPr>
              <a:t> </a:t>
            </a:r>
            <a:r>
              <a:rPr lang="en-US" sz="2000" dirty="0" err="1">
                <a:solidFill>
                  <a:schemeClr val="tx1"/>
                </a:solidFill>
                <a:latin typeface="Consolas" panose="020B0609020204030204" pitchFamily="49" charset="0"/>
                <a:cs typeface="Consolas" panose="020B0609020204030204" pitchFamily="49" charset="0"/>
              </a:rPr>
              <a:t>int</a:t>
            </a:r>
            <a:r>
              <a:rPr lang="en-US" sz="2000" dirty="0">
                <a:solidFill>
                  <a:schemeClr val="tx1"/>
                </a:solidFill>
                <a:latin typeface="Consolas" panose="020B0609020204030204" pitchFamily="49" charset="0"/>
                <a:cs typeface="Consolas" panose="020B0609020204030204" pitchFamily="49" charset="0"/>
              </a:rPr>
              <a:t> x, y ; </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x = -1;</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y = 1;	 </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if (x &gt; y)</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p>
        </p:txBody>
      </p:sp>
      <p:sp>
        <p:nvSpPr>
          <p:cNvPr id="119812" name="Text Box 4"/>
          <p:cNvSpPr txBox="1">
            <a:spLocks noChangeArrowheads="1"/>
          </p:cNvSpPr>
          <p:nvPr/>
        </p:nvSpPr>
        <p:spPr bwMode="auto">
          <a:xfrm>
            <a:off x="960397" y="4388584"/>
            <a:ext cx="3002003" cy="163121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a:solidFill>
                  <a:srgbClr val="C00000"/>
                </a:solidFill>
                <a:latin typeface="Consolas" panose="020B0609020204030204" pitchFamily="49" charset="0"/>
                <a:cs typeface="Consolas" panose="020B0609020204030204" pitchFamily="49" charset="0"/>
              </a:rPr>
              <a:t>unsigned</a:t>
            </a:r>
            <a:r>
              <a:rPr lang="en-US" sz="2000" dirty="0">
                <a:solidFill>
                  <a:schemeClr val="tx1"/>
                </a:solidFill>
                <a:latin typeface="Consolas" panose="020B0609020204030204" pitchFamily="49" charset="0"/>
                <a:cs typeface="Consolas" panose="020B0609020204030204" pitchFamily="49" charset="0"/>
              </a:rPr>
              <a:t> int x, y ;</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x = 4294967295;</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y = 1;</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if (x &gt; y)</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20</a:t>
            </a:fld>
            <a:endParaRPr kumimoji="0" lang="en-US" dirty="0"/>
          </a:p>
        </p:txBody>
      </p:sp>
      <p:sp>
        <p:nvSpPr>
          <p:cNvPr id="2" name="TextBox 1"/>
          <p:cNvSpPr txBox="1"/>
          <p:nvPr/>
        </p:nvSpPr>
        <p:spPr>
          <a:xfrm>
            <a:off x="2590800" y="3974068"/>
            <a:ext cx="4131580" cy="369332"/>
          </a:xfrm>
          <a:prstGeom prst="rect">
            <a:avLst/>
          </a:prstGeom>
          <a:noFill/>
        </p:spPr>
        <p:txBody>
          <a:bodyPr wrap="none" rtlCol="0">
            <a:spAutoFit/>
          </a:bodyPr>
          <a:lstStyle/>
          <a:p>
            <a:r>
              <a:rPr lang="en-US" b="1" dirty="0"/>
              <a:t>BLE</a:t>
            </a:r>
            <a:r>
              <a:rPr lang="en-US" dirty="0"/>
              <a:t>: Branch if less than or equal, signed ≤</a:t>
            </a:r>
          </a:p>
        </p:txBody>
      </p:sp>
      <p:sp>
        <p:nvSpPr>
          <p:cNvPr id="9" name="TextBox 8"/>
          <p:cNvSpPr txBox="1"/>
          <p:nvPr/>
        </p:nvSpPr>
        <p:spPr>
          <a:xfrm>
            <a:off x="2517725" y="6031468"/>
            <a:ext cx="4076437" cy="369332"/>
          </a:xfrm>
          <a:prstGeom prst="rect">
            <a:avLst/>
          </a:prstGeom>
          <a:noFill/>
        </p:spPr>
        <p:txBody>
          <a:bodyPr wrap="none" rtlCol="0">
            <a:spAutoFit/>
          </a:bodyPr>
          <a:lstStyle/>
          <a:p>
            <a:r>
              <a:rPr lang="en-US" b="1" dirty="0"/>
              <a:t>BLS</a:t>
            </a:r>
            <a:r>
              <a:rPr lang="en-US" dirty="0"/>
              <a:t>: Branch if lower or same, unsigned ≤</a:t>
            </a:r>
          </a:p>
        </p:txBody>
      </p:sp>
      <p:sp>
        <p:nvSpPr>
          <p:cNvPr id="4" name="TextBox 3"/>
          <p:cNvSpPr txBox="1"/>
          <p:nvPr/>
        </p:nvSpPr>
        <p:spPr>
          <a:xfrm>
            <a:off x="304800" y="1219200"/>
            <a:ext cx="7473905" cy="1015663"/>
          </a:xfrm>
          <a:prstGeom prst="rect">
            <a:avLst/>
          </a:prstGeom>
          <a:noFill/>
        </p:spPr>
        <p:txBody>
          <a:bodyPr wrap="none" rtlCol="0">
            <a:spAutoFit/>
          </a:bodyPr>
          <a:lstStyle/>
          <a:p>
            <a:r>
              <a:rPr lang="en-US" sz="2000" dirty="0"/>
              <a:t>It’s </a:t>
            </a:r>
            <a:r>
              <a:rPr lang="en-US" sz="2000" b="1" dirty="0">
                <a:solidFill>
                  <a:srgbClr val="0000FF"/>
                </a:solidFill>
              </a:rPr>
              <a:t>software’s responsibility </a:t>
            </a:r>
            <a:r>
              <a:rPr lang="en-US" sz="2000" dirty="0"/>
              <a:t>to tell computer how to interpret data:</a:t>
            </a:r>
          </a:p>
          <a:p>
            <a:pPr marL="285750" indent="-285750">
              <a:buFont typeface="Arial" pitchFamily="34" charset="0"/>
              <a:buChar char="•"/>
            </a:pPr>
            <a:r>
              <a:rPr lang="en-US" sz="2000" dirty="0"/>
              <a:t>If written in C,  declare the signed </a:t>
            </a:r>
            <a:r>
              <a:rPr lang="en-US" sz="2000" i="1" dirty="0"/>
              <a:t>vs</a:t>
            </a:r>
            <a:r>
              <a:rPr lang="en-US" sz="2000" dirty="0"/>
              <a:t> unsigned variable </a:t>
            </a:r>
          </a:p>
          <a:p>
            <a:pPr marL="285750" indent="-285750">
              <a:buFont typeface="Arial" pitchFamily="34" charset="0"/>
              <a:buChar char="•"/>
            </a:pPr>
            <a:r>
              <a:rPr lang="en-US" sz="2000" dirty="0"/>
              <a:t>If written in Assembly, use signed </a:t>
            </a:r>
            <a:r>
              <a:rPr lang="en-US" sz="2000" i="1" dirty="0"/>
              <a:t>vs</a:t>
            </a:r>
            <a:r>
              <a:rPr lang="en-US" sz="2000" dirty="0"/>
              <a:t> unsigned branch instructions</a:t>
            </a:r>
          </a:p>
        </p:txBody>
      </p:sp>
      <p:sp>
        <p:nvSpPr>
          <p:cNvPr id="10" name="Text Box 3"/>
          <p:cNvSpPr txBox="1">
            <a:spLocks noChangeArrowheads="1"/>
          </p:cNvSpPr>
          <p:nvPr/>
        </p:nvSpPr>
        <p:spPr bwMode="auto">
          <a:xfrm>
            <a:off x="4188453" y="2327728"/>
            <a:ext cx="3782014" cy="163121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solidFill>
                  <a:schemeClr val="tx1"/>
                </a:solidFill>
                <a:latin typeface="Consolas" panose="020B0609020204030204" pitchFamily="49" charset="0"/>
                <a:cs typeface="Consolas" panose="020B0609020204030204" pitchFamily="49" charset="0"/>
                <a:sym typeface="Monotype Sorts" pitchFamily="2" charset="2"/>
              </a:rPr>
              <a:t>    MOV r6, #0xFFFFFFFF</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    MOV r5, #0x00000001</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CMP  r5, r6</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r>
              <a:rPr lang="en-US" sz="2000" b="1" dirty="0">
                <a:solidFill>
                  <a:srgbClr val="C00000"/>
                </a:solidFill>
                <a:latin typeface="Consolas" panose="020B0609020204030204" pitchFamily="49" charset="0"/>
                <a:cs typeface="Consolas" panose="020B0609020204030204" pitchFamily="49" charset="0"/>
                <a:sym typeface="Monotype Sorts" pitchFamily="2" charset="2"/>
              </a:rPr>
              <a:t>BLE</a:t>
            </a:r>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r>
              <a:rPr lang="en-US" sz="2000" dirty="0" err="1">
                <a:solidFill>
                  <a:schemeClr val="tx1"/>
                </a:solidFill>
                <a:latin typeface="Consolas" panose="020B0609020204030204" pitchFamily="49" charset="0"/>
                <a:cs typeface="Consolas" panose="020B0609020204030204" pitchFamily="49" charset="0"/>
                <a:sym typeface="Monotype Sorts" pitchFamily="2" charset="2"/>
              </a:rPr>
              <a:t>Then_Clause</a:t>
            </a:r>
            <a:endParaRPr lang="en-US" sz="2000" dirty="0">
              <a:solidFill>
                <a:schemeClr val="tx1"/>
              </a:solidFill>
              <a:latin typeface="Consolas" panose="020B0609020204030204" pitchFamily="49" charset="0"/>
              <a:cs typeface="Consolas" panose="020B0609020204030204" pitchFamily="49" charset="0"/>
              <a:sym typeface="Monotype Sorts" pitchFamily="2" charset="2"/>
            </a:endParaRP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p>
        </p:txBody>
      </p:sp>
      <p:sp>
        <p:nvSpPr>
          <p:cNvPr id="11" name="Text Box 4"/>
          <p:cNvSpPr txBox="1">
            <a:spLocks noChangeArrowheads="1"/>
          </p:cNvSpPr>
          <p:nvPr/>
        </p:nvSpPr>
        <p:spPr bwMode="auto">
          <a:xfrm>
            <a:off x="4191000" y="4369367"/>
            <a:ext cx="3782014" cy="163121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solidFill>
                  <a:schemeClr val="tx1"/>
                </a:solidFill>
                <a:latin typeface="Consolas" panose="020B0609020204030204" pitchFamily="49" charset="0"/>
                <a:cs typeface="Consolas" panose="020B0609020204030204" pitchFamily="49" charset="0"/>
                <a:sym typeface="Monotype Sorts" pitchFamily="2" charset="2"/>
              </a:rPr>
              <a:t>    MOV r6, #0xFFFFFFFF</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    MOV r5, #0x00000001</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CMP  r5, r6</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r>
              <a:rPr lang="en-US" sz="2000" b="1" dirty="0">
                <a:solidFill>
                  <a:srgbClr val="C00000"/>
                </a:solidFill>
                <a:latin typeface="Consolas" panose="020B0609020204030204" pitchFamily="49" charset="0"/>
                <a:cs typeface="Consolas" panose="020B0609020204030204" pitchFamily="49" charset="0"/>
                <a:sym typeface="Monotype Sorts" pitchFamily="2" charset="2"/>
              </a:rPr>
              <a:t>BLS</a:t>
            </a:r>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r>
              <a:rPr lang="en-US" sz="2000" dirty="0" err="1">
                <a:solidFill>
                  <a:schemeClr val="tx1"/>
                </a:solidFill>
                <a:latin typeface="Consolas" panose="020B0609020204030204" pitchFamily="49" charset="0"/>
                <a:cs typeface="Consolas" panose="020B0609020204030204" pitchFamily="49" charset="0"/>
                <a:sym typeface="Monotype Sorts" pitchFamily="2" charset="2"/>
              </a:rPr>
              <a:t>Then_Clause</a:t>
            </a:r>
            <a:endParaRPr lang="en-US" sz="2000" dirty="0">
              <a:solidFill>
                <a:schemeClr val="tx1"/>
              </a:solidFill>
              <a:latin typeface="Consolas" panose="020B0609020204030204" pitchFamily="49" charset="0"/>
              <a:cs typeface="Consolas" panose="020B0609020204030204" pitchFamily="49" charset="0"/>
              <a:sym typeface="Monotype Sorts" pitchFamily="2" charset="2"/>
            </a:endParaRP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p>
        </p:txBody>
      </p:sp>
    </p:spTree>
    <p:extLst>
      <p:ext uri="{BB962C8B-B14F-4D97-AF65-F5344CB8AC3E}">
        <p14:creationId xmlns:p14="http://schemas.microsoft.com/office/powerpoint/2010/main" val="2121641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 Statement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21</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193184421"/>
              </p:ext>
            </p:extLst>
          </p:nvPr>
        </p:nvGraphicFramePr>
        <p:xfrm>
          <a:off x="1295400" y="2057400"/>
          <a:ext cx="2667000" cy="1280160"/>
        </p:xfrm>
        <a:graphic>
          <a:graphicData uri="http://schemas.openxmlformats.org/drawingml/2006/table">
            <a:tbl>
              <a:tblPr firstRow="1" firstCol="1" bandRow="1">
                <a:tableStyleId>{69012ECD-51FC-41F1-AA8D-1B2483CD663E}</a:tableStyleId>
              </a:tblPr>
              <a:tblGrid>
                <a:gridCol w="2667000">
                  <a:extLst>
                    <a:ext uri="{9D8B030D-6E8A-4147-A177-3AD203B41FA5}">
                      <a16:colId xmlns:a16="http://schemas.microsoft.com/office/drawing/2014/main" val="20000"/>
                    </a:ext>
                  </a:extLst>
                </a:gridCol>
              </a:tblGrid>
              <a:tr h="135890">
                <a:tc>
                  <a:txBody>
                    <a:bodyPr/>
                    <a:lstStyle/>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C Program</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603250">
                <a:tc>
                  <a:txBody>
                    <a:bodyPr/>
                    <a:lstStyle/>
                    <a:p>
                      <a:pPr marL="0" marR="0" algn="just">
                        <a:spcBef>
                          <a:spcPts val="0"/>
                        </a:spcBef>
                        <a:spcAft>
                          <a:spcPts val="0"/>
                        </a:spcAft>
                      </a:pPr>
                      <a:r>
                        <a:rPr lang="en-US" sz="1400" dirty="0">
                          <a:solidFill>
                            <a:schemeClr val="bg1">
                              <a:lumMod val="65000"/>
                            </a:schemeClr>
                          </a:solidFill>
                          <a:effectLst/>
                          <a:latin typeface="Consolas" panose="020B0609020204030204" pitchFamily="49" charset="0"/>
                          <a:cs typeface="Consolas" panose="020B0609020204030204" pitchFamily="49" charset="0"/>
                        </a:rPr>
                        <a:t>// a</a:t>
                      </a:r>
                      <a:r>
                        <a:rPr lang="en-US" sz="1400" baseline="0" dirty="0">
                          <a:solidFill>
                            <a:schemeClr val="bg1">
                              <a:lumMod val="65000"/>
                            </a:schemeClr>
                          </a:solidFill>
                          <a:effectLst/>
                          <a:latin typeface="Consolas" panose="020B0609020204030204" pitchFamily="49" charset="0"/>
                          <a:cs typeface="Consolas" panose="020B0609020204030204" pitchFamily="49" charset="0"/>
                        </a:rPr>
                        <a:t> is signed integer</a:t>
                      </a:r>
                      <a:endParaRPr lang="en-US" sz="14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if (a &lt; 0 ) {</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  a = 0 – a;</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x = x + 1;</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331068"/>
            <a:ext cx="2362200" cy="2936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295400" y="4562475"/>
            <a:ext cx="655320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r1 = a (signed integer), r2 = x</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#0         </a:t>
            </a:r>
            <a:r>
              <a:rPr lang="en-US" dirty="0">
                <a:solidFill>
                  <a:schemeClr val="bg1">
                    <a:lumMod val="65000"/>
                  </a:schemeClr>
                </a:solidFill>
                <a:latin typeface="Consolas" panose="020B0609020204030204" pitchFamily="49" charset="0"/>
                <a:cs typeface="Consolas" panose="020B0609020204030204" pitchFamily="49" charset="0"/>
              </a:rPr>
              <a:t>; Compare a with 0</a:t>
            </a:r>
          </a:p>
          <a:p>
            <a:r>
              <a:rPr lang="en-US" dirty="0">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BGE</a:t>
            </a:r>
            <a:r>
              <a:rPr lang="en-US" dirty="0">
                <a:solidFill>
                  <a:srgbClr val="C00000"/>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endif</a:t>
            </a:r>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Go to </a:t>
            </a:r>
            <a:r>
              <a:rPr lang="en-US" dirty="0" err="1">
                <a:solidFill>
                  <a:schemeClr val="bg1">
                    <a:lumMod val="65000"/>
                  </a:schemeClr>
                </a:solidFill>
                <a:latin typeface="Consolas" panose="020B0609020204030204" pitchFamily="49" charset="0"/>
                <a:cs typeface="Consolas" panose="020B0609020204030204" pitchFamily="49" charset="0"/>
              </a:rPr>
              <a:t>endif</a:t>
            </a:r>
            <a:r>
              <a:rPr lang="en-US" dirty="0">
                <a:solidFill>
                  <a:schemeClr val="bg1">
                    <a:lumMod val="65000"/>
                  </a:schemeClr>
                </a:solidFill>
                <a:latin typeface="Consolas" panose="020B0609020204030204" pitchFamily="49" charset="0"/>
                <a:cs typeface="Consolas" panose="020B0609020204030204" pitchFamily="49" charset="0"/>
              </a:rPr>
              <a:t> if a ≥ 0</a:t>
            </a:r>
          </a:p>
          <a:p>
            <a:r>
              <a:rPr lang="en-US" dirty="0">
                <a:latin typeface="Consolas" panose="020B0609020204030204" pitchFamily="49" charset="0"/>
                <a:cs typeface="Consolas" panose="020B0609020204030204" pitchFamily="49" charset="0"/>
              </a:rPr>
              <a:t>then    RSB r1, r1, #0     </a:t>
            </a:r>
            <a:r>
              <a:rPr lang="en-US" dirty="0">
                <a:solidFill>
                  <a:schemeClr val="bg1">
                    <a:lumMod val="65000"/>
                  </a:schemeClr>
                </a:solidFill>
                <a:latin typeface="Consolas" panose="020B0609020204030204" pitchFamily="49" charset="0"/>
                <a:cs typeface="Consolas" panose="020B0609020204030204" pitchFamily="49" charset="0"/>
              </a:rPr>
              <a:t>; a = - a;  </a:t>
            </a:r>
          </a:p>
          <a:p>
            <a:r>
              <a:rPr lang="en-US" dirty="0">
                <a:latin typeface="Consolas" panose="020B0609020204030204" pitchFamily="49" charset="0"/>
                <a:cs typeface="Consolas" panose="020B0609020204030204" pitchFamily="49" charset="0"/>
              </a:rPr>
              <a:t>endif   ADD r2, r2, #1     </a:t>
            </a:r>
            <a:r>
              <a:rPr lang="en-US" dirty="0">
                <a:solidFill>
                  <a:schemeClr val="bg1">
                    <a:lumMod val="65000"/>
                  </a:schemeClr>
                </a:solidFill>
                <a:latin typeface="Consolas" panose="020B0609020204030204" pitchFamily="49" charset="0"/>
                <a:cs typeface="Consolas" panose="020B0609020204030204" pitchFamily="49" charset="0"/>
              </a:rPr>
              <a:t>; x = x + 1</a:t>
            </a:r>
          </a:p>
        </p:txBody>
      </p:sp>
      <p:sp>
        <p:nvSpPr>
          <p:cNvPr id="7" name="TextBox 6"/>
          <p:cNvSpPr txBox="1"/>
          <p:nvPr/>
        </p:nvSpPr>
        <p:spPr>
          <a:xfrm>
            <a:off x="356681" y="4080019"/>
            <a:ext cx="1877437" cy="369332"/>
          </a:xfrm>
          <a:prstGeom prst="rect">
            <a:avLst/>
          </a:prstGeom>
          <a:noFill/>
        </p:spPr>
        <p:txBody>
          <a:bodyPr wrap="none" rtlCol="0">
            <a:spAutoFit/>
          </a:bodyPr>
          <a:lstStyle/>
          <a:p>
            <a:r>
              <a:rPr lang="en-US" dirty="0"/>
              <a:t>Implementation </a:t>
            </a:r>
            <a:r>
              <a:rPr lang="en-US" dirty="0">
                <a:latin typeface="Consolas" panose="020B0609020204030204" pitchFamily="49" charset="0"/>
                <a:cs typeface="Consolas" panose="020B0609020204030204" pitchFamily="49" charset="0"/>
              </a:rPr>
              <a:t>1</a:t>
            </a:r>
            <a:r>
              <a:rPr lang="en-US" dirty="0"/>
              <a:t>:</a:t>
            </a:r>
          </a:p>
        </p:txBody>
      </p:sp>
    </p:spTree>
    <p:extLst>
      <p:ext uri="{BB962C8B-B14F-4D97-AF65-F5344CB8AC3E}">
        <p14:creationId xmlns:p14="http://schemas.microsoft.com/office/powerpoint/2010/main" val="956433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 Statement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dirty="0"/>
          </a:p>
        </p:txBody>
      </p:sp>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331068"/>
            <a:ext cx="2362200" cy="2936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295400" y="4562475"/>
            <a:ext cx="655320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a:t>
            </a:r>
            <a:r>
              <a:rPr lang="en-US" dirty="0" err="1">
                <a:solidFill>
                  <a:schemeClr val="bg1">
                    <a:lumMod val="65000"/>
                  </a:schemeClr>
                </a:solidFill>
                <a:latin typeface="Consolas" panose="020B0609020204030204" pitchFamily="49" charset="0"/>
                <a:cs typeface="Consolas" panose="020B0609020204030204" pitchFamily="49" charset="0"/>
              </a:rPr>
              <a:t>r1</a:t>
            </a:r>
            <a:r>
              <a:rPr lang="en-US" dirty="0">
                <a:solidFill>
                  <a:schemeClr val="bg1">
                    <a:lumMod val="65000"/>
                  </a:schemeClr>
                </a:solidFill>
                <a:latin typeface="Consolas" panose="020B0609020204030204" pitchFamily="49" charset="0"/>
                <a:cs typeface="Consolas" panose="020B0609020204030204" pitchFamily="49" charset="0"/>
              </a:rPr>
              <a:t> = a, </a:t>
            </a:r>
            <a:r>
              <a:rPr lang="en-US" dirty="0" err="1">
                <a:solidFill>
                  <a:schemeClr val="bg1">
                    <a:lumMod val="65000"/>
                  </a:schemeClr>
                </a:solidFill>
                <a:latin typeface="Consolas" panose="020B0609020204030204" pitchFamily="49" charset="0"/>
                <a:cs typeface="Consolas" panose="020B0609020204030204" pitchFamily="49" charset="0"/>
              </a:rPr>
              <a:t>r2</a:t>
            </a:r>
            <a:r>
              <a:rPr lang="en-US" dirty="0">
                <a:solidFill>
                  <a:schemeClr val="bg1">
                    <a:lumMod val="65000"/>
                  </a:schemeClr>
                </a:solidFill>
                <a:latin typeface="Consolas" panose="020B0609020204030204" pitchFamily="49" charset="0"/>
                <a:cs typeface="Consolas" panose="020B0609020204030204" pitchFamily="49" charset="0"/>
              </a:rPr>
              <a:t> = x</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#0       </a:t>
            </a:r>
            <a:r>
              <a:rPr lang="en-US" dirty="0">
                <a:solidFill>
                  <a:schemeClr val="bg1">
                    <a:lumMod val="65000"/>
                  </a:schemeClr>
                </a:solidFill>
                <a:latin typeface="Consolas" panose="020B0609020204030204" pitchFamily="49" charset="0"/>
                <a:cs typeface="Consolas" panose="020B0609020204030204" pitchFamily="49" charset="0"/>
              </a:rPr>
              <a:t>; Compare a with 0 </a:t>
            </a:r>
          </a:p>
          <a:p>
            <a:r>
              <a:rPr lang="en-US" dirty="0">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RSBLT</a:t>
            </a:r>
            <a:r>
              <a:rPr lang="en-US" dirty="0">
                <a:solidFill>
                  <a:srgbClr val="C00000"/>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#0   </a:t>
            </a:r>
            <a:r>
              <a:rPr lang="en-US" dirty="0">
                <a:solidFill>
                  <a:schemeClr val="bg1">
                    <a:lumMod val="65000"/>
                  </a:schemeClr>
                </a:solidFill>
                <a:latin typeface="Consolas" panose="020B0609020204030204" pitchFamily="49" charset="0"/>
                <a:cs typeface="Consolas" panose="020B0609020204030204" pitchFamily="49" charset="0"/>
              </a:rPr>
              <a:t>; a = 0 - a if a &lt; 0</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r2</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r2</a:t>
            </a:r>
            <a:r>
              <a:rPr lang="en-US" dirty="0">
                <a:latin typeface="Consolas" panose="020B0609020204030204" pitchFamily="49" charset="0"/>
                <a:cs typeface="Consolas" panose="020B0609020204030204" pitchFamily="49" charset="0"/>
              </a:rPr>
              <a:t>, #1   </a:t>
            </a:r>
            <a:r>
              <a:rPr lang="en-US" dirty="0">
                <a:solidFill>
                  <a:schemeClr val="bg1">
                    <a:lumMod val="65000"/>
                  </a:schemeClr>
                </a:solidFill>
                <a:latin typeface="Consolas" panose="020B0609020204030204" pitchFamily="49" charset="0"/>
                <a:cs typeface="Consolas" panose="020B0609020204030204" pitchFamily="49" charset="0"/>
              </a:rPr>
              <a:t>; x = x + 1</a:t>
            </a:r>
          </a:p>
        </p:txBody>
      </p:sp>
      <p:sp>
        <p:nvSpPr>
          <p:cNvPr id="7" name="TextBox 6"/>
          <p:cNvSpPr txBox="1"/>
          <p:nvPr/>
        </p:nvSpPr>
        <p:spPr>
          <a:xfrm>
            <a:off x="356681" y="4080019"/>
            <a:ext cx="1877437" cy="369332"/>
          </a:xfrm>
          <a:prstGeom prst="rect">
            <a:avLst/>
          </a:prstGeom>
          <a:noFill/>
        </p:spPr>
        <p:txBody>
          <a:bodyPr wrap="none" rtlCol="0">
            <a:spAutoFit/>
          </a:bodyPr>
          <a:lstStyle/>
          <a:p>
            <a:r>
              <a:rPr lang="en-US" dirty="0"/>
              <a:t>Implementation </a:t>
            </a:r>
            <a:r>
              <a:rPr lang="en-US" dirty="0">
                <a:latin typeface="Consolas" panose="020B0609020204030204" pitchFamily="49" charset="0"/>
                <a:cs typeface="Consolas" panose="020B0609020204030204" pitchFamily="49" charset="0"/>
              </a:rPr>
              <a:t>2</a:t>
            </a:r>
            <a:r>
              <a:rPr lang="en-US" dirty="0"/>
              <a:t>:</a:t>
            </a:r>
          </a:p>
        </p:txBody>
      </p:sp>
      <p:graphicFrame>
        <p:nvGraphicFramePr>
          <p:cNvPr id="8" name="Table 7"/>
          <p:cNvGraphicFramePr>
            <a:graphicFrameLocks noGrp="1"/>
          </p:cNvGraphicFramePr>
          <p:nvPr>
            <p:extLst>
              <p:ext uri="{D42A27DB-BD31-4B8C-83A1-F6EECF244321}">
                <p14:modId xmlns:p14="http://schemas.microsoft.com/office/powerpoint/2010/main" val="1612063975"/>
              </p:ext>
            </p:extLst>
          </p:nvPr>
        </p:nvGraphicFramePr>
        <p:xfrm>
          <a:off x="1295400" y="2057400"/>
          <a:ext cx="2667000" cy="1280160"/>
        </p:xfrm>
        <a:graphic>
          <a:graphicData uri="http://schemas.openxmlformats.org/drawingml/2006/table">
            <a:tbl>
              <a:tblPr firstRow="1" firstCol="1" bandRow="1">
                <a:tableStyleId>{69012ECD-51FC-41F1-AA8D-1B2483CD663E}</a:tableStyleId>
              </a:tblPr>
              <a:tblGrid>
                <a:gridCol w="2667000">
                  <a:extLst>
                    <a:ext uri="{9D8B030D-6E8A-4147-A177-3AD203B41FA5}">
                      <a16:colId xmlns:a16="http://schemas.microsoft.com/office/drawing/2014/main" val="20000"/>
                    </a:ext>
                  </a:extLst>
                </a:gridCol>
              </a:tblGrid>
              <a:tr h="135890">
                <a:tc>
                  <a:txBody>
                    <a:bodyPr/>
                    <a:lstStyle/>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C Program</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603250">
                <a:tc>
                  <a:txBody>
                    <a:bodyPr/>
                    <a:lstStyle/>
                    <a:p>
                      <a:pPr marL="0" marR="0" algn="just">
                        <a:spcBef>
                          <a:spcPts val="0"/>
                        </a:spcBef>
                        <a:spcAft>
                          <a:spcPts val="0"/>
                        </a:spcAft>
                      </a:pPr>
                      <a:r>
                        <a:rPr lang="en-US" sz="1400" dirty="0">
                          <a:solidFill>
                            <a:schemeClr val="bg1">
                              <a:lumMod val="65000"/>
                            </a:schemeClr>
                          </a:solidFill>
                          <a:effectLst/>
                          <a:latin typeface="Consolas" panose="020B0609020204030204" pitchFamily="49" charset="0"/>
                          <a:cs typeface="Consolas" panose="020B0609020204030204" pitchFamily="49" charset="0"/>
                        </a:rPr>
                        <a:t>// a</a:t>
                      </a:r>
                      <a:r>
                        <a:rPr lang="en-US" sz="1400" baseline="0" dirty="0">
                          <a:solidFill>
                            <a:schemeClr val="bg1">
                              <a:lumMod val="65000"/>
                            </a:schemeClr>
                          </a:solidFill>
                          <a:effectLst/>
                          <a:latin typeface="Consolas" panose="020B0609020204030204" pitchFamily="49" charset="0"/>
                          <a:cs typeface="Consolas" panose="020B0609020204030204" pitchFamily="49" charset="0"/>
                        </a:rPr>
                        <a:t> is signed integer</a:t>
                      </a:r>
                      <a:endParaRPr lang="en-US" sz="14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if (a &lt; 0 ) {</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  a = 0 – a;</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x = x + 1;</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4" name="TextBox 3">
            <a:extLst>
              <a:ext uri="{FF2B5EF4-FFF2-40B4-BE49-F238E27FC236}">
                <a16:creationId xmlns:a16="http://schemas.microsoft.com/office/drawing/2014/main" id="{083CE6D7-90CB-947F-1B9F-4ABC7D4AF9D5}"/>
              </a:ext>
            </a:extLst>
          </p:cNvPr>
          <p:cNvSpPr txBox="1"/>
          <p:nvPr/>
        </p:nvSpPr>
        <p:spPr>
          <a:xfrm>
            <a:off x="1028700" y="5875928"/>
            <a:ext cx="7239000" cy="646331"/>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solidFill>
                  <a:schemeClr val="tx1"/>
                </a:solidFill>
              </a:rPr>
              <a:t>RSBLT r1, r1, #0:: conditional execution of the RSB instruction with the condition code LT. If the condition LT (less than) is true, then set r1=0−r1</a:t>
            </a:r>
            <a:endParaRPr lang="en-US" dirty="0"/>
          </a:p>
        </p:txBody>
      </p:sp>
    </p:spTree>
    <p:extLst>
      <p:ext uri="{BB962C8B-B14F-4D97-AF65-F5344CB8AC3E}">
        <p14:creationId xmlns:p14="http://schemas.microsoft.com/office/powerpoint/2010/main" val="2653589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Boolean Expression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dirty="0"/>
          </a:p>
        </p:txBody>
      </p:sp>
      <p:sp>
        <p:nvSpPr>
          <p:cNvPr id="5" name="Rectangle 4"/>
          <p:cNvSpPr/>
          <p:nvPr/>
        </p:nvSpPr>
        <p:spPr>
          <a:xfrm>
            <a:off x="2057400" y="1295400"/>
            <a:ext cx="4572000" cy="923330"/>
          </a:xfrm>
          <a:prstGeom prst="rect">
            <a:avLst/>
          </a:prstGeom>
        </p:spPr>
        <p:txBody>
          <a:bodyPr>
            <a:spAutoFit/>
          </a:bodyPr>
          <a:lstStyle/>
          <a:p>
            <a:pPr algn="ctr"/>
            <a:r>
              <a:rPr lang="en-US" dirty="0">
                <a:latin typeface="Consolas" panose="020B0609020204030204" pitchFamily="49" charset="0"/>
                <a:cs typeface="Consolas" panose="020B0609020204030204" pitchFamily="49" charset="0"/>
              </a:rPr>
              <a:t>x &gt; 20 &amp;&amp; x &lt; 25</a:t>
            </a:r>
          </a:p>
          <a:p>
            <a:pPr algn="ctr"/>
            <a:r>
              <a:rPr lang="en-US" dirty="0">
                <a:latin typeface="Consolas" panose="020B0609020204030204" pitchFamily="49" charset="0"/>
                <a:cs typeface="Consolas" panose="020B0609020204030204" pitchFamily="49" charset="0"/>
              </a:rPr>
              <a:t>x == 20 || x == 25</a:t>
            </a:r>
          </a:p>
          <a:p>
            <a:pPr algn="ctr"/>
            <a:r>
              <a:rPr lang="en-US" dirty="0">
                <a:latin typeface="Consolas" panose="020B0609020204030204" pitchFamily="49" charset="0"/>
                <a:cs typeface="Consolas" panose="020B0609020204030204" pitchFamily="49" charset="0"/>
              </a:rPr>
              <a:t>!(x == 20 || x == 25)</a:t>
            </a:r>
          </a:p>
        </p:txBody>
      </p:sp>
      <p:graphicFrame>
        <p:nvGraphicFramePr>
          <p:cNvPr id="6" name="Table 5"/>
          <p:cNvGraphicFramePr>
            <a:graphicFrameLocks noGrp="1"/>
          </p:cNvGraphicFramePr>
          <p:nvPr>
            <p:extLst>
              <p:ext uri="{D42A27DB-BD31-4B8C-83A1-F6EECF244321}">
                <p14:modId xmlns:p14="http://schemas.microsoft.com/office/powerpoint/2010/main" val="890729184"/>
              </p:ext>
            </p:extLst>
          </p:nvPr>
        </p:nvGraphicFramePr>
        <p:xfrm>
          <a:off x="533400" y="2819400"/>
          <a:ext cx="8229600" cy="2083237"/>
        </p:xfrm>
        <a:graphic>
          <a:graphicData uri="http://schemas.openxmlformats.org/drawingml/2006/table">
            <a:tbl>
              <a:tblPr firstRow="1" firstCol="1" bandRow="1">
                <a:tableStyleId>{5940675A-B579-460E-94D1-54222C63F5DA}</a:tableStyleId>
              </a:tblPr>
              <a:tblGrid>
                <a:gridCol w="2885704">
                  <a:extLst>
                    <a:ext uri="{9D8B030D-6E8A-4147-A177-3AD203B41FA5}">
                      <a16:colId xmlns:a16="http://schemas.microsoft.com/office/drawing/2014/main" val="20000"/>
                    </a:ext>
                  </a:extLst>
                </a:gridCol>
                <a:gridCol w="5343896">
                  <a:extLst>
                    <a:ext uri="{9D8B030D-6E8A-4147-A177-3AD203B41FA5}">
                      <a16:colId xmlns:a16="http://schemas.microsoft.com/office/drawing/2014/main" val="20001"/>
                    </a:ext>
                  </a:extLst>
                </a:gridCol>
              </a:tblGrid>
              <a:tr h="218003">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 Program</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Assembly Program</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1839397">
                <a:tc>
                  <a:txBody>
                    <a:bodyPr/>
                    <a:lstStyle/>
                    <a:p>
                      <a:pPr marL="0" marR="0" algn="just">
                        <a:spcBef>
                          <a:spcPts val="0"/>
                        </a:spcBef>
                        <a:spcAft>
                          <a:spcPts val="0"/>
                        </a:spcAft>
                      </a:pPr>
                      <a:r>
                        <a:rPr lang="en-US" sz="1600" dirty="0">
                          <a:solidFill>
                            <a:schemeClr val="bg1">
                              <a:lumMod val="65000"/>
                            </a:schemeClr>
                          </a:solidFill>
                          <a:effectLst/>
                          <a:latin typeface="Consolas" panose="020B0609020204030204" pitchFamily="49" charset="0"/>
                          <a:cs typeface="Consolas" panose="020B0609020204030204" pitchFamily="49" charset="0"/>
                        </a:rPr>
                        <a:t>// x is a signed integer</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if(x &lt;= 20 || x &gt;= 25){</a:t>
                      </a:r>
                      <a:endParaRPr lang="en-US" sz="20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 = 1</a:t>
                      </a:r>
                      <a:endParaRPr lang="en-US" sz="20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a:solidFill>
                            <a:schemeClr val="bg1">
                              <a:lumMod val="65000"/>
                            </a:schemeClr>
                          </a:solidFill>
                          <a:effectLst/>
                          <a:latin typeface="Consolas" panose="020B0609020204030204" pitchFamily="49" charset="0"/>
                          <a:cs typeface="Consolas" panose="020B0609020204030204" pitchFamily="49" charset="0"/>
                        </a:rPr>
                        <a:t>; </a:t>
                      </a:r>
                      <a:r>
                        <a:rPr lang="en-US" sz="1600" dirty="0" err="1">
                          <a:solidFill>
                            <a:schemeClr val="bg1">
                              <a:lumMod val="65000"/>
                            </a:schemeClr>
                          </a:solidFill>
                          <a:effectLst/>
                          <a:latin typeface="Consolas" panose="020B0609020204030204" pitchFamily="49" charset="0"/>
                          <a:cs typeface="Consolas" panose="020B0609020204030204" pitchFamily="49" charset="0"/>
                        </a:rPr>
                        <a:t>r0</a:t>
                      </a:r>
                      <a:r>
                        <a:rPr lang="en-US" sz="1600" dirty="0">
                          <a:solidFill>
                            <a:schemeClr val="bg1">
                              <a:lumMod val="65000"/>
                            </a:schemeClr>
                          </a:solidFill>
                          <a:effectLst/>
                          <a:latin typeface="Consolas" panose="020B0609020204030204" pitchFamily="49" charset="0"/>
                          <a:cs typeface="Consolas" panose="020B0609020204030204" pitchFamily="49" charset="0"/>
                        </a:rPr>
                        <a:t> = x</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CMP</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r0</a:t>
                      </a:r>
                      <a:r>
                        <a:rPr lang="en-US" sz="1600" dirty="0">
                          <a:effectLst/>
                          <a:latin typeface="Consolas" panose="020B0609020204030204" pitchFamily="49" charset="0"/>
                          <a:cs typeface="Consolas" panose="020B0609020204030204" pitchFamily="49" charset="0"/>
                        </a:rPr>
                        <a:t>, #20   </a:t>
                      </a:r>
                      <a:r>
                        <a:rPr lang="en-US" sz="1600" dirty="0">
                          <a:solidFill>
                            <a:schemeClr val="bg1">
                              <a:lumMod val="65000"/>
                            </a:schemeClr>
                          </a:solidFill>
                          <a:effectLst/>
                          <a:latin typeface="Consolas" panose="020B0609020204030204" pitchFamily="49" charset="0"/>
                          <a:cs typeface="Consolas" panose="020B0609020204030204" pitchFamily="49" charset="0"/>
                        </a:rPr>
                        <a:t>; compare x and 20</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solidFill>
                            <a:srgbClr val="FF0000"/>
                          </a:solidFill>
                          <a:effectLst/>
                          <a:latin typeface="Consolas" panose="020B0609020204030204" pitchFamily="49" charset="0"/>
                          <a:cs typeface="Consolas" panose="020B0609020204030204" pitchFamily="49" charset="0"/>
                        </a:rPr>
                        <a:t>BLE</a:t>
                      </a:r>
                      <a:r>
                        <a:rPr lang="en-US" sz="1600" dirty="0">
                          <a:solidFill>
                            <a:srgbClr val="FF0000"/>
                          </a:solidFill>
                          <a:effectLst/>
                          <a:latin typeface="Consolas" panose="020B0609020204030204" pitchFamily="49" charset="0"/>
                          <a:cs typeface="Consolas" panose="020B0609020204030204" pitchFamily="49" charset="0"/>
                        </a:rPr>
                        <a:t>  then      </a:t>
                      </a:r>
                      <a:r>
                        <a:rPr lang="en-US" sz="1600" dirty="0">
                          <a:solidFill>
                            <a:schemeClr val="bg1">
                              <a:lumMod val="65000"/>
                            </a:schemeClr>
                          </a:solidFill>
                          <a:effectLst/>
                          <a:latin typeface="Consolas" panose="020B0609020204030204" pitchFamily="49" charset="0"/>
                          <a:cs typeface="Consolas" panose="020B0609020204030204" pitchFamily="49" charset="0"/>
                        </a:rPr>
                        <a:t>; go to then if x ≤ 20</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CMP</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r0</a:t>
                      </a:r>
                      <a:r>
                        <a:rPr lang="en-US" sz="1600" dirty="0">
                          <a:effectLst/>
                          <a:latin typeface="Consolas" panose="020B0609020204030204" pitchFamily="49" charset="0"/>
                          <a:cs typeface="Consolas" panose="020B0609020204030204" pitchFamily="49" charset="0"/>
                        </a:rPr>
                        <a:t>, #25   </a:t>
                      </a:r>
                      <a:r>
                        <a:rPr lang="en-US" sz="1600" dirty="0">
                          <a:solidFill>
                            <a:schemeClr val="bg1">
                              <a:lumMod val="65000"/>
                            </a:schemeClr>
                          </a:solidFill>
                          <a:effectLst/>
                          <a:latin typeface="Consolas" panose="020B0609020204030204" pitchFamily="49" charset="0"/>
                          <a:cs typeface="Consolas" panose="020B0609020204030204" pitchFamily="49" charset="0"/>
                        </a:rPr>
                        <a:t>; compare x and 25</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a:solidFill>
                            <a:srgbClr val="FF0000"/>
                          </a:solidFill>
                          <a:effectLst/>
                          <a:latin typeface="Consolas" panose="020B0609020204030204" pitchFamily="49" charset="0"/>
                          <a:cs typeface="Consolas" panose="020B0609020204030204" pitchFamily="49" charset="0"/>
                        </a:rPr>
                        <a:t>BLT  </a:t>
                      </a:r>
                      <a:r>
                        <a:rPr lang="en-US" sz="1600" dirty="0" err="1">
                          <a:solidFill>
                            <a:srgbClr val="FF0000"/>
                          </a:solidFill>
                          <a:effectLst/>
                          <a:latin typeface="Consolas" panose="020B0609020204030204" pitchFamily="49" charset="0"/>
                          <a:cs typeface="Consolas" panose="020B0609020204030204" pitchFamily="49" charset="0"/>
                        </a:rPr>
                        <a:t>endif</a:t>
                      </a:r>
                      <a:r>
                        <a:rPr lang="en-US" sz="1600" dirty="0">
                          <a:solidFill>
                            <a:srgbClr val="FF0000"/>
                          </a:solidFill>
                          <a:effectLst/>
                          <a:latin typeface="Consolas" panose="020B0609020204030204" pitchFamily="49" charset="0"/>
                          <a:cs typeface="Consolas" panose="020B0609020204030204" pitchFamily="49" charset="0"/>
                        </a:rPr>
                        <a:t>     </a:t>
                      </a:r>
                      <a:r>
                        <a:rPr lang="en-US" sz="1600" dirty="0">
                          <a:solidFill>
                            <a:schemeClr val="bg1">
                              <a:lumMod val="65000"/>
                            </a:schemeClr>
                          </a:solidFill>
                          <a:effectLst/>
                          <a:latin typeface="Consolas" panose="020B0609020204030204" pitchFamily="49" charset="0"/>
                          <a:cs typeface="Consolas" panose="020B0609020204030204" pitchFamily="49" charset="0"/>
                        </a:rPr>
                        <a:t>; go to </a:t>
                      </a:r>
                      <a:r>
                        <a:rPr lang="en-US" sz="1600" dirty="0" err="1">
                          <a:solidFill>
                            <a:schemeClr val="bg1">
                              <a:lumMod val="65000"/>
                            </a:schemeClr>
                          </a:solidFill>
                          <a:effectLst/>
                          <a:latin typeface="Consolas" panose="020B0609020204030204" pitchFamily="49" charset="0"/>
                          <a:cs typeface="Consolas" panose="020B0609020204030204" pitchFamily="49" charset="0"/>
                        </a:rPr>
                        <a:t>endif</a:t>
                      </a:r>
                      <a:r>
                        <a:rPr lang="en-US" sz="1600" dirty="0">
                          <a:solidFill>
                            <a:schemeClr val="bg1">
                              <a:lumMod val="65000"/>
                            </a:schemeClr>
                          </a:solidFill>
                          <a:effectLst/>
                          <a:latin typeface="Consolas" panose="020B0609020204030204" pitchFamily="49" charset="0"/>
                          <a:cs typeface="Consolas" panose="020B0609020204030204" pitchFamily="49" charset="0"/>
                        </a:rPr>
                        <a:t> if x &lt; 25</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then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r>
                        <a:rPr lang="en-US" sz="1600" dirty="0">
                          <a:effectLst/>
                          <a:latin typeface="Consolas" panose="020B0609020204030204" pitchFamily="49" charset="0"/>
                          <a:cs typeface="Consolas" panose="020B0609020204030204" pitchFamily="49" charset="0"/>
                        </a:rPr>
                        <a:t>, #1    </a:t>
                      </a:r>
                      <a:r>
                        <a:rPr lang="en-US" sz="1600" dirty="0">
                          <a:solidFill>
                            <a:schemeClr val="bg1">
                              <a:lumMod val="65000"/>
                            </a:schemeClr>
                          </a:solidFill>
                          <a:effectLst/>
                          <a:latin typeface="Consolas" panose="020B0609020204030204" pitchFamily="49" charset="0"/>
                          <a:cs typeface="Consolas" panose="020B0609020204030204" pitchFamily="49" charset="0"/>
                        </a:rPr>
                        <a:t>; a = 1 </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endif</a:t>
                      </a:r>
                      <a:endParaRPr lang="en-US" sz="20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4" name="内容占位符 2">
            <a:extLst>
              <a:ext uri="{FF2B5EF4-FFF2-40B4-BE49-F238E27FC236}">
                <a16:creationId xmlns:a16="http://schemas.microsoft.com/office/drawing/2014/main" id="{4319D3C5-59CF-BEEE-5F35-46A7B150BF9F}"/>
              </a:ext>
            </a:extLst>
          </p:cNvPr>
          <p:cNvSpPr txBox="1">
            <a:spLocks/>
          </p:cNvSpPr>
          <p:nvPr/>
        </p:nvSpPr>
        <p:spPr bwMode="auto">
          <a:xfrm>
            <a:off x="1143000" y="4948201"/>
            <a:ext cx="7315200" cy="1528800"/>
          </a:xfrm>
          <a:prstGeom prst="rect">
            <a:avLst/>
          </a:prstGeom>
          <a:solidFill>
            <a:schemeClr val="bg1">
              <a:lumMod val="85000"/>
            </a:schemeClr>
          </a:solid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sz="1800" b="0" kern="0" dirty="0"/>
              <a:t>Logical OR operator (||) employs short-circuit evaluation, meaning it evaluates expressions from left to right and stops as soon as the result of the entire expression is determined. For (cond1||cond2): If cond1 evaluates to true (non-zero), the overall result of the || operation is already known to be true, so cond2 is not evaluated. If cond1 evaluates to false (zero), the evaluation proceeds to the next operand cond2.</a:t>
            </a:r>
          </a:p>
        </p:txBody>
      </p:sp>
    </p:spTree>
    <p:extLst>
      <p:ext uri="{BB962C8B-B14F-4D97-AF65-F5344CB8AC3E}">
        <p14:creationId xmlns:p14="http://schemas.microsoft.com/office/powerpoint/2010/main" val="2667703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If-then-else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24</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979993707"/>
              </p:ext>
            </p:extLst>
          </p:nvPr>
        </p:nvGraphicFramePr>
        <p:xfrm>
          <a:off x="1752600" y="1933098"/>
          <a:ext cx="1447800" cy="1410654"/>
        </p:xfrm>
        <a:graphic>
          <a:graphicData uri="http://schemas.openxmlformats.org/drawingml/2006/table">
            <a:tbl>
              <a:tblPr firstRow="1" firstCol="1" bandRow="1">
                <a:tableStyleId>{69012ECD-51FC-41F1-AA8D-1B2483CD663E}</a:tableStyleId>
              </a:tblPr>
              <a:tblGrid>
                <a:gridCol w="1447800">
                  <a:extLst>
                    <a:ext uri="{9D8B030D-6E8A-4147-A177-3AD203B41FA5}">
                      <a16:colId xmlns:a16="http://schemas.microsoft.com/office/drawing/2014/main" val="20000"/>
                    </a:ext>
                  </a:extLst>
                </a:gridCol>
              </a:tblGrid>
              <a:tr h="233363">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C Program</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1166814">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if (a == 1)</a:t>
                      </a:r>
                    </a:p>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   b = 3;</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else</a:t>
                      </a:r>
                    </a:p>
                    <a:p>
                      <a:pPr marL="0" marR="0" algn="just">
                        <a:spcBef>
                          <a:spcPts val="0"/>
                        </a:spcBef>
                        <a:spcAft>
                          <a:spcPts val="0"/>
                        </a:spcAft>
                      </a:pPr>
                      <a:r>
                        <a:rPr lang="en-US" sz="1600" dirty="0">
                          <a:solidFill>
                            <a:srgbClr val="FF0000"/>
                          </a:solidFill>
                          <a:effectLst/>
                          <a:latin typeface="Consolas" panose="020B0609020204030204" pitchFamily="49" charset="0"/>
                          <a:cs typeface="Consolas" panose="020B0609020204030204" pitchFamily="49" charset="0"/>
                        </a:rPr>
                        <a:t>   b = 4;</a:t>
                      </a:r>
                      <a:endParaRPr lang="en-US" sz="16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2286" y="1524000"/>
            <a:ext cx="3409950"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752600" y="3981856"/>
            <a:ext cx="5562600"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a:t>
            </a:r>
            <a:r>
              <a:rPr lang="en-US" dirty="0" err="1">
                <a:solidFill>
                  <a:schemeClr val="bg1">
                    <a:lumMod val="65000"/>
                  </a:schemeClr>
                </a:solidFill>
                <a:latin typeface="Consolas" panose="020B0609020204030204" pitchFamily="49" charset="0"/>
                <a:cs typeface="Consolas" panose="020B0609020204030204" pitchFamily="49" charset="0"/>
              </a:rPr>
              <a:t>r1</a:t>
            </a:r>
            <a:r>
              <a:rPr lang="en-US" dirty="0">
                <a:solidFill>
                  <a:schemeClr val="bg1">
                    <a:lumMod val="65000"/>
                  </a:schemeClr>
                </a:solidFill>
                <a:latin typeface="Consolas" panose="020B0609020204030204" pitchFamily="49" charset="0"/>
                <a:cs typeface="Consolas" panose="020B0609020204030204" pitchFamily="49" charset="0"/>
              </a:rPr>
              <a:t> = a, </a:t>
            </a:r>
            <a:r>
              <a:rPr lang="en-US" dirty="0" err="1">
                <a:solidFill>
                  <a:schemeClr val="bg1">
                    <a:lumMod val="65000"/>
                  </a:schemeClr>
                </a:solidFill>
                <a:latin typeface="Consolas" panose="020B0609020204030204" pitchFamily="49" charset="0"/>
                <a:cs typeface="Consolas" panose="020B0609020204030204" pitchFamily="49" charset="0"/>
              </a:rPr>
              <a:t>r2</a:t>
            </a:r>
            <a:r>
              <a:rPr lang="en-US" dirty="0">
                <a:solidFill>
                  <a:schemeClr val="bg1">
                    <a:lumMod val="65000"/>
                  </a:schemeClr>
                </a:solidFill>
                <a:latin typeface="Consolas" panose="020B0609020204030204" pitchFamily="49" charset="0"/>
                <a:cs typeface="Consolas" panose="020B0609020204030204" pitchFamily="49" charset="0"/>
              </a:rPr>
              <a:t> = b</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#1   </a:t>
            </a:r>
            <a:r>
              <a:rPr lang="en-US" dirty="0">
                <a:solidFill>
                  <a:schemeClr val="bg1">
                    <a:lumMod val="65000"/>
                  </a:schemeClr>
                </a:solidFill>
                <a:latin typeface="Consolas" panose="020B0609020204030204" pitchFamily="49" charset="0"/>
                <a:cs typeface="Consolas" panose="020B0609020204030204" pitchFamily="49" charset="0"/>
              </a:rPr>
              <a:t>; compare a and 1</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BNE</a:t>
            </a:r>
            <a:r>
              <a:rPr lang="en-US" dirty="0">
                <a:latin typeface="Consolas" panose="020B0609020204030204" pitchFamily="49" charset="0"/>
                <a:cs typeface="Consolas" panose="020B0609020204030204" pitchFamily="49" charset="0"/>
              </a:rPr>
              <a:t> else     </a:t>
            </a:r>
            <a:r>
              <a:rPr lang="en-US" dirty="0">
                <a:solidFill>
                  <a:schemeClr val="bg1">
                    <a:lumMod val="65000"/>
                  </a:schemeClr>
                </a:solidFill>
                <a:latin typeface="Consolas" panose="020B0609020204030204" pitchFamily="49" charset="0"/>
                <a:cs typeface="Consolas" panose="020B0609020204030204" pitchFamily="49" charset="0"/>
              </a:rPr>
              <a:t>; go to else if a ≠ 1  </a:t>
            </a:r>
          </a:p>
          <a:p>
            <a:r>
              <a:rPr lang="en-US" dirty="0">
                <a:latin typeface="Consolas" panose="020B0609020204030204" pitchFamily="49" charset="0"/>
                <a:cs typeface="Consolas" panose="020B0609020204030204" pitchFamily="49" charset="0"/>
              </a:rPr>
              <a:t>then   </a:t>
            </a:r>
            <a:r>
              <a:rPr lang="en-US" dirty="0" err="1">
                <a:solidFill>
                  <a:srgbClr val="0000FF"/>
                </a:solidFill>
                <a:latin typeface="Consolas" panose="020B0609020204030204" pitchFamily="49" charset="0"/>
                <a:cs typeface="Consolas" panose="020B0609020204030204" pitchFamily="49" charset="0"/>
              </a:rPr>
              <a:t>MOV</a:t>
            </a:r>
            <a:r>
              <a:rPr lang="en-US" dirty="0">
                <a:solidFill>
                  <a:srgbClr val="0000FF"/>
                </a:solidFill>
                <a:latin typeface="Consolas" panose="020B0609020204030204" pitchFamily="49" charset="0"/>
                <a:cs typeface="Consolas" panose="020B0609020204030204" pitchFamily="49" charset="0"/>
              </a:rPr>
              <a:t> </a:t>
            </a:r>
            <a:r>
              <a:rPr lang="en-US" dirty="0" err="1">
                <a:solidFill>
                  <a:srgbClr val="0000FF"/>
                </a:solidFill>
                <a:latin typeface="Consolas" panose="020B0609020204030204" pitchFamily="49" charset="0"/>
                <a:cs typeface="Consolas" panose="020B0609020204030204" pitchFamily="49" charset="0"/>
              </a:rPr>
              <a:t>r2</a:t>
            </a:r>
            <a:r>
              <a:rPr lang="en-US" dirty="0">
                <a:solidFill>
                  <a:srgbClr val="0000FF"/>
                </a:solidFill>
                <a:latin typeface="Consolas" panose="020B0609020204030204" pitchFamily="49" charset="0"/>
                <a:cs typeface="Consolas" panose="020B0609020204030204" pitchFamily="49" charset="0"/>
              </a:rPr>
              <a:t>, #3   </a:t>
            </a:r>
            <a:r>
              <a:rPr lang="en-US" dirty="0">
                <a:solidFill>
                  <a:schemeClr val="bg1">
                    <a:lumMod val="65000"/>
                  </a:schemeClr>
                </a:solidFill>
                <a:latin typeface="Consolas" panose="020B0609020204030204" pitchFamily="49" charset="0"/>
                <a:cs typeface="Consolas" panose="020B0609020204030204" pitchFamily="49" charset="0"/>
              </a:rPr>
              <a:t>; b = 3 </a:t>
            </a:r>
          </a:p>
          <a:p>
            <a:r>
              <a:rPr lang="en-US" dirty="0">
                <a:latin typeface="Consolas" panose="020B0609020204030204" pitchFamily="49" charset="0"/>
                <a:cs typeface="Consolas" panose="020B0609020204030204" pitchFamily="49" charset="0"/>
              </a:rPr>
              <a:t>       B   </a:t>
            </a:r>
            <a:r>
              <a:rPr lang="en-US" dirty="0" err="1">
                <a:latin typeface="Consolas" panose="020B0609020204030204" pitchFamily="49" charset="0"/>
                <a:cs typeface="Consolas" panose="020B0609020204030204" pitchFamily="49" charset="0"/>
              </a:rPr>
              <a:t>endif</a:t>
            </a:r>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go to </a:t>
            </a:r>
            <a:r>
              <a:rPr lang="en-US" dirty="0" err="1">
                <a:solidFill>
                  <a:schemeClr val="bg1">
                    <a:lumMod val="65000"/>
                  </a:schemeClr>
                </a:solidFill>
                <a:latin typeface="Consolas" panose="020B0609020204030204" pitchFamily="49" charset="0"/>
                <a:cs typeface="Consolas" panose="020B0609020204030204" pitchFamily="49" charset="0"/>
              </a:rPr>
              <a:t>endif</a:t>
            </a:r>
            <a:endParaRPr lang="en-US" dirty="0">
              <a:solidFill>
                <a:schemeClr val="bg1">
                  <a:lumMod val="65000"/>
                </a:schemeClr>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else   </a:t>
            </a:r>
            <a:r>
              <a:rPr lang="en-US" dirty="0" err="1">
                <a:solidFill>
                  <a:srgbClr val="FF0000"/>
                </a:solidFill>
                <a:latin typeface="Consolas" panose="020B0609020204030204" pitchFamily="49" charset="0"/>
                <a:cs typeface="Consolas" panose="020B0609020204030204" pitchFamily="49" charset="0"/>
              </a:rPr>
              <a:t>MOV</a:t>
            </a:r>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r2</a:t>
            </a:r>
            <a:r>
              <a:rPr lang="en-US" dirty="0">
                <a:solidFill>
                  <a:srgbClr val="FF0000"/>
                </a:solidFill>
                <a:latin typeface="Consolas" panose="020B0609020204030204" pitchFamily="49" charset="0"/>
                <a:cs typeface="Consolas" panose="020B0609020204030204" pitchFamily="49" charset="0"/>
              </a:rPr>
              <a:t>, #4   </a:t>
            </a:r>
            <a:r>
              <a:rPr lang="en-US" dirty="0">
                <a:solidFill>
                  <a:schemeClr val="bg1">
                    <a:lumMod val="65000"/>
                  </a:schemeClr>
                </a:solidFill>
                <a:latin typeface="Consolas" panose="020B0609020204030204" pitchFamily="49" charset="0"/>
                <a:cs typeface="Consolas" panose="020B0609020204030204" pitchFamily="49" charset="0"/>
              </a:rPr>
              <a:t>; b = 4 </a:t>
            </a:r>
          </a:p>
          <a:p>
            <a:r>
              <a:rPr lang="en-US" dirty="0" err="1">
                <a:latin typeface="Consolas" panose="020B0609020204030204" pitchFamily="49" charset="0"/>
                <a:cs typeface="Consolas" panose="020B0609020204030204" pitchFamily="49" charset="0"/>
              </a:rPr>
              <a:t>endif</a:t>
            </a:r>
            <a:r>
              <a:rPr lang="en-US" dirty="0">
                <a:latin typeface="Consolas" panose="020B0609020204030204" pitchFamily="49" charset="0"/>
                <a:cs typeface="Consolas" panose="020B0609020204030204" pitchFamily="49" charset="0"/>
              </a:rPr>
              <a:t> </a:t>
            </a:r>
          </a:p>
        </p:txBody>
      </p:sp>
      <p:sp>
        <p:nvSpPr>
          <p:cNvPr id="4" name="Arrow: Curved Right 3">
            <a:extLst>
              <a:ext uri="{FF2B5EF4-FFF2-40B4-BE49-F238E27FC236}">
                <a16:creationId xmlns:a16="http://schemas.microsoft.com/office/drawing/2014/main" id="{5F947ED3-C75F-5FE0-2C95-D53D3090CA9B}"/>
              </a:ext>
            </a:extLst>
          </p:cNvPr>
          <p:cNvSpPr/>
          <p:nvPr/>
        </p:nvSpPr>
        <p:spPr>
          <a:xfrm>
            <a:off x="1264300" y="4648200"/>
            <a:ext cx="455643" cy="1040486"/>
          </a:xfrm>
          <a:prstGeom prst="curved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urved Right 5">
            <a:extLst>
              <a:ext uri="{FF2B5EF4-FFF2-40B4-BE49-F238E27FC236}">
                <a16:creationId xmlns:a16="http://schemas.microsoft.com/office/drawing/2014/main" id="{12EB0634-FDA5-80ED-B6CD-9DDC482C5548}"/>
              </a:ext>
            </a:extLst>
          </p:cNvPr>
          <p:cNvSpPr/>
          <p:nvPr/>
        </p:nvSpPr>
        <p:spPr>
          <a:xfrm>
            <a:off x="1264300" y="5201100"/>
            <a:ext cx="455643" cy="742500"/>
          </a:xfrm>
          <a:prstGeom prst="curved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31627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25</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537093681"/>
              </p:ext>
            </p:extLst>
          </p:nvPr>
        </p:nvGraphicFramePr>
        <p:xfrm>
          <a:off x="1600200" y="1686350"/>
          <a:ext cx="2514600" cy="1280160"/>
        </p:xfrm>
        <a:graphic>
          <a:graphicData uri="http://schemas.openxmlformats.org/drawingml/2006/table">
            <a:tbl>
              <a:tblPr firstRow="1" firstCol="1" bandRow="1">
                <a:tableStyleId>{B301B821-A1FF-4177-AEE7-76D212191A09}</a:tableStyleId>
              </a:tblPr>
              <a:tblGrid>
                <a:gridCol w="2514600">
                  <a:extLst>
                    <a:ext uri="{9D8B030D-6E8A-4147-A177-3AD203B41FA5}">
                      <a16:colId xmlns:a16="http://schemas.microsoft.com/office/drawing/2014/main" val="20000"/>
                    </a:ext>
                  </a:extLst>
                </a:gridCol>
              </a:tblGrid>
              <a:tr h="0">
                <a:tc>
                  <a:txBody>
                    <a:bodyPr/>
                    <a:lstStyle/>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C Program</a:t>
                      </a:r>
                      <a:endParaRPr lang="en-US" sz="14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0">
                <a:tc>
                  <a:txBody>
                    <a:bodyPr/>
                    <a:lstStyle/>
                    <a:p>
                      <a:pPr marL="0" marR="0" algn="just">
                        <a:spcBef>
                          <a:spcPts val="0"/>
                        </a:spcBef>
                        <a:spcAft>
                          <a:spcPts val="0"/>
                        </a:spcAft>
                        <a:tabLst>
                          <a:tab pos="794385" algn="ctr"/>
                        </a:tabLst>
                      </a:pPr>
                      <a:r>
                        <a:rPr lang="en-US" sz="1400" dirty="0" err="1">
                          <a:effectLst/>
                          <a:latin typeface="Consolas" panose="020B0609020204030204" pitchFamily="49" charset="0"/>
                          <a:cs typeface="Consolas" panose="020B0609020204030204" pitchFamily="49" charset="0"/>
                        </a:rPr>
                        <a:t>int</a:t>
                      </a:r>
                      <a:r>
                        <a:rPr lang="en-US" sz="1400" dirty="0">
                          <a:effectLst/>
                          <a:latin typeface="Consolas" panose="020B0609020204030204" pitchFamily="49" charset="0"/>
                          <a:cs typeface="Consolas" panose="020B0609020204030204" pitchFamily="49" charset="0"/>
                        </a:rPr>
                        <a:t>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err="1">
                          <a:effectLst/>
                          <a:latin typeface="Consolas" panose="020B0609020204030204" pitchFamily="49" charset="0"/>
                          <a:cs typeface="Consolas" panose="020B0609020204030204" pitchFamily="49" charset="0"/>
                        </a:rPr>
                        <a:t>int</a:t>
                      </a:r>
                      <a:r>
                        <a:rPr lang="en-US" sz="1400" dirty="0">
                          <a:effectLst/>
                          <a:latin typeface="Consolas" panose="020B0609020204030204" pitchFamily="49" charset="0"/>
                          <a:cs typeface="Consolas" panose="020B0609020204030204" pitchFamily="49" charset="0"/>
                        </a:rPr>
                        <a:t> sum = 0;</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for(</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 = 0;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 &lt; 10;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  sum +=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a:t>
                      </a:r>
                      <a:endParaRPr lang="en-US" sz="14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pic>
        <p:nvPicPr>
          <p:cNvPr id="61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4766" y="609600"/>
            <a:ext cx="2468162" cy="3205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395918" y="4079466"/>
            <a:ext cx="6400800"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pt-BR" dirty="0">
                <a:latin typeface="Consolas" panose="020B0609020204030204" pitchFamily="49" charset="0"/>
                <a:cs typeface="Consolas" panose="020B0609020204030204" pitchFamily="49" charset="0"/>
              </a:rPr>
              <a:t> 	MOV r0, #0  </a:t>
            </a:r>
            <a:r>
              <a:rPr lang="pt-BR" dirty="0">
                <a:solidFill>
                  <a:schemeClr val="bg1">
                    <a:lumMod val="65000"/>
                  </a:schemeClr>
                </a:solidFill>
                <a:latin typeface="Consolas" panose="020B0609020204030204" pitchFamily="49" charset="0"/>
                <a:cs typeface="Consolas" panose="020B0609020204030204" pitchFamily="49" charset="0"/>
              </a:rPr>
              <a:t>; i</a:t>
            </a:r>
          </a:p>
          <a:p>
            <a:r>
              <a:rPr lang="pt-BR" dirty="0">
                <a:latin typeface="Consolas" panose="020B0609020204030204" pitchFamily="49" charset="0"/>
                <a:cs typeface="Consolas" panose="020B0609020204030204" pitchFamily="49" charset="0"/>
              </a:rPr>
              <a:t>      	MOV r1, #0  </a:t>
            </a:r>
            <a:r>
              <a:rPr lang="pt-BR" dirty="0">
                <a:solidFill>
                  <a:schemeClr val="bg1">
                    <a:lumMod val="65000"/>
                  </a:schemeClr>
                </a:solidFill>
                <a:latin typeface="Consolas" panose="020B0609020204030204" pitchFamily="49" charset="0"/>
                <a:cs typeface="Consolas" panose="020B0609020204030204" pitchFamily="49" charset="0"/>
              </a:rPr>
              <a:t>; sum</a:t>
            </a:r>
          </a:p>
          <a:p>
            <a:endParaRPr lang="pt-BR" dirty="0">
              <a:latin typeface="Consolas" panose="020B0609020204030204" pitchFamily="49" charset="0"/>
              <a:cs typeface="Consolas" panose="020B0609020204030204" pitchFamily="49" charset="0"/>
            </a:endParaRPr>
          </a:p>
          <a:p>
            <a:r>
              <a:rPr lang="pt-BR" dirty="0">
                <a:latin typeface="Consolas" panose="020B0609020204030204" pitchFamily="49" charset="0"/>
                <a:cs typeface="Consolas" panose="020B0609020204030204" pitchFamily="49" charset="0"/>
              </a:rPr>
              <a:t>      	</a:t>
            </a:r>
            <a:r>
              <a:rPr lang="pt-BR" dirty="0">
                <a:solidFill>
                  <a:srgbClr val="0000FF"/>
                </a:solidFill>
                <a:latin typeface="Consolas" panose="020B0609020204030204" pitchFamily="49" charset="0"/>
                <a:cs typeface="Consolas" panose="020B0609020204030204" pitchFamily="49" charset="0"/>
              </a:rPr>
              <a:t>B   check</a:t>
            </a:r>
          </a:p>
          <a:p>
            <a:r>
              <a:rPr lang="pt-BR" b="1" dirty="0">
                <a:solidFill>
                  <a:srgbClr val="FF0000"/>
                </a:solidFill>
                <a:latin typeface="Consolas" panose="020B0609020204030204" pitchFamily="49" charset="0"/>
                <a:cs typeface="Consolas" panose="020B0609020204030204" pitchFamily="49" charset="0"/>
              </a:rPr>
              <a:t>loop</a:t>
            </a:r>
            <a:r>
              <a:rPr lang="pt-BR" dirty="0">
                <a:latin typeface="Consolas" panose="020B0609020204030204" pitchFamily="49" charset="0"/>
                <a:cs typeface="Consolas" panose="020B0609020204030204" pitchFamily="49" charset="0"/>
              </a:rPr>
              <a:t>  	ADD r1, r1, r0  </a:t>
            </a:r>
            <a:r>
              <a:rPr lang="pt-BR" dirty="0">
                <a:solidFill>
                  <a:schemeClr val="bg1">
                    <a:lumMod val="65000"/>
                  </a:schemeClr>
                </a:solidFill>
                <a:latin typeface="Consolas" panose="020B0609020204030204" pitchFamily="49" charset="0"/>
                <a:cs typeface="Consolas" panose="020B0609020204030204" pitchFamily="49" charset="0"/>
              </a:rPr>
              <a:t>; sum += </a:t>
            </a:r>
            <a:r>
              <a:rPr lang="pt-BR" dirty="0" err="1">
                <a:solidFill>
                  <a:schemeClr val="bg1">
                    <a:lumMod val="65000"/>
                  </a:schemeClr>
                </a:solidFill>
                <a:latin typeface="Consolas" panose="020B0609020204030204" pitchFamily="49" charset="0"/>
                <a:cs typeface="Consolas" panose="020B0609020204030204" pitchFamily="49" charset="0"/>
              </a:rPr>
              <a:t>i</a:t>
            </a:r>
            <a:endParaRPr lang="pt-BR" dirty="0">
              <a:solidFill>
                <a:schemeClr val="bg1">
                  <a:lumMod val="65000"/>
                </a:schemeClr>
              </a:solidFill>
              <a:latin typeface="Consolas" panose="020B0609020204030204" pitchFamily="49" charset="0"/>
              <a:cs typeface="Consolas" panose="020B0609020204030204" pitchFamily="49" charset="0"/>
            </a:endParaRPr>
          </a:p>
          <a:p>
            <a:r>
              <a:rPr lang="pt-BR" dirty="0">
                <a:latin typeface="Consolas" panose="020B0609020204030204" pitchFamily="49" charset="0"/>
                <a:cs typeface="Consolas" panose="020B0609020204030204" pitchFamily="49" charset="0"/>
              </a:rPr>
              <a:t>      	ADD r0, r0, #1  </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i</a:t>
            </a:r>
            <a:r>
              <a:rPr lang="pt-BR" dirty="0">
                <a:solidFill>
                  <a:schemeClr val="bg1">
                    <a:lumMod val="65000"/>
                  </a:schemeClr>
                </a:solidFill>
                <a:latin typeface="Consolas" panose="020B0609020204030204" pitchFamily="49" charset="0"/>
                <a:cs typeface="Consolas" panose="020B0609020204030204" pitchFamily="49" charset="0"/>
              </a:rPr>
              <a:t>++</a:t>
            </a:r>
          </a:p>
          <a:p>
            <a:r>
              <a:rPr lang="pt-BR" dirty="0">
                <a:solidFill>
                  <a:srgbClr val="0000FF"/>
                </a:solidFill>
                <a:latin typeface="Consolas" panose="020B0609020204030204" pitchFamily="49" charset="0"/>
                <a:cs typeface="Consolas" panose="020B0609020204030204" pitchFamily="49" charset="0"/>
              </a:rPr>
              <a:t>check</a:t>
            </a:r>
            <a:r>
              <a:rPr lang="pt-BR" dirty="0">
                <a:latin typeface="Consolas" panose="020B0609020204030204" pitchFamily="49" charset="0"/>
                <a:cs typeface="Consolas" panose="020B0609020204030204" pitchFamily="49" charset="0"/>
              </a:rPr>
              <a:t> 	CMP r0, #10     </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check</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whether</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i</a:t>
            </a:r>
            <a:r>
              <a:rPr lang="pt-BR" dirty="0">
                <a:solidFill>
                  <a:schemeClr val="bg1">
                    <a:lumMod val="65000"/>
                  </a:schemeClr>
                </a:solidFill>
                <a:latin typeface="Consolas" panose="020B0609020204030204" pitchFamily="49" charset="0"/>
                <a:cs typeface="Consolas" panose="020B0609020204030204" pitchFamily="49" charset="0"/>
              </a:rPr>
              <a:t> &lt; 10</a:t>
            </a:r>
          </a:p>
          <a:p>
            <a:r>
              <a:rPr lang="pt-BR" dirty="0">
                <a:latin typeface="Consolas" panose="020B0609020204030204" pitchFamily="49" charset="0"/>
                <a:cs typeface="Consolas" panose="020B0609020204030204" pitchFamily="49" charset="0"/>
              </a:rPr>
              <a:t>      	</a:t>
            </a:r>
            <a:r>
              <a:rPr lang="pt-BR" b="1" dirty="0">
                <a:solidFill>
                  <a:srgbClr val="FF0000"/>
                </a:solidFill>
                <a:latin typeface="Consolas" panose="020B0609020204030204" pitchFamily="49" charset="0"/>
                <a:cs typeface="Consolas" panose="020B0609020204030204" pitchFamily="49" charset="0"/>
              </a:rPr>
              <a:t>BLT loop</a:t>
            </a:r>
            <a:r>
              <a:rPr lang="pt-BR" b="1" dirty="0">
                <a:solidFill>
                  <a:schemeClr val="bg1">
                    <a:lumMod val="65000"/>
                  </a:schemeClr>
                </a:solidFill>
                <a:latin typeface="Consolas" panose="020B0609020204030204" pitchFamily="49" charset="0"/>
                <a:cs typeface="Consolas" panose="020B0609020204030204" pitchFamily="49" charset="0"/>
              </a:rPr>
              <a:t>        </a:t>
            </a:r>
            <a:r>
              <a:rPr lang="pt-BR" dirty="0">
                <a:solidFill>
                  <a:schemeClr val="bg1">
                    <a:lumMod val="65000"/>
                  </a:schemeClr>
                </a:solidFill>
                <a:latin typeface="Consolas" panose="020B0609020204030204" pitchFamily="49" charset="0"/>
                <a:cs typeface="Consolas" panose="020B0609020204030204" pitchFamily="49" charset="0"/>
              </a:rPr>
              <a:t>; loop </a:t>
            </a:r>
            <a:r>
              <a:rPr lang="pt-BR" dirty="0" err="1">
                <a:solidFill>
                  <a:schemeClr val="bg1">
                    <a:lumMod val="65000"/>
                  </a:schemeClr>
                </a:solidFill>
                <a:latin typeface="Consolas" panose="020B0609020204030204" pitchFamily="49" charset="0"/>
                <a:cs typeface="Consolas" panose="020B0609020204030204" pitchFamily="49" charset="0"/>
              </a:rPr>
              <a:t>if</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signed</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less</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than</a:t>
            </a:r>
            <a:endParaRPr lang="pt-BR" dirty="0">
              <a:solidFill>
                <a:srgbClr val="FF0000"/>
              </a:solidFill>
              <a:latin typeface="Consolas" panose="020B0609020204030204" pitchFamily="49" charset="0"/>
              <a:cs typeface="Consolas" panose="020B0609020204030204" pitchFamily="49" charset="0"/>
            </a:endParaRPr>
          </a:p>
          <a:p>
            <a:r>
              <a:rPr lang="pt-BR" dirty="0">
                <a:latin typeface="Consolas" panose="020B0609020204030204" pitchFamily="49" charset="0"/>
                <a:cs typeface="Consolas" panose="020B0609020204030204" pitchFamily="49" charset="0"/>
              </a:rPr>
              <a:t>endloop</a:t>
            </a:r>
            <a:endParaRPr lang="en-US" dirty="0">
              <a:latin typeface="Consolas" panose="020B0609020204030204" pitchFamily="49" charset="0"/>
              <a:cs typeface="Consolas" panose="020B0609020204030204" pitchFamily="49" charset="0"/>
            </a:endParaRPr>
          </a:p>
        </p:txBody>
      </p:sp>
      <p:sp>
        <p:nvSpPr>
          <p:cNvPr id="9" name="TextBox 8"/>
          <p:cNvSpPr txBox="1"/>
          <p:nvPr/>
        </p:nvSpPr>
        <p:spPr>
          <a:xfrm>
            <a:off x="457200" y="3581400"/>
            <a:ext cx="1877437" cy="369332"/>
          </a:xfrm>
          <a:prstGeom prst="rect">
            <a:avLst/>
          </a:prstGeom>
          <a:noFill/>
        </p:spPr>
        <p:txBody>
          <a:bodyPr wrap="none" rtlCol="0">
            <a:spAutoFit/>
          </a:bodyPr>
          <a:lstStyle/>
          <a:p>
            <a:r>
              <a:rPr lang="en-US" dirty="0"/>
              <a:t>Implementation 1:</a:t>
            </a:r>
          </a:p>
        </p:txBody>
      </p:sp>
      <p:sp>
        <p:nvSpPr>
          <p:cNvPr id="8" name="Arrow: Curved Right 7">
            <a:extLst>
              <a:ext uri="{FF2B5EF4-FFF2-40B4-BE49-F238E27FC236}">
                <a16:creationId xmlns:a16="http://schemas.microsoft.com/office/drawing/2014/main" id="{B90A5FBE-3EEC-E562-4990-ACC491525091}"/>
              </a:ext>
            </a:extLst>
          </p:cNvPr>
          <p:cNvSpPr/>
          <p:nvPr/>
        </p:nvSpPr>
        <p:spPr>
          <a:xfrm flipV="1">
            <a:off x="914399" y="5257800"/>
            <a:ext cx="455643" cy="1098550"/>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urved Right 9">
            <a:extLst>
              <a:ext uri="{FF2B5EF4-FFF2-40B4-BE49-F238E27FC236}">
                <a16:creationId xmlns:a16="http://schemas.microsoft.com/office/drawing/2014/main" id="{09F6685E-48F3-5005-2FD5-22AC677DFD68}"/>
              </a:ext>
            </a:extLst>
          </p:cNvPr>
          <p:cNvSpPr/>
          <p:nvPr/>
        </p:nvSpPr>
        <p:spPr>
          <a:xfrm>
            <a:off x="914399" y="4998430"/>
            <a:ext cx="455643" cy="992160"/>
          </a:xfrm>
          <a:prstGeom prst="curved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3036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26</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995422949"/>
              </p:ext>
            </p:extLst>
          </p:nvPr>
        </p:nvGraphicFramePr>
        <p:xfrm>
          <a:off x="1600200" y="1686350"/>
          <a:ext cx="2514600" cy="1280160"/>
        </p:xfrm>
        <a:graphic>
          <a:graphicData uri="http://schemas.openxmlformats.org/drawingml/2006/table">
            <a:tbl>
              <a:tblPr firstRow="1" firstCol="1" bandRow="1">
                <a:tableStyleId>{B301B821-A1FF-4177-AEE7-76D212191A09}</a:tableStyleId>
              </a:tblPr>
              <a:tblGrid>
                <a:gridCol w="2514600">
                  <a:extLst>
                    <a:ext uri="{9D8B030D-6E8A-4147-A177-3AD203B41FA5}">
                      <a16:colId xmlns:a16="http://schemas.microsoft.com/office/drawing/2014/main" val="20000"/>
                    </a:ext>
                  </a:extLst>
                </a:gridCol>
              </a:tblGrid>
              <a:tr h="0">
                <a:tc>
                  <a:txBody>
                    <a:bodyPr/>
                    <a:lstStyle/>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C Program</a:t>
                      </a:r>
                      <a:endParaRPr lang="en-US" sz="14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0">
                <a:tc>
                  <a:txBody>
                    <a:bodyPr/>
                    <a:lstStyle/>
                    <a:p>
                      <a:pPr marL="0" marR="0" algn="just">
                        <a:spcBef>
                          <a:spcPts val="0"/>
                        </a:spcBef>
                        <a:spcAft>
                          <a:spcPts val="0"/>
                        </a:spcAft>
                        <a:tabLst>
                          <a:tab pos="794385" algn="ctr"/>
                        </a:tabLst>
                      </a:pPr>
                      <a:r>
                        <a:rPr lang="en-US" sz="1400" dirty="0" err="1">
                          <a:effectLst/>
                          <a:latin typeface="Consolas" panose="020B0609020204030204" pitchFamily="49" charset="0"/>
                          <a:cs typeface="Consolas" panose="020B0609020204030204" pitchFamily="49" charset="0"/>
                        </a:rPr>
                        <a:t>int</a:t>
                      </a:r>
                      <a:r>
                        <a:rPr lang="en-US" sz="1400" dirty="0">
                          <a:effectLst/>
                          <a:latin typeface="Consolas" panose="020B0609020204030204" pitchFamily="49" charset="0"/>
                          <a:cs typeface="Consolas" panose="020B0609020204030204" pitchFamily="49" charset="0"/>
                        </a:rPr>
                        <a:t>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err="1">
                          <a:effectLst/>
                          <a:latin typeface="Consolas" panose="020B0609020204030204" pitchFamily="49" charset="0"/>
                          <a:cs typeface="Consolas" panose="020B0609020204030204" pitchFamily="49" charset="0"/>
                        </a:rPr>
                        <a:t>int</a:t>
                      </a:r>
                      <a:r>
                        <a:rPr lang="en-US" sz="1400" dirty="0">
                          <a:effectLst/>
                          <a:latin typeface="Consolas" panose="020B0609020204030204" pitchFamily="49" charset="0"/>
                          <a:cs typeface="Consolas" panose="020B0609020204030204" pitchFamily="49" charset="0"/>
                        </a:rPr>
                        <a:t> sum = 0;</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for(</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 = 0;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 &lt; 10;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  sum +=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a:t>
                      </a:r>
                      <a:endParaRPr lang="en-US" sz="14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7" name="Rectangle 6"/>
          <p:cNvSpPr/>
          <p:nvPr/>
        </p:nvSpPr>
        <p:spPr>
          <a:xfrm>
            <a:off x="1600200" y="4112248"/>
            <a:ext cx="5867400"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pt-BR" dirty="0">
                <a:latin typeface="Consolas" panose="020B0609020204030204" pitchFamily="49" charset="0"/>
                <a:cs typeface="Consolas" panose="020B0609020204030204" pitchFamily="49" charset="0"/>
              </a:rPr>
              <a:t> 	MOV r0, #0  </a:t>
            </a:r>
            <a:r>
              <a:rPr lang="pt-BR" dirty="0">
                <a:solidFill>
                  <a:schemeClr val="bg1">
                    <a:lumMod val="65000"/>
                  </a:schemeClr>
                </a:solidFill>
                <a:latin typeface="Consolas" panose="020B0609020204030204" pitchFamily="49" charset="0"/>
                <a:cs typeface="Consolas" panose="020B0609020204030204" pitchFamily="49" charset="0"/>
              </a:rPr>
              <a:t>; i</a:t>
            </a:r>
          </a:p>
          <a:p>
            <a:r>
              <a:rPr lang="pt-BR" dirty="0">
                <a:latin typeface="Consolas" panose="020B0609020204030204" pitchFamily="49" charset="0"/>
                <a:cs typeface="Consolas" panose="020B0609020204030204" pitchFamily="49" charset="0"/>
              </a:rPr>
              <a:t>      	MOV r1, #0  </a:t>
            </a:r>
            <a:r>
              <a:rPr lang="pt-BR" dirty="0">
                <a:solidFill>
                  <a:schemeClr val="bg1">
                    <a:lumMod val="65000"/>
                  </a:schemeClr>
                </a:solidFill>
                <a:latin typeface="Consolas" panose="020B0609020204030204" pitchFamily="49" charset="0"/>
                <a:cs typeface="Consolas" panose="020B0609020204030204" pitchFamily="49" charset="0"/>
              </a:rPr>
              <a:t>; sum</a:t>
            </a:r>
          </a:p>
          <a:p>
            <a:endParaRPr lang="pt-BR" dirty="0">
              <a:latin typeface="Consolas" panose="020B0609020204030204" pitchFamily="49" charset="0"/>
              <a:cs typeface="Consolas" panose="020B0609020204030204" pitchFamily="49" charset="0"/>
            </a:endParaRPr>
          </a:p>
          <a:p>
            <a:r>
              <a:rPr lang="pt-BR" dirty="0">
                <a:solidFill>
                  <a:srgbClr val="FF0000"/>
                </a:solidFill>
                <a:latin typeface="Consolas" panose="020B0609020204030204" pitchFamily="49" charset="0"/>
                <a:cs typeface="Consolas" panose="020B0609020204030204" pitchFamily="49" charset="0"/>
              </a:rPr>
              <a:t>loop</a:t>
            </a:r>
            <a:r>
              <a:rPr lang="pt-BR" dirty="0">
                <a:latin typeface="Consolas" panose="020B0609020204030204" pitchFamily="49" charset="0"/>
                <a:cs typeface="Consolas" panose="020B0609020204030204" pitchFamily="49" charset="0"/>
              </a:rPr>
              <a:t>  	CMP r0, #10 </a:t>
            </a:r>
            <a:r>
              <a:rPr lang="pt-BR" dirty="0">
                <a:solidFill>
                  <a:schemeClr val="bg1">
                    <a:lumMod val="65000"/>
                  </a:schemeClr>
                </a:solidFill>
                <a:latin typeface="Consolas" panose="020B0609020204030204" pitchFamily="49" charset="0"/>
                <a:cs typeface="Consolas" panose="020B0609020204030204" pitchFamily="49" charset="0"/>
              </a:rPr>
              <a:t>;</a:t>
            </a:r>
            <a:r>
              <a:rPr lang="pt-BR" dirty="0">
                <a:solidFill>
                  <a:schemeClr val="bg1">
                    <a:lumMod val="50000"/>
                  </a:schemeClr>
                </a:solidFill>
                <a:latin typeface="Consolas" panose="020B0609020204030204" pitchFamily="49" charset="0"/>
                <a:cs typeface="Consolas" panose="020B0609020204030204" pitchFamily="49" charset="0"/>
              </a:rPr>
              <a:t> </a:t>
            </a:r>
            <a:r>
              <a:rPr lang="pt-BR" dirty="0">
                <a:solidFill>
                  <a:schemeClr val="bg1">
                    <a:lumMod val="65000"/>
                  </a:schemeClr>
                </a:solidFill>
                <a:latin typeface="Consolas" panose="020B0609020204030204" pitchFamily="49" charset="0"/>
                <a:cs typeface="Consolas" panose="020B0609020204030204" pitchFamily="49" charset="0"/>
              </a:rPr>
              <a:t>check whether i &lt; 10</a:t>
            </a:r>
          </a:p>
          <a:p>
            <a:r>
              <a:rPr lang="pt-BR" dirty="0">
                <a:solidFill>
                  <a:srgbClr val="FF0000"/>
                </a:solidFill>
                <a:latin typeface="Consolas" panose="020B0609020204030204" pitchFamily="49" charset="0"/>
                <a:cs typeface="Consolas" panose="020B0609020204030204" pitchFamily="49" charset="0"/>
              </a:rPr>
              <a:t>      	BGE endloop </a:t>
            </a:r>
            <a:r>
              <a:rPr lang="pt-BR" dirty="0">
                <a:solidFill>
                  <a:schemeClr val="bg1">
                    <a:lumMod val="65000"/>
                  </a:schemeClr>
                </a:solidFill>
                <a:latin typeface="Consolas" panose="020B0609020204030204" pitchFamily="49" charset="0"/>
                <a:cs typeface="Consolas" panose="020B0609020204030204" pitchFamily="49" charset="0"/>
              </a:rPr>
              <a:t>;</a:t>
            </a:r>
            <a:r>
              <a:rPr lang="pt-BR" dirty="0">
                <a:solidFill>
                  <a:schemeClr val="bg1">
                    <a:lumMod val="50000"/>
                  </a:schemeClr>
                </a:solidFill>
                <a:latin typeface="Consolas" panose="020B0609020204030204" pitchFamily="49" charset="0"/>
                <a:cs typeface="Consolas" panose="020B0609020204030204" pitchFamily="49" charset="0"/>
              </a:rPr>
              <a:t> </a:t>
            </a:r>
            <a:r>
              <a:rPr lang="pt-BR" dirty="0">
                <a:solidFill>
                  <a:schemeClr val="bg1">
                    <a:lumMod val="65000"/>
                  </a:schemeClr>
                </a:solidFill>
                <a:latin typeface="Consolas" panose="020B0609020204030204" pitchFamily="49" charset="0"/>
                <a:cs typeface="Consolas" panose="020B0609020204030204" pitchFamily="49" charset="0"/>
              </a:rPr>
              <a:t>skip if ≥</a:t>
            </a:r>
          </a:p>
          <a:p>
            <a:r>
              <a:rPr lang="pt-BR" dirty="0">
                <a:latin typeface="Consolas" panose="020B0609020204030204" pitchFamily="49" charset="0"/>
                <a:cs typeface="Consolas" panose="020B0609020204030204" pitchFamily="49" charset="0"/>
              </a:rPr>
              <a:t>      	ADD r1, r1, r0  </a:t>
            </a:r>
            <a:r>
              <a:rPr lang="pt-BR" dirty="0">
                <a:solidFill>
                  <a:schemeClr val="bg1">
                    <a:lumMod val="65000"/>
                  </a:schemeClr>
                </a:solidFill>
                <a:latin typeface="Consolas" panose="020B0609020204030204" pitchFamily="49" charset="0"/>
                <a:cs typeface="Consolas" panose="020B0609020204030204" pitchFamily="49" charset="0"/>
              </a:rPr>
              <a:t>; sum += i</a:t>
            </a:r>
          </a:p>
          <a:p>
            <a:r>
              <a:rPr lang="pt-BR" dirty="0">
                <a:latin typeface="Consolas" panose="020B0609020204030204" pitchFamily="49" charset="0"/>
                <a:cs typeface="Consolas" panose="020B0609020204030204" pitchFamily="49" charset="0"/>
              </a:rPr>
              <a:t>      	ADD r0, r0, #1  </a:t>
            </a:r>
            <a:r>
              <a:rPr lang="pt-BR" dirty="0">
                <a:solidFill>
                  <a:schemeClr val="bg1">
                    <a:lumMod val="65000"/>
                  </a:schemeClr>
                </a:solidFill>
                <a:latin typeface="Consolas" panose="020B0609020204030204" pitchFamily="49" charset="0"/>
                <a:cs typeface="Consolas" panose="020B0609020204030204" pitchFamily="49" charset="0"/>
              </a:rPr>
              <a:t>; i++</a:t>
            </a:r>
          </a:p>
          <a:p>
            <a:r>
              <a:rPr lang="pt-BR" dirty="0">
                <a:solidFill>
                  <a:srgbClr val="FF0000"/>
                </a:solidFill>
                <a:latin typeface="Consolas" panose="020B0609020204030204" pitchFamily="49" charset="0"/>
                <a:cs typeface="Consolas" panose="020B0609020204030204" pitchFamily="49" charset="0"/>
              </a:rPr>
              <a:t>      	B   loop</a:t>
            </a:r>
          </a:p>
          <a:p>
            <a:r>
              <a:rPr lang="pt-BR" dirty="0">
                <a:latin typeface="Consolas" panose="020B0609020204030204" pitchFamily="49" charset="0"/>
                <a:cs typeface="Consolas" panose="020B0609020204030204" pitchFamily="49" charset="0"/>
              </a:rPr>
              <a:t>endloop</a:t>
            </a:r>
            <a:endParaRPr lang="en-US" dirty="0">
              <a:latin typeface="Consolas" panose="020B0609020204030204" pitchFamily="49" charset="0"/>
              <a:cs typeface="Consolas" panose="020B0609020204030204" pitchFamily="49" charset="0"/>
            </a:endParaRPr>
          </a:p>
        </p:txBody>
      </p:sp>
      <p:sp>
        <p:nvSpPr>
          <p:cNvPr id="9" name="TextBox 8"/>
          <p:cNvSpPr txBox="1"/>
          <p:nvPr/>
        </p:nvSpPr>
        <p:spPr>
          <a:xfrm>
            <a:off x="457200" y="3581400"/>
            <a:ext cx="1877437" cy="369332"/>
          </a:xfrm>
          <a:prstGeom prst="rect">
            <a:avLst/>
          </a:prstGeom>
          <a:noFill/>
        </p:spPr>
        <p:txBody>
          <a:bodyPr wrap="none" rtlCol="0">
            <a:spAutoFit/>
          </a:bodyPr>
          <a:lstStyle/>
          <a:p>
            <a:r>
              <a:rPr lang="en-US" dirty="0"/>
              <a:t>Implementation 2:</a:t>
            </a:r>
          </a:p>
        </p:txBody>
      </p:sp>
      <p:pic>
        <p:nvPicPr>
          <p:cNvPr id="8" name="Picture 1">
            <a:extLst>
              <a:ext uri="{FF2B5EF4-FFF2-40B4-BE49-F238E27FC236}">
                <a16:creationId xmlns:a16="http://schemas.microsoft.com/office/drawing/2014/main" id="{058AAE44-F9DE-6449-BAC0-7E350273C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4766" y="609600"/>
            <a:ext cx="2468162" cy="3205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rrow: Curved Right 3">
            <a:extLst>
              <a:ext uri="{FF2B5EF4-FFF2-40B4-BE49-F238E27FC236}">
                <a16:creationId xmlns:a16="http://schemas.microsoft.com/office/drawing/2014/main" id="{747625F2-1C65-89BD-47EF-F05A0AA24279}"/>
              </a:ext>
            </a:extLst>
          </p:cNvPr>
          <p:cNvSpPr/>
          <p:nvPr/>
        </p:nvSpPr>
        <p:spPr>
          <a:xfrm flipV="1">
            <a:off x="1141244" y="5062015"/>
            <a:ext cx="455643" cy="1269795"/>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urved Right 9">
            <a:extLst>
              <a:ext uri="{FF2B5EF4-FFF2-40B4-BE49-F238E27FC236}">
                <a16:creationId xmlns:a16="http://schemas.microsoft.com/office/drawing/2014/main" id="{0A87A1D0-CEBB-F6DD-DE24-9143724F7BB6}"/>
              </a:ext>
            </a:extLst>
          </p:cNvPr>
          <p:cNvSpPr/>
          <p:nvPr/>
        </p:nvSpPr>
        <p:spPr>
          <a:xfrm>
            <a:off x="1137931" y="5334751"/>
            <a:ext cx="455643" cy="1269794"/>
          </a:xfrm>
          <a:prstGeom prst="curved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22116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75"/>
          <p:cNvSpPr>
            <a:spLocks noGrp="1" noChangeArrowheads="1"/>
          </p:cNvSpPr>
          <p:nvPr>
            <p:ph type="title"/>
          </p:nvPr>
        </p:nvSpPr>
        <p:spPr/>
        <p:txBody>
          <a:bodyPr>
            <a:normAutofit fontScale="90000"/>
          </a:bodyPr>
          <a:lstStyle/>
          <a:p>
            <a:r>
              <a:rPr lang="en-US" dirty="0"/>
              <a:t>Combined Program Status Registers (</a:t>
            </a:r>
            <a:r>
              <a:rPr lang="en-US" dirty="0" err="1"/>
              <a:t>xPSR</a:t>
            </a:r>
            <a:r>
              <a:rPr lang="en-US" dirty="0"/>
              <a:t>)</a:t>
            </a:r>
          </a:p>
        </p:txBody>
      </p:sp>
      <p:sp>
        <p:nvSpPr>
          <p:cNvPr id="50" name="Slide Number Placeholder 49"/>
          <p:cNvSpPr>
            <a:spLocks noGrp="1"/>
          </p:cNvSpPr>
          <p:nvPr>
            <p:ph type="sldNum" sz="quarter" idx="12"/>
          </p:nvPr>
        </p:nvSpPr>
        <p:spPr/>
        <p:txBody>
          <a:bodyPr/>
          <a:lstStyle/>
          <a:p>
            <a:fld id="{AEE14D4A-FE32-40AF-B06D-E9622816B101}" type="slidenum">
              <a:rPr lang="en-US" smtClean="0"/>
              <a:pPr/>
              <a:t>27</a:t>
            </a:fld>
            <a:endParaRPr lang="en-US"/>
          </a:p>
        </p:txBody>
      </p:sp>
      <p:pic>
        <p:nvPicPr>
          <p:cNvPr id="3" name="Picture 2"/>
          <p:cNvPicPr>
            <a:picLocks noChangeAspect="1"/>
          </p:cNvPicPr>
          <p:nvPr/>
        </p:nvPicPr>
        <p:blipFill>
          <a:blip r:embed="rId3"/>
          <a:stretch>
            <a:fillRect/>
          </a:stretch>
        </p:blipFill>
        <p:spPr>
          <a:xfrm>
            <a:off x="76200" y="1828800"/>
            <a:ext cx="9035457" cy="2590800"/>
          </a:xfrm>
          <a:prstGeom prst="rect">
            <a:avLst/>
          </a:prstGeom>
        </p:spPr>
      </p:pic>
    </p:spTree>
    <p:extLst>
      <p:ext uri="{BB962C8B-B14F-4D97-AF65-F5344CB8AC3E}">
        <p14:creationId xmlns:p14="http://schemas.microsoft.com/office/powerpoint/2010/main" val="173513219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28600" y="990600"/>
            <a:ext cx="8591550" cy="4953000"/>
          </a:xfrm>
          <a:prstGeom prst="rect">
            <a:avLst/>
          </a:prstGeom>
          <a:noFill/>
          <a:ln w="9525">
            <a:noFill/>
            <a:miter lim="800000"/>
            <a:headEnd/>
            <a:tailEnd/>
          </a:ln>
        </p:spPr>
        <p:txBody>
          <a:bodyPr lIns="92075" tIns="46038" rIns="92075" bIns="46038"/>
          <a:lstStyle/>
          <a:p>
            <a:endParaRPr lang="en-GB" sz="2400" b="0">
              <a:latin typeface="Times New Roman" pitchFamily="18" charset="0"/>
            </a:endParaRPr>
          </a:p>
        </p:txBody>
      </p:sp>
      <p:sp>
        <p:nvSpPr>
          <p:cNvPr id="14339" name="Rectangle 3"/>
          <p:cNvSpPr>
            <a:spLocks noGrp="1" noChangeArrowheads="1"/>
          </p:cNvSpPr>
          <p:nvPr>
            <p:ph type="title"/>
          </p:nvPr>
        </p:nvSpPr>
        <p:spPr/>
        <p:txBody>
          <a:bodyPr/>
          <a:lstStyle/>
          <a:p>
            <a:r>
              <a:rPr lang="en-US" dirty="0"/>
              <a:t>Condition Codes </a:t>
            </a:r>
          </a:p>
        </p:txBody>
      </p:sp>
      <p:sp>
        <p:nvSpPr>
          <p:cNvPr id="14341" name="Rectangle 53"/>
          <p:cNvSpPr>
            <a:spLocks noGrp="1" noChangeArrowheads="1"/>
          </p:cNvSpPr>
          <p:nvPr>
            <p:ph sz="quarter" idx="1"/>
          </p:nvPr>
        </p:nvSpPr>
        <p:spPr/>
        <p:txBody>
          <a:bodyPr anchor="t"/>
          <a:lstStyle/>
          <a:p>
            <a:r>
              <a:rPr lang="en-US" dirty="0"/>
              <a:t>The possible condition codes are listed below:</a:t>
            </a:r>
          </a:p>
        </p:txBody>
      </p:sp>
      <p:sp>
        <p:nvSpPr>
          <p:cNvPr id="54" name="Slide Number Placeholder 53"/>
          <p:cNvSpPr>
            <a:spLocks noGrp="1"/>
          </p:cNvSpPr>
          <p:nvPr>
            <p:ph type="sldNum" sz="quarter" idx="12"/>
          </p:nvPr>
        </p:nvSpPr>
        <p:spPr/>
        <p:txBody>
          <a:bodyPr/>
          <a:lstStyle/>
          <a:p>
            <a:fld id="{AEE14D4A-FE32-40AF-B06D-E9622816B101}" type="slidenum">
              <a:rPr lang="en-US" smtClean="0"/>
              <a:pPr/>
              <a:t>28</a:t>
            </a:fld>
            <a:endParaRPr lang="en-US"/>
          </a:p>
        </p:txBody>
      </p:sp>
      <p:sp>
        <p:nvSpPr>
          <p:cNvPr id="2" name="Rectangle 1"/>
          <p:cNvSpPr/>
          <p:nvPr/>
        </p:nvSpPr>
        <p:spPr>
          <a:xfrm>
            <a:off x="1423974" y="6050831"/>
            <a:ext cx="6424626" cy="307777"/>
          </a:xfrm>
          <a:prstGeom prst="rect">
            <a:avLst/>
          </a:prstGeom>
        </p:spPr>
        <p:txBody>
          <a:bodyPr wrap="square">
            <a:spAutoFit/>
          </a:bodyPr>
          <a:lstStyle/>
          <a:p>
            <a:pPr lvl="2"/>
            <a:r>
              <a:rPr lang="en-US" sz="1400" i="1" dirty="0"/>
              <a:t>Note AL is the default and does not need to be specified </a:t>
            </a:r>
            <a:endParaRPr lang="en-GB" sz="1400" i="1" dirty="0"/>
          </a:p>
        </p:txBody>
      </p:sp>
      <p:grpSp>
        <p:nvGrpSpPr>
          <p:cNvPr id="14340" name="Group 4"/>
          <p:cNvGrpSpPr>
            <a:grpSpLocks/>
          </p:cNvGrpSpPr>
          <p:nvPr/>
        </p:nvGrpSpPr>
        <p:grpSpPr bwMode="auto">
          <a:xfrm>
            <a:off x="1423974" y="1779588"/>
            <a:ext cx="6362700" cy="4241800"/>
            <a:chOff x="1488" y="1584"/>
            <a:chExt cx="2784" cy="2304"/>
          </a:xfrm>
        </p:grpSpPr>
        <p:sp>
          <p:nvSpPr>
            <p:cNvPr id="14342" name="Rectangle 5"/>
            <p:cNvSpPr>
              <a:spLocks noChangeArrowheads="1"/>
            </p:cNvSpPr>
            <p:nvPr/>
          </p:nvSpPr>
          <p:spPr bwMode="auto">
            <a:xfrm>
              <a:off x="2045" y="1872"/>
              <a:ext cx="1503" cy="144"/>
            </a:xfrm>
            <a:prstGeom prst="rect">
              <a:avLst/>
            </a:prstGeom>
            <a:noFill/>
            <a:ln w="12700">
              <a:solidFill>
                <a:schemeClr val="tx1"/>
              </a:solidFill>
              <a:miter lim="800000"/>
              <a:headEnd/>
              <a:tailEnd/>
            </a:ln>
          </p:spPr>
          <p:txBody>
            <a:bodyPr wrap="none" anchor="ctr"/>
            <a:lstStyle/>
            <a:p>
              <a:r>
                <a:rPr lang="en-US" sz="1800" b="0">
                  <a:latin typeface="Consolas" panose="020B0609020204030204" pitchFamily="49" charset="0"/>
                  <a:cs typeface="Consolas" panose="020B0609020204030204" pitchFamily="49" charset="0"/>
                </a:rPr>
                <a:t>Not equal</a:t>
              </a:r>
            </a:p>
          </p:txBody>
        </p:sp>
        <p:sp>
          <p:nvSpPr>
            <p:cNvPr id="14343" name="Rectangle 6"/>
            <p:cNvSpPr>
              <a:spLocks noChangeArrowheads="1"/>
            </p:cNvSpPr>
            <p:nvPr/>
          </p:nvSpPr>
          <p:spPr bwMode="auto">
            <a:xfrm>
              <a:off x="2045" y="2016"/>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higher or same</a:t>
              </a:r>
            </a:p>
          </p:txBody>
        </p:sp>
        <p:sp>
          <p:nvSpPr>
            <p:cNvPr id="14344" name="Rectangle 7"/>
            <p:cNvSpPr>
              <a:spLocks noChangeArrowheads="1"/>
            </p:cNvSpPr>
            <p:nvPr/>
          </p:nvSpPr>
          <p:spPr bwMode="auto">
            <a:xfrm>
              <a:off x="2045" y="2160"/>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lower</a:t>
              </a:r>
            </a:p>
          </p:txBody>
        </p:sp>
        <p:sp>
          <p:nvSpPr>
            <p:cNvPr id="14345" name="Rectangle 8"/>
            <p:cNvSpPr>
              <a:spLocks noChangeArrowheads="1"/>
            </p:cNvSpPr>
            <p:nvPr/>
          </p:nvSpPr>
          <p:spPr bwMode="auto">
            <a:xfrm>
              <a:off x="2045" y="2304"/>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Negative</a:t>
              </a:r>
            </a:p>
          </p:txBody>
        </p:sp>
        <p:sp>
          <p:nvSpPr>
            <p:cNvPr id="14346" name="Rectangle 9"/>
            <p:cNvSpPr>
              <a:spLocks noChangeArrowheads="1"/>
            </p:cNvSpPr>
            <p:nvPr/>
          </p:nvSpPr>
          <p:spPr bwMode="auto">
            <a:xfrm>
              <a:off x="2045" y="1728"/>
              <a:ext cx="1503" cy="144"/>
            </a:xfrm>
            <a:prstGeom prst="rect">
              <a:avLst/>
            </a:prstGeom>
            <a:noFill/>
            <a:ln w="12700">
              <a:solidFill>
                <a:schemeClr val="tx1"/>
              </a:solidFill>
              <a:miter lim="800000"/>
              <a:headEnd/>
              <a:tailEnd/>
            </a:ln>
          </p:spPr>
          <p:txBody>
            <a:bodyPr wrap="none" anchor="ctr"/>
            <a:lstStyle/>
            <a:p>
              <a:r>
                <a:rPr lang="en-US" sz="1800" b="0">
                  <a:latin typeface="Consolas" panose="020B0609020204030204" pitchFamily="49" charset="0"/>
                  <a:cs typeface="Consolas" panose="020B0609020204030204" pitchFamily="49" charset="0"/>
                </a:rPr>
                <a:t>Equal</a:t>
              </a:r>
            </a:p>
          </p:txBody>
        </p:sp>
        <p:sp>
          <p:nvSpPr>
            <p:cNvPr id="14347" name="Rectangle 10"/>
            <p:cNvSpPr>
              <a:spLocks noChangeArrowheads="1"/>
            </p:cNvSpPr>
            <p:nvPr/>
          </p:nvSpPr>
          <p:spPr bwMode="auto">
            <a:xfrm>
              <a:off x="2045" y="2592"/>
              <a:ext cx="1503" cy="144"/>
            </a:xfrm>
            <a:prstGeom prst="rect">
              <a:avLst/>
            </a:prstGeom>
            <a:noFill/>
            <a:ln w="12700">
              <a:solidFill>
                <a:schemeClr val="tx1"/>
              </a:solidFill>
              <a:miter lim="800000"/>
              <a:headEnd/>
              <a:tailEnd/>
            </a:ln>
          </p:spPr>
          <p:txBody>
            <a:bodyPr wrap="none" anchor="ctr"/>
            <a:lstStyle/>
            <a:p>
              <a:r>
                <a:rPr lang="en-US" sz="1800" b="0">
                  <a:latin typeface="Consolas" panose="020B0609020204030204" pitchFamily="49" charset="0"/>
                  <a:cs typeface="Consolas" panose="020B0609020204030204" pitchFamily="49" charset="0"/>
                </a:rPr>
                <a:t>Overflow</a:t>
              </a:r>
            </a:p>
          </p:txBody>
        </p:sp>
        <p:sp>
          <p:nvSpPr>
            <p:cNvPr id="14348" name="Rectangle 11"/>
            <p:cNvSpPr>
              <a:spLocks noChangeArrowheads="1"/>
            </p:cNvSpPr>
            <p:nvPr/>
          </p:nvSpPr>
          <p:spPr bwMode="auto">
            <a:xfrm>
              <a:off x="2045" y="2736"/>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No overflow</a:t>
              </a:r>
            </a:p>
          </p:txBody>
        </p:sp>
        <p:sp>
          <p:nvSpPr>
            <p:cNvPr id="14349" name="Rectangle 12"/>
            <p:cNvSpPr>
              <a:spLocks noChangeArrowheads="1"/>
            </p:cNvSpPr>
            <p:nvPr/>
          </p:nvSpPr>
          <p:spPr bwMode="auto">
            <a:xfrm>
              <a:off x="2045" y="2880"/>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higher</a:t>
              </a:r>
            </a:p>
          </p:txBody>
        </p:sp>
        <p:sp>
          <p:nvSpPr>
            <p:cNvPr id="14350" name="Rectangle 13"/>
            <p:cNvSpPr>
              <a:spLocks noChangeArrowheads="1"/>
            </p:cNvSpPr>
            <p:nvPr/>
          </p:nvSpPr>
          <p:spPr bwMode="auto">
            <a:xfrm>
              <a:off x="2045" y="3024"/>
              <a:ext cx="1503" cy="144"/>
            </a:xfrm>
            <a:prstGeom prst="rect">
              <a:avLst/>
            </a:prstGeom>
            <a:noFill/>
            <a:ln w="12700">
              <a:solidFill>
                <a:schemeClr val="tx1"/>
              </a:solidFill>
              <a:miter lim="800000"/>
              <a:headEnd/>
              <a:tailEnd/>
            </a:ln>
          </p:spPr>
          <p:txBody>
            <a:bodyPr wrap="none" anchor="ctr"/>
            <a:lstStyle/>
            <a:p>
              <a:r>
                <a:rPr lang="en-US" sz="1800" b="0">
                  <a:latin typeface="Consolas" panose="020B0609020204030204" pitchFamily="49" charset="0"/>
                  <a:cs typeface="Consolas" panose="020B0609020204030204" pitchFamily="49" charset="0"/>
                </a:rPr>
                <a:t>Unsigned lower or same</a:t>
              </a:r>
            </a:p>
          </p:txBody>
        </p:sp>
        <p:sp>
          <p:nvSpPr>
            <p:cNvPr id="14351" name="Rectangle 14"/>
            <p:cNvSpPr>
              <a:spLocks noChangeArrowheads="1"/>
            </p:cNvSpPr>
            <p:nvPr/>
          </p:nvSpPr>
          <p:spPr bwMode="auto">
            <a:xfrm>
              <a:off x="2045" y="2448"/>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Positive or Zero</a:t>
              </a:r>
            </a:p>
          </p:txBody>
        </p:sp>
        <p:sp>
          <p:nvSpPr>
            <p:cNvPr id="14352" name="Rectangle 15"/>
            <p:cNvSpPr>
              <a:spLocks noChangeArrowheads="1"/>
            </p:cNvSpPr>
            <p:nvPr/>
          </p:nvSpPr>
          <p:spPr bwMode="auto">
            <a:xfrm>
              <a:off x="2045" y="3312"/>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Signed Less than</a:t>
              </a:r>
            </a:p>
          </p:txBody>
        </p:sp>
        <p:sp>
          <p:nvSpPr>
            <p:cNvPr id="14353" name="Rectangle 16"/>
            <p:cNvSpPr>
              <a:spLocks noChangeArrowheads="1"/>
            </p:cNvSpPr>
            <p:nvPr/>
          </p:nvSpPr>
          <p:spPr bwMode="auto">
            <a:xfrm>
              <a:off x="2045" y="3456"/>
              <a:ext cx="1503" cy="144"/>
            </a:xfrm>
            <a:prstGeom prst="rect">
              <a:avLst/>
            </a:prstGeom>
            <a:noFill/>
            <a:ln w="12700">
              <a:solidFill>
                <a:schemeClr val="tx1"/>
              </a:solidFill>
              <a:miter lim="800000"/>
              <a:headEnd/>
              <a:tailEnd/>
            </a:ln>
          </p:spPr>
          <p:txBody>
            <a:bodyPr wrap="none" anchor="ctr"/>
            <a:lstStyle/>
            <a:p>
              <a:r>
                <a:rPr lang="en-US" dirty="0">
                  <a:latin typeface="Consolas" panose="020B0609020204030204" pitchFamily="49" charset="0"/>
                  <a:cs typeface="Consolas" panose="020B0609020204030204" pitchFamily="49" charset="0"/>
                </a:rPr>
                <a:t>Signed </a:t>
              </a:r>
              <a:r>
                <a:rPr lang="en-US" sz="1800" b="0" dirty="0">
                  <a:latin typeface="Consolas" panose="020B0609020204030204" pitchFamily="49" charset="0"/>
                  <a:cs typeface="Consolas" panose="020B0609020204030204" pitchFamily="49" charset="0"/>
                </a:rPr>
                <a:t>Greater than</a:t>
              </a:r>
            </a:p>
          </p:txBody>
        </p:sp>
        <p:sp>
          <p:nvSpPr>
            <p:cNvPr id="14354" name="Rectangle 17"/>
            <p:cNvSpPr>
              <a:spLocks noChangeArrowheads="1"/>
            </p:cNvSpPr>
            <p:nvPr/>
          </p:nvSpPr>
          <p:spPr bwMode="auto">
            <a:xfrm>
              <a:off x="2045" y="3600"/>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Signed Less than or equal</a:t>
              </a:r>
            </a:p>
          </p:txBody>
        </p:sp>
        <p:sp>
          <p:nvSpPr>
            <p:cNvPr id="14355" name="Rectangle 18"/>
            <p:cNvSpPr>
              <a:spLocks noChangeArrowheads="1"/>
            </p:cNvSpPr>
            <p:nvPr/>
          </p:nvSpPr>
          <p:spPr bwMode="auto">
            <a:xfrm>
              <a:off x="2045" y="3744"/>
              <a:ext cx="1503" cy="144"/>
            </a:xfrm>
            <a:prstGeom prst="rect">
              <a:avLst/>
            </a:prstGeom>
            <a:noFill/>
            <a:ln w="12700">
              <a:solidFill>
                <a:schemeClr val="tx1"/>
              </a:solidFill>
              <a:miter lim="800000"/>
              <a:headEnd/>
              <a:tailEnd/>
            </a:ln>
          </p:spPr>
          <p:txBody>
            <a:bodyPr wrap="none" anchor="ctr"/>
            <a:lstStyle/>
            <a:p>
              <a:r>
                <a:rPr lang="en-US" sz="1800" b="0">
                  <a:latin typeface="Consolas" panose="020B0609020204030204" pitchFamily="49" charset="0"/>
                  <a:cs typeface="Consolas" panose="020B0609020204030204" pitchFamily="49" charset="0"/>
                </a:rPr>
                <a:t>Always</a:t>
              </a:r>
            </a:p>
          </p:txBody>
        </p:sp>
        <p:sp>
          <p:nvSpPr>
            <p:cNvPr id="14356" name="Rectangle 19"/>
            <p:cNvSpPr>
              <a:spLocks noChangeArrowheads="1"/>
            </p:cNvSpPr>
            <p:nvPr/>
          </p:nvSpPr>
          <p:spPr bwMode="auto">
            <a:xfrm>
              <a:off x="2045" y="3168"/>
              <a:ext cx="1503" cy="144"/>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Signed Greater or equal</a:t>
              </a:r>
            </a:p>
          </p:txBody>
        </p:sp>
        <p:sp>
          <p:nvSpPr>
            <p:cNvPr id="14357" name="Rectangle 20"/>
            <p:cNvSpPr>
              <a:spLocks noChangeArrowheads="1"/>
            </p:cNvSpPr>
            <p:nvPr/>
          </p:nvSpPr>
          <p:spPr bwMode="auto">
            <a:xfrm>
              <a:off x="1488" y="1728"/>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EQ</a:t>
              </a:r>
            </a:p>
          </p:txBody>
        </p:sp>
        <p:sp>
          <p:nvSpPr>
            <p:cNvPr id="14358" name="Rectangle 21"/>
            <p:cNvSpPr>
              <a:spLocks noChangeArrowheads="1"/>
            </p:cNvSpPr>
            <p:nvPr/>
          </p:nvSpPr>
          <p:spPr bwMode="auto">
            <a:xfrm>
              <a:off x="1488" y="1872"/>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NE</a:t>
              </a:r>
            </a:p>
          </p:txBody>
        </p:sp>
        <p:sp>
          <p:nvSpPr>
            <p:cNvPr id="14359" name="Rectangle 22"/>
            <p:cNvSpPr>
              <a:spLocks noChangeArrowheads="1"/>
            </p:cNvSpPr>
            <p:nvPr/>
          </p:nvSpPr>
          <p:spPr bwMode="auto">
            <a:xfrm>
              <a:off x="1488" y="2016"/>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CS/HS</a:t>
              </a:r>
            </a:p>
          </p:txBody>
        </p:sp>
        <p:sp>
          <p:nvSpPr>
            <p:cNvPr id="14360" name="Rectangle 23"/>
            <p:cNvSpPr>
              <a:spLocks noChangeArrowheads="1"/>
            </p:cNvSpPr>
            <p:nvPr/>
          </p:nvSpPr>
          <p:spPr bwMode="auto">
            <a:xfrm>
              <a:off x="1488" y="2160"/>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CC/LO</a:t>
              </a:r>
            </a:p>
          </p:txBody>
        </p:sp>
        <p:sp>
          <p:nvSpPr>
            <p:cNvPr id="14361" name="Rectangle 24"/>
            <p:cNvSpPr>
              <a:spLocks noChangeArrowheads="1"/>
            </p:cNvSpPr>
            <p:nvPr/>
          </p:nvSpPr>
          <p:spPr bwMode="auto">
            <a:xfrm>
              <a:off x="1488" y="2448"/>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PL</a:t>
              </a:r>
            </a:p>
          </p:txBody>
        </p:sp>
        <p:sp>
          <p:nvSpPr>
            <p:cNvPr id="14362" name="Rectangle 25"/>
            <p:cNvSpPr>
              <a:spLocks noChangeArrowheads="1"/>
            </p:cNvSpPr>
            <p:nvPr/>
          </p:nvSpPr>
          <p:spPr bwMode="auto">
            <a:xfrm>
              <a:off x="1488" y="2592"/>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VS</a:t>
              </a:r>
            </a:p>
          </p:txBody>
        </p:sp>
        <p:sp>
          <p:nvSpPr>
            <p:cNvPr id="14363" name="Rectangle 26"/>
            <p:cNvSpPr>
              <a:spLocks noChangeArrowheads="1"/>
            </p:cNvSpPr>
            <p:nvPr/>
          </p:nvSpPr>
          <p:spPr bwMode="auto">
            <a:xfrm>
              <a:off x="1488" y="2880"/>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HI</a:t>
              </a:r>
            </a:p>
          </p:txBody>
        </p:sp>
        <p:sp>
          <p:nvSpPr>
            <p:cNvPr id="14364" name="Rectangle 27"/>
            <p:cNvSpPr>
              <a:spLocks noChangeArrowheads="1"/>
            </p:cNvSpPr>
            <p:nvPr/>
          </p:nvSpPr>
          <p:spPr bwMode="auto">
            <a:xfrm>
              <a:off x="1488" y="3024"/>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LS</a:t>
              </a:r>
            </a:p>
          </p:txBody>
        </p:sp>
        <p:sp>
          <p:nvSpPr>
            <p:cNvPr id="14365" name="Rectangle 28"/>
            <p:cNvSpPr>
              <a:spLocks noChangeArrowheads="1"/>
            </p:cNvSpPr>
            <p:nvPr/>
          </p:nvSpPr>
          <p:spPr bwMode="auto">
            <a:xfrm>
              <a:off x="1488" y="3168"/>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GE</a:t>
              </a:r>
            </a:p>
          </p:txBody>
        </p:sp>
        <p:sp>
          <p:nvSpPr>
            <p:cNvPr id="14366" name="Rectangle 29"/>
            <p:cNvSpPr>
              <a:spLocks noChangeArrowheads="1"/>
            </p:cNvSpPr>
            <p:nvPr/>
          </p:nvSpPr>
          <p:spPr bwMode="auto">
            <a:xfrm>
              <a:off x="1488" y="3312"/>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LT</a:t>
              </a:r>
            </a:p>
          </p:txBody>
        </p:sp>
        <p:sp>
          <p:nvSpPr>
            <p:cNvPr id="14367" name="Rectangle 30"/>
            <p:cNvSpPr>
              <a:spLocks noChangeArrowheads="1"/>
            </p:cNvSpPr>
            <p:nvPr/>
          </p:nvSpPr>
          <p:spPr bwMode="auto">
            <a:xfrm>
              <a:off x="1488" y="3456"/>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GT</a:t>
              </a:r>
            </a:p>
          </p:txBody>
        </p:sp>
        <p:sp>
          <p:nvSpPr>
            <p:cNvPr id="14368" name="Rectangle 31"/>
            <p:cNvSpPr>
              <a:spLocks noChangeArrowheads="1"/>
            </p:cNvSpPr>
            <p:nvPr/>
          </p:nvSpPr>
          <p:spPr bwMode="auto">
            <a:xfrm>
              <a:off x="1488" y="3600"/>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LE</a:t>
              </a:r>
            </a:p>
          </p:txBody>
        </p:sp>
        <p:sp>
          <p:nvSpPr>
            <p:cNvPr id="14369" name="Rectangle 32"/>
            <p:cNvSpPr>
              <a:spLocks noChangeArrowheads="1"/>
            </p:cNvSpPr>
            <p:nvPr/>
          </p:nvSpPr>
          <p:spPr bwMode="auto">
            <a:xfrm>
              <a:off x="1488" y="3744"/>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AL</a:t>
              </a:r>
            </a:p>
          </p:txBody>
        </p:sp>
        <p:sp>
          <p:nvSpPr>
            <p:cNvPr id="14370" name="Rectangle 33"/>
            <p:cNvSpPr>
              <a:spLocks noChangeArrowheads="1"/>
            </p:cNvSpPr>
            <p:nvPr/>
          </p:nvSpPr>
          <p:spPr bwMode="auto">
            <a:xfrm>
              <a:off x="1488" y="2304"/>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MI</a:t>
              </a:r>
            </a:p>
          </p:txBody>
        </p:sp>
        <p:sp>
          <p:nvSpPr>
            <p:cNvPr id="14371" name="Rectangle 34"/>
            <p:cNvSpPr>
              <a:spLocks noChangeArrowheads="1"/>
            </p:cNvSpPr>
            <p:nvPr/>
          </p:nvSpPr>
          <p:spPr bwMode="auto">
            <a:xfrm>
              <a:off x="1488" y="2736"/>
              <a:ext cx="557" cy="144"/>
            </a:xfrm>
            <a:prstGeom prst="rect">
              <a:avLst/>
            </a:prstGeom>
            <a:noFill/>
            <a:ln w="12700">
              <a:solidFill>
                <a:schemeClr val="tx1"/>
              </a:solidFill>
              <a:miter lim="800000"/>
              <a:headEnd/>
              <a:tailEnd/>
            </a:ln>
          </p:spPr>
          <p:txBody>
            <a:bodyPr wrap="none" anchor="ctr"/>
            <a:lstStyle/>
            <a:p>
              <a:r>
                <a:rPr lang="en-US" sz="2000" dirty="0">
                  <a:solidFill>
                    <a:srgbClr val="FF0000"/>
                  </a:solidFill>
                  <a:latin typeface="Consolas" panose="020B0609020204030204" pitchFamily="49" charset="0"/>
                  <a:cs typeface="Consolas" panose="020B0609020204030204" pitchFamily="49" charset="0"/>
                </a:rPr>
                <a:t>VC</a:t>
              </a:r>
            </a:p>
          </p:txBody>
        </p:sp>
        <p:sp>
          <p:nvSpPr>
            <p:cNvPr id="14372" name="Rectangle 35"/>
            <p:cNvSpPr>
              <a:spLocks noChangeArrowheads="1"/>
            </p:cNvSpPr>
            <p:nvPr/>
          </p:nvSpPr>
          <p:spPr bwMode="auto">
            <a:xfrm>
              <a:off x="1488" y="1584"/>
              <a:ext cx="557" cy="144"/>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Consolas" panose="020B0609020204030204" pitchFamily="49" charset="0"/>
                  <a:cs typeface="Consolas" panose="020B0609020204030204" pitchFamily="49" charset="0"/>
                </a:rPr>
                <a:t>Suffix</a:t>
              </a:r>
            </a:p>
          </p:txBody>
        </p:sp>
        <p:sp>
          <p:nvSpPr>
            <p:cNvPr id="14373" name="Rectangle 36"/>
            <p:cNvSpPr>
              <a:spLocks noChangeArrowheads="1"/>
            </p:cNvSpPr>
            <p:nvPr/>
          </p:nvSpPr>
          <p:spPr bwMode="auto">
            <a:xfrm>
              <a:off x="2045" y="1584"/>
              <a:ext cx="1503" cy="144"/>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Consolas" panose="020B0609020204030204" pitchFamily="49" charset="0"/>
                  <a:cs typeface="Consolas" panose="020B0609020204030204" pitchFamily="49" charset="0"/>
                </a:rPr>
                <a:t>Description</a:t>
              </a:r>
            </a:p>
          </p:txBody>
        </p:sp>
        <p:sp>
          <p:nvSpPr>
            <p:cNvPr id="14374" name="Rectangle 37"/>
            <p:cNvSpPr>
              <a:spLocks noChangeArrowheads="1"/>
            </p:cNvSpPr>
            <p:nvPr/>
          </p:nvSpPr>
          <p:spPr bwMode="auto">
            <a:xfrm>
              <a:off x="3548" y="1872"/>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Z=0</a:t>
              </a:r>
            </a:p>
          </p:txBody>
        </p:sp>
        <p:sp>
          <p:nvSpPr>
            <p:cNvPr id="14375" name="Rectangle 38"/>
            <p:cNvSpPr>
              <a:spLocks noChangeArrowheads="1"/>
            </p:cNvSpPr>
            <p:nvPr/>
          </p:nvSpPr>
          <p:spPr bwMode="auto">
            <a:xfrm>
              <a:off x="3548" y="2016"/>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C=1</a:t>
              </a:r>
            </a:p>
          </p:txBody>
        </p:sp>
        <p:sp>
          <p:nvSpPr>
            <p:cNvPr id="14376" name="Rectangle 39"/>
            <p:cNvSpPr>
              <a:spLocks noChangeArrowheads="1"/>
            </p:cNvSpPr>
            <p:nvPr/>
          </p:nvSpPr>
          <p:spPr bwMode="auto">
            <a:xfrm>
              <a:off x="3548" y="2160"/>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C=0</a:t>
              </a:r>
            </a:p>
          </p:txBody>
        </p:sp>
        <p:sp>
          <p:nvSpPr>
            <p:cNvPr id="14377" name="Rectangle 40"/>
            <p:cNvSpPr>
              <a:spLocks noChangeArrowheads="1"/>
            </p:cNvSpPr>
            <p:nvPr/>
          </p:nvSpPr>
          <p:spPr bwMode="auto">
            <a:xfrm>
              <a:off x="3548" y="1728"/>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Z=1</a:t>
              </a:r>
            </a:p>
          </p:txBody>
        </p:sp>
        <p:sp>
          <p:nvSpPr>
            <p:cNvPr id="14378" name="Rectangle 41"/>
            <p:cNvSpPr>
              <a:spLocks noChangeArrowheads="1"/>
            </p:cNvSpPr>
            <p:nvPr/>
          </p:nvSpPr>
          <p:spPr bwMode="auto">
            <a:xfrm>
              <a:off x="3548" y="1584"/>
              <a:ext cx="724" cy="144"/>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Consolas" panose="020B0609020204030204" pitchFamily="49" charset="0"/>
                  <a:cs typeface="Consolas" panose="020B0609020204030204" pitchFamily="49" charset="0"/>
                </a:rPr>
                <a:t>Flags tested</a:t>
              </a:r>
            </a:p>
          </p:txBody>
        </p:sp>
        <p:sp>
          <p:nvSpPr>
            <p:cNvPr id="14379" name="Rectangle 42"/>
            <p:cNvSpPr>
              <a:spLocks noChangeArrowheads="1"/>
            </p:cNvSpPr>
            <p:nvPr/>
          </p:nvSpPr>
          <p:spPr bwMode="auto">
            <a:xfrm>
              <a:off x="3548" y="2304"/>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N=1</a:t>
              </a:r>
            </a:p>
          </p:txBody>
        </p:sp>
        <p:sp>
          <p:nvSpPr>
            <p:cNvPr id="14380" name="Rectangle 43"/>
            <p:cNvSpPr>
              <a:spLocks noChangeArrowheads="1"/>
            </p:cNvSpPr>
            <p:nvPr/>
          </p:nvSpPr>
          <p:spPr bwMode="auto">
            <a:xfrm>
              <a:off x="3548" y="2448"/>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N=0</a:t>
              </a:r>
            </a:p>
          </p:txBody>
        </p:sp>
        <p:sp>
          <p:nvSpPr>
            <p:cNvPr id="14381" name="Rectangle 44"/>
            <p:cNvSpPr>
              <a:spLocks noChangeArrowheads="1"/>
            </p:cNvSpPr>
            <p:nvPr/>
          </p:nvSpPr>
          <p:spPr bwMode="auto">
            <a:xfrm>
              <a:off x="3548" y="2592"/>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V=1</a:t>
              </a:r>
            </a:p>
          </p:txBody>
        </p:sp>
        <p:sp>
          <p:nvSpPr>
            <p:cNvPr id="14382" name="Rectangle 45"/>
            <p:cNvSpPr>
              <a:spLocks noChangeArrowheads="1"/>
            </p:cNvSpPr>
            <p:nvPr/>
          </p:nvSpPr>
          <p:spPr bwMode="auto">
            <a:xfrm>
              <a:off x="3548" y="2736"/>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V=0</a:t>
              </a:r>
            </a:p>
          </p:txBody>
        </p:sp>
        <p:sp>
          <p:nvSpPr>
            <p:cNvPr id="14383" name="Rectangle 46"/>
            <p:cNvSpPr>
              <a:spLocks noChangeArrowheads="1"/>
            </p:cNvSpPr>
            <p:nvPr/>
          </p:nvSpPr>
          <p:spPr bwMode="auto">
            <a:xfrm>
              <a:off x="3548" y="2880"/>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C=1 &amp; Z=0</a:t>
              </a:r>
            </a:p>
          </p:txBody>
        </p:sp>
        <p:sp>
          <p:nvSpPr>
            <p:cNvPr id="14384" name="Rectangle 47"/>
            <p:cNvSpPr>
              <a:spLocks noChangeArrowheads="1"/>
            </p:cNvSpPr>
            <p:nvPr/>
          </p:nvSpPr>
          <p:spPr bwMode="auto">
            <a:xfrm>
              <a:off x="3548" y="3024"/>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C=0 or Z=1</a:t>
              </a:r>
            </a:p>
          </p:txBody>
        </p:sp>
        <p:sp>
          <p:nvSpPr>
            <p:cNvPr id="14385" name="Rectangle 48"/>
            <p:cNvSpPr>
              <a:spLocks noChangeArrowheads="1"/>
            </p:cNvSpPr>
            <p:nvPr/>
          </p:nvSpPr>
          <p:spPr bwMode="auto">
            <a:xfrm>
              <a:off x="3548" y="3168"/>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N=V</a:t>
              </a:r>
            </a:p>
          </p:txBody>
        </p:sp>
        <p:sp>
          <p:nvSpPr>
            <p:cNvPr id="14386" name="Rectangle 49"/>
            <p:cNvSpPr>
              <a:spLocks noChangeArrowheads="1"/>
            </p:cNvSpPr>
            <p:nvPr/>
          </p:nvSpPr>
          <p:spPr bwMode="auto">
            <a:xfrm>
              <a:off x="3548" y="3312"/>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N!=V</a:t>
              </a:r>
            </a:p>
          </p:txBody>
        </p:sp>
        <p:sp>
          <p:nvSpPr>
            <p:cNvPr id="14387" name="Rectangle 50"/>
            <p:cNvSpPr>
              <a:spLocks noChangeArrowheads="1"/>
            </p:cNvSpPr>
            <p:nvPr/>
          </p:nvSpPr>
          <p:spPr bwMode="auto">
            <a:xfrm>
              <a:off x="3548" y="3456"/>
              <a:ext cx="724" cy="144"/>
            </a:xfrm>
            <a:prstGeom prst="rect">
              <a:avLst/>
            </a:prstGeom>
            <a:noFill/>
            <a:ln w="12700">
              <a:solidFill>
                <a:schemeClr val="tx1"/>
              </a:solidFill>
              <a:miter lim="800000"/>
              <a:headEnd/>
              <a:tailEnd/>
            </a:ln>
          </p:spPr>
          <p:txBody>
            <a:bodyPr wrap="none" anchor="ctr"/>
            <a:lstStyle/>
            <a:p>
              <a:r>
                <a:rPr lang="en-US" sz="1800">
                  <a:latin typeface="Consolas" panose="020B0609020204030204" pitchFamily="49" charset="0"/>
                  <a:cs typeface="Consolas" panose="020B0609020204030204" pitchFamily="49" charset="0"/>
                </a:rPr>
                <a:t>Z=0 &amp; N=V</a:t>
              </a:r>
            </a:p>
          </p:txBody>
        </p:sp>
        <p:sp>
          <p:nvSpPr>
            <p:cNvPr id="14388" name="Rectangle 51"/>
            <p:cNvSpPr>
              <a:spLocks noChangeArrowheads="1"/>
            </p:cNvSpPr>
            <p:nvPr/>
          </p:nvSpPr>
          <p:spPr bwMode="auto">
            <a:xfrm>
              <a:off x="3548" y="3600"/>
              <a:ext cx="724" cy="144"/>
            </a:xfrm>
            <a:prstGeom prst="rect">
              <a:avLst/>
            </a:prstGeom>
            <a:noFill/>
            <a:ln w="12700">
              <a:solidFill>
                <a:schemeClr val="tx1"/>
              </a:solidFill>
              <a:miter lim="800000"/>
              <a:headEnd/>
              <a:tailEnd/>
            </a:ln>
          </p:spPr>
          <p:txBody>
            <a:bodyPr wrap="none" anchor="ctr"/>
            <a:lstStyle/>
            <a:p>
              <a:r>
                <a:rPr lang="en-US" sz="1800" dirty="0">
                  <a:latin typeface="Consolas" panose="020B0609020204030204" pitchFamily="49" charset="0"/>
                  <a:cs typeface="Consolas" panose="020B0609020204030204" pitchFamily="49" charset="0"/>
                </a:rPr>
                <a:t>Z=1 or N!=V</a:t>
              </a:r>
            </a:p>
          </p:txBody>
        </p:sp>
        <p:sp>
          <p:nvSpPr>
            <p:cNvPr id="14389" name="Rectangle 52"/>
            <p:cNvSpPr>
              <a:spLocks noChangeArrowheads="1"/>
            </p:cNvSpPr>
            <p:nvPr/>
          </p:nvSpPr>
          <p:spPr bwMode="auto">
            <a:xfrm>
              <a:off x="3548" y="3744"/>
              <a:ext cx="724" cy="144"/>
            </a:xfrm>
            <a:prstGeom prst="rect">
              <a:avLst/>
            </a:prstGeom>
            <a:noFill/>
            <a:ln w="12700">
              <a:solidFill>
                <a:schemeClr val="tx1"/>
              </a:solidFill>
              <a:miter lim="800000"/>
              <a:headEnd/>
              <a:tailEnd/>
            </a:ln>
          </p:spPr>
          <p:txBody>
            <a:bodyPr wrap="none" anchor="ctr"/>
            <a:lstStyle/>
            <a:p>
              <a:endParaRPr lang="en-GB" sz="1800">
                <a:solidFill>
                  <a:schemeClr val="hlink"/>
                </a:soli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80961325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Execution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910460754"/>
              </p:ext>
            </p:extLst>
          </p:nvPr>
        </p:nvGraphicFramePr>
        <p:xfrm>
          <a:off x="304800" y="1447800"/>
          <a:ext cx="8534400" cy="4572000"/>
        </p:xfrm>
        <a:graphic>
          <a:graphicData uri="http://schemas.openxmlformats.org/drawingml/2006/table">
            <a:tbl>
              <a:tblPr firstRow="1" firstCol="1" bandRow="1">
                <a:tableStyleId>{5940675A-B579-460E-94D1-54222C63F5DA}</a:tableStyleId>
              </a:tblPr>
              <a:tblGrid>
                <a:gridCol w="2057399">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gridCol w="2667001">
                  <a:extLst>
                    <a:ext uri="{9D8B030D-6E8A-4147-A177-3AD203B41FA5}">
                      <a16:colId xmlns:a16="http://schemas.microsoft.com/office/drawing/2014/main" val="20002"/>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Add instruction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1600" b="1">
                          <a:solidFill>
                            <a:schemeClr val="bg1"/>
                          </a:solidFill>
                          <a:effectLst/>
                          <a:latin typeface="Consolas" panose="020B0609020204030204" pitchFamily="49" charset="0"/>
                          <a:cs typeface="Consolas" panose="020B0609020204030204" pitchFamily="49" charset="0"/>
                        </a:rPr>
                        <a:t>Condition</a:t>
                      </a:r>
                      <a:endParaRPr lang="en-US" sz="1600" b="1">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Flag tested</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ADDEQ</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Z = 1</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ADDNE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Not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Z = 0</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2"/>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ADDHS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Unsigned Higher or Same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C = 1</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3"/>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ADDLO</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Unsigned </a:t>
                      </a:r>
                      <a:r>
                        <a:rPr lang="en-US" sz="1600" dirty="0" err="1">
                          <a:effectLst/>
                          <a:latin typeface="Consolas" panose="020B0609020204030204" pitchFamily="49" charset="0"/>
                          <a:cs typeface="Consolas" panose="020B0609020204030204" pitchFamily="49" charset="0"/>
                        </a:rPr>
                        <a:t>LOwer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C = 0</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4"/>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ADDMI</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Minus (Negative)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N = 1</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5"/>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ADDPL</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PLus (Positive or Zero)</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N = 0</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6"/>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ADDVS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oVerflow Set</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V = 1</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7"/>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ADDVC</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oVerflow Clear</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V = 0</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8"/>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ADDHI</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Unsigned </a:t>
                      </a:r>
                      <a:r>
                        <a:rPr lang="en-US" sz="1600" dirty="0" err="1">
                          <a:effectLst/>
                          <a:latin typeface="Consolas" panose="020B0609020204030204" pitchFamily="49" charset="0"/>
                          <a:cs typeface="Consolas" panose="020B0609020204030204" pitchFamily="49" charset="0"/>
                        </a:rPr>
                        <a:t>HIgher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C = 1 &amp; Z = 0</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9"/>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Unsigned Lower or Same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C = 0 or Z = 1</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0"/>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ADDGE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tabLst>
                          <a:tab pos="1265555" algn="l"/>
                        </a:tabLst>
                      </a:pPr>
                      <a:r>
                        <a:rPr lang="en-US" sz="1600">
                          <a:effectLst/>
                          <a:latin typeface="Consolas" panose="020B0609020204030204" pitchFamily="49" charset="0"/>
                          <a:cs typeface="Consolas" panose="020B0609020204030204" pitchFamily="49" charset="0"/>
                        </a:rPr>
                        <a:t>Add if Signed Greater or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N = V</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1"/>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ADDLT</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Signed Less Than</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N != V</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2"/>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ADDGT</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Signed Greater 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Z = 0 &amp; N = V</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3"/>
                  </a:ext>
                </a:extLst>
              </a:tr>
              <a:tr h="304800">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ADDLE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Signed Less than or Equal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Z = 1 or N = !V</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601302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70F042E-8630-4D89-B007-79A5D5D66790}" type="slidenum">
              <a:rPr lang="en-US" altLang="zh-TW"/>
              <a:pPr/>
              <a:t>3</a:t>
            </a:fld>
            <a:endParaRPr lang="en-US" altLang="zh-TW"/>
          </a:p>
        </p:txBody>
      </p:sp>
      <p:sp>
        <p:nvSpPr>
          <p:cNvPr id="787458" name="Rectangle 2"/>
          <p:cNvSpPr>
            <a:spLocks noGrp="1" noChangeArrowheads="1"/>
          </p:cNvSpPr>
          <p:nvPr>
            <p:ph type="title"/>
          </p:nvPr>
        </p:nvSpPr>
        <p:spPr/>
        <p:txBody>
          <a:bodyPr/>
          <a:lstStyle/>
          <a:p>
            <a:r>
              <a:rPr lang="en-US" dirty="0"/>
              <a:t>Three Control Structures</a:t>
            </a:r>
            <a:endParaRPr lang="zh-TW" altLang="en-US" dirty="0"/>
          </a:p>
        </p:txBody>
      </p:sp>
      <p:sp>
        <p:nvSpPr>
          <p:cNvPr id="787459" name="Rectangle 3"/>
          <p:cNvSpPr>
            <a:spLocks noGrp="1" noChangeArrowheads="1"/>
          </p:cNvSpPr>
          <p:nvPr>
            <p:ph type="body" idx="1"/>
          </p:nvPr>
        </p:nvSpPr>
        <p:spPr/>
        <p:txBody>
          <a:bodyPr>
            <a:normAutofit/>
          </a:bodyPr>
          <a:lstStyle/>
          <a:p>
            <a:pPr>
              <a:lnSpc>
                <a:spcPct val="90000"/>
              </a:lnSpc>
            </a:pPr>
            <a:r>
              <a:rPr lang="en-US" altLang="zh-TW" sz="1800" b="1" dirty="0">
                <a:latin typeface="Courier New"/>
                <a:cs typeface="Courier New"/>
              </a:rPr>
              <a:t>Selection Structure</a:t>
            </a:r>
          </a:p>
          <a:p>
            <a:pPr lvl="1">
              <a:lnSpc>
                <a:spcPct val="90000"/>
              </a:lnSpc>
            </a:pPr>
            <a:r>
              <a:rPr lang="en-US" altLang="zh-TW" sz="1800" b="1" dirty="0">
                <a:latin typeface="Courier New"/>
                <a:cs typeface="Courier New"/>
              </a:rPr>
              <a:t>If-then-else</a:t>
            </a:r>
          </a:p>
          <a:p>
            <a:pPr>
              <a:lnSpc>
                <a:spcPct val="90000"/>
              </a:lnSpc>
            </a:pPr>
            <a:r>
              <a:rPr lang="en-US" altLang="zh-TW" sz="1800" b="1" dirty="0">
                <a:latin typeface="Courier New" pitchFamily="49" charset="0"/>
              </a:rPr>
              <a:t>Loop Structure</a:t>
            </a:r>
          </a:p>
          <a:p>
            <a:pPr lvl="1">
              <a:lnSpc>
                <a:spcPct val="90000"/>
              </a:lnSpc>
            </a:pPr>
            <a:r>
              <a:rPr lang="en-US" altLang="zh-TW" sz="1800" b="1" dirty="0">
                <a:latin typeface="Courier New" pitchFamily="49" charset="0"/>
              </a:rPr>
              <a:t>while loop</a:t>
            </a:r>
          </a:p>
          <a:p>
            <a:pPr lvl="1">
              <a:lnSpc>
                <a:spcPct val="90000"/>
              </a:lnSpc>
            </a:pPr>
            <a:r>
              <a:rPr lang="en-US" altLang="zh-TW" sz="1800" b="1" dirty="0">
                <a:latin typeface="Courier New" pitchFamily="49" charset="0"/>
              </a:rPr>
              <a:t>for loop</a:t>
            </a:r>
            <a:endParaRPr lang="en-US" altLang="zh-TW" sz="1800" dirty="0"/>
          </a:p>
        </p:txBody>
      </p:sp>
      <p:pic>
        <p:nvPicPr>
          <p:cNvPr id="1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1261" y="3017518"/>
            <a:ext cx="1600200" cy="2669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729996" y="5738530"/>
            <a:ext cx="2209800" cy="369332"/>
          </a:xfrm>
          <a:prstGeom prst="rect">
            <a:avLst/>
          </a:prstGeom>
          <a:noFill/>
        </p:spPr>
        <p:txBody>
          <a:bodyPr wrap="square" rtlCol="0">
            <a:spAutoFit/>
          </a:bodyPr>
          <a:lstStyle/>
          <a:p>
            <a:pPr algn="ctr"/>
            <a:r>
              <a:rPr lang="en-US" dirty="0">
                <a:solidFill>
                  <a:srgbClr val="C00000"/>
                </a:solidFill>
              </a:rPr>
              <a:t>Sequence Structure</a:t>
            </a:r>
          </a:p>
        </p:txBody>
      </p:sp>
      <p:grpSp>
        <p:nvGrpSpPr>
          <p:cNvPr id="13" name="Group 12">
            <a:extLst>
              <a:ext uri="{FF2B5EF4-FFF2-40B4-BE49-F238E27FC236}">
                <a16:creationId xmlns:a16="http://schemas.microsoft.com/office/drawing/2014/main" id="{B362000C-983C-524D-87C2-3EDCAF4543B1}"/>
              </a:ext>
            </a:extLst>
          </p:cNvPr>
          <p:cNvGrpSpPr/>
          <p:nvPr/>
        </p:nvGrpSpPr>
        <p:grpSpPr>
          <a:xfrm>
            <a:off x="2593848" y="3104312"/>
            <a:ext cx="3657600" cy="2941475"/>
            <a:chOff x="2362200" y="1752600"/>
            <a:chExt cx="4132390" cy="3628202"/>
          </a:xfrm>
        </p:grpSpPr>
        <p:pic>
          <p:nvPicPr>
            <p:cNvPr id="1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1752600"/>
              <a:ext cx="4132390"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3439086" y="5011470"/>
              <a:ext cx="1978619" cy="369332"/>
            </a:xfrm>
            <a:prstGeom prst="rect">
              <a:avLst/>
            </a:prstGeom>
            <a:noFill/>
          </p:spPr>
          <p:txBody>
            <a:bodyPr wrap="none" rtlCol="0">
              <a:spAutoFit/>
            </a:bodyPr>
            <a:lstStyle/>
            <a:p>
              <a:r>
                <a:rPr lang="en-US" dirty="0">
                  <a:solidFill>
                    <a:srgbClr val="C00000"/>
                  </a:solidFill>
                </a:rPr>
                <a:t>Selection Structure</a:t>
              </a:r>
            </a:p>
          </p:txBody>
        </p:sp>
      </p:grpSp>
      <p:grpSp>
        <p:nvGrpSpPr>
          <p:cNvPr id="16" name="Group 15">
            <a:extLst>
              <a:ext uri="{FF2B5EF4-FFF2-40B4-BE49-F238E27FC236}">
                <a16:creationId xmlns:a16="http://schemas.microsoft.com/office/drawing/2014/main" id="{B2548B9B-63B4-EE41-BB16-A644D9AF1BF9}"/>
              </a:ext>
            </a:extLst>
          </p:cNvPr>
          <p:cNvGrpSpPr/>
          <p:nvPr/>
        </p:nvGrpSpPr>
        <p:grpSpPr>
          <a:xfrm>
            <a:off x="6403848" y="2744652"/>
            <a:ext cx="2133600" cy="3321267"/>
            <a:chOff x="6400800" y="1447800"/>
            <a:chExt cx="2517213" cy="3939954"/>
          </a:xfrm>
        </p:grpSpPr>
        <p:pic>
          <p:nvPicPr>
            <p:cNvPr id="1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0800" y="1447800"/>
              <a:ext cx="2517213" cy="2981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6853640" y="5018422"/>
              <a:ext cx="1611531" cy="369332"/>
            </a:xfrm>
            <a:prstGeom prst="rect">
              <a:avLst/>
            </a:prstGeom>
            <a:noFill/>
          </p:spPr>
          <p:txBody>
            <a:bodyPr wrap="none" rtlCol="0">
              <a:spAutoFit/>
            </a:bodyPr>
            <a:lstStyle/>
            <a:p>
              <a:r>
                <a:rPr lang="en-US" dirty="0">
                  <a:solidFill>
                    <a:srgbClr val="C00000"/>
                  </a:solidFill>
                </a:rPr>
                <a:t>Loop Structure</a:t>
              </a:r>
            </a:p>
          </p:txBody>
        </p:sp>
      </p:grpSp>
    </p:spTree>
    <p:extLst>
      <p:ext uri="{BB962C8B-B14F-4D97-AF65-F5344CB8AC3E}">
        <p14:creationId xmlns:p14="http://schemas.microsoft.com/office/powerpoint/2010/main" val="16680061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dirty="0"/>
              <a:t>Conditional Execution Example: Signed Int</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AEE14D4A-FE32-40AF-B06D-E9622816B101}" type="slidenum">
              <a:rPr lang="en-US" smtClean="0"/>
              <a:pPr/>
              <a:t>30</a:t>
            </a:fld>
            <a:endParaRPr lang="en-US"/>
          </a:p>
        </p:txBody>
      </p:sp>
      <p:sp>
        <p:nvSpPr>
          <p:cNvPr id="3" name="Rectangle 2"/>
          <p:cNvSpPr/>
          <p:nvPr/>
        </p:nvSpPr>
        <p:spPr>
          <a:xfrm>
            <a:off x="487708" y="1783864"/>
            <a:ext cx="2386121"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int32_t a; </a:t>
            </a:r>
            <a:r>
              <a:rPr lang="en-US" dirty="0">
                <a:solidFill>
                  <a:schemeClr val="bg1">
                    <a:lumMod val="65000"/>
                  </a:schemeClr>
                </a:solidFill>
                <a:latin typeface="Consolas" panose="020B0609020204030204" pitchFamily="49" charset="0"/>
              </a:rPr>
              <a:t>//a is	signed int</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if (a &lt;= 0)  </a:t>
            </a:r>
          </a:p>
          <a:p>
            <a:r>
              <a:rPr lang="en-US" dirty="0">
                <a:latin typeface="Consolas" panose="020B0609020204030204" pitchFamily="49" charset="0"/>
                <a:cs typeface="Consolas" panose="020B0609020204030204" pitchFamily="49" charset="0"/>
              </a:rPr>
              <a:t>  y = -1;</a:t>
            </a:r>
          </a:p>
          <a:p>
            <a:r>
              <a:rPr lang="en-US" dirty="0">
                <a:latin typeface="Consolas" panose="020B0609020204030204" pitchFamily="49" charset="0"/>
                <a:cs typeface="Consolas" panose="020B0609020204030204" pitchFamily="49" charset="0"/>
              </a:rPr>
              <a:t>else</a:t>
            </a:r>
          </a:p>
          <a:p>
            <a:r>
              <a:rPr lang="en-US" dirty="0">
                <a:latin typeface="Consolas" panose="020B0609020204030204" pitchFamily="49" charset="0"/>
                <a:cs typeface="Consolas" panose="020B0609020204030204" pitchFamily="49" charset="0"/>
              </a:rPr>
              <a:t>  y = 1;</a:t>
            </a:r>
          </a:p>
        </p:txBody>
      </p:sp>
      <p:sp>
        <p:nvSpPr>
          <p:cNvPr id="7" name="Rectangle 6"/>
          <p:cNvSpPr/>
          <p:nvPr/>
        </p:nvSpPr>
        <p:spPr>
          <a:xfrm>
            <a:off x="4114800" y="2310225"/>
            <a:ext cx="4038600"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r0</a:t>
            </a:r>
            <a:r>
              <a:rPr lang="en-US" dirty="0">
                <a:latin typeface="Consolas" panose="020B0609020204030204" pitchFamily="49" charset="0"/>
                <a:cs typeface="Consolas" panose="020B0609020204030204" pitchFamily="49" charset="0"/>
              </a:rPr>
              <a:t>, #0</a:t>
            </a:r>
          </a:p>
          <a:p>
            <a:r>
              <a:rPr lang="en-US" dirty="0">
                <a:latin typeface="Consolas" panose="020B0609020204030204" pitchFamily="49" charset="0"/>
                <a:cs typeface="Consolas" panose="020B0609020204030204" pitchFamily="49" charset="0"/>
              </a:rPr>
              <a:t>MOV</a:t>
            </a:r>
            <a:r>
              <a:rPr lang="en-US" b="1" dirty="0">
                <a:solidFill>
                  <a:srgbClr val="FF0000"/>
                </a:solidFill>
                <a:latin typeface="Consolas" panose="020B0609020204030204" pitchFamily="49" charset="0"/>
                <a:cs typeface="Consolas" panose="020B0609020204030204" pitchFamily="49" charset="0"/>
              </a:rPr>
              <a:t>LE</a:t>
            </a:r>
            <a:r>
              <a:rPr lang="en-US" dirty="0">
                <a:latin typeface="Consolas" panose="020B0609020204030204" pitchFamily="49" charset="0"/>
                <a:cs typeface="Consolas" panose="020B0609020204030204" pitchFamily="49" charset="0"/>
              </a:rPr>
              <a:t> r1, #-1 </a:t>
            </a:r>
            <a:r>
              <a:rPr lang="en-US" dirty="0">
                <a:solidFill>
                  <a:schemeClr val="bg1">
                    <a:lumMod val="65000"/>
                  </a:schemeClr>
                </a:solidFill>
                <a:latin typeface="Consolas" panose="020B0609020204030204" pitchFamily="49" charset="0"/>
                <a:cs typeface="Consolas" panose="020B0609020204030204" pitchFamily="49" charset="0"/>
              </a:rPr>
              <a:t>; executed if LE</a:t>
            </a:r>
          </a:p>
          <a:p>
            <a:r>
              <a:rPr lang="en-US" dirty="0">
                <a:latin typeface="Consolas" panose="020B0609020204030204" pitchFamily="49" charset="0"/>
                <a:cs typeface="Consolas" panose="020B0609020204030204" pitchFamily="49" charset="0"/>
              </a:rPr>
              <a:t>MOV</a:t>
            </a:r>
            <a:r>
              <a:rPr lang="en-US" b="1" dirty="0">
                <a:solidFill>
                  <a:srgbClr val="FF0000"/>
                </a:solidFill>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r1, #1  </a:t>
            </a:r>
            <a:r>
              <a:rPr lang="en-US" dirty="0">
                <a:solidFill>
                  <a:schemeClr val="bg1">
                    <a:lumMod val="65000"/>
                  </a:schemeClr>
                </a:solidFill>
                <a:latin typeface="Consolas" panose="020B0609020204030204" pitchFamily="49" charset="0"/>
                <a:cs typeface="Consolas" panose="020B0609020204030204" pitchFamily="49" charset="0"/>
              </a:rPr>
              <a:t>; executed if GT</a:t>
            </a:r>
          </a:p>
        </p:txBody>
      </p:sp>
      <p:sp>
        <p:nvSpPr>
          <p:cNvPr id="5" name="Right Arrow 4"/>
          <p:cNvSpPr/>
          <p:nvPr/>
        </p:nvSpPr>
        <p:spPr>
          <a:xfrm>
            <a:off x="2895600" y="2665188"/>
            <a:ext cx="838200" cy="211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343400" y="3581400"/>
            <a:ext cx="3065263" cy="646331"/>
          </a:xfrm>
          <a:prstGeom prst="rect">
            <a:avLst/>
          </a:prstGeom>
          <a:noFill/>
        </p:spPr>
        <p:txBody>
          <a:bodyPr wrap="none" rtlCol="0">
            <a:spAutoFit/>
          </a:bodyPr>
          <a:lstStyle/>
          <a:p>
            <a:r>
              <a:rPr lang="en-US" b="1" dirty="0">
                <a:solidFill>
                  <a:srgbClr val="FF0000"/>
                </a:solidFill>
                <a:latin typeface="Consolas" panose="020B0609020204030204" pitchFamily="49" charset="0"/>
                <a:cs typeface="Consolas" panose="020B0609020204030204" pitchFamily="49" charset="0"/>
              </a:rPr>
              <a:t>LE</a:t>
            </a:r>
            <a:r>
              <a:rPr lang="en-US" dirty="0">
                <a:latin typeface="Consolas" panose="020B0609020204030204" pitchFamily="49" charset="0"/>
                <a:cs typeface="Consolas" panose="020B0609020204030204" pitchFamily="49" charset="0"/>
              </a:rPr>
              <a:t>: </a:t>
            </a:r>
            <a:r>
              <a:rPr lang="en-US" dirty="0"/>
              <a:t>Signed Less than or Equal</a:t>
            </a:r>
          </a:p>
          <a:p>
            <a:r>
              <a:rPr lang="en-US" b="1" dirty="0">
                <a:solidFill>
                  <a:srgbClr val="FF0000"/>
                </a:solidFill>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a:t>
            </a:r>
            <a:r>
              <a:rPr lang="en-US" dirty="0"/>
              <a:t>Signed Greater Than</a:t>
            </a:r>
          </a:p>
        </p:txBody>
      </p:sp>
      <p:sp>
        <p:nvSpPr>
          <p:cNvPr id="2" name="TextBox 1"/>
          <p:cNvSpPr txBox="1"/>
          <p:nvPr/>
        </p:nvSpPr>
        <p:spPr>
          <a:xfrm>
            <a:off x="4334359" y="1460699"/>
            <a:ext cx="1090363" cy="646331"/>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a </a:t>
            </a:r>
            <a:r>
              <a:rPr lang="en-US" dirty="0">
                <a:latin typeface="Consolas" panose="020B0609020204030204" pitchFamily="49" charset="0"/>
                <a:ea typeface="Cambria Math"/>
                <a:cs typeface="Consolas" panose="020B0609020204030204" pitchFamily="49" charset="0"/>
              </a:rPr>
              <a:t>⟶ </a:t>
            </a:r>
            <a:r>
              <a:rPr lang="en-US" dirty="0" err="1">
                <a:latin typeface="Consolas" panose="020B0609020204030204" pitchFamily="49" charset="0"/>
                <a:ea typeface="Cambria Math"/>
                <a:cs typeface="Consolas" panose="020B0609020204030204" pitchFamily="49" charset="0"/>
              </a:rPr>
              <a:t>r0</a:t>
            </a:r>
            <a:endParaRPr lang="en-US" dirty="0">
              <a:latin typeface="Consolas" panose="020B0609020204030204" pitchFamily="49" charset="0"/>
              <a:ea typeface="Cambria Math"/>
              <a:cs typeface="Consolas" panose="020B0609020204030204" pitchFamily="49" charset="0"/>
            </a:endParaRPr>
          </a:p>
          <a:p>
            <a:r>
              <a:rPr lang="en-US" dirty="0">
                <a:latin typeface="Consolas" panose="020B0609020204030204" pitchFamily="49" charset="0"/>
                <a:cs typeface="Consolas" panose="020B0609020204030204" pitchFamily="49" charset="0"/>
              </a:rPr>
              <a:t>y</a:t>
            </a:r>
            <a:r>
              <a:rPr lang="en-US" dirty="0">
                <a:latin typeface="Consolas" panose="020B0609020204030204" pitchFamily="49" charset="0"/>
                <a:ea typeface="Cambria Math"/>
                <a:cs typeface="Consolas" panose="020B0609020204030204" pitchFamily="49" charset="0"/>
              </a:rPr>
              <a:t> ⟶ </a:t>
            </a:r>
            <a:r>
              <a:rPr lang="en-US" dirty="0" err="1">
                <a:latin typeface="Consolas" panose="020B0609020204030204" pitchFamily="49" charset="0"/>
                <a:ea typeface="Cambria Math"/>
                <a:cs typeface="Consolas" panose="020B0609020204030204" pitchFamily="49" charset="0"/>
              </a:rPr>
              <a:t>r1</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9086899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dirty="0"/>
              <a:t>Conditional Execution Example: Signed Int</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AEE14D4A-FE32-40AF-B06D-E9622816B101}" type="slidenum">
              <a:rPr lang="en-US" smtClean="0"/>
              <a:pPr/>
              <a:t>31</a:t>
            </a:fld>
            <a:endParaRPr lang="en-US"/>
          </a:p>
        </p:txBody>
      </p:sp>
      <p:sp>
        <p:nvSpPr>
          <p:cNvPr id="3" name="Rectangle 2"/>
          <p:cNvSpPr/>
          <p:nvPr/>
        </p:nvSpPr>
        <p:spPr>
          <a:xfrm>
            <a:off x="188980" y="2033227"/>
            <a:ext cx="3477234" cy="1754326"/>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a:latin typeface="Consolas" panose="020B0609020204030204" pitchFamily="49" charset="0"/>
                <a:cs typeface="Consolas" panose="020B0609020204030204" pitchFamily="49" charset="0"/>
              </a:rPr>
              <a:t>int32_t a;</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if (a==1 || a==7 || a==11)</a:t>
            </a:r>
          </a:p>
          <a:p>
            <a:r>
              <a:rPr lang="en-US" dirty="0">
                <a:latin typeface="Consolas" panose="020B0609020204030204" pitchFamily="49" charset="0"/>
                <a:cs typeface="Consolas" panose="020B0609020204030204" pitchFamily="49" charset="0"/>
              </a:rPr>
              <a:t>   y = 1;</a:t>
            </a:r>
          </a:p>
          <a:p>
            <a:r>
              <a:rPr lang="en-US" dirty="0">
                <a:latin typeface="Consolas" panose="020B0609020204030204" pitchFamily="49" charset="0"/>
                <a:cs typeface="Consolas" panose="020B0609020204030204" pitchFamily="49" charset="0"/>
              </a:rPr>
              <a:t>else</a:t>
            </a:r>
          </a:p>
          <a:p>
            <a:r>
              <a:rPr lang="en-US" dirty="0">
                <a:latin typeface="Consolas" panose="020B0609020204030204" pitchFamily="49" charset="0"/>
                <a:cs typeface="Consolas" panose="020B0609020204030204" pitchFamily="49" charset="0"/>
              </a:rPr>
              <a:t>   y = -1;</a:t>
            </a:r>
          </a:p>
        </p:txBody>
      </p:sp>
      <p:sp>
        <p:nvSpPr>
          <p:cNvPr id="7" name="Rectangle 6"/>
          <p:cNvSpPr/>
          <p:nvPr/>
        </p:nvSpPr>
        <p:spPr>
          <a:xfrm>
            <a:off x="4473101" y="2310225"/>
            <a:ext cx="4594699"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r0</a:t>
            </a:r>
            <a:r>
              <a:rPr lang="en-US" dirty="0">
                <a:latin typeface="Consolas" panose="020B0609020204030204" pitchFamily="49" charset="0"/>
                <a:cs typeface="Consolas" panose="020B0609020204030204" pitchFamily="49" charset="0"/>
              </a:rPr>
              <a:t>, #1</a:t>
            </a:r>
          </a:p>
          <a:p>
            <a:r>
              <a:rPr lang="en-US" dirty="0">
                <a:latin typeface="Consolas" panose="020B0609020204030204" pitchFamily="49" charset="0"/>
                <a:cs typeface="Consolas" panose="020B0609020204030204" pitchFamily="49" charset="0"/>
              </a:rPr>
              <a:t>CMP</a:t>
            </a:r>
            <a:r>
              <a:rPr lang="en-US" b="1" dirty="0">
                <a:solidFill>
                  <a:srgbClr val="FF0000"/>
                </a:solidFill>
                <a:latin typeface="Consolas" panose="020B0609020204030204" pitchFamily="49" charset="0"/>
                <a:cs typeface="Consolas" panose="020B0609020204030204" pitchFamily="49" charset="0"/>
              </a:rPr>
              <a:t>NE</a:t>
            </a:r>
            <a:r>
              <a:rPr lang="en-US" dirty="0">
                <a:latin typeface="Consolas" panose="020B0609020204030204" pitchFamily="49" charset="0"/>
                <a:cs typeface="Consolas" panose="020B0609020204030204" pitchFamily="49" charset="0"/>
              </a:rPr>
              <a:t> r0, #7  </a:t>
            </a:r>
            <a:r>
              <a:rPr lang="en-US" dirty="0">
                <a:solidFill>
                  <a:schemeClr val="bg1">
                    <a:lumMod val="50000"/>
                  </a:schemeClr>
                </a:solidFill>
                <a:latin typeface="Consolas" panose="020B0609020204030204" pitchFamily="49" charset="0"/>
                <a:cs typeface="Consolas" panose="020B0609020204030204" pitchFamily="49" charset="0"/>
              </a:rPr>
              <a:t>; executed if r0 != 1</a:t>
            </a:r>
          </a:p>
          <a:p>
            <a:r>
              <a:rPr lang="en-US" dirty="0">
                <a:latin typeface="Consolas" panose="020B0609020204030204" pitchFamily="49" charset="0"/>
                <a:cs typeface="Consolas" panose="020B0609020204030204" pitchFamily="49" charset="0"/>
              </a:rPr>
              <a:t>CMP</a:t>
            </a:r>
            <a:r>
              <a:rPr lang="en-US" b="1" dirty="0">
                <a:solidFill>
                  <a:srgbClr val="FF0000"/>
                </a:solidFill>
                <a:latin typeface="Consolas" panose="020B0609020204030204" pitchFamily="49" charset="0"/>
                <a:cs typeface="Consolas" panose="020B0609020204030204" pitchFamily="49" charset="0"/>
              </a:rPr>
              <a:t>NE</a:t>
            </a:r>
            <a:r>
              <a:rPr lang="en-US" dirty="0">
                <a:latin typeface="Consolas" panose="020B0609020204030204" pitchFamily="49" charset="0"/>
                <a:cs typeface="Consolas" panose="020B0609020204030204" pitchFamily="49" charset="0"/>
              </a:rPr>
              <a:t> r0, #11 </a:t>
            </a:r>
            <a:r>
              <a:rPr lang="en-US" dirty="0">
                <a:solidFill>
                  <a:schemeClr val="bg1">
                    <a:lumMod val="50000"/>
                  </a:schemeClr>
                </a:solidFill>
                <a:latin typeface="Consolas" panose="020B0609020204030204" pitchFamily="49" charset="0"/>
                <a:cs typeface="Consolas" panose="020B0609020204030204" pitchFamily="49" charset="0"/>
              </a:rPr>
              <a:t>; executed if r0 != 7</a:t>
            </a:r>
          </a:p>
          <a:p>
            <a:r>
              <a:rPr lang="en-US" dirty="0">
                <a:latin typeface="Consolas" panose="020B0609020204030204" pitchFamily="49" charset="0"/>
                <a:cs typeface="Consolas" panose="020B0609020204030204" pitchFamily="49" charset="0"/>
              </a:rPr>
              <a:t>MOV</a:t>
            </a:r>
            <a:r>
              <a:rPr lang="en-US" b="1" dirty="0">
                <a:solidFill>
                  <a:srgbClr val="FF0000"/>
                </a:solidFill>
                <a:latin typeface="Consolas" panose="020B0609020204030204" pitchFamily="49" charset="0"/>
                <a:cs typeface="Consolas" panose="020B0609020204030204" pitchFamily="49" charset="0"/>
              </a:rPr>
              <a:t>EQ</a:t>
            </a:r>
            <a:r>
              <a:rPr lang="en-US" dirty="0">
                <a:latin typeface="Consolas" panose="020B0609020204030204" pitchFamily="49" charset="0"/>
                <a:cs typeface="Consolas" panose="020B0609020204030204" pitchFamily="49" charset="0"/>
              </a:rPr>
              <a:t> r1, #1  </a:t>
            </a:r>
          </a:p>
          <a:p>
            <a:r>
              <a:rPr lang="en-US" dirty="0">
                <a:latin typeface="Consolas" panose="020B0609020204030204" pitchFamily="49" charset="0"/>
                <a:cs typeface="Consolas" panose="020B0609020204030204" pitchFamily="49" charset="0"/>
              </a:rPr>
              <a:t>MOV</a:t>
            </a:r>
            <a:r>
              <a:rPr lang="en-US" b="1" dirty="0">
                <a:solidFill>
                  <a:srgbClr val="FF0000"/>
                </a:solidFill>
                <a:latin typeface="Consolas" panose="020B0609020204030204" pitchFamily="49" charset="0"/>
                <a:cs typeface="Consolas" panose="020B0609020204030204" pitchFamily="49" charset="0"/>
              </a:rPr>
              <a:t>NE</a:t>
            </a:r>
            <a:r>
              <a:rPr lang="en-US" dirty="0">
                <a:latin typeface="Consolas" panose="020B0609020204030204" pitchFamily="49" charset="0"/>
                <a:cs typeface="Consolas" panose="020B0609020204030204" pitchFamily="49" charset="0"/>
              </a:rPr>
              <a:t> r1, #-1</a:t>
            </a:r>
          </a:p>
        </p:txBody>
      </p:sp>
      <p:sp>
        <p:nvSpPr>
          <p:cNvPr id="5" name="Right Arrow 4"/>
          <p:cNvSpPr/>
          <p:nvPr/>
        </p:nvSpPr>
        <p:spPr>
          <a:xfrm>
            <a:off x="3778993" y="2947435"/>
            <a:ext cx="468549" cy="211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467935" y="1585654"/>
            <a:ext cx="1090363" cy="646331"/>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a </a:t>
            </a:r>
            <a:r>
              <a:rPr lang="en-US" dirty="0">
                <a:latin typeface="Consolas" panose="020B0609020204030204" pitchFamily="49" charset="0"/>
                <a:ea typeface="Cambria Math"/>
                <a:cs typeface="Consolas" panose="020B0609020204030204" pitchFamily="49" charset="0"/>
              </a:rPr>
              <a:t>⟶ </a:t>
            </a:r>
            <a:r>
              <a:rPr lang="en-US" dirty="0" err="1">
                <a:latin typeface="Consolas" panose="020B0609020204030204" pitchFamily="49" charset="0"/>
                <a:ea typeface="Cambria Math"/>
                <a:cs typeface="Consolas" panose="020B0609020204030204" pitchFamily="49" charset="0"/>
              </a:rPr>
              <a:t>r0</a:t>
            </a:r>
            <a:endParaRPr lang="en-US" dirty="0">
              <a:latin typeface="Consolas" panose="020B0609020204030204" pitchFamily="49" charset="0"/>
              <a:ea typeface="Cambria Math"/>
              <a:cs typeface="Consolas" panose="020B0609020204030204" pitchFamily="49" charset="0"/>
            </a:endParaRPr>
          </a:p>
          <a:p>
            <a:r>
              <a:rPr lang="en-US" dirty="0">
                <a:latin typeface="Consolas" panose="020B0609020204030204" pitchFamily="49" charset="0"/>
                <a:cs typeface="Consolas" panose="020B0609020204030204" pitchFamily="49" charset="0"/>
              </a:rPr>
              <a:t>y</a:t>
            </a:r>
            <a:r>
              <a:rPr lang="en-US" dirty="0">
                <a:latin typeface="Consolas" panose="020B0609020204030204" pitchFamily="49" charset="0"/>
                <a:ea typeface="Cambria Math"/>
                <a:cs typeface="Consolas" panose="020B0609020204030204" pitchFamily="49" charset="0"/>
              </a:rPr>
              <a:t> ⟶ </a:t>
            </a:r>
            <a:r>
              <a:rPr lang="en-US" dirty="0" err="1">
                <a:latin typeface="Consolas" panose="020B0609020204030204" pitchFamily="49" charset="0"/>
                <a:ea typeface="Cambria Math"/>
                <a:cs typeface="Consolas" panose="020B0609020204030204" pitchFamily="49" charset="0"/>
              </a:rPr>
              <a:t>r1</a:t>
            </a:r>
            <a:endParaRPr lang="en-US" dirty="0">
              <a:latin typeface="Consolas" panose="020B0609020204030204" pitchFamily="49" charset="0"/>
              <a:cs typeface="Consolas" panose="020B0609020204030204" pitchFamily="49" charset="0"/>
            </a:endParaRPr>
          </a:p>
        </p:txBody>
      </p:sp>
      <p:sp>
        <p:nvSpPr>
          <p:cNvPr id="2" name="内容占位符 2">
            <a:extLst>
              <a:ext uri="{FF2B5EF4-FFF2-40B4-BE49-F238E27FC236}">
                <a16:creationId xmlns:a16="http://schemas.microsoft.com/office/drawing/2014/main" id="{2FDC17BF-C944-BDA6-3615-D41AC13EB223}"/>
              </a:ext>
            </a:extLst>
          </p:cNvPr>
          <p:cNvSpPr txBox="1">
            <a:spLocks/>
          </p:cNvSpPr>
          <p:nvPr/>
        </p:nvSpPr>
        <p:spPr bwMode="auto">
          <a:xfrm>
            <a:off x="838200" y="3876118"/>
            <a:ext cx="7848600" cy="2614416"/>
          </a:xfrm>
          <a:prstGeom prst="rect">
            <a:avLst/>
          </a:prstGeom>
          <a:solidFill>
            <a:schemeClr val="bg1">
              <a:lumMod val="85000"/>
            </a:schemeClr>
          </a:solid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sz="1800" b="0" kern="0" dirty="0"/>
              <a:t>CMP r0, #1 compares a with 1 and sets Z=1 if equal, else Z=0.</a:t>
            </a:r>
          </a:p>
          <a:p>
            <a:pPr marL="0" indent="0">
              <a:buNone/>
            </a:pPr>
            <a:r>
              <a:rPr lang="en-US" sz="1800" b="0" kern="0" dirty="0"/>
              <a:t>CMPNE r0, #7 runs only if the previous compare was not equal, and if it runs, it refreshes the flags by comparing a with 7.</a:t>
            </a:r>
          </a:p>
          <a:p>
            <a:pPr marL="0" indent="0">
              <a:buNone/>
            </a:pPr>
            <a:r>
              <a:rPr lang="en-US" sz="1800" b="0" kern="0" dirty="0"/>
              <a:t>CMPNE r0, #11 runs only if a was not 1 and not 7, and if it runs, it compares a with 11 to set Z accordingly.</a:t>
            </a:r>
          </a:p>
          <a:p>
            <a:pPr marL="0" indent="0">
              <a:buNone/>
            </a:pPr>
            <a:r>
              <a:rPr lang="en-US" sz="1800" b="0" kern="0" dirty="0"/>
              <a:t>MOVEQ r1, #1 executes only when Z=1 from any of the comparisons, so y becomes 1 if a matched 1, 7, or 11.</a:t>
            </a:r>
          </a:p>
          <a:p>
            <a:pPr marL="0" indent="0">
              <a:buNone/>
            </a:pPr>
            <a:r>
              <a:rPr lang="en-US" sz="1800" b="0" kern="0" dirty="0"/>
              <a:t>MOVNE r1, #-1 executes only when Z=0 after all relevant compares, so y becomes -1 when none of the values matched.</a:t>
            </a:r>
            <a:r>
              <a:rPr lang="en-GB" sz="1800" b="0" kern="0" dirty="0"/>
              <a:t> </a:t>
            </a:r>
          </a:p>
        </p:txBody>
      </p:sp>
    </p:spTree>
    <p:extLst>
      <p:ext uri="{BB962C8B-B14F-4D97-AF65-F5344CB8AC3E}">
        <p14:creationId xmlns:p14="http://schemas.microsoft.com/office/powerpoint/2010/main" val="180995830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Compound Boolean Expression: Signed Int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32</a:t>
            </a:fld>
            <a:endParaRPr kumimoji="0" lang="en-US" dirty="0"/>
          </a:p>
        </p:txBody>
      </p:sp>
      <p:graphicFrame>
        <p:nvGraphicFramePr>
          <p:cNvPr id="4" name="Table 3"/>
          <p:cNvGraphicFramePr>
            <a:graphicFrameLocks noGrp="1"/>
          </p:cNvGraphicFramePr>
          <p:nvPr>
            <p:extLst>
              <p:ext uri="{D42A27DB-BD31-4B8C-83A1-F6EECF244321}">
                <p14:modId xmlns:p14="http://schemas.microsoft.com/office/powerpoint/2010/main" val="1431983010"/>
              </p:ext>
            </p:extLst>
          </p:nvPr>
        </p:nvGraphicFramePr>
        <p:xfrm>
          <a:off x="457200" y="2819400"/>
          <a:ext cx="8382000" cy="2301896"/>
        </p:xfrm>
        <a:graphic>
          <a:graphicData uri="http://schemas.openxmlformats.org/drawingml/2006/table">
            <a:tbl>
              <a:tblPr firstRow="1" firstCol="1" bandRow="1">
                <a:tableStyleId>{5940675A-B579-460E-94D1-54222C63F5DA}</a:tableStyleId>
              </a:tblPr>
              <a:tblGrid>
                <a:gridCol w="2903825">
                  <a:extLst>
                    <a:ext uri="{9D8B030D-6E8A-4147-A177-3AD203B41FA5}">
                      <a16:colId xmlns:a16="http://schemas.microsoft.com/office/drawing/2014/main" val="20000"/>
                    </a:ext>
                  </a:extLst>
                </a:gridCol>
                <a:gridCol w="5478175">
                  <a:extLst>
                    <a:ext uri="{9D8B030D-6E8A-4147-A177-3AD203B41FA5}">
                      <a16:colId xmlns:a16="http://schemas.microsoft.com/office/drawing/2014/main" val="20001"/>
                    </a:ext>
                  </a:extLst>
                </a:gridCol>
              </a:tblGrid>
              <a:tr h="227944">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Assembly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2058056">
                <a:tc>
                  <a:txBody>
                    <a:bodyPr/>
                    <a:lstStyle/>
                    <a:p>
                      <a:r>
                        <a:rPr lang="en-US" sz="1600" dirty="0">
                          <a:latin typeface="Consolas" panose="020B0609020204030204" pitchFamily="49" charset="0"/>
                          <a:cs typeface="Consolas" panose="020B0609020204030204" pitchFamily="49" charset="0"/>
                        </a:rPr>
                        <a:t>int32_t x;</a:t>
                      </a:r>
                    </a:p>
                    <a:p>
                      <a:r>
                        <a:rPr lang="en-US" sz="1600" dirty="0">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if(x &lt;= 20 || x &gt;= 25){</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 = 1;</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a:solidFill>
                            <a:schemeClr val="bg1">
                              <a:lumMod val="65000"/>
                            </a:schemeClr>
                          </a:solidFill>
                          <a:effectLst/>
                          <a:latin typeface="Consolas" panose="020B0609020204030204" pitchFamily="49" charset="0"/>
                          <a:cs typeface="Consolas" panose="020B0609020204030204" pitchFamily="49" charset="0"/>
                        </a:rPr>
                        <a:t>; x </a:t>
                      </a:r>
                      <a:r>
                        <a:rPr lang="en-US" sz="1600" dirty="0">
                          <a:latin typeface="Consolas" panose="020B0609020204030204" pitchFamily="49" charset="0"/>
                          <a:ea typeface="Cambria Math"/>
                          <a:cs typeface="Consolas" panose="020B0609020204030204" pitchFamily="49" charset="0"/>
                        </a:rPr>
                        <a:t>⟶ </a:t>
                      </a:r>
                      <a:r>
                        <a:rPr lang="en-US" sz="1600" dirty="0">
                          <a:solidFill>
                            <a:schemeClr val="bg1">
                              <a:lumMod val="65000"/>
                            </a:schemeClr>
                          </a:solidFill>
                          <a:effectLst/>
                          <a:latin typeface="Consolas" panose="020B0609020204030204" pitchFamily="49" charset="0"/>
                          <a:cs typeface="Consolas" panose="020B0609020204030204" pitchFamily="49" charset="0"/>
                        </a:rPr>
                        <a:t>r0, a </a:t>
                      </a:r>
                      <a:r>
                        <a:rPr lang="en-US" sz="1600" dirty="0">
                          <a:latin typeface="Consolas" panose="020B0609020204030204" pitchFamily="49" charset="0"/>
                          <a:ea typeface="Cambria Math"/>
                          <a:cs typeface="Consolas" panose="020B0609020204030204" pitchFamily="49" charset="0"/>
                        </a:rPr>
                        <a:t>⟶</a:t>
                      </a:r>
                      <a:r>
                        <a:rPr lang="en-US" sz="1600" dirty="0">
                          <a:solidFill>
                            <a:schemeClr val="bg1">
                              <a:lumMod val="65000"/>
                            </a:schemeClr>
                          </a:solidFill>
                          <a:effectLst/>
                          <a:latin typeface="Consolas" panose="020B0609020204030204" pitchFamily="49" charset="0"/>
                          <a:cs typeface="Consolas" panose="020B0609020204030204" pitchFamily="49" charset="0"/>
                        </a:rPr>
                        <a:t> r1</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CMP</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r0</a:t>
                      </a:r>
                      <a:r>
                        <a:rPr lang="en-US" sz="1600" dirty="0">
                          <a:effectLst/>
                          <a:latin typeface="Consolas" panose="020B0609020204030204" pitchFamily="49" charset="0"/>
                          <a:cs typeface="Consolas" panose="020B0609020204030204" pitchFamily="49" charset="0"/>
                        </a:rPr>
                        <a:t>, #20  </a:t>
                      </a:r>
                      <a:r>
                        <a:rPr lang="en-US" sz="1600" dirty="0">
                          <a:solidFill>
                            <a:schemeClr val="bg1">
                              <a:lumMod val="65000"/>
                            </a:schemeClr>
                          </a:solidFill>
                          <a:effectLst/>
                          <a:latin typeface="Consolas" panose="020B0609020204030204" pitchFamily="49" charset="0"/>
                          <a:cs typeface="Consolas" panose="020B0609020204030204" pitchFamily="49" charset="0"/>
                        </a:rPr>
                        <a:t>; compare x and 20</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b="1" dirty="0" err="1">
                          <a:solidFill>
                            <a:srgbClr val="C00000"/>
                          </a:solidFill>
                          <a:effectLst/>
                          <a:latin typeface="Consolas" panose="020B0609020204030204" pitchFamily="49" charset="0"/>
                          <a:cs typeface="Consolas" panose="020B0609020204030204" pitchFamily="49" charset="0"/>
                        </a:rPr>
                        <a:t>LE</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r>
                        <a:rPr lang="en-US" sz="1600" dirty="0">
                          <a:effectLst/>
                          <a:latin typeface="Consolas" panose="020B0609020204030204" pitchFamily="49" charset="0"/>
                          <a:cs typeface="Consolas" panose="020B0609020204030204" pitchFamily="49" charset="0"/>
                        </a:rPr>
                        <a:t>, #1   </a:t>
                      </a:r>
                      <a:r>
                        <a:rPr lang="en-US" sz="1600" dirty="0">
                          <a:solidFill>
                            <a:schemeClr val="bg1">
                              <a:lumMod val="65000"/>
                            </a:schemeClr>
                          </a:solidFill>
                          <a:effectLst/>
                          <a:latin typeface="Consolas" panose="020B0609020204030204" pitchFamily="49" charset="0"/>
                          <a:cs typeface="Consolas" panose="020B0609020204030204" pitchFamily="49" charset="0"/>
                        </a:rPr>
                        <a:t>; a=1 if less or equal</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CMP   r0, #25  </a:t>
                      </a:r>
                      <a:r>
                        <a:rPr lang="en-US" sz="1600" dirty="0">
                          <a:solidFill>
                            <a:schemeClr val="bg1">
                              <a:lumMod val="65000"/>
                            </a:schemeClr>
                          </a:solidFill>
                          <a:effectLst/>
                          <a:latin typeface="Consolas" panose="020B0609020204030204" pitchFamily="49" charset="0"/>
                          <a:cs typeface="Consolas" panose="020B0609020204030204" pitchFamily="49" charset="0"/>
                        </a:rPr>
                        <a:t>; compare x and 25</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MOV</a:t>
                      </a:r>
                      <a:r>
                        <a:rPr lang="en-US" sz="1600" b="1" dirty="0">
                          <a:solidFill>
                            <a:srgbClr val="C00000"/>
                          </a:solidFill>
                          <a:effectLst/>
                          <a:latin typeface="Consolas" panose="020B0609020204030204" pitchFamily="49" charset="0"/>
                          <a:cs typeface="Consolas" panose="020B0609020204030204" pitchFamily="49" charset="0"/>
                        </a:rPr>
                        <a:t>GE</a:t>
                      </a:r>
                      <a:r>
                        <a:rPr lang="en-US" sz="1600" dirty="0">
                          <a:effectLst/>
                          <a:latin typeface="Consolas" panose="020B0609020204030204" pitchFamily="49" charset="0"/>
                          <a:cs typeface="Consolas" panose="020B0609020204030204" pitchFamily="49" charset="0"/>
                        </a:rPr>
                        <a:t> r1, #1   </a:t>
                      </a:r>
                      <a:r>
                        <a:rPr lang="en-US" sz="1600" dirty="0">
                          <a:solidFill>
                            <a:schemeClr val="bg1">
                              <a:lumMod val="65000"/>
                            </a:schemeClr>
                          </a:solidFill>
                          <a:effectLst/>
                          <a:latin typeface="Consolas" panose="020B0609020204030204" pitchFamily="49" charset="0"/>
                          <a:cs typeface="Consolas" panose="020B0609020204030204" pitchFamily="49" charset="0"/>
                        </a:rPr>
                        <a:t>; a=1 if greater or equal</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endif</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24045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41" name="Rectangle 57"/>
          <p:cNvSpPr>
            <a:spLocks noGrp="1" noChangeArrowheads="1"/>
          </p:cNvSpPr>
          <p:nvPr>
            <p:ph type="title"/>
          </p:nvPr>
        </p:nvSpPr>
        <p:spPr/>
        <p:txBody>
          <a:bodyPr>
            <a:normAutofit fontScale="90000"/>
          </a:bodyPr>
          <a:lstStyle/>
          <a:p>
            <a:r>
              <a:rPr lang="en-US" dirty="0"/>
              <a:t>Example 1: Greatest Common Divider (GCD)</a:t>
            </a:r>
          </a:p>
        </p:txBody>
      </p:sp>
      <p:sp>
        <p:nvSpPr>
          <p:cNvPr id="16387" name="Rectangle 3"/>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16388" name="Rectangle 4"/>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16389" name="Rectangle 5"/>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16390" name="Rectangle 6"/>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58" name="Slide Number Placeholder 57"/>
          <p:cNvSpPr>
            <a:spLocks noGrp="1"/>
          </p:cNvSpPr>
          <p:nvPr>
            <p:ph type="sldNum" sz="quarter" idx="12"/>
          </p:nvPr>
        </p:nvSpPr>
        <p:spPr/>
        <p:txBody>
          <a:bodyPr/>
          <a:lstStyle/>
          <a:p>
            <a:fld id="{AEE14D4A-FE32-40AF-B06D-E9622816B101}" type="slidenum">
              <a:rPr lang="en-US" smtClean="0"/>
              <a:pPr/>
              <a:t>33</a:t>
            </a:fld>
            <a:endParaRPr lang="en-US"/>
          </a:p>
        </p:txBody>
      </p:sp>
      <p:sp>
        <p:nvSpPr>
          <p:cNvPr id="61" name="TextBox 60"/>
          <p:cNvSpPr txBox="1"/>
          <p:nvPr/>
        </p:nvSpPr>
        <p:spPr>
          <a:xfrm>
            <a:off x="280931" y="3706685"/>
            <a:ext cx="4519669" cy="2308324"/>
          </a:xfrm>
          <a:prstGeom prst="rect">
            <a:avLst/>
          </a:prstGeom>
          <a:noFill/>
          <a:ln>
            <a:solidFill>
              <a:schemeClr val="accent1"/>
            </a:solidFill>
          </a:ln>
        </p:spPr>
        <p:txBody>
          <a:bodyPr wrap="square" rtlCol="0">
            <a:spAutoFit/>
          </a:bodyPr>
          <a:lstStyle/>
          <a:p>
            <a:r>
              <a:rPr lang="en-US" sz="1600" dirty="0">
                <a:latin typeface="Consolas" panose="020B0609020204030204" pitchFamily="49" charset="0"/>
                <a:cs typeface="Consolas" panose="020B0609020204030204" pitchFamily="49" charset="0"/>
              </a:rPr>
              <a:t>      </a:t>
            </a:r>
            <a:r>
              <a:rPr lang="en-US" sz="1600" dirty="0">
                <a:solidFill>
                  <a:schemeClr val="bg1">
                    <a:lumMod val="65000"/>
                  </a:schemeClr>
                </a:solidFill>
                <a:latin typeface="Consolas" panose="020B0609020204030204" pitchFamily="49" charset="0"/>
                <a:cs typeface="Consolas" panose="020B0609020204030204" pitchFamily="49" charset="0"/>
              </a:rPr>
              <a:t>; suppose r0 = a and r1 = b</a:t>
            </a:r>
          </a:p>
          <a:p>
            <a:r>
              <a:rPr lang="en-US" sz="1600" b="1" dirty="0" err="1">
                <a:solidFill>
                  <a:srgbClr val="FF40FF"/>
                </a:solidFill>
                <a:latin typeface="Consolas" panose="020B0609020204030204" pitchFamily="49" charset="0"/>
                <a:cs typeface="Consolas" panose="020B0609020204030204" pitchFamily="49" charset="0"/>
              </a:rPr>
              <a:t>gcd</a:t>
            </a:r>
            <a:r>
              <a:rPr lang="en-US" sz="1600" dirty="0">
                <a:latin typeface="Consolas" panose="020B0609020204030204" pitchFamily="49" charset="0"/>
                <a:cs typeface="Consolas" panose="020B0609020204030204" pitchFamily="49" charset="0"/>
              </a:rPr>
              <a:t>   CMP r0, r1	      </a:t>
            </a:r>
            <a:r>
              <a:rPr lang="en-US" sz="1600" dirty="0">
                <a:solidFill>
                  <a:schemeClr val="bg1">
                    <a:lumMod val="65000"/>
                  </a:schemeClr>
                </a:solidFill>
                <a:latin typeface="Consolas" panose="020B0609020204030204" pitchFamily="49" charset="0"/>
                <a:cs typeface="Consolas" panose="020B0609020204030204" pitchFamily="49" charset="0"/>
              </a:rPr>
              <a:t>; a &gt; b?</a:t>
            </a:r>
          </a:p>
          <a:p>
            <a:r>
              <a:rPr lang="en-US" sz="1600" b="1" dirty="0">
                <a:solidFill>
                  <a:srgbClr val="0000FF"/>
                </a:solidFill>
                <a:latin typeface="Consolas" panose="020B0609020204030204" pitchFamily="49" charset="0"/>
                <a:cs typeface="Consolas" panose="020B0609020204030204" pitchFamily="49" charset="0"/>
              </a:rPr>
              <a:t>      BEQ end</a:t>
            </a:r>
            <a:r>
              <a:rPr lang="en-US" sz="1600" dirty="0">
                <a:latin typeface="Consolas" panose="020B0609020204030204" pitchFamily="49" charset="0"/>
                <a:cs typeface="Consolas" panose="020B0609020204030204" pitchFamily="49" charset="0"/>
              </a:rPr>
              <a:t>	      </a:t>
            </a:r>
            <a:r>
              <a:rPr lang="en-US" sz="1600" dirty="0">
                <a:solidFill>
                  <a:schemeClr val="bg1">
                    <a:lumMod val="65000"/>
                  </a:schemeClr>
                </a:solidFill>
                <a:latin typeface="Consolas" panose="020B0609020204030204" pitchFamily="49" charset="0"/>
                <a:cs typeface="Consolas" panose="020B0609020204030204" pitchFamily="49" charset="0"/>
              </a:rPr>
              <a:t>; if a = b, done</a:t>
            </a:r>
          </a:p>
          <a:p>
            <a:r>
              <a:rPr lang="en-US" sz="1600" dirty="0">
                <a:latin typeface="Consolas" panose="020B0609020204030204" pitchFamily="49" charset="0"/>
                <a:cs typeface="Consolas" panose="020B0609020204030204" pitchFamily="49" charset="0"/>
              </a:rPr>
              <a:t>      </a:t>
            </a:r>
            <a:r>
              <a:rPr lang="en-US" sz="1600" b="1" dirty="0">
                <a:solidFill>
                  <a:srgbClr val="FF0000"/>
                </a:solidFill>
                <a:latin typeface="Consolas" panose="020B0609020204030204" pitchFamily="49" charset="0"/>
                <a:cs typeface="Consolas" panose="020B0609020204030204" pitchFamily="49" charset="0"/>
              </a:rPr>
              <a:t>BLO less</a:t>
            </a:r>
            <a:r>
              <a:rPr lang="en-US" sz="1600" dirty="0">
                <a:solidFill>
                  <a:srgbClr val="FF0000"/>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a:solidFill>
                  <a:schemeClr val="bg1">
                    <a:lumMod val="65000"/>
                  </a:schemeClr>
                </a:solidFill>
                <a:latin typeface="Consolas" panose="020B0609020204030204" pitchFamily="49" charset="0"/>
                <a:cs typeface="Consolas" panose="020B0609020204030204" pitchFamily="49" charset="0"/>
              </a:rPr>
              <a:t>; a &lt; b</a:t>
            </a:r>
          </a:p>
          <a:p>
            <a:r>
              <a:rPr lang="en-US" sz="1600" dirty="0">
                <a:latin typeface="Consolas" panose="020B0609020204030204" pitchFamily="49" charset="0"/>
                <a:cs typeface="Consolas" panose="020B0609020204030204" pitchFamily="49" charset="0"/>
              </a:rPr>
              <a:t>      SUB r0, r0, r1  </a:t>
            </a:r>
            <a:r>
              <a:rPr lang="en-US" sz="1600" dirty="0">
                <a:solidFill>
                  <a:schemeClr val="bg1">
                    <a:lumMod val="65000"/>
                  </a:schemeClr>
                </a:solidFill>
                <a:latin typeface="Consolas" panose="020B0609020204030204" pitchFamily="49" charset="0"/>
                <a:cs typeface="Consolas" panose="020B0609020204030204" pitchFamily="49" charset="0"/>
              </a:rPr>
              <a:t>; a = a – b</a:t>
            </a:r>
          </a:p>
          <a:p>
            <a:r>
              <a:rPr lang="en-US" sz="1600" dirty="0">
                <a:latin typeface="Consolas" panose="020B0609020204030204" pitchFamily="49" charset="0"/>
                <a:cs typeface="Consolas" panose="020B0609020204030204" pitchFamily="49" charset="0"/>
              </a:rPr>
              <a:t>      </a:t>
            </a:r>
            <a:r>
              <a:rPr lang="en-US" sz="1600" b="1" dirty="0">
                <a:solidFill>
                  <a:srgbClr val="FF40FF"/>
                </a:solidFill>
                <a:latin typeface="Consolas" panose="020B0609020204030204" pitchFamily="49" charset="0"/>
                <a:cs typeface="Consolas" panose="020B0609020204030204" pitchFamily="49" charset="0"/>
              </a:rPr>
              <a:t>B   </a:t>
            </a:r>
            <a:r>
              <a:rPr lang="en-US" sz="1600" b="1" dirty="0" err="1">
                <a:solidFill>
                  <a:srgbClr val="FF40FF"/>
                </a:solidFill>
                <a:latin typeface="Consolas" panose="020B0609020204030204" pitchFamily="49" charset="0"/>
                <a:cs typeface="Consolas" panose="020B0609020204030204" pitchFamily="49" charset="0"/>
              </a:rPr>
              <a:t>gcd</a:t>
            </a:r>
            <a:endParaRPr lang="en-US" sz="1600" b="1" dirty="0">
              <a:solidFill>
                <a:srgbClr val="FF40FF"/>
              </a:solidFill>
              <a:latin typeface="Consolas" panose="020B0609020204030204" pitchFamily="49" charset="0"/>
              <a:cs typeface="Consolas" panose="020B0609020204030204" pitchFamily="49" charset="0"/>
            </a:endParaRPr>
          </a:p>
          <a:p>
            <a:r>
              <a:rPr lang="en-US" sz="1600" b="1" dirty="0">
                <a:solidFill>
                  <a:srgbClr val="FF0000"/>
                </a:solidFill>
                <a:latin typeface="Consolas" panose="020B0609020204030204" pitchFamily="49" charset="0"/>
                <a:cs typeface="Consolas" panose="020B0609020204030204" pitchFamily="49" charset="0"/>
              </a:rPr>
              <a:t>less  </a:t>
            </a:r>
            <a:r>
              <a:rPr lang="en-US" sz="1600" dirty="0">
                <a:latin typeface="Consolas" panose="020B0609020204030204" pitchFamily="49" charset="0"/>
                <a:cs typeface="Consolas" panose="020B0609020204030204" pitchFamily="49" charset="0"/>
              </a:rPr>
              <a:t>SUB r1, r1, r0  </a:t>
            </a:r>
            <a:r>
              <a:rPr lang="en-US" sz="1600" dirty="0">
                <a:solidFill>
                  <a:schemeClr val="bg1">
                    <a:lumMod val="65000"/>
                  </a:schemeClr>
                </a:solidFill>
                <a:latin typeface="Consolas" panose="020B0609020204030204" pitchFamily="49" charset="0"/>
                <a:cs typeface="Consolas" panose="020B0609020204030204" pitchFamily="49" charset="0"/>
              </a:rPr>
              <a:t>; b = b – a</a:t>
            </a:r>
          </a:p>
          <a:p>
            <a:r>
              <a:rPr lang="en-US" sz="1600" dirty="0">
                <a:latin typeface="Consolas" panose="020B0609020204030204" pitchFamily="49" charset="0"/>
                <a:cs typeface="Consolas" panose="020B0609020204030204" pitchFamily="49" charset="0"/>
              </a:rPr>
              <a:t>      </a:t>
            </a:r>
            <a:r>
              <a:rPr lang="en-US" sz="1600" b="1" dirty="0">
                <a:solidFill>
                  <a:srgbClr val="FF40FF"/>
                </a:solidFill>
                <a:latin typeface="Consolas" panose="020B0609020204030204" pitchFamily="49" charset="0"/>
                <a:cs typeface="Consolas" panose="020B0609020204030204" pitchFamily="49" charset="0"/>
              </a:rPr>
              <a:t>B   </a:t>
            </a:r>
            <a:r>
              <a:rPr lang="en-US" sz="1600" b="1" dirty="0" err="1">
                <a:solidFill>
                  <a:srgbClr val="FF40FF"/>
                </a:solidFill>
                <a:latin typeface="Consolas" panose="020B0609020204030204" pitchFamily="49" charset="0"/>
                <a:cs typeface="Consolas" panose="020B0609020204030204" pitchFamily="49" charset="0"/>
              </a:rPr>
              <a:t>gcd</a:t>
            </a:r>
            <a:r>
              <a:rPr lang="en-US" sz="1600" dirty="0">
                <a:latin typeface="Consolas" panose="020B0609020204030204" pitchFamily="49" charset="0"/>
                <a:cs typeface="Consolas" panose="020B0609020204030204" pitchFamily="49" charset="0"/>
              </a:rPr>
              <a:t>	</a:t>
            </a:r>
          </a:p>
          <a:p>
            <a:r>
              <a:rPr lang="en-US" sz="1600" dirty="0">
                <a:solidFill>
                  <a:srgbClr val="0000FF"/>
                </a:solidFill>
                <a:latin typeface="Consolas" panose="020B0609020204030204" pitchFamily="49" charset="0"/>
                <a:cs typeface="Consolas" panose="020B0609020204030204" pitchFamily="49" charset="0"/>
              </a:rPr>
              <a:t>end</a:t>
            </a:r>
          </a:p>
        </p:txBody>
      </p:sp>
      <p:sp>
        <p:nvSpPr>
          <p:cNvPr id="62" name="Down Arrow 61"/>
          <p:cNvSpPr/>
          <p:nvPr/>
        </p:nvSpPr>
        <p:spPr>
          <a:xfrm>
            <a:off x="1143000" y="3352061"/>
            <a:ext cx="166171" cy="2884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187420" y="1121015"/>
            <a:ext cx="2406428" cy="338554"/>
          </a:xfrm>
          <a:prstGeom prst="rect">
            <a:avLst/>
          </a:prstGeom>
          <a:noFill/>
        </p:spPr>
        <p:txBody>
          <a:bodyPr wrap="none" rtlCol="0">
            <a:spAutoFit/>
          </a:bodyPr>
          <a:lstStyle/>
          <a:p>
            <a:r>
              <a:rPr lang="en-US" sz="1600" dirty="0">
                <a:solidFill>
                  <a:srgbClr val="FF0000"/>
                </a:solidFill>
              </a:rPr>
              <a:t>Euclid’s Algorithm</a:t>
            </a:r>
          </a:p>
        </p:txBody>
      </p:sp>
      <p:grpSp>
        <p:nvGrpSpPr>
          <p:cNvPr id="66" name="Group 65"/>
          <p:cNvGrpSpPr/>
          <p:nvPr/>
        </p:nvGrpSpPr>
        <p:grpSpPr>
          <a:xfrm>
            <a:off x="4594035" y="1295400"/>
            <a:ext cx="3488529" cy="1077218"/>
            <a:chOff x="4461833" y="1619479"/>
            <a:chExt cx="3488529" cy="1077218"/>
          </a:xfrm>
        </p:grpSpPr>
        <p:sp>
          <p:nvSpPr>
            <p:cNvPr id="64" name="Right Arrow 63"/>
            <p:cNvSpPr/>
            <p:nvPr/>
          </p:nvSpPr>
          <p:spPr>
            <a:xfrm>
              <a:off x="4461833" y="2027104"/>
              <a:ext cx="716096" cy="209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5409282" y="1619479"/>
              <a:ext cx="2541080" cy="1077218"/>
            </a:xfrm>
            <a:prstGeom prst="rect">
              <a:avLst/>
            </a:prstGeom>
            <a:noFill/>
            <a:ln>
              <a:solidFill>
                <a:schemeClr val="accent1"/>
              </a:solidFill>
            </a:ln>
          </p:spPr>
          <p:txBody>
            <a:bodyPr wrap="none" rtlCol="0">
              <a:spAutoFit/>
            </a:bodyPr>
            <a:lstStyle/>
            <a:p>
              <a:r>
                <a:rPr lang="en-US" sz="1600" dirty="0" err="1">
                  <a:solidFill>
                    <a:srgbClr val="FF0000"/>
                  </a:solidFill>
                  <a:latin typeface="Consolas" panose="020B0609020204030204" pitchFamily="49" charset="0"/>
                  <a:cs typeface="Consolas" panose="020B0609020204030204" pitchFamily="49" charset="0"/>
                </a:rPr>
                <a:t>gcd</a:t>
              </a: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CMP</a:t>
              </a:r>
              <a:r>
                <a:rPr lang="en-US" sz="1600" dirty="0">
                  <a:solidFill>
                    <a:srgbClr val="FF0000"/>
                  </a:solidFill>
                  <a:latin typeface="Consolas" panose="020B0609020204030204" pitchFamily="49" charset="0"/>
                  <a:cs typeface="Consolas" panose="020B0609020204030204" pitchFamily="49" charset="0"/>
                </a:rPr>
                <a:t> r0, r1</a:t>
              </a:r>
            </a:p>
            <a:p>
              <a:r>
                <a:rPr lang="en-US" sz="1600" dirty="0">
                  <a:solidFill>
                    <a:srgbClr val="FF0000"/>
                  </a:solidFill>
                  <a:latin typeface="Consolas" panose="020B0609020204030204" pitchFamily="49" charset="0"/>
                  <a:cs typeface="Consolas" panose="020B0609020204030204" pitchFamily="49" charset="0"/>
                </a:rPr>
                <a:t>     SUBHI r0, r0, r1</a:t>
              </a:r>
            </a:p>
            <a:p>
              <a:r>
                <a:rPr lang="en-US" sz="1600" dirty="0">
                  <a:solidFill>
                    <a:srgbClr val="FF0000"/>
                  </a:solidFill>
                  <a:latin typeface="Consolas" panose="020B0609020204030204" pitchFamily="49" charset="0"/>
                  <a:cs typeface="Consolas" panose="020B0609020204030204" pitchFamily="49" charset="0"/>
                </a:rPr>
                <a:t>     SUBLO r1, r1, r0</a:t>
              </a:r>
            </a:p>
            <a:p>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BNE</a:t>
              </a: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gcd</a:t>
              </a:r>
              <a:endParaRPr lang="en-US" sz="1600" dirty="0">
                <a:solidFill>
                  <a:srgbClr val="FF0000"/>
                </a:solidFill>
                <a:latin typeface="Consolas" panose="020B0609020204030204" pitchFamily="49" charset="0"/>
                <a:cs typeface="Consolas" panose="020B0609020204030204" pitchFamily="49" charset="0"/>
              </a:endParaRPr>
            </a:p>
          </p:txBody>
        </p:sp>
      </p:grpSp>
      <p:sp>
        <p:nvSpPr>
          <p:cNvPr id="60" name="TextBox 59"/>
          <p:cNvSpPr txBox="1"/>
          <p:nvPr/>
        </p:nvSpPr>
        <p:spPr>
          <a:xfrm>
            <a:off x="280931" y="1470044"/>
            <a:ext cx="3944037" cy="1815882"/>
          </a:xfrm>
          <a:prstGeom prst="rect">
            <a:avLst/>
          </a:prstGeom>
          <a:noFill/>
          <a:ln>
            <a:solidFill>
              <a:schemeClr val="accent1"/>
            </a:solidFill>
          </a:ln>
        </p:spPr>
        <p:txBody>
          <a:bodyPr wrap="square" rtlCol="0">
            <a:spAutoFit/>
          </a:bodyPr>
          <a:lstStyle/>
          <a:p>
            <a:r>
              <a:rPr lang="en-US" sz="1600" dirty="0">
                <a:latin typeface="Consolas" panose="020B0609020204030204" pitchFamily="49" charset="0"/>
                <a:cs typeface="Consolas" panose="020B0609020204030204" pitchFamily="49" charset="0"/>
              </a:rPr>
              <a:t>uint32_t a, b;</a:t>
            </a:r>
          </a:p>
          <a:p>
            <a:r>
              <a:rPr lang="en-US" sz="1600" dirty="0">
                <a:latin typeface="Consolas" panose="020B0609020204030204" pitchFamily="49" charset="0"/>
                <a:cs typeface="Consolas" panose="020B0609020204030204" pitchFamily="49" charset="0"/>
              </a:rPr>
              <a:t>while (a != b ) {</a:t>
            </a:r>
          </a:p>
          <a:p>
            <a:r>
              <a:rPr lang="en-US" sz="1600" dirty="0">
                <a:latin typeface="Consolas" panose="020B0609020204030204" pitchFamily="49" charset="0"/>
                <a:cs typeface="Consolas" panose="020B0609020204030204" pitchFamily="49" charset="0"/>
              </a:rPr>
              <a:t>    if (a &gt; b) </a:t>
            </a:r>
          </a:p>
          <a:p>
            <a:r>
              <a:rPr lang="en-US" sz="1600" dirty="0">
                <a:latin typeface="Consolas" panose="020B0609020204030204" pitchFamily="49" charset="0"/>
                <a:cs typeface="Consolas" panose="020B0609020204030204" pitchFamily="49" charset="0"/>
              </a:rPr>
              <a:t>       a = a – b; </a:t>
            </a:r>
          </a:p>
          <a:p>
            <a:r>
              <a:rPr lang="en-US" sz="1600" dirty="0">
                <a:latin typeface="Consolas" panose="020B0609020204030204" pitchFamily="49" charset="0"/>
                <a:cs typeface="Consolas" panose="020B0609020204030204" pitchFamily="49" charset="0"/>
              </a:rPr>
              <a:t>    else </a:t>
            </a:r>
          </a:p>
          <a:p>
            <a:r>
              <a:rPr lang="en-US" sz="1600" dirty="0">
                <a:latin typeface="Consolas" panose="020B0609020204030204" pitchFamily="49" charset="0"/>
                <a:cs typeface="Consolas" panose="020B0609020204030204" pitchFamily="49" charset="0"/>
              </a:rPr>
              <a:t>       b = b – a; </a:t>
            </a:r>
          </a:p>
          <a:p>
            <a:r>
              <a:rPr lang="en-US" sz="1600" dirty="0">
                <a:latin typeface="Consolas" panose="020B0609020204030204" pitchFamily="49" charset="0"/>
                <a:cs typeface="Consolas" panose="020B0609020204030204" pitchFamily="49" charset="0"/>
              </a:rPr>
              <a:t>}</a:t>
            </a:r>
          </a:p>
        </p:txBody>
      </p:sp>
      <p:sp>
        <p:nvSpPr>
          <p:cNvPr id="2" name="Arrow: Curved Right 1">
            <a:extLst>
              <a:ext uri="{FF2B5EF4-FFF2-40B4-BE49-F238E27FC236}">
                <a16:creationId xmlns:a16="http://schemas.microsoft.com/office/drawing/2014/main" id="{63AD5224-522C-18FC-A5C0-4CAEE167F4A7}"/>
              </a:ext>
            </a:extLst>
          </p:cNvPr>
          <p:cNvSpPr/>
          <p:nvPr/>
        </p:nvSpPr>
        <p:spPr>
          <a:xfrm>
            <a:off x="0" y="4343399"/>
            <a:ext cx="280931" cy="1600201"/>
          </a:xfrm>
          <a:prstGeom prst="curved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Arrow: Curved Right 2">
            <a:extLst>
              <a:ext uri="{FF2B5EF4-FFF2-40B4-BE49-F238E27FC236}">
                <a16:creationId xmlns:a16="http://schemas.microsoft.com/office/drawing/2014/main" id="{D6951C95-8873-B916-2166-BF641EF82FD2}"/>
              </a:ext>
            </a:extLst>
          </p:cNvPr>
          <p:cNvSpPr/>
          <p:nvPr/>
        </p:nvSpPr>
        <p:spPr>
          <a:xfrm>
            <a:off x="0" y="4569555"/>
            <a:ext cx="280930" cy="840645"/>
          </a:xfrm>
          <a:prstGeom prst="curved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Arrow: Curved Right 3">
            <a:extLst>
              <a:ext uri="{FF2B5EF4-FFF2-40B4-BE49-F238E27FC236}">
                <a16:creationId xmlns:a16="http://schemas.microsoft.com/office/drawing/2014/main" id="{BF8ADD12-38AC-2F78-06EF-691CD8EC6539}"/>
              </a:ext>
            </a:extLst>
          </p:cNvPr>
          <p:cNvSpPr/>
          <p:nvPr/>
        </p:nvSpPr>
        <p:spPr>
          <a:xfrm flipV="1">
            <a:off x="660954" y="4034139"/>
            <a:ext cx="350427" cy="1158346"/>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Arrow: Curved Right 4">
            <a:extLst>
              <a:ext uri="{FF2B5EF4-FFF2-40B4-BE49-F238E27FC236}">
                <a16:creationId xmlns:a16="http://schemas.microsoft.com/office/drawing/2014/main" id="{CC7A2AF8-E930-2C88-AA7D-100ACAD1C1CD}"/>
              </a:ext>
            </a:extLst>
          </p:cNvPr>
          <p:cNvSpPr/>
          <p:nvPr/>
        </p:nvSpPr>
        <p:spPr>
          <a:xfrm flipV="1">
            <a:off x="643945" y="4023254"/>
            <a:ext cx="350427" cy="1605023"/>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内容占位符 2">
            <a:extLst>
              <a:ext uri="{FF2B5EF4-FFF2-40B4-BE49-F238E27FC236}">
                <a16:creationId xmlns:a16="http://schemas.microsoft.com/office/drawing/2014/main" id="{05A93BF7-A206-F2CA-CC13-D14DF785DD1A}"/>
              </a:ext>
            </a:extLst>
          </p:cNvPr>
          <p:cNvSpPr txBox="1">
            <a:spLocks/>
          </p:cNvSpPr>
          <p:nvPr/>
        </p:nvSpPr>
        <p:spPr bwMode="auto">
          <a:xfrm>
            <a:off x="4919034" y="2419121"/>
            <a:ext cx="4106533" cy="4362679"/>
          </a:xfrm>
          <a:prstGeom prst="rect">
            <a:avLst/>
          </a:prstGeom>
          <a:solidFill>
            <a:schemeClr val="bg1">
              <a:lumMod val="85000"/>
            </a:schemeClr>
          </a:solid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sz="1800" b="0" kern="0" dirty="0"/>
              <a:t>Explanation of above short version:</a:t>
            </a:r>
          </a:p>
          <a:p>
            <a:pPr marL="0" indent="0">
              <a:buNone/>
            </a:pPr>
            <a:r>
              <a:rPr lang="en-US" sz="1800" b="0" kern="0" dirty="0"/>
              <a:t>CMP r0, r1 compares r0 and r1, setting Z=1 if r0 == r1, which is the termination condition when tested by BNE later</a:t>
            </a:r>
          </a:p>
          <a:p>
            <a:pPr marL="0" indent="0">
              <a:buNone/>
            </a:pPr>
            <a:r>
              <a:rPr lang="en-US" sz="1800" b="0" kern="0" dirty="0"/>
              <a:t>SUBHI r0, r0, r1 executes only if the </a:t>
            </a:r>
            <a:r>
              <a:rPr lang="en-US" sz="1800" kern="0" dirty="0"/>
              <a:t>previous compare </a:t>
            </a:r>
            <a:r>
              <a:rPr lang="en-US" sz="1800" b="0" kern="0" dirty="0"/>
              <a:t>set HI (unsigned “higher”), i.e., r0 &gt; r1 for </a:t>
            </a:r>
            <a:r>
              <a:rPr lang="en-US" sz="1800" kern="0" dirty="0"/>
              <a:t>unsigned </a:t>
            </a:r>
            <a:r>
              <a:rPr lang="en-US" sz="1800" kern="0" dirty="0" err="1"/>
              <a:t>ints</a:t>
            </a:r>
            <a:r>
              <a:rPr lang="en-US" sz="1800" kern="0" dirty="0"/>
              <a:t> r0 and r1</a:t>
            </a:r>
            <a:endParaRPr lang="en-US" sz="1800" b="0" kern="0" dirty="0"/>
          </a:p>
          <a:p>
            <a:pPr marL="0" indent="0">
              <a:buNone/>
            </a:pPr>
            <a:r>
              <a:rPr lang="en-US" sz="1800" b="0" kern="0" dirty="0"/>
              <a:t>SUBLO r1, r1, r0 executes only if the previous compare </a:t>
            </a:r>
            <a:r>
              <a:rPr lang="en-US" sz="1800" kern="0" dirty="0"/>
              <a:t>of unsigned </a:t>
            </a:r>
            <a:r>
              <a:rPr lang="en-US" sz="1800" kern="0" dirty="0" err="1"/>
              <a:t>ints</a:t>
            </a:r>
            <a:r>
              <a:rPr lang="en-US" sz="1800" kern="0" dirty="0"/>
              <a:t> </a:t>
            </a:r>
            <a:r>
              <a:rPr lang="en-US" sz="1800" b="0" kern="0" dirty="0"/>
              <a:t>set LO (unsigned “lower”), i.e., r0 </a:t>
            </a:r>
            <a:r>
              <a:rPr lang="en-US" sz="1800" kern="0" dirty="0"/>
              <a:t>&lt; r1 for unsigned </a:t>
            </a:r>
            <a:r>
              <a:rPr lang="en-US" sz="1800" kern="0" dirty="0" err="1"/>
              <a:t>ints</a:t>
            </a:r>
            <a:r>
              <a:rPr lang="en-US" sz="1800" kern="0" dirty="0"/>
              <a:t> r0 and r1</a:t>
            </a:r>
          </a:p>
          <a:p>
            <a:pPr marL="0" indent="0">
              <a:buNone/>
            </a:pPr>
            <a:r>
              <a:rPr lang="en-US" sz="1800" b="0" kern="0" dirty="0"/>
              <a:t>BNE </a:t>
            </a:r>
            <a:r>
              <a:rPr lang="en-US" sz="1800" b="0" kern="0" dirty="0" err="1"/>
              <a:t>gcd</a:t>
            </a:r>
            <a:r>
              <a:rPr lang="en-US" sz="1800" b="0" kern="0" dirty="0"/>
              <a:t> branches back to the label if Z=0 from the CMP, i.e., while r0 != r1; when they become equal, Z=1 and the loop falls through, leaving r0 == r1 == </a:t>
            </a:r>
            <a:r>
              <a:rPr lang="en-US" sz="1800" b="0" kern="0" dirty="0" err="1"/>
              <a:t>gcd</a:t>
            </a:r>
            <a:r>
              <a:rPr lang="en-US" sz="1800" b="0" kern="0" dirty="0"/>
              <a:t>(a, b)</a:t>
            </a:r>
            <a:endParaRPr lang="en-GB" sz="1800" b="0" kern="0" dirty="0"/>
          </a:p>
        </p:txBody>
      </p:sp>
    </p:spTree>
    <p:extLst>
      <p:ext uri="{BB962C8B-B14F-4D97-AF65-F5344CB8AC3E}">
        <p14:creationId xmlns:p14="http://schemas.microsoft.com/office/powerpoint/2010/main" val="40152285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34</a:t>
            </a:fld>
            <a:endParaRPr kumimoji="0" lang="en-US" dirty="0"/>
          </a:p>
        </p:txBody>
      </p:sp>
      <p:sp>
        <p:nvSpPr>
          <p:cNvPr id="5" name="Rectangle 4"/>
          <p:cNvSpPr/>
          <p:nvPr/>
        </p:nvSpPr>
        <p:spPr>
          <a:xfrm>
            <a:off x="609600" y="1690255"/>
            <a:ext cx="327660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foo(</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x,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y) {</a:t>
            </a:r>
          </a:p>
          <a:p>
            <a:r>
              <a:rPr lang="en-US" dirty="0">
                <a:latin typeface="Consolas" panose="020B0609020204030204" pitchFamily="49" charset="0"/>
                <a:cs typeface="Consolas" panose="020B0609020204030204" pitchFamily="49" charset="0"/>
              </a:rPr>
              <a:t>  if ( x + y &lt; 0 )</a:t>
            </a:r>
          </a:p>
          <a:p>
            <a:r>
              <a:rPr lang="en-US" dirty="0">
                <a:latin typeface="Consolas" panose="020B0609020204030204" pitchFamily="49" charset="0"/>
                <a:cs typeface="Consolas" panose="020B0609020204030204" pitchFamily="49" charset="0"/>
              </a:rPr>
              <a:t>    return 0;</a:t>
            </a:r>
          </a:p>
          <a:p>
            <a:r>
              <a:rPr lang="en-US" dirty="0">
                <a:latin typeface="Consolas" panose="020B0609020204030204" pitchFamily="49" charset="0"/>
                <a:cs typeface="Consolas" panose="020B0609020204030204" pitchFamily="49" charset="0"/>
              </a:rPr>
              <a:t>  else</a:t>
            </a:r>
          </a:p>
          <a:p>
            <a:r>
              <a:rPr lang="en-US" dirty="0">
                <a:latin typeface="Consolas" panose="020B0609020204030204" pitchFamily="49" charset="0"/>
                <a:cs typeface="Consolas" panose="020B0609020204030204" pitchFamily="49" charset="0"/>
              </a:rPr>
              <a:t>    return 1;</a:t>
            </a:r>
          </a:p>
          <a:p>
            <a:r>
              <a:rPr lang="en-US" dirty="0">
                <a:latin typeface="Consolas" panose="020B0609020204030204" pitchFamily="49" charset="0"/>
                <a:cs typeface="Consolas" panose="020B0609020204030204" pitchFamily="49" charset="0"/>
              </a:rPr>
              <a:t>}</a:t>
            </a:r>
          </a:p>
        </p:txBody>
      </p:sp>
      <p:sp>
        <p:nvSpPr>
          <p:cNvPr id="6" name="Rectangle 5"/>
          <p:cNvSpPr/>
          <p:nvPr/>
        </p:nvSpPr>
        <p:spPr>
          <a:xfrm>
            <a:off x="4572000" y="1676400"/>
            <a:ext cx="312420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foo	ADD</a:t>
            </a:r>
            <a:r>
              <a:rPr lang="en-US" b="1" dirty="0">
                <a:solidFill>
                  <a:srgbClr val="FF0000"/>
                </a:solidFill>
                <a:latin typeface="Consolas" panose="020B0609020204030204" pitchFamily="49" charset="0"/>
                <a:cs typeface="Consolas" panose="020B0609020204030204" pitchFamily="49" charset="0"/>
              </a:rPr>
              <a:t>S </a:t>
            </a:r>
            <a:r>
              <a:rPr lang="en-US" dirty="0">
                <a:latin typeface="Consolas" panose="020B0609020204030204" pitchFamily="49" charset="0"/>
                <a:cs typeface="Consolas" panose="020B0609020204030204" pitchFamily="49" charset="0"/>
              </a:rPr>
              <a:t>r0, r0, r1</a:t>
            </a:r>
          </a:p>
          <a:p>
            <a:r>
              <a:rPr lang="en-US" dirty="0">
                <a:latin typeface="Consolas" panose="020B0609020204030204" pitchFamily="49" charset="0"/>
                <a:cs typeface="Consolas" panose="020B0609020204030204" pitchFamily="49" charset="0"/>
              </a:rPr>
              <a:t>	B</a:t>
            </a:r>
            <a:r>
              <a:rPr lang="en-US" b="1" dirty="0">
                <a:solidFill>
                  <a:srgbClr val="FF0000"/>
                </a:solidFill>
                <a:latin typeface="Consolas" panose="020B0609020204030204" pitchFamily="49" charset="0"/>
                <a:cs typeface="Consolas" panose="020B0609020204030204" pitchFamily="49" charset="0"/>
              </a:rPr>
              <a:t>PL  </a:t>
            </a:r>
            <a:r>
              <a:rPr lang="en-US" dirty="0" err="1">
                <a:latin typeface="Consolas" panose="020B0609020204030204" pitchFamily="49" charset="0"/>
                <a:cs typeface="Consolas" panose="020B0609020204030204" pitchFamily="49" charset="0"/>
              </a:rPr>
              <a:t>PosOrZ</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#0</a:t>
            </a:r>
          </a:p>
          <a:p>
            <a:r>
              <a:rPr lang="en-US" dirty="0">
                <a:latin typeface="Consolas" panose="020B0609020204030204" pitchFamily="49" charset="0"/>
                <a:cs typeface="Consolas" panose="020B0609020204030204" pitchFamily="49" charset="0"/>
              </a:rPr>
              <a:t>done 	</a:t>
            </a:r>
            <a:r>
              <a:rPr lang="en-US" b="1" dirty="0">
                <a:solidFill>
                  <a:srgbClr val="0000FF"/>
                </a:solidFill>
                <a:latin typeface="Consolas" panose="020B0609020204030204" pitchFamily="49" charset="0"/>
                <a:cs typeface="Consolas" panose="020B0609020204030204" pitchFamily="49" charset="0"/>
              </a:rPr>
              <a:t>MOV  pc, </a:t>
            </a:r>
            <a:r>
              <a:rPr lang="en-US" b="1" dirty="0" err="1">
                <a:solidFill>
                  <a:srgbClr val="0000FF"/>
                </a:solidFill>
                <a:latin typeface="Consolas" panose="020B0609020204030204" pitchFamily="49" charset="0"/>
                <a:cs typeface="Consolas" panose="020B0609020204030204" pitchFamily="49" charset="0"/>
              </a:rPr>
              <a:t>lr</a:t>
            </a:r>
            <a:endParaRPr lang="en-US" b="1" dirty="0">
              <a:solidFill>
                <a:srgbClr val="0000FF"/>
              </a:solidFill>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PosOrZ</a:t>
            </a:r>
            <a:r>
              <a:rPr lang="en-US" dirty="0">
                <a:latin typeface="Consolas" panose="020B0609020204030204" pitchFamily="49" charset="0"/>
                <a:cs typeface="Consolas" panose="020B0609020204030204" pitchFamily="49" charset="0"/>
              </a:rPr>
              <a:t>	MOV  r0, r1</a:t>
            </a:r>
          </a:p>
          <a:p>
            <a:r>
              <a:rPr lang="en-US" dirty="0">
                <a:latin typeface="Consolas" panose="020B0609020204030204" pitchFamily="49" charset="0"/>
                <a:cs typeface="Consolas" panose="020B0609020204030204" pitchFamily="49" charset="0"/>
              </a:rPr>
              <a:t>	B    done</a:t>
            </a:r>
          </a:p>
        </p:txBody>
      </p:sp>
      <p:sp>
        <p:nvSpPr>
          <p:cNvPr id="7" name="Rectangle 6"/>
          <p:cNvSpPr/>
          <p:nvPr/>
        </p:nvSpPr>
        <p:spPr>
          <a:xfrm>
            <a:off x="609600" y="3581400"/>
            <a:ext cx="7602166"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pt-BR" dirty="0">
                <a:latin typeface="Consolas" panose="020B0609020204030204" pitchFamily="49" charset="0"/>
                <a:cs typeface="Consolas" panose="020B0609020204030204" pitchFamily="49" charset="0"/>
              </a:rPr>
              <a:t>foo	ADD</a:t>
            </a:r>
            <a:r>
              <a:rPr lang="pt-BR" b="1" dirty="0">
                <a:solidFill>
                  <a:srgbClr val="FF0000"/>
                </a:solidFill>
                <a:latin typeface="Consolas" panose="020B0609020204030204" pitchFamily="49" charset="0"/>
                <a:cs typeface="Consolas" panose="020B0609020204030204" pitchFamily="49" charset="0"/>
              </a:rPr>
              <a:t>S</a:t>
            </a:r>
            <a:r>
              <a:rPr lang="pt-BR" dirty="0">
                <a:latin typeface="Consolas" panose="020B0609020204030204" pitchFamily="49" charset="0"/>
                <a:cs typeface="Consolas" panose="020B0609020204030204" pitchFamily="49" charset="0"/>
              </a:rPr>
              <a:t>	r0, r0, r1  </a:t>
            </a:r>
            <a:r>
              <a:rPr lang="pt-BR" dirty="0">
                <a:solidFill>
                  <a:schemeClr val="bg1">
                    <a:lumMod val="65000"/>
                  </a:schemeClr>
                </a:solidFill>
                <a:latin typeface="Consolas" panose="020B0609020204030204" pitchFamily="49" charset="0"/>
                <a:cs typeface="Consolas" panose="020B0609020204030204" pitchFamily="49" charset="0"/>
              </a:rPr>
              <a:t>;  r1 = x + y,  setting CCs</a:t>
            </a:r>
            <a:endParaRPr lang="en-US" dirty="0">
              <a:solidFill>
                <a:schemeClr val="bg1">
                  <a:lumMod val="65000"/>
                </a:schemeClr>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a:t>
            </a:r>
            <a:r>
              <a:rPr lang="en-US" b="1" dirty="0">
                <a:solidFill>
                  <a:srgbClr val="FF0000"/>
                </a:solidFill>
                <a:latin typeface="Consolas" panose="020B0609020204030204" pitchFamily="49" charset="0"/>
                <a:cs typeface="Consolas" panose="020B0609020204030204" pitchFamily="49" charset="0"/>
              </a:rPr>
              <a:t>PL</a:t>
            </a:r>
            <a:r>
              <a:rPr lang="en-US" dirty="0">
                <a:latin typeface="Consolas" panose="020B0609020204030204" pitchFamily="49" charset="0"/>
                <a:cs typeface="Consolas" panose="020B0609020204030204" pitchFamily="49" charset="0"/>
              </a:rPr>
              <a:t> 	r0, #1	     </a:t>
            </a:r>
            <a:r>
              <a:rPr lang="en-US" dirty="0">
                <a:solidFill>
                  <a:schemeClr val="bg1">
                    <a:lumMod val="65000"/>
                  </a:schemeClr>
                </a:solidFill>
                <a:latin typeface="Consolas" panose="020B0609020204030204" pitchFamily="49" charset="0"/>
                <a:cs typeface="Consolas" panose="020B0609020204030204" pitchFamily="49" charset="0"/>
              </a:rPr>
              <a:t>;  return 1 if n bit = 0</a:t>
            </a:r>
          </a:p>
          <a:p>
            <a:r>
              <a:rPr lang="en-US" dirty="0">
                <a:latin typeface="Consolas" panose="020B0609020204030204" pitchFamily="49" charset="0"/>
                <a:cs typeface="Consolas" panose="020B0609020204030204" pitchFamily="49" charset="0"/>
              </a:rPr>
              <a:t>	MOV</a:t>
            </a:r>
            <a:r>
              <a:rPr lang="en-US" b="1" dirty="0">
                <a:solidFill>
                  <a:srgbClr val="FF0000"/>
                </a:solidFill>
                <a:latin typeface="Consolas" panose="020B0609020204030204" pitchFamily="49" charset="0"/>
                <a:cs typeface="Consolas" panose="020B0609020204030204" pitchFamily="49" charset="0"/>
              </a:rPr>
              <a:t>MI</a:t>
            </a:r>
            <a:r>
              <a:rPr lang="en-US" dirty="0">
                <a:latin typeface="Consolas" panose="020B0609020204030204" pitchFamily="49" charset="0"/>
                <a:cs typeface="Consolas" panose="020B0609020204030204" pitchFamily="49" charset="0"/>
              </a:rPr>
              <a:t> 	r0, #0	     </a:t>
            </a:r>
            <a:r>
              <a:rPr lang="en-US" dirty="0">
                <a:solidFill>
                  <a:schemeClr val="bg1">
                    <a:lumMod val="65000"/>
                  </a:schemeClr>
                </a:solidFill>
                <a:latin typeface="Consolas" panose="020B0609020204030204" pitchFamily="49" charset="0"/>
                <a:cs typeface="Consolas" panose="020B0609020204030204" pitchFamily="49" charset="0"/>
              </a:rPr>
              <a:t>;  return 0 if n bit = 1</a:t>
            </a:r>
          </a:p>
          <a:p>
            <a:r>
              <a:rPr lang="en-US" dirty="0">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MOV 	pc, </a:t>
            </a:r>
            <a:r>
              <a:rPr lang="en-US" b="1" dirty="0" err="1">
                <a:solidFill>
                  <a:srgbClr val="0000FF"/>
                </a:solidFill>
                <a:latin typeface="Consolas" panose="020B0609020204030204" pitchFamily="49" charset="0"/>
                <a:cs typeface="Consolas" panose="020B0609020204030204" pitchFamily="49" charset="0"/>
              </a:rPr>
              <a:t>lr</a:t>
            </a:r>
            <a:r>
              <a:rPr lang="en-US" b="1" dirty="0">
                <a:solidFill>
                  <a:srgbClr val="0000FF"/>
                </a:solidFill>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exit foo function</a:t>
            </a:r>
          </a:p>
        </p:txBody>
      </p:sp>
      <p:sp>
        <p:nvSpPr>
          <p:cNvPr id="4" name="内容占位符 2">
            <a:extLst>
              <a:ext uri="{FF2B5EF4-FFF2-40B4-BE49-F238E27FC236}">
                <a16:creationId xmlns:a16="http://schemas.microsoft.com/office/drawing/2014/main" id="{A826057E-9F7A-6C62-FBF3-567AFDB15EA9}"/>
              </a:ext>
            </a:extLst>
          </p:cNvPr>
          <p:cNvSpPr txBox="1">
            <a:spLocks/>
          </p:cNvSpPr>
          <p:nvPr/>
        </p:nvSpPr>
        <p:spPr bwMode="auto">
          <a:xfrm>
            <a:off x="609601" y="4918548"/>
            <a:ext cx="7602166" cy="1437802"/>
          </a:xfrm>
          <a:prstGeom prst="rect">
            <a:avLst/>
          </a:prstGeom>
          <a:solidFill>
            <a:schemeClr val="bg1">
              <a:lumMod val="85000"/>
            </a:schemeClr>
          </a:solid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sz="1800" b="0" kern="0" dirty="0"/>
              <a:t>BPL </a:t>
            </a:r>
            <a:r>
              <a:rPr lang="en-US" sz="1800" b="0" kern="0" dirty="0" err="1"/>
              <a:t>PosOrZ</a:t>
            </a:r>
            <a:r>
              <a:rPr lang="en-US" sz="1800" b="0" kern="0" dirty="0"/>
              <a:t>: Branch </a:t>
            </a:r>
            <a:r>
              <a:rPr lang="en-US" sz="1800" kern="0" dirty="0"/>
              <a:t>to </a:t>
            </a:r>
            <a:r>
              <a:rPr lang="en-US" sz="1800" kern="0" dirty="0" err="1"/>
              <a:t>PosOrZ</a:t>
            </a:r>
            <a:r>
              <a:rPr lang="en-US" sz="1800" kern="0" dirty="0"/>
              <a:t> </a:t>
            </a:r>
            <a:r>
              <a:rPr lang="en-US" sz="1800" b="0" kern="0" dirty="0"/>
              <a:t>if condition PL is true (N == 0 indicating Positive or Zero) for ADDS r0, r0, r1</a:t>
            </a:r>
          </a:p>
          <a:p>
            <a:pPr marL="0" indent="0">
              <a:buNone/>
            </a:pPr>
            <a:r>
              <a:rPr lang="en-US" sz="1800" b="0" kern="0" dirty="0"/>
              <a:t>MOVPL r0, #1: conditional move that executes </a:t>
            </a:r>
            <a:r>
              <a:rPr lang="en-US" sz="1800" kern="0" dirty="0"/>
              <a:t>only when condition PL is true</a:t>
            </a:r>
          </a:p>
          <a:p>
            <a:pPr marL="0" indent="0">
              <a:buNone/>
            </a:pPr>
            <a:r>
              <a:rPr lang="en-US" sz="1800" kern="0" dirty="0"/>
              <a:t>MOVMI r0, #0: conditional move that executes only when condition MI (N == 1 indicating Negative) is true</a:t>
            </a:r>
            <a:endParaRPr lang="en-US" sz="1800" b="0" kern="0" dirty="0"/>
          </a:p>
        </p:txBody>
      </p:sp>
    </p:spTree>
    <p:extLst>
      <p:ext uri="{BB962C8B-B14F-4D97-AF65-F5344CB8AC3E}">
        <p14:creationId xmlns:p14="http://schemas.microsoft.com/office/powerpoint/2010/main" val="1520596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35</a:t>
            </a:fld>
            <a:endParaRPr kumimoji="0" lang="en-US"/>
          </a:p>
        </p:txBody>
      </p:sp>
      <p:sp>
        <p:nvSpPr>
          <p:cNvPr id="5" name="Content Placeholder 4"/>
          <p:cNvSpPr>
            <a:spLocks noGrp="1"/>
          </p:cNvSpPr>
          <p:nvPr>
            <p:ph sz="quarter" idx="1"/>
          </p:nvPr>
        </p:nvSpPr>
        <p:spPr>
          <a:xfrm>
            <a:off x="457200" y="3124200"/>
            <a:ext cx="8229600" cy="3032760"/>
          </a:xfrm>
        </p:spPr>
        <p:txBody>
          <a:bodyPr>
            <a:normAutofit/>
          </a:bodyPr>
          <a:lstStyle/>
          <a:p>
            <a:r>
              <a:rPr lang="en-US" sz="2000" dirty="0"/>
              <a:t>Except that it does not change the status flags, </a:t>
            </a:r>
            <a:r>
              <a:rPr lang="en-US" sz="2000" dirty="0">
                <a:solidFill>
                  <a:srgbClr val="FF0000"/>
                </a:solidFill>
                <a:latin typeface="Consolas" panose="020B0609020204030204" pitchFamily="49" charset="0"/>
              </a:rPr>
              <a:t>CBZ </a:t>
            </a:r>
            <a:r>
              <a:rPr lang="en-US" sz="2000" dirty="0" err="1">
                <a:solidFill>
                  <a:srgbClr val="FF0000"/>
                </a:solidFill>
                <a:latin typeface="Consolas" panose="020B0609020204030204" pitchFamily="49" charset="0"/>
              </a:rPr>
              <a:t>Rn,label</a:t>
            </a:r>
            <a:r>
              <a:rPr lang="en-US" sz="2000" dirty="0">
                <a:latin typeface="Consolas" panose="020B0609020204030204" pitchFamily="49" charset="0"/>
              </a:rPr>
              <a:t> </a:t>
            </a:r>
            <a:r>
              <a:rPr lang="en-US" sz="2000" dirty="0"/>
              <a:t>is equivalent to:</a:t>
            </a:r>
          </a:p>
          <a:p>
            <a:pPr marL="274320" lvl="1" indent="0">
              <a:buNone/>
            </a:pPr>
            <a:r>
              <a:rPr lang="en-US" sz="1800" b="1" dirty="0"/>
              <a:t>    </a:t>
            </a:r>
            <a:r>
              <a:rPr lang="en-US" sz="1800" b="1" dirty="0">
                <a:latin typeface="Consolas" panose="020B0609020204030204" pitchFamily="49" charset="0"/>
                <a:cs typeface="Consolas" panose="020B0609020204030204" pitchFamily="49" charset="0"/>
              </a:rPr>
              <a:t>CMP Rn, #0</a:t>
            </a:r>
          </a:p>
          <a:p>
            <a:pPr marL="274320" lvl="1" indent="0">
              <a:buNone/>
            </a:pPr>
            <a:r>
              <a:rPr lang="en-US" sz="1800" b="1" dirty="0">
                <a:latin typeface="Consolas" panose="020B0609020204030204" pitchFamily="49" charset="0"/>
                <a:cs typeface="Consolas" panose="020B0609020204030204" pitchFamily="49" charset="0"/>
              </a:rPr>
              <a:t>  BEQ label</a:t>
            </a:r>
          </a:p>
          <a:p>
            <a:r>
              <a:rPr lang="en-US" sz="2000" dirty="0"/>
              <a:t>Except that it does not change the status flags, </a:t>
            </a:r>
            <a:r>
              <a:rPr lang="en-US" sz="2000" dirty="0">
                <a:solidFill>
                  <a:srgbClr val="FF0000"/>
                </a:solidFill>
                <a:latin typeface="Consolas" panose="020B0609020204030204" pitchFamily="49" charset="0"/>
              </a:rPr>
              <a:t>CBNZ </a:t>
            </a:r>
            <a:r>
              <a:rPr lang="en-US" sz="2000" dirty="0" err="1">
                <a:solidFill>
                  <a:srgbClr val="FF0000"/>
                </a:solidFill>
                <a:latin typeface="Consolas" panose="020B0609020204030204" pitchFamily="49" charset="0"/>
              </a:rPr>
              <a:t>Rn,label</a:t>
            </a:r>
            <a:r>
              <a:rPr lang="en-US" sz="2000" dirty="0">
                <a:solidFill>
                  <a:srgbClr val="FF0000"/>
                </a:solidFill>
                <a:latin typeface="Consolas" panose="020B0609020204030204" pitchFamily="49" charset="0"/>
              </a:rPr>
              <a:t> </a:t>
            </a:r>
            <a:r>
              <a:rPr lang="en-US" sz="2000" dirty="0"/>
              <a:t>is equivalent to:</a:t>
            </a:r>
          </a:p>
          <a:p>
            <a:pPr marL="274320" lvl="1" indent="0">
              <a:buNone/>
            </a:pPr>
            <a:r>
              <a:rPr lang="en-US" sz="1800" b="1" dirty="0">
                <a:latin typeface="Consolas" panose="020B0609020204030204" pitchFamily="49" charset="0"/>
                <a:cs typeface="Consolas" panose="020B0609020204030204" pitchFamily="49" charset="0"/>
              </a:rPr>
              <a:t>  CMP  Rn, #0</a:t>
            </a:r>
          </a:p>
          <a:p>
            <a:pPr marL="274320" lvl="1" indent="0">
              <a:buNone/>
            </a:pPr>
            <a:r>
              <a:rPr lang="en-US" sz="1800" b="1" dirty="0">
                <a:latin typeface="Consolas" panose="020B0609020204030204" pitchFamily="49" charset="0"/>
                <a:cs typeface="Consolas" panose="020B0609020204030204" pitchFamily="49" charset="0"/>
              </a:rPr>
              <a:t>  BNE  label</a:t>
            </a:r>
          </a:p>
        </p:txBody>
      </p:sp>
      <p:graphicFrame>
        <p:nvGraphicFramePr>
          <p:cNvPr id="3" name="Table 2"/>
          <p:cNvGraphicFramePr>
            <a:graphicFrameLocks noGrp="1"/>
          </p:cNvGraphicFramePr>
          <p:nvPr>
            <p:extLst>
              <p:ext uri="{D42A27DB-BD31-4B8C-83A1-F6EECF244321}">
                <p14:modId xmlns:p14="http://schemas.microsoft.com/office/powerpoint/2010/main" val="2149253322"/>
              </p:ext>
            </p:extLst>
          </p:nvPr>
        </p:nvGraphicFramePr>
        <p:xfrm>
          <a:off x="1366907" y="1342390"/>
          <a:ext cx="6410185" cy="1454733"/>
        </p:xfrm>
        <a:graphic>
          <a:graphicData uri="http://schemas.openxmlformats.org/drawingml/2006/table">
            <a:tbl>
              <a:tblPr firstRow="1" bandRow="1">
                <a:tableStyleId>{5C22544A-7EE6-4342-B048-85BDC9FD1C3A}</a:tableStyleId>
              </a:tblPr>
              <a:tblGrid>
                <a:gridCol w="1331577">
                  <a:extLst>
                    <a:ext uri="{9D8B030D-6E8A-4147-A177-3AD203B41FA5}">
                      <a16:colId xmlns:a16="http://schemas.microsoft.com/office/drawing/2014/main" val="20000"/>
                    </a:ext>
                  </a:extLst>
                </a:gridCol>
                <a:gridCol w="1640223">
                  <a:extLst>
                    <a:ext uri="{9D8B030D-6E8A-4147-A177-3AD203B41FA5}">
                      <a16:colId xmlns:a16="http://schemas.microsoft.com/office/drawing/2014/main" val="20001"/>
                    </a:ext>
                  </a:extLst>
                </a:gridCol>
                <a:gridCol w="3438385">
                  <a:extLst>
                    <a:ext uri="{9D8B030D-6E8A-4147-A177-3AD203B41FA5}">
                      <a16:colId xmlns:a16="http://schemas.microsoft.com/office/drawing/2014/main" val="20002"/>
                    </a:ext>
                  </a:extLst>
                </a:gridCol>
              </a:tblGrid>
              <a:tr h="484911">
                <a:tc>
                  <a:txBody>
                    <a:bodyPr/>
                    <a:lstStyle/>
                    <a:p>
                      <a:pPr marL="0" marR="0" algn="ctr">
                        <a:lnSpc>
                          <a:spcPct val="115000"/>
                        </a:lnSpc>
                        <a:spcBef>
                          <a:spcPts val="0"/>
                        </a:spcBef>
                        <a:spcAft>
                          <a:spcPts val="0"/>
                        </a:spcAft>
                      </a:pPr>
                      <a:r>
                        <a:rPr lang="en-US" sz="1800" dirty="0">
                          <a:effectLst/>
                        </a:rPr>
                        <a:t>Instruction</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Operands</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Brief description</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484911">
                <a:tc>
                  <a:txBody>
                    <a:bodyPr/>
                    <a:lstStyle/>
                    <a:p>
                      <a:pPr marL="0" marR="0" algn="ctr">
                        <a:lnSpc>
                          <a:spcPct val="115000"/>
                        </a:lnSpc>
                        <a:spcBef>
                          <a:spcPts val="0"/>
                        </a:spcBef>
                        <a:spcAft>
                          <a:spcPts val="0"/>
                        </a:spcAft>
                      </a:pPr>
                      <a:r>
                        <a:rPr lang="en-US" sz="1800" b="1" dirty="0">
                          <a:solidFill>
                            <a:srgbClr val="FF0000"/>
                          </a:solidFill>
                          <a:effectLst/>
                          <a:latin typeface="Consolas" panose="020B0609020204030204" pitchFamily="49" charset="0"/>
                        </a:rPr>
                        <a:t>CBZ</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Rn, label</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Compare and Branch if Zero</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484911">
                <a:tc>
                  <a:txBody>
                    <a:bodyPr/>
                    <a:lstStyle/>
                    <a:p>
                      <a:pPr marL="0" marR="0" algn="ctr">
                        <a:lnSpc>
                          <a:spcPct val="115000"/>
                        </a:lnSpc>
                        <a:spcBef>
                          <a:spcPts val="0"/>
                        </a:spcBef>
                        <a:spcAft>
                          <a:spcPts val="0"/>
                        </a:spcAft>
                      </a:pPr>
                      <a:r>
                        <a:rPr lang="en-US" sz="1800" b="1" dirty="0">
                          <a:solidFill>
                            <a:srgbClr val="FF0000"/>
                          </a:solidFill>
                          <a:effectLst/>
                          <a:latin typeface="Consolas" panose="020B0609020204030204" pitchFamily="49" charset="0"/>
                        </a:rPr>
                        <a:t>CBNZ</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Rn, label</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Compare and Branch if Non-Zero</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84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and Continue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36</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490201870"/>
              </p:ext>
            </p:extLst>
          </p:nvPr>
        </p:nvGraphicFramePr>
        <p:xfrm>
          <a:off x="430426" y="1895474"/>
          <a:ext cx="8256373" cy="2905125"/>
        </p:xfrm>
        <a:graphic>
          <a:graphicData uri="http://schemas.openxmlformats.org/drawingml/2006/table">
            <a:tbl>
              <a:tblPr firstRow="1" firstCol="1" bandRow="1">
                <a:tableStyleId>{5940675A-B579-460E-94D1-54222C63F5DA}</a:tableStyleId>
              </a:tblPr>
              <a:tblGrid>
                <a:gridCol w="4138744">
                  <a:extLst>
                    <a:ext uri="{9D8B030D-6E8A-4147-A177-3AD203B41FA5}">
                      <a16:colId xmlns:a16="http://schemas.microsoft.com/office/drawing/2014/main" val="20000"/>
                    </a:ext>
                  </a:extLst>
                </a:gridCol>
                <a:gridCol w="4117629">
                  <a:extLst>
                    <a:ext uri="{9D8B030D-6E8A-4147-A177-3AD203B41FA5}">
                      <a16:colId xmlns:a16="http://schemas.microsoft.com/office/drawing/2014/main" val="20001"/>
                    </a:ext>
                  </a:extLst>
                </a:gridCol>
              </a:tblGrid>
              <a:tr h="477555">
                <a:tc>
                  <a:txBody>
                    <a:bodyPr/>
                    <a:lstStyle/>
                    <a:p>
                      <a:pPr marL="0" marR="0" algn="just">
                        <a:spcBef>
                          <a:spcPts val="0"/>
                        </a:spcBef>
                        <a:spcAft>
                          <a:spcPts val="0"/>
                        </a:spcAft>
                      </a:pPr>
                      <a:r>
                        <a:rPr lang="en-US" sz="2000" b="1" dirty="0">
                          <a:solidFill>
                            <a:schemeClr val="bg1"/>
                          </a:solidFill>
                          <a:effectLst/>
                          <a:latin typeface="Consolas" panose="020B0609020204030204" pitchFamily="49" charset="0"/>
                          <a:cs typeface="Consolas" panose="020B0609020204030204" pitchFamily="49" charset="0"/>
                        </a:rPr>
                        <a:t>Example code for break</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2000" b="1" dirty="0">
                          <a:solidFill>
                            <a:schemeClr val="bg1"/>
                          </a:solidFill>
                          <a:effectLst/>
                          <a:latin typeface="Consolas" panose="020B0609020204030204" pitchFamily="49" charset="0"/>
                          <a:cs typeface="Consolas" panose="020B0609020204030204" pitchFamily="49" charset="0"/>
                        </a:rPr>
                        <a:t>Example code for continue</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extLst>
                  <a:ext uri="{0D108BD9-81ED-4DB2-BD59-A6C34878D82A}">
                    <a16:rowId xmlns:a16="http://schemas.microsoft.com/office/drawing/2014/main" val="10000"/>
                  </a:ext>
                </a:extLst>
              </a:tr>
              <a:tr h="1910219">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for(</a:t>
                      </a:r>
                      <a:r>
                        <a:rPr lang="en-US" sz="2000" dirty="0" err="1">
                          <a:effectLst/>
                          <a:latin typeface="Consolas" panose="020B0609020204030204" pitchFamily="49" charset="0"/>
                          <a:cs typeface="Consolas" panose="020B0609020204030204" pitchFamily="49" charset="0"/>
                        </a:rPr>
                        <a:t>int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0;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&lt; 5;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if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2) </a:t>
                      </a:r>
                      <a:r>
                        <a:rPr lang="en-US" sz="2000" b="1" dirty="0">
                          <a:solidFill>
                            <a:srgbClr val="C00000"/>
                          </a:solidFill>
                          <a:effectLst/>
                          <a:latin typeface="Consolas" panose="020B0609020204030204" pitchFamily="49" charset="0"/>
                          <a:cs typeface="Consolas" panose="020B0609020204030204" pitchFamily="49" charset="0"/>
                        </a:rPr>
                        <a:t>break</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printf</a:t>
                      </a:r>
                      <a:r>
                        <a:rPr lang="en-US" sz="2000" dirty="0">
                          <a:effectLst/>
                          <a:latin typeface="Consolas" panose="020B0609020204030204" pitchFamily="49" charset="0"/>
                          <a:cs typeface="Consolas" panose="020B0609020204030204" pitchFamily="49" charset="0"/>
                        </a:rPr>
                        <a:t>(“%d, ”,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for(</a:t>
                      </a:r>
                      <a:r>
                        <a:rPr lang="en-US" sz="2000" dirty="0" err="1">
                          <a:effectLst/>
                          <a:latin typeface="Consolas" panose="020B0609020204030204" pitchFamily="49" charset="0"/>
                          <a:cs typeface="Consolas" panose="020B0609020204030204" pitchFamily="49" charset="0"/>
                        </a:rPr>
                        <a:t>int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0;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&lt; 5;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if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2) </a:t>
                      </a:r>
                      <a:r>
                        <a:rPr lang="en-US" sz="2000" b="1" dirty="0">
                          <a:solidFill>
                            <a:srgbClr val="C00000"/>
                          </a:solidFill>
                          <a:effectLst/>
                          <a:latin typeface="Consolas" panose="020B0609020204030204" pitchFamily="49" charset="0"/>
                          <a:cs typeface="Consolas" panose="020B0609020204030204" pitchFamily="49" charset="0"/>
                        </a:rPr>
                        <a:t>continue</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printf</a:t>
                      </a:r>
                      <a:r>
                        <a:rPr lang="en-US" sz="2000" dirty="0">
                          <a:effectLst/>
                          <a:latin typeface="Consolas" panose="020B0609020204030204" pitchFamily="49" charset="0"/>
                          <a:cs typeface="Consolas" panose="020B0609020204030204" pitchFamily="49" charset="0"/>
                        </a:rPr>
                        <a:t>(“%d, ”,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517351">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Output: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Output: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02424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and Continue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37</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575708159"/>
              </p:ext>
            </p:extLst>
          </p:nvPr>
        </p:nvGraphicFramePr>
        <p:xfrm>
          <a:off x="430426" y="1895474"/>
          <a:ext cx="8256373" cy="3302174"/>
        </p:xfrm>
        <a:graphic>
          <a:graphicData uri="http://schemas.openxmlformats.org/drawingml/2006/table">
            <a:tbl>
              <a:tblPr firstRow="1" firstCol="1" bandRow="1">
                <a:tableStyleId>{5940675A-B579-460E-94D1-54222C63F5DA}</a:tableStyleId>
              </a:tblPr>
              <a:tblGrid>
                <a:gridCol w="4138744">
                  <a:extLst>
                    <a:ext uri="{9D8B030D-6E8A-4147-A177-3AD203B41FA5}">
                      <a16:colId xmlns:a16="http://schemas.microsoft.com/office/drawing/2014/main" val="20000"/>
                    </a:ext>
                  </a:extLst>
                </a:gridCol>
                <a:gridCol w="4117629">
                  <a:extLst>
                    <a:ext uri="{9D8B030D-6E8A-4147-A177-3AD203B41FA5}">
                      <a16:colId xmlns:a16="http://schemas.microsoft.com/office/drawing/2014/main" val="20001"/>
                    </a:ext>
                  </a:extLst>
                </a:gridCol>
              </a:tblGrid>
              <a:tr h="477555">
                <a:tc>
                  <a:txBody>
                    <a:bodyPr/>
                    <a:lstStyle/>
                    <a:p>
                      <a:pPr marL="0" marR="0" algn="just">
                        <a:spcBef>
                          <a:spcPts val="0"/>
                        </a:spcBef>
                        <a:spcAft>
                          <a:spcPts val="0"/>
                        </a:spcAft>
                      </a:pPr>
                      <a:r>
                        <a:rPr lang="en-US" sz="2000" b="1" dirty="0">
                          <a:solidFill>
                            <a:schemeClr val="bg1"/>
                          </a:solidFill>
                          <a:effectLst/>
                          <a:latin typeface="Consolas" panose="020B0609020204030204" pitchFamily="49" charset="0"/>
                          <a:cs typeface="Consolas" panose="020B0609020204030204" pitchFamily="49" charset="0"/>
                        </a:rPr>
                        <a:t>Example code for break</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2000" b="1" dirty="0">
                          <a:solidFill>
                            <a:schemeClr val="bg1"/>
                          </a:solidFill>
                          <a:effectLst/>
                          <a:latin typeface="Consolas" panose="020B0609020204030204" pitchFamily="49" charset="0"/>
                          <a:cs typeface="Consolas" panose="020B0609020204030204" pitchFamily="49" charset="0"/>
                        </a:rPr>
                        <a:t>Example code for continue</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extLst>
                  <a:ext uri="{0D108BD9-81ED-4DB2-BD59-A6C34878D82A}">
                    <a16:rowId xmlns:a16="http://schemas.microsoft.com/office/drawing/2014/main" val="10000"/>
                  </a:ext>
                </a:extLst>
              </a:tr>
              <a:tr h="1910219">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for(</a:t>
                      </a:r>
                      <a:r>
                        <a:rPr lang="en-US" sz="2000" dirty="0" err="1">
                          <a:effectLst/>
                          <a:latin typeface="Consolas" panose="020B0609020204030204" pitchFamily="49" charset="0"/>
                          <a:cs typeface="Consolas" panose="020B0609020204030204" pitchFamily="49" charset="0"/>
                        </a:rPr>
                        <a:t>int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0;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&lt; 5;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if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2) </a:t>
                      </a:r>
                      <a:r>
                        <a:rPr lang="en-US" sz="2000" b="1" dirty="0">
                          <a:solidFill>
                            <a:srgbClr val="C00000"/>
                          </a:solidFill>
                          <a:effectLst/>
                          <a:latin typeface="Consolas" panose="020B0609020204030204" pitchFamily="49" charset="0"/>
                          <a:cs typeface="Consolas" panose="020B0609020204030204" pitchFamily="49" charset="0"/>
                        </a:rPr>
                        <a:t>break</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printf</a:t>
                      </a:r>
                      <a:r>
                        <a:rPr lang="en-US" sz="2000" dirty="0">
                          <a:effectLst/>
                          <a:latin typeface="Consolas" panose="020B0609020204030204" pitchFamily="49" charset="0"/>
                          <a:cs typeface="Consolas" panose="020B0609020204030204" pitchFamily="49" charset="0"/>
                        </a:rPr>
                        <a:t>(“%d, ”,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for(</a:t>
                      </a:r>
                      <a:r>
                        <a:rPr lang="en-US" sz="2000" dirty="0" err="1">
                          <a:effectLst/>
                          <a:latin typeface="Consolas" panose="020B0609020204030204" pitchFamily="49" charset="0"/>
                          <a:cs typeface="Consolas" panose="020B0609020204030204" pitchFamily="49" charset="0"/>
                        </a:rPr>
                        <a:t>int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0;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&lt; 5;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if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2) </a:t>
                      </a:r>
                      <a:r>
                        <a:rPr lang="en-US" sz="2000" b="1" dirty="0">
                          <a:solidFill>
                            <a:srgbClr val="C00000"/>
                          </a:solidFill>
                          <a:effectLst/>
                          <a:latin typeface="Consolas" panose="020B0609020204030204" pitchFamily="49" charset="0"/>
                          <a:cs typeface="Consolas" panose="020B0609020204030204" pitchFamily="49" charset="0"/>
                        </a:rPr>
                        <a:t>continue</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printf</a:t>
                      </a:r>
                      <a:r>
                        <a:rPr lang="en-US" sz="2000" dirty="0">
                          <a:effectLst/>
                          <a:latin typeface="Consolas" panose="020B0609020204030204" pitchFamily="49" charset="0"/>
                          <a:cs typeface="Consolas" panose="020B0609020204030204" pitchFamily="49" charset="0"/>
                        </a:rPr>
                        <a:t>(“%d, ”,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517351">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Output: </a:t>
                      </a:r>
                      <a:r>
                        <a:rPr lang="en-US" sz="2000" b="0" dirty="0">
                          <a:solidFill>
                            <a:srgbClr val="FF0000"/>
                          </a:solidFill>
                          <a:effectLst/>
                          <a:latin typeface="Consolas" panose="020B0609020204030204" pitchFamily="49" charset="0"/>
                          <a:cs typeface="Consolas" panose="020B0609020204030204" pitchFamily="49" charset="0"/>
                        </a:rPr>
                        <a:t>0, 1</a:t>
                      </a:r>
                    </a:p>
                    <a:p>
                      <a:pPr marL="0" marR="0" algn="just">
                        <a:spcBef>
                          <a:spcPts val="0"/>
                        </a:spcBef>
                        <a:spcAft>
                          <a:spcPts val="0"/>
                        </a:spcAft>
                      </a:pPr>
                      <a:r>
                        <a:rPr kumimoji="0" lang="en-US" sz="2000" kern="1200" dirty="0">
                          <a:solidFill>
                            <a:schemeClr val="tx1"/>
                          </a:solidFill>
                          <a:effectLst/>
                          <a:latin typeface="Consolas" panose="020B0609020204030204" pitchFamily="49" charset="0"/>
                          <a:ea typeface="+mn-ea"/>
                          <a:cs typeface="Consolas" panose="020B0609020204030204" pitchFamily="49" charset="0"/>
                        </a:rPr>
                        <a:t>Break: break out of the loop</a:t>
                      </a:r>
                    </a:p>
                  </a:txBody>
                  <a:tcPr marL="68580" marR="68580" marT="0" marB="0" anchor="ctr"/>
                </a:tc>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Output: </a:t>
                      </a:r>
                      <a:r>
                        <a:rPr lang="en-US" sz="2000" dirty="0">
                          <a:solidFill>
                            <a:srgbClr val="FF0000"/>
                          </a:solidFill>
                          <a:effectLst/>
                          <a:latin typeface="Consolas" panose="020B0609020204030204" pitchFamily="49" charset="0"/>
                          <a:cs typeface="Consolas" panose="020B0609020204030204" pitchFamily="49" charset="0"/>
                        </a:rPr>
                        <a:t>0, 1, 3, 4</a:t>
                      </a:r>
                    </a:p>
                    <a:p>
                      <a:pPr marL="0" marR="0" algn="just">
                        <a:spcBef>
                          <a:spcPts val="0"/>
                        </a:spcBef>
                        <a:spcAft>
                          <a:spcPts val="0"/>
                        </a:spcAft>
                      </a:pPr>
                      <a:r>
                        <a:rPr kumimoji="0" lang="en-US" sz="2000" kern="1200" dirty="0">
                          <a:solidFill>
                            <a:schemeClr val="tx1"/>
                          </a:solidFill>
                          <a:effectLst/>
                          <a:latin typeface="Consolas" panose="020B0609020204030204" pitchFamily="49" charset="0"/>
                          <a:ea typeface="+mn-ea"/>
                          <a:cs typeface="Consolas" panose="020B0609020204030204" pitchFamily="49" charset="0"/>
                        </a:rPr>
                        <a:t>Continue: skip the current loop iteration</a:t>
                      </a: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379007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and Continue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38</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625210527"/>
              </p:ext>
            </p:extLst>
          </p:nvPr>
        </p:nvGraphicFramePr>
        <p:xfrm>
          <a:off x="533400" y="1600200"/>
          <a:ext cx="8382000" cy="4395551"/>
        </p:xfrm>
        <a:graphic>
          <a:graphicData uri="http://schemas.openxmlformats.org/drawingml/2006/table">
            <a:tbl>
              <a:tblPr firstRow="1" firstCol="1" bandRow="1">
                <a:tableStyleId>{5940675A-B579-460E-94D1-54222C63F5DA}</a:tableStyleId>
              </a:tblPr>
              <a:tblGrid>
                <a:gridCol w="3418974">
                  <a:extLst>
                    <a:ext uri="{9D8B030D-6E8A-4147-A177-3AD203B41FA5}">
                      <a16:colId xmlns:a16="http://schemas.microsoft.com/office/drawing/2014/main" val="20000"/>
                    </a:ext>
                  </a:extLst>
                </a:gridCol>
                <a:gridCol w="4963026">
                  <a:extLst>
                    <a:ext uri="{9D8B030D-6E8A-4147-A177-3AD203B41FA5}">
                      <a16:colId xmlns:a16="http://schemas.microsoft.com/office/drawing/2014/main" val="20001"/>
                    </a:ext>
                  </a:extLst>
                </a:gridCol>
              </a:tblGrid>
              <a:tr h="457200">
                <a:tc>
                  <a:txBody>
                    <a:bodyPr/>
                    <a:lstStyle/>
                    <a:p>
                      <a:pPr marL="0" marR="0" algn="just">
                        <a:spcBef>
                          <a:spcPts val="0"/>
                        </a:spcBef>
                        <a:spcAft>
                          <a:spcPts val="0"/>
                        </a:spcAft>
                      </a:pPr>
                      <a:r>
                        <a:rPr lang="en-US" sz="1800" b="1" dirty="0">
                          <a:solidFill>
                            <a:schemeClr val="bg1"/>
                          </a:solidFill>
                          <a:effectLst/>
                          <a:latin typeface="Consolas" panose="020B0609020204030204" pitchFamily="49" charset="0"/>
                          <a:cs typeface="Consolas" panose="020B0609020204030204" pitchFamily="49" charset="0"/>
                        </a:rPr>
                        <a:t>C Program</a:t>
                      </a:r>
                      <a:endParaRPr lang="en-US" sz="18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1800" b="1" dirty="0">
                          <a:solidFill>
                            <a:schemeClr val="bg1"/>
                          </a:solidFill>
                          <a:effectLst/>
                          <a:latin typeface="Consolas" panose="020B0609020204030204" pitchFamily="49" charset="0"/>
                          <a:cs typeface="Consolas" panose="020B0609020204030204" pitchFamily="49" charset="0"/>
                        </a:rPr>
                        <a:t>Assembly Program</a:t>
                      </a:r>
                      <a:endParaRPr lang="en-US" sz="18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extLst>
                  <a:ext uri="{0D108BD9-81ED-4DB2-BD59-A6C34878D82A}">
                    <a16:rowId xmlns:a16="http://schemas.microsoft.com/office/drawing/2014/main" val="10000"/>
                  </a:ext>
                </a:extLst>
              </a:tr>
              <a:tr h="3938351">
                <a:tc>
                  <a:txBody>
                    <a:bodyPr/>
                    <a:lstStyle/>
                    <a:p>
                      <a:pPr marL="0" marR="0" algn="just">
                        <a:spcBef>
                          <a:spcPts val="0"/>
                        </a:spcBef>
                        <a:spcAft>
                          <a:spcPts val="0"/>
                        </a:spcAft>
                      </a:pPr>
                      <a:r>
                        <a:rPr lang="en-US" sz="1800" dirty="0">
                          <a:solidFill>
                            <a:schemeClr val="bg1">
                              <a:lumMod val="50000"/>
                            </a:schemeClr>
                          </a:solidFill>
                          <a:effectLst/>
                          <a:latin typeface="Consolas" panose="020B0609020204030204" pitchFamily="49" charset="0"/>
                          <a:cs typeface="Consolas" panose="020B0609020204030204" pitchFamily="49" charset="0"/>
                        </a:rPr>
                        <a:t>// Find string length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char </a:t>
                      </a:r>
                      <a:r>
                        <a:rPr lang="en-US" sz="1800" dirty="0" err="1">
                          <a:effectLst/>
                          <a:latin typeface="Consolas" panose="020B0609020204030204" pitchFamily="49" charset="0"/>
                          <a:cs typeface="Consolas" panose="020B0609020204030204" pitchFamily="49" charset="0"/>
                        </a:rPr>
                        <a:t>str</a:t>
                      </a:r>
                      <a:r>
                        <a:rPr lang="en-US" sz="1800" dirty="0">
                          <a:effectLst/>
                          <a:latin typeface="Consolas" panose="020B0609020204030204" pitchFamily="49" charset="0"/>
                          <a:cs typeface="Consolas" panose="020B0609020204030204" pitchFamily="49" charset="0"/>
                        </a:rPr>
                        <a:t>[] = "hello";</a:t>
                      </a:r>
                    </a:p>
                    <a:p>
                      <a:pPr marL="0" marR="0" algn="just">
                        <a:spcBef>
                          <a:spcPts val="0"/>
                        </a:spcBef>
                        <a:spcAft>
                          <a:spcPts val="0"/>
                        </a:spcAft>
                      </a:pPr>
                      <a:r>
                        <a:rPr lang="en-US" sz="1800" dirty="0" err="1">
                          <a:effectLst/>
                          <a:latin typeface="Consolas" panose="020B0609020204030204" pitchFamily="49" charset="0"/>
                          <a:cs typeface="Consolas" panose="020B0609020204030204" pitchFamily="49" charset="0"/>
                        </a:rPr>
                        <a:t>int</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len</a:t>
                      </a:r>
                      <a:r>
                        <a:rPr lang="en-US" sz="1800" dirty="0">
                          <a:effectLst/>
                          <a:latin typeface="Consolas" panose="020B0609020204030204" pitchFamily="49" charset="0"/>
                          <a:cs typeface="Consolas" panose="020B0609020204030204" pitchFamily="49" charset="0"/>
                        </a:rPr>
                        <a:t> = 0;</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for( ; ; )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if (*</a:t>
                      </a:r>
                      <a:r>
                        <a:rPr lang="en-US" sz="1800" dirty="0" err="1">
                          <a:effectLst/>
                          <a:latin typeface="Consolas" panose="020B0609020204030204" pitchFamily="49" charset="0"/>
                          <a:cs typeface="Consolas" panose="020B0609020204030204" pitchFamily="49" charset="0"/>
                        </a:rPr>
                        <a:t>str</a:t>
                      </a:r>
                      <a:r>
                        <a:rPr lang="en-US" sz="1800" dirty="0">
                          <a:effectLst/>
                          <a:latin typeface="Consolas" panose="020B0609020204030204" pitchFamily="49" charset="0"/>
                          <a:cs typeface="Consolas" panose="020B0609020204030204" pitchFamily="49" charset="0"/>
                        </a:rPr>
                        <a:t> == '\0')</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break;</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str</a:t>
                      </a:r>
                      <a:r>
                        <a:rPr lang="en-US" sz="18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len</a:t>
                      </a:r>
                      <a:r>
                        <a:rPr lang="en-US" sz="18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800" dirty="0">
                          <a:solidFill>
                            <a:schemeClr val="bg1">
                              <a:lumMod val="50000"/>
                            </a:schemeClr>
                          </a:solidFill>
                          <a:effectLst/>
                          <a:latin typeface="Consolas" panose="020B0609020204030204" pitchFamily="49" charset="0"/>
                          <a:cs typeface="Consolas" panose="020B0609020204030204" pitchFamily="49" charset="0"/>
                        </a:rPr>
                        <a:t>         ; </a:t>
                      </a:r>
                      <a:r>
                        <a:rPr lang="en-US" sz="1800" dirty="0" err="1">
                          <a:solidFill>
                            <a:schemeClr val="bg1">
                              <a:lumMod val="50000"/>
                            </a:schemeClr>
                          </a:solidFill>
                          <a:effectLst/>
                          <a:latin typeface="Consolas" panose="020B0609020204030204" pitchFamily="49" charset="0"/>
                          <a:cs typeface="Consolas" panose="020B0609020204030204" pitchFamily="49" charset="0"/>
                        </a:rPr>
                        <a:t>r0</a:t>
                      </a:r>
                      <a:r>
                        <a:rPr lang="en-US" sz="1800" dirty="0">
                          <a:solidFill>
                            <a:schemeClr val="bg1">
                              <a:lumMod val="50000"/>
                            </a:schemeClr>
                          </a:solidFill>
                          <a:effectLst/>
                          <a:latin typeface="Consolas" panose="020B0609020204030204" pitchFamily="49" charset="0"/>
                          <a:cs typeface="Consolas" panose="020B0609020204030204" pitchFamily="49" charset="0"/>
                        </a:rPr>
                        <a:t> = string memory address</a:t>
                      </a:r>
                    </a:p>
                    <a:p>
                      <a:pPr marL="0" marR="0" algn="just">
                        <a:spcBef>
                          <a:spcPts val="0"/>
                        </a:spcBef>
                        <a:spcAft>
                          <a:spcPts val="0"/>
                        </a:spcAft>
                      </a:pPr>
                      <a:r>
                        <a:rPr lang="en-US" sz="1800" dirty="0">
                          <a:solidFill>
                            <a:schemeClr val="bg1">
                              <a:lumMod val="50000"/>
                            </a:schemeClr>
                          </a:solidFill>
                          <a:effectLst/>
                          <a:latin typeface="Consolas" panose="020B0609020204030204" pitchFamily="49" charset="0"/>
                          <a:cs typeface="Consolas" panose="020B0609020204030204" pitchFamily="49" charset="0"/>
                        </a:rPr>
                        <a:t>         ; </a:t>
                      </a:r>
                      <a:r>
                        <a:rPr lang="en-US" sz="1800" dirty="0" err="1">
                          <a:solidFill>
                            <a:schemeClr val="bg1">
                              <a:lumMod val="50000"/>
                            </a:schemeClr>
                          </a:solidFill>
                          <a:effectLst/>
                          <a:latin typeface="Consolas" panose="020B0609020204030204" pitchFamily="49" charset="0"/>
                          <a:cs typeface="Consolas" panose="020B0609020204030204" pitchFamily="49" charset="0"/>
                        </a:rPr>
                        <a:t>r1</a:t>
                      </a:r>
                      <a:r>
                        <a:rPr lang="en-US" sz="1800" dirty="0">
                          <a:solidFill>
                            <a:schemeClr val="bg1">
                              <a:lumMod val="50000"/>
                            </a:schemeClr>
                          </a:solidFill>
                          <a:effectLst/>
                          <a:latin typeface="Consolas" panose="020B0609020204030204" pitchFamily="49" charset="0"/>
                          <a:cs typeface="Consolas" panose="020B0609020204030204" pitchFamily="49" charset="0"/>
                        </a:rPr>
                        <a:t> = string length</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MOV</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r1</a:t>
                      </a:r>
                      <a:r>
                        <a:rPr lang="en-US" sz="1800" dirty="0">
                          <a:effectLst/>
                          <a:latin typeface="Consolas" panose="020B0609020204030204" pitchFamily="49" charset="0"/>
                          <a:cs typeface="Consolas" panose="020B0609020204030204" pitchFamily="49" charset="0"/>
                        </a:rPr>
                        <a:t>, #0        </a:t>
                      </a:r>
                      <a:r>
                        <a:rPr lang="en-US" sz="1800" dirty="0">
                          <a:solidFill>
                            <a:schemeClr val="bg1">
                              <a:lumMod val="50000"/>
                            </a:schemeClr>
                          </a:solidFill>
                          <a:effectLst/>
                          <a:latin typeface="Consolas" panose="020B0609020204030204" pitchFamily="49" charset="0"/>
                          <a:cs typeface="Consolas" panose="020B0609020204030204" pitchFamily="49" charset="0"/>
                        </a:rPr>
                        <a:t>; </a:t>
                      </a:r>
                      <a:r>
                        <a:rPr lang="en-US" sz="1800" dirty="0" err="1">
                          <a:solidFill>
                            <a:schemeClr val="bg1">
                              <a:lumMod val="50000"/>
                            </a:schemeClr>
                          </a:solidFill>
                          <a:effectLst/>
                          <a:latin typeface="Consolas" panose="020B0609020204030204" pitchFamily="49" charset="0"/>
                          <a:cs typeface="Consolas" panose="020B0609020204030204" pitchFamily="49" charset="0"/>
                        </a:rPr>
                        <a:t>len</a:t>
                      </a:r>
                      <a:r>
                        <a:rPr lang="en-US" sz="1800" dirty="0">
                          <a:solidFill>
                            <a:schemeClr val="bg1">
                              <a:lumMod val="50000"/>
                            </a:schemeClr>
                          </a:solidFill>
                          <a:effectLst/>
                          <a:latin typeface="Consolas" panose="020B0609020204030204" pitchFamily="49" charset="0"/>
                          <a:cs typeface="Consolas" panose="020B0609020204030204" pitchFamily="49" charset="0"/>
                        </a:rPr>
                        <a:t> = 0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loop     </a:t>
                      </a:r>
                      <a:r>
                        <a:rPr lang="en-US" sz="1800" dirty="0" err="1">
                          <a:effectLst/>
                          <a:latin typeface="Consolas" panose="020B0609020204030204" pitchFamily="49" charset="0"/>
                          <a:cs typeface="Consolas" panose="020B0609020204030204" pitchFamily="49" charset="0"/>
                        </a:rPr>
                        <a:t>LDRB</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r2</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r1</a:t>
                      </a:r>
                      <a:r>
                        <a:rPr lang="en-US" sz="18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r>
                        <a:rPr lang="en-US" sz="1800" b="1" dirty="0" err="1">
                          <a:solidFill>
                            <a:srgbClr val="FF0000"/>
                          </a:solidFill>
                          <a:effectLst/>
                          <a:latin typeface="Consolas" panose="020B0609020204030204" pitchFamily="49" charset="0"/>
                          <a:cs typeface="Consolas" panose="020B0609020204030204" pitchFamily="49" charset="0"/>
                        </a:rPr>
                        <a:t>CBNZ</a:t>
                      </a:r>
                      <a:r>
                        <a:rPr lang="en-US" sz="1800" dirty="0">
                          <a:solidFill>
                            <a:srgbClr val="FF0000"/>
                          </a:solidFill>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r2</a:t>
                      </a:r>
                      <a:r>
                        <a:rPr lang="en-US" sz="1800" dirty="0">
                          <a:effectLst/>
                          <a:latin typeface="Consolas" panose="020B0609020204030204" pitchFamily="49" charset="0"/>
                          <a:cs typeface="Consolas" panose="020B0609020204030204" pitchFamily="49" charset="0"/>
                        </a:rPr>
                        <a:t>, </a:t>
                      </a:r>
                      <a:r>
                        <a:rPr lang="en-US" sz="1800" b="1" dirty="0" err="1">
                          <a:solidFill>
                            <a:srgbClr val="FF0000"/>
                          </a:solidFill>
                          <a:effectLst/>
                          <a:latin typeface="Consolas" panose="020B0609020204030204" pitchFamily="49" charset="0"/>
                          <a:cs typeface="Consolas" panose="020B0609020204030204" pitchFamily="49" charset="0"/>
                        </a:rPr>
                        <a:t>notZero</a:t>
                      </a:r>
                      <a:endParaRPr lang="en-US" sz="1800" b="1" dirty="0">
                        <a:solidFill>
                          <a:srgbClr val="FF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B    </a:t>
                      </a:r>
                      <a:r>
                        <a:rPr lang="en-US" sz="1800" dirty="0" err="1">
                          <a:effectLst/>
                          <a:latin typeface="Consolas" panose="020B0609020204030204" pitchFamily="49" charset="0"/>
                          <a:cs typeface="Consolas" panose="020B0609020204030204" pitchFamily="49" charset="0"/>
                        </a:rPr>
                        <a:t>endloop</a:t>
                      </a:r>
                      <a:r>
                        <a:rPr lang="en-US" sz="18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800" b="1" dirty="0" err="1">
                          <a:solidFill>
                            <a:srgbClr val="FF0000"/>
                          </a:solidFill>
                          <a:effectLst/>
                          <a:latin typeface="Consolas" panose="020B0609020204030204" pitchFamily="49" charset="0"/>
                          <a:cs typeface="Consolas" panose="020B0609020204030204" pitchFamily="49" charset="0"/>
                        </a:rPr>
                        <a:t>notZero</a:t>
                      </a:r>
                      <a:r>
                        <a:rPr lang="en-US" sz="1800" dirty="0">
                          <a:effectLst/>
                          <a:latin typeface="Consolas" panose="020B0609020204030204" pitchFamily="49" charset="0"/>
                          <a:cs typeface="Consolas" panose="020B0609020204030204" pitchFamily="49" charset="0"/>
                        </a:rPr>
                        <a:t>  ADD  </a:t>
                      </a:r>
                      <a:r>
                        <a:rPr lang="en-US" sz="1800" dirty="0" err="1">
                          <a:effectLst/>
                          <a:latin typeface="Consolas" panose="020B0609020204030204" pitchFamily="49" charset="0"/>
                          <a:cs typeface="Consolas" panose="020B0609020204030204" pitchFamily="49" charset="0"/>
                        </a:rPr>
                        <a:t>r0</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r0</a:t>
                      </a:r>
                      <a:r>
                        <a:rPr lang="en-US" sz="1800" dirty="0">
                          <a:effectLst/>
                          <a:latin typeface="Consolas" panose="020B0609020204030204" pitchFamily="49" charset="0"/>
                          <a:cs typeface="Consolas" panose="020B0609020204030204" pitchFamily="49" charset="0"/>
                        </a:rPr>
                        <a:t>, #1    </a:t>
                      </a:r>
                      <a:r>
                        <a:rPr lang="en-US" sz="1800" dirty="0">
                          <a:solidFill>
                            <a:schemeClr val="bg1">
                              <a:lumMod val="50000"/>
                            </a:schemeClr>
                          </a:solidFill>
                          <a:effectLst/>
                          <a:latin typeface="Consolas" panose="020B0609020204030204" pitchFamily="49" charset="0"/>
                          <a:cs typeface="Consolas" panose="020B0609020204030204" pitchFamily="49" charset="0"/>
                        </a:rPr>
                        <a:t>; </a:t>
                      </a:r>
                      <a:r>
                        <a:rPr lang="en-US" sz="1800" dirty="0" err="1">
                          <a:solidFill>
                            <a:schemeClr val="bg1">
                              <a:lumMod val="50000"/>
                            </a:schemeClr>
                          </a:solidFill>
                          <a:effectLst/>
                          <a:latin typeface="Consolas" panose="020B0609020204030204" pitchFamily="49" charset="0"/>
                          <a:cs typeface="Consolas" panose="020B0609020204030204" pitchFamily="49" charset="0"/>
                        </a:rPr>
                        <a:t>str</a:t>
                      </a:r>
                      <a:r>
                        <a:rPr lang="en-US" sz="1800" dirty="0">
                          <a:solidFill>
                            <a:schemeClr val="bg1">
                              <a:lumMod val="50000"/>
                            </a:schemeClr>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ADD  </a:t>
                      </a:r>
                      <a:r>
                        <a:rPr lang="en-US" sz="1800" dirty="0" err="1">
                          <a:effectLst/>
                          <a:latin typeface="Consolas" panose="020B0609020204030204" pitchFamily="49" charset="0"/>
                          <a:cs typeface="Consolas" panose="020B0609020204030204" pitchFamily="49" charset="0"/>
                        </a:rPr>
                        <a:t>r1</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r1</a:t>
                      </a:r>
                      <a:r>
                        <a:rPr lang="en-US" sz="1800" dirty="0">
                          <a:effectLst/>
                          <a:latin typeface="Consolas" panose="020B0609020204030204" pitchFamily="49" charset="0"/>
                          <a:cs typeface="Consolas" panose="020B0609020204030204" pitchFamily="49" charset="0"/>
                        </a:rPr>
                        <a:t>, #1    </a:t>
                      </a:r>
                      <a:r>
                        <a:rPr lang="en-US" sz="1800" dirty="0">
                          <a:solidFill>
                            <a:schemeClr val="bg1">
                              <a:lumMod val="50000"/>
                            </a:schemeClr>
                          </a:solidFill>
                          <a:effectLst/>
                          <a:latin typeface="Consolas" panose="020B0609020204030204" pitchFamily="49" charset="0"/>
                          <a:cs typeface="Consolas" panose="020B0609020204030204" pitchFamily="49" charset="0"/>
                        </a:rPr>
                        <a:t>; </a:t>
                      </a:r>
                      <a:r>
                        <a:rPr lang="en-US" sz="1800" dirty="0" err="1">
                          <a:solidFill>
                            <a:schemeClr val="bg1">
                              <a:lumMod val="50000"/>
                            </a:schemeClr>
                          </a:solidFill>
                          <a:effectLst/>
                          <a:latin typeface="Consolas" panose="020B0609020204030204" pitchFamily="49" charset="0"/>
                          <a:cs typeface="Consolas" panose="020B0609020204030204" pitchFamily="49" charset="0"/>
                        </a:rPr>
                        <a:t>len</a:t>
                      </a:r>
                      <a:r>
                        <a:rPr lang="en-US" sz="1800" dirty="0">
                          <a:solidFill>
                            <a:schemeClr val="bg1">
                              <a:lumMod val="50000"/>
                            </a:schemeClr>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B    loop</a:t>
                      </a:r>
                    </a:p>
                    <a:p>
                      <a:pPr marL="0" marR="0" algn="just">
                        <a:spcBef>
                          <a:spcPts val="0"/>
                        </a:spcBef>
                        <a:spcAft>
                          <a:spcPts val="0"/>
                        </a:spcAft>
                      </a:pPr>
                      <a:r>
                        <a:rPr lang="en-US" sz="1800" dirty="0" err="1">
                          <a:effectLst/>
                          <a:latin typeface="Consolas" panose="020B0609020204030204" pitchFamily="49" charset="0"/>
                          <a:cs typeface="Consolas" panose="020B0609020204030204" pitchFamily="49" charset="0"/>
                        </a:rPr>
                        <a:t>endloop</a:t>
                      </a:r>
                      <a:r>
                        <a:rPr lang="en-US" sz="1800" dirty="0">
                          <a:effectLst/>
                          <a:latin typeface="Consolas" panose="020B0609020204030204" pitchFamily="49" charset="0"/>
                          <a:cs typeface="Consolas" panose="020B0609020204030204" pitchFamily="49" charset="0"/>
                        </a:rPr>
                        <a:t> </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918461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p:txBody>
          <a:bodyPr>
            <a:normAutofit fontScale="90000"/>
          </a:bodyPr>
          <a:lstStyle/>
          <a:p>
            <a:r>
              <a:rPr lang="en-US" dirty="0"/>
              <a:t>Summary:</a:t>
            </a:r>
            <a:br>
              <a:rPr lang="en-US" dirty="0"/>
            </a:br>
            <a:r>
              <a:rPr lang="en-US" dirty="0"/>
              <a:t>Condition Codes </a:t>
            </a:r>
          </a:p>
        </p:txBody>
      </p:sp>
      <p:sp>
        <p:nvSpPr>
          <p:cNvPr id="54" name="Slide Number Placeholder 53"/>
          <p:cNvSpPr>
            <a:spLocks noGrp="1"/>
          </p:cNvSpPr>
          <p:nvPr>
            <p:ph type="sldNum" sz="quarter" idx="12"/>
          </p:nvPr>
        </p:nvSpPr>
        <p:spPr/>
        <p:txBody>
          <a:bodyPr/>
          <a:lstStyle/>
          <a:p>
            <a:fld id="{AEE14D4A-FE32-40AF-B06D-E9622816B101}" type="slidenum">
              <a:rPr lang="en-US" smtClean="0"/>
              <a:pPr/>
              <a:t>39</a:t>
            </a:fld>
            <a:endParaRPr lang="en-US"/>
          </a:p>
        </p:txBody>
      </p:sp>
      <p:sp>
        <p:nvSpPr>
          <p:cNvPr id="2" name="Rectangle 1"/>
          <p:cNvSpPr/>
          <p:nvPr/>
        </p:nvSpPr>
        <p:spPr>
          <a:xfrm>
            <a:off x="1390649" y="5765380"/>
            <a:ext cx="6358825" cy="307777"/>
          </a:xfrm>
          <a:prstGeom prst="rect">
            <a:avLst/>
          </a:prstGeom>
        </p:spPr>
        <p:txBody>
          <a:bodyPr wrap="square">
            <a:spAutoFit/>
          </a:bodyPr>
          <a:lstStyle/>
          <a:p>
            <a:pPr lvl="2"/>
            <a:r>
              <a:rPr lang="en-US" sz="1400" i="1" dirty="0"/>
              <a:t>Note AL is the default and does not need to be specified </a:t>
            </a:r>
            <a:endParaRPr lang="en-GB" sz="1400" i="1" dirty="0"/>
          </a:p>
        </p:txBody>
      </p:sp>
      <p:grpSp>
        <p:nvGrpSpPr>
          <p:cNvPr id="4" name="Group 3"/>
          <p:cNvGrpSpPr/>
          <p:nvPr/>
        </p:nvGrpSpPr>
        <p:grpSpPr>
          <a:xfrm>
            <a:off x="1390650" y="1412356"/>
            <a:ext cx="6362700" cy="4241801"/>
            <a:chOff x="1423974" y="1779588"/>
            <a:chExt cx="6362700" cy="4241801"/>
          </a:xfrm>
        </p:grpSpPr>
        <p:sp>
          <p:nvSpPr>
            <p:cNvPr id="14342" name="Rectangle 5"/>
            <p:cNvSpPr>
              <a:spLocks noChangeArrowheads="1"/>
            </p:cNvSpPr>
            <p:nvPr/>
          </p:nvSpPr>
          <p:spPr bwMode="auto">
            <a:xfrm>
              <a:off x="2696971" y="2309813"/>
              <a:ext cx="3435035"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cs typeface="Consolas" panose="020B0609020204030204" pitchFamily="49" charset="0"/>
                </a:rPr>
                <a:t>N</a:t>
              </a:r>
              <a:r>
                <a:rPr lang="en-US" sz="1800" b="0" dirty="0">
                  <a:latin typeface="Consolas" panose="020B0609020204030204" pitchFamily="49" charset="0"/>
                  <a:cs typeface="Consolas" panose="020B0609020204030204" pitchFamily="49" charset="0"/>
                </a:rPr>
                <a:t>ot </a:t>
              </a:r>
              <a:r>
                <a:rPr lang="en-US" sz="1800" b="1" dirty="0">
                  <a:solidFill>
                    <a:srgbClr val="FF0000"/>
                  </a:solidFill>
                  <a:latin typeface="Consolas" panose="020B0609020204030204" pitchFamily="49" charset="0"/>
                  <a:cs typeface="Consolas" panose="020B0609020204030204" pitchFamily="49" charset="0"/>
                </a:rPr>
                <a:t>E</a:t>
              </a:r>
              <a:r>
                <a:rPr lang="en-US" sz="1800" b="0" dirty="0">
                  <a:latin typeface="Consolas" panose="020B0609020204030204" pitchFamily="49" charset="0"/>
                  <a:cs typeface="Consolas" panose="020B0609020204030204" pitchFamily="49" charset="0"/>
                </a:rPr>
                <a:t>qual</a:t>
              </a:r>
            </a:p>
          </p:txBody>
        </p:sp>
        <p:sp>
          <p:nvSpPr>
            <p:cNvPr id="14343" name="Rectangle 6"/>
            <p:cNvSpPr>
              <a:spLocks noChangeArrowheads="1"/>
            </p:cNvSpPr>
            <p:nvPr/>
          </p:nvSpPr>
          <p:spPr bwMode="auto">
            <a:xfrm>
              <a:off x="2696971" y="2574926"/>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a:t>
              </a:r>
              <a:r>
                <a:rPr lang="en-US" sz="1800" b="1" dirty="0">
                  <a:solidFill>
                    <a:srgbClr val="FF0000"/>
                  </a:solidFill>
                  <a:latin typeface="Consolas" panose="020B0609020204030204" pitchFamily="49" charset="0"/>
                  <a:cs typeface="Consolas" panose="020B0609020204030204" pitchFamily="49" charset="0"/>
                </a:rPr>
                <a:t>H</a:t>
              </a:r>
              <a:r>
                <a:rPr lang="en-US" sz="1800" b="0" dirty="0">
                  <a:latin typeface="Consolas" panose="020B0609020204030204" pitchFamily="49" charset="0"/>
                  <a:cs typeface="Consolas" panose="020B0609020204030204" pitchFamily="49" charset="0"/>
                </a:rPr>
                <a:t>igher or </a:t>
              </a:r>
              <a:r>
                <a:rPr lang="en-US" sz="1800" b="1" dirty="0">
                  <a:solidFill>
                    <a:srgbClr val="FF0000"/>
                  </a:solidFill>
                  <a:latin typeface="Consolas" panose="020B0609020204030204" pitchFamily="49" charset="0"/>
                  <a:cs typeface="Consolas" panose="020B0609020204030204" pitchFamily="49" charset="0"/>
                </a:rPr>
                <a:t>S</a:t>
              </a:r>
              <a:r>
                <a:rPr lang="en-US" sz="1800" b="0" dirty="0">
                  <a:latin typeface="Consolas" panose="020B0609020204030204" pitchFamily="49" charset="0"/>
                  <a:cs typeface="Consolas" panose="020B0609020204030204" pitchFamily="49" charset="0"/>
                </a:rPr>
                <a:t>ame</a:t>
              </a:r>
            </a:p>
          </p:txBody>
        </p:sp>
        <p:sp>
          <p:nvSpPr>
            <p:cNvPr id="14344" name="Rectangle 7"/>
            <p:cNvSpPr>
              <a:spLocks noChangeArrowheads="1"/>
            </p:cNvSpPr>
            <p:nvPr/>
          </p:nvSpPr>
          <p:spPr bwMode="auto">
            <a:xfrm>
              <a:off x="2696971" y="2840038"/>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a:t>
              </a:r>
              <a:r>
                <a:rPr lang="en-US" sz="1800" b="1" dirty="0" err="1">
                  <a:solidFill>
                    <a:srgbClr val="FF0000"/>
                  </a:solidFill>
                  <a:latin typeface="Consolas" panose="020B0609020204030204" pitchFamily="49" charset="0"/>
                  <a:cs typeface="Consolas" panose="020B0609020204030204" pitchFamily="49" charset="0"/>
                </a:rPr>
                <a:t>LO</a:t>
              </a:r>
              <a:r>
                <a:rPr lang="en-US" sz="1800" b="0" dirty="0" err="1">
                  <a:latin typeface="Consolas" panose="020B0609020204030204" pitchFamily="49" charset="0"/>
                  <a:cs typeface="Consolas" panose="020B0609020204030204" pitchFamily="49" charset="0"/>
                </a:rPr>
                <a:t>wer</a:t>
              </a:r>
              <a:endParaRPr lang="en-US" sz="1800" b="0" dirty="0">
                <a:latin typeface="Consolas" panose="020B0609020204030204" pitchFamily="49" charset="0"/>
                <a:cs typeface="Consolas" panose="020B0609020204030204" pitchFamily="49" charset="0"/>
              </a:endParaRPr>
            </a:p>
          </p:txBody>
        </p:sp>
        <p:sp>
          <p:nvSpPr>
            <p:cNvPr id="14345" name="Rectangle 8"/>
            <p:cNvSpPr>
              <a:spLocks noChangeArrowheads="1"/>
            </p:cNvSpPr>
            <p:nvPr/>
          </p:nvSpPr>
          <p:spPr bwMode="auto">
            <a:xfrm>
              <a:off x="2696971" y="3105151"/>
              <a:ext cx="3435035" cy="265113"/>
            </a:xfrm>
            <a:prstGeom prst="rect">
              <a:avLst/>
            </a:prstGeom>
            <a:noFill/>
            <a:ln w="12700">
              <a:solidFill>
                <a:schemeClr val="tx1"/>
              </a:solidFill>
              <a:miter lim="800000"/>
              <a:headEnd/>
              <a:tailEnd/>
            </a:ln>
          </p:spPr>
          <p:txBody>
            <a:bodyPr wrap="none" anchor="ctr"/>
            <a:lstStyle/>
            <a:p>
              <a:r>
                <a:rPr lang="en-US" sz="1800" b="1" dirty="0" err="1">
                  <a:solidFill>
                    <a:srgbClr val="FF0000"/>
                  </a:solidFill>
                  <a:latin typeface="Consolas" panose="020B0609020204030204" pitchFamily="49" charset="0"/>
                  <a:cs typeface="Consolas" panose="020B0609020204030204" pitchFamily="49" charset="0"/>
                </a:rPr>
                <a:t>MI</a:t>
              </a:r>
              <a:r>
                <a:rPr lang="en-US" sz="1800" b="0" dirty="0" err="1">
                  <a:latin typeface="Consolas" panose="020B0609020204030204" pitchFamily="49" charset="0"/>
                  <a:cs typeface="Consolas" panose="020B0609020204030204" pitchFamily="49" charset="0"/>
                </a:rPr>
                <a:t>nus</a:t>
              </a:r>
              <a:r>
                <a:rPr lang="en-US" sz="1800" b="0"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t>
              </a:r>
              <a:r>
                <a:rPr lang="en-US" sz="1800" b="0" dirty="0">
                  <a:latin typeface="Consolas" panose="020B0609020204030204" pitchFamily="49" charset="0"/>
                  <a:cs typeface="Consolas" panose="020B0609020204030204" pitchFamily="49" charset="0"/>
                </a:rPr>
                <a:t>Negative)</a:t>
              </a:r>
            </a:p>
          </p:txBody>
        </p:sp>
        <p:sp>
          <p:nvSpPr>
            <p:cNvPr id="14346" name="Rectangle 9"/>
            <p:cNvSpPr>
              <a:spLocks noChangeArrowheads="1"/>
            </p:cNvSpPr>
            <p:nvPr/>
          </p:nvSpPr>
          <p:spPr bwMode="auto">
            <a:xfrm>
              <a:off x="2696971" y="2044701"/>
              <a:ext cx="3435035" cy="265113"/>
            </a:xfrm>
            <a:prstGeom prst="rect">
              <a:avLst/>
            </a:prstGeom>
            <a:noFill/>
            <a:ln w="12700">
              <a:solidFill>
                <a:schemeClr val="tx1"/>
              </a:solidFill>
              <a:miter lim="800000"/>
              <a:headEnd/>
              <a:tailEnd/>
            </a:ln>
          </p:spPr>
          <p:txBody>
            <a:bodyPr wrap="none" anchor="ctr"/>
            <a:lstStyle/>
            <a:p>
              <a:r>
                <a:rPr lang="en-US" sz="1800" b="1" dirty="0" err="1">
                  <a:solidFill>
                    <a:srgbClr val="FF0000"/>
                  </a:solidFill>
                  <a:latin typeface="Consolas" panose="020B0609020204030204" pitchFamily="49" charset="0"/>
                  <a:cs typeface="Consolas" panose="020B0609020204030204" pitchFamily="49" charset="0"/>
                </a:rPr>
                <a:t>EQ</a:t>
              </a:r>
              <a:r>
                <a:rPr lang="en-US" sz="1800" b="0" dirty="0" err="1">
                  <a:latin typeface="Consolas" panose="020B0609020204030204" pitchFamily="49" charset="0"/>
                  <a:cs typeface="Consolas" panose="020B0609020204030204" pitchFamily="49" charset="0"/>
                </a:rPr>
                <a:t>ual</a:t>
              </a:r>
              <a:endParaRPr lang="en-US" sz="1800" b="0" dirty="0">
                <a:latin typeface="Consolas" panose="020B0609020204030204" pitchFamily="49" charset="0"/>
                <a:cs typeface="Consolas" panose="020B0609020204030204" pitchFamily="49" charset="0"/>
              </a:endParaRPr>
            </a:p>
          </p:txBody>
        </p:sp>
        <p:sp>
          <p:nvSpPr>
            <p:cNvPr id="14347" name="Rectangle 10"/>
            <p:cNvSpPr>
              <a:spLocks noChangeArrowheads="1"/>
            </p:cNvSpPr>
            <p:nvPr/>
          </p:nvSpPr>
          <p:spPr bwMode="auto">
            <a:xfrm>
              <a:off x="2696971" y="3635376"/>
              <a:ext cx="3435035" cy="265113"/>
            </a:xfrm>
            <a:prstGeom prst="rect">
              <a:avLst/>
            </a:prstGeom>
            <a:noFill/>
            <a:ln w="12700">
              <a:solidFill>
                <a:schemeClr val="tx1"/>
              </a:solidFill>
              <a:miter lim="800000"/>
              <a:headEnd/>
              <a:tailEnd/>
            </a:ln>
          </p:spPr>
          <p:txBody>
            <a:bodyPr wrap="none" anchor="ctr"/>
            <a:lstStyle/>
            <a:p>
              <a:r>
                <a:rPr lang="en-US" dirty="0" err="1">
                  <a:latin typeface="Consolas" panose="020B0609020204030204" pitchFamily="49" charset="0"/>
                  <a:cs typeface="Consolas" panose="020B0609020204030204" pitchFamily="49" charset="0"/>
                </a:rPr>
                <a:t>o</a:t>
              </a:r>
              <a:r>
                <a:rPr lang="en-US" sz="1800" b="1" dirty="0" err="1">
                  <a:solidFill>
                    <a:srgbClr val="FF0000"/>
                  </a:solidFill>
                  <a:latin typeface="Consolas" panose="020B0609020204030204" pitchFamily="49" charset="0"/>
                  <a:cs typeface="Consolas" panose="020B0609020204030204" pitchFamily="49" charset="0"/>
                </a:rPr>
                <a:t>V</a:t>
              </a:r>
              <a:r>
                <a:rPr lang="en-US" sz="1800" b="0" dirty="0" err="1">
                  <a:latin typeface="Consolas" panose="020B0609020204030204" pitchFamily="49" charset="0"/>
                  <a:cs typeface="Consolas" panose="020B0609020204030204" pitchFamily="49" charset="0"/>
                </a:rPr>
                <a:t>erflow</a:t>
              </a:r>
              <a:r>
                <a:rPr lang="en-US" sz="1800" b="0" dirty="0">
                  <a:latin typeface="Consolas" panose="020B0609020204030204" pitchFamily="49" charset="0"/>
                  <a:cs typeface="Consolas" panose="020B0609020204030204" pitchFamily="49" charset="0"/>
                </a:rPr>
                <a:t> </a:t>
              </a:r>
              <a:r>
                <a:rPr lang="en-US" sz="1800" b="1" dirty="0">
                  <a:solidFill>
                    <a:srgbClr val="FF0000"/>
                  </a:solidFill>
                  <a:latin typeface="Consolas" panose="020B0609020204030204" pitchFamily="49" charset="0"/>
                  <a:cs typeface="Consolas" panose="020B0609020204030204" pitchFamily="49" charset="0"/>
                </a:rPr>
                <a:t>S</a:t>
              </a:r>
              <a:r>
                <a:rPr lang="en-US" sz="1800" b="0" dirty="0">
                  <a:latin typeface="Consolas" panose="020B0609020204030204" pitchFamily="49" charset="0"/>
                  <a:cs typeface="Consolas" panose="020B0609020204030204" pitchFamily="49" charset="0"/>
                </a:rPr>
                <a:t>et</a:t>
              </a:r>
            </a:p>
          </p:txBody>
        </p:sp>
        <p:sp>
          <p:nvSpPr>
            <p:cNvPr id="14348" name="Rectangle 11"/>
            <p:cNvSpPr>
              <a:spLocks noChangeArrowheads="1"/>
            </p:cNvSpPr>
            <p:nvPr/>
          </p:nvSpPr>
          <p:spPr bwMode="auto">
            <a:xfrm>
              <a:off x="2696971" y="3900488"/>
              <a:ext cx="3435035" cy="265113"/>
            </a:xfrm>
            <a:prstGeom prst="rect">
              <a:avLst/>
            </a:prstGeom>
            <a:noFill/>
            <a:ln w="12700">
              <a:solidFill>
                <a:schemeClr val="tx1"/>
              </a:solidFill>
              <a:miter lim="800000"/>
              <a:headEnd/>
              <a:tailEnd/>
            </a:ln>
          </p:spPr>
          <p:txBody>
            <a:bodyPr wrap="none" anchor="ctr"/>
            <a:lstStyle/>
            <a:p>
              <a:r>
                <a:rPr lang="en-US" dirty="0" err="1">
                  <a:latin typeface="Consolas" panose="020B0609020204030204" pitchFamily="49" charset="0"/>
                  <a:cs typeface="Consolas" panose="020B0609020204030204" pitchFamily="49" charset="0"/>
                </a:rPr>
                <a:t>o</a:t>
              </a:r>
              <a:r>
                <a:rPr lang="en-US" b="1" dirty="0" err="1">
                  <a:solidFill>
                    <a:srgbClr val="FF0000"/>
                  </a:solidFill>
                  <a:latin typeface="Consolas" panose="020B0609020204030204" pitchFamily="49" charset="0"/>
                  <a:cs typeface="Consolas" panose="020B0609020204030204" pitchFamily="49" charset="0"/>
                </a:rPr>
                <a:t>V</a:t>
              </a:r>
              <a:r>
                <a:rPr lang="en-US" dirty="0" err="1">
                  <a:latin typeface="Consolas" panose="020B0609020204030204" pitchFamily="49" charset="0"/>
                  <a:cs typeface="Consolas" panose="020B0609020204030204" pitchFamily="49" charset="0"/>
                </a:rPr>
                <a:t>erflow</a:t>
              </a:r>
              <a:r>
                <a:rPr lang="en-US" dirty="0">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C</a:t>
              </a:r>
              <a:r>
                <a:rPr lang="en-US" dirty="0">
                  <a:latin typeface="Consolas" panose="020B0609020204030204" pitchFamily="49" charset="0"/>
                  <a:cs typeface="Consolas" panose="020B0609020204030204" pitchFamily="49" charset="0"/>
                </a:rPr>
                <a:t>leared</a:t>
              </a:r>
            </a:p>
          </p:txBody>
        </p:sp>
        <p:sp>
          <p:nvSpPr>
            <p:cNvPr id="14349" name="Rectangle 12"/>
            <p:cNvSpPr>
              <a:spLocks noChangeArrowheads="1"/>
            </p:cNvSpPr>
            <p:nvPr/>
          </p:nvSpPr>
          <p:spPr bwMode="auto">
            <a:xfrm>
              <a:off x="2696971" y="4165601"/>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a:t>
              </a:r>
              <a:r>
                <a:rPr lang="en-US" sz="1800" b="1" dirty="0" err="1">
                  <a:solidFill>
                    <a:srgbClr val="FF0000"/>
                  </a:solidFill>
                  <a:latin typeface="Consolas" panose="020B0609020204030204" pitchFamily="49" charset="0"/>
                  <a:cs typeface="Consolas" panose="020B0609020204030204" pitchFamily="49" charset="0"/>
                </a:rPr>
                <a:t>HI</a:t>
              </a:r>
              <a:r>
                <a:rPr lang="en-US" sz="1800" b="0" dirty="0" err="1">
                  <a:latin typeface="Consolas" panose="020B0609020204030204" pitchFamily="49" charset="0"/>
                  <a:cs typeface="Consolas" panose="020B0609020204030204" pitchFamily="49" charset="0"/>
                </a:rPr>
                <a:t>gher</a:t>
              </a:r>
              <a:endParaRPr lang="en-US" sz="1800" b="0" dirty="0">
                <a:latin typeface="Consolas" panose="020B0609020204030204" pitchFamily="49" charset="0"/>
                <a:cs typeface="Consolas" panose="020B0609020204030204" pitchFamily="49" charset="0"/>
              </a:endParaRPr>
            </a:p>
          </p:txBody>
        </p:sp>
        <p:sp>
          <p:nvSpPr>
            <p:cNvPr id="14350" name="Rectangle 13"/>
            <p:cNvSpPr>
              <a:spLocks noChangeArrowheads="1"/>
            </p:cNvSpPr>
            <p:nvPr/>
          </p:nvSpPr>
          <p:spPr bwMode="auto">
            <a:xfrm>
              <a:off x="2696971" y="4430713"/>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a:t>
              </a:r>
              <a:r>
                <a:rPr lang="en-US" sz="1800" b="1" dirty="0">
                  <a:solidFill>
                    <a:srgbClr val="FF0000"/>
                  </a:solidFill>
                  <a:latin typeface="Consolas" panose="020B0609020204030204" pitchFamily="49" charset="0"/>
                  <a:cs typeface="Consolas" panose="020B0609020204030204" pitchFamily="49" charset="0"/>
                </a:rPr>
                <a:t>L</a:t>
              </a:r>
              <a:r>
                <a:rPr lang="en-US" sz="1800" b="0" dirty="0">
                  <a:latin typeface="Consolas" panose="020B0609020204030204" pitchFamily="49" charset="0"/>
                  <a:cs typeface="Consolas" panose="020B0609020204030204" pitchFamily="49" charset="0"/>
                </a:rPr>
                <a:t>ower or </a:t>
              </a:r>
              <a:r>
                <a:rPr lang="en-US" sz="1800" b="1" dirty="0">
                  <a:solidFill>
                    <a:srgbClr val="FF0000"/>
                  </a:solidFill>
                  <a:latin typeface="Consolas" panose="020B0609020204030204" pitchFamily="49" charset="0"/>
                  <a:cs typeface="Consolas" panose="020B0609020204030204" pitchFamily="49" charset="0"/>
                </a:rPr>
                <a:t>S</a:t>
              </a:r>
              <a:r>
                <a:rPr lang="en-US" sz="1800" b="0" dirty="0">
                  <a:latin typeface="Consolas" panose="020B0609020204030204" pitchFamily="49" charset="0"/>
                  <a:cs typeface="Consolas" panose="020B0609020204030204" pitchFamily="49" charset="0"/>
                </a:rPr>
                <a:t>ame</a:t>
              </a:r>
            </a:p>
          </p:txBody>
        </p:sp>
        <p:sp>
          <p:nvSpPr>
            <p:cNvPr id="14351" name="Rectangle 14"/>
            <p:cNvSpPr>
              <a:spLocks noChangeArrowheads="1"/>
            </p:cNvSpPr>
            <p:nvPr/>
          </p:nvSpPr>
          <p:spPr bwMode="auto">
            <a:xfrm>
              <a:off x="2696971" y="3370263"/>
              <a:ext cx="3435035" cy="265113"/>
            </a:xfrm>
            <a:prstGeom prst="rect">
              <a:avLst/>
            </a:prstGeom>
            <a:noFill/>
            <a:ln w="12700">
              <a:solidFill>
                <a:schemeClr val="tx1"/>
              </a:solidFill>
              <a:miter lim="800000"/>
              <a:headEnd/>
              <a:tailEnd/>
            </a:ln>
          </p:spPr>
          <p:txBody>
            <a:bodyPr wrap="none" anchor="ctr"/>
            <a:lstStyle/>
            <a:p>
              <a:r>
                <a:rPr lang="en-US" sz="1800" b="1" dirty="0" err="1">
                  <a:solidFill>
                    <a:srgbClr val="FF0000"/>
                  </a:solidFill>
                  <a:latin typeface="Consolas" panose="020B0609020204030204" pitchFamily="49" charset="0"/>
                  <a:cs typeface="Consolas" panose="020B0609020204030204" pitchFamily="49" charset="0"/>
                </a:rPr>
                <a:t>PL</a:t>
              </a:r>
              <a:r>
                <a:rPr lang="en-US" sz="1800" b="0" dirty="0" err="1">
                  <a:latin typeface="Consolas" panose="020B0609020204030204" pitchFamily="49" charset="0"/>
                  <a:cs typeface="Consolas" panose="020B0609020204030204" pitchFamily="49" charset="0"/>
                </a:rPr>
                <a:t>us</a:t>
              </a:r>
              <a:r>
                <a:rPr lang="en-US" sz="1800" b="0" dirty="0">
                  <a:latin typeface="Consolas" panose="020B0609020204030204" pitchFamily="49" charset="0"/>
                  <a:cs typeface="Consolas" panose="020B0609020204030204" pitchFamily="49" charset="0"/>
                </a:rPr>
                <a:t> (Positive or Zero)</a:t>
              </a:r>
            </a:p>
          </p:txBody>
        </p:sp>
        <p:sp>
          <p:nvSpPr>
            <p:cNvPr id="14352" name="Rectangle 15"/>
            <p:cNvSpPr>
              <a:spLocks noChangeArrowheads="1"/>
            </p:cNvSpPr>
            <p:nvPr/>
          </p:nvSpPr>
          <p:spPr bwMode="auto">
            <a:xfrm>
              <a:off x="2696971" y="4960938"/>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Signed </a:t>
              </a:r>
              <a:r>
                <a:rPr lang="en-US" sz="1800" b="1" dirty="0">
                  <a:solidFill>
                    <a:srgbClr val="FF0000"/>
                  </a:solidFill>
                  <a:latin typeface="Consolas" panose="020B0609020204030204" pitchFamily="49" charset="0"/>
                  <a:cs typeface="Consolas" panose="020B0609020204030204" pitchFamily="49" charset="0"/>
                </a:rPr>
                <a:t>L</a:t>
              </a:r>
              <a:r>
                <a:rPr lang="en-US" sz="1800" b="0" dirty="0">
                  <a:latin typeface="Consolas" panose="020B0609020204030204" pitchFamily="49" charset="0"/>
                  <a:cs typeface="Consolas" panose="020B0609020204030204" pitchFamily="49" charset="0"/>
                </a:rPr>
                <a:t>ess </a:t>
              </a:r>
              <a:r>
                <a:rPr lang="en-US" sz="1800" b="1" dirty="0">
                  <a:solidFill>
                    <a:srgbClr val="FF0000"/>
                  </a:solidFill>
                  <a:latin typeface="Consolas" panose="020B0609020204030204" pitchFamily="49" charset="0"/>
                  <a:cs typeface="Consolas" panose="020B0609020204030204" pitchFamily="49" charset="0"/>
                </a:rPr>
                <a:t>T</a:t>
              </a:r>
              <a:r>
                <a:rPr lang="en-US" sz="1800" b="0" dirty="0">
                  <a:latin typeface="Consolas" panose="020B0609020204030204" pitchFamily="49" charset="0"/>
                  <a:cs typeface="Consolas" panose="020B0609020204030204" pitchFamily="49" charset="0"/>
                </a:rPr>
                <a:t>han</a:t>
              </a:r>
            </a:p>
          </p:txBody>
        </p:sp>
        <p:sp>
          <p:nvSpPr>
            <p:cNvPr id="14353" name="Rectangle 16"/>
            <p:cNvSpPr>
              <a:spLocks noChangeArrowheads="1"/>
            </p:cNvSpPr>
            <p:nvPr/>
          </p:nvSpPr>
          <p:spPr bwMode="auto">
            <a:xfrm>
              <a:off x="2696971" y="5226051"/>
              <a:ext cx="3435035" cy="265113"/>
            </a:xfrm>
            <a:prstGeom prst="rect">
              <a:avLst/>
            </a:prstGeom>
            <a:noFill/>
            <a:ln w="12700">
              <a:solidFill>
                <a:schemeClr val="tx1"/>
              </a:solidFill>
              <a:miter lim="800000"/>
              <a:headEnd/>
              <a:tailEnd/>
            </a:ln>
          </p:spPr>
          <p:txBody>
            <a:bodyPr wrap="none" anchor="ctr"/>
            <a:lstStyle/>
            <a:p>
              <a:r>
                <a:rPr lang="en-US" dirty="0">
                  <a:latin typeface="Consolas" panose="020B0609020204030204" pitchFamily="49" charset="0"/>
                  <a:cs typeface="Consolas" panose="020B0609020204030204" pitchFamily="49" charset="0"/>
                </a:rPr>
                <a:t>Signed </a:t>
              </a:r>
              <a:r>
                <a:rPr lang="en-US" sz="1800" b="1" dirty="0">
                  <a:solidFill>
                    <a:srgbClr val="FF0000"/>
                  </a:solidFill>
                  <a:latin typeface="Consolas" panose="020B0609020204030204" pitchFamily="49" charset="0"/>
                  <a:cs typeface="Consolas" panose="020B0609020204030204" pitchFamily="49" charset="0"/>
                </a:rPr>
                <a:t>G</a:t>
              </a:r>
              <a:r>
                <a:rPr lang="en-US" sz="1800" b="0" dirty="0">
                  <a:latin typeface="Consolas" panose="020B0609020204030204" pitchFamily="49" charset="0"/>
                  <a:cs typeface="Consolas" panose="020B0609020204030204" pitchFamily="49" charset="0"/>
                </a:rPr>
                <a:t>reater </a:t>
              </a:r>
              <a:r>
                <a:rPr lang="en-US" sz="1800" b="1" dirty="0">
                  <a:solidFill>
                    <a:srgbClr val="FF0000"/>
                  </a:solidFill>
                  <a:latin typeface="Consolas" panose="020B0609020204030204" pitchFamily="49" charset="0"/>
                  <a:cs typeface="Consolas" panose="020B0609020204030204" pitchFamily="49" charset="0"/>
                </a:rPr>
                <a:t>T</a:t>
              </a:r>
              <a:r>
                <a:rPr lang="en-US" sz="1800" b="0" dirty="0">
                  <a:latin typeface="Consolas" panose="020B0609020204030204" pitchFamily="49" charset="0"/>
                  <a:cs typeface="Consolas" panose="020B0609020204030204" pitchFamily="49" charset="0"/>
                </a:rPr>
                <a:t>han</a:t>
              </a:r>
            </a:p>
          </p:txBody>
        </p:sp>
        <p:sp>
          <p:nvSpPr>
            <p:cNvPr id="14354" name="Rectangle 17"/>
            <p:cNvSpPr>
              <a:spLocks noChangeArrowheads="1"/>
            </p:cNvSpPr>
            <p:nvPr/>
          </p:nvSpPr>
          <p:spPr bwMode="auto">
            <a:xfrm>
              <a:off x="2696971" y="5491163"/>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Signed </a:t>
              </a:r>
              <a:r>
                <a:rPr lang="en-US" sz="1800" b="1" dirty="0">
                  <a:solidFill>
                    <a:srgbClr val="FF0000"/>
                  </a:solidFill>
                  <a:latin typeface="Consolas" panose="020B0609020204030204" pitchFamily="49" charset="0"/>
                  <a:cs typeface="Consolas" panose="020B0609020204030204" pitchFamily="49" charset="0"/>
                </a:rPr>
                <a:t>L</a:t>
              </a:r>
              <a:r>
                <a:rPr lang="en-US" sz="1800" b="0" dirty="0">
                  <a:latin typeface="Consolas" panose="020B0609020204030204" pitchFamily="49" charset="0"/>
                  <a:cs typeface="Consolas" panose="020B0609020204030204" pitchFamily="49" charset="0"/>
                </a:rPr>
                <a:t>ess than or </a:t>
              </a:r>
              <a:r>
                <a:rPr lang="en-US" sz="1800" b="1" dirty="0">
                  <a:solidFill>
                    <a:srgbClr val="FF0000"/>
                  </a:solidFill>
                  <a:latin typeface="Consolas" panose="020B0609020204030204" pitchFamily="49" charset="0"/>
                  <a:cs typeface="Consolas" panose="020B0609020204030204" pitchFamily="49" charset="0"/>
                </a:rPr>
                <a:t>E</a:t>
              </a:r>
              <a:r>
                <a:rPr lang="en-US" sz="1800" b="0" dirty="0">
                  <a:latin typeface="Consolas" panose="020B0609020204030204" pitchFamily="49" charset="0"/>
                  <a:cs typeface="Consolas" panose="020B0609020204030204" pitchFamily="49" charset="0"/>
                </a:rPr>
                <a:t>qual</a:t>
              </a:r>
            </a:p>
          </p:txBody>
        </p:sp>
        <p:sp>
          <p:nvSpPr>
            <p:cNvPr id="14355" name="Rectangle 18"/>
            <p:cNvSpPr>
              <a:spLocks noChangeArrowheads="1"/>
            </p:cNvSpPr>
            <p:nvPr/>
          </p:nvSpPr>
          <p:spPr bwMode="auto">
            <a:xfrm>
              <a:off x="2696971" y="5756276"/>
              <a:ext cx="3435035" cy="265113"/>
            </a:xfrm>
            <a:prstGeom prst="rect">
              <a:avLst/>
            </a:prstGeom>
            <a:noFill/>
            <a:ln w="12700">
              <a:solidFill>
                <a:schemeClr val="tx1"/>
              </a:solidFill>
              <a:miter lim="800000"/>
              <a:headEnd/>
              <a:tailEnd/>
            </a:ln>
          </p:spPr>
          <p:txBody>
            <a:bodyPr wrap="none" anchor="ctr"/>
            <a:lstStyle/>
            <a:p>
              <a:r>
                <a:rPr lang="en-US" sz="1800" b="1" dirty="0" err="1">
                  <a:solidFill>
                    <a:srgbClr val="FF0000"/>
                  </a:solidFill>
                  <a:latin typeface="Consolas" panose="020B0609020204030204" pitchFamily="49" charset="0"/>
                  <a:cs typeface="Consolas" panose="020B0609020204030204" pitchFamily="49" charset="0"/>
                </a:rPr>
                <a:t>AL</a:t>
              </a:r>
              <a:r>
                <a:rPr lang="en-US" sz="1800" b="0" dirty="0" err="1">
                  <a:latin typeface="Consolas" panose="020B0609020204030204" pitchFamily="49" charset="0"/>
                  <a:cs typeface="Consolas" panose="020B0609020204030204" pitchFamily="49" charset="0"/>
                </a:rPr>
                <a:t>ways</a:t>
              </a:r>
              <a:endParaRPr lang="en-US" sz="1800" b="0" dirty="0">
                <a:latin typeface="Consolas" panose="020B0609020204030204" pitchFamily="49" charset="0"/>
                <a:cs typeface="Consolas" panose="020B0609020204030204" pitchFamily="49" charset="0"/>
              </a:endParaRPr>
            </a:p>
          </p:txBody>
        </p:sp>
        <p:sp>
          <p:nvSpPr>
            <p:cNvPr id="14356" name="Rectangle 19"/>
            <p:cNvSpPr>
              <a:spLocks noChangeArrowheads="1"/>
            </p:cNvSpPr>
            <p:nvPr/>
          </p:nvSpPr>
          <p:spPr bwMode="auto">
            <a:xfrm>
              <a:off x="2696971" y="4695826"/>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Signed </a:t>
              </a:r>
              <a:r>
                <a:rPr lang="en-US" sz="1800" b="1" dirty="0">
                  <a:solidFill>
                    <a:srgbClr val="FF0000"/>
                  </a:solidFill>
                  <a:latin typeface="Consolas" panose="020B0609020204030204" pitchFamily="49" charset="0"/>
                  <a:cs typeface="Consolas" panose="020B0609020204030204" pitchFamily="49" charset="0"/>
                </a:rPr>
                <a:t>G</a:t>
              </a:r>
              <a:r>
                <a:rPr lang="en-US" sz="1800" b="0" dirty="0">
                  <a:latin typeface="Consolas" panose="020B0609020204030204" pitchFamily="49" charset="0"/>
                  <a:cs typeface="Consolas" panose="020B0609020204030204" pitchFamily="49" charset="0"/>
                </a:rPr>
                <a:t>reater or </a:t>
              </a:r>
              <a:r>
                <a:rPr lang="en-US" sz="1800" b="1" dirty="0">
                  <a:solidFill>
                    <a:srgbClr val="FF0000"/>
                  </a:solidFill>
                  <a:latin typeface="Consolas" panose="020B0609020204030204" pitchFamily="49" charset="0"/>
                  <a:cs typeface="Consolas" panose="020B0609020204030204" pitchFamily="49" charset="0"/>
                </a:rPr>
                <a:t>E</a:t>
              </a:r>
              <a:r>
                <a:rPr lang="en-US" sz="1800" b="0" dirty="0">
                  <a:latin typeface="Consolas" panose="020B0609020204030204" pitchFamily="49" charset="0"/>
                  <a:cs typeface="Consolas" panose="020B0609020204030204" pitchFamily="49" charset="0"/>
                </a:rPr>
                <a:t>qual</a:t>
              </a:r>
            </a:p>
          </p:txBody>
        </p:sp>
        <p:sp>
          <p:nvSpPr>
            <p:cNvPr id="14357" name="Rectangle 20"/>
            <p:cNvSpPr>
              <a:spLocks noChangeArrowheads="1"/>
            </p:cNvSpPr>
            <p:nvPr/>
          </p:nvSpPr>
          <p:spPr bwMode="auto">
            <a:xfrm>
              <a:off x="1423974" y="2044701"/>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EQ</a:t>
              </a:r>
            </a:p>
          </p:txBody>
        </p:sp>
        <p:sp>
          <p:nvSpPr>
            <p:cNvPr id="14358" name="Rectangle 21"/>
            <p:cNvSpPr>
              <a:spLocks noChangeArrowheads="1"/>
            </p:cNvSpPr>
            <p:nvPr/>
          </p:nvSpPr>
          <p:spPr bwMode="auto">
            <a:xfrm>
              <a:off x="1423974" y="2309813"/>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NE</a:t>
              </a:r>
            </a:p>
          </p:txBody>
        </p:sp>
        <p:sp>
          <p:nvSpPr>
            <p:cNvPr id="14359" name="Rectangle 22"/>
            <p:cNvSpPr>
              <a:spLocks noChangeArrowheads="1"/>
            </p:cNvSpPr>
            <p:nvPr/>
          </p:nvSpPr>
          <p:spPr bwMode="auto">
            <a:xfrm>
              <a:off x="1423974" y="2574926"/>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CS/HS</a:t>
              </a:r>
            </a:p>
          </p:txBody>
        </p:sp>
        <p:sp>
          <p:nvSpPr>
            <p:cNvPr id="14360" name="Rectangle 23"/>
            <p:cNvSpPr>
              <a:spLocks noChangeArrowheads="1"/>
            </p:cNvSpPr>
            <p:nvPr/>
          </p:nvSpPr>
          <p:spPr bwMode="auto">
            <a:xfrm>
              <a:off x="1423974" y="2840038"/>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CC/LO</a:t>
              </a:r>
            </a:p>
          </p:txBody>
        </p:sp>
        <p:sp>
          <p:nvSpPr>
            <p:cNvPr id="14361" name="Rectangle 24"/>
            <p:cNvSpPr>
              <a:spLocks noChangeArrowheads="1"/>
            </p:cNvSpPr>
            <p:nvPr/>
          </p:nvSpPr>
          <p:spPr bwMode="auto">
            <a:xfrm>
              <a:off x="1423974" y="3370263"/>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PL</a:t>
              </a:r>
            </a:p>
          </p:txBody>
        </p:sp>
        <p:sp>
          <p:nvSpPr>
            <p:cNvPr id="14362" name="Rectangle 25"/>
            <p:cNvSpPr>
              <a:spLocks noChangeArrowheads="1"/>
            </p:cNvSpPr>
            <p:nvPr/>
          </p:nvSpPr>
          <p:spPr bwMode="auto">
            <a:xfrm>
              <a:off x="1423974" y="3635376"/>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VS</a:t>
              </a:r>
            </a:p>
          </p:txBody>
        </p:sp>
        <p:sp>
          <p:nvSpPr>
            <p:cNvPr id="14363" name="Rectangle 26"/>
            <p:cNvSpPr>
              <a:spLocks noChangeArrowheads="1"/>
            </p:cNvSpPr>
            <p:nvPr/>
          </p:nvSpPr>
          <p:spPr bwMode="auto">
            <a:xfrm>
              <a:off x="1423974" y="4165601"/>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HI</a:t>
              </a:r>
            </a:p>
          </p:txBody>
        </p:sp>
        <p:sp>
          <p:nvSpPr>
            <p:cNvPr id="14364" name="Rectangle 27"/>
            <p:cNvSpPr>
              <a:spLocks noChangeArrowheads="1"/>
            </p:cNvSpPr>
            <p:nvPr/>
          </p:nvSpPr>
          <p:spPr bwMode="auto">
            <a:xfrm>
              <a:off x="1423974" y="4430713"/>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LS</a:t>
              </a:r>
            </a:p>
          </p:txBody>
        </p:sp>
        <p:sp>
          <p:nvSpPr>
            <p:cNvPr id="14365" name="Rectangle 28"/>
            <p:cNvSpPr>
              <a:spLocks noChangeArrowheads="1"/>
            </p:cNvSpPr>
            <p:nvPr/>
          </p:nvSpPr>
          <p:spPr bwMode="auto">
            <a:xfrm>
              <a:off x="1423974" y="4695826"/>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GE</a:t>
              </a:r>
            </a:p>
          </p:txBody>
        </p:sp>
        <p:sp>
          <p:nvSpPr>
            <p:cNvPr id="14366" name="Rectangle 29"/>
            <p:cNvSpPr>
              <a:spLocks noChangeArrowheads="1"/>
            </p:cNvSpPr>
            <p:nvPr/>
          </p:nvSpPr>
          <p:spPr bwMode="auto">
            <a:xfrm>
              <a:off x="1423974" y="4960938"/>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LT</a:t>
              </a:r>
            </a:p>
          </p:txBody>
        </p:sp>
        <p:sp>
          <p:nvSpPr>
            <p:cNvPr id="14367" name="Rectangle 30"/>
            <p:cNvSpPr>
              <a:spLocks noChangeArrowheads="1"/>
            </p:cNvSpPr>
            <p:nvPr/>
          </p:nvSpPr>
          <p:spPr bwMode="auto">
            <a:xfrm>
              <a:off x="1423974" y="5226051"/>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GT</a:t>
              </a:r>
            </a:p>
          </p:txBody>
        </p:sp>
        <p:sp>
          <p:nvSpPr>
            <p:cNvPr id="14368" name="Rectangle 31"/>
            <p:cNvSpPr>
              <a:spLocks noChangeArrowheads="1"/>
            </p:cNvSpPr>
            <p:nvPr/>
          </p:nvSpPr>
          <p:spPr bwMode="auto">
            <a:xfrm>
              <a:off x="1423974" y="5491163"/>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LE</a:t>
              </a:r>
            </a:p>
          </p:txBody>
        </p:sp>
        <p:sp>
          <p:nvSpPr>
            <p:cNvPr id="14369" name="Rectangle 32"/>
            <p:cNvSpPr>
              <a:spLocks noChangeArrowheads="1"/>
            </p:cNvSpPr>
            <p:nvPr/>
          </p:nvSpPr>
          <p:spPr bwMode="auto">
            <a:xfrm>
              <a:off x="1423974" y="5756276"/>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AL</a:t>
              </a:r>
            </a:p>
          </p:txBody>
        </p:sp>
        <p:sp>
          <p:nvSpPr>
            <p:cNvPr id="14370" name="Rectangle 33"/>
            <p:cNvSpPr>
              <a:spLocks noChangeArrowheads="1"/>
            </p:cNvSpPr>
            <p:nvPr/>
          </p:nvSpPr>
          <p:spPr bwMode="auto">
            <a:xfrm>
              <a:off x="1423974" y="3105151"/>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MI</a:t>
              </a:r>
            </a:p>
          </p:txBody>
        </p:sp>
        <p:sp>
          <p:nvSpPr>
            <p:cNvPr id="14371" name="Rectangle 34"/>
            <p:cNvSpPr>
              <a:spLocks noChangeArrowheads="1"/>
            </p:cNvSpPr>
            <p:nvPr/>
          </p:nvSpPr>
          <p:spPr bwMode="auto">
            <a:xfrm>
              <a:off x="1423974" y="3900488"/>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VC</a:t>
              </a:r>
            </a:p>
          </p:txBody>
        </p:sp>
        <p:sp>
          <p:nvSpPr>
            <p:cNvPr id="14372" name="Rectangle 35"/>
            <p:cNvSpPr>
              <a:spLocks noChangeArrowheads="1"/>
            </p:cNvSpPr>
            <p:nvPr/>
          </p:nvSpPr>
          <p:spPr bwMode="auto">
            <a:xfrm>
              <a:off x="1423974" y="1779588"/>
              <a:ext cx="1272997" cy="265113"/>
            </a:xfrm>
            <a:prstGeom prst="rect">
              <a:avLst/>
            </a:prstGeom>
            <a:solidFill>
              <a:schemeClr val="accent1"/>
            </a:solidFill>
            <a:ln w="12700">
              <a:solidFill>
                <a:schemeClr val="tx1"/>
              </a:solidFill>
              <a:miter lim="800000"/>
              <a:headEnd/>
              <a:tailEnd/>
            </a:ln>
          </p:spPr>
          <p:txBody>
            <a:bodyPr wrap="none" anchor="ctr"/>
            <a:lstStyle/>
            <a:p>
              <a:pPr algn="ctr"/>
              <a:r>
                <a:rPr lang="en-US" sz="1800" b="1" dirty="0">
                  <a:solidFill>
                    <a:schemeClr val="bg1"/>
                  </a:solidFill>
                  <a:latin typeface="Consolas" panose="020B0609020204030204" pitchFamily="49" charset="0"/>
                  <a:cs typeface="Consolas" panose="020B0609020204030204" pitchFamily="49" charset="0"/>
                </a:rPr>
                <a:t>Suffix</a:t>
              </a:r>
            </a:p>
          </p:txBody>
        </p:sp>
        <p:sp>
          <p:nvSpPr>
            <p:cNvPr id="14373" name="Rectangle 36"/>
            <p:cNvSpPr>
              <a:spLocks noChangeArrowheads="1"/>
            </p:cNvSpPr>
            <p:nvPr/>
          </p:nvSpPr>
          <p:spPr bwMode="auto">
            <a:xfrm>
              <a:off x="2696971" y="1779588"/>
              <a:ext cx="3435035" cy="265113"/>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Consolas" panose="020B0609020204030204" pitchFamily="49" charset="0"/>
                  <a:cs typeface="Consolas" panose="020B0609020204030204" pitchFamily="49" charset="0"/>
                </a:rPr>
                <a:t>Description</a:t>
              </a:r>
            </a:p>
          </p:txBody>
        </p:sp>
        <p:sp>
          <p:nvSpPr>
            <p:cNvPr id="14374" name="Rectangle 37"/>
            <p:cNvSpPr>
              <a:spLocks noChangeArrowheads="1"/>
            </p:cNvSpPr>
            <p:nvPr/>
          </p:nvSpPr>
          <p:spPr bwMode="auto">
            <a:xfrm>
              <a:off x="6132006" y="2309813"/>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Z=0</a:t>
              </a:r>
            </a:p>
          </p:txBody>
        </p:sp>
        <p:sp>
          <p:nvSpPr>
            <p:cNvPr id="14375" name="Rectangle 38"/>
            <p:cNvSpPr>
              <a:spLocks noChangeArrowheads="1"/>
            </p:cNvSpPr>
            <p:nvPr/>
          </p:nvSpPr>
          <p:spPr bwMode="auto">
            <a:xfrm>
              <a:off x="6132006" y="2574926"/>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C=1</a:t>
              </a:r>
            </a:p>
          </p:txBody>
        </p:sp>
        <p:sp>
          <p:nvSpPr>
            <p:cNvPr id="14376" name="Rectangle 39"/>
            <p:cNvSpPr>
              <a:spLocks noChangeArrowheads="1"/>
            </p:cNvSpPr>
            <p:nvPr/>
          </p:nvSpPr>
          <p:spPr bwMode="auto">
            <a:xfrm>
              <a:off x="6132006" y="2840038"/>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C=0</a:t>
              </a:r>
            </a:p>
          </p:txBody>
        </p:sp>
        <p:sp>
          <p:nvSpPr>
            <p:cNvPr id="14377" name="Rectangle 40"/>
            <p:cNvSpPr>
              <a:spLocks noChangeArrowheads="1"/>
            </p:cNvSpPr>
            <p:nvPr/>
          </p:nvSpPr>
          <p:spPr bwMode="auto">
            <a:xfrm>
              <a:off x="6132006" y="2044701"/>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Z=1</a:t>
              </a:r>
            </a:p>
          </p:txBody>
        </p:sp>
        <p:sp>
          <p:nvSpPr>
            <p:cNvPr id="14378" name="Rectangle 41"/>
            <p:cNvSpPr>
              <a:spLocks noChangeArrowheads="1"/>
            </p:cNvSpPr>
            <p:nvPr/>
          </p:nvSpPr>
          <p:spPr bwMode="auto">
            <a:xfrm>
              <a:off x="6132006" y="1779588"/>
              <a:ext cx="1654668" cy="265113"/>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Consolas" panose="020B0609020204030204" pitchFamily="49" charset="0"/>
                  <a:cs typeface="Consolas" panose="020B0609020204030204" pitchFamily="49" charset="0"/>
                </a:rPr>
                <a:t>Flags tested</a:t>
              </a:r>
            </a:p>
          </p:txBody>
        </p:sp>
        <p:sp>
          <p:nvSpPr>
            <p:cNvPr id="14379" name="Rectangle 42"/>
            <p:cNvSpPr>
              <a:spLocks noChangeArrowheads="1"/>
            </p:cNvSpPr>
            <p:nvPr/>
          </p:nvSpPr>
          <p:spPr bwMode="auto">
            <a:xfrm>
              <a:off x="6132006" y="3105151"/>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N=1</a:t>
              </a:r>
            </a:p>
          </p:txBody>
        </p:sp>
        <p:sp>
          <p:nvSpPr>
            <p:cNvPr id="14380" name="Rectangle 43"/>
            <p:cNvSpPr>
              <a:spLocks noChangeArrowheads="1"/>
            </p:cNvSpPr>
            <p:nvPr/>
          </p:nvSpPr>
          <p:spPr bwMode="auto">
            <a:xfrm>
              <a:off x="6132006" y="3370263"/>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N=0</a:t>
              </a:r>
            </a:p>
          </p:txBody>
        </p:sp>
        <p:sp>
          <p:nvSpPr>
            <p:cNvPr id="14381" name="Rectangle 44"/>
            <p:cNvSpPr>
              <a:spLocks noChangeArrowheads="1"/>
            </p:cNvSpPr>
            <p:nvPr/>
          </p:nvSpPr>
          <p:spPr bwMode="auto">
            <a:xfrm>
              <a:off x="6132006" y="3635376"/>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V=1</a:t>
              </a:r>
            </a:p>
          </p:txBody>
        </p:sp>
        <p:sp>
          <p:nvSpPr>
            <p:cNvPr id="14382" name="Rectangle 45"/>
            <p:cNvSpPr>
              <a:spLocks noChangeArrowheads="1"/>
            </p:cNvSpPr>
            <p:nvPr/>
          </p:nvSpPr>
          <p:spPr bwMode="auto">
            <a:xfrm>
              <a:off x="6132006" y="3900488"/>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V=0</a:t>
              </a:r>
            </a:p>
          </p:txBody>
        </p:sp>
        <p:sp>
          <p:nvSpPr>
            <p:cNvPr id="14383" name="Rectangle 46"/>
            <p:cNvSpPr>
              <a:spLocks noChangeArrowheads="1"/>
            </p:cNvSpPr>
            <p:nvPr/>
          </p:nvSpPr>
          <p:spPr bwMode="auto">
            <a:xfrm>
              <a:off x="6132006" y="4165601"/>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C=1 &amp; Z=0</a:t>
              </a:r>
            </a:p>
          </p:txBody>
        </p:sp>
        <p:sp>
          <p:nvSpPr>
            <p:cNvPr id="14384" name="Rectangle 47"/>
            <p:cNvSpPr>
              <a:spLocks noChangeArrowheads="1"/>
            </p:cNvSpPr>
            <p:nvPr/>
          </p:nvSpPr>
          <p:spPr bwMode="auto">
            <a:xfrm>
              <a:off x="6132006" y="4430713"/>
              <a:ext cx="1654668" cy="265113"/>
            </a:xfrm>
            <a:prstGeom prst="rect">
              <a:avLst/>
            </a:prstGeom>
            <a:noFill/>
            <a:ln w="12700">
              <a:solidFill>
                <a:schemeClr val="tx1"/>
              </a:solidFill>
              <a:miter lim="800000"/>
              <a:headEnd/>
              <a:tailEnd/>
            </a:ln>
          </p:spPr>
          <p:txBody>
            <a:bodyPr wrap="none" anchor="ctr"/>
            <a:lstStyle/>
            <a:p>
              <a:r>
                <a:rPr lang="en-US" sz="1800" b="1">
                  <a:solidFill>
                    <a:srgbClr val="0000FF"/>
                  </a:solidFill>
                  <a:latin typeface="Consolas" panose="020B0609020204030204" pitchFamily="49" charset="0"/>
                  <a:cs typeface="Consolas" panose="020B0609020204030204" pitchFamily="49" charset="0"/>
                </a:rPr>
                <a:t>C=0 or Z=1</a:t>
              </a:r>
            </a:p>
          </p:txBody>
        </p:sp>
        <p:sp>
          <p:nvSpPr>
            <p:cNvPr id="14385" name="Rectangle 48"/>
            <p:cNvSpPr>
              <a:spLocks noChangeArrowheads="1"/>
            </p:cNvSpPr>
            <p:nvPr/>
          </p:nvSpPr>
          <p:spPr bwMode="auto">
            <a:xfrm>
              <a:off x="6132006" y="4695826"/>
              <a:ext cx="1654668" cy="265113"/>
            </a:xfrm>
            <a:prstGeom prst="rect">
              <a:avLst/>
            </a:prstGeom>
            <a:noFill/>
            <a:ln w="12700">
              <a:solidFill>
                <a:schemeClr val="tx1"/>
              </a:solidFill>
              <a:miter lim="800000"/>
              <a:headEnd/>
              <a:tailEnd/>
            </a:ln>
          </p:spPr>
          <p:txBody>
            <a:bodyPr wrap="none" anchor="ctr"/>
            <a:lstStyle/>
            <a:p>
              <a:r>
                <a:rPr lang="en-US" sz="1800" b="1">
                  <a:solidFill>
                    <a:srgbClr val="0000FF"/>
                  </a:solidFill>
                  <a:latin typeface="Consolas" panose="020B0609020204030204" pitchFamily="49" charset="0"/>
                  <a:cs typeface="Consolas" panose="020B0609020204030204" pitchFamily="49" charset="0"/>
                </a:rPr>
                <a:t>N=V</a:t>
              </a:r>
            </a:p>
          </p:txBody>
        </p:sp>
        <p:sp>
          <p:nvSpPr>
            <p:cNvPr id="14386" name="Rectangle 49"/>
            <p:cNvSpPr>
              <a:spLocks noChangeArrowheads="1"/>
            </p:cNvSpPr>
            <p:nvPr/>
          </p:nvSpPr>
          <p:spPr bwMode="auto">
            <a:xfrm>
              <a:off x="6132006" y="4960938"/>
              <a:ext cx="1654668" cy="265113"/>
            </a:xfrm>
            <a:prstGeom prst="rect">
              <a:avLst/>
            </a:prstGeom>
            <a:noFill/>
            <a:ln w="12700">
              <a:solidFill>
                <a:schemeClr val="tx1"/>
              </a:solidFill>
              <a:miter lim="800000"/>
              <a:headEnd/>
              <a:tailEnd/>
            </a:ln>
          </p:spPr>
          <p:txBody>
            <a:bodyPr wrap="none" anchor="ctr"/>
            <a:lstStyle/>
            <a:p>
              <a:r>
                <a:rPr lang="en-US" sz="1800" b="1">
                  <a:solidFill>
                    <a:srgbClr val="0000FF"/>
                  </a:solidFill>
                  <a:latin typeface="Consolas" panose="020B0609020204030204" pitchFamily="49" charset="0"/>
                  <a:cs typeface="Consolas" panose="020B0609020204030204" pitchFamily="49" charset="0"/>
                </a:rPr>
                <a:t>N!=V</a:t>
              </a:r>
            </a:p>
          </p:txBody>
        </p:sp>
        <p:sp>
          <p:nvSpPr>
            <p:cNvPr id="14387" name="Rectangle 50"/>
            <p:cNvSpPr>
              <a:spLocks noChangeArrowheads="1"/>
            </p:cNvSpPr>
            <p:nvPr/>
          </p:nvSpPr>
          <p:spPr bwMode="auto">
            <a:xfrm>
              <a:off x="6132006" y="5226051"/>
              <a:ext cx="1654668" cy="265113"/>
            </a:xfrm>
            <a:prstGeom prst="rect">
              <a:avLst/>
            </a:prstGeom>
            <a:noFill/>
            <a:ln w="12700">
              <a:solidFill>
                <a:schemeClr val="tx1"/>
              </a:solidFill>
              <a:miter lim="800000"/>
              <a:headEnd/>
              <a:tailEnd/>
            </a:ln>
          </p:spPr>
          <p:txBody>
            <a:bodyPr wrap="none" anchor="ctr"/>
            <a:lstStyle/>
            <a:p>
              <a:r>
                <a:rPr lang="en-US" sz="1800" b="1">
                  <a:solidFill>
                    <a:srgbClr val="0000FF"/>
                  </a:solidFill>
                  <a:latin typeface="Consolas" panose="020B0609020204030204" pitchFamily="49" charset="0"/>
                  <a:cs typeface="Consolas" panose="020B0609020204030204" pitchFamily="49" charset="0"/>
                </a:rPr>
                <a:t>Z=0 &amp; N=V</a:t>
              </a:r>
            </a:p>
          </p:txBody>
        </p:sp>
        <p:sp>
          <p:nvSpPr>
            <p:cNvPr id="14388" name="Rectangle 51"/>
            <p:cNvSpPr>
              <a:spLocks noChangeArrowheads="1"/>
            </p:cNvSpPr>
            <p:nvPr/>
          </p:nvSpPr>
          <p:spPr bwMode="auto">
            <a:xfrm>
              <a:off x="6132006" y="5491163"/>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Z=1 or N!=V</a:t>
              </a:r>
            </a:p>
          </p:txBody>
        </p:sp>
        <p:sp>
          <p:nvSpPr>
            <p:cNvPr id="14389" name="Rectangle 52"/>
            <p:cNvSpPr>
              <a:spLocks noChangeArrowheads="1"/>
            </p:cNvSpPr>
            <p:nvPr/>
          </p:nvSpPr>
          <p:spPr bwMode="auto">
            <a:xfrm>
              <a:off x="6132006" y="5756276"/>
              <a:ext cx="1654668" cy="265113"/>
            </a:xfrm>
            <a:prstGeom prst="rect">
              <a:avLst/>
            </a:prstGeom>
            <a:noFill/>
            <a:ln w="12700">
              <a:solidFill>
                <a:schemeClr val="tx1"/>
              </a:solidFill>
              <a:miter lim="800000"/>
              <a:headEnd/>
              <a:tailEnd/>
            </a:ln>
          </p:spPr>
          <p:txBody>
            <a:bodyPr wrap="none" anchor="ctr"/>
            <a:lstStyle/>
            <a:p>
              <a:endParaRPr lang="en-GB" sz="1800" b="1">
                <a:solidFill>
                  <a:srgbClr val="0000FF"/>
                </a:soli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217125414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Condition Flags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a:t>
            </a:fld>
            <a:endParaRPr kumimoji="0" lang="en-US" dirty="0"/>
          </a:p>
        </p:txBody>
      </p:sp>
      <p:sp>
        <p:nvSpPr>
          <p:cNvPr id="4" name="Content Placeholder 3"/>
          <p:cNvSpPr>
            <a:spLocks noGrp="1"/>
          </p:cNvSpPr>
          <p:nvPr>
            <p:ph sz="quarter" idx="1"/>
          </p:nvPr>
        </p:nvSpPr>
        <p:spPr>
          <a:xfrm>
            <a:off x="575153" y="2318931"/>
            <a:ext cx="8229600" cy="3718560"/>
          </a:xfrm>
        </p:spPr>
        <p:txBody>
          <a:bodyPr>
            <a:noAutofit/>
          </a:bodyPr>
          <a:lstStyle/>
          <a:p>
            <a:r>
              <a:rPr lang="en-US" sz="1600" b="1" dirty="0"/>
              <a:t>Negative</a:t>
            </a:r>
            <a:r>
              <a:rPr lang="en-US" sz="1600" dirty="0"/>
              <a:t> bit</a:t>
            </a:r>
          </a:p>
          <a:p>
            <a:pPr lvl="1"/>
            <a:r>
              <a:rPr lang="en-US" sz="1600" dirty="0">
                <a:latin typeface="Consolas" panose="020B0609020204030204" pitchFamily="49" charset="0"/>
                <a:cs typeface="Consolas" panose="020B0609020204030204" pitchFamily="49" charset="0"/>
              </a:rPr>
              <a:t>N = 1 </a:t>
            </a:r>
            <a:r>
              <a:rPr lang="en-US" sz="1600" dirty="0"/>
              <a:t>if most significant bit of result is </a:t>
            </a:r>
            <a:r>
              <a:rPr lang="en-US" sz="1600" dirty="0">
                <a:latin typeface="Consolas" panose="020B0609020204030204" pitchFamily="49" charset="0"/>
                <a:cs typeface="Consolas" panose="020B0609020204030204" pitchFamily="49" charset="0"/>
              </a:rPr>
              <a:t>1</a:t>
            </a:r>
          </a:p>
          <a:p>
            <a:r>
              <a:rPr lang="en-US" sz="1600" b="1" dirty="0"/>
              <a:t>Zero</a:t>
            </a:r>
            <a:r>
              <a:rPr lang="en-US" sz="1600" dirty="0"/>
              <a:t> bit</a:t>
            </a:r>
          </a:p>
          <a:p>
            <a:pPr lvl="1"/>
            <a:r>
              <a:rPr lang="en-US" sz="1600" dirty="0">
                <a:latin typeface="Consolas" panose="020B0609020204030204" pitchFamily="49" charset="0"/>
                <a:cs typeface="Consolas" panose="020B0609020204030204" pitchFamily="49" charset="0"/>
              </a:rPr>
              <a:t>Z = 1 </a:t>
            </a:r>
            <a:r>
              <a:rPr lang="en-US" sz="1600" dirty="0"/>
              <a:t>if all bits of result are </a:t>
            </a:r>
            <a:r>
              <a:rPr lang="en-US" sz="1600" dirty="0">
                <a:latin typeface="Consolas" panose="020B0609020204030204" pitchFamily="49" charset="0"/>
                <a:cs typeface="Consolas" panose="020B0609020204030204" pitchFamily="49" charset="0"/>
              </a:rPr>
              <a:t>0</a:t>
            </a:r>
          </a:p>
          <a:p>
            <a:r>
              <a:rPr lang="en-US" sz="1600" b="1" dirty="0"/>
              <a:t>Carry</a:t>
            </a:r>
            <a:r>
              <a:rPr lang="en-US" sz="1600" dirty="0"/>
              <a:t> bit</a:t>
            </a:r>
          </a:p>
          <a:p>
            <a:pPr lvl="1"/>
            <a:r>
              <a:rPr lang="en-US" sz="1600" dirty="0"/>
              <a:t>For unsigned addition, </a:t>
            </a:r>
            <a:r>
              <a:rPr lang="en-US" sz="1600" dirty="0">
                <a:latin typeface="Consolas" panose="020B0609020204030204" pitchFamily="49" charset="0"/>
                <a:cs typeface="Consolas" panose="020B0609020204030204" pitchFamily="49" charset="0"/>
              </a:rPr>
              <a:t>C = 1 </a:t>
            </a:r>
            <a:r>
              <a:rPr lang="en-US" sz="1600" dirty="0"/>
              <a:t>if carry takes place</a:t>
            </a:r>
          </a:p>
          <a:p>
            <a:pPr lvl="1"/>
            <a:r>
              <a:rPr lang="en-US" sz="1600" dirty="0"/>
              <a:t>For unsigned subtraction, </a:t>
            </a:r>
            <a:r>
              <a:rPr lang="en-US" sz="1600" dirty="0">
                <a:latin typeface="Consolas" panose="020B0609020204030204" pitchFamily="49" charset="0"/>
                <a:cs typeface="Consolas" panose="020B0609020204030204" pitchFamily="49" charset="0"/>
              </a:rPr>
              <a:t>C = 0 </a:t>
            </a:r>
            <a:r>
              <a:rPr lang="en-US" sz="1600" dirty="0"/>
              <a:t>(carry = not borrow) if borrow takes place</a:t>
            </a:r>
          </a:p>
          <a:p>
            <a:pPr lvl="1"/>
            <a:r>
              <a:rPr lang="en-US" sz="1600" dirty="0"/>
              <a:t>For shift/rotation, C = last bit shifted out</a:t>
            </a:r>
          </a:p>
          <a:p>
            <a:r>
              <a:rPr lang="en-US" sz="1600" b="1" dirty="0" err="1"/>
              <a:t>oVerflow</a:t>
            </a:r>
            <a:r>
              <a:rPr lang="en-US" sz="1600" dirty="0"/>
              <a:t> bit</a:t>
            </a:r>
          </a:p>
          <a:p>
            <a:pPr lvl="1"/>
            <a:r>
              <a:rPr lang="en-US" sz="1600" dirty="0">
                <a:latin typeface="Consolas" panose="020B0609020204030204" pitchFamily="49" charset="0"/>
                <a:cs typeface="Consolas" panose="020B0609020204030204" pitchFamily="49" charset="0"/>
              </a:rPr>
              <a:t>V = 1 </a:t>
            </a:r>
            <a:r>
              <a:rPr lang="en-US" sz="1600" dirty="0"/>
              <a:t>if adding 2 same-signed numbers produces a result with the opposite sign</a:t>
            </a:r>
          </a:p>
          <a:p>
            <a:pPr lvl="2"/>
            <a:r>
              <a:rPr lang="en-US" sz="1400" dirty="0"/>
              <a:t>Positive + Positive = Negative, or </a:t>
            </a:r>
          </a:p>
          <a:p>
            <a:pPr lvl="2"/>
            <a:r>
              <a:rPr lang="en-US" sz="1400" dirty="0"/>
              <a:t>Negative + negative = Positive</a:t>
            </a:r>
          </a:p>
          <a:p>
            <a:pPr lvl="1"/>
            <a:r>
              <a:rPr lang="en-US" sz="1600" dirty="0"/>
              <a:t>Non-arithmetic operations does not touch V bit, such as </a:t>
            </a:r>
            <a:r>
              <a:rPr lang="en-US" sz="1600" dirty="0">
                <a:latin typeface="Consolas" panose="020B0609020204030204" pitchFamily="49" charset="0"/>
                <a:cs typeface="Consolas" panose="020B0609020204030204" pitchFamily="49" charset="0"/>
              </a:rPr>
              <a:t>MOV,AND,LSL,MUL</a:t>
            </a:r>
          </a:p>
        </p:txBody>
      </p:sp>
      <p:grpSp>
        <p:nvGrpSpPr>
          <p:cNvPr id="44" name="Group 43">
            <a:extLst>
              <a:ext uri="{FF2B5EF4-FFF2-40B4-BE49-F238E27FC236}">
                <a16:creationId xmlns:a16="http://schemas.microsoft.com/office/drawing/2014/main" id="{E23C336C-72F6-5E4D-AEBB-F4AB2D4C384F}"/>
              </a:ext>
            </a:extLst>
          </p:cNvPr>
          <p:cNvGrpSpPr/>
          <p:nvPr/>
        </p:nvGrpSpPr>
        <p:grpSpPr>
          <a:xfrm>
            <a:off x="768953" y="1372809"/>
            <a:ext cx="7606093" cy="611257"/>
            <a:chOff x="974370" y="1348540"/>
            <a:chExt cx="7606093" cy="611257"/>
          </a:xfrm>
        </p:grpSpPr>
        <p:sp>
          <p:nvSpPr>
            <p:cNvPr id="5" name="Rectangle 4">
              <a:extLst>
                <a:ext uri="{FF2B5EF4-FFF2-40B4-BE49-F238E27FC236}">
                  <a16:creationId xmlns:a16="http://schemas.microsoft.com/office/drawing/2014/main" id="{3865754D-DE16-4F39-B1B0-DA5943946BF1}"/>
                </a:ext>
              </a:extLst>
            </p:cNvPr>
            <p:cNvSpPr/>
            <p:nvPr/>
          </p:nvSpPr>
          <p:spPr bwMode="auto">
            <a:xfrm>
              <a:off x="2874941"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 name="Rectangle 5">
              <a:extLst>
                <a:ext uri="{FF2B5EF4-FFF2-40B4-BE49-F238E27FC236}">
                  <a16:creationId xmlns:a16="http://schemas.microsoft.com/office/drawing/2014/main" id="{6E93E8F1-45C8-45CC-B373-7F5661A4CDAC}"/>
                </a:ext>
              </a:extLst>
            </p:cNvPr>
            <p:cNvSpPr/>
            <p:nvPr/>
          </p:nvSpPr>
          <p:spPr bwMode="auto">
            <a:xfrm>
              <a:off x="3114653"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7" name="Rectangle 6">
              <a:extLst>
                <a:ext uri="{FF2B5EF4-FFF2-40B4-BE49-F238E27FC236}">
                  <a16:creationId xmlns:a16="http://schemas.microsoft.com/office/drawing/2014/main" id="{4AFCC2AB-1DE5-4E46-A408-A603476BC0DC}"/>
                </a:ext>
              </a:extLst>
            </p:cNvPr>
            <p:cNvSpPr/>
            <p:nvPr/>
          </p:nvSpPr>
          <p:spPr bwMode="auto">
            <a:xfrm>
              <a:off x="3348658"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8" name="Rectangle 7">
              <a:extLst>
                <a:ext uri="{FF2B5EF4-FFF2-40B4-BE49-F238E27FC236}">
                  <a16:creationId xmlns:a16="http://schemas.microsoft.com/office/drawing/2014/main" id="{4D1D7D1A-5E84-4709-8248-A578919960E8}"/>
                </a:ext>
              </a:extLst>
            </p:cNvPr>
            <p:cNvSpPr/>
            <p:nvPr/>
          </p:nvSpPr>
          <p:spPr bwMode="auto">
            <a:xfrm>
              <a:off x="3588370"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 name="Rectangle 8">
              <a:extLst>
                <a:ext uri="{FF2B5EF4-FFF2-40B4-BE49-F238E27FC236}">
                  <a16:creationId xmlns:a16="http://schemas.microsoft.com/office/drawing/2014/main" id="{5D012AA1-6463-46CA-9447-F46147A08F0D}"/>
                </a:ext>
              </a:extLst>
            </p:cNvPr>
            <p:cNvSpPr/>
            <p:nvPr/>
          </p:nvSpPr>
          <p:spPr bwMode="auto">
            <a:xfrm>
              <a:off x="3828082"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 name="Rectangle 9">
              <a:extLst>
                <a:ext uri="{FF2B5EF4-FFF2-40B4-BE49-F238E27FC236}">
                  <a16:creationId xmlns:a16="http://schemas.microsoft.com/office/drawing/2014/main" id="{C70CD862-50B5-4C82-A42C-3DCF77853209}"/>
                </a:ext>
              </a:extLst>
            </p:cNvPr>
            <p:cNvSpPr/>
            <p:nvPr/>
          </p:nvSpPr>
          <p:spPr bwMode="auto">
            <a:xfrm>
              <a:off x="4067794"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 name="Rectangle 10">
              <a:extLst>
                <a:ext uri="{FF2B5EF4-FFF2-40B4-BE49-F238E27FC236}">
                  <a16:creationId xmlns:a16="http://schemas.microsoft.com/office/drawing/2014/main" id="{A04B20A9-0070-459B-AD5B-2686AAB485F3}"/>
                </a:ext>
              </a:extLst>
            </p:cNvPr>
            <p:cNvSpPr/>
            <p:nvPr/>
          </p:nvSpPr>
          <p:spPr bwMode="auto">
            <a:xfrm>
              <a:off x="4301797"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2" name="Rectangle 11">
              <a:extLst>
                <a:ext uri="{FF2B5EF4-FFF2-40B4-BE49-F238E27FC236}">
                  <a16:creationId xmlns:a16="http://schemas.microsoft.com/office/drawing/2014/main" id="{D566CDDF-BF45-403E-87AF-598F6C2E43FE}"/>
                </a:ext>
              </a:extLst>
            </p:cNvPr>
            <p:cNvSpPr/>
            <p:nvPr/>
          </p:nvSpPr>
          <p:spPr bwMode="auto">
            <a:xfrm>
              <a:off x="4541509"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 name="Rectangle 12">
              <a:extLst>
                <a:ext uri="{FF2B5EF4-FFF2-40B4-BE49-F238E27FC236}">
                  <a16:creationId xmlns:a16="http://schemas.microsoft.com/office/drawing/2014/main" id="{5E4A65F3-34EF-471D-9C2E-7512DF187876}"/>
                </a:ext>
              </a:extLst>
            </p:cNvPr>
            <p:cNvSpPr/>
            <p:nvPr/>
          </p:nvSpPr>
          <p:spPr bwMode="auto">
            <a:xfrm>
              <a:off x="4775514"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4" name="Rectangle 13">
              <a:extLst>
                <a:ext uri="{FF2B5EF4-FFF2-40B4-BE49-F238E27FC236}">
                  <a16:creationId xmlns:a16="http://schemas.microsoft.com/office/drawing/2014/main" id="{64DB2790-A34C-4D7B-ADEA-5F46A4AB8753}"/>
                </a:ext>
              </a:extLst>
            </p:cNvPr>
            <p:cNvSpPr/>
            <p:nvPr/>
          </p:nvSpPr>
          <p:spPr bwMode="auto">
            <a:xfrm>
              <a:off x="5015226"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5" name="Rectangle 14">
              <a:extLst>
                <a:ext uri="{FF2B5EF4-FFF2-40B4-BE49-F238E27FC236}">
                  <a16:creationId xmlns:a16="http://schemas.microsoft.com/office/drawing/2014/main" id="{3EC4CDFA-F92B-4AC6-A958-80818AFD4FD0}"/>
                </a:ext>
              </a:extLst>
            </p:cNvPr>
            <p:cNvSpPr/>
            <p:nvPr/>
          </p:nvSpPr>
          <p:spPr bwMode="auto">
            <a:xfrm>
              <a:off x="5249230"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6" name="Rectangle 15">
              <a:extLst>
                <a:ext uri="{FF2B5EF4-FFF2-40B4-BE49-F238E27FC236}">
                  <a16:creationId xmlns:a16="http://schemas.microsoft.com/office/drawing/2014/main" id="{031CE36A-EF5F-4EE4-A95B-86B9DB4AF71C}"/>
                </a:ext>
              </a:extLst>
            </p:cNvPr>
            <p:cNvSpPr/>
            <p:nvPr/>
          </p:nvSpPr>
          <p:spPr bwMode="auto">
            <a:xfrm>
              <a:off x="5488941"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7" name="Rectangle 16">
              <a:extLst>
                <a:ext uri="{FF2B5EF4-FFF2-40B4-BE49-F238E27FC236}">
                  <a16:creationId xmlns:a16="http://schemas.microsoft.com/office/drawing/2014/main" id="{7E111690-1753-4E03-B833-C0D763FC959F}"/>
                </a:ext>
              </a:extLst>
            </p:cNvPr>
            <p:cNvSpPr/>
            <p:nvPr/>
          </p:nvSpPr>
          <p:spPr bwMode="auto">
            <a:xfrm>
              <a:off x="5728653"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8" name="Rectangle 17">
              <a:extLst>
                <a:ext uri="{FF2B5EF4-FFF2-40B4-BE49-F238E27FC236}">
                  <a16:creationId xmlns:a16="http://schemas.microsoft.com/office/drawing/2014/main" id="{3F6BF773-7EBF-46BA-8C7B-D1E8AC322732}"/>
                </a:ext>
              </a:extLst>
            </p:cNvPr>
            <p:cNvSpPr/>
            <p:nvPr/>
          </p:nvSpPr>
          <p:spPr bwMode="auto">
            <a:xfrm>
              <a:off x="5968365" y="1643456"/>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9" name="Rectangle 18">
              <a:extLst>
                <a:ext uri="{FF2B5EF4-FFF2-40B4-BE49-F238E27FC236}">
                  <a16:creationId xmlns:a16="http://schemas.microsoft.com/office/drawing/2014/main" id="{528641D4-6BE4-42F0-9DEF-5328BBB089B2}"/>
                </a:ext>
              </a:extLst>
            </p:cNvPr>
            <p:cNvSpPr/>
            <p:nvPr/>
          </p:nvSpPr>
          <p:spPr bwMode="auto">
            <a:xfrm>
              <a:off x="6202370" y="1643456"/>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0" name="Rectangle 19">
              <a:extLst>
                <a:ext uri="{FF2B5EF4-FFF2-40B4-BE49-F238E27FC236}">
                  <a16:creationId xmlns:a16="http://schemas.microsoft.com/office/drawing/2014/main" id="{A360E56F-D602-4907-BE12-BC4495F32E15}"/>
                </a:ext>
              </a:extLst>
            </p:cNvPr>
            <p:cNvSpPr/>
            <p:nvPr/>
          </p:nvSpPr>
          <p:spPr bwMode="auto">
            <a:xfrm>
              <a:off x="6442082"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1" name="Rectangle 20">
              <a:extLst>
                <a:ext uri="{FF2B5EF4-FFF2-40B4-BE49-F238E27FC236}">
                  <a16:creationId xmlns:a16="http://schemas.microsoft.com/office/drawing/2014/main" id="{C49516BC-AC41-4F00-AD9D-4D90FA55F70D}"/>
                </a:ext>
              </a:extLst>
            </p:cNvPr>
            <p:cNvSpPr/>
            <p:nvPr/>
          </p:nvSpPr>
          <p:spPr bwMode="auto">
            <a:xfrm>
              <a:off x="6676086" y="1652020"/>
              <a:ext cx="239712" cy="264071"/>
            </a:xfrm>
            <a:prstGeom prst="rect">
              <a:avLst/>
            </a:prstGeom>
            <a:solidFill>
              <a:schemeClr val="accent1">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2" name="Rectangle 21">
              <a:extLst>
                <a:ext uri="{FF2B5EF4-FFF2-40B4-BE49-F238E27FC236}">
                  <a16:creationId xmlns:a16="http://schemas.microsoft.com/office/drawing/2014/main" id="{24E1D1CC-70EC-4CA7-8615-4B382AA3D3C2}"/>
                </a:ext>
              </a:extLst>
            </p:cNvPr>
            <p:cNvSpPr/>
            <p:nvPr/>
          </p:nvSpPr>
          <p:spPr bwMode="auto">
            <a:xfrm>
              <a:off x="6915797" y="1652020"/>
              <a:ext cx="237810" cy="264071"/>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3" name="TextBox 175">
              <a:extLst>
                <a:ext uri="{FF2B5EF4-FFF2-40B4-BE49-F238E27FC236}">
                  <a16:creationId xmlns:a16="http://schemas.microsoft.com/office/drawing/2014/main" id="{68648CD0-3075-4696-B669-7E74DA96EFBE}"/>
                </a:ext>
              </a:extLst>
            </p:cNvPr>
            <p:cNvSpPr txBox="1">
              <a:spLocks noChangeArrowheads="1"/>
            </p:cNvSpPr>
            <p:nvPr/>
          </p:nvSpPr>
          <p:spPr bwMode="auto">
            <a:xfrm>
              <a:off x="4914394" y="1652020"/>
              <a:ext cx="10568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sp>
          <p:nvSpPr>
            <p:cNvPr id="24" name="Rectangle 23">
              <a:extLst>
                <a:ext uri="{FF2B5EF4-FFF2-40B4-BE49-F238E27FC236}">
                  <a16:creationId xmlns:a16="http://schemas.microsoft.com/office/drawing/2014/main" id="{EE525114-3B9F-40BF-8378-90F023342A73}"/>
                </a:ext>
              </a:extLst>
            </p:cNvPr>
            <p:cNvSpPr/>
            <p:nvPr/>
          </p:nvSpPr>
          <p:spPr bwMode="auto">
            <a:xfrm>
              <a:off x="7147899"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5" name="Rectangle 24">
              <a:extLst>
                <a:ext uri="{FF2B5EF4-FFF2-40B4-BE49-F238E27FC236}">
                  <a16:creationId xmlns:a16="http://schemas.microsoft.com/office/drawing/2014/main" id="{B226853F-3ADD-4E19-B18E-B805DC1E278B}"/>
                </a:ext>
              </a:extLst>
            </p:cNvPr>
            <p:cNvSpPr/>
            <p:nvPr/>
          </p:nvSpPr>
          <p:spPr bwMode="auto">
            <a:xfrm>
              <a:off x="7387611"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6" name="Rectangle 25">
              <a:extLst>
                <a:ext uri="{FF2B5EF4-FFF2-40B4-BE49-F238E27FC236}">
                  <a16:creationId xmlns:a16="http://schemas.microsoft.com/office/drawing/2014/main" id="{BD55D5F5-D625-4899-A7C0-8BE44198F5DC}"/>
                </a:ext>
              </a:extLst>
            </p:cNvPr>
            <p:cNvSpPr/>
            <p:nvPr/>
          </p:nvSpPr>
          <p:spPr bwMode="auto">
            <a:xfrm>
              <a:off x="7627323"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7" name="Rectangle 26">
              <a:extLst>
                <a:ext uri="{FF2B5EF4-FFF2-40B4-BE49-F238E27FC236}">
                  <a16:creationId xmlns:a16="http://schemas.microsoft.com/office/drawing/2014/main" id="{F3A3B9F4-3E85-41FC-A10B-E5971133B270}"/>
                </a:ext>
              </a:extLst>
            </p:cNvPr>
            <p:cNvSpPr/>
            <p:nvPr/>
          </p:nvSpPr>
          <p:spPr bwMode="auto">
            <a:xfrm>
              <a:off x="7867034"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8" name="Rectangle 27">
              <a:extLst>
                <a:ext uri="{FF2B5EF4-FFF2-40B4-BE49-F238E27FC236}">
                  <a16:creationId xmlns:a16="http://schemas.microsoft.com/office/drawing/2014/main" id="{AB4E03AC-784F-4130-8827-18D68D5F6E44}"/>
                </a:ext>
              </a:extLst>
            </p:cNvPr>
            <p:cNvSpPr/>
            <p:nvPr/>
          </p:nvSpPr>
          <p:spPr bwMode="auto">
            <a:xfrm>
              <a:off x="8101039"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9" name="Rectangle 28">
              <a:extLst>
                <a:ext uri="{FF2B5EF4-FFF2-40B4-BE49-F238E27FC236}">
                  <a16:creationId xmlns:a16="http://schemas.microsoft.com/office/drawing/2014/main" id="{B6447CF9-AD34-4EFD-99F1-FF7212AF0999}"/>
                </a:ext>
              </a:extLst>
            </p:cNvPr>
            <p:cNvSpPr/>
            <p:nvPr/>
          </p:nvSpPr>
          <p:spPr bwMode="auto">
            <a:xfrm>
              <a:off x="8340751"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0" name="TextBox 187">
              <a:extLst>
                <a:ext uri="{FF2B5EF4-FFF2-40B4-BE49-F238E27FC236}">
                  <a16:creationId xmlns:a16="http://schemas.microsoft.com/office/drawing/2014/main" id="{4FC34199-D78E-4AAD-BD4F-3D1CA46C29C6}"/>
                </a:ext>
              </a:extLst>
            </p:cNvPr>
            <p:cNvSpPr txBox="1">
              <a:spLocks noChangeArrowheads="1"/>
            </p:cNvSpPr>
            <p:nvPr/>
          </p:nvSpPr>
          <p:spPr bwMode="auto">
            <a:xfrm>
              <a:off x="6974774" y="1646311"/>
              <a:ext cx="1457295" cy="276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ISR number</a:t>
              </a:r>
            </a:p>
          </p:txBody>
        </p:sp>
        <p:sp>
          <p:nvSpPr>
            <p:cNvPr id="31" name="Rectangle 30">
              <a:extLst>
                <a:ext uri="{FF2B5EF4-FFF2-40B4-BE49-F238E27FC236}">
                  <a16:creationId xmlns:a16="http://schemas.microsoft.com/office/drawing/2014/main" id="{B01593D0-75BC-44AC-8888-D7FEEBDDA23B}"/>
                </a:ext>
              </a:extLst>
            </p:cNvPr>
            <p:cNvSpPr/>
            <p:nvPr/>
          </p:nvSpPr>
          <p:spPr bwMode="auto">
            <a:xfrm>
              <a:off x="974370" y="1652020"/>
              <a:ext cx="7606093" cy="264071"/>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2" name="TextBox 192">
              <a:extLst>
                <a:ext uri="{FF2B5EF4-FFF2-40B4-BE49-F238E27FC236}">
                  <a16:creationId xmlns:a16="http://schemas.microsoft.com/office/drawing/2014/main" id="{A82AD67E-01CD-4280-99DA-A2D9DBBAB909}"/>
                </a:ext>
              </a:extLst>
            </p:cNvPr>
            <p:cNvSpPr txBox="1">
              <a:spLocks noChangeArrowheads="1"/>
            </p:cNvSpPr>
            <p:nvPr/>
          </p:nvSpPr>
          <p:spPr bwMode="auto">
            <a:xfrm>
              <a:off x="2996663" y="1348540"/>
              <a:ext cx="33255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Program Status Register (PSR)</a:t>
              </a:r>
            </a:p>
          </p:txBody>
        </p:sp>
        <p:sp>
          <p:nvSpPr>
            <p:cNvPr id="33" name="Rectangle 32">
              <a:extLst>
                <a:ext uri="{FF2B5EF4-FFF2-40B4-BE49-F238E27FC236}">
                  <a16:creationId xmlns:a16="http://schemas.microsoft.com/office/drawing/2014/main" id="{16A4B8D1-4535-44B8-B29B-C02808A256A9}"/>
                </a:ext>
              </a:extLst>
            </p:cNvPr>
            <p:cNvSpPr/>
            <p:nvPr/>
          </p:nvSpPr>
          <p:spPr bwMode="auto">
            <a:xfrm>
              <a:off x="2169125" y="1650165"/>
              <a:ext cx="473715" cy="265926"/>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400" b="0" dirty="0">
                  <a:cs typeface="Arial" charset="0"/>
                </a:rPr>
                <a:t>ICI/IT</a:t>
              </a:r>
            </a:p>
          </p:txBody>
        </p:sp>
        <p:sp>
          <p:nvSpPr>
            <p:cNvPr id="34" name="Rectangle 33">
              <a:extLst>
                <a:ext uri="{FF2B5EF4-FFF2-40B4-BE49-F238E27FC236}">
                  <a16:creationId xmlns:a16="http://schemas.microsoft.com/office/drawing/2014/main" id="{05AD78AE-C3D6-45BC-8E10-E7B863D9686E}"/>
                </a:ext>
              </a:extLst>
            </p:cNvPr>
            <p:cNvSpPr/>
            <p:nvPr/>
          </p:nvSpPr>
          <p:spPr bwMode="auto">
            <a:xfrm>
              <a:off x="2642839" y="1650165"/>
              <a:ext cx="237810" cy="265926"/>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T</a:t>
              </a:r>
            </a:p>
          </p:txBody>
        </p:sp>
        <p:sp>
          <p:nvSpPr>
            <p:cNvPr id="35" name="Rectangle 34">
              <a:extLst>
                <a:ext uri="{FF2B5EF4-FFF2-40B4-BE49-F238E27FC236}">
                  <a16:creationId xmlns:a16="http://schemas.microsoft.com/office/drawing/2014/main" id="{E025A097-4EBD-4C13-895B-09051144B7A4}"/>
                </a:ext>
              </a:extLst>
            </p:cNvPr>
            <p:cNvSpPr/>
            <p:nvPr/>
          </p:nvSpPr>
          <p:spPr bwMode="auto">
            <a:xfrm>
              <a:off x="974370" y="1650594"/>
              <a:ext cx="237808"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1" dirty="0">
                  <a:solidFill>
                    <a:srgbClr val="FF0000"/>
                  </a:solidFill>
                  <a:latin typeface="Consolas" panose="020B0609020204030204" pitchFamily="49" charset="0"/>
                  <a:cs typeface="Consolas" panose="020B0609020204030204" pitchFamily="49" charset="0"/>
                </a:rPr>
                <a:t>N</a:t>
              </a:r>
            </a:p>
          </p:txBody>
        </p:sp>
        <p:sp>
          <p:nvSpPr>
            <p:cNvPr id="36" name="Rectangle 35">
              <a:extLst>
                <a:ext uri="{FF2B5EF4-FFF2-40B4-BE49-F238E27FC236}">
                  <a16:creationId xmlns:a16="http://schemas.microsoft.com/office/drawing/2014/main" id="{0DEF319D-969E-486D-84A8-E35102197EDB}"/>
                </a:ext>
              </a:extLst>
            </p:cNvPr>
            <p:cNvSpPr/>
            <p:nvPr/>
          </p:nvSpPr>
          <p:spPr bwMode="auto">
            <a:xfrm>
              <a:off x="1212179" y="1650594"/>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1" dirty="0">
                  <a:solidFill>
                    <a:srgbClr val="FF0000"/>
                  </a:solidFill>
                  <a:latin typeface="Consolas" panose="020B0609020204030204" pitchFamily="49" charset="0"/>
                  <a:cs typeface="Consolas" panose="020B0609020204030204" pitchFamily="49" charset="0"/>
                </a:rPr>
                <a:t>Z</a:t>
              </a:r>
            </a:p>
          </p:txBody>
        </p:sp>
        <p:sp>
          <p:nvSpPr>
            <p:cNvPr id="37" name="Rectangle 36">
              <a:extLst>
                <a:ext uri="{FF2B5EF4-FFF2-40B4-BE49-F238E27FC236}">
                  <a16:creationId xmlns:a16="http://schemas.microsoft.com/office/drawing/2014/main" id="{01265415-19E5-4060-87AA-110FFDA83F85}"/>
                </a:ext>
              </a:extLst>
            </p:cNvPr>
            <p:cNvSpPr/>
            <p:nvPr/>
          </p:nvSpPr>
          <p:spPr bwMode="auto">
            <a:xfrm>
              <a:off x="1446184" y="1650594"/>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1" dirty="0">
                  <a:solidFill>
                    <a:srgbClr val="FF0000"/>
                  </a:solidFill>
                  <a:latin typeface="Consolas" panose="020B0609020204030204" pitchFamily="49" charset="0"/>
                  <a:cs typeface="Consolas" panose="020B0609020204030204" pitchFamily="49" charset="0"/>
                </a:rPr>
                <a:t>C</a:t>
              </a:r>
            </a:p>
          </p:txBody>
        </p:sp>
        <p:sp>
          <p:nvSpPr>
            <p:cNvPr id="38" name="Rectangle 37">
              <a:extLst>
                <a:ext uri="{FF2B5EF4-FFF2-40B4-BE49-F238E27FC236}">
                  <a16:creationId xmlns:a16="http://schemas.microsoft.com/office/drawing/2014/main" id="{F9678C94-2C85-403A-B830-B0E8C5460086}"/>
                </a:ext>
              </a:extLst>
            </p:cNvPr>
            <p:cNvSpPr/>
            <p:nvPr/>
          </p:nvSpPr>
          <p:spPr bwMode="auto">
            <a:xfrm>
              <a:off x="1685895" y="1650594"/>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1" dirty="0">
                  <a:solidFill>
                    <a:srgbClr val="FF0000"/>
                  </a:solidFill>
                  <a:latin typeface="Consolas" panose="020B0609020204030204" pitchFamily="49" charset="0"/>
                  <a:cs typeface="Consolas" panose="020B0609020204030204" pitchFamily="49" charset="0"/>
                </a:rPr>
                <a:t>V</a:t>
              </a:r>
            </a:p>
          </p:txBody>
        </p:sp>
        <p:sp>
          <p:nvSpPr>
            <p:cNvPr id="39" name="Rectangle 38">
              <a:extLst>
                <a:ext uri="{FF2B5EF4-FFF2-40B4-BE49-F238E27FC236}">
                  <a16:creationId xmlns:a16="http://schemas.microsoft.com/office/drawing/2014/main" id="{1B9FC768-1AC3-4342-9A16-035324535CA0}"/>
                </a:ext>
              </a:extLst>
            </p:cNvPr>
            <p:cNvSpPr/>
            <p:nvPr/>
          </p:nvSpPr>
          <p:spPr bwMode="auto">
            <a:xfrm>
              <a:off x="1925607" y="1650594"/>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latin typeface="Consolas" panose="020B0609020204030204" pitchFamily="49" charset="0"/>
                  <a:cs typeface="Consolas" panose="020B0609020204030204" pitchFamily="49" charset="0"/>
                </a:rPr>
                <a:t>Q</a:t>
              </a:r>
            </a:p>
          </p:txBody>
        </p:sp>
        <p:sp>
          <p:nvSpPr>
            <p:cNvPr id="40" name="Rectangle 39">
              <a:extLst>
                <a:ext uri="{FF2B5EF4-FFF2-40B4-BE49-F238E27FC236}">
                  <a16:creationId xmlns:a16="http://schemas.microsoft.com/office/drawing/2014/main" id="{4D4E244D-1ECE-4A09-A40F-FBFBC680BB13}"/>
                </a:ext>
              </a:extLst>
            </p:cNvPr>
            <p:cNvSpPr/>
            <p:nvPr/>
          </p:nvSpPr>
          <p:spPr bwMode="auto">
            <a:xfrm>
              <a:off x="5971219" y="1652223"/>
              <a:ext cx="473715" cy="264072"/>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cs typeface="Arial" charset="0"/>
                </a:rPr>
                <a:t>ICI/IT</a:t>
              </a:r>
            </a:p>
          </p:txBody>
        </p:sp>
        <p:sp>
          <p:nvSpPr>
            <p:cNvPr id="41" name="Rectangle 40">
              <a:extLst>
                <a:ext uri="{FF2B5EF4-FFF2-40B4-BE49-F238E27FC236}">
                  <a16:creationId xmlns:a16="http://schemas.microsoft.com/office/drawing/2014/main" id="{385393E0-B838-4933-8333-EA5CC9833BCE}"/>
                </a:ext>
              </a:extLst>
            </p:cNvPr>
            <p:cNvSpPr/>
            <p:nvPr/>
          </p:nvSpPr>
          <p:spPr bwMode="auto">
            <a:xfrm>
              <a:off x="3835474" y="1649210"/>
              <a:ext cx="943456" cy="264811"/>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GE</a:t>
              </a:r>
            </a:p>
          </p:txBody>
        </p:sp>
        <p:sp>
          <p:nvSpPr>
            <p:cNvPr id="42" name="TextBox 175">
              <a:extLst>
                <a:ext uri="{FF2B5EF4-FFF2-40B4-BE49-F238E27FC236}">
                  <a16:creationId xmlns:a16="http://schemas.microsoft.com/office/drawing/2014/main" id="{BD7F47C9-A0AF-4D8D-A4A8-65B792F7D00A}"/>
                </a:ext>
              </a:extLst>
            </p:cNvPr>
            <p:cNvSpPr txBox="1">
              <a:spLocks noChangeArrowheads="1"/>
            </p:cNvSpPr>
            <p:nvPr/>
          </p:nvSpPr>
          <p:spPr bwMode="auto">
            <a:xfrm>
              <a:off x="2871690" y="1621602"/>
              <a:ext cx="10568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grpSp>
    </p:spTree>
    <p:extLst>
      <p:ext uri="{BB962C8B-B14F-4D97-AF65-F5344CB8AC3E}">
        <p14:creationId xmlns:p14="http://schemas.microsoft.com/office/powerpoint/2010/main" val="119720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 </a:t>
            </a:r>
            <a:br>
              <a:rPr lang="en-US" dirty="0"/>
            </a:br>
            <a:r>
              <a:rPr lang="en-US" dirty="0"/>
              <a:t>Branch Instructions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40</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569944596"/>
              </p:ext>
            </p:extLst>
          </p:nvPr>
        </p:nvGraphicFramePr>
        <p:xfrm>
          <a:off x="457200" y="1251567"/>
          <a:ext cx="8382000" cy="4996215"/>
        </p:xfrm>
        <a:graphic>
          <a:graphicData uri="http://schemas.openxmlformats.org/drawingml/2006/table">
            <a:tbl>
              <a:tblPr firstRow="1" firstCol="1" bandRow="1">
                <a:tableStyleId>{5C22544A-7EE6-4342-B048-85BDC9FD1C3A}</a:tableStyleId>
              </a:tblPr>
              <a:tblGrid>
                <a:gridCol w="1504463">
                  <a:extLst>
                    <a:ext uri="{9D8B030D-6E8A-4147-A177-3AD203B41FA5}">
                      <a16:colId xmlns:a16="http://schemas.microsoft.com/office/drawing/2014/main" val="20000"/>
                    </a:ext>
                  </a:extLst>
                </a:gridCol>
                <a:gridCol w="1732151">
                  <a:extLst>
                    <a:ext uri="{9D8B030D-6E8A-4147-A177-3AD203B41FA5}">
                      <a16:colId xmlns:a16="http://schemas.microsoft.com/office/drawing/2014/main" val="20001"/>
                    </a:ext>
                  </a:extLst>
                </a:gridCol>
                <a:gridCol w="3240386">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293895">
                <a:tc>
                  <a:txBody>
                    <a:bodyPr/>
                    <a:lstStyle/>
                    <a:p>
                      <a:pPr marL="0" marR="0" algn="just">
                        <a:spcBef>
                          <a:spcPts val="0"/>
                        </a:spcBef>
                        <a:spcAft>
                          <a:spcPts val="0"/>
                        </a:spcAft>
                      </a:pPr>
                      <a:r>
                        <a:rPr lang="en-US" sz="1600" dirty="0">
                          <a:effectLst/>
                        </a:rPr>
                        <a:t> </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rPr>
                        <a:t>Instruction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Description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Flags tested</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587790">
                <a:tc>
                  <a:txBody>
                    <a:bodyPr/>
                    <a:lstStyle/>
                    <a:p>
                      <a:pPr marL="0" marR="0" algn="just">
                        <a:spcBef>
                          <a:spcPts val="0"/>
                        </a:spcBef>
                        <a:spcAft>
                          <a:spcPts val="0"/>
                        </a:spcAft>
                      </a:pPr>
                      <a:r>
                        <a:rPr lang="en-US" sz="1600" dirty="0">
                          <a:effectLst/>
                        </a:rPr>
                        <a:t>Unconditional Branch</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to label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rPr>
                        <a:t> </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r h="293895">
                <a:tc rowSpan="14">
                  <a:txBody>
                    <a:bodyPr/>
                    <a:lstStyle/>
                    <a:p>
                      <a:pPr marL="0" marR="0" algn="just">
                        <a:spcBef>
                          <a:spcPts val="0"/>
                        </a:spcBef>
                        <a:spcAft>
                          <a:spcPts val="0"/>
                        </a:spcAft>
                      </a:pPr>
                      <a:r>
                        <a:rPr lang="en-US" sz="1600" dirty="0">
                          <a:effectLst/>
                        </a:rPr>
                        <a:t>Conditional Branch </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BEQ</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EQ</a:t>
                      </a:r>
                      <a:r>
                        <a:rPr lang="en-US" sz="1600" dirty="0" err="1">
                          <a:effectLst/>
                        </a:rPr>
                        <a:t>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2"/>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BNE</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a:solidFill>
                            <a:srgbClr val="FF0000"/>
                          </a:solidFill>
                          <a:effectLst/>
                        </a:rPr>
                        <a:t>N</a:t>
                      </a:r>
                      <a:r>
                        <a:rPr lang="en-US" sz="1600" dirty="0">
                          <a:effectLst/>
                        </a:rPr>
                        <a:t>ot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3"/>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BCS</a:t>
                      </a:r>
                      <a:r>
                        <a:rPr lang="en-US" sz="1600" dirty="0">
                          <a:effectLst/>
                          <a:latin typeface="Consolas" panose="020B0609020204030204" pitchFamily="49" charset="0"/>
                        </a:rPr>
                        <a:t>/</a:t>
                      </a:r>
                      <a:r>
                        <a:rPr lang="en-US" sz="1600" b="1" dirty="0">
                          <a:solidFill>
                            <a:srgbClr val="FF0000"/>
                          </a:solidFill>
                          <a:effectLst/>
                          <a:latin typeface="Consolas" panose="020B0609020204030204" pitchFamily="49" charset="0"/>
                        </a:rPr>
                        <a:t>BHS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a:solidFill>
                            <a:srgbClr val="FF0000"/>
                          </a:solidFill>
                          <a:effectLst/>
                        </a:rPr>
                        <a:t>H</a:t>
                      </a:r>
                      <a:r>
                        <a:rPr lang="en-US" sz="1600" dirty="0">
                          <a:effectLst/>
                        </a:rPr>
                        <a:t>igher or </a:t>
                      </a:r>
                      <a:r>
                        <a:rPr lang="en-US" sz="1600" b="1" dirty="0">
                          <a:solidFill>
                            <a:srgbClr val="FF0000"/>
                          </a:solidFill>
                          <a:effectLst/>
                        </a:rPr>
                        <a:t>S</a:t>
                      </a:r>
                      <a:r>
                        <a:rPr lang="en-US" sz="1600" dirty="0">
                          <a:effectLst/>
                        </a:rPr>
                        <a:t>ame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4"/>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BCC</a:t>
                      </a:r>
                      <a:r>
                        <a:rPr lang="en-US" sz="1600" dirty="0">
                          <a:effectLst/>
                          <a:latin typeface="Consolas" panose="020B0609020204030204" pitchFamily="49" charset="0"/>
                        </a:rPr>
                        <a:t>/</a:t>
                      </a:r>
                      <a:r>
                        <a:rPr lang="en-US" sz="1600" b="1" dirty="0" err="1">
                          <a:solidFill>
                            <a:srgbClr val="FF0000"/>
                          </a:solidFill>
                          <a:effectLst/>
                          <a:latin typeface="Consolas" panose="020B0609020204030204" pitchFamily="49" charset="0"/>
                        </a:rPr>
                        <a:t>BLO</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err="1">
                          <a:solidFill>
                            <a:srgbClr val="FF0000"/>
                          </a:solidFill>
                          <a:effectLst/>
                        </a:rPr>
                        <a:t>LO</a:t>
                      </a:r>
                      <a:r>
                        <a:rPr lang="en-US" sz="1600" dirty="0" err="1">
                          <a:effectLst/>
                        </a:rPr>
                        <a:t>wer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5"/>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BMI</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b="0" i="1" dirty="0">
                        <a:solidFill>
                          <a:schemeClr val="tx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MI</a:t>
                      </a:r>
                      <a:r>
                        <a:rPr lang="en-US" sz="1600" dirty="0" err="1">
                          <a:effectLst/>
                        </a:rPr>
                        <a:t>nus</a:t>
                      </a:r>
                      <a:r>
                        <a:rPr lang="en-US" sz="1600" dirty="0">
                          <a:effectLst/>
                        </a:rPr>
                        <a:t> (Negative)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6"/>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BPL</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PL</a:t>
                      </a:r>
                      <a:r>
                        <a:rPr lang="en-US" sz="1600" dirty="0" err="1">
                          <a:effectLst/>
                        </a:rPr>
                        <a:t>us</a:t>
                      </a:r>
                      <a:r>
                        <a:rPr lang="en-US" sz="1600" dirty="0">
                          <a:effectLst/>
                        </a:rPr>
                        <a:t> (Positive or Zero)</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7"/>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BVS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dirty="0" err="1">
                          <a:effectLst/>
                        </a:rPr>
                        <a:t>o</a:t>
                      </a:r>
                      <a:r>
                        <a:rPr lang="en-US" sz="1600" b="1" dirty="0" err="1">
                          <a:solidFill>
                            <a:srgbClr val="FF0000"/>
                          </a:solidFill>
                          <a:effectLst/>
                        </a:rPr>
                        <a:t>V</a:t>
                      </a:r>
                      <a:r>
                        <a:rPr lang="en-US" sz="1600" dirty="0" err="1">
                          <a:effectLst/>
                        </a:rPr>
                        <a:t>erflow</a:t>
                      </a:r>
                      <a:r>
                        <a:rPr lang="en-US" sz="1600" dirty="0">
                          <a:effectLst/>
                        </a:rPr>
                        <a:t> </a:t>
                      </a:r>
                      <a:r>
                        <a:rPr lang="en-US" sz="1600" b="1" dirty="0">
                          <a:solidFill>
                            <a:srgbClr val="FF0000"/>
                          </a:solidFill>
                          <a:effectLst/>
                        </a:rPr>
                        <a:t>S</a:t>
                      </a:r>
                      <a:r>
                        <a:rPr lang="en-US" sz="1600" dirty="0">
                          <a:effectLst/>
                        </a:rPr>
                        <a:t>et</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V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8"/>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BVC</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dirty="0" err="1">
                          <a:effectLst/>
                        </a:rPr>
                        <a:t>o</a:t>
                      </a:r>
                      <a:r>
                        <a:rPr lang="en-US" sz="1600" b="1" dirty="0" err="1">
                          <a:solidFill>
                            <a:srgbClr val="FF0000"/>
                          </a:solidFill>
                          <a:effectLst/>
                        </a:rPr>
                        <a:t>V</a:t>
                      </a:r>
                      <a:r>
                        <a:rPr lang="en-US" sz="1600" dirty="0" err="1">
                          <a:effectLst/>
                        </a:rPr>
                        <a:t>erflow</a:t>
                      </a:r>
                      <a:r>
                        <a:rPr lang="en-US" sz="1600" dirty="0">
                          <a:effectLst/>
                        </a:rPr>
                        <a:t> </a:t>
                      </a:r>
                      <a:r>
                        <a:rPr lang="en-US" sz="1600" b="1" dirty="0">
                          <a:solidFill>
                            <a:srgbClr val="FF0000"/>
                          </a:solidFill>
                          <a:effectLst/>
                        </a:rPr>
                        <a:t>C</a:t>
                      </a:r>
                      <a:r>
                        <a:rPr lang="en-US" sz="1600" dirty="0">
                          <a:effectLst/>
                        </a:rPr>
                        <a:t>lear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V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9"/>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BHI</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err="1">
                          <a:solidFill>
                            <a:srgbClr val="FF0000"/>
                          </a:solidFill>
                          <a:effectLst/>
                        </a:rPr>
                        <a:t>HI</a:t>
                      </a:r>
                      <a:r>
                        <a:rPr lang="en-US" sz="1600" dirty="0" err="1">
                          <a:effectLst/>
                        </a:rPr>
                        <a:t>gher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1 &amp; Z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0"/>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BLS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a:solidFill>
                            <a:srgbClr val="FF0000"/>
                          </a:solidFill>
                          <a:effectLst/>
                        </a:rPr>
                        <a:t>L</a:t>
                      </a:r>
                      <a:r>
                        <a:rPr lang="en-US" sz="1600" dirty="0">
                          <a:effectLst/>
                        </a:rPr>
                        <a:t>ower or </a:t>
                      </a:r>
                      <a:r>
                        <a:rPr lang="en-US" sz="1600" b="1" dirty="0">
                          <a:solidFill>
                            <a:srgbClr val="FF0000"/>
                          </a:solidFill>
                          <a:effectLst/>
                        </a:rPr>
                        <a:t>S</a:t>
                      </a:r>
                      <a:r>
                        <a:rPr lang="en-US" sz="1600" dirty="0">
                          <a:effectLst/>
                        </a:rPr>
                        <a:t>ame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0 or Z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1"/>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BGE</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tabLst>
                          <a:tab pos="1265555" algn="l"/>
                        </a:tabLst>
                      </a:pPr>
                      <a:r>
                        <a:rPr lang="en-US" sz="1600" dirty="0">
                          <a:effectLst/>
                        </a:rPr>
                        <a:t>Branch if signed </a:t>
                      </a:r>
                      <a:r>
                        <a:rPr lang="en-US" sz="1600" b="1" dirty="0">
                          <a:solidFill>
                            <a:srgbClr val="FF0000"/>
                          </a:solidFill>
                          <a:effectLst/>
                        </a:rPr>
                        <a:t>G</a:t>
                      </a:r>
                      <a:r>
                        <a:rPr lang="en-US" sz="1600" dirty="0">
                          <a:effectLst/>
                        </a:rPr>
                        <a:t>reater or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2"/>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BLT</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L</a:t>
                      </a:r>
                      <a:r>
                        <a:rPr lang="en-US" sz="1600" dirty="0">
                          <a:effectLst/>
                        </a:rPr>
                        <a:t>ess </a:t>
                      </a:r>
                      <a:r>
                        <a:rPr lang="en-US" sz="1600" b="1" dirty="0">
                          <a:solidFill>
                            <a:srgbClr val="FF0000"/>
                          </a:solidFill>
                          <a:effectLst/>
                        </a:rPr>
                        <a:t>T</a:t>
                      </a:r>
                      <a:r>
                        <a:rPr lang="en-US" sz="1600" dirty="0">
                          <a:effectLst/>
                        </a:rPr>
                        <a: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3"/>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BGT</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G</a:t>
                      </a:r>
                      <a:r>
                        <a:rPr lang="en-US" sz="1600" dirty="0">
                          <a:effectLst/>
                        </a:rPr>
                        <a:t>reater </a:t>
                      </a:r>
                      <a:r>
                        <a:rPr lang="en-US" sz="1600" b="1" dirty="0">
                          <a:solidFill>
                            <a:srgbClr val="FF0000"/>
                          </a:solidFill>
                          <a:effectLst/>
                        </a:rPr>
                        <a:t>T</a:t>
                      </a:r>
                      <a:r>
                        <a:rPr lang="en-US" sz="1600" dirty="0">
                          <a:effectLst/>
                        </a:rPr>
                        <a: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0 &amp; 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4"/>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BLE</a:t>
                      </a:r>
                      <a:r>
                        <a:rPr lang="en-US" sz="1600" b="1" dirty="0">
                          <a:solidFill>
                            <a:srgbClr val="FF0000"/>
                          </a:solidFill>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L</a:t>
                      </a:r>
                      <a:r>
                        <a:rPr lang="en-US" sz="1600" dirty="0">
                          <a:effectLst/>
                        </a:rPr>
                        <a:t>ess than or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0000FF"/>
                          </a:solidFill>
                          <a:effectLst/>
                          <a:latin typeface="Consolas" panose="020B0609020204030204" pitchFamily="49" charset="0"/>
                          <a:cs typeface="Consolas" panose="020B0609020204030204" pitchFamily="49" charset="0"/>
                        </a:rPr>
                        <a:t>Z = 1 or N = !V</a:t>
                      </a:r>
                      <a:endParaRPr lang="en-US" sz="1600" b="1"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8299866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a:t>
            </a:r>
            <a:br>
              <a:rPr lang="en-US" dirty="0"/>
            </a:br>
            <a:r>
              <a:rPr lang="en-US" dirty="0"/>
              <a:t>Conditionally Executed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41</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998225169"/>
              </p:ext>
            </p:extLst>
          </p:nvPr>
        </p:nvGraphicFramePr>
        <p:xfrm>
          <a:off x="304800" y="1447800"/>
          <a:ext cx="8534400" cy="4572000"/>
        </p:xfrm>
        <a:graphic>
          <a:graphicData uri="http://schemas.openxmlformats.org/drawingml/2006/table">
            <a:tbl>
              <a:tblPr firstRow="1" firstCol="1" bandRow="1">
                <a:tableStyleId>{5940675A-B579-460E-94D1-54222C63F5DA}</a:tableStyleId>
              </a:tblPr>
              <a:tblGrid>
                <a:gridCol w="2057399">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gridCol w="2667001">
                  <a:extLst>
                    <a:ext uri="{9D8B030D-6E8A-4147-A177-3AD203B41FA5}">
                      <a16:colId xmlns:a16="http://schemas.microsoft.com/office/drawing/2014/main" val="20002"/>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Add instruction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1600" b="1">
                          <a:solidFill>
                            <a:schemeClr val="bg1"/>
                          </a:solidFill>
                          <a:effectLst/>
                          <a:latin typeface="Consolas" panose="020B0609020204030204" pitchFamily="49" charset="0"/>
                          <a:cs typeface="Consolas" panose="020B0609020204030204" pitchFamily="49" charset="0"/>
                        </a:rPr>
                        <a:t>Condition</a:t>
                      </a:r>
                      <a:endParaRPr lang="en-US" sz="1600" b="1">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Flag tested</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ADDEQ</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Z = 1</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ADDNE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Not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Z = 0</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2"/>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ADDHS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Unsigned Higher or Same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C = 1</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3"/>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ADDLO</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Unsigned </a:t>
                      </a:r>
                      <a:r>
                        <a:rPr lang="en-US" sz="1600" dirty="0" err="1">
                          <a:effectLst/>
                          <a:latin typeface="Consolas" panose="020B0609020204030204" pitchFamily="49" charset="0"/>
                          <a:cs typeface="Consolas" panose="020B0609020204030204" pitchFamily="49" charset="0"/>
                        </a:rPr>
                        <a:t>LOwer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C = 0</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4"/>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ADDMI</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Minus (Negative)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N = 1</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5"/>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ADDPL</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PLus (Positive or Zero)</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N = 0</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6"/>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ADDVS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oVerflow Set</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solidFill>
                            <a:srgbClr val="0000FF"/>
                          </a:solidFill>
                          <a:effectLst/>
                          <a:latin typeface="Consolas" panose="020B0609020204030204" pitchFamily="49" charset="0"/>
                          <a:cs typeface="Consolas" panose="020B0609020204030204" pitchFamily="49" charset="0"/>
                        </a:rPr>
                        <a:t>Add if V = 1</a:t>
                      </a:r>
                      <a:endParaRPr lang="en-US" sz="160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7"/>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ADDVC</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oVerflow Clear</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V = 0</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8"/>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ADDHI</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Unsigned </a:t>
                      </a:r>
                      <a:r>
                        <a:rPr lang="en-US" sz="1600" dirty="0" err="1">
                          <a:effectLst/>
                          <a:latin typeface="Consolas" panose="020B0609020204030204" pitchFamily="49" charset="0"/>
                          <a:cs typeface="Consolas" panose="020B0609020204030204" pitchFamily="49" charset="0"/>
                        </a:rPr>
                        <a:t>HIgher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solidFill>
                            <a:srgbClr val="0000FF"/>
                          </a:solidFill>
                          <a:effectLst/>
                          <a:latin typeface="Consolas" panose="020B0609020204030204" pitchFamily="49" charset="0"/>
                          <a:cs typeface="Consolas" panose="020B0609020204030204" pitchFamily="49" charset="0"/>
                        </a:rPr>
                        <a:t>Add if C = 1 &amp; Z = 0</a:t>
                      </a:r>
                      <a:endParaRPr lang="en-US" sz="160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9"/>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Unsigned Lower or Same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C = 0 or Z = 1</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0"/>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ADDGE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tabLst>
                          <a:tab pos="1265555" algn="l"/>
                        </a:tabLst>
                      </a:pPr>
                      <a:r>
                        <a:rPr lang="en-US" sz="1600">
                          <a:effectLst/>
                          <a:latin typeface="Consolas" panose="020B0609020204030204" pitchFamily="49" charset="0"/>
                          <a:cs typeface="Consolas" panose="020B0609020204030204" pitchFamily="49" charset="0"/>
                        </a:rPr>
                        <a:t>Add if Signed Greater or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N = V</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1"/>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ADDLT</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Signed Less Than</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N != V</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2"/>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ADDGT</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Signed Greater 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Z = 0 &amp; N = V</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3"/>
                  </a:ext>
                </a:extLst>
              </a:tr>
              <a:tr h="304800">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ADDLE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Signed Less than or Equal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Z = 1 or N = !V</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558414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Condition Flags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a:t>
            </a:fld>
            <a:endParaRPr kumimoji="0" lang="en-US" dirty="0"/>
          </a:p>
        </p:txBody>
      </p:sp>
      <p:sp>
        <p:nvSpPr>
          <p:cNvPr id="4" name="Content Placeholder 3"/>
          <p:cNvSpPr>
            <a:spLocks noGrp="1"/>
          </p:cNvSpPr>
          <p:nvPr>
            <p:ph sz="quarter" idx="1"/>
          </p:nvPr>
        </p:nvSpPr>
        <p:spPr/>
        <p:txBody>
          <a:bodyPr/>
          <a:lstStyle/>
          <a:p>
            <a:r>
              <a:rPr lang="en-US" dirty="0"/>
              <a:t>Method </a:t>
            </a:r>
            <a:r>
              <a:rPr lang="en-US" dirty="0">
                <a:latin typeface="Consolas" panose="020B0609020204030204" pitchFamily="49" charset="0"/>
              </a:rPr>
              <a:t>1</a:t>
            </a:r>
            <a:r>
              <a:rPr lang="en-US" dirty="0"/>
              <a:t>:  append with “</a:t>
            </a:r>
            <a:r>
              <a:rPr lang="en-US" b="1" dirty="0">
                <a:solidFill>
                  <a:srgbClr val="FF0000"/>
                </a:solidFill>
                <a:latin typeface="Consolas" panose="020B0609020204030204" pitchFamily="49" charset="0"/>
              </a:rPr>
              <a:t>S</a:t>
            </a:r>
            <a:r>
              <a:rPr lang="en-US" dirty="0"/>
              <a:t>”</a:t>
            </a:r>
          </a:p>
          <a:p>
            <a:pPr lvl="1"/>
            <a:r>
              <a:rPr lang="en-US" dirty="0">
                <a:latin typeface="Consolas" panose="020B0609020204030204" pitchFamily="49" charset="0"/>
              </a:rPr>
              <a:t>ADD r0,r1,r2</a:t>
            </a:r>
            <a:r>
              <a:rPr lang="en-US" dirty="0"/>
              <a:t>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a:latin typeface="Consolas" panose="020B0609020204030204" pitchFamily="49" charset="0"/>
                <a:ea typeface="Arial Unicode MS" panose="020B0604020202020204" pitchFamily="34" charset="-128"/>
                <a:cs typeface="Arial Unicode MS" panose="020B0604020202020204" pitchFamily="34" charset="-128"/>
              </a:rPr>
              <a:t>ADD</a:t>
            </a:r>
            <a:r>
              <a:rPr lang="en-US" dirty="0">
                <a:solidFill>
                  <a:srgbClr val="FF0000"/>
                </a:solidFill>
                <a:latin typeface="Consolas" panose="020B0609020204030204" pitchFamily="49" charset="0"/>
                <a:ea typeface="Arial Unicode MS" panose="020B0604020202020204" pitchFamily="34" charset="-128"/>
                <a:cs typeface="Arial Unicode MS" panose="020B0604020202020204" pitchFamily="34" charset="-128"/>
              </a:rPr>
              <a:t>S</a:t>
            </a:r>
            <a:r>
              <a:rPr lang="en-US" dirty="0">
                <a:latin typeface="Consolas" panose="020B0609020204030204" pitchFamily="49" charset="0"/>
                <a:ea typeface="Arial Unicode MS" panose="020B0604020202020204" pitchFamily="34" charset="-128"/>
                <a:cs typeface="Arial Unicode MS" panose="020B0604020202020204" pitchFamily="34" charset="-128"/>
              </a:rPr>
              <a:t> r0,r1,r2</a:t>
            </a:r>
            <a:r>
              <a:rPr lang="en-US" dirty="0"/>
              <a:t> </a:t>
            </a:r>
          </a:p>
          <a:p>
            <a:pPr lvl="1"/>
            <a:r>
              <a:rPr lang="en-US" dirty="0">
                <a:latin typeface="Consolas" panose="020B0609020204030204" pitchFamily="49" charset="0"/>
              </a:rPr>
              <a:t>SUB r0,r1,r2</a:t>
            </a:r>
            <a:r>
              <a:rPr lang="en-US" dirty="0"/>
              <a:t>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a:latin typeface="Consolas" panose="020B0609020204030204" pitchFamily="49" charset="0"/>
                <a:ea typeface="Arial Unicode MS" panose="020B0604020202020204" pitchFamily="34" charset="-128"/>
                <a:cs typeface="Arial Unicode MS" panose="020B0604020202020204" pitchFamily="34" charset="-128"/>
              </a:rPr>
              <a:t>SUB</a:t>
            </a:r>
            <a:r>
              <a:rPr lang="en-US" dirty="0">
                <a:solidFill>
                  <a:srgbClr val="FF0000"/>
                </a:solidFill>
                <a:latin typeface="Consolas" panose="020B0609020204030204" pitchFamily="49" charset="0"/>
                <a:ea typeface="Arial Unicode MS" panose="020B0604020202020204" pitchFamily="34" charset="-128"/>
                <a:cs typeface="Arial Unicode MS" panose="020B0604020202020204" pitchFamily="34" charset="-128"/>
              </a:rPr>
              <a:t>S</a:t>
            </a:r>
            <a:r>
              <a:rPr lang="en-US" dirty="0">
                <a:latin typeface="Consolas" panose="020B0609020204030204" pitchFamily="49" charset="0"/>
              </a:rPr>
              <a:t> r0, r1, r2</a:t>
            </a:r>
          </a:p>
          <a:p>
            <a:pPr marL="274320" lvl="1" indent="0">
              <a:buNone/>
            </a:pPr>
            <a:endParaRPr lang="en-US" dirty="0">
              <a:latin typeface="Consolas" panose="020B0609020204030204" pitchFamily="49" charset="0"/>
              <a:ea typeface="Arial Unicode MS" panose="020B0604020202020204" pitchFamily="34" charset="-128"/>
              <a:cs typeface="Arial Unicode MS" panose="020B0604020202020204" pitchFamily="34" charset="-128"/>
            </a:endParaRPr>
          </a:p>
          <a:p>
            <a:r>
              <a:rPr lang="en-US" dirty="0"/>
              <a:t>Method </a:t>
            </a:r>
            <a:r>
              <a:rPr lang="en-US" dirty="0">
                <a:latin typeface="Consolas" panose="020B0609020204030204" pitchFamily="49" charset="0"/>
              </a:rPr>
              <a:t>2</a:t>
            </a:r>
            <a:r>
              <a:rPr lang="en-US" dirty="0"/>
              <a:t>:  using compare instructions</a:t>
            </a:r>
          </a:p>
          <a:p>
            <a:endParaRPr lang="en-US" dirty="0">
              <a:latin typeface="Consolas" panose="020B0609020204030204"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514799231"/>
              </p:ext>
            </p:extLst>
          </p:nvPr>
        </p:nvGraphicFramePr>
        <p:xfrm>
          <a:off x="2327867" y="3673873"/>
          <a:ext cx="4488265" cy="1910844"/>
        </p:xfrm>
        <a:graphic>
          <a:graphicData uri="http://schemas.openxmlformats.org/drawingml/2006/table">
            <a:tbl>
              <a:tblPr firstRow="1" firstCol="1" bandRow="1">
                <a:tableStyleId>{B301B821-A1FF-4177-AEE7-76D212191A09}</a:tableStyleId>
              </a:tblPr>
              <a:tblGrid>
                <a:gridCol w="1339781">
                  <a:extLst>
                    <a:ext uri="{9D8B030D-6E8A-4147-A177-3AD203B41FA5}">
                      <a16:colId xmlns:a16="http://schemas.microsoft.com/office/drawing/2014/main" val="20000"/>
                    </a:ext>
                  </a:extLst>
                </a:gridCol>
                <a:gridCol w="2080113">
                  <a:extLst>
                    <a:ext uri="{9D8B030D-6E8A-4147-A177-3AD203B41FA5}">
                      <a16:colId xmlns:a16="http://schemas.microsoft.com/office/drawing/2014/main" val="20002"/>
                    </a:ext>
                  </a:extLst>
                </a:gridCol>
                <a:gridCol w="1068371">
                  <a:extLst>
                    <a:ext uri="{9D8B030D-6E8A-4147-A177-3AD203B41FA5}">
                      <a16:colId xmlns:a16="http://schemas.microsoft.com/office/drawing/2014/main" val="20003"/>
                    </a:ext>
                  </a:extLst>
                </a:gridCol>
              </a:tblGrid>
              <a:tr h="335280">
                <a:tc>
                  <a:txBody>
                    <a:bodyPr/>
                    <a:lstStyle/>
                    <a:p>
                      <a:pPr marL="0" marR="0" algn="ctr">
                        <a:lnSpc>
                          <a:spcPct val="115000"/>
                        </a:lnSpc>
                        <a:spcBef>
                          <a:spcPts val="0"/>
                        </a:spcBef>
                        <a:spcAft>
                          <a:spcPts val="0"/>
                        </a:spcAft>
                      </a:pPr>
                      <a:r>
                        <a:rPr lang="en-US" sz="1800" dirty="0">
                          <a:effectLst/>
                        </a:rPr>
                        <a:t>Instruction</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Brief description</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Flags</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335280">
                <a:tc>
                  <a:txBody>
                    <a:bodyPr/>
                    <a:lstStyle/>
                    <a:p>
                      <a:pPr marL="0" marR="0" algn="ctr">
                        <a:lnSpc>
                          <a:spcPct val="115000"/>
                        </a:lnSpc>
                        <a:spcBef>
                          <a:spcPts val="0"/>
                        </a:spcBef>
                        <a:spcAft>
                          <a:spcPts val="0"/>
                        </a:spcAft>
                      </a:pPr>
                      <a:r>
                        <a:rPr lang="en-US" sz="2400" dirty="0">
                          <a:solidFill>
                            <a:srgbClr val="FF0000"/>
                          </a:solidFill>
                          <a:effectLst/>
                          <a:latin typeface="Consolas" panose="020B0609020204030204" pitchFamily="49" charset="0"/>
                        </a:rPr>
                        <a:t>CMP</a:t>
                      </a:r>
                      <a:endParaRPr lang="en-US" sz="240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Compare</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N,Z,C,V</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335280">
                <a:tc>
                  <a:txBody>
                    <a:bodyPr/>
                    <a:lstStyle/>
                    <a:p>
                      <a:pPr marL="0" marR="0" algn="ctr">
                        <a:lnSpc>
                          <a:spcPct val="115000"/>
                        </a:lnSpc>
                        <a:spcBef>
                          <a:spcPts val="0"/>
                        </a:spcBef>
                        <a:spcAft>
                          <a:spcPts val="0"/>
                        </a:spcAft>
                      </a:pPr>
                      <a:r>
                        <a:rPr lang="en-US" sz="2400">
                          <a:solidFill>
                            <a:srgbClr val="FF0000"/>
                          </a:solidFill>
                          <a:effectLst/>
                          <a:latin typeface="Consolas" panose="020B0609020204030204" pitchFamily="49" charset="0"/>
                        </a:rPr>
                        <a:t>CMN</a:t>
                      </a:r>
                      <a:endParaRPr lang="en-US" sz="240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Compare Negative</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N,Z,C,V</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335280">
                <a:tc>
                  <a:txBody>
                    <a:bodyPr/>
                    <a:lstStyle/>
                    <a:p>
                      <a:pPr marL="0" marR="0" algn="ctr">
                        <a:lnSpc>
                          <a:spcPct val="115000"/>
                        </a:lnSpc>
                        <a:spcBef>
                          <a:spcPts val="0"/>
                        </a:spcBef>
                        <a:spcAft>
                          <a:spcPts val="0"/>
                        </a:spcAft>
                      </a:pPr>
                      <a:r>
                        <a:rPr lang="en-US" sz="2400">
                          <a:solidFill>
                            <a:srgbClr val="FF0000"/>
                          </a:solidFill>
                          <a:effectLst/>
                          <a:latin typeface="Consolas" panose="020B0609020204030204" pitchFamily="49" charset="0"/>
                        </a:rPr>
                        <a:t>TEQ</a:t>
                      </a:r>
                      <a:endParaRPr lang="en-US" sz="240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Test Equivalence</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335280">
                <a:tc>
                  <a:txBody>
                    <a:bodyPr/>
                    <a:lstStyle/>
                    <a:p>
                      <a:pPr marL="0" marR="0" algn="ctr">
                        <a:lnSpc>
                          <a:spcPct val="115000"/>
                        </a:lnSpc>
                        <a:spcBef>
                          <a:spcPts val="0"/>
                        </a:spcBef>
                        <a:spcAft>
                          <a:spcPts val="0"/>
                        </a:spcAft>
                      </a:pPr>
                      <a:r>
                        <a:rPr lang="en-US" sz="2400" dirty="0">
                          <a:solidFill>
                            <a:srgbClr val="FF0000"/>
                          </a:solidFill>
                          <a:effectLst/>
                          <a:latin typeface="Consolas" panose="020B0609020204030204" pitchFamily="49" charset="0"/>
                        </a:rPr>
                        <a:t>TST</a:t>
                      </a:r>
                      <a:endParaRPr lang="en-US" sz="240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Test</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N,Z,C</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8055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Condition Flags</a:t>
            </a:r>
          </a:p>
        </p:txBody>
      </p:sp>
      <p:sp>
        <p:nvSpPr>
          <p:cNvPr id="5" name="Content Placeholder 4"/>
          <p:cNvSpPr>
            <a:spLocks noGrp="1"/>
          </p:cNvSpPr>
          <p:nvPr>
            <p:ph sz="quarter" idx="1"/>
          </p:nvPr>
        </p:nvSpPr>
        <p:spPr>
          <a:xfrm>
            <a:off x="228599" y="3399790"/>
            <a:ext cx="8534400" cy="2956560"/>
          </a:xfrm>
        </p:spPr>
        <p:txBody>
          <a:bodyPr>
            <a:normAutofit fontScale="92500" lnSpcReduction="10000"/>
          </a:bodyPr>
          <a:lstStyle/>
          <a:p>
            <a:pPr>
              <a:lnSpc>
                <a:spcPct val="90000"/>
              </a:lnSpc>
              <a:buFont typeface="Wingdings" pitchFamily="2" charset="2"/>
              <a:buChar char="Ø"/>
            </a:pPr>
            <a:r>
              <a:rPr lang="en-US" altLang="zh-TW" sz="1900" b="1" dirty="0">
                <a:solidFill>
                  <a:srgbClr val="C00000"/>
                </a:solidFill>
              </a:rPr>
              <a:t>Update the status flags</a:t>
            </a:r>
            <a:endParaRPr lang="en-US" altLang="zh-TW" sz="1900" b="1" i="1" dirty="0"/>
          </a:p>
          <a:p>
            <a:pPr marL="800100" lvl="1" indent="-342900">
              <a:lnSpc>
                <a:spcPct val="90000"/>
              </a:lnSpc>
              <a:buFont typeface="Arial" pitchFamily="34" charset="0"/>
              <a:buChar char="•"/>
            </a:pPr>
            <a:r>
              <a:rPr lang="en-US" altLang="zh-TW" sz="1600" dirty="0"/>
              <a:t>No need to add S bit.</a:t>
            </a:r>
          </a:p>
          <a:p>
            <a:pPr marL="800100" lvl="1" indent="-342900">
              <a:lnSpc>
                <a:spcPct val="90000"/>
              </a:lnSpc>
              <a:buFont typeface="Arial" pitchFamily="34" charset="0"/>
              <a:buChar char="•"/>
            </a:pPr>
            <a:r>
              <a:rPr lang="en-US" altLang="zh-TW" sz="1600" dirty="0"/>
              <a:t>No need to specify destination register.</a:t>
            </a:r>
          </a:p>
          <a:p>
            <a:pPr>
              <a:lnSpc>
                <a:spcPct val="90000"/>
              </a:lnSpc>
              <a:buFont typeface="Wingdings" pitchFamily="2" charset="2"/>
              <a:buChar char="Ø"/>
            </a:pPr>
            <a:r>
              <a:rPr lang="en-US" altLang="zh-TW" sz="1900" dirty="0"/>
              <a:t>Operations are:</a:t>
            </a:r>
          </a:p>
          <a:p>
            <a:pPr marL="800100" lvl="1" indent="-342900">
              <a:lnSpc>
                <a:spcPct val="90000"/>
              </a:lnSpc>
              <a:buClr>
                <a:schemeClr val="tx1"/>
              </a:buClr>
              <a:buFont typeface="Arial" pitchFamily="34" charset="0"/>
              <a:buChar char="•"/>
            </a:pPr>
            <a:r>
              <a:rPr lang="en-US" altLang="zh-TW" sz="1600" b="1" dirty="0">
                <a:solidFill>
                  <a:srgbClr val="FF0000"/>
                </a:solidFill>
                <a:latin typeface="Consolas" panose="020B0609020204030204" pitchFamily="49" charset="0"/>
                <a:cs typeface="Consolas" panose="020B0609020204030204" pitchFamily="49" charset="0"/>
              </a:rPr>
              <a:t>CMP  </a:t>
            </a:r>
            <a:r>
              <a:rPr lang="en-US" altLang="zh-TW" sz="1600" dirty="0">
                <a:latin typeface="Consolas" panose="020B0609020204030204" pitchFamily="49" charset="0"/>
                <a:cs typeface="Consolas" panose="020B0609020204030204" pitchFamily="49" charset="0"/>
              </a:rPr>
              <a:t>operand1 - operand2</a:t>
            </a:r>
            <a:r>
              <a:rPr lang="en-US" altLang="zh-TW" sz="1600" dirty="0"/>
              <a:t>,</a:t>
            </a:r>
            <a:r>
              <a:rPr lang="en-US" altLang="zh-TW" sz="1600" dirty="0">
                <a:latin typeface="Consolas" panose="020B0609020204030204" pitchFamily="49" charset="0"/>
                <a:cs typeface="Consolas" panose="020B0609020204030204" pitchFamily="49" charset="0"/>
              </a:rPr>
              <a:t> </a:t>
            </a:r>
            <a:r>
              <a:rPr lang="en-US" altLang="zh-TW" sz="1600" dirty="0"/>
              <a:t>but result not written</a:t>
            </a:r>
          </a:p>
          <a:p>
            <a:pPr marL="800100" lvl="1" indent="-342900">
              <a:lnSpc>
                <a:spcPct val="90000"/>
              </a:lnSpc>
              <a:buClr>
                <a:schemeClr val="tx1"/>
              </a:buClr>
              <a:buFont typeface="Arial" pitchFamily="34" charset="0"/>
              <a:buChar char="•"/>
            </a:pPr>
            <a:r>
              <a:rPr lang="en-US" altLang="zh-TW" sz="1600" b="1" dirty="0">
                <a:solidFill>
                  <a:srgbClr val="FF0000"/>
                </a:solidFill>
                <a:latin typeface="Consolas" panose="020B0609020204030204" pitchFamily="49" charset="0"/>
                <a:cs typeface="Consolas" panose="020B0609020204030204" pitchFamily="49" charset="0"/>
              </a:rPr>
              <a:t>CMN  </a:t>
            </a:r>
            <a:r>
              <a:rPr lang="en-US" altLang="zh-TW" sz="1600" dirty="0">
                <a:latin typeface="Consolas" panose="020B0609020204030204" pitchFamily="49" charset="0"/>
                <a:cs typeface="Consolas" panose="020B0609020204030204" pitchFamily="49" charset="0"/>
              </a:rPr>
              <a:t>operand1 + operand2</a:t>
            </a:r>
            <a:r>
              <a:rPr lang="en-US" altLang="zh-TW" sz="1600" dirty="0"/>
              <a:t>,</a:t>
            </a:r>
            <a:r>
              <a:rPr lang="en-US" altLang="zh-TW" sz="1600" dirty="0">
                <a:latin typeface="Consolas" panose="020B0609020204030204" pitchFamily="49" charset="0"/>
                <a:cs typeface="Consolas" panose="020B0609020204030204" pitchFamily="49" charset="0"/>
              </a:rPr>
              <a:t> </a:t>
            </a:r>
            <a:r>
              <a:rPr lang="en-US" altLang="zh-TW" sz="1600" dirty="0"/>
              <a:t>but result not written</a:t>
            </a:r>
          </a:p>
          <a:p>
            <a:pPr marL="800100" lvl="1" indent="-342900">
              <a:lnSpc>
                <a:spcPct val="90000"/>
              </a:lnSpc>
              <a:buClr>
                <a:schemeClr val="tx1"/>
              </a:buClr>
              <a:buFont typeface="Arial" pitchFamily="34" charset="0"/>
              <a:buChar char="•"/>
            </a:pPr>
            <a:r>
              <a:rPr lang="en-US" altLang="zh-TW" sz="1600" b="1" dirty="0">
                <a:solidFill>
                  <a:srgbClr val="FF0000"/>
                </a:solidFill>
                <a:latin typeface="Consolas" panose="020B0609020204030204" pitchFamily="49" charset="0"/>
                <a:cs typeface="Consolas" panose="020B0609020204030204" pitchFamily="49" charset="0"/>
              </a:rPr>
              <a:t>TST  </a:t>
            </a:r>
            <a:r>
              <a:rPr lang="en-US" altLang="zh-TW" sz="1600" dirty="0">
                <a:latin typeface="Consolas" panose="020B0609020204030204" pitchFamily="49" charset="0"/>
                <a:cs typeface="Consolas" panose="020B0609020204030204" pitchFamily="49" charset="0"/>
              </a:rPr>
              <a:t>operand1 &amp; operand2</a:t>
            </a:r>
            <a:r>
              <a:rPr lang="en-US" altLang="zh-TW" sz="1600" dirty="0"/>
              <a:t>,  but result not written</a:t>
            </a:r>
          </a:p>
          <a:p>
            <a:pPr marL="800100" lvl="1" indent="-342900">
              <a:lnSpc>
                <a:spcPct val="90000"/>
              </a:lnSpc>
              <a:buClr>
                <a:schemeClr val="tx1"/>
              </a:buClr>
              <a:buFont typeface="Arial" pitchFamily="34" charset="0"/>
              <a:buChar char="•"/>
            </a:pPr>
            <a:r>
              <a:rPr lang="en-US" altLang="zh-TW" sz="1600" b="1" dirty="0">
                <a:solidFill>
                  <a:srgbClr val="FF0000"/>
                </a:solidFill>
                <a:latin typeface="Consolas" panose="020B0609020204030204" pitchFamily="49" charset="0"/>
                <a:cs typeface="Consolas" panose="020B0609020204030204" pitchFamily="49" charset="0"/>
              </a:rPr>
              <a:t>TEQ  </a:t>
            </a:r>
            <a:r>
              <a:rPr lang="en-US" altLang="zh-TW" sz="1600" dirty="0">
                <a:latin typeface="Consolas" panose="020B0609020204030204" pitchFamily="49" charset="0"/>
                <a:cs typeface="Consolas" panose="020B0609020204030204" pitchFamily="49" charset="0"/>
              </a:rPr>
              <a:t>operand1 ^ operand2</a:t>
            </a:r>
            <a:r>
              <a:rPr lang="en-US" altLang="zh-TW" sz="1600" dirty="0"/>
              <a:t>,  but result not written</a:t>
            </a:r>
          </a:p>
          <a:p>
            <a:pPr>
              <a:lnSpc>
                <a:spcPct val="90000"/>
              </a:lnSpc>
              <a:buFont typeface="Wingdings" pitchFamily="2" charset="2"/>
              <a:buChar char="Ø"/>
            </a:pPr>
            <a:r>
              <a:rPr lang="en-US" altLang="zh-TW" sz="2100" dirty="0"/>
              <a:t>Examples:</a:t>
            </a:r>
            <a:endParaRPr lang="en-US" altLang="zh-TW" sz="2100" b="1" dirty="0">
              <a:latin typeface="Courier New" pitchFamily="49" charset="0"/>
            </a:endParaRPr>
          </a:p>
          <a:p>
            <a:pPr marL="800100" lvl="1" indent="-342900">
              <a:lnSpc>
                <a:spcPct val="90000"/>
              </a:lnSpc>
              <a:buFont typeface="Arial" pitchFamily="34" charset="0"/>
              <a:buChar char="•"/>
            </a:pPr>
            <a:r>
              <a:rPr lang="en-US" altLang="zh-TW" sz="1600" b="1" dirty="0">
                <a:latin typeface="Courier New" pitchFamily="49" charset="0"/>
              </a:rPr>
              <a:t>CMP  r0, r1</a:t>
            </a:r>
          </a:p>
          <a:p>
            <a:pPr marL="800100" lvl="1" indent="-342900">
              <a:lnSpc>
                <a:spcPct val="90000"/>
              </a:lnSpc>
              <a:buFont typeface="Arial" pitchFamily="34" charset="0"/>
              <a:buChar char="•"/>
            </a:pPr>
            <a:r>
              <a:rPr lang="en-US" altLang="zh-TW" sz="1600" b="1" dirty="0">
                <a:latin typeface="Courier New" pitchFamily="49" charset="0"/>
              </a:rPr>
              <a:t>TST  r2, #5</a:t>
            </a:r>
            <a:endParaRPr lang="zh-TW" altLang="en-US" sz="1600" b="1" dirty="0">
              <a:latin typeface="Courier New" pitchFamily="49" charset="0"/>
            </a:endParaRP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029720561"/>
              </p:ext>
            </p:extLst>
          </p:nvPr>
        </p:nvGraphicFramePr>
        <p:xfrm>
          <a:off x="1447799" y="1242566"/>
          <a:ext cx="6096001" cy="1910844"/>
        </p:xfrm>
        <a:graphic>
          <a:graphicData uri="http://schemas.openxmlformats.org/drawingml/2006/table">
            <a:tbl>
              <a:tblPr firstRow="1" firstCol="1" bandRow="1">
                <a:tableStyleId>{B301B821-A1FF-4177-AEE7-76D212191A09}</a:tableStyleId>
              </a:tblPr>
              <a:tblGrid>
                <a:gridCol w="1339781">
                  <a:extLst>
                    <a:ext uri="{9D8B030D-6E8A-4147-A177-3AD203B41FA5}">
                      <a16:colId xmlns:a16="http://schemas.microsoft.com/office/drawing/2014/main" val="20000"/>
                    </a:ext>
                  </a:extLst>
                </a:gridCol>
                <a:gridCol w="1607736">
                  <a:extLst>
                    <a:ext uri="{9D8B030D-6E8A-4147-A177-3AD203B41FA5}">
                      <a16:colId xmlns:a16="http://schemas.microsoft.com/office/drawing/2014/main" val="20001"/>
                    </a:ext>
                  </a:extLst>
                </a:gridCol>
                <a:gridCol w="2080113">
                  <a:extLst>
                    <a:ext uri="{9D8B030D-6E8A-4147-A177-3AD203B41FA5}">
                      <a16:colId xmlns:a16="http://schemas.microsoft.com/office/drawing/2014/main" val="20002"/>
                    </a:ext>
                  </a:extLst>
                </a:gridCol>
                <a:gridCol w="1068371">
                  <a:extLst>
                    <a:ext uri="{9D8B030D-6E8A-4147-A177-3AD203B41FA5}">
                      <a16:colId xmlns:a16="http://schemas.microsoft.com/office/drawing/2014/main" val="20003"/>
                    </a:ext>
                  </a:extLst>
                </a:gridCol>
              </a:tblGrid>
              <a:tr h="335280">
                <a:tc>
                  <a:txBody>
                    <a:bodyPr/>
                    <a:lstStyle/>
                    <a:p>
                      <a:pPr marL="0" marR="0" algn="ctr">
                        <a:lnSpc>
                          <a:spcPct val="115000"/>
                        </a:lnSpc>
                        <a:spcBef>
                          <a:spcPts val="0"/>
                        </a:spcBef>
                        <a:spcAft>
                          <a:spcPts val="0"/>
                        </a:spcAft>
                      </a:pPr>
                      <a:r>
                        <a:rPr lang="en-US" sz="1800" dirty="0">
                          <a:effectLst/>
                        </a:rPr>
                        <a:t>Instruction</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Operands</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Brief description</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Flags</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335280">
                <a:tc>
                  <a:txBody>
                    <a:bodyPr/>
                    <a:lstStyle/>
                    <a:p>
                      <a:pPr marL="0" marR="0" algn="ctr">
                        <a:lnSpc>
                          <a:spcPct val="115000"/>
                        </a:lnSpc>
                        <a:spcBef>
                          <a:spcPts val="0"/>
                        </a:spcBef>
                        <a:spcAft>
                          <a:spcPts val="0"/>
                        </a:spcAft>
                      </a:pPr>
                      <a:r>
                        <a:rPr lang="en-US" sz="2400" dirty="0">
                          <a:solidFill>
                            <a:srgbClr val="FF0000"/>
                          </a:solidFill>
                          <a:effectLst/>
                          <a:latin typeface="Consolas" panose="020B0609020204030204" pitchFamily="49" charset="0"/>
                        </a:rPr>
                        <a:t>CMP</a:t>
                      </a:r>
                      <a:endParaRPr lang="en-US" sz="240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latin typeface="Consolas" panose="020B0609020204030204" pitchFamily="49" charset="0"/>
                        </a:rPr>
                        <a:t>Rn, Op2</a:t>
                      </a:r>
                      <a:endParaRPr lang="en-US" sz="1800">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Compare</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N,Z,C,V</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335280">
                <a:tc>
                  <a:txBody>
                    <a:bodyPr/>
                    <a:lstStyle/>
                    <a:p>
                      <a:pPr marL="0" marR="0" algn="ctr">
                        <a:lnSpc>
                          <a:spcPct val="115000"/>
                        </a:lnSpc>
                        <a:spcBef>
                          <a:spcPts val="0"/>
                        </a:spcBef>
                        <a:spcAft>
                          <a:spcPts val="0"/>
                        </a:spcAft>
                      </a:pPr>
                      <a:r>
                        <a:rPr lang="en-US" sz="2400">
                          <a:solidFill>
                            <a:srgbClr val="FF0000"/>
                          </a:solidFill>
                          <a:effectLst/>
                          <a:latin typeface="Consolas" panose="020B0609020204030204" pitchFamily="49" charset="0"/>
                        </a:rPr>
                        <a:t>CMN</a:t>
                      </a:r>
                      <a:endParaRPr lang="en-US" sz="240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latin typeface="Consolas" panose="020B0609020204030204" pitchFamily="49" charset="0"/>
                        </a:rPr>
                        <a:t>Rn, Op2</a:t>
                      </a:r>
                      <a:endParaRPr lang="en-US" sz="1800">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Compare Negative</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N,Z,C,V</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335280">
                <a:tc>
                  <a:txBody>
                    <a:bodyPr/>
                    <a:lstStyle/>
                    <a:p>
                      <a:pPr marL="0" marR="0" algn="ctr">
                        <a:lnSpc>
                          <a:spcPct val="115000"/>
                        </a:lnSpc>
                        <a:spcBef>
                          <a:spcPts val="0"/>
                        </a:spcBef>
                        <a:spcAft>
                          <a:spcPts val="0"/>
                        </a:spcAft>
                      </a:pPr>
                      <a:r>
                        <a:rPr lang="en-US" sz="2400">
                          <a:solidFill>
                            <a:srgbClr val="FF0000"/>
                          </a:solidFill>
                          <a:effectLst/>
                          <a:latin typeface="Consolas" panose="020B0609020204030204" pitchFamily="49" charset="0"/>
                        </a:rPr>
                        <a:t>TEQ</a:t>
                      </a:r>
                      <a:endParaRPr lang="en-US" sz="240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latin typeface="Consolas" panose="020B0609020204030204" pitchFamily="49" charset="0"/>
                        </a:rPr>
                        <a:t>Rn, Op2</a:t>
                      </a:r>
                      <a:endParaRPr lang="en-US" sz="1800">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Test Equivalence</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335280">
                <a:tc>
                  <a:txBody>
                    <a:bodyPr/>
                    <a:lstStyle/>
                    <a:p>
                      <a:pPr marL="0" marR="0" algn="ctr">
                        <a:lnSpc>
                          <a:spcPct val="115000"/>
                        </a:lnSpc>
                        <a:spcBef>
                          <a:spcPts val="0"/>
                        </a:spcBef>
                        <a:spcAft>
                          <a:spcPts val="0"/>
                        </a:spcAft>
                      </a:pPr>
                      <a:r>
                        <a:rPr lang="en-US" sz="2400" dirty="0">
                          <a:solidFill>
                            <a:srgbClr val="FF0000"/>
                          </a:solidFill>
                          <a:effectLst/>
                          <a:latin typeface="Consolas" panose="020B0609020204030204" pitchFamily="49" charset="0"/>
                        </a:rPr>
                        <a:t>TST</a:t>
                      </a:r>
                      <a:endParaRPr lang="en-US" sz="240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err="1">
                          <a:effectLst/>
                          <a:latin typeface="Consolas" panose="020B0609020204030204" pitchFamily="49" charset="0"/>
                        </a:rPr>
                        <a:t>Rn</a:t>
                      </a:r>
                      <a:r>
                        <a:rPr lang="en-US" sz="1800" dirty="0">
                          <a:effectLst/>
                          <a:latin typeface="Consolas" panose="020B0609020204030204" pitchFamily="49" charset="0"/>
                        </a:rPr>
                        <a:t>, Op2</a:t>
                      </a:r>
                      <a:endParaRPr lang="en-US" sz="1800" dirty="0">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Test</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N,Z,C</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a:t>
            </a:fld>
            <a:endParaRPr kumimoji="0" lang="en-US" dirty="0"/>
          </a:p>
        </p:txBody>
      </p:sp>
    </p:spTree>
    <p:extLst>
      <p:ext uri="{BB962C8B-B14F-4D97-AF65-F5344CB8AC3E}">
        <p14:creationId xmlns:p14="http://schemas.microsoft.com/office/powerpoint/2010/main" val="2502343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Updating Condition Flags:</a:t>
            </a:r>
            <a:br>
              <a:rPr lang="en-US" dirty="0"/>
            </a:br>
            <a:r>
              <a:rPr lang="en-US" dirty="0"/>
              <a:t>CMP and CMN</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7</a:t>
            </a:fld>
            <a:endParaRPr kumimoji="0" lang="en-US"/>
          </a:p>
        </p:txBody>
      </p:sp>
      <p:sp>
        <p:nvSpPr>
          <p:cNvPr id="4" name="Content Placeholder 3"/>
          <p:cNvSpPr>
            <a:spLocks noGrp="1"/>
          </p:cNvSpPr>
          <p:nvPr>
            <p:ph sz="quarter" idx="1"/>
          </p:nvPr>
        </p:nvSpPr>
        <p:spPr>
          <a:xfrm>
            <a:off x="457200" y="1600200"/>
            <a:ext cx="8229600" cy="4556760"/>
          </a:xfrm>
        </p:spPr>
        <p:txBody>
          <a:bodyPr>
            <a:normAutofit/>
          </a:bodyPr>
          <a:lstStyle/>
          <a:p>
            <a:pPr marL="0" indent="0" algn="ctr">
              <a:buNone/>
            </a:pPr>
            <a:r>
              <a:rPr lang="en-US" sz="2400" b="1" dirty="0">
                <a:solidFill>
                  <a:srgbClr val="FF0000"/>
                </a:solidFill>
                <a:latin typeface="Consolas" panose="020B0609020204030204" pitchFamily="49" charset="0"/>
              </a:rPr>
              <a:t>CMP</a:t>
            </a:r>
            <a:r>
              <a:rPr lang="en-US" sz="2400" b="1" dirty="0">
                <a:latin typeface="Consolas" panose="020B0609020204030204" pitchFamily="49" charset="0"/>
              </a:rPr>
              <a:t> Rn, Operand2</a:t>
            </a:r>
          </a:p>
          <a:p>
            <a:pPr marL="0" indent="0" algn="ctr">
              <a:buNone/>
            </a:pPr>
            <a:r>
              <a:rPr lang="en-US" sz="2400" b="1" dirty="0">
                <a:solidFill>
                  <a:srgbClr val="FF0000"/>
                </a:solidFill>
                <a:latin typeface="Consolas" panose="020B0609020204030204" pitchFamily="49" charset="0"/>
              </a:rPr>
              <a:t>CMN</a:t>
            </a:r>
            <a:r>
              <a:rPr lang="en-US" sz="2400" b="1" dirty="0">
                <a:latin typeface="Consolas" panose="020B0609020204030204" pitchFamily="49" charset="0"/>
              </a:rPr>
              <a:t> Rn, Operand2</a:t>
            </a:r>
          </a:p>
          <a:p>
            <a:pPr marL="0" indent="0" algn="ctr">
              <a:buNone/>
            </a:pPr>
            <a:endParaRPr lang="en-US" sz="2000" dirty="0"/>
          </a:p>
          <a:p>
            <a:r>
              <a:rPr lang="en-US" sz="2000" dirty="0"/>
              <a:t>Update N, Z, C and V according to the result</a:t>
            </a:r>
          </a:p>
          <a:p>
            <a:r>
              <a:rPr lang="en-US" sz="2000" b="1" dirty="0">
                <a:latin typeface="Consolas" panose="020B0609020204030204" pitchFamily="49" charset="0"/>
              </a:rPr>
              <a:t>CMP</a:t>
            </a:r>
            <a:r>
              <a:rPr lang="en-US" sz="2000" dirty="0"/>
              <a:t> </a:t>
            </a:r>
            <a:r>
              <a:rPr lang="en-US" sz="2000" dirty="0">
                <a:solidFill>
                  <a:srgbClr val="FF0000"/>
                </a:solidFill>
              </a:rPr>
              <a:t>subtracts</a:t>
            </a:r>
            <a:r>
              <a:rPr lang="en-US" sz="2000" dirty="0"/>
              <a:t> Operand2 from Rn. </a:t>
            </a:r>
          </a:p>
          <a:p>
            <a:pPr lvl="1"/>
            <a:r>
              <a:rPr lang="en-US" sz="1800" dirty="0"/>
              <a:t>Same as </a:t>
            </a:r>
            <a:r>
              <a:rPr lang="en-US" sz="1800" dirty="0">
                <a:latin typeface="Consolas" panose="020B0609020204030204" pitchFamily="49" charset="0"/>
              </a:rPr>
              <a:t>SUBS</a:t>
            </a:r>
            <a:r>
              <a:rPr lang="en-US" sz="1800" dirty="0"/>
              <a:t>, except result is discarded.</a:t>
            </a:r>
          </a:p>
          <a:p>
            <a:r>
              <a:rPr lang="en-US" sz="2000" b="1" dirty="0">
                <a:latin typeface="Consolas" panose="020B0609020204030204" pitchFamily="49" charset="0"/>
              </a:rPr>
              <a:t>CMN</a:t>
            </a:r>
            <a:r>
              <a:rPr lang="en-US" sz="2000" dirty="0"/>
              <a:t> </a:t>
            </a:r>
            <a:r>
              <a:rPr lang="en-US" sz="2000" dirty="0">
                <a:solidFill>
                  <a:srgbClr val="FF0000"/>
                </a:solidFill>
              </a:rPr>
              <a:t>adds</a:t>
            </a:r>
            <a:r>
              <a:rPr lang="en-US" sz="2000" dirty="0"/>
              <a:t> Operand2 to Rn. </a:t>
            </a:r>
          </a:p>
          <a:p>
            <a:pPr lvl="1"/>
            <a:r>
              <a:rPr lang="en-US" sz="1800" dirty="0"/>
              <a:t>Same as </a:t>
            </a:r>
            <a:r>
              <a:rPr lang="en-US" sz="1800" dirty="0">
                <a:latin typeface="Consolas" panose="020B0609020204030204" pitchFamily="49" charset="0"/>
              </a:rPr>
              <a:t>ADDS</a:t>
            </a:r>
            <a:r>
              <a:rPr lang="en-US" sz="1800" dirty="0"/>
              <a:t>, except result is discarded.</a:t>
            </a:r>
          </a:p>
          <a:p>
            <a:endParaRPr lang="en-US" sz="2100" dirty="0"/>
          </a:p>
        </p:txBody>
      </p:sp>
    </p:spTree>
    <p:extLst>
      <p:ext uri="{BB962C8B-B14F-4D97-AF65-F5344CB8AC3E}">
        <p14:creationId xmlns:p14="http://schemas.microsoft.com/office/powerpoint/2010/main" val="3146583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CMP</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8</a:t>
            </a:fld>
            <a:endParaRPr kumimoji="0" lang="en-US" dirty="0"/>
          </a:p>
        </p:txBody>
      </p:sp>
      <p:sp>
        <p:nvSpPr>
          <p:cNvPr id="5" name="Rectangle 4"/>
          <p:cNvSpPr/>
          <p:nvPr/>
        </p:nvSpPr>
        <p:spPr>
          <a:xfrm>
            <a:off x="1295400" y="2286000"/>
            <a:ext cx="6324600"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       Area absolute, CODE, </a:t>
            </a:r>
            <a:r>
              <a:rPr lang="en-US" dirty="0" err="1">
                <a:latin typeface="Consolas" panose="020B0609020204030204" pitchFamily="49" charset="0"/>
                <a:cs typeface="Consolas" panose="020B0609020204030204" pitchFamily="49" charset="0"/>
              </a:rPr>
              <a:t>READONLY</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EXPORT __main  </a:t>
            </a:r>
          </a:p>
          <a:p>
            <a:r>
              <a:rPr lang="en-US" dirty="0">
                <a:latin typeface="Consolas" panose="020B0609020204030204" pitchFamily="49" charset="0"/>
                <a:cs typeface="Consolas" panose="020B0609020204030204" pitchFamily="49" charset="0"/>
              </a:rPr>
              <a:t>       ENTRY</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__main </a:t>
            </a:r>
            <a:r>
              <a:rPr lang="en-US" dirty="0" err="1">
                <a:latin typeface="Consolas" panose="020B0609020204030204" pitchFamily="49" charset="0"/>
                <a:cs typeface="Consolas" panose="020B0609020204030204" pitchFamily="49" charset="0"/>
              </a:rPr>
              <a:t>PROC</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r1, #0</a:t>
            </a:r>
          </a:p>
          <a:p>
            <a:r>
              <a:rPr lang="en-US" dirty="0">
                <a:latin typeface="Consolas" panose="020B0609020204030204" pitchFamily="49" charset="0"/>
                <a:cs typeface="Consolas" panose="020B0609020204030204" pitchFamily="49" charset="0"/>
              </a:rPr>
              <a:t>       RSB</a:t>
            </a:r>
            <a:r>
              <a:rPr lang="en-US" b="1" dirty="0">
                <a:solidFill>
                  <a:srgbClr val="FF0000"/>
                </a:solidFill>
                <a:latin typeface="Consolas" panose="020B0609020204030204" pitchFamily="49" charset="0"/>
                <a:cs typeface="Consolas" panose="020B0609020204030204" pitchFamily="49" charset="0"/>
              </a:rPr>
              <a:t>LT</a:t>
            </a:r>
            <a:r>
              <a:rPr lang="en-US" dirty="0">
                <a:latin typeface="Consolas" panose="020B0609020204030204" pitchFamily="49" charset="0"/>
                <a:cs typeface="Consolas" panose="020B0609020204030204" pitchFamily="49" charset="0"/>
              </a:rPr>
              <a:t>  r1, r1, #0 </a:t>
            </a:r>
            <a:r>
              <a:rPr lang="en-US" dirty="0">
                <a:solidFill>
                  <a:schemeClr val="bg1">
                    <a:lumMod val="50000"/>
                  </a:schemeClr>
                </a:solidFill>
                <a:latin typeface="Consolas" panose="020B0609020204030204" pitchFamily="49" charset="0"/>
                <a:cs typeface="Consolas" panose="020B0609020204030204" pitchFamily="49" charset="0"/>
              </a:rPr>
              <a:t>; r1 = -r1 if r1 &lt; 0</a:t>
            </a:r>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done   B done     </a:t>
            </a:r>
            <a:r>
              <a:rPr lang="en-US" dirty="0">
                <a:solidFill>
                  <a:schemeClr val="bg1">
                    <a:lumMod val="50000"/>
                  </a:schemeClr>
                </a:solidFill>
                <a:latin typeface="Consolas" panose="020B0609020204030204" pitchFamily="49" charset="0"/>
                <a:cs typeface="Consolas" panose="020B0609020204030204" pitchFamily="49" charset="0"/>
              </a:rPr>
              <a:t>; </a:t>
            </a:r>
            <a:r>
              <a:rPr lang="en-US" dirty="0" err="1">
                <a:solidFill>
                  <a:schemeClr val="bg1">
                    <a:lumMod val="50000"/>
                  </a:schemeClr>
                </a:solidFill>
                <a:latin typeface="Consolas" panose="020B0609020204030204" pitchFamily="49" charset="0"/>
                <a:cs typeface="Consolas" panose="020B0609020204030204" pitchFamily="49" charset="0"/>
              </a:rPr>
              <a:t>deadloop</a:t>
            </a:r>
            <a:endParaRPr lang="en-US" dirty="0">
              <a:solidFill>
                <a:schemeClr val="bg1">
                  <a:lumMod val="50000"/>
                </a:schemeClr>
              </a:solidFill>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ENDP</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END</a:t>
            </a:r>
          </a:p>
        </p:txBody>
      </p:sp>
      <mc:AlternateContent xmlns:mc="http://schemas.openxmlformats.org/markup-compatibility/2006" xmlns:a14="http://schemas.microsoft.com/office/drawing/2010/main">
        <mc:Choice Requires="a14">
          <p:sp>
            <p:nvSpPr>
              <p:cNvPr id="6" name="TextBox 5"/>
              <p:cNvSpPr txBox="1"/>
              <p:nvPr/>
            </p:nvSpPr>
            <p:spPr>
              <a:xfrm>
                <a:off x="3581400" y="1524000"/>
                <a:ext cx="20574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𝑓</m:t>
                      </m:r>
                      <m:d>
                        <m:dPr>
                          <m:ctrlPr>
                            <a:rPr lang="en-US" sz="2800" i="1" smtClean="0">
                              <a:latin typeface="Cambria Math" panose="02040503050406030204" pitchFamily="18" charset="0"/>
                            </a:rPr>
                          </m:ctrlPr>
                        </m:dPr>
                        <m:e>
                          <m:r>
                            <a:rPr lang="en-US" sz="2800" b="0" i="1" smtClean="0">
                              <a:latin typeface="Cambria Math"/>
                            </a:rPr>
                            <m:t>𝑥</m:t>
                          </m:r>
                        </m:e>
                      </m:d>
                      <m:r>
                        <a:rPr lang="en-US" sz="2800" b="0" i="1" smtClean="0">
                          <a:latin typeface="Cambria Math"/>
                        </a:rPr>
                        <m:t>=|</m:t>
                      </m:r>
                      <m:r>
                        <a:rPr lang="en-US" sz="2800" b="0" i="1" smtClean="0">
                          <a:latin typeface="Cambria Math"/>
                        </a:rPr>
                        <m:t>𝑥</m:t>
                      </m:r>
                      <m:r>
                        <a:rPr lang="en-US" sz="2800" b="0" i="1" smtClean="0">
                          <a:latin typeface="Cambria Math"/>
                        </a:rPr>
                        <m:t>|</m:t>
                      </m:r>
                    </m:oMath>
                  </m:oMathPara>
                </a14:m>
                <a:endParaRPr lang="en-US" sz="2800" dirty="0"/>
              </a:p>
            </p:txBody>
          </p:sp>
        </mc:Choice>
        <mc:Fallback xmlns="" xmlns:mv="urn:schemas-microsoft-com:mac:vml">
          <p:sp>
            <p:nvSpPr>
              <p:cNvPr id="6" name="TextBox 5"/>
              <p:cNvSpPr txBox="1">
                <a:spLocks noRot="1" noChangeAspect="1" noMove="1" noResize="1" noEditPoints="1" noAdjustHandles="1" noChangeArrowheads="1" noChangeShapeType="1" noTextEdit="1"/>
              </p:cNvSpPr>
              <p:nvPr/>
            </p:nvSpPr>
            <p:spPr>
              <a:xfrm>
                <a:off x="3581400" y="1524000"/>
                <a:ext cx="2057400" cy="523220"/>
              </a:xfrm>
              <a:prstGeom prst="rect">
                <a:avLst/>
              </a:prstGeom>
              <a:blipFill rotWithShape="1">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7EF10046-E302-DEDA-6CC6-83E8B3B03478}"/>
              </a:ext>
            </a:extLst>
          </p:cNvPr>
          <p:cNvSpPr txBox="1"/>
          <p:nvPr/>
        </p:nvSpPr>
        <p:spPr>
          <a:xfrm>
            <a:off x="952500" y="5827465"/>
            <a:ext cx="7239000" cy="646331"/>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solidFill>
                  <a:schemeClr val="tx1"/>
                </a:solidFill>
              </a:rPr>
              <a:t>RSBLT r1, r1, #0:: conditional execution of the RSB instruction with the condition code LT. If the condition LT (less than) is true, then set r1=0−r1</a:t>
            </a:r>
            <a:endParaRPr lang="en-US" dirty="0"/>
          </a:p>
        </p:txBody>
      </p:sp>
    </p:spTree>
    <p:extLst>
      <p:ext uri="{BB962C8B-B14F-4D97-AF65-F5344CB8AC3E}">
        <p14:creationId xmlns:p14="http://schemas.microsoft.com/office/powerpoint/2010/main" val="341057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Updating Condition Flags:</a:t>
            </a:r>
            <a:br>
              <a:rPr lang="en-US" dirty="0"/>
            </a:br>
            <a:r>
              <a:rPr lang="en-US" dirty="0"/>
              <a:t>TST and TEQ</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9</a:t>
            </a:fld>
            <a:endParaRPr kumimoji="0" lang="en-US" dirty="0"/>
          </a:p>
        </p:txBody>
      </p:sp>
      <p:sp>
        <p:nvSpPr>
          <p:cNvPr id="4" name="Content Placeholder 3"/>
          <p:cNvSpPr>
            <a:spLocks noGrp="1"/>
          </p:cNvSpPr>
          <p:nvPr>
            <p:ph sz="quarter" idx="1"/>
          </p:nvPr>
        </p:nvSpPr>
        <p:spPr>
          <a:xfrm>
            <a:off x="457200" y="1447800"/>
            <a:ext cx="8229600" cy="4709160"/>
          </a:xfrm>
        </p:spPr>
        <p:txBody>
          <a:bodyPr>
            <a:normAutofit/>
          </a:bodyPr>
          <a:lstStyle/>
          <a:p>
            <a:pPr marL="0" indent="0">
              <a:buNone/>
            </a:pPr>
            <a:r>
              <a:rPr lang="en-US" sz="2400" b="1" dirty="0">
                <a:solidFill>
                  <a:srgbClr val="FF0000"/>
                </a:solidFill>
                <a:latin typeface="Consolas" panose="020B0609020204030204" pitchFamily="49" charset="0"/>
              </a:rPr>
              <a:t>   TST</a:t>
            </a:r>
            <a:r>
              <a:rPr lang="en-US" sz="2400" b="1" dirty="0">
                <a:latin typeface="Consolas" panose="020B0609020204030204" pitchFamily="49" charset="0"/>
              </a:rPr>
              <a:t> Rn, Operand2  </a:t>
            </a:r>
            <a:r>
              <a:rPr lang="en-US" sz="2400" b="1" dirty="0">
                <a:solidFill>
                  <a:schemeClr val="bg1">
                    <a:lumMod val="50000"/>
                  </a:schemeClr>
                </a:solidFill>
                <a:latin typeface="Consolas" panose="020B0609020204030204" pitchFamily="49" charset="0"/>
              </a:rPr>
              <a:t>; Bitwise AND</a:t>
            </a:r>
          </a:p>
          <a:p>
            <a:pPr marL="0" indent="0">
              <a:buNone/>
            </a:pPr>
            <a:r>
              <a:rPr lang="en-US" sz="2400" b="1" dirty="0">
                <a:solidFill>
                  <a:srgbClr val="FF0000"/>
                </a:solidFill>
                <a:latin typeface="Consolas" panose="020B0609020204030204" pitchFamily="49" charset="0"/>
              </a:rPr>
              <a:t>   TEQ</a:t>
            </a:r>
            <a:r>
              <a:rPr lang="en-US" sz="2400" b="1" dirty="0">
                <a:latin typeface="Consolas" panose="020B0609020204030204" pitchFamily="49" charset="0"/>
              </a:rPr>
              <a:t> Rn, Operand2  </a:t>
            </a:r>
            <a:r>
              <a:rPr lang="en-US" sz="2400" b="1" dirty="0">
                <a:solidFill>
                  <a:schemeClr val="bg1">
                    <a:lumMod val="50000"/>
                  </a:schemeClr>
                </a:solidFill>
                <a:latin typeface="Consolas" panose="020B0609020204030204" pitchFamily="49" charset="0"/>
              </a:rPr>
              <a:t>; Bitwise Exclusive OR</a:t>
            </a:r>
          </a:p>
          <a:p>
            <a:pPr marL="0" indent="0" algn="ctr">
              <a:buNone/>
            </a:pPr>
            <a:endParaRPr lang="en-US" sz="1400" dirty="0"/>
          </a:p>
          <a:p>
            <a:r>
              <a:rPr lang="en-US" sz="2000" dirty="0">
                <a:solidFill>
                  <a:srgbClr val="FF0000"/>
                </a:solidFill>
              </a:rPr>
              <a:t>Update N and Z </a:t>
            </a:r>
            <a:r>
              <a:rPr lang="en-US" sz="2000" dirty="0"/>
              <a:t>according to the result</a:t>
            </a:r>
          </a:p>
          <a:p>
            <a:r>
              <a:rPr lang="en-US" sz="2000" dirty="0"/>
              <a:t>Can update C during the calculation of Operand2 </a:t>
            </a:r>
          </a:p>
          <a:p>
            <a:r>
              <a:rPr lang="en-US" sz="2000" dirty="0"/>
              <a:t>Do not affect V</a:t>
            </a:r>
          </a:p>
          <a:p>
            <a:r>
              <a:rPr lang="en-US" sz="2000" dirty="0"/>
              <a:t>TST performs </a:t>
            </a:r>
            <a:r>
              <a:rPr lang="en-US" sz="2000" dirty="0">
                <a:solidFill>
                  <a:srgbClr val="FF0000"/>
                </a:solidFill>
              </a:rPr>
              <a:t>bitwise AND </a:t>
            </a:r>
            <a:r>
              <a:rPr lang="en-US" sz="2000" dirty="0"/>
              <a:t>on Rn and Operand2. </a:t>
            </a:r>
          </a:p>
          <a:p>
            <a:pPr lvl="1"/>
            <a:r>
              <a:rPr lang="en-US" sz="1800" dirty="0"/>
              <a:t>Same as </a:t>
            </a:r>
            <a:r>
              <a:rPr lang="en-US" sz="1800" dirty="0">
                <a:latin typeface="Consolas" panose="020B0609020204030204" pitchFamily="49" charset="0"/>
              </a:rPr>
              <a:t>ANDS</a:t>
            </a:r>
            <a:r>
              <a:rPr lang="en-US" sz="1800" dirty="0"/>
              <a:t>, except result is discarded.</a:t>
            </a:r>
          </a:p>
          <a:p>
            <a:r>
              <a:rPr lang="en-US" sz="2000" dirty="0"/>
              <a:t>TEQ performs </a:t>
            </a:r>
            <a:r>
              <a:rPr lang="en-US" sz="2000" dirty="0">
                <a:solidFill>
                  <a:srgbClr val="FF0000"/>
                </a:solidFill>
              </a:rPr>
              <a:t>bitwise Exclusive OR </a:t>
            </a:r>
            <a:r>
              <a:rPr lang="en-US" sz="2000" dirty="0"/>
              <a:t>on Rn and Operand2.</a:t>
            </a:r>
          </a:p>
          <a:p>
            <a:pPr lvl="1"/>
            <a:r>
              <a:rPr lang="en-US" sz="1800" dirty="0"/>
              <a:t>Same as </a:t>
            </a:r>
            <a:r>
              <a:rPr lang="en-US" sz="1800" dirty="0">
                <a:latin typeface="Consolas" panose="020B0609020204030204" pitchFamily="49" charset="0"/>
              </a:rPr>
              <a:t>EORS</a:t>
            </a:r>
            <a:r>
              <a:rPr lang="en-US" sz="1800" dirty="0"/>
              <a:t>, except result is discarded.</a:t>
            </a:r>
          </a:p>
        </p:txBody>
      </p:sp>
      <p:graphicFrame>
        <p:nvGraphicFramePr>
          <p:cNvPr id="5" name="Table 4">
            <a:extLst>
              <a:ext uri="{FF2B5EF4-FFF2-40B4-BE49-F238E27FC236}">
                <a16:creationId xmlns:a16="http://schemas.microsoft.com/office/drawing/2014/main" id="{8DCF8158-0829-196C-D9FE-1C770A94B4C4}"/>
              </a:ext>
            </a:extLst>
          </p:cNvPr>
          <p:cNvGraphicFramePr>
            <a:graphicFrameLocks noGrp="1"/>
          </p:cNvGraphicFramePr>
          <p:nvPr>
            <p:extLst>
              <p:ext uri="{D42A27DB-BD31-4B8C-83A1-F6EECF244321}">
                <p14:modId xmlns:p14="http://schemas.microsoft.com/office/powerpoint/2010/main" val="573572067"/>
              </p:ext>
            </p:extLst>
          </p:nvPr>
        </p:nvGraphicFramePr>
        <p:xfrm>
          <a:off x="7086600" y="2362200"/>
          <a:ext cx="1749552" cy="1854200"/>
        </p:xfrm>
        <a:graphic>
          <a:graphicData uri="http://schemas.openxmlformats.org/drawingml/2006/table">
            <a:tbl>
              <a:tblPr firstRow="1" bandRow="1">
                <a:tableStyleId>{5C22544A-7EE6-4342-B048-85BDC9FD1C3A}</a:tableStyleId>
              </a:tblPr>
              <a:tblGrid>
                <a:gridCol w="326583">
                  <a:extLst>
                    <a:ext uri="{9D8B030D-6E8A-4147-A177-3AD203B41FA5}">
                      <a16:colId xmlns:a16="http://schemas.microsoft.com/office/drawing/2014/main" val="327165762"/>
                    </a:ext>
                  </a:extLst>
                </a:gridCol>
                <a:gridCol w="326583">
                  <a:extLst>
                    <a:ext uri="{9D8B030D-6E8A-4147-A177-3AD203B41FA5}">
                      <a16:colId xmlns:a16="http://schemas.microsoft.com/office/drawing/2014/main" val="4133995959"/>
                    </a:ext>
                  </a:extLst>
                </a:gridCol>
                <a:gridCol w="1096386">
                  <a:extLst>
                    <a:ext uri="{9D8B030D-6E8A-4147-A177-3AD203B41FA5}">
                      <a16:colId xmlns:a16="http://schemas.microsoft.com/office/drawing/2014/main" val="496111405"/>
                    </a:ext>
                  </a:extLst>
                </a:gridCol>
              </a:tblGrid>
              <a:tr h="370840">
                <a:tc>
                  <a:txBody>
                    <a:bodyPr/>
                    <a:lstStyle/>
                    <a:p>
                      <a:pPr algn="ctr"/>
                      <a:r>
                        <a:rPr lang="en-US" dirty="0"/>
                        <a:t>x</a:t>
                      </a:r>
                    </a:p>
                  </a:txBody>
                  <a:tcPr/>
                </a:tc>
                <a:tc>
                  <a:txBody>
                    <a:bodyPr/>
                    <a:lstStyle/>
                    <a:p>
                      <a:pPr algn="ctr"/>
                      <a:r>
                        <a:rPr lang="en-US" dirty="0"/>
                        <a:t>y</a:t>
                      </a:r>
                    </a:p>
                  </a:txBody>
                  <a:tcPr/>
                </a:tc>
                <a:tc>
                  <a:txBody>
                    <a:bodyPr/>
                    <a:lstStyle/>
                    <a:p>
                      <a:pPr algn="ctr"/>
                      <a:r>
                        <a:rPr lang="en-US" dirty="0"/>
                        <a:t>x AND y</a:t>
                      </a:r>
                    </a:p>
                  </a:txBody>
                  <a:tcPr/>
                </a:tc>
                <a:extLst>
                  <a:ext uri="{0D108BD9-81ED-4DB2-BD59-A6C34878D82A}">
                    <a16:rowId xmlns:a16="http://schemas.microsoft.com/office/drawing/2014/main" val="6395782"/>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843437107"/>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74501186"/>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082847053"/>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771978248"/>
                  </a:ext>
                </a:extLst>
              </a:tr>
            </a:tbl>
          </a:graphicData>
        </a:graphic>
      </p:graphicFrame>
      <p:graphicFrame>
        <p:nvGraphicFramePr>
          <p:cNvPr id="6" name="Table 5">
            <a:extLst>
              <a:ext uri="{FF2B5EF4-FFF2-40B4-BE49-F238E27FC236}">
                <a16:creationId xmlns:a16="http://schemas.microsoft.com/office/drawing/2014/main" id="{03FCCA32-130C-6803-E182-E05ADA9ECB49}"/>
              </a:ext>
            </a:extLst>
          </p:cNvPr>
          <p:cNvGraphicFramePr>
            <a:graphicFrameLocks noGrp="1"/>
          </p:cNvGraphicFramePr>
          <p:nvPr>
            <p:extLst>
              <p:ext uri="{D42A27DB-BD31-4B8C-83A1-F6EECF244321}">
                <p14:modId xmlns:p14="http://schemas.microsoft.com/office/powerpoint/2010/main" val="4008147150"/>
              </p:ext>
            </p:extLst>
          </p:nvPr>
        </p:nvGraphicFramePr>
        <p:xfrm>
          <a:off x="7086600" y="4482891"/>
          <a:ext cx="1749552" cy="1854200"/>
        </p:xfrm>
        <a:graphic>
          <a:graphicData uri="http://schemas.openxmlformats.org/drawingml/2006/table">
            <a:tbl>
              <a:tblPr firstRow="1" bandRow="1">
                <a:tableStyleId>{5C22544A-7EE6-4342-B048-85BDC9FD1C3A}</a:tableStyleId>
              </a:tblPr>
              <a:tblGrid>
                <a:gridCol w="326583">
                  <a:extLst>
                    <a:ext uri="{9D8B030D-6E8A-4147-A177-3AD203B41FA5}">
                      <a16:colId xmlns:a16="http://schemas.microsoft.com/office/drawing/2014/main" val="327165762"/>
                    </a:ext>
                  </a:extLst>
                </a:gridCol>
                <a:gridCol w="326583">
                  <a:extLst>
                    <a:ext uri="{9D8B030D-6E8A-4147-A177-3AD203B41FA5}">
                      <a16:colId xmlns:a16="http://schemas.microsoft.com/office/drawing/2014/main" val="4133995959"/>
                    </a:ext>
                  </a:extLst>
                </a:gridCol>
                <a:gridCol w="1096386">
                  <a:extLst>
                    <a:ext uri="{9D8B030D-6E8A-4147-A177-3AD203B41FA5}">
                      <a16:colId xmlns:a16="http://schemas.microsoft.com/office/drawing/2014/main" val="496111405"/>
                    </a:ext>
                  </a:extLst>
                </a:gridCol>
              </a:tblGrid>
              <a:tr h="370840">
                <a:tc>
                  <a:txBody>
                    <a:bodyPr/>
                    <a:lstStyle/>
                    <a:p>
                      <a:pPr algn="ctr"/>
                      <a:r>
                        <a:rPr lang="en-US" dirty="0"/>
                        <a:t>x</a:t>
                      </a:r>
                    </a:p>
                  </a:txBody>
                  <a:tcPr/>
                </a:tc>
                <a:tc>
                  <a:txBody>
                    <a:bodyPr/>
                    <a:lstStyle/>
                    <a:p>
                      <a:pPr algn="ctr"/>
                      <a:r>
                        <a:rPr lang="en-US" dirty="0"/>
                        <a:t>y</a:t>
                      </a:r>
                    </a:p>
                  </a:txBody>
                  <a:tcPr/>
                </a:tc>
                <a:tc>
                  <a:txBody>
                    <a:bodyPr/>
                    <a:lstStyle/>
                    <a:p>
                      <a:pPr algn="ctr"/>
                      <a:r>
                        <a:rPr lang="en-US" dirty="0"/>
                        <a:t>x XOR y</a:t>
                      </a:r>
                    </a:p>
                  </a:txBody>
                  <a:tcPr/>
                </a:tc>
                <a:extLst>
                  <a:ext uri="{0D108BD9-81ED-4DB2-BD59-A6C34878D82A}">
                    <a16:rowId xmlns:a16="http://schemas.microsoft.com/office/drawing/2014/main" val="6395782"/>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843437107"/>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74501186"/>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2082847053"/>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771978248"/>
                  </a:ext>
                </a:extLst>
              </a:tr>
            </a:tbl>
          </a:graphicData>
        </a:graphic>
      </p:graphicFrame>
    </p:spTree>
    <p:extLst>
      <p:ext uri="{BB962C8B-B14F-4D97-AF65-F5344CB8AC3E}">
        <p14:creationId xmlns:p14="http://schemas.microsoft.com/office/powerpoint/2010/main" val="3856419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3213</TotalTime>
  <Words>7879</Words>
  <Application>Microsoft Office PowerPoint</Application>
  <PresentationFormat>On-screen Show (4:3)</PresentationFormat>
  <Paragraphs>1116</Paragraphs>
  <Slides>41</Slides>
  <Notes>14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41</vt:i4>
      </vt:variant>
    </vt:vector>
  </HeadingPairs>
  <TitlesOfParts>
    <vt:vector size="55" baseType="lpstr">
      <vt:lpstr>Arial Unicode MS</vt:lpstr>
      <vt:lpstr>Bookman Old Style (Headings)</vt:lpstr>
      <vt:lpstr>Arial</vt:lpstr>
      <vt:lpstr>Bookman Old Style</vt:lpstr>
      <vt:lpstr>Calibri</vt:lpstr>
      <vt:lpstr>Cambria Math</vt:lpstr>
      <vt:lpstr>Consolas</vt:lpstr>
      <vt:lpstr>Courier New</vt:lpstr>
      <vt:lpstr>Gill Sans MT</vt:lpstr>
      <vt:lpstr>Tahoma</vt:lpstr>
      <vt:lpstr>Times New Roman</vt:lpstr>
      <vt:lpstr>Wingdings</vt:lpstr>
      <vt:lpstr>Wingdings 3</vt:lpstr>
      <vt:lpstr>Origin</vt:lpstr>
      <vt:lpstr>Dr. Yifeng Zhu Electrical and Computer Engineering University of Maine</vt:lpstr>
      <vt:lpstr>Three Control Structures</vt:lpstr>
      <vt:lpstr>Three Control Structures</vt:lpstr>
      <vt:lpstr>Review: Condition Flags</vt:lpstr>
      <vt:lpstr>Updating Condition Flags</vt:lpstr>
      <vt:lpstr>Updating Condition Flags</vt:lpstr>
      <vt:lpstr>Updating Condition Flags: CMP and CMN</vt:lpstr>
      <vt:lpstr>Example of CMP</vt:lpstr>
      <vt:lpstr>Updating Condition Flags: TST and TEQ</vt:lpstr>
      <vt:lpstr>Unconditional Branch Instructions</vt:lpstr>
      <vt:lpstr>Unconditional Branch Instructions: A Simple Example</vt:lpstr>
      <vt:lpstr>Condition Codes </vt:lpstr>
      <vt:lpstr>Signed Greater or Equal (N == V)</vt:lpstr>
      <vt:lpstr>Signed Greater or Equal (N == V)</vt:lpstr>
      <vt:lpstr>Signed Greater or Equal (N == V)</vt:lpstr>
      <vt:lpstr>Signed Greater or Equal (N == V)</vt:lpstr>
      <vt:lpstr>Signed vs. Unsigned Comparison</vt:lpstr>
      <vt:lpstr>Branch Instructions</vt:lpstr>
      <vt:lpstr>Number Interpretation</vt:lpstr>
      <vt:lpstr>Which is Greater: 0xFFFFFFFF or 0x00000001?</vt:lpstr>
      <vt:lpstr>If-then Statement</vt:lpstr>
      <vt:lpstr>If-then Statement</vt:lpstr>
      <vt:lpstr>Compound Boolean Expression</vt:lpstr>
      <vt:lpstr>If-then-else</vt:lpstr>
      <vt:lpstr>For Loop</vt:lpstr>
      <vt:lpstr>For Loop</vt:lpstr>
      <vt:lpstr>Combined Program Status Registers (xPSR)</vt:lpstr>
      <vt:lpstr>Condition Codes </vt:lpstr>
      <vt:lpstr>Conditional Execution</vt:lpstr>
      <vt:lpstr>Conditional Execution Example: Signed Int</vt:lpstr>
      <vt:lpstr>Conditional Execution Example: Signed Int</vt:lpstr>
      <vt:lpstr>Compound Boolean Expression: Signed Int</vt:lpstr>
      <vt:lpstr>Example 1: Greatest Common Divider (GCD)</vt:lpstr>
      <vt:lpstr>Example 2</vt:lpstr>
      <vt:lpstr>Combination</vt:lpstr>
      <vt:lpstr>Break and Continue</vt:lpstr>
      <vt:lpstr>Break and Continue</vt:lpstr>
      <vt:lpstr>Break and Continue</vt:lpstr>
      <vt:lpstr>Summary: Condition Codes </vt:lpstr>
      <vt:lpstr>Summary:  Branch Instructions</vt:lpstr>
      <vt:lpstr>Summary: Conditionally Executed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Zonghua Gu</cp:lastModifiedBy>
  <cp:revision>217</cp:revision>
  <cp:lastPrinted>2018-02-28T12:51:32Z</cp:lastPrinted>
  <dcterms:created xsi:type="dcterms:W3CDTF">2014-02-09T17:12:51Z</dcterms:created>
  <dcterms:modified xsi:type="dcterms:W3CDTF">2025-09-17T19:56:39Z</dcterms:modified>
</cp:coreProperties>
</file>