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37"/>
  </p:notesMasterIdLst>
  <p:sldIdLst>
    <p:sldId id="296" r:id="rId3"/>
    <p:sldId id="298" r:id="rId4"/>
    <p:sldId id="299" r:id="rId5"/>
    <p:sldId id="300" r:id="rId6"/>
    <p:sldId id="301" r:id="rId7"/>
    <p:sldId id="319" r:id="rId8"/>
    <p:sldId id="320" r:id="rId9"/>
    <p:sldId id="321" r:id="rId10"/>
    <p:sldId id="322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33" r:id="rId22"/>
    <p:sldId id="414" r:id="rId23"/>
    <p:sldId id="415" r:id="rId24"/>
    <p:sldId id="336" r:id="rId25"/>
    <p:sldId id="337" r:id="rId26"/>
    <p:sldId id="338" r:id="rId27"/>
    <p:sldId id="339" r:id="rId28"/>
    <p:sldId id="340" r:id="rId29"/>
    <p:sldId id="341" r:id="rId30"/>
    <p:sldId id="345" r:id="rId31"/>
    <p:sldId id="416" r:id="rId32"/>
    <p:sldId id="450" r:id="rId33"/>
    <p:sldId id="452" r:id="rId34"/>
    <p:sldId id="453" r:id="rId35"/>
    <p:sldId id="454" r:id="rId36"/>
  </p:sldIdLst>
  <p:sldSz cx="12192000" cy="6858000"/>
  <p:notesSz cx="6858000" cy="9144000"/>
  <p:embeddedFontLst>
    <p:embeddedFont>
      <p:font typeface="Helvetica" panose="020B0604020202020204" pitchFamily="34" charset="0"/>
      <p:regular r:id="rId38"/>
      <p:bold r:id="rId39"/>
      <p:italic r:id="rId40"/>
      <p:boldItalic r:id="rId41"/>
    </p:embeddedFont>
    <p:embeddedFont>
      <p:font typeface="Quattrocento Sans" panose="020B05020500000200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plx-res.cloudinary.com/image/upload/v1744761514/user_uploads/qreQCTCmGSVFnDV/image.jpg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plexity.ai/search/pplx.ai/shar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plx-res.cloudinary.com/image/upload/v1744761514/user_uploads/qreQCTCmGSVFnDV/image.jpg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plexity.ai/search/pplx.ai/shar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c727d8f58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c727d8f58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c727d8f583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c727d8f583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727d8f58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727d8f583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c727d8f58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c727d8f58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c727d8f58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c727d8f58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176b303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176b303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c18b7412c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c18b7412c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c18b7412c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c18b7412c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c18b7412c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c18b7412c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2c18b7412c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2c18b7412c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63e203ec6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63e203ec6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 blue: Most recently marked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blue: Node has been marked, in the middle of visiting its children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Green: Node has been marked and we’re finished visiting (have seen all children)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c18b7412c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c18b7412c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c18b7412cf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c18b7412cf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c18b7412cf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c18b7412cf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2c18b7412c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2c18b7412c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c18b7412c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c18b7412c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Pre-order traversal is </a:t>
            </a:r>
            <a:r>
              <a:rPr lang="pt-BR" dirty="0"/>
              <a:t>(</a:t>
            </a:r>
            <a:r>
              <a:rPr lang="en-GB" dirty="0"/>
              <a:t>C, D, E, H, F, G, A, B</a:t>
            </a:r>
            <a:r>
              <a:rPr lang="pt-BR" dirty="0"/>
              <a:t>)</a:t>
            </a: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Post-order traversal is  </a:t>
            </a:r>
            <a:r>
              <a:rPr lang="pt-BR" dirty="0"/>
              <a:t>(</a:t>
            </a:r>
            <a:r>
              <a:rPr lang="en-GB" dirty="0"/>
              <a:t>H, E, D, G, F, C, B, A</a:t>
            </a:r>
            <a:r>
              <a:rPr lang="pt-BR" dirty="0"/>
              <a:t>)</a:t>
            </a:r>
          </a:p>
          <a:p>
            <a:r>
              <a:rPr lang="en-GB" dirty="0"/>
              <a:t>Topological Sort is </a:t>
            </a:r>
            <a:r>
              <a:rPr lang="pt-BR" dirty="0"/>
              <a:t>(A, B, C, F, G, D,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9128-56D7-BA36-7B73-D70A705E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711C1-8B16-EB72-18AE-D05FA8E60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B7129-DD2C-A1BD-DC85-51EA0E193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C, D, E, H, F, G, A, B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4FD4-4B40-1A8B-EEAB-741CED4FA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967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695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fkGroteskNeue"/>
              </a:rPr>
              <a:t>A B S C D E H G F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052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83E2F-8ED3-6352-FD46-B745659D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4E042-07ED-378C-E65E-E5B34BC23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13FE1-E794-41C3-AC84-8DB121F8E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text in the image is:</a:t>
            </a:r>
          </a:p>
          <a:p>
            <a:pPr>
              <a:buNone/>
            </a:pPr>
            <a:r>
              <a:rPr lang="en-GB" b="1" dirty="0"/>
              <a:t>A B S C D E H G F</a:t>
            </a:r>
            <a:endParaRPr lang="en-GB" dirty="0"/>
          </a:p>
          <a:p>
            <a:pPr>
              <a:buNone/>
            </a:pPr>
            <a:r>
              <a:rPr lang="en-GB" dirty="0">
                <a:effectLst/>
              </a:rPr>
              <a:t>Add to follow-up</a:t>
            </a:r>
          </a:p>
          <a:p>
            <a:pPr>
              <a:buNone/>
            </a:pPr>
            <a:r>
              <a:rPr lang="en-GB" dirty="0">
                <a:effectLst/>
              </a:rPr>
              <a:t>Check sources</a:t>
            </a:r>
          </a:p>
          <a:p>
            <a:pPr>
              <a:buNone/>
            </a:pPr>
            <a:r>
              <a:rPr lang="en-GB" b="1" dirty="0"/>
              <a:t>Citations: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https://pplx-res.cloudinary.com/image/upload/v1744761514/user_uploads/qreQCTCmGSVFnDV/image.jpg</a:t>
            </a:r>
            <a:endParaRPr lang="en-GB" dirty="0"/>
          </a:p>
          <a:p>
            <a:r>
              <a:rPr lang="en-GB" dirty="0"/>
              <a:t>Answer from Perplexity: </a:t>
            </a:r>
            <a:r>
              <a:rPr lang="en-GB" dirty="0">
                <a:hlinkClick r:id="rId4"/>
              </a:rPr>
              <a:t>pplx.ai/share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5D1F-7998-6CCA-4AF0-C69DCACDF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04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c727d8f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c727d8f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FD3FD-49EA-8A84-947F-0A1B5F22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6C45E-3E65-9D72-C714-0538FF7B8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4AAD1-4D95-B56C-A152-7A27783FD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text in the image is:</a:t>
            </a:r>
          </a:p>
          <a:p>
            <a:pPr>
              <a:buNone/>
            </a:pPr>
            <a:r>
              <a:rPr lang="en-GB" b="1" dirty="0"/>
              <a:t>A B S C D E H G F</a:t>
            </a:r>
            <a:endParaRPr lang="en-GB" dirty="0"/>
          </a:p>
          <a:p>
            <a:pPr>
              <a:buNone/>
            </a:pPr>
            <a:r>
              <a:rPr lang="en-GB" dirty="0">
                <a:effectLst/>
              </a:rPr>
              <a:t>Add to follow-up</a:t>
            </a:r>
          </a:p>
          <a:p>
            <a:pPr>
              <a:buNone/>
            </a:pPr>
            <a:r>
              <a:rPr lang="en-GB" dirty="0">
                <a:effectLst/>
              </a:rPr>
              <a:t>Check sources</a:t>
            </a:r>
          </a:p>
          <a:p>
            <a:pPr>
              <a:buNone/>
            </a:pPr>
            <a:r>
              <a:rPr lang="en-GB" b="1" dirty="0"/>
              <a:t>Citations: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https://pplx-res.cloudinary.com/image/upload/v1744761514/user_uploads/qreQCTCmGSVFnDV/image.jpg</a:t>
            </a:r>
            <a:endParaRPr lang="en-GB" dirty="0"/>
          </a:p>
          <a:p>
            <a:r>
              <a:rPr lang="en-GB" dirty="0"/>
              <a:t>Answer from Perplexity: </a:t>
            </a:r>
            <a:r>
              <a:rPr lang="en-GB" dirty="0">
                <a:hlinkClick r:id="rId4"/>
              </a:rPr>
              <a:t>pplx.ai/share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12788-7BF7-0C48-B68A-201CB731A0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314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c727d8f58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c727d8f58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c727d8f58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c727d8f58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c727d8f58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c727d8f58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c727d8f58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c727d8f58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c727d8f58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c727d8f58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c727d8f58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c727d8f58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46175" y="263276"/>
            <a:ext cx="11016359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6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iaBEKo5sM7w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A8HEEUxZ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12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Graphs</a:t>
            </a:r>
            <a:endParaRPr lang="en-US" dirty="0">
              <a:solidFill>
                <a:srgbClr val="4F81BD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Exercises ANS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9" name="Google Shape;1659;p8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0" name="Google Shape;1660;p8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1" name="Google Shape;1661;p8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2" name="Google Shape;1662;p8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3" name="Google Shape;1663;p8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4" name="Google Shape;1664;p8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65" name="Google Shape;1665;p80"/>
          <p:cNvCxnSpPr>
            <a:endCxn id="16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6" name="Google Shape;1666;p80"/>
          <p:cNvCxnSpPr>
            <a:stCxn id="1658" idx="7"/>
            <a:endCxn id="16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7" name="Google Shape;1667;p80"/>
          <p:cNvCxnSpPr>
            <a:stCxn id="1660" idx="1"/>
            <a:endCxn id="16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8" name="Google Shape;1668;p80"/>
          <p:cNvCxnSpPr>
            <a:stCxn id="1659" idx="7"/>
            <a:endCxn id="16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80"/>
          <p:cNvCxnSpPr>
            <a:stCxn id="1660" idx="7"/>
            <a:endCxn id="16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0" name="Google Shape;1670;p80"/>
          <p:cNvCxnSpPr>
            <a:stCxn id="1660" idx="5"/>
            <a:endCxn id="16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1" name="Google Shape;1671;p80"/>
          <p:cNvCxnSpPr>
            <a:stCxn id="1661" idx="0"/>
            <a:endCxn id="16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2" name="Google Shape;1672;p80"/>
          <p:cNvCxnSpPr>
            <a:stCxn id="1663" idx="6"/>
            <a:endCxn id="16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3" name="Google Shape;1673;p80"/>
          <p:cNvCxnSpPr>
            <a:stCxn id="1664" idx="2"/>
            <a:endCxn id="16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4" name="Google Shape;1674;p80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75" name="Google Shape;1675;p80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C, F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916ED-AC9A-4CEB-8BED-281A1BC5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D549641-5B54-2E83-0724-5D7BA2780821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8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2" name="Google Shape;1682;p8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3" name="Google Shape;1683;p8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4" name="Google Shape;1684;p8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5" name="Google Shape;1685;p8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6" name="Google Shape;1686;p8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7" name="Google Shape;1687;p8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88" name="Google Shape;1688;p81"/>
          <p:cNvCxnSpPr>
            <a:endCxn id="16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9" name="Google Shape;1689;p81"/>
          <p:cNvCxnSpPr>
            <a:stCxn id="1681" idx="7"/>
            <a:endCxn id="16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0" name="Google Shape;1690;p81"/>
          <p:cNvCxnSpPr>
            <a:stCxn id="1683" idx="1"/>
            <a:endCxn id="16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1" name="Google Shape;1691;p81"/>
          <p:cNvCxnSpPr>
            <a:stCxn id="1682" idx="7"/>
            <a:endCxn id="16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2" name="Google Shape;1692;p81"/>
          <p:cNvCxnSpPr>
            <a:stCxn id="1683" idx="7"/>
            <a:endCxn id="16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3" name="Google Shape;1693;p81"/>
          <p:cNvCxnSpPr>
            <a:stCxn id="1683" idx="5"/>
            <a:endCxn id="16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4" name="Google Shape;1694;p81"/>
          <p:cNvCxnSpPr>
            <a:stCxn id="1684" idx="0"/>
            <a:endCxn id="16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5" name="Google Shape;1695;p81"/>
          <p:cNvCxnSpPr>
            <a:stCxn id="1686" idx="6"/>
            <a:endCxn id="16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6" name="Google Shape;1696;p81"/>
          <p:cNvCxnSpPr>
            <a:stCxn id="1687" idx="2"/>
            <a:endCxn id="16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7" name="Google Shape;1697;p81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98" name="Google Shape;1698;p81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656C5-EB23-C9D0-9B09-3B5502D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F854EFD-0710-BE1C-75DC-ECA555FC01BD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8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5" name="Google Shape;1705;p8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6" name="Google Shape;1706;p8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7" name="Google Shape;1707;p8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8" name="Google Shape;1708;p8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9" name="Google Shape;1709;p8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10" name="Google Shape;1710;p8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11" name="Google Shape;1711;p82"/>
          <p:cNvCxnSpPr>
            <a:endCxn id="17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2" name="Google Shape;1712;p82"/>
          <p:cNvCxnSpPr>
            <a:stCxn id="1704" idx="7"/>
            <a:endCxn id="17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3" name="Google Shape;1713;p82"/>
          <p:cNvCxnSpPr>
            <a:stCxn id="1706" idx="1"/>
            <a:endCxn id="17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4" name="Google Shape;1714;p82"/>
          <p:cNvCxnSpPr>
            <a:stCxn id="1705" idx="7"/>
            <a:endCxn id="17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5" name="Google Shape;1715;p82"/>
          <p:cNvCxnSpPr>
            <a:stCxn id="1706" idx="7"/>
            <a:endCxn id="17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6" name="Google Shape;1716;p82"/>
          <p:cNvCxnSpPr>
            <a:stCxn id="1706" idx="5"/>
            <a:endCxn id="17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7" name="Google Shape;1717;p82"/>
          <p:cNvCxnSpPr>
            <a:stCxn id="1707" idx="0"/>
            <a:endCxn id="17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8" name="Google Shape;1718;p82"/>
          <p:cNvCxnSpPr>
            <a:stCxn id="1709" idx="6"/>
            <a:endCxn id="17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9" name="Google Shape;1719;p82"/>
          <p:cNvCxnSpPr>
            <a:stCxn id="1710" idx="2"/>
            <a:endCxn id="17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0" name="Google Shape;1720;p82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1" name="Google Shape;1721;p82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767CB-7F91-933C-EC9A-A55508E4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8C5FC174-D3AC-556C-ECBF-B3623C3872F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8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8" name="Google Shape;1728;p8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9" name="Google Shape;1729;p8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0" name="Google Shape;1730;p8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1" name="Google Shape;1731;p8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2" name="Google Shape;1732;p8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3" name="Google Shape;1733;p8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34" name="Google Shape;1734;p83"/>
          <p:cNvCxnSpPr>
            <a:endCxn id="17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5" name="Google Shape;1735;p83"/>
          <p:cNvCxnSpPr>
            <a:stCxn id="1727" idx="7"/>
            <a:endCxn id="17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6" name="Google Shape;1736;p83"/>
          <p:cNvCxnSpPr>
            <a:stCxn id="1729" idx="1"/>
            <a:endCxn id="17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7" name="Google Shape;1737;p83"/>
          <p:cNvCxnSpPr>
            <a:stCxn id="1728" idx="7"/>
            <a:endCxn id="17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8" name="Google Shape;1738;p83"/>
          <p:cNvCxnSpPr>
            <a:stCxn id="1729" idx="7"/>
            <a:endCxn id="17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9" name="Google Shape;1739;p83"/>
          <p:cNvCxnSpPr>
            <a:stCxn id="1729" idx="5"/>
            <a:endCxn id="17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0" name="Google Shape;1740;p83"/>
          <p:cNvCxnSpPr>
            <a:stCxn id="1730" idx="0"/>
            <a:endCxn id="17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1" name="Google Shape;1741;p83"/>
          <p:cNvCxnSpPr>
            <a:stCxn id="1732" idx="6"/>
            <a:endCxn id="17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2" name="Google Shape;1742;p83"/>
          <p:cNvCxnSpPr>
            <a:stCxn id="1733" idx="2"/>
            <a:endCxn id="17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3" name="Google Shape;1743;p83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44" name="Google Shape;1744;p83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BFEC3-CF4C-76E2-FD1E-52852B3A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8C45433A-4B82-BE98-8A01-3CAD48BBBEC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1" name="Google Shape;1751;p8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2" name="Google Shape;1752;p8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3" name="Google Shape;1753;p8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4" name="Google Shape;1754;p8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5" name="Google Shape;1755;p8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6" name="Google Shape;1756;p8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57" name="Google Shape;1757;p84"/>
          <p:cNvCxnSpPr>
            <a:endCxn id="17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8" name="Google Shape;1758;p84"/>
          <p:cNvCxnSpPr>
            <a:stCxn id="1750" idx="7"/>
            <a:endCxn id="17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9" name="Google Shape;1759;p84"/>
          <p:cNvCxnSpPr>
            <a:stCxn id="1752" idx="1"/>
            <a:endCxn id="17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0" name="Google Shape;1760;p84"/>
          <p:cNvCxnSpPr>
            <a:stCxn id="1751" idx="7"/>
            <a:endCxn id="1755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1" name="Google Shape;1761;p84"/>
          <p:cNvCxnSpPr>
            <a:stCxn id="1752" idx="7"/>
            <a:endCxn id="17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2" name="Google Shape;1762;p84"/>
          <p:cNvCxnSpPr>
            <a:stCxn id="1752" idx="5"/>
            <a:endCxn id="17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3" name="Google Shape;1763;p84"/>
          <p:cNvCxnSpPr>
            <a:stCxn id="1753" idx="0"/>
            <a:endCxn id="17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4" name="Google Shape;1764;p84"/>
          <p:cNvCxnSpPr>
            <a:stCxn id="1755" idx="6"/>
            <a:endCxn id="17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5" name="Google Shape;1765;p84"/>
          <p:cNvCxnSpPr>
            <a:stCxn id="1756" idx="2"/>
            <a:endCxn id="17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6" name="Google Shape;1766;p84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67" name="Google Shape;1767;p84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3B186-EF68-F5F9-05BF-543F7059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ED3DE90F-B8A2-58C8-333F-DB4F00E30231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4" name="Google Shape;1774;p8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5" name="Google Shape;1775;p8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6" name="Google Shape;1776;p8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7" name="Google Shape;1777;p8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8" name="Google Shape;1778;p8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9" name="Google Shape;1779;p8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80" name="Google Shape;1780;p85"/>
          <p:cNvCxnSpPr>
            <a:endCxn id="17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1" name="Google Shape;1781;p85"/>
          <p:cNvCxnSpPr>
            <a:stCxn id="1773" idx="7"/>
            <a:endCxn id="17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85"/>
          <p:cNvCxnSpPr>
            <a:stCxn id="1775" idx="1"/>
            <a:endCxn id="17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85"/>
          <p:cNvCxnSpPr>
            <a:stCxn id="1774" idx="7"/>
            <a:endCxn id="17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85"/>
          <p:cNvCxnSpPr>
            <a:stCxn id="1775" idx="7"/>
            <a:endCxn id="17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5" name="Google Shape;1785;p85"/>
          <p:cNvCxnSpPr>
            <a:stCxn id="1775" idx="5"/>
            <a:endCxn id="17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6" name="Google Shape;1786;p85"/>
          <p:cNvCxnSpPr>
            <a:stCxn id="1776" idx="0"/>
            <a:endCxn id="17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7" name="Google Shape;1787;p85"/>
          <p:cNvCxnSpPr>
            <a:stCxn id="1778" idx="6"/>
            <a:endCxn id="17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8" name="Google Shape;1788;p85"/>
          <p:cNvCxnSpPr>
            <a:stCxn id="1779" idx="2"/>
            <a:endCxn id="17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9" name="Google Shape;1789;p85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0" name="Google Shape;1790;p85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D, E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56993-3830-5613-2CB3-DCED2BEC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1D9B301D-33EA-911B-B723-F55C2E329A4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7" name="Google Shape;1797;p8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8" name="Google Shape;1798;p8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9" name="Google Shape;1799;p8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0" name="Google Shape;1800;p8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1" name="Google Shape;1801;p8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2" name="Google Shape;1802;p8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03" name="Google Shape;1803;p86"/>
          <p:cNvCxnSpPr>
            <a:endCxn id="179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4" name="Google Shape;1804;p86"/>
          <p:cNvCxnSpPr>
            <a:stCxn id="1796" idx="7"/>
            <a:endCxn id="179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5" name="Google Shape;1805;p86"/>
          <p:cNvCxnSpPr>
            <a:stCxn id="1798" idx="1"/>
            <a:endCxn id="179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6" name="Google Shape;1806;p86"/>
          <p:cNvCxnSpPr>
            <a:stCxn id="1797" idx="7"/>
            <a:endCxn id="180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7" name="Google Shape;1807;p86"/>
          <p:cNvCxnSpPr>
            <a:stCxn id="1798" idx="7"/>
            <a:endCxn id="180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8" name="Google Shape;1808;p86"/>
          <p:cNvCxnSpPr>
            <a:stCxn id="1798" idx="5"/>
            <a:endCxn id="179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9" name="Google Shape;1809;p86"/>
          <p:cNvCxnSpPr>
            <a:stCxn id="1799" idx="0"/>
            <a:endCxn id="180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0" name="Google Shape;1810;p86"/>
          <p:cNvCxnSpPr>
            <a:stCxn id="1801" idx="6"/>
            <a:endCxn id="180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1" name="Google Shape;1811;p86"/>
          <p:cNvCxnSpPr>
            <a:stCxn id="1802" idx="2"/>
            <a:endCxn id="180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2" name="Google Shape;1812;p86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13" name="Google Shape;1813;p86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44A50-0A67-EA6E-A9EC-6D2EDC5E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F8F6B2AF-9D20-C526-9080-1AE219DA87F2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0" name="Google Shape;1820;p8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1" name="Google Shape;1821;p8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2" name="Google Shape;1822;p8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3" name="Google Shape;1823;p8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4" name="Google Shape;1824;p8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5" name="Google Shape;1825;p8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26" name="Google Shape;1826;p87"/>
          <p:cNvCxnSpPr>
            <a:endCxn id="182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7" name="Google Shape;1827;p87"/>
          <p:cNvCxnSpPr>
            <a:stCxn id="1819" idx="7"/>
            <a:endCxn id="182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8" name="Google Shape;1828;p87"/>
          <p:cNvCxnSpPr>
            <a:stCxn id="1821" idx="1"/>
            <a:endCxn id="182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9" name="Google Shape;1829;p87"/>
          <p:cNvCxnSpPr>
            <a:stCxn id="1820" idx="7"/>
            <a:endCxn id="182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0" name="Google Shape;1830;p87"/>
          <p:cNvCxnSpPr>
            <a:stCxn id="1821" idx="7"/>
            <a:endCxn id="182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1" name="Google Shape;1831;p87"/>
          <p:cNvCxnSpPr>
            <a:stCxn id="1821" idx="5"/>
            <a:endCxn id="182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2" name="Google Shape;1832;p87"/>
          <p:cNvCxnSpPr>
            <a:stCxn id="1822" idx="0"/>
            <a:endCxn id="182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3" name="Google Shape;1833;p87"/>
          <p:cNvCxnSpPr>
            <a:stCxn id="1824" idx="6"/>
            <a:endCxn id="182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4" name="Google Shape;1834;p87"/>
          <p:cNvCxnSpPr>
            <a:stCxn id="1825" idx="2"/>
            <a:endCxn id="182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5" name="Google Shape;1835;p87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36" name="Google Shape;1836;p87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7AD29-BC30-BE2A-B1E3-52A7F3E5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A8D3641A-2688-8663-1177-3E9B4D7BE75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8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3" name="Google Shape;1843;p8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4" name="Google Shape;1844;p8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5" name="Google Shape;1845;p8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6" name="Google Shape;1846;p8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7" name="Google Shape;1847;p8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8" name="Google Shape;1848;p8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49" name="Google Shape;1849;p88"/>
          <p:cNvCxnSpPr>
            <a:endCxn id="184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0" name="Google Shape;1850;p88"/>
          <p:cNvCxnSpPr>
            <a:stCxn id="1842" idx="7"/>
            <a:endCxn id="184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1" name="Google Shape;1851;p88"/>
          <p:cNvCxnSpPr>
            <a:stCxn id="1844" idx="1"/>
            <a:endCxn id="184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2" name="Google Shape;1852;p88"/>
          <p:cNvCxnSpPr>
            <a:stCxn id="1843" idx="7"/>
            <a:endCxn id="184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3" name="Google Shape;1853;p88"/>
          <p:cNvCxnSpPr>
            <a:stCxn id="1844" idx="7"/>
            <a:endCxn id="184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4" name="Google Shape;1854;p88"/>
          <p:cNvCxnSpPr>
            <a:stCxn id="1844" idx="5"/>
            <a:endCxn id="184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5" name="Google Shape;1855;p88"/>
          <p:cNvCxnSpPr>
            <a:stCxn id="1845" idx="0"/>
            <a:endCxn id="184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6" name="Google Shape;1856;p88"/>
          <p:cNvCxnSpPr>
            <a:stCxn id="1847" idx="6"/>
            <a:endCxn id="184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7" name="Google Shape;1857;p88"/>
          <p:cNvCxnSpPr>
            <a:stCxn id="1848" idx="2"/>
            <a:endCxn id="184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8" name="Google Shape;1858;p88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 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9" name="Google Shape;1859;p88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E04D1-913A-B108-E2EC-CDC3EE46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8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6" name="Google Shape;1866;p8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8" name="Google Shape;1868;p8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9" name="Google Shape;1869;p8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1" name="Google Shape;1871;p8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2" name="Google Shape;1872;p89"/>
          <p:cNvCxnSpPr>
            <a:endCxn id="186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89"/>
          <p:cNvCxnSpPr>
            <a:stCxn id="1865" idx="7"/>
            <a:endCxn id="186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89"/>
          <p:cNvCxnSpPr>
            <a:stCxn id="1867" idx="1"/>
            <a:endCxn id="186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89"/>
          <p:cNvCxnSpPr>
            <a:stCxn id="1866" idx="7"/>
            <a:endCxn id="187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89"/>
          <p:cNvCxnSpPr>
            <a:stCxn id="1867" idx="7"/>
            <a:endCxn id="186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89"/>
          <p:cNvCxnSpPr>
            <a:stCxn id="1867" idx="5"/>
            <a:endCxn id="186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89"/>
          <p:cNvCxnSpPr>
            <a:stCxn id="1868" idx="0"/>
            <a:endCxn id="186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89"/>
          <p:cNvCxnSpPr>
            <a:stCxn id="1870" idx="6"/>
            <a:endCxn id="186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9"/>
          <p:cNvCxnSpPr>
            <a:stCxn id="1871" idx="2"/>
            <a:endCxn id="186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9"/>
          <p:cNvSpPr txBox="1"/>
          <p:nvPr/>
        </p:nvSpPr>
        <p:spPr>
          <a:xfrm>
            <a:off x="6841050" y="1509000"/>
            <a:ext cx="316068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E, G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A, G</a:t>
            </a:r>
          </a:p>
          <a:p>
            <a:pPr defTabSz="457200">
              <a:buClr>
                <a:prstClr val="black"/>
              </a:buClr>
              <a:buSzPts val="1100"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Toplogical Sort 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(reverse of 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G, A, D, E, B, C, F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82" name="Google Shape;1882;p8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3" name="Google Shape;1883;p89"/>
          <p:cNvSpPr txBox="1"/>
          <p:nvPr/>
        </p:nvSpPr>
        <p:spPr>
          <a:xfrm>
            <a:off x="6374650" y="4100851"/>
            <a:ext cx="3981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* After visiting F, restart on unmarked node G. G would be added to the stack (and forming the last element in both pre-order and post-order traversals)</a:t>
            </a:r>
            <a:endParaRPr sz="1800" kern="1200" dirty="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7D688-D6F4-9A91-7DF8-85CDA08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B5A8DC9D-3B62-4A8E-084C-8D6C0296D9BE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E2DC-5F22-1E3A-A07C-1FAA5BC1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FE99-9666-85CB-84BB-C9B16810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D4FA6933-1B10-4C35-C54B-DF1E4D54587D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724EB10D-B12F-3D3B-83F2-C7ECD048CA6B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07E796C3-D3B2-EB85-C9C6-E58D0BCA6224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FB2F58B6-3DD9-C0BD-CB91-E80A79B2CC15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1E465A05-F54C-753D-9D99-3A65A67E46DD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B2DE392-9109-D121-6D62-50694F1EA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A2EA1FFB-E262-4038-9783-F26D5464E3CB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3B069262-D19A-9F08-F9BC-D6F8E6C364BC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FF0A4C70-4138-1D92-31D7-F02DC911DC35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8C0F126D-09FC-9CAF-2511-28F77AE5085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8543F7BD-97A2-CE44-045C-BFB298C60D45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8562B3F7-70CF-D285-F7A0-932327219E9F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9527AE27-D96C-9184-2506-95D72993582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395ECDB0-B406-4DB7-406D-D0C0D6EBB46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655095A1-17E5-F358-8C1B-7A5FA64ABA85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B9512788-2D89-41CD-A79D-26D54C48E7D3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9947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0" name="Google Shape;1890;p9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1" name="Google Shape;1891;p9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2" name="Google Shape;1892;p9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3" name="Google Shape;1893;p9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4" name="Google Shape;1894;p9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96" name="Google Shape;1896;p90"/>
          <p:cNvCxnSpPr>
            <a:endCxn id="18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90"/>
          <p:cNvCxnSpPr>
            <a:stCxn id="1889" idx="7"/>
            <a:endCxn id="18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90"/>
          <p:cNvCxnSpPr>
            <a:stCxn id="1891" idx="1"/>
            <a:endCxn id="18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90"/>
          <p:cNvCxnSpPr>
            <a:stCxn id="1890" idx="7"/>
            <a:endCxn id="18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90"/>
          <p:cNvCxnSpPr>
            <a:stCxn id="1891" idx="7"/>
            <a:endCxn id="18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90"/>
          <p:cNvCxnSpPr>
            <a:stCxn id="1891" idx="5"/>
            <a:endCxn id="18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90"/>
          <p:cNvCxnSpPr>
            <a:stCxn id="1892" idx="0"/>
            <a:endCxn id="18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90"/>
          <p:cNvCxnSpPr>
            <a:stCxn id="1894" idx="6"/>
            <a:endCxn id="18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90"/>
          <p:cNvCxnSpPr>
            <a:stCxn id="1895" idx="2"/>
            <a:endCxn id="18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6" name="Google Shape;1906;p90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A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6298661-0737-6CE8-C77D-9601A0E78A5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Google Shape;1582;p76">
            <a:extLst>
              <a:ext uri="{FF2B5EF4-FFF2-40B4-BE49-F238E27FC236}">
                <a16:creationId xmlns:a16="http://schemas.microsoft.com/office/drawing/2014/main" id="{191104C8-C047-C7D8-C650-089E4956F98D}"/>
              </a:ext>
            </a:extLst>
          </p:cNvPr>
          <p:cNvSpPr txBox="1"/>
          <p:nvPr/>
        </p:nvSpPr>
        <p:spPr>
          <a:xfrm>
            <a:off x="6871699" y="2221200"/>
            <a:ext cx="414739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BFS traversal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7C32FB8-1F52-8EEF-48EC-635780B5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44DC2-2D75-69EF-784D-EC015C2C3FDD}"/>
              </a:ext>
            </a:extLst>
          </p:cNvPr>
          <p:cNvSpPr txBox="1"/>
          <p:nvPr/>
        </p:nvSpPr>
        <p:spPr>
          <a:xfrm>
            <a:off x="2796885" y="6363946"/>
            <a:ext cx="68234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You do NOT need to write out the stack or queue contents in the exam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9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3" name="Google Shape;1913;p9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4" name="Google Shape;1914;p9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5" name="Google Shape;1915;p9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6" name="Google Shape;1916;p9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7" name="Google Shape;1917;p9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8" name="Google Shape;1918;p9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19" name="Google Shape;1919;p91"/>
          <p:cNvCxnSpPr>
            <a:endCxn id="19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0" name="Google Shape;1920;p91"/>
          <p:cNvCxnSpPr>
            <a:stCxn id="1912" idx="7"/>
            <a:endCxn id="19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1" name="Google Shape;1921;p91"/>
          <p:cNvCxnSpPr>
            <a:stCxn id="1914" idx="1"/>
            <a:endCxn id="19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2" name="Google Shape;1922;p91"/>
          <p:cNvCxnSpPr>
            <a:stCxn id="1913" idx="7"/>
            <a:endCxn id="19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3" name="Google Shape;1923;p91"/>
          <p:cNvCxnSpPr>
            <a:stCxn id="1914" idx="7"/>
            <a:endCxn id="19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4" name="Google Shape;1924;p91"/>
          <p:cNvCxnSpPr>
            <a:stCxn id="1914" idx="5"/>
            <a:endCxn id="19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5" name="Google Shape;1925;p91"/>
          <p:cNvCxnSpPr>
            <a:stCxn id="1915" idx="0"/>
            <a:endCxn id="19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6" name="Google Shape;1926;p91"/>
          <p:cNvCxnSpPr>
            <a:stCxn id="1917" idx="6"/>
            <a:endCxn id="19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7" name="Google Shape;1927;p91"/>
          <p:cNvCxnSpPr>
            <a:stCxn id="1918" idx="2"/>
            <a:endCxn id="19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8" name="Google Shape;1928;p91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9" name="Google Shape;1929;p91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B D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2C0F7-AC24-E868-E100-B6F81E84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55DDF52-D16C-44F0-5D19-9647670514B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9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6" name="Google Shape;1936;p9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7" name="Google Shape;1937;p9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8" name="Google Shape;1938;p9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9" name="Google Shape;1939;p9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0" name="Google Shape;1940;p9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1" name="Google Shape;1941;p9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42" name="Google Shape;1942;p92"/>
          <p:cNvCxnSpPr>
            <a:endCxn id="19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3" name="Google Shape;1943;p92"/>
          <p:cNvCxnSpPr>
            <a:stCxn id="1935" idx="7"/>
            <a:endCxn id="19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4" name="Google Shape;1944;p92"/>
          <p:cNvCxnSpPr>
            <a:stCxn id="1937" idx="1"/>
            <a:endCxn id="19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5" name="Google Shape;1945;p92"/>
          <p:cNvCxnSpPr>
            <a:stCxn id="1936" idx="7"/>
            <a:endCxn id="19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6" name="Google Shape;1946;p92"/>
          <p:cNvCxnSpPr>
            <a:stCxn id="1937" idx="7"/>
            <a:endCxn id="19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7" name="Google Shape;1947;p92"/>
          <p:cNvCxnSpPr>
            <a:stCxn id="1937" idx="5"/>
            <a:endCxn id="19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8" name="Google Shape;1948;p92"/>
          <p:cNvCxnSpPr>
            <a:stCxn id="1938" idx="0"/>
            <a:endCxn id="19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9" name="Google Shape;1949;p92"/>
          <p:cNvCxnSpPr>
            <a:stCxn id="1940" idx="6"/>
            <a:endCxn id="19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0" name="Google Shape;1950;p92"/>
          <p:cNvCxnSpPr>
            <a:stCxn id="1941" idx="2"/>
            <a:endCxn id="19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1" name="Google Shape;1951;p92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2" name="Google Shape;1952;p92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D C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3B886-C5E7-99B2-8472-0AB476D4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924A6CB9-B7A7-82E4-82F1-7774977304F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9" name="Google Shape;1959;p9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0" name="Google Shape;1960;p9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1" name="Google Shape;1961;p9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2" name="Google Shape;1962;p9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3" name="Google Shape;1963;p9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4" name="Google Shape;1964;p9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65" name="Google Shape;1965;p93"/>
          <p:cNvCxnSpPr>
            <a:endCxn id="19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6" name="Google Shape;1966;p93"/>
          <p:cNvCxnSpPr>
            <a:stCxn id="1958" idx="7"/>
            <a:endCxn id="19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7" name="Google Shape;1967;p93"/>
          <p:cNvCxnSpPr>
            <a:stCxn id="1960" idx="1"/>
            <a:endCxn id="19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8" name="Google Shape;1968;p93"/>
          <p:cNvCxnSpPr>
            <a:stCxn id="1959" idx="7"/>
            <a:endCxn id="19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9" name="Google Shape;1969;p93"/>
          <p:cNvCxnSpPr>
            <a:stCxn id="1960" idx="7"/>
            <a:endCxn id="19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0" name="Google Shape;1970;p93"/>
          <p:cNvCxnSpPr>
            <a:stCxn id="1960" idx="5"/>
            <a:endCxn id="19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1" name="Google Shape;1971;p93"/>
          <p:cNvCxnSpPr>
            <a:stCxn id="1961" idx="0"/>
            <a:endCxn id="19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2" name="Google Shape;1972;p93"/>
          <p:cNvCxnSpPr>
            <a:stCxn id="1963" idx="6"/>
            <a:endCxn id="19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3" name="Google Shape;1973;p93"/>
          <p:cNvCxnSpPr>
            <a:stCxn id="1964" idx="2"/>
            <a:endCxn id="19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4" name="Google Shape;1974;p93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75" name="Google Shape;1975;p93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C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9CF43-5DBE-6B15-4E68-8A528243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9E31610-D3C6-CD23-DF46-31597448A4F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9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2" name="Google Shape;1982;p9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3" name="Google Shape;1983;p9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4" name="Google Shape;1984;p9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5" name="Google Shape;1985;p9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6" name="Google Shape;1986;p9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7" name="Google Shape;1987;p9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88" name="Google Shape;1988;p94"/>
          <p:cNvCxnSpPr>
            <a:endCxn id="19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9" name="Google Shape;1989;p94"/>
          <p:cNvCxnSpPr>
            <a:stCxn id="1981" idx="7"/>
            <a:endCxn id="19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0" name="Google Shape;1990;p94"/>
          <p:cNvCxnSpPr>
            <a:stCxn id="1983" idx="1"/>
            <a:endCxn id="19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1" name="Google Shape;1991;p94"/>
          <p:cNvCxnSpPr>
            <a:stCxn id="1982" idx="7"/>
            <a:endCxn id="19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2" name="Google Shape;1992;p94"/>
          <p:cNvCxnSpPr>
            <a:stCxn id="1983" idx="7"/>
            <a:endCxn id="19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3" name="Google Shape;1993;p94"/>
          <p:cNvCxnSpPr>
            <a:stCxn id="1983" idx="5"/>
            <a:endCxn id="19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4" name="Google Shape;1994;p94"/>
          <p:cNvCxnSpPr>
            <a:stCxn id="1984" idx="0"/>
            <a:endCxn id="19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5" name="Google Shape;1995;p94"/>
          <p:cNvCxnSpPr>
            <a:stCxn id="1986" idx="6"/>
            <a:endCxn id="19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6" name="Google Shape;1996;p94"/>
          <p:cNvCxnSpPr>
            <a:stCxn id="1987" idx="2"/>
            <a:endCxn id="19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7" name="Google Shape;1997;p94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98" name="Google Shape;1998;p94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4590E-560F-9FA7-B3B0-85746C9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DF2FBF2A-276F-A3DE-4B01-89C3D321732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9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5" name="Google Shape;2005;p9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6" name="Google Shape;2006;p9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7" name="Google Shape;2007;p9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8" name="Google Shape;2008;p9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9" name="Google Shape;2009;p9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10" name="Google Shape;2010;p9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11" name="Google Shape;2011;p95"/>
          <p:cNvCxnSpPr>
            <a:endCxn id="20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2" name="Google Shape;2012;p95"/>
          <p:cNvCxnSpPr>
            <a:stCxn id="2004" idx="7"/>
            <a:endCxn id="20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3" name="Google Shape;2013;p95"/>
          <p:cNvCxnSpPr>
            <a:stCxn id="2006" idx="1"/>
            <a:endCxn id="20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4" name="Google Shape;2014;p95"/>
          <p:cNvCxnSpPr>
            <a:stCxn id="2005" idx="7"/>
            <a:endCxn id="20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5" name="Google Shape;2015;p95"/>
          <p:cNvCxnSpPr>
            <a:stCxn id="2006" idx="7"/>
            <a:endCxn id="20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6" name="Google Shape;2016;p95"/>
          <p:cNvCxnSpPr>
            <a:stCxn id="2006" idx="5"/>
            <a:endCxn id="20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7" name="Google Shape;2017;p95"/>
          <p:cNvCxnSpPr>
            <a:stCxn id="2007" idx="0"/>
            <a:endCxn id="20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8" name="Google Shape;2018;p95"/>
          <p:cNvCxnSpPr>
            <a:stCxn id="2009" idx="6"/>
            <a:endCxn id="20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9" name="Google Shape;2019;p95"/>
          <p:cNvCxnSpPr>
            <a:stCxn id="2010" idx="2"/>
            <a:endCxn id="20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0" name="Google Shape;2020;p95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1" name="Google Shape;2021;p95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442F7-0DFF-0B85-347A-F3DE09E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9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8" name="Google Shape;2028;p9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9" name="Google Shape;2029;p9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0" name="Google Shape;2030;p9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1" name="Google Shape;2031;p9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2" name="Google Shape;2032;p9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3" name="Google Shape;2033;p9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34" name="Google Shape;2034;p96"/>
          <p:cNvCxnSpPr>
            <a:endCxn id="20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5" name="Google Shape;2035;p96"/>
          <p:cNvCxnSpPr>
            <a:stCxn id="2027" idx="7"/>
            <a:endCxn id="20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6" name="Google Shape;2036;p96"/>
          <p:cNvCxnSpPr>
            <a:stCxn id="2029" idx="1"/>
            <a:endCxn id="20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7" name="Google Shape;2037;p96"/>
          <p:cNvCxnSpPr>
            <a:cxnSpLocks/>
            <a:stCxn id="2028" idx="7"/>
            <a:endCxn id="20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8" name="Google Shape;2038;p96"/>
          <p:cNvCxnSpPr>
            <a:stCxn id="2029" idx="7"/>
            <a:endCxn id="20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9" name="Google Shape;2039;p96"/>
          <p:cNvCxnSpPr>
            <a:stCxn id="2029" idx="5"/>
            <a:endCxn id="20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0" name="Google Shape;2040;p96"/>
          <p:cNvCxnSpPr>
            <a:stCxn id="2030" idx="0"/>
            <a:endCxn id="20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1" name="Google Shape;2041;p96"/>
          <p:cNvCxnSpPr>
            <a:cxnSpLocks/>
            <a:stCxn id="2032" idx="6"/>
            <a:endCxn id="20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2" name="Google Shape;2042;p96"/>
          <p:cNvCxnSpPr>
            <a:stCxn id="2033" idx="2"/>
            <a:endCxn id="20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3" name="Google Shape;2043;p96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44" name="Google Shape;2044;p9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1D6333-74AD-2F88-B33B-A51A7B3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8A12869-BB89-87C8-3F61-B8953312FB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9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1" name="Google Shape;2051;p9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2" name="Google Shape;2052;p9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3" name="Google Shape;2053;p9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4" name="Google Shape;2054;p9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6" name="Google Shape;2056;p9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57" name="Google Shape;2057;p97"/>
          <p:cNvCxnSpPr>
            <a:endCxn id="20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8" name="Google Shape;2058;p97"/>
          <p:cNvCxnSpPr>
            <a:stCxn id="2050" idx="7"/>
            <a:endCxn id="20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97"/>
          <p:cNvCxnSpPr>
            <a:stCxn id="2052" idx="1"/>
            <a:endCxn id="20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97"/>
          <p:cNvCxnSpPr>
            <a:cxnSpLocks/>
            <a:stCxn id="2051" idx="7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97"/>
          <p:cNvCxnSpPr>
            <a:stCxn id="2052" idx="7"/>
            <a:endCxn id="20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2" name="Google Shape;2062;p97"/>
          <p:cNvCxnSpPr>
            <a:stCxn id="2052" idx="5"/>
            <a:endCxn id="20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3" name="Google Shape;2063;p97"/>
          <p:cNvCxnSpPr>
            <a:stCxn id="2053" idx="0"/>
            <a:endCxn id="20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4" name="Google Shape;2064;p97"/>
          <p:cNvCxnSpPr>
            <a:cxnSpLocks/>
            <a:endCxn id="20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5" name="Google Shape;2065;p97"/>
          <p:cNvCxnSpPr>
            <a:stCxn id="2056" idx="2"/>
            <a:endCxn id="20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6" name="Google Shape;2066;p97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67" name="Google Shape;2067;p9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G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7843A-F245-AA06-6104-FAD2AE8F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Google Shape;2078;p98">
            <a:extLst>
              <a:ext uri="{FF2B5EF4-FFF2-40B4-BE49-F238E27FC236}">
                <a16:creationId xmlns:a16="http://schemas.microsoft.com/office/drawing/2014/main" id="{C006007C-7A23-73A4-039A-90BE5C329966}"/>
              </a:ext>
            </a:extLst>
          </p:cNvPr>
          <p:cNvSpPr/>
          <p:nvPr/>
        </p:nvSpPr>
        <p:spPr>
          <a:xfrm>
            <a:off x="3194785" y="2217101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" name="Google Shape;2087;p98">
            <a:extLst>
              <a:ext uri="{FF2B5EF4-FFF2-40B4-BE49-F238E27FC236}">
                <a16:creationId xmlns:a16="http://schemas.microsoft.com/office/drawing/2014/main" id="{A18F2AE8-BBB8-FB49-C2A1-FEAAD6AD0CEC}"/>
              </a:ext>
            </a:extLst>
          </p:cNvPr>
          <p:cNvCxnSpPr>
            <a:stCxn id="4" idx="6"/>
          </p:cNvCxnSpPr>
          <p:nvPr/>
        </p:nvCxnSpPr>
        <p:spPr>
          <a:xfrm>
            <a:off x="3798685" y="251905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137996F9-FCAF-5AAF-13AC-9507D7B9051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4" name="Google Shape;2074;p9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5" name="Google Shape;2075;p9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6" name="Google Shape;2076;p9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7" name="Google Shape;2077;p9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8" name="Google Shape;2078;p9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9" name="Google Shape;2079;p9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0" name="Google Shape;2080;p98"/>
          <p:cNvCxnSpPr>
            <a:endCxn id="20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98"/>
          <p:cNvCxnSpPr>
            <a:stCxn id="2073" idx="7"/>
            <a:endCxn id="20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98"/>
          <p:cNvCxnSpPr>
            <a:stCxn id="2075" idx="1"/>
            <a:endCxn id="20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98"/>
          <p:cNvCxnSpPr>
            <a:stCxn id="2074" idx="7"/>
            <a:endCxn id="20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98"/>
          <p:cNvCxnSpPr>
            <a:stCxn id="2075" idx="7"/>
            <a:endCxn id="20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98"/>
          <p:cNvCxnSpPr>
            <a:stCxn id="2075" idx="5"/>
            <a:endCxn id="20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98"/>
          <p:cNvCxnSpPr>
            <a:stCxn id="2076" idx="0"/>
            <a:endCxn id="20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98"/>
          <p:cNvCxnSpPr>
            <a:stCxn id="2078" idx="6"/>
            <a:endCxn id="20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98"/>
          <p:cNvCxnSpPr>
            <a:stCxn id="2079" idx="2"/>
            <a:endCxn id="20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98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 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90" name="Google Shape;2090;p9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B52688F-F0B7-9033-373B-8F2355D5FF4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F8F65A2-6078-AE4D-1390-53A18A94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 ANS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61" y="1975771"/>
            <a:ext cx="4472465" cy="364884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12BBFFE-DED3-A552-13CD-A682A1F2719E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715C3C74-8281-F9D1-1ABC-BC89340710F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582;p76">
            <a:extLst>
              <a:ext uri="{FF2B5EF4-FFF2-40B4-BE49-F238E27FC236}">
                <a16:creationId xmlns:a16="http://schemas.microsoft.com/office/drawing/2014/main" id="{D79D3797-1FAA-60DB-9AF6-D7636B381E9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traversals, topological sort of this 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 or C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E576-EEFE-B9A4-5924-F18BB86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6E3-D93F-840F-34F3-A1E1ED44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0630-0CC3-0B7A-CFEF-4AD821ED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A864FF6-93D9-F2EF-5742-9F9563DFAE37}"/>
              </a:ext>
            </a:extLst>
          </p:cNvPr>
          <p:cNvSpPr/>
          <p:nvPr/>
        </p:nvSpPr>
        <p:spPr>
          <a:xfrm>
            <a:off x="42474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8F01ED8F-15B2-74C2-D837-D79A6CE7932B}"/>
              </a:ext>
            </a:extLst>
          </p:cNvPr>
          <p:cNvSpPr/>
          <p:nvPr/>
        </p:nvSpPr>
        <p:spPr>
          <a:xfrm>
            <a:off x="4247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6E7FBB9B-B63A-94F1-D341-568B3B4FC4B5}"/>
              </a:ext>
            </a:extLst>
          </p:cNvPr>
          <p:cNvSpPr/>
          <p:nvPr/>
        </p:nvSpPr>
        <p:spPr>
          <a:xfrm>
            <a:off x="1343570" y="426353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B34BE11D-979A-E897-C2D4-8E1C9981B56F}"/>
              </a:ext>
            </a:extLst>
          </p:cNvPr>
          <p:cNvSpPr/>
          <p:nvPr/>
        </p:nvSpPr>
        <p:spPr>
          <a:xfrm>
            <a:off x="226239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7DE038B4-4F7E-E206-AB7A-1453E2A58699}"/>
              </a:ext>
            </a:extLst>
          </p:cNvPr>
          <p:cNvSpPr/>
          <p:nvPr/>
        </p:nvSpPr>
        <p:spPr>
          <a:xfrm>
            <a:off x="226239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0EA8156C-1314-E31E-247E-4D11DDACA62E}"/>
              </a:ext>
            </a:extLst>
          </p:cNvPr>
          <p:cNvSpPr/>
          <p:nvPr/>
        </p:nvSpPr>
        <p:spPr>
          <a:xfrm>
            <a:off x="1343570" y="28925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57A260B3-A77E-9C16-D5EA-CF8590F14CAF}"/>
              </a:ext>
            </a:extLst>
          </p:cNvPr>
          <p:cNvSpPr/>
          <p:nvPr/>
        </p:nvSpPr>
        <p:spPr>
          <a:xfrm>
            <a:off x="33633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8068E4F3-A8FF-4F4F-AC6A-95D07652FF01}"/>
              </a:ext>
            </a:extLst>
          </p:cNvPr>
          <p:cNvCxnSpPr>
            <a:endCxn id="5" idx="4"/>
          </p:cNvCxnSpPr>
          <p:nvPr/>
        </p:nvCxnSpPr>
        <p:spPr>
          <a:xfrm rot="10800000">
            <a:off x="726695" y="4100387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BF447BF-9CBF-96DC-47A1-100F48FA01C8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1028645" y="4778998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BDA62F5F-9AB3-1EA3-918D-B0C51CC47708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940309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9B5B3E18-987C-6E29-BD86-3C8DDB6EF38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940206" y="3194626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00201960-4A0C-7625-FB93-A06A203BF8E5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859031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3308314-09BB-7567-82DC-9544FC2649F0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859031" y="4778998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2CC959DC-3941-57AA-B08E-4679E17BB4F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564345" y="4100412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0B9BAFBC-7BAE-2929-3AE9-14EDF704857D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947470" y="3194537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02B0B9D5-E608-4DE9-C6EF-639B7A5D7DCB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866245" y="3798437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2DB7F0D4-1C01-F430-86E1-45AFB0A5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99674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" name="table">
            <a:extLst>
              <a:ext uri="{FF2B5EF4-FFF2-40B4-BE49-F238E27FC236}">
                <a16:creationId xmlns:a16="http://schemas.microsoft.com/office/drawing/2014/main" id="{2DFDFB3C-6A04-A3C0-ECE1-8E4E350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25" y="2713942"/>
            <a:ext cx="497100" cy="3371025"/>
          </a:xfrm>
          <a:prstGeom prst="rect">
            <a:avLst/>
          </a:prstGeom>
        </p:spPr>
      </p:pic>
      <p:sp>
        <p:nvSpPr>
          <p:cNvPr id="52" name="Google Shape;1513;p74">
            <a:extLst>
              <a:ext uri="{FF2B5EF4-FFF2-40B4-BE49-F238E27FC236}">
                <a16:creationId xmlns:a16="http://schemas.microsoft.com/office/drawing/2014/main" id="{23EB5E71-6343-9543-C464-A75BD31649A8}"/>
              </a:ext>
            </a:extLst>
          </p:cNvPr>
          <p:cNvSpPr txBox="1"/>
          <p:nvPr/>
        </p:nvSpPr>
        <p:spPr>
          <a:xfrm>
            <a:off x="10761825" y="2738667"/>
            <a:ext cx="6840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 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" name="Google Shape;1514;p74">
            <a:extLst>
              <a:ext uri="{FF2B5EF4-FFF2-40B4-BE49-F238E27FC236}">
                <a16:creationId xmlns:a16="http://schemas.microsoft.com/office/drawing/2014/main" id="{73D22E9A-A4AE-147E-9B51-9EBB175B83C2}"/>
              </a:ext>
            </a:extLst>
          </p:cNvPr>
          <p:cNvSpPr txBox="1"/>
          <p:nvPr/>
        </p:nvSpPr>
        <p:spPr>
          <a:xfrm>
            <a:off x="10761825" y="3221330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" name="Google Shape;1515;p74">
            <a:extLst>
              <a:ext uri="{FF2B5EF4-FFF2-40B4-BE49-F238E27FC236}">
                <a16:creationId xmlns:a16="http://schemas.microsoft.com/office/drawing/2014/main" id="{FA5ABAE4-BAC8-038C-956D-5E095FA78310}"/>
              </a:ext>
            </a:extLst>
          </p:cNvPr>
          <p:cNvSpPr txBox="1"/>
          <p:nvPr/>
        </p:nvSpPr>
        <p:spPr>
          <a:xfrm>
            <a:off x="10761825" y="37040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" name="Google Shape;1516;p74">
            <a:extLst>
              <a:ext uri="{FF2B5EF4-FFF2-40B4-BE49-F238E27FC236}">
                <a16:creationId xmlns:a16="http://schemas.microsoft.com/office/drawing/2014/main" id="{534892E7-52F4-E458-8016-DC497B6ED90E}"/>
              </a:ext>
            </a:extLst>
          </p:cNvPr>
          <p:cNvSpPr txBox="1"/>
          <p:nvPr/>
        </p:nvSpPr>
        <p:spPr>
          <a:xfrm>
            <a:off x="10761825" y="4199367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  F,   E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" name="Google Shape;1517;p74">
            <a:extLst>
              <a:ext uri="{FF2B5EF4-FFF2-40B4-BE49-F238E27FC236}">
                <a16:creationId xmlns:a16="http://schemas.microsoft.com/office/drawing/2014/main" id="{BF353823-E202-BB4E-FCCC-526010BCC7B1}"/>
              </a:ext>
            </a:extLst>
          </p:cNvPr>
          <p:cNvSpPr txBox="1"/>
          <p:nvPr/>
        </p:nvSpPr>
        <p:spPr>
          <a:xfrm>
            <a:off x="10761825" y="46947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" name="Google Shape;1518;p74">
            <a:extLst>
              <a:ext uri="{FF2B5EF4-FFF2-40B4-BE49-F238E27FC236}">
                <a16:creationId xmlns:a16="http://schemas.microsoft.com/office/drawing/2014/main" id="{7CE13E77-C37D-5453-1265-3F2F79267D5D}"/>
              </a:ext>
            </a:extLst>
          </p:cNvPr>
          <p:cNvSpPr txBox="1"/>
          <p:nvPr/>
        </p:nvSpPr>
        <p:spPr>
          <a:xfrm>
            <a:off x="10761825" y="566006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" name="Google Shape;1519;p74">
            <a:extLst>
              <a:ext uri="{FF2B5EF4-FFF2-40B4-BE49-F238E27FC236}">
                <a16:creationId xmlns:a16="http://schemas.microsoft.com/office/drawing/2014/main" id="{490332CE-A5AC-F7F3-D2C0-5CCA2594D376}"/>
              </a:ext>
            </a:extLst>
          </p:cNvPr>
          <p:cNvCxnSpPr/>
          <p:nvPr/>
        </p:nvCxnSpPr>
        <p:spPr>
          <a:xfrm>
            <a:off x="10343625" y="29387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20;p74">
            <a:extLst>
              <a:ext uri="{FF2B5EF4-FFF2-40B4-BE49-F238E27FC236}">
                <a16:creationId xmlns:a16="http://schemas.microsoft.com/office/drawing/2014/main" id="{74FFF0DD-139A-0705-8B30-3D144F27306A}"/>
              </a:ext>
            </a:extLst>
          </p:cNvPr>
          <p:cNvCxnSpPr/>
          <p:nvPr/>
        </p:nvCxnSpPr>
        <p:spPr>
          <a:xfrm>
            <a:off x="10343625" y="3421442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21;p74">
            <a:extLst>
              <a:ext uri="{FF2B5EF4-FFF2-40B4-BE49-F238E27FC236}">
                <a16:creationId xmlns:a16="http://schemas.microsoft.com/office/drawing/2014/main" id="{29BCDD9A-5318-E102-4845-BE50AB760510}"/>
              </a:ext>
            </a:extLst>
          </p:cNvPr>
          <p:cNvCxnSpPr/>
          <p:nvPr/>
        </p:nvCxnSpPr>
        <p:spPr>
          <a:xfrm>
            <a:off x="10343625" y="39041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22;p74">
            <a:extLst>
              <a:ext uri="{FF2B5EF4-FFF2-40B4-BE49-F238E27FC236}">
                <a16:creationId xmlns:a16="http://schemas.microsoft.com/office/drawing/2014/main" id="{8762AC7A-26B6-CC07-0563-823C7F359723}"/>
              </a:ext>
            </a:extLst>
          </p:cNvPr>
          <p:cNvCxnSpPr/>
          <p:nvPr/>
        </p:nvCxnSpPr>
        <p:spPr>
          <a:xfrm>
            <a:off x="10343625" y="43994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23;p74">
            <a:extLst>
              <a:ext uri="{FF2B5EF4-FFF2-40B4-BE49-F238E27FC236}">
                <a16:creationId xmlns:a16="http://schemas.microsoft.com/office/drawing/2014/main" id="{5087930E-53FE-54B1-7257-4FB5162C1C54}"/>
              </a:ext>
            </a:extLst>
          </p:cNvPr>
          <p:cNvCxnSpPr/>
          <p:nvPr/>
        </p:nvCxnSpPr>
        <p:spPr>
          <a:xfrm>
            <a:off x="10343625" y="48948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24;p74">
            <a:extLst>
              <a:ext uri="{FF2B5EF4-FFF2-40B4-BE49-F238E27FC236}">
                <a16:creationId xmlns:a16="http://schemas.microsoft.com/office/drawing/2014/main" id="{078B1249-3719-4397-4555-2CEBEC424AD1}"/>
              </a:ext>
            </a:extLst>
          </p:cNvPr>
          <p:cNvCxnSpPr/>
          <p:nvPr/>
        </p:nvCxnSpPr>
        <p:spPr>
          <a:xfrm>
            <a:off x="10343625" y="58601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8528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8E99-BCD1-A9A2-0FB4-455075C3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C22D-ADFD-252A-35E2-4123A194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(A, B, D, E, H, C, F, G)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C, ‘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(C, D, E, H, F, G, A, B)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(C, D, F, E, G, H, 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A6FC3-6539-2C77-901F-8ECCE516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09" y="2152892"/>
            <a:ext cx="4509399" cy="3678974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75FABA7-31C0-526A-B793-DA86BD4AADB6}"/>
              </a:ext>
            </a:extLst>
          </p:cNvPr>
          <p:cNvSpPr txBox="1">
            <a:spLocks/>
          </p:cNvSpPr>
          <p:nvPr/>
        </p:nvSpPr>
        <p:spPr>
          <a:xfrm>
            <a:off x="925975" y="476649"/>
            <a:ext cx="10000502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(Directed Graph) ANS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088C88EC-27FF-E6D2-8D84-44BD8C37BFEA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9183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84DFF71-135F-27B9-21D9-2932B14D288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60E70-1971-8547-AD12-47AA8AD0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70" y="1982165"/>
            <a:ext cx="3959830" cy="3428999"/>
          </a:xfrm>
          <a:prstGeom prst="rect">
            <a:avLst/>
          </a:prstGeom>
        </p:spPr>
      </p:pic>
      <p:sp>
        <p:nvSpPr>
          <p:cNvPr id="8" name="Google Shape;1582;p76">
            <a:extLst>
              <a:ext uri="{FF2B5EF4-FFF2-40B4-BE49-F238E27FC236}">
                <a16:creationId xmlns:a16="http://schemas.microsoft.com/office/drawing/2014/main" id="{341AF470-BCEA-C088-DF57-A3BB2F9814C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4715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2F0FE-0A8B-2129-6207-409565AA5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8C20480-B9C4-080E-9D48-EFB8AF9A65E4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892472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ANS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9057A-4484-3817-2C97-9FA9E329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70" y="1982165"/>
            <a:ext cx="3959830" cy="342899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C7A85B-4F60-38A7-7742-6D210C3BB7A1}"/>
              </a:ext>
            </a:extLst>
          </p:cNvPr>
          <p:cNvSpPr txBox="1">
            <a:spLocks/>
          </p:cNvSpPr>
          <p:nvPr/>
        </p:nvSpPr>
        <p:spPr>
          <a:xfrm>
            <a:off x="92597" y="1582621"/>
            <a:ext cx="7315200" cy="522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A B S C D E H G F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B D F G H E C S A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A B S C G D E F H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(Topological Sort: N/A, since it is only for DAG) 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Depth First Search Algorithm, Go GATE IIT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  <a:hlinkClick r:id="rId4"/>
              </a:rPr>
              <a:t>https://www.youtube.com/watch?v=iaBEKo5sM7w</a:t>
            </a:r>
            <a:r>
              <a:rPr lang="en-GB" sz="2400" dirty="0">
                <a:latin typeface="Quattrocento Sans" panose="020B0502050000020003" pitchFamily="34" charset="0"/>
              </a:rPr>
              <a:t> </a:t>
            </a:r>
            <a:endParaRPr lang="pt-BR" sz="2400" dirty="0"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07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975B-4A57-88E6-BF48-C4E042ACC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88F1276-F9F2-EA66-343B-39A6807C1A6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3" name="Google Shape;1373;p69">
            <a:extLst>
              <a:ext uri="{FF2B5EF4-FFF2-40B4-BE49-F238E27FC236}">
                <a16:creationId xmlns:a16="http://schemas.microsoft.com/office/drawing/2014/main" id="{47B6B127-6AFD-F4B2-FA3B-21DD0EA00A41}"/>
              </a:ext>
            </a:extLst>
          </p:cNvPr>
          <p:cNvSpPr/>
          <p:nvPr/>
        </p:nvSpPr>
        <p:spPr>
          <a:xfrm>
            <a:off x="9610182" y="175242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6" name="Google Shape;1377;p69">
            <a:extLst>
              <a:ext uri="{FF2B5EF4-FFF2-40B4-BE49-F238E27FC236}">
                <a16:creationId xmlns:a16="http://schemas.microsoft.com/office/drawing/2014/main" id="{97FA533F-F434-310A-B5F2-0AD000AC2B8D}"/>
              </a:ext>
            </a:extLst>
          </p:cNvPr>
          <p:cNvSpPr/>
          <p:nvPr/>
        </p:nvSpPr>
        <p:spPr>
          <a:xfrm>
            <a:off x="10536889" y="245503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2;p69">
            <a:extLst>
              <a:ext uri="{FF2B5EF4-FFF2-40B4-BE49-F238E27FC236}">
                <a16:creationId xmlns:a16="http://schemas.microsoft.com/office/drawing/2014/main" id="{A036FFD3-A1C1-8B68-7AC5-A63DEF058B2B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0125643" y="2267890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378;p69">
            <a:extLst>
              <a:ext uri="{FF2B5EF4-FFF2-40B4-BE49-F238E27FC236}">
                <a16:creationId xmlns:a16="http://schemas.microsoft.com/office/drawing/2014/main" id="{71CD32B8-7BE6-E218-C94C-F889A4E19985}"/>
              </a:ext>
            </a:extLst>
          </p:cNvPr>
          <p:cNvSpPr/>
          <p:nvPr/>
        </p:nvSpPr>
        <p:spPr>
          <a:xfrm>
            <a:off x="9681810" y="306622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7;p69">
            <a:extLst>
              <a:ext uri="{FF2B5EF4-FFF2-40B4-BE49-F238E27FC236}">
                <a16:creationId xmlns:a16="http://schemas.microsoft.com/office/drawing/2014/main" id="{E82999FE-C0EE-7225-4090-6411DBA254A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275144" y="2886583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6;p69">
            <a:extLst>
              <a:ext uri="{FF2B5EF4-FFF2-40B4-BE49-F238E27FC236}">
                <a16:creationId xmlns:a16="http://schemas.microsoft.com/office/drawing/2014/main" id="{037D0A48-8744-9A0B-B1A9-A2FDE059EF2C}"/>
              </a:ext>
            </a:extLst>
          </p:cNvPr>
          <p:cNvSpPr/>
          <p:nvPr/>
        </p:nvSpPr>
        <p:spPr>
          <a:xfrm>
            <a:off x="8758330" y="2357755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9AFE3FD5-DC97-57AD-2434-2B658FC016F7}"/>
              </a:ext>
            </a:extLst>
          </p:cNvPr>
          <p:cNvSpPr/>
          <p:nvPr/>
        </p:nvSpPr>
        <p:spPr>
          <a:xfrm>
            <a:off x="7814812" y="298314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47C532E1-26E6-6E50-6E3F-BD8C7C71E43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72464" y="2226933"/>
            <a:ext cx="474305" cy="2192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7DF9A61C-6CD9-76C2-8CF4-BC08C90C48AB}"/>
              </a:ext>
            </a:extLst>
          </p:cNvPr>
          <p:cNvSpPr/>
          <p:nvPr/>
        </p:nvSpPr>
        <p:spPr>
          <a:xfrm>
            <a:off x="7814812" y="174034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7" name="Google Shape;1377;p69">
            <a:extLst>
              <a:ext uri="{FF2B5EF4-FFF2-40B4-BE49-F238E27FC236}">
                <a16:creationId xmlns:a16="http://schemas.microsoft.com/office/drawing/2014/main" id="{9F76AE74-EF9B-DBF7-1039-E1F688D928DC}"/>
              </a:ext>
            </a:extLst>
          </p:cNvPr>
          <p:cNvSpPr/>
          <p:nvPr/>
        </p:nvSpPr>
        <p:spPr>
          <a:xfrm>
            <a:off x="10572277" y="357111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8" name="Google Shape;1378;p69">
            <a:extLst>
              <a:ext uri="{FF2B5EF4-FFF2-40B4-BE49-F238E27FC236}">
                <a16:creationId xmlns:a16="http://schemas.microsoft.com/office/drawing/2014/main" id="{92E78B5C-EA22-8ABA-BD3C-AC4FBF6E9BB6}"/>
              </a:ext>
            </a:extLst>
          </p:cNvPr>
          <p:cNvSpPr/>
          <p:nvPr/>
        </p:nvSpPr>
        <p:spPr>
          <a:xfrm>
            <a:off x="8890804" y="3875770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1E33E933-E6B3-EBBA-2BB5-3A601EDB0F04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8418712" y="2024317"/>
            <a:ext cx="1199199" cy="179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3A416E68-4895-1CE0-CD06-375120ADF925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8116762" y="2344249"/>
            <a:ext cx="0" cy="63889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82;p69">
            <a:extLst>
              <a:ext uri="{FF2B5EF4-FFF2-40B4-BE49-F238E27FC236}">
                <a16:creationId xmlns:a16="http://schemas.microsoft.com/office/drawing/2014/main" id="{3F1D9F09-0C3E-451D-5E56-3219533EB3C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18901" y="3511214"/>
            <a:ext cx="660342" cy="4529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2;p69">
            <a:extLst>
              <a:ext uri="{FF2B5EF4-FFF2-40B4-BE49-F238E27FC236}">
                <a16:creationId xmlns:a16="http://schemas.microsoft.com/office/drawing/2014/main" id="{11477472-0CF3-042D-F3B3-C57AF07A483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08554" y="2946917"/>
            <a:ext cx="84200" cy="928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82;p69">
            <a:extLst>
              <a:ext uri="{FF2B5EF4-FFF2-40B4-BE49-F238E27FC236}">
                <a16:creationId xmlns:a16="http://schemas.microsoft.com/office/drawing/2014/main" id="{7FD59059-AE42-1EC7-7C68-9CE39EAAC56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951678" y="2356244"/>
            <a:ext cx="32082" cy="709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382;p69">
            <a:extLst>
              <a:ext uri="{FF2B5EF4-FFF2-40B4-BE49-F238E27FC236}">
                <a16:creationId xmlns:a16="http://schemas.microsoft.com/office/drawing/2014/main" id="{AC3E4270-1A04-E15E-4A1B-935A9A9C4108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858186" y="3050821"/>
            <a:ext cx="16041" cy="5202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582;p76">
            <a:extLst>
              <a:ext uri="{FF2B5EF4-FFF2-40B4-BE49-F238E27FC236}">
                <a16:creationId xmlns:a16="http://schemas.microsoft.com/office/drawing/2014/main" id="{524C187D-63E1-AE0F-1AB9-8E9E4745B7D9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</a:t>
            </a:r>
            <a:r>
              <a:rPr lang="en" sz="2800" kern="120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from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6022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DBBC-1561-13F8-280C-C10CC47E5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59B9A93-F7E7-359D-ED50-A36FCB86EAE6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A6EE08-0DDE-D18B-2808-C21BBF4DAFC2}"/>
              </a:ext>
            </a:extLst>
          </p:cNvPr>
          <p:cNvSpPr txBox="1">
            <a:spLocks/>
          </p:cNvSpPr>
          <p:nvPr/>
        </p:nvSpPr>
        <p:spPr>
          <a:xfrm>
            <a:off x="746174" y="1568275"/>
            <a:ext cx="7000251" cy="522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A B E G F C H D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G E B H C F D A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A B D G E F C H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(Topological Sort: N/A, since it is only for DAG) 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Graph Traversals - Breadth First and Depth First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  <a:hlinkClick r:id="rId3"/>
              </a:rPr>
              <a:t>https://www.youtube.com/watch?v=bIA8HEEUxZI</a:t>
            </a:r>
            <a:r>
              <a:rPr lang="en-GB" sz="2400" dirty="0">
                <a:latin typeface="Quattrocento Sans" panose="020B0502050000020003" pitchFamily="34" charset="0"/>
              </a:rPr>
              <a:t> </a:t>
            </a:r>
            <a:endParaRPr lang="pt-BR" sz="2400" dirty="0">
              <a:latin typeface="Quattrocento Sans" panose="020B0502050000020003" pitchFamily="34" charset="0"/>
            </a:endParaRPr>
          </a:p>
        </p:txBody>
      </p:sp>
      <p:sp>
        <p:nvSpPr>
          <p:cNvPr id="3" name="Google Shape;1373;p69">
            <a:extLst>
              <a:ext uri="{FF2B5EF4-FFF2-40B4-BE49-F238E27FC236}">
                <a16:creationId xmlns:a16="http://schemas.microsoft.com/office/drawing/2014/main" id="{BC4C7159-BAA3-99C6-840D-BF4A1F387714}"/>
              </a:ext>
            </a:extLst>
          </p:cNvPr>
          <p:cNvSpPr/>
          <p:nvPr/>
        </p:nvSpPr>
        <p:spPr>
          <a:xfrm>
            <a:off x="9610182" y="175242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6" name="Google Shape;1377;p69">
            <a:extLst>
              <a:ext uri="{FF2B5EF4-FFF2-40B4-BE49-F238E27FC236}">
                <a16:creationId xmlns:a16="http://schemas.microsoft.com/office/drawing/2014/main" id="{516227CF-00FD-615D-2DDB-CD5D1CE6F985}"/>
              </a:ext>
            </a:extLst>
          </p:cNvPr>
          <p:cNvSpPr/>
          <p:nvPr/>
        </p:nvSpPr>
        <p:spPr>
          <a:xfrm>
            <a:off x="10536889" y="245503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2;p69">
            <a:extLst>
              <a:ext uri="{FF2B5EF4-FFF2-40B4-BE49-F238E27FC236}">
                <a16:creationId xmlns:a16="http://schemas.microsoft.com/office/drawing/2014/main" id="{C29030F4-A9EC-5E49-05FA-688FBCCF2687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0125643" y="2267890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378;p69">
            <a:extLst>
              <a:ext uri="{FF2B5EF4-FFF2-40B4-BE49-F238E27FC236}">
                <a16:creationId xmlns:a16="http://schemas.microsoft.com/office/drawing/2014/main" id="{9A3EA757-BD6C-EE1E-147F-BC15BE39DF17}"/>
              </a:ext>
            </a:extLst>
          </p:cNvPr>
          <p:cNvSpPr/>
          <p:nvPr/>
        </p:nvSpPr>
        <p:spPr>
          <a:xfrm>
            <a:off x="9681810" y="306622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7;p69">
            <a:extLst>
              <a:ext uri="{FF2B5EF4-FFF2-40B4-BE49-F238E27FC236}">
                <a16:creationId xmlns:a16="http://schemas.microsoft.com/office/drawing/2014/main" id="{933D6684-1CDE-28BF-C5D3-2DB8FA79D2C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275144" y="2886583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6;p69">
            <a:extLst>
              <a:ext uri="{FF2B5EF4-FFF2-40B4-BE49-F238E27FC236}">
                <a16:creationId xmlns:a16="http://schemas.microsoft.com/office/drawing/2014/main" id="{355E0D4C-C3BB-4DE9-D16E-273AE27D1BCD}"/>
              </a:ext>
            </a:extLst>
          </p:cNvPr>
          <p:cNvSpPr/>
          <p:nvPr/>
        </p:nvSpPr>
        <p:spPr>
          <a:xfrm>
            <a:off x="8758330" y="2357755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727B1615-252F-DE36-C257-B037FD80D4B6}"/>
              </a:ext>
            </a:extLst>
          </p:cNvPr>
          <p:cNvSpPr/>
          <p:nvPr/>
        </p:nvSpPr>
        <p:spPr>
          <a:xfrm>
            <a:off x="7814812" y="298314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24360689-F0E5-17CB-0B2C-3D4B74624F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72464" y="2226933"/>
            <a:ext cx="474305" cy="2192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6EB753A8-264A-FE1F-6D87-1AD73464B805}"/>
              </a:ext>
            </a:extLst>
          </p:cNvPr>
          <p:cNvSpPr/>
          <p:nvPr/>
        </p:nvSpPr>
        <p:spPr>
          <a:xfrm>
            <a:off x="7814812" y="174034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7" name="Google Shape;1377;p69">
            <a:extLst>
              <a:ext uri="{FF2B5EF4-FFF2-40B4-BE49-F238E27FC236}">
                <a16:creationId xmlns:a16="http://schemas.microsoft.com/office/drawing/2014/main" id="{F45EF824-24FB-82A4-AC03-B00DC85BC1C9}"/>
              </a:ext>
            </a:extLst>
          </p:cNvPr>
          <p:cNvSpPr/>
          <p:nvPr/>
        </p:nvSpPr>
        <p:spPr>
          <a:xfrm>
            <a:off x="10572277" y="357111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8" name="Google Shape;1378;p69">
            <a:extLst>
              <a:ext uri="{FF2B5EF4-FFF2-40B4-BE49-F238E27FC236}">
                <a16:creationId xmlns:a16="http://schemas.microsoft.com/office/drawing/2014/main" id="{029E8CAF-30B2-F467-071A-61952A07AC21}"/>
              </a:ext>
            </a:extLst>
          </p:cNvPr>
          <p:cNvSpPr/>
          <p:nvPr/>
        </p:nvSpPr>
        <p:spPr>
          <a:xfrm>
            <a:off x="8890804" y="3875770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835CA1B8-3DB1-DEF5-1D8A-57544E2C3769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8418712" y="2024317"/>
            <a:ext cx="1199199" cy="179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30C7AA76-6074-3BA1-A2AE-9A17B99A41DF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8116762" y="2344249"/>
            <a:ext cx="0" cy="63889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82;p69">
            <a:extLst>
              <a:ext uri="{FF2B5EF4-FFF2-40B4-BE49-F238E27FC236}">
                <a16:creationId xmlns:a16="http://schemas.microsoft.com/office/drawing/2014/main" id="{5B40329A-9359-7B9E-4589-02968B1C0D5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18901" y="3511214"/>
            <a:ext cx="660342" cy="4529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2;p69">
            <a:extLst>
              <a:ext uri="{FF2B5EF4-FFF2-40B4-BE49-F238E27FC236}">
                <a16:creationId xmlns:a16="http://schemas.microsoft.com/office/drawing/2014/main" id="{F7F7B76F-6E67-E688-3408-B5EB53BD70E6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08554" y="2946917"/>
            <a:ext cx="84200" cy="928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82;p69">
            <a:extLst>
              <a:ext uri="{FF2B5EF4-FFF2-40B4-BE49-F238E27FC236}">
                <a16:creationId xmlns:a16="http://schemas.microsoft.com/office/drawing/2014/main" id="{02141A6C-E1D4-8EB1-96F6-C1F4303C4E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951678" y="2356244"/>
            <a:ext cx="32082" cy="709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382;p69">
            <a:extLst>
              <a:ext uri="{FF2B5EF4-FFF2-40B4-BE49-F238E27FC236}">
                <a16:creationId xmlns:a16="http://schemas.microsoft.com/office/drawing/2014/main" id="{1F123434-EED0-6073-7214-A0ADDA28481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858186" y="3050821"/>
            <a:ext cx="16041" cy="5202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527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2C24-2E78-1583-B638-5D25518D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A515-E234-B5F0-9085-8BDCD53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18BE-9B82-9DE1-0409-3460255A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undirected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C6F2FF17-26EC-3F3A-B1CC-30211DF4CCDC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A1996CD5-9AD2-3F77-11E5-DE03BFB3D856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7C2EA833-4EE0-2443-B890-410A483C4871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05E11CD3-E3AE-342A-1D5B-C07B85B02100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F9D909C3-3C30-600E-A695-99FAC5D0CBFC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C98D3EE-3398-CB7E-C964-1EDFD69AF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C88FA083-A439-EB12-C2CB-C411EC69DC62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E893A74C-0281-73AE-BCA4-E9AA5B5D7250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86FBAF5C-6364-33BD-D492-58CA944082B7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A0D20650-6436-3F69-AC23-0540F25B858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5F397555-D698-E5A3-2FB6-53F1127BCFA2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5A1C0A73-AF90-3D25-739B-021E670908FB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016148C7-E900-CD2C-D3B4-8016A9A42D43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8ADAEFFC-6B71-2956-A015-581D8C72A44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8841F2B2-2D08-B7B0-E694-04DBB8E870EF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4B927915-8E85-AEB5-A95A-5EFF5EF3BD52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4158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097F-A200-68B3-3C40-8DF99104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DAE-94B9-8E00-0144-A7D5037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3AD-41A4-48E9-EA4C-ECD43A5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86D97FA-0109-3555-900B-880B9F265D14}"/>
              </a:ext>
            </a:extLst>
          </p:cNvPr>
          <p:cNvSpPr/>
          <p:nvPr/>
        </p:nvSpPr>
        <p:spPr>
          <a:xfrm>
            <a:off x="15769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1182D9BB-73C0-BDCF-40F5-5089B8A22EF6}"/>
              </a:ext>
            </a:extLst>
          </p:cNvPr>
          <p:cNvSpPr/>
          <p:nvPr/>
        </p:nvSpPr>
        <p:spPr>
          <a:xfrm>
            <a:off x="1576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B5897AE-E55E-4A56-2E3F-1E44F61B444C}"/>
              </a:ext>
            </a:extLst>
          </p:cNvPr>
          <p:cNvSpPr/>
          <p:nvPr/>
        </p:nvSpPr>
        <p:spPr>
          <a:xfrm>
            <a:off x="1076524" y="422329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1A2780B5-BCAA-134B-3EA7-4CC948225168}"/>
              </a:ext>
            </a:extLst>
          </p:cNvPr>
          <p:cNvSpPr/>
          <p:nvPr/>
        </p:nvSpPr>
        <p:spPr>
          <a:xfrm>
            <a:off x="199534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E21A36E7-3953-6339-9ED3-D51F8AC636E3}"/>
              </a:ext>
            </a:extLst>
          </p:cNvPr>
          <p:cNvSpPr/>
          <p:nvPr/>
        </p:nvSpPr>
        <p:spPr>
          <a:xfrm>
            <a:off x="199534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12D76826-2F19-CCD7-5C97-DE2F720B973E}"/>
              </a:ext>
            </a:extLst>
          </p:cNvPr>
          <p:cNvSpPr/>
          <p:nvPr/>
        </p:nvSpPr>
        <p:spPr>
          <a:xfrm>
            <a:off x="1076524" y="28523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3BD3CDB1-150F-94C9-FD9E-13AFA2728F13}"/>
              </a:ext>
            </a:extLst>
          </p:cNvPr>
          <p:cNvSpPr/>
          <p:nvPr/>
        </p:nvSpPr>
        <p:spPr>
          <a:xfrm>
            <a:off x="30962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A2F1886E-66FA-EE6F-C9CA-651FD952D6BA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59649" y="4060144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E607D24-F060-EA52-FEA6-07435BF72ED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61599" y="4738755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D087AE05-DC9F-D763-9C1C-DBE111E3A20A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673263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F972FCB3-19A9-21BF-9C07-905FFA9D3B4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673160" y="3154383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44F8AFEA-6BED-5A22-6E00-181E935B3A6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591985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82CD6C8-8A62-A388-2E1F-3C07CD79FAE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591985" y="4738755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C6FFA1A0-9F99-7DFB-8583-474AB387F8A9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297299" y="4060169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1A162509-8302-D9BB-ACCE-D3F974B55AC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680424" y="3154294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2040AEF8-47C8-5768-4D33-675B098D143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599199" y="3758194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54C8396A-4E98-741D-1BEB-316F88780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27568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table">
            <a:extLst>
              <a:ext uri="{FF2B5EF4-FFF2-40B4-BE49-F238E27FC236}">
                <a16:creationId xmlns:a16="http://schemas.microsoft.com/office/drawing/2014/main" id="{C4E97459-6FF5-7857-191E-33C27CB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52" y="2729369"/>
            <a:ext cx="497100" cy="3371025"/>
          </a:xfrm>
          <a:prstGeom prst="rect">
            <a:avLst/>
          </a:prstGeom>
        </p:spPr>
      </p:pic>
      <p:sp>
        <p:nvSpPr>
          <p:cNvPr id="21" name="Google Shape;1547;p75">
            <a:extLst>
              <a:ext uri="{FF2B5EF4-FFF2-40B4-BE49-F238E27FC236}">
                <a16:creationId xmlns:a16="http://schemas.microsoft.com/office/drawing/2014/main" id="{8B9A0995-1883-959F-B9DD-02415A19C43B}"/>
              </a:ext>
            </a:extLst>
          </p:cNvPr>
          <p:cNvSpPr txBox="1"/>
          <p:nvPr/>
        </p:nvSpPr>
        <p:spPr>
          <a:xfrm>
            <a:off x="10710852" y="2754094"/>
            <a:ext cx="603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" name="Google Shape;1548;p75">
            <a:extLst>
              <a:ext uri="{FF2B5EF4-FFF2-40B4-BE49-F238E27FC236}">
                <a16:creationId xmlns:a16="http://schemas.microsoft.com/office/drawing/2014/main" id="{6BB37DC9-9E9F-328B-E520-E8D6D9F574C4}"/>
              </a:ext>
            </a:extLst>
          </p:cNvPr>
          <p:cNvSpPr txBox="1"/>
          <p:nvPr/>
        </p:nvSpPr>
        <p:spPr>
          <a:xfrm>
            <a:off x="10710852" y="3236769"/>
            <a:ext cx="76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C,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" name="Google Shape;1549;p75">
            <a:extLst>
              <a:ext uri="{FF2B5EF4-FFF2-40B4-BE49-F238E27FC236}">
                <a16:creationId xmlns:a16="http://schemas.microsoft.com/office/drawing/2014/main" id="{B6D10375-C63B-FE16-A9BE-D040C19B9863}"/>
              </a:ext>
            </a:extLst>
          </p:cNvPr>
          <p:cNvSpPr txBox="1"/>
          <p:nvPr/>
        </p:nvSpPr>
        <p:spPr>
          <a:xfrm>
            <a:off x="10710852" y="3719444"/>
            <a:ext cx="715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F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" name="Google Shape;1550;p75">
            <a:extLst>
              <a:ext uri="{FF2B5EF4-FFF2-40B4-BE49-F238E27FC236}">
                <a16:creationId xmlns:a16="http://schemas.microsoft.com/office/drawing/2014/main" id="{D3077BDB-ED1A-99BD-677F-4B51EE32374B}"/>
              </a:ext>
            </a:extLst>
          </p:cNvPr>
          <p:cNvSpPr txBox="1"/>
          <p:nvPr/>
        </p:nvSpPr>
        <p:spPr>
          <a:xfrm>
            <a:off x="10710852" y="4214794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B, E,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1551;p75">
            <a:extLst>
              <a:ext uri="{FF2B5EF4-FFF2-40B4-BE49-F238E27FC236}">
                <a16:creationId xmlns:a16="http://schemas.microsoft.com/office/drawing/2014/main" id="{BFA5E1D6-1B44-7AF9-D7AD-DD1376B52EA8}"/>
              </a:ext>
            </a:extLst>
          </p:cNvPr>
          <p:cNvSpPr txBox="1"/>
          <p:nvPr/>
        </p:nvSpPr>
        <p:spPr>
          <a:xfrm>
            <a:off x="10710852" y="4710144"/>
            <a:ext cx="657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D,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" name="Google Shape;1552;p75">
            <a:extLst>
              <a:ext uri="{FF2B5EF4-FFF2-40B4-BE49-F238E27FC236}">
                <a16:creationId xmlns:a16="http://schemas.microsoft.com/office/drawing/2014/main" id="{E8EFBE6D-082F-BA14-ED84-8A8E87578902}"/>
              </a:ext>
            </a:extLst>
          </p:cNvPr>
          <p:cNvSpPr txBox="1"/>
          <p:nvPr/>
        </p:nvSpPr>
        <p:spPr>
          <a:xfrm>
            <a:off x="10710852" y="5675494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" name="Google Shape;1553;p75">
            <a:extLst>
              <a:ext uri="{FF2B5EF4-FFF2-40B4-BE49-F238E27FC236}">
                <a16:creationId xmlns:a16="http://schemas.microsoft.com/office/drawing/2014/main" id="{D7FF808A-95A4-D1DF-FB25-3C0621148F50}"/>
              </a:ext>
            </a:extLst>
          </p:cNvPr>
          <p:cNvCxnSpPr/>
          <p:nvPr/>
        </p:nvCxnSpPr>
        <p:spPr>
          <a:xfrm>
            <a:off x="10292652" y="29541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54;p75">
            <a:extLst>
              <a:ext uri="{FF2B5EF4-FFF2-40B4-BE49-F238E27FC236}">
                <a16:creationId xmlns:a16="http://schemas.microsoft.com/office/drawing/2014/main" id="{3892680E-2597-B17D-86F5-B722D2DB50D6}"/>
              </a:ext>
            </a:extLst>
          </p:cNvPr>
          <p:cNvCxnSpPr/>
          <p:nvPr/>
        </p:nvCxnSpPr>
        <p:spPr>
          <a:xfrm>
            <a:off x="10292652" y="343686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55;p75">
            <a:extLst>
              <a:ext uri="{FF2B5EF4-FFF2-40B4-BE49-F238E27FC236}">
                <a16:creationId xmlns:a16="http://schemas.microsoft.com/office/drawing/2014/main" id="{391C8EFC-CC31-30A5-48A1-EBEE87E0536B}"/>
              </a:ext>
            </a:extLst>
          </p:cNvPr>
          <p:cNvCxnSpPr/>
          <p:nvPr/>
        </p:nvCxnSpPr>
        <p:spPr>
          <a:xfrm>
            <a:off x="10292652" y="39195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56;p75">
            <a:extLst>
              <a:ext uri="{FF2B5EF4-FFF2-40B4-BE49-F238E27FC236}">
                <a16:creationId xmlns:a16="http://schemas.microsoft.com/office/drawing/2014/main" id="{817B8CE8-88A5-C88D-DA81-E8C66C64B9FD}"/>
              </a:ext>
            </a:extLst>
          </p:cNvPr>
          <p:cNvCxnSpPr/>
          <p:nvPr/>
        </p:nvCxnSpPr>
        <p:spPr>
          <a:xfrm>
            <a:off x="10292652" y="44148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57;p75">
            <a:extLst>
              <a:ext uri="{FF2B5EF4-FFF2-40B4-BE49-F238E27FC236}">
                <a16:creationId xmlns:a16="http://schemas.microsoft.com/office/drawing/2014/main" id="{108C6A30-BEA0-A855-270E-55C705B5E554}"/>
              </a:ext>
            </a:extLst>
          </p:cNvPr>
          <p:cNvCxnSpPr/>
          <p:nvPr/>
        </p:nvCxnSpPr>
        <p:spPr>
          <a:xfrm>
            <a:off x="10292652" y="49102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58;p75">
            <a:extLst>
              <a:ext uri="{FF2B5EF4-FFF2-40B4-BE49-F238E27FC236}">
                <a16:creationId xmlns:a16="http://schemas.microsoft.com/office/drawing/2014/main" id="{4756E9D7-898C-E365-1E4A-98A9696BE34A}"/>
              </a:ext>
            </a:extLst>
          </p:cNvPr>
          <p:cNvCxnSpPr/>
          <p:nvPr/>
        </p:nvCxnSpPr>
        <p:spPr>
          <a:xfrm>
            <a:off x="10292652" y="58755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1559;p75">
            <a:extLst>
              <a:ext uri="{FF2B5EF4-FFF2-40B4-BE49-F238E27FC236}">
                <a16:creationId xmlns:a16="http://schemas.microsoft.com/office/drawing/2014/main" id="{8198DCA9-BAA5-3B83-2E95-47CC8D7AA440}"/>
              </a:ext>
            </a:extLst>
          </p:cNvPr>
          <p:cNvSpPr txBox="1"/>
          <p:nvPr/>
        </p:nvSpPr>
        <p:spPr>
          <a:xfrm>
            <a:off x="10711452" y="5192819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C, D, E, G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4" name="Google Shape;1560;p75">
            <a:extLst>
              <a:ext uri="{FF2B5EF4-FFF2-40B4-BE49-F238E27FC236}">
                <a16:creationId xmlns:a16="http://schemas.microsoft.com/office/drawing/2014/main" id="{86297534-772E-4DC5-EA23-AFDB2E8EA1B8}"/>
              </a:ext>
            </a:extLst>
          </p:cNvPr>
          <p:cNvCxnSpPr/>
          <p:nvPr/>
        </p:nvCxnSpPr>
        <p:spPr>
          <a:xfrm>
            <a:off x="10293252" y="539291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05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7" name="Google Shape;1567;p7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8" name="Google Shape;1568;p7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9" name="Google Shape;1569;p7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0" name="Google Shape;1570;p7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3" name="Google Shape;1573;p76"/>
          <p:cNvCxnSpPr>
            <a:endCxn id="156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76"/>
          <p:cNvCxnSpPr>
            <a:stCxn id="1566" idx="7"/>
            <a:endCxn id="156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76"/>
          <p:cNvCxnSpPr>
            <a:stCxn id="1568" idx="1"/>
            <a:endCxn id="156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76"/>
          <p:cNvCxnSpPr>
            <a:stCxn id="1567" idx="7"/>
            <a:endCxn id="157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76"/>
          <p:cNvCxnSpPr>
            <a:stCxn id="1568" idx="7"/>
            <a:endCxn id="157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76"/>
          <p:cNvCxnSpPr>
            <a:stCxn id="1568" idx="5"/>
            <a:endCxn id="156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76"/>
          <p:cNvCxnSpPr>
            <a:stCxn id="1569" idx="0"/>
            <a:endCxn id="157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76"/>
          <p:cNvCxnSpPr>
            <a:stCxn id="1571" idx="6"/>
            <a:endCxn id="157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76"/>
          <p:cNvCxnSpPr>
            <a:stCxn id="1572" idx="2"/>
            <a:endCxn id="157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6"/>
          <p:cNvSpPr txBox="1"/>
          <p:nvPr/>
        </p:nvSpPr>
        <p:spPr>
          <a:xfrm>
            <a:off x="6871699" y="2221200"/>
            <a:ext cx="4147391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DFS pre-order and post-order traversals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3" name="Google Shape;1583;p7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F0A56-246E-7D86-64B5-C5B40707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(Pre-Order &amp; Post-Order)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8614FE6F-D99D-1781-0ED0-29C2F88E617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8C23F-076B-4946-DB36-2CE0834BD43D}"/>
              </a:ext>
            </a:extLst>
          </p:cNvPr>
          <p:cNvSpPr txBox="1"/>
          <p:nvPr/>
        </p:nvSpPr>
        <p:spPr>
          <a:xfrm>
            <a:off x="2796885" y="6363946"/>
            <a:ext cx="68234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You do NOT need to write out the stack or queue contents in the exam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0" name="Google Shape;1590;p7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1" name="Google Shape;1591;p7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2" name="Google Shape;1592;p7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3" name="Google Shape;1593;p7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4" name="Google Shape;1594;p7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5" name="Google Shape;1595;p7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96" name="Google Shape;1596;p77"/>
          <p:cNvCxnSpPr>
            <a:endCxn id="15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7" name="Google Shape;1597;p77"/>
          <p:cNvCxnSpPr>
            <a:stCxn id="1589" idx="7"/>
            <a:endCxn id="15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8" name="Google Shape;1598;p77"/>
          <p:cNvCxnSpPr>
            <a:stCxn id="1591" idx="1"/>
            <a:endCxn id="15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9" name="Google Shape;1599;p77"/>
          <p:cNvCxnSpPr>
            <a:stCxn id="1590" idx="7"/>
            <a:endCxn id="15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77"/>
          <p:cNvCxnSpPr>
            <a:stCxn id="1591" idx="7"/>
            <a:endCxn id="15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1" name="Google Shape;1601;p77"/>
          <p:cNvCxnSpPr>
            <a:stCxn id="1591" idx="5"/>
            <a:endCxn id="15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2" name="Google Shape;1602;p77"/>
          <p:cNvCxnSpPr>
            <a:stCxn id="1592" idx="0"/>
            <a:endCxn id="15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3" name="Google Shape;1603;p77"/>
          <p:cNvCxnSpPr>
            <a:stCxn id="1594" idx="6"/>
            <a:endCxn id="15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4" name="Google Shape;1604;p77"/>
          <p:cNvCxnSpPr>
            <a:stCxn id="1595" idx="2"/>
            <a:endCxn id="15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5" name="Google Shape;1605;p77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6" name="Google Shape;1606;p7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CCB48-D65E-8F93-388F-F6E33603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89BE729-2E08-B8B6-3C5C-0EB28E515412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3" name="Google Shape;1613;p7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4" name="Google Shape;1614;p7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5" name="Google Shape;1615;p7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6" name="Google Shape;1616;p7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7" name="Google Shape;1617;p7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8" name="Google Shape;1618;p7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19" name="Google Shape;1619;p78"/>
          <p:cNvCxnSpPr>
            <a:endCxn id="16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0" name="Google Shape;1620;p78"/>
          <p:cNvCxnSpPr>
            <a:stCxn id="1612" idx="7"/>
            <a:endCxn id="16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1" name="Google Shape;1621;p78"/>
          <p:cNvCxnSpPr>
            <a:stCxn id="1614" idx="1"/>
            <a:endCxn id="16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2" name="Google Shape;1622;p78"/>
          <p:cNvCxnSpPr>
            <a:stCxn id="1613" idx="7"/>
            <a:endCxn id="16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3" name="Google Shape;1623;p78"/>
          <p:cNvCxnSpPr>
            <a:stCxn id="1614" idx="7"/>
            <a:endCxn id="16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4" name="Google Shape;1624;p78"/>
          <p:cNvCxnSpPr>
            <a:stCxn id="1614" idx="5"/>
            <a:endCxn id="16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5" name="Google Shape;1625;p78"/>
          <p:cNvCxnSpPr>
            <a:stCxn id="1615" idx="0"/>
            <a:endCxn id="16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6" name="Google Shape;1626;p78"/>
          <p:cNvCxnSpPr>
            <a:stCxn id="1617" idx="6"/>
            <a:endCxn id="16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7" name="Google Shape;1627;p78"/>
          <p:cNvCxnSpPr>
            <a:stCxn id="1618" idx="2"/>
            <a:endCxn id="16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8" name="Google Shape;1628;p78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9" name="Google Shape;1629;p7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E2B7C-A3C1-7CBA-0B92-4E691F2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69E965D5-9148-E8F7-993C-4897847F55A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7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6" name="Google Shape;1636;p7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7" name="Google Shape;1637;p7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8" name="Google Shape;1638;p7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9" name="Google Shape;1639;p7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0" name="Google Shape;1640;p7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1" name="Google Shape;1641;p7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42" name="Google Shape;1642;p79"/>
          <p:cNvCxnSpPr>
            <a:endCxn id="16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3" name="Google Shape;1643;p79"/>
          <p:cNvCxnSpPr>
            <a:stCxn id="1635" idx="7"/>
            <a:endCxn id="16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4" name="Google Shape;1644;p79"/>
          <p:cNvCxnSpPr>
            <a:stCxn id="1637" idx="1"/>
            <a:endCxn id="16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5" name="Google Shape;1645;p79"/>
          <p:cNvCxnSpPr>
            <a:stCxn id="1636" idx="7"/>
            <a:endCxn id="16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79"/>
          <p:cNvCxnSpPr>
            <a:stCxn id="1637" idx="7"/>
            <a:endCxn id="16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7" name="Google Shape;1647;p79"/>
          <p:cNvCxnSpPr>
            <a:stCxn id="1637" idx="5"/>
            <a:endCxn id="16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8" name="Google Shape;1648;p79"/>
          <p:cNvCxnSpPr>
            <a:stCxn id="1638" idx="0"/>
            <a:endCxn id="16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9" name="Google Shape;1649;p79"/>
          <p:cNvCxnSpPr>
            <a:stCxn id="1640" idx="6"/>
            <a:endCxn id="16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0" name="Google Shape;1650;p79"/>
          <p:cNvCxnSpPr>
            <a:stCxn id="1641" idx="2"/>
            <a:endCxn id="16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1" name="Google Shape;1651;p79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2" name="Google Shape;1652;p7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6ECBE-8F40-5EF3-28B0-99A4D5A9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7913DA1E-DF95-413F-29A0-6CF89CA33BED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2323</Words>
  <Application>Microsoft Office PowerPoint</Application>
  <PresentationFormat>Widescreen</PresentationFormat>
  <Paragraphs>600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Helvetica</vt:lpstr>
      <vt:lpstr>Arial</vt:lpstr>
      <vt:lpstr>Avenir</vt:lpstr>
      <vt:lpstr>fkGroteskNeue</vt:lpstr>
      <vt:lpstr>Wingdings</vt:lpstr>
      <vt:lpstr>Catamaran</vt:lpstr>
      <vt:lpstr>Calibri</vt:lpstr>
      <vt:lpstr>Times New Roman</vt:lpstr>
      <vt:lpstr>Quattrocento Sans</vt:lpstr>
      <vt:lpstr>Twentieth Century</vt:lpstr>
      <vt:lpstr>Gill Sans Light</vt:lpstr>
      <vt:lpstr>Integral</vt:lpstr>
      <vt:lpstr>Office Theme</vt:lpstr>
      <vt:lpstr>PowerPoint Presentation</vt:lpstr>
      <vt:lpstr>Q. Adjacency matrix and adjacency list </vt:lpstr>
      <vt:lpstr>Q. Adjacency matrix and adjacency list ANS </vt:lpstr>
      <vt:lpstr>Q. Adjacency matrix and adjacency list </vt:lpstr>
      <vt:lpstr>Q. Adjacency matrix and adjacency list ANS </vt:lpstr>
      <vt:lpstr>Q: Graph Traversals (Pre-Order &amp; Post-Order)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Graph Traversals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Graph Traversals (BFS) 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18</cp:revision>
  <dcterms:modified xsi:type="dcterms:W3CDTF">2025-04-16T13:34:09Z</dcterms:modified>
</cp:coreProperties>
</file>