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383" r:id="rId3"/>
    <p:sldId id="554" r:id="rId4"/>
    <p:sldId id="354" r:id="rId5"/>
    <p:sldId id="357" r:id="rId6"/>
    <p:sldId id="384" r:id="rId7"/>
    <p:sldId id="351" r:id="rId8"/>
    <p:sldId id="257" r:id="rId9"/>
    <p:sldId id="352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51F079-A0DD-4A51-A2DA-71BC5B5940DC}" v="3" dt="2025-09-22T02:42:58.7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176" autoAdjust="0"/>
    <p:restoredTop sz="93609"/>
  </p:normalViewPr>
  <p:slideViewPr>
    <p:cSldViewPr>
      <p:cViewPr varScale="1">
        <p:scale>
          <a:sx n="77" d="100"/>
          <a:sy n="77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">
      <pc:chgData name="Zonghua Gu" userId="9a7e1853e1951ef5" providerId="LiveId" clId="{CF1FAA12-072C-4ED5-BA76-0FFFAEFDB88A}" dt="2025-09-22T02:42:58.790" v="692"/>
      <pc:docMkLst>
        <pc:docMk/>
      </pc:docMkLst>
      <pc:sldChg chg="addSp modSp mod">
        <pc:chgData name="Zonghua Gu" userId="9a7e1853e1951ef5" providerId="LiveId" clId="{CF1FAA12-072C-4ED5-BA76-0FFFAEFDB88A}" dt="2025-09-18T18:33:17.100" v="685" actId="20577"/>
        <pc:sldMkLst>
          <pc:docMk/>
          <pc:sldMk cId="1227639730" sldId="256"/>
        </pc:sldMkLst>
        <pc:spChg chg="mod">
          <ac:chgData name="Zonghua Gu" userId="9a7e1853e1951ef5" providerId="LiveId" clId="{CF1FAA12-072C-4ED5-BA76-0FFFAEFDB88A}" dt="2025-09-18T00:01:33.595" v="35" actId="20577"/>
          <ac:spMkLst>
            <pc:docMk/>
            <pc:sldMk cId="1227639730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6T21:27:48.835" v="8" actId="20577"/>
          <ac:spMkLst>
            <pc:docMk/>
            <pc:sldMk cId="1227639730" sldId="25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18T18:33:17.100" v="685" actId="20577"/>
          <ac:spMkLst>
            <pc:docMk/>
            <pc:sldMk cId="1227639730" sldId="256"/>
            <ac:spMk id="5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27:38.538" v="2" actId="1076"/>
          <ac:spMkLst>
            <pc:docMk/>
            <pc:sldMk cId="1227639730" sldId="256"/>
            <ac:spMk id="7" creationId="{04F69590-944C-2F0D-5FE5-A89C06E0D2BF}"/>
          </ac:spMkLst>
        </pc:spChg>
      </pc:sldChg>
      <pc:sldChg chg="addSp delSp modSp new mod">
        <pc:chgData name="Zonghua Gu" userId="9a7e1853e1951ef5" providerId="LiveId" clId="{CF1FAA12-072C-4ED5-BA76-0FFFAEFDB88A}" dt="2025-09-18T00:54:10.339" v="566" actId="27636"/>
        <pc:sldMkLst>
          <pc:docMk/>
          <pc:sldMk cId="868372046" sldId="257"/>
        </pc:sldMkLst>
        <pc:spChg chg="mod">
          <ac:chgData name="Zonghua Gu" userId="9a7e1853e1951ef5" providerId="LiveId" clId="{CF1FAA12-072C-4ED5-BA76-0FFFAEFDB88A}" dt="2025-09-18T00:06:57.785" v="94" actId="20577"/>
          <ac:spMkLst>
            <pc:docMk/>
            <pc:sldMk cId="868372046" sldId="257"/>
            <ac:spMk id="2" creationId="{983FB880-04B3-ECE3-3ABD-F33567012B93}"/>
          </ac:spMkLst>
        </pc:spChg>
        <pc:spChg chg="mod">
          <ac:chgData name="Zonghua Gu" userId="9a7e1853e1951ef5" providerId="LiveId" clId="{CF1FAA12-072C-4ED5-BA76-0FFFAEFDB88A}" dt="2025-09-18T00:54:10.339" v="566" actId="27636"/>
          <ac:spMkLst>
            <pc:docMk/>
            <pc:sldMk cId="868372046" sldId="257"/>
            <ac:spMk id="4" creationId="{77B7521E-4543-F7E4-701C-9D4CAFA526F9}"/>
          </ac:spMkLst>
        </pc:spChg>
      </pc:sldChg>
      <pc:sldChg chg="modSp add del mod">
        <pc:chgData name="Zonghua Gu" userId="9a7e1853e1951ef5" providerId="LiveId" clId="{CF1FAA12-072C-4ED5-BA76-0FFFAEFDB88A}" dt="2025-09-18T18:33:34.013" v="686" actId="47"/>
        <pc:sldMkLst>
          <pc:docMk/>
          <pc:sldMk cId="3884576026" sldId="258"/>
        </pc:sldMkLst>
      </pc:sldChg>
      <pc:sldChg chg="modSp add del mod">
        <pc:chgData name="Zonghua Gu" userId="9a7e1853e1951ef5" providerId="LiveId" clId="{CF1FAA12-072C-4ED5-BA76-0FFFAEFDB88A}" dt="2025-09-18T18:33:34.013" v="686" actId="47"/>
        <pc:sldMkLst>
          <pc:docMk/>
          <pc:sldMk cId="2205104917" sldId="259"/>
        </pc:sldMkLst>
      </pc:sldChg>
      <pc:sldChg chg="modSp new del mod">
        <pc:chgData name="Zonghua Gu" userId="9a7e1853e1951ef5" providerId="LiveId" clId="{CF1FAA12-072C-4ED5-BA76-0FFFAEFDB88A}" dt="2025-09-18T18:33:34.013" v="686" actId="47"/>
        <pc:sldMkLst>
          <pc:docMk/>
          <pc:sldMk cId="2309965032" sldId="260"/>
        </pc:sldMkLst>
      </pc:sldChg>
      <pc:sldChg chg="modSp new del mod">
        <pc:chgData name="Zonghua Gu" userId="9a7e1853e1951ef5" providerId="LiveId" clId="{CF1FAA12-072C-4ED5-BA76-0FFFAEFDB88A}" dt="2025-09-18T18:33:34.013" v="686" actId="47"/>
        <pc:sldMkLst>
          <pc:docMk/>
          <pc:sldMk cId="3895715509" sldId="261"/>
        </pc:sldMkLst>
      </pc:sldChg>
      <pc:sldChg chg="modSp add del mod">
        <pc:chgData name="Zonghua Gu" userId="9a7e1853e1951ef5" providerId="LiveId" clId="{CF1FAA12-072C-4ED5-BA76-0FFFAEFDB88A}" dt="2025-09-18T18:33:34.013" v="686" actId="47"/>
        <pc:sldMkLst>
          <pc:docMk/>
          <pc:sldMk cId="3348230435" sldId="26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420550765" sldId="27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059043100" sldId="27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290796456" sldId="27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012842885" sldId="28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511335096" sldId="28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668909280" sldId="28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71435320" sldId="28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704552365" sldId="28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06604463" sldId="28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646693943" sldId="28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844324683" sldId="28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884958220" sldId="28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9255324" sldId="29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71709229" sldId="292"/>
        </pc:sldMkLst>
      </pc:sldChg>
      <pc:sldChg chg="modSp del mod">
        <pc:chgData name="Zonghua Gu" userId="9a7e1853e1951ef5" providerId="LiveId" clId="{CF1FAA12-072C-4ED5-BA76-0FFFAEFDB88A}" dt="2025-09-16T21:32:05.630" v="31" actId="47"/>
        <pc:sldMkLst>
          <pc:docMk/>
          <pc:sldMk cId="1337576135" sldId="29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459654649" sldId="29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274838406" sldId="30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785807384" sldId="30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644265921" sldId="31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277304446" sldId="31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099586659" sldId="31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30688265" sldId="31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28225317" sldId="31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03302262" sldId="31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321944581" sldId="31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52283833" sldId="320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720761071" sldId="32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133200898" sldId="32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77597633" sldId="32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77597633" sldId="32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975851832" sldId="32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42584573" sldId="32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148212839" sldId="329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380735846" sldId="330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640407279" sldId="33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134758979" sldId="33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5956393" sldId="33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913135421" sldId="33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816386607" sldId="33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525808290" sldId="336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861246248" sldId="337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2476710942" sldId="338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4270472410" sldId="341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897190462" sldId="342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398840445" sldId="343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1330855799" sldId="344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251034726" sldId="345"/>
        </pc:sldMkLst>
      </pc:sldChg>
      <pc:sldChg chg="del">
        <pc:chgData name="Zonghua Gu" userId="9a7e1853e1951ef5" providerId="LiveId" clId="{CF1FAA12-072C-4ED5-BA76-0FFFAEFDB88A}" dt="2025-09-16T21:32:05.630" v="31" actId="47"/>
        <pc:sldMkLst>
          <pc:docMk/>
          <pc:sldMk cId="3132066556" sldId="346"/>
        </pc:sldMkLst>
      </pc:sldChg>
      <pc:sldChg chg="addSp delSp modSp add mod">
        <pc:chgData name="Zonghua Gu" userId="9a7e1853e1951ef5" providerId="LiveId" clId="{CF1FAA12-072C-4ED5-BA76-0FFFAEFDB88A}" dt="2025-09-18T01:06:58.583" v="587" actId="478"/>
        <pc:sldMkLst>
          <pc:docMk/>
          <pc:sldMk cId="2996946337" sldId="351"/>
        </pc:sldMkLst>
        <pc:spChg chg="add mod">
          <ac:chgData name="Zonghua Gu" userId="9a7e1853e1951ef5" providerId="LiveId" clId="{CF1FAA12-072C-4ED5-BA76-0FFFAEFDB88A}" dt="2025-09-18T01:06:56.563" v="586" actId="1076"/>
          <ac:spMkLst>
            <pc:docMk/>
            <pc:sldMk cId="2996946337" sldId="351"/>
            <ac:spMk id="6" creationId="{E5E988BA-EC48-9C00-F0B8-EA356F0F3223}"/>
          </ac:spMkLst>
        </pc:spChg>
      </pc:sldChg>
      <pc:sldChg chg="modSp new mod">
        <pc:chgData name="Zonghua Gu" userId="9a7e1853e1951ef5" providerId="LiveId" clId="{CF1FAA12-072C-4ED5-BA76-0FFFAEFDB88A}" dt="2025-09-18T01:37:23.689" v="677" actId="15"/>
        <pc:sldMkLst>
          <pc:docMk/>
          <pc:sldMk cId="544675658" sldId="352"/>
        </pc:sldMkLst>
        <pc:spChg chg="mod">
          <ac:chgData name="Zonghua Gu" userId="9a7e1853e1951ef5" providerId="LiveId" clId="{CF1FAA12-072C-4ED5-BA76-0FFFAEFDB88A}" dt="2025-09-18T01:32:22.124" v="611" actId="20577"/>
          <ac:spMkLst>
            <pc:docMk/>
            <pc:sldMk cId="544675658" sldId="352"/>
            <ac:spMk id="2" creationId="{DD9933DF-9610-809C-11B2-6E559AD6FCAA}"/>
          </ac:spMkLst>
        </pc:spChg>
        <pc:spChg chg="mod">
          <ac:chgData name="Zonghua Gu" userId="9a7e1853e1951ef5" providerId="LiveId" clId="{CF1FAA12-072C-4ED5-BA76-0FFFAEFDB88A}" dt="2025-09-18T01:37:23.689" v="677" actId="15"/>
          <ac:spMkLst>
            <pc:docMk/>
            <pc:sldMk cId="544675658" sldId="352"/>
            <ac:spMk id="4" creationId="{815194D1-447C-6A4E-281D-DAB9A59A84CD}"/>
          </ac:spMkLst>
        </pc:spChg>
      </pc:sldChg>
      <pc:sldChg chg="modSp new del mod">
        <pc:chgData name="Zonghua Gu" userId="9a7e1853e1951ef5" providerId="LiveId" clId="{CF1FAA12-072C-4ED5-BA76-0FFFAEFDB88A}" dt="2025-09-18T18:33:35.763" v="687" actId="47"/>
        <pc:sldMkLst>
          <pc:docMk/>
          <pc:sldMk cId="188395404" sldId="353"/>
        </pc:sldMkLst>
      </pc:sldChg>
      <pc:sldChg chg="add del">
        <pc:chgData name="Zonghua Gu" userId="9a7e1853e1951ef5" providerId="LiveId" clId="{CF1FAA12-072C-4ED5-BA76-0FFFAEFDB88A}" dt="2025-09-22T02:42:58.790" v="692"/>
        <pc:sldMkLst>
          <pc:docMk/>
          <pc:sldMk cId="2291445225" sldId="354"/>
        </pc:sldMkLst>
      </pc:sldChg>
      <pc:sldChg chg="add del">
        <pc:chgData name="Zonghua Gu" userId="9a7e1853e1951ef5" providerId="LiveId" clId="{CF1FAA12-072C-4ED5-BA76-0FFFAEFDB88A}" dt="2025-09-21T20:35:51" v="689" actId="47"/>
        <pc:sldMkLst>
          <pc:docMk/>
          <pc:sldMk cId="3325406462" sldId="355"/>
        </pc:sldMkLst>
      </pc:sldChg>
      <pc:sldChg chg="add del">
        <pc:chgData name="Zonghua Gu" userId="9a7e1853e1951ef5" providerId="LiveId" clId="{CF1FAA12-072C-4ED5-BA76-0FFFAEFDB88A}" dt="2025-09-21T20:35:51" v="689" actId="47"/>
        <pc:sldMkLst>
          <pc:docMk/>
          <pc:sldMk cId="3592227053" sldId="356"/>
        </pc:sldMkLst>
      </pc:sldChg>
      <pc:sldChg chg="add del">
        <pc:chgData name="Zonghua Gu" userId="9a7e1853e1951ef5" providerId="LiveId" clId="{CF1FAA12-072C-4ED5-BA76-0FFFAEFDB88A}" dt="2025-09-22T02:42:58.790" v="692"/>
        <pc:sldMkLst>
          <pc:docMk/>
          <pc:sldMk cId="1401545001" sldId="357"/>
        </pc:sldMkLst>
      </pc:sldChg>
      <pc:sldChg chg="add del">
        <pc:chgData name="Zonghua Gu" userId="9a7e1853e1951ef5" providerId="LiveId" clId="{CF1FAA12-072C-4ED5-BA76-0FFFAEFDB88A}" dt="2025-09-21T20:35:51" v="689" actId="47"/>
        <pc:sldMkLst>
          <pc:docMk/>
          <pc:sldMk cId="1087692432" sldId="358"/>
        </pc:sldMkLst>
      </pc:sldChg>
      <pc:sldChg chg="add">
        <pc:chgData name="Zonghua Gu" userId="9a7e1853e1951ef5" providerId="LiveId" clId="{CF1FAA12-072C-4ED5-BA76-0FFFAEFDB88A}" dt="2025-09-22T02:42:58.790" v="692"/>
        <pc:sldMkLst>
          <pc:docMk/>
          <pc:sldMk cId="2623990252" sldId="383"/>
        </pc:sldMkLst>
      </pc:sldChg>
      <pc:sldChg chg="add">
        <pc:chgData name="Zonghua Gu" userId="9a7e1853e1951ef5" providerId="LiveId" clId="{CF1FAA12-072C-4ED5-BA76-0FFFAEFDB88A}" dt="2025-09-22T02:42:31.449" v="690"/>
        <pc:sldMkLst>
          <pc:docMk/>
          <pc:sldMk cId="1456166100" sldId="384"/>
        </pc:sldMkLst>
      </pc:sldChg>
      <pc:sldChg chg="add">
        <pc:chgData name="Zonghua Gu" userId="9a7e1853e1951ef5" providerId="LiveId" clId="{CF1FAA12-072C-4ED5-BA76-0FFFAEFDB88A}" dt="2025-09-22T02:42:58.790" v="692"/>
        <pc:sldMkLst>
          <pc:docMk/>
          <pc:sldMk cId="4009754153" sldId="55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C is cleared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Times New Roman" pitchFamily="18" charset="0"/>
              </a:rPr>
              <a:t>upon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an </a:t>
            </a:r>
            <a:r>
              <a:rPr kumimoji="0" lang="en-US" sz="1200" b="1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unsigned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t> subtract if the answer is wrong</a:t>
            </a:r>
            <a:endParaRPr kumimoji="0" lang="en-US" sz="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1450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dirty="0"/>
              <a:t>r0 = 0xffffffff</a:t>
            </a:r>
          </a:p>
          <a:p>
            <a:pPr lvl="1"/>
            <a:r>
              <a:rPr lang="en-US" dirty="0"/>
              <a:t>r1 = 0x00000001</a:t>
            </a:r>
          </a:p>
          <a:p>
            <a:pPr lvl="1"/>
            <a:r>
              <a:rPr lang="en-US" dirty="0"/>
              <a:t>r2 = 0x00000003</a:t>
            </a:r>
          </a:p>
          <a:p>
            <a:pPr lvl="1"/>
            <a:r>
              <a:rPr lang="en-US" dirty="0"/>
              <a:t>r3 = 0xfffffff0</a:t>
            </a:r>
          </a:p>
          <a:p>
            <a:endParaRPr lang="en-US" dirty="0"/>
          </a:p>
          <a:p>
            <a:r>
              <a:rPr lang="en-US" dirty="0"/>
              <a:t>The N, Z, C, and V flags start out as zero.</a:t>
            </a:r>
          </a:p>
          <a:p>
            <a:r>
              <a:rPr lang="en-US" dirty="0"/>
              <a:t>After the execution of the following instructions, fill in the flag values.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697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Useful for multiword shifts and certain crypto/bit-</a:t>
            </a:r>
            <a:r>
              <a:rPr lang="en-US" dirty="0" err="1">
                <a:latin typeface="Gill Sans Light"/>
              </a:rPr>
              <a:t>manip</a:t>
            </a:r>
            <a:r>
              <a:rPr lang="en-US" dirty="0">
                <a:latin typeface="Gill Sans Light"/>
              </a:rPr>
              <a:t> patterns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LSR (used here)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Always fills with zeros, converting the negative value to a large positive number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Would preserve the sign bit, maintaining the negative value (-4096)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B0C9D69-9831-4844-8B1E-062B2DA58B0D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105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9/21/2025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9/21/2025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In6iyYIGio&amp;list=PLRJhV4hUhIymmp5CCeIFPyxbknsdcXCc8&amp;index=3" TargetMode="External"/><Relationship Id="rId2" Type="http://schemas.openxmlformats.org/officeDocument/2006/relationships/hyperlink" Target="https://www.youtube.com/watch?v=MxGW2WurKuM&amp;list=PLRJhV4hUhIymmp5CCeIFPyxbknsdcXCc8&amp;index=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11" y="1828800"/>
            <a:ext cx="581428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Exercises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69590-944C-2F0D-5FE5-A89C06E0D2BF}"/>
              </a:ext>
            </a:extLst>
          </p:cNvPr>
          <p:cNvSpPr txBox="1"/>
          <p:nvPr/>
        </p:nvSpPr>
        <p:spPr>
          <a:xfrm>
            <a:off x="709138" y="6355080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024745" y="39747"/>
            <a:ext cx="8229600" cy="990600"/>
          </a:xfrm>
          <a:ln>
            <a:miter lim="800000"/>
            <a:headEnd/>
            <a:tailEnd/>
          </a:ln>
        </p:spPr>
        <p:txBody>
          <a:bodyPr/>
          <a:lstStyle/>
          <a:p>
            <a:r>
              <a:rPr lang="en-US" sz="3600" dirty="0">
                <a:solidFill>
                  <a:srgbClr val="FF0000"/>
                </a:solidFill>
                <a:latin typeface="Gill Sans MT"/>
                <a:cs typeface="Times New Roman" pitchFamily="18" charset="0"/>
              </a:rPr>
              <a:t>Summary of Carry and Overflow Flags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D56C4D0-D1DD-434F-9E39-17578F101405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Gill Sans MT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</p:txBody>
      </p:sp>
      <p:sp>
        <p:nvSpPr>
          <p:cNvPr id="323586" name="Date Placeholder 3"/>
          <p:cNvSpPr txBox="1">
            <a:spLocks noGrp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23587" name="Slide Number Placeholder 5"/>
          <p:cNvSpPr txBox="1">
            <a:spLocks noGrp="1"/>
          </p:cNvSpPr>
          <p:nvPr/>
        </p:nvSpPr>
        <p:spPr bwMode="auto">
          <a:xfrm>
            <a:off x="6553200" y="5864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33D14BE-FE52-4332-969F-3696FB65ED39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EEECE1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EEECE1"/>
              </a:solidFill>
              <a:effectLst/>
              <a:uLnTx/>
              <a:uFillTx/>
              <a:latin typeface="Arial" pitchFamily="34" charset="0"/>
              <a:ea typeface="+mn-ea"/>
              <a:cs typeface="+mn-cs"/>
            </a:endParaRPr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09600" y="3370151"/>
            <a:ext cx="8083550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7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ea typeface="+mn-ea"/>
              <a:cs typeface="+mn-cs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Carry flag C = 1 upon an 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unsigned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 addition if the answer is wrong (true result &gt; 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-1)</a:t>
            </a:r>
          </a:p>
          <a:p>
            <a:pPr lvl="0" fontAlgn="auto">
              <a:spcBef>
                <a:spcPts val="0"/>
              </a:spcBef>
              <a:spcAft>
                <a:spcPts val="0"/>
              </a:spcAft>
            </a:pP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Carry flag 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C = 0 (Borrow flag = 1) 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upon 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an </a:t>
            </a:r>
            <a:r>
              <a:rPr lang="en-US" u="sng" dirty="0">
                <a:solidFill>
                  <a:srgbClr val="800000"/>
                </a:solidFill>
                <a:latin typeface="Gill Sans MT"/>
              </a:rPr>
              <a:t>unsigned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 subtraction 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if the answer is wrong </a:t>
            </a:r>
            <a:r>
              <a:rPr lang="en-US" b="0" dirty="0">
                <a:solidFill>
                  <a:prstClr val="black"/>
                </a:solidFill>
                <a:latin typeface="Gill Sans MT"/>
              </a:rPr>
              <a:t> (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true result &lt; 0)</a:t>
            </a:r>
            <a:endParaRPr lang="en-US" sz="700" b="0" dirty="0">
              <a:solidFill>
                <a:prstClr val="black"/>
              </a:solidFill>
              <a:latin typeface="Gill Sans MT"/>
            </a:endParaRPr>
          </a:p>
          <a:p>
            <a:pPr lvl="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Overflow</a:t>
            </a:r>
            <a:r>
              <a:rPr kumimoji="0" lang="en-US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 flag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V =1 upon a </a:t>
            </a:r>
            <a:r>
              <a:rPr kumimoji="0" lang="en-US" b="1" i="0" u="sng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signed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cs typeface="Times New Roman" pitchFamily="18" charset="0"/>
              </a:rPr>
              <a:t> addition 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if the answer is wrong (true result &gt; 2</a:t>
            </a:r>
            <a:r>
              <a:rPr lang="en-US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n</a:t>
            </a:r>
            <a:r>
              <a:rPr lang="en-US" altLang="zh-CN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-1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-1 </a:t>
            </a:r>
            <a:r>
              <a:rPr lang="en-US" altLang="zh-CN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or true result &lt; -</a:t>
            </a:r>
            <a:r>
              <a:rPr lang="en-US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2</a:t>
            </a:r>
            <a:r>
              <a:rPr lang="en-US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n</a:t>
            </a:r>
            <a:r>
              <a:rPr lang="en-US" altLang="zh-CN" b="0" baseline="3000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-1</a:t>
            </a:r>
            <a:r>
              <a:rPr lang="en-US" altLang="zh-CN" b="0" dirty="0">
                <a:solidFill>
                  <a:prstClr val="black"/>
                </a:solidFill>
                <a:latin typeface="Gill Sans MT"/>
                <a:cs typeface="Times New Roman" pitchFamily="18" charset="0"/>
              </a:rPr>
              <a:t>)</a:t>
            </a:r>
            <a:endParaRPr kumimoji="0" lang="en-US" b="0" i="0" u="none" strike="noStrike" kern="1200" cap="none" spc="0" normalizeH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cs typeface="Times New Roman" pitchFamily="18" charset="0"/>
            </a:endParaRPr>
          </a:p>
          <a:p>
            <a:pPr marL="0" marR="0" lvl="0" indent="0" algn="l" defTabSz="914400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/>
              <a:cs typeface="Times New Roman" pitchFamily="18" charset="0"/>
            </a:endParaRPr>
          </a:p>
        </p:txBody>
      </p:sp>
      <p:graphicFrame>
        <p:nvGraphicFramePr>
          <p:cNvPr id="39012" name="Group 100"/>
          <p:cNvGraphicFramePr>
            <a:graphicFrameLocks noGrp="1"/>
          </p:cNvGraphicFramePr>
          <p:nvPr/>
        </p:nvGraphicFramePr>
        <p:xfrm>
          <a:off x="1447800" y="1143000"/>
          <a:ext cx="5715000" cy="2362201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5857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95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49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3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Bit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Name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Meaning after add or sub</a:t>
                      </a: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N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negative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 is negative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Z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zero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result is zero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488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V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overflow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signed overflow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carry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unsigned overflow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7" name="Rectangle 20"/>
          <p:cNvSpPr>
            <a:spLocks noChangeArrowheads="1"/>
          </p:cNvSpPr>
          <p:nvPr/>
        </p:nvSpPr>
        <p:spPr bwMode="auto">
          <a:xfrm>
            <a:off x="3340970" y="5575300"/>
            <a:ext cx="1943100" cy="40005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endParaRPr lang="en-US" sz="1350" b="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Text Box 21"/>
          <p:cNvSpPr txBox="1">
            <a:spLocks noChangeArrowheads="1"/>
          </p:cNvSpPr>
          <p:nvPr/>
        </p:nvSpPr>
        <p:spPr bwMode="auto">
          <a:xfrm>
            <a:off x="3271914" y="5336505"/>
            <a:ext cx="380232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>
                <a:solidFill>
                  <a:prstClr val="black"/>
                </a:solidFill>
                <a:latin typeface="Calibri"/>
              </a:rPr>
              <a:t>31</a:t>
            </a:r>
          </a:p>
        </p:txBody>
      </p:sp>
      <p:sp>
        <p:nvSpPr>
          <p:cNvPr id="19" name="Text Box 22"/>
          <p:cNvSpPr txBox="1">
            <a:spLocks noChangeArrowheads="1"/>
          </p:cNvSpPr>
          <p:nvPr/>
        </p:nvSpPr>
        <p:spPr bwMode="auto">
          <a:xfrm>
            <a:off x="4998320" y="5325789"/>
            <a:ext cx="282450" cy="3231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500" b="0" dirty="0">
                <a:solidFill>
                  <a:prstClr val="black"/>
                </a:solidFill>
                <a:latin typeface="Calibri"/>
              </a:rPr>
              <a:t>0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340970" y="5575300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N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503092" y="5575022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Z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665215" y="5574465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24956" y="5574464"/>
            <a:ext cx="159741" cy="3997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V</a:t>
            </a:r>
          </a:p>
        </p:txBody>
      </p:sp>
      <p:sp>
        <p:nvSpPr>
          <p:cNvPr id="24" name="Rectangle 23"/>
          <p:cNvSpPr/>
          <p:nvPr/>
        </p:nvSpPr>
        <p:spPr>
          <a:xfrm>
            <a:off x="2878666" y="6009879"/>
            <a:ext cx="2941896" cy="3000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342900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en-US" sz="1350" b="0" dirty="0">
                <a:solidFill>
                  <a:prstClr val="black"/>
                </a:solidFill>
                <a:latin typeface="Calibri"/>
              </a:rPr>
              <a:t>CPSR (Current Program Status Register)</a:t>
            </a:r>
          </a:p>
        </p:txBody>
      </p:sp>
      <p:sp>
        <p:nvSpPr>
          <p:cNvPr id="16" name="Horizontal Scroll 15"/>
          <p:cNvSpPr/>
          <p:nvPr/>
        </p:nvSpPr>
        <p:spPr>
          <a:xfrm>
            <a:off x="76200" y="-2321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623990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7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CB23D-EFE6-FA45-DAF9-9FF26087A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866A56-D44E-D648-C861-46FA398FDE43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Lecture 2: Carry flag for unsigned addition and subtraction</a:t>
            </a:r>
          </a:p>
          <a:p>
            <a:pPr lvl="1"/>
            <a:r>
              <a:rPr lang="en-US" dirty="0">
                <a:hlinkClick r:id="rId2"/>
              </a:rPr>
              <a:t>https://www.youtube.com/watch?v=MxGW2WurKuM&amp;list=PLRJhV4hUhIymmp5CCeIFPyxbknsdcXCc8&amp;index=2</a:t>
            </a:r>
            <a:endParaRPr lang="en-US" dirty="0"/>
          </a:p>
          <a:p>
            <a:r>
              <a:rPr lang="en-US" dirty="0"/>
              <a:t>Lecture 3: Overflow flag for signed addition and subtraction</a:t>
            </a:r>
          </a:p>
          <a:p>
            <a:pPr lvl="1"/>
            <a:r>
              <a:rPr lang="en-US" dirty="0">
                <a:hlinkClick r:id="rId3"/>
              </a:rPr>
              <a:t>https://www.youtube.com/watch?v=BIn6iyYIGio&amp;list=PLRJhV4hUhIymmp5CCeIFPyxbknsdcXCc8&amp;index=3</a:t>
            </a:r>
            <a:r>
              <a:rPr lang="en-US" dirty="0"/>
              <a:t> </a:t>
            </a:r>
          </a:p>
        </p:txBody>
      </p:sp>
      <p:sp>
        <p:nvSpPr>
          <p:cNvPr id="4" name="Horizontal Scroll 15">
            <a:extLst>
              <a:ext uri="{FF2B5EF4-FFF2-40B4-BE49-F238E27FC236}">
                <a16:creationId xmlns:a16="http://schemas.microsoft.com/office/drawing/2014/main" id="{91B1BB63-1586-6983-A850-9ABE39B4AF7D}"/>
              </a:ext>
            </a:extLst>
          </p:cNvPr>
          <p:cNvSpPr/>
          <p:nvPr/>
        </p:nvSpPr>
        <p:spPr>
          <a:xfrm>
            <a:off x="76200" y="-23210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4009754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2526-FDDF-35FA-A44E-1A2334442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ANDS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B70333-70B3-0D05-E999-759739E50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995D49-573C-6129-4E24-762AAEB6BD07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What are value of r2, and NZCV flags after execution, assuming all flags are initially 0.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B598EB-3D73-A532-9DE0-CBC965E702FA}"/>
              </a:ext>
            </a:extLst>
          </p:cNvPr>
          <p:cNvSpPr/>
          <p:nvPr/>
        </p:nvSpPr>
        <p:spPr>
          <a:xfrm>
            <a:off x="860298" y="2213036"/>
            <a:ext cx="3467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r0, =0xFFFFFFF00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ANDS r2, r1, r0, LSL #1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445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09F9-4905-FD89-18E1-B8EB2F60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 ADDS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E8A52C-2E2E-54F3-49AA-2CABED2CB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21BD5E1-8C43-5CBF-BEB4-B430BDD4D73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r>
              <a:rPr lang="en-US" dirty="0"/>
              <a:t>What are value of r2, and NZCV flags after execution, assuming all flags are initially 0.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3F8B0C-9B9C-5AAA-26B5-003AE580EB61}"/>
              </a:ext>
            </a:extLst>
          </p:cNvPr>
          <p:cNvSpPr/>
          <p:nvPr/>
        </p:nvSpPr>
        <p:spPr>
          <a:xfrm>
            <a:off x="860298" y="2133600"/>
            <a:ext cx="3467100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r0, =0xFFFFFFF00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LDR r1, =0x00000001</a:t>
            </a:r>
          </a:p>
          <a:p>
            <a:r>
              <a:rPr lang="pt-BR" sz="2000" dirty="0">
                <a:latin typeface="Consolas" panose="020B0609020204030204" pitchFamily="49" charset="0"/>
                <a:cs typeface="Consolas" panose="020B0609020204030204" pitchFamily="49" charset="0"/>
              </a:rPr>
              <a:t>ADDS r2, r1, r0, LSL #1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15450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CE9CC-DEC3-BC36-FF0A-FD088EB3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Flags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FB2C4-0E87-791F-5E7D-1A0D8DB24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21DA5F-0B0C-5E4B-FFBA-4A8692F7A97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Suppose registers have the following values:</a:t>
            </a:r>
          </a:p>
          <a:p>
            <a:r>
              <a:rPr lang="en-US" dirty="0"/>
              <a:t>What are value of r4, and NZCV flags after execution, assuming all flags are initially 0. (Each instruction runs individually.)</a:t>
            </a:r>
          </a:p>
          <a:p>
            <a:r>
              <a:rPr lang="pt-BR" dirty="0"/>
              <a:t>(a) ADD r4, r0, r2, ASR #3</a:t>
            </a:r>
          </a:p>
          <a:p>
            <a:r>
              <a:rPr lang="pt-BR" dirty="0"/>
              <a:t>(b) ADDS r4, r0, r1</a:t>
            </a:r>
          </a:p>
          <a:p>
            <a:r>
              <a:rPr lang="pt-BR" dirty="0"/>
              <a:t>(c) LSRS r4, r0, #1</a:t>
            </a:r>
          </a:p>
          <a:p>
            <a:r>
              <a:rPr lang="pt-BR" dirty="0"/>
              <a:t>(d) ANDS r4, r0, r3</a:t>
            </a:r>
          </a:p>
          <a:p>
            <a:r>
              <a:rPr lang="en-US" dirty="0"/>
              <a:t>(e) CMP r2, #3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6C027E4-0F54-2503-6E54-155E1BC92737}"/>
              </a:ext>
            </a:extLst>
          </p:cNvPr>
          <p:cNvGraphicFramePr>
            <a:graphicFrameLocks noGrp="1"/>
          </p:cNvGraphicFramePr>
          <p:nvPr/>
        </p:nvGraphicFramePr>
        <p:xfrm>
          <a:off x="7070034" y="69573"/>
          <a:ext cx="1984513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6128">
                  <a:extLst>
                    <a:ext uri="{9D8B030D-6E8A-4147-A177-3AD203B41FA5}">
                      <a16:colId xmlns:a16="http://schemas.microsoft.com/office/drawing/2014/main" val="1977830853"/>
                    </a:ext>
                  </a:extLst>
                </a:gridCol>
                <a:gridCol w="1488385">
                  <a:extLst>
                    <a:ext uri="{9D8B030D-6E8A-4147-A177-3AD203B41FA5}">
                      <a16:colId xmlns:a16="http://schemas.microsoft.com/office/drawing/2014/main" val="1289645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0xffffffff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1725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1873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0x00000003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00448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r3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0xfffffff0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90180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61661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6F502-DB5A-8F9C-A5EB-10BBD9248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Barrel Shifter: Explanations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25D8ACB-98F6-A4F1-CB73-635D27ADC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>
                    <a:latin typeface="Gill Sans Light"/>
                  </a:rPr>
                  <a:t>LSL (logical shift left):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left, fills zeros on the right; </a:t>
                </a:r>
                <a:r>
                  <a:rPr lang="en-US" dirty="0">
                    <a:latin typeface="Gill Sans Light"/>
                  </a:rPr>
                  <a:t>C gets the last bit shifted out of bit 31. This is multiply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for non-overflowing values.</a:t>
                </a:r>
              </a:p>
              <a:p>
                <a:r>
                  <a:rPr lang="en-US" dirty="0">
                    <a:latin typeface="Gill Sans Light"/>
                  </a:rPr>
                  <a:t>LSR (logical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zeros on the left; </a:t>
                </a:r>
                <a:r>
                  <a:rPr lang="en-US" dirty="0">
                    <a:latin typeface="Gill Sans Light"/>
                  </a:rPr>
                  <a:t>C gets the last bit shifted out of bit 0. This is unsigned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.</a:t>
                </a:r>
                <a:r>
                  <a:rPr lang="en-US" dirty="0">
                    <a:latin typeface="Gill Sans Light"/>
                  </a:rPr>
                  <a:t> </a:t>
                </a:r>
              </a:p>
              <a:p>
                <a:r>
                  <a:rPr lang="en-US" dirty="0">
                    <a:latin typeface="Gill Sans Light"/>
                  </a:rPr>
                  <a:t>ASR (arithmetic shift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shifts right, fills the sign bit on the left </a:t>
                </a:r>
                <a:r>
                  <a:rPr lang="en-US" dirty="0">
                    <a:latin typeface="Gill Sans Light"/>
                  </a:rPr>
                  <a:t>to preserving the sign; C gets the last bit shifted out of bit 0. This is signed division by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ar-AE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ar-AE" dirty="0">
                    <a:latin typeface="Gill Sans Light"/>
                  </a:rPr>
                  <a:t> </a:t>
                </a:r>
                <a:r>
                  <a:rPr lang="en-US" dirty="0">
                    <a:latin typeface="Gill Sans Light"/>
                  </a:rPr>
                  <a:t>with sign extension</a:t>
                </a:r>
              </a:p>
              <a:p>
                <a:r>
                  <a:rPr lang="en-US" dirty="0">
                    <a:latin typeface="Gill Sans Light"/>
                  </a:rPr>
                  <a:t>ROR (rotate right):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bits right with wraparound</a:t>
                </a:r>
                <a:r>
                  <a:rPr lang="en-US" dirty="0">
                    <a:latin typeface="Gill Sans Light"/>
                  </a:rPr>
                  <a:t>; bits leaving bit 0 re-enter at bit 31, and C receives the bit that wrapped. This is a pure rotation without data loss.</a:t>
                </a:r>
              </a:p>
              <a:p>
                <a:r>
                  <a:rPr lang="en-US" dirty="0">
                    <a:latin typeface="Gill Sans Light"/>
                  </a:rPr>
                  <a:t>RRX (rotate right extended):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rotates right by one through the carry flag</a:t>
                </a:r>
                <a:r>
                  <a:rPr lang="en-US" dirty="0">
                    <a:latin typeface="Gill Sans Light"/>
                  </a:rPr>
                  <a:t>, treating C as a 33rd bit; new bit 31 comes from old C, and C receives old bit 0.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B7C9F849-B760-6B86-0795-1026F14FB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>
                <a:blip r:embed="rId3"/>
                <a:stretch>
                  <a:fillRect l="-519" t="-2222" r="-20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Horizontal Scroll 12">
            <a:extLst>
              <a:ext uri="{FF2B5EF4-FFF2-40B4-BE49-F238E27FC236}">
                <a16:creationId xmlns:a16="http://schemas.microsoft.com/office/drawing/2014/main" id="{E5E988BA-EC48-9C00-F0B8-EA356F0F3223}"/>
              </a:ext>
            </a:extLst>
          </p:cNvPr>
          <p:cNvSpPr/>
          <p:nvPr/>
        </p:nvSpPr>
        <p:spPr>
          <a:xfrm>
            <a:off x="76200" y="-19878"/>
            <a:ext cx="1265712" cy="762000"/>
          </a:xfrm>
          <a:prstGeom prst="horizontalScroll">
            <a:avLst/>
          </a:prstGeom>
          <a:gradFill rotWithShape="1">
            <a:gsLst>
              <a:gs pos="0">
                <a:srgbClr val="4F81BD">
                  <a:tint val="50000"/>
                  <a:satMod val="300000"/>
                </a:srgbClr>
              </a:gs>
              <a:gs pos="35000">
                <a:srgbClr val="4F81BD">
                  <a:tint val="37000"/>
                  <a:satMod val="300000"/>
                </a:srgbClr>
              </a:gs>
              <a:gs pos="100000">
                <a:srgbClr val="4F81BD">
                  <a:tint val="15000"/>
                  <a:satMod val="350000"/>
                </a:srgbClr>
              </a:gs>
            </a:gsLst>
            <a:lin ang="16200000" scaled="1"/>
          </a:gradFill>
          <a:ln w="9525" cap="flat" cmpd="sng" algn="ctr">
            <a:solidFill>
              <a:srgbClr val="4F81BD">
                <a:shade val="95000"/>
                <a:satMod val="105000"/>
              </a:srgbClr>
            </a:solidFill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996946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FB880-04B3-ECE3-3ABD-F33567012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with Shifts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4B1B2-C5F4-2713-F5B6-3B26A2BAA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7521E-4543-F7E4-701C-9D4CAFA526F9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pt-BR" dirty="0"/>
              <a:t>Assuimg 32-bit registers:</a:t>
            </a:r>
          </a:p>
          <a:p>
            <a:r>
              <a:rPr lang="pt-BR" dirty="0"/>
              <a:t>Q1: 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LSL 7</a:t>
            </a:r>
          </a:p>
          <a:p>
            <a:r>
              <a:rPr lang="pt-BR" dirty="0"/>
              <a:t>Q2:</a:t>
            </a:r>
          </a:p>
          <a:p>
            <a:pPr lvl="1"/>
            <a:r>
              <a:rPr lang="pt-BR" dirty="0"/>
              <a:t>LDR r0, =0x00000400</a:t>
            </a:r>
          </a:p>
          <a:p>
            <a:pPr lvl="1"/>
            <a:r>
              <a:rPr lang="pt-BR" dirty="0"/>
              <a:t>MOV r0, r0, LSR 2</a:t>
            </a:r>
          </a:p>
          <a:p>
            <a:r>
              <a:rPr lang="pt-BR" dirty="0"/>
              <a:t>Q3: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LSR 2</a:t>
            </a:r>
            <a:endParaRPr lang="en-US" dirty="0"/>
          </a:p>
          <a:p>
            <a:r>
              <a:rPr lang="pt-BR" dirty="0"/>
              <a:t>Q4:</a:t>
            </a:r>
          </a:p>
          <a:p>
            <a:pPr lvl="1"/>
            <a:r>
              <a:rPr lang="pt-BR" dirty="0"/>
              <a:t>LDR r0, =</a:t>
            </a:r>
            <a:r>
              <a:rPr lang="en-US" dirty="0"/>
              <a:t>0xFFFFC000</a:t>
            </a:r>
          </a:p>
          <a:p>
            <a:pPr lvl="1"/>
            <a:r>
              <a:rPr lang="pt-BR" dirty="0"/>
              <a:t>MOV r0, r0, ASR 2</a:t>
            </a:r>
          </a:p>
          <a:p>
            <a:r>
              <a:rPr lang="pt-BR" dirty="0"/>
              <a:t>Q5:</a:t>
            </a:r>
          </a:p>
          <a:p>
            <a:pPr lvl="1"/>
            <a:r>
              <a:rPr lang="pt-BR" dirty="0"/>
              <a:t>LDR r0, =0x00000007</a:t>
            </a:r>
          </a:p>
          <a:p>
            <a:pPr lvl="1"/>
            <a:r>
              <a:rPr lang="pt-BR" dirty="0"/>
              <a:t>MOV r0, r0, ROR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37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933DF-9610-809C-11B2-6E559AD6F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Assembly Programming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51F047-7DC1-1269-97CA-1BFB3E386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5194D1-447C-6A4E-281D-DAB9A59A84C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Write ARMv7 assembly for pseudocode</a:t>
            </a:r>
          </a:p>
          <a:p>
            <a:pPr lvl="1"/>
            <a:r>
              <a:rPr lang="en-US" dirty="0"/>
              <a:t>r1 = (r0 &gt;&gt; 4) &amp; 15</a:t>
            </a:r>
          </a:p>
        </p:txBody>
      </p:sp>
    </p:spTree>
    <p:extLst>
      <p:ext uri="{BB962C8B-B14F-4D97-AF65-F5344CB8AC3E}">
        <p14:creationId xmlns:p14="http://schemas.microsoft.com/office/powerpoint/2010/main" val="544675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3264</TotalTime>
  <Words>801</Words>
  <Application>Microsoft Office PowerPoint</Application>
  <PresentationFormat>On-screen Show (4:3)</PresentationFormat>
  <Paragraphs>116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Bookman Old Style (Headings)</vt:lpstr>
      <vt:lpstr>Gill Sans Light</vt:lpstr>
      <vt:lpstr>Arial</vt:lpstr>
      <vt:lpstr>Bookman Old Style</vt:lpstr>
      <vt:lpstr>Calibri</vt:lpstr>
      <vt:lpstr>Cambria Math</vt:lpstr>
      <vt:lpstr>Consolas</vt:lpstr>
      <vt:lpstr>Gill Sans MT</vt:lpstr>
      <vt:lpstr>Wingdings</vt:lpstr>
      <vt:lpstr>Wingdings 3</vt:lpstr>
      <vt:lpstr>Origin</vt:lpstr>
      <vt:lpstr>Z. Gu</vt:lpstr>
      <vt:lpstr>Summary of Carry and Overflow Flags</vt:lpstr>
      <vt:lpstr>References</vt:lpstr>
      <vt:lpstr>Flags ANDS</vt:lpstr>
      <vt:lpstr>Flags ADDS</vt:lpstr>
      <vt:lpstr>Flags</vt:lpstr>
      <vt:lpstr>Barrel Shifter: Explanations</vt:lpstr>
      <vt:lpstr>Arithmetic with Shifts</vt:lpstr>
      <vt:lpstr>Assembly Programming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345</cp:revision>
  <dcterms:created xsi:type="dcterms:W3CDTF">2014-02-05T02:41:42Z</dcterms:created>
  <dcterms:modified xsi:type="dcterms:W3CDTF">2025-09-22T02:43:07Z</dcterms:modified>
</cp:coreProperties>
</file>