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307" r:id="rId3"/>
    <p:sldId id="308" r:id="rId4"/>
    <p:sldId id="284" r:id="rId5"/>
    <p:sldId id="258" r:id="rId6"/>
    <p:sldId id="259" r:id="rId7"/>
    <p:sldId id="260" r:id="rId8"/>
    <p:sldId id="310" r:id="rId9"/>
    <p:sldId id="261" r:id="rId10"/>
    <p:sldId id="292" r:id="rId11"/>
    <p:sldId id="293" r:id="rId12"/>
    <p:sldId id="294" r:id="rId13"/>
    <p:sldId id="263" r:id="rId14"/>
    <p:sldId id="295" r:id="rId15"/>
    <p:sldId id="296" r:id="rId16"/>
    <p:sldId id="303" r:id="rId17"/>
    <p:sldId id="304" r:id="rId18"/>
    <p:sldId id="297" r:id="rId19"/>
    <p:sldId id="305" r:id="rId20"/>
    <p:sldId id="306" r:id="rId21"/>
    <p:sldId id="309" r:id="rId22"/>
    <p:sldId id="266" r:id="rId23"/>
    <p:sldId id="298" r:id="rId24"/>
    <p:sldId id="278" r:id="rId25"/>
    <p:sldId id="279" r:id="rId26"/>
    <p:sldId id="300" r:id="rId27"/>
    <p:sldId id="283" r:id="rId28"/>
    <p:sldId id="299" r:id="rId29"/>
    <p:sldId id="301" r:id="rId30"/>
    <p:sldId id="281" r:id="rId31"/>
    <p:sldId id="302" r:id="rId32"/>
    <p:sldId id="282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nghua Gu" userId="9a7e1853e1951ef5" providerId="LiveId" clId="{CF1FAA12-072C-4ED5-BA76-0FFFAEFDB88A}"/>
    <pc:docChg chg="undo custSel modSld">
      <pc:chgData name="Zonghua Gu" userId="9a7e1853e1951ef5" providerId="LiveId" clId="{CF1FAA12-072C-4ED5-BA76-0FFFAEFDB88A}" dt="2025-09-22T00:54:49.536" v="12" actId="20577"/>
      <pc:docMkLst>
        <pc:docMk/>
      </pc:docMkLst>
      <pc:sldChg chg="delSp modSp mod">
        <pc:chgData name="Zonghua Gu" userId="9a7e1853e1951ef5" providerId="LiveId" clId="{CF1FAA12-072C-4ED5-BA76-0FFFAEFDB88A}" dt="2025-09-22T00:54:49.536" v="12" actId="20577"/>
        <pc:sldMkLst>
          <pc:docMk/>
          <pc:sldMk cId="1683281344" sldId="256"/>
        </pc:sldMkLst>
        <pc:spChg chg="mod">
          <ac:chgData name="Zonghua Gu" userId="9a7e1853e1951ef5" providerId="LiveId" clId="{CF1FAA12-072C-4ED5-BA76-0FFFAEFDB88A}" dt="2025-09-22T00:54:37.636" v="4" actId="20577"/>
          <ac:spMkLst>
            <pc:docMk/>
            <pc:sldMk cId="1683281344" sldId="256"/>
            <ac:spMk id="2" creationId="{00000000-0000-0000-0000-000000000000}"/>
          </ac:spMkLst>
        </pc:spChg>
        <pc:spChg chg="mod">
          <ac:chgData name="Zonghua Gu" userId="9a7e1853e1951ef5" providerId="LiveId" clId="{CF1FAA12-072C-4ED5-BA76-0FFFAEFDB88A}" dt="2025-09-22T00:54:41.735" v="9" actId="20577"/>
          <ac:spMkLst>
            <pc:docMk/>
            <pc:sldMk cId="1683281344" sldId="256"/>
            <ac:spMk id="3" creationId="{00000000-0000-0000-0000-000000000000}"/>
          </ac:spMkLst>
        </pc:spChg>
        <pc:spChg chg="del">
          <ac:chgData name="Zonghua Gu" userId="9a7e1853e1951ef5" providerId="LiveId" clId="{CF1FAA12-072C-4ED5-BA76-0FFFAEFDB88A}" dt="2025-09-22T00:54:45.784" v="10" actId="478"/>
          <ac:spMkLst>
            <pc:docMk/>
            <pc:sldMk cId="1683281344" sldId="256"/>
            <ac:spMk id="5" creationId="{00000000-0000-0000-0000-000000000000}"/>
          </ac:spMkLst>
        </pc:spChg>
        <pc:spChg chg="mod">
          <ac:chgData name="Zonghua Gu" userId="9a7e1853e1951ef5" providerId="LiveId" clId="{CF1FAA12-072C-4ED5-BA76-0FFFAEFDB88A}" dt="2025-09-22T00:54:49.536" v="12" actId="20577"/>
          <ac:spMkLst>
            <pc:docMk/>
            <pc:sldMk cId="1683281344" sldId="256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A5E3F-0972-45A4-AC9E-F4F032C2257A}" type="datetimeFigureOut">
              <a:rPr lang="en-US" smtClean="0"/>
              <a:pPr/>
              <a:t>9/21/2025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F4C3A-4FFF-4769-A3DC-CFCC34F8D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26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5385DBA2-727B-43EE-B61A-7232050E756A}" type="datetime1">
              <a:rPr lang="en-US" smtClean="0"/>
              <a:pPr eaLnBrk="1" latinLnBrk="0" hangingPunct="1"/>
              <a:t>9/21/2025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58F74D6-AB91-42D2-8101-D1947966E076}" type="datetime1">
              <a:rPr lang="en-US" smtClean="0"/>
              <a:pPr eaLnBrk="1" latinLnBrk="0" hangingPunct="1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BC2DAB9-8EA6-4157-980F-5E7CBF565945}" type="datetime1">
              <a:rPr lang="en-US" smtClean="0"/>
              <a:pPr eaLnBrk="1" latinLnBrk="0" hangingPunct="1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D3CB0AB-D709-47D9-B108-C72463926FD4}" type="datetime1">
              <a:rPr lang="en-US" smtClean="0"/>
              <a:pPr eaLnBrk="1" latinLnBrk="0" hangingPunct="1"/>
              <a:t>9/21/2025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eaLnBrk="1" latinLnBrk="0" hangingPunct="1"/>
            <a:fld id="{A15A26EE-9A10-4DC6-9165-C6231F65734D}" type="datetime1">
              <a:rPr lang="en-US" smtClean="0"/>
              <a:pPr eaLnBrk="1" latinLnBrk="0" hangingPunct="1"/>
              <a:t>9/21/2025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38F1204-C368-4730-89D0-2AA4D8D0FAB9}" type="datetime1">
              <a:rPr lang="en-US" smtClean="0"/>
              <a:pPr eaLnBrk="1" latinLnBrk="0" hangingPunct="1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9A52CCE-3D4A-4822-AB92-D51BD1732F26}" type="datetime1">
              <a:rPr lang="en-US" smtClean="0"/>
              <a:pPr eaLnBrk="1" latinLnBrk="0" hangingPunct="1"/>
              <a:t>9/21/2025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B10BC51-9A51-4195-AB26-809709A20093}" type="datetime1">
              <a:rPr lang="en-US" smtClean="0"/>
              <a:pPr eaLnBrk="1" latinLnBrk="0" hangingPunct="1"/>
              <a:t>9/21/2025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53E6368-F58E-49F3-B7B5-FC7AF9F17FE0}" type="datetime1">
              <a:rPr lang="en-US" smtClean="0"/>
              <a:pPr eaLnBrk="1" latinLnBrk="0" hangingPunct="1"/>
              <a:t>9/21/2025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42A515F-6EF2-4223-93EA-CB9BA509637A}" type="datetime1">
              <a:rPr lang="en-US" smtClean="0"/>
              <a:pPr eaLnBrk="1" latinLnBrk="0" hangingPunct="1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F777A1D-A95B-4F83-8E3E-DFE663370841}" type="datetime1">
              <a:rPr lang="en-US" smtClean="0"/>
              <a:pPr eaLnBrk="1" latinLnBrk="0" hangingPunct="1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EDB75FB9-5078-4BA9-9F83-227F6C9A4C15}" type="datetime1">
              <a:rPr lang="en-US" smtClean="0"/>
              <a:pPr eaLnBrk="1" latinLnBrk="0" hangingPunct="1"/>
              <a:t>9/21/2025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emf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Z. Gu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8788" y="1828800"/>
            <a:ext cx="19806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C00000"/>
                </a:solidFill>
              </a:rPr>
              <a:t>ECE271</a:t>
            </a: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Final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83281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 &amp; </a:t>
            </a:r>
            <a:r>
              <a:rPr lang="en-US" dirty="0" err="1"/>
              <a:t>Unstacking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10</a:t>
            </a:fld>
            <a:endParaRPr kumimoji="0"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0600" y="4844533"/>
            <a:ext cx="70104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90600" y="4234933"/>
            <a:ext cx="2057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429000" y="3091933"/>
            <a:ext cx="198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791200" y="4225408"/>
            <a:ext cx="2209800" cy="95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048000" y="3091934"/>
            <a:ext cx="381000" cy="11334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5410200" y="3091934"/>
            <a:ext cx="381000" cy="11334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257550" y="2939533"/>
            <a:ext cx="0" cy="228600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600700" y="2939533"/>
            <a:ext cx="0" cy="228600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41605" y="2570201"/>
            <a:ext cx="1849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Interrupt Handler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22554" y="4896444"/>
            <a:ext cx="1963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Handler Mode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791200" y="4896444"/>
            <a:ext cx="1963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Thread Mode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13374" y="4910255"/>
            <a:ext cx="1963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Thread Mode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28800" y="2909409"/>
            <a:ext cx="1248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Interrupt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Signal</a:t>
            </a:r>
          </a:p>
        </p:txBody>
      </p:sp>
      <p:cxnSp>
        <p:nvCxnSpPr>
          <p:cNvPr id="32" name="Straight Arrow Connector 31"/>
          <p:cNvCxnSpPr>
            <a:stCxn id="30" idx="2"/>
          </p:cNvCxnSpPr>
          <p:nvPr/>
        </p:nvCxnSpPr>
        <p:spPr>
          <a:xfrm>
            <a:off x="2453010" y="3555740"/>
            <a:ext cx="594990" cy="66966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258481" y="3865601"/>
            <a:ext cx="1496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Program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80518" y="3856076"/>
            <a:ext cx="1496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Program</a:t>
            </a:r>
          </a:p>
        </p:txBody>
      </p:sp>
      <p:cxnSp>
        <p:nvCxnSpPr>
          <p:cNvPr id="36" name="Straight Arrow Connector 35"/>
          <p:cNvCxnSpPr>
            <a:stCxn id="40" idx="0"/>
          </p:cNvCxnSpPr>
          <p:nvPr/>
        </p:nvCxnSpPr>
        <p:spPr>
          <a:xfrm flipH="1" flipV="1">
            <a:off x="3167671" y="3925759"/>
            <a:ext cx="718538" cy="29878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334615" y="4224541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Stacking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5715000" y="3429000"/>
            <a:ext cx="304800" cy="302817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825146" y="3059668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Unstacking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5410200" y="2570201"/>
            <a:ext cx="414946" cy="489467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257800" y="1923870"/>
            <a:ext cx="1248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Interrupt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Exit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001000" y="4659867"/>
            <a:ext cx="76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481069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 &amp; </a:t>
            </a:r>
            <a:r>
              <a:rPr lang="en-US" dirty="0" err="1"/>
              <a:t>Unstacking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11</a:t>
            </a:fld>
            <a:endParaRPr kumimoji="0"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"/>
          </p:nvPr>
        </p:nvSpPr>
        <p:spPr>
          <a:xfrm>
            <a:off x="457200" y="5181600"/>
            <a:ext cx="8229600" cy="1143000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/>
              <a:t>Two </a:t>
            </a:r>
            <a:r>
              <a:rPr lang="en-US" sz="1800" dirty="0" err="1"/>
              <a:t>SPs</a:t>
            </a:r>
            <a:r>
              <a:rPr lang="en-US" sz="1800" dirty="0"/>
              <a:t>: Main </a:t>
            </a:r>
            <a:r>
              <a:rPr lang="en-US" sz="1800" dirty="0" err="1"/>
              <a:t>SP</a:t>
            </a:r>
            <a:r>
              <a:rPr lang="en-US" sz="1800" dirty="0"/>
              <a:t> (</a:t>
            </a:r>
            <a:r>
              <a:rPr lang="en-US" sz="1800" dirty="0" err="1"/>
              <a:t>MSP</a:t>
            </a:r>
            <a:r>
              <a:rPr lang="en-US" sz="1800" dirty="0"/>
              <a:t>) and Process </a:t>
            </a:r>
            <a:r>
              <a:rPr lang="en-US" sz="1800" dirty="0" err="1"/>
              <a:t>SP</a:t>
            </a:r>
            <a:r>
              <a:rPr lang="en-US" sz="1800" dirty="0"/>
              <a:t> (</a:t>
            </a:r>
            <a:r>
              <a:rPr lang="en-US" sz="1800" dirty="0" err="1"/>
              <a:t>PSP</a:t>
            </a:r>
            <a:r>
              <a:rPr lang="en-US" sz="1800" dirty="0"/>
              <a:t>)</a:t>
            </a:r>
          </a:p>
          <a:p>
            <a:r>
              <a:rPr lang="en-US" sz="1800" dirty="0"/>
              <a:t>Determined by operating mode, and CONTROL[0]</a:t>
            </a:r>
          </a:p>
          <a:p>
            <a:pPr lvl="1"/>
            <a:r>
              <a:rPr lang="en-US" sz="1700" dirty="0"/>
              <a:t>Thread mode </a:t>
            </a:r>
            <a:r>
              <a:rPr lang="en-US" sz="1700" dirty="0">
                <a:latin typeface="Cambria Math"/>
                <a:ea typeface="Cambria Math"/>
              </a:rPr>
              <a:t>⟶ </a:t>
            </a:r>
            <a:r>
              <a:rPr lang="en-US" sz="1700" dirty="0" err="1">
                <a:ea typeface="Cambria Math"/>
              </a:rPr>
              <a:t>SP</a:t>
            </a:r>
            <a:r>
              <a:rPr lang="en-US" sz="1700" dirty="0">
                <a:ea typeface="Cambria Math"/>
              </a:rPr>
              <a:t> = </a:t>
            </a:r>
            <a:r>
              <a:rPr lang="en-US" sz="1700" dirty="0" err="1">
                <a:ea typeface="Cambria Math"/>
              </a:rPr>
              <a:t>PSP</a:t>
            </a:r>
            <a:endParaRPr lang="en-US" sz="1700" dirty="0">
              <a:ea typeface="Cambria Math"/>
            </a:endParaRPr>
          </a:p>
          <a:p>
            <a:pPr lvl="1"/>
            <a:r>
              <a:rPr lang="en-US" sz="1700" dirty="0">
                <a:ea typeface="Cambria Math"/>
              </a:rPr>
              <a:t>Handler mode</a:t>
            </a:r>
            <a:r>
              <a:rPr lang="en-US" sz="1700" dirty="0">
                <a:latin typeface="Cambria Math"/>
                <a:ea typeface="Cambria Math"/>
              </a:rPr>
              <a:t> ⟶ </a:t>
            </a:r>
            <a:r>
              <a:rPr lang="en-US" sz="1700" dirty="0" err="1">
                <a:ea typeface="Cambria Math"/>
              </a:rPr>
              <a:t>SP</a:t>
            </a:r>
            <a:r>
              <a:rPr lang="en-US" sz="1700" dirty="0">
                <a:ea typeface="Cambria Math"/>
              </a:rPr>
              <a:t> = </a:t>
            </a:r>
            <a:r>
              <a:rPr lang="en-US" sz="1700" dirty="0" err="1">
                <a:ea typeface="Cambria Math"/>
              </a:rPr>
              <a:t>MSP</a:t>
            </a:r>
            <a:r>
              <a:rPr lang="en-US" sz="1700" dirty="0">
                <a:ea typeface="Cambria Math"/>
              </a:rPr>
              <a:t>  if CONTROL[0] = 0; Otherwise </a:t>
            </a:r>
            <a:r>
              <a:rPr lang="en-US" sz="1700" dirty="0" err="1">
                <a:ea typeface="Cambria Math"/>
              </a:rPr>
              <a:t>SP</a:t>
            </a:r>
            <a:r>
              <a:rPr lang="en-US" sz="1700" dirty="0">
                <a:ea typeface="Cambria Math"/>
              </a:rPr>
              <a:t> = </a:t>
            </a:r>
            <a:r>
              <a:rPr lang="en-US" sz="1700" dirty="0" err="1">
                <a:ea typeface="Cambria Math"/>
              </a:rPr>
              <a:t>PSP</a:t>
            </a:r>
            <a:endParaRPr lang="en-US" sz="17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81842" y="1524000"/>
          <a:ext cx="2819400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75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+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xxxxxxxx</a:t>
                      </a:r>
                      <a:endParaRPr lang="en-US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+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0x1C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xPSP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+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0x18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PC (</a:t>
                      </a:r>
                      <a:r>
                        <a:rPr lang="en-US" b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r15</a:t>
                      </a:r>
                      <a:r>
                        <a:rPr lang="en-US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+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0x14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LR</a:t>
                      </a:r>
                      <a:r>
                        <a:rPr lang="en-US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(</a:t>
                      </a:r>
                      <a:r>
                        <a:rPr lang="en-US" b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r14</a:t>
                      </a:r>
                      <a:r>
                        <a:rPr lang="en-US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+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r12</a:t>
                      </a:r>
                      <a:endParaRPr lang="en-US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+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0x0C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r3</a:t>
                      </a:r>
                      <a:endParaRPr lang="en-US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+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0x08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r2</a:t>
                      </a:r>
                      <a:endParaRPr lang="en-US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+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0x04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</a:t>
                      </a:r>
                      <a:endParaRPr lang="en-US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+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r0</a:t>
                      </a:r>
                      <a:endParaRPr lang="en-US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0" y="2139077"/>
            <a:ext cx="3733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processor automatically pushes these eight registers into the main stack before an interrupt handler starts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processor automatically pops these eight register out of the main stack when an interrupt hander exits.</a:t>
            </a:r>
          </a:p>
        </p:txBody>
      </p:sp>
      <p:sp>
        <p:nvSpPr>
          <p:cNvPr id="7" name="Right Brace 6"/>
          <p:cNvSpPr/>
          <p:nvPr/>
        </p:nvSpPr>
        <p:spPr>
          <a:xfrm>
            <a:off x="4977442" y="1905000"/>
            <a:ext cx="381000" cy="2971800"/>
          </a:xfrm>
          <a:prstGeom prst="rightBrace">
            <a:avLst>
              <a:gd name="adj1" fmla="val 92107"/>
              <a:gd name="adj2" fmla="val 5000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2648" y="157921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Old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600200" y="1752600"/>
            <a:ext cx="53340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2648" y="449697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600200" y="4670363"/>
            <a:ext cx="53340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893026" y="2139077"/>
            <a:ext cx="0" cy="2128123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8023" y="2764163"/>
            <a:ext cx="125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</a:rPr>
              <a:t>Stack descends.</a:t>
            </a:r>
          </a:p>
        </p:txBody>
      </p:sp>
    </p:spTree>
    <p:extLst>
      <p:ext uri="{BB962C8B-B14F-4D97-AF65-F5344CB8AC3E}">
        <p14:creationId xmlns:p14="http://schemas.microsoft.com/office/powerpoint/2010/main" val="4243349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Stacking and Unstacking upon Interrupt with FPU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12</a:t>
            </a:fld>
            <a:endParaRPr kumimoji="0"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371600"/>
            <a:ext cx="4812284" cy="4832545"/>
          </a:xfrm>
        </p:spPr>
      </p:pic>
    </p:spTree>
    <p:extLst>
      <p:ext uri="{BB962C8B-B14F-4D97-AF65-F5344CB8AC3E}">
        <p14:creationId xmlns:p14="http://schemas.microsoft.com/office/powerpoint/2010/main" val="1620139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Mixing C and Assembly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Accessing C variables</a:t>
            </a:r>
          </a:p>
          <a:p>
            <a:pPr lvl="1"/>
            <a:r>
              <a:rPr lang="en-US" dirty="0" err="1"/>
              <a:t>Struct</a:t>
            </a:r>
            <a:r>
              <a:rPr lang="en-US" dirty="0"/>
              <a:t> &amp; Data alignment</a:t>
            </a:r>
          </a:p>
          <a:p>
            <a:pPr lvl="1"/>
            <a:r>
              <a:rPr lang="en-US" dirty="0"/>
              <a:t>Static variables</a:t>
            </a:r>
          </a:p>
          <a:p>
            <a:r>
              <a:rPr lang="en-US" dirty="0"/>
              <a:t>Inline Assembly</a:t>
            </a:r>
          </a:p>
          <a:p>
            <a:r>
              <a:rPr lang="en-US" dirty="0"/>
              <a:t>C calling assembly functions</a:t>
            </a:r>
          </a:p>
          <a:p>
            <a:pPr lvl="1"/>
            <a:r>
              <a:rPr lang="en-US" dirty="0"/>
              <a:t>C: extern assembly functions and variables</a:t>
            </a:r>
          </a:p>
          <a:p>
            <a:pPr lvl="1"/>
            <a:r>
              <a:rPr lang="en-US" dirty="0"/>
              <a:t>Assembly: Export</a:t>
            </a:r>
          </a:p>
          <a:p>
            <a:r>
              <a:rPr lang="en-US" dirty="0"/>
              <a:t>Assembly calling C functions</a:t>
            </a:r>
          </a:p>
          <a:p>
            <a:pPr lvl="1"/>
            <a:r>
              <a:rPr lang="en-US" dirty="0"/>
              <a:t>Assembly: Import C function and variables</a:t>
            </a:r>
          </a:p>
          <a:p>
            <a:pPr lvl="1"/>
            <a:r>
              <a:rPr lang="en-US" dirty="0"/>
              <a:t>Export variables to C functions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13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90395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Unsigned Fixed-point Representation</a:t>
            </a:r>
            <a:br>
              <a:rPr lang="en-US" dirty="0"/>
            </a:br>
            <a:r>
              <a:rPr lang="en-US" b="1" dirty="0" err="1">
                <a:solidFill>
                  <a:srgbClr val="C00000"/>
                </a:solidFill>
              </a:rPr>
              <a:t>UQm.n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14</a:t>
            </a:fld>
            <a:endParaRPr kumimoji="0"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029200" y="1734572"/>
                <a:ext cx="27152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/>
                        </a:rPr>
                        <m:t>𝒇</m:t>
                      </m:r>
                      <m:r>
                        <a:rPr lang="en-US" sz="2400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a:rPr lang="en-US" sz="2400" b="1" i="1">
                              <a:latin typeface="Cambria Math"/>
                            </a:rPr>
                            <m:t>𝒉</m:t>
                          </m:r>
                        </m:sub>
                      </m:sSub>
                      <m:r>
                        <a:rPr lang="en-US" sz="2400" b="1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/>
                            </a:rPr>
                            <m:t>𝑨</m:t>
                          </m:r>
                        </m:e>
                        <m:sub>
                          <m:r>
                            <a:rPr lang="en-US" sz="2400" b="1" i="1">
                              <a:latin typeface="Cambria Math"/>
                            </a:rPr>
                            <m:t>𝒍</m:t>
                          </m:r>
                        </m:sub>
                      </m:sSub>
                      <m:r>
                        <a:rPr lang="en-US" sz="2400" b="1" i="1">
                          <a:latin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sz="2400" b="1" i="1">
                              <a:latin typeface="Cambria Math"/>
                            </a:rPr>
                            <m:t>−</m:t>
                          </m:r>
                          <m:r>
                            <a:rPr lang="en-US" sz="2400" b="1" i="1">
                              <a:latin typeface="Cambria Math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1734572"/>
                <a:ext cx="2715230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65525"/>
            <a:ext cx="3495675" cy="1565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410075" y="4191000"/>
                <a:ext cx="427672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>
                          <a:latin typeface="Cambria Math"/>
                        </a:rPr>
                        <m:t>10101.10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>
                              <a:latin typeface="Cambria Math"/>
                            </a:rPr>
                            <m:t>1</m:t>
                          </m:r>
                        </m:e>
                        <m:sub>
                          <m:r>
                            <a:rPr lang="en-US" sz="2400">
                              <a:latin typeface="Cambria Math"/>
                            </a:rPr>
                            <m:t>2 </m:t>
                          </m:r>
                        </m:sub>
                      </m:sSub>
                      <m:r>
                        <a:rPr lang="en-US" sz="2400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h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075" y="4191000"/>
                <a:ext cx="4276725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165585" y="4719935"/>
                <a:ext cx="229261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>
                          <a:latin typeface="Cambria Math"/>
                        </a:rPr>
                        <m:t>=21+5</m:t>
                      </m:r>
                      <m:r>
                        <a:rPr lang="en-US" sz="2400" i="1">
                          <a:latin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585" y="4719935"/>
                <a:ext cx="2292615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199765" y="5253335"/>
                <a:ext cx="149643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>
                          <a:latin typeface="Cambria Math"/>
                        </a:rPr>
                        <m:t>=21.625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765" y="5253335"/>
                <a:ext cx="1496435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876" y="1295400"/>
            <a:ext cx="4235944" cy="201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938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Signed Fixed-point Representation</a:t>
            </a:r>
            <a:br>
              <a:rPr lang="en-US" dirty="0"/>
            </a:br>
            <a:r>
              <a:rPr lang="en-US" b="1" dirty="0" err="1">
                <a:solidFill>
                  <a:srgbClr val="C00000"/>
                </a:solidFill>
              </a:rPr>
              <a:t>Qm.n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15</a:t>
            </a:fld>
            <a:endParaRPr kumimoji="0"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7733"/>
            <a:ext cx="7206458" cy="12951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752600" y="3168413"/>
                <a:ext cx="5772606" cy="8572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1" i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400" b="1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  <m:e>
                          <m:d>
                            <m:d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400" b="1" i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3168413"/>
                <a:ext cx="5772606" cy="85722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740408" y="5305999"/>
                <a:ext cx="30950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Palatino Linotype" panose="0204050205050503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408" y="5305999"/>
                <a:ext cx="3095078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3156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770888" y="4274588"/>
                <a:ext cx="1185901" cy="7824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2400" b="1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888" y="4274588"/>
                <a:ext cx="1185901" cy="78245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71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Fixed-point Multiplication</a:t>
            </a:r>
            <a:br>
              <a:rPr lang="en-US" dirty="0"/>
            </a:br>
            <a:r>
              <a:rPr lang="en-US" dirty="0"/>
              <a:t>in </a:t>
            </a:r>
            <a:r>
              <a:rPr lang="en-US" b="1" dirty="0">
                <a:solidFill>
                  <a:srgbClr val="C00000"/>
                </a:solidFill>
              </a:rPr>
              <a:t>Q15.16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16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3505200"/>
            <a:ext cx="8229600" cy="27279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SMULL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r2, r3, r0, r1    ; Unsigned long multiply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; r2 = low word,  r3 = high word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LSLS  r3, r3, #16       ; Shift left high word</a:t>
            </a:r>
          </a:p>
          <a:p>
            <a:pPr marL="0" indent="0">
              <a:buNone/>
            </a:pP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LSRS  r2, r2, #16       ; Shift right low word  </a:t>
            </a:r>
          </a:p>
          <a:p>
            <a:pPr marL="0" indent="0">
              <a:buNone/>
            </a:pP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ORR   r4, r2, r3        ; Pack two halfwords into a word</a:t>
            </a:r>
          </a:p>
          <a:p>
            <a:pPr marL="0" indent="0">
              <a:buNone/>
            </a:pP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" y="1222247"/>
            <a:ext cx="5568696" cy="1843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181600" y="1256487"/>
            <a:ext cx="40386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r0 = fixed-point number A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r1 = fixed-point number B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r4 = fixed-point product = A × B</a:t>
            </a:r>
          </a:p>
        </p:txBody>
      </p:sp>
    </p:spTree>
    <p:extLst>
      <p:ext uri="{BB962C8B-B14F-4D97-AF65-F5344CB8AC3E}">
        <p14:creationId xmlns:p14="http://schemas.microsoft.com/office/powerpoint/2010/main" val="3601065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Fixed-point Division</a:t>
            </a:r>
            <a:br>
              <a:rPr lang="en-US" dirty="0"/>
            </a:br>
            <a:r>
              <a:rPr lang="en-US" dirty="0"/>
              <a:t>in UQ16.16 or Q15.16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17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399" y="3276600"/>
            <a:ext cx="8915401" cy="2194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ASRS  r1, r0, #31          ; r1[31:0] = sign bits of A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LSLS  r1, r1, #16          ; put sign bits in upper half word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ORR   r1, r1, r0, LSR #16    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LSLS  r0, r0, #16          ; [r1:r0] stores sign extended A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ASRS  r3, r2, #31          ; [r4:r3] stores sign extended B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BL    </a:t>
            </a:r>
            <a:r>
              <a:rPr lang="en-US" sz="1800" b="1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division_64_bits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 ; Take four input register (r0:r1, r3:r4)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MOV   r4, r0               ; division_64_bits places result in r0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1408864"/>
            <a:ext cx="5511225" cy="133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791200" y="1600200"/>
            <a:ext cx="3429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r4 = fixed-point quotient </a:t>
            </a:r>
          </a:p>
          <a:p>
            <a:r>
              <a:rPr lang="en-US" dirty="0"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= A ÷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756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490" y="152400"/>
            <a:ext cx="8487310" cy="990600"/>
          </a:xfrm>
        </p:spPr>
        <p:txBody>
          <a:bodyPr/>
          <a:lstStyle/>
          <a:p>
            <a:r>
              <a:rPr lang="en-US" dirty="0"/>
              <a:t>IEEE </a:t>
            </a:r>
            <a:r>
              <a:rPr lang="en-US" dirty="0" err="1"/>
              <a:t>Std</a:t>
            </a:r>
            <a:r>
              <a:rPr lang="en-US" dirty="0"/>
              <a:t> 754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18</a:t>
            </a:fld>
            <a:endParaRPr kumimoji="0"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33400" y="4267200"/>
                <a:ext cx="8382000" cy="18585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IEEE 754 value: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(−1)</m:t>
                          </m:r>
                        </m:e>
                        <m:sup>
                          <m: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𝑆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×(1+</m:t>
                      </m:r>
                      <m:r>
                        <a:rPr lang="en-US" sz="240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𝐹𝑟𝑎𝑐𝑡𝑖𝑜𝑛</m:t>
                      </m:r>
                      <m:r>
                        <a:rPr lang="en-US" sz="2400" i="1">
                          <a:latin typeface="Cambria Math"/>
                        </a:rPr>
                        <m:t>)×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𝐸𝑥𝑝𝑜𝑛𝑒𝑛𝑡</m:t>
                          </m:r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r>
                            <a:rPr lang="en-US" sz="2400" i="1">
                              <a:latin typeface="Cambria Math"/>
                            </a:rPr>
                            <m:t>𝐵𝑖𝑎𝑠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where Bias = </a:t>
                </a:r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127</a:t>
                </a:r>
                <a:r>
                  <a:rPr lang="en-US" dirty="0"/>
                  <a:t> for single precision </a:t>
                </a:r>
              </a:p>
              <a:p>
                <a:r>
                  <a:rPr lang="en-US" dirty="0"/>
                  <a:t>          Bias = </a:t>
                </a:r>
                <a:r>
                  <a:rPr lang="en-US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1023</a:t>
                </a:r>
                <a:r>
                  <a:rPr lang="en-US" dirty="0"/>
                  <a:t> for double precision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267200"/>
                <a:ext cx="8382000" cy="1858586"/>
              </a:xfrm>
              <a:prstGeom prst="rect">
                <a:avLst/>
              </a:prstGeom>
              <a:blipFill rotWithShape="0">
                <a:blip r:embed="rId2"/>
                <a:stretch>
                  <a:fillRect l="-655" t="-1639" b="-4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33" y="1600200"/>
            <a:ext cx="8771467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7597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Decoding </a:t>
            </a:r>
            <a:r>
              <a:rPr lang="en-US" sz="3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0xC1FF0000</a:t>
            </a:r>
            <a:r>
              <a:rPr lang="en-US" sz="3600" b="1" dirty="0"/>
              <a:t> </a:t>
            </a:r>
            <a:br>
              <a:rPr lang="en-US" b="1" dirty="0"/>
            </a:br>
            <a:r>
              <a:rPr lang="en-US" b="1" dirty="0"/>
              <a:t>into a floating-point number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19</a:t>
            </a:fld>
            <a:endParaRPr kumimoji="0"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0" y="3962400"/>
                <a:ext cx="9144000" cy="22707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𝑓</m:t>
                      </m:r>
                      <m:r>
                        <m:rPr>
                          <m:aln/>
                        </m:rPr>
                        <a:rPr lang="en-US" sz="24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𝑆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×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1+</m:t>
                          </m:r>
                          <m:r>
                            <a:rPr lang="en-US" sz="2400" i="1">
                              <a:latin typeface="Cambria Math"/>
                            </a:rPr>
                            <m:t>𝐹𝑟𝑎𝑐𝑡𝑖𝑜𝑛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𝐸𝑥𝑝𝑜𝑛𝑒𝑛𝑡</m:t>
                          </m:r>
                          <m:r>
                            <a:rPr lang="en-US" sz="2400" i="1">
                              <a:latin typeface="Cambria Math"/>
                            </a:rPr>
                            <m:t>−127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4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×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1+0.9921875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131−127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−1×1.9921875×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4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−31.875</m:t>
                      </m:r>
                    </m:oMath>
                  </m:oMathPara>
                </a14:m>
                <a:endParaRPr lang="en-US" sz="2400" dirty="0"/>
              </a:p>
              <a:p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0" y="3962400"/>
                <a:ext cx="9144000" cy="227076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14448"/>
            <a:ext cx="6705600" cy="1935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4724400" y="2590800"/>
            <a:ext cx="152400" cy="65946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67200" y="3250265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0.9921875</a:t>
            </a:r>
          </a:p>
        </p:txBody>
      </p:sp>
    </p:spTree>
    <p:extLst>
      <p:ext uri="{BB962C8B-B14F-4D97-AF65-F5344CB8AC3E}">
        <p14:creationId xmlns:p14="http://schemas.microsoft.com/office/powerpoint/2010/main" val="2582739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Content Placeholder 4" descr="singer_ikea.gif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438400" y="1295400"/>
            <a:ext cx="3965455" cy="5002175"/>
          </a:xfrm>
        </p:spPr>
      </p:pic>
      <p:sp>
        <p:nvSpPr>
          <p:cNvPr id="6" name="Oval 5"/>
          <p:cNvSpPr/>
          <p:nvPr/>
        </p:nvSpPr>
        <p:spPr>
          <a:xfrm>
            <a:off x="2514600" y="3012558"/>
            <a:ext cx="2764465" cy="79744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eaLnBrk="1" hangingPunct="1"/>
            <a:r>
              <a:rPr lang="en-US" dirty="0"/>
              <a:t>Assembly Programs</a:t>
            </a:r>
          </a:p>
        </p:txBody>
      </p:sp>
      <p:sp>
        <p:nvSpPr>
          <p:cNvPr id="2" name="Rectangle 1"/>
          <p:cNvSpPr/>
          <p:nvPr/>
        </p:nvSpPr>
        <p:spPr>
          <a:xfrm>
            <a:off x="6324600" y="5943600"/>
            <a:ext cx="16433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/>
              <a:t>http://www.andysinger.com/</a:t>
            </a:r>
          </a:p>
        </p:txBody>
      </p:sp>
    </p:spTree>
    <p:extLst>
      <p:ext uri="{BB962C8B-B14F-4D97-AF65-F5344CB8AC3E}">
        <p14:creationId xmlns:p14="http://schemas.microsoft.com/office/powerpoint/2010/main" val="42081831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Encoding </a:t>
            </a:r>
            <a:r>
              <a:rPr lang="en-US" b="1" dirty="0">
                <a:solidFill>
                  <a:srgbClr val="C00000"/>
                </a:solidFill>
              </a:rPr>
              <a:t>14.5</a:t>
            </a:r>
            <a:r>
              <a:rPr lang="en-US" b="1" dirty="0"/>
              <a:t> into IEEE </a:t>
            </a:r>
            <a:r>
              <a:rPr lang="en-US" b="1" dirty="0" err="1"/>
              <a:t>Std</a:t>
            </a:r>
            <a:r>
              <a:rPr lang="en-US" b="1" dirty="0"/>
              <a:t> 754 Single-Precision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20</a:t>
            </a:fld>
            <a:endParaRPr kumimoji="0"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2819400"/>
                <a:ext cx="8229600" cy="3337560"/>
              </a:xfrm>
            </p:spPr>
            <p:txBody>
              <a:bodyPr>
                <a:normAutofit fontScale="85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𝑆𝑖𝑔𝑛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𝐸𝑥𝑝𝑜𝑛𝑒𝑛𝑡</m:t>
                    </m:r>
                    <m:r>
                      <m:rPr>
                        <m:aln/>
                      </m:rP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3+127=130=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1000010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𝐹𝑟𝑎𝑐𝑡𝑖𝑜𝑛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0.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1101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0.8125×2=1.625=1+0.625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0.625×2=1.25=1+0.25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0.25×2=0.5=0+0.5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0.5×2=1</m:t>
                    </m:r>
                  </m:oMath>
                </a14:m>
                <a:endParaRPr lang="en-US" dirty="0"/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14.5</a:t>
                </a:r>
                <a:r>
                  <a:rPr lang="en-US" dirty="0"/>
                  <a:t> = </a:t>
                </a:r>
                <a:r>
                  <a:rPr lang="en-US" dirty="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en-US" dirty="0">
                    <a:solidFill>
                      <a:srgbClr val="0000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10000010</a:t>
                </a:r>
                <a:r>
                  <a:rPr lang="en-US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11010000000000000000000</a:t>
                </a:r>
                <a:r>
                  <a:rPr lang="en-US" dirty="0"/>
                  <a:t> in binary or </a:t>
                </a:r>
                <a:r>
                  <a:rPr lang="en-US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0x41680000</a:t>
                </a:r>
                <a:r>
                  <a:rPr lang="en-US" dirty="0"/>
                  <a:t> in hex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2819400"/>
                <a:ext cx="8229600" cy="3337560"/>
              </a:xfrm>
              <a:blipFill rotWithShape="1">
                <a:blip r:embed="rId2"/>
                <a:stretch>
                  <a:fillRect l="-296" b="-3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981200" y="1524000"/>
                <a:ext cx="4572000" cy="95410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14.5=1.8125×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br>
                  <a:rPr lang="en-US" sz="2800" i="1" dirty="0">
                    <a:latin typeface="Cambria Math"/>
                  </a:rPr>
                </a:br>
                <a:endParaRPr 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1524000"/>
                <a:ext cx="4572000" cy="95410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81000" y="1211761"/>
            <a:ext cx="2095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Normalization: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398899" y="2118842"/>
                <a:ext cx="342523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en-US" sz="2800" i="1"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latin typeface="Cambria Math"/>
                        </a:rPr>
                        <m:t>(1+0.8125)×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899" y="2118842"/>
                <a:ext cx="3425233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8264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Single-precision comparisons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21</a:t>
            </a:fld>
            <a:endParaRPr kumimoji="0"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762000" y="1524000"/>
          <a:ext cx="7848600" cy="12268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88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0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VCMP.F32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lang="en-US" sz="14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Sd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&lt;Sm | #0.0&gt;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73025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Compare two floating-point registers, or one floating-point register and zero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VCMPE.F32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Sd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&lt;Sm | #0.0&gt;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73025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Compare two floating-point registers, or one floating-point register and zero, and raise exception for a signaling NaN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90600" y="3124200"/>
          <a:ext cx="7459980" cy="31381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4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989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 Program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Assembly Program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430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max(float a, float b){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if (a &gt; b)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return a;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else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return b;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en-US" sz="160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max_of_two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PROC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VCMPE.F32 s0, s1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; Copy NZCV flags to APSR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VMRS     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APSR_nzcv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FPSCR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BGT       exit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VMOV.F32  s0, s1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exit  BX LR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ENDP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6271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GPIO Input, Output, Alternative Function</a:t>
            </a:r>
          </a:p>
          <a:p>
            <a:pPr lvl="1"/>
            <a:r>
              <a:rPr lang="en-US" dirty="0"/>
              <a:t>Push pull, open drain, pull up, pull down</a:t>
            </a:r>
          </a:p>
          <a:p>
            <a:r>
              <a:rPr lang="en-US" dirty="0"/>
              <a:t>Timer Configuration (PSC, ARR, CCR)</a:t>
            </a:r>
          </a:p>
          <a:p>
            <a:pPr lvl="1"/>
            <a:r>
              <a:rPr lang="en-US" dirty="0"/>
              <a:t>Compare output</a:t>
            </a:r>
          </a:p>
          <a:p>
            <a:pPr lvl="1"/>
            <a:r>
              <a:rPr lang="en-US" dirty="0"/>
              <a:t>Input capture</a:t>
            </a:r>
          </a:p>
          <a:p>
            <a:pPr lvl="1"/>
            <a:r>
              <a:rPr lang="en-US" dirty="0"/>
              <a:t>PWM output: Duty Ratio</a:t>
            </a:r>
          </a:p>
          <a:p>
            <a:pPr lvl="1"/>
            <a:r>
              <a:rPr lang="en-US" dirty="0"/>
              <a:t>Trigger</a:t>
            </a:r>
          </a:p>
          <a:p>
            <a:r>
              <a:rPr lang="en-US" dirty="0"/>
              <a:t>System Timer</a:t>
            </a:r>
          </a:p>
          <a:p>
            <a:pPr lvl="1"/>
            <a:r>
              <a:rPr lang="en-US" dirty="0"/>
              <a:t>Processor clock</a:t>
            </a:r>
          </a:p>
          <a:p>
            <a:pPr lvl="1"/>
            <a:r>
              <a:rPr lang="en-US" dirty="0"/>
              <a:t>External clock: Processor clock/8</a:t>
            </a:r>
          </a:p>
          <a:p>
            <a:r>
              <a:rPr lang="en-US" dirty="0"/>
              <a:t>ADC &amp; DAC</a:t>
            </a:r>
          </a:p>
          <a:p>
            <a:pPr lvl="1"/>
            <a:r>
              <a:rPr lang="en-US" dirty="0"/>
              <a:t>Successive-approximation (SAR) ADC</a:t>
            </a:r>
          </a:p>
          <a:p>
            <a:pPr lvl="1"/>
            <a:r>
              <a:rPr lang="en-US" dirty="0"/>
              <a:t>Resolution, Speed</a:t>
            </a:r>
          </a:p>
          <a:p>
            <a:r>
              <a:rPr lang="en-US" dirty="0"/>
              <a:t>Step motors</a:t>
            </a:r>
          </a:p>
          <a:p>
            <a:pPr lvl="1"/>
            <a:r>
              <a:rPr lang="en-US" dirty="0"/>
              <a:t>Full stepping, half stepping</a:t>
            </a:r>
          </a:p>
          <a:p>
            <a:r>
              <a:rPr lang="en-US" dirty="0"/>
              <a:t>LCD</a:t>
            </a:r>
          </a:p>
          <a:p>
            <a:pPr lvl="1"/>
            <a:r>
              <a:rPr lang="en-US" dirty="0"/>
              <a:t>How to reduce the number I/O pins used for LCD?</a:t>
            </a:r>
          </a:p>
          <a:p>
            <a:pPr lvl="2"/>
            <a:r>
              <a:rPr lang="en-US" dirty="0"/>
              <a:t>Bias and duty ratio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22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01081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GPIO</a:t>
            </a:r>
            <a:r>
              <a:rPr lang="en-US" dirty="0"/>
              <a:t> Input: </a:t>
            </a:r>
            <a:br>
              <a:rPr lang="en-US" dirty="0"/>
            </a:br>
            <a:r>
              <a:rPr lang="en-US" dirty="0"/>
              <a:t>Pull Up and Pull Down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23</a:t>
            </a:fld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digital input can have three states: High, Low, and High-Impedance (also called floating, tri-stated, </a:t>
            </a:r>
            <a:r>
              <a:rPr lang="en-US" dirty="0" err="1"/>
              <a:t>HiZ</a:t>
            </a:r>
            <a:r>
              <a:rPr lang="en-US" dirty="0"/>
              <a:t>)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286000"/>
            <a:ext cx="2895600" cy="3068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080" y="2334647"/>
            <a:ext cx="2895600" cy="2954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810923" y="530013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Pull-Up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19800" y="5297904"/>
            <a:ext cx="117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Pull-Down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5658976"/>
            <a:ext cx="298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 external input is </a:t>
            </a:r>
            <a:r>
              <a:rPr lang="en-US" dirty="0" err="1"/>
              <a:t>HiZ</a:t>
            </a:r>
            <a:r>
              <a:rPr lang="en-US" dirty="0"/>
              <a:t>,  the input is read as a valid HIGH.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88500" y="5677727"/>
            <a:ext cx="2837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 external input is </a:t>
            </a:r>
            <a:r>
              <a:rPr lang="en-US" dirty="0" err="1"/>
              <a:t>HiZ</a:t>
            </a:r>
            <a:r>
              <a:rPr lang="en-US" dirty="0"/>
              <a:t>,  the input is read as a valid LOW.</a:t>
            </a:r>
          </a:p>
        </p:txBody>
      </p:sp>
    </p:spTree>
    <p:extLst>
      <p:ext uri="{BB962C8B-B14F-4D97-AF65-F5344CB8AC3E}">
        <p14:creationId xmlns:p14="http://schemas.microsoft.com/office/powerpoint/2010/main" val="3243208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GPIO Output Modes: </a:t>
            </a:r>
            <a:br>
              <a:rPr lang="en-US" dirty="0"/>
            </a:br>
            <a:r>
              <a:rPr lang="en-US" dirty="0"/>
              <a:t>Push-Pull and Open-Drain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24</a:t>
            </a:fld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85800" y="1676400"/>
            <a:ext cx="13131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Push-Pull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124200" y="2514600"/>
            <a:ext cx="1828800" cy="11049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124200" y="3886200"/>
            <a:ext cx="1981200" cy="1066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48000" y="2329934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0, connect to ground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95231" y="44958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1, connect to </a:t>
            </a:r>
            <a:r>
              <a:rPr lang="en-US" dirty="0" err="1"/>
              <a:t>Vcc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47" y="2688770"/>
            <a:ext cx="2923031" cy="239485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647" y="3766559"/>
            <a:ext cx="2523178" cy="237288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6396" y="1301418"/>
            <a:ext cx="2592578" cy="235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84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GPIO Output Modes: </a:t>
            </a:r>
            <a:br>
              <a:rPr lang="en-US" dirty="0"/>
            </a:br>
            <a:r>
              <a:rPr lang="en-US" dirty="0"/>
              <a:t>Push-Pull and Open-Drain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25</a:t>
            </a:fld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85800" y="1676400"/>
            <a:ext cx="16979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Open-Drain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124200" y="2514600"/>
            <a:ext cx="1828800" cy="11049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124200" y="3886200"/>
            <a:ext cx="1981200" cy="1066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48000" y="2329934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0, connect to ground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95231" y="44958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1, connect to </a:t>
            </a:r>
            <a:r>
              <a:rPr lang="en-US" dirty="0" err="1"/>
              <a:t>Vcc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19400"/>
            <a:ext cx="2670992" cy="185209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729" y="1516395"/>
            <a:ext cx="3224213" cy="206847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5309" y="3876502"/>
            <a:ext cx="3109969" cy="206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749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Timer’s Clock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26</a:t>
            </a:fld>
            <a:endParaRPr kumimoji="0" lang="en-US" dirty="0"/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4066391" y="4062569"/>
            <a:ext cx="168897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 i="1" dirty="0">
                <a:latin typeface="Arial" charset="0"/>
                <a:cs typeface="Arial" charset="0"/>
              </a:rPr>
              <a:t>Current Count</a:t>
            </a: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4019627" y="1768652"/>
            <a:ext cx="1622736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 i="1" dirty="0">
                <a:latin typeface="Arial" charset="0"/>
                <a:cs typeface="Arial" charset="0"/>
              </a:rPr>
              <a:t>Reload Value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 flipV="1">
            <a:off x="1571449" y="3201247"/>
            <a:ext cx="257351" cy="1439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830032" y="2812413"/>
            <a:ext cx="2001926" cy="762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b="1" dirty="0" err="1">
                <a:solidFill>
                  <a:schemeClr val="bg1"/>
                </a:solidFill>
                <a:latin typeface="Arial" charset="0"/>
                <a:cs typeface="Arial" charset="0"/>
              </a:rPr>
              <a:t>TIMx_CNT</a:t>
            </a:r>
            <a:endParaRPr lang="en-US" sz="1800" b="1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 rot="5400000">
            <a:off x="3793678" y="3071016"/>
            <a:ext cx="311150" cy="23844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863284" y="3574413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4863284" y="2135365"/>
            <a:ext cx="0" cy="67704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25939" y="2729759"/>
            <a:ext cx="8675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 b="1" i="1" dirty="0" err="1">
                <a:solidFill>
                  <a:srgbClr val="C00000"/>
                </a:solidFill>
                <a:latin typeface="Arial" charset="0"/>
                <a:cs typeface="Arial" charset="0"/>
              </a:rPr>
              <a:t>f</a:t>
            </a:r>
            <a:r>
              <a:rPr lang="en-US" sz="1800" b="1" i="1" baseline="-25000" dirty="0" err="1">
                <a:solidFill>
                  <a:srgbClr val="C00000"/>
                </a:solidFill>
                <a:latin typeface="Arial" charset="0"/>
                <a:cs typeface="Arial" charset="0"/>
              </a:rPr>
              <a:t>CL_PSC</a:t>
            </a:r>
            <a:endParaRPr lang="en-US" sz="1800" b="1" i="1" baseline="-25000" dirty="0">
              <a:solidFill>
                <a:srgbClr val="C00000"/>
              </a:solidFill>
              <a:latin typeface="Arial" charset="0"/>
              <a:cs typeface="Arial" charset="0"/>
            </a:endParaRPr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6946242" y="2998230"/>
            <a:ext cx="569387" cy="369332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ISR</a:t>
            </a:r>
            <a:endParaRPr 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AutoShape 20"/>
          <p:cNvCxnSpPr>
            <a:cxnSpLocks noChangeShapeType="1"/>
            <a:stCxn id="8" idx="3"/>
            <a:endCxn id="13" idx="1"/>
          </p:cNvCxnSpPr>
          <p:nvPr/>
        </p:nvCxnSpPr>
        <p:spPr bwMode="auto">
          <a:xfrm flipV="1">
            <a:off x="5831958" y="3182896"/>
            <a:ext cx="1114284" cy="10517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21"/>
          <p:cNvCxnSpPr>
            <a:cxnSpLocks noChangeShapeType="1"/>
            <a:stCxn id="13" idx="3"/>
            <a:endCxn id="16" idx="1"/>
          </p:cNvCxnSpPr>
          <p:nvPr/>
        </p:nvCxnSpPr>
        <p:spPr bwMode="auto">
          <a:xfrm>
            <a:off x="7515629" y="3182896"/>
            <a:ext cx="507898" cy="2566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 Box 22"/>
          <p:cNvSpPr txBox="1">
            <a:spLocks noChangeArrowheads="1"/>
          </p:cNvSpPr>
          <p:nvPr/>
        </p:nvSpPr>
        <p:spPr bwMode="auto">
          <a:xfrm>
            <a:off x="8023527" y="3000796"/>
            <a:ext cx="10438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 i="1" dirty="0">
                <a:latin typeface="Arial" charset="0"/>
                <a:cs typeface="Arial" charset="0"/>
              </a:rPr>
              <a:t>Resume</a:t>
            </a:r>
          </a:p>
        </p:txBody>
      </p:sp>
      <p:sp>
        <p:nvSpPr>
          <p:cNvPr id="17" name="Text Box 23"/>
          <p:cNvSpPr txBox="1">
            <a:spLocks noChangeArrowheads="1"/>
          </p:cNvSpPr>
          <p:nvPr/>
        </p:nvSpPr>
        <p:spPr bwMode="auto">
          <a:xfrm>
            <a:off x="5831958" y="3201247"/>
            <a:ext cx="1035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 i="1" dirty="0">
                <a:latin typeface="Arial" charset="0"/>
                <a:cs typeface="Arial" charset="0"/>
              </a:rPr>
              <a:t>Interrupt</a:t>
            </a:r>
          </a:p>
        </p:txBody>
      </p:sp>
      <p:grpSp>
        <p:nvGrpSpPr>
          <p:cNvPr id="18" name="Group 37"/>
          <p:cNvGrpSpPr>
            <a:grpSpLocks/>
          </p:cNvGrpSpPr>
          <p:nvPr/>
        </p:nvGrpSpPr>
        <p:grpSpPr bwMode="auto">
          <a:xfrm>
            <a:off x="38589" y="3124634"/>
            <a:ext cx="1524000" cy="228600"/>
            <a:chOff x="144" y="1440"/>
            <a:chExt cx="960" cy="144"/>
          </a:xfrm>
        </p:grpSpPr>
        <p:sp>
          <p:nvSpPr>
            <p:cNvPr id="19" name="Freeform 27"/>
            <p:cNvSpPr>
              <a:spLocks/>
            </p:cNvSpPr>
            <p:nvPr/>
          </p:nvSpPr>
          <p:spPr bwMode="auto">
            <a:xfrm>
              <a:off x="144" y="1440"/>
              <a:ext cx="96" cy="144"/>
            </a:xfrm>
            <a:custGeom>
              <a:avLst/>
              <a:gdLst>
                <a:gd name="T0" fmla="*/ 0 w 96"/>
                <a:gd name="T1" fmla="*/ 144 h 144"/>
                <a:gd name="T2" fmla="*/ 48 w 96"/>
                <a:gd name="T3" fmla="*/ 144 h 144"/>
                <a:gd name="T4" fmla="*/ 48 w 96"/>
                <a:gd name="T5" fmla="*/ 0 h 144"/>
                <a:gd name="T6" fmla="*/ 96 w 96"/>
                <a:gd name="T7" fmla="*/ 0 h 144"/>
                <a:gd name="T8" fmla="*/ 96 w 96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144"/>
                <a:gd name="T17" fmla="*/ 96 w 96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144">
                  <a:moveTo>
                    <a:pt x="0" y="144"/>
                  </a:moveTo>
                  <a:lnTo>
                    <a:pt x="48" y="144"/>
                  </a:lnTo>
                  <a:lnTo>
                    <a:pt x="48" y="0"/>
                  </a:lnTo>
                  <a:lnTo>
                    <a:pt x="96" y="0"/>
                  </a:lnTo>
                  <a:lnTo>
                    <a:pt x="96" y="14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8"/>
            <p:cNvSpPr>
              <a:spLocks/>
            </p:cNvSpPr>
            <p:nvPr/>
          </p:nvSpPr>
          <p:spPr bwMode="auto">
            <a:xfrm>
              <a:off x="240" y="1440"/>
              <a:ext cx="96" cy="144"/>
            </a:xfrm>
            <a:custGeom>
              <a:avLst/>
              <a:gdLst>
                <a:gd name="T0" fmla="*/ 0 w 96"/>
                <a:gd name="T1" fmla="*/ 144 h 144"/>
                <a:gd name="T2" fmla="*/ 48 w 96"/>
                <a:gd name="T3" fmla="*/ 144 h 144"/>
                <a:gd name="T4" fmla="*/ 48 w 96"/>
                <a:gd name="T5" fmla="*/ 0 h 144"/>
                <a:gd name="T6" fmla="*/ 96 w 96"/>
                <a:gd name="T7" fmla="*/ 0 h 144"/>
                <a:gd name="T8" fmla="*/ 96 w 96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144"/>
                <a:gd name="T17" fmla="*/ 96 w 96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144">
                  <a:moveTo>
                    <a:pt x="0" y="144"/>
                  </a:moveTo>
                  <a:lnTo>
                    <a:pt x="48" y="144"/>
                  </a:lnTo>
                  <a:lnTo>
                    <a:pt x="48" y="0"/>
                  </a:lnTo>
                  <a:lnTo>
                    <a:pt x="96" y="0"/>
                  </a:lnTo>
                  <a:lnTo>
                    <a:pt x="96" y="14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9"/>
            <p:cNvSpPr>
              <a:spLocks/>
            </p:cNvSpPr>
            <p:nvPr/>
          </p:nvSpPr>
          <p:spPr bwMode="auto">
            <a:xfrm>
              <a:off x="336" y="1440"/>
              <a:ext cx="96" cy="144"/>
            </a:xfrm>
            <a:custGeom>
              <a:avLst/>
              <a:gdLst>
                <a:gd name="T0" fmla="*/ 0 w 96"/>
                <a:gd name="T1" fmla="*/ 144 h 144"/>
                <a:gd name="T2" fmla="*/ 48 w 96"/>
                <a:gd name="T3" fmla="*/ 144 h 144"/>
                <a:gd name="T4" fmla="*/ 48 w 96"/>
                <a:gd name="T5" fmla="*/ 0 h 144"/>
                <a:gd name="T6" fmla="*/ 96 w 96"/>
                <a:gd name="T7" fmla="*/ 0 h 144"/>
                <a:gd name="T8" fmla="*/ 96 w 96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144"/>
                <a:gd name="T17" fmla="*/ 96 w 96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144">
                  <a:moveTo>
                    <a:pt x="0" y="144"/>
                  </a:moveTo>
                  <a:lnTo>
                    <a:pt x="48" y="144"/>
                  </a:lnTo>
                  <a:lnTo>
                    <a:pt x="48" y="0"/>
                  </a:lnTo>
                  <a:lnTo>
                    <a:pt x="96" y="0"/>
                  </a:lnTo>
                  <a:lnTo>
                    <a:pt x="96" y="14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30"/>
            <p:cNvSpPr>
              <a:spLocks/>
            </p:cNvSpPr>
            <p:nvPr/>
          </p:nvSpPr>
          <p:spPr bwMode="auto">
            <a:xfrm>
              <a:off x="432" y="1440"/>
              <a:ext cx="96" cy="144"/>
            </a:xfrm>
            <a:custGeom>
              <a:avLst/>
              <a:gdLst>
                <a:gd name="T0" fmla="*/ 0 w 96"/>
                <a:gd name="T1" fmla="*/ 144 h 144"/>
                <a:gd name="T2" fmla="*/ 48 w 96"/>
                <a:gd name="T3" fmla="*/ 144 h 144"/>
                <a:gd name="T4" fmla="*/ 48 w 96"/>
                <a:gd name="T5" fmla="*/ 0 h 144"/>
                <a:gd name="T6" fmla="*/ 96 w 96"/>
                <a:gd name="T7" fmla="*/ 0 h 144"/>
                <a:gd name="T8" fmla="*/ 96 w 96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144"/>
                <a:gd name="T17" fmla="*/ 96 w 96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144">
                  <a:moveTo>
                    <a:pt x="0" y="144"/>
                  </a:moveTo>
                  <a:lnTo>
                    <a:pt x="48" y="144"/>
                  </a:lnTo>
                  <a:lnTo>
                    <a:pt x="48" y="0"/>
                  </a:lnTo>
                  <a:lnTo>
                    <a:pt x="96" y="0"/>
                  </a:lnTo>
                  <a:lnTo>
                    <a:pt x="96" y="14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31"/>
            <p:cNvSpPr>
              <a:spLocks/>
            </p:cNvSpPr>
            <p:nvPr/>
          </p:nvSpPr>
          <p:spPr bwMode="auto">
            <a:xfrm>
              <a:off x="528" y="1440"/>
              <a:ext cx="96" cy="144"/>
            </a:xfrm>
            <a:custGeom>
              <a:avLst/>
              <a:gdLst>
                <a:gd name="T0" fmla="*/ 0 w 96"/>
                <a:gd name="T1" fmla="*/ 144 h 144"/>
                <a:gd name="T2" fmla="*/ 48 w 96"/>
                <a:gd name="T3" fmla="*/ 144 h 144"/>
                <a:gd name="T4" fmla="*/ 48 w 96"/>
                <a:gd name="T5" fmla="*/ 0 h 144"/>
                <a:gd name="T6" fmla="*/ 96 w 96"/>
                <a:gd name="T7" fmla="*/ 0 h 144"/>
                <a:gd name="T8" fmla="*/ 96 w 96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144"/>
                <a:gd name="T17" fmla="*/ 96 w 96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144">
                  <a:moveTo>
                    <a:pt x="0" y="144"/>
                  </a:moveTo>
                  <a:lnTo>
                    <a:pt x="48" y="144"/>
                  </a:lnTo>
                  <a:lnTo>
                    <a:pt x="48" y="0"/>
                  </a:lnTo>
                  <a:lnTo>
                    <a:pt x="96" y="0"/>
                  </a:lnTo>
                  <a:lnTo>
                    <a:pt x="96" y="14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32"/>
            <p:cNvSpPr>
              <a:spLocks/>
            </p:cNvSpPr>
            <p:nvPr/>
          </p:nvSpPr>
          <p:spPr bwMode="auto">
            <a:xfrm>
              <a:off x="624" y="1440"/>
              <a:ext cx="96" cy="144"/>
            </a:xfrm>
            <a:custGeom>
              <a:avLst/>
              <a:gdLst>
                <a:gd name="T0" fmla="*/ 0 w 96"/>
                <a:gd name="T1" fmla="*/ 144 h 144"/>
                <a:gd name="T2" fmla="*/ 48 w 96"/>
                <a:gd name="T3" fmla="*/ 144 h 144"/>
                <a:gd name="T4" fmla="*/ 48 w 96"/>
                <a:gd name="T5" fmla="*/ 0 h 144"/>
                <a:gd name="T6" fmla="*/ 96 w 96"/>
                <a:gd name="T7" fmla="*/ 0 h 144"/>
                <a:gd name="T8" fmla="*/ 96 w 96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144"/>
                <a:gd name="T17" fmla="*/ 96 w 96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144">
                  <a:moveTo>
                    <a:pt x="0" y="144"/>
                  </a:moveTo>
                  <a:lnTo>
                    <a:pt x="48" y="144"/>
                  </a:lnTo>
                  <a:lnTo>
                    <a:pt x="48" y="0"/>
                  </a:lnTo>
                  <a:lnTo>
                    <a:pt x="96" y="0"/>
                  </a:lnTo>
                  <a:lnTo>
                    <a:pt x="96" y="14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33"/>
            <p:cNvSpPr>
              <a:spLocks/>
            </p:cNvSpPr>
            <p:nvPr/>
          </p:nvSpPr>
          <p:spPr bwMode="auto">
            <a:xfrm>
              <a:off x="720" y="1440"/>
              <a:ext cx="96" cy="144"/>
            </a:xfrm>
            <a:custGeom>
              <a:avLst/>
              <a:gdLst>
                <a:gd name="T0" fmla="*/ 0 w 96"/>
                <a:gd name="T1" fmla="*/ 144 h 144"/>
                <a:gd name="T2" fmla="*/ 48 w 96"/>
                <a:gd name="T3" fmla="*/ 144 h 144"/>
                <a:gd name="T4" fmla="*/ 48 w 96"/>
                <a:gd name="T5" fmla="*/ 0 h 144"/>
                <a:gd name="T6" fmla="*/ 96 w 96"/>
                <a:gd name="T7" fmla="*/ 0 h 144"/>
                <a:gd name="T8" fmla="*/ 96 w 96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144"/>
                <a:gd name="T17" fmla="*/ 96 w 96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144">
                  <a:moveTo>
                    <a:pt x="0" y="144"/>
                  </a:moveTo>
                  <a:lnTo>
                    <a:pt x="48" y="144"/>
                  </a:lnTo>
                  <a:lnTo>
                    <a:pt x="48" y="0"/>
                  </a:lnTo>
                  <a:lnTo>
                    <a:pt x="96" y="0"/>
                  </a:lnTo>
                  <a:lnTo>
                    <a:pt x="96" y="14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34"/>
            <p:cNvSpPr>
              <a:spLocks/>
            </p:cNvSpPr>
            <p:nvPr/>
          </p:nvSpPr>
          <p:spPr bwMode="auto">
            <a:xfrm>
              <a:off x="816" y="1440"/>
              <a:ext cx="96" cy="144"/>
            </a:xfrm>
            <a:custGeom>
              <a:avLst/>
              <a:gdLst>
                <a:gd name="T0" fmla="*/ 0 w 96"/>
                <a:gd name="T1" fmla="*/ 144 h 144"/>
                <a:gd name="T2" fmla="*/ 48 w 96"/>
                <a:gd name="T3" fmla="*/ 144 h 144"/>
                <a:gd name="T4" fmla="*/ 48 w 96"/>
                <a:gd name="T5" fmla="*/ 0 h 144"/>
                <a:gd name="T6" fmla="*/ 96 w 96"/>
                <a:gd name="T7" fmla="*/ 0 h 144"/>
                <a:gd name="T8" fmla="*/ 96 w 96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144"/>
                <a:gd name="T17" fmla="*/ 96 w 96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144">
                  <a:moveTo>
                    <a:pt x="0" y="144"/>
                  </a:moveTo>
                  <a:lnTo>
                    <a:pt x="48" y="144"/>
                  </a:lnTo>
                  <a:lnTo>
                    <a:pt x="48" y="0"/>
                  </a:lnTo>
                  <a:lnTo>
                    <a:pt x="96" y="0"/>
                  </a:lnTo>
                  <a:lnTo>
                    <a:pt x="96" y="14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35"/>
            <p:cNvSpPr>
              <a:spLocks/>
            </p:cNvSpPr>
            <p:nvPr/>
          </p:nvSpPr>
          <p:spPr bwMode="auto">
            <a:xfrm>
              <a:off x="912" y="1440"/>
              <a:ext cx="96" cy="144"/>
            </a:xfrm>
            <a:custGeom>
              <a:avLst/>
              <a:gdLst>
                <a:gd name="T0" fmla="*/ 0 w 96"/>
                <a:gd name="T1" fmla="*/ 144 h 144"/>
                <a:gd name="T2" fmla="*/ 48 w 96"/>
                <a:gd name="T3" fmla="*/ 144 h 144"/>
                <a:gd name="T4" fmla="*/ 48 w 96"/>
                <a:gd name="T5" fmla="*/ 0 h 144"/>
                <a:gd name="T6" fmla="*/ 96 w 96"/>
                <a:gd name="T7" fmla="*/ 0 h 144"/>
                <a:gd name="T8" fmla="*/ 96 w 96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144"/>
                <a:gd name="T17" fmla="*/ 96 w 96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144">
                  <a:moveTo>
                    <a:pt x="0" y="144"/>
                  </a:moveTo>
                  <a:lnTo>
                    <a:pt x="48" y="144"/>
                  </a:lnTo>
                  <a:lnTo>
                    <a:pt x="48" y="0"/>
                  </a:lnTo>
                  <a:lnTo>
                    <a:pt x="96" y="0"/>
                  </a:lnTo>
                  <a:lnTo>
                    <a:pt x="96" y="14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36"/>
            <p:cNvSpPr>
              <a:spLocks/>
            </p:cNvSpPr>
            <p:nvPr/>
          </p:nvSpPr>
          <p:spPr bwMode="auto">
            <a:xfrm>
              <a:off x="1008" y="1440"/>
              <a:ext cx="96" cy="144"/>
            </a:xfrm>
            <a:custGeom>
              <a:avLst/>
              <a:gdLst>
                <a:gd name="T0" fmla="*/ 0 w 96"/>
                <a:gd name="T1" fmla="*/ 144 h 144"/>
                <a:gd name="T2" fmla="*/ 48 w 96"/>
                <a:gd name="T3" fmla="*/ 144 h 144"/>
                <a:gd name="T4" fmla="*/ 48 w 96"/>
                <a:gd name="T5" fmla="*/ 0 h 144"/>
                <a:gd name="T6" fmla="*/ 96 w 96"/>
                <a:gd name="T7" fmla="*/ 0 h 144"/>
                <a:gd name="T8" fmla="*/ 96 w 96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144"/>
                <a:gd name="T17" fmla="*/ 96 w 96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144">
                  <a:moveTo>
                    <a:pt x="0" y="144"/>
                  </a:moveTo>
                  <a:lnTo>
                    <a:pt x="48" y="144"/>
                  </a:lnTo>
                  <a:lnTo>
                    <a:pt x="48" y="0"/>
                  </a:lnTo>
                  <a:lnTo>
                    <a:pt x="96" y="0"/>
                  </a:lnTo>
                  <a:lnTo>
                    <a:pt x="96" y="14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Text Box 41"/>
          <p:cNvSpPr txBox="1">
            <a:spLocks noChangeArrowheads="1"/>
          </p:cNvSpPr>
          <p:nvPr/>
        </p:nvSpPr>
        <p:spPr bwMode="auto">
          <a:xfrm>
            <a:off x="4872711" y="2240809"/>
            <a:ext cx="958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 i="1" dirty="0">
                <a:latin typeface="Arial" charset="0"/>
                <a:cs typeface="Arial" charset="0"/>
              </a:rPr>
              <a:t>Reload</a:t>
            </a:r>
          </a:p>
        </p:txBody>
      </p:sp>
      <p:sp>
        <p:nvSpPr>
          <p:cNvPr id="30" name="Text Box 17"/>
          <p:cNvSpPr txBox="1">
            <a:spLocks noChangeArrowheads="1"/>
          </p:cNvSpPr>
          <p:nvPr/>
        </p:nvSpPr>
        <p:spPr bwMode="auto">
          <a:xfrm>
            <a:off x="1828800" y="3005571"/>
            <a:ext cx="1313180" cy="369332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 b="1" dirty="0" err="1">
                <a:solidFill>
                  <a:schemeClr val="bg1"/>
                </a:solidFill>
                <a:latin typeface="Arial" charset="0"/>
                <a:cs typeface="Arial" charset="0"/>
              </a:rPr>
              <a:t>TIMx_PSC</a:t>
            </a:r>
            <a:endParaRPr lang="en-US" sz="1800" b="1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cxnSp>
        <p:nvCxnSpPr>
          <p:cNvPr id="31" name="AutoShape 21"/>
          <p:cNvCxnSpPr>
            <a:cxnSpLocks noChangeShapeType="1"/>
            <a:stCxn id="30" idx="3"/>
            <a:endCxn id="8" idx="1"/>
          </p:cNvCxnSpPr>
          <p:nvPr/>
        </p:nvCxnSpPr>
        <p:spPr bwMode="auto">
          <a:xfrm>
            <a:off x="3141980" y="3190237"/>
            <a:ext cx="688052" cy="3176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Text Box 17"/>
          <p:cNvSpPr txBox="1">
            <a:spLocks noChangeArrowheads="1"/>
          </p:cNvSpPr>
          <p:nvPr/>
        </p:nvSpPr>
        <p:spPr bwMode="auto">
          <a:xfrm>
            <a:off x="6092933" y="1750827"/>
            <a:ext cx="1338828" cy="369332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TIMx_ARR</a:t>
            </a:r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3" name="AutoShape 21"/>
          <p:cNvCxnSpPr>
            <a:cxnSpLocks noChangeShapeType="1"/>
          </p:cNvCxnSpPr>
          <p:nvPr/>
        </p:nvCxnSpPr>
        <p:spPr bwMode="auto">
          <a:xfrm flipV="1">
            <a:off x="6745961" y="2120159"/>
            <a:ext cx="0" cy="1066388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21"/>
          <p:cNvCxnSpPr>
            <a:cxnSpLocks noChangeShapeType="1"/>
            <a:stCxn id="32" idx="1"/>
            <a:endCxn id="6" idx="3"/>
          </p:cNvCxnSpPr>
          <p:nvPr/>
        </p:nvCxnSpPr>
        <p:spPr bwMode="auto">
          <a:xfrm flipH="1">
            <a:off x="5642363" y="1935493"/>
            <a:ext cx="450570" cy="16516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2672738" y="4876800"/>
                <a:ext cx="4187259" cy="846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𝐶𝐾</m:t>
                          </m:r>
                          <m:r>
                            <a:rPr lang="en-US" sz="2400" i="1">
                              <a:latin typeface="Cambria Math"/>
                            </a:rPr>
                            <m:t>_</m:t>
                          </m:r>
                          <m:r>
                            <a:rPr lang="en-US" sz="2400" i="1">
                              <a:latin typeface="Cambria Math"/>
                            </a:rPr>
                            <m:t>𝐶𝑁𝑇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𝐶𝐿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_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𝑃𝑆𝐶</m:t>
                              </m:r>
                            </m:sub>
                          </m:sSub>
                        </m:num>
                        <m:den>
                          <m:r>
                            <a:rPr lang="en-US" sz="2400" i="1" smtClean="0">
                              <a:latin typeface="Cambria Math"/>
                            </a:rPr>
                            <m:t>𝑃𝑟𝑒𝑠𝑐𝑎𝑙𝑒𝑟</m:t>
                          </m:r>
                          <m:r>
                            <a:rPr lang="en-US" sz="2400" i="1">
                              <a:latin typeface="Cambria Math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738" y="4876800"/>
                <a:ext cx="4187259" cy="84632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2216941" y="3554248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Prescaler</a:t>
            </a: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2971800" y="2672522"/>
            <a:ext cx="8675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 b="1" i="1" dirty="0" err="1">
                <a:solidFill>
                  <a:srgbClr val="C00000"/>
                </a:solidFill>
                <a:latin typeface="Arial" charset="0"/>
                <a:cs typeface="Arial" charset="0"/>
              </a:rPr>
              <a:t>f</a:t>
            </a:r>
            <a:r>
              <a:rPr lang="en-US" sz="1800" b="1" i="1" baseline="-25000" dirty="0" err="1">
                <a:solidFill>
                  <a:srgbClr val="C00000"/>
                </a:solidFill>
                <a:latin typeface="Arial" charset="0"/>
                <a:cs typeface="Arial" charset="0"/>
              </a:rPr>
              <a:t>CL_CNT</a:t>
            </a:r>
            <a:endParaRPr lang="en-US" sz="1800" b="1" i="1" baseline="-25000" dirty="0">
              <a:solidFill>
                <a:srgbClr val="C00000"/>
              </a:solidFill>
              <a:latin typeface="Arial" charset="0"/>
              <a:cs typeface="Arial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62996" y="342900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clock</a:t>
            </a:r>
          </a:p>
        </p:txBody>
      </p:sp>
    </p:spTree>
    <p:extLst>
      <p:ext uri="{BB962C8B-B14F-4D97-AF65-F5344CB8AC3E}">
        <p14:creationId xmlns:p14="http://schemas.microsoft.com/office/powerpoint/2010/main" val="35708829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PWM Duty Cycle = Ton/Time Period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27</a:t>
            </a:fld>
            <a:endParaRPr kumimoji="0"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88" y="1543050"/>
            <a:ext cx="5381625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371600" y="5486400"/>
                <a:ext cx="6705600" cy="6668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𝑑𝑢𝑡𝑦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𝑐𝑦𝑐𝑙𝑒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𝑝𝑢𝑙𝑠𝑒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𝑜𝑛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𝑡𝑖𝑚𝑒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𝑝𝑢𝑙𝑠𝑒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𝑠𝑤𝑖𝑡𝑐h𝑖𝑛𝑔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𝑝𝑒𝑟𝑖𝑜𝑑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×100%=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𝑜𝑛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/>
                        </a:rPr>
                        <m:t>×100%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 xmlns:mv="urn:schemas-microsoft-com:mac:vml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5486400"/>
                <a:ext cx="6705600" cy="66684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38785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Capture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28</a:t>
            </a:fld>
            <a:endParaRPr kumimoji="0"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981200"/>
            <a:ext cx="7807976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1280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STM32L1/STM32L4 Discovery Kit</a:t>
            </a:r>
            <a:br>
              <a:rPr lang="en-US" altLang="zh-CN" dirty="0"/>
            </a:br>
            <a:r>
              <a:rPr lang="en-US" altLang="zh-CN" dirty="0"/>
              <a:t>LCD Module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29</a:t>
            </a:fld>
            <a:endParaRPr kumimoji="0" lang="en-US" dirty="0"/>
          </a:p>
        </p:txBody>
      </p:sp>
      <p:pic>
        <p:nvPicPr>
          <p:cNvPr id="2050" name="Picture 2" descr="https://hsto.org/getpro/habr/post_images/04b/8d9/110/04b8d9110d84ac92b80c043806fbcca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2" y="1219200"/>
            <a:ext cx="9115514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248400" y="6353950"/>
            <a:ext cx="26436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from https://habrahabr.ru/post/173709/</a:t>
            </a:r>
          </a:p>
        </p:txBody>
      </p:sp>
      <p:pic>
        <p:nvPicPr>
          <p:cNvPr id="2052" name="Picture 4" descr="https://habrastorage.org/getpro/habr/post_images/fb6/bf4/693/fb6bf46935187984af7529a526bb60f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86999"/>
            <a:ext cx="3810000" cy="22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habrastorage.org/getpro/habr/post_images/2c0/ccd/fe9/2c0ccdfe92b58ca51e538644501512c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962400"/>
            <a:ext cx="3810000" cy="225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793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learn Assembly?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991600" cy="51054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Assembly isn’t “just another language”. 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Help you understand how does the processor work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Assembly program runs faster than high-level language. Performance critical codes must be written in assembly.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Use the profiling tools to find the performance bottle and rewrite that code section in assembly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Latency-sensitive applications, such as aircraft controller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Standard C compilers do not use some operations available on ARM processors, such ROR (Rotate Right) and RRX (Rotate Right Extended). 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Hardware/processor specific code, 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Processor booting code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Device drivers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A test-and-set atomic assembly instruction can be used to implement locks and semaphores. 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Cost-sensitive applications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Embedded devices, where the size of code is limited, wash machine controller, automobile controllers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The best applications are written by those who've mastered assembly language or fully understand the low-level implementation of the high-level language statements they're choosing.</a:t>
            </a:r>
          </a:p>
          <a:p>
            <a:pPr>
              <a:lnSpc>
                <a:spcPct val="90000"/>
              </a:lnSpc>
            </a:pPr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3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650537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Successive-approximation (SAR) ADC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30</a:t>
            </a:fld>
            <a:endParaRPr kumimoji="0"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47874"/>
            <a:ext cx="837103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46938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Successive-approximation (SAR) ADC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31</a:t>
            </a:fld>
            <a:endParaRPr kumimoji="0"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03642"/>
            <a:ext cx="5934482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638800" y="1622348"/>
            <a:ext cx="3276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cs typeface="Arial" charset="0"/>
              </a:rPr>
              <a:t>Binary search </a:t>
            </a:r>
            <a:r>
              <a:rPr lang="en-US" sz="2000" dirty="0">
                <a:cs typeface="Arial" charset="0"/>
              </a:rPr>
              <a:t>algorithm to gradually approaches the input voltage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Settle into </a:t>
            </a:r>
            <a:r>
              <a:rPr lang="en-US" sz="2000" dirty="0">
                <a:cs typeface="Arial" charset="0"/>
              </a:rPr>
              <a:t>±</a:t>
            </a:r>
            <a:r>
              <a:rPr lang="en-US" sz="2000" dirty="0"/>
              <a:t>½ </a:t>
            </a:r>
            <a:r>
              <a:rPr lang="en-US" sz="2000" dirty="0" err="1"/>
              <a:t>LSB</a:t>
            </a:r>
            <a:r>
              <a:rPr lang="en-US" sz="2000" dirty="0"/>
              <a:t> bound within the time allowed</a:t>
            </a:r>
            <a:endParaRPr lang="en-US" sz="2000" dirty="0"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578268" y="3560391"/>
                <a:ext cx="3596562" cy="4250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𝐴𝐷𝐶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𝑠𝑎𝑚𝑝𝑙𝑖𝑛𝑔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𝐶𝑜𝑛𝑣𝑒𝑟𝑠𝑖𝑜𝑛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268" y="3560391"/>
                <a:ext cx="3596562" cy="425053"/>
              </a:xfrm>
              <a:prstGeom prst="rect">
                <a:avLst/>
              </a:prstGeom>
              <a:blipFill rotWithShape="1">
                <a:blip r:embed="rId3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562600" y="4139544"/>
                <a:ext cx="3317639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𝐶𝑜𝑛𝑣𝑒𝑟𝑠𝑖𝑜𝑛</m:t>
                          </m:r>
                        </m:sub>
                      </m:sSub>
                      <m:r>
                        <a:rPr lang="en-US" sz="2000" dirty="0">
                          <a:latin typeface="Cambria Math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/>
                          <a:ea typeface="Cambria Math"/>
                        </a:rPr>
                        <m:t>N</m:t>
                      </m:r>
                      <m:r>
                        <a:rPr lang="en-US" sz="2000" b="0" i="1" dirty="0" smtClean="0"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/>
                              <a:ea typeface="Cambria Math"/>
                            </a:rPr>
                            <m:t>𝐴𝐷𝐶</m:t>
                          </m:r>
                          <m:r>
                            <a:rPr lang="en-US" sz="2000" b="0" i="1" dirty="0" smtClean="0">
                              <a:latin typeface="Cambria Math"/>
                              <a:ea typeface="Cambria Math"/>
                            </a:rPr>
                            <m:t>_</m:t>
                          </m:r>
                          <m:r>
                            <a:rPr lang="en-US" sz="2000" b="0" i="1" dirty="0" smtClean="0">
                              <a:latin typeface="Cambria Math"/>
                              <a:ea typeface="Cambria Math"/>
                            </a:rPr>
                            <m:t>𝐶𝑙𝑜𝑐𝑘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4139544"/>
                <a:ext cx="3317639" cy="41030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562600" y="4800600"/>
                <a:ext cx="1162946" cy="39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𝑠𝑎𝑚𝑝𝑙𝑖𝑛𝑔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4800600"/>
                <a:ext cx="1162946" cy="391902"/>
              </a:xfrm>
              <a:prstGeom prst="rect">
                <a:avLst/>
              </a:prstGeom>
              <a:blipFill rotWithShape="1"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6598920" y="4823170"/>
            <a:ext cx="2395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software configurable</a:t>
            </a:r>
          </a:p>
        </p:txBody>
      </p:sp>
    </p:spTree>
    <p:extLst>
      <p:ext uri="{BB962C8B-B14F-4D97-AF65-F5344CB8AC3E}">
        <p14:creationId xmlns:p14="http://schemas.microsoft.com/office/powerpoint/2010/main" val="18492411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DAC Architecture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32</a:t>
            </a:fld>
            <a:endParaRPr kumimoji="0"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95400"/>
            <a:ext cx="7057726" cy="35278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596775" y="5334000"/>
                <a:ext cx="6477000" cy="6209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𝑜𝑢𝑡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𝑟𝑒𝑓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𝑟𝑒𝑓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×(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×2+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775" y="5334000"/>
                <a:ext cx="6477000" cy="62093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7993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String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4</a:t>
            </a:fld>
            <a:endParaRPr kumimoji="0"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19882"/>
              </p:ext>
            </p:extLst>
          </p:nvPr>
        </p:nvGraphicFramePr>
        <p:xfrm>
          <a:off x="3810000" y="1875883"/>
          <a:ext cx="4419600" cy="3542116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1897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2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219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Memory Address</a:t>
                      </a:r>
                      <a:endParaRPr lang="en-US" sz="16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Memory Content</a:t>
                      </a:r>
                      <a:endParaRPr lang="en-US" sz="16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Letter</a:t>
                      </a:r>
                      <a:endParaRPr lang="en-US" sz="16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74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str</a:t>
                      </a:r>
                      <a:r>
                        <a:rPr lang="en-US" sz="1600" dirty="0">
                          <a:effectLst/>
                        </a:rPr>
                        <a:t> + 12</a:t>
                      </a:r>
                      <a:r>
                        <a:rPr lang="en-US" sz="1600" dirty="0">
                          <a:effectLst/>
                          <a:sym typeface="Symbol"/>
                        </a:rPr>
                        <a:t></a:t>
                      </a:r>
                      <a:endParaRPr lang="en-US" sz="16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0x00</a:t>
                      </a:r>
                      <a:endParaRPr lang="en-US" sz="16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\0</a:t>
                      </a:r>
                      <a:endParaRPr lang="en-US" sz="16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74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str</a:t>
                      </a:r>
                      <a:r>
                        <a:rPr lang="en-US" sz="1600" dirty="0">
                          <a:effectLst/>
                        </a:rPr>
                        <a:t> + 11</a:t>
                      </a:r>
                      <a:r>
                        <a:rPr lang="en-US" sz="1600" dirty="0">
                          <a:effectLst/>
                          <a:sym typeface="Symbol"/>
                        </a:rPr>
                        <a:t></a:t>
                      </a:r>
                      <a:endParaRPr lang="en-US" sz="16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0x79</a:t>
                      </a:r>
                      <a:endParaRPr lang="en-US" sz="16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y</a:t>
                      </a:r>
                      <a:endParaRPr lang="en-US" sz="16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74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str</a:t>
                      </a:r>
                      <a:r>
                        <a:rPr lang="en-US" sz="1600" dirty="0">
                          <a:effectLst/>
                        </a:rPr>
                        <a:t> + 10</a:t>
                      </a:r>
                      <a:r>
                        <a:rPr lang="en-US" sz="1600" dirty="0">
                          <a:effectLst/>
                          <a:sym typeface="Symbol"/>
                        </a:rPr>
                        <a:t></a:t>
                      </a:r>
                      <a:endParaRPr lang="en-US" sz="16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0x6C</a:t>
                      </a:r>
                      <a:endParaRPr lang="en-US" sz="16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</a:t>
                      </a:r>
                      <a:endParaRPr lang="en-US" sz="16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74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str</a:t>
                      </a:r>
                      <a:r>
                        <a:rPr lang="en-US" sz="1600" dirty="0">
                          <a:effectLst/>
                        </a:rPr>
                        <a:t> + 9</a:t>
                      </a:r>
                      <a:r>
                        <a:rPr lang="en-US" sz="1600" dirty="0">
                          <a:effectLst/>
                          <a:sym typeface="Symbol"/>
                        </a:rPr>
                        <a:t></a:t>
                      </a:r>
                      <a:endParaRPr lang="en-US" sz="16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0x62</a:t>
                      </a:r>
                      <a:endParaRPr lang="en-US" sz="16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</a:t>
                      </a:r>
                      <a:endParaRPr lang="en-US" sz="16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74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str</a:t>
                      </a:r>
                      <a:r>
                        <a:rPr lang="en-US" sz="1600" dirty="0">
                          <a:effectLst/>
                        </a:rPr>
                        <a:t> + 8</a:t>
                      </a:r>
                      <a:r>
                        <a:rPr lang="en-US" sz="1600" dirty="0">
                          <a:effectLst/>
                          <a:sym typeface="Symbol"/>
                        </a:rPr>
                        <a:t></a:t>
                      </a:r>
                      <a:endParaRPr lang="en-US" sz="16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0x6D</a:t>
                      </a:r>
                      <a:endParaRPr lang="en-US" sz="16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</a:t>
                      </a:r>
                      <a:endParaRPr lang="en-US" sz="16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74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str</a:t>
                      </a:r>
                      <a:r>
                        <a:rPr lang="en-US" sz="1600" dirty="0">
                          <a:effectLst/>
                        </a:rPr>
                        <a:t> + 7</a:t>
                      </a:r>
                      <a:r>
                        <a:rPr lang="en-US" sz="1600" dirty="0">
                          <a:effectLst/>
                          <a:sym typeface="Symbol"/>
                        </a:rPr>
                        <a:t></a:t>
                      </a:r>
                      <a:endParaRPr lang="en-US" sz="16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0x65</a:t>
                      </a:r>
                      <a:endParaRPr lang="en-US" sz="16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</a:t>
                      </a:r>
                      <a:endParaRPr lang="en-US" sz="16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774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str</a:t>
                      </a:r>
                      <a:r>
                        <a:rPr lang="en-US" sz="1600" dirty="0">
                          <a:effectLst/>
                        </a:rPr>
                        <a:t> + 6</a:t>
                      </a:r>
                      <a:r>
                        <a:rPr lang="en-US" sz="1600" dirty="0">
                          <a:effectLst/>
                          <a:sym typeface="Symbol"/>
                        </a:rPr>
                        <a:t></a:t>
                      </a:r>
                      <a:endParaRPr lang="en-US" sz="16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0x73</a:t>
                      </a:r>
                      <a:endParaRPr lang="en-US" sz="16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</a:t>
                      </a:r>
                      <a:endParaRPr lang="en-US" sz="16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774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str</a:t>
                      </a:r>
                      <a:r>
                        <a:rPr lang="en-US" sz="1600" dirty="0">
                          <a:effectLst/>
                        </a:rPr>
                        <a:t> + 5</a:t>
                      </a:r>
                      <a:r>
                        <a:rPr lang="en-US" sz="1600" dirty="0">
                          <a:effectLst/>
                          <a:sym typeface="Symbol"/>
                        </a:rPr>
                        <a:t></a:t>
                      </a:r>
                      <a:endParaRPr lang="en-US" sz="16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0x73</a:t>
                      </a:r>
                      <a:endParaRPr lang="en-US" sz="16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</a:t>
                      </a:r>
                      <a:endParaRPr lang="en-US" sz="16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774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str</a:t>
                      </a:r>
                      <a:r>
                        <a:rPr lang="en-US" sz="1600" dirty="0">
                          <a:effectLst/>
                        </a:rPr>
                        <a:t> + 4</a:t>
                      </a:r>
                      <a:r>
                        <a:rPr lang="en-US" sz="1600" dirty="0">
                          <a:effectLst/>
                          <a:sym typeface="Symbol"/>
                        </a:rPr>
                        <a:t></a:t>
                      </a:r>
                      <a:endParaRPr lang="en-US" sz="16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0x41</a:t>
                      </a:r>
                      <a:endParaRPr lang="en-US" sz="16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</a:t>
                      </a:r>
                      <a:endParaRPr lang="en-US" sz="16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4601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str</a:t>
                      </a:r>
                      <a:r>
                        <a:rPr lang="en-US" sz="1600" dirty="0">
                          <a:effectLst/>
                        </a:rPr>
                        <a:t> + 3</a:t>
                      </a:r>
                      <a:r>
                        <a:rPr lang="en-US" sz="1600" dirty="0">
                          <a:effectLst/>
                          <a:sym typeface="Symbol"/>
                        </a:rPr>
                        <a:t></a:t>
                      </a:r>
                      <a:endParaRPr lang="en-US" sz="16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0x20</a:t>
                      </a:r>
                      <a:endParaRPr lang="en-US" sz="16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space</a:t>
                      </a:r>
                      <a:endParaRPr lang="en-US" sz="16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9774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str</a:t>
                      </a:r>
                      <a:r>
                        <a:rPr lang="en-US" sz="1600" dirty="0">
                          <a:effectLst/>
                        </a:rPr>
                        <a:t> + 2</a:t>
                      </a:r>
                      <a:r>
                        <a:rPr lang="en-US" sz="1600" dirty="0">
                          <a:effectLst/>
                          <a:sym typeface="Symbol"/>
                        </a:rPr>
                        <a:t></a:t>
                      </a:r>
                      <a:endParaRPr lang="en-US" sz="16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0x4D</a:t>
                      </a:r>
                      <a:endParaRPr lang="en-US" sz="16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</a:t>
                      </a:r>
                      <a:endParaRPr lang="en-US" sz="16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9774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str</a:t>
                      </a:r>
                      <a:r>
                        <a:rPr lang="en-US" sz="1600" dirty="0">
                          <a:effectLst/>
                        </a:rPr>
                        <a:t> + 1</a:t>
                      </a:r>
                      <a:r>
                        <a:rPr lang="en-US" sz="1600" dirty="0">
                          <a:effectLst/>
                          <a:sym typeface="Symbol"/>
                        </a:rPr>
                        <a:t></a:t>
                      </a:r>
                      <a:endParaRPr lang="en-US" sz="16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0x52</a:t>
                      </a:r>
                      <a:endParaRPr lang="en-US" sz="16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</a:t>
                      </a:r>
                      <a:endParaRPr lang="en-US" sz="16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9774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str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  <a:sym typeface="Symbol"/>
                        </a:rPr>
                        <a:t></a:t>
                      </a:r>
                      <a:endParaRPr lang="en-US" sz="16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0x41</a:t>
                      </a:r>
                      <a:endParaRPr lang="en-US" sz="16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</a:t>
                      </a:r>
                      <a:endParaRPr lang="en-US" sz="16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28600" y="2877372"/>
            <a:ext cx="3181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char </a:t>
            </a:r>
            <a:r>
              <a:rPr lang="en-US" dirty="0" err="1">
                <a:solidFill>
                  <a:srgbClr val="FF0000"/>
                </a:solidFill>
              </a:rPr>
              <a:t>str</a:t>
            </a:r>
            <a:r>
              <a:rPr lang="en-US" dirty="0">
                <a:solidFill>
                  <a:srgbClr val="FF0000"/>
                </a:solidFill>
              </a:rPr>
              <a:t>[13] = “ARM Assembly”;</a:t>
            </a:r>
            <a:endParaRPr lang="en-US" dirty="0">
              <a:solidFill>
                <a:srgbClr val="FF0000"/>
              </a:solidFill>
              <a:latin typeface="Cambria"/>
              <a:ea typeface="Cambri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01431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Integers</a:t>
            </a:r>
          </a:p>
          <a:p>
            <a:pPr lvl="1"/>
            <a:r>
              <a:rPr lang="en-US" dirty="0"/>
              <a:t>Binary in different bases: binary, octal, hex, decimal</a:t>
            </a:r>
          </a:p>
          <a:p>
            <a:pPr lvl="1"/>
            <a:r>
              <a:rPr lang="en-US" dirty="0"/>
              <a:t>Signed Integers</a:t>
            </a:r>
          </a:p>
          <a:p>
            <a:pPr lvl="2"/>
            <a:r>
              <a:rPr lang="en-US" dirty="0"/>
              <a:t>Signed magnitude</a:t>
            </a:r>
          </a:p>
          <a:p>
            <a:pPr lvl="2"/>
            <a:r>
              <a:rPr lang="en-US" dirty="0"/>
              <a:t>One’s complement</a:t>
            </a:r>
          </a:p>
          <a:p>
            <a:pPr lvl="2"/>
            <a:r>
              <a:rPr lang="en-US" dirty="0"/>
              <a:t>Two’s complement</a:t>
            </a:r>
          </a:p>
          <a:p>
            <a:pPr lvl="1"/>
            <a:r>
              <a:rPr lang="en-US" dirty="0"/>
              <a:t>Arithmetic Operations</a:t>
            </a:r>
          </a:p>
          <a:p>
            <a:pPr lvl="2"/>
            <a:r>
              <a:rPr lang="en-US" dirty="0"/>
              <a:t>N, V, C, Z flags</a:t>
            </a:r>
          </a:p>
          <a:p>
            <a:pPr lvl="1"/>
            <a:r>
              <a:rPr lang="en-US" dirty="0"/>
              <a:t>Big Endian </a:t>
            </a:r>
            <a:r>
              <a:rPr lang="en-US" dirty="0" err="1"/>
              <a:t>vs</a:t>
            </a:r>
            <a:r>
              <a:rPr lang="en-US" dirty="0"/>
              <a:t> Little Endian</a:t>
            </a:r>
          </a:p>
          <a:p>
            <a:r>
              <a:rPr lang="en-US" dirty="0"/>
              <a:t>ASCII values</a:t>
            </a:r>
          </a:p>
          <a:p>
            <a:pPr lvl="1"/>
            <a:r>
              <a:rPr lang="en-US" dirty="0"/>
              <a:t>Null-terminated string</a:t>
            </a:r>
          </a:p>
          <a:p>
            <a:pPr lvl="1"/>
            <a:r>
              <a:rPr lang="en-US" dirty="0"/>
              <a:t>Converting between numbers and ASCII</a:t>
            </a:r>
          </a:p>
          <a:p>
            <a:pPr lvl="1"/>
            <a:r>
              <a:rPr lang="en-US" dirty="0"/>
              <a:t>Upper case, lower case</a:t>
            </a:r>
          </a:p>
          <a:p>
            <a:r>
              <a:rPr lang="en-US" dirty="0"/>
              <a:t>Fixed pointer numbers</a:t>
            </a:r>
          </a:p>
          <a:p>
            <a:pPr lvl="1"/>
            <a:r>
              <a:rPr lang="en-US" dirty="0" err="1"/>
              <a:t>Qm.n</a:t>
            </a:r>
            <a:r>
              <a:rPr lang="en-US" dirty="0"/>
              <a:t> format</a:t>
            </a:r>
          </a:p>
          <a:p>
            <a:pPr lvl="1"/>
            <a:r>
              <a:rPr lang="en-US" dirty="0"/>
              <a:t>Addition, subtract, multiplication, division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5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7378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Assembly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Load-modify-store sequence</a:t>
            </a:r>
          </a:p>
          <a:p>
            <a:r>
              <a:rPr lang="en-US" dirty="0"/>
              <a:t>Accessing </a:t>
            </a:r>
            <a:r>
              <a:rPr lang="en-US" dirty="0" err="1"/>
              <a:t>nemory</a:t>
            </a:r>
            <a:endParaRPr lang="en-US" dirty="0"/>
          </a:p>
          <a:p>
            <a:pPr lvl="1"/>
            <a:r>
              <a:rPr lang="en-US" dirty="0"/>
              <a:t>Memory addressing mode</a:t>
            </a:r>
          </a:p>
          <a:p>
            <a:pPr lvl="2"/>
            <a:r>
              <a:rPr lang="en-US" dirty="0"/>
              <a:t>Pre-index</a:t>
            </a:r>
          </a:p>
          <a:p>
            <a:pPr lvl="2"/>
            <a:r>
              <a:rPr lang="en-US" dirty="0"/>
              <a:t>Post-index</a:t>
            </a:r>
          </a:p>
          <a:p>
            <a:pPr lvl="2"/>
            <a:r>
              <a:rPr lang="en-US" dirty="0"/>
              <a:t>Pre-index with update</a:t>
            </a:r>
          </a:p>
          <a:p>
            <a:r>
              <a:rPr lang="en-US" dirty="0"/>
              <a:t>Data processing</a:t>
            </a:r>
          </a:p>
          <a:p>
            <a:pPr lvl="1"/>
            <a:r>
              <a:rPr lang="en-US" dirty="0"/>
              <a:t>Arithmetic, Logic, Comparison, Data Movement</a:t>
            </a:r>
          </a:p>
          <a:p>
            <a:pPr lvl="1"/>
            <a:r>
              <a:rPr lang="en-US" dirty="0"/>
              <a:t>Barrel Shifter:  </a:t>
            </a:r>
          </a:p>
          <a:p>
            <a:pPr lvl="2"/>
            <a:r>
              <a:rPr lang="en-US" dirty="0"/>
              <a:t>ADD r1, r0, r0, LSL 2</a:t>
            </a:r>
          </a:p>
          <a:p>
            <a:pPr lvl="1"/>
            <a:r>
              <a:rPr lang="en-US" dirty="0"/>
              <a:t>Bit operations</a:t>
            </a:r>
          </a:p>
          <a:p>
            <a:pPr lvl="2"/>
            <a:r>
              <a:rPr lang="en-US" dirty="0"/>
              <a:t>Set a bit, Reset a bit, Toggle a bit, Check a bit</a:t>
            </a:r>
          </a:p>
          <a:p>
            <a:pPr lvl="1"/>
            <a:r>
              <a:rPr lang="en-US" dirty="0"/>
              <a:t>LSL, LSR, ASR, ROR, RRX</a:t>
            </a:r>
          </a:p>
          <a:p>
            <a:r>
              <a:rPr lang="en-US" dirty="0"/>
              <a:t>Flow control: if, if-then-else, for loop, while loop</a:t>
            </a:r>
          </a:p>
          <a:p>
            <a:pPr lvl="1"/>
            <a:r>
              <a:rPr lang="en-US" dirty="0"/>
              <a:t>Unconditional Branch: B</a:t>
            </a:r>
          </a:p>
          <a:p>
            <a:pPr lvl="1"/>
            <a:r>
              <a:rPr lang="en-US" dirty="0"/>
              <a:t>Conditional Branch: CMP, TEQ,TST, BEQ, BNE, BMI, BLS, BHI, etc.</a:t>
            </a:r>
          </a:p>
          <a:p>
            <a:pPr lvl="1"/>
            <a:r>
              <a:rPr lang="en-US" dirty="0"/>
              <a:t>Conditional Execution: MOVEQ, MOVNE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6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73452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Subroutine Without Floating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Calling Subroutine &amp; Exiting Subroutine</a:t>
            </a:r>
          </a:p>
          <a:p>
            <a:pPr lvl="1"/>
            <a:r>
              <a:rPr lang="en-US" dirty="0"/>
              <a:t>BL and BX</a:t>
            </a:r>
          </a:p>
          <a:p>
            <a:pPr lvl="1"/>
            <a:r>
              <a:rPr lang="en-US" dirty="0"/>
              <a:t>How PC, LR, and SP registers are updated?</a:t>
            </a:r>
          </a:p>
          <a:p>
            <a:r>
              <a:rPr lang="en-US" dirty="0"/>
              <a:t>Embedded application binary interface (EABI) Protocol</a:t>
            </a:r>
          </a:p>
          <a:p>
            <a:pPr lvl="1"/>
            <a:r>
              <a:rPr lang="en-US" dirty="0"/>
              <a:t>Save and restore R4-R11,LR if your subroutine wishes to modify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Parameters passing in registers R0,R1,R2,R3</a:t>
            </a:r>
          </a:p>
          <a:p>
            <a:pPr lvl="1"/>
            <a:r>
              <a:rPr lang="en-US" dirty="0"/>
              <a:t>Extra parameters passing in stack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Return parameter in R0</a:t>
            </a:r>
          </a:p>
          <a:p>
            <a:r>
              <a:rPr lang="en-US" dirty="0"/>
              <a:t>Recursive functions</a:t>
            </a:r>
          </a:p>
          <a:p>
            <a:pPr lvl="1"/>
            <a:r>
              <a:rPr lang="en-US" dirty="0"/>
              <a:t>How does the stack work?</a:t>
            </a:r>
          </a:p>
          <a:p>
            <a:pPr lvl="1"/>
            <a:r>
              <a:rPr lang="en-US" dirty="0"/>
              <a:t>Pay special attention to LR register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7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98443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Subroutine with Float Arguments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709160"/>
          </a:xfrm>
        </p:spPr>
        <p:txBody>
          <a:bodyPr>
            <a:normAutofit/>
          </a:bodyPr>
          <a:lstStyle/>
          <a:p>
            <a:r>
              <a:rPr lang="en-US" sz="2000" dirty="0"/>
              <a:t>Each number is assigned in turn to the next free register of the corresponding type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Example: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double fun(double a1, float a2, double a3, float a4, float a5, double a6, float a7, double a8)</a:t>
            </a:r>
          </a:p>
          <a:p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612648" y="2967335"/>
            <a:ext cx="8074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020469"/>
            <a:ext cx="8927901" cy="83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634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5334000" cy="49377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Interrupt </a:t>
            </a:r>
            <a:r>
              <a:rPr lang="en-US" dirty="0" err="1"/>
              <a:t>vs</a:t>
            </a:r>
            <a:r>
              <a:rPr lang="en-US" dirty="0"/>
              <a:t> Polling</a:t>
            </a:r>
          </a:p>
          <a:p>
            <a:r>
              <a:rPr lang="en-US" dirty="0"/>
              <a:t>Interrupt Service Routine</a:t>
            </a:r>
          </a:p>
          <a:p>
            <a:r>
              <a:rPr lang="en-US" dirty="0"/>
              <a:t>Interrupt Enable and Disable</a:t>
            </a:r>
          </a:p>
          <a:p>
            <a:r>
              <a:rPr lang="en-US" dirty="0"/>
              <a:t>Interrupt Stacking and </a:t>
            </a:r>
            <a:r>
              <a:rPr lang="en-US" dirty="0" err="1"/>
              <a:t>Unstacking</a:t>
            </a:r>
            <a:endParaRPr lang="en-US" dirty="0"/>
          </a:p>
          <a:p>
            <a:pPr lvl="1"/>
            <a:r>
              <a:rPr lang="en-US" dirty="0"/>
              <a:t>Eight registers (R0-R3, R12, LR, PC, PSR) are automatically pushed into the stack before the hander starts</a:t>
            </a:r>
          </a:p>
          <a:p>
            <a:pPr lvl="1"/>
            <a:r>
              <a:rPr lang="en-US" dirty="0"/>
              <a:t>These registers are automatically popped when exiting the handler</a:t>
            </a:r>
          </a:p>
          <a:p>
            <a:r>
              <a:rPr lang="en-US" dirty="0"/>
              <a:t>What does the LR register mean when exiting a hander?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solidFill>
                  <a:srgbClr val="FF0000"/>
                </a:solidFill>
              </a:rPr>
              <a:t>LR = </a:t>
            </a:r>
            <a:r>
              <a:rPr lang="en-US" dirty="0">
                <a:solidFill>
                  <a:srgbClr val="FF0000"/>
                </a:solidFill>
                <a:latin typeface="Consolas"/>
                <a:cs typeface="Consolas"/>
              </a:rPr>
              <a:t>0xFFFFFFF9</a:t>
            </a:r>
            <a:r>
              <a:rPr lang="en-US" dirty="0"/>
              <a:t>, then </a:t>
            </a:r>
            <a:r>
              <a:rPr lang="en-US" dirty="0">
                <a:solidFill>
                  <a:srgbClr val="FF0000"/>
                </a:solidFill>
              </a:rPr>
              <a:t>SP = MSP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solidFill>
                  <a:srgbClr val="0000FF"/>
                </a:solidFill>
              </a:rPr>
              <a:t>LR = </a:t>
            </a:r>
            <a:r>
              <a:rPr lang="en-US" dirty="0">
                <a:solidFill>
                  <a:srgbClr val="0000FF"/>
                </a:solidFill>
                <a:latin typeface="Consolas"/>
                <a:cs typeface="Consolas"/>
              </a:rPr>
              <a:t>0xFFFFFFFD</a:t>
            </a:r>
            <a:r>
              <a:rPr lang="en-US" dirty="0"/>
              <a:t>, then </a:t>
            </a:r>
            <a:r>
              <a:rPr lang="en-US" dirty="0">
                <a:solidFill>
                  <a:srgbClr val="0000FF"/>
                </a:solidFill>
              </a:rPr>
              <a:t>SP = PSP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9</a:t>
            </a:fld>
            <a:endParaRPr kumimoji="0" lang="en-US" dirty="0"/>
          </a:p>
        </p:txBody>
      </p:sp>
      <p:pic>
        <p:nvPicPr>
          <p:cNvPr id="6" name="Picture 2" descr="Image result for waiting for phone cal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705600" y="1371600"/>
            <a:ext cx="1698012" cy="175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media.istockphoto.com/vectors/business-dog-vector-id484096828?k=6&amp;m=484096828&amp;s=170667a&amp;w=0&amp;h=eokHbCWPFhuswJxVoryy3kQjg_d4TyV0Ofw3RTnmJ48=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657600"/>
            <a:ext cx="1779899" cy="118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6781800" y="4866031"/>
            <a:ext cx="19106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/>
              <a:t>http://www.istockphoto.com/</a:t>
            </a:r>
          </a:p>
        </p:txBody>
      </p:sp>
    </p:spTree>
    <p:extLst>
      <p:ext uri="{BB962C8B-B14F-4D97-AF65-F5344CB8AC3E}">
        <p14:creationId xmlns:p14="http://schemas.microsoft.com/office/powerpoint/2010/main" val="100492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3784</TotalTime>
  <Words>1711</Words>
  <Application>Microsoft Office PowerPoint</Application>
  <PresentationFormat>On-screen Show (4:3)</PresentationFormat>
  <Paragraphs>354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Arial</vt:lpstr>
      <vt:lpstr>Bookman Old Style</vt:lpstr>
      <vt:lpstr>Calibri</vt:lpstr>
      <vt:lpstr>Cambria</vt:lpstr>
      <vt:lpstr>Cambria Math</vt:lpstr>
      <vt:lpstr>Consolas</vt:lpstr>
      <vt:lpstr>Gill Sans MT</vt:lpstr>
      <vt:lpstr>Palatino Linotype</vt:lpstr>
      <vt:lpstr>Symbol</vt:lpstr>
      <vt:lpstr>Wingdings</vt:lpstr>
      <vt:lpstr>Wingdings 3</vt:lpstr>
      <vt:lpstr>Origin</vt:lpstr>
      <vt:lpstr>Z. Gu</vt:lpstr>
      <vt:lpstr>Assembly Programs</vt:lpstr>
      <vt:lpstr>Why do we learn Assembly?</vt:lpstr>
      <vt:lpstr>Character String</vt:lpstr>
      <vt:lpstr>Data Representation</vt:lpstr>
      <vt:lpstr>Basic Assembly Programming</vt:lpstr>
      <vt:lpstr>Subroutine Without Floating Numbers</vt:lpstr>
      <vt:lpstr>Subroutine with Float Arguments</vt:lpstr>
      <vt:lpstr>Interrupt</vt:lpstr>
      <vt:lpstr>Stacking &amp; Unstacking</vt:lpstr>
      <vt:lpstr>Stacking &amp; Unstacking</vt:lpstr>
      <vt:lpstr>Stacking and Unstacking upon Interrupt with FPU</vt:lpstr>
      <vt:lpstr>Mixing C and Assembly</vt:lpstr>
      <vt:lpstr>Unsigned Fixed-point Representation UQm.n</vt:lpstr>
      <vt:lpstr>Signed Fixed-point Representation Qm.n</vt:lpstr>
      <vt:lpstr>Fixed-point Multiplication in Q15.16</vt:lpstr>
      <vt:lpstr>Fixed-point Division in UQ16.16 or Q15.16</vt:lpstr>
      <vt:lpstr>IEEE Std 754</vt:lpstr>
      <vt:lpstr>Decoding 0xC1FF0000  into a floating-point number</vt:lpstr>
      <vt:lpstr>Encoding 14.5 into IEEE Std 754 Single-Precision</vt:lpstr>
      <vt:lpstr>Single-precision comparisons</vt:lpstr>
      <vt:lpstr>Lab Components</vt:lpstr>
      <vt:lpstr>GPIO Input:  Pull Up and Pull Down</vt:lpstr>
      <vt:lpstr>GPIO Output Modes:  Push-Pull and Open-Drain</vt:lpstr>
      <vt:lpstr>GPIO Output Modes:  Push-Pull and Open-Drain</vt:lpstr>
      <vt:lpstr>Timer’s Clock</vt:lpstr>
      <vt:lpstr>PWM Duty Cycle = Ton/Time Period</vt:lpstr>
      <vt:lpstr>Input Capture</vt:lpstr>
      <vt:lpstr>STM32L1/STM32L4 Discovery Kit LCD Module</vt:lpstr>
      <vt:lpstr>Successive-approximation (SAR) ADC</vt:lpstr>
      <vt:lpstr>Successive-approximation (SAR) ADC</vt:lpstr>
      <vt:lpstr>Basic DAC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</dc:creator>
  <cp:lastModifiedBy>Zonghua Gu</cp:lastModifiedBy>
  <cp:revision>54</cp:revision>
  <dcterms:created xsi:type="dcterms:W3CDTF">2014-05-02T14:59:14Z</dcterms:created>
  <dcterms:modified xsi:type="dcterms:W3CDTF">2025-09-22T00:54:56Z</dcterms:modified>
</cp:coreProperties>
</file>