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34"/>
  </p:notesMasterIdLst>
  <p:sldIdLst>
    <p:sldId id="342" r:id="rId5"/>
    <p:sldId id="353" r:id="rId6"/>
    <p:sldId id="354" r:id="rId7"/>
    <p:sldId id="355" r:id="rId8"/>
    <p:sldId id="363" r:id="rId9"/>
    <p:sldId id="349" r:id="rId10"/>
    <p:sldId id="348" r:id="rId11"/>
    <p:sldId id="364" r:id="rId12"/>
    <p:sldId id="365" r:id="rId13"/>
    <p:sldId id="366" r:id="rId14"/>
    <p:sldId id="367" r:id="rId15"/>
    <p:sldId id="368" r:id="rId16"/>
    <p:sldId id="369" r:id="rId17"/>
    <p:sldId id="345" r:id="rId18"/>
    <p:sldId id="347" r:id="rId19"/>
    <p:sldId id="350" r:id="rId20"/>
    <p:sldId id="351" r:id="rId21"/>
    <p:sldId id="376" r:id="rId22"/>
    <p:sldId id="377" r:id="rId23"/>
    <p:sldId id="383" r:id="rId24"/>
    <p:sldId id="372" r:id="rId25"/>
    <p:sldId id="371" r:id="rId26"/>
    <p:sldId id="379" r:id="rId27"/>
    <p:sldId id="378" r:id="rId28"/>
    <p:sldId id="380" r:id="rId29"/>
    <p:sldId id="381" r:id="rId30"/>
    <p:sldId id="382" r:id="rId31"/>
    <p:sldId id="374" r:id="rId32"/>
    <p:sldId id="375" r:id="rId3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3699"/>
  </p:normalViewPr>
  <p:slideViewPr>
    <p:cSldViewPr>
      <p:cViewPr varScale="1">
        <p:scale>
          <a:sx n="77" d="100"/>
          <a:sy n="77" d="100"/>
        </p:scale>
        <p:origin x="1570" y="67"/>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2T23:29:51.318" v="4" actId="20577"/>
      <pc:docMkLst>
        <pc:docMk/>
      </pc:docMkLst>
      <pc:sldChg chg="delSp modSp mod">
        <pc:chgData name="Zonghua Gu" userId="9a7e1853e1951ef5" providerId="LiveId" clId="{CF1FAA12-072C-4ED5-BA76-0FFFAEFDB88A}" dt="2025-09-02T23:29:51.318" v="4" actId="20577"/>
        <pc:sldMkLst>
          <pc:docMk/>
          <pc:sldMk cId="1692472849" sldId="342"/>
        </pc:sldMkLst>
        <pc:spChg chg="mod">
          <ac:chgData name="Zonghua Gu" userId="9a7e1853e1951ef5" providerId="LiveId" clId="{CF1FAA12-072C-4ED5-BA76-0FFFAEFDB88A}" dt="2025-09-02T23:29:51.318" v="4" actId="20577"/>
          <ac:spMkLst>
            <pc:docMk/>
            <pc:sldMk cId="1692472849" sldId="342"/>
            <ac:spMk id="16386" creationId="{00000000-0000-0000-0000-000000000000}"/>
          </ac:spMkLst>
        </pc:spChg>
        <pc:picChg chg="del">
          <ac:chgData name="Zonghua Gu" userId="9a7e1853e1951ef5" providerId="LiveId" clId="{CF1FAA12-072C-4ED5-BA76-0FFFAEFDB88A}" dt="2025-09-02T23:27:24.355" v="0" actId="478"/>
          <ac:picMkLst>
            <pc:docMk/>
            <pc:sldMk cId="1692472849" sldId="342"/>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9/2/2025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represent signed integers, the latter is greater </a:t>
            </a:r>
          </a:p>
          <a:p>
            <a:pPr marL="0" indent="0">
              <a:buNone/>
            </a:pPr>
            <a:r>
              <a:rPr lang="en-US" dirty="0"/>
              <a:t>   (</a:t>
            </a:r>
            <a:r>
              <a:rPr lang="en-US" altLang="zh-CN" dirty="0"/>
              <a:t>-</a:t>
            </a:r>
            <a:r>
              <a:rPr lang="en-US" b="1" dirty="0">
                <a:latin typeface="Consolas" panose="020B0609020204030204" pitchFamily="49" charset="0"/>
                <a:cs typeface="Consolas" panose="020B0609020204030204" pitchFamily="49" charset="0"/>
              </a:rPr>
              <a:t>1 &lt; 1</a:t>
            </a:r>
            <a:r>
              <a:rPr lang="en-US" dirty="0"/>
              <a:t>).</a:t>
            </a:r>
          </a:p>
          <a:p>
            <a:r>
              <a:rPr lang="en-US" dirty="0"/>
              <a:t>If they represent unsigned integers, the former is greater</a:t>
            </a:r>
          </a:p>
          <a:p>
            <a:pPr marL="0" indent="0">
              <a:buNone/>
            </a:pPr>
            <a:r>
              <a:rPr lang="en-US" dirty="0"/>
              <a:t>   (2</a:t>
            </a:r>
            <a:r>
              <a:rPr lang="en-US" baseline="30000" dirty="0"/>
              <a:t>32</a:t>
            </a:r>
            <a:r>
              <a:rPr lang="en-US" dirty="0"/>
              <a:t>-1 </a:t>
            </a:r>
            <a:r>
              <a:rPr lang="en-US" b="1" dirty="0">
                <a:latin typeface="Consolas" panose="020B0609020204030204" pitchFamily="49" charset="0"/>
                <a:cs typeface="Consolas" panose="020B0609020204030204" pitchFamily="49" charset="0"/>
              </a:rPr>
              <a:t>&gt; 1</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190039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363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0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9/2/2025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9/2/2025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9/2/2025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9/2/2025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9/2/2025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9/2/2025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9/2/2025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9/2/2025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9/2/2025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9/2/2025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9/2/2025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9/2/2025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9/2/2025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9/2/2025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9/2/2025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9/2/2025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9/2/2025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9/2/2025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9/2/2025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9/2/2025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9/2/2025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9/2/2025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9/2/2025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a:solidFill>
                  <a:srgbClr val="FF0000"/>
                </a:solidFill>
                <a:cs typeface="Times New Roman" pitchFamily="18" charset="0"/>
              </a:rPr>
            </a:br>
            <a:r>
              <a:rPr lang="en-US" altLang="zh-CN">
                <a:solidFill>
                  <a:srgbClr val="FF0000"/>
                </a:solidFill>
                <a:cs typeface="Times New Roman" pitchFamily="18" charset="0"/>
              </a:rPr>
              <a:t>Exercises ANS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a:latin typeface="Tahoma" pitchFamily="34" charset="0"/>
                <a:cs typeface="Times New Roman" pitchFamily="18" charset="0"/>
              </a:rPr>
              <a:t>What about x=11100001? </a:t>
            </a:r>
          </a:p>
          <a:p>
            <a:r>
              <a:rPr lang="en-US" dirty="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a:xfrm>
            <a:off x="457200" y="1600203"/>
            <a:ext cx="8229600" cy="4952997"/>
          </a:xfrm>
        </p:spPr>
        <p:txBody>
          <a:bodyPr>
            <a:normAutofit fontScale="92500" lnSpcReduction="10000"/>
          </a:bodyPr>
          <a:lstStyle/>
          <a:p>
            <a:r>
              <a:rPr lang="en-US" altLang="zh-CN" sz="2400" dirty="0">
                <a:latin typeface="Tahoma" pitchFamily="34" charset="0"/>
                <a:cs typeface="Times New Roman" pitchFamily="18" charset="0"/>
              </a:rPr>
              <a:t>Q: </a:t>
            </a:r>
            <a:r>
              <a:rPr lang="en-US" sz="2400" dirty="0">
                <a:latin typeface="Tahoma" pitchFamily="34" charset="0"/>
                <a:cs typeface="Times New Roman" pitchFamily="18" charset="0"/>
              </a:rPr>
              <a:t>What is the decimal value of binary number x=10100111 as either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or signed </a:t>
            </a:r>
            <a:r>
              <a:rPr lang="en-US" sz="2400"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endParaRPr lang="en-US" sz="2400" dirty="0">
              <a:latin typeface="Tahoma" pitchFamily="34" charset="0"/>
              <a:cs typeface="Times New Roman" pitchFamily="18" charset="0"/>
            </a:endParaRPr>
          </a:p>
          <a:p>
            <a:r>
              <a:rPr lang="en-US" sz="2400" dirty="0">
                <a:latin typeface="Tahoma" pitchFamily="34" charset="0"/>
                <a:cs typeface="Times New Roman" pitchFamily="18" charset="0"/>
              </a:rPr>
              <a:t>A: if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x=2^7+2^5+2^2+2^1+2^0=167</a:t>
            </a:r>
          </a:p>
          <a:p>
            <a:r>
              <a:rPr lang="en-US" sz="2400" dirty="0">
                <a:latin typeface="Tahoma" pitchFamily="34" charset="0"/>
                <a:cs typeface="Times New Roman" pitchFamily="18" charset="0"/>
              </a:rPr>
              <a:t>If 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it is a negative number, since leftmost sign bit is 1. First </a:t>
            </a:r>
            <a:r>
              <a:rPr lang="en-US" altLang="zh-CN" sz="2400" dirty="0">
                <a:latin typeface="Tahoma" pitchFamily="34" charset="0"/>
                <a:cs typeface="Times New Roman" pitchFamily="18" charset="0"/>
              </a:rPr>
              <a:t>convert it into its positive counterpart of bitwise NOT plus one to get 01011001, which is equal to decimal </a:t>
            </a:r>
            <a:r>
              <a:rPr lang="en-US" sz="2400" dirty="0">
                <a:latin typeface="Tahoma" pitchFamily="34" charset="0"/>
                <a:cs typeface="Times New Roman" pitchFamily="18" charset="0"/>
              </a:rPr>
              <a:t>2^6+2^4+2^3+2^0=89. Hence x=-89</a:t>
            </a:r>
          </a:p>
          <a:p>
            <a:r>
              <a:rPr lang="en-US" dirty="0">
                <a:latin typeface="Tahoma" pitchFamily="34" charset="0"/>
                <a:cs typeface="Times New Roman" pitchFamily="18" charset="0"/>
              </a:rPr>
              <a:t>Similarly, for x=11100001, first convert it into its positive counterpart of bitwise NOT plus one to get 00011111, which is equal to decimal 31. Hence x=-31</a:t>
            </a:r>
          </a:p>
          <a:p>
            <a:r>
              <a:rPr lang="en-US" dirty="0">
                <a:latin typeface="Tahoma" pitchFamily="34" charset="0"/>
                <a:cs typeface="Times New Roman" pitchFamily="18" charset="0"/>
              </a:rPr>
              <a:t>Similarly, for x=10000000, first convert it into its positive counterpart of bitwise NOT plus one to get 10000000, which is equal to decimal 2^7. Hence x=-2^7=-128</a:t>
            </a:r>
          </a:p>
          <a:p>
            <a:endParaRPr lang="en-US" sz="2400" dirty="0">
              <a:latin typeface="Tahoma" pitchFamily="34" charset="0"/>
              <a:cs typeface="Times New Roman" pitchFamily="18" charset="0"/>
            </a:endParaRPr>
          </a:p>
          <a:p>
            <a:endParaRPr lang="en-US" dirty="0"/>
          </a:p>
        </p:txBody>
      </p:sp>
    </p:spTree>
    <p:extLst>
      <p:ext uri="{BB962C8B-B14F-4D97-AF65-F5344CB8AC3E}">
        <p14:creationId xmlns:p14="http://schemas.microsoft.com/office/powerpoint/2010/main" val="34133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Q: Which number is larger: 0xFFFFFFFF or 0x00000001 in hex?</a:t>
            </a:r>
          </a:p>
          <a:p>
            <a:endParaRPr lang="en-US" dirty="0"/>
          </a:p>
        </p:txBody>
      </p:sp>
    </p:spTree>
    <p:extLst>
      <p:ext uri="{BB962C8B-B14F-4D97-AF65-F5344CB8AC3E}">
        <p14:creationId xmlns:p14="http://schemas.microsoft.com/office/powerpoint/2010/main" val="383057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A: depends on the number system. </a:t>
            </a:r>
          </a:p>
          <a:p>
            <a:pPr lvl="1"/>
            <a:r>
              <a:rPr lang="en-US" dirty="0"/>
              <a:t>If unsigned </a:t>
            </a:r>
            <a:r>
              <a:rPr lang="en-US" dirty="0" err="1"/>
              <a:t>int</a:t>
            </a:r>
            <a:r>
              <a:rPr lang="en-US" dirty="0"/>
              <a:t>, then 1001 is 9, and 0011 is 3 in decimal, and 9 &gt; 3</a:t>
            </a:r>
          </a:p>
          <a:p>
            <a:pPr lvl="1"/>
            <a:r>
              <a:rPr lang="en-US" dirty="0"/>
              <a:t>If signed </a:t>
            </a:r>
            <a:r>
              <a:rPr lang="en-US" dirty="0" err="1"/>
              <a:t>int</a:t>
            </a:r>
            <a:r>
              <a:rPr lang="en-US" dirty="0"/>
              <a:t>, then 1001 is -7 (negative of 0111), and 0011 is 3 in decimal, and -3 &lt; 3</a:t>
            </a:r>
          </a:p>
          <a:p>
            <a:r>
              <a:rPr lang="en-US" dirty="0"/>
              <a:t>Q: Which number is larger: 0xFFFFFFFF or 0x00000001 in hex?</a:t>
            </a:r>
          </a:p>
          <a:p>
            <a:r>
              <a:rPr lang="en-US" dirty="0"/>
              <a:t>Q: depends on the number system. </a:t>
            </a:r>
          </a:p>
          <a:p>
            <a:pPr lvl="1"/>
            <a:r>
              <a:rPr lang="en-US" dirty="0"/>
              <a:t>If unsigned </a:t>
            </a:r>
            <a:r>
              <a:rPr lang="en-US" dirty="0" err="1"/>
              <a:t>int</a:t>
            </a:r>
            <a:r>
              <a:rPr lang="en-US" dirty="0"/>
              <a:t>, then 0xFFFFFFFF is 2^32-1, and 0x00000001 is 1 in decimal, and 2^32-1 &gt; 1</a:t>
            </a:r>
          </a:p>
          <a:p>
            <a:pPr lvl="1"/>
            <a:r>
              <a:rPr lang="en-US" dirty="0"/>
              <a:t>If signed </a:t>
            </a:r>
            <a:r>
              <a:rPr lang="en-US" dirty="0" err="1"/>
              <a:t>int</a:t>
            </a:r>
            <a:r>
              <a:rPr lang="en-US" dirty="0"/>
              <a:t>, then 0xFFFFFFFF is -1 (negative of 0x00000001), and 0x00000001 is 1 in decimal, and -1 &lt; 1</a:t>
            </a:r>
          </a:p>
        </p:txBody>
      </p:sp>
    </p:spTree>
    <p:extLst>
      <p:ext uri="{BB962C8B-B14F-4D97-AF65-F5344CB8AC3E}">
        <p14:creationId xmlns:p14="http://schemas.microsoft.com/office/powerpoint/2010/main" val="32276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−1</m:t>
                          </m:r>
                        </m:e>
                      </m:d>
                      <m:r>
                        <a:rPr lang="en-US" sz="2000" b="0" i="0" smtClean="0">
                          <a:latin typeface="Cambria Math" panose="02040503050406030204" pitchFamily="18" charset="0"/>
                        </a:rPr>
                        <m:t>=[−32,31]</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522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ext uri="{D42A27DB-BD31-4B8C-83A1-F6EECF244321}">
                <p14:modId xmlns:p14="http://schemas.microsoft.com/office/powerpoint/2010/main" val="4015381310"/>
              </p:ext>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   0 … 63</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b="0" i="0" smtClean="0">
                              <a:latin typeface="Cambria Math" panose="02040503050406030204" pitchFamily="18" charset="0"/>
                            </a:rPr>
                            <m:t>0, 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smtClean="0">
                              <a:latin typeface="Cambria Math" panose="02040503050406030204" pitchFamily="18" charset="0"/>
                            </a:rPr>
                            <m:t>0</m:t>
                          </m:r>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6</m:t>
                              </m:r>
                            </m:sup>
                          </m:sSup>
                          <m:r>
                            <a:rPr lang="en-US" sz="2000">
                              <a:latin typeface="Cambria Math"/>
                            </a:rPr>
                            <m:t>−1</m:t>
                          </m:r>
                        </m:e>
                      </m:d>
                      <m:r>
                        <a:rPr lang="en-US" sz="2000" b="0" i="0" smtClean="0">
                          <a:latin typeface="Cambria Math" panose="02040503050406030204" pitchFamily="18" charset="0"/>
                        </a:rPr>
                        <m:t>=[0,63]</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71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 What is the result of 1001 + 0011?</a:t>
            </a:r>
          </a:p>
        </p:txBody>
      </p:sp>
    </p:spTree>
    <p:extLst>
      <p:ext uri="{BB962C8B-B14F-4D97-AF65-F5344CB8AC3E}">
        <p14:creationId xmlns:p14="http://schemas.microsoft.com/office/powerpoint/2010/main" val="7927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Integer arithmetic</a:t>
            </a:r>
          </a:p>
        </p:txBody>
      </p:sp>
      <p:sp>
        <p:nvSpPr>
          <p:cNvPr id="3" name="Content Placeholder 2"/>
          <p:cNvSpPr>
            <a:spLocks noGrp="1"/>
          </p:cNvSpPr>
          <p:nvPr>
            <p:ph sz="quarter" idx="1"/>
          </p:nvPr>
        </p:nvSpPr>
        <p:spPr/>
        <p:txBody>
          <a:bodyPr/>
          <a:lstStyle/>
          <a:p>
            <a:r>
              <a:rPr lang="en-US" dirty="0"/>
              <a:t>Q: What is the result of 1001 + 0011?</a:t>
            </a:r>
          </a:p>
          <a:p>
            <a:r>
              <a:rPr lang="en-US" dirty="0"/>
              <a:t>A: 1001 + 0011 = 1100</a:t>
            </a:r>
          </a:p>
          <a:p>
            <a:r>
              <a:rPr lang="en-US" dirty="0"/>
              <a:t>Value of 1100 depends on the number system. </a:t>
            </a:r>
          </a:p>
          <a:p>
            <a:pPr lvl="1"/>
            <a:r>
              <a:rPr lang="en-US" dirty="0"/>
              <a:t>If unsigned </a:t>
            </a:r>
            <a:r>
              <a:rPr lang="en-US" dirty="0" err="1"/>
              <a:t>int</a:t>
            </a:r>
            <a:r>
              <a:rPr lang="en-US" dirty="0"/>
              <a:t>, then 1100 is 12, which is equal to 9 (1001) + 3 (0011)</a:t>
            </a:r>
          </a:p>
          <a:p>
            <a:pPr lvl="1"/>
            <a:r>
              <a:rPr lang="en-US" dirty="0"/>
              <a:t>If signed </a:t>
            </a:r>
            <a:r>
              <a:rPr lang="en-US" dirty="0" err="1"/>
              <a:t>int</a:t>
            </a:r>
            <a:r>
              <a:rPr lang="en-US" dirty="0"/>
              <a:t>, then 1100 is -4 (negative of 0100), which is equal to -7 (1001) + 3 (0011) in decimal</a:t>
            </a:r>
          </a:p>
          <a:p>
            <a:endParaRPr lang="en-US" dirty="0"/>
          </a:p>
        </p:txBody>
      </p:sp>
    </p:spTree>
    <p:extLst>
      <p:ext uri="{BB962C8B-B14F-4D97-AF65-F5344CB8AC3E}">
        <p14:creationId xmlns:p14="http://schemas.microsoft.com/office/powerpoint/2010/main" val="7428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a:p>
            <a:endParaRPr lang="en-US" altLang="zh-CN" dirty="0"/>
          </a:p>
          <a:p>
            <a:r>
              <a:rPr lang="en-US" altLang="zh-CN" dirty="0"/>
              <a:t>A:  A 4-bit unsigned </a:t>
            </a:r>
            <a:r>
              <a:rPr lang="en-US" altLang="zh-CN" dirty="0" err="1"/>
              <a:t>int</a:t>
            </a:r>
            <a:r>
              <a:rPr lang="en-US" altLang="zh-CN" dirty="0"/>
              <a:t> has the range [0,2</a:t>
            </a:r>
            <a:r>
              <a:rPr lang="en-US" altLang="zh-CN" baseline="30000" dirty="0"/>
              <a:t>4</a:t>
            </a:r>
            <a:r>
              <a:rPr lang="en-US" altLang="zh-CN" dirty="0"/>
              <a:t>-1]=[0, 15]; a 4-bit signed </a:t>
            </a:r>
            <a:r>
              <a:rPr lang="en-US" altLang="zh-CN" dirty="0" err="1"/>
              <a:t>int</a:t>
            </a:r>
            <a:r>
              <a:rPr lang="en-US" altLang="zh-CN" dirty="0"/>
              <a:t> has the range [-2</a:t>
            </a:r>
            <a:r>
              <a:rPr lang="en-US" altLang="zh-CN" baseline="30000" dirty="0"/>
              <a:t>3</a:t>
            </a:r>
            <a:r>
              <a:rPr lang="en-US" altLang="zh-CN" dirty="0"/>
              <a:t>, 2</a:t>
            </a:r>
            <a:r>
              <a:rPr lang="en-US" altLang="zh-CN" baseline="30000" dirty="0"/>
              <a:t>3</a:t>
            </a:r>
            <a:r>
              <a:rPr lang="en-US" altLang="zh-CN" dirty="0"/>
              <a:t>-1]=[-8, 7]</a:t>
            </a:r>
          </a:p>
          <a:p>
            <a:r>
              <a:rPr lang="en-US" altLang="zh-CN" dirty="0"/>
              <a:t>1011 is 11 in decimal as unsigned </a:t>
            </a:r>
            <a:r>
              <a:rPr lang="en-US" altLang="zh-CN" dirty="0" err="1"/>
              <a:t>int</a:t>
            </a:r>
            <a:r>
              <a:rPr lang="en-US" altLang="zh-CN" dirty="0"/>
              <a:t>; -5 in decimal as signed </a:t>
            </a:r>
            <a:r>
              <a:rPr lang="en-US" altLang="zh-CN" dirty="0" err="1"/>
              <a:t>int</a:t>
            </a:r>
            <a:r>
              <a:rPr lang="en-US" altLang="zh-CN" dirty="0"/>
              <a:t>; 0110 is 6 as either unsigned or signed int. </a:t>
            </a:r>
          </a:p>
          <a:p>
            <a:r>
              <a:rPr lang="en-US" dirty="0"/>
              <a:t>1011+0110 = 10001; the extra leftmost bit is discarded, so the result is 0001 (1 in decimal) for both cases. </a:t>
            </a:r>
          </a:p>
          <a:p>
            <a:r>
              <a:rPr lang="en-US" altLang="zh-CN" dirty="0"/>
              <a:t>For unsigned addition, true result should be 11+6=17 in decimal. Since 17&gt;15, the result is wrong, and </a:t>
            </a:r>
            <a:r>
              <a:rPr lang="en-US" dirty="0"/>
              <a:t>Carry flag is set to 1.</a:t>
            </a:r>
          </a:p>
          <a:p>
            <a:r>
              <a:rPr lang="en-US" altLang="zh-CN" dirty="0"/>
              <a:t>For signed addition, true result should be -5+6=1 in decimal. So the result is correct.</a:t>
            </a:r>
            <a:endParaRPr lang="en-US" dirty="0"/>
          </a:p>
        </p:txBody>
      </p:sp>
    </p:spTree>
    <p:extLst>
      <p:ext uri="{BB962C8B-B14F-4D97-AF65-F5344CB8AC3E}">
        <p14:creationId xmlns:p14="http://schemas.microsoft.com/office/powerpoint/2010/main" val="81174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sp>
        <p:nvSpPr>
          <p:cNvPr id="4" name="Content Placeholder 3"/>
          <p:cNvSpPr>
            <a:spLocks noGrp="1"/>
          </p:cNvSpPr>
          <p:nvPr>
            <p:ph sz="quarter" idx="1"/>
          </p:nvPr>
        </p:nvSpPr>
        <p:spPr/>
        <p:txBody>
          <a:bodyPr>
            <a:normAutofit/>
          </a:bodyPr>
          <a:lstStyle/>
          <a:p>
            <a:r>
              <a:rPr lang="en-US" dirty="0"/>
              <a:t>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1011-0110 = 0101, so </a:t>
            </a:r>
            <a:r>
              <a:rPr lang="en-US"/>
              <a:t>the computed result </a:t>
            </a:r>
            <a:r>
              <a:rPr lang="en-US" dirty="0"/>
              <a:t>is 0101 (5 in decimal) for both cases. </a:t>
            </a:r>
          </a:p>
          <a:p>
            <a:r>
              <a:rPr lang="en-US" altLang="zh-CN" dirty="0"/>
              <a:t>For unsigned subtraction, true result should be 11-6=5 in decimal. So the result is correct</a:t>
            </a:r>
          </a:p>
          <a:p>
            <a:r>
              <a:rPr lang="en-US" altLang="zh-CN" dirty="0"/>
              <a:t>For signed subtraction, true result should be -5-6=-11. Since -11 &lt; -8, the result of 5 is wrong, and </a:t>
            </a:r>
            <a:r>
              <a:rPr lang="en-US" dirty="0"/>
              <a:t>Overflow flag is set to 1.</a:t>
            </a:r>
          </a:p>
          <a:p>
            <a:endParaRPr lang="en-US" dirty="0"/>
          </a:p>
        </p:txBody>
      </p:sp>
    </p:spTree>
    <p:extLst>
      <p:ext uri="{BB962C8B-B14F-4D97-AF65-F5344CB8AC3E}">
        <p14:creationId xmlns:p14="http://schemas.microsoft.com/office/powerpoint/2010/main" val="81187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normAutofit lnSpcReduction="10000"/>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0110</a:t>
            </a:r>
            <a:r>
              <a:rPr lang="en-US" altLang="zh-CN" dirty="0"/>
              <a:t>-</a:t>
            </a:r>
            <a:r>
              <a:rPr lang="en-US" dirty="0"/>
              <a:t>1011 = 1011, so the computed result is 11 in decimal for unsigned, or </a:t>
            </a:r>
            <a:r>
              <a:rPr lang="en-US" altLang="zh-CN" dirty="0"/>
              <a:t>-</a:t>
            </a:r>
            <a:r>
              <a:rPr lang="en-US" dirty="0"/>
              <a:t>5 in decimal for </a:t>
            </a:r>
            <a:r>
              <a:rPr lang="en-US" altLang="zh-CN" dirty="0"/>
              <a:t>signed</a:t>
            </a:r>
            <a:r>
              <a:rPr lang="en-US" dirty="0"/>
              <a:t>. </a:t>
            </a:r>
          </a:p>
          <a:p>
            <a:r>
              <a:rPr lang="en-US" altLang="zh-CN" dirty="0"/>
              <a:t>For unsigned subtraction, true result should be 6-11=-5 in decimal. Since -5 &lt; 0, the result is wrong, and Carry flag is 0 (Borrow flag is 1).</a:t>
            </a:r>
          </a:p>
          <a:p>
            <a:r>
              <a:rPr lang="en-US" altLang="zh-CN" dirty="0"/>
              <a:t>For signed subtraction, true result should be 6-(-5)</a:t>
            </a:r>
            <a:r>
              <a:rPr lang="zh-CN" altLang="en-US" dirty="0"/>
              <a:t> </a:t>
            </a:r>
            <a:r>
              <a:rPr lang="en-US" altLang="zh-CN" dirty="0"/>
              <a:t>=11. Since 11 &gt; 7, the result is wrong, and </a:t>
            </a:r>
            <a:r>
              <a:rPr lang="en-US" dirty="0"/>
              <a:t>Overflow flag is set to 1.</a:t>
            </a:r>
          </a:p>
          <a:p>
            <a:endParaRPr lang="en-US" dirty="0"/>
          </a:p>
        </p:txBody>
      </p:sp>
    </p:spTree>
    <p:extLst>
      <p:ext uri="{BB962C8B-B14F-4D97-AF65-F5344CB8AC3E}">
        <p14:creationId xmlns:p14="http://schemas.microsoft.com/office/powerpoint/2010/main" val="3132920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normAutofit/>
          </a:bodyPr>
          <a:lstStyle/>
          <a:p>
            <a:r>
              <a:rPr lang="en-US" dirty="0"/>
              <a:t>1. Overflow is impossible when subtracting one unsigned number from another.</a:t>
            </a:r>
          </a:p>
          <a:p>
            <a:r>
              <a:rPr lang="en-US" dirty="0"/>
              <a:t>2. Overflow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normAutofit/>
          </a:bodyPr>
          <a:lstStyle/>
          <a:p>
            <a:r>
              <a:rPr lang="en-US" dirty="0"/>
              <a:t>1. Overflow is impossible when subtracting one unsigned number from another. </a:t>
            </a:r>
            <a:r>
              <a:rPr lang="en-US" dirty="0">
                <a:solidFill>
                  <a:srgbClr val="FF0000"/>
                </a:solidFill>
              </a:rPr>
              <a:t>False</a:t>
            </a:r>
          </a:p>
          <a:p>
            <a:r>
              <a:rPr lang="en-US" dirty="0"/>
              <a:t>2. Overflow is impossible when subtracting two signed operands of the same sign.  </a:t>
            </a:r>
            <a:r>
              <a:rPr lang="en-US" dirty="0">
                <a:solidFill>
                  <a:srgbClr val="FF0000"/>
                </a:solidFill>
              </a:rPr>
              <a:t>True</a:t>
            </a:r>
          </a:p>
          <a:p>
            <a:r>
              <a:rPr lang="en-US" dirty="0"/>
              <a:t>3. There are two representations of zero in 2’s complement representation. </a:t>
            </a:r>
            <a:r>
              <a:rPr lang="en-US" dirty="0">
                <a:solidFill>
                  <a:srgbClr val="FF0000"/>
                </a:solidFill>
              </a:rPr>
              <a:t>False</a:t>
            </a:r>
          </a:p>
          <a:p>
            <a:r>
              <a:rPr lang="en-US"/>
              <a:t>4. </a:t>
            </a:r>
            <a:r>
              <a:rPr lang="en-US" dirty="0"/>
              <a:t>In 2’s complement, the absolute values of smallest negative and </a:t>
            </a:r>
            <a:r>
              <a:rPr lang="en-US" altLang="zh-CN" dirty="0"/>
              <a:t>largest</a:t>
            </a:r>
            <a:r>
              <a:rPr lang="en-US" dirty="0"/>
              <a:t> positive numbers are identical. </a:t>
            </a:r>
            <a:r>
              <a:rPr lang="en-US" dirty="0">
                <a:solidFill>
                  <a:srgbClr val="FF0000"/>
                </a:solidFill>
              </a:rPr>
              <a:t>False</a:t>
            </a:r>
          </a:p>
        </p:txBody>
      </p:sp>
    </p:spTree>
    <p:extLst>
      <p:ext uri="{BB962C8B-B14F-4D97-AF65-F5344CB8AC3E}">
        <p14:creationId xmlns:p14="http://schemas.microsoft.com/office/powerpoint/2010/main" val="183437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endParaRPr lang="en-US" dirty="0"/>
          </a:p>
          <a:p>
            <a:r>
              <a:rPr lang="en-US" dirty="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r>
              <a:rPr lang="en-US" dirty="0"/>
              <a:t>A: 0011 1010 0101 0110 1110 0010 1111 1000 (simple table lookup for each hex symbol)</a:t>
            </a:r>
          </a:p>
          <a:p>
            <a:r>
              <a:rPr lang="en-US" dirty="0"/>
              <a:t>Q: Convert binary number 111010 into hex</a:t>
            </a:r>
          </a:p>
          <a:p>
            <a:r>
              <a:rPr lang="en-US" dirty="0"/>
              <a:t>A: 0x3A (group 111010 into two parts 0011 1010, followed by </a:t>
            </a:r>
            <a:r>
              <a:rPr lang="en-US"/>
              <a:t>table lookup)</a:t>
            </a:r>
            <a:endParaRPr lang="en-US" dirty="0"/>
          </a:p>
          <a:p>
            <a:endParaRPr lang="en-US" dirty="0"/>
          </a:p>
        </p:txBody>
      </p:sp>
    </p:spTree>
    <p:extLst>
      <p:ext uri="{BB962C8B-B14F-4D97-AF65-F5344CB8AC3E}">
        <p14:creationId xmlns:p14="http://schemas.microsoft.com/office/powerpoint/2010/main" val="428835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give the corresponding binary number of the negative of its value, for 2’s-complement system</a:t>
            </a:r>
          </a:p>
          <a:p>
            <a:r>
              <a:rPr lang="pt-BR" dirty="0"/>
              <a:t>(a) x=01010101</a:t>
            </a:r>
          </a:p>
          <a:p>
            <a:r>
              <a:rPr lang="pt-BR" dirty="0"/>
              <a:t>(b) x=10101010</a:t>
            </a:r>
          </a:p>
          <a:p>
            <a:r>
              <a:rPr lang="pt-BR" dirty="0"/>
              <a:t>(c) x=10000000</a:t>
            </a:r>
          </a:p>
        </p:txBody>
      </p:sp>
    </p:spTree>
    <p:extLst>
      <p:ext uri="{BB962C8B-B14F-4D97-AF65-F5344CB8AC3E}">
        <p14:creationId xmlns:p14="http://schemas.microsoft.com/office/powerpoint/2010/main" val="41829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2’s Complement</a:t>
            </a:r>
          </a:p>
        </p:txBody>
      </p:sp>
      <p:sp>
        <p:nvSpPr>
          <p:cNvPr id="3" name="Content Placeholder 2"/>
          <p:cNvSpPr>
            <a:spLocks noGrp="1"/>
          </p:cNvSpPr>
          <p:nvPr>
            <p:ph sz="quarter" idx="1"/>
          </p:nvPr>
        </p:nvSpPr>
        <p:spPr/>
        <p:txBody>
          <a:bodyPr/>
          <a:lstStyle/>
          <a:p>
            <a:r>
              <a:rPr lang="en-US" dirty="0"/>
              <a:t>For each of the following binary numbers x, give the corresponding binary number of –x in 2’s-complement representation?</a:t>
            </a:r>
          </a:p>
          <a:p>
            <a:r>
              <a:rPr lang="pt-BR" dirty="0"/>
              <a:t>(a) x=01010101</a:t>
            </a:r>
          </a:p>
          <a:p>
            <a:pPr lvl="1"/>
            <a:r>
              <a:rPr lang="pt-BR" dirty="0"/>
              <a:t>-x = 10101011</a:t>
            </a:r>
          </a:p>
          <a:p>
            <a:r>
              <a:rPr lang="pt-BR" dirty="0"/>
              <a:t>(b) x=10101010</a:t>
            </a:r>
          </a:p>
          <a:p>
            <a:pPr lvl="1"/>
            <a:r>
              <a:rPr lang="pt-BR" dirty="0"/>
              <a:t>-x = 01010110</a:t>
            </a:r>
          </a:p>
          <a:p>
            <a:r>
              <a:rPr lang="pt-BR" dirty="0"/>
              <a:t>(c) x=10000000</a:t>
            </a:r>
          </a:p>
          <a:p>
            <a:pPr marL="557212" lvl="2" indent="-257175"/>
            <a:r>
              <a:rPr lang="pt-BR" sz="2100" dirty="0"/>
              <a:t>-x=10000000</a:t>
            </a:r>
          </a:p>
          <a:p>
            <a:endParaRPr lang="pt-BR" dirty="0"/>
          </a:p>
          <a:p>
            <a:pPr lvl="1"/>
            <a:endParaRPr lang="pt-BR" dirty="0"/>
          </a:p>
        </p:txBody>
      </p:sp>
    </p:spTree>
    <p:extLst>
      <p:ext uri="{BB962C8B-B14F-4D97-AF65-F5344CB8AC3E}">
        <p14:creationId xmlns:p14="http://schemas.microsoft.com/office/powerpoint/2010/main" val="3239216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2816</TotalTime>
  <Words>2321</Words>
  <Application>Microsoft Office PowerPoint</Application>
  <PresentationFormat>On-screen Show (4:3)</PresentationFormat>
  <Paragraphs>391</Paragraphs>
  <Slides>29</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29</vt:i4>
      </vt:variant>
    </vt:vector>
  </HeadingPairs>
  <TitlesOfParts>
    <vt:vector size="44"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 ANS</vt:lpstr>
      <vt:lpstr>Decimal, Binary and Hex</vt:lpstr>
      <vt:lpstr>Question: Number Conversion</vt:lpstr>
      <vt:lpstr>Answer: Number Conversion</vt:lpstr>
      <vt:lpstr>Adding two integers</vt:lpstr>
      <vt:lpstr>Signed Integers Method 3: Two’s Complement</vt:lpstr>
      <vt:lpstr>Signed Integer Representation Overview</vt:lpstr>
      <vt:lpstr>Question: 2’s Complement</vt:lpstr>
      <vt:lpstr>Answer: 2’s Complement</vt:lpstr>
      <vt:lpstr>Question: Number Conversion</vt:lpstr>
      <vt:lpstr>Answer: Number Conversion</vt:lpstr>
      <vt:lpstr>Question: Number Conversion</vt:lpstr>
      <vt:lpstr>Answer: Number Conversion</vt:lpstr>
      <vt:lpstr>Question: Number Range</vt:lpstr>
      <vt:lpstr>Answer: Number Range</vt:lpstr>
      <vt:lpstr>Question: Number Range</vt:lpstr>
      <vt:lpstr>Answer: Number Range</vt:lpstr>
      <vt:lpstr>Question: Integer arithmetic</vt:lpstr>
      <vt:lpstr>Answer: Integer arithmetic</vt:lpstr>
      <vt:lpstr>Summary of Carry and Overflow Flags</vt:lpstr>
      <vt:lpstr>Signed or unsigned</vt:lpstr>
      <vt:lpstr>Question: Addition</vt:lpstr>
      <vt:lpstr>Answer: Addition</vt:lpstr>
      <vt:lpstr>Question: Subtraction</vt:lpstr>
      <vt:lpstr>Answer: Subtraction</vt:lpstr>
      <vt:lpstr>Question: Subtraction</vt:lpstr>
      <vt:lpstr>Answer: Subtraction</vt:lpstr>
      <vt:lpstr>Question: True or False</vt:lpstr>
      <vt:lpstr>Answer: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164</cp:revision>
  <cp:lastPrinted>2017-02-20T16:32:07Z</cp:lastPrinted>
  <dcterms:created xsi:type="dcterms:W3CDTF">2014-02-09T17:12:51Z</dcterms:created>
  <dcterms:modified xsi:type="dcterms:W3CDTF">2025-09-02T23:29:52Z</dcterms:modified>
</cp:coreProperties>
</file>