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8"/>
  </p:notesMasterIdLst>
  <p:sldIdLst>
    <p:sldId id="296" r:id="rId3"/>
    <p:sldId id="262" r:id="rId4"/>
    <p:sldId id="265" r:id="rId5"/>
    <p:sldId id="274" r:id="rId6"/>
    <p:sldId id="345" r:id="rId7"/>
  </p:sldIdLst>
  <p:sldSz cx="12192000" cy="6858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Helvetica" panose="020B0604020202020204" charset="0"/>
      <p:regular r:id="rId13"/>
      <p:bold r:id="rId14"/>
      <p:italic r:id="rId15"/>
      <p:boldItalic r:id="rId16"/>
    </p:embeddedFont>
    <p:embeddedFont>
      <p:font typeface="Quattrocento Sans" panose="020B050205000002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6" name="Google Shape;17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general approach for crawling through a graph is going to be the basis for a LOT of algorithms!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527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4" y="1568275"/>
            <a:ext cx="9820225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72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36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18149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5873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Section Introduc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378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2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859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87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344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04027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53545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34100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014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721993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s-t Connectivity Problem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894825" y="3804044"/>
            <a:ext cx="56004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algorithm for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connected(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1027528" y="1505413"/>
            <a:ext cx="5269342" cy="1932322"/>
            <a:chOff x="1200498" y="1542028"/>
            <a:chExt cx="4815838" cy="1704989"/>
          </a:xfrm>
        </p:grpSpPr>
        <p:sp>
          <p:nvSpPr>
            <p:cNvPr id="181" name="Google Shape;181;p23"/>
            <p:cNvSpPr/>
            <p:nvPr/>
          </p:nvSpPr>
          <p:spPr>
            <a:xfrm>
              <a:off x="1200498" y="1542028"/>
              <a:ext cx="4815838" cy="170498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200498" y="1546719"/>
              <a:ext cx="4815838" cy="482356"/>
            </a:xfrm>
            <a:prstGeom prst="rect">
              <a:avLst/>
            </a:prstGeom>
            <a:solidFill>
              <a:srgbClr val="4C32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s-t Connectivity Problem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200498" y="2258238"/>
              <a:ext cx="4815838" cy="624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Given source vertex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 and a target vertex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, does there exist a path between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 and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3"/>
          <p:cNvGrpSpPr/>
          <p:nvPr/>
        </p:nvGrpSpPr>
        <p:grpSpPr>
          <a:xfrm>
            <a:off x="7460934" y="1872926"/>
            <a:ext cx="4272596" cy="2179744"/>
            <a:chOff x="3561846" y="2711584"/>
            <a:chExt cx="3204447" cy="1634808"/>
          </a:xfrm>
        </p:grpSpPr>
        <p:sp>
          <p:nvSpPr>
            <p:cNvPr id="185" name="Google Shape;185;p23"/>
            <p:cNvSpPr/>
            <p:nvPr/>
          </p:nvSpPr>
          <p:spPr>
            <a:xfrm>
              <a:off x="4419916" y="30298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4533375" y="3648838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073800" y="2711584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048800" y="32827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389511" y="3761348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606359" y="2997184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056687" y="3444000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kumimoji="0" sz="21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048519" y="4093492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3" name="Google Shape;193;p23"/>
            <p:cNvCxnSpPr>
              <a:stCxn id="185" idx="2"/>
              <a:endCxn id="186" idx="0"/>
            </p:cNvCxnSpPr>
            <p:nvPr/>
          </p:nvCxnSpPr>
          <p:spPr>
            <a:xfrm>
              <a:off x="4578616" y="3282759"/>
              <a:ext cx="113400" cy="36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23"/>
            <p:cNvCxnSpPr>
              <a:stCxn id="185" idx="3"/>
              <a:endCxn id="188" idx="1"/>
            </p:cNvCxnSpPr>
            <p:nvPr/>
          </p:nvCxnSpPr>
          <p:spPr>
            <a:xfrm>
              <a:off x="4737316" y="3156309"/>
              <a:ext cx="311400" cy="25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23"/>
            <p:cNvCxnSpPr>
              <a:stCxn id="187" idx="2"/>
              <a:endCxn id="188" idx="0"/>
            </p:cNvCxnSpPr>
            <p:nvPr/>
          </p:nvCxnSpPr>
          <p:spPr>
            <a:xfrm flipH="1">
              <a:off x="5207600" y="2964484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23"/>
            <p:cNvCxnSpPr>
              <a:stCxn id="190" idx="2"/>
              <a:endCxn id="191" idx="0"/>
            </p:cNvCxnSpPr>
            <p:nvPr/>
          </p:nvCxnSpPr>
          <p:spPr>
            <a:xfrm>
              <a:off x="5765059" y="3250084"/>
              <a:ext cx="450300" cy="193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23"/>
            <p:cNvCxnSpPr>
              <a:stCxn id="190" idx="2"/>
              <a:endCxn id="189" idx="3"/>
            </p:cNvCxnSpPr>
            <p:nvPr/>
          </p:nvCxnSpPr>
          <p:spPr>
            <a:xfrm flipH="1">
              <a:off x="5706859" y="3250084"/>
              <a:ext cx="58200" cy="63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23"/>
            <p:cNvCxnSpPr>
              <a:stCxn id="188" idx="2"/>
              <a:endCxn id="189" idx="0"/>
            </p:cNvCxnSpPr>
            <p:nvPr/>
          </p:nvCxnSpPr>
          <p:spPr>
            <a:xfrm>
              <a:off x="5207500" y="3535659"/>
              <a:ext cx="340800" cy="2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23"/>
            <p:cNvCxnSpPr>
              <a:stCxn id="186" idx="3"/>
              <a:endCxn id="189" idx="1"/>
            </p:cNvCxnSpPr>
            <p:nvPr/>
          </p:nvCxnSpPr>
          <p:spPr>
            <a:xfrm>
              <a:off x="4850775" y="3775288"/>
              <a:ext cx="538800" cy="11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23"/>
            <p:cNvCxnSpPr>
              <a:stCxn id="189" idx="2"/>
              <a:endCxn id="192" idx="0"/>
            </p:cNvCxnSpPr>
            <p:nvPr/>
          </p:nvCxnSpPr>
          <p:spPr>
            <a:xfrm flipH="1">
              <a:off x="5207111" y="4014248"/>
              <a:ext cx="341100" cy="79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1" name="Google Shape;201;p23"/>
            <p:cNvSpPr/>
            <p:nvPr/>
          </p:nvSpPr>
          <p:spPr>
            <a:xfrm>
              <a:off x="3822136" y="32827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21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2" name="Google Shape;202;p23"/>
            <p:cNvCxnSpPr>
              <a:stCxn id="201" idx="3"/>
              <a:endCxn id="185" idx="1"/>
            </p:cNvCxnSpPr>
            <p:nvPr/>
          </p:nvCxnSpPr>
          <p:spPr>
            <a:xfrm rot="10800000" flipH="1">
              <a:off x="4139536" y="3156309"/>
              <a:ext cx="280500" cy="25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23"/>
            <p:cNvSpPr txBox="1"/>
            <p:nvPr/>
          </p:nvSpPr>
          <p:spPr>
            <a:xfrm>
              <a:off x="3561846" y="3177459"/>
              <a:ext cx="317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54393" y="3387202"/>
              <a:ext cx="411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3"/>
          <p:cNvSpPr txBox="1"/>
          <p:nvPr/>
        </p:nvSpPr>
        <p:spPr>
          <a:xfrm>
            <a:off x="1027575" y="4503750"/>
            <a:ext cx="48069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76" marR="0" lvl="1" indent="-137159" algn="l" defTabSz="914400" rtl="0" eaLnBrk="1" fontAlgn="auto" latinLnBrk="0" hangingPunct="1">
              <a:lnSpc>
                <a:spcPct val="90000"/>
              </a:lnSpc>
              <a:spcBef>
                <a:spcPts val="2134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We can use recursion: if a neighbor of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 is connected to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, that means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 is also connected to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s-t Connectivity Problem with Recursion</a:t>
            </a:r>
            <a:endParaRPr dirty="0"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10515600" cy="64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Mark each node as visited!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1199394" y="1901332"/>
            <a:ext cx="5475900" cy="4585800"/>
          </a:xfrm>
          <a:prstGeom prst="rect">
            <a:avLst/>
          </a:prstGeom>
          <a:solidFill>
            <a:srgbClr val="FAFAF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9AA1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9AA1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 visited; 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assume global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E6DAFF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connected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s,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t) 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highlight>
                <a:srgbClr val="0FB9B1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(s == t)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visited.</a:t>
            </a: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E6DA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 : s.neighbors)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(!visited.</a:t>
            </a: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(n))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E6DA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connected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(n, t))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>
            <a:off x="7460815" y="1872836"/>
            <a:ext cx="4272489" cy="2179690"/>
            <a:chOff x="3561846" y="2711584"/>
            <a:chExt cx="3204447" cy="1634808"/>
          </a:xfrm>
        </p:grpSpPr>
        <p:sp>
          <p:nvSpPr>
            <p:cNvPr id="271" name="Google Shape;271;p26"/>
            <p:cNvSpPr/>
            <p:nvPr/>
          </p:nvSpPr>
          <p:spPr>
            <a:xfrm>
              <a:off x="4419916" y="30298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533375" y="3648838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5073800" y="2711584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048800" y="32827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389511" y="3761348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606359" y="2997184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56687" y="3444000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kumimoji="0" sz="21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048519" y="4093492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9" name="Google Shape;279;p26"/>
            <p:cNvCxnSpPr>
              <a:stCxn id="271" idx="2"/>
              <a:endCxn id="272" idx="0"/>
            </p:cNvCxnSpPr>
            <p:nvPr/>
          </p:nvCxnSpPr>
          <p:spPr>
            <a:xfrm>
              <a:off x="4578616" y="3282759"/>
              <a:ext cx="113400" cy="36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p26"/>
            <p:cNvCxnSpPr>
              <a:stCxn id="271" idx="3"/>
              <a:endCxn id="274" idx="1"/>
            </p:cNvCxnSpPr>
            <p:nvPr/>
          </p:nvCxnSpPr>
          <p:spPr>
            <a:xfrm>
              <a:off x="4737316" y="3156309"/>
              <a:ext cx="311400" cy="25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26"/>
            <p:cNvCxnSpPr>
              <a:stCxn id="273" idx="2"/>
              <a:endCxn id="274" idx="0"/>
            </p:cNvCxnSpPr>
            <p:nvPr/>
          </p:nvCxnSpPr>
          <p:spPr>
            <a:xfrm flipH="1">
              <a:off x="5207600" y="2964484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p26"/>
            <p:cNvCxnSpPr>
              <a:stCxn id="276" idx="2"/>
              <a:endCxn id="277" idx="0"/>
            </p:cNvCxnSpPr>
            <p:nvPr/>
          </p:nvCxnSpPr>
          <p:spPr>
            <a:xfrm>
              <a:off x="5765059" y="3250084"/>
              <a:ext cx="450300" cy="193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p26"/>
            <p:cNvCxnSpPr>
              <a:stCxn id="276" idx="2"/>
              <a:endCxn id="275" idx="3"/>
            </p:cNvCxnSpPr>
            <p:nvPr/>
          </p:nvCxnSpPr>
          <p:spPr>
            <a:xfrm flipH="1">
              <a:off x="5706859" y="3250084"/>
              <a:ext cx="58200" cy="63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26"/>
            <p:cNvCxnSpPr>
              <a:stCxn id="274" idx="2"/>
              <a:endCxn id="275" idx="0"/>
            </p:cNvCxnSpPr>
            <p:nvPr/>
          </p:nvCxnSpPr>
          <p:spPr>
            <a:xfrm>
              <a:off x="5207500" y="3535659"/>
              <a:ext cx="340800" cy="2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26"/>
            <p:cNvCxnSpPr>
              <a:stCxn id="272" idx="3"/>
              <a:endCxn id="275" idx="1"/>
            </p:cNvCxnSpPr>
            <p:nvPr/>
          </p:nvCxnSpPr>
          <p:spPr>
            <a:xfrm>
              <a:off x="4850775" y="3775288"/>
              <a:ext cx="538800" cy="11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26"/>
            <p:cNvCxnSpPr>
              <a:stCxn id="275" idx="2"/>
              <a:endCxn id="278" idx="0"/>
            </p:cNvCxnSpPr>
            <p:nvPr/>
          </p:nvCxnSpPr>
          <p:spPr>
            <a:xfrm flipH="1">
              <a:off x="5207111" y="4014248"/>
              <a:ext cx="341100" cy="79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" name="Google Shape;287;p26"/>
            <p:cNvSpPr/>
            <p:nvPr/>
          </p:nvSpPr>
          <p:spPr>
            <a:xfrm>
              <a:off x="3822136" y="32827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21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" name="Google Shape;288;p26"/>
            <p:cNvCxnSpPr>
              <a:stCxn id="287" idx="3"/>
              <a:endCxn id="271" idx="1"/>
            </p:cNvCxnSpPr>
            <p:nvPr/>
          </p:nvCxnSpPr>
          <p:spPr>
            <a:xfrm rot="10800000" flipH="1">
              <a:off x="4139536" y="3156309"/>
              <a:ext cx="280500" cy="25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9" name="Google Shape;289;p26"/>
            <p:cNvSpPr txBox="1"/>
            <p:nvPr/>
          </p:nvSpPr>
          <p:spPr>
            <a:xfrm>
              <a:off x="3561846" y="3177459"/>
              <a:ext cx="317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6"/>
            <p:cNvSpPr txBox="1"/>
            <p:nvPr/>
          </p:nvSpPr>
          <p:spPr>
            <a:xfrm>
              <a:off x="6354393" y="3387202"/>
              <a:ext cx="411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>
            <a:spLocks noGrp="1"/>
          </p:cNvSpPr>
          <p:nvPr>
            <p:ph type="title"/>
          </p:nvPr>
        </p:nvSpPr>
        <p:spPr>
          <a:xfrm>
            <a:off x="838200" y="283436"/>
            <a:ext cx="10515600" cy="76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Using BFS for the s-t Connectivity Problem</a:t>
            </a:r>
            <a:endParaRPr/>
          </a:p>
        </p:txBody>
      </p:sp>
      <p:grpSp>
        <p:nvGrpSpPr>
          <p:cNvPr id="604" name="Google Shape;604;p35"/>
          <p:cNvGrpSpPr/>
          <p:nvPr/>
        </p:nvGrpSpPr>
        <p:grpSpPr>
          <a:xfrm>
            <a:off x="838200" y="1387010"/>
            <a:ext cx="4697850" cy="1747618"/>
            <a:chOff x="1200498" y="1542028"/>
            <a:chExt cx="4815838" cy="1340815"/>
          </a:xfrm>
        </p:grpSpPr>
        <p:sp>
          <p:nvSpPr>
            <p:cNvPr id="605" name="Google Shape;605;p35"/>
            <p:cNvSpPr/>
            <p:nvPr/>
          </p:nvSpPr>
          <p:spPr>
            <a:xfrm>
              <a:off x="1200498" y="1542028"/>
              <a:ext cx="4815838" cy="1340815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200498" y="1546719"/>
              <a:ext cx="4815838" cy="482356"/>
            </a:xfrm>
            <a:prstGeom prst="rect">
              <a:avLst/>
            </a:prstGeom>
            <a:solidFill>
              <a:srgbClr val="4C32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s-t Connectivity Problem</a:t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200498" y="2105477"/>
              <a:ext cx="4815838" cy="624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Given source vertex </a:t>
              </a: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and a target vertex </a:t>
              </a: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, does there exist a path between </a:t>
              </a: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and </a:t>
              </a: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/>
            </a:p>
          </p:txBody>
        </p:sp>
      </p:grpSp>
      <p:sp>
        <p:nvSpPr>
          <p:cNvPr id="608" name="Google Shape;608;p35"/>
          <p:cNvSpPr txBox="1"/>
          <p:nvPr/>
        </p:nvSpPr>
        <p:spPr>
          <a:xfrm>
            <a:off x="6471806" y="1021378"/>
            <a:ext cx="5471983" cy="5676847"/>
          </a:xfrm>
          <a:prstGeom prst="rect">
            <a:avLst/>
          </a:prstGeom>
          <a:solidFill>
            <a:srgbClr val="FAFAF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stCon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graph,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1600" b="0">
                <a:solidFill>
                  <a:schemeClr val="accent3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perimeter =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visited =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&lt;&gt;(); 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480"/>
              <a:buFont typeface="Noto Sans Symbols"/>
              <a:buNone/>
            </a:pPr>
            <a:endParaRPr sz="800" b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perimeter.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(start);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visited.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(start);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480"/>
              <a:buFont typeface="Noto Sans Symbols"/>
              <a:buNone/>
            </a:pPr>
            <a:endParaRPr sz="800" b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(!perimeter.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from = perimeter.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>
                <a:solidFill>
                  <a:schemeClr val="accent2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 (from == t) { </a:t>
            </a:r>
            <a:r>
              <a:rPr lang="en-US" sz="1600" b="0">
                <a:solidFill>
                  <a:schemeClr val="accent2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chemeClr val="accent5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>
              <a:highlight>
                <a:srgbClr val="E6DA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edge : graph.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edgesFrom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(from)) {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= edge.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(!visited.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(to)) {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perimeter.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visited.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>
                <a:solidFill>
                  <a:schemeClr val="accent2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chemeClr val="accent5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E6DA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09" name="Google Shape;609;p35"/>
          <p:cNvSpPr txBox="1">
            <a:spLocks noGrp="1"/>
          </p:cNvSpPr>
          <p:nvPr>
            <p:ph type="body" idx="1"/>
          </p:nvPr>
        </p:nvSpPr>
        <p:spPr>
          <a:xfrm>
            <a:off x="719009" y="3586620"/>
            <a:ext cx="4817054" cy="22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Use BFS, and check each visited node to see if we’ve reached </a:t>
            </a:r>
            <a:r>
              <a:rPr lang="en-US" sz="2400" b="1" dirty="0"/>
              <a:t>t</a:t>
            </a:r>
            <a:endParaRPr dirty="0"/>
          </a:p>
          <a:p>
            <a:pPr marL="265176" lvl="1" indent="-1371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DFS would also work here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37FD-8AE5-CDD5-693A-D5B2D5A9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DFS Traversal Example IV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821F-B525-9587-ADC1-AFAB9D0A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/>
          <a:lstStyle/>
          <a:p>
            <a:r>
              <a:rPr lang="en-GB" dirty="0"/>
              <a:t>Starting from node A:</a:t>
            </a:r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r>
              <a:rPr lang="pt-BR" dirty="0"/>
              <a:t>Quiz: </a:t>
            </a:r>
            <a:r>
              <a:rPr lang="en-GB" dirty="0"/>
              <a:t>Starting from node C, ‘</a:t>
            </a:r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r>
              <a:rPr lang="en-GB" dirty="0"/>
              <a:t>post-order traversal is  </a:t>
            </a:r>
            <a:r>
              <a:rPr lang="pt-BR" dirty="0"/>
              <a:t>“  ”; </a:t>
            </a:r>
            <a:r>
              <a:rPr lang="en-GB" dirty="0"/>
              <a:t>Topological Sort is </a:t>
            </a:r>
            <a:r>
              <a:rPr lang="pt-BR" dirty="0"/>
              <a:t>“   ”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630</Words>
  <Application>Microsoft Office PowerPoint</Application>
  <PresentationFormat>Widescreen</PresentationFormat>
  <Paragraphs>96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Times New Roman</vt:lpstr>
      <vt:lpstr>Calibri</vt:lpstr>
      <vt:lpstr>Quattrocento Sans</vt:lpstr>
      <vt:lpstr>Consolas</vt:lpstr>
      <vt:lpstr>Noto Sans Symbols</vt:lpstr>
      <vt:lpstr>Helvetica</vt:lpstr>
      <vt:lpstr>Arial</vt:lpstr>
      <vt:lpstr>Wingdings</vt:lpstr>
      <vt:lpstr>Gill Sans Light</vt:lpstr>
      <vt:lpstr>Twentieth Century</vt:lpstr>
      <vt:lpstr>Integral</vt:lpstr>
      <vt:lpstr>1_Integral</vt:lpstr>
      <vt:lpstr>PowerPoint Presentation</vt:lpstr>
      <vt:lpstr>s-t Connectivity Problem</vt:lpstr>
      <vt:lpstr>s-t Connectivity Problem with Recursion</vt:lpstr>
      <vt:lpstr>Using BFS for the s-t Connectivity Problem</vt:lpstr>
      <vt:lpstr>DFS Traversal Example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14</cp:revision>
  <dcterms:modified xsi:type="dcterms:W3CDTF">2025-04-08T23:37:41Z</dcterms:modified>
</cp:coreProperties>
</file>