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2"/>
  </p:notesMasterIdLst>
  <p:handoutMasterIdLst>
    <p:handoutMasterId r:id="rId13"/>
  </p:handoutMasterIdLst>
  <p:sldIdLst>
    <p:sldId id="256" r:id="rId2"/>
    <p:sldId id="257" r:id="rId3"/>
    <p:sldId id="258" r:id="rId4"/>
    <p:sldId id="476" r:id="rId5"/>
    <p:sldId id="473" r:id="rId6"/>
    <p:sldId id="477" r:id="rId7"/>
    <p:sldId id="259" r:id="rId8"/>
    <p:sldId id="479" r:id="rId9"/>
    <p:sldId id="480" r:id="rId10"/>
    <p:sldId id="481" r:id="rId11"/>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4379" autoAdjust="0"/>
  </p:normalViewPr>
  <p:slideViewPr>
    <p:cSldViewPr>
      <p:cViewPr varScale="1">
        <p:scale>
          <a:sx n="61" d="100"/>
          <a:sy n="61" d="100"/>
        </p:scale>
        <p:origin x="1248"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Graph with dummy source node d (need not draw in the exam)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E"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Quattrocento Sans" panose="020B0502050000020003" pitchFamily="34" charset="0"/>
              </a:rPr>
              <a:t>We then subtract h[u] – h[v] from length of each shortest path from u to v to obtain the lengths of shortest paths in the original graph</a:t>
            </a: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a</a:t>
            </a:r>
            <a:r>
              <a:rPr lang="en-GB" dirty="0">
                <a:latin typeface="Quattrocento Sans" panose="020B0502050000020003" pitchFamily="34" charset="0"/>
              </a:rPr>
              <a:t>) = 0 - (h[s] - h[a]) = 0 - (0 - (-1)) = -1</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b</a:t>
            </a:r>
            <a:r>
              <a:rPr lang="en-GB" dirty="0">
                <a:latin typeface="Quattrocento Sans" panose="020B0502050000020003" pitchFamily="34" charset="0"/>
              </a:rPr>
              <a:t>) = 0 - (h[s] - h[b]) = 0 - (0- (-2)) = -2</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t</a:t>
            </a:r>
            <a:r>
              <a:rPr lang="en-GB" dirty="0">
                <a:latin typeface="Quattrocento Sans" panose="020B0502050000020003" pitchFamily="34" charset="0"/>
              </a:rPr>
              <a:t>) = </a:t>
            </a:r>
            <a:r>
              <a:rPr lang="pt-BR" dirty="0">
                <a:latin typeface="Quattrocento Sans" panose="020B0502050000020003" pitchFamily="34" charset="0"/>
              </a:rPr>
              <a:t>0 – (h[s] – h[t]) = 0 – (0 – (-3)) = -3</a:t>
            </a:r>
            <a:endParaRPr lang="en-SE" dirty="0">
              <a:latin typeface="Quattrocento Sans" panose="020B0502050000020003" pitchFamily="34" charset="0"/>
            </a:endParaRP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42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783-1D4B-AD52-AC53-517844A89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C4CAB-9905-BC46-8019-DC686B390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BDB6C-3D8A-13C2-EFFF-2F12315D255A}"/>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5419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E4E4-A2C7-3871-C44C-9F4C6835D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9BD86-6C87-DA75-D2C5-0BBB0C84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AD9F1-D6C4-2860-7140-BA2001A5AB7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56679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Sample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F00C-FFD5-C24C-23FD-61A7666D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5772-234A-6422-BFAA-BB8799AFD60C}"/>
              </a:ext>
            </a:extLst>
          </p:cNvPr>
          <p:cNvSpPr>
            <a:spLocks noGrp="1"/>
          </p:cNvSpPr>
          <p:nvPr>
            <p:ph type="title"/>
          </p:nvPr>
        </p:nvSpPr>
        <p:spPr/>
        <p:txBody>
          <a:bodyPr/>
          <a:lstStyle/>
          <a:p>
            <a:r>
              <a:rPr lang="en-GB" dirty="0"/>
              <a:t>L15 MST Kruskal’s ANS</a:t>
            </a:r>
            <a:endParaRPr lang="en-SE" dirty="0"/>
          </a:p>
        </p:txBody>
      </p:sp>
      <p:sp>
        <p:nvSpPr>
          <p:cNvPr id="3" name="Content Placeholder 2">
            <a:extLst>
              <a:ext uri="{FF2B5EF4-FFF2-40B4-BE49-F238E27FC236}">
                <a16:creationId xmlns:a16="http://schemas.microsoft.com/office/drawing/2014/main" id="{27755077-721A-D0DB-1E35-D1289366C7A6}"/>
              </a:ext>
            </a:extLst>
          </p:cNvPr>
          <p:cNvSpPr>
            <a:spLocks noGrp="1"/>
          </p:cNvSpPr>
          <p:nvPr>
            <p:ph idx="1"/>
          </p:nvPr>
        </p:nvSpPr>
        <p:spPr/>
        <p:txBody>
          <a:bodyPr/>
          <a:lstStyle/>
          <a:p>
            <a:r>
              <a:rPr lang="en-GB" dirty="0"/>
              <a:t>Run Prim’s algorithm starting from node A. Fill in the table with the order in which each node is added, the best edge with minimum distance to the tree, and its distance to the current tree. Highlight the final MST in the graph. For an undirected edge, write the nodes in alphabetical order, e.g., (E, F) instead </a:t>
            </a:r>
            <a:r>
              <a:rPr lang="en-GB" dirty="0" err="1"/>
              <a:t>óf</a:t>
            </a:r>
            <a:r>
              <a:rPr lang="en-GB"/>
              <a:t> (F, E).</a:t>
            </a:r>
            <a:endParaRPr lang="en-GB" dirty="0"/>
          </a:p>
          <a:p>
            <a:endParaRPr lang="en-SE" dirty="0"/>
          </a:p>
        </p:txBody>
      </p:sp>
      <p:pic>
        <p:nvPicPr>
          <p:cNvPr id="5" name="Picture 4">
            <a:extLst>
              <a:ext uri="{FF2B5EF4-FFF2-40B4-BE49-F238E27FC236}">
                <a16:creationId xmlns:a16="http://schemas.microsoft.com/office/drawing/2014/main" id="{339F28CD-3F5A-1CC3-9AE6-5508C50FF04C}"/>
              </a:ext>
            </a:extLst>
          </p:cNvPr>
          <p:cNvPicPr>
            <a:picLocks noChangeAspect="1"/>
          </p:cNvPicPr>
          <p:nvPr/>
        </p:nvPicPr>
        <p:blipFill>
          <a:blip r:embed="rId3"/>
          <a:stretch>
            <a:fillRect/>
          </a:stretch>
        </p:blipFill>
        <p:spPr>
          <a:xfrm>
            <a:off x="1600200" y="3200400"/>
            <a:ext cx="3238952" cy="2295845"/>
          </a:xfrm>
          <a:prstGeom prst="rect">
            <a:avLst/>
          </a:prstGeom>
        </p:spPr>
      </p:pic>
      <p:cxnSp>
        <p:nvCxnSpPr>
          <p:cNvPr id="21" name="Google Shape;1473;p56">
            <a:extLst>
              <a:ext uri="{FF2B5EF4-FFF2-40B4-BE49-F238E27FC236}">
                <a16:creationId xmlns:a16="http://schemas.microsoft.com/office/drawing/2014/main" id="{7ABDEA5D-6C6E-CFB0-E822-722E3DBDA0BD}"/>
              </a:ext>
            </a:extLst>
          </p:cNvPr>
          <p:cNvCxnSpPr>
            <a:cxnSpLocks/>
          </p:cNvCxnSpPr>
          <p:nvPr/>
        </p:nvCxnSpPr>
        <p:spPr>
          <a:xfrm flipH="1" flipV="1">
            <a:off x="2819400" y="4348322"/>
            <a:ext cx="475762" cy="833278"/>
          </a:xfrm>
          <a:prstGeom prst="straightConnector1">
            <a:avLst/>
          </a:prstGeom>
          <a:noFill/>
          <a:ln w="76200" cap="flat" cmpd="sng">
            <a:solidFill>
              <a:srgbClr val="A48DD3"/>
            </a:solidFill>
            <a:prstDash val="solid"/>
            <a:round/>
            <a:headEnd type="none" w="med" len="med"/>
            <a:tailEnd type="none" w="med" len="med"/>
          </a:ln>
        </p:spPr>
      </p:cxnSp>
      <p:cxnSp>
        <p:nvCxnSpPr>
          <p:cNvPr id="23" name="Google Shape;1473;p56">
            <a:extLst>
              <a:ext uri="{FF2B5EF4-FFF2-40B4-BE49-F238E27FC236}">
                <a16:creationId xmlns:a16="http://schemas.microsoft.com/office/drawing/2014/main" id="{15039E5E-215F-2DA7-4F9A-D101F0331643}"/>
              </a:ext>
            </a:extLst>
          </p:cNvPr>
          <p:cNvCxnSpPr>
            <a:cxnSpLocks/>
          </p:cNvCxnSpPr>
          <p:nvPr/>
        </p:nvCxnSpPr>
        <p:spPr>
          <a:xfrm flipH="1" flipV="1">
            <a:off x="1903295" y="5181600"/>
            <a:ext cx="1381928" cy="228600"/>
          </a:xfrm>
          <a:prstGeom prst="straightConnector1">
            <a:avLst/>
          </a:prstGeom>
          <a:noFill/>
          <a:ln w="76200" cap="flat" cmpd="sng">
            <a:solidFill>
              <a:srgbClr val="A48DD3"/>
            </a:solidFill>
            <a:prstDash val="solid"/>
            <a:round/>
            <a:headEnd type="none" w="med" len="med"/>
            <a:tailEnd type="none" w="med" len="med"/>
          </a:ln>
        </p:spPr>
      </p:cxnSp>
      <p:cxnSp>
        <p:nvCxnSpPr>
          <p:cNvPr id="27" name="Google Shape;1473;p56">
            <a:extLst>
              <a:ext uri="{FF2B5EF4-FFF2-40B4-BE49-F238E27FC236}">
                <a16:creationId xmlns:a16="http://schemas.microsoft.com/office/drawing/2014/main" id="{40720E65-5D41-F8BF-67C3-2E75695534DE}"/>
              </a:ext>
            </a:extLst>
          </p:cNvPr>
          <p:cNvCxnSpPr>
            <a:cxnSpLocks/>
          </p:cNvCxnSpPr>
          <p:nvPr/>
        </p:nvCxnSpPr>
        <p:spPr>
          <a:xfrm flipH="1" flipV="1">
            <a:off x="1981200" y="3786902"/>
            <a:ext cx="613059" cy="357038"/>
          </a:xfrm>
          <a:prstGeom prst="straightConnector1">
            <a:avLst/>
          </a:prstGeom>
          <a:noFill/>
          <a:ln w="76200" cap="flat" cmpd="sng">
            <a:solidFill>
              <a:srgbClr val="A48DD3"/>
            </a:solidFill>
            <a:prstDash val="solid"/>
            <a:round/>
            <a:headEnd type="none" w="med" len="med"/>
            <a:tailEnd type="none" w="med" len="med"/>
          </a:ln>
        </p:spPr>
      </p:cxnSp>
      <p:cxnSp>
        <p:nvCxnSpPr>
          <p:cNvPr id="29" name="Google Shape;1473;p56">
            <a:extLst>
              <a:ext uri="{FF2B5EF4-FFF2-40B4-BE49-F238E27FC236}">
                <a16:creationId xmlns:a16="http://schemas.microsoft.com/office/drawing/2014/main" id="{461333AD-58B9-CCF2-9E43-243CB0AF61C5}"/>
              </a:ext>
            </a:extLst>
          </p:cNvPr>
          <p:cNvCxnSpPr>
            <a:cxnSpLocks/>
          </p:cNvCxnSpPr>
          <p:nvPr/>
        </p:nvCxnSpPr>
        <p:spPr>
          <a:xfrm flipH="1">
            <a:off x="2016134" y="3315132"/>
            <a:ext cx="1946266" cy="187911"/>
          </a:xfrm>
          <a:prstGeom prst="straightConnector1">
            <a:avLst/>
          </a:prstGeom>
          <a:noFill/>
          <a:ln w="76200" cap="flat" cmpd="sng">
            <a:solidFill>
              <a:srgbClr val="A48DD3"/>
            </a:solidFill>
            <a:prstDash val="solid"/>
            <a:round/>
            <a:headEnd type="none" w="med" len="med"/>
            <a:tailEnd type="none" w="med" len="med"/>
          </a:ln>
        </p:spPr>
      </p:cxnSp>
      <p:cxnSp>
        <p:nvCxnSpPr>
          <p:cNvPr id="31" name="Google Shape;1473;p56">
            <a:extLst>
              <a:ext uri="{FF2B5EF4-FFF2-40B4-BE49-F238E27FC236}">
                <a16:creationId xmlns:a16="http://schemas.microsoft.com/office/drawing/2014/main" id="{AC256BAE-1647-3DB7-9B69-13A228B4F3D6}"/>
              </a:ext>
            </a:extLst>
          </p:cNvPr>
          <p:cNvCxnSpPr>
            <a:cxnSpLocks/>
          </p:cNvCxnSpPr>
          <p:nvPr/>
        </p:nvCxnSpPr>
        <p:spPr>
          <a:xfrm flipH="1">
            <a:off x="3531290" y="4597294"/>
            <a:ext cx="888310" cy="678261"/>
          </a:xfrm>
          <a:prstGeom prst="straightConnector1">
            <a:avLst/>
          </a:prstGeom>
          <a:noFill/>
          <a:ln w="76200" cap="flat" cmpd="sng">
            <a:solidFill>
              <a:srgbClr val="A48DD3"/>
            </a:solidFill>
            <a:prstDash val="solid"/>
            <a:round/>
            <a:headEnd type="none" w="med" len="med"/>
            <a:tailEnd type="none" w="med" len="med"/>
          </a:ln>
        </p:spPr>
      </p:cxnSp>
      <p:graphicFrame>
        <p:nvGraphicFramePr>
          <p:cNvPr id="7" name="Google Shape;1044;p47">
            <a:extLst>
              <a:ext uri="{FF2B5EF4-FFF2-40B4-BE49-F238E27FC236}">
                <a16:creationId xmlns:a16="http://schemas.microsoft.com/office/drawing/2014/main" id="{AA17F559-076A-4BF1-4CE4-36179E142D23}"/>
              </a:ext>
            </a:extLst>
          </p:cNvPr>
          <p:cNvGraphicFramePr/>
          <p:nvPr>
            <p:extLst>
              <p:ext uri="{D42A27DB-BD31-4B8C-83A1-F6EECF244321}">
                <p14:modId xmlns:p14="http://schemas.microsoft.com/office/powerpoint/2010/main" val="1375897627"/>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738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ECB9F-357B-4F8E-34FE-030E3486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B65A-1C83-E631-6FD4-2D8C613D7EFA}"/>
              </a:ext>
            </a:extLst>
          </p:cNvPr>
          <p:cNvSpPr>
            <a:spLocks noGrp="1"/>
          </p:cNvSpPr>
          <p:nvPr>
            <p:ph type="title"/>
          </p:nvPr>
        </p:nvSpPr>
        <p:spPr/>
        <p:txBody>
          <a:bodyPr/>
          <a:lstStyle/>
          <a:p>
            <a:r>
              <a:rPr lang="en-GB" dirty="0"/>
              <a:t>L13 Dijkstra’s Algorithm ANS</a:t>
            </a:r>
            <a:endParaRPr lang="en-SE" dirty="0"/>
          </a:p>
        </p:txBody>
      </p:sp>
      <p:sp>
        <p:nvSpPr>
          <p:cNvPr id="3" name="Content Placeholder 2">
            <a:extLst>
              <a:ext uri="{FF2B5EF4-FFF2-40B4-BE49-F238E27FC236}">
                <a16:creationId xmlns:a16="http://schemas.microsoft.com/office/drawing/2014/main" id="{E0F610BF-0195-7EC9-2026-3BB98F30749D}"/>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2DF237E6-C2F1-97D9-FC21-6DC90326DEA4}"/>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8C7B3664-B31F-7265-D3FB-713FC4043915}"/>
              </a:ext>
            </a:extLst>
          </p:cNvPr>
          <p:cNvGraphicFramePr/>
          <p:nvPr>
            <p:extLst>
              <p:ext uri="{D42A27DB-BD31-4B8C-83A1-F6EECF244321}">
                <p14:modId xmlns:p14="http://schemas.microsoft.com/office/powerpoint/2010/main" val="3913290426"/>
              </p:ext>
            </p:extLst>
          </p:nvPr>
        </p:nvGraphicFramePr>
        <p:xfrm>
          <a:off x="6316888" y="3054960"/>
          <a:ext cx="3092700" cy="27887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dirty="0">
                          <a:solidFill>
                            <a:schemeClr val="dk1"/>
                          </a:solidFill>
                          <a:latin typeface="Quattrocento Sans" panose="020B0502050000020003" pitchFamily="34" charset="0"/>
                          <a:ea typeface="Calibri"/>
                          <a:cs typeface="Calibri"/>
                          <a:sym typeface="Calibri"/>
                        </a:rPr>
                        <a:t>0</a:t>
                      </a:r>
                      <a:endParaRPr sz="1800" b="0" dirty="0">
                        <a:solidFill>
                          <a:schemeClr val="dk1"/>
                        </a:solidFill>
                        <a:latin typeface="Quattrocento Sans" panose="020B0502050000020003" pitchFamily="34" charset="0"/>
                        <a:ea typeface="Calibri"/>
                        <a:cs typeface="Calibri"/>
                        <a:sym typeface="Calibri"/>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latin typeface="Quattrocento Sans" panose="020B0502050000020003" pitchFamily="34" charset="0"/>
                          <a:ea typeface="Calibri"/>
                          <a:cs typeface="Calibri"/>
                          <a:sym typeface="Calibri"/>
                        </a:rPr>
                        <a:t>/</a:t>
                      </a:r>
                      <a:endParaRPr sz="1800" dirty="0">
                        <a:latin typeface="Quattrocento Sans" panose="020B0502050000020003" pitchFamily="34" charset="0"/>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10</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C</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D</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sngStrike" cap="none" dirty="0">
                          <a:solidFill>
                            <a:schemeClr val="tx1"/>
                          </a:solidFill>
                          <a:latin typeface="Quattrocento Sans"/>
                          <a:ea typeface="Quattrocento Sans"/>
                          <a:cs typeface="Quattrocento Sans"/>
                          <a:sym typeface="Quattrocento Sans"/>
                        </a:rPr>
                        <a:t>17</a:t>
                      </a:r>
                      <a:r>
                        <a:rPr lang="en-GB" sz="1800" b="0" i="0" u="none" strike="noStrike" cap="none" dirty="0">
                          <a:solidFill>
                            <a:schemeClr val="tx1"/>
                          </a:solidFill>
                          <a:latin typeface="Quattrocento Sans"/>
                          <a:ea typeface="Quattrocento Sans"/>
                          <a:cs typeface="Quattrocento Sans"/>
                          <a:sym typeface="Quattrocento Sans"/>
                        </a:rPr>
                        <a:t> 12 </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strike="sngStrike" dirty="0">
                          <a:solidFill>
                            <a:schemeClr val="tx1"/>
                          </a:solidFill>
                          <a:latin typeface="Quattrocento Sans"/>
                          <a:ea typeface="Quattrocento Sans"/>
                          <a:cs typeface="Quattrocento Sans"/>
                          <a:sym typeface="Quattrocento Sans"/>
                        </a:rPr>
                        <a:t>C</a:t>
                      </a:r>
                      <a:r>
                        <a:rPr lang="en-GB" sz="1800" b="0" strike="noStrike" dirty="0">
                          <a:solidFill>
                            <a:schemeClr val="tx1"/>
                          </a:solidFill>
                          <a:latin typeface="Quattrocento Sans"/>
                          <a:ea typeface="Quattrocento Sans"/>
                          <a:cs typeface="Quattrocento Sans"/>
                          <a:sym typeface="Quattrocento Sans"/>
                        </a:rPr>
                        <a:t> B</a:t>
                      </a:r>
                      <a:endParaRPr sz="1800"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F</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15</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4881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AB7C-568F-A96E-5FD1-B828D05B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C6852-F08E-7514-58A8-941F77231A36}"/>
              </a:ext>
            </a:extLst>
          </p:cNvPr>
          <p:cNvSpPr>
            <a:spLocks noGrp="1"/>
          </p:cNvSpPr>
          <p:nvPr>
            <p:ph type="title"/>
          </p:nvPr>
        </p:nvSpPr>
        <p:spPr/>
        <p:txBody>
          <a:bodyPr/>
          <a:lstStyle/>
          <a:p>
            <a:r>
              <a:rPr lang="en-GB" dirty="0"/>
              <a:t>Q. Johnson’s algorithm ANS (a)(b)</a:t>
            </a:r>
            <a:endParaRPr lang="en-SE" dirty="0"/>
          </a:p>
        </p:txBody>
      </p:sp>
      <p:sp>
        <p:nvSpPr>
          <p:cNvPr id="3" name="Content Placeholder 2">
            <a:extLst>
              <a:ext uri="{FF2B5EF4-FFF2-40B4-BE49-F238E27FC236}">
                <a16:creationId xmlns:a16="http://schemas.microsoft.com/office/drawing/2014/main" id="{40B2FD01-CD79-C6B8-DF7F-99CA17509A5B}"/>
              </a:ext>
            </a:extLst>
          </p:cNvPr>
          <p:cNvSpPr>
            <a:spLocks noGrp="1"/>
          </p:cNvSpPr>
          <p:nvPr>
            <p:ph idx="1"/>
          </p:nvPr>
        </p:nvSpPr>
        <p:spPr>
          <a:xfrm>
            <a:off x="502500" y="1105970"/>
            <a:ext cx="9105554" cy="2488989"/>
          </a:xfrm>
        </p:spPr>
        <p:txBody>
          <a:bodyPr>
            <a:noAutofit/>
          </a:bodyPr>
          <a:lstStyle/>
          <a:p>
            <a:pPr marL="63500" indent="0">
              <a:buNone/>
            </a:pPr>
            <a:r>
              <a:rPr lang="en-GB" sz="2000" dirty="0"/>
              <a:t>Shortest distances from dummy source node d: h[1]=0, h[2]=-2, h[3]=0, h[4]=-1. (Theoretically you should run Bellman-Ford algorithm starting from node d, but the graph is simple enough that you can obtain the h[] values by observation.)</a:t>
            </a:r>
            <a:endParaRPr lang="en-SE" sz="2000" dirty="0"/>
          </a:p>
          <a:p>
            <a:pPr marL="63500" indent="0">
              <a:buNone/>
            </a:pPr>
            <a:r>
              <a:rPr lang="en-GB" sz="2000" dirty="0"/>
              <a:t>Remove node d and reweight each edge </a:t>
            </a:r>
            <a:r>
              <a:rPr lang="en-GB" sz="2000" dirty="0" err="1"/>
              <a:t>uv</a:t>
            </a:r>
            <a:r>
              <a:rPr lang="en-GB" sz="2000" dirty="0"/>
              <a:t> as </a:t>
            </a:r>
            <a:r>
              <a:rPr lang="pl-PL" sz="2000" dirty="0"/>
              <a:t>w'(u, v) = w(u, v) + h[u] – h[v], </a:t>
            </a:r>
            <a:r>
              <a:rPr lang="en-GB" sz="2000" dirty="0"/>
              <a:t>we have: w’[1, 2]=-2+0-(-2)=0, w’[1, 3]=1+0-0=1, w’[2, 4]=-1+(-2)-(-3)=0, w’[3, 4]=-1+0-(-3)=2</a:t>
            </a:r>
          </a:p>
        </p:txBody>
      </p:sp>
      <p:sp>
        <p:nvSpPr>
          <p:cNvPr id="29" name="Oval 5">
            <a:extLst>
              <a:ext uri="{FF2B5EF4-FFF2-40B4-BE49-F238E27FC236}">
                <a16:creationId xmlns:a16="http://schemas.microsoft.com/office/drawing/2014/main" id="{BDF3868B-BAAB-7B61-E48C-9DB63C8C002A}"/>
              </a:ext>
            </a:extLst>
          </p:cNvPr>
          <p:cNvSpPr>
            <a:spLocks noChangeArrowheads="1"/>
          </p:cNvSpPr>
          <p:nvPr/>
        </p:nvSpPr>
        <p:spPr bwMode="auto">
          <a:xfrm>
            <a:off x="5290974"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30" name="Oval 8">
            <a:extLst>
              <a:ext uri="{FF2B5EF4-FFF2-40B4-BE49-F238E27FC236}">
                <a16:creationId xmlns:a16="http://schemas.microsoft.com/office/drawing/2014/main" id="{52E85A92-B37C-BF49-9CF2-C08B68E92AFD}"/>
              </a:ext>
            </a:extLst>
          </p:cNvPr>
          <p:cNvSpPr>
            <a:spLocks noChangeArrowheads="1"/>
          </p:cNvSpPr>
          <p:nvPr/>
        </p:nvSpPr>
        <p:spPr bwMode="auto">
          <a:xfrm>
            <a:off x="6713269"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1" name="Oval 11">
            <a:extLst>
              <a:ext uri="{FF2B5EF4-FFF2-40B4-BE49-F238E27FC236}">
                <a16:creationId xmlns:a16="http://schemas.microsoft.com/office/drawing/2014/main" id="{78909F7E-21CE-5CFB-0604-D110926B2E02}"/>
              </a:ext>
            </a:extLst>
          </p:cNvPr>
          <p:cNvSpPr>
            <a:spLocks noChangeArrowheads="1"/>
          </p:cNvSpPr>
          <p:nvPr/>
        </p:nvSpPr>
        <p:spPr bwMode="auto">
          <a:xfrm>
            <a:off x="5290974"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899A7D23-E03B-EAEC-A765-9A8F6CB4C59B}"/>
              </a:ext>
            </a:extLst>
          </p:cNvPr>
          <p:cNvSpPr>
            <a:spLocks noChangeShapeType="1"/>
          </p:cNvSpPr>
          <p:nvPr/>
        </p:nvSpPr>
        <p:spPr bwMode="auto">
          <a:xfrm flipV="1">
            <a:off x="5824374" y="429253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3" name="Line 20">
            <a:extLst>
              <a:ext uri="{FF2B5EF4-FFF2-40B4-BE49-F238E27FC236}">
                <a16:creationId xmlns:a16="http://schemas.microsoft.com/office/drawing/2014/main" id="{06F64540-CBD1-454E-9FF9-F3C9DF472913}"/>
              </a:ext>
            </a:extLst>
          </p:cNvPr>
          <p:cNvSpPr>
            <a:spLocks noChangeShapeType="1"/>
          </p:cNvSpPr>
          <p:nvPr/>
        </p:nvSpPr>
        <p:spPr bwMode="auto">
          <a:xfrm>
            <a:off x="5574617" y="453925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5" name="Text Box 28">
            <a:extLst>
              <a:ext uri="{FF2B5EF4-FFF2-40B4-BE49-F238E27FC236}">
                <a16:creationId xmlns:a16="http://schemas.microsoft.com/office/drawing/2014/main" id="{04C3565F-C6FC-68AF-CE78-D2F5695F47B3}"/>
              </a:ext>
            </a:extLst>
          </p:cNvPr>
          <p:cNvSpPr txBox="1">
            <a:spLocks noChangeArrowheads="1"/>
          </p:cNvSpPr>
          <p:nvPr/>
        </p:nvSpPr>
        <p:spPr bwMode="auto">
          <a:xfrm>
            <a:off x="6061329" y="396748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6" name="Oval 8">
            <a:extLst>
              <a:ext uri="{FF2B5EF4-FFF2-40B4-BE49-F238E27FC236}">
                <a16:creationId xmlns:a16="http://schemas.microsoft.com/office/drawing/2014/main" id="{4A7296EF-3E50-9DDF-4294-07CF0238560C}"/>
              </a:ext>
            </a:extLst>
          </p:cNvPr>
          <p:cNvSpPr>
            <a:spLocks noChangeArrowheads="1"/>
          </p:cNvSpPr>
          <p:nvPr/>
        </p:nvSpPr>
        <p:spPr bwMode="auto">
          <a:xfrm>
            <a:off x="6723660"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4" name="Line 19">
            <a:extLst>
              <a:ext uri="{FF2B5EF4-FFF2-40B4-BE49-F238E27FC236}">
                <a16:creationId xmlns:a16="http://schemas.microsoft.com/office/drawing/2014/main" id="{99819DA0-E3EB-C577-E3D2-4754165FAD45}"/>
              </a:ext>
            </a:extLst>
          </p:cNvPr>
          <p:cNvSpPr>
            <a:spLocks noChangeShapeType="1"/>
          </p:cNvSpPr>
          <p:nvPr/>
        </p:nvSpPr>
        <p:spPr bwMode="auto">
          <a:xfrm flipV="1">
            <a:off x="5824374" y="548009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A921632D-9CE3-5482-D5A3-0240B2916A6A}"/>
              </a:ext>
            </a:extLst>
          </p:cNvPr>
          <p:cNvSpPr txBox="1">
            <a:spLocks noChangeArrowheads="1"/>
          </p:cNvSpPr>
          <p:nvPr/>
        </p:nvSpPr>
        <p:spPr bwMode="auto">
          <a:xfrm>
            <a:off x="6076540" y="545881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7" name="Text Box 28">
            <a:extLst>
              <a:ext uri="{FF2B5EF4-FFF2-40B4-BE49-F238E27FC236}">
                <a16:creationId xmlns:a16="http://schemas.microsoft.com/office/drawing/2014/main" id="{88A66EAC-FFF3-0F7E-803B-6F5DE4F64227}"/>
              </a:ext>
            </a:extLst>
          </p:cNvPr>
          <p:cNvSpPr txBox="1">
            <a:spLocks noChangeArrowheads="1"/>
          </p:cNvSpPr>
          <p:nvPr/>
        </p:nvSpPr>
        <p:spPr bwMode="auto">
          <a:xfrm>
            <a:off x="5277557" y="463820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8" name="Oval 5">
            <a:extLst>
              <a:ext uri="{FF2B5EF4-FFF2-40B4-BE49-F238E27FC236}">
                <a16:creationId xmlns:a16="http://schemas.microsoft.com/office/drawing/2014/main" id="{56B5C151-0243-518F-EB42-5603F552A8D7}"/>
              </a:ext>
            </a:extLst>
          </p:cNvPr>
          <p:cNvSpPr>
            <a:spLocks noChangeArrowheads="1"/>
          </p:cNvSpPr>
          <p:nvPr/>
        </p:nvSpPr>
        <p:spPr bwMode="auto">
          <a:xfrm>
            <a:off x="4307931" y="46098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d</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B1BFFDF-A003-A064-280C-3E32DDE47004}"/>
              </a:ext>
            </a:extLst>
          </p:cNvPr>
          <p:cNvSpPr>
            <a:spLocks noChangeShapeType="1"/>
          </p:cNvSpPr>
          <p:nvPr/>
        </p:nvSpPr>
        <p:spPr bwMode="auto">
          <a:xfrm flipV="1">
            <a:off x="4806327" y="4446271"/>
            <a:ext cx="531335" cy="311238"/>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0" name="Line 19">
            <a:extLst>
              <a:ext uri="{FF2B5EF4-FFF2-40B4-BE49-F238E27FC236}">
                <a16:creationId xmlns:a16="http://schemas.microsoft.com/office/drawing/2014/main" id="{448B5916-6EDF-6297-CB37-AC0DEA98F02E}"/>
              </a:ext>
            </a:extLst>
          </p:cNvPr>
          <p:cNvSpPr>
            <a:spLocks noChangeShapeType="1"/>
          </p:cNvSpPr>
          <p:nvPr/>
        </p:nvSpPr>
        <p:spPr bwMode="auto">
          <a:xfrm>
            <a:off x="4756125" y="5068747"/>
            <a:ext cx="539697" cy="411344"/>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52" name="Connector: Curved 51">
            <a:extLst>
              <a:ext uri="{FF2B5EF4-FFF2-40B4-BE49-F238E27FC236}">
                <a16:creationId xmlns:a16="http://schemas.microsoft.com/office/drawing/2014/main" id="{B1EFC424-23F6-38A8-F118-B671E0D76A74}"/>
              </a:ext>
            </a:extLst>
          </p:cNvPr>
          <p:cNvCxnSpPr>
            <a:stCxn id="48" idx="0"/>
            <a:endCxn id="30" idx="1"/>
          </p:cNvCxnSpPr>
          <p:nvPr/>
        </p:nvCxnSpPr>
        <p:spPr>
          <a:xfrm rot="5400000" flipH="1" flipV="1">
            <a:off x="5478367" y="3108282"/>
            <a:ext cx="597866" cy="2405338"/>
          </a:xfrm>
          <a:prstGeom prst="curvedConnector3">
            <a:avLst>
              <a:gd name="adj1" fmla="val 138236"/>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Curved 52">
            <a:extLst>
              <a:ext uri="{FF2B5EF4-FFF2-40B4-BE49-F238E27FC236}">
                <a16:creationId xmlns:a16="http://schemas.microsoft.com/office/drawing/2014/main" id="{7FA4A853-7535-382D-D305-283F4527C23C}"/>
              </a:ext>
            </a:extLst>
          </p:cNvPr>
          <p:cNvCxnSpPr>
            <a:cxnSpLocks/>
            <a:stCxn id="48" idx="4"/>
            <a:endCxn id="36" idx="4"/>
          </p:cNvCxnSpPr>
          <p:nvPr/>
        </p:nvCxnSpPr>
        <p:spPr>
          <a:xfrm rot="16200000" flipH="1">
            <a:off x="5487699" y="4230215"/>
            <a:ext cx="589592" cy="2415729"/>
          </a:xfrm>
          <a:prstGeom prst="curvedConnector3">
            <a:avLst>
              <a:gd name="adj1" fmla="val 14911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 Box 28">
            <a:extLst>
              <a:ext uri="{FF2B5EF4-FFF2-40B4-BE49-F238E27FC236}">
                <a16:creationId xmlns:a16="http://schemas.microsoft.com/office/drawing/2014/main" id="{E097D580-7CB3-3305-FFE5-45C11AC3760D}"/>
              </a:ext>
            </a:extLst>
          </p:cNvPr>
          <p:cNvSpPr txBox="1">
            <a:spLocks noChangeArrowheads="1"/>
          </p:cNvSpPr>
          <p:nvPr/>
        </p:nvSpPr>
        <p:spPr bwMode="auto">
          <a:xfrm>
            <a:off x="5574617" y="3429000"/>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8" name="Text Box 28">
            <a:extLst>
              <a:ext uri="{FF2B5EF4-FFF2-40B4-BE49-F238E27FC236}">
                <a16:creationId xmlns:a16="http://schemas.microsoft.com/office/drawing/2014/main" id="{F6567152-EA3D-8631-8A64-23E845018ADB}"/>
              </a:ext>
            </a:extLst>
          </p:cNvPr>
          <p:cNvSpPr txBox="1">
            <a:spLocks noChangeArrowheads="1"/>
          </p:cNvSpPr>
          <p:nvPr/>
        </p:nvSpPr>
        <p:spPr bwMode="auto">
          <a:xfrm>
            <a:off x="4903570" y="4254714"/>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9" name="Text Box 28">
            <a:extLst>
              <a:ext uri="{FF2B5EF4-FFF2-40B4-BE49-F238E27FC236}">
                <a16:creationId xmlns:a16="http://schemas.microsoft.com/office/drawing/2014/main" id="{22F826E7-9827-31F7-19F4-8447C3A922A8}"/>
              </a:ext>
            </a:extLst>
          </p:cNvPr>
          <p:cNvSpPr txBox="1">
            <a:spLocks noChangeArrowheads="1"/>
          </p:cNvSpPr>
          <p:nvPr/>
        </p:nvSpPr>
        <p:spPr bwMode="auto">
          <a:xfrm>
            <a:off x="4903570" y="4949066"/>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60" name="Text Box 28">
            <a:extLst>
              <a:ext uri="{FF2B5EF4-FFF2-40B4-BE49-F238E27FC236}">
                <a16:creationId xmlns:a16="http://schemas.microsoft.com/office/drawing/2014/main" id="{5E23EF49-BBE9-DF9F-1666-73C424B00B48}"/>
              </a:ext>
            </a:extLst>
          </p:cNvPr>
          <p:cNvSpPr txBox="1">
            <a:spLocks noChangeArrowheads="1"/>
          </p:cNvSpPr>
          <p:nvPr/>
        </p:nvSpPr>
        <p:spPr bwMode="auto">
          <a:xfrm>
            <a:off x="5290974" y="5938017"/>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3" name="Oval 5">
            <a:extLst>
              <a:ext uri="{FF2B5EF4-FFF2-40B4-BE49-F238E27FC236}">
                <a16:creationId xmlns:a16="http://schemas.microsoft.com/office/drawing/2014/main" id="{136EC739-27BF-AFD6-94FA-8C45E5A7F731}"/>
              </a:ext>
            </a:extLst>
          </p:cNvPr>
          <p:cNvSpPr>
            <a:spLocks noChangeArrowheads="1"/>
          </p:cNvSpPr>
          <p:nvPr/>
        </p:nvSpPr>
        <p:spPr bwMode="auto">
          <a:xfrm>
            <a:off x="7646120"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84" name="Oval 8">
            <a:extLst>
              <a:ext uri="{FF2B5EF4-FFF2-40B4-BE49-F238E27FC236}">
                <a16:creationId xmlns:a16="http://schemas.microsoft.com/office/drawing/2014/main" id="{D32A5349-D7B0-7742-2C3C-D01609E3449A}"/>
              </a:ext>
            </a:extLst>
          </p:cNvPr>
          <p:cNvSpPr>
            <a:spLocks noChangeArrowheads="1"/>
          </p:cNvSpPr>
          <p:nvPr/>
        </p:nvSpPr>
        <p:spPr bwMode="auto">
          <a:xfrm>
            <a:off x="9068415"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5" name="Oval 11">
            <a:extLst>
              <a:ext uri="{FF2B5EF4-FFF2-40B4-BE49-F238E27FC236}">
                <a16:creationId xmlns:a16="http://schemas.microsoft.com/office/drawing/2014/main" id="{164A12FB-70A6-5F30-92F2-BC8EDBC7A4C9}"/>
              </a:ext>
            </a:extLst>
          </p:cNvPr>
          <p:cNvSpPr>
            <a:spLocks noChangeArrowheads="1"/>
          </p:cNvSpPr>
          <p:nvPr/>
        </p:nvSpPr>
        <p:spPr bwMode="auto">
          <a:xfrm>
            <a:off x="7646120"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86" name="Line 19">
            <a:extLst>
              <a:ext uri="{FF2B5EF4-FFF2-40B4-BE49-F238E27FC236}">
                <a16:creationId xmlns:a16="http://schemas.microsoft.com/office/drawing/2014/main" id="{58D667E6-234D-66B4-3CEF-F3816F1340DB}"/>
              </a:ext>
            </a:extLst>
          </p:cNvPr>
          <p:cNvSpPr>
            <a:spLocks noChangeShapeType="1"/>
          </p:cNvSpPr>
          <p:nvPr/>
        </p:nvSpPr>
        <p:spPr bwMode="auto">
          <a:xfrm flipV="1">
            <a:off x="8179520" y="421741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7" name="Line 20">
            <a:extLst>
              <a:ext uri="{FF2B5EF4-FFF2-40B4-BE49-F238E27FC236}">
                <a16:creationId xmlns:a16="http://schemas.microsoft.com/office/drawing/2014/main" id="{3A3635B7-3510-20D3-4905-9F45F4B0E63C}"/>
              </a:ext>
            </a:extLst>
          </p:cNvPr>
          <p:cNvSpPr>
            <a:spLocks noChangeShapeType="1"/>
          </p:cNvSpPr>
          <p:nvPr/>
        </p:nvSpPr>
        <p:spPr bwMode="auto">
          <a:xfrm>
            <a:off x="7929763" y="4464138"/>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88" name="Text Box 28">
            <a:extLst>
              <a:ext uri="{FF2B5EF4-FFF2-40B4-BE49-F238E27FC236}">
                <a16:creationId xmlns:a16="http://schemas.microsoft.com/office/drawing/2014/main" id="{335BC7CF-9DA1-109B-8BAC-09B7FC4C070B}"/>
              </a:ext>
            </a:extLst>
          </p:cNvPr>
          <p:cNvSpPr txBox="1">
            <a:spLocks noChangeArrowheads="1"/>
          </p:cNvSpPr>
          <p:nvPr/>
        </p:nvSpPr>
        <p:spPr bwMode="auto">
          <a:xfrm>
            <a:off x="8416475" y="3892364"/>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9" name="Oval 8">
            <a:extLst>
              <a:ext uri="{FF2B5EF4-FFF2-40B4-BE49-F238E27FC236}">
                <a16:creationId xmlns:a16="http://schemas.microsoft.com/office/drawing/2014/main" id="{E3C51D93-8191-7EFC-1BCE-5D480E0988BB}"/>
              </a:ext>
            </a:extLst>
          </p:cNvPr>
          <p:cNvSpPr>
            <a:spLocks noChangeArrowheads="1"/>
          </p:cNvSpPr>
          <p:nvPr/>
        </p:nvSpPr>
        <p:spPr bwMode="auto">
          <a:xfrm>
            <a:off x="9078806"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91" name="Line 19">
            <a:extLst>
              <a:ext uri="{FF2B5EF4-FFF2-40B4-BE49-F238E27FC236}">
                <a16:creationId xmlns:a16="http://schemas.microsoft.com/office/drawing/2014/main" id="{4DDC0A82-47D2-BFED-1E7A-9D1C47DFA435}"/>
              </a:ext>
            </a:extLst>
          </p:cNvPr>
          <p:cNvSpPr>
            <a:spLocks noChangeShapeType="1"/>
          </p:cNvSpPr>
          <p:nvPr/>
        </p:nvSpPr>
        <p:spPr bwMode="auto">
          <a:xfrm flipV="1">
            <a:off x="8179520" y="5404975"/>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2" name="Text Box 28">
            <a:extLst>
              <a:ext uri="{FF2B5EF4-FFF2-40B4-BE49-F238E27FC236}">
                <a16:creationId xmlns:a16="http://schemas.microsoft.com/office/drawing/2014/main" id="{33A0A6EC-4B65-7436-CA83-6C6BDAADAE4A}"/>
              </a:ext>
            </a:extLst>
          </p:cNvPr>
          <p:cNvSpPr txBox="1">
            <a:spLocks noChangeArrowheads="1"/>
          </p:cNvSpPr>
          <p:nvPr/>
        </p:nvSpPr>
        <p:spPr bwMode="auto">
          <a:xfrm>
            <a:off x="8431686" y="5383696"/>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94" name="Text Box 28">
            <a:extLst>
              <a:ext uri="{FF2B5EF4-FFF2-40B4-BE49-F238E27FC236}">
                <a16:creationId xmlns:a16="http://schemas.microsoft.com/office/drawing/2014/main" id="{E3193028-F5CD-DC38-8FEA-7478450D4FED}"/>
              </a:ext>
            </a:extLst>
          </p:cNvPr>
          <p:cNvSpPr txBox="1">
            <a:spLocks noChangeArrowheads="1"/>
          </p:cNvSpPr>
          <p:nvPr/>
        </p:nvSpPr>
        <p:spPr bwMode="auto">
          <a:xfrm>
            <a:off x="7632703" y="4563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8" name="TextBox 7">
            <a:extLst>
              <a:ext uri="{FF2B5EF4-FFF2-40B4-BE49-F238E27FC236}">
                <a16:creationId xmlns:a16="http://schemas.microsoft.com/office/drawing/2014/main" id="{1D262AAC-A5F7-F122-A744-2CD3D6140B11}"/>
              </a:ext>
            </a:extLst>
          </p:cNvPr>
          <p:cNvSpPr txBox="1"/>
          <p:nvPr/>
        </p:nvSpPr>
        <p:spPr>
          <a:xfrm>
            <a:off x="7792575" y="586231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21" name="TextBox 20">
            <a:extLst>
              <a:ext uri="{FF2B5EF4-FFF2-40B4-BE49-F238E27FC236}">
                <a16:creationId xmlns:a16="http://schemas.microsoft.com/office/drawing/2014/main" id="{86E8B31F-5C34-2193-D265-EADDE6C7CF98}"/>
              </a:ext>
            </a:extLst>
          </p:cNvPr>
          <p:cNvSpPr txBox="1"/>
          <p:nvPr/>
        </p:nvSpPr>
        <p:spPr>
          <a:xfrm>
            <a:off x="2323445" y="5785830"/>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4" name="TextBox 3">
            <a:extLst>
              <a:ext uri="{FF2B5EF4-FFF2-40B4-BE49-F238E27FC236}">
                <a16:creationId xmlns:a16="http://schemas.microsoft.com/office/drawing/2014/main" id="{E8C52E54-5949-00DF-18D6-7525D3A2413B}"/>
              </a:ext>
            </a:extLst>
          </p:cNvPr>
          <p:cNvSpPr txBox="1"/>
          <p:nvPr/>
        </p:nvSpPr>
        <p:spPr>
          <a:xfrm>
            <a:off x="5168951" y="6245228"/>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graphicFrame>
        <p:nvGraphicFramePr>
          <p:cNvPr id="5" name="Table 4">
            <a:extLst>
              <a:ext uri="{FF2B5EF4-FFF2-40B4-BE49-F238E27FC236}">
                <a16:creationId xmlns:a16="http://schemas.microsoft.com/office/drawing/2014/main" id="{C3F7DF69-75F7-3F37-5068-053F2F3DAB3B}"/>
              </a:ext>
            </a:extLst>
          </p:cNvPr>
          <p:cNvGraphicFramePr>
            <a:graphicFrameLocks noGrp="1"/>
          </p:cNvGraphicFramePr>
          <p:nvPr>
            <p:extLst>
              <p:ext uri="{D42A27DB-BD31-4B8C-83A1-F6EECF244321}">
                <p14:modId xmlns:p14="http://schemas.microsoft.com/office/powerpoint/2010/main" val="1888697392"/>
              </p:ext>
            </p:extLst>
          </p:nvPr>
        </p:nvGraphicFramePr>
        <p:xfrm>
          <a:off x="10166061" y="1210585"/>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4924C5DE-DB5D-B607-0E9D-6B6B4C165945}"/>
              </a:ext>
            </a:extLst>
          </p:cNvPr>
          <p:cNvSpPr txBox="1"/>
          <p:nvPr/>
        </p:nvSpPr>
        <p:spPr>
          <a:xfrm>
            <a:off x="10092238" y="308116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7" name="TextBox 6">
            <a:extLst>
              <a:ext uri="{FF2B5EF4-FFF2-40B4-BE49-F238E27FC236}">
                <a16:creationId xmlns:a16="http://schemas.microsoft.com/office/drawing/2014/main" id="{D426D7F4-32AF-438D-0109-8A6DCF145CE0}"/>
              </a:ext>
            </a:extLst>
          </p:cNvPr>
          <p:cNvSpPr txBox="1"/>
          <p:nvPr/>
        </p:nvSpPr>
        <p:spPr>
          <a:xfrm>
            <a:off x="5243642" y="3721230"/>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22" name="TextBox 21">
            <a:extLst>
              <a:ext uri="{FF2B5EF4-FFF2-40B4-BE49-F238E27FC236}">
                <a16:creationId xmlns:a16="http://schemas.microsoft.com/office/drawing/2014/main" id="{11AF4205-B356-CF9B-06EC-1EFA13E87340}"/>
              </a:ext>
            </a:extLst>
          </p:cNvPr>
          <p:cNvSpPr txBox="1"/>
          <p:nvPr/>
        </p:nvSpPr>
        <p:spPr>
          <a:xfrm>
            <a:off x="6860621" y="372123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8D9379A9-6C1C-C9B0-D074-F3C6AE7831C2}"/>
              </a:ext>
            </a:extLst>
          </p:cNvPr>
          <p:cNvSpPr txBox="1"/>
          <p:nvPr/>
        </p:nvSpPr>
        <p:spPr>
          <a:xfrm>
            <a:off x="5243642" y="569099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CAF7C5A9-0721-1011-296E-222801474778}"/>
              </a:ext>
            </a:extLst>
          </p:cNvPr>
          <p:cNvSpPr txBox="1"/>
          <p:nvPr/>
        </p:nvSpPr>
        <p:spPr>
          <a:xfrm>
            <a:off x="6778004" y="5730657"/>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25" name="Oval 5">
            <a:extLst>
              <a:ext uri="{FF2B5EF4-FFF2-40B4-BE49-F238E27FC236}">
                <a16:creationId xmlns:a16="http://schemas.microsoft.com/office/drawing/2014/main" id="{BE072DC3-2C9B-872E-DB30-98695CD67C05}"/>
              </a:ext>
            </a:extLst>
          </p:cNvPr>
          <p:cNvSpPr>
            <a:spLocks noChangeArrowheads="1"/>
          </p:cNvSpPr>
          <p:nvPr/>
        </p:nvSpPr>
        <p:spPr bwMode="auto">
          <a:xfrm>
            <a:off x="2134332"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Oval 8">
            <a:extLst>
              <a:ext uri="{FF2B5EF4-FFF2-40B4-BE49-F238E27FC236}">
                <a16:creationId xmlns:a16="http://schemas.microsoft.com/office/drawing/2014/main" id="{9CB06EB6-9EBC-0D59-9172-E8511BC601FC}"/>
              </a:ext>
            </a:extLst>
          </p:cNvPr>
          <p:cNvSpPr>
            <a:spLocks noChangeArrowheads="1"/>
          </p:cNvSpPr>
          <p:nvPr/>
        </p:nvSpPr>
        <p:spPr bwMode="auto">
          <a:xfrm>
            <a:off x="3556627"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7" name="Oval 11">
            <a:extLst>
              <a:ext uri="{FF2B5EF4-FFF2-40B4-BE49-F238E27FC236}">
                <a16:creationId xmlns:a16="http://schemas.microsoft.com/office/drawing/2014/main" id="{CBEA446B-46D8-BA78-FC9B-CF04D046AED0}"/>
              </a:ext>
            </a:extLst>
          </p:cNvPr>
          <p:cNvSpPr>
            <a:spLocks noChangeArrowheads="1"/>
          </p:cNvSpPr>
          <p:nvPr/>
        </p:nvSpPr>
        <p:spPr bwMode="auto">
          <a:xfrm>
            <a:off x="2134332"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Line 19">
            <a:extLst>
              <a:ext uri="{FF2B5EF4-FFF2-40B4-BE49-F238E27FC236}">
                <a16:creationId xmlns:a16="http://schemas.microsoft.com/office/drawing/2014/main" id="{0096D9F1-913D-A3CE-96A2-FDAEAACD6232}"/>
              </a:ext>
            </a:extLst>
          </p:cNvPr>
          <p:cNvSpPr>
            <a:spLocks noChangeShapeType="1"/>
          </p:cNvSpPr>
          <p:nvPr/>
        </p:nvSpPr>
        <p:spPr bwMode="auto">
          <a:xfrm flipV="1">
            <a:off x="2667732" y="4220079"/>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4" name="Line 20">
            <a:extLst>
              <a:ext uri="{FF2B5EF4-FFF2-40B4-BE49-F238E27FC236}">
                <a16:creationId xmlns:a16="http://schemas.microsoft.com/office/drawing/2014/main" id="{ED80AB38-B782-9E87-9548-E84A63597EE8}"/>
              </a:ext>
            </a:extLst>
          </p:cNvPr>
          <p:cNvSpPr>
            <a:spLocks noChangeShapeType="1"/>
          </p:cNvSpPr>
          <p:nvPr/>
        </p:nvSpPr>
        <p:spPr bwMode="auto">
          <a:xfrm>
            <a:off x="2417975" y="4466800"/>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7" name="Text Box 28">
            <a:extLst>
              <a:ext uri="{FF2B5EF4-FFF2-40B4-BE49-F238E27FC236}">
                <a16:creationId xmlns:a16="http://schemas.microsoft.com/office/drawing/2014/main" id="{0AFDB0BD-99EB-EEEF-6F7E-6B70B4B16F5D}"/>
              </a:ext>
            </a:extLst>
          </p:cNvPr>
          <p:cNvSpPr txBox="1">
            <a:spLocks noChangeArrowheads="1"/>
          </p:cNvSpPr>
          <p:nvPr/>
        </p:nvSpPr>
        <p:spPr bwMode="auto">
          <a:xfrm>
            <a:off x="2904687" y="3895026"/>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9" name="Oval 8">
            <a:extLst>
              <a:ext uri="{FF2B5EF4-FFF2-40B4-BE49-F238E27FC236}">
                <a16:creationId xmlns:a16="http://schemas.microsoft.com/office/drawing/2014/main" id="{7708A60F-C116-0813-E74B-C2091094C9CF}"/>
              </a:ext>
            </a:extLst>
          </p:cNvPr>
          <p:cNvSpPr>
            <a:spLocks noChangeArrowheads="1"/>
          </p:cNvSpPr>
          <p:nvPr/>
        </p:nvSpPr>
        <p:spPr bwMode="auto">
          <a:xfrm>
            <a:off x="3567018"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95230348-117A-86D3-6432-6E1F4441C23D}"/>
              </a:ext>
            </a:extLst>
          </p:cNvPr>
          <p:cNvSpPr>
            <a:spLocks noChangeShapeType="1"/>
          </p:cNvSpPr>
          <p:nvPr/>
        </p:nvSpPr>
        <p:spPr bwMode="auto">
          <a:xfrm flipH="1">
            <a:off x="3849705" y="4466799"/>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Line 19">
            <a:extLst>
              <a:ext uri="{FF2B5EF4-FFF2-40B4-BE49-F238E27FC236}">
                <a16:creationId xmlns:a16="http://schemas.microsoft.com/office/drawing/2014/main" id="{DCD69C88-EC59-0B97-F3BD-A9E52FED76CA}"/>
              </a:ext>
            </a:extLst>
          </p:cNvPr>
          <p:cNvSpPr>
            <a:spLocks noChangeShapeType="1"/>
          </p:cNvSpPr>
          <p:nvPr/>
        </p:nvSpPr>
        <p:spPr bwMode="auto">
          <a:xfrm flipV="1">
            <a:off x="2667732" y="540763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Text Box 28">
            <a:extLst>
              <a:ext uri="{FF2B5EF4-FFF2-40B4-BE49-F238E27FC236}">
                <a16:creationId xmlns:a16="http://schemas.microsoft.com/office/drawing/2014/main" id="{80569CE4-7DBD-E6B5-0C9F-0C4AA738E07F}"/>
              </a:ext>
            </a:extLst>
          </p:cNvPr>
          <p:cNvSpPr txBox="1">
            <a:spLocks noChangeArrowheads="1"/>
          </p:cNvSpPr>
          <p:nvPr/>
        </p:nvSpPr>
        <p:spPr bwMode="auto">
          <a:xfrm>
            <a:off x="2919898" y="538635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3" name="Text Box 28">
            <a:extLst>
              <a:ext uri="{FF2B5EF4-FFF2-40B4-BE49-F238E27FC236}">
                <a16:creationId xmlns:a16="http://schemas.microsoft.com/office/drawing/2014/main" id="{8CDD93E8-6B2F-6D80-3292-5E79AC1D1BD9}"/>
              </a:ext>
            </a:extLst>
          </p:cNvPr>
          <p:cNvSpPr txBox="1">
            <a:spLocks noChangeArrowheads="1"/>
          </p:cNvSpPr>
          <p:nvPr/>
        </p:nvSpPr>
        <p:spPr bwMode="auto">
          <a:xfrm>
            <a:off x="3538713" y="456264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Text Box 28">
            <a:extLst>
              <a:ext uri="{FF2B5EF4-FFF2-40B4-BE49-F238E27FC236}">
                <a16:creationId xmlns:a16="http://schemas.microsoft.com/office/drawing/2014/main" id="{69FC1FAC-9D98-0FBD-C42B-FC32234063D1}"/>
              </a:ext>
            </a:extLst>
          </p:cNvPr>
          <p:cNvSpPr txBox="1">
            <a:spLocks noChangeArrowheads="1"/>
          </p:cNvSpPr>
          <p:nvPr/>
        </p:nvSpPr>
        <p:spPr bwMode="auto">
          <a:xfrm>
            <a:off x="2120915" y="456575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4" name="Line 19">
            <a:extLst>
              <a:ext uri="{FF2B5EF4-FFF2-40B4-BE49-F238E27FC236}">
                <a16:creationId xmlns:a16="http://schemas.microsoft.com/office/drawing/2014/main" id="{4A10B94D-90A9-FB88-2B20-B9F6E8B00384}"/>
              </a:ext>
            </a:extLst>
          </p:cNvPr>
          <p:cNvSpPr>
            <a:spLocks noChangeShapeType="1"/>
          </p:cNvSpPr>
          <p:nvPr/>
        </p:nvSpPr>
        <p:spPr bwMode="auto">
          <a:xfrm flipH="1">
            <a:off x="7002030" y="4550185"/>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Text Box 28">
            <a:extLst>
              <a:ext uri="{FF2B5EF4-FFF2-40B4-BE49-F238E27FC236}">
                <a16:creationId xmlns:a16="http://schemas.microsoft.com/office/drawing/2014/main" id="{115BC852-5644-7131-7CC5-B36E758AA8DB}"/>
              </a:ext>
            </a:extLst>
          </p:cNvPr>
          <p:cNvSpPr txBox="1">
            <a:spLocks noChangeArrowheads="1"/>
          </p:cNvSpPr>
          <p:nvPr/>
        </p:nvSpPr>
        <p:spPr bwMode="auto">
          <a:xfrm>
            <a:off x="6691038" y="464603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6" name="Line 19">
            <a:extLst>
              <a:ext uri="{FF2B5EF4-FFF2-40B4-BE49-F238E27FC236}">
                <a16:creationId xmlns:a16="http://schemas.microsoft.com/office/drawing/2014/main" id="{03F74038-ECA8-4BC5-3AAC-16198284A15D}"/>
              </a:ext>
            </a:extLst>
          </p:cNvPr>
          <p:cNvSpPr>
            <a:spLocks noChangeShapeType="1"/>
          </p:cNvSpPr>
          <p:nvPr/>
        </p:nvSpPr>
        <p:spPr bwMode="auto">
          <a:xfrm flipH="1">
            <a:off x="9368247" y="4480934"/>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Text Box 28">
            <a:extLst>
              <a:ext uri="{FF2B5EF4-FFF2-40B4-BE49-F238E27FC236}">
                <a16:creationId xmlns:a16="http://schemas.microsoft.com/office/drawing/2014/main" id="{FA4BD678-3F02-9A78-97E5-834343ACF04B}"/>
              </a:ext>
            </a:extLst>
          </p:cNvPr>
          <p:cNvSpPr txBox="1">
            <a:spLocks noChangeArrowheads="1"/>
          </p:cNvSpPr>
          <p:nvPr/>
        </p:nvSpPr>
        <p:spPr bwMode="auto">
          <a:xfrm>
            <a:off x="9125197" y="457678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Tree>
    <p:extLst>
      <p:ext uri="{BB962C8B-B14F-4D97-AF65-F5344CB8AC3E}">
        <p14:creationId xmlns:p14="http://schemas.microsoft.com/office/powerpoint/2010/main" val="37945908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3B14-9C25-9EF1-4D48-8E9DB6FD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DEC02-A383-1B61-17F3-E283C33DCD40}"/>
              </a:ext>
            </a:extLst>
          </p:cNvPr>
          <p:cNvSpPr>
            <a:spLocks noGrp="1"/>
          </p:cNvSpPr>
          <p:nvPr>
            <p:ph type="title"/>
          </p:nvPr>
        </p:nvSpPr>
        <p:spPr>
          <a:xfrm>
            <a:off x="502500" y="-204132"/>
            <a:ext cx="11187000" cy="1164366"/>
          </a:xfrm>
        </p:spPr>
        <p:txBody>
          <a:bodyPr/>
          <a:lstStyle/>
          <a:p>
            <a:r>
              <a:rPr lang="en-GB" dirty="0"/>
              <a:t>Q. Johnson’s algorithm ANS (c)</a:t>
            </a:r>
            <a:endParaRPr lang="en-SE" dirty="0"/>
          </a:p>
        </p:txBody>
      </p:sp>
      <p:graphicFrame>
        <p:nvGraphicFramePr>
          <p:cNvPr id="4" name="Table 3">
            <a:extLst>
              <a:ext uri="{FF2B5EF4-FFF2-40B4-BE49-F238E27FC236}">
                <a16:creationId xmlns:a16="http://schemas.microsoft.com/office/drawing/2014/main" id="{84864367-0D6D-03FD-6F84-F4F36AD63321}"/>
              </a:ext>
            </a:extLst>
          </p:cNvPr>
          <p:cNvGraphicFramePr>
            <a:graphicFrameLocks noGrp="1"/>
          </p:cNvGraphicFramePr>
          <p:nvPr>
            <p:extLst>
              <p:ext uri="{D42A27DB-BD31-4B8C-83A1-F6EECF244321}">
                <p14:modId xmlns:p14="http://schemas.microsoft.com/office/powerpoint/2010/main" val="2174381543"/>
              </p:ext>
            </p:extLst>
          </p:nvPr>
        </p:nvGraphicFramePr>
        <p:xfrm>
          <a:off x="9311555" y="3655618"/>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02B0FCAD-0D85-D264-7B19-B745219E44D6}"/>
              </a:ext>
            </a:extLst>
          </p:cNvPr>
          <p:cNvSpPr txBox="1"/>
          <p:nvPr/>
        </p:nvSpPr>
        <p:spPr>
          <a:xfrm>
            <a:off x="9201245" y="548367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21" name="TextBox 20">
            <a:extLst>
              <a:ext uri="{FF2B5EF4-FFF2-40B4-BE49-F238E27FC236}">
                <a16:creationId xmlns:a16="http://schemas.microsoft.com/office/drawing/2014/main" id="{0498DA27-2915-ACEB-9049-7B07FC59199A}"/>
              </a:ext>
            </a:extLst>
          </p:cNvPr>
          <p:cNvSpPr txBox="1"/>
          <p:nvPr/>
        </p:nvSpPr>
        <p:spPr>
          <a:xfrm>
            <a:off x="9688734" y="3100895"/>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5" name="Table 4">
            <a:extLst>
              <a:ext uri="{FF2B5EF4-FFF2-40B4-BE49-F238E27FC236}">
                <a16:creationId xmlns:a16="http://schemas.microsoft.com/office/drawing/2014/main" id="{E27B9101-DDC9-22C3-C3F8-5B530954FB4F}"/>
              </a:ext>
            </a:extLst>
          </p:cNvPr>
          <p:cNvGraphicFramePr>
            <a:graphicFrameLocks noGrp="1"/>
          </p:cNvGraphicFramePr>
          <p:nvPr>
            <p:extLst>
              <p:ext uri="{D42A27DB-BD31-4B8C-83A1-F6EECF244321}">
                <p14:modId xmlns:p14="http://schemas.microsoft.com/office/powerpoint/2010/main" val="3333928780"/>
              </p:ext>
            </p:extLst>
          </p:nvPr>
        </p:nvGraphicFramePr>
        <p:xfrm>
          <a:off x="6473595" y="3657276"/>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7" name="TextBox 6">
            <a:extLst>
              <a:ext uri="{FF2B5EF4-FFF2-40B4-BE49-F238E27FC236}">
                <a16:creationId xmlns:a16="http://schemas.microsoft.com/office/drawing/2014/main" id="{B2D194DC-589B-B68B-2A3F-5624331834FE}"/>
              </a:ext>
            </a:extLst>
          </p:cNvPr>
          <p:cNvSpPr txBox="1"/>
          <p:nvPr/>
        </p:nvSpPr>
        <p:spPr>
          <a:xfrm>
            <a:off x="6359456" y="5486400"/>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8" name="Table 7">
            <a:extLst>
              <a:ext uri="{FF2B5EF4-FFF2-40B4-BE49-F238E27FC236}">
                <a16:creationId xmlns:a16="http://schemas.microsoft.com/office/drawing/2014/main" id="{8A03E6E7-D63D-6288-3661-8074A0CC9929}"/>
              </a:ext>
            </a:extLst>
          </p:cNvPr>
          <p:cNvGraphicFramePr>
            <a:graphicFrameLocks noGrp="1"/>
          </p:cNvGraphicFramePr>
          <p:nvPr>
            <p:extLst>
              <p:ext uri="{D42A27DB-BD31-4B8C-83A1-F6EECF244321}">
                <p14:modId xmlns:p14="http://schemas.microsoft.com/office/powerpoint/2010/main" val="3619315858"/>
              </p:ext>
            </p:extLst>
          </p:nvPr>
        </p:nvGraphicFramePr>
        <p:xfrm>
          <a:off x="4441294" y="3655618"/>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34" name="TextBox 33">
            <a:extLst>
              <a:ext uri="{FF2B5EF4-FFF2-40B4-BE49-F238E27FC236}">
                <a16:creationId xmlns:a16="http://schemas.microsoft.com/office/drawing/2014/main" id="{ABF0C2FD-2A3D-7068-06C1-BD4177AD566B}"/>
              </a:ext>
            </a:extLst>
          </p:cNvPr>
          <p:cNvSpPr txBox="1"/>
          <p:nvPr/>
        </p:nvSpPr>
        <p:spPr>
          <a:xfrm>
            <a:off x="6587421" y="3083646"/>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40" name="Content Placeholder 2">
            <a:extLst>
              <a:ext uri="{FF2B5EF4-FFF2-40B4-BE49-F238E27FC236}">
                <a16:creationId xmlns:a16="http://schemas.microsoft.com/office/drawing/2014/main" id="{D8634533-BDA8-34D6-085A-F72BDD1B2564}"/>
              </a:ext>
            </a:extLst>
          </p:cNvPr>
          <p:cNvSpPr txBox="1">
            <a:spLocks/>
          </p:cNvSpPr>
          <p:nvPr/>
        </p:nvSpPr>
        <p:spPr>
          <a:xfrm>
            <a:off x="91786" y="1385931"/>
            <a:ext cx="4254879" cy="516978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Quattrocento Sans" panose="020B0502050000020003" pitchFamily="34" charset="0"/>
              </a:rPr>
              <a:t>Let’s run Dijkstra’s algorithm starting from source node 0, and obtain the shortest paths table for the reweighted graph</a:t>
            </a:r>
          </a:p>
          <a:p>
            <a:r>
              <a:rPr lang="en-GB" dirty="0">
                <a:latin typeface="Quattrocento Sans" panose="020B0502050000020003" pitchFamily="34" charset="0"/>
              </a:rPr>
              <a:t>We then subtract h[s] – h[t] from length of each shortest path from s to t to obtain the shortest paths table for the original graph (PN stays the same)</a:t>
            </a:r>
          </a:p>
          <a:p>
            <a:r>
              <a:rPr lang="en-GB" sz="1900" dirty="0">
                <a:latin typeface="Quattrocento Sans" panose="020B0502050000020003" pitchFamily="34" charset="0"/>
              </a:rPr>
              <a:t>SD(2)=SD’(2)-(h(0)-h(2))=0–(0-(-2))=-2</a:t>
            </a:r>
          </a:p>
          <a:p>
            <a:r>
              <a:rPr lang="en-GB" sz="1900" dirty="0">
                <a:latin typeface="Quattrocento Sans" panose="020B0502050000020003" pitchFamily="34" charset="0"/>
              </a:rPr>
              <a:t>SD(3)=SD’(3)-(h(0)-h(3))=1-(0-0)=1</a:t>
            </a:r>
          </a:p>
          <a:p>
            <a:r>
              <a:rPr lang="en-GB" sz="1900" dirty="0">
                <a:latin typeface="Quattrocento Sans" panose="020B0502050000020003" pitchFamily="34" charset="0"/>
              </a:rPr>
              <a:t>SD(4)=SD’(4)-(h(0)-h(4))=0-(0-(-3))=-3</a:t>
            </a:r>
          </a:p>
        </p:txBody>
      </p:sp>
      <p:sp>
        <p:nvSpPr>
          <p:cNvPr id="3" name="TextBox 2">
            <a:extLst>
              <a:ext uri="{FF2B5EF4-FFF2-40B4-BE49-F238E27FC236}">
                <a16:creationId xmlns:a16="http://schemas.microsoft.com/office/drawing/2014/main" id="{55250015-D8EC-CA15-4B8B-782521F1B1F6}"/>
              </a:ext>
            </a:extLst>
          </p:cNvPr>
          <p:cNvSpPr txBox="1"/>
          <p:nvPr/>
        </p:nvSpPr>
        <p:spPr>
          <a:xfrm>
            <a:off x="4371137" y="5486400"/>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39" name="Oval 5">
            <a:extLst>
              <a:ext uri="{FF2B5EF4-FFF2-40B4-BE49-F238E27FC236}">
                <a16:creationId xmlns:a16="http://schemas.microsoft.com/office/drawing/2014/main" id="{414A23C7-DF53-CDFA-1016-1395670A3493}"/>
              </a:ext>
            </a:extLst>
          </p:cNvPr>
          <p:cNvSpPr>
            <a:spLocks noChangeArrowheads="1"/>
          </p:cNvSpPr>
          <p:nvPr/>
        </p:nvSpPr>
        <p:spPr bwMode="auto">
          <a:xfrm>
            <a:off x="6455630"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Oval 8">
            <a:extLst>
              <a:ext uri="{FF2B5EF4-FFF2-40B4-BE49-F238E27FC236}">
                <a16:creationId xmlns:a16="http://schemas.microsoft.com/office/drawing/2014/main" id="{62AE9448-EEAF-C854-6EAE-2B206F769688}"/>
              </a:ext>
            </a:extLst>
          </p:cNvPr>
          <p:cNvSpPr>
            <a:spLocks noChangeArrowheads="1"/>
          </p:cNvSpPr>
          <p:nvPr/>
        </p:nvSpPr>
        <p:spPr bwMode="auto">
          <a:xfrm>
            <a:off x="7877925"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2" name="Oval 11">
            <a:extLst>
              <a:ext uri="{FF2B5EF4-FFF2-40B4-BE49-F238E27FC236}">
                <a16:creationId xmlns:a16="http://schemas.microsoft.com/office/drawing/2014/main" id="{96F9CD4E-581D-F016-29F5-4084014B5FDB}"/>
              </a:ext>
            </a:extLst>
          </p:cNvPr>
          <p:cNvSpPr>
            <a:spLocks noChangeArrowheads="1"/>
          </p:cNvSpPr>
          <p:nvPr/>
        </p:nvSpPr>
        <p:spPr bwMode="auto">
          <a:xfrm>
            <a:off x="6455630"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0AFED6BB-32FC-E5E8-B6AE-CE256A70C456}"/>
              </a:ext>
            </a:extLst>
          </p:cNvPr>
          <p:cNvSpPr>
            <a:spLocks noChangeShapeType="1"/>
          </p:cNvSpPr>
          <p:nvPr/>
        </p:nvSpPr>
        <p:spPr bwMode="auto">
          <a:xfrm flipV="1">
            <a:off x="6989030" y="147080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C18F5976-820A-3DC9-1B12-E1CE91282EFD}"/>
              </a:ext>
            </a:extLst>
          </p:cNvPr>
          <p:cNvSpPr>
            <a:spLocks noChangeShapeType="1"/>
          </p:cNvSpPr>
          <p:nvPr/>
        </p:nvSpPr>
        <p:spPr bwMode="auto">
          <a:xfrm>
            <a:off x="6739273" y="171752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85F1F498-FF5A-15FF-0999-33EA72D1A3DD}"/>
              </a:ext>
            </a:extLst>
          </p:cNvPr>
          <p:cNvSpPr txBox="1">
            <a:spLocks noChangeArrowheads="1"/>
          </p:cNvSpPr>
          <p:nvPr/>
        </p:nvSpPr>
        <p:spPr bwMode="auto">
          <a:xfrm>
            <a:off x="7225985" y="114575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46" name="Oval 8">
            <a:extLst>
              <a:ext uri="{FF2B5EF4-FFF2-40B4-BE49-F238E27FC236}">
                <a16:creationId xmlns:a16="http://schemas.microsoft.com/office/drawing/2014/main" id="{013ADA52-8ACF-3AEB-4B6E-B0533377E011}"/>
              </a:ext>
            </a:extLst>
          </p:cNvPr>
          <p:cNvSpPr>
            <a:spLocks noChangeArrowheads="1"/>
          </p:cNvSpPr>
          <p:nvPr/>
        </p:nvSpPr>
        <p:spPr bwMode="auto">
          <a:xfrm>
            <a:off x="7888316"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3BA0B7CD-A835-2E23-5DAC-848F0179701B}"/>
              </a:ext>
            </a:extLst>
          </p:cNvPr>
          <p:cNvSpPr>
            <a:spLocks noChangeShapeType="1"/>
          </p:cNvSpPr>
          <p:nvPr/>
        </p:nvSpPr>
        <p:spPr bwMode="auto">
          <a:xfrm flipV="1">
            <a:off x="6989030" y="265836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Text Box 28">
            <a:extLst>
              <a:ext uri="{FF2B5EF4-FFF2-40B4-BE49-F238E27FC236}">
                <a16:creationId xmlns:a16="http://schemas.microsoft.com/office/drawing/2014/main" id="{323A5C0B-C6E4-979B-DB33-068323CF84E1}"/>
              </a:ext>
            </a:extLst>
          </p:cNvPr>
          <p:cNvSpPr txBox="1">
            <a:spLocks noChangeArrowheads="1"/>
          </p:cNvSpPr>
          <p:nvPr/>
        </p:nvSpPr>
        <p:spPr bwMode="auto">
          <a:xfrm>
            <a:off x="7241196" y="263708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50" name="Text Box 28">
            <a:extLst>
              <a:ext uri="{FF2B5EF4-FFF2-40B4-BE49-F238E27FC236}">
                <a16:creationId xmlns:a16="http://schemas.microsoft.com/office/drawing/2014/main" id="{6A078D3B-86DC-96D5-9A01-D145F9669BC3}"/>
              </a:ext>
            </a:extLst>
          </p:cNvPr>
          <p:cNvSpPr txBox="1">
            <a:spLocks noChangeArrowheads="1"/>
          </p:cNvSpPr>
          <p:nvPr/>
        </p:nvSpPr>
        <p:spPr bwMode="auto">
          <a:xfrm>
            <a:off x="6442213" y="181647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Line 19">
            <a:extLst>
              <a:ext uri="{FF2B5EF4-FFF2-40B4-BE49-F238E27FC236}">
                <a16:creationId xmlns:a16="http://schemas.microsoft.com/office/drawing/2014/main" id="{C0D261C1-CBFB-8C46-9913-208F502E3AE1}"/>
              </a:ext>
            </a:extLst>
          </p:cNvPr>
          <p:cNvSpPr>
            <a:spLocks noChangeShapeType="1"/>
          </p:cNvSpPr>
          <p:nvPr/>
        </p:nvSpPr>
        <p:spPr bwMode="auto">
          <a:xfrm flipH="1">
            <a:off x="8177757" y="173432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2" name="Text Box 28">
            <a:extLst>
              <a:ext uri="{FF2B5EF4-FFF2-40B4-BE49-F238E27FC236}">
                <a16:creationId xmlns:a16="http://schemas.microsoft.com/office/drawing/2014/main" id="{C453A83B-F7C3-95EC-F9AF-C26C1CD1E2D4}"/>
              </a:ext>
            </a:extLst>
          </p:cNvPr>
          <p:cNvSpPr txBox="1">
            <a:spLocks noChangeArrowheads="1"/>
          </p:cNvSpPr>
          <p:nvPr/>
        </p:nvSpPr>
        <p:spPr bwMode="auto">
          <a:xfrm>
            <a:off x="7934707" y="183017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3" name="TextBox 52">
            <a:extLst>
              <a:ext uri="{FF2B5EF4-FFF2-40B4-BE49-F238E27FC236}">
                <a16:creationId xmlns:a16="http://schemas.microsoft.com/office/drawing/2014/main" id="{6AFF40BA-2F8B-58FD-9FC3-40E584A50F9F}"/>
              </a:ext>
            </a:extLst>
          </p:cNvPr>
          <p:cNvSpPr txBox="1"/>
          <p:nvPr/>
        </p:nvSpPr>
        <p:spPr>
          <a:xfrm>
            <a:off x="6323850" y="896316"/>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3BA25890-6C49-96D7-2296-2F41753369CA}"/>
              </a:ext>
            </a:extLst>
          </p:cNvPr>
          <p:cNvSpPr txBox="1"/>
          <p:nvPr/>
        </p:nvSpPr>
        <p:spPr>
          <a:xfrm>
            <a:off x="7858212" y="8963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55" name="TextBox 54">
            <a:extLst>
              <a:ext uri="{FF2B5EF4-FFF2-40B4-BE49-F238E27FC236}">
                <a16:creationId xmlns:a16="http://schemas.microsoft.com/office/drawing/2014/main" id="{1EB7143D-1152-188F-342C-DA7238EFF065}"/>
              </a:ext>
            </a:extLst>
          </p:cNvPr>
          <p:cNvSpPr txBox="1"/>
          <p:nvPr/>
        </p:nvSpPr>
        <p:spPr>
          <a:xfrm>
            <a:off x="6323850" y="2866076"/>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56" name="TextBox 55">
            <a:extLst>
              <a:ext uri="{FF2B5EF4-FFF2-40B4-BE49-F238E27FC236}">
                <a16:creationId xmlns:a16="http://schemas.microsoft.com/office/drawing/2014/main" id="{B578A6EF-83F1-64EC-9211-250042773F22}"/>
              </a:ext>
            </a:extLst>
          </p:cNvPr>
          <p:cNvSpPr txBox="1"/>
          <p:nvPr/>
        </p:nvSpPr>
        <p:spPr>
          <a:xfrm>
            <a:off x="7858212" y="286607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59" name="Oval 5">
            <a:extLst>
              <a:ext uri="{FF2B5EF4-FFF2-40B4-BE49-F238E27FC236}">
                <a16:creationId xmlns:a16="http://schemas.microsoft.com/office/drawing/2014/main" id="{31761868-CCBC-AF96-D997-D7F78BA8000E}"/>
              </a:ext>
            </a:extLst>
          </p:cNvPr>
          <p:cNvSpPr>
            <a:spLocks noChangeArrowheads="1"/>
          </p:cNvSpPr>
          <p:nvPr/>
        </p:nvSpPr>
        <p:spPr bwMode="auto">
          <a:xfrm>
            <a:off x="9422834"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0" name="Oval 8">
            <a:extLst>
              <a:ext uri="{FF2B5EF4-FFF2-40B4-BE49-F238E27FC236}">
                <a16:creationId xmlns:a16="http://schemas.microsoft.com/office/drawing/2014/main" id="{EAF8A0EE-4735-5351-6059-B6B97FA261E8}"/>
              </a:ext>
            </a:extLst>
          </p:cNvPr>
          <p:cNvSpPr>
            <a:spLocks noChangeArrowheads="1"/>
          </p:cNvSpPr>
          <p:nvPr/>
        </p:nvSpPr>
        <p:spPr bwMode="auto">
          <a:xfrm>
            <a:off x="10845129"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1" name="Oval 11">
            <a:extLst>
              <a:ext uri="{FF2B5EF4-FFF2-40B4-BE49-F238E27FC236}">
                <a16:creationId xmlns:a16="http://schemas.microsoft.com/office/drawing/2014/main" id="{86A0297C-9DAB-74E3-28D1-FE860C09E761}"/>
              </a:ext>
            </a:extLst>
          </p:cNvPr>
          <p:cNvSpPr>
            <a:spLocks noChangeArrowheads="1"/>
          </p:cNvSpPr>
          <p:nvPr/>
        </p:nvSpPr>
        <p:spPr bwMode="auto">
          <a:xfrm>
            <a:off x="9422834"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7DCB2C69-3275-A7EE-241C-5EDCD619DCA5}"/>
              </a:ext>
            </a:extLst>
          </p:cNvPr>
          <p:cNvSpPr>
            <a:spLocks noChangeShapeType="1"/>
          </p:cNvSpPr>
          <p:nvPr/>
        </p:nvSpPr>
        <p:spPr bwMode="auto">
          <a:xfrm flipV="1">
            <a:off x="9956234" y="1474522"/>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3" name="Line 20">
            <a:extLst>
              <a:ext uri="{FF2B5EF4-FFF2-40B4-BE49-F238E27FC236}">
                <a16:creationId xmlns:a16="http://schemas.microsoft.com/office/drawing/2014/main" id="{9476CC85-4C3B-532D-6367-08EDC3E86666}"/>
              </a:ext>
            </a:extLst>
          </p:cNvPr>
          <p:cNvSpPr>
            <a:spLocks noChangeShapeType="1"/>
          </p:cNvSpPr>
          <p:nvPr/>
        </p:nvSpPr>
        <p:spPr bwMode="auto">
          <a:xfrm>
            <a:off x="9706477" y="1721243"/>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4" name="Text Box 28">
            <a:extLst>
              <a:ext uri="{FF2B5EF4-FFF2-40B4-BE49-F238E27FC236}">
                <a16:creationId xmlns:a16="http://schemas.microsoft.com/office/drawing/2014/main" id="{E471B2DD-8D29-2DDC-1438-2016513EA7FB}"/>
              </a:ext>
            </a:extLst>
          </p:cNvPr>
          <p:cNvSpPr txBox="1">
            <a:spLocks noChangeArrowheads="1"/>
          </p:cNvSpPr>
          <p:nvPr/>
        </p:nvSpPr>
        <p:spPr bwMode="auto">
          <a:xfrm>
            <a:off x="10193189" y="11494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5" name="Oval 8">
            <a:extLst>
              <a:ext uri="{FF2B5EF4-FFF2-40B4-BE49-F238E27FC236}">
                <a16:creationId xmlns:a16="http://schemas.microsoft.com/office/drawing/2014/main" id="{F19ED6A7-BDAC-89E9-B1D3-FCF7147325BC}"/>
              </a:ext>
            </a:extLst>
          </p:cNvPr>
          <p:cNvSpPr>
            <a:spLocks noChangeArrowheads="1"/>
          </p:cNvSpPr>
          <p:nvPr/>
        </p:nvSpPr>
        <p:spPr bwMode="auto">
          <a:xfrm>
            <a:off x="10855520"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B14D4C37-385B-B93B-1529-AADBC66CF3B8}"/>
              </a:ext>
            </a:extLst>
          </p:cNvPr>
          <p:cNvSpPr>
            <a:spLocks noChangeShapeType="1"/>
          </p:cNvSpPr>
          <p:nvPr/>
        </p:nvSpPr>
        <p:spPr bwMode="auto">
          <a:xfrm flipH="1">
            <a:off x="11138207" y="1721242"/>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19">
            <a:extLst>
              <a:ext uri="{FF2B5EF4-FFF2-40B4-BE49-F238E27FC236}">
                <a16:creationId xmlns:a16="http://schemas.microsoft.com/office/drawing/2014/main" id="{2AC911F0-A1C1-7A85-3C08-8172C24E63C0}"/>
              </a:ext>
            </a:extLst>
          </p:cNvPr>
          <p:cNvSpPr>
            <a:spLocks noChangeShapeType="1"/>
          </p:cNvSpPr>
          <p:nvPr/>
        </p:nvSpPr>
        <p:spPr bwMode="auto">
          <a:xfrm flipV="1">
            <a:off x="9956234" y="266208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F285E607-CFED-2D87-B19E-1B3228D564E2}"/>
              </a:ext>
            </a:extLst>
          </p:cNvPr>
          <p:cNvSpPr txBox="1">
            <a:spLocks noChangeArrowheads="1"/>
          </p:cNvSpPr>
          <p:nvPr/>
        </p:nvSpPr>
        <p:spPr bwMode="auto">
          <a:xfrm>
            <a:off x="10208400" y="264080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69" name="Text Box 28">
            <a:extLst>
              <a:ext uri="{FF2B5EF4-FFF2-40B4-BE49-F238E27FC236}">
                <a16:creationId xmlns:a16="http://schemas.microsoft.com/office/drawing/2014/main" id="{C69B2811-F893-6384-F086-CE96C43F14DF}"/>
              </a:ext>
            </a:extLst>
          </p:cNvPr>
          <p:cNvSpPr txBox="1">
            <a:spLocks noChangeArrowheads="1"/>
          </p:cNvSpPr>
          <p:nvPr/>
        </p:nvSpPr>
        <p:spPr bwMode="auto">
          <a:xfrm>
            <a:off x="10827215" y="1817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0" name="Text Box 28">
            <a:extLst>
              <a:ext uri="{FF2B5EF4-FFF2-40B4-BE49-F238E27FC236}">
                <a16:creationId xmlns:a16="http://schemas.microsoft.com/office/drawing/2014/main" id="{6A2D7F69-6A7D-89E8-2A2D-86B5584A9459}"/>
              </a:ext>
            </a:extLst>
          </p:cNvPr>
          <p:cNvSpPr txBox="1">
            <a:spLocks noChangeArrowheads="1"/>
          </p:cNvSpPr>
          <p:nvPr/>
        </p:nvSpPr>
        <p:spPr bwMode="auto">
          <a:xfrm>
            <a:off x="9409417" y="1820197"/>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Tree>
    <p:extLst>
      <p:ext uri="{BB962C8B-B14F-4D97-AF65-F5344CB8AC3E}">
        <p14:creationId xmlns:p14="http://schemas.microsoft.com/office/powerpoint/2010/main" val="23365626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node is added, the best edge with minimum distance to the tree, and its distance to the current tree. Highlight the final MST in the graph.</a:t>
            </a:r>
          </a:p>
          <a:p>
            <a:endParaRPr lang="en-SE" dirty="0"/>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600200" y="3200400"/>
            <a:ext cx="3238952" cy="2295845"/>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1A224-30ED-4DA9-0BC6-84B198FFE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5BF10-0317-E66A-1AD6-4EBD2587CCA4}"/>
              </a:ext>
            </a:extLst>
          </p:cNvPr>
          <p:cNvSpPr>
            <a:spLocks noGrp="1"/>
          </p:cNvSpPr>
          <p:nvPr>
            <p:ph type="title"/>
          </p:nvPr>
        </p:nvSpPr>
        <p:spPr/>
        <p:txBody>
          <a:bodyPr/>
          <a:lstStyle/>
          <a:p>
            <a:r>
              <a:rPr lang="en-GB" dirty="0"/>
              <a:t>L15 MST Prim’s ANS</a:t>
            </a:r>
            <a:endParaRPr lang="en-SE" dirty="0"/>
          </a:p>
        </p:txBody>
      </p:sp>
      <p:sp>
        <p:nvSpPr>
          <p:cNvPr id="3" name="Content Placeholder 2">
            <a:extLst>
              <a:ext uri="{FF2B5EF4-FFF2-40B4-BE49-F238E27FC236}">
                <a16:creationId xmlns:a16="http://schemas.microsoft.com/office/drawing/2014/main" id="{AB0A13F1-F8FA-E6F3-F1A2-3A73383E71C1}"/>
              </a:ext>
            </a:extLst>
          </p:cNvPr>
          <p:cNvSpPr>
            <a:spLocks noGrp="1"/>
          </p:cNvSpPr>
          <p:nvPr>
            <p:ph idx="1"/>
          </p:nvPr>
        </p:nvSpPr>
        <p:spPr/>
        <p:txBody>
          <a:bodyPr/>
          <a:lstStyle/>
          <a:p>
            <a:r>
              <a:rPr lang="en-GB" dirty="0"/>
              <a:t>Run Prim’s algorithm starting from node A. Fill in the table with the order in which each node is added, the best edge with minimum distance to the tree, and its distance to the current tree. Highlight the final MST in the graph. For an undirected edge, write the nodes in alphabetical order, e.g., (E, F) instead </a:t>
            </a:r>
            <a:r>
              <a:rPr lang="en-GB" dirty="0" err="1"/>
              <a:t>óf</a:t>
            </a:r>
            <a:r>
              <a:rPr lang="en-GB" dirty="0"/>
              <a:t> (F, E).</a:t>
            </a:r>
          </a:p>
          <a:p>
            <a:endParaRPr lang="en-SE" dirty="0"/>
          </a:p>
        </p:txBody>
      </p:sp>
      <p:pic>
        <p:nvPicPr>
          <p:cNvPr id="5" name="Picture 4">
            <a:extLst>
              <a:ext uri="{FF2B5EF4-FFF2-40B4-BE49-F238E27FC236}">
                <a16:creationId xmlns:a16="http://schemas.microsoft.com/office/drawing/2014/main" id="{74E11973-89E8-40F7-FB71-E38FB4797360}"/>
              </a:ext>
            </a:extLst>
          </p:cNvPr>
          <p:cNvPicPr>
            <a:picLocks noChangeAspect="1"/>
          </p:cNvPicPr>
          <p:nvPr/>
        </p:nvPicPr>
        <p:blipFill>
          <a:blip r:embed="rId3"/>
          <a:stretch>
            <a:fillRect/>
          </a:stretch>
        </p:blipFill>
        <p:spPr>
          <a:xfrm>
            <a:off x="1600200" y="3200400"/>
            <a:ext cx="3238952" cy="2295845"/>
          </a:xfrm>
          <a:prstGeom prst="rect">
            <a:avLst/>
          </a:prstGeom>
        </p:spPr>
      </p:pic>
      <p:cxnSp>
        <p:nvCxnSpPr>
          <p:cNvPr id="21" name="Google Shape;1473;p56">
            <a:extLst>
              <a:ext uri="{FF2B5EF4-FFF2-40B4-BE49-F238E27FC236}">
                <a16:creationId xmlns:a16="http://schemas.microsoft.com/office/drawing/2014/main" id="{6C421507-ECF8-0F0F-E070-F2BC7D2851CD}"/>
              </a:ext>
            </a:extLst>
          </p:cNvPr>
          <p:cNvCxnSpPr>
            <a:cxnSpLocks/>
          </p:cNvCxnSpPr>
          <p:nvPr/>
        </p:nvCxnSpPr>
        <p:spPr>
          <a:xfrm flipH="1" flipV="1">
            <a:off x="2819400" y="4348322"/>
            <a:ext cx="475762" cy="833278"/>
          </a:xfrm>
          <a:prstGeom prst="straightConnector1">
            <a:avLst/>
          </a:prstGeom>
          <a:noFill/>
          <a:ln w="76200" cap="flat" cmpd="sng">
            <a:solidFill>
              <a:srgbClr val="A48DD3"/>
            </a:solidFill>
            <a:prstDash val="solid"/>
            <a:round/>
            <a:headEnd type="none" w="med" len="med"/>
            <a:tailEnd type="none" w="med" len="med"/>
          </a:ln>
        </p:spPr>
      </p:cxnSp>
      <p:cxnSp>
        <p:nvCxnSpPr>
          <p:cNvPr id="23" name="Google Shape;1473;p56">
            <a:extLst>
              <a:ext uri="{FF2B5EF4-FFF2-40B4-BE49-F238E27FC236}">
                <a16:creationId xmlns:a16="http://schemas.microsoft.com/office/drawing/2014/main" id="{C49FEF6A-C4C9-BFE4-E5B4-CD43109D54CA}"/>
              </a:ext>
            </a:extLst>
          </p:cNvPr>
          <p:cNvCxnSpPr>
            <a:cxnSpLocks/>
          </p:cNvCxnSpPr>
          <p:nvPr/>
        </p:nvCxnSpPr>
        <p:spPr>
          <a:xfrm flipH="1" flipV="1">
            <a:off x="1903295" y="5181600"/>
            <a:ext cx="1381928" cy="228600"/>
          </a:xfrm>
          <a:prstGeom prst="straightConnector1">
            <a:avLst/>
          </a:prstGeom>
          <a:noFill/>
          <a:ln w="76200" cap="flat" cmpd="sng">
            <a:solidFill>
              <a:srgbClr val="A48DD3"/>
            </a:solidFill>
            <a:prstDash val="solid"/>
            <a:round/>
            <a:headEnd type="none" w="med" len="med"/>
            <a:tailEnd type="none" w="med" len="med"/>
          </a:ln>
        </p:spPr>
      </p:cxnSp>
      <p:cxnSp>
        <p:nvCxnSpPr>
          <p:cNvPr id="27" name="Google Shape;1473;p56">
            <a:extLst>
              <a:ext uri="{FF2B5EF4-FFF2-40B4-BE49-F238E27FC236}">
                <a16:creationId xmlns:a16="http://schemas.microsoft.com/office/drawing/2014/main" id="{452778BA-06E8-41D3-8C47-998DBD3B8E0C}"/>
              </a:ext>
            </a:extLst>
          </p:cNvPr>
          <p:cNvCxnSpPr>
            <a:cxnSpLocks/>
          </p:cNvCxnSpPr>
          <p:nvPr/>
        </p:nvCxnSpPr>
        <p:spPr>
          <a:xfrm flipH="1" flipV="1">
            <a:off x="1981200" y="3786902"/>
            <a:ext cx="613059" cy="357038"/>
          </a:xfrm>
          <a:prstGeom prst="straightConnector1">
            <a:avLst/>
          </a:prstGeom>
          <a:noFill/>
          <a:ln w="76200" cap="flat" cmpd="sng">
            <a:solidFill>
              <a:srgbClr val="A48DD3"/>
            </a:solidFill>
            <a:prstDash val="solid"/>
            <a:round/>
            <a:headEnd type="none" w="med" len="med"/>
            <a:tailEnd type="none" w="med" len="med"/>
          </a:ln>
        </p:spPr>
      </p:cxnSp>
      <p:cxnSp>
        <p:nvCxnSpPr>
          <p:cNvPr id="29" name="Google Shape;1473;p56">
            <a:extLst>
              <a:ext uri="{FF2B5EF4-FFF2-40B4-BE49-F238E27FC236}">
                <a16:creationId xmlns:a16="http://schemas.microsoft.com/office/drawing/2014/main" id="{60406EC4-CB9E-96C0-686E-E3D905DC41D6}"/>
              </a:ext>
            </a:extLst>
          </p:cNvPr>
          <p:cNvCxnSpPr>
            <a:cxnSpLocks/>
          </p:cNvCxnSpPr>
          <p:nvPr/>
        </p:nvCxnSpPr>
        <p:spPr>
          <a:xfrm flipH="1">
            <a:off x="2016134" y="3315132"/>
            <a:ext cx="1946266" cy="187911"/>
          </a:xfrm>
          <a:prstGeom prst="straightConnector1">
            <a:avLst/>
          </a:prstGeom>
          <a:noFill/>
          <a:ln w="76200" cap="flat" cmpd="sng">
            <a:solidFill>
              <a:srgbClr val="A48DD3"/>
            </a:solidFill>
            <a:prstDash val="solid"/>
            <a:round/>
            <a:headEnd type="none" w="med" len="med"/>
            <a:tailEnd type="none" w="med" len="med"/>
          </a:ln>
        </p:spPr>
      </p:cxnSp>
      <p:cxnSp>
        <p:nvCxnSpPr>
          <p:cNvPr id="31" name="Google Shape;1473;p56">
            <a:extLst>
              <a:ext uri="{FF2B5EF4-FFF2-40B4-BE49-F238E27FC236}">
                <a16:creationId xmlns:a16="http://schemas.microsoft.com/office/drawing/2014/main" id="{F2A37F29-146B-AF7B-F3CA-F93BC7B8C4D1}"/>
              </a:ext>
            </a:extLst>
          </p:cNvPr>
          <p:cNvCxnSpPr>
            <a:cxnSpLocks/>
          </p:cNvCxnSpPr>
          <p:nvPr/>
        </p:nvCxnSpPr>
        <p:spPr>
          <a:xfrm flipH="1">
            <a:off x="3531290" y="4597294"/>
            <a:ext cx="888310" cy="678261"/>
          </a:xfrm>
          <a:prstGeom prst="straightConnector1">
            <a:avLst/>
          </a:prstGeom>
          <a:noFill/>
          <a:ln w="76200" cap="flat" cmpd="sng">
            <a:solidFill>
              <a:srgbClr val="A48DD3"/>
            </a:solidFill>
            <a:prstDash val="solid"/>
            <a:round/>
            <a:headEnd type="none" w="med" len="med"/>
            <a:tailEnd type="none" w="med" len="med"/>
          </a:ln>
        </p:spPr>
      </p:cxnSp>
      <p:graphicFrame>
        <p:nvGraphicFramePr>
          <p:cNvPr id="37" name="Google Shape;1044;p47">
            <a:extLst>
              <a:ext uri="{FF2B5EF4-FFF2-40B4-BE49-F238E27FC236}">
                <a16:creationId xmlns:a16="http://schemas.microsoft.com/office/drawing/2014/main" id="{2C580583-E667-A757-A1C4-536A6609B2B8}"/>
              </a:ext>
            </a:extLst>
          </p:cNvPr>
          <p:cNvGraphicFramePr/>
          <p:nvPr>
            <p:extLst>
              <p:ext uri="{D42A27DB-BD31-4B8C-83A1-F6EECF244321}">
                <p14:modId xmlns:p14="http://schemas.microsoft.com/office/powerpoint/2010/main" val="1917479812"/>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763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Prim’s algorithm starting from node A. Fill in the table with the order in which each node is added, the best edge with minimum distance to the tree, and its distance to the current tree. Highlight the final MST in the graph.</a:t>
            </a:r>
          </a:p>
          <a:p>
            <a:endParaRPr lang="en-SE" dirty="0"/>
          </a:p>
        </p:txBody>
      </p:sp>
      <p:pic>
        <p:nvPicPr>
          <p:cNvPr id="5" name="Picture 4">
            <a:extLst>
              <a:ext uri="{FF2B5EF4-FFF2-40B4-BE49-F238E27FC236}">
                <a16:creationId xmlns:a16="http://schemas.microsoft.com/office/drawing/2014/main" id="{66BA07E8-1E88-D7C0-E007-4A2CCFC4477D}"/>
              </a:ext>
            </a:extLst>
          </p:cNvPr>
          <p:cNvPicPr>
            <a:picLocks noChangeAspect="1"/>
          </p:cNvPicPr>
          <p:nvPr/>
        </p:nvPicPr>
        <p:blipFill>
          <a:blip r:embed="rId3"/>
          <a:stretch>
            <a:fillRect/>
          </a:stretch>
        </p:blipFill>
        <p:spPr>
          <a:xfrm>
            <a:off x="1600200" y="3200400"/>
            <a:ext cx="3238952" cy="2295845"/>
          </a:xfrm>
          <a:prstGeom prst="rect">
            <a:avLst/>
          </a:prstGeom>
        </p:spPr>
      </p:pic>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0991999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99448</TotalTime>
  <Pages>60</Pages>
  <Words>1587</Words>
  <Application>Microsoft Office PowerPoint</Application>
  <PresentationFormat>Widescreen</PresentationFormat>
  <Paragraphs>277</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Spring 2025</vt:lpstr>
      <vt:lpstr>L13 Dijkstra’s Algorithm</vt:lpstr>
      <vt:lpstr>L13 Dijkstra’s Algorithm ANS</vt:lpstr>
      <vt:lpstr>L13 Johnson’s algorithm</vt:lpstr>
      <vt:lpstr>Q. Johnson’s algorithm ANS (a)(b)</vt:lpstr>
      <vt:lpstr>Q. Johnson’s algorithm ANS (c)</vt:lpstr>
      <vt:lpstr>L15 MST Prim’s</vt:lpstr>
      <vt:lpstr>L15 MST Prim’s ANS</vt:lpstr>
      <vt:lpstr>L15 MST Kruskal’s</vt:lpstr>
      <vt:lpstr>L15 MST Kruskal’s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1122</cp:revision>
  <cp:lastPrinted>2025-04-08T02:07:43Z</cp:lastPrinted>
  <dcterms:created xsi:type="dcterms:W3CDTF">1995-08-12T11:37:26Z</dcterms:created>
  <dcterms:modified xsi:type="dcterms:W3CDTF">2025-05-05T01:11:52Z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