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68"/>
  </p:notesMasterIdLst>
  <p:handoutMasterIdLst>
    <p:handoutMasterId r:id="rId69"/>
  </p:handoutMasterIdLst>
  <p:sldIdLst>
    <p:sldId id="283" r:id="rId2"/>
    <p:sldId id="257" r:id="rId3"/>
    <p:sldId id="326" r:id="rId4"/>
    <p:sldId id="259" r:id="rId5"/>
    <p:sldId id="261" r:id="rId6"/>
    <p:sldId id="305" r:id="rId7"/>
    <p:sldId id="266" r:id="rId8"/>
    <p:sldId id="267" r:id="rId9"/>
    <p:sldId id="306" r:id="rId10"/>
    <p:sldId id="268" r:id="rId11"/>
    <p:sldId id="269" r:id="rId12"/>
    <p:sldId id="270" r:id="rId13"/>
    <p:sldId id="307" r:id="rId14"/>
    <p:sldId id="271" r:id="rId15"/>
    <p:sldId id="308" r:id="rId16"/>
    <p:sldId id="272" r:id="rId17"/>
    <p:sldId id="273" r:id="rId18"/>
    <p:sldId id="274" r:id="rId19"/>
    <p:sldId id="309" r:id="rId20"/>
    <p:sldId id="275" r:id="rId21"/>
    <p:sldId id="276" r:id="rId22"/>
    <p:sldId id="311" r:id="rId23"/>
    <p:sldId id="277" r:id="rId24"/>
    <p:sldId id="278" r:id="rId25"/>
    <p:sldId id="279" r:id="rId26"/>
    <p:sldId id="280" r:id="rId27"/>
    <p:sldId id="284" r:id="rId28"/>
    <p:sldId id="312" r:id="rId29"/>
    <p:sldId id="327" r:id="rId30"/>
    <p:sldId id="285" r:id="rId31"/>
    <p:sldId id="286" r:id="rId32"/>
    <p:sldId id="263" r:id="rId33"/>
    <p:sldId id="264" r:id="rId34"/>
    <p:sldId id="287" r:id="rId35"/>
    <p:sldId id="328" r:id="rId36"/>
    <p:sldId id="288" r:id="rId37"/>
    <p:sldId id="329" r:id="rId38"/>
    <p:sldId id="330" r:id="rId39"/>
    <p:sldId id="331" r:id="rId40"/>
    <p:sldId id="289" r:id="rId41"/>
    <p:sldId id="290" r:id="rId42"/>
    <p:sldId id="292" r:id="rId43"/>
    <p:sldId id="293" r:id="rId44"/>
    <p:sldId id="294" r:id="rId45"/>
    <p:sldId id="318" r:id="rId46"/>
    <p:sldId id="295" r:id="rId47"/>
    <p:sldId id="296" r:id="rId48"/>
    <p:sldId id="297" r:id="rId49"/>
    <p:sldId id="298" r:id="rId50"/>
    <p:sldId id="299" r:id="rId51"/>
    <p:sldId id="315" r:id="rId52"/>
    <p:sldId id="317" r:id="rId53"/>
    <p:sldId id="319" r:id="rId54"/>
    <p:sldId id="320" r:id="rId55"/>
    <p:sldId id="321" r:id="rId56"/>
    <p:sldId id="322" r:id="rId57"/>
    <p:sldId id="323" r:id="rId58"/>
    <p:sldId id="281" r:id="rId59"/>
    <p:sldId id="282" r:id="rId60"/>
    <p:sldId id="302" r:id="rId61"/>
    <p:sldId id="303" r:id="rId62"/>
    <p:sldId id="324" r:id="rId63"/>
    <p:sldId id="310" r:id="rId64"/>
    <p:sldId id="325" r:id="rId65"/>
    <p:sldId id="304" r:id="rId66"/>
    <p:sldId id="314" r:id="rId67"/>
  </p:sldIdLst>
  <p:sldSz cx="12192000" cy="6858000"/>
  <p:notesSz cx="6858000" cy="9144000"/>
  <p:embeddedFontLst>
    <p:embeddedFont>
      <p:font typeface="Cambria Math" panose="02040503050406030204" pitchFamily="18" charset="0"/>
      <p:regular r:id="rId70"/>
    </p:embeddedFont>
    <p:embeddedFont>
      <p:font typeface="Consolas" panose="020B0609020204030204" pitchFamily="49" charset="0"/>
      <p:regular r:id="rId71"/>
      <p:bold r:id="rId72"/>
      <p:italic r:id="rId73"/>
      <p:boldItalic r:id="rId74"/>
    </p:embeddedFont>
    <p:embeddedFont>
      <p:font typeface="Georgia" panose="02040502050405020303" pitchFamily="18" charset="0"/>
      <p:regular r:id="rId75"/>
      <p:bold r:id="rId76"/>
      <p:italic r:id="rId77"/>
      <p:boldItalic r:id="rId78"/>
    </p:embeddedFont>
    <p:embeddedFont>
      <p:font typeface="Helvetica" panose="020B0604020202020204" charset="0"/>
      <p:regular r:id="rId79"/>
      <p:bold r:id="rId80"/>
      <p:italic r:id="rId81"/>
      <p:boldItalic r:id="rId82"/>
    </p:embeddedFont>
    <p:embeddedFont>
      <p:font typeface="Lucida Sans Typewriter" panose="020B0509030504030204" pitchFamily="49" charset="0"/>
      <p:regular r:id="rId83"/>
      <p:bold r:id="rId84"/>
      <p:italic r:id="rId85"/>
      <p:boldItalic r:id="rId86"/>
    </p:embeddedFont>
    <p:embeddedFont>
      <p:font typeface="Quattrocento Sans" panose="020B0502050000020003" pitchFamily="34" charset="0"/>
      <p:regular r:id="rId87"/>
      <p:bold r:id="rId88"/>
      <p:italic r:id="rId89"/>
      <p:boldItalic r:id="rId90"/>
    </p:embeddedFont>
    <p:embeddedFont>
      <p:font typeface="SimSun" panose="02010600030101010101" pitchFamily="2" charset="-122"/>
      <p:regular r:id="rId91"/>
    </p:embeddedFont>
    <p:embeddedFont>
      <p:font typeface="Trebuchet MS" panose="020B0603020202020204" pitchFamily="34" charset="0"/>
      <p:regular r:id="rId92"/>
      <p:bold r:id="rId93"/>
      <p:italic r:id="rId94"/>
      <p:boldItalic r:id="rId95"/>
    </p:embeddedFont>
    <p:embeddedFont>
      <p:font typeface="Verdana" panose="020B0604030504040204" pitchFamily="34" charset="0"/>
      <p:regular r:id="rId96"/>
      <p:bold r:id="rId97"/>
      <p:italic r:id="rId98"/>
      <p:boldItalic r:id="rId9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EC709F-05B9-4070-B18A-881EBDC1CAFB}">
  <a:tblStyle styleId="{4EEC709F-05B9-4070-B18A-881EBDC1CAF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62" autoAdjust="0"/>
  </p:normalViewPr>
  <p:slideViewPr>
    <p:cSldViewPr snapToGrid="0">
      <p:cViewPr>
        <p:scale>
          <a:sx n="66" d="100"/>
          <a:sy n="66" d="100"/>
        </p:scale>
        <p:origin x="1301" y="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84" Type="http://schemas.openxmlformats.org/officeDocument/2006/relationships/font" Target="fonts/font15.fntdata"/><Relationship Id="rId89" Type="http://schemas.openxmlformats.org/officeDocument/2006/relationships/font" Target="fonts/font20.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5.fntdata"/><Relationship Id="rId79" Type="http://schemas.openxmlformats.org/officeDocument/2006/relationships/font" Target="fonts/font10.fntdata"/><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font" Target="fonts/font21.fntdata"/><Relationship Id="rId95" Type="http://schemas.openxmlformats.org/officeDocument/2006/relationships/font" Target="fonts/font26.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handoutMaster" Target="handoutMasters/handoutMaster1.xml"/><Relationship Id="rId80" Type="http://schemas.openxmlformats.org/officeDocument/2006/relationships/font" Target="fonts/font11.fntdata"/><Relationship Id="rId85" Type="http://schemas.openxmlformats.org/officeDocument/2006/relationships/font" Target="fonts/font16.fntdata"/><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font" Target="fonts/font6.fntdata"/><Relationship Id="rId83" Type="http://schemas.openxmlformats.org/officeDocument/2006/relationships/font" Target="fonts/font14.fntdata"/><Relationship Id="rId88" Type="http://schemas.openxmlformats.org/officeDocument/2006/relationships/font" Target="fonts/font19.fntdata"/><Relationship Id="rId91" Type="http://schemas.openxmlformats.org/officeDocument/2006/relationships/font" Target="fonts/font22.fntdata"/><Relationship Id="rId96"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78" Type="http://schemas.openxmlformats.org/officeDocument/2006/relationships/font" Target="fonts/font9.fntdata"/><Relationship Id="rId81" Type="http://schemas.openxmlformats.org/officeDocument/2006/relationships/font" Target="fonts/font12.fntdata"/><Relationship Id="rId86" Type="http://schemas.openxmlformats.org/officeDocument/2006/relationships/font" Target="fonts/font17.fntdata"/><Relationship Id="rId94" Type="http://schemas.openxmlformats.org/officeDocument/2006/relationships/font" Target="fonts/font25.fntdata"/><Relationship Id="rId99" Type="http://schemas.openxmlformats.org/officeDocument/2006/relationships/font" Target="fonts/font30.fntdata"/><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7.fntdata"/><Relationship Id="rId97" Type="http://schemas.openxmlformats.org/officeDocument/2006/relationships/font" Target="fonts/font28.fntdata"/><Relationship Id="rId7" Type="http://schemas.openxmlformats.org/officeDocument/2006/relationships/slide" Target="slides/slide6.xml"/><Relationship Id="rId71" Type="http://schemas.openxmlformats.org/officeDocument/2006/relationships/font" Target="fonts/font2.fntdata"/><Relationship Id="rId92" Type="http://schemas.openxmlformats.org/officeDocument/2006/relationships/font" Target="fonts/font2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8.fntdata"/><Relationship Id="rId61" Type="http://schemas.openxmlformats.org/officeDocument/2006/relationships/slide" Target="slides/slide60.xml"/><Relationship Id="rId82"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8.fntdata"/><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93" Type="http://schemas.openxmlformats.org/officeDocument/2006/relationships/font" Target="fonts/font24.fntdata"/><Relationship Id="rId98" Type="http://schemas.openxmlformats.org/officeDocument/2006/relationships/font" Target="fonts/font29.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AD316B-8D6E-A45F-EE7B-E4A8983D7E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a:extLst>
              <a:ext uri="{FF2B5EF4-FFF2-40B4-BE49-F238E27FC236}">
                <a16:creationId xmlns:a16="http://schemas.microsoft.com/office/drawing/2014/main" id="{1DA2F963-319D-B460-BDD0-E446A6B86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35663C-770A-497E-B2A6-42B1D7B7A3AA}" type="datetimeFigureOut">
              <a:rPr lang="en-SE" smtClean="0"/>
              <a:t>2025-04-22</a:t>
            </a:fld>
            <a:endParaRPr lang="en-SE"/>
          </a:p>
        </p:txBody>
      </p:sp>
      <p:sp>
        <p:nvSpPr>
          <p:cNvPr id="4" name="Footer Placeholder 3">
            <a:extLst>
              <a:ext uri="{FF2B5EF4-FFF2-40B4-BE49-F238E27FC236}">
                <a16:creationId xmlns:a16="http://schemas.microsoft.com/office/drawing/2014/main" id="{D930DCA8-9352-33D7-B0E3-5A2CBE5158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5" name="Slide Number Placeholder 4">
            <a:extLst>
              <a:ext uri="{FF2B5EF4-FFF2-40B4-BE49-F238E27FC236}">
                <a16:creationId xmlns:a16="http://schemas.microsoft.com/office/drawing/2014/main" id="{B8DCB4D1-8C95-4BCC-40AD-F5547D2695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983BD4-1BCF-4187-9DF6-06CFF2688EF3}" type="slidenum">
              <a:rPr lang="en-SE" smtClean="0"/>
              <a:t>‹#›</a:t>
            </a:fld>
            <a:endParaRPr lang="en-SE"/>
          </a:p>
        </p:txBody>
      </p:sp>
    </p:spTree>
    <p:extLst>
      <p:ext uri="{BB962C8B-B14F-4D97-AF65-F5344CB8AC3E}">
        <p14:creationId xmlns:p14="http://schemas.microsoft.com/office/powerpoint/2010/main" val="4882140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oracle.com/javase/7/docs/api/java/util/Arrays.html#sort(java.lang.Object%5B%5D)"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s://www.youtube.com/watch?v=aXXWXz5rF64" TargetMode="External"/><Relationship Id="rId3" Type="http://schemas.openxmlformats.org/officeDocument/2006/relationships/hyperlink" Target="https://www.geeksforgeeks.org/quick-sort-algorithm/" TargetMode="External"/><Relationship Id="rId7" Type="http://schemas.openxmlformats.org/officeDocument/2006/relationships/hyperlink" Target="https://www.youtube.com/watch?v=OwR53k9DZ9c"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www.youtube.com/watch?v=PgBzjlCcFvc" TargetMode="External"/><Relationship Id="rId5" Type="http://schemas.openxmlformats.org/officeDocument/2006/relationships/hyperlink" Target="https://www.youtube.com/watch?v=pM-6r5xsNEY" TargetMode="External"/><Relationship Id="rId4" Type="http://schemas.openxmlformats.org/officeDocument/2006/relationships/hyperlink" Target="https://www.youtube.com/watch?v=Hoixgm4-P4M" TargetMode="Externa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s://www.youtube.com/watch?v=aXXWXz5rF64" TargetMode="External"/><Relationship Id="rId3" Type="http://schemas.openxmlformats.org/officeDocument/2006/relationships/hyperlink" Target="https://www.geeksforgeeks.org/quick-sort-algorithm/" TargetMode="External"/><Relationship Id="rId7" Type="http://schemas.openxmlformats.org/officeDocument/2006/relationships/hyperlink" Target="https://www.youtube.com/watch?v=OwR53k9DZ9c"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www.youtube.com/watch?v=PgBzjlCcFvc" TargetMode="External"/><Relationship Id="rId5" Type="http://schemas.openxmlformats.org/officeDocument/2006/relationships/hyperlink" Target="https://www.youtube.com/watch?v=pM-6r5xsNEY" TargetMode="External"/><Relationship Id="rId4" Type="http://schemas.openxmlformats.org/officeDocument/2006/relationships/hyperlink" Target="https://www.youtube.com/watch?v=Hoixgm4-P4M"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oracle.com/javase/7/docs/api/java/util/Arrays.html#sort(byte%5B%5D)"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8" Type="http://schemas.openxmlformats.org/officeDocument/2006/relationships/hyperlink" Target="https://www.youtube.com/watch?v=aXXWXz5rF64" TargetMode="External"/><Relationship Id="rId3" Type="http://schemas.openxmlformats.org/officeDocument/2006/relationships/hyperlink" Target="https://www.geeksforgeeks.org/quick-sort-algorithm/" TargetMode="External"/><Relationship Id="rId7" Type="http://schemas.openxmlformats.org/officeDocument/2006/relationships/hyperlink" Target="https://www.youtube.com/watch?v=OwR53k9DZ9c"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www.youtube.com/watch?v=PgBzjlCcFvc" TargetMode="External"/><Relationship Id="rId5" Type="http://schemas.openxmlformats.org/officeDocument/2006/relationships/hyperlink" Target="https://www.youtube.com/watch?v=pM-6r5xsNEY" TargetMode="External"/><Relationship Id="rId4" Type="http://schemas.openxmlformats.org/officeDocument/2006/relationships/hyperlink" Target="https://www.youtube.com/watch?v=Hoixgm4-P4M"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www.youtube.com/watch?v=XiuSW_mEn7g"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www.geeksforgeeks.org/quick-sort-algorithm/" TargetMode="External"/><Relationship Id="rId2" Type="http://schemas.openxmlformats.org/officeDocument/2006/relationships/slide" Target="../slides/slide63.xml"/><Relationship Id="rId1" Type="http://schemas.openxmlformats.org/officeDocument/2006/relationships/notesMaster" Target="../notesMasters/notesMaster1.xml"/><Relationship Id="rId6" Type="http://schemas.openxmlformats.org/officeDocument/2006/relationships/hyperlink" Target="https://www.youtube.com/watch?v=PgBzjlCcFvc" TargetMode="External"/><Relationship Id="rId5" Type="http://schemas.openxmlformats.org/officeDocument/2006/relationships/hyperlink" Target="https://www.youtube.com/watch?v=pM-6r5xsNEY" TargetMode="External"/><Relationship Id="rId4" Type="http://schemas.openxmlformats.org/officeDocument/2006/relationships/hyperlink" Target="https://www.youtube.com/watch?v=Hoixgm4-P4M" TargetMode="Externa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geeksforgeeks.org/insertion-sort-algorithm/"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geeksforgeeks.org/time-and-space-complexity-of-insertion-sort-algorith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dk1"/>
                </a:solidFill>
                <a:latin typeface="Quattrocento Sans"/>
                <a:ea typeface="Quattrocento Sans"/>
                <a:cs typeface="Quattrocento Sans"/>
                <a:sym typeface="Quattrocento Sans"/>
              </a:rPr>
              <a:t>Duplicates will always be compared against one another in their original orientation, thus it can be maintained with proper if logic</a:t>
            </a:r>
            <a:endParaRPr lang="en-GB" sz="1050" dirty="0">
              <a:latin typeface="Quattrocento Sans"/>
              <a:ea typeface="Quattrocento Sans"/>
              <a:cs typeface="Quattrocento Sans"/>
              <a:sym typeface="Quattrocento Sans"/>
            </a:endParaRPr>
          </a:p>
          <a:p>
            <a:pPr marL="0" lvl="0" indent="0" algn="l" rtl="0">
              <a:spcBef>
                <a:spcPts val="0"/>
              </a:spcBef>
              <a:spcAft>
                <a:spcPts val="0"/>
              </a:spcAft>
              <a:buNone/>
            </a:pPr>
            <a:endParaRPr dirty="0"/>
          </a:p>
        </p:txBody>
      </p:sp>
      <p:sp>
        <p:nvSpPr>
          <p:cNvPr id="264" name="Google Shape;26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44449a5534_0_7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244449a5534_0_7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marL="0" lvl="0" indent="0" algn="l" rtl="0">
              <a:spcBef>
                <a:spcPts val="0"/>
              </a:spcBef>
              <a:spcAft>
                <a:spcPts val="0"/>
              </a:spcAft>
              <a:buNone/>
            </a:pPr>
            <a:r>
              <a:rPr lang="en-GB" sz="1200" dirty="0">
                <a:latin typeface="Quattrocento Sans"/>
                <a:ea typeface="Quattrocento Sans"/>
                <a:cs typeface="Quattrocento Sans"/>
                <a:sym typeface="Quattrocento Sans"/>
              </a:rPr>
              <a:t>Selection sort:</a:t>
            </a:r>
          </a:p>
          <a:p>
            <a:pPr marL="0" lvl="0" indent="0" algn="l" rtl="0">
              <a:spcBef>
                <a:spcPts val="0"/>
              </a:spcBef>
              <a:spcAft>
                <a:spcPts val="0"/>
              </a:spcAft>
              <a:buNone/>
            </a:pPr>
            <a:r>
              <a:rPr lang="en-GB" sz="1200" dirty="0">
                <a:latin typeface="Quattrocento Sans"/>
                <a:ea typeface="Quattrocento Sans"/>
                <a:cs typeface="Quattrocento Sans"/>
                <a:sym typeface="Quattrocento Sans"/>
              </a:rPr>
              <a:t>After </a:t>
            </a:r>
            <a:r>
              <a:rPr lang="en-GB" sz="1200" i="1" dirty="0">
                <a:latin typeface="Quattrocento Sans"/>
                <a:ea typeface="Quattrocento Sans"/>
                <a:cs typeface="Quattrocento Sans"/>
                <a:sym typeface="Quattrocento Sans"/>
              </a:rPr>
              <a:t>k</a:t>
            </a:r>
            <a:r>
              <a:rPr lang="en-GB" sz="1200" dirty="0">
                <a:latin typeface="Quattrocento Sans"/>
                <a:ea typeface="Quattrocento Sans"/>
                <a:cs typeface="Quattrocento Sans"/>
                <a:sym typeface="Quattrocento Sans"/>
              </a:rPr>
              <a:t> iterations of the loop, the </a:t>
            </a:r>
            <a:r>
              <a:rPr lang="en-GB" sz="1200" i="1" dirty="0">
                <a:latin typeface="Quattrocento Sans"/>
                <a:ea typeface="Quattrocento Sans"/>
                <a:cs typeface="Quattrocento Sans"/>
                <a:sym typeface="Quattrocento Sans"/>
              </a:rPr>
              <a:t>k</a:t>
            </a:r>
            <a:r>
              <a:rPr lang="en-GB" sz="1200" dirty="0">
                <a:latin typeface="Quattrocento Sans"/>
                <a:ea typeface="Quattrocento Sans"/>
                <a:cs typeface="Quattrocento Sans"/>
                <a:sym typeface="Quattrocento Sans"/>
              </a:rPr>
              <a:t> smallest elements of the array are (sorted) in indices 0, … , k-1</a:t>
            </a:r>
          </a:p>
          <a:p>
            <a:pPr marL="0" lvl="0" indent="0" algn="l" rtl="0">
              <a:spcBef>
                <a:spcPts val="0"/>
              </a:spcBef>
              <a:spcAft>
                <a:spcPts val="0"/>
              </a:spcAft>
              <a:buNone/>
            </a:pPr>
            <a:r>
              <a:rPr lang="en-GB" sz="1200" dirty="0">
                <a:latin typeface="Quattrocento Sans"/>
                <a:ea typeface="Quattrocento Sans"/>
                <a:cs typeface="Quattrocento Sans"/>
                <a:sym typeface="Quattrocento Sans"/>
              </a:rPr>
              <a:t>Runs in O(n²) time no matter what</a:t>
            </a:r>
          </a:p>
          <a:p>
            <a:pPr marL="0" lvl="0" indent="0" algn="l" rtl="0">
              <a:spcBef>
                <a:spcPts val="0"/>
              </a:spcBef>
              <a:spcAft>
                <a:spcPts val="0"/>
              </a:spcAft>
              <a:buNone/>
            </a:pPr>
            <a:endParaRPr lang="en-GB" sz="1200" dirty="0">
              <a:latin typeface="Quattrocento Sans"/>
              <a:ea typeface="Quattrocento Sans"/>
              <a:cs typeface="Quattrocento Sans"/>
              <a:sym typeface="Quattrocento Sans"/>
            </a:endParaRPr>
          </a:p>
          <a:p>
            <a:pPr marL="0" lvl="0" indent="0" algn="l" rtl="0">
              <a:spcBef>
                <a:spcPts val="0"/>
              </a:spcBef>
              <a:spcAft>
                <a:spcPts val="0"/>
              </a:spcAft>
              <a:buNone/>
            </a:pPr>
            <a:r>
              <a:rPr lang="en-GB" sz="1200" dirty="0">
                <a:latin typeface="Quattrocento Sans"/>
                <a:ea typeface="Quattrocento Sans"/>
                <a:cs typeface="Quattrocento Sans"/>
                <a:sym typeface="Quattrocento Sans"/>
              </a:rPr>
              <a:t>Using data structures</a:t>
            </a:r>
          </a:p>
          <a:p>
            <a:pPr marL="457200" lvl="0" indent="-361950" algn="l" rtl="0">
              <a:spcBef>
                <a:spcPts val="0"/>
              </a:spcBef>
              <a:spcAft>
                <a:spcPts val="0"/>
              </a:spcAft>
              <a:buClr>
                <a:srgbClr val="4C3282"/>
              </a:buClr>
              <a:buSzPts val="2100"/>
              <a:buFont typeface="Quattrocento Sans"/>
              <a:buChar char="●"/>
            </a:pPr>
            <a:r>
              <a:rPr lang="en-GB" sz="1200" dirty="0">
                <a:latin typeface="Quattrocento Sans"/>
                <a:ea typeface="Quattrocento Sans"/>
                <a:cs typeface="Quattrocento Sans"/>
                <a:sym typeface="Quattrocento Sans"/>
              </a:rPr>
              <a:t>Speed up our existing ideas</a:t>
            </a:r>
          </a:p>
          <a:p>
            <a:pPr marL="0" lvl="0" indent="0" algn="l" rtl="0">
              <a:spcBef>
                <a:spcPts val="0"/>
              </a:spcBef>
              <a:spcAft>
                <a:spcPts val="0"/>
              </a:spcAft>
              <a:buNone/>
            </a:pPr>
            <a:endParaRPr lang="en-GB" sz="1200" dirty="0">
              <a:latin typeface="Quattrocento Sans"/>
              <a:ea typeface="Quattrocento Sans"/>
              <a:cs typeface="Quattrocento Sans"/>
              <a:sym typeface="Quattrocento Sans"/>
            </a:endParaRPr>
          </a:p>
          <a:p>
            <a:pPr marL="0" lvl="0" indent="0" algn="l" rtl="0">
              <a:spcBef>
                <a:spcPts val="0"/>
              </a:spcBef>
              <a:spcAft>
                <a:spcPts val="0"/>
              </a:spcAft>
              <a:buNone/>
            </a:pPr>
            <a:r>
              <a:rPr lang="en-GB" sz="1200" dirty="0">
                <a:latin typeface="Quattrocento Sans"/>
                <a:ea typeface="Quattrocento Sans"/>
                <a:cs typeface="Quattrocento Sans"/>
                <a:sym typeface="Quattrocento Sans"/>
              </a:rPr>
              <a:t>If only we had a data structure that was good at getting the smallest item remaining in our dataset… </a:t>
            </a:r>
          </a:p>
          <a:p>
            <a:pPr marL="457200" lvl="0" indent="-361950" algn="l" rtl="0">
              <a:spcBef>
                <a:spcPts val="0"/>
              </a:spcBef>
              <a:spcAft>
                <a:spcPts val="0"/>
              </a:spcAft>
              <a:buClr>
                <a:srgbClr val="4C3282"/>
              </a:buClr>
              <a:buSzPts val="2100"/>
              <a:buFont typeface="Quattrocento Sans"/>
              <a:buChar char="●"/>
            </a:pPr>
            <a:r>
              <a:rPr lang="en-GB" sz="1200" dirty="0">
                <a:latin typeface="Quattrocento Sans"/>
                <a:ea typeface="Quattrocento Sans"/>
                <a:cs typeface="Quattrocento Sans"/>
                <a:sym typeface="Quattrocento Sans"/>
              </a:rPr>
              <a:t>We do!</a:t>
            </a:r>
          </a:p>
          <a:p>
            <a:pPr lvl="1"/>
            <a:endParaRPr lang="en-GB"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225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4449a5534_0_1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Divide and Conquer</a:t>
            </a:r>
            <a:endParaRPr dirty="0"/>
          </a:p>
        </p:txBody>
      </p:sp>
      <p:sp>
        <p:nvSpPr>
          <p:cNvPr id="351" name="Google Shape;351;g244449a5534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44449a5534_0_7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g244449a5534_0_7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0e7a55fd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0e7a55fd_1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2240e7a55fd_1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breaks down the problem into smaller sub-problems</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6621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44449a5534_0_1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244449a5534_0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44449a5534_0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solidFill>
                  <a:schemeClr val="dk1"/>
                </a:solidFill>
                <a:latin typeface="Quattrocento Sans"/>
                <a:ea typeface="Quattrocento Sans"/>
                <a:cs typeface="Quattrocento Sans"/>
                <a:sym typeface="Quattrocento Sans"/>
              </a:rPr>
              <a:t>In Merge Sort, no additional work to conquer: everything gets sorted in combine step!</a:t>
            </a:r>
            <a:endParaRPr dirty="0"/>
          </a:p>
        </p:txBody>
      </p:sp>
      <p:sp>
        <p:nvSpPr>
          <p:cNvPr id="420" name="Google Shape;420;g244449a5534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44449a5534_0_2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800100" marR="0" lvl="1" indent="-228600" algn="l" rtl="0">
              <a:spcBef>
                <a:spcPts val="0"/>
              </a:spcBef>
              <a:spcAft>
                <a:spcPts val="0"/>
              </a:spcAft>
              <a:buClr>
                <a:schemeClr val="dk1"/>
              </a:buClr>
              <a:buSzPts val="1800"/>
              <a:buFont typeface="Calibri"/>
              <a:buNone/>
            </a:pPr>
            <a:endParaRPr lang="en-GB" sz="1800" i="0" u="none" strike="noStrike" cap="none"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GB" sz="1800" dirty="0">
                <a:solidFill>
                  <a:schemeClr val="dk1"/>
                </a:solidFill>
                <a:latin typeface="Quattrocento Sans"/>
                <a:ea typeface="Quattrocento Sans"/>
                <a:cs typeface="Quattrocento Sans"/>
                <a:sym typeface="Quattrocento Sans"/>
              </a:rPr>
              <a:t>Works because we only move the smaller pointer – then ”reconsider” the larger against a new value, and because the arrays are sorted we never have to backtrack!</a:t>
            </a:r>
            <a:endParaRPr lang="en-GB" dirty="0">
              <a:latin typeface="Quattrocento Sans"/>
              <a:ea typeface="Quattrocento Sans"/>
              <a:cs typeface="Quattrocento Sans"/>
              <a:sym typeface="Quattrocento Sans"/>
            </a:endParaRPr>
          </a:p>
          <a:p>
            <a:pPr marL="0" lvl="0" indent="0" algn="l" rtl="0">
              <a:spcBef>
                <a:spcPts val="0"/>
              </a:spcBef>
              <a:spcAft>
                <a:spcPts val="0"/>
              </a:spcAft>
              <a:buNone/>
            </a:pPr>
            <a:endParaRPr dirty="0"/>
          </a:p>
        </p:txBody>
      </p:sp>
      <p:sp>
        <p:nvSpPr>
          <p:cNvPr id="458" name="Google Shape;458;g244449a5534_0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44449a5534_0_2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dk1"/>
                </a:solidFill>
                <a:latin typeface="Calibri"/>
                <a:ea typeface="Calibri"/>
                <a:cs typeface="Calibri"/>
                <a:sym typeface="Calibri"/>
              </a:rPr>
              <a:t>(</a:t>
            </a:r>
            <a:r>
              <a:rPr lang="en-GB" sz="1200" u="sng" dirty="0">
                <a:solidFill>
                  <a:schemeClr val="hlink"/>
                </a:solidFill>
                <a:latin typeface="Calibri"/>
                <a:ea typeface="Calibri"/>
                <a:cs typeface="Calibri"/>
                <a:sym typeface="Calibri"/>
                <a:hlinkClick r:id="rId3"/>
              </a:rPr>
              <a:t>This is what Java uses for Objects</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kinda</a:t>
            </a:r>
            <a:r>
              <a:rPr lang="en-GB" sz="1200" dirty="0">
                <a:solidFill>
                  <a:schemeClr val="dk1"/>
                </a:solidFill>
                <a:latin typeface="Calibri"/>
                <a:ea typeface="Calibri"/>
                <a:cs typeface="Calibri"/>
                <a:sym typeface="Calibri"/>
              </a:rPr>
              <a:t> ) </a:t>
            </a:r>
            <a:r>
              <a:rPr lang="en-GB" sz="1200" dirty="0">
                <a:solidFill>
                  <a:schemeClr val="dk1"/>
                </a:solidFill>
                <a:latin typeface="Quattrocento Sans"/>
                <a:ea typeface="Quattrocento Sans"/>
                <a:cs typeface="Quattrocento Sans"/>
                <a:sym typeface="Quattrocento Sans"/>
              </a:rPr>
              <a:t>Don’t forget your old friends, the 3 recursive patterns!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dk1"/>
                </a:solidFill>
                <a:latin typeface="Calibri"/>
                <a:ea typeface="Calibri"/>
                <a:cs typeface="Calibri"/>
                <a:sym typeface="Calibri"/>
              </a:rPr>
              <a:t>Predictable sort times regardless of sorted nature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latin typeface="Quattrocento Sans"/>
              <a:ea typeface="Quattrocento Sans"/>
              <a:cs typeface="Quattrocento Sans"/>
              <a:sym typeface="Quattrocento Sans"/>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a:p>
            <a:pPr marL="0" lvl="0" indent="0" algn="l" rtl="0">
              <a:spcBef>
                <a:spcPts val="0"/>
              </a:spcBef>
              <a:spcAft>
                <a:spcPts val="0"/>
              </a:spcAft>
              <a:buNone/>
            </a:pPr>
            <a:endParaRPr dirty="0"/>
          </a:p>
        </p:txBody>
      </p:sp>
      <p:sp>
        <p:nvSpPr>
          <p:cNvPr id="484" name="Google Shape;484;g244449a5534_0_2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45a5fdbcb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45a5fdbcb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a:p>
            <a:endParaRPr lang="en-GB" sz="1800" dirty="0"/>
          </a:p>
          <a:p>
            <a:r>
              <a:rPr lang="en-GB" sz="1800" dirty="0"/>
              <a:t>References</a:t>
            </a:r>
          </a:p>
          <a:p>
            <a:pPr lvl="1"/>
            <a:r>
              <a:rPr lang="en-GB" sz="1600" dirty="0" err="1"/>
              <a:t>QuickSort</a:t>
            </a:r>
            <a:r>
              <a:rPr lang="en-GB" sz="1600" dirty="0"/>
              <a:t> | </a:t>
            </a:r>
            <a:r>
              <a:rPr lang="en-GB" sz="1600" dirty="0" err="1"/>
              <a:t>geeksforgeeks</a:t>
            </a:r>
            <a:endParaRPr lang="en-GB" sz="1600" dirty="0"/>
          </a:p>
          <a:p>
            <a:pPr lvl="2"/>
            <a:r>
              <a:rPr lang="en-GB" sz="1600" dirty="0">
                <a:hlinkClick r:id="rId3"/>
              </a:rPr>
              <a:t>https://www.geeksforgeeks.org/quick-sort-algorithm/</a:t>
            </a:r>
            <a:endParaRPr lang="en-GB" sz="1600" dirty="0"/>
          </a:p>
          <a:p>
            <a:pPr lvl="1"/>
            <a:r>
              <a:rPr lang="en-GB" sz="1600" dirty="0"/>
              <a:t>Quick sort in 4 minutes (recommended)</a:t>
            </a:r>
          </a:p>
          <a:p>
            <a:pPr lvl="2"/>
            <a:r>
              <a:rPr lang="en-GB" sz="1600" dirty="0">
                <a:hlinkClick r:id="rId4"/>
              </a:rPr>
              <a:t>https://www.youtube.com/watch?v=Hoixgm4-P4M</a:t>
            </a:r>
            <a:r>
              <a:rPr lang="en-GB" sz="1600" dirty="0"/>
              <a:t>  </a:t>
            </a:r>
          </a:p>
          <a:p>
            <a:pPr lvl="1"/>
            <a:r>
              <a:rPr lang="en-GB" sz="1600" dirty="0"/>
              <a:t>Quicksort Algorithm: A Step-by-Step Visualization (recommended)</a:t>
            </a:r>
          </a:p>
          <a:p>
            <a:pPr lvl="2"/>
            <a:r>
              <a:rPr lang="en-GB" sz="1600" dirty="0">
                <a:hlinkClick r:id="rId5"/>
              </a:rPr>
              <a:t>https://www.youtube.com/watch?v=pM-6r5xsNEY</a:t>
            </a:r>
            <a:endParaRPr lang="en-GB" sz="1600" dirty="0"/>
          </a:p>
          <a:p>
            <a:pPr lvl="1"/>
            <a:r>
              <a:rPr lang="en-GB" sz="1600" dirty="0"/>
              <a:t>QUICK SORT | Sorting Algorithms | DSA | </a:t>
            </a:r>
            <a:r>
              <a:rPr lang="en-GB" sz="1600" dirty="0" err="1"/>
              <a:t>GeeksforGeeks</a:t>
            </a:r>
            <a:r>
              <a:rPr lang="en-GB" sz="1600" dirty="0"/>
              <a:t> </a:t>
            </a:r>
            <a:endParaRPr lang="en-GB" sz="2800" dirty="0"/>
          </a:p>
          <a:p>
            <a:pPr lvl="2"/>
            <a:r>
              <a:rPr lang="en-GB" sz="1600" dirty="0">
                <a:hlinkClick r:id="rId6"/>
              </a:rPr>
              <a:t>https://www.youtube.com/watch?v=PgBzjlCcFvc</a:t>
            </a:r>
            <a:r>
              <a:rPr lang="en-GB" sz="1600" dirty="0"/>
              <a:t> </a:t>
            </a:r>
            <a:endParaRPr lang="en-GB" dirty="0"/>
          </a:p>
          <a:p>
            <a:pPr marL="0" lvl="0" indent="0" algn="l" rtl="0">
              <a:lnSpc>
                <a:spcPct val="90000"/>
              </a:lnSpc>
              <a:spcBef>
                <a:spcPts val="1400"/>
              </a:spcBef>
              <a:spcAft>
                <a:spcPts val="0"/>
              </a:spcAft>
              <a:buNone/>
            </a:pPr>
            <a:r>
              <a:rPr lang="en-GB" b="1" dirty="0">
                <a:solidFill>
                  <a:srgbClr val="4C3282"/>
                </a:solidFill>
              </a:rPr>
              <a:t>Quicksort</a:t>
            </a:r>
          </a:p>
          <a:p>
            <a:pPr marL="457200" lvl="0" indent="-355600" algn="l" rtl="0">
              <a:lnSpc>
                <a:spcPct val="90000"/>
              </a:lnSpc>
              <a:spcBef>
                <a:spcPts val="400"/>
              </a:spcBef>
              <a:spcAft>
                <a:spcPts val="0"/>
              </a:spcAft>
              <a:buSzPts val="2000"/>
              <a:buChar char="●"/>
            </a:pPr>
            <a:r>
              <a:rPr lang="en-GB" sz="1200" dirty="0"/>
              <a:t>Split into two arrays.</a:t>
            </a:r>
          </a:p>
          <a:p>
            <a:pPr marL="457200" lvl="0" indent="-355600" algn="l" rtl="0">
              <a:lnSpc>
                <a:spcPct val="90000"/>
              </a:lnSpc>
              <a:spcBef>
                <a:spcPts val="0"/>
              </a:spcBef>
              <a:spcAft>
                <a:spcPts val="0"/>
              </a:spcAft>
              <a:buSzPts val="2000"/>
              <a:buChar char="●"/>
            </a:pPr>
            <a:r>
              <a:rPr lang="en-GB" sz="1200" dirty="0"/>
              <a:t>Roughly, elements that are “small” and elements that are “large”</a:t>
            </a:r>
          </a:p>
          <a:p>
            <a:pPr marL="457200" lvl="0" indent="-355600" algn="l" rtl="0">
              <a:lnSpc>
                <a:spcPct val="90000"/>
              </a:lnSpc>
              <a:spcBef>
                <a:spcPts val="0"/>
              </a:spcBef>
              <a:spcAft>
                <a:spcPts val="0"/>
              </a:spcAft>
              <a:buSzPts val="2000"/>
              <a:buChar char="●"/>
            </a:pPr>
            <a:r>
              <a:rPr lang="en-GB" sz="1200" dirty="0"/>
              <a:t>How to define “small” and “large”? Choose a “</a:t>
            </a:r>
            <a:r>
              <a:rPr lang="en-GB" sz="1200" b="1" dirty="0">
                <a:solidFill>
                  <a:schemeClr val="accent3"/>
                </a:solidFill>
              </a:rPr>
              <a:t>pivot</a:t>
            </a:r>
            <a:r>
              <a:rPr lang="en-GB" sz="1200" dirty="0"/>
              <a:t>” value in the array that will </a:t>
            </a:r>
            <a:r>
              <a:rPr lang="en-GB" sz="1200" b="1" dirty="0">
                <a:solidFill>
                  <a:schemeClr val="accent3"/>
                </a:solidFill>
              </a:rPr>
              <a:t>partition</a:t>
            </a:r>
            <a:r>
              <a:rPr lang="en-GB" sz="1200" dirty="0"/>
              <a:t> the two arrays!</a:t>
            </a:r>
          </a:p>
          <a:p>
            <a:pPr lvl="1"/>
            <a:r>
              <a:rPr lang="en-GB" sz="1600" dirty="0"/>
              <a:t>Partition Function of Quick Sort | </a:t>
            </a:r>
            <a:r>
              <a:rPr lang="en-GB" sz="1600" dirty="0" err="1"/>
              <a:t>GeeksforGeeks</a:t>
            </a:r>
            <a:r>
              <a:rPr lang="en-GB" sz="1600" dirty="0"/>
              <a:t> </a:t>
            </a:r>
          </a:p>
          <a:p>
            <a:pPr lvl="2"/>
            <a:r>
              <a:rPr lang="en-GB" sz="1000" dirty="0">
                <a:hlinkClick r:id="rId7"/>
              </a:rPr>
              <a:t>https://www.youtube.com/watch?v=OwR53k9DZ9c</a:t>
            </a:r>
            <a:r>
              <a:rPr lang="en-GB" sz="1000" dirty="0"/>
              <a:t> </a:t>
            </a:r>
          </a:p>
          <a:p>
            <a:pPr marL="457200" lvl="0" indent="-355600" algn="l" rtl="0">
              <a:lnSpc>
                <a:spcPct val="90000"/>
              </a:lnSpc>
              <a:spcBef>
                <a:spcPts val="0"/>
              </a:spcBef>
              <a:spcAft>
                <a:spcPts val="0"/>
              </a:spcAft>
              <a:buSzPts val="2000"/>
              <a:buChar char="●"/>
            </a:pPr>
            <a:endParaRPr lang="en-GB" sz="1200" dirty="0"/>
          </a:p>
          <a:p>
            <a:r>
              <a:rPr lang="en-GB" dirty="0"/>
              <a:t>Quick Sort</a:t>
            </a:r>
          </a:p>
          <a:p>
            <a:pPr lvl="2"/>
            <a:endParaRPr lang="en-GB" dirty="0"/>
          </a:p>
          <a:p>
            <a:pPr lvl="2"/>
            <a:endParaRPr lang="en-GB" dirty="0"/>
          </a:p>
          <a:p>
            <a:pPr lvl="2"/>
            <a:r>
              <a:rPr lang="en-GB" dirty="0"/>
              <a:t>Visualization of Quick sort (HD)</a:t>
            </a:r>
          </a:p>
          <a:p>
            <a:pPr lvl="2"/>
            <a:r>
              <a:rPr lang="en-GB" dirty="0">
                <a:hlinkClick r:id="rId8"/>
              </a:rPr>
              <a:t>https://www.youtube.com/watch?v=aXXWXz5rF64</a:t>
            </a:r>
            <a:r>
              <a:rPr lang="en-GB" dirty="0"/>
              <a:t> </a:t>
            </a:r>
          </a:p>
          <a:p>
            <a:pPr marL="457200" lvl="0" indent="-355600" algn="l" rtl="0">
              <a:lnSpc>
                <a:spcPct val="90000"/>
              </a:lnSpc>
              <a:spcBef>
                <a:spcPts val="0"/>
              </a:spcBef>
              <a:spcAft>
                <a:spcPts val="0"/>
              </a:spcAft>
              <a:buSzPts val="2000"/>
              <a:buChar char="●"/>
            </a:pPr>
            <a:endParaRPr lang="en-GB"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05555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7242B-ADBE-3027-EE6E-0041E2E1DA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E4B8A3-D8F4-984B-181D-602D013E4F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7A7034-C997-78C0-20FE-DD110A764D18}"/>
              </a:ext>
            </a:extLst>
          </p:cNvPr>
          <p:cNvSpPr>
            <a:spLocks noGrp="1"/>
          </p:cNvSpPr>
          <p:nvPr>
            <p:ph type="body" idx="1"/>
          </p:nvPr>
        </p:nvSpPr>
        <p:spPr/>
        <p:txBody>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a:p>
            <a:endParaRPr lang="en-GB" sz="1800" dirty="0"/>
          </a:p>
          <a:p>
            <a:r>
              <a:rPr lang="en-GB" sz="1800" dirty="0"/>
              <a:t>References</a:t>
            </a:r>
          </a:p>
          <a:p>
            <a:pPr lvl="1"/>
            <a:r>
              <a:rPr lang="en-GB" sz="1600" dirty="0" err="1"/>
              <a:t>QuickSort</a:t>
            </a:r>
            <a:r>
              <a:rPr lang="en-GB" sz="1600" dirty="0"/>
              <a:t> | </a:t>
            </a:r>
            <a:r>
              <a:rPr lang="en-GB" sz="1600" dirty="0" err="1"/>
              <a:t>geeksforgeeks</a:t>
            </a:r>
            <a:endParaRPr lang="en-GB" sz="1600" dirty="0"/>
          </a:p>
          <a:p>
            <a:pPr lvl="2"/>
            <a:r>
              <a:rPr lang="en-GB" sz="1600" dirty="0">
                <a:hlinkClick r:id="rId3"/>
              </a:rPr>
              <a:t>https://www.geeksforgeeks.org/quick-sort-algorithm/</a:t>
            </a:r>
            <a:endParaRPr lang="en-GB" sz="1600" dirty="0"/>
          </a:p>
          <a:p>
            <a:pPr lvl="1"/>
            <a:r>
              <a:rPr lang="en-GB" sz="1600" dirty="0"/>
              <a:t>Quick sort in 4 minutes (recommended)</a:t>
            </a:r>
          </a:p>
          <a:p>
            <a:pPr lvl="2"/>
            <a:r>
              <a:rPr lang="en-GB" sz="1600" dirty="0">
                <a:hlinkClick r:id="rId4"/>
              </a:rPr>
              <a:t>https://www.youtube.com/watch?v=Hoixgm4-P4M</a:t>
            </a:r>
            <a:r>
              <a:rPr lang="en-GB" sz="1600" dirty="0"/>
              <a:t>  </a:t>
            </a:r>
          </a:p>
          <a:p>
            <a:pPr lvl="1"/>
            <a:r>
              <a:rPr lang="en-GB" sz="1600" dirty="0"/>
              <a:t>Quicksort Algorithm: A Step-by-Step Visualization (recommended)</a:t>
            </a:r>
          </a:p>
          <a:p>
            <a:pPr lvl="2"/>
            <a:r>
              <a:rPr lang="en-GB" sz="1600" dirty="0">
                <a:hlinkClick r:id="rId5"/>
              </a:rPr>
              <a:t>https://www.youtube.com/watch?v=pM-6r5xsNEY</a:t>
            </a:r>
            <a:endParaRPr lang="en-GB" sz="1600" dirty="0"/>
          </a:p>
          <a:p>
            <a:pPr lvl="1"/>
            <a:r>
              <a:rPr lang="en-GB" sz="1600" dirty="0"/>
              <a:t>QUICK SORT | Sorting Algorithms | DSA | </a:t>
            </a:r>
            <a:r>
              <a:rPr lang="en-GB" sz="1600" dirty="0" err="1"/>
              <a:t>GeeksforGeeks</a:t>
            </a:r>
            <a:r>
              <a:rPr lang="en-GB" sz="1600" dirty="0"/>
              <a:t> </a:t>
            </a:r>
            <a:endParaRPr lang="en-GB" sz="2800" dirty="0"/>
          </a:p>
          <a:p>
            <a:pPr lvl="2"/>
            <a:r>
              <a:rPr lang="en-GB" sz="1600" dirty="0">
                <a:hlinkClick r:id="rId6"/>
              </a:rPr>
              <a:t>https://www.youtube.com/watch?v=PgBzjlCcFvc</a:t>
            </a:r>
            <a:r>
              <a:rPr lang="en-GB" sz="1600" dirty="0"/>
              <a:t> </a:t>
            </a:r>
            <a:endParaRPr lang="en-GB" dirty="0"/>
          </a:p>
          <a:p>
            <a:pPr marL="0" lvl="0" indent="0" algn="l" rtl="0">
              <a:lnSpc>
                <a:spcPct val="90000"/>
              </a:lnSpc>
              <a:spcBef>
                <a:spcPts val="1400"/>
              </a:spcBef>
              <a:spcAft>
                <a:spcPts val="0"/>
              </a:spcAft>
              <a:buNone/>
            </a:pPr>
            <a:r>
              <a:rPr lang="en-GB" b="1" dirty="0">
                <a:solidFill>
                  <a:srgbClr val="4C3282"/>
                </a:solidFill>
              </a:rPr>
              <a:t>Quicksort</a:t>
            </a:r>
          </a:p>
          <a:p>
            <a:pPr marL="457200" lvl="0" indent="-355600" algn="l" rtl="0">
              <a:lnSpc>
                <a:spcPct val="90000"/>
              </a:lnSpc>
              <a:spcBef>
                <a:spcPts val="400"/>
              </a:spcBef>
              <a:spcAft>
                <a:spcPts val="0"/>
              </a:spcAft>
              <a:buSzPts val="2000"/>
              <a:buChar char="●"/>
            </a:pPr>
            <a:r>
              <a:rPr lang="en-GB" sz="1200" dirty="0"/>
              <a:t>Split into two arrays.</a:t>
            </a:r>
          </a:p>
          <a:p>
            <a:pPr marL="457200" lvl="0" indent="-355600" algn="l" rtl="0">
              <a:lnSpc>
                <a:spcPct val="90000"/>
              </a:lnSpc>
              <a:spcBef>
                <a:spcPts val="0"/>
              </a:spcBef>
              <a:spcAft>
                <a:spcPts val="0"/>
              </a:spcAft>
              <a:buSzPts val="2000"/>
              <a:buChar char="●"/>
            </a:pPr>
            <a:r>
              <a:rPr lang="en-GB" sz="1200" dirty="0"/>
              <a:t>Roughly, elements that are “small” and elements that are “large”</a:t>
            </a:r>
          </a:p>
          <a:p>
            <a:pPr marL="457200" lvl="0" indent="-355600" algn="l" rtl="0">
              <a:lnSpc>
                <a:spcPct val="90000"/>
              </a:lnSpc>
              <a:spcBef>
                <a:spcPts val="0"/>
              </a:spcBef>
              <a:spcAft>
                <a:spcPts val="0"/>
              </a:spcAft>
              <a:buSzPts val="2000"/>
              <a:buChar char="●"/>
            </a:pPr>
            <a:r>
              <a:rPr lang="en-GB" sz="1200" dirty="0"/>
              <a:t>How to define “small” and “large”? Choose a “</a:t>
            </a:r>
            <a:r>
              <a:rPr lang="en-GB" sz="1200" b="1" dirty="0">
                <a:solidFill>
                  <a:schemeClr val="accent3"/>
                </a:solidFill>
              </a:rPr>
              <a:t>pivot</a:t>
            </a:r>
            <a:r>
              <a:rPr lang="en-GB" sz="1200" dirty="0"/>
              <a:t>” value in the array that will </a:t>
            </a:r>
            <a:r>
              <a:rPr lang="en-GB" sz="1200" b="1" dirty="0">
                <a:solidFill>
                  <a:schemeClr val="accent3"/>
                </a:solidFill>
              </a:rPr>
              <a:t>partition</a:t>
            </a:r>
            <a:r>
              <a:rPr lang="en-GB" sz="1200" dirty="0"/>
              <a:t> the two arrays!</a:t>
            </a:r>
          </a:p>
          <a:p>
            <a:pPr lvl="1"/>
            <a:r>
              <a:rPr lang="en-GB" sz="1600" dirty="0"/>
              <a:t>Partition Function of Quick Sort | </a:t>
            </a:r>
            <a:r>
              <a:rPr lang="en-GB" sz="1600" dirty="0" err="1"/>
              <a:t>GeeksforGeeks</a:t>
            </a:r>
            <a:r>
              <a:rPr lang="en-GB" sz="1600" dirty="0"/>
              <a:t> </a:t>
            </a:r>
          </a:p>
          <a:p>
            <a:pPr lvl="2"/>
            <a:r>
              <a:rPr lang="en-GB" sz="1000" dirty="0">
                <a:hlinkClick r:id="rId7"/>
              </a:rPr>
              <a:t>https://www.youtube.com/watch?v=OwR53k9DZ9c</a:t>
            </a:r>
            <a:r>
              <a:rPr lang="en-GB" sz="1000" dirty="0"/>
              <a:t> </a:t>
            </a:r>
          </a:p>
          <a:p>
            <a:pPr marL="457200" lvl="0" indent="-355600" algn="l" rtl="0">
              <a:lnSpc>
                <a:spcPct val="90000"/>
              </a:lnSpc>
              <a:spcBef>
                <a:spcPts val="0"/>
              </a:spcBef>
              <a:spcAft>
                <a:spcPts val="0"/>
              </a:spcAft>
              <a:buSzPts val="2000"/>
              <a:buChar char="●"/>
            </a:pPr>
            <a:endParaRPr lang="en-GB" sz="1200" dirty="0"/>
          </a:p>
          <a:p>
            <a:r>
              <a:rPr lang="en-GB" dirty="0"/>
              <a:t>Quick Sort</a:t>
            </a:r>
          </a:p>
          <a:p>
            <a:pPr lvl="2"/>
            <a:endParaRPr lang="en-GB" dirty="0"/>
          </a:p>
          <a:p>
            <a:pPr lvl="2"/>
            <a:endParaRPr lang="en-GB" dirty="0"/>
          </a:p>
          <a:p>
            <a:pPr lvl="2"/>
            <a:r>
              <a:rPr lang="en-GB" dirty="0"/>
              <a:t>Visualization of Quick sort (HD)</a:t>
            </a:r>
          </a:p>
          <a:p>
            <a:pPr lvl="2"/>
            <a:r>
              <a:rPr lang="en-GB" dirty="0">
                <a:hlinkClick r:id="rId8"/>
              </a:rPr>
              <a:t>https://www.youtube.com/watch?v=aXXWXz5rF64</a:t>
            </a:r>
            <a:r>
              <a:rPr lang="en-GB" dirty="0"/>
              <a:t> </a:t>
            </a:r>
          </a:p>
          <a:p>
            <a:pPr marL="457200" lvl="0" indent="-355600" algn="l" rtl="0">
              <a:lnSpc>
                <a:spcPct val="90000"/>
              </a:lnSpc>
              <a:spcBef>
                <a:spcPts val="0"/>
              </a:spcBef>
              <a:spcAft>
                <a:spcPts val="0"/>
              </a:spcAft>
              <a:buSzPts val="2000"/>
              <a:buChar char="●"/>
            </a:pPr>
            <a:endParaRPr lang="en-GB" sz="1200" dirty="0"/>
          </a:p>
          <a:p>
            <a:endParaRPr lang="en-SE" dirty="0"/>
          </a:p>
        </p:txBody>
      </p:sp>
      <p:sp>
        <p:nvSpPr>
          <p:cNvPr id="4" name="Slide Number Placeholder 3">
            <a:extLst>
              <a:ext uri="{FF2B5EF4-FFF2-40B4-BE49-F238E27FC236}">
                <a16:creationId xmlns:a16="http://schemas.microsoft.com/office/drawing/2014/main" id="{A317BC1B-C178-591F-3708-2C560453DC1D}"/>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3671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45a5fdbcb7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45a5fdbcb7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45a5fdbcb7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45a5fdbcb7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a:extLst>
            <a:ext uri="{FF2B5EF4-FFF2-40B4-BE49-F238E27FC236}">
              <a16:creationId xmlns:a16="http://schemas.microsoft.com/office/drawing/2014/main" id="{97FFB989-1566-2A9A-D9D4-D5D32E773337}"/>
            </a:ext>
          </a:extLst>
        </p:cNvPr>
        <p:cNvGrpSpPr/>
        <p:nvPr/>
      </p:nvGrpSpPr>
      <p:grpSpPr>
        <a:xfrm>
          <a:off x="0" y="0"/>
          <a:ext cx="0" cy="0"/>
          <a:chOff x="0" y="0"/>
          <a:chExt cx="0" cy="0"/>
        </a:xfrm>
      </p:grpSpPr>
      <p:sp>
        <p:nvSpPr>
          <p:cNvPr id="158" name="Google Shape;158;g245a5fdbcb7_0_0:notes">
            <a:extLst>
              <a:ext uri="{FF2B5EF4-FFF2-40B4-BE49-F238E27FC236}">
                <a16:creationId xmlns:a16="http://schemas.microsoft.com/office/drawing/2014/main" id="{0FB718F2-158B-4141-9C4B-037868E2407C}"/>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45a5fdbcb7_0_0:notes">
            <a:extLst>
              <a:ext uri="{FF2B5EF4-FFF2-40B4-BE49-F238E27FC236}">
                <a16:creationId xmlns:a16="http://schemas.microsoft.com/office/drawing/2014/main" id="{5A4B8A3B-CE60-C83E-5E1E-E35847BF7AD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886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45a5fdbcb7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g245a5fdbcb7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45a5fdbcb7_0_1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rtl="0">
              <a:spcBef>
                <a:spcPts val="0"/>
              </a:spcBef>
              <a:spcAft>
                <a:spcPts val="0"/>
              </a:spcAft>
              <a:buNone/>
            </a:pPr>
            <a:r>
              <a:rPr lang="en-GB" sz="1200" dirty="0">
                <a:solidFill>
                  <a:schemeClr val="dk1"/>
                </a:solidFill>
                <a:latin typeface="Calibri"/>
                <a:ea typeface="Calibri"/>
                <a:cs typeface="Calibri"/>
                <a:sym typeface="Calibri"/>
              </a:rPr>
              <a:t>Fast sorting of primitives! </a:t>
            </a:r>
          </a:p>
          <a:p>
            <a:pPr marL="0" marR="0" lvl="0" indent="0" algn="l" rtl="0">
              <a:spcBef>
                <a:spcPts val="0"/>
              </a:spcBef>
              <a:spcAft>
                <a:spcPts val="0"/>
              </a:spcAft>
              <a:buNone/>
            </a:pPr>
            <a:r>
              <a:rPr lang="en-GB" sz="1200" dirty="0">
                <a:solidFill>
                  <a:schemeClr val="dk1"/>
                </a:solidFill>
                <a:latin typeface="Calibri"/>
                <a:ea typeface="Calibri"/>
                <a:cs typeface="Calibri"/>
                <a:sym typeface="Calibri"/>
              </a:rPr>
              <a:t>(</a:t>
            </a:r>
            <a:r>
              <a:rPr lang="en-GB" sz="1200" u="sng" dirty="0">
                <a:solidFill>
                  <a:schemeClr val="hlink"/>
                </a:solidFill>
                <a:latin typeface="Calibri"/>
                <a:ea typeface="Calibri"/>
                <a:cs typeface="Calibri"/>
                <a:sym typeface="Calibri"/>
                <a:hlinkClick r:id="rId3"/>
              </a:rPr>
              <a:t>This is what Java uses for Primitives</a:t>
            </a:r>
            <a:r>
              <a:rPr lang="en-GB" sz="1200" dirty="0">
                <a:solidFill>
                  <a:schemeClr val="dk1"/>
                </a:solidFill>
                <a:latin typeface="Calibri"/>
                <a:ea typeface="Calibri"/>
                <a:cs typeface="Calibri"/>
                <a:sym typeface="Calibri"/>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chemeClr val="dk1"/>
                </a:solidFill>
                <a:latin typeface="Calibri"/>
                <a:ea typeface="Calibri"/>
                <a:cs typeface="Calibri"/>
              </a:rPr>
              <a:t>Pivot divides each array in half each time</a:t>
            </a:r>
          </a:p>
          <a:p>
            <a:pPr marL="0" lvl="0" indent="0" algn="l" rtl="0">
              <a:spcBef>
                <a:spcPts val="0"/>
              </a:spcBef>
              <a:spcAft>
                <a:spcPts val="0"/>
              </a:spcAft>
              <a:buNone/>
            </a:pPr>
            <a:endParaRPr dirty="0"/>
          </a:p>
        </p:txBody>
      </p:sp>
      <p:sp>
        <p:nvSpPr>
          <p:cNvPr id="290" name="Google Shape;290;g245a5fdbcb7_0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45a5fdbcb7_0_1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GB" dirty="0"/>
              <a:t>How to avoid hitting the worst case?</a:t>
            </a:r>
          </a:p>
          <a:p>
            <a:pPr marL="457200" lvl="0" indent="-368300" algn="l" rtl="0">
              <a:lnSpc>
                <a:spcPct val="90000"/>
              </a:lnSpc>
              <a:spcBef>
                <a:spcPts val="400"/>
              </a:spcBef>
              <a:spcAft>
                <a:spcPts val="0"/>
              </a:spcAft>
              <a:buSzPts val="2200"/>
              <a:buChar char="●"/>
            </a:pPr>
            <a:r>
              <a:rPr lang="en-GB" sz="2200" dirty="0"/>
              <a:t>It depends on pivot selection. If the pivot divides each array in half, we get better </a:t>
            </a:r>
            <a:r>
              <a:rPr lang="en-GB" sz="2200" dirty="0" err="1"/>
              <a:t>behavior</a:t>
            </a:r>
            <a:endParaRPr lang="en-GB" sz="2200" dirty="0"/>
          </a:p>
          <a:p>
            <a:pPr marL="265176" lvl="1" indent="-22859" algn="l" rtl="0">
              <a:lnSpc>
                <a:spcPct val="90000"/>
              </a:lnSpc>
              <a:spcBef>
                <a:spcPts val="600"/>
              </a:spcBef>
              <a:spcAft>
                <a:spcPts val="0"/>
              </a:spcAft>
              <a:buSzPts val="1800"/>
              <a:buNone/>
            </a:pPr>
            <a:endParaRPr lang="en-GB" dirty="0"/>
          </a:p>
          <a:p>
            <a:pPr marL="0" lvl="0" indent="0" algn="l" rtl="0">
              <a:lnSpc>
                <a:spcPct val="90000"/>
              </a:lnSpc>
              <a:spcBef>
                <a:spcPts val="1600"/>
              </a:spcBef>
              <a:spcAft>
                <a:spcPts val="0"/>
              </a:spcAft>
              <a:buNone/>
            </a:pPr>
            <a:r>
              <a:rPr lang="en-GB" dirty="0"/>
              <a:t>Here are four options for finding a pivot. What are the </a:t>
            </a:r>
            <a:r>
              <a:rPr lang="en-GB" dirty="0" err="1"/>
              <a:t>tradeoffs</a:t>
            </a:r>
            <a:r>
              <a:rPr lang="en-GB" dirty="0"/>
              <a:t>?</a:t>
            </a:r>
          </a:p>
          <a:p>
            <a:pPr marL="457200" lvl="0" indent="-368300" algn="l" rtl="0">
              <a:lnSpc>
                <a:spcPct val="90000"/>
              </a:lnSpc>
              <a:spcBef>
                <a:spcPts val="400"/>
              </a:spcBef>
              <a:spcAft>
                <a:spcPts val="0"/>
              </a:spcAft>
              <a:buSzPts val="2200"/>
              <a:buChar char="●"/>
            </a:pPr>
            <a:r>
              <a:rPr lang="en-GB" sz="2200" dirty="0"/>
              <a:t>Just take the first element</a:t>
            </a:r>
            <a:endParaRPr lang="en-GB" dirty="0"/>
          </a:p>
          <a:p>
            <a:pPr marL="457200" lvl="0" indent="-368300" algn="l" rtl="0">
              <a:lnSpc>
                <a:spcPct val="90000"/>
              </a:lnSpc>
              <a:spcBef>
                <a:spcPts val="0"/>
              </a:spcBef>
              <a:spcAft>
                <a:spcPts val="0"/>
              </a:spcAft>
              <a:buSzPts val="2200"/>
              <a:buChar char="●"/>
            </a:pPr>
            <a:r>
              <a:rPr lang="en-GB" sz="2200" dirty="0"/>
              <a:t>Take the median of the full array</a:t>
            </a:r>
            <a:endParaRPr lang="en-GB" dirty="0"/>
          </a:p>
          <a:p>
            <a:pPr marL="457200" lvl="0" indent="-368300" algn="l" rtl="0">
              <a:lnSpc>
                <a:spcPct val="90000"/>
              </a:lnSpc>
              <a:spcBef>
                <a:spcPts val="0"/>
              </a:spcBef>
              <a:spcAft>
                <a:spcPts val="0"/>
              </a:spcAft>
              <a:buSzPts val="2200"/>
              <a:buChar char="●"/>
            </a:pPr>
            <a:r>
              <a:rPr lang="en-GB" sz="2200" dirty="0"/>
              <a:t>Take the median of the first, last, and middle element</a:t>
            </a:r>
            <a:endParaRPr lang="en-GB" dirty="0"/>
          </a:p>
          <a:p>
            <a:pPr marL="457200" lvl="0" indent="-368300" algn="l" rtl="0">
              <a:lnSpc>
                <a:spcPct val="90000"/>
              </a:lnSpc>
              <a:spcBef>
                <a:spcPts val="0"/>
              </a:spcBef>
              <a:spcAft>
                <a:spcPts val="0"/>
              </a:spcAft>
              <a:buSzPts val="2200"/>
              <a:buChar char="●"/>
            </a:pPr>
            <a:r>
              <a:rPr lang="en-GB" sz="2200" dirty="0"/>
              <a:t>Pick a random element</a:t>
            </a:r>
            <a:endParaRPr lang="en-GB" dirty="0"/>
          </a:p>
          <a:p>
            <a:pPr marL="0" lvl="0" indent="0" algn="l" rtl="0">
              <a:lnSpc>
                <a:spcPct val="90000"/>
              </a:lnSpc>
              <a:spcBef>
                <a:spcPts val="1600"/>
              </a:spcBef>
              <a:spcAft>
                <a:spcPts val="0"/>
              </a:spcAft>
              <a:buSzPts val="2200"/>
              <a:buNone/>
            </a:pPr>
            <a:endParaRPr lang="en-GB" dirty="0"/>
          </a:p>
          <a:p>
            <a:pPr marL="0" lvl="0" indent="0" algn="l" rtl="0">
              <a:lnSpc>
                <a:spcPct val="90000"/>
              </a:lnSpc>
              <a:spcBef>
                <a:spcPts val="1400"/>
              </a:spcBef>
              <a:spcAft>
                <a:spcPts val="0"/>
              </a:spcAft>
              <a:buSzPts val="2200"/>
              <a:buNone/>
            </a:pPr>
            <a:endParaRPr lang="en-GB" dirty="0"/>
          </a:p>
          <a:p>
            <a:endParaRPr lang="en-GB" dirty="0"/>
          </a:p>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Simple to implement but can lead to poor performance if the array is already sorted or nearly sorted.</a:t>
            </a:r>
          </a:p>
          <a:p>
            <a:pPr lvl="1"/>
            <a:r>
              <a:rPr lang="en-GB" dirty="0"/>
              <a:t>### Random Element as Pivot. This can help avoid worst-case scenarios and provide more consistent performance across different input distributions.</a:t>
            </a:r>
          </a:p>
          <a:p>
            <a:pPr lvl="1"/>
            <a:r>
              <a:rPr lang="en-GB" dirty="0"/>
              <a:t>### Median-of-Three. This method selects the median of the first, middle, and last elements of the array as the pivot. It provides a good balance between simplicity and performance.</a:t>
            </a:r>
          </a:p>
          <a:p>
            <a:endParaRPr lang="en-SE" dirty="0"/>
          </a:p>
          <a:p>
            <a:pPr marL="0" lvl="0" indent="0" algn="l" rtl="0">
              <a:spcBef>
                <a:spcPts val="0"/>
              </a:spcBef>
              <a:spcAft>
                <a:spcPts val="0"/>
              </a:spcAft>
              <a:buNone/>
            </a:pPr>
            <a:endParaRPr dirty="0"/>
          </a:p>
        </p:txBody>
      </p:sp>
      <p:sp>
        <p:nvSpPr>
          <p:cNvPr id="336" name="Google Shape;336;g245a5fdbcb7_0_1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439A5-324A-EAAC-F8A1-E972839960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24AD78-0B55-AE25-9CA4-D1D2937AAA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688A1B-BFB9-4B6B-1838-30A77E044DA0}"/>
              </a:ext>
            </a:extLst>
          </p:cNvPr>
          <p:cNvSpPr>
            <a:spLocks noGrp="1"/>
          </p:cNvSpPr>
          <p:nvPr>
            <p:ph type="body" idx="1"/>
          </p:nvPr>
        </p:nvSpPr>
        <p:spPr/>
        <p:txBody>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a:p>
            <a:endParaRPr lang="en-GB" sz="1800" dirty="0"/>
          </a:p>
          <a:p>
            <a:r>
              <a:rPr lang="en-GB" sz="1800" dirty="0"/>
              <a:t>References</a:t>
            </a:r>
          </a:p>
          <a:p>
            <a:pPr lvl="1"/>
            <a:r>
              <a:rPr lang="en-GB" sz="1600" dirty="0" err="1"/>
              <a:t>QuickSort</a:t>
            </a:r>
            <a:r>
              <a:rPr lang="en-GB" sz="1600" dirty="0"/>
              <a:t> | </a:t>
            </a:r>
            <a:r>
              <a:rPr lang="en-GB" sz="1600" dirty="0" err="1"/>
              <a:t>geeksforgeeks</a:t>
            </a:r>
            <a:endParaRPr lang="en-GB" sz="1600" dirty="0"/>
          </a:p>
          <a:p>
            <a:pPr lvl="2"/>
            <a:r>
              <a:rPr lang="en-GB" sz="1600" dirty="0">
                <a:hlinkClick r:id="rId3"/>
              </a:rPr>
              <a:t>https://www.geeksforgeeks.org/quick-sort-algorithm/</a:t>
            </a:r>
            <a:endParaRPr lang="en-GB" sz="1600" dirty="0"/>
          </a:p>
          <a:p>
            <a:pPr lvl="1"/>
            <a:r>
              <a:rPr lang="en-GB" sz="1600" dirty="0"/>
              <a:t>Quick sort in 4 minutes (recommended)</a:t>
            </a:r>
          </a:p>
          <a:p>
            <a:pPr lvl="2"/>
            <a:r>
              <a:rPr lang="en-GB" sz="1600" dirty="0">
                <a:hlinkClick r:id="rId4"/>
              </a:rPr>
              <a:t>https://www.youtube.com/watch?v=Hoixgm4-P4M</a:t>
            </a:r>
            <a:r>
              <a:rPr lang="en-GB" sz="1600" dirty="0"/>
              <a:t>  </a:t>
            </a:r>
          </a:p>
          <a:p>
            <a:pPr lvl="1"/>
            <a:r>
              <a:rPr lang="en-GB" sz="1600" dirty="0"/>
              <a:t>Quicksort Algorithm: A Step-by-Step Visualization (recommended)</a:t>
            </a:r>
          </a:p>
          <a:p>
            <a:pPr lvl="2"/>
            <a:r>
              <a:rPr lang="en-GB" sz="1600" dirty="0">
                <a:hlinkClick r:id="rId5"/>
              </a:rPr>
              <a:t>https://www.youtube.com/watch?v=pM-6r5xsNEY</a:t>
            </a:r>
            <a:endParaRPr lang="en-GB" sz="1600" dirty="0"/>
          </a:p>
          <a:p>
            <a:pPr lvl="1"/>
            <a:r>
              <a:rPr lang="en-GB" sz="1600" dirty="0"/>
              <a:t>QUICK SORT | Sorting Algorithms | DSA | </a:t>
            </a:r>
            <a:r>
              <a:rPr lang="en-GB" sz="1600" dirty="0" err="1"/>
              <a:t>GeeksforGeeks</a:t>
            </a:r>
            <a:r>
              <a:rPr lang="en-GB" sz="1600" dirty="0"/>
              <a:t> </a:t>
            </a:r>
            <a:endParaRPr lang="en-GB" sz="2800" dirty="0"/>
          </a:p>
          <a:p>
            <a:pPr lvl="2"/>
            <a:r>
              <a:rPr lang="en-GB" sz="1600" dirty="0">
                <a:hlinkClick r:id="rId6"/>
              </a:rPr>
              <a:t>https://www.youtube.com/watch?v=PgBzjlCcFvc</a:t>
            </a:r>
            <a:r>
              <a:rPr lang="en-GB" sz="1600" dirty="0"/>
              <a:t> </a:t>
            </a:r>
            <a:endParaRPr lang="en-GB" dirty="0"/>
          </a:p>
          <a:p>
            <a:pPr marL="0" lvl="0" indent="0" algn="l" rtl="0">
              <a:lnSpc>
                <a:spcPct val="90000"/>
              </a:lnSpc>
              <a:spcBef>
                <a:spcPts val="1400"/>
              </a:spcBef>
              <a:spcAft>
                <a:spcPts val="0"/>
              </a:spcAft>
              <a:buNone/>
            </a:pPr>
            <a:r>
              <a:rPr lang="en-GB" b="1" dirty="0">
                <a:solidFill>
                  <a:srgbClr val="4C3282"/>
                </a:solidFill>
              </a:rPr>
              <a:t>Quicksort</a:t>
            </a:r>
          </a:p>
          <a:p>
            <a:pPr marL="457200" lvl="0" indent="-355600" algn="l" rtl="0">
              <a:lnSpc>
                <a:spcPct val="90000"/>
              </a:lnSpc>
              <a:spcBef>
                <a:spcPts val="400"/>
              </a:spcBef>
              <a:spcAft>
                <a:spcPts val="0"/>
              </a:spcAft>
              <a:buSzPts val="2000"/>
              <a:buChar char="●"/>
            </a:pPr>
            <a:r>
              <a:rPr lang="en-GB" sz="1200" dirty="0"/>
              <a:t>Split into two arrays.</a:t>
            </a:r>
          </a:p>
          <a:p>
            <a:pPr marL="457200" lvl="0" indent="-355600" algn="l" rtl="0">
              <a:lnSpc>
                <a:spcPct val="90000"/>
              </a:lnSpc>
              <a:spcBef>
                <a:spcPts val="0"/>
              </a:spcBef>
              <a:spcAft>
                <a:spcPts val="0"/>
              </a:spcAft>
              <a:buSzPts val="2000"/>
              <a:buChar char="●"/>
            </a:pPr>
            <a:r>
              <a:rPr lang="en-GB" sz="1200" dirty="0"/>
              <a:t>Roughly, elements that are “small” and elements that are “large”</a:t>
            </a:r>
          </a:p>
          <a:p>
            <a:pPr marL="457200" lvl="0" indent="-355600" algn="l" rtl="0">
              <a:lnSpc>
                <a:spcPct val="90000"/>
              </a:lnSpc>
              <a:spcBef>
                <a:spcPts val="0"/>
              </a:spcBef>
              <a:spcAft>
                <a:spcPts val="0"/>
              </a:spcAft>
              <a:buSzPts val="2000"/>
              <a:buChar char="●"/>
            </a:pPr>
            <a:r>
              <a:rPr lang="en-GB" sz="1200" dirty="0"/>
              <a:t>How to define “small” and “large”? Choose a “</a:t>
            </a:r>
            <a:r>
              <a:rPr lang="en-GB" sz="1200" b="1" dirty="0">
                <a:solidFill>
                  <a:schemeClr val="accent3"/>
                </a:solidFill>
              </a:rPr>
              <a:t>pivot</a:t>
            </a:r>
            <a:r>
              <a:rPr lang="en-GB" sz="1200" dirty="0"/>
              <a:t>” value in the array that will </a:t>
            </a:r>
            <a:r>
              <a:rPr lang="en-GB" sz="1200" b="1" dirty="0">
                <a:solidFill>
                  <a:schemeClr val="accent3"/>
                </a:solidFill>
              </a:rPr>
              <a:t>partition</a:t>
            </a:r>
            <a:r>
              <a:rPr lang="en-GB" sz="1200" dirty="0"/>
              <a:t> the two arrays!</a:t>
            </a:r>
          </a:p>
          <a:p>
            <a:pPr lvl="1"/>
            <a:r>
              <a:rPr lang="en-GB" sz="1600" dirty="0"/>
              <a:t>Partition Function of Quick Sort | </a:t>
            </a:r>
            <a:r>
              <a:rPr lang="en-GB" sz="1600" dirty="0" err="1"/>
              <a:t>GeeksforGeeks</a:t>
            </a:r>
            <a:r>
              <a:rPr lang="en-GB" sz="1600" dirty="0"/>
              <a:t> </a:t>
            </a:r>
          </a:p>
          <a:p>
            <a:pPr lvl="2"/>
            <a:r>
              <a:rPr lang="en-GB" sz="1000" dirty="0">
                <a:hlinkClick r:id="rId7"/>
              </a:rPr>
              <a:t>https://www.youtube.com/watch?v=OwR53k9DZ9c</a:t>
            </a:r>
            <a:r>
              <a:rPr lang="en-GB" sz="1000" dirty="0"/>
              <a:t> </a:t>
            </a:r>
          </a:p>
          <a:p>
            <a:pPr marL="457200" lvl="0" indent="-355600" algn="l" rtl="0">
              <a:lnSpc>
                <a:spcPct val="90000"/>
              </a:lnSpc>
              <a:spcBef>
                <a:spcPts val="0"/>
              </a:spcBef>
              <a:spcAft>
                <a:spcPts val="0"/>
              </a:spcAft>
              <a:buSzPts val="2000"/>
              <a:buChar char="●"/>
            </a:pPr>
            <a:endParaRPr lang="en-GB" sz="1200" dirty="0"/>
          </a:p>
          <a:p>
            <a:r>
              <a:rPr lang="en-GB" dirty="0"/>
              <a:t>Quick Sort</a:t>
            </a:r>
          </a:p>
          <a:p>
            <a:pPr lvl="2"/>
            <a:endParaRPr lang="en-GB" dirty="0"/>
          </a:p>
          <a:p>
            <a:pPr lvl="2"/>
            <a:endParaRPr lang="en-GB" dirty="0"/>
          </a:p>
          <a:p>
            <a:pPr lvl="2"/>
            <a:r>
              <a:rPr lang="en-GB" dirty="0"/>
              <a:t>Visualization of Quick sort (HD)</a:t>
            </a:r>
          </a:p>
          <a:p>
            <a:pPr lvl="2"/>
            <a:r>
              <a:rPr lang="en-GB" dirty="0">
                <a:hlinkClick r:id="rId8"/>
              </a:rPr>
              <a:t>https://www.youtube.com/watch?v=aXXWXz5rF64</a:t>
            </a:r>
            <a:r>
              <a:rPr lang="en-GB" dirty="0"/>
              <a:t> </a:t>
            </a:r>
          </a:p>
          <a:p>
            <a:pPr marL="457200" lvl="0" indent="-355600" algn="l" rtl="0">
              <a:lnSpc>
                <a:spcPct val="90000"/>
              </a:lnSpc>
              <a:spcBef>
                <a:spcPts val="0"/>
              </a:spcBef>
              <a:spcAft>
                <a:spcPts val="0"/>
              </a:spcAft>
              <a:buSzPts val="2000"/>
              <a:buChar char="●"/>
            </a:pPr>
            <a:endParaRPr lang="en-GB" sz="1200" dirty="0"/>
          </a:p>
          <a:p>
            <a:endParaRPr lang="en-SE" dirty="0"/>
          </a:p>
        </p:txBody>
      </p:sp>
      <p:sp>
        <p:nvSpPr>
          <p:cNvPr id="4" name="Slide Number Placeholder 3">
            <a:extLst>
              <a:ext uri="{FF2B5EF4-FFF2-40B4-BE49-F238E27FC236}">
                <a16:creationId xmlns:a16="http://schemas.microsoft.com/office/drawing/2014/main" id="{7D10E757-145F-DF8A-7FF7-1BDD153C19B2}"/>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42969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45a5fdbcb7_0_1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g245a5fdbcb7_0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a:extLst>
            <a:ext uri="{FF2B5EF4-FFF2-40B4-BE49-F238E27FC236}">
              <a16:creationId xmlns:a16="http://schemas.microsoft.com/office/drawing/2014/main" id="{83FCA1EF-1FEC-EC4B-9C6C-5E2AE40162EF}"/>
            </a:ext>
          </a:extLst>
        </p:cNvPr>
        <p:cNvGrpSpPr/>
        <p:nvPr/>
      </p:nvGrpSpPr>
      <p:grpSpPr>
        <a:xfrm>
          <a:off x="0" y="0"/>
          <a:ext cx="0" cy="0"/>
          <a:chOff x="0" y="0"/>
          <a:chExt cx="0" cy="0"/>
        </a:xfrm>
      </p:grpSpPr>
      <p:sp>
        <p:nvSpPr>
          <p:cNvPr id="335" name="Google Shape;335;g245a5fdbcb7_0_170:notes">
            <a:extLst>
              <a:ext uri="{FF2B5EF4-FFF2-40B4-BE49-F238E27FC236}">
                <a16:creationId xmlns:a16="http://schemas.microsoft.com/office/drawing/2014/main" id="{EA1EA737-E28E-A308-E08C-F7B377836D2C}"/>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GB" dirty="0"/>
              <a:t>How to avoid hitting the worst case?</a:t>
            </a:r>
          </a:p>
          <a:p>
            <a:pPr marL="457200" lvl="0" indent="-368300" algn="l" rtl="0">
              <a:lnSpc>
                <a:spcPct val="90000"/>
              </a:lnSpc>
              <a:spcBef>
                <a:spcPts val="400"/>
              </a:spcBef>
              <a:spcAft>
                <a:spcPts val="0"/>
              </a:spcAft>
              <a:buSzPts val="2200"/>
              <a:buChar char="●"/>
            </a:pPr>
            <a:r>
              <a:rPr lang="en-GB" sz="2200" dirty="0"/>
              <a:t>It depends on pivot selection. If the pivot divides each array in half, we get better </a:t>
            </a:r>
            <a:r>
              <a:rPr lang="en-GB" sz="2200" dirty="0" err="1"/>
              <a:t>behavior</a:t>
            </a:r>
            <a:endParaRPr lang="en-GB" sz="2200" dirty="0"/>
          </a:p>
          <a:p>
            <a:pPr marL="265176" lvl="1" indent="-22859" algn="l" rtl="0">
              <a:lnSpc>
                <a:spcPct val="90000"/>
              </a:lnSpc>
              <a:spcBef>
                <a:spcPts val="600"/>
              </a:spcBef>
              <a:spcAft>
                <a:spcPts val="0"/>
              </a:spcAft>
              <a:buSzPts val="1800"/>
              <a:buNone/>
            </a:pPr>
            <a:endParaRPr lang="en-GB" dirty="0"/>
          </a:p>
          <a:p>
            <a:pPr marL="0" lvl="0" indent="0" algn="l" rtl="0">
              <a:lnSpc>
                <a:spcPct val="90000"/>
              </a:lnSpc>
              <a:spcBef>
                <a:spcPts val="1600"/>
              </a:spcBef>
              <a:spcAft>
                <a:spcPts val="0"/>
              </a:spcAft>
              <a:buNone/>
            </a:pPr>
            <a:r>
              <a:rPr lang="en-GB" dirty="0"/>
              <a:t>Here are four options for finding a pivot. What are the </a:t>
            </a:r>
            <a:r>
              <a:rPr lang="en-GB" dirty="0" err="1"/>
              <a:t>tradeoffs</a:t>
            </a:r>
            <a:r>
              <a:rPr lang="en-GB" dirty="0"/>
              <a:t>?</a:t>
            </a:r>
          </a:p>
          <a:p>
            <a:pPr marL="457200" lvl="0" indent="-368300" algn="l" rtl="0">
              <a:lnSpc>
                <a:spcPct val="90000"/>
              </a:lnSpc>
              <a:spcBef>
                <a:spcPts val="400"/>
              </a:spcBef>
              <a:spcAft>
                <a:spcPts val="0"/>
              </a:spcAft>
              <a:buSzPts val="2200"/>
              <a:buChar char="●"/>
            </a:pPr>
            <a:r>
              <a:rPr lang="en-GB" sz="2200" dirty="0"/>
              <a:t>Just take the first element</a:t>
            </a:r>
            <a:endParaRPr lang="en-GB" dirty="0"/>
          </a:p>
          <a:p>
            <a:pPr marL="457200" lvl="0" indent="-368300" algn="l" rtl="0">
              <a:lnSpc>
                <a:spcPct val="90000"/>
              </a:lnSpc>
              <a:spcBef>
                <a:spcPts val="0"/>
              </a:spcBef>
              <a:spcAft>
                <a:spcPts val="0"/>
              </a:spcAft>
              <a:buSzPts val="2200"/>
              <a:buChar char="●"/>
            </a:pPr>
            <a:r>
              <a:rPr lang="en-GB" sz="2200" dirty="0"/>
              <a:t>Take the median of the full array</a:t>
            </a:r>
            <a:endParaRPr lang="en-GB" dirty="0"/>
          </a:p>
          <a:p>
            <a:pPr marL="457200" lvl="0" indent="-368300" algn="l" rtl="0">
              <a:lnSpc>
                <a:spcPct val="90000"/>
              </a:lnSpc>
              <a:spcBef>
                <a:spcPts val="0"/>
              </a:spcBef>
              <a:spcAft>
                <a:spcPts val="0"/>
              </a:spcAft>
              <a:buSzPts val="2200"/>
              <a:buChar char="●"/>
            </a:pPr>
            <a:r>
              <a:rPr lang="en-GB" sz="2200" dirty="0"/>
              <a:t>Take the median of the first, last, and middle element</a:t>
            </a:r>
            <a:endParaRPr lang="en-GB" dirty="0"/>
          </a:p>
          <a:p>
            <a:pPr marL="457200" lvl="0" indent="-368300" algn="l" rtl="0">
              <a:lnSpc>
                <a:spcPct val="90000"/>
              </a:lnSpc>
              <a:spcBef>
                <a:spcPts val="0"/>
              </a:spcBef>
              <a:spcAft>
                <a:spcPts val="0"/>
              </a:spcAft>
              <a:buSzPts val="2200"/>
              <a:buChar char="●"/>
            </a:pPr>
            <a:r>
              <a:rPr lang="en-GB" sz="2200" dirty="0"/>
              <a:t>Pick a random element</a:t>
            </a:r>
            <a:endParaRPr lang="en-GB" dirty="0"/>
          </a:p>
          <a:p>
            <a:pPr marL="0" lvl="0" indent="0" algn="l" rtl="0">
              <a:lnSpc>
                <a:spcPct val="90000"/>
              </a:lnSpc>
              <a:spcBef>
                <a:spcPts val="1600"/>
              </a:spcBef>
              <a:spcAft>
                <a:spcPts val="0"/>
              </a:spcAft>
              <a:buSzPts val="2200"/>
              <a:buNone/>
            </a:pPr>
            <a:endParaRPr lang="en-GB" dirty="0"/>
          </a:p>
          <a:p>
            <a:pPr marL="0" lvl="0" indent="0" algn="l" rtl="0">
              <a:lnSpc>
                <a:spcPct val="90000"/>
              </a:lnSpc>
              <a:spcBef>
                <a:spcPts val="1400"/>
              </a:spcBef>
              <a:spcAft>
                <a:spcPts val="0"/>
              </a:spcAft>
              <a:buSzPts val="2200"/>
              <a:buNone/>
            </a:pPr>
            <a:endParaRPr lang="en-GB" dirty="0"/>
          </a:p>
          <a:p>
            <a:endParaRPr lang="en-GB" dirty="0"/>
          </a:p>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Simple to implement but can lead to poor performance if the array is already sorted or nearly sorted.</a:t>
            </a:r>
          </a:p>
          <a:p>
            <a:pPr lvl="1"/>
            <a:r>
              <a:rPr lang="en-GB" dirty="0"/>
              <a:t>### Random Element as Pivot. This can help avoid worst-case scenarios and provide more consistent performance across different input distributions.</a:t>
            </a:r>
          </a:p>
          <a:p>
            <a:pPr lvl="1"/>
            <a:r>
              <a:rPr lang="en-GB" dirty="0"/>
              <a:t>### Median-of-Three. This method selects the median of the first, middle, and last elements of the array as the pivot. It provides a good balance between simplicity and performance.</a:t>
            </a:r>
          </a:p>
          <a:p>
            <a:endParaRPr lang="en-SE" dirty="0"/>
          </a:p>
          <a:p>
            <a:pPr marL="0" lvl="0" indent="0" algn="l" rtl="0">
              <a:spcBef>
                <a:spcPts val="0"/>
              </a:spcBef>
              <a:spcAft>
                <a:spcPts val="0"/>
              </a:spcAft>
              <a:buNone/>
            </a:pPr>
            <a:endParaRPr dirty="0"/>
          </a:p>
        </p:txBody>
      </p:sp>
      <p:sp>
        <p:nvSpPr>
          <p:cNvPr id="336" name="Google Shape;336;g245a5fdbcb7_0_170:notes">
            <a:extLst>
              <a:ext uri="{FF2B5EF4-FFF2-40B4-BE49-F238E27FC236}">
                <a16:creationId xmlns:a16="http://schemas.microsoft.com/office/drawing/2014/main" id="{8B6D60F2-60F0-E3CB-85B3-436B9680C2D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51845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a:extLst>
            <a:ext uri="{FF2B5EF4-FFF2-40B4-BE49-F238E27FC236}">
              <a16:creationId xmlns:a16="http://schemas.microsoft.com/office/drawing/2014/main" id="{C741F7CC-733E-2926-CC3D-9EBBB9669F1E}"/>
            </a:ext>
          </a:extLst>
        </p:cNvPr>
        <p:cNvGrpSpPr/>
        <p:nvPr/>
      </p:nvGrpSpPr>
      <p:grpSpPr>
        <a:xfrm>
          <a:off x="0" y="0"/>
          <a:ext cx="0" cy="0"/>
          <a:chOff x="0" y="0"/>
          <a:chExt cx="0" cy="0"/>
        </a:xfrm>
      </p:grpSpPr>
      <p:sp>
        <p:nvSpPr>
          <p:cNvPr id="335" name="Google Shape;335;g245a5fdbcb7_0_170:notes">
            <a:extLst>
              <a:ext uri="{FF2B5EF4-FFF2-40B4-BE49-F238E27FC236}">
                <a16:creationId xmlns:a16="http://schemas.microsoft.com/office/drawing/2014/main" id="{F2A3E965-3AE8-5046-DAD5-350C6007E639}"/>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1400"/>
              <a:buFont typeface="Arial"/>
              <a:buNone/>
              <a:tabLst/>
              <a:defRPr/>
            </a:pPr>
            <a:r>
              <a:rPr lang="en-GB" dirty="0"/>
              <a:t>When the list is randomly shuffled:</a:t>
            </a:r>
          </a:p>
          <a:p>
            <a:pPr marL="0" lvl="0" indent="0" algn="l" rtl="0">
              <a:spcBef>
                <a:spcPts val="0"/>
              </a:spcBef>
              <a:spcAft>
                <a:spcPts val="0"/>
              </a:spcAft>
              <a:buNone/>
            </a:pPr>
            <a:endParaRPr lang="en-GB" sz="1200" dirty="0">
              <a:solidFill>
                <a:schemeClr val="dk1"/>
              </a:solidFill>
              <a:latin typeface="+mj-lt"/>
              <a:ea typeface="Quattrocento Sans"/>
              <a:cs typeface="Quattrocento Sans"/>
              <a:sym typeface="Quattrocento Sans"/>
            </a:endParaRPr>
          </a:p>
          <a:p>
            <a:pPr marL="0" lvl="0" indent="0" algn="l" rtl="0">
              <a:spcBef>
                <a:spcPts val="0"/>
              </a:spcBef>
              <a:spcAft>
                <a:spcPts val="0"/>
              </a:spcAft>
              <a:buNone/>
            </a:pPr>
            <a:r>
              <a:rPr lang="en-GB" sz="1200" dirty="0">
                <a:solidFill>
                  <a:schemeClr val="dk1"/>
                </a:solidFill>
                <a:latin typeface="+mj-lt"/>
                <a:ea typeface="Quattrocento Sans"/>
                <a:cs typeface="Quattrocento Sans"/>
                <a:sym typeface="Quattrocento Sans"/>
              </a:rPr>
              <a:t>If we always pick the middle element as the pivot, then Quick Sort has the best-case complexity of O(n log n). This corresponds to a balanced BST.</a:t>
            </a:r>
          </a:p>
          <a:p>
            <a:pPr marL="0" lvl="0" indent="0" algn="l" rtl="0">
              <a:lnSpc>
                <a:spcPct val="90000"/>
              </a:lnSpc>
              <a:spcBef>
                <a:spcPts val="0"/>
              </a:spcBef>
              <a:spcAft>
                <a:spcPts val="0"/>
              </a:spcAft>
              <a:buNone/>
            </a:pPr>
            <a:endParaRPr lang="en-GB" dirty="0"/>
          </a:p>
          <a:p>
            <a:pPr marL="0" lvl="0" indent="0" algn="l" rtl="0">
              <a:lnSpc>
                <a:spcPct val="90000"/>
              </a:lnSpc>
              <a:spcBef>
                <a:spcPts val="0"/>
              </a:spcBef>
              <a:spcAft>
                <a:spcPts val="0"/>
              </a:spcAft>
              <a:buNone/>
            </a:pPr>
            <a:r>
              <a:rPr lang="en-GB" dirty="0"/>
              <a:t>How to avoid hitting the worst case?</a:t>
            </a:r>
          </a:p>
          <a:p>
            <a:pPr marL="457200" lvl="0" indent="-368300" algn="l" rtl="0">
              <a:lnSpc>
                <a:spcPct val="90000"/>
              </a:lnSpc>
              <a:spcBef>
                <a:spcPts val="400"/>
              </a:spcBef>
              <a:spcAft>
                <a:spcPts val="0"/>
              </a:spcAft>
              <a:buSzPts val="2200"/>
              <a:buChar char="●"/>
            </a:pPr>
            <a:r>
              <a:rPr lang="en-GB" sz="2200" dirty="0"/>
              <a:t>It depends on pivot selection. If the pivot divides each array in half, we get better </a:t>
            </a:r>
            <a:r>
              <a:rPr lang="en-GB" sz="2200" dirty="0" err="1"/>
              <a:t>behavior</a:t>
            </a:r>
            <a:endParaRPr lang="en-GB" sz="2200" dirty="0"/>
          </a:p>
          <a:p>
            <a:pPr marL="265176" lvl="1" indent="-22859" algn="l" rtl="0">
              <a:lnSpc>
                <a:spcPct val="90000"/>
              </a:lnSpc>
              <a:spcBef>
                <a:spcPts val="600"/>
              </a:spcBef>
              <a:spcAft>
                <a:spcPts val="0"/>
              </a:spcAft>
              <a:buSzPts val="1800"/>
              <a:buNone/>
            </a:pPr>
            <a:endParaRPr lang="en-GB" dirty="0"/>
          </a:p>
          <a:p>
            <a:pPr marL="0" lvl="0" indent="0" algn="l" rtl="0">
              <a:lnSpc>
                <a:spcPct val="90000"/>
              </a:lnSpc>
              <a:spcBef>
                <a:spcPts val="1600"/>
              </a:spcBef>
              <a:spcAft>
                <a:spcPts val="0"/>
              </a:spcAft>
              <a:buNone/>
            </a:pPr>
            <a:r>
              <a:rPr lang="en-GB" dirty="0"/>
              <a:t>Here are four options for finding a pivot. What are the </a:t>
            </a:r>
            <a:r>
              <a:rPr lang="en-GB" dirty="0" err="1"/>
              <a:t>tradeoffs</a:t>
            </a:r>
            <a:r>
              <a:rPr lang="en-GB" dirty="0"/>
              <a:t>?</a:t>
            </a:r>
          </a:p>
          <a:p>
            <a:pPr marL="457200" lvl="0" indent="-368300" algn="l" rtl="0">
              <a:lnSpc>
                <a:spcPct val="90000"/>
              </a:lnSpc>
              <a:spcBef>
                <a:spcPts val="400"/>
              </a:spcBef>
              <a:spcAft>
                <a:spcPts val="0"/>
              </a:spcAft>
              <a:buSzPts val="2200"/>
              <a:buChar char="●"/>
            </a:pPr>
            <a:r>
              <a:rPr lang="en-GB" sz="2200" dirty="0"/>
              <a:t>Just take the first element</a:t>
            </a:r>
            <a:endParaRPr lang="en-GB" dirty="0"/>
          </a:p>
          <a:p>
            <a:pPr marL="457200" lvl="0" indent="-368300" algn="l" rtl="0">
              <a:lnSpc>
                <a:spcPct val="90000"/>
              </a:lnSpc>
              <a:spcBef>
                <a:spcPts val="0"/>
              </a:spcBef>
              <a:spcAft>
                <a:spcPts val="0"/>
              </a:spcAft>
              <a:buSzPts val="2200"/>
              <a:buChar char="●"/>
            </a:pPr>
            <a:r>
              <a:rPr lang="en-GB" sz="2200" dirty="0"/>
              <a:t>Take the median of the full array</a:t>
            </a:r>
            <a:endParaRPr lang="en-GB" dirty="0"/>
          </a:p>
          <a:p>
            <a:pPr marL="457200" lvl="0" indent="-368300" algn="l" rtl="0">
              <a:lnSpc>
                <a:spcPct val="90000"/>
              </a:lnSpc>
              <a:spcBef>
                <a:spcPts val="0"/>
              </a:spcBef>
              <a:spcAft>
                <a:spcPts val="0"/>
              </a:spcAft>
              <a:buSzPts val="2200"/>
              <a:buChar char="●"/>
            </a:pPr>
            <a:r>
              <a:rPr lang="en-GB" sz="2200" dirty="0"/>
              <a:t>Take the median of the first, last, and middle element</a:t>
            </a:r>
            <a:endParaRPr lang="en-GB" dirty="0"/>
          </a:p>
          <a:p>
            <a:pPr marL="457200" lvl="0" indent="-368300" algn="l" rtl="0">
              <a:lnSpc>
                <a:spcPct val="90000"/>
              </a:lnSpc>
              <a:spcBef>
                <a:spcPts val="0"/>
              </a:spcBef>
              <a:spcAft>
                <a:spcPts val="0"/>
              </a:spcAft>
              <a:buSzPts val="2200"/>
              <a:buChar char="●"/>
            </a:pPr>
            <a:r>
              <a:rPr lang="en-GB" sz="2200" dirty="0"/>
              <a:t>Pick a random element</a:t>
            </a:r>
            <a:endParaRPr lang="en-GB" dirty="0"/>
          </a:p>
          <a:p>
            <a:pPr marL="0" lvl="0" indent="0" algn="l" rtl="0">
              <a:lnSpc>
                <a:spcPct val="90000"/>
              </a:lnSpc>
              <a:spcBef>
                <a:spcPts val="1600"/>
              </a:spcBef>
              <a:spcAft>
                <a:spcPts val="0"/>
              </a:spcAft>
              <a:buSzPts val="2200"/>
              <a:buNone/>
            </a:pPr>
            <a:endParaRPr lang="en-GB" dirty="0"/>
          </a:p>
          <a:p>
            <a:pPr marL="0" lvl="0" indent="0" algn="l" rtl="0">
              <a:lnSpc>
                <a:spcPct val="90000"/>
              </a:lnSpc>
              <a:spcBef>
                <a:spcPts val="1400"/>
              </a:spcBef>
              <a:spcAft>
                <a:spcPts val="0"/>
              </a:spcAft>
              <a:buSzPts val="2200"/>
              <a:buNone/>
            </a:pPr>
            <a:endParaRPr lang="en-GB" dirty="0"/>
          </a:p>
          <a:p>
            <a:endParaRPr lang="en-GB" dirty="0"/>
          </a:p>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Simple to implement but can lead to poor performance if the array is already sorted or nearly sorted.</a:t>
            </a:r>
          </a:p>
          <a:p>
            <a:pPr lvl="1"/>
            <a:r>
              <a:rPr lang="en-GB" dirty="0"/>
              <a:t>### Random Element as Pivot. This can help avoid worst-case scenarios and provide more consistent performance across different input distributions.</a:t>
            </a:r>
          </a:p>
          <a:p>
            <a:pPr lvl="1"/>
            <a:r>
              <a:rPr lang="en-GB" dirty="0"/>
              <a:t>### Median-of-Three. This method selects the median of the first, middle, and last elements of the array as the pivot. It provides a good balance between simplicity and performance.</a:t>
            </a:r>
          </a:p>
          <a:p>
            <a:endParaRPr lang="en-SE" dirty="0"/>
          </a:p>
          <a:p>
            <a:pPr marL="0" lvl="0" indent="0" algn="l" rtl="0">
              <a:spcBef>
                <a:spcPts val="0"/>
              </a:spcBef>
              <a:spcAft>
                <a:spcPts val="0"/>
              </a:spcAft>
              <a:buNone/>
            </a:pPr>
            <a:endParaRPr dirty="0"/>
          </a:p>
        </p:txBody>
      </p:sp>
      <p:sp>
        <p:nvSpPr>
          <p:cNvPr id="336" name="Google Shape;336;g245a5fdbcb7_0_170:notes">
            <a:extLst>
              <a:ext uri="{FF2B5EF4-FFF2-40B4-BE49-F238E27FC236}">
                <a16:creationId xmlns:a16="http://schemas.microsoft.com/office/drawing/2014/main" id="{1C2DFD33-04A4-A1B7-DD6A-337D3A2C35C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6762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a:extLst>
            <a:ext uri="{FF2B5EF4-FFF2-40B4-BE49-F238E27FC236}">
              <a16:creationId xmlns:a16="http://schemas.microsoft.com/office/drawing/2014/main" id="{64EC49FF-01FF-6197-9153-6A4F005B59B2}"/>
            </a:ext>
          </a:extLst>
        </p:cNvPr>
        <p:cNvGrpSpPr/>
        <p:nvPr/>
      </p:nvGrpSpPr>
      <p:grpSpPr>
        <a:xfrm>
          <a:off x="0" y="0"/>
          <a:ext cx="0" cy="0"/>
          <a:chOff x="0" y="0"/>
          <a:chExt cx="0" cy="0"/>
        </a:xfrm>
      </p:grpSpPr>
      <p:sp>
        <p:nvSpPr>
          <p:cNvPr id="335" name="Google Shape;335;g245a5fdbcb7_0_170:notes">
            <a:extLst>
              <a:ext uri="{FF2B5EF4-FFF2-40B4-BE49-F238E27FC236}">
                <a16:creationId xmlns:a16="http://schemas.microsoft.com/office/drawing/2014/main" id="{C98E323D-44FB-09F9-D95E-7B6C79ADECFB}"/>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1400"/>
              <a:buFont typeface="Arial"/>
              <a:buNone/>
              <a:tabLst/>
              <a:defRPr/>
            </a:pPr>
            <a:r>
              <a:rPr lang="en-GB" dirty="0"/>
              <a:t>When the list is randomly shuffled:</a:t>
            </a:r>
          </a:p>
          <a:p>
            <a:pPr marL="0" lvl="0" indent="0" algn="l" rtl="0">
              <a:spcBef>
                <a:spcPts val="0"/>
              </a:spcBef>
              <a:spcAft>
                <a:spcPts val="0"/>
              </a:spcAft>
              <a:buNone/>
            </a:pPr>
            <a:endParaRPr lang="en-GB" sz="1200" dirty="0">
              <a:solidFill>
                <a:schemeClr val="dk1"/>
              </a:solidFill>
              <a:latin typeface="+mj-lt"/>
              <a:ea typeface="Quattrocento Sans"/>
              <a:cs typeface="Quattrocento Sans"/>
              <a:sym typeface="Quattrocento Sans"/>
            </a:endParaRPr>
          </a:p>
          <a:p>
            <a:pPr marL="0" lvl="0" indent="0" algn="l" rtl="0">
              <a:spcBef>
                <a:spcPts val="0"/>
              </a:spcBef>
              <a:spcAft>
                <a:spcPts val="0"/>
              </a:spcAft>
              <a:buNone/>
            </a:pPr>
            <a:r>
              <a:rPr lang="en-GB" sz="1200" dirty="0">
                <a:solidFill>
                  <a:schemeClr val="dk1"/>
                </a:solidFill>
                <a:latin typeface="+mj-lt"/>
                <a:ea typeface="Quattrocento Sans"/>
                <a:cs typeface="Quattrocento Sans"/>
                <a:sym typeface="Quattrocento Sans"/>
              </a:rPr>
              <a:t>If we always pick the middle element as the pivot, then Quick Sort has the best-case complexity of O(n log n). This corresponds to a balanced BST.</a:t>
            </a:r>
          </a:p>
          <a:p>
            <a:pPr marL="0" lvl="0" indent="0" algn="l" rtl="0">
              <a:lnSpc>
                <a:spcPct val="90000"/>
              </a:lnSpc>
              <a:spcBef>
                <a:spcPts val="0"/>
              </a:spcBef>
              <a:spcAft>
                <a:spcPts val="0"/>
              </a:spcAft>
              <a:buNone/>
            </a:pPr>
            <a:endParaRPr lang="en-GB" dirty="0"/>
          </a:p>
          <a:p>
            <a:pPr marL="0" lvl="0" indent="0" algn="l" rtl="0">
              <a:lnSpc>
                <a:spcPct val="90000"/>
              </a:lnSpc>
              <a:spcBef>
                <a:spcPts val="0"/>
              </a:spcBef>
              <a:spcAft>
                <a:spcPts val="0"/>
              </a:spcAft>
              <a:buNone/>
            </a:pPr>
            <a:r>
              <a:rPr lang="en-GB" dirty="0"/>
              <a:t>How to avoid hitting the worst case?</a:t>
            </a:r>
          </a:p>
          <a:p>
            <a:pPr marL="457200" lvl="0" indent="-368300" algn="l" rtl="0">
              <a:lnSpc>
                <a:spcPct val="90000"/>
              </a:lnSpc>
              <a:spcBef>
                <a:spcPts val="400"/>
              </a:spcBef>
              <a:spcAft>
                <a:spcPts val="0"/>
              </a:spcAft>
              <a:buSzPts val="2200"/>
              <a:buChar char="●"/>
            </a:pPr>
            <a:r>
              <a:rPr lang="en-GB" sz="2200" dirty="0"/>
              <a:t>It depends on pivot selection. If the pivot divides each array in half, we get better </a:t>
            </a:r>
            <a:r>
              <a:rPr lang="en-GB" sz="2200" dirty="0" err="1"/>
              <a:t>behavior</a:t>
            </a:r>
            <a:endParaRPr lang="en-GB" sz="2200" dirty="0"/>
          </a:p>
          <a:p>
            <a:pPr marL="265176" lvl="1" indent="-22859" algn="l" rtl="0">
              <a:lnSpc>
                <a:spcPct val="90000"/>
              </a:lnSpc>
              <a:spcBef>
                <a:spcPts val="600"/>
              </a:spcBef>
              <a:spcAft>
                <a:spcPts val="0"/>
              </a:spcAft>
              <a:buSzPts val="1800"/>
              <a:buNone/>
            </a:pPr>
            <a:endParaRPr lang="en-GB" dirty="0"/>
          </a:p>
          <a:p>
            <a:pPr marL="0" lvl="0" indent="0" algn="l" rtl="0">
              <a:lnSpc>
                <a:spcPct val="90000"/>
              </a:lnSpc>
              <a:spcBef>
                <a:spcPts val="1600"/>
              </a:spcBef>
              <a:spcAft>
                <a:spcPts val="0"/>
              </a:spcAft>
              <a:buNone/>
            </a:pPr>
            <a:r>
              <a:rPr lang="en-GB" dirty="0"/>
              <a:t>Here are four options for finding a pivot. What are the </a:t>
            </a:r>
            <a:r>
              <a:rPr lang="en-GB" dirty="0" err="1"/>
              <a:t>tradeoffs</a:t>
            </a:r>
            <a:r>
              <a:rPr lang="en-GB" dirty="0"/>
              <a:t>?</a:t>
            </a:r>
          </a:p>
          <a:p>
            <a:pPr marL="457200" lvl="0" indent="-368300" algn="l" rtl="0">
              <a:lnSpc>
                <a:spcPct val="90000"/>
              </a:lnSpc>
              <a:spcBef>
                <a:spcPts val="400"/>
              </a:spcBef>
              <a:spcAft>
                <a:spcPts val="0"/>
              </a:spcAft>
              <a:buSzPts val="2200"/>
              <a:buChar char="●"/>
            </a:pPr>
            <a:r>
              <a:rPr lang="en-GB" sz="2200" dirty="0"/>
              <a:t>Just take the first element</a:t>
            </a:r>
            <a:endParaRPr lang="en-GB" dirty="0"/>
          </a:p>
          <a:p>
            <a:pPr marL="457200" lvl="0" indent="-368300" algn="l" rtl="0">
              <a:lnSpc>
                <a:spcPct val="90000"/>
              </a:lnSpc>
              <a:spcBef>
                <a:spcPts val="0"/>
              </a:spcBef>
              <a:spcAft>
                <a:spcPts val="0"/>
              </a:spcAft>
              <a:buSzPts val="2200"/>
              <a:buChar char="●"/>
            </a:pPr>
            <a:r>
              <a:rPr lang="en-GB" sz="2200" dirty="0"/>
              <a:t>Take the median of the full array</a:t>
            </a:r>
            <a:endParaRPr lang="en-GB" dirty="0"/>
          </a:p>
          <a:p>
            <a:pPr marL="457200" lvl="0" indent="-368300" algn="l" rtl="0">
              <a:lnSpc>
                <a:spcPct val="90000"/>
              </a:lnSpc>
              <a:spcBef>
                <a:spcPts val="0"/>
              </a:spcBef>
              <a:spcAft>
                <a:spcPts val="0"/>
              </a:spcAft>
              <a:buSzPts val="2200"/>
              <a:buChar char="●"/>
            </a:pPr>
            <a:r>
              <a:rPr lang="en-GB" sz="2200" dirty="0"/>
              <a:t>Take the median of the first, last, and middle element</a:t>
            </a:r>
            <a:endParaRPr lang="en-GB" dirty="0"/>
          </a:p>
          <a:p>
            <a:pPr marL="457200" lvl="0" indent="-368300" algn="l" rtl="0">
              <a:lnSpc>
                <a:spcPct val="90000"/>
              </a:lnSpc>
              <a:spcBef>
                <a:spcPts val="0"/>
              </a:spcBef>
              <a:spcAft>
                <a:spcPts val="0"/>
              </a:spcAft>
              <a:buSzPts val="2200"/>
              <a:buChar char="●"/>
            </a:pPr>
            <a:r>
              <a:rPr lang="en-GB" sz="2200" dirty="0"/>
              <a:t>Pick a random element</a:t>
            </a:r>
            <a:endParaRPr lang="en-GB" dirty="0"/>
          </a:p>
          <a:p>
            <a:pPr marL="0" lvl="0" indent="0" algn="l" rtl="0">
              <a:lnSpc>
                <a:spcPct val="90000"/>
              </a:lnSpc>
              <a:spcBef>
                <a:spcPts val="1600"/>
              </a:spcBef>
              <a:spcAft>
                <a:spcPts val="0"/>
              </a:spcAft>
              <a:buSzPts val="2200"/>
              <a:buNone/>
            </a:pPr>
            <a:endParaRPr lang="en-GB" dirty="0"/>
          </a:p>
          <a:p>
            <a:pPr marL="0" lvl="0" indent="0" algn="l" rtl="0">
              <a:lnSpc>
                <a:spcPct val="90000"/>
              </a:lnSpc>
              <a:spcBef>
                <a:spcPts val="1400"/>
              </a:spcBef>
              <a:spcAft>
                <a:spcPts val="0"/>
              </a:spcAft>
              <a:buSzPts val="2200"/>
              <a:buNone/>
            </a:pPr>
            <a:endParaRPr lang="en-GB" dirty="0"/>
          </a:p>
          <a:p>
            <a:endParaRPr lang="en-GB" dirty="0"/>
          </a:p>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Simple to implement but can lead to poor performance if the array is already sorted or nearly sorted.</a:t>
            </a:r>
          </a:p>
          <a:p>
            <a:pPr lvl="1"/>
            <a:r>
              <a:rPr lang="en-GB" dirty="0"/>
              <a:t>### Random Element as Pivot. This can help avoid worst-case scenarios and provide more consistent performance across different input distributions.</a:t>
            </a:r>
          </a:p>
          <a:p>
            <a:pPr lvl="1"/>
            <a:r>
              <a:rPr lang="en-GB" dirty="0"/>
              <a:t>### Median-of-Three. This method selects the median of the first, middle, and last elements of the array as the pivot. It provides a good balance between simplicity and performance.</a:t>
            </a:r>
          </a:p>
          <a:p>
            <a:endParaRPr lang="en-SE" dirty="0"/>
          </a:p>
          <a:p>
            <a:pPr marL="0" lvl="0" indent="0" algn="l" rtl="0">
              <a:spcBef>
                <a:spcPts val="0"/>
              </a:spcBef>
              <a:spcAft>
                <a:spcPts val="0"/>
              </a:spcAft>
              <a:buNone/>
            </a:pPr>
            <a:endParaRPr dirty="0"/>
          </a:p>
        </p:txBody>
      </p:sp>
      <p:sp>
        <p:nvSpPr>
          <p:cNvPr id="336" name="Google Shape;336;g245a5fdbcb7_0_170:notes">
            <a:extLst>
              <a:ext uri="{FF2B5EF4-FFF2-40B4-BE49-F238E27FC236}">
                <a16:creationId xmlns:a16="http://schemas.microsoft.com/office/drawing/2014/main" id="{09DC8054-9BAC-E170-7E04-38D34441878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72253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45a279f52c_1_1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g245a279f52c_1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443b0dda64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7" name="Google Shape;397;g2443b0dda64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4449a5534_0_6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244449a5534_0_6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443b0dda64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g2443b0dda64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443b0dda64_0_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g2443b0dda64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45a279f52c_1_2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g245a279f52c_1_2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245af7ecbf7_2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245af7ecbf7_2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g245af7ecbf7_2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46</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45af7ecbf7_2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45af7ecbf7_2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g245af7ecbf7_2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47</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45af7ecbf7_2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245af7ecbf7_2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8" name="Google Shape;528;g245af7ecbf7_2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48</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45a279f52c_1_2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g245a279f52c_1_2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245af7ecbf7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245af7ecbf7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1200"/>
              </a:spcBef>
              <a:spcAft>
                <a:spcPts val="0"/>
              </a:spcAft>
              <a:buNone/>
            </a:pPr>
            <a:r>
              <a:rPr lang="en-GB" dirty="0"/>
              <a:t>Sorting algorithms that only work on data types with ordering already known to computer logic: numbers</a:t>
            </a:r>
          </a:p>
          <a:p>
            <a:pPr marL="457200" lvl="0" indent="-393700" algn="l" rtl="0">
              <a:spcBef>
                <a:spcPts val="1200"/>
              </a:spcBef>
              <a:spcAft>
                <a:spcPts val="0"/>
              </a:spcAft>
              <a:buSzPts val="2600"/>
              <a:buChar char="-"/>
            </a:pPr>
            <a:r>
              <a:rPr lang="en-GB" dirty="0"/>
              <a:t>Bucket Sort for </a:t>
            </a:r>
            <a:r>
              <a:rPr lang="en-GB" dirty="0" err="1"/>
              <a:t>ints</a:t>
            </a:r>
            <a:endParaRPr lang="en-GB" dirty="0"/>
          </a:p>
          <a:p>
            <a:pPr marL="457200" lvl="0" indent="-393700" algn="l" rtl="0">
              <a:spcBef>
                <a:spcPts val="0"/>
              </a:spcBef>
              <a:spcAft>
                <a:spcPts val="0"/>
              </a:spcAft>
              <a:buSzPts val="2600"/>
              <a:buChar char="-"/>
            </a:pPr>
            <a:r>
              <a:rPr lang="en-GB" dirty="0"/>
              <a:t>Radix Sort</a:t>
            </a:r>
          </a:p>
          <a:p>
            <a:pPr marL="0" lvl="0" indent="0" algn="l" rtl="0">
              <a:spcBef>
                <a:spcPts val="0"/>
              </a:spcBef>
              <a:spcAft>
                <a:spcPts val="0"/>
              </a:spcAft>
              <a:buNone/>
            </a:pPr>
            <a:endParaRPr lang="en-SE" dirty="0"/>
          </a:p>
        </p:txBody>
      </p:sp>
      <p:sp>
        <p:nvSpPr>
          <p:cNvPr id="547" name="Google Shape;547;g245af7ecbf7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50</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t>Radix is another term of “base”: E.g., bubble sort is in-place sorting.</a:t>
            </a:r>
          </a:p>
          <a:p>
            <a:pPr>
              <a:lnSpc>
                <a:spcPct val="90000"/>
              </a:lnSpc>
            </a:pPr>
            <a:r>
              <a:rPr lang="en-US" sz="3600" dirty="0"/>
              <a:t>when sorting a large number of elements</a:t>
            </a:r>
          </a:p>
          <a:p>
            <a:pPr lvl="1"/>
            <a:r>
              <a:rPr lang="en-US" sz="3200" dirty="0"/>
              <a:t>O(n). n: number of elements; k: number of digits in the largest number</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dirty="0"/>
          </a:p>
          <a:p>
            <a:endParaRPr lang="en-SE"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252745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54</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0877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55</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06431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Radix Sort Algorithm Introduction in 5 Minutes, CS Dojo</a:t>
            </a:r>
          </a:p>
          <a:p>
            <a:pPr lvl="1"/>
            <a:r>
              <a:rPr lang="en-GB" dirty="0">
                <a:hlinkClick r:id="rId3"/>
              </a:rPr>
              <a:t>https://www.youtube.com/watch?v=XiuSW_mEn7g</a:t>
            </a:r>
            <a:endParaRPr lang="en-SE"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21757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above examples, how many buckets are needed? And how many passes must be made?</a:t>
            </a:r>
          </a:p>
          <a:p>
            <a:pPr lvl="1"/>
            <a:r>
              <a:rPr lang="en-US" dirty="0"/>
              <a:t>Sort by the least significant digit:</a:t>
            </a:r>
            <a:br>
              <a:rPr lang="en-US" dirty="0"/>
            </a:br>
            <a:r>
              <a:rPr lang="en-US" dirty="0"/>
              <a:t>34</a:t>
            </a:r>
            <a:r>
              <a:rPr lang="en-US" dirty="0">
                <a:solidFill>
                  <a:schemeClr val="accent2"/>
                </a:solidFill>
              </a:rPr>
              <a:t>1</a:t>
            </a:r>
            <a:r>
              <a:rPr lang="en-US" dirty="0"/>
              <a:t>, 13</a:t>
            </a:r>
            <a:r>
              <a:rPr lang="en-US" dirty="0">
                <a:solidFill>
                  <a:schemeClr val="accent2"/>
                </a:solidFill>
              </a:rPr>
              <a:t>1</a:t>
            </a:r>
            <a:r>
              <a:rPr lang="en-US" dirty="0"/>
              <a:t>, 12</a:t>
            </a:r>
            <a:r>
              <a:rPr lang="en-US" dirty="0">
                <a:solidFill>
                  <a:schemeClr val="accent2"/>
                </a:solidFill>
              </a:rPr>
              <a:t>6</a:t>
            </a:r>
            <a:r>
              <a:rPr lang="en-US" dirty="0"/>
              <a:t>, 63</a:t>
            </a:r>
            <a:r>
              <a:rPr lang="en-US" dirty="0">
                <a:solidFill>
                  <a:schemeClr val="accent2"/>
                </a:solidFill>
              </a:rPr>
              <a:t>6</a:t>
            </a:r>
            <a:r>
              <a:rPr lang="en-US" dirty="0"/>
              <a:t>, 41</a:t>
            </a:r>
            <a:r>
              <a:rPr lang="en-US" dirty="0">
                <a:solidFill>
                  <a:schemeClr val="accent2"/>
                </a:solidFill>
              </a:rPr>
              <a:t>6</a:t>
            </a:r>
            <a:r>
              <a:rPr lang="en-US" dirty="0"/>
              <a:t>, 32</a:t>
            </a:r>
            <a:r>
              <a:rPr lang="en-US" dirty="0">
                <a:solidFill>
                  <a:schemeClr val="accent2"/>
                </a:solidFill>
              </a:rPr>
              <a:t>8</a:t>
            </a:r>
            <a:r>
              <a:rPr lang="en-US" dirty="0"/>
              <a:t>, 32</a:t>
            </a:r>
            <a:r>
              <a:rPr lang="en-US" dirty="0">
                <a:solidFill>
                  <a:schemeClr val="accent2"/>
                </a:solidFill>
              </a:rPr>
              <a:t>8</a:t>
            </a:r>
          </a:p>
          <a:p>
            <a:pPr lvl="1"/>
            <a:r>
              <a:rPr lang="en-US" dirty="0"/>
              <a:t>Sort by the middle digit:</a:t>
            </a:r>
            <a:br>
              <a:rPr lang="en-US" dirty="0"/>
            </a:br>
            <a:r>
              <a:rPr lang="en-US" dirty="0"/>
              <a:t>4</a:t>
            </a:r>
            <a:r>
              <a:rPr lang="en-US" dirty="0">
                <a:solidFill>
                  <a:schemeClr val="accent2"/>
                </a:solidFill>
              </a:rPr>
              <a:t>1</a:t>
            </a:r>
            <a:r>
              <a:rPr lang="en-US" dirty="0"/>
              <a:t>6, 1</a:t>
            </a:r>
            <a:r>
              <a:rPr lang="en-US" dirty="0">
                <a:solidFill>
                  <a:schemeClr val="accent2"/>
                </a:solidFill>
              </a:rPr>
              <a:t>2</a:t>
            </a:r>
            <a:r>
              <a:rPr lang="en-US" dirty="0"/>
              <a:t>6, 3</a:t>
            </a:r>
            <a:r>
              <a:rPr lang="en-US" dirty="0">
                <a:solidFill>
                  <a:schemeClr val="accent2"/>
                </a:solidFill>
              </a:rPr>
              <a:t>2</a:t>
            </a:r>
            <a:r>
              <a:rPr lang="en-US" dirty="0"/>
              <a:t>8, 3</a:t>
            </a:r>
            <a:r>
              <a:rPr lang="en-US" dirty="0">
                <a:solidFill>
                  <a:schemeClr val="accent2"/>
                </a:solidFill>
              </a:rPr>
              <a:t>2</a:t>
            </a:r>
            <a:r>
              <a:rPr lang="en-US" dirty="0"/>
              <a:t>8, 1</a:t>
            </a:r>
            <a:r>
              <a:rPr lang="en-US" dirty="0">
                <a:solidFill>
                  <a:schemeClr val="accent2"/>
                </a:solidFill>
              </a:rPr>
              <a:t>3</a:t>
            </a:r>
            <a:r>
              <a:rPr lang="en-US" dirty="0"/>
              <a:t>1, 6</a:t>
            </a:r>
            <a:r>
              <a:rPr lang="en-US" dirty="0">
                <a:solidFill>
                  <a:schemeClr val="accent2"/>
                </a:solidFill>
              </a:rPr>
              <a:t>3</a:t>
            </a:r>
            <a:r>
              <a:rPr lang="en-US" dirty="0"/>
              <a:t>6, 3</a:t>
            </a:r>
            <a:r>
              <a:rPr lang="en-US" dirty="0">
                <a:solidFill>
                  <a:schemeClr val="accent2"/>
                </a:solidFill>
              </a:rPr>
              <a:t>4</a:t>
            </a:r>
            <a:r>
              <a:rPr lang="en-US" dirty="0"/>
              <a:t>1</a:t>
            </a:r>
          </a:p>
          <a:p>
            <a:pPr lvl="1"/>
            <a:r>
              <a:rPr lang="en-US" dirty="0"/>
              <a:t>Sort by the most significant digit:</a:t>
            </a:r>
            <a:br>
              <a:rPr lang="en-US" dirty="0"/>
            </a:br>
            <a:r>
              <a:rPr lang="en-US" dirty="0">
                <a:solidFill>
                  <a:schemeClr val="accent2"/>
                </a:solidFill>
              </a:rPr>
              <a:t>1</a:t>
            </a:r>
            <a:r>
              <a:rPr lang="en-US" dirty="0"/>
              <a:t>26, </a:t>
            </a:r>
            <a:r>
              <a:rPr lang="en-US" dirty="0">
                <a:solidFill>
                  <a:schemeClr val="accent2"/>
                </a:solidFill>
              </a:rPr>
              <a:t>1</a:t>
            </a:r>
            <a:r>
              <a:rPr lang="en-US" dirty="0"/>
              <a:t>31, </a:t>
            </a:r>
            <a:r>
              <a:rPr lang="en-US" dirty="0">
                <a:solidFill>
                  <a:schemeClr val="accent2"/>
                </a:solidFill>
              </a:rPr>
              <a:t>3</a:t>
            </a:r>
            <a:r>
              <a:rPr lang="en-US" dirty="0"/>
              <a:t>28, </a:t>
            </a:r>
            <a:r>
              <a:rPr lang="en-US" dirty="0">
                <a:solidFill>
                  <a:schemeClr val="accent2"/>
                </a:solidFill>
              </a:rPr>
              <a:t>3</a:t>
            </a:r>
            <a:r>
              <a:rPr lang="en-US" dirty="0"/>
              <a:t>28, </a:t>
            </a:r>
            <a:r>
              <a:rPr lang="en-US" dirty="0">
                <a:solidFill>
                  <a:schemeClr val="accent2"/>
                </a:solidFill>
              </a:rPr>
              <a:t>3</a:t>
            </a:r>
            <a:r>
              <a:rPr lang="en-US" dirty="0"/>
              <a:t>41, </a:t>
            </a:r>
            <a:r>
              <a:rPr lang="en-US" dirty="0">
                <a:solidFill>
                  <a:schemeClr val="accent2"/>
                </a:solidFill>
              </a:rPr>
              <a:t>4</a:t>
            </a:r>
            <a:r>
              <a:rPr lang="en-US" dirty="0"/>
              <a:t>16, </a:t>
            </a:r>
            <a:r>
              <a:rPr lang="en-US" dirty="0">
                <a:solidFill>
                  <a:schemeClr val="accent2"/>
                </a:solidFill>
              </a:rPr>
              <a:t>6</a:t>
            </a:r>
            <a:r>
              <a:rPr lang="en-US" dirty="0"/>
              <a:t>36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p:sp>
        <p:nvSpPr>
          <p:cNvPr id="4" name="Slide Number Placeholder 3"/>
          <p:cNvSpPr>
            <a:spLocks noGrp="1"/>
          </p:cNvSpPr>
          <p:nvPr>
            <p:ph type="sldNum" sz="quarter" idx="5"/>
          </p:nvPr>
        </p:nvSpPr>
        <p:spPr/>
        <p:txBody>
          <a:bodyPr/>
          <a:lstStyle/>
          <a:p>
            <a:fld id="{C2573F54-F322-4638-87D6-8F9EDD458776}" type="slidenum">
              <a:rPr lang="en-US" smtClean="0"/>
              <a:t>57</a:t>
            </a:fld>
            <a:endParaRPr lang="en-US"/>
          </a:p>
        </p:txBody>
      </p:sp>
    </p:spTree>
    <p:extLst>
      <p:ext uri="{BB962C8B-B14F-4D97-AF65-F5344CB8AC3E}">
        <p14:creationId xmlns:p14="http://schemas.microsoft.com/office/powerpoint/2010/main" val="23027666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245af7ecbf7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245af7ecbf7_2_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g245af7ecbf7_2_9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58</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45af7ecbf7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45af7ecbf7_2_1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2" name="Google Shape;602;g245af7ecbf7_2_1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extLst>
      <p:ext uri="{BB962C8B-B14F-4D97-AF65-F5344CB8AC3E}">
        <p14:creationId xmlns:p14="http://schemas.microsoft.com/office/powerpoint/2010/main" val="18731079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45a279f52c_1_2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g245a279f52c_1_2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rtl="0">
              <a:spcBef>
                <a:spcPts val="0"/>
              </a:spcBef>
              <a:spcAft>
                <a:spcPts val="0"/>
              </a:spcAft>
              <a:buNone/>
            </a:pPr>
            <a:r>
              <a:rPr lang="en-GB" sz="1400" dirty="0">
                <a:solidFill>
                  <a:schemeClr val="dk1"/>
                </a:solidFill>
                <a:latin typeface="Quattrocento Sans"/>
                <a:ea typeface="Quattrocento Sans"/>
                <a:cs typeface="Quattrocento Sans"/>
                <a:sym typeface="Quattrocento Sans"/>
              </a:rPr>
              <a:t>What does Java do?</a:t>
            </a:r>
            <a:endParaRPr lang="en-GB" dirty="0">
              <a:latin typeface="Quattrocento Sans"/>
              <a:ea typeface="Quattrocento Sans"/>
              <a:cs typeface="Quattrocento Sans"/>
              <a:sym typeface="Quattrocento Sans"/>
            </a:endParaRPr>
          </a:p>
          <a:p>
            <a:pPr marL="457200" marR="0" lvl="0" indent="-349250" algn="l" rtl="0">
              <a:spcBef>
                <a:spcPts val="0"/>
              </a:spcBef>
              <a:spcAft>
                <a:spcPts val="0"/>
              </a:spcAft>
              <a:buClr>
                <a:srgbClr val="4C3282"/>
              </a:buClr>
              <a:buSzPts val="1900"/>
              <a:buFont typeface="Quattrocento Sans"/>
              <a:buChar char="●"/>
            </a:pPr>
            <a:r>
              <a:rPr lang="en-GB" sz="1200" dirty="0">
                <a:solidFill>
                  <a:schemeClr val="dk1"/>
                </a:solidFill>
                <a:latin typeface="Quattrocento Sans"/>
                <a:ea typeface="Quattrocento Sans"/>
                <a:cs typeface="Quattrocento Sans"/>
                <a:sym typeface="Quattrocento Sans"/>
              </a:rPr>
              <a:t>A combination of </a:t>
            </a:r>
            <a:r>
              <a:rPr lang="en-GB" sz="1200" i="1" dirty="0">
                <a:solidFill>
                  <a:schemeClr val="dk1"/>
                </a:solidFill>
                <a:latin typeface="Quattrocento Sans"/>
                <a:ea typeface="Quattrocento Sans"/>
                <a:cs typeface="Quattrocento Sans"/>
                <a:sym typeface="Quattrocento Sans"/>
              </a:rPr>
              <a:t>3 different sorts</a:t>
            </a:r>
            <a:r>
              <a:rPr lang="en-GB" sz="1200" dirty="0">
                <a:solidFill>
                  <a:schemeClr val="dk1"/>
                </a:solidFill>
                <a:latin typeface="Quattrocento Sans"/>
                <a:ea typeface="Quattrocento Sans"/>
                <a:cs typeface="Quattrocento Sans"/>
                <a:sym typeface="Quattrocento Sans"/>
              </a:rPr>
              <a:t>:</a:t>
            </a:r>
            <a:endParaRPr lang="en-GB" sz="1000" dirty="0">
              <a:latin typeface="Quattrocento Sans"/>
              <a:ea typeface="Quattrocento Sans"/>
              <a:cs typeface="Quattrocento Sans"/>
              <a:sym typeface="Quattrocento Sans"/>
            </a:endParaRPr>
          </a:p>
          <a:p>
            <a:pPr marL="914400" indent="-349250">
              <a:buClr>
                <a:srgbClr val="B6A479"/>
              </a:buClr>
              <a:buSzPts val="1900"/>
              <a:buFont typeface="Quattrocento Sans"/>
              <a:buChar char="○"/>
            </a:pPr>
            <a:r>
              <a:rPr lang="en-GB" sz="1200" i="0" u="none" strike="noStrike" cap="none" dirty="0">
                <a:solidFill>
                  <a:schemeClr val="dk1"/>
                </a:solidFill>
                <a:latin typeface="Quattrocento Sans"/>
                <a:ea typeface="Quattrocento Sans"/>
                <a:cs typeface="Quattrocento Sans"/>
                <a:sym typeface="Quattrocento Sans"/>
              </a:rPr>
              <a:t>If objects: use Merge Sort* (stable!)</a:t>
            </a:r>
            <a:endParaRPr lang="en-GB" sz="1000" dirty="0">
              <a:latin typeface="Quattrocento Sans"/>
              <a:ea typeface="Quattrocento Sans"/>
              <a:cs typeface="Quattrocento Sans"/>
              <a:sym typeface="Quattrocento Sans"/>
            </a:endParaRPr>
          </a:p>
          <a:p>
            <a:pPr marL="914400" indent="-349250">
              <a:buClr>
                <a:srgbClr val="B6A479"/>
              </a:buClr>
              <a:buSzPts val="1900"/>
              <a:buFont typeface="Quattrocento Sans"/>
              <a:buChar char="○"/>
            </a:pPr>
            <a:r>
              <a:rPr lang="en-GB" sz="1200" i="0" u="none" strike="noStrike" cap="none" dirty="0">
                <a:solidFill>
                  <a:schemeClr val="dk1"/>
                </a:solidFill>
                <a:latin typeface="Quattrocento Sans"/>
                <a:ea typeface="Quattrocento Sans"/>
                <a:cs typeface="Quattrocento Sans"/>
                <a:sym typeface="Quattrocento Sans"/>
              </a:rPr>
              <a:t>If primitives: use Dual Pivot Quick Sort</a:t>
            </a:r>
            <a:endParaRPr lang="en-GB" sz="1000" dirty="0">
              <a:latin typeface="Quattrocento Sans"/>
              <a:ea typeface="Quattrocento Sans"/>
              <a:cs typeface="Quattrocento Sans"/>
              <a:sym typeface="Quattrocento Sans"/>
            </a:endParaRPr>
          </a:p>
          <a:p>
            <a:pPr marL="914400" indent="-349250">
              <a:buClr>
                <a:srgbClr val="B6A479"/>
              </a:buClr>
              <a:buSzPts val="1900"/>
              <a:buFont typeface="Quattrocento Sans"/>
              <a:buChar char="○"/>
            </a:pPr>
            <a:r>
              <a:rPr lang="en-GB" sz="1200" i="0" u="none" strike="noStrike" cap="none" dirty="0">
                <a:solidFill>
                  <a:schemeClr val="dk1"/>
                </a:solidFill>
                <a:latin typeface="Quattrocento Sans"/>
                <a:ea typeface="Quattrocento Sans"/>
                <a:cs typeface="Quattrocento Sans"/>
                <a:sym typeface="Quattrocento Sans"/>
              </a:rPr>
              <a:t>For short arrays, use Insertion Sort</a:t>
            </a:r>
          </a:p>
          <a:p>
            <a:pPr marL="914400" marR="0" lvl="0" indent="-349250" algn="l" defTabSz="914400" rtl="0" eaLnBrk="1" fontAlgn="auto" latinLnBrk="0" hangingPunct="1">
              <a:lnSpc>
                <a:spcPct val="100000"/>
              </a:lnSpc>
              <a:spcBef>
                <a:spcPts val="0"/>
              </a:spcBef>
              <a:spcAft>
                <a:spcPts val="0"/>
              </a:spcAft>
              <a:buClr>
                <a:srgbClr val="B6A479"/>
              </a:buClr>
              <a:buSzPts val="1900"/>
              <a:buFont typeface="Quattrocento Sans"/>
              <a:buChar char="○"/>
              <a:tabLst/>
              <a:defRPr/>
            </a:pPr>
            <a:r>
              <a:rPr lang="en-GB" sz="1200" dirty="0">
                <a:solidFill>
                  <a:schemeClr val="dk1"/>
                </a:solidFill>
                <a:latin typeface="Calibri"/>
                <a:ea typeface="Calibri"/>
                <a:cs typeface="Calibri"/>
                <a:sym typeface="Calibri"/>
              </a:rPr>
              <a:t>* They actually use Tim Sort, which is very similar to Merge Sort in theory, but has some minor details different</a:t>
            </a:r>
            <a:endParaRPr lang="en-GB" dirty="0"/>
          </a:p>
          <a:p>
            <a:pPr marL="914400" indent="-349250">
              <a:buClr>
                <a:srgbClr val="B6A479"/>
              </a:buClr>
              <a:buSzPts val="1900"/>
              <a:buFont typeface="Quattrocento Sans"/>
              <a:buChar char="○"/>
            </a:pPr>
            <a:endParaRPr lang="en-GB" sz="1200" dirty="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dirty="0"/>
          </a:p>
        </p:txBody>
      </p:sp>
      <p:sp>
        <p:nvSpPr>
          <p:cNvPr id="619" name="Google Shape;61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088867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sz="1600" dirty="0" err="1"/>
              <a:t>QuickSort</a:t>
            </a:r>
            <a:r>
              <a:rPr lang="en-GB" sz="1600" dirty="0"/>
              <a:t> | </a:t>
            </a:r>
            <a:r>
              <a:rPr lang="en-GB" sz="1600" dirty="0" err="1"/>
              <a:t>geeksforgeeks</a:t>
            </a:r>
            <a:endParaRPr lang="en-GB" sz="1600" dirty="0"/>
          </a:p>
          <a:p>
            <a:pPr lvl="2"/>
            <a:r>
              <a:rPr lang="en-GB" sz="1600" dirty="0">
                <a:hlinkClick r:id="rId3"/>
              </a:rPr>
              <a:t>https://www.geeksforgeeks.org/quick-sort-algorithm/</a:t>
            </a:r>
            <a:endParaRPr lang="en-GB" sz="1600" dirty="0"/>
          </a:p>
          <a:p>
            <a:pPr lvl="1"/>
            <a:r>
              <a:rPr lang="en-GB" sz="1600" dirty="0"/>
              <a:t>Quick sort in 4 minutes (recommended)</a:t>
            </a:r>
          </a:p>
          <a:p>
            <a:pPr lvl="2"/>
            <a:r>
              <a:rPr lang="en-GB" sz="1600" dirty="0">
                <a:hlinkClick r:id="rId4"/>
              </a:rPr>
              <a:t>https://www.youtube.com/watch?v=Hoixgm4-P4M</a:t>
            </a:r>
            <a:r>
              <a:rPr lang="en-GB" sz="1600" dirty="0"/>
              <a:t>  </a:t>
            </a:r>
          </a:p>
          <a:p>
            <a:pPr lvl="1"/>
            <a:r>
              <a:rPr lang="en-GB" sz="1600" dirty="0"/>
              <a:t>Quicksort Algorithm: A Step-by-Step Visualization (recommended)</a:t>
            </a:r>
          </a:p>
          <a:p>
            <a:pPr lvl="2"/>
            <a:r>
              <a:rPr lang="en-GB" sz="1600" dirty="0">
                <a:hlinkClick r:id="rId5"/>
              </a:rPr>
              <a:t>https://www.youtube.com/watch?v=pM-6r5xsNEY</a:t>
            </a:r>
            <a:endParaRPr lang="en-GB" sz="1600" dirty="0"/>
          </a:p>
          <a:p>
            <a:pPr lvl="1"/>
            <a:r>
              <a:rPr lang="en-GB" sz="1600" dirty="0"/>
              <a:t>QUICK SORT | Sorting Algorithms | DSA | </a:t>
            </a:r>
            <a:r>
              <a:rPr lang="en-GB" sz="1600" dirty="0" err="1"/>
              <a:t>GeeksforGeeks</a:t>
            </a:r>
            <a:r>
              <a:rPr lang="en-GB" sz="1600" dirty="0"/>
              <a:t> </a:t>
            </a:r>
            <a:endParaRPr lang="en-GB" sz="2800" dirty="0"/>
          </a:p>
          <a:p>
            <a:pPr lvl="2"/>
            <a:r>
              <a:rPr lang="en-GB" sz="1600" dirty="0">
                <a:hlinkClick r:id="rId6"/>
              </a:rPr>
              <a:t>https://www.youtube.com/watch?v=PgBzjlCcFvc</a:t>
            </a:r>
            <a:r>
              <a:rPr lang="en-GB" sz="1600" dirty="0"/>
              <a:t> </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24646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08639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marR="0" lvl="0" indent="-114300" algn="l" rtl="0">
              <a:lnSpc>
                <a:spcPct val="90000"/>
              </a:lnSpc>
              <a:spcBef>
                <a:spcPts val="0"/>
              </a:spcBef>
              <a:spcAft>
                <a:spcPts val="0"/>
              </a:spcAft>
              <a:buClr>
                <a:schemeClr val="accent1"/>
              </a:buClr>
              <a:buSzPts val="1800"/>
              <a:buFont typeface="Twentieth Century"/>
              <a:buChar char=" "/>
            </a:pPr>
            <a:r>
              <a:rPr lang="en-GB" sz="1800" b="1" i="0" u="none" strike="noStrike" cap="none" dirty="0">
                <a:solidFill>
                  <a:srgbClr val="4C3282"/>
                </a:solidFill>
                <a:latin typeface="Quattrocento Sans"/>
                <a:ea typeface="Quattrocento Sans"/>
                <a:cs typeface="Quattrocento Sans"/>
                <a:sym typeface="Quattrocento Sans"/>
              </a:rPr>
              <a:t>Stable sort</a:t>
            </a:r>
            <a:endParaRPr lang="en-GB" sz="1800" dirty="0"/>
          </a:p>
          <a:p>
            <a:pPr marL="91440" marR="0" lvl="0" indent="-114300" algn="l" rtl="0">
              <a:lnSpc>
                <a:spcPct val="90000"/>
              </a:lnSpc>
              <a:spcBef>
                <a:spcPts val="1400"/>
              </a:spcBef>
              <a:spcAft>
                <a:spcPts val="0"/>
              </a:spcAft>
              <a:buClr>
                <a:schemeClr val="accent1"/>
              </a:buClr>
              <a:buSzPts val="1800"/>
              <a:buFont typeface="Twentieth Century"/>
              <a:buChar char=" "/>
            </a:pPr>
            <a:r>
              <a:rPr lang="en-GB" sz="1800" b="0" i="0" u="none" strike="noStrike" cap="none" dirty="0">
                <a:solidFill>
                  <a:schemeClr val="dk1"/>
                </a:solidFill>
                <a:latin typeface="Quattrocento Sans"/>
                <a:ea typeface="Quattrocento Sans"/>
                <a:cs typeface="Quattrocento Sans"/>
                <a:sym typeface="Quattrocento Sans"/>
              </a:rPr>
              <a:t>A sorting algorithm is stable if any equal items remain in the same relative order before and after the sort</a:t>
            </a:r>
            <a:endParaRPr lang="en-GB" sz="1800" dirty="0"/>
          </a:p>
          <a:p>
            <a:pPr marL="91440" marR="0" lvl="0" indent="-114300" algn="l" rtl="0">
              <a:lnSpc>
                <a:spcPct val="90000"/>
              </a:lnSpc>
              <a:spcBef>
                <a:spcPts val="1400"/>
              </a:spcBef>
              <a:spcAft>
                <a:spcPts val="0"/>
              </a:spcAft>
              <a:buClr>
                <a:schemeClr val="accent1"/>
              </a:buClr>
              <a:buSzPts val="1800"/>
              <a:buFont typeface="Twentieth Century"/>
              <a:buChar char=" "/>
            </a:pPr>
            <a:r>
              <a:rPr lang="en-GB" sz="1800" b="0" i="0" u="none" strike="noStrike" cap="none" dirty="0">
                <a:solidFill>
                  <a:schemeClr val="dk1"/>
                </a:solidFill>
                <a:latin typeface="Quattrocento Sans"/>
                <a:ea typeface="Quattrocento Sans"/>
                <a:cs typeface="Quattrocento Sans"/>
                <a:sym typeface="Quattrocento Sans"/>
              </a:rPr>
              <a:t>Why do we care?</a:t>
            </a:r>
            <a:endParaRPr lang="en-GB" sz="1800" dirty="0"/>
          </a:p>
          <a:p>
            <a:pPr marL="265176" marR="0" lvl="1" indent="-137159" algn="l" rtl="0">
              <a:lnSpc>
                <a:spcPct val="90000"/>
              </a:lnSpc>
              <a:spcBef>
                <a:spcPts val="400"/>
              </a:spcBef>
              <a:spcAft>
                <a:spcPts val="0"/>
              </a:spcAft>
              <a:buClr>
                <a:srgbClr val="B6A479"/>
              </a:buClr>
              <a:buSzPts val="1800"/>
              <a:buFont typeface="Quattrocento Sans"/>
              <a:buChar char="-"/>
            </a:pPr>
            <a:r>
              <a:rPr lang="en-GB" sz="1800" b="0" i="0" u="none" strike="noStrike" cap="none" dirty="0">
                <a:solidFill>
                  <a:schemeClr val="dk1"/>
                </a:solidFill>
                <a:latin typeface="Quattrocento Sans"/>
                <a:ea typeface="Quattrocento Sans"/>
                <a:cs typeface="Quattrocento Sans"/>
                <a:sym typeface="Quattrocento Sans"/>
              </a:rPr>
              <a:t>“data exploration” Client code will want to sort by multiple features and “break ties” with secondary features</a:t>
            </a:r>
            <a:endParaRPr lang="en-GB" sz="1800"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 </a:t>
            </a:r>
            <a:r>
              <a:rPr lang="en-US" sz="1200" dirty="0">
                <a:solidFill>
                  <a:schemeClr val="dk1"/>
                </a:solidFill>
                <a:latin typeface="Calibri"/>
                <a:ea typeface="Calibri"/>
                <a:cs typeface="Calibri"/>
                <a:sym typeface="Calibri"/>
              </a:rPr>
              <a:t>Stable - fox remains before cow</a:t>
            </a:r>
            <a:endParaRPr lang="en-US" sz="1050" dirty="0"/>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b="0" i="0" u="none" strike="noStrike" cap="none" dirty="0">
                <a:solidFill>
                  <a:schemeClr val="dk1"/>
                </a:solidFill>
                <a:latin typeface="Calibri"/>
                <a:ea typeface="Calibri"/>
                <a:cs typeface="Calibri"/>
                <a:sym typeface="Calibri"/>
              </a:rPr>
              <a:t>[</a:t>
            </a:r>
            <a:r>
              <a:rPr lang="en-GB" sz="1200" b="1" i="0" u="none" strike="noStrike" cap="none" dirty="0">
                <a:solidFill>
                  <a:srgbClr val="00B050"/>
                </a:solidFill>
                <a:latin typeface="Calibri"/>
                <a:ea typeface="Calibri"/>
                <a:cs typeface="Calibri"/>
                <a:sym typeface="Calibri"/>
              </a:rPr>
              <a:t>(8, “fox”)</a:t>
            </a:r>
            <a:r>
              <a:rPr lang="en-GB" sz="1200" b="0" i="0" u="none" strike="noStrike" cap="none" dirty="0">
                <a:solidFill>
                  <a:schemeClr val="dk1"/>
                </a:solidFill>
                <a:latin typeface="Calibri"/>
                <a:ea typeface="Calibri"/>
                <a:cs typeface="Calibri"/>
                <a:sym typeface="Calibri"/>
              </a:rPr>
              <a:t>, (9, “dog”), (4, “wolf”), </a:t>
            </a:r>
            <a:r>
              <a:rPr lang="en-GB" sz="1200" b="1" i="0" u="none" strike="noStrike" cap="none" dirty="0">
                <a:solidFill>
                  <a:srgbClr val="FF0000"/>
                </a:solidFill>
                <a:latin typeface="Calibri"/>
                <a:ea typeface="Calibri"/>
                <a:cs typeface="Calibri"/>
                <a:sym typeface="Calibri"/>
              </a:rPr>
              <a:t>(8, “cow”)</a:t>
            </a:r>
            <a:r>
              <a:rPr lang="en-GB" sz="1200" b="0" i="0" u="none" strike="noStrike" cap="none" dirty="0">
                <a:solidFill>
                  <a:schemeClr val="dk1"/>
                </a:solidFill>
                <a:latin typeface="Calibri"/>
                <a:ea typeface="Calibri"/>
                <a:cs typeface="Calibri"/>
                <a:sym typeface="Calibri"/>
              </a:rPr>
              <a:t>] </a:t>
            </a:r>
            <a:r>
              <a:rPr lang="en-GB" sz="1050" dirty="0">
                <a:solidFill>
                  <a:schemeClr val="dk1"/>
                </a:solidFill>
                <a:latin typeface="Calibri"/>
                <a:ea typeface="Calibri"/>
                <a:cs typeface="Calibri"/>
                <a:sym typeface="Calibri"/>
              </a:rPr>
              <a:t>[(4, “wolf”), </a:t>
            </a:r>
            <a:r>
              <a:rPr lang="en-GB" sz="1050" b="1" dirty="0">
                <a:solidFill>
                  <a:srgbClr val="00B050"/>
                </a:solidFill>
                <a:latin typeface="Calibri"/>
                <a:ea typeface="Calibri"/>
                <a:cs typeface="Calibri"/>
                <a:sym typeface="Calibri"/>
              </a:rPr>
              <a:t>(8, “fox”)</a:t>
            </a:r>
            <a:r>
              <a:rPr lang="en-GB" sz="1050" dirty="0">
                <a:solidFill>
                  <a:schemeClr val="dk1"/>
                </a:solidFill>
                <a:latin typeface="Calibri"/>
                <a:ea typeface="Calibri"/>
                <a:cs typeface="Calibri"/>
                <a:sym typeface="Calibri"/>
              </a:rPr>
              <a:t>, </a:t>
            </a:r>
            <a:r>
              <a:rPr lang="en-GB" sz="1050" b="1" dirty="0">
                <a:solidFill>
                  <a:srgbClr val="FF0000"/>
                </a:solidFill>
                <a:latin typeface="Calibri"/>
                <a:ea typeface="Calibri"/>
                <a:cs typeface="Calibri"/>
                <a:sym typeface="Calibri"/>
              </a:rPr>
              <a:t>(8, “cow”)</a:t>
            </a:r>
            <a:r>
              <a:rPr lang="en-GB" sz="1050" dirty="0">
                <a:solidFill>
                  <a:schemeClr val="dk1"/>
                </a:solidFill>
                <a:latin typeface="Calibri"/>
                <a:ea typeface="Calibri"/>
                <a:cs typeface="Calibri"/>
                <a:sym typeface="Calibri"/>
              </a:rPr>
              <a:t>,</a:t>
            </a:r>
            <a:r>
              <a:rPr lang="en-GB" sz="1050" b="1" dirty="0">
                <a:solidFill>
                  <a:srgbClr val="FF0000"/>
                </a:solidFill>
                <a:latin typeface="Calibri"/>
                <a:ea typeface="Calibri"/>
                <a:cs typeface="Calibri"/>
                <a:sym typeface="Calibri"/>
              </a:rPr>
              <a:t> </a:t>
            </a:r>
            <a:r>
              <a:rPr lang="en-GB" sz="1050" dirty="0">
                <a:solidFill>
                  <a:schemeClr val="dk1"/>
                </a:solidFill>
                <a:latin typeface="Calibri"/>
                <a:ea typeface="Calibri"/>
                <a:cs typeface="Calibri"/>
                <a:sym typeface="Calibri"/>
              </a:rPr>
              <a:t>(9, “dog”)] </a:t>
            </a:r>
            <a:r>
              <a:rPr lang="en-GB" sz="900" dirty="0">
                <a:solidFill>
                  <a:schemeClr val="dk1"/>
                </a:solidFill>
                <a:latin typeface="Calibri"/>
                <a:ea typeface="Calibri"/>
                <a:cs typeface="Calibri"/>
                <a:sym typeface="Calibri"/>
              </a:rPr>
              <a:t>[(4, “wolf”), </a:t>
            </a:r>
            <a:r>
              <a:rPr lang="en-GB" sz="900" b="1" dirty="0">
                <a:solidFill>
                  <a:srgbClr val="FF0000"/>
                </a:solidFill>
                <a:latin typeface="Calibri"/>
                <a:ea typeface="Calibri"/>
                <a:cs typeface="Calibri"/>
                <a:sym typeface="Calibri"/>
              </a:rPr>
              <a:t>(8, “cow”)</a:t>
            </a:r>
            <a:r>
              <a:rPr lang="en-GB" sz="900" dirty="0">
                <a:solidFill>
                  <a:schemeClr val="dk1"/>
                </a:solidFill>
                <a:latin typeface="Calibri"/>
                <a:ea typeface="Calibri"/>
                <a:cs typeface="Calibri"/>
                <a:sym typeface="Calibri"/>
              </a:rPr>
              <a:t>,</a:t>
            </a:r>
            <a:r>
              <a:rPr lang="en-GB" sz="900" b="1" dirty="0">
                <a:solidFill>
                  <a:srgbClr val="FF0000"/>
                </a:solidFill>
                <a:latin typeface="Calibri"/>
                <a:ea typeface="Calibri"/>
                <a:cs typeface="Calibri"/>
                <a:sym typeface="Calibri"/>
              </a:rPr>
              <a:t> </a:t>
            </a:r>
            <a:r>
              <a:rPr lang="en-GB" sz="900" b="1" dirty="0">
                <a:solidFill>
                  <a:srgbClr val="00B050"/>
                </a:solidFill>
                <a:latin typeface="Calibri"/>
                <a:ea typeface="Calibri"/>
                <a:cs typeface="Calibri"/>
                <a:sym typeface="Calibri"/>
              </a:rPr>
              <a:t>(8, “fox”)</a:t>
            </a:r>
            <a:r>
              <a:rPr lang="en-GB" sz="900" dirty="0">
                <a:solidFill>
                  <a:schemeClr val="dk1"/>
                </a:solidFill>
                <a:latin typeface="Calibri"/>
                <a:ea typeface="Calibri"/>
                <a:cs typeface="Calibri"/>
                <a:sym typeface="Calibri"/>
              </a:rPr>
              <a:t>, (9, “dog”)]</a:t>
            </a:r>
            <a:endParaRPr lang="en-GB" sz="800"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sz="900"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sz="105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49623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0" name="Google Shape;20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44449a5534_0_7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244449a5534_0_7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sz="1200" dirty="0">
                <a:hlinkClick r:id="rId3"/>
              </a:rPr>
              <a:t>https://www.geeksforgeeks.org/insertion-sort-algorithm/</a:t>
            </a:r>
            <a:endParaRPr lang="en-GB" sz="1200" dirty="0"/>
          </a:p>
          <a:p>
            <a:pPr lvl="1"/>
            <a:r>
              <a:rPr lang="en-GB" sz="1200" dirty="0">
                <a:hlinkClick r:id="rId4"/>
              </a:rPr>
              <a:t>https://www.geeksforgeeks.org/time-and-space-complexity-of-insertion-sort-algorithm/</a:t>
            </a:r>
            <a:r>
              <a:rPr lang="en-GB" sz="1200" dirty="0"/>
              <a:t> </a:t>
            </a: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4297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atin typeface="+mj-l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38" name="Google Shape;38;p4"/>
          <p:cNvSpPr txBox="1">
            <a:spLocks noGrp="1"/>
          </p:cNvSpPr>
          <p:nvPr>
            <p:ph type="body" idx="1"/>
          </p:nvPr>
        </p:nvSpPr>
        <p:spPr>
          <a:xfrm>
            <a:off x="575239" y="1568275"/>
            <a:ext cx="11187000" cy="603200"/>
          </a:xfrm>
          <a:prstGeom prst="rect">
            <a:avLst/>
          </a:prstGeom>
        </p:spPr>
        <p:txBody>
          <a:bodyPr spcFirstLastPara="1" wrap="square" lIns="44175" tIns="44175" rIns="44175" bIns="44175" anchor="t" anchorCtr="0">
            <a:spAutoFit/>
          </a:bodyPr>
          <a:lstStyle>
            <a:lvl1pPr marL="457200" lvl="0" indent="-393700" rtl="0">
              <a:spcBef>
                <a:spcPts val="1200"/>
              </a:spcBef>
              <a:spcAft>
                <a:spcPts val="0"/>
              </a:spcAft>
              <a:buClr>
                <a:srgbClr val="4C3282"/>
              </a:buClr>
              <a:buSzPts val="2600"/>
              <a:buChar char="●"/>
              <a:defRPr>
                <a:latin typeface="+mn-lt"/>
              </a:defRPr>
            </a:lvl1pPr>
            <a:lvl2pPr marL="914400" lvl="1" indent="-361950" rtl="0">
              <a:spcBef>
                <a:spcPts val="300"/>
              </a:spcBef>
              <a:spcAft>
                <a:spcPts val="0"/>
              </a:spcAft>
              <a:buSzPts val="21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400"/>
              </a:spcAft>
              <a:buSzPts val="1400"/>
              <a:buChar char="■"/>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Introduction">
  <p:cSld name="2_Custom Layout">
    <p:spTree>
      <p:nvGrpSpPr>
        <p:cNvPr id="1" name="Shape 66"/>
        <p:cNvGrpSpPr/>
        <p:nvPr/>
      </p:nvGrpSpPr>
      <p:grpSpPr>
        <a:xfrm>
          <a:off x="0" y="0"/>
          <a:ext cx="0" cy="0"/>
          <a:chOff x="0" y="0"/>
          <a:chExt cx="0" cy="0"/>
        </a:xfrm>
      </p:grpSpPr>
      <p:cxnSp>
        <p:nvCxnSpPr>
          <p:cNvPr id="67" name="Google Shape;67;p8"/>
          <p:cNvCxnSpPr/>
          <p:nvPr/>
        </p:nvCxnSpPr>
        <p:spPr>
          <a:xfrm>
            <a:off x="127669" y="3557888"/>
            <a:ext cx="11914500" cy="0"/>
          </a:xfrm>
          <a:prstGeom prst="straightConnector1">
            <a:avLst/>
          </a:prstGeom>
          <a:noFill/>
          <a:ln w="19050" cap="flat" cmpd="sng">
            <a:solidFill>
              <a:srgbClr val="D8D8D8"/>
            </a:solidFill>
            <a:prstDash val="solid"/>
            <a:round/>
            <a:headEnd type="none" w="sm" len="sm"/>
            <a:tailEnd type="none" w="sm" len="sm"/>
          </a:ln>
        </p:spPr>
      </p:cxnSp>
      <p:sp>
        <p:nvSpPr>
          <p:cNvPr id="68" name="Google Shape;68;p8"/>
          <p:cNvSpPr txBox="1">
            <a:spLocks noGrp="1"/>
          </p:cNvSpPr>
          <p:nvPr>
            <p:ph type="title"/>
          </p:nvPr>
        </p:nvSpPr>
        <p:spPr>
          <a:xfrm>
            <a:off x="1902775" y="3303985"/>
            <a:ext cx="6504300" cy="507789"/>
          </a:xfrm>
          <a:prstGeom prst="rect">
            <a:avLst/>
          </a:prstGeom>
          <a:noFill/>
          <a:ln>
            <a:noFill/>
          </a:ln>
        </p:spPr>
        <p:txBody>
          <a:bodyPr spcFirstLastPara="1" wrap="square" lIns="88375" tIns="44175" rIns="88375" bIns="44175" anchor="ctr" anchorCtr="0">
            <a:spAutoFit/>
          </a:bodyPr>
          <a:lstStyle>
            <a:lvl1pPr lvl="0" algn="l" rtl="0">
              <a:lnSpc>
                <a:spcPct val="80000"/>
              </a:lnSpc>
              <a:spcBef>
                <a:spcPts val="0"/>
              </a:spcBef>
              <a:spcAft>
                <a:spcPts val="0"/>
              </a:spcAft>
              <a:buClr>
                <a:srgbClr val="0C0C0C"/>
              </a:buClr>
              <a:buSzPts val="3400"/>
              <a:buFont typeface="Quattrocento Sans"/>
              <a:buNone/>
              <a:defRPr sz="3400">
                <a:highlight>
                  <a:schemeClr val="lt1"/>
                </a:highlight>
                <a:latin typeface="+mj-lt"/>
                <a:ea typeface="Quattrocento Sans"/>
                <a:cs typeface="Quattrocento Sans"/>
                <a:sym typeface="Quattrocento Sans"/>
              </a:defRPr>
            </a:lvl1pPr>
            <a:lvl2pPr lvl="1" algn="l" rtl="0">
              <a:lnSpc>
                <a:spcPct val="100000"/>
              </a:lnSpc>
              <a:spcBef>
                <a:spcPts val="0"/>
              </a:spcBef>
              <a:spcAft>
                <a:spcPts val="0"/>
              </a:spcAft>
              <a:buSzPts val="3400"/>
              <a:buNone/>
              <a:defRPr sz="3400">
                <a:highlight>
                  <a:srgbClr val="000000"/>
                </a:highlight>
              </a:defRPr>
            </a:lvl2pPr>
            <a:lvl3pPr lvl="2" algn="l" rtl="0">
              <a:lnSpc>
                <a:spcPct val="100000"/>
              </a:lnSpc>
              <a:spcBef>
                <a:spcPts val="0"/>
              </a:spcBef>
              <a:spcAft>
                <a:spcPts val="0"/>
              </a:spcAft>
              <a:buSzPts val="3400"/>
              <a:buNone/>
              <a:defRPr sz="3400">
                <a:highlight>
                  <a:srgbClr val="000000"/>
                </a:highlight>
              </a:defRPr>
            </a:lvl3pPr>
            <a:lvl4pPr lvl="3" algn="l" rtl="0">
              <a:lnSpc>
                <a:spcPct val="100000"/>
              </a:lnSpc>
              <a:spcBef>
                <a:spcPts val="0"/>
              </a:spcBef>
              <a:spcAft>
                <a:spcPts val="0"/>
              </a:spcAft>
              <a:buSzPts val="3400"/>
              <a:buNone/>
              <a:defRPr sz="3400">
                <a:highlight>
                  <a:srgbClr val="000000"/>
                </a:highlight>
              </a:defRPr>
            </a:lvl4pPr>
            <a:lvl5pPr lvl="4" algn="l" rtl="0">
              <a:lnSpc>
                <a:spcPct val="100000"/>
              </a:lnSpc>
              <a:spcBef>
                <a:spcPts val="0"/>
              </a:spcBef>
              <a:spcAft>
                <a:spcPts val="0"/>
              </a:spcAft>
              <a:buSzPts val="3400"/>
              <a:buNone/>
              <a:defRPr sz="3400">
                <a:highlight>
                  <a:srgbClr val="000000"/>
                </a:highlight>
              </a:defRPr>
            </a:lvl5pPr>
            <a:lvl6pPr lvl="5" algn="l" rtl="0">
              <a:lnSpc>
                <a:spcPct val="100000"/>
              </a:lnSpc>
              <a:spcBef>
                <a:spcPts val="0"/>
              </a:spcBef>
              <a:spcAft>
                <a:spcPts val="0"/>
              </a:spcAft>
              <a:buSzPts val="3400"/>
              <a:buNone/>
              <a:defRPr sz="3400">
                <a:highlight>
                  <a:srgbClr val="000000"/>
                </a:highlight>
              </a:defRPr>
            </a:lvl6pPr>
            <a:lvl7pPr lvl="6" algn="l" rtl="0">
              <a:lnSpc>
                <a:spcPct val="100000"/>
              </a:lnSpc>
              <a:spcBef>
                <a:spcPts val="0"/>
              </a:spcBef>
              <a:spcAft>
                <a:spcPts val="0"/>
              </a:spcAft>
              <a:buSzPts val="3400"/>
              <a:buNone/>
              <a:defRPr sz="3400">
                <a:highlight>
                  <a:srgbClr val="000000"/>
                </a:highlight>
              </a:defRPr>
            </a:lvl7pPr>
            <a:lvl8pPr lvl="7" algn="l" rtl="0">
              <a:lnSpc>
                <a:spcPct val="100000"/>
              </a:lnSpc>
              <a:spcBef>
                <a:spcPts val="0"/>
              </a:spcBef>
              <a:spcAft>
                <a:spcPts val="0"/>
              </a:spcAft>
              <a:buSzPts val="3400"/>
              <a:buNone/>
              <a:defRPr sz="3400">
                <a:highlight>
                  <a:srgbClr val="000000"/>
                </a:highlight>
              </a:defRPr>
            </a:lvl8pPr>
            <a:lvl9pPr lvl="8" algn="l" rtl="0">
              <a:lnSpc>
                <a:spcPct val="100000"/>
              </a:lnSpc>
              <a:spcBef>
                <a:spcPts val="0"/>
              </a:spcBef>
              <a:spcAft>
                <a:spcPts val="0"/>
              </a:spcAft>
              <a:buSzPts val="3400"/>
              <a:buNone/>
              <a:defRPr sz="3400">
                <a:highlight>
                  <a:srgbClr val="000000"/>
                </a:highlight>
              </a:defRPr>
            </a:lvl9pPr>
          </a:lstStyle>
          <a:p>
            <a:endParaRPr dirty="0"/>
          </a:p>
        </p:txBody>
      </p:sp>
      <p:sp>
        <p:nvSpPr>
          <p:cNvPr id="69" name="Google Shape;69;p8"/>
          <p:cNvSpPr/>
          <p:nvPr/>
        </p:nvSpPr>
        <p:spPr>
          <a:xfrm>
            <a:off x="743453" y="3050554"/>
            <a:ext cx="898200" cy="8979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70" name="Google Shape;70;p8"/>
          <p:cNvSpPr/>
          <p:nvPr/>
        </p:nvSpPr>
        <p:spPr>
          <a:xfrm>
            <a:off x="321425" y="60960"/>
            <a:ext cx="171900" cy="14745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71" name="Google Shape;71;p8"/>
          <p:cNvGrpSpPr/>
          <p:nvPr/>
        </p:nvGrpSpPr>
        <p:grpSpPr>
          <a:xfrm>
            <a:off x="1092976" y="3287056"/>
            <a:ext cx="299911" cy="424768"/>
            <a:chOff x="3979850" y="1598950"/>
            <a:chExt cx="356825" cy="505375"/>
          </a:xfrm>
        </p:grpSpPr>
        <p:sp>
          <p:nvSpPr>
            <p:cNvPr id="72" name="Google Shape;72;p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73" name="Google Shape;73;p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sp>
        <p:nvSpPr>
          <p:cNvPr id="74" name="Google Shape;74;p8"/>
          <p:cNvSpPr txBox="1">
            <a:spLocks noGrp="1"/>
          </p:cNvSpPr>
          <p:nvPr>
            <p:ph type="body" idx="1"/>
          </p:nvPr>
        </p:nvSpPr>
        <p:spPr>
          <a:xfrm>
            <a:off x="1902775" y="3931493"/>
            <a:ext cx="6504300" cy="366212"/>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latin typeface="+mj-lt"/>
                <a:ea typeface="Quattrocento Sans"/>
                <a:cs typeface="Quattrocento Sans"/>
                <a:sym typeface="Quattrocento Sans"/>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12"/>
          <p:cNvSpPr txBox="1">
            <a:spLocks noGrp="1"/>
          </p:cNvSpPr>
          <p:nvPr>
            <p:ph type="body" idx="1"/>
          </p:nvPr>
        </p:nvSpPr>
        <p:spPr>
          <a:xfrm>
            <a:off x="634620" y="1512985"/>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atin typeface="+mn-lt"/>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dirty="0"/>
          </a:p>
        </p:txBody>
      </p:sp>
      <p:sp>
        <p:nvSpPr>
          <p:cNvPr id="103" name="Google Shape;103;p12"/>
          <p:cNvSpPr txBox="1">
            <a:spLocks noGrp="1"/>
          </p:cNvSpPr>
          <p:nvPr>
            <p:ph type="body" idx="2"/>
          </p:nvPr>
        </p:nvSpPr>
        <p:spPr>
          <a:xfrm>
            <a:off x="6364809" y="1512984"/>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atin typeface="+mn-lt"/>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dirty="0"/>
          </a:p>
        </p:txBody>
      </p:sp>
      <p:sp>
        <p:nvSpPr>
          <p:cNvPr id="104" name="Google Shape;104;p12"/>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atin typeface="+mj-l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atin typeface="+mj-l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0828526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
          <p:cNvSpPr txBox="1">
            <a:spLocks noGrp="1"/>
          </p:cNvSpPr>
          <p:nvPr>
            <p:ph type="body" idx="1"/>
          </p:nvPr>
        </p:nvSpPr>
        <p:spPr>
          <a:xfrm>
            <a:off x="575240" y="1463857"/>
            <a:ext cx="11187000" cy="6032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50" r:id="rId1"/>
    <p:sldLayoutId id="2147483654" r:id="rId2"/>
    <p:sldLayoutId id="2147483658" r:id="rId3"/>
    <p:sldLayoutId id="2147483659" r:id="rId4"/>
    <p:sldLayoutId id="2147483664"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xWBP4lzkoy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ho05egqcPl4"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Hoixgm4-P4M"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117" Type="http://schemas.openxmlformats.org/officeDocument/2006/relationships/image" Target="../media/image140.png"/><Relationship Id="rId21" Type="http://schemas.openxmlformats.org/officeDocument/2006/relationships/image" Target="../media/image44.png"/><Relationship Id="rId42" Type="http://schemas.openxmlformats.org/officeDocument/2006/relationships/image" Target="../media/image65.png"/><Relationship Id="rId63" Type="http://schemas.openxmlformats.org/officeDocument/2006/relationships/image" Target="../media/image86.png"/><Relationship Id="rId84" Type="http://schemas.openxmlformats.org/officeDocument/2006/relationships/image" Target="../media/image107.png"/><Relationship Id="rId138" Type="http://schemas.openxmlformats.org/officeDocument/2006/relationships/image" Target="../media/image161.png"/><Relationship Id="rId159" Type="http://schemas.openxmlformats.org/officeDocument/2006/relationships/image" Target="../media/image182.png"/><Relationship Id="rId170" Type="http://schemas.openxmlformats.org/officeDocument/2006/relationships/image" Target="../media/image193.png"/><Relationship Id="rId191" Type="http://schemas.openxmlformats.org/officeDocument/2006/relationships/image" Target="../media/image214.png"/><Relationship Id="rId205" Type="http://schemas.openxmlformats.org/officeDocument/2006/relationships/image" Target="../media/image228.png"/><Relationship Id="rId226" Type="http://schemas.openxmlformats.org/officeDocument/2006/relationships/image" Target="../media/image249.png"/><Relationship Id="rId107" Type="http://schemas.openxmlformats.org/officeDocument/2006/relationships/image" Target="../media/image130.png"/><Relationship Id="rId11" Type="http://schemas.openxmlformats.org/officeDocument/2006/relationships/image" Target="../media/image34.png"/><Relationship Id="rId32" Type="http://schemas.openxmlformats.org/officeDocument/2006/relationships/image" Target="../media/image55.png"/><Relationship Id="rId53" Type="http://schemas.openxmlformats.org/officeDocument/2006/relationships/image" Target="../media/image76.png"/><Relationship Id="rId74" Type="http://schemas.openxmlformats.org/officeDocument/2006/relationships/image" Target="../media/image97.png"/><Relationship Id="rId128" Type="http://schemas.openxmlformats.org/officeDocument/2006/relationships/image" Target="../media/image151.png"/><Relationship Id="rId149" Type="http://schemas.openxmlformats.org/officeDocument/2006/relationships/image" Target="../media/image172.png"/><Relationship Id="rId5" Type="http://schemas.openxmlformats.org/officeDocument/2006/relationships/image" Target="../media/image28.png"/><Relationship Id="rId95" Type="http://schemas.openxmlformats.org/officeDocument/2006/relationships/image" Target="../media/image118.png"/><Relationship Id="rId160" Type="http://schemas.openxmlformats.org/officeDocument/2006/relationships/image" Target="../media/image183.png"/><Relationship Id="rId181" Type="http://schemas.openxmlformats.org/officeDocument/2006/relationships/image" Target="../media/image204.png"/><Relationship Id="rId216" Type="http://schemas.openxmlformats.org/officeDocument/2006/relationships/image" Target="../media/image239.png"/><Relationship Id="rId22" Type="http://schemas.openxmlformats.org/officeDocument/2006/relationships/image" Target="../media/image45.png"/><Relationship Id="rId43" Type="http://schemas.openxmlformats.org/officeDocument/2006/relationships/image" Target="../media/image66.png"/><Relationship Id="rId64" Type="http://schemas.openxmlformats.org/officeDocument/2006/relationships/image" Target="../media/image87.png"/><Relationship Id="rId118" Type="http://schemas.openxmlformats.org/officeDocument/2006/relationships/image" Target="../media/image141.png"/><Relationship Id="rId139" Type="http://schemas.openxmlformats.org/officeDocument/2006/relationships/image" Target="../media/image162.png"/><Relationship Id="rId85" Type="http://schemas.openxmlformats.org/officeDocument/2006/relationships/image" Target="../media/image108.png"/><Relationship Id="rId150" Type="http://schemas.openxmlformats.org/officeDocument/2006/relationships/image" Target="../media/image173.png"/><Relationship Id="rId171" Type="http://schemas.openxmlformats.org/officeDocument/2006/relationships/image" Target="../media/image194.png"/><Relationship Id="rId192" Type="http://schemas.openxmlformats.org/officeDocument/2006/relationships/image" Target="../media/image215.png"/><Relationship Id="rId206" Type="http://schemas.openxmlformats.org/officeDocument/2006/relationships/image" Target="../media/image229.png"/><Relationship Id="rId227" Type="http://schemas.openxmlformats.org/officeDocument/2006/relationships/image" Target="../media/image250.png"/><Relationship Id="rId12" Type="http://schemas.openxmlformats.org/officeDocument/2006/relationships/image" Target="../media/image35.png"/><Relationship Id="rId33" Type="http://schemas.openxmlformats.org/officeDocument/2006/relationships/image" Target="../media/image56.png"/><Relationship Id="rId108" Type="http://schemas.openxmlformats.org/officeDocument/2006/relationships/image" Target="../media/image131.png"/><Relationship Id="rId129" Type="http://schemas.openxmlformats.org/officeDocument/2006/relationships/image" Target="../media/image152.png"/><Relationship Id="rId54" Type="http://schemas.openxmlformats.org/officeDocument/2006/relationships/image" Target="../media/image77.png"/><Relationship Id="rId75" Type="http://schemas.openxmlformats.org/officeDocument/2006/relationships/image" Target="../media/image98.png"/><Relationship Id="rId96" Type="http://schemas.openxmlformats.org/officeDocument/2006/relationships/image" Target="../media/image119.png"/><Relationship Id="rId140" Type="http://schemas.openxmlformats.org/officeDocument/2006/relationships/image" Target="../media/image163.png"/><Relationship Id="rId161" Type="http://schemas.openxmlformats.org/officeDocument/2006/relationships/image" Target="../media/image184.png"/><Relationship Id="rId182" Type="http://schemas.openxmlformats.org/officeDocument/2006/relationships/image" Target="../media/image205.png"/><Relationship Id="rId217" Type="http://schemas.openxmlformats.org/officeDocument/2006/relationships/image" Target="../media/image240.png"/><Relationship Id="rId6" Type="http://schemas.openxmlformats.org/officeDocument/2006/relationships/image" Target="../media/image29.png"/><Relationship Id="rId23" Type="http://schemas.openxmlformats.org/officeDocument/2006/relationships/image" Target="../media/image46.png"/><Relationship Id="rId119" Type="http://schemas.openxmlformats.org/officeDocument/2006/relationships/image" Target="../media/image142.png"/><Relationship Id="rId44" Type="http://schemas.openxmlformats.org/officeDocument/2006/relationships/image" Target="../media/image67.png"/><Relationship Id="rId65" Type="http://schemas.openxmlformats.org/officeDocument/2006/relationships/image" Target="../media/image88.png"/><Relationship Id="rId86" Type="http://schemas.openxmlformats.org/officeDocument/2006/relationships/image" Target="../media/image109.png"/><Relationship Id="rId130" Type="http://schemas.openxmlformats.org/officeDocument/2006/relationships/image" Target="../media/image153.png"/><Relationship Id="rId151" Type="http://schemas.openxmlformats.org/officeDocument/2006/relationships/image" Target="../media/image174.png"/><Relationship Id="rId172" Type="http://schemas.openxmlformats.org/officeDocument/2006/relationships/image" Target="../media/image195.png"/><Relationship Id="rId193" Type="http://schemas.openxmlformats.org/officeDocument/2006/relationships/image" Target="../media/image216.png"/><Relationship Id="rId207" Type="http://schemas.openxmlformats.org/officeDocument/2006/relationships/image" Target="../media/image230.png"/><Relationship Id="rId228" Type="http://schemas.openxmlformats.org/officeDocument/2006/relationships/image" Target="../media/image251.png"/><Relationship Id="rId13" Type="http://schemas.openxmlformats.org/officeDocument/2006/relationships/image" Target="../media/image36.png"/><Relationship Id="rId109" Type="http://schemas.openxmlformats.org/officeDocument/2006/relationships/image" Target="../media/image132.png"/><Relationship Id="rId34" Type="http://schemas.openxmlformats.org/officeDocument/2006/relationships/image" Target="../media/image57.png"/><Relationship Id="rId55" Type="http://schemas.openxmlformats.org/officeDocument/2006/relationships/image" Target="../media/image78.png"/><Relationship Id="rId76" Type="http://schemas.openxmlformats.org/officeDocument/2006/relationships/image" Target="../media/image99.png"/><Relationship Id="rId97" Type="http://schemas.openxmlformats.org/officeDocument/2006/relationships/image" Target="../media/image120.png"/><Relationship Id="rId120" Type="http://schemas.openxmlformats.org/officeDocument/2006/relationships/image" Target="../media/image143.png"/><Relationship Id="rId141" Type="http://schemas.openxmlformats.org/officeDocument/2006/relationships/image" Target="../media/image164.png"/><Relationship Id="rId7" Type="http://schemas.openxmlformats.org/officeDocument/2006/relationships/image" Target="../media/image30.png"/><Relationship Id="rId162" Type="http://schemas.openxmlformats.org/officeDocument/2006/relationships/image" Target="../media/image185.png"/><Relationship Id="rId183" Type="http://schemas.openxmlformats.org/officeDocument/2006/relationships/image" Target="../media/image206.png"/><Relationship Id="rId218" Type="http://schemas.openxmlformats.org/officeDocument/2006/relationships/image" Target="../media/image241.png"/><Relationship Id="rId24" Type="http://schemas.openxmlformats.org/officeDocument/2006/relationships/image" Target="../media/image47.png"/><Relationship Id="rId45" Type="http://schemas.openxmlformats.org/officeDocument/2006/relationships/image" Target="../media/image68.png"/><Relationship Id="rId66" Type="http://schemas.openxmlformats.org/officeDocument/2006/relationships/image" Target="../media/image89.png"/><Relationship Id="rId87" Type="http://schemas.openxmlformats.org/officeDocument/2006/relationships/image" Target="../media/image110.png"/><Relationship Id="rId110" Type="http://schemas.openxmlformats.org/officeDocument/2006/relationships/image" Target="../media/image133.png"/><Relationship Id="rId131" Type="http://schemas.openxmlformats.org/officeDocument/2006/relationships/image" Target="../media/image154.png"/><Relationship Id="rId152" Type="http://schemas.openxmlformats.org/officeDocument/2006/relationships/image" Target="../media/image175.png"/><Relationship Id="rId173" Type="http://schemas.openxmlformats.org/officeDocument/2006/relationships/image" Target="../media/image196.png"/><Relationship Id="rId194" Type="http://schemas.openxmlformats.org/officeDocument/2006/relationships/image" Target="../media/image217.png"/><Relationship Id="rId208" Type="http://schemas.openxmlformats.org/officeDocument/2006/relationships/image" Target="../media/image231.png"/><Relationship Id="rId14" Type="http://schemas.openxmlformats.org/officeDocument/2006/relationships/image" Target="../media/image37.png"/><Relationship Id="rId35" Type="http://schemas.openxmlformats.org/officeDocument/2006/relationships/image" Target="../media/image58.png"/><Relationship Id="rId56" Type="http://schemas.openxmlformats.org/officeDocument/2006/relationships/image" Target="../media/image79.png"/><Relationship Id="rId77" Type="http://schemas.openxmlformats.org/officeDocument/2006/relationships/image" Target="../media/image100.png"/><Relationship Id="rId100" Type="http://schemas.openxmlformats.org/officeDocument/2006/relationships/image" Target="../media/image123.png"/><Relationship Id="rId8" Type="http://schemas.openxmlformats.org/officeDocument/2006/relationships/image" Target="../media/image31.png"/><Relationship Id="rId98" Type="http://schemas.openxmlformats.org/officeDocument/2006/relationships/image" Target="../media/image121.png"/><Relationship Id="rId121" Type="http://schemas.openxmlformats.org/officeDocument/2006/relationships/image" Target="../media/image144.png"/><Relationship Id="rId142" Type="http://schemas.openxmlformats.org/officeDocument/2006/relationships/image" Target="../media/image165.png"/><Relationship Id="rId163" Type="http://schemas.openxmlformats.org/officeDocument/2006/relationships/image" Target="../media/image186.png"/><Relationship Id="rId184" Type="http://schemas.openxmlformats.org/officeDocument/2006/relationships/image" Target="../media/image207.png"/><Relationship Id="rId219" Type="http://schemas.openxmlformats.org/officeDocument/2006/relationships/image" Target="../media/image242.png"/><Relationship Id="rId3" Type="http://schemas.openxmlformats.org/officeDocument/2006/relationships/image" Target="../media/image26.png"/><Relationship Id="rId214" Type="http://schemas.openxmlformats.org/officeDocument/2006/relationships/image" Target="../media/image237.png"/><Relationship Id="rId25" Type="http://schemas.openxmlformats.org/officeDocument/2006/relationships/image" Target="../media/image48.png"/><Relationship Id="rId46" Type="http://schemas.openxmlformats.org/officeDocument/2006/relationships/image" Target="../media/image69.png"/><Relationship Id="rId67" Type="http://schemas.openxmlformats.org/officeDocument/2006/relationships/image" Target="../media/image90.png"/><Relationship Id="rId116" Type="http://schemas.openxmlformats.org/officeDocument/2006/relationships/image" Target="../media/image139.png"/><Relationship Id="rId137" Type="http://schemas.openxmlformats.org/officeDocument/2006/relationships/image" Target="../media/image160.png"/><Relationship Id="rId158" Type="http://schemas.openxmlformats.org/officeDocument/2006/relationships/image" Target="../media/image181.png"/><Relationship Id="rId20" Type="http://schemas.openxmlformats.org/officeDocument/2006/relationships/image" Target="../media/image43.png"/><Relationship Id="rId41" Type="http://schemas.openxmlformats.org/officeDocument/2006/relationships/image" Target="../media/image64.png"/><Relationship Id="rId62" Type="http://schemas.openxmlformats.org/officeDocument/2006/relationships/image" Target="../media/image85.png"/><Relationship Id="rId83" Type="http://schemas.openxmlformats.org/officeDocument/2006/relationships/image" Target="../media/image106.png"/><Relationship Id="rId88" Type="http://schemas.openxmlformats.org/officeDocument/2006/relationships/image" Target="../media/image111.png"/><Relationship Id="rId111" Type="http://schemas.openxmlformats.org/officeDocument/2006/relationships/image" Target="../media/image134.png"/><Relationship Id="rId132" Type="http://schemas.openxmlformats.org/officeDocument/2006/relationships/image" Target="../media/image155.png"/><Relationship Id="rId153" Type="http://schemas.openxmlformats.org/officeDocument/2006/relationships/image" Target="../media/image176.png"/><Relationship Id="rId174" Type="http://schemas.openxmlformats.org/officeDocument/2006/relationships/image" Target="../media/image197.png"/><Relationship Id="rId179" Type="http://schemas.openxmlformats.org/officeDocument/2006/relationships/image" Target="../media/image202.png"/><Relationship Id="rId195" Type="http://schemas.openxmlformats.org/officeDocument/2006/relationships/image" Target="../media/image218.png"/><Relationship Id="rId209" Type="http://schemas.openxmlformats.org/officeDocument/2006/relationships/image" Target="../media/image232.png"/><Relationship Id="rId190" Type="http://schemas.openxmlformats.org/officeDocument/2006/relationships/image" Target="../media/image213.png"/><Relationship Id="rId204" Type="http://schemas.openxmlformats.org/officeDocument/2006/relationships/image" Target="../media/image227.png"/><Relationship Id="rId220" Type="http://schemas.openxmlformats.org/officeDocument/2006/relationships/image" Target="../media/image243.png"/><Relationship Id="rId225" Type="http://schemas.openxmlformats.org/officeDocument/2006/relationships/image" Target="../media/image248.png"/><Relationship Id="rId15" Type="http://schemas.openxmlformats.org/officeDocument/2006/relationships/image" Target="../media/image38.png"/><Relationship Id="rId36" Type="http://schemas.openxmlformats.org/officeDocument/2006/relationships/image" Target="../media/image59.png"/><Relationship Id="rId57" Type="http://schemas.openxmlformats.org/officeDocument/2006/relationships/image" Target="../media/image80.png"/><Relationship Id="rId106" Type="http://schemas.openxmlformats.org/officeDocument/2006/relationships/image" Target="../media/image129.png"/><Relationship Id="rId127" Type="http://schemas.openxmlformats.org/officeDocument/2006/relationships/image" Target="../media/image150.png"/><Relationship Id="rId10" Type="http://schemas.openxmlformats.org/officeDocument/2006/relationships/image" Target="../media/image33.png"/><Relationship Id="rId31" Type="http://schemas.openxmlformats.org/officeDocument/2006/relationships/image" Target="../media/image54.png"/><Relationship Id="rId52" Type="http://schemas.openxmlformats.org/officeDocument/2006/relationships/image" Target="../media/image75.png"/><Relationship Id="rId73" Type="http://schemas.openxmlformats.org/officeDocument/2006/relationships/image" Target="../media/image96.png"/><Relationship Id="rId78" Type="http://schemas.openxmlformats.org/officeDocument/2006/relationships/image" Target="../media/image101.png"/><Relationship Id="rId94" Type="http://schemas.openxmlformats.org/officeDocument/2006/relationships/image" Target="../media/image117.png"/><Relationship Id="rId99" Type="http://schemas.openxmlformats.org/officeDocument/2006/relationships/image" Target="../media/image122.png"/><Relationship Id="rId101" Type="http://schemas.openxmlformats.org/officeDocument/2006/relationships/image" Target="../media/image124.png"/><Relationship Id="rId122" Type="http://schemas.openxmlformats.org/officeDocument/2006/relationships/image" Target="../media/image145.png"/><Relationship Id="rId143" Type="http://schemas.openxmlformats.org/officeDocument/2006/relationships/image" Target="../media/image166.png"/><Relationship Id="rId148" Type="http://schemas.openxmlformats.org/officeDocument/2006/relationships/image" Target="../media/image171.png"/><Relationship Id="rId164" Type="http://schemas.openxmlformats.org/officeDocument/2006/relationships/image" Target="../media/image187.png"/><Relationship Id="rId169" Type="http://schemas.openxmlformats.org/officeDocument/2006/relationships/image" Target="../media/image192.png"/><Relationship Id="rId185" Type="http://schemas.openxmlformats.org/officeDocument/2006/relationships/image" Target="../media/image208.png"/><Relationship Id="rId4" Type="http://schemas.openxmlformats.org/officeDocument/2006/relationships/image" Target="../media/image27.png"/><Relationship Id="rId9" Type="http://schemas.openxmlformats.org/officeDocument/2006/relationships/image" Target="../media/image32.png"/><Relationship Id="rId180" Type="http://schemas.openxmlformats.org/officeDocument/2006/relationships/image" Target="../media/image203.png"/><Relationship Id="rId210" Type="http://schemas.openxmlformats.org/officeDocument/2006/relationships/image" Target="../media/image233.png"/><Relationship Id="rId215" Type="http://schemas.openxmlformats.org/officeDocument/2006/relationships/image" Target="../media/image238.png"/><Relationship Id="rId26" Type="http://schemas.openxmlformats.org/officeDocument/2006/relationships/image" Target="../media/image49.png"/><Relationship Id="rId47" Type="http://schemas.openxmlformats.org/officeDocument/2006/relationships/image" Target="../media/image70.png"/><Relationship Id="rId68" Type="http://schemas.openxmlformats.org/officeDocument/2006/relationships/image" Target="../media/image91.png"/><Relationship Id="rId89" Type="http://schemas.openxmlformats.org/officeDocument/2006/relationships/image" Target="../media/image112.png"/><Relationship Id="rId112" Type="http://schemas.openxmlformats.org/officeDocument/2006/relationships/image" Target="../media/image135.png"/><Relationship Id="rId133" Type="http://schemas.openxmlformats.org/officeDocument/2006/relationships/image" Target="../media/image156.png"/><Relationship Id="rId154" Type="http://schemas.openxmlformats.org/officeDocument/2006/relationships/image" Target="../media/image177.png"/><Relationship Id="rId175" Type="http://schemas.openxmlformats.org/officeDocument/2006/relationships/image" Target="../media/image198.png"/><Relationship Id="rId196" Type="http://schemas.openxmlformats.org/officeDocument/2006/relationships/image" Target="../media/image219.png"/><Relationship Id="rId200" Type="http://schemas.openxmlformats.org/officeDocument/2006/relationships/image" Target="../media/image223.png"/><Relationship Id="rId16" Type="http://schemas.openxmlformats.org/officeDocument/2006/relationships/image" Target="../media/image39.png"/><Relationship Id="rId221" Type="http://schemas.openxmlformats.org/officeDocument/2006/relationships/image" Target="../media/image244.png"/><Relationship Id="rId37" Type="http://schemas.openxmlformats.org/officeDocument/2006/relationships/image" Target="../media/image60.png"/><Relationship Id="rId58" Type="http://schemas.openxmlformats.org/officeDocument/2006/relationships/image" Target="../media/image81.png"/><Relationship Id="rId79" Type="http://schemas.openxmlformats.org/officeDocument/2006/relationships/image" Target="../media/image102.png"/><Relationship Id="rId102" Type="http://schemas.openxmlformats.org/officeDocument/2006/relationships/image" Target="../media/image125.png"/><Relationship Id="rId123" Type="http://schemas.openxmlformats.org/officeDocument/2006/relationships/image" Target="../media/image146.png"/><Relationship Id="rId144" Type="http://schemas.openxmlformats.org/officeDocument/2006/relationships/image" Target="../media/image167.png"/><Relationship Id="rId90" Type="http://schemas.openxmlformats.org/officeDocument/2006/relationships/image" Target="../media/image113.png"/><Relationship Id="rId165" Type="http://schemas.openxmlformats.org/officeDocument/2006/relationships/image" Target="../media/image188.png"/><Relationship Id="rId186" Type="http://schemas.openxmlformats.org/officeDocument/2006/relationships/image" Target="../media/image209.png"/><Relationship Id="rId211" Type="http://schemas.openxmlformats.org/officeDocument/2006/relationships/image" Target="../media/image234.png"/><Relationship Id="rId27" Type="http://schemas.openxmlformats.org/officeDocument/2006/relationships/image" Target="../media/image50.png"/><Relationship Id="rId48" Type="http://schemas.openxmlformats.org/officeDocument/2006/relationships/image" Target="../media/image71.png"/><Relationship Id="rId69" Type="http://schemas.openxmlformats.org/officeDocument/2006/relationships/image" Target="../media/image92.png"/><Relationship Id="rId113" Type="http://schemas.openxmlformats.org/officeDocument/2006/relationships/image" Target="../media/image136.png"/><Relationship Id="rId134" Type="http://schemas.openxmlformats.org/officeDocument/2006/relationships/image" Target="../media/image157.png"/><Relationship Id="rId80" Type="http://schemas.openxmlformats.org/officeDocument/2006/relationships/image" Target="../media/image103.png"/><Relationship Id="rId155" Type="http://schemas.openxmlformats.org/officeDocument/2006/relationships/image" Target="../media/image178.png"/><Relationship Id="rId176" Type="http://schemas.openxmlformats.org/officeDocument/2006/relationships/image" Target="../media/image199.png"/><Relationship Id="rId197" Type="http://schemas.openxmlformats.org/officeDocument/2006/relationships/image" Target="../media/image220.png"/><Relationship Id="rId201" Type="http://schemas.openxmlformats.org/officeDocument/2006/relationships/image" Target="../media/image224.png"/><Relationship Id="rId222" Type="http://schemas.openxmlformats.org/officeDocument/2006/relationships/image" Target="../media/image245.png"/><Relationship Id="rId17" Type="http://schemas.openxmlformats.org/officeDocument/2006/relationships/image" Target="../media/image40.png"/><Relationship Id="rId38" Type="http://schemas.openxmlformats.org/officeDocument/2006/relationships/image" Target="../media/image61.png"/><Relationship Id="rId59" Type="http://schemas.openxmlformats.org/officeDocument/2006/relationships/image" Target="../media/image82.png"/><Relationship Id="rId103" Type="http://schemas.openxmlformats.org/officeDocument/2006/relationships/image" Target="../media/image126.png"/><Relationship Id="rId124" Type="http://schemas.openxmlformats.org/officeDocument/2006/relationships/image" Target="../media/image147.png"/><Relationship Id="rId70" Type="http://schemas.openxmlformats.org/officeDocument/2006/relationships/image" Target="../media/image93.png"/><Relationship Id="rId91" Type="http://schemas.openxmlformats.org/officeDocument/2006/relationships/image" Target="../media/image114.png"/><Relationship Id="rId145" Type="http://schemas.openxmlformats.org/officeDocument/2006/relationships/image" Target="../media/image168.png"/><Relationship Id="rId166" Type="http://schemas.openxmlformats.org/officeDocument/2006/relationships/image" Target="../media/image189.png"/><Relationship Id="rId187" Type="http://schemas.openxmlformats.org/officeDocument/2006/relationships/image" Target="../media/image210.png"/><Relationship Id="rId1" Type="http://schemas.openxmlformats.org/officeDocument/2006/relationships/slideLayout" Target="../slideLayouts/slideLayout1.xml"/><Relationship Id="rId212" Type="http://schemas.openxmlformats.org/officeDocument/2006/relationships/image" Target="../media/image235.png"/><Relationship Id="rId28" Type="http://schemas.openxmlformats.org/officeDocument/2006/relationships/image" Target="../media/image51.png"/><Relationship Id="rId49" Type="http://schemas.openxmlformats.org/officeDocument/2006/relationships/image" Target="../media/image72.png"/><Relationship Id="rId114" Type="http://schemas.openxmlformats.org/officeDocument/2006/relationships/image" Target="../media/image137.png"/><Relationship Id="rId60" Type="http://schemas.openxmlformats.org/officeDocument/2006/relationships/image" Target="../media/image83.png"/><Relationship Id="rId81" Type="http://schemas.openxmlformats.org/officeDocument/2006/relationships/image" Target="../media/image104.png"/><Relationship Id="rId135" Type="http://schemas.openxmlformats.org/officeDocument/2006/relationships/image" Target="../media/image158.png"/><Relationship Id="rId156" Type="http://schemas.openxmlformats.org/officeDocument/2006/relationships/image" Target="../media/image179.png"/><Relationship Id="rId177" Type="http://schemas.openxmlformats.org/officeDocument/2006/relationships/image" Target="../media/image200.png"/><Relationship Id="rId198" Type="http://schemas.openxmlformats.org/officeDocument/2006/relationships/image" Target="../media/image221.png"/><Relationship Id="rId202" Type="http://schemas.openxmlformats.org/officeDocument/2006/relationships/image" Target="../media/image225.png"/><Relationship Id="rId223" Type="http://schemas.openxmlformats.org/officeDocument/2006/relationships/image" Target="../media/image246.png"/><Relationship Id="rId18" Type="http://schemas.openxmlformats.org/officeDocument/2006/relationships/image" Target="../media/image41.png"/><Relationship Id="rId39" Type="http://schemas.openxmlformats.org/officeDocument/2006/relationships/image" Target="../media/image62.png"/><Relationship Id="rId50" Type="http://schemas.openxmlformats.org/officeDocument/2006/relationships/image" Target="../media/image73.png"/><Relationship Id="rId104" Type="http://schemas.openxmlformats.org/officeDocument/2006/relationships/image" Target="../media/image127.png"/><Relationship Id="rId125" Type="http://schemas.openxmlformats.org/officeDocument/2006/relationships/image" Target="../media/image148.png"/><Relationship Id="rId146" Type="http://schemas.openxmlformats.org/officeDocument/2006/relationships/image" Target="../media/image169.png"/><Relationship Id="rId167" Type="http://schemas.openxmlformats.org/officeDocument/2006/relationships/image" Target="../media/image190.png"/><Relationship Id="rId188" Type="http://schemas.openxmlformats.org/officeDocument/2006/relationships/image" Target="../media/image211.png"/><Relationship Id="rId71" Type="http://schemas.openxmlformats.org/officeDocument/2006/relationships/image" Target="../media/image94.png"/><Relationship Id="rId92" Type="http://schemas.openxmlformats.org/officeDocument/2006/relationships/image" Target="../media/image115.png"/><Relationship Id="rId213" Type="http://schemas.openxmlformats.org/officeDocument/2006/relationships/image" Target="../media/image236.png"/><Relationship Id="rId2" Type="http://schemas.openxmlformats.org/officeDocument/2006/relationships/notesSlide" Target="../notesSlides/notesSlide37.xml"/><Relationship Id="rId29" Type="http://schemas.openxmlformats.org/officeDocument/2006/relationships/image" Target="../media/image52.png"/><Relationship Id="rId40" Type="http://schemas.openxmlformats.org/officeDocument/2006/relationships/image" Target="../media/image63.png"/><Relationship Id="rId115" Type="http://schemas.openxmlformats.org/officeDocument/2006/relationships/image" Target="../media/image138.png"/><Relationship Id="rId136" Type="http://schemas.openxmlformats.org/officeDocument/2006/relationships/image" Target="../media/image159.png"/><Relationship Id="rId157" Type="http://schemas.openxmlformats.org/officeDocument/2006/relationships/image" Target="../media/image180.png"/><Relationship Id="rId178" Type="http://schemas.openxmlformats.org/officeDocument/2006/relationships/image" Target="../media/image201.png"/><Relationship Id="rId61" Type="http://schemas.openxmlformats.org/officeDocument/2006/relationships/image" Target="../media/image84.png"/><Relationship Id="rId82" Type="http://schemas.openxmlformats.org/officeDocument/2006/relationships/image" Target="../media/image105.png"/><Relationship Id="rId199" Type="http://schemas.openxmlformats.org/officeDocument/2006/relationships/image" Target="../media/image222.png"/><Relationship Id="rId203" Type="http://schemas.openxmlformats.org/officeDocument/2006/relationships/image" Target="../media/image226.png"/><Relationship Id="rId19" Type="http://schemas.openxmlformats.org/officeDocument/2006/relationships/image" Target="../media/image42.png"/><Relationship Id="rId224" Type="http://schemas.openxmlformats.org/officeDocument/2006/relationships/image" Target="../media/image247.png"/><Relationship Id="rId30" Type="http://schemas.openxmlformats.org/officeDocument/2006/relationships/image" Target="../media/image53.png"/><Relationship Id="rId105" Type="http://schemas.openxmlformats.org/officeDocument/2006/relationships/image" Target="../media/image128.png"/><Relationship Id="rId126" Type="http://schemas.openxmlformats.org/officeDocument/2006/relationships/image" Target="../media/image149.png"/><Relationship Id="rId147" Type="http://schemas.openxmlformats.org/officeDocument/2006/relationships/image" Target="../media/image170.png"/><Relationship Id="rId168" Type="http://schemas.openxmlformats.org/officeDocument/2006/relationships/image" Target="../media/image191.png"/><Relationship Id="rId51" Type="http://schemas.openxmlformats.org/officeDocument/2006/relationships/image" Target="../media/image74.png"/><Relationship Id="rId72" Type="http://schemas.openxmlformats.org/officeDocument/2006/relationships/image" Target="../media/image95.png"/><Relationship Id="rId93" Type="http://schemas.openxmlformats.org/officeDocument/2006/relationships/image" Target="../media/image116.png"/><Relationship Id="rId189" Type="http://schemas.openxmlformats.org/officeDocument/2006/relationships/image" Target="../media/image2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254.png"/><Relationship Id="rId4" Type="http://schemas.openxmlformats.org/officeDocument/2006/relationships/image" Target="../media/image25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800.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2000.png"/><Relationship Id="rId4" Type="http://schemas.openxmlformats.org/officeDocument/2006/relationships/image" Target="../media/image190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6.png"/><Relationship Id="rId2" Type="http://schemas.openxmlformats.org/officeDocument/2006/relationships/image" Target="../media/image255.png"/><Relationship Id="rId1" Type="http://schemas.openxmlformats.org/officeDocument/2006/relationships/slideLayout" Target="../slideLayouts/slideLayout1.xml"/><Relationship Id="rId5" Type="http://schemas.openxmlformats.org/officeDocument/2006/relationships/hyperlink" Target="https://en.wikipedia.org/wiki/Bucket_sort" TargetMode="External"/><Relationship Id="rId4" Type="http://schemas.openxmlformats.org/officeDocument/2006/relationships/hyperlink" Target="https://www.youtube.com/watch?v=VuXbEb5ywrU"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www.youtube.com/watch?v=VuXbEb5ywrU"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49.xml"/><Relationship Id="rId4"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2" Type="http://schemas.openxmlformats.org/officeDocument/2006/relationships/tags" Target="../tags/tag5.xml"/><Relationship Id="rId16" Type="http://schemas.openxmlformats.org/officeDocument/2006/relationships/notesSlide" Target="../notesSlides/notesSlide50.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slideLayout" Target="../slideLayouts/slideLayout1.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s>
</file>

<file path=ppt/slides/_rels/slide56.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hyperlink" Target="https://www.youtube.com/watch?v=Om4BljCs_qE" TargetMode="Externa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hyperlink" Target="https://www.youtube.com/watch?v=XiuSW_mEn7g" TargetMode="Externa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notesSlide" Target="../notesSlides/notesSlide51.xml"/><Relationship Id="rId5" Type="http://schemas.openxmlformats.org/officeDocument/2006/relationships/tags" Target="../tags/tag22.xml"/><Relationship Id="rId10" Type="http://schemas.openxmlformats.org/officeDocument/2006/relationships/slideLayout" Target="../slideLayouts/slideLayout1.xml"/><Relationship Id="rId4" Type="http://schemas.openxmlformats.org/officeDocument/2006/relationships/tags" Target="../tags/tag21.xml"/><Relationship Id="rId9" Type="http://schemas.openxmlformats.org/officeDocument/2006/relationships/tags" Target="../tags/tag2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8" Type="http://schemas.openxmlformats.org/officeDocument/2006/relationships/hyperlink" Target="https://www.youtube.com/watch?v=xWBP4lzkoyM" TargetMode="External"/><Relationship Id="rId3" Type="http://schemas.openxmlformats.org/officeDocument/2006/relationships/hyperlink" Target="https://www.geeksforgeeks.org/insertion-sort-algorithm/" TargetMode="External"/><Relationship Id="rId7" Type="http://schemas.openxmlformats.org/officeDocument/2006/relationships/hyperlink" Target="https://www.geeksforgeeks.org/time-and-space-complexity-analysis-of-selection-sort/" TargetMode="External"/><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hyperlink" Target="https://www.geeksforgeeks.org/selection-sort-algorithm-2/" TargetMode="External"/><Relationship Id="rId11" Type="http://schemas.openxmlformats.org/officeDocument/2006/relationships/hyperlink" Target="https://www.youtube.com/watch?v=spVhtO_IcGg" TargetMode="External"/><Relationship Id="rId5" Type="http://schemas.openxmlformats.org/officeDocument/2006/relationships/hyperlink" Target="https://www.youtube.com/watch?v=OGzPmgsI-pQ" TargetMode="External"/><Relationship Id="rId10" Type="http://schemas.openxmlformats.org/officeDocument/2006/relationships/hyperlink" Target="https://www.youtube.com/watch?v=4VqmGXwpLqc" TargetMode="External"/><Relationship Id="rId4" Type="http://schemas.openxmlformats.org/officeDocument/2006/relationships/hyperlink" Target="https://www.geeksforgeeks.org/time-and-space-complexity-of-insertion-sort-algorithm/" TargetMode="External"/><Relationship Id="rId9" Type="http://schemas.openxmlformats.org/officeDocument/2006/relationships/hyperlink" Target="https://www.youtube.com/watch?v=ho05egqcPl4" TargetMode="External"/></Relationships>
</file>

<file path=ppt/slides/_rels/slide63.xml.rels><?xml version="1.0" encoding="UTF-8" standalone="yes"?>
<Relationships xmlns="http://schemas.openxmlformats.org/package/2006/relationships"><Relationship Id="rId8" Type="http://schemas.openxmlformats.org/officeDocument/2006/relationships/hyperlink" Target="https://www.youtube.com/watch?v=aXXWXz5rF64" TargetMode="External"/><Relationship Id="rId3" Type="http://schemas.openxmlformats.org/officeDocument/2006/relationships/hyperlink" Target="https://www.youtube.com/watch?v=MZaf_9IZCrc" TargetMode="External"/><Relationship Id="rId7" Type="http://schemas.openxmlformats.org/officeDocument/2006/relationships/hyperlink" Target="https://www.youtube.com/watch?v=pM-6r5xsNEY" TargetMode="External"/><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hyperlink" Target="https://www.youtube.com/watch?v=Hoixgm4-P4M" TargetMode="External"/><Relationship Id="rId5" Type="http://schemas.openxmlformats.org/officeDocument/2006/relationships/hyperlink" Target="https://www.youtube.com/watch?v=PgBzjlCcFvc" TargetMode="External"/><Relationship Id="rId4" Type="http://schemas.openxmlformats.org/officeDocument/2006/relationships/hyperlink" Target="https://www.geeksforgeeks.org/quick-sort-algorithm/"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s://www.youtube.com/watch?v=Om4BljCs_qE" TargetMode="External"/><Relationship Id="rId2" Type="http://schemas.openxmlformats.org/officeDocument/2006/relationships/hyperlink" Target="https://www.youtube.com/watch?v=XiuSW_mEn7g" TargetMode="Externa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hyperlink" Target="https://www.youtube.com/playlist?list=PL9xmBV_5YoZOZSbGAXAPIq1BeUf4j20pl"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hyperlink" Target="https://www.youtube.com/watch?v=rbbTd-gkajw"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www.geeksforgeeks.org/time-and-space-complexity-of-radix-sort-algorithm/" TargetMode="External"/><Relationship Id="rId2" Type="http://schemas.openxmlformats.org/officeDocument/2006/relationships/hyperlink" Target="https://www.geeksforgeeks.org/radix-sort/" TargetMode="External"/><Relationship Id="rId1" Type="http://schemas.openxmlformats.org/officeDocument/2006/relationships/slideLayout" Target="../slideLayouts/slideLayout1.xml"/><Relationship Id="rId6" Type="http://schemas.openxmlformats.org/officeDocument/2006/relationships/hyperlink" Target="https://www.geeksforgeeks.org/time-complexities-of-all-sorting-algorithms/" TargetMode="External"/><Relationship Id="rId5" Type="http://schemas.openxmlformats.org/officeDocument/2006/relationships/hyperlink" Target="https://www.youtube.com/watch?v=VuXbEb5ywrU" TargetMode="External"/><Relationship Id="rId4" Type="http://schemas.openxmlformats.org/officeDocument/2006/relationships/hyperlink" Target="https://www.geeksforgeeks.org/bucket-sort-2/"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OGzPmgsI-pQ"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a:ln>
                  <a:noFill/>
                </a:ln>
                <a:solidFill>
                  <a:srgbClr val="4F81BD"/>
                </a:solidFill>
                <a:effectLst/>
                <a:uLnTx/>
                <a:uFillTx/>
                <a:latin typeface="Helvetica"/>
                <a:ea typeface="宋体" panose="02010600030101010101" pitchFamily="2" charset="-122"/>
                <a:cs typeface="Helvetica"/>
              </a:rPr>
              <a:t>15</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kumimoji="0" lang="en-US" sz="3600" b="0" i="0" u="none" strike="noStrike" kern="1200" cap="none" spc="0" normalizeH="0" baseline="0" noProof="0" dirty="0">
                <a:ln>
                  <a:noFill/>
                </a:ln>
                <a:solidFill>
                  <a:srgbClr val="4F81BD"/>
                </a:solidFill>
                <a:effectLst/>
                <a:uLnTx/>
                <a:uFillTx/>
                <a:latin typeface="Helvetica"/>
                <a:ea typeface="+mj-ea"/>
                <a:cs typeface="Helvetica"/>
              </a:rPr>
              <a:t>Sorting</a:t>
            </a: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3" name="TextBox 2">
            <a:extLst>
              <a:ext uri="{FF2B5EF4-FFF2-40B4-BE49-F238E27FC236}">
                <a16:creationId xmlns:a16="http://schemas.microsoft.com/office/drawing/2014/main" id="{B27C65AD-4284-97BD-3D7E-0CC84BC352A4}"/>
              </a:ext>
            </a:extLst>
          </p:cNvPr>
          <p:cNvSpPr txBox="1"/>
          <p:nvPr/>
        </p:nvSpPr>
        <p:spPr>
          <a:xfrm>
            <a:off x="3806348"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Insertion Sort</a:t>
            </a:r>
            <a:endParaRPr/>
          </a:p>
        </p:txBody>
      </p:sp>
      <p:graphicFrame>
        <p:nvGraphicFramePr>
          <p:cNvPr id="214" name="Google Shape;214;p29"/>
          <p:cNvGraphicFramePr/>
          <p:nvPr/>
        </p:nvGraphicFramePr>
        <p:xfrm>
          <a:off x="1160928" y="1475460"/>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dirty="0">
                          <a:solidFill>
                            <a:schemeClr val="dk1"/>
                          </a:solidFill>
                          <a:latin typeface="Consolas"/>
                          <a:ea typeface="Consolas"/>
                          <a:cs typeface="Consolas"/>
                          <a:sym typeface="Consolas"/>
                        </a:rPr>
                        <a:t>10</a:t>
                      </a:r>
                      <a:endParaRPr dirty="0">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dirty="0">
                          <a:solidFill>
                            <a:schemeClr val="dk1"/>
                          </a:solidFill>
                          <a:latin typeface="Consolas"/>
                          <a:ea typeface="Consolas"/>
                          <a:cs typeface="Consolas"/>
                          <a:sym typeface="Consolas"/>
                        </a:rPr>
                        <a:t>8</a:t>
                      </a:r>
                      <a:endParaRPr dirty="0">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15" name="Google Shape;215;p29"/>
          <p:cNvSpPr/>
          <p:nvPr/>
        </p:nvSpPr>
        <p:spPr>
          <a:xfrm rot="-5400000">
            <a:off x="3005680" y="483694"/>
            <a:ext cx="338260" cy="402775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16" name="Google Shape;216;p29"/>
          <p:cNvSpPr/>
          <p:nvPr/>
        </p:nvSpPr>
        <p:spPr>
          <a:xfrm rot="-5400000">
            <a:off x="8551553" y="-22345"/>
            <a:ext cx="338260" cy="5039835"/>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17" name="Google Shape;217;p29"/>
          <p:cNvSpPr/>
          <p:nvPr/>
        </p:nvSpPr>
        <p:spPr>
          <a:xfrm rot="10800000">
            <a:off x="5550193" y="2328441"/>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18" name="Google Shape;218;p29"/>
          <p:cNvSpPr txBox="1"/>
          <p:nvPr/>
        </p:nvSpPr>
        <p:spPr>
          <a:xfrm>
            <a:off x="2452548" y="2778000"/>
            <a:ext cx="1701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19" name="Google Shape;219;p29"/>
          <p:cNvSpPr txBox="1"/>
          <p:nvPr/>
        </p:nvSpPr>
        <p:spPr>
          <a:xfrm>
            <a:off x="7870201" y="2772925"/>
            <a:ext cx="2038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220" name="Google Shape;220;p29"/>
          <p:cNvSpPr txBox="1"/>
          <p:nvPr/>
        </p:nvSpPr>
        <p:spPr>
          <a:xfrm>
            <a:off x="4993773" y="2891975"/>
            <a:ext cx="2038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graphicFrame>
        <p:nvGraphicFramePr>
          <p:cNvPr id="221" name="Google Shape;221;p29"/>
          <p:cNvGraphicFramePr/>
          <p:nvPr/>
        </p:nvGraphicFramePr>
        <p:xfrm>
          <a:off x="1160930" y="3283085"/>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22" name="Google Shape;222;p29"/>
          <p:cNvSpPr/>
          <p:nvPr/>
        </p:nvSpPr>
        <p:spPr>
          <a:xfrm rot="-5400000">
            <a:off x="3511720" y="1785282"/>
            <a:ext cx="338260" cy="5039834"/>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23" name="Google Shape;223;p29"/>
          <p:cNvSpPr/>
          <p:nvPr/>
        </p:nvSpPr>
        <p:spPr>
          <a:xfrm rot="-5400000">
            <a:off x="9066242" y="2299966"/>
            <a:ext cx="338260" cy="4010463"/>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24" name="Google Shape;224;p29"/>
          <p:cNvSpPr/>
          <p:nvPr/>
        </p:nvSpPr>
        <p:spPr>
          <a:xfrm rot="10800000">
            <a:off x="6544369" y="4149043"/>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25" name="Google Shape;225;p29"/>
          <p:cNvSpPr txBox="1"/>
          <p:nvPr/>
        </p:nvSpPr>
        <p:spPr>
          <a:xfrm>
            <a:off x="2989275" y="4514925"/>
            <a:ext cx="1701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26" name="Google Shape;226;p29"/>
          <p:cNvSpPr txBox="1"/>
          <p:nvPr/>
        </p:nvSpPr>
        <p:spPr>
          <a:xfrm>
            <a:off x="8384874" y="4514925"/>
            <a:ext cx="1968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227" name="Google Shape;227;p29"/>
          <p:cNvSpPr txBox="1"/>
          <p:nvPr/>
        </p:nvSpPr>
        <p:spPr>
          <a:xfrm>
            <a:off x="5987873" y="4712450"/>
            <a:ext cx="2038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228" name="Google Shape;228;p29"/>
          <p:cNvSpPr/>
          <p:nvPr/>
        </p:nvSpPr>
        <p:spPr>
          <a:xfrm rot="10800000">
            <a:off x="3157867" y="1024932"/>
            <a:ext cx="2551814"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29" name="Google Shape;229;p29"/>
          <p:cNvGraphicFramePr/>
          <p:nvPr/>
        </p:nvGraphicFramePr>
        <p:xfrm>
          <a:off x="1160928" y="5111015"/>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30" name="Google Shape;230;p29"/>
          <p:cNvSpPr/>
          <p:nvPr/>
        </p:nvSpPr>
        <p:spPr>
          <a:xfrm rot="-5400000">
            <a:off x="4026405" y="3098524"/>
            <a:ext cx="338260" cy="606920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31" name="Google Shape;231;p29"/>
          <p:cNvSpPr/>
          <p:nvPr/>
        </p:nvSpPr>
        <p:spPr>
          <a:xfrm rot="-5400000">
            <a:off x="9581922" y="4643577"/>
            <a:ext cx="338260" cy="2979101"/>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32" name="Google Shape;232;p29"/>
          <p:cNvSpPr/>
          <p:nvPr/>
        </p:nvSpPr>
        <p:spPr>
          <a:xfrm rot="10800000">
            <a:off x="7552019" y="5923985"/>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3" name="Google Shape;233;p29"/>
          <p:cNvSpPr txBox="1"/>
          <p:nvPr/>
        </p:nvSpPr>
        <p:spPr>
          <a:xfrm>
            <a:off x="3473272" y="6342850"/>
            <a:ext cx="1799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34" name="Google Shape;234;p29"/>
          <p:cNvSpPr txBox="1"/>
          <p:nvPr/>
        </p:nvSpPr>
        <p:spPr>
          <a:xfrm>
            <a:off x="8900578" y="6342850"/>
            <a:ext cx="2137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235" name="Google Shape;235;p29"/>
          <p:cNvSpPr txBox="1"/>
          <p:nvPr/>
        </p:nvSpPr>
        <p:spPr>
          <a:xfrm>
            <a:off x="6995599" y="6487500"/>
            <a:ext cx="1628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237" name="Google Shape;237;p29"/>
          <p:cNvSpPr/>
          <p:nvPr/>
        </p:nvSpPr>
        <p:spPr>
          <a:xfrm rot="10800000">
            <a:off x="5040765" y="2269995"/>
            <a:ext cx="318976" cy="563526"/>
          </a:xfrm>
          <a:prstGeom prst="downArrow">
            <a:avLst>
              <a:gd name="adj1" fmla="val 50000"/>
              <a:gd name="adj2" fmla="val 50000"/>
            </a:avLst>
          </a:prstGeom>
          <a:solidFill>
            <a:srgbClr val="AAF391"/>
          </a:solidFill>
          <a:ln w="158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8" name="Google Shape;238;p29"/>
          <p:cNvSpPr/>
          <p:nvPr/>
        </p:nvSpPr>
        <p:spPr>
          <a:xfrm rot="10800000">
            <a:off x="6041388" y="4286258"/>
            <a:ext cx="318900" cy="563400"/>
          </a:xfrm>
          <a:prstGeom prst="downArrow">
            <a:avLst>
              <a:gd name="adj1" fmla="val 50000"/>
              <a:gd name="adj2" fmla="val 50000"/>
            </a:avLst>
          </a:prstGeom>
          <a:solidFill>
            <a:srgbClr val="AAF391"/>
          </a:solidFill>
          <a:ln w="158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9" name="Google Shape;239;p29"/>
          <p:cNvSpPr/>
          <p:nvPr/>
        </p:nvSpPr>
        <p:spPr>
          <a:xfrm rot="10800000">
            <a:off x="7032263" y="5888420"/>
            <a:ext cx="318900" cy="563400"/>
          </a:xfrm>
          <a:prstGeom prst="downArrow">
            <a:avLst>
              <a:gd name="adj1" fmla="val 50000"/>
              <a:gd name="adj2" fmla="val 50000"/>
            </a:avLst>
          </a:prstGeom>
          <a:solidFill>
            <a:srgbClr val="AAF391"/>
          </a:solidFill>
          <a:ln w="158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500"/>
                                        <p:tgtEl>
                                          <p:spTgt spid="2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8"/>
                                        </p:tgtEl>
                                        <p:attrNameLst>
                                          <p:attrName>style.visibility</p:attrName>
                                        </p:attrNameLst>
                                      </p:cBhvr>
                                      <p:to>
                                        <p:strVal val="visible"/>
                                      </p:to>
                                    </p:set>
                                    <p:animEffect transition="in" filter="fade">
                                      <p:cBhvr>
                                        <p:cTn id="12" dur="500"/>
                                        <p:tgtEl>
                                          <p:spTgt spid="2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1"/>
                                        </p:tgtEl>
                                        <p:attrNameLst>
                                          <p:attrName>style.visibility</p:attrName>
                                        </p:attrNameLst>
                                      </p:cBhvr>
                                      <p:to>
                                        <p:strVal val="visible"/>
                                      </p:to>
                                    </p:set>
                                    <p:animEffect transition="in" filter="fade">
                                      <p:cBhvr>
                                        <p:cTn id="17" dur="500"/>
                                        <p:tgtEl>
                                          <p:spTgt spid="221"/>
                                        </p:tgtEl>
                                      </p:cBhvr>
                                    </p:animEffect>
                                  </p:childTnLst>
                                </p:cTn>
                              </p:par>
                              <p:par>
                                <p:cTn id="18" presetID="10" presetClass="entr" presetSubtype="0" fill="hold" nodeType="withEffect">
                                  <p:stCondLst>
                                    <p:cond delay="0"/>
                                  </p:stCondLst>
                                  <p:childTnLst>
                                    <p:set>
                                      <p:cBhvr>
                                        <p:cTn id="19" dur="1" fill="hold">
                                          <p:stCondLst>
                                            <p:cond delay="0"/>
                                          </p:stCondLst>
                                        </p:cTn>
                                        <p:tgtEl>
                                          <p:spTgt spid="222"/>
                                        </p:tgtEl>
                                        <p:attrNameLst>
                                          <p:attrName>style.visibility</p:attrName>
                                        </p:attrNameLst>
                                      </p:cBhvr>
                                      <p:to>
                                        <p:strVal val="visible"/>
                                      </p:to>
                                    </p:set>
                                    <p:animEffect transition="in" filter="fade">
                                      <p:cBhvr>
                                        <p:cTn id="20" dur="500"/>
                                        <p:tgtEl>
                                          <p:spTgt spid="222"/>
                                        </p:tgtEl>
                                      </p:cBhvr>
                                    </p:animEffect>
                                  </p:childTnLst>
                                </p:cTn>
                              </p:par>
                              <p:par>
                                <p:cTn id="21" presetID="10" presetClass="entr" presetSubtype="0" fill="hold" nodeType="withEffect">
                                  <p:stCondLst>
                                    <p:cond delay="0"/>
                                  </p:stCondLst>
                                  <p:childTnLst>
                                    <p:set>
                                      <p:cBhvr>
                                        <p:cTn id="22" dur="1" fill="hold">
                                          <p:stCondLst>
                                            <p:cond delay="0"/>
                                          </p:stCondLst>
                                        </p:cTn>
                                        <p:tgtEl>
                                          <p:spTgt spid="225"/>
                                        </p:tgtEl>
                                        <p:attrNameLst>
                                          <p:attrName>style.visibility</p:attrName>
                                        </p:attrNameLst>
                                      </p:cBhvr>
                                      <p:to>
                                        <p:strVal val="visible"/>
                                      </p:to>
                                    </p:set>
                                    <p:animEffect transition="in" filter="fade">
                                      <p:cBhvr>
                                        <p:cTn id="23" dur="500"/>
                                        <p:tgtEl>
                                          <p:spTgt spid="225"/>
                                        </p:tgtEl>
                                      </p:cBhvr>
                                    </p:animEffect>
                                  </p:childTnLst>
                                </p:cTn>
                              </p:par>
                              <p:par>
                                <p:cTn id="24" presetID="10" presetClass="entr" presetSubtype="0" fill="hold" nodeType="withEffect">
                                  <p:stCondLst>
                                    <p:cond delay="0"/>
                                  </p:stCondLst>
                                  <p:childTnLst>
                                    <p:set>
                                      <p:cBhvr>
                                        <p:cTn id="25" dur="1" fill="hold">
                                          <p:stCondLst>
                                            <p:cond delay="0"/>
                                          </p:stCondLst>
                                        </p:cTn>
                                        <p:tgtEl>
                                          <p:spTgt spid="223"/>
                                        </p:tgtEl>
                                        <p:attrNameLst>
                                          <p:attrName>style.visibility</p:attrName>
                                        </p:attrNameLst>
                                      </p:cBhvr>
                                      <p:to>
                                        <p:strVal val="visible"/>
                                      </p:to>
                                    </p:set>
                                    <p:animEffect transition="in" filter="fade">
                                      <p:cBhvr>
                                        <p:cTn id="26" dur="500"/>
                                        <p:tgtEl>
                                          <p:spTgt spid="223"/>
                                        </p:tgtEl>
                                      </p:cBhvr>
                                    </p:animEffect>
                                  </p:childTnLst>
                                </p:cTn>
                              </p:par>
                              <p:par>
                                <p:cTn id="27" presetID="10" presetClass="entr" presetSubtype="0" fill="hold" nodeType="withEffect">
                                  <p:stCondLst>
                                    <p:cond delay="0"/>
                                  </p:stCondLst>
                                  <p:childTnLst>
                                    <p:set>
                                      <p:cBhvr>
                                        <p:cTn id="28" dur="1" fill="hold">
                                          <p:stCondLst>
                                            <p:cond delay="0"/>
                                          </p:stCondLst>
                                        </p:cTn>
                                        <p:tgtEl>
                                          <p:spTgt spid="226"/>
                                        </p:tgtEl>
                                        <p:attrNameLst>
                                          <p:attrName>style.visibility</p:attrName>
                                        </p:attrNameLst>
                                      </p:cBhvr>
                                      <p:to>
                                        <p:strVal val="visible"/>
                                      </p:to>
                                    </p:set>
                                    <p:animEffect transition="in" filter="fade">
                                      <p:cBhvr>
                                        <p:cTn id="29" dur="500"/>
                                        <p:tgtEl>
                                          <p:spTgt spid="22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24"/>
                                        </p:tgtEl>
                                        <p:attrNameLst>
                                          <p:attrName>style.visibility</p:attrName>
                                        </p:attrNameLst>
                                      </p:cBhvr>
                                      <p:to>
                                        <p:strVal val="visible"/>
                                      </p:to>
                                    </p:set>
                                    <p:animEffect transition="in" filter="fade">
                                      <p:cBhvr>
                                        <p:cTn id="34" dur="500"/>
                                        <p:tgtEl>
                                          <p:spTgt spid="224"/>
                                        </p:tgtEl>
                                      </p:cBhvr>
                                    </p:animEffect>
                                  </p:childTnLst>
                                </p:cTn>
                              </p:par>
                              <p:par>
                                <p:cTn id="35" presetID="10" presetClass="entr" presetSubtype="0" fill="hold" nodeType="withEffect">
                                  <p:stCondLst>
                                    <p:cond delay="0"/>
                                  </p:stCondLst>
                                  <p:childTnLst>
                                    <p:set>
                                      <p:cBhvr>
                                        <p:cTn id="36" dur="1" fill="hold">
                                          <p:stCondLst>
                                            <p:cond delay="0"/>
                                          </p:stCondLst>
                                        </p:cTn>
                                        <p:tgtEl>
                                          <p:spTgt spid="227"/>
                                        </p:tgtEl>
                                        <p:attrNameLst>
                                          <p:attrName>style.visibility</p:attrName>
                                        </p:attrNameLst>
                                      </p:cBhvr>
                                      <p:to>
                                        <p:strVal val="visible"/>
                                      </p:to>
                                    </p:set>
                                    <p:animEffect transition="in" filter="fade">
                                      <p:cBhvr>
                                        <p:cTn id="37" dur="500"/>
                                        <p:tgtEl>
                                          <p:spTgt spid="2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8"/>
                                        </p:tgtEl>
                                        <p:attrNameLst>
                                          <p:attrName>style.visibility</p:attrName>
                                        </p:attrNameLst>
                                      </p:cBhvr>
                                      <p:to>
                                        <p:strVal val="visible"/>
                                      </p:to>
                                    </p:set>
                                    <p:animEffect transition="in" filter="fade">
                                      <p:cBhvr>
                                        <p:cTn id="42" dur="500"/>
                                        <p:tgtEl>
                                          <p:spTgt spid="23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9"/>
                                        </p:tgtEl>
                                        <p:attrNameLst>
                                          <p:attrName>style.visibility</p:attrName>
                                        </p:attrNameLst>
                                      </p:cBhvr>
                                      <p:to>
                                        <p:strVal val="visible"/>
                                      </p:to>
                                    </p:set>
                                    <p:animEffect transition="in" filter="fade">
                                      <p:cBhvr>
                                        <p:cTn id="47" dur="500"/>
                                        <p:tgtEl>
                                          <p:spTgt spid="229"/>
                                        </p:tgtEl>
                                      </p:cBhvr>
                                    </p:animEffect>
                                  </p:childTnLst>
                                </p:cTn>
                              </p:par>
                              <p:par>
                                <p:cTn id="48" presetID="10" presetClass="entr" presetSubtype="0" fill="hold" nodeType="withEffect">
                                  <p:stCondLst>
                                    <p:cond delay="0"/>
                                  </p:stCondLst>
                                  <p:childTnLst>
                                    <p:set>
                                      <p:cBhvr>
                                        <p:cTn id="49" dur="1" fill="hold">
                                          <p:stCondLst>
                                            <p:cond delay="0"/>
                                          </p:stCondLst>
                                        </p:cTn>
                                        <p:tgtEl>
                                          <p:spTgt spid="230"/>
                                        </p:tgtEl>
                                        <p:attrNameLst>
                                          <p:attrName>style.visibility</p:attrName>
                                        </p:attrNameLst>
                                      </p:cBhvr>
                                      <p:to>
                                        <p:strVal val="visible"/>
                                      </p:to>
                                    </p:set>
                                    <p:animEffect transition="in" filter="fade">
                                      <p:cBhvr>
                                        <p:cTn id="50" dur="500"/>
                                        <p:tgtEl>
                                          <p:spTgt spid="230"/>
                                        </p:tgtEl>
                                      </p:cBhvr>
                                    </p:animEffect>
                                  </p:childTnLst>
                                </p:cTn>
                              </p:par>
                              <p:par>
                                <p:cTn id="51" presetID="10" presetClass="entr" presetSubtype="0" fill="hold" nodeType="withEffect">
                                  <p:stCondLst>
                                    <p:cond delay="0"/>
                                  </p:stCondLst>
                                  <p:childTnLst>
                                    <p:set>
                                      <p:cBhvr>
                                        <p:cTn id="52" dur="1" fill="hold">
                                          <p:stCondLst>
                                            <p:cond delay="0"/>
                                          </p:stCondLst>
                                        </p:cTn>
                                        <p:tgtEl>
                                          <p:spTgt spid="233"/>
                                        </p:tgtEl>
                                        <p:attrNameLst>
                                          <p:attrName>style.visibility</p:attrName>
                                        </p:attrNameLst>
                                      </p:cBhvr>
                                      <p:to>
                                        <p:strVal val="visible"/>
                                      </p:to>
                                    </p:set>
                                    <p:animEffect transition="in" filter="fade">
                                      <p:cBhvr>
                                        <p:cTn id="53" dur="500"/>
                                        <p:tgtEl>
                                          <p:spTgt spid="233"/>
                                        </p:tgtEl>
                                      </p:cBhvr>
                                    </p:animEffect>
                                  </p:childTnLst>
                                </p:cTn>
                              </p:par>
                              <p:par>
                                <p:cTn id="54" presetID="10" presetClass="entr" presetSubtype="0" fill="hold" nodeType="withEffect">
                                  <p:stCondLst>
                                    <p:cond delay="0"/>
                                  </p:stCondLst>
                                  <p:childTnLst>
                                    <p:set>
                                      <p:cBhvr>
                                        <p:cTn id="55" dur="1" fill="hold">
                                          <p:stCondLst>
                                            <p:cond delay="0"/>
                                          </p:stCondLst>
                                        </p:cTn>
                                        <p:tgtEl>
                                          <p:spTgt spid="231"/>
                                        </p:tgtEl>
                                        <p:attrNameLst>
                                          <p:attrName>style.visibility</p:attrName>
                                        </p:attrNameLst>
                                      </p:cBhvr>
                                      <p:to>
                                        <p:strVal val="visible"/>
                                      </p:to>
                                    </p:set>
                                    <p:animEffect transition="in" filter="fade">
                                      <p:cBhvr>
                                        <p:cTn id="56" dur="500"/>
                                        <p:tgtEl>
                                          <p:spTgt spid="231"/>
                                        </p:tgtEl>
                                      </p:cBhvr>
                                    </p:animEffect>
                                  </p:childTnLst>
                                </p:cTn>
                              </p:par>
                              <p:par>
                                <p:cTn id="57" presetID="10" presetClass="entr" presetSubtype="0" fill="hold" nodeType="withEffect">
                                  <p:stCondLst>
                                    <p:cond delay="0"/>
                                  </p:stCondLst>
                                  <p:childTnLst>
                                    <p:set>
                                      <p:cBhvr>
                                        <p:cTn id="58" dur="1" fill="hold">
                                          <p:stCondLst>
                                            <p:cond delay="0"/>
                                          </p:stCondLst>
                                        </p:cTn>
                                        <p:tgtEl>
                                          <p:spTgt spid="234"/>
                                        </p:tgtEl>
                                        <p:attrNameLst>
                                          <p:attrName>style.visibility</p:attrName>
                                        </p:attrNameLst>
                                      </p:cBhvr>
                                      <p:to>
                                        <p:strVal val="visible"/>
                                      </p:to>
                                    </p:set>
                                    <p:animEffect transition="in" filter="fade">
                                      <p:cBhvr>
                                        <p:cTn id="59" dur="500"/>
                                        <p:tgtEl>
                                          <p:spTgt spid="234"/>
                                        </p:tgtEl>
                                      </p:cBhvr>
                                    </p:animEffect>
                                  </p:childTnLst>
                                </p:cTn>
                              </p:par>
                              <p:par>
                                <p:cTn id="60" presetID="10" presetClass="entr" presetSubtype="0" fill="hold" nodeType="withEffect">
                                  <p:stCondLst>
                                    <p:cond delay="0"/>
                                  </p:stCondLst>
                                  <p:childTnLst>
                                    <p:set>
                                      <p:cBhvr>
                                        <p:cTn id="61" dur="1" fill="hold">
                                          <p:stCondLst>
                                            <p:cond delay="0"/>
                                          </p:stCondLst>
                                        </p:cTn>
                                        <p:tgtEl>
                                          <p:spTgt spid="232"/>
                                        </p:tgtEl>
                                        <p:attrNameLst>
                                          <p:attrName>style.visibility</p:attrName>
                                        </p:attrNameLst>
                                      </p:cBhvr>
                                      <p:to>
                                        <p:strVal val="visible"/>
                                      </p:to>
                                    </p:set>
                                    <p:animEffect transition="in" filter="fade">
                                      <p:cBhvr>
                                        <p:cTn id="62" dur="500"/>
                                        <p:tgtEl>
                                          <p:spTgt spid="232"/>
                                        </p:tgtEl>
                                      </p:cBhvr>
                                    </p:animEffect>
                                  </p:childTnLst>
                                </p:cTn>
                              </p:par>
                              <p:par>
                                <p:cTn id="63" presetID="10" presetClass="entr" presetSubtype="0" fill="hold" nodeType="withEffect">
                                  <p:stCondLst>
                                    <p:cond delay="0"/>
                                  </p:stCondLst>
                                  <p:childTnLst>
                                    <p:set>
                                      <p:cBhvr>
                                        <p:cTn id="64" dur="1" fill="hold">
                                          <p:stCondLst>
                                            <p:cond delay="0"/>
                                          </p:stCondLst>
                                        </p:cTn>
                                        <p:tgtEl>
                                          <p:spTgt spid="235"/>
                                        </p:tgtEl>
                                        <p:attrNameLst>
                                          <p:attrName>style.visibility</p:attrName>
                                        </p:attrNameLst>
                                      </p:cBhvr>
                                      <p:to>
                                        <p:strVal val="visible"/>
                                      </p:to>
                                    </p:set>
                                    <p:animEffect transition="in" filter="fade">
                                      <p:cBhvr>
                                        <p:cTn id="65" dur="500"/>
                                        <p:tgtEl>
                                          <p:spTgt spid="235"/>
                                        </p:tgtEl>
                                      </p:cBhvr>
                                    </p:animEffect>
                                  </p:childTnLst>
                                </p:cTn>
                              </p:par>
                              <p:par>
                                <p:cTn id="66" presetID="10" presetClass="entr" presetSubtype="0" fill="hold" nodeType="withEffect">
                                  <p:stCondLst>
                                    <p:cond delay="0"/>
                                  </p:stCondLst>
                                  <p:childTnLst>
                                    <p:set>
                                      <p:cBhvr>
                                        <p:cTn id="67" dur="1" fill="hold">
                                          <p:stCondLst>
                                            <p:cond delay="0"/>
                                          </p:stCondLst>
                                        </p:cTn>
                                        <p:tgtEl>
                                          <p:spTgt spid="239"/>
                                        </p:tgtEl>
                                        <p:attrNameLst>
                                          <p:attrName>style.visibility</p:attrName>
                                        </p:attrNameLst>
                                      </p:cBhvr>
                                      <p:to>
                                        <p:strVal val="visible"/>
                                      </p:to>
                                    </p:set>
                                    <p:animEffect transition="in" filter="fade">
                                      <p:cBhvr>
                                        <p:cTn id="68"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dirty="0"/>
              <a:t>Insertion Sort </a:t>
            </a:r>
            <a:endParaRPr dirty="0"/>
          </a:p>
        </p:txBody>
      </p:sp>
      <p:graphicFrame>
        <p:nvGraphicFramePr>
          <p:cNvPr id="245" name="Google Shape;245;p30"/>
          <p:cNvGraphicFramePr/>
          <p:nvPr/>
        </p:nvGraphicFramePr>
        <p:xfrm>
          <a:off x="575239" y="1166336"/>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46" name="Google Shape;246;p30"/>
          <p:cNvSpPr/>
          <p:nvPr/>
        </p:nvSpPr>
        <p:spPr>
          <a:xfrm rot="-5400000">
            <a:off x="3440716" y="-846155"/>
            <a:ext cx="338260" cy="606920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7" name="Google Shape;247;p30"/>
          <p:cNvSpPr/>
          <p:nvPr/>
        </p:nvSpPr>
        <p:spPr>
          <a:xfrm rot="-5400000">
            <a:off x="8996233" y="698898"/>
            <a:ext cx="338260" cy="2979101"/>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8" name="Google Shape;248;p30"/>
          <p:cNvSpPr/>
          <p:nvPr/>
        </p:nvSpPr>
        <p:spPr>
          <a:xfrm rot="10800000">
            <a:off x="6966330" y="1979306"/>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 name="Google Shape;249;p30"/>
          <p:cNvSpPr txBox="1"/>
          <p:nvPr/>
        </p:nvSpPr>
        <p:spPr>
          <a:xfrm>
            <a:off x="2887602" y="2398175"/>
            <a:ext cx="2200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50" name="Google Shape;250;p30"/>
          <p:cNvSpPr txBox="1"/>
          <p:nvPr/>
        </p:nvSpPr>
        <p:spPr>
          <a:xfrm>
            <a:off x="8314875" y="2398175"/>
            <a:ext cx="2134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251" name="Google Shape;251;p30"/>
          <p:cNvSpPr txBox="1"/>
          <p:nvPr/>
        </p:nvSpPr>
        <p:spPr>
          <a:xfrm>
            <a:off x="6409926" y="2542825"/>
            <a:ext cx="1701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252" name="Google Shape;252;p30"/>
          <p:cNvSpPr txBox="1"/>
          <p:nvPr/>
        </p:nvSpPr>
        <p:spPr>
          <a:xfrm>
            <a:off x="575239" y="3156440"/>
            <a:ext cx="5876930" cy="3323987"/>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public void insertionSort(collection)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for (entire list)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if(currentItem is smaller than largestSorted)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int newIndex = findSpot(currentItem);</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shift(newIndex, currentItem);</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public int findSpot(currentItem)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for (sorted list going backwards)</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if (spot found) return</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public void shift(newIndex, currentItem)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for (i = currentItem &gt; newIndex)</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item[i+1] = item[i]</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item[newIndex] = currentItem</a:t>
            </a:r>
            <a:endParaRPr sz="14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p:txBody>
      </p:sp>
      <p:sp>
        <p:nvSpPr>
          <p:cNvPr id="253" name="Google Shape;253;p30"/>
          <p:cNvSpPr txBox="1"/>
          <p:nvPr/>
        </p:nvSpPr>
        <p:spPr>
          <a:xfrm>
            <a:off x="6710177" y="3220975"/>
            <a:ext cx="26220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Worst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Best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Average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Stable?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In-place?</a:t>
            </a: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Useful for:</a:t>
            </a:r>
            <a:endParaRPr sz="1800" dirty="0">
              <a:solidFill>
                <a:schemeClr val="dk1"/>
              </a:solidFill>
              <a:latin typeface="Quattrocento Sans"/>
              <a:ea typeface="Quattrocento Sans"/>
              <a:cs typeface="Quattrocento Sans"/>
              <a:sym typeface="Quattrocento Sans"/>
            </a:endParaRPr>
          </a:p>
        </p:txBody>
      </p:sp>
      <p:sp>
        <p:nvSpPr>
          <p:cNvPr id="254" name="Google Shape;254;p30"/>
          <p:cNvSpPr txBox="1"/>
          <p:nvPr/>
        </p:nvSpPr>
        <p:spPr>
          <a:xfrm>
            <a:off x="8910706" y="3225353"/>
            <a:ext cx="818700" cy="369300"/>
          </a:xfrm>
          <a:prstGeom prst="rect">
            <a:avLst/>
          </a:prstGeom>
          <a:blipFill rotWithShape="1">
            <a:blip r:embed="rId3">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latin typeface="Calibri"/>
                <a:ea typeface="Calibri"/>
                <a:cs typeface="Calibri"/>
                <a:sym typeface="Calibri"/>
              </a:rPr>
              <a:t> </a:t>
            </a:r>
            <a:endParaRPr dirty="0"/>
          </a:p>
        </p:txBody>
      </p:sp>
      <p:sp>
        <p:nvSpPr>
          <p:cNvPr id="255" name="Google Shape;255;p30"/>
          <p:cNvSpPr txBox="1"/>
          <p:nvPr/>
        </p:nvSpPr>
        <p:spPr>
          <a:xfrm>
            <a:off x="8899843" y="3773369"/>
            <a:ext cx="737700" cy="369300"/>
          </a:xfrm>
          <a:prstGeom prst="rect">
            <a:avLst/>
          </a:prstGeom>
          <a:blipFill rotWithShape="1">
            <a:blip r:embed="rId4">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56" name="Google Shape;256;p30"/>
          <p:cNvSpPr txBox="1"/>
          <p:nvPr/>
        </p:nvSpPr>
        <p:spPr>
          <a:xfrm>
            <a:off x="8951581" y="4842746"/>
            <a:ext cx="50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Yes</a:t>
            </a:r>
            <a:endParaRPr/>
          </a:p>
        </p:txBody>
      </p:sp>
      <p:sp>
        <p:nvSpPr>
          <p:cNvPr id="257" name="Google Shape;257;p30"/>
          <p:cNvSpPr txBox="1"/>
          <p:nvPr/>
        </p:nvSpPr>
        <p:spPr>
          <a:xfrm>
            <a:off x="8983073" y="5377457"/>
            <a:ext cx="50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Yes</a:t>
            </a:r>
            <a:endParaRPr/>
          </a:p>
        </p:txBody>
      </p:sp>
      <p:sp>
        <p:nvSpPr>
          <p:cNvPr id="258" name="Google Shape;258;p30"/>
          <p:cNvSpPr txBox="1"/>
          <p:nvPr/>
        </p:nvSpPr>
        <p:spPr>
          <a:xfrm>
            <a:off x="8907822" y="4321385"/>
            <a:ext cx="818700" cy="369300"/>
          </a:xfrm>
          <a:prstGeom prst="rect">
            <a:avLst/>
          </a:prstGeom>
          <a:blipFill rotWithShape="1">
            <a:blip r:embed="rId5">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latin typeface="Calibri"/>
                <a:ea typeface="Calibri"/>
                <a:cs typeface="Calibri"/>
                <a:sym typeface="Calibri"/>
              </a:rPr>
              <a:t> </a:t>
            </a:r>
            <a:endParaRPr dirty="0"/>
          </a:p>
        </p:txBody>
      </p:sp>
      <p:sp>
        <p:nvSpPr>
          <p:cNvPr id="259" name="Google Shape;259;p30"/>
          <p:cNvSpPr/>
          <p:nvPr/>
        </p:nvSpPr>
        <p:spPr>
          <a:xfrm rot="10800000">
            <a:off x="4574004" y="662881"/>
            <a:ext cx="2551814"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30"/>
          <p:cNvSpPr txBox="1"/>
          <p:nvPr/>
        </p:nvSpPr>
        <p:spPr>
          <a:xfrm>
            <a:off x="8999912" y="5834650"/>
            <a:ext cx="27624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Mostly sorted collections of primitives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Insertion Sort Stability</a:t>
            </a:r>
            <a:endParaRPr/>
          </a:p>
        </p:txBody>
      </p:sp>
      <p:graphicFrame>
        <p:nvGraphicFramePr>
          <p:cNvPr id="267" name="Google Shape;267;p31"/>
          <p:cNvGraphicFramePr/>
          <p:nvPr/>
        </p:nvGraphicFramePr>
        <p:xfrm>
          <a:off x="737699" y="1439120"/>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268" name="Google Shape;268;p31"/>
          <p:cNvSpPr txBox="1"/>
          <p:nvPr/>
        </p:nvSpPr>
        <p:spPr>
          <a:xfrm>
            <a:off x="1081084" y="1219982"/>
            <a:ext cx="3577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graphicFrame>
        <p:nvGraphicFramePr>
          <p:cNvPr id="269" name="Google Shape;269;p31"/>
          <p:cNvGraphicFramePr/>
          <p:nvPr/>
        </p:nvGraphicFramePr>
        <p:xfrm>
          <a:off x="737699" y="2529919"/>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270" name="Google Shape;270;p31"/>
          <p:cNvSpPr/>
          <p:nvPr/>
        </p:nvSpPr>
        <p:spPr>
          <a:xfrm flipH="1">
            <a:off x="1160203" y="2335351"/>
            <a:ext cx="1108665" cy="281513"/>
          </a:xfrm>
          <a:prstGeom prst="uturnArrow">
            <a:avLst>
              <a:gd name="adj1" fmla="val 9170"/>
              <a:gd name="adj2" fmla="val 25000"/>
              <a:gd name="adj3" fmla="val 33334"/>
              <a:gd name="adj4" fmla="val 32639"/>
              <a:gd name="adj5" fmla="val 94445"/>
            </a:avLst>
          </a:prstGeom>
          <a:solidFill>
            <a:srgbClr val="4C32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aphicFrame>
        <p:nvGraphicFramePr>
          <p:cNvPr id="271" name="Google Shape;271;p31"/>
          <p:cNvGraphicFramePr/>
          <p:nvPr/>
        </p:nvGraphicFramePr>
        <p:xfrm>
          <a:off x="737699" y="3668157"/>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272" name="Google Shape;272;p31"/>
          <p:cNvSpPr/>
          <p:nvPr/>
        </p:nvSpPr>
        <p:spPr>
          <a:xfrm flipH="1">
            <a:off x="2177842" y="3434770"/>
            <a:ext cx="1108665" cy="281513"/>
          </a:xfrm>
          <a:prstGeom prst="uturnArrow">
            <a:avLst>
              <a:gd name="adj1" fmla="val 9170"/>
              <a:gd name="adj2" fmla="val 25000"/>
              <a:gd name="adj3" fmla="val 33334"/>
              <a:gd name="adj4" fmla="val 32639"/>
              <a:gd name="adj5" fmla="val 94445"/>
            </a:avLst>
          </a:prstGeom>
          <a:solidFill>
            <a:srgbClr val="4C32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aphicFrame>
        <p:nvGraphicFramePr>
          <p:cNvPr id="273" name="Google Shape;273;p31"/>
          <p:cNvGraphicFramePr/>
          <p:nvPr/>
        </p:nvGraphicFramePr>
        <p:xfrm>
          <a:off x="737699" y="4677200"/>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274" name="Google Shape;274;p31"/>
          <p:cNvSpPr txBox="1"/>
          <p:nvPr/>
        </p:nvSpPr>
        <p:spPr>
          <a:xfrm>
            <a:off x="4086688" y="4443651"/>
            <a:ext cx="3577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graphicFrame>
        <p:nvGraphicFramePr>
          <p:cNvPr id="275" name="Google Shape;275;p31"/>
          <p:cNvGraphicFramePr/>
          <p:nvPr/>
        </p:nvGraphicFramePr>
        <p:xfrm>
          <a:off x="737699" y="5610801"/>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276" name="Google Shape;276;p31"/>
          <p:cNvSpPr txBox="1"/>
          <p:nvPr/>
        </p:nvSpPr>
        <p:spPr>
          <a:xfrm>
            <a:off x="8205425" y="1689025"/>
            <a:ext cx="3793200" cy="14157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Insertion sort is stable</a:t>
            </a:r>
            <a:endParaRPr dirty="0">
              <a:latin typeface="Quattrocento Sans"/>
              <a:ea typeface="Quattrocento Sans"/>
              <a:cs typeface="Quattrocento Sans"/>
              <a:sym typeface="Quattrocento Sans"/>
            </a:endParaRPr>
          </a:p>
          <a:p>
            <a:pPr marL="457200" marR="0" lvl="0" indent="-336550" algn="l" rtl="0">
              <a:spcBef>
                <a:spcPts val="0"/>
              </a:spcBef>
              <a:spcAft>
                <a:spcPts val="0"/>
              </a:spcAft>
              <a:buClr>
                <a:srgbClr val="4C3282"/>
              </a:buClr>
              <a:buSzPts val="1700"/>
              <a:buFont typeface="Quattrocento Sans"/>
              <a:buChar char="●"/>
            </a:pPr>
            <a:r>
              <a:rPr lang="en-US" sz="1700" dirty="0">
                <a:solidFill>
                  <a:schemeClr val="dk1"/>
                </a:solidFill>
                <a:latin typeface="Quattrocento Sans"/>
                <a:ea typeface="Quattrocento Sans"/>
                <a:cs typeface="Quattrocento Sans"/>
                <a:sym typeface="Quattrocento Sans"/>
              </a:rPr>
              <a:t>All swaps happen between adjacent items to get current item into correct relative position within sorted portion of array</a:t>
            </a:r>
            <a:endParaRPr sz="1300" dirty="0">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AD214-AEF3-1A8F-DCDC-889A6D17AD5F}"/>
              </a:ext>
            </a:extLst>
          </p:cNvPr>
          <p:cNvSpPr>
            <a:spLocks noGrp="1"/>
          </p:cNvSpPr>
          <p:nvPr>
            <p:ph type="title"/>
          </p:nvPr>
        </p:nvSpPr>
        <p:spPr/>
        <p:txBody>
          <a:bodyPr/>
          <a:lstStyle/>
          <a:p>
            <a:r>
              <a:rPr lang="en-GB" dirty="0"/>
              <a:t>Insertion Sort: More Examples</a:t>
            </a:r>
            <a:endParaRPr lang="en-SE" dirty="0"/>
          </a:p>
        </p:txBody>
      </p:sp>
      <p:sp>
        <p:nvSpPr>
          <p:cNvPr id="3" name="Text Placeholder 2">
            <a:extLst>
              <a:ext uri="{FF2B5EF4-FFF2-40B4-BE49-F238E27FC236}">
                <a16:creationId xmlns:a16="http://schemas.microsoft.com/office/drawing/2014/main" id="{808062FB-46A7-8EDE-EC19-2C62C992557D}"/>
              </a:ext>
            </a:extLst>
          </p:cNvPr>
          <p:cNvSpPr>
            <a:spLocks noGrp="1"/>
          </p:cNvSpPr>
          <p:nvPr>
            <p:ph type="body" idx="1"/>
          </p:nvPr>
        </p:nvSpPr>
        <p:spPr/>
        <p:txBody>
          <a:bodyPr/>
          <a:lstStyle/>
          <a:p>
            <a:endParaRPr lang="en-SE"/>
          </a:p>
        </p:txBody>
      </p:sp>
      <p:pic>
        <p:nvPicPr>
          <p:cNvPr id="4" name="Picture 2" descr="Insertion-sorting">
            <a:extLst>
              <a:ext uri="{FF2B5EF4-FFF2-40B4-BE49-F238E27FC236}">
                <a16:creationId xmlns:a16="http://schemas.microsoft.com/office/drawing/2014/main" id="{50838D2C-1C46-893D-830E-85B53D227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11" y="1949579"/>
            <a:ext cx="6171428" cy="31852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A0354CD7-B4D0-7AEE-FDC9-7100A0CA0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064" y="1185512"/>
            <a:ext cx="5353050"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48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2"/>
          <p:cNvSpPr txBox="1"/>
          <p:nvPr/>
        </p:nvSpPr>
        <p:spPr>
          <a:xfrm>
            <a:off x="1787938" y="3102007"/>
            <a:ext cx="4308062" cy="653985"/>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dk1"/>
                </a:solidFill>
                <a:highlight>
                  <a:srgbClr val="FFFFFF"/>
                </a:highlight>
                <a:latin typeface="Quattrocento Sans"/>
                <a:ea typeface="Quattrocento Sans"/>
                <a:cs typeface="Quattrocento Sans"/>
                <a:sym typeface="Quattrocento Sans"/>
              </a:rPr>
              <a:t>Selection Sort</a:t>
            </a:r>
            <a:endParaRPr sz="3500" dirty="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BE74-E23B-C975-D26C-F7E9364A8C52}"/>
              </a:ext>
            </a:extLst>
          </p:cNvPr>
          <p:cNvSpPr>
            <a:spLocks noGrp="1"/>
          </p:cNvSpPr>
          <p:nvPr>
            <p:ph type="title"/>
          </p:nvPr>
        </p:nvSpPr>
        <p:spPr>
          <a:xfrm>
            <a:off x="575238" y="109025"/>
            <a:ext cx="11187000" cy="1014900"/>
          </a:xfrm>
        </p:spPr>
        <p:txBody>
          <a:bodyPr/>
          <a:lstStyle/>
          <a:p>
            <a:r>
              <a:rPr lang="en-GB" dirty="0"/>
              <a:t>Selection Sort</a:t>
            </a:r>
            <a:endParaRPr lang="en-SE" dirty="0"/>
          </a:p>
        </p:txBody>
      </p:sp>
      <p:sp>
        <p:nvSpPr>
          <p:cNvPr id="3" name="Text Placeholder 2">
            <a:extLst>
              <a:ext uri="{FF2B5EF4-FFF2-40B4-BE49-F238E27FC236}">
                <a16:creationId xmlns:a16="http://schemas.microsoft.com/office/drawing/2014/main" id="{B94FCA7E-8D83-DFF4-0FAC-16B73CD2FDDD}"/>
              </a:ext>
            </a:extLst>
          </p:cNvPr>
          <p:cNvSpPr>
            <a:spLocks noGrp="1"/>
          </p:cNvSpPr>
          <p:nvPr>
            <p:ph type="body" idx="1"/>
          </p:nvPr>
        </p:nvSpPr>
        <p:spPr>
          <a:xfrm>
            <a:off x="316528" y="898247"/>
            <a:ext cx="8805347" cy="3438020"/>
          </a:xfrm>
        </p:spPr>
        <p:txBody>
          <a:bodyPr>
            <a:normAutofit fontScale="70000" lnSpcReduction="20000"/>
          </a:bodyPr>
          <a:lstStyle/>
          <a:p>
            <a:r>
              <a:rPr lang="en-GB" dirty="0"/>
              <a:t>Selection Sort works by repeatedly selecting the smallest element from the unsorted portion and swapping it with the first unsorted element. This process continues until the entire array is sorted</a:t>
            </a:r>
          </a:p>
          <a:p>
            <a:pPr lvl="1"/>
            <a:r>
              <a:rPr lang="en-GB" dirty="0"/>
              <a:t>First find the smallest element and swap it with the first element. This way we get the smallest element at its correct position</a:t>
            </a:r>
          </a:p>
          <a:p>
            <a:pPr lvl="1"/>
            <a:r>
              <a:rPr lang="en-GB" dirty="0"/>
              <a:t>Then find the smallest among remaining elements (or second smallest) and move it to its correct position by swapping</a:t>
            </a:r>
          </a:p>
          <a:p>
            <a:pPr lvl="1"/>
            <a:r>
              <a:rPr lang="en-GB" dirty="0"/>
              <a:t>After k iterations of the loop, the k smallest elements of the array are (sorted) in indices 0, … , k-1</a:t>
            </a:r>
          </a:p>
          <a:p>
            <a:pPr lvl="1"/>
            <a:r>
              <a:rPr lang="en-GB" dirty="0"/>
              <a:t>Keep going until all elements are sorted.</a:t>
            </a:r>
          </a:p>
          <a:p>
            <a:r>
              <a:rPr lang="en-GB" dirty="0"/>
              <a:t>Time complexity: O(n</a:t>
            </a:r>
            <a:r>
              <a:rPr lang="en-GB" baseline="30000" dirty="0"/>
              <a:t>2</a:t>
            </a:r>
            <a:r>
              <a:rPr lang="en-GB" dirty="0"/>
              <a:t>), as there are two nested loops:</a:t>
            </a:r>
          </a:p>
          <a:p>
            <a:pPr lvl="1"/>
            <a:r>
              <a:rPr lang="en-GB" dirty="0"/>
              <a:t>Outer loop to select each element one by one with O(n) complexity</a:t>
            </a:r>
          </a:p>
          <a:p>
            <a:pPr lvl="1"/>
            <a:r>
              <a:rPr lang="en-GB" dirty="0"/>
              <a:t>Inner loop to compare that element with every other element with O(n) complexity</a:t>
            </a:r>
          </a:p>
          <a:p>
            <a:r>
              <a:rPr lang="en-GB" dirty="0"/>
              <a:t>Selection Sort | </a:t>
            </a:r>
            <a:r>
              <a:rPr lang="en-GB" dirty="0" err="1"/>
              <a:t>GeeksforGeeks</a:t>
            </a:r>
            <a:endParaRPr lang="en-GB" dirty="0"/>
          </a:p>
          <a:p>
            <a:pPr lvl="1"/>
            <a:r>
              <a:rPr lang="en-GB" dirty="0">
                <a:hlinkClick r:id="rId3"/>
              </a:rPr>
              <a:t>https://www.youtube.com/watch?v=xWBP4lzkoyM</a:t>
            </a:r>
            <a:r>
              <a:rPr lang="en-GB" dirty="0"/>
              <a:t> </a:t>
            </a:r>
            <a:endParaRPr lang="en-SE" dirty="0"/>
          </a:p>
        </p:txBody>
      </p:sp>
      <p:grpSp>
        <p:nvGrpSpPr>
          <p:cNvPr id="62" name="Group 61">
            <a:extLst>
              <a:ext uri="{FF2B5EF4-FFF2-40B4-BE49-F238E27FC236}">
                <a16:creationId xmlns:a16="http://schemas.microsoft.com/office/drawing/2014/main" id="{955E3100-6C49-A83A-12EA-607DB705F7CC}"/>
              </a:ext>
            </a:extLst>
          </p:cNvPr>
          <p:cNvGrpSpPr/>
          <p:nvPr/>
        </p:nvGrpSpPr>
        <p:grpSpPr>
          <a:xfrm>
            <a:off x="9335137" y="1934620"/>
            <a:ext cx="2427102" cy="385704"/>
            <a:chOff x="745878" y="2668398"/>
            <a:chExt cx="2427102" cy="385704"/>
          </a:xfrm>
        </p:grpSpPr>
        <p:sp>
          <p:nvSpPr>
            <p:cNvPr id="63" name="Rectangle 62">
              <a:extLst>
                <a:ext uri="{FF2B5EF4-FFF2-40B4-BE49-F238E27FC236}">
                  <a16:creationId xmlns:a16="http://schemas.microsoft.com/office/drawing/2014/main" id="{486E2BA5-1B11-19CE-949B-1F1D4C966E02}"/>
                </a:ext>
              </a:extLst>
            </p:cNvPr>
            <p:cNvSpPr/>
            <p:nvPr/>
          </p:nvSpPr>
          <p:spPr>
            <a:xfrm>
              <a:off x="745878"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64" name="Rectangle 63">
              <a:extLst>
                <a:ext uri="{FF2B5EF4-FFF2-40B4-BE49-F238E27FC236}">
                  <a16:creationId xmlns:a16="http://schemas.microsoft.com/office/drawing/2014/main" id="{A6E6BE7E-5ED1-A56E-BBD6-938B6BA16148}"/>
                </a:ext>
              </a:extLst>
            </p:cNvPr>
            <p:cNvSpPr/>
            <p:nvPr/>
          </p:nvSpPr>
          <p:spPr>
            <a:xfrm>
              <a:off x="1150395"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65" name="Rectangle 64">
              <a:extLst>
                <a:ext uri="{FF2B5EF4-FFF2-40B4-BE49-F238E27FC236}">
                  <a16:creationId xmlns:a16="http://schemas.microsoft.com/office/drawing/2014/main" id="{BBB31BBF-E3B7-01FD-FB59-B5115A6B2725}"/>
                </a:ext>
              </a:extLst>
            </p:cNvPr>
            <p:cNvSpPr/>
            <p:nvPr/>
          </p:nvSpPr>
          <p:spPr>
            <a:xfrm>
              <a:off x="1554912"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66" name="Rectangle 65">
              <a:extLst>
                <a:ext uri="{FF2B5EF4-FFF2-40B4-BE49-F238E27FC236}">
                  <a16:creationId xmlns:a16="http://schemas.microsoft.com/office/drawing/2014/main" id="{88CF9466-1089-3D1E-3A16-812AE1AD197D}"/>
                </a:ext>
              </a:extLst>
            </p:cNvPr>
            <p:cNvSpPr/>
            <p:nvPr/>
          </p:nvSpPr>
          <p:spPr>
            <a:xfrm>
              <a:off x="1959429"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67" name="Rectangle 66">
              <a:extLst>
                <a:ext uri="{FF2B5EF4-FFF2-40B4-BE49-F238E27FC236}">
                  <a16:creationId xmlns:a16="http://schemas.microsoft.com/office/drawing/2014/main" id="{61176DB2-5F0D-7216-6D84-7AC3DB4CF861}"/>
                </a:ext>
              </a:extLst>
            </p:cNvPr>
            <p:cNvSpPr/>
            <p:nvPr/>
          </p:nvSpPr>
          <p:spPr>
            <a:xfrm>
              <a:off x="2363946"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68" name="Rectangle 67">
              <a:extLst>
                <a:ext uri="{FF2B5EF4-FFF2-40B4-BE49-F238E27FC236}">
                  <a16:creationId xmlns:a16="http://schemas.microsoft.com/office/drawing/2014/main" id="{B928C364-B966-8592-47F5-228421572CBD}"/>
                </a:ext>
              </a:extLst>
            </p:cNvPr>
            <p:cNvSpPr/>
            <p:nvPr/>
          </p:nvSpPr>
          <p:spPr>
            <a:xfrm>
              <a:off x="2768463"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69" name="Group 68">
            <a:extLst>
              <a:ext uri="{FF2B5EF4-FFF2-40B4-BE49-F238E27FC236}">
                <a16:creationId xmlns:a16="http://schemas.microsoft.com/office/drawing/2014/main" id="{666EB8A2-050E-F3FB-91CC-BC297580E48F}"/>
              </a:ext>
            </a:extLst>
          </p:cNvPr>
          <p:cNvGrpSpPr/>
          <p:nvPr/>
        </p:nvGrpSpPr>
        <p:grpSpPr>
          <a:xfrm>
            <a:off x="9335137" y="2606601"/>
            <a:ext cx="2427102" cy="385704"/>
            <a:chOff x="745878" y="3350002"/>
            <a:chExt cx="2427102" cy="385704"/>
          </a:xfrm>
        </p:grpSpPr>
        <p:sp>
          <p:nvSpPr>
            <p:cNvPr id="70" name="Rectangle 69">
              <a:extLst>
                <a:ext uri="{FF2B5EF4-FFF2-40B4-BE49-F238E27FC236}">
                  <a16:creationId xmlns:a16="http://schemas.microsoft.com/office/drawing/2014/main" id="{0131F73F-9471-7663-06C3-BF4ADB83E453}"/>
                </a:ext>
              </a:extLst>
            </p:cNvPr>
            <p:cNvSpPr/>
            <p:nvPr/>
          </p:nvSpPr>
          <p:spPr>
            <a:xfrm>
              <a:off x="745878"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71" name="Rectangle 70">
              <a:extLst>
                <a:ext uri="{FF2B5EF4-FFF2-40B4-BE49-F238E27FC236}">
                  <a16:creationId xmlns:a16="http://schemas.microsoft.com/office/drawing/2014/main" id="{5229819B-105E-F84E-582B-907A952C1976}"/>
                </a:ext>
              </a:extLst>
            </p:cNvPr>
            <p:cNvSpPr/>
            <p:nvPr/>
          </p:nvSpPr>
          <p:spPr>
            <a:xfrm>
              <a:off x="1150395"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72" name="Rectangle 71">
              <a:extLst>
                <a:ext uri="{FF2B5EF4-FFF2-40B4-BE49-F238E27FC236}">
                  <a16:creationId xmlns:a16="http://schemas.microsoft.com/office/drawing/2014/main" id="{580D1D96-343F-BE2B-957F-E10EA5FB4C2E}"/>
                </a:ext>
              </a:extLst>
            </p:cNvPr>
            <p:cNvSpPr/>
            <p:nvPr/>
          </p:nvSpPr>
          <p:spPr>
            <a:xfrm>
              <a:off x="1554912"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73" name="Rectangle 72">
              <a:extLst>
                <a:ext uri="{FF2B5EF4-FFF2-40B4-BE49-F238E27FC236}">
                  <a16:creationId xmlns:a16="http://schemas.microsoft.com/office/drawing/2014/main" id="{8A4A93DD-EA37-C057-AA84-DC4CDE769210}"/>
                </a:ext>
              </a:extLst>
            </p:cNvPr>
            <p:cNvSpPr/>
            <p:nvPr/>
          </p:nvSpPr>
          <p:spPr>
            <a:xfrm>
              <a:off x="1959429"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74" name="Rectangle 73">
              <a:extLst>
                <a:ext uri="{FF2B5EF4-FFF2-40B4-BE49-F238E27FC236}">
                  <a16:creationId xmlns:a16="http://schemas.microsoft.com/office/drawing/2014/main" id="{87775244-1FED-C97B-4C8F-901081A35667}"/>
                </a:ext>
              </a:extLst>
            </p:cNvPr>
            <p:cNvSpPr/>
            <p:nvPr/>
          </p:nvSpPr>
          <p:spPr>
            <a:xfrm>
              <a:off x="2363946"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75" name="Rectangle 74">
              <a:extLst>
                <a:ext uri="{FF2B5EF4-FFF2-40B4-BE49-F238E27FC236}">
                  <a16:creationId xmlns:a16="http://schemas.microsoft.com/office/drawing/2014/main" id="{DC97B6D6-8616-7457-909A-BF4D27BC3CBA}"/>
                </a:ext>
              </a:extLst>
            </p:cNvPr>
            <p:cNvSpPr/>
            <p:nvPr/>
          </p:nvSpPr>
          <p:spPr>
            <a:xfrm>
              <a:off x="2768463"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76" name="Group 75">
            <a:extLst>
              <a:ext uri="{FF2B5EF4-FFF2-40B4-BE49-F238E27FC236}">
                <a16:creationId xmlns:a16="http://schemas.microsoft.com/office/drawing/2014/main" id="{83EC5432-A54F-068E-E72C-52B240038A3D}"/>
              </a:ext>
            </a:extLst>
          </p:cNvPr>
          <p:cNvGrpSpPr/>
          <p:nvPr/>
        </p:nvGrpSpPr>
        <p:grpSpPr>
          <a:xfrm>
            <a:off x="9335136" y="3278582"/>
            <a:ext cx="2427102" cy="385704"/>
            <a:chOff x="745877" y="4156691"/>
            <a:chExt cx="2427102" cy="385704"/>
          </a:xfrm>
        </p:grpSpPr>
        <p:sp>
          <p:nvSpPr>
            <p:cNvPr id="77" name="Rectangle 76">
              <a:extLst>
                <a:ext uri="{FF2B5EF4-FFF2-40B4-BE49-F238E27FC236}">
                  <a16:creationId xmlns:a16="http://schemas.microsoft.com/office/drawing/2014/main" id="{3C59E715-35D3-210B-A271-790027F53F0A}"/>
                </a:ext>
              </a:extLst>
            </p:cNvPr>
            <p:cNvSpPr/>
            <p:nvPr/>
          </p:nvSpPr>
          <p:spPr>
            <a:xfrm>
              <a:off x="745877"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78" name="Rectangle 77">
              <a:extLst>
                <a:ext uri="{FF2B5EF4-FFF2-40B4-BE49-F238E27FC236}">
                  <a16:creationId xmlns:a16="http://schemas.microsoft.com/office/drawing/2014/main" id="{50D8FF39-AFD8-CC43-C0F1-E585B5746D59}"/>
                </a:ext>
              </a:extLst>
            </p:cNvPr>
            <p:cNvSpPr/>
            <p:nvPr/>
          </p:nvSpPr>
          <p:spPr>
            <a:xfrm>
              <a:off x="1150394"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79" name="Rectangle 78">
              <a:extLst>
                <a:ext uri="{FF2B5EF4-FFF2-40B4-BE49-F238E27FC236}">
                  <a16:creationId xmlns:a16="http://schemas.microsoft.com/office/drawing/2014/main" id="{AABCB796-C905-E6A4-375F-14B7408B531E}"/>
                </a:ext>
              </a:extLst>
            </p:cNvPr>
            <p:cNvSpPr/>
            <p:nvPr/>
          </p:nvSpPr>
          <p:spPr>
            <a:xfrm>
              <a:off x="1554911"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80" name="Rectangle 79">
              <a:extLst>
                <a:ext uri="{FF2B5EF4-FFF2-40B4-BE49-F238E27FC236}">
                  <a16:creationId xmlns:a16="http://schemas.microsoft.com/office/drawing/2014/main" id="{C4E49045-1268-BC60-441D-2A31927B2988}"/>
                </a:ext>
              </a:extLst>
            </p:cNvPr>
            <p:cNvSpPr/>
            <p:nvPr/>
          </p:nvSpPr>
          <p:spPr>
            <a:xfrm>
              <a:off x="1959428"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81" name="Rectangle 80">
              <a:extLst>
                <a:ext uri="{FF2B5EF4-FFF2-40B4-BE49-F238E27FC236}">
                  <a16:creationId xmlns:a16="http://schemas.microsoft.com/office/drawing/2014/main" id="{BEB003DE-B562-AA5C-957A-0BCC77222C20}"/>
                </a:ext>
              </a:extLst>
            </p:cNvPr>
            <p:cNvSpPr/>
            <p:nvPr/>
          </p:nvSpPr>
          <p:spPr>
            <a:xfrm>
              <a:off x="2363945"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82" name="Rectangle 81">
              <a:extLst>
                <a:ext uri="{FF2B5EF4-FFF2-40B4-BE49-F238E27FC236}">
                  <a16:creationId xmlns:a16="http://schemas.microsoft.com/office/drawing/2014/main" id="{1C8C2A51-EA7E-26D7-8D01-93B251C5D092}"/>
                </a:ext>
              </a:extLst>
            </p:cNvPr>
            <p:cNvSpPr/>
            <p:nvPr/>
          </p:nvSpPr>
          <p:spPr>
            <a:xfrm>
              <a:off x="2768462"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83" name="Group 82">
            <a:extLst>
              <a:ext uri="{FF2B5EF4-FFF2-40B4-BE49-F238E27FC236}">
                <a16:creationId xmlns:a16="http://schemas.microsoft.com/office/drawing/2014/main" id="{C84AE3A6-3B6A-2BAA-E2E9-7E94C9FE6A6C}"/>
              </a:ext>
            </a:extLst>
          </p:cNvPr>
          <p:cNvGrpSpPr/>
          <p:nvPr/>
        </p:nvGrpSpPr>
        <p:grpSpPr>
          <a:xfrm>
            <a:off x="9335137" y="3950563"/>
            <a:ext cx="2427102" cy="385704"/>
            <a:chOff x="745878" y="4924892"/>
            <a:chExt cx="2427102" cy="385704"/>
          </a:xfrm>
        </p:grpSpPr>
        <p:sp>
          <p:nvSpPr>
            <p:cNvPr id="84" name="Rectangle 83">
              <a:extLst>
                <a:ext uri="{FF2B5EF4-FFF2-40B4-BE49-F238E27FC236}">
                  <a16:creationId xmlns:a16="http://schemas.microsoft.com/office/drawing/2014/main" id="{F241BDB8-14B2-098E-E685-E041B8E4F4E2}"/>
                </a:ext>
              </a:extLst>
            </p:cNvPr>
            <p:cNvSpPr/>
            <p:nvPr/>
          </p:nvSpPr>
          <p:spPr>
            <a:xfrm>
              <a:off x="745878"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85" name="Rectangle 84">
              <a:extLst>
                <a:ext uri="{FF2B5EF4-FFF2-40B4-BE49-F238E27FC236}">
                  <a16:creationId xmlns:a16="http://schemas.microsoft.com/office/drawing/2014/main" id="{008E2D6D-56D8-7F26-0ECD-3F1E0ED53A83}"/>
                </a:ext>
              </a:extLst>
            </p:cNvPr>
            <p:cNvSpPr/>
            <p:nvPr/>
          </p:nvSpPr>
          <p:spPr>
            <a:xfrm>
              <a:off x="1150395"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86" name="Rectangle 85">
              <a:extLst>
                <a:ext uri="{FF2B5EF4-FFF2-40B4-BE49-F238E27FC236}">
                  <a16:creationId xmlns:a16="http://schemas.microsoft.com/office/drawing/2014/main" id="{3F179039-01AE-0BB3-E068-702FA0319CF2}"/>
                </a:ext>
              </a:extLst>
            </p:cNvPr>
            <p:cNvSpPr/>
            <p:nvPr/>
          </p:nvSpPr>
          <p:spPr>
            <a:xfrm>
              <a:off x="1554912"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87" name="Rectangle 86">
              <a:extLst>
                <a:ext uri="{FF2B5EF4-FFF2-40B4-BE49-F238E27FC236}">
                  <a16:creationId xmlns:a16="http://schemas.microsoft.com/office/drawing/2014/main" id="{9E8860B9-F4F5-E9F0-6F75-67328FD9C428}"/>
                </a:ext>
              </a:extLst>
            </p:cNvPr>
            <p:cNvSpPr/>
            <p:nvPr/>
          </p:nvSpPr>
          <p:spPr>
            <a:xfrm>
              <a:off x="1959429"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88" name="Rectangle 87">
              <a:extLst>
                <a:ext uri="{FF2B5EF4-FFF2-40B4-BE49-F238E27FC236}">
                  <a16:creationId xmlns:a16="http://schemas.microsoft.com/office/drawing/2014/main" id="{4758D4D5-D083-E171-84BC-A955E3FBBD6B}"/>
                </a:ext>
              </a:extLst>
            </p:cNvPr>
            <p:cNvSpPr/>
            <p:nvPr/>
          </p:nvSpPr>
          <p:spPr>
            <a:xfrm>
              <a:off x="2363946"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89" name="Rectangle 88">
              <a:extLst>
                <a:ext uri="{FF2B5EF4-FFF2-40B4-BE49-F238E27FC236}">
                  <a16:creationId xmlns:a16="http://schemas.microsoft.com/office/drawing/2014/main" id="{C74D7063-EA85-562E-6D6A-F6DD402C6946}"/>
                </a:ext>
              </a:extLst>
            </p:cNvPr>
            <p:cNvSpPr/>
            <p:nvPr/>
          </p:nvSpPr>
          <p:spPr>
            <a:xfrm>
              <a:off x="2768463"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90" name="Group 89">
            <a:extLst>
              <a:ext uri="{FF2B5EF4-FFF2-40B4-BE49-F238E27FC236}">
                <a16:creationId xmlns:a16="http://schemas.microsoft.com/office/drawing/2014/main" id="{73971115-E9DF-DF19-8F78-33CE98AD1683}"/>
              </a:ext>
            </a:extLst>
          </p:cNvPr>
          <p:cNvGrpSpPr/>
          <p:nvPr/>
        </p:nvGrpSpPr>
        <p:grpSpPr>
          <a:xfrm>
            <a:off x="9335137" y="4622544"/>
            <a:ext cx="2427102" cy="385704"/>
            <a:chOff x="745878" y="5654605"/>
            <a:chExt cx="2427102" cy="385704"/>
          </a:xfrm>
        </p:grpSpPr>
        <p:sp>
          <p:nvSpPr>
            <p:cNvPr id="91" name="Rectangle 90">
              <a:extLst>
                <a:ext uri="{FF2B5EF4-FFF2-40B4-BE49-F238E27FC236}">
                  <a16:creationId xmlns:a16="http://schemas.microsoft.com/office/drawing/2014/main" id="{68A9C21A-85ED-16B9-F01E-996F99171476}"/>
                </a:ext>
              </a:extLst>
            </p:cNvPr>
            <p:cNvSpPr/>
            <p:nvPr/>
          </p:nvSpPr>
          <p:spPr>
            <a:xfrm>
              <a:off x="745878"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92" name="Rectangle 91">
              <a:extLst>
                <a:ext uri="{FF2B5EF4-FFF2-40B4-BE49-F238E27FC236}">
                  <a16:creationId xmlns:a16="http://schemas.microsoft.com/office/drawing/2014/main" id="{D0BC3ACD-4424-12CE-2A4F-893586B8E017}"/>
                </a:ext>
              </a:extLst>
            </p:cNvPr>
            <p:cNvSpPr/>
            <p:nvPr/>
          </p:nvSpPr>
          <p:spPr>
            <a:xfrm>
              <a:off x="1150395"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93" name="Rectangle 92">
              <a:extLst>
                <a:ext uri="{FF2B5EF4-FFF2-40B4-BE49-F238E27FC236}">
                  <a16:creationId xmlns:a16="http://schemas.microsoft.com/office/drawing/2014/main" id="{55BB7BA5-0C7E-5382-BCE3-3EA021A3919E}"/>
                </a:ext>
              </a:extLst>
            </p:cNvPr>
            <p:cNvSpPr/>
            <p:nvPr/>
          </p:nvSpPr>
          <p:spPr>
            <a:xfrm>
              <a:off x="1554912"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94" name="Rectangle 93">
              <a:extLst>
                <a:ext uri="{FF2B5EF4-FFF2-40B4-BE49-F238E27FC236}">
                  <a16:creationId xmlns:a16="http://schemas.microsoft.com/office/drawing/2014/main" id="{F82EEBE0-2FB0-77E1-654D-370C1D2DC03D}"/>
                </a:ext>
              </a:extLst>
            </p:cNvPr>
            <p:cNvSpPr/>
            <p:nvPr/>
          </p:nvSpPr>
          <p:spPr>
            <a:xfrm>
              <a:off x="1959429"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95" name="Rectangle 94">
              <a:extLst>
                <a:ext uri="{FF2B5EF4-FFF2-40B4-BE49-F238E27FC236}">
                  <a16:creationId xmlns:a16="http://schemas.microsoft.com/office/drawing/2014/main" id="{9CC5C9F5-3929-7964-12E2-AA60A2030D65}"/>
                </a:ext>
              </a:extLst>
            </p:cNvPr>
            <p:cNvSpPr/>
            <p:nvPr/>
          </p:nvSpPr>
          <p:spPr>
            <a:xfrm>
              <a:off x="2363946"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96" name="Rectangle 95">
              <a:extLst>
                <a:ext uri="{FF2B5EF4-FFF2-40B4-BE49-F238E27FC236}">
                  <a16:creationId xmlns:a16="http://schemas.microsoft.com/office/drawing/2014/main" id="{3BB241FA-2C70-72DE-FC6F-DD8792EAB223}"/>
                </a:ext>
              </a:extLst>
            </p:cNvPr>
            <p:cNvSpPr/>
            <p:nvPr/>
          </p:nvSpPr>
          <p:spPr>
            <a:xfrm>
              <a:off x="2768463"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97" name="Group 96">
            <a:extLst>
              <a:ext uri="{FF2B5EF4-FFF2-40B4-BE49-F238E27FC236}">
                <a16:creationId xmlns:a16="http://schemas.microsoft.com/office/drawing/2014/main" id="{87849B2A-341D-1888-BA01-E6403F8A8BDC}"/>
              </a:ext>
            </a:extLst>
          </p:cNvPr>
          <p:cNvGrpSpPr/>
          <p:nvPr/>
        </p:nvGrpSpPr>
        <p:grpSpPr>
          <a:xfrm>
            <a:off x="9335136" y="5294527"/>
            <a:ext cx="2427102" cy="385704"/>
            <a:chOff x="745877" y="6288099"/>
            <a:chExt cx="2427102" cy="385704"/>
          </a:xfrm>
        </p:grpSpPr>
        <p:sp>
          <p:nvSpPr>
            <p:cNvPr id="98" name="Rectangle 97">
              <a:extLst>
                <a:ext uri="{FF2B5EF4-FFF2-40B4-BE49-F238E27FC236}">
                  <a16:creationId xmlns:a16="http://schemas.microsoft.com/office/drawing/2014/main" id="{0E17DEF4-60BF-D3BC-3035-DDFC24B67AF5}"/>
                </a:ext>
              </a:extLst>
            </p:cNvPr>
            <p:cNvSpPr/>
            <p:nvPr/>
          </p:nvSpPr>
          <p:spPr>
            <a:xfrm>
              <a:off x="745877"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99" name="Rectangle 98">
              <a:extLst>
                <a:ext uri="{FF2B5EF4-FFF2-40B4-BE49-F238E27FC236}">
                  <a16:creationId xmlns:a16="http://schemas.microsoft.com/office/drawing/2014/main" id="{9682735D-4238-759D-F1CC-4CBE1985FF06}"/>
                </a:ext>
              </a:extLst>
            </p:cNvPr>
            <p:cNvSpPr/>
            <p:nvPr/>
          </p:nvSpPr>
          <p:spPr>
            <a:xfrm>
              <a:off x="1150394"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100" name="Rectangle 99">
              <a:extLst>
                <a:ext uri="{FF2B5EF4-FFF2-40B4-BE49-F238E27FC236}">
                  <a16:creationId xmlns:a16="http://schemas.microsoft.com/office/drawing/2014/main" id="{4352D90E-139D-02CE-5335-8C22B53BEFF1}"/>
                </a:ext>
              </a:extLst>
            </p:cNvPr>
            <p:cNvSpPr/>
            <p:nvPr/>
          </p:nvSpPr>
          <p:spPr>
            <a:xfrm>
              <a:off x="1554911"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101" name="Rectangle 100">
              <a:extLst>
                <a:ext uri="{FF2B5EF4-FFF2-40B4-BE49-F238E27FC236}">
                  <a16:creationId xmlns:a16="http://schemas.microsoft.com/office/drawing/2014/main" id="{63B3E231-541E-DAB6-C024-6E6372C5EAE5}"/>
                </a:ext>
              </a:extLst>
            </p:cNvPr>
            <p:cNvSpPr/>
            <p:nvPr/>
          </p:nvSpPr>
          <p:spPr>
            <a:xfrm>
              <a:off x="1959428"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102" name="Rectangle 101">
              <a:extLst>
                <a:ext uri="{FF2B5EF4-FFF2-40B4-BE49-F238E27FC236}">
                  <a16:creationId xmlns:a16="http://schemas.microsoft.com/office/drawing/2014/main" id="{9A313562-54CE-ED7E-6072-471CC7EB3CE9}"/>
                </a:ext>
              </a:extLst>
            </p:cNvPr>
            <p:cNvSpPr/>
            <p:nvPr/>
          </p:nvSpPr>
          <p:spPr>
            <a:xfrm>
              <a:off x="2363945"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sp>
          <p:nvSpPr>
            <p:cNvPr id="103" name="Rectangle 102">
              <a:extLst>
                <a:ext uri="{FF2B5EF4-FFF2-40B4-BE49-F238E27FC236}">
                  <a16:creationId xmlns:a16="http://schemas.microsoft.com/office/drawing/2014/main" id="{9B453BF4-0A92-54AB-3B4C-AD96269362BD}"/>
                </a:ext>
              </a:extLst>
            </p:cNvPr>
            <p:cNvSpPr/>
            <p:nvPr/>
          </p:nvSpPr>
          <p:spPr>
            <a:xfrm>
              <a:off x="2768462"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grpSp>
      <p:cxnSp>
        <p:nvCxnSpPr>
          <p:cNvPr id="104" name="Straight Connector 103">
            <a:extLst>
              <a:ext uri="{FF2B5EF4-FFF2-40B4-BE49-F238E27FC236}">
                <a16:creationId xmlns:a16="http://schemas.microsoft.com/office/drawing/2014/main" id="{ED14A7F4-5420-7E0D-9DAE-9676AA18E8D5}"/>
              </a:ext>
            </a:extLst>
          </p:cNvPr>
          <p:cNvCxnSpPr/>
          <p:nvPr/>
        </p:nvCxnSpPr>
        <p:spPr>
          <a:xfrm>
            <a:off x="9739653" y="2537665"/>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D17F4ECC-C6DE-359F-13CC-4ECC0F0FB0E9}"/>
              </a:ext>
            </a:extLst>
          </p:cNvPr>
          <p:cNvCxnSpPr/>
          <p:nvPr/>
        </p:nvCxnSpPr>
        <p:spPr>
          <a:xfrm>
            <a:off x="10144170" y="3212059"/>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CB76C427-8CD2-CBA3-B385-4B536DEF37D2}"/>
              </a:ext>
            </a:extLst>
          </p:cNvPr>
          <p:cNvCxnSpPr/>
          <p:nvPr/>
        </p:nvCxnSpPr>
        <p:spPr>
          <a:xfrm>
            <a:off x="10548687" y="3876831"/>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B5556A7D-4629-5A76-F3CF-80EEBB0BBBEE}"/>
              </a:ext>
            </a:extLst>
          </p:cNvPr>
          <p:cNvCxnSpPr/>
          <p:nvPr/>
        </p:nvCxnSpPr>
        <p:spPr>
          <a:xfrm>
            <a:off x="10948309" y="4560847"/>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F921A0C2-1824-21EE-34B5-D16282E528DF}"/>
              </a:ext>
            </a:extLst>
          </p:cNvPr>
          <p:cNvCxnSpPr/>
          <p:nvPr/>
        </p:nvCxnSpPr>
        <p:spPr>
          <a:xfrm>
            <a:off x="9335384" y="1865168"/>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7E2DAC7C-A6B1-8333-A7B2-628B7C93CBAE}"/>
              </a:ext>
            </a:extLst>
          </p:cNvPr>
          <p:cNvCxnSpPr/>
          <p:nvPr/>
        </p:nvCxnSpPr>
        <p:spPr>
          <a:xfrm>
            <a:off x="11348346" y="5235241"/>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10" name="Freeform 64">
            <a:extLst>
              <a:ext uri="{FF2B5EF4-FFF2-40B4-BE49-F238E27FC236}">
                <a16:creationId xmlns:a16="http://schemas.microsoft.com/office/drawing/2014/main" id="{0528AB24-2351-DFD2-863A-D5A4A9B7FCE0}"/>
              </a:ext>
            </a:extLst>
          </p:cNvPr>
          <p:cNvSpPr/>
          <p:nvPr/>
        </p:nvSpPr>
        <p:spPr>
          <a:xfrm>
            <a:off x="9509357" y="1659620"/>
            <a:ext cx="1630694" cy="252457"/>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1" name="Freeform 65">
            <a:extLst>
              <a:ext uri="{FF2B5EF4-FFF2-40B4-BE49-F238E27FC236}">
                <a16:creationId xmlns:a16="http://schemas.microsoft.com/office/drawing/2014/main" id="{95A87172-BCD8-DA52-1FE2-31E027E6E42F}"/>
              </a:ext>
            </a:extLst>
          </p:cNvPr>
          <p:cNvSpPr/>
          <p:nvPr/>
        </p:nvSpPr>
        <p:spPr>
          <a:xfrm>
            <a:off x="9887199" y="2396785"/>
            <a:ext cx="527681"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2" name="Freeform 66">
            <a:extLst>
              <a:ext uri="{FF2B5EF4-FFF2-40B4-BE49-F238E27FC236}">
                <a16:creationId xmlns:a16="http://schemas.microsoft.com/office/drawing/2014/main" id="{37B93C74-E343-74AF-5491-61975FCC49A4}"/>
              </a:ext>
            </a:extLst>
          </p:cNvPr>
          <p:cNvSpPr/>
          <p:nvPr/>
        </p:nvSpPr>
        <p:spPr>
          <a:xfrm>
            <a:off x="10303439" y="3062502"/>
            <a:ext cx="836612"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3" name="Freeform 67">
            <a:extLst>
              <a:ext uri="{FF2B5EF4-FFF2-40B4-BE49-F238E27FC236}">
                <a16:creationId xmlns:a16="http://schemas.microsoft.com/office/drawing/2014/main" id="{0A99D3A6-D735-1E08-4D3C-84CBB75E6DA4}"/>
              </a:ext>
            </a:extLst>
          </p:cNvPr>
          <p:cNvSpPr/>
          <p:nvPr/>
        </p:nvSpPr>
        <p:spPr>
          <a:xfrm>
            <a:off x="10692553" y="3743675"/>
            <a:ext cx="507614"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4" name="Freeform 68">
            <a:extLst>
              <a:ext uri="{FF2B5EF4-FFF2-40B4-BE49-F238E27FC236}">
                <a16:creationId xmlns:a16="http://schemas.microsoft.com/office/drawing/2014/main" id="{C6BB1C97-89C2-7F2C-4B99-BBC321F77695}"/>
              </a:ext>
            </a:extLst>
          </p:cNvPr>
          <p:cNvSpPr/>
          <p:nvPr/>
        </p:nvSpPr>
        <p:spPr>
          <a:xfrm>
            <a:off x="11103915" y="4408447"/>
            <a:ext cx="507614"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5" name="TextBox 114">
            <a:extLst>
              <a:ext uri="{FF2B5EF4-FFF2-40B4-BE49-F238E27FC236}">
                <a16:creationId xmlns:a16="http://schemas.microsoft.com/office/drawing/2014/main" id="{BF757AD6-7D09-610B-983B-33474A55095F}"/>
              </a:ext>
            </a:extLst>
          </p:cNvPr>
          <p:cNvSpPr txBox="1"/>
          <p:nvPr/>
        </p:nvSpPr>
        <p:spPr>
          <a:xfrm>
            <a:off x="9192220" y="2967548"/>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116" name="TextBox 115">
            <a:extLst>
              <a:ext uri="{FF2B5EF4-FFF2-40B4-BE49-F238E27FC236}">
                <a16:creationId xmlns:a16="http://schemas.microsoft.com/office/drawing/2014/main" id="{D07C2507-96EF-D8E2-67B1-DC99B4A1F01D}"/>
              </a:ext>
            </a:extLst>
          </p:cNvPr>
          <p:cNvSpPr txBox="1"/>
          <p:nvPr/>
        </p:nvSpPr>
        <p:spPr>
          <a:xfrm>
            <a:off x="10356513" y="2967548"/>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117" name="TextBox 116">
            <a:extLst>
              <a:ext uri="{FF2B5EF4-FFF2-40B4-BE49-F238E27FC236}">
                <a16:creationId xmlns:a16="http://schemas.microsoft.com/office/drawing/2014/main" id="{CDE3C1DE-C945-05FB-8B3C-84FB4883FDFE}"/>
              </a:ext>
            </a:extLst>
          </p:cNvPr>
          <p:cNvSpPr txBox="1"/>
          <p:nvPr/>
        </p:nvSpPr>
        <p:spPr>
          <a:xfrm>
            <a:off x="9433470" y="3612348"/>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118" name="TextBox 117">
            <a:extLst>
              <a:ext uri="{FF2B5EF4-FFF2-40B4-BE49-F238E27FC236}">
                <a16:creationId xmlns:a16="http://schemas.microsoft.com/office/drawing/2014/main" id="{B698A305-C3D7-65F9-60FD-F65954E3518B}"/>
              </a:ext>
            </a:extLst>
          </p:cNvPr>
          <p:cNvSpPr txBox="1"/>
          <p:nvPr/>
        </p:nvSpPr>
        <p:spPr>
          <a:xfrm>
            <a:off x="10417586" y="3612348"/>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119" name="TextBox 118">
            <a:extLst>
              <a:ext uri="{FF2B5EF4-FFF2-40B4-BE49-F238E27FC236}">
                <a16:creationId xmlns:a16="http://schemas.microsoft.com/office/drawing/2014/main" id="{B1AA7B0C-D335-4A32-4616-67F6C2E88612}"/>
              </a:ext>
            </a:extLst>
          </p:cNvPr>
          <p:cNvSpPr txBox="1"/>
          <p:nvPr/>
        </p:nvSpPr>
        <p:spPr>
          <a:xfrm>
            <a:off x="10045837" y="2298465"/>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6" name="Rectangle 5">
            <a:extLst>
              <a:ext uri="{FF2B5EF4-FFF2-40B4-BE49-F238E27FC236}">
                <a16:creationId xmlns:a16="http://schemas.microsoft.com/office/drawing/2014/main" id="{D3D44EE8-DF57-8AAF-9C19-BF32866F45B4}"/>
              </a:ext>
            </a:extLst>
          </p:cNvPr>
          <p:cNvSpPr/>
          <p:nvPr/>
        </p:nvSpPr>
        <p:spPr>
          <a:xfrm>
            <a:off x="2261800" y="5111310"/>
            <a:ext cx="4132642" cy="568922"/>
          </a:xfrm>
          <a:prstGeom prst="rect">
            <a:avLst/>
          </a:prstGeom>
          <a:solidFill>
            <a:srgbClr val="E6A20E">
              <a:alpha val="48000"/>
            </a:srgbClr>
          </a:solidFill>
          <a:ln w="9525" cap="flat" cmpd="sng" algn="ctr">
            <a:solidFill>
              <a:srgbClr val="4F81BD">
                <a:shade val="95000"/>
                <a:satMod val="10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AD4B3A10-EB5F-9C8A-CC84-AD96885BE031}"/>
              </a:ext>
            </a:extLst>
          </p:cNvPr>
          <p:cNvSpPr/>
          <p:nvPr/>
        </p:nvSpPr>
        <p:spPr>
          <a:xfrm>
            <a:off x="2261799" y="4295236"/>
            <a:ext cx="4132643" cy="1384995"/>
          </a:xfrm>
          <a:prstGeom prst="rect">
            <a:avLst/>
          </a:prstGeom>
          <a:ln>
            <a:solidFill>
              <a:srgbClr val="4F81BD"/>
            </a:solidFill>
          </a:ln>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ea typeface="+mn-ea"/>
              </a:rPr>
              <a:t>S</a:t>
            </a:r>
            <a:r>
              <a:rPr kumimoji="0" lang="en-US" altLang="zh-CN" sz="1800" b="0" i="0" u="sng" strike="noStrike" kern="1200" cap="none" spc="0" normalizeH="0" baseline="0" noProof="0" dirty="0">
                <a:ln>
                  <a:noFill/>
                </a:ln>
                <a:solidFill>
                  <a:prstClr val="black"/>
                </a:solidFill>
                <a:effectLst/>
                <a:uLnTx/>
                <a:uFillTx/>
                <a:ea typeface="宋体" panose="02010600030101010101" pitchFamily="2" charset="-122"/>
              </a:rPr>
              <a:t>election</a:t>
            </a:r>
            <a:r>
              <a:rPr kumimoji="0" lang="zh-CN" altLang="en-US" sz="1800" b="0" i="0" u="sng" strike="noStrike" kern="1200" cap="none" spc="0" normalizeH="0" baseline="0" noProof="0" dirty="0">
                <a:ln>
                  <a:noFill/>
                </a:ln>
                <a:solidFill>
                  <a:prstClr val="black"/>
                </a:solidFill>
                <a:effectLst/>
                <a:uLnTx/>
                <a:uFillTx/>
                <a:ea typeface="宋体" panose="02010600030101010101" pitchFamily="2" charset="-122"/>
              </a:rPr>
              <a:t> </a:t>
            </a:r>
            <a:r>
              <a:rPr kumimoji="0" lang="en-US" altLang="zh-CN" sz="1800" b="0" i="0" u="sng" strike="noStrike" kern="1200" cap="none" spc="0" normalizeH="0" baseline="0" noProof="0" dirty="0">
                <a:ln>
                  <a:noFill/>
                </a:ln>
                <a:solidFill>
                  <a:prstClr val="black"/>
                </a:solidFill>
                <a:effectLst/>
                <a:uLnTx/>
                <a:uFillTx/>
                <a:ea typeface="宋体" panose="02010600030101010101" pitchFamily="2" charset="-122"/>
              </a:rPr>
              <a:t>Sort</a:t>
            </a:r>
            <a:r>
              <a:rPr kumimoji="0" lang="en-US" sz="1800" b="0" i="0" u="sng" strike="noStrike" kern="1200" cap="none" spc="0" normalizeH="0" baseline="0" noProof="0" dirty="0">
                <a:ln>
                  <a:noFill/>
                </a:ln>
                <a:solidFill>
                  <a:prstClr val="black"/>
                </a:solidFill>
                <a:effectLst/>
                <a:uLnTx/>
                <a:uFillTx/>
                <a:ea typeface="+mn-ea"/>
              </a:rPr>
              <a:t>: Basic Algorithm</a:t>
            </a:r>
            <a:endParaRPr kumimoji="0" lang="en-US" sz="1800" b="0" i="0" u="none" strike="noStrike" kern="1200" cap="none" spc="0" normalizeH="0" baseline="0" noProof="0" dirty="0">
              <a:ln>
                <a:noFill/>
              </a:ln>
              <a:solidFill>
                <a:prstClr val="black"/>
              </a:solidFill>
              <a:effectLst/>
              <a:uLnTx/>
              <a:uFillTx/>
              <a:latin typeface="CenturyGothic"/>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Gothic"/>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Gothic"/>
                <a:ea typeface="+mn-ea"/>
                <a:cs typeface="+mn-cs"/>
              </a:rPr>
              <a:t>For each </a:t>
            </a:r>
            <a:r>
              <a:rPr kumimoji="0" lang="en-US" sz="1800" b="1" i="0" u="none" strike="noStrike" kern="1200" cap="none" spc="0" normalizeH="0" baseline="0" noProof="0" dirty="0">
                <a:ln>
                  <a:noFill/>
                </a:ln>
                <a:solidFill>
                  <a:prstClr val="black"/>
                </a:solidFill>
                <a:effectLst/>
                <a:uLnTx/>
                <a:uFillTx/>
                <a:latin typeface="CenturyGothic"/>
                <a:ea typeface="+mn-ea"/>
                <a:cs typeface="+mn-cs"/>
              </a:rPr>
              <a:t>position i</a:t>
            </a:r>
            <a:r>
              <a:rPr kumimoji="0" lang="en-US" sz="1800" b="0" i="0" u="none" strike="noStrike" kern="1200" cap="none" spc="0" normalizeH="0" baseline="0" noProof="0" dirty="0">
                <a:ln>
                  <a:noFill/>
                </a:ln>
                <a:solidFill>
                  <a:prstClr val="black"/>
                </a:solidFill>
                <a:effectLst/>
                <a:uLnTx/>
                <a:uFillTx/>
                <a:latin typeface="CenturyGothic"/>
                <a:ea typeface="+mn-ea"/>
                <a:cs typeface="+mn-cs"/>
              </a:rPr>
              <a:t> from </a:t>
            </a:r>
            <a:r>
              <a:rPr kumimoji="0" lang="en-US" sz="1800" b="1" i="0" u="none" strike="noStrike" kern="1200" cap="none" spc="0" normalizeH="0" baseline="0" noProof="0" dirty="0">
                <a:ln>
                  <a:noFill/>
                </a:ln>
                <a:solidFill>
                  <a:prstClr val="black"/>
                </a:solidFill>
                <a:effectLst/>
                <a:uLnTx/>
                <a:uFillTx/>
                <a:latin typeface="CenturyGothic"/>
                <a:ea typeface="+mn-ea"/>
                <a:cs typeface="+mn-cs"/>
              </a:rPr>
              <a:t>0</a:t>
            </a:r>
            <a:r>
              <a:rPr kumimoji="0" lang="en-US" sz="1800" b="0" i="0" u="none" strike="noStrike" kern="1200" cap="none" spc="0" normalizeH="0" baseline="0" noProof="0" dirty="0">
                <a:ln>
                  <a:noFill/>
                </a:ln>
                <a:solidFill>
                  <a:prstClr val="black"/>
                </a:solidFill>
                <a:effectLst/>
                <a:uLnTx/>
                <a:uFillTx/>
                <a:latin typeface="CenturyGothic"/>
                <a:ea typeface="+mn-ea"/>
                <a:cs typeface="+mn-cs"/>
              </a:rPr>
              <a:t> to </a:t>
            </a:r>
            <a:r>
              <a:rPr kumimoji="0" lang="en-US" sz="1800" b="1" i="0" u="none" strike="noStrike" kern="1200" cap="none" spc="0" normalizeH="0" baseline="0" noProof="0" dirty="0">
                <a:ln>
                  <a:noFill/>
                </a:ln>
                <a:solidFill>
                  <a:prstClr val="black"/>
                </a:solidFill>
                <a:effectLst/>
                <a:uLnTx/>
                <a:uFillTx/>
                <a:latin typeface="CenturyGothic"/>
                <a:ea typeface="+mn-ea"/>
                <a:cs typeface="+mn-cs"/>
              </a:rPr>
              <a:t>length-2</a:t>
            </a:r>
            <a:r>
              <a:rPr kumimoji="0" lang="en-US" sz="1800" b="0" i="0" u="none" strike="noStrike" kern="1200" cap="none" spc="0" normalizeH="0" baseline="0" noProof="0" dirty="0">
                <a:ln>
                  <a:noFill/>
                </a:ln>
                <a:solidFill>
                  <a:prstClr val="black"/>
                </a:solidFill>
                <a:effectLst/>
                <a:uLnTx/>
                <a:uFillTx/>
                <a:latin typeface="CenturyGothic"/>
                <a:ea typeface="+mn-ea"/>
                <a:cs typeface="+mn-cs"/>
              </a:rPr>
              <a:t> </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Gothic"/>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Gothic"/>
                <a:ea typeface="+mn-ea"/>
                <a:cs typeface="+mn-cs"/>
              </a:rPr>
              <a:t>Find smallest element in </a:t>
            </a:r>
            <a:r>
              <a:rPr kumimoji="0" lang="en-US" sz="1800" b="1" i="0" u="none" strike="noStrike" kern="1200" cap="none" spc="0" normalizeH="0" baseline="0" noProof="0" dirty="0">
                <a:ln>
                  <a:noFill/>
                </a:ln>
                <a:solidFill>
                  <a:prstClr val="black"/>
                </a:solidFill>
                <a:effectLst/>
                <a:uLnTx/>
                <a:uFillTx/>
                <a:latin typeface="CenturyGothic"/>
                <a:ea typeface="+mn-ea"/>
                <a:cs typeface="+mn-cs"/>
              </a:rPr>
              <a:t>positions i </a:t>
            </a:r>
            <a:r>
              <a:rPr kumimoji="0" lang="en-US" sz="1800" b="0" i="0" u="none" strike="noStrike" kern="1200" cap="none" spc="0" normalizeH="0" baseline="0" noProof="0" dirty="0">
                <a:ln>
                  <a:noFill/>
                </a:ln>
                <a:solidFill>
                  <a:prstClr val="black"/>
                </a:solidFill>
                <a:effectLst/>
                <a:uLnTx/>
                <a:uFillTx/>
                <a:latin typeface="CenturyGothic"/>
                <a:ea typeface="+mn-ea"/>
                <a:cs typeface="+mn-cs"/>
              </a:rPr>
              <a:t>to</a:t>
            </a:r>
            <a:r>
              <a:rPr kumimoji="0" lang="en-US" sz="1800" b="1" i="0" u="none" strike="noStrike" kern="1200" cap="none" spc="0" normalizeH="0" baseline="0" noProof="0" dirty="0">
                <a:ln>
                  <a:noFill/>
                </a:ln>
                <a:solidFill>
                  <a:prstClr val="black"/>
                </a:solidFill>
                <a:effectLst/>
                <a:uLnTx/>
                <a:uFillTx/>
                <a:latin typeface="CenturyGothic"/>
                <a:ea typeface="+mn-ea"/>
                <a:cs typeface="+mn-cs"/>
              </a:rPr>
              <a:t> length-1</a:t>
            </a:r>
            <a:r>
              <a:rPr kumimoji="0" lang="en-US" sz="1800" b="0" i="0" u="none" strike="noStrike" kern="1200" cap="none" spc="0" normalizeH="0" baseline="0" noProof="0" dirty="0">
                <a:ln>
                  <a:noFill/>
                </a:ln>
                <a:solidFill>
                  <a:prstClr val="black"/>
                </a:solidFill>
                <a:effectLst/>
                <a:uLnTx/>
                <a:uFillTx/>
                <a:latin typeface="CenturyGothic"/>
                <a:ea typeface="+mn-ea"/>
                <a:cs typeface="+mn-cs"/>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Gothic"/>
                <a:ea typeface="+mn-ea"/>
                <a:cs typeface="+mn-cs"/>
              </a:rPr>
              <a:t>Swap it with element in </a:t>
            </a:r>
            <a:r>
              <a:rPr kumimoji="0" lang="en-US" sz="1800" b="1" i="0" u="none" strike="noStrike" kern="1200" cap="none" spc="0" normalizeH="0" baseline="0" noProof="0" dirty="0">
                <a:ln>
                  <a:noFill/>
                </a:ln>
                <a:solidFill>
                  <a:prstClr val="black"/>
                </a:solidFill>
                <a:effectLst/>
                <a:uLnTx/>
                <a:uFillTx/>
                <a:latin typeface="CenturyGothic"/>
                <a:ea typeface="+mn-ea"/>
                <a:cs typeface="+mn-cs"/>
              </a:rPr>
              <a:t>position i </a:t>
            </a:r>
          </a:p>
        </p:txBody>
      </p:sp>
      <p:sp>
        <p:nvSpPr>
          <p:cNvPr id="8" name="Rectangle 7">
            <a:extLst>
              <a:ext uri="{FF2B5EF4-FFF2-40B4-BE49-F238E27FC236}">
                <a16:creationId xmlns:a16="http://schemas.microsoft.com/office/drawing/2014/main" id="{B204B9F9-3258-C4D2-656E-C3268606EEA3}"/>
              </a:ext>
            </a:extLst>
          </p:cNvPr>
          <p:cNvSpPr/>
          <p:nvPr/>
        </p:nvSpPr>
        <p:spPr>
          <a:xfrm>
            <a:off x="2470293" y="6012320"/>
            <a:ext cx="404517" cy="385704"/>
          </a:xfrm>
          <a:prstGeom prst="rect">
            <a:avLst/>
          </a:prstGeom>
          <a:solidFill>
            <a:srgbClr val="008000">
              <a:alpha val="7000"/>
            </a:srgbClr>
          </a:solid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9" name="Rectangle 8">
            <a:extLst>
              <a:ext uri="{FF2B5EF4-FFF2-40B4-BE49-F238E27FC236}">
                <a16:creationId xmlns:a16="http://schemas.microsoft.com/office/drawing/2014/main" id="{EA26B979-D07C-6D09-7591-A0952CF85275}"/>
              </a:ext>
            </a:extLst>
          </p:cNvPr>
          <p:cNvSpPr/>
          <p:nvPr/>
        </p:nvSpPr>
        <p:spPr>
          <a:xfrm>
            <a:off x="2874810" y="6012320"/>
            <a:ext cx="404517" cy="385704"/>
          </a:xfrm>
          <a:prstGeom prst="rect">
            <a:avLst/>
          </a:prstGeom>
          <a:solidFill>
            <a:srgbClr val="008000">
              <a:alpha val="7000"/>
            </a:srgbClr>
          </a:solid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10" name="Rectangle 9">
            <a:extLst>
              <a:ext uri="{FF2B5EF4-FFF2-40B4-BE49-F238E27FC236}">
                <a16:creationId xmlns:a16="http://schemas.microsoft.com/office/drawing/2014/main" id="{256AC0F8-8775-5C38-7D17-D615DA14B4F4}"/>
              </a:ext>
            </a:extLst>
          </p:cNvPr>
          <p:cNvSpPr/>
          <p:nvPr/>
        </p:nvSpPr>
        <p:spPr>
          <a:xfrm>
            <a:off x="3279327" y="6012320"/>
            <a:ext cx="404517" cy="385704"/>
          </a:xfrm>
          <a:prstGeom prst="rect">
            <a:avLst/>
          </a:prstGeom>
          <a:solidFill>
            <a:srgbClr val="F79646">
              <a:lumMod val="20000"/>
              <a:lumOff val="80000"/>
            </a:srgbClr>
          </a:solid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11" name="Rectangle 10">
            <a:extLst>
              <a:ext uri="{FF2B5EF4-FFF2-40B4-BE49-F238E27FC236}">
                <a16:creationId xmlns:a16="http://schemas.microsoft.com/office/drawing/2014/main" id="{AAA0A71E-4AED-4E34-C300-73CD472D2684}"/>
              </a:ext>
            </a:extLst>
          </p:cNvPr>
          <p:cNvSpPr/>
          <p:nvPr/>
        </p:nvSpPr>
        <p:spPr>
          <a:xfrm>
            <a:off x="3683844" y="6012320"/>
            <a:ext cx="404517" cy="385704"/>
          </a:xfrm>
          <a:prstGeom prst="rect">
            <a:avLst/>
          </a:prstGeom>
          <a:solidFill>
            <a:srgbClr val="F79646">
              <a:lumMod val="20000"/>
              <a:lumOff val="80000"/>
            </a:srgbClr>
          </a:solid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12" name="Rectangle 11">
            <a:extLst>
              <a:ext uri="{FF2B5EF4-FFF2-40B4-BE49-F238E27FC236}">
                <a16:creationId xmlns:a16="http://schemas.microsoft.com/office/drawing/2014/main" id="{9B775DCC-9556-3DFF-66AE-5908696BCEBF}"/>
              </a:ext>
            </a:extLst>
          </p:cNvPr>
          <p:cNvSpPr/>
          <p:nvPr/>
        </p:nvSpPr>
        <p:spPr>
          <a:xfrm>
            <a:off x="4088361" y="6012320"/>
            <a:ext cx="404517" cy="385704"/>
          </a:xfrm>
          <a:prstGeom prst="rect">
            <a:avLst/>
          </a:prstGeom>
          <a:solidFill>
            <a:srgbClr val="F79646">
              <a:lumMod val="20000"/>
              <a:lumOff val="80000"/>
            </a:srgbClr>
          </a:solid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13" name="Rectangle 12">
            <a:extLst>
              <a:ext uri="{FF2B5EF4-FFF2-40B4-BE49-F238E27FC236}">
                <a16:creationId xmlns:a16="http://schemas.microsoft.com/office/drawing/2014/main" id="{3FB26106-F062-5DCC-3FA7-541C2B36710D}"/>
              </a:ext>
            </a:extLst>
          </p:cNvPr>
          <p:cNvSpPr/>
          <p:nvPr/>
        </p:nvSpPr>
        <p:spPr>
          <a:xfrm>
            <a:off x="4492878" y="6012320"/>
            <a:ext cx="404517" cy="385704"/>
          </a:xfrm>
          <a:prstGeom prst="rect">
            <a:avLst/>
          </a:prstGeom>
          <a:solidFill>
            <a:srgbClr val="F79646">
              <a:lumMod val="20000"/>
              <a:lumOff val="80000"/>
            </a:srgbClr>
          </a:solid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cxnSp>
        <p:nvCxnSpPr>
          <p:cNvPr id="14" name="Straight Connector 13">
            <a:extLst>
              <a:ext uri="{FF2B5EF4-FFF2-40B4-BE49-F238E27FC236}">
                <a16:creationId xmlns:a16="http://schemas.microsoft.com/office/drawing/2014/main" id="{2F0E8A5B-D235-5273-4932-9BAB170A1710}"/>
              </a:ext>
            </a:extLst>
          </p:cNvPr>
          <p:cNvCxnSpPr/>
          <p:nvPr/>
        </p:nvCxnSpPr>
        <p:spPr>
          <a:xfrm>
            <a:off x="3279327" y="5945797"/>
            <a:ext cx="0" cy="531616"/>
          </a:xfrm>
          <a:prstGeom prst="line">
            <a:avLst/>
          </a:prstGeom>
          <a:noFill/>
          <a:ln w="38100" cap="flat" cmpd="sng" algn="ctr">
            <a:solidFill>
              <a:srgbClr val="C0504D"/>
            </a:solidFill>
            <a:prstDash val="solid"/>
          </a:ln>
          <a:effectLst/>
        </p:spPr>
      </p:cxnSp>
      <p:sp>
        <p:nvSpPr>
          <p:cNvPr id="15" name="Freeform 13">
            <a:extLst>
              <a:ext uri="{FF2B5EF4-FFF2-40B4-BE49-F238E27FC236}">
                <a16:creationId xmlns:a16="http://schemas.microsoft.com/office/drawing/2014/main" id="{26E14BEC-827C-D07B-E7C7-B3FA01D3403E}"/>
              </a:ext>
            </a:extLst>
          </p:cNvPr>
          <p:cNvSpPr/>
          <p:nvPr/>
        </p:nvSpPr>
        <p:spPr>
          <a:xfrm>
            <a:off x="3438596" y="5796240"/>
            <a:ext cx="836612"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noFill/>
          <a:ln w="19050" cap="flat" cmpd="sng" algn="ctr">
            <a:solidFill>
              <a:srgbClr val="F79646"/>
            </a:solidFill>
            <a:prstDash val="solid"/>
            <a:headEnd type="arrow"/>
            <a:tailEnd type="arrow"/>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TextBox 15">
            <a:extLst>
              <a:ext uri="{FF2B5EF4-FFF2-40B4-BE49-F238E27FC236}">
                <a16:creationId xmlns:a16="http://schemas.microsoft.com/office/drawing/2014/main" id="{F3219FCF-E397-949D-935B-40070C145F1B}"/>
              </a:ext>
            </a:extLst>
          </p:cNvPr>
          <p:cNvSpPr txBox="1"/>
          <p:nvPr/>
        </p:nvSpPr>
        <p:spPr>
          <a:xfrm>
            <a:off x="2666960" y="6398024"/>
            <a:ext cx="612367"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79646"/>
                </a:solidFill>
                <a:effectLst/>
                <a:uLnTx/>
                <a:uFillTx/>
                <a:ea typeface="+mn-ea"/>
              </a:rPr>
              <a:t>sorted</a:t>
            </a:r>
          </a:p>
        </p:txBody>
      </p:sp>
      <p:sp>
        <p:nvSpPr>
          <p:cNvPr id="17" name="TextBox 16">
            <a:extLst>
              <a:ext uri="{FF2B5EF4-FFF2-40B4-BE49-F238E27FC236}">
                <a16:creationId xmlns:a16="http://schemas.microsoft.com/office/drawing/2014/main" id="{91EC7241-3A8D-7EC6-299B-1EBEA01932B2}"/>
              </a:ext>
            </a:extLst>
          </p:cNvPr>
          <p:cNvSpPr txBox="1"/>
          <p:nvPr/>
        </p:nvSpPr>
        <p:spPr>
          <a:xfrm>
            <a:off x="3683844" y="6403396"/>
            <a:ext cx="783538"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79646"/>
                </a:solidFill>
                <a:effectLst/>
                <a:uLnTx/>
                <a:uFillTx/>
                <a:ea typeface="+mn-ea"/>
              </a:rPr>
              <a:t>unsorted</a:t>
            </a:r>
          </a:p>
        </p:txBody>
      </p:sp>
      <p:sp>
        <p:nvSpPr>
          <p:cNvPr id="18" name="Rectangle 17">
            <a:extLst>
              <a:ext uri="{FF2B5EF4-FFF2-40B4-BE49-F238E27FC236}">
                <a16:creationId xmlns:a16="http://schemas.microsoft.com/office/drawing/2014/main" id="{2CB8A483-AFDD-F73E-1546-75C1DBAAE0BE}"/>
              </a:ext>
            </a:extLst>
          </p:cNvPr>
          <p:cNvSpPr/>
          <p:nvPr/>
        </p:nvSpPr>
        <p:spPr>
          <a:xfrm>
            <a:off x="2261800" y="5680231"/>
            <a:ext cx="2863855" cy="1075171"/>
          </a:xfrm>
          <a:prstGeom prst="rect">
            <a:avLst/>
          </a:prstGeom>
          <a:noFill/>
          <a:ln w="9525" cap="flat" cmpd="sng" algn="ctr">
            <a:solidFill>
              <a:srgbClr val="4F81BD">
                <a:shade val="95000"/>
                <a:satMod val="10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TextBox 18">
            <a:extLst>
              <a:ext uri="{FF2B5EF4-FFF2-40B4-BE49-F238E27FC236}">
                <a16:creationId xmlns:a16="http://schemas.microsoft.com/office/drawing/2014/main" id="{1591AF47-9E82-C112-5124-6F395F8EB7F8}"/>
              </a:ext>
            </a:extLst>
          </p:cNvPr>
          <p:cNvSpPr txBox="1"/>
          <p:nvPr/>
        </p:nvSpPr>
        <p:spPr>
          <a:xfrm>
            <a:off x="3593353" y="6047879"/>
            <a:ext cx="997313"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ea typeface="+mn-ea"/>
              </a:rPr>
              <a:t>which</a:t>
            </a:r>
            <a:r>
              <a:rPr kumimoji="0" lang="zh-CN" altLang="en-US" sz="1200" b="0" i="0" u="none" strike="noStrike" kern="1200" cap="none" spc="0" normalizeH="0" baseline="0" noProof="0" dirty="0">
                <a:ln>
                  <a:noFill/>
                </a:ln>
                <a:solidFill>
                  <a:prstClr val="black"/>
                </a:solidFill>
                <a:effectLst/>
                <a:uLnTx/>
                <a:uFillTx/>
                <a:ea typeface="宋体" panose="02010600030101010101" pitchFamily="2" charset="-122"/>
              </a:rPr>
              <a:t> </a:t>
            </a:r>
            <a:r>
              <a:rPr kumimoji="0" lang="en-US" altLang="zh-CN" sz="1200" b="0" i="0" u="none" strike="noStrike" kern="1200" cap="none" spc="0" normalizeH="0" baseline="0" noProof="0" dirty="0">
                <a:ln>
                  <a:noFill/>
                </a:ln>
                <a:solidFill>
                  <a:prstClr val="black"/>
                </a:solidFill>
                <a:effectLst/>
                <a:uLnTx/>
                <a:uFillTx/>
                <a:ea typeface="宋体" panose="02010600030101010101" pitchFamily="2" charset="-122"/>
              </a:rPr>
              <a:t>next?</a:t>
            </a:r>
            <a:endParaRPr kumimoji="0" lang="en-US" sz="1200" b="0" i="0" u="none" strike="noStrike" kern="1200" cap="none" spc="0" normalizeH="0" baseline="0" noProof="0" dirty="0">
              <a:ln>
                <a:noFill/>
              </a:ln>
              <a:solidFill>
                <a:prstClr val="black"/>
              </a:solidFill>
              <a:effectLst/>
              <a:uLnTx/>
              <a:uFillTx/>
              <a:ea typeface="+mn-ea"/>
            </a:endParaRPr>
          </a:p>
        </p:txBody>
      </p:sp>
      <p:sp>
        <p:nvSpPr>
          <p:cNvPr id="20" name="TextBox 19">
            <a:extLst>
              <a:ext uri="{FF2B5EF4-FFF2-40B4-BE49-F238E27FC236}">
                <a16:creationId xmlns:a16="http://schemas.microsoft.com/office/drawing/2014/main" id="{A68E3515-56EE-3B89-7D2D-474234CD2EC0}"/>
              </a:ext>
            </a:extLst>
          </p:cNvPr>
          <p:cNvSpPr txBox="1"/>
          <p:nvPr/>
        </p:nvSpPr>
        <p:spPr>
          <a:xfrm>
            <a:off x="3338317" y="6394003"/>
            <a:ext cx="292756" cy="307777"/>
          </a:xfrm>
          <a:prstGeom prst="rect">
            <a:avLst/>
          </a:prstGeom>
          <a:noFill/>
        </p:spPr>
        <p:txBody>
          <a:bodyPr wrap="none" rtlCol="0">
            <a:spAutoFit/>
          </a:bodyPr>
          <a:lstStyle/>
          <a:p>
            <a:pPr defTabSz="457200">
              <a:buClrTx/>
              <a:buFontTx/>
              <a:buNone/>
            </a:pPr>
            <a:r>
              <a:rPr lang="en-US" kern="1200" dirty="0">
                <a:solidFill>
                  <a:srgbClr val="4F81BD"/>
                </a:solidFill>
                <a:latin typeface="Menlo Regular"/>
                <a:ea typeface="+mn-ea"/>
                <a:cs typeface="Menlo Regular"/>
              </a:rPr>
              <a:t>i</a:t>
            </a:r>
          </a:p>
        </p:txBody>
      </p:sp>
    </p:spTree>
    <p:extLst>
      <p:ext uri="{BB962C8B-B14F-4D97-AF65-F5344CB8AC3E}">
        <p14:creationId xmlns:p14="http://schemas.microsoft.com/office/powerpoint/2010/main" val="349076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dissolve">
                                      <p:cBhvr>
                                        <p:cTn id="12" dur="500"/>
                                        <p:tgtEl>
                                          <p:spTgt spid="10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9"/>
                                        </p:tgtEl>
                                        <p:attrNameLst>
                                          <p:attrName>style.visibility</p:attrName>
                                        </p:attrNameLst>
                                      </p:cBhvr>
                                      <p:to>
                                        <p:strVal val="visible"/>
                                      </p:to>
                                    </p:set>
                                    <p:animEffect transition="in" filter="dissolve">
                                      <p:cBhvr>
                                        <p:cTn id="15" dur="500"/>
                                        <p:tgtEl>
                                          <p:spTgt spid="119"/>
                                        </p:tgtEl>
                                      </p:cBhvr>
                                    </p:animEffec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0"/>
                                        </p:tgtEl>
                                        <p:attrNameLst>
                                          <p:attrName>style.visibility</p:attrName>
                                        </p:attrNameLst>
                                      </p:cBhvr>
                                      <p:to>
                                        <p:strVal val="visible"/>
                                      </p:to>
                                    </p:set>
                                    <p:animEffect transition="in" filter="dissolve">
                                      <p:cBhvr>
                                        <p:cTn id="20" dur="500"/>
                                        <p:tgtEl>
                                          <p:spTgt spid="11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dissolve">
                                      <p:cBhvr>
                                        <p:cTn id="25" dur="500"/>
                                        <p:tgtEl>
                                          <p:spTgt spid="69"/>
                                        </p:tgtEl>
                                      </p:cBhvr>
                                    </p:animEffect>
                                  </p:childTnLst>
                                </p:cTn>
                              </p:par>
                              <p:par>
                                <p:cTn id="26" presetID="9" presetClass="entr" presetSubtype="0" fill="hold"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dissolve">
                                      <p:cBhvr>
                                        <p:cTn id="28" dur="500"/>
                                        <p:tgtEl>
                                          <p:spTgt spid="10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15"/>
                                        </p:tgtEl>
                                        <p:attrNameLst>
                                          <p:attrName>style.visibility</p:attrName>
                                        </p:attrNameLst>
                                      </p:cBhvr>
                                      <p:to>
                                        <p:strVal val="visible"/>
                                      </p:to>
                                    </p:set>
                                    <p:animEffect transition="in" filter="dissolve">
                                      <p:cBhvr>
                                        <p:cTn id="33" dur="500"/>
                                        <p:tgtEl>
                                          <p:spTgt spid="115"/>
                                        </p:tgtEl>
                                      </p:cBhvr>
                                    </p:animEffect>
                                  </p:childTnLst>
                                  <p:subTnLst>
                                    <p:set>
                                      <p:cBhvr override="childStyle">
                                        <p:cTn dur="1" fill="hold" display="0" masterRel="nextClick" afterEffect="1"/>
                                        <p:tgtEl>
                                          <p:spTgt spid="115"/>
                                        </p:tgtEl>
                                        <p:attrNameLst>
                                          <p:attrName>style.visibility</p:attrName>
                                        </p:attrNameLst>
                                      </p:cBhvr>
                                      <p:to>
                                        <p:strVal val="hidden"/>
                                      </p:to>
                                    </p:set>
                                  </p:subTnLst>
                                </p:cTn>
                              </p:par>
                              <p:par>
                                <p:cTn id="34" presetID="9" presetClass="entr" presetSubtype="0" fill="hold" grpId="0" nodeType="withEffect">
                                  <p:stCondLst>
                                    <p:cond delay="0"/>
                                  </p:stCondLst>
                                  <p:childTnLst>
                                    <p:set>
                                      <p:cBhvr>
                                        <p:cTn id="35" dur="1" fill="hold">
                                          <p:stCondLst>
                                            <p:cond delay="0"/>
                                          </p:stCondLst>
                                        </p:cTn>
                                        <p:tgtEl>
                                          <p:spTgt spid="116"/>
                                        </p:tgtEl>
                                        <p:attrNameLst>
                                          <p:attrName>style.visibility</p:attrName>
                                        </p:attrNameLst>
                                      </p:cBhvr>
                                      <p:to>
                                        <p:strVal val="visible"/>
                                      </p:to>
                                    </p:set>
                                    <p:animEffect transition="in" filter="dissolve">
                                      <p:cBhvr>
                                        <p:cTn id="36" dur="500"/>
                                        <p:tgtEl>
                                          <p:spTgt spid="116"/>
                                        </p:tgtEl>
                                      </p:cBhvr>
                                    </p:animEffect>
                                  </p:childTnLst>
                                  <p:subTnLst>
                                    <p:set>
                                      <p:cBhvr override="childStyle">
                                        <p:cTn dur="1" fill="hold" display="0" masterRel="nextClick" afterEffect="1"/>
                                        <p:tgtEl>
                                          <p:spTgt spid="11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11"/>
                                        </p:tgtEl>
                                        <p:attrNameLst>
                                          <p:attrName>style.visibility</p:attrName>
                                        </p:attrNameLst>
                                      </p:cBhvr>
                                      <p:to>
                                        <p:strVal val="visible"/>
                                      </p:to>
                                    </p:set>
                                    <p:animEffect transition="in" filter="dissolve">
                                      <p:cBhvr>
                                        <p:cTn id="41" dur="500"/>
                                        <p:tgtEl>
                                          <p:spTgt spid="11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05"/>
                                        </p:tgtEl>
                                        <p:attrNameLst>
                                          <p:attrName>style.visibility</p:attrName>
                                        </p:attrNameLst>
                                      </p:cBhvr>
                                      <p:to>
                                        <p:strVal val="visible"/>
                                      </p:to>
                                    </p:set>
                                    <p:animEffect transition="in" filter="dissolve">
                                      <p:cBhvr>
                                        <p:cTn id="46" dur="500"/>
                                        <p:tgtEl>
                                          <p:spTgt spid="105"/>
                                        </p:tgtEl>
                                      </p:cBhvr>
                                    </p:animEffect>
                                  </p:childTnLst>
                                </p:cTn>
                              </p:par>
                              <p:par>
                                <p:cTn id="47" presetID="9" presetClass="entr" presetSubtype="0" fill="hold" nodeType="with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dissolve">
                                      <p:cBhvr>
                                        <p:cTn id="49" dur="500"/>
                                        <p:tgtEl>
                                          <p:spTgt spid="7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dissolve">
                                      <p:cBhvr>
                                        <p:cTn id="54" dur="500"/>
                                        <p:tgtEl>
                                          <p:spTgt spid="117"/>
                                        </p:tgtEl>
                                      </p:cBhvr>
                                    </p:animEffect>
                                  </p:childTnLst>
                                  <p:subTnLst>
                                    <p:set>
                                      <p:cBhvr override="childStyle">
                                        <p:cTn dur="1" fill="hold" display="0" masterRel="nextClick" afterEffect="1"/>
                                        <p:tgtEl>
                                          <p:spTgt spid="117"/>
                                        </p:tgtEl>
                                        <p:attrNameLst>
                                          <p:attrName>style.visibility</p:attrName>
                                        </p:attrNameLst>
                                      </p:cBhvr>
                                      <p:to>
                                        <p:strVal val="hidden"/>
                                      </p:to>
                                    </p:set>
                                  </p:subTnLst>
                                </p:cTn>
                              </p:par>
                              <p:par>
                                <p:cTn id="55" presetID="9"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dissolve">
                                      <p:cBhvr>
                                        <p:cTn id="57" dur="500"/>
                                        <p:tgtEl>
                                          <p:spTgt spid="118"/>
                                        </p:tgtEl>
                                      </p:cBhvr>
                                    </p:animEffect>
                                  </p:childTnLst>
                                  <p:subTnLst>
                                    <p:set>
                                      <p:cBhvr override="childStyle">
                                        <p:cTn dur="1" fill="hold" display="0" masterRel="nextClick" afterEffect="1"/>
                                        <p:tgtEl>
                                          <p:spTgt spid="118"/>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12"/>
                                        </p:tgtEl>
                                        <p:attrNameLst>
                                          <p:attrName>style.visibility</p:attrName>
                                        </p:attrNameLst>
                                      </p:cBhvr>
                                      <p:to>
                                        <p:strVal val="visible"/>
                                      </p:to>
                                    </p:set>
                                    <p:animEffect transition="in" filter="dissolve">
                                      <p:cBhvr>
                                        <p:cTn id="62" dur="500"/>
                                        <p:tgtEl>
                                          <p:spTgt spid="112"/>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dissolve">
                                      <p:cBhvr>
                                        <p:cTn id="67" dur="500"/>
                                        <p:tgtEl>
                                          <p:spTgt spid="83"/>
                                        </p:tgtEl>
                                      </p:cBhvr>
                                    </p:animEffect>
                                  </p:childTnLst>
                                </p:cTn>
                              </p:par>
                              <p:par>
                                <p:cTn id="68" presetID="9" presetClass="entr" presetSubtype="0" fill="hold" nodeType="withEffect">
                                  <p:stCondLst>
                                    <p:cond delay="0"/>
                                  </p:stCondLst>
                                  <p:childTnLst>
                                    <p:set>
                                      <p:cBhvr>
                                        <p:cTn id="69" dur="1" fill="hold">
                                          <p:stCondLst>
                                            <p:cond delay="0"/>
                                          </p:stCondLst>
                                        </p:cTn>
                                        <p:tgtEl>
                                          <p:spTgt spid="106"/>
                                        </p:tgtEl>
                                        <p:attrNameLst>
                                          <p:attrName>style.visibility</p:attrName>
                                        </p:attrNameLst>
                                      </p:cBhvr>
                                      <p:to>
                                        <p:strVal val="visible"/>
                                      </p:to>
                                    </p:set>
                                    <p:animEffect transition="in" filter="dissolve">
                                      <p:cBhvr>
                                        <p:cTn id="70" dur="500"/>
                                        <p:tgtEl>
                                          <p:spTgt spid="106"/>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113"/>
                                        </p:tgtEl>
                                        <p:attrNameLst>
                                          <p:attrName>style.visibility</p:attrName>
                                        </p:attrNameLst>
                                      </p:cBhvr>
                                      <p:to>
                                        <p:strVal val="visible"/>
                                      </p:to>
                                    </p:set>
                                    <p:animEffect transition="in" filter="dissolve">
                                      <p:cBhvr>
                                        <p:cTn id="75" dur="500"/>
                                        <p:tgtEl>
                                          <p:spTgt spid="113"/>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dissolve">
                                      <p:cBhvr>
                                        <p:cTn id="80" dur="500"/>
                                        <p:tgtEl>
                                          <p:spTgt spid="90"/>
                                        </p:tgtEl>
                                      </p:cBhvr>
                                    </p:animEffect>
                                  </p:childTnLst>
                                </p:cTn>
                              </p:par>
                              <p:par>
                                <p:cTn id="81" presetID="9" presetClass="entr" presetSubtype="0" fill="hold" nodeType="withEffect">
                                  <p:stCondLst>
                                    <p:cond delay="0"/>
                                  </p:stCondLst>
                                  <p:childTnLst>
                                    <p:set>
                                      <p:cBhvr>
                                        <p:cTn id="82" dur="1" fill="hold">
                                          <p:stCondLst>
                                            <p:cond delay="0"/>
                                          </p:stCondLst>
                                        </p:cTn>
                                        <p:tgtEl>
                                          <p:spTgt spid="107"/>
                                        </p:tgtEl>
                                        <p:attrNameLst>
                                          <p:attrName>style.visibility</p:attrName>
                                        </p:attrNameLst>
                                      </p:cBhvr>
                                      <p:to>
                                        <p:strVal val="visible"/>
                                      </p:to>
                                    </p:set>
                                    <p:animEffect transition="in" filter="dissolve">
                                      <p:cBhvr>
                                        <p:cTn id="83" dur="500"/>
                                        <p:tgtEl>
                                          <p:spTgt spid="107"/>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114"/>
                                        </p:tgtEl>
                                        <p:attrNameLst>
                                          <p:attrName>style.visibility</p:attrName>
                                        </p:attrNameLst>
                                      </p:cBhvr>
                                      <p:to>
                                        <p:strVal val="visible"/>
                                      </p:to>
                                    </p:set>
                                    <p:animEffect transition="in" filter="dissolve">
                                      <p:cBhvr>
                                        <p:cTn id="88" dur="500"/>
                                        <p:tgtEl>
                                          <p:spTgt spid="114"/>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109"/>
                                        </p:tgtEl>
                                        <p:attrNameLst>
                                          <p:attrName>style.visibility</p:attrName>
                                        </p:attrNameLst>
                                      </p:cBhvr>
                                      <p:to>
                                        <p:strVal val="visible"/>
                                      </p:to>
                                    </p:set>
                                    <p:animEffect transition="in" filter="dissolve">
                                      <p:cBhvr>
                                        <p:cTn id="93" dur="500"/>
                                        <p:tgtEl>
                                          <p:spTgt spid="109"/>
                                        </p:tgtEl>
                                      </p:cBhvr>
                                    </p:animEffect>
                                  </p:childTnLst>
                                </p:cTn>
                              </p:par>
                              <p:par>
                                <p:cTn id="94" presetID="9" presetClass="entr" presetSubtype="0" fill="hold" nodeType="withEffect">
                                  <p:stCondLst>
                                    <p:cond delay="0"/>
                                  </p:stCondLst>
                                  <p:childTnLst>
                                    <p:set>
                                      <p:cBhvr>
                                        <p:cTn id="95" dur="1" fill="hold">
                                          <p:stCondLst>
                                            <p:cond delay="0"/>
                                          </p:stCondLst>
                                        </p:cTn>
                                        <p:tgtEl>
                                          <p:spTgt spid="97"/>
                                        </p:tgtEl>
                                        <p:attrNameLst>
                                          <p:attrName>style.visibility</p:attrName>
                                        </p:attrNameLst>
                                      </p:cBhvr>
                                      <p:to>
                                        <p:strVal val="visible"/>
                                      </p:to>
                                    </p:set>
                                    <p:animEffect transition="in" filter="dissolve">
                                      <p:cBhvr>
                                        <p:cTn id="96" dur="500"/>
                                        <p:tgtEl>
                                          <p:spTgt spid="97"/>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6"/>
                                        </p:tgtEl>
                                        <p:attrNameLst>
                                          <p:attrName>style.visibility</p:attrName>
                                        </p:attrNameLst>
                                      </p:cBhvr>
                                      <p:to>
                                        <p:strVal val="visible"/>
                                      </p:to>
                                    </p:set>
                                    <p:animEffect transition="in" filter="dissolve">
                                      <p:cBhvr>
                                        <p:cTn id="101" dur="500"/>
                                        <p:tgtEl>
                                          <p:spTgt spid="6"/>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7"/>
                                        </p:tgtEl>
                                        <p:attrNameLst>
                                          <p:attrName>style.visibility</p:attrName>
                                        </p:attrNameLst>
                                      </p:cBhvr>
                                      <p:to>
                                        <p:strVal val="visible"/>
                                      </p:to>
                                    </p:set>
                                    <p:animEffect transition="in" filter="dissolve">
                                      <p:cBhvr>
                                        <p:cTn id="104" dur="500"/>
                                        <p:tgtEl>
                                          <p:spTgt spid="7"/>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dissolve">
                                      <p:cBhvr>
                                        <p:cTn id="107" dur="500"/>
                                        <p:tgtEl>
                                          <p:spTgt spid="8"/>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9"/>
                                        </p:tgtEl>
                                        <p:attrNameLst>
                                          <p:attrName>style.visibility</p:attrName>
                                        </p:attrNameLst>
                                      </p:cBhvr>
                                      <p:to>
                                        <p:strVal val="visible"/>
                                      </p:to>
                                    </p:set>
                                    <p:animEffect transition="in" filter="dissolve">
                                      <p:cBhvr>
                                        <p:cTn id="110" dur="500"/>
                                        <p:tgtEl>
                                          <p:spTgt spid="9"/>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0"/>
                                        </p:tgtEl>
                                        <p:attrNameLst>
                                          <p:attrName>style.visibility</p:attrName>
                                        </p:attrNameLst>
                                      </p:cBhvr>
                                      <p:to>
                                        <p:strVal val="visible"/>
                                      </p:to>
                                    </p:set>
                                    <p:animEffect transition="in" filter="dissolve">
                                      <p:cBhvr>
                                        <p:cTn id="113" dur="500"/>
                                        <p:tgtEl>
                                          <p:spTgt spid="10"/>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1"/>
                                        </p:tgtEl>
                                        <p:attrNameLst>
                                          <p:attrName>style.visibility</p:attrName>
                                        </p:attrNameLst>
                                      </p:cBhvr>
                                      <p:to>
                                        <p:strVal val="visible"/>
                                      </p:to>
                                    </p:set>
                                    <p:animEffect transition="in" filter="dissolve">
                                      <p:cBhvr>
                                        <p:cTn id="116" dur="500"/>
                                        <p:tgtEl>
                                          <p:spTgt spid="11"/>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2"/>
                                        </p:tgtEl>
                                        <p:attrNameLst>
                                          <p:attrName>style.visibility</p:attrName>
                                        </p:attrNameLst>
                                      </p:cBhvr>
                                      <p:to>
                                        <p:strVal val="visible"/>
                                      </p:to>
                                    </p:set>
                                    <p:animEffect transition="in" filter="dissolve">
                                      <p:cBhvr>
                                        <p:cTn id="119" dur="500"/>
                                        <p:tgtEl>
                                          <p:spTgt spid="12"/>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3"/>
                                        </p:tgtEl>
                                        <p:attrNameLst>
                                          <p:attrName>style.visibility</p:attrName>
                                        </p:attrNameLst>
                                      </p:cBhvr>
                                      <p:to>
                                        <p:strVal val="visible"/>
                                      </p:to>
                                    </p:set>
                                    <p:animEffect transition="in" filter="dissolve">
                                      <p:cBhvr>
                                        <p:cTn id="122" dur="500"/>
                                        <p:tgtEl>
                                          <p:spTgt spid="13"/>
                                        </p:tgtEl>
                                      </p:cBhvr>
                                    </p:animEffect>
                                  </p:childTnLst>
                                </p:cTn>
                              </p:par>
                              <p:par>
                                <p:cTn id="123" presetID="9" presetClass="entr" presetSubtype="0" fill="hold" nodeType="withEffect">
                                  <p:stCondLst>
                                    <p:cond delay="0"/>
                                  </p:stCondLst>
                                  <p:childTnLst>
                                    <p:set>
                                      <p:cBhvr>
                                        <p:cTn id="124" dur="1" fill="hold">
                                          <p:stCondLst>
                                            <p:cond delay="0"/>
                                          </p:stCondLst>
                                        </p:cTn>
                                        <p:tgtEl>
                                          <p:spTgt spid="14"/>
                                        </p:tgtEl>
                                        <p:attrNameLst>
                                          <p:attrName>style.visibility</p:attrName>
                                        </p:attrNameLst>
                                      </p:cBhvr>
                                      <p:to>
                                        <p:strVal val="visible"/>
                                      </p:to>
                                    </p:set>
                                    <p:animEffect transition="in" filter="dissolve">
                                      <p:cBhvr>
                                        <p:cTn id="125" dur="500"/>
                                        <p:tgtEl>
                                          <p:spTgt spid="14"/>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5"/>
                                        </p:tgtEl>
                                        <p:attrNameLst>
                                          <p:attrName>style.visibility</p:attrName>
                                        </p:attrNameLst>
                                      </p:cBhvr>
                                      <p:to>
                                        <p:strVal val="visible"/>
                                      </p:to>
                                    </p:set>
                                    <p:animEffect transition="in" filter="dissolve">
                                      <p:cBhvr>
                                        <p:cTn id="128" dur="500"/>
                                        <p:tgtEl>
                                          <p:spTgt spid="15"/>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6"/>
                                        </p:tgtEl>
                                        <p:attrNameLst>
                                          <p:attrName>style.visibility</p:attrName>
                                        </p:attrNameLst>
                                      </p:cBhvr>
                                      <p:to>
                                        <p:strVal val="visible"/>
                                      </p:to>
                                    </p:set>
                                    <p:animEffect transition="in" filter="dissolve">
                                      <p:cBhvr>
                                        <p:cTn id="131" dur="500"/>
                                        <p:tgtEl>
                                          <p:spTgt spid="16"/>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7"/>
                                        </p:tgtEl>
                                        <p:attrNameLst>
                                          <p:attrName>style.visibility</p:attrName>
                                        </p:attrNameLst>
                                      </p:cBhvr>
                                      <p:to>
                                        <p:strVal val="visible"/>
                                      </p:to>
                                    </p:set>
                                    <p:animEffect transition="in" filter="dissolve">
                                      <p:cBhvr>
                                        <p:cTn id="134" dur="500"/>
                                        <p:tgtEl>
                                          <p:spTgt spid="17"/>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8"/>
                                        </p:tgtEl>
                                        <p:attrNameLst>
                                          <p:attrName>style.visibility</p:attrName>
                                        </p:attrNameLst>
                                      </p:cBhvr>
                                      <p:to>
                                        <p:strVal val="visible"/>
                                      </p:to>
                                    </p:set>
                                    <p:animEffect transition="in" filter="dissolve">
                                      <p:cBhvr>
                                        <p:cTn id="137" dur="500"/>
                                        <p:tgtEl>
                                          <p:spTgt spid="18"/>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9"/>
                                        </p:tgtEl>
                                        <p:attrNameLst>
                                          <p:attrName>style.visibility</p:attrName>
                                        </p:attrNameLst>
                                      </p:cBhvr>
                                      <p:to>
                                        <p:strVal val="visible"/>
                                      </p:to>
                                    </p:set>
                                    <p:animEffect transition="in" filter="dissolve">
                                      <p:cBhvr>
                                        <p:cTn id="140" dur="500"/>
                                        <p:tgtEl>
                                          <p:spTgt spid="19"/>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20"/>
                                        </p:tgtEl>
                                        <p:attrNameLst>
                                          <p:attrName>style.visibility</p:attrName>
                                        </p:attrNameLst>
                                      </p:cBhvr>
                                      <p:to>
                                        <p:strVal val="visible"/>
                                      </p:to>
                                    </p:set>
                                    <p:animEffect transition="in" filter="dissolve">
                                      <p:cBhvr>
                                        <p:cTn id="1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2" grpId="0" animBg="1"/>
      <p:bldP spid="113" grpId="0" animBg="1"/>
      <p:bldP spid="114" grpId="0" animBg="1"/>
      <p:bldP spid="115" grpId="0"/>
      <p:bldP spid="116" grpId="0"/>
      <p:bldP spid="117" grpId="0"/>
      <p:bldP spid="118" grpId="0"/>
      <p:bldP spid="119" grpId="0"/>
      <p:bldP spid="6" grpId="0" animBg="1"/>
      <p:bldP spid="7" grpId="0" animBg="1"/>
      <p:bldP spid="8" grpId="0" animBg="1"/>
      <p:bldP spid="9" grpId="0" animBg="1"/>
      <p:bldP spid="10" grpId="0" animBg="1"/>
      <p:bldP spid="11" grpId="0" animBg="1"/>
      <p:bldP spid="12" grpId="0" animBg="1"/>
      <p:bldP spid="13" grpId="0" animBg="1"/>
      <p:bldP spid="15" grpId="0" animBg="1"/>
      <p:bldP spid="16" grpId="0"/>
      <p:bldP spid="17" grpId="0"/>
      <p:bldP spid="18" grpId="0" animBg="1"/>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Selection Sort</a:t>
            </a:r>
            <a:endParaRPr/>
          </a:p>
        </p:txBody>
      </p:sp>
      <p:graphicFrame>
        <p:nvGraphicFramePr>
          <p:cNvPr id="287" name="Google Shape;287;p33"/>
          <p:cNvGraphicFramePr/>
          <p:nvPr/>
        </p:nvGraphicFramePr>
        <p:xfrm>
          <a:off x="1160928" y="1475460"/>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88" name="Google Shape;288;p33"/>
          <p:cNvSpPr/>
          <p:nvPr/>
        </p:nvSpPr>
        <p:spPr>
          <a:xfrm rot="-5400000">
            <a:off x="3005680" y="483694"/>
            <a:ext cx="338260" cy="402775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9" name="Google Shape;289;p33"/>
          <p:cNvSpPr/>
          <p:nvPr/>
        </p:nvSpPr>
        <p:spPr>
          <a:xfrm rot="-5400000">
            <a:off x="8551553" y="-22345"/>
            <a:ext cx="338260" cy="5039835"/>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0" name="Google Shape;290;p33"/>
          <p:cNvSpPr/>
          <p:nvPr/>
        </p:nvSpPr>
        <p:spPr>
          <a:xfrm rot="10800000">
            <a:off x="5550269" y="2328567"/>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1" name="Google Shape;291;p33"/>
          <p:cNvSpPr txBox="1"/>
          <p:nvPr/>
        </p:nvSpPr>
        <p:spPr>
          <a:xfrm>
            <a:off x="2452549" y="2778000"/>
            <a:ext cx="1607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92" name="Google Shape;292;p33"/>
          <p:cNvSpPr txBox="1"/>
          <p:nvPr/>
        </p:nvSpPr>
        <p:spPr>
          <a:xfrm>
            <a:off x="7870201" y="2772925"/>
            <a:ext cx="195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293" name="Google Shape;293;p33"/>
          <p:cNvSpPr txBox="1"/>
          <p:nvPr/>
        </p:nvSpPr>
        <p:spPr>
          <a:xfrm>
            <a:off x="4993780" y="2891968"/>
            <a:ext cx="1431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graphicFrame>
        <p:nvGraphicFramePr>
          <p:cNvPr id="294" name="Google Shape;294;p33"/>
          <p:cNvGraphicFramePr/>
          <p:nvPr/>
        </p:nvGraphicFramePr>
        <p:xfrm>
          <a:off x="1160930" y="3283085"/>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95" name="Google Shape;295;p33"/>
          <p:cNvSpPr/>
          <p:nvPr/>
        </p:nvSpPr>
        <p:spPr>
          <a:xfrm rot="-5400000">
            <a:off x="3511720" y="1785282"/>
            <a:ext cx="338260" cy="5039834"/>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33"/>
          <p:cNvSpPr/>
          <p:nvPr/>
        </p:nvSpPr>
        <p:spPr>
          <a:xfrm rot="-5400000">
            <a:off x="9066242" y="2299966"/>
            <a:ext cx="338260" cy="4010463"/>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33"/>
          <p:cNvSpPr/>
          <p:nvPr/>
        </p:nvSpPr>
        <p:spPr>
          <a:xfrm rot="10800000">
            <a:off x="6526376" y="4081059"/>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33"/>
          <p:cNvSpPr txBox="1"/>
          <p:nvPr/>
        </p:nvSpPr>
        <p:spPr>
          <a:xfrm>
            <a:off x="2989275" y="4514925"/>
            <a:ext cx="176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99" name="Google Shape;299;p33"/>
          <p:cNvSpPr txBox="1"/>
          <p:nvPr/>
        </p:nvSpPr>
        <p:spPr>
          <a:xfrm>
            <a:off x="8384873" y="4514925"/>
            <a:ext cx="2136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300" name="Google Shape;300;p33"/>
          <p:cNvSpPr txBox="1"/>
          <p:nvPr/>
        </p:nvSpPr>
        <p:spPr>
          <a:xfrm>
            <a:off x="5969977" y="4644575"/>
            <a:ext cx="1607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301" name="Google Shape;301;p33"/>
          <p:cNvSpPr/>
          <p:nvPr/>
        </p:nvSpPr>
        <p:spPr>
          <a:xfrm rot="10800000">
            <a:off x="5550192" y="1053922"/>
            <a:ext cx="3213013"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02" name="Google Shape;302;p33"/>
          <p:cNvGraphicFramePr/>
          <p:nvPr/>
        </p:nvGraphicFramePr>
        <p:xfrm>
          <a:off x="1160928" y="5111015"/>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303" name="Google Shape;303;p33"/>
          <p:cNvSpPr/>
          <p:nvPr/>
        </p:nvSpPr>
        <p:spPr>
          <a:xfrm rot="-5400000">
            <a:off x="4026405" y="3098524"/>
            <a:ext cx="338260" cy="606920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4" name="Google Shape;304;p33"/>
          <p:cNvSpPr/>
          <p:nvPr/>
        </p:nvSpPr>
        <p:spPr>
          <a:xfrm rot="-5400000">
            <a:off x="9581922" y="4643577"/>
            <a:ext cx="338260" cy="2979101"/>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5" name="Google Shape;305;p33"/>
          <p:cNvSpPr/>
          <p:nvPr/>
        </p:nvSpPr>
        <p:spPr>
          <a:xfrm rot="10800000">
            <a:off x="7552019" y="5923985"/>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6" name="Google Shape;306;p33"/>
          <p:cNvSpPr txBox="1"/>
          <p:nvPr/>
        </p:nvSpPr>
        <p:spPr>
          <a:xfrm>
            <a:off x="3473272" y="6342850"/>
            <a:ext cx="1823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307" name="Google Shape;307;p33"/>
          <p:cNvSpPr txBox="1"/>
          <p:nvPr/>
        </p:nvSpPr>
        <p:spPr>
          <a:xfrm>
            <a:off x="8900576" y="6342850"/>
            <a:ext cx="1823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308" name="Google Shape;308;p33"/>
          <p:cNvSpPr txBox="1"/>
          <p:nvPr/>
        </p:nvSpPr>
        <p:spPr>
          <a:xfrm>
            <a:off x="6995599" y="6487500"/>
            <a:ext cx="1607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310" name="Google Shape;310;p33"/>
          <p:cNvSpPr/>
          <p:nvPr/>
        </p:nvSpPr>
        <p:spPr>
          <a:xfrm rot="10800000" flipH="1">
            <a:off x="5569850" y="749507"/>
            <a:ext cx="3213013"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33"/>
          <p:cNvSpPr/>
          <p:nvPr/>
        </p:nvSpPr>
        <p:spPr>
          <a:xfrm rot="10800000">
            <a:off x="8561232" y="2283692"/>
            <a:ext cx="318900" cy="563400"/>
          </a:xfrm>
          <a:prstGeom prst="downArrow">
            <a:avLst>
              <a:gd name="adj1" fmla="val 50000"/>
              <a:gd name="adj2" fmla="val 50000"/>
            </a:avLst>
          </a:prstGeom>
          <a:solidFill>
            <a:srgbClr val="FF5454"/>
          </a:solid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2" name="Google Shape;312;p33"/>
          <p:cNvSpPr/>
          <p:nvPr/>
        </p:nvSpPr>
        <p:spPr>
          <a:xfrm rot="10800000">
            <a:off x="9591607" y="5876630"/>
            <a:ext cx="318900" cy="563400"/>
          </a:xfrm>
          <a:prstGeom prst="downArrow">
            <a:avLst>
              <a:gd name="adj1" fmla="val 50000"/>
              <a:gd name="adj2" fmla="val 50000"/>
            </a:avLst>
          </a:prstGeom>
          <a:solidFill>
            <a:srgbClr val="FF5454"/>
          </a:solid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3" name="Google Shape;313;p33"/>
          <p:cNvSpPr/>
          <p:nvPr/>
        </p:nvSpPr>
        <p:spPr>
          <a:xfrm rot="10800000">
            <a:off x="6526419" y="4081118"/>
            <a:ext cx="318900" cy="563400"/>
          </a:xfrm>
          <a:prstGeom prst="downArrow">
            <a:avLst>
              <a:gd name="adj1" fmla="val 50000"/>
              <a:gd name="adj2" fmla="val 50000"/>
            </a:avLst>
          </a:prstGeom>
          <a:solidFill>
            <a:srgbClr val="FF5454"/>
          </a:solid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fade">
                                      <p:cBhvr>
                                        <p:cTn id="7" dur="1000"/>
                                        <p:tgtEl>
                                          <p:spTgt spid="2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0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9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9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9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9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9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9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0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0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03"/>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04"/>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0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05"/>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08"/>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0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Selection Sort </a:t>
            </a:r>
            <a:endParaRPr/>
          </a:p>
        </p:txBody>
      </p:sp>
      <p:sp>
        <p:nvSpPr>
          <p:cNvPr id="319" name="Google Shape;319;p34"/>
          <p:cNvSpPr txBox="1"/>
          <p:nvPr/>
        </p:nvSpPr>
        <p:spPr>
          <a:xfrm>
            <a:off x="188543" y="3009275"/>
            <a:ext cx="5125200" cy="34941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public void selectionSort(collection) {</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for (entire list) </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int newIndex = findNextMin(currentItem);</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swap(newIndex, currentItem);</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public int findNextMin(currentItem) {</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min = currentItem</a:t>
            </a:r>
            <a:endParaRPr sz="13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for (unsorted list)</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if (item &lt; min) </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min = currentItem</a:t>
            </a:r>
            <a:endParaRPr sz="13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return min</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public int swap(newIndex, currentItem) {</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temp = currentItem</a:t>
            </a:r>
            <a:endParaRPr sz="13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currentItem = newIndex</a:t>
            </a:r>
            <a:endParaRPr sz="13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newIndex = currentItem</a:t>
            </a:r>
            <a:endParaRPr sz="13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a:t>
            </a:r>
            <a:endParaRPr sz="1300"/>
          </a:p>
        </p:txBody>
      </p:sp>
      <p:sp>
        <p:nvSpPr>
          <p:cNvPr id="320" name="Google Shape;320;p34"/>
          <p:cNvSpPr txBox="1"/>
          <p:nvPr/>
        </p:nvSpPr>
        <p:spPr>
          <a:xfrm>
            <a:off x="6409926" y="3068575"/>
            <a:ext cx="25380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Worst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Best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Average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Stable?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In-place?</a:t>
            </a: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Useful for:</a:t>
            </a:r>
            <a:endParaRPr sz="1800" dirty="0">
              <a:solidFill>
                <a:schemeClr val="dk1"/>
              </a:solidFill>
              <a:latin typeface="Quattrocento Sans"/>
              <a:ea typeface="Quattrocento Sans"/>
              <a:cs typeface="Quattrocento Sans"/>
              <a:sym typeface="Quattrocento Sans"/>
            </a:endParaRPr>
          </a:p>
        </p:txBody>
      </p:sp>
      <p:sp>
        <p:nvSpPr>
          <p:cNvPr id="321" name="Google Shape;321;p34"/>
          <p:cNvSpPr txBox="1"/>
          <p:nvPr/>
        </p:nvSpPr>
        <p:spPr>
          <a:xfrm>
            <a:off x="8950806" y="3072953"/>
            <a:ext cx="818700" cy="369300"/>
          </a:xfrm>
          <a:prstGeom prst="rect">
            <a:avLst/>
          </a:prstGeom>
          <a:blipFill rotWithShape="1">
            <a:blip r:embed="rId3">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2" name="Google Shape;322;p34"/>
          <p:cNvSpPr txBox="1"/>
          <p:nvPr/>
        </p:nvSpPr>
        <p:spPr>
          <a:xfrm>
            <a:off x="8947922" y="3592667"/>
            <a:ext cx="818700" cy="369300"/>
          </a:xfrm>
          <a:prstGeom prst="rect">
            <a:avLst/>
          </a:prstGeom>
          <a:blipFill rotWithShape="1">
            <a:blip r:embed="rId4">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3" name="Google Shape;323;p34"/>
          <p:cNvSpPr txBox="1"/>
          <p:nvPr/>
        </p:nvSpPr>
        <p:spPr>
          <a:xfrm>
            <a:off x="8991681" y="4690346"/>
            <a:ext cx="455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a:t>
            </a:r>
            <a:endParaRPr/>
          </a:p>
        </p:txBody>
      </p:sp>
      <p:sp>
        <p:nvSpPr>
          <p:cNvPr id="324" name="Google Shape;324;p34"/>
          <p:cNvSpPr txBox="1"/>
          <p:nvPr/>
        </p:nvSpPr>
        <p:spPr>
          <a:xfrm>
            <a:off x="9006380" y="5225057"/>
            <a:ext cx="50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Yes</a:t>
            </a:r>
            <a:endParaRPr/>
          </a:p>
        </p:txBody>
      </p:sp>
      <p:sp>
        <p:nvSpPr>
          <p:cNvPr id="325" name="Google Shape;325;p34"/>
          <p:cNvSpPr txBox="1"/>
          <p:nvPr/>
        </p:nvSpPr>
        <p:spPr>
          <a:xfrm>
            <a:off x="8947922" y="4168985"/>
            <a:ext cx="818700" cy="369300"/>
          </a:xfrm>
          <a:prstGeom prst="rect">
            <a:avLst/>
          </a:prstGeom>
          <a:blipFill rotWithShape="1">
            <a:blip r:embed="rId5">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aphicFrame>
        <p:nvGraphicFramePr>
          <p:cNvPr id="326" name="Google Shape;326;p34"/>
          <p:cNvGraphicFramePr/>
          <p:nvPr/>
        </p:nvGraphicFramePr>
        <p:xfrm>
          <a:off x="788788" y="1093995"/>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327" name="Google Shape;327;p34"/>
          <p:cNvSpPr/>
          <p:nvPr/>
        </p:nvSpPr>
        <p:spPr>
          <a:xfrm rot="-5400000">
            <a:off x="2633540" y="102229"/>
            <a:ext cx="338260" cy="402775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8" name="Google Shape;328;p34"/>
          <p:cNvSpPr/>
          <p:nvPr/>
        </p:nvSpPr>
        <p:spPr>
          <a:xfrm rot="-5400000">
            <a:off x="8179413" y="-403810"/>
            <a:ext cx="338260" cy="5039835"/>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9" name="Google Shape;329;p34"/>
          <p:cNvSpPr txBox="1"/>
          <p:nvPr/>
        </p:nvSpPr>
        <p:spPr>
          <a:xfrm>
            <a:off x="2080426" y="2396550"/>
            <a:ext cx="173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330" name="Google Shape;330;p34"/>
          <p:cNvSpPr txBox="1"/>
          <p:nvPr/>
        </p:nvSpPr>
        <p:spPr>
          <a:xfrm>
            <a:off x="7498049" y="2391450"/>
            <a:ext cx="2362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331" name="Google Shape;331;p34"/>
          <p:cNvSpPr txBox="1"/>
          <p:nvPr/>
        </p:nvSpPr>
        <p:spPr>
          <a:xfrm>
            <a:off x="4606672" y="2414050"/>
            <a:ext cx="1803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332" name="Google Shape;332;p34"/>
          <p:cNvSpPr/>
          <p:nvPr/>
        </p:nvSpPr>
        <p:spPr>
          <a:xfrm rot="10800000">
            <a:off x="5264722" y="672457"/>
            <a:ext cx="3126343"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34"/>
          <p:cNvSpPr/>
          <p:nvPr/>
        </p:nvSpPr>
        <p:spPr>
          <a:xfrm rot="10800000" flipH="1">
            <a:off x="5284380" y="368042"/>
            <a:ext cx="3126343"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p34"/>
          <p:cNvSpPr/>
          <p:nvPr/>
        </p:nvSpPr>
        <p:spPr>
          <a:xfrm rot="10800000">
            <a:off x="5163099" y="1867381"/>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5" name="Google Shape;335;p34"/>
          <p:cNvSpPr txBox="1"/>
          <p:nvPr/>
        </p:nvSpPr>
        <p:spPr>
          <a:xfrm>
            <a:off x="9006375" y="5759750"/>
            <a:ext cx="258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Top K sort without needing extra space</a:t>
            </a:r>
            <a:endParaRPr>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animEffect transition="in" filter="fade">
                                      <p:cBhvr>
                                        <p:cTn id="7" dur="500"/>
                                        <p:tgtEl>
                                          <p:spTgt spid="3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2"/>
                                        </p:tgtEl>
                                        <p:attrNameLst>
                                          <p:attrName>style.visibility</p:attrName>
                                        </p:attrNameLst>
                                      </p:cBhvr>
                                      <p:to>
                                        <p:strVal val="visible"/>
                                      </p:to>
                                    </p:set>
                                    <p:animEffect transition="in" filter="fade">
                                      <p:cBhvr>
                                        <p:cTn id="12" dur="500"/>
                                        <p:tgtEl>
                                          <p:spTgt spid="3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5"/>
                                        </p:tgtEl>
                                        <p:attrNameLst>
                                          <p:attrName>style.visibility</p:attrName>
                                        </p:attrNameLst>
                                      </p:cBhvr>
                                      <p:to>
                                        <p:strVal val="visible"/>
                                      </p:to>
                                    </p:set>
                                    <p:animEffect transition="in" filter="fade">
                                      <p:cBhvr>
                                        <p:cTn id="17" dur="500"/>
                                        <p:tgtEl>
                                          <p:spTgt spid="3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3"/>
                                        </p:tgtEl>
                                        <p:attrNameLst>
                                          <p:attrName>style.visibility</p:attrName>
                                        </p:attrNameLst>
                                      </p:cBhvr>
                                      <p:to>
                                        <p:strVal val="visible"/>
                                      </p:to>
                                    </p:set>
                                    <p:animEffect transition="in" filter="fade">
                                      <p:cBhvr>
                                        <p:cTn id="22" dur="500"/>
                                        <p:tgtEl>
                                          <p:spTgt spid="3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4"/>
                                        </p:tgtEl>
                                        <p:attrNameLst>
                                          <p:attrName>style.visibility</p:attrName>
                                        </p:attrNameLst>
                                      </p:cBhvr>
                                      <p:to>
                                        <p:strVal val="visible"/>
                                      </p:to>
                                    </p:set>
                                    <p:animEffect transition="in" filter="fade">
                                      <p:cBhvr>
                                        <p:cTn id="27" dur="500"/>
                                        <p:tgtEl>
                                          <p:spTgt spid="32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5"/>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Selection Sort Stability</a:t>
            </a:r>
            <a:endParaRPr/>
          </a:p>
        </p:txBody>
      </p:sp>
      <p:graphicFrame>
        <p:nvGraphicFramePr>
          <p:cNvPr id="341" name="Google Shape;341;p35"/>
          <p:cNvGraphicFramePr/>
          <p:nvPr/>
        </p:nvGraphicFramePr>
        <p:xfrm>
          <a:off x="737702" y="1840684"/>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342" name="Google Shape;342;p35"/>
          <p:cNvSpPr/>
          <p:nvPr/>
        </p:nvSpPr>
        <p:spPr>
          <a:xfrm rot="5400000">
            <a:off x="3149725" y="-248087"/>
            <a:ext cx="215652" cy="4114798"/>
          </a:xfrm>
          <a:prstGeom prst="leftBracket">
            <a:avLst>
              <a:gd name="adj" fmla="val 8333"/>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aphicFrame>
        <p:nvGraphicFramePr>
          <p:cNvPr id="343" name="Google Shape;343;p35"/>
          <p:cNvGraphicFramePr/>
          <p:nvPr/>
        </p:nvGraphicFramePr>
        <p:xfrm>
          <a:off x="737702" y="2892161"/>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344" name="Google Shape;344;p35"/>
          <p:cNvSpPr txBox="1"/>
          <p:nvPr/>
        </p:nvSpPr>
        <p:spPr>
          <a:xfrm>
            <a:off x="2100262" y="2645871"/>
            <a:ext cx="3577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graphicFrame>
        <p:nvGraphicFramePr>
          <p:cNvPr id="345" name="Google Shape;345;p35"/>
          <p:cNvGraphicFramePr/>
          <p:nvPr/>
        </p:nvGraphicFramePr>
        <p:xfrm>
          <a:off x="737702" y="3943638"/>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extLst>
                  <a:ext uri="{0D108BD9-81ED-4DB2-BD59-A6C34878D82A}">
                    <a16:rowId xmlns:a16="http://schemas.microsoft.com/office/drawing/2014/main" val="10001"/>
                  </a:ext>
                </a:extLst>
              </a:tr>
            </a:tbl>
          </a:graphicData>
        </a:graphic>
      </p:graphicFrame>
      <p:sp>
        <p:nvSpPr>
          <p:cNvPr id="346" name="Google Shape;346;p35"/>
          <p:cNvSpPr txBox="1"/>
          <p:nvPr/>
        </p:nvSpPr>
        <p:spPr>
          <a:xfrm>
            <a:off x="3083465" y="3626354"/>
            <a:ext cx="3481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sp>
        <p:nvSpPr>
          <p:cNvPr id="347" name="Google Shape;347;p35"/>
          <p:cNvSpPr txBox="1"/>
          <p:nvPr/>
        </p:nvSpPr>
        <p:spPr>
          <a:xfrm>
            <a:off x="4069276" y="4904450"/>
            <a:ext cx="7629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*Swapping non-adjacent items can result in instability of sorting algorithms</a:t>
            </a:r>
            <a:endParaRPr>
              <a:latin typeface="Quattrocento Sans"/>
              <a:ea typeface="Quattrocento Sans"/>
              <a:cs typeface="Quattrocento Sans"/>
              <a:sym typeface="Quattrocento Sans"/>
            </a:endParaRPr>
          </a:p>
        </p:txBody>
      </p:sp>
      <p:sp>
        <p:nvSpPr>
          <p:cNvPr id="348" name="Google Shape;348;p35"/>
          <p:cNvSpPr/>
          <p:nvPr/>
        </p:nvSpPr>
        <p:spPr>
          <a:xfrm>
            <a:off x="3843338" y="3943638"/>
            <a:ext cx="1885950" cy="914112"/>
          </a:xfrm>
          <a:prstGeom prst="rect">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6A3C-1EC1-6F4A-B73B-8380AFC82AFB}"/>
              </a:ext>
            </a:extLst>
          </p:cNvPr>
          <p:cNvSpPr>
            <a:spLocks noGrp="1"/>
          </p:cNvSpPr>
          <p:nvPr>
            <p:ph type="title"/>
          </p:nvPr>
        </p:nvSpPr>
        <p:spPr/>
        <p:txBody>
          <a:bodyPr/>
          <a:lstStyle/>
          <a:p>
            <a:endParaRPr lang="en-SE"/>
          </a:p>
        </p:txBody>
      </p:sp>
      <p:sp>
        <p:nvSpPr>
          <p:cNvPr id="3" name="Text Placeholder 2">
            <a:extLst>
              <a:ext uri="{FF2B5EF4-FFF2-40B4-BE49-F238E27FC236}">
                <a16:creationId xmlns:a16="http://schemas.microsoft.com/office/drawing/2014/main" id="{F98FDE93-0204-5F5A-0987-920AFC419EB5}"/>
              </a:ext>
            </a:extLst>
          </p:cNvPr>
          <p:cNvSpPr>
            <a:spLocks noGrp="1"/>
          </p:cNvSpPr>
          <p:nvPr>
            <p:ph type="body" idx="1"/>
          </p:nvPr>
        </p:nvSpPr>
        <p:spPr/>
        <p:txBody>
          <a:bodyPr/>
          <a:lstStyle/>
          <a:p>
            <a:endParaRPr lang="en-SE"/>
          </a:p>
        </p:txBody>
      </p:sp>
      <p:pic>
        <p:nvPicPr>
          <p:cNvPr id="10" name="Picture 9">
            <a:extLst>
              <a:ext uri="{FF2B5EF4-FFF2-40B4-BE49-F238E27FC236}">
                <a16:creationId xmlns:a16="http://schemas.microsoft.com/office/drawing/2014/main" id="{605C7C13-AD3D-D9CA-9343-BAD823AEA688}"/>
              </a:ext>
            </a:extLst>
          </p:cNvPr>
          <p:cNvPicPr>
            <a:picLocks noChangeAspect="1"/>
          </p:cNvPicPr>
          <p:nvPr/>
        </p:nvPicPr>
        <p:blipFill>
          <a:blip r:embed="rId2"/>
          <a:stretch>
            <a:fillRect/>
          </a:stretch>
        </p:blipFill>
        <p:spPr>
          <a:xfrm>
            <a:off x="1728530" y="67734"/>
            <a:ext cx="4456457" cy="2231010"/>
          </a:xfrm>
          <a:prstGeom prst="rect">
            <a:avLst/>
          </a:prstGeom>
        </p:spPr>
      </p:pic>
      <p:pic>
        <p:nvPicPr>
          <p:cNvPr id="11" name="Picture 10">
            <a:extLst>
              <a:ext uri="{FF2B5EF4-FFF2-40B4-BE49-F238E27FC236}">
                <a16:creationId xmlns:a16="http://schemas.microsoft.com/office/drawing/2014/main" id="{E5B0828D-1E75-D878-7AB0-EF80DE5155B1}"/>
              </a:ext>
            </a:extLst>
          </p:cNvPr>
          <p:cNvPicPr>
            <a:picLocks noChangeAspect="1"/>
          </p:cNvPicPr>
          <p:nvPr/>
        </p:nvPicPr>
        <p:blipFill>
          <a:blip r:embed="rId3"/>
          <a:stretch>
            <a:fillRect/>
          </a:stretch>
        </p:blipFill>
        <p:spPr>
          <a:xfrm>
            <a:off x="6261284" y="4557216"/>
            <a:ext cx="4456457" cy="2231010"/>
          </a:xfrm>
          <a:prstGeom prst="rect">
            <a:avLst/>
          </a:prstGeom>
        </p:spPr>
      </p:pic>
      <p:pic>
        <p:nvPicPr>
          <p:cNvPr id="12" name="Picture 11">
            <a:extLst>
              <a:ext uri="{FF2B5EF4-FFF2-40B4-BE49-F238E27FC236}">
                <a16:creationId xmlns:a16="http://schemas.microsoft.com/office/drawing/2014/main" id="{465875ED-7E44-1DC6-32FA-1BC94D376FA1}"/>
              </a:ext>
            </a:extLst>
          </p:cNvPr>
          <p:cNvPicPr>
            <a:picLocks noChangeAspect="1"/>
          </p:cNvPicPr>
          <p:nvPr/>
        </p:nvPicPr>
        <p:blipFill>
          <a:blip r:embed="rId4"/>
          <a:stretch>
            <a:fillRect/>
          </a:stretch>
        </p:blipFill>
        <p:spPr>
          <a:xfrm>
            <a:off x="6261284" y="67734"/>
            <a:ext cx="4456457" cy="2231010"/>
          </a:xfrm>
          <a:prstGeom prst="rect">
            <a:avLst/>
          </a:prstGeom>
        </p:spPr>
      </p:pic>
      <p:pic>
        <p:nvPicPr>
          <p:cNvPr id="13" name="Picture 12">
            <a:extLst>
              <a:ext uri="{FF2B5EF4-FFF2-40B4-BE49-F238E27FC236}">
                <a16:creationId xmlns:a16="http://schemas.microsoft.com/office/drawing/2014/main" id="{1141EF28-E686-88AE-BAF8-D6DC96102C87}"/>
              </a:ext>
            </a:extLst>
          </p:cNvPr>
          <p:cNvPicPr>
            <a:picLocks noChangeAspect="1"/>
          </p:cNvPicPr>
          <p:nvPr/>
        </p:nvPicPr>
        <p:blipFill>
          <a:blip r:embed="rId5"/>
          <a:stretch>
            <a:fillRect/>
          </a:stretch>
        </p:blipFill>
        <p:spPr>
          <a:xfrm>
            <a:off x="6261284" y="2306328"/>
            <a:ext cx="4456456" cy="2231010"/>
          </a:xfrm>
          <a:prstGeom prst="rect">
            <a:avLst/>
          </a:prstGeom>
        </p:spPr>
      </p:pic>
      <p:pic>
        <p:nvPicPr>
          <p:cNvPr id="14" name="Picture 13">
            <a:extLst>
              <a:ext uri="{FF2B5EF4-FFF2-40B4-BE49-F238E27FC236}">
                <a16:creationId xmlns:a16="http://schemas.microsoft.com/office/drawing/2014/main" id="{1C29D1B0-CCDC-27B4-5847-6EB356FA0E52}"/>
              </a:ext>
            </a:extLst>
          </p:cNvPr>
          <p:cNvPicPr>
            <a:picLocks noChangeAspect="1"/>
          </p:cNvPicPr>
          <p:nvPr/>
        </p:nvPicPr>
        <p:blipFill>
          <a:blip r:embed="rId6"/>
          <a:stretch>
            <a:fillRect/>
          </a:stretch>
        </p:blipFill>
        <p:spPr>
          <a:xfrm>
            <a:off x="1728530" y="2299788"/>
            <a:ext cx="4456456" cy="2231010"/>
          </a:xfrm>
          <a:prstGeom prst="rect">
            <a:avLst/>
          </a:prstGeom>
        </p:spPr>
      </p:pic>
      <p:pic>
        <p:nvPicPr>
          <p:cNvPr id="15" name="Picture 14">
            <a:extLst>
              <a:ext uri="{FF2B5EF4-FFF2-40B4-BE49-F238E27FC236}">
                <a16:creationId xmlns:a16="http://schemas.microsoft.com/office/drawing/2014/main" id="{A32B5907-33D2-BED6-4F25-62D9E20D396D}"/>
              </a:ext>
            </a:extLst>
          </p:cNvPr>
          <p:cNvPicPr>
            <a:picLocks noChangeAspect="1"/>
          </p:cNvPicPr>
          <p:nvPr/>
        </p:nvPicPr>
        <p:blipFill>
          <a:blip r:embed="rId7"/>
          <a:stretch>
            <a:fillRect/>
          </a:stretch>
        </p:blipFill>
        <p:spPr>
          <a:xfrm>
            <a:off x="1728530" y="4531524"/>
            <a:ext cx="4456457" cy="2231010"/>
          </a:xfrm>
          <a:prstGeom prst="rect">
            <a:avLst/>
          </a:prstGeom>
        </p:spPr>
      </p:pic>
    </p:spTree>
    <p:extLst>
      <p:ext uri="{BB962C8B-B14F-4D97-AF65-F5344CB8AC3E}">
        <p14:creationId xmlns:p14="http://schemas.microsoft.com/office/powerpoint/2010/main" val="1487469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Warm Up</a:t>
            </a:r>
            <a:endParaRPr/>
          </a:p>
        </p:txBody>
      </p:sp>
      <p:sp>
        <p:nvSpPr>
          <p:cNvPr id="132" name="Google Shape;132;p18"/>
          <p:cNvSpPr txBox="1">
            <a:spLocks noGrp="1"/>
          </p:cNvSpPr>
          <p:nvPr>
            <p:ph type="body" idx="1"/>
          </p:nvPr>
        </p:nvSpPr>
        <p:spPr>
          <a:xfrm>
            <a:off x="746174" y="1568275"/>
            <a:ext cx="8901917" cy="963298"/>
          </a:xfrm>
          <a:prstGeom prst="rect">
            <a:avLst/>
          </a:prstGeom>
        </p:spPr>
        <p:txBody>
          <a:bodyPr spcFirstLastPara="1" wrap="square" lIns="44175" tIns="44175" rIns="44175" bIns="44175" anchor="t" anchorCtr="0">
            <a:spAutoFit/>
          </a:bodyPr>
          <a:lstStyle/>
          <a:p>
            <a:pPr marL="0" lvl="0" indent="0" algn="l" rtl="0">
              <a:spcBef>
                <a:spcPts val="1200"/>
              </a:spcBef>
              <a:spcAft>
                <a:spcPts val="0"/>
              </a:spcAft>
              <a:buNone/>
            </a:pPr>
            <a:r>
              <a:rPr lang="en-US" dirty="0"/>
              <a:t>If I handed you a stack of papers and asked you to sort them by author name alphabetically, how would you do it?</a:t>
            </a:r>
            <a:endParaRPr dirty="0"/>
          </a:p>
        </p:txBody>
      </p:sp>
      <p:sp>
        <p:nvSpPr>
          <p:cNvPr id="133" name="Google Shape;133;p18"/>
          <p:cNvSpPr txBox="1"/>
          <p:nvPr/>
        </p:nvSpPr>
        <p:spPr>
          <a:xfrm>
            <a:off x="680200" y="2631975"/>
            <a:ext cx="10730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4C3282"/>
                </a:solidFill>
                <a:latin typeface="Quattrocento Sans"/>
                <a:ea typeface="Quattrocento Sans"/>
                <a:cs typeface="Quattrocento Sans"/>
                <a:sym typeface="Quattrocento Sans"/>
              </a:rPr>
              <a:t>Selection Sort</a:t>
            </a:r>
            <a:r>
              <a:rPr lang="en-US" sz="1600" dirty="0">
                <a:latin typeface="Quattrocento Sans"/>
                <a:ea typeface="Quattrocento Sans"/>
                <a:cs typeface="Quattrocento Sans"/>
                <a:sym typeface="Quattrocento Sans"/>
              </a:rPr>
              <a:t> - Flip through the stack from front to back looking for the first name, then pull it to the front. Then I would flip through again looking for the second name and put it behind the first and so on until all were sorted</a:t>
            </a:r>
            <a:endParaRPr sz="1600" dirty="0">
              <a:latin typeface="Quattrocento Sans"/>
              <a:ea typeface="Quattrocento Sans"/>
              <a:cs typeface="Quattrocento Sans"/>
              <a:sym typeface="Quattrocento Sans"/>
            </a:endParaRPr>
          </a:p>
        </p:txBody>
      </p:sp>
      <p:sp>
        <p:nvSpPr>
          <p:cNvPr id="134" name="Google Shape;134;p18"/>
          <p:cNvSpPr txBox="1"/>
          <p:nvPr/>
        </p:nvSpPr>
        <p:spPr>
          <a:xfrm>
            <a:off x="680200" y="3551283"/>
            <a:ext cx="10730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4C3282"/>
                </a:solidFill>
                <a:latin typeface="Quattrocento Sans"/>
                <a:ea typeface="Quattrocento Sans"/>
                <a:cs typeface="Quattrocento Sans"/>
                <a:sym typeface="Quattrocento Sans"/>
              </a:rPr>
              <a:t>Insertion Sort</a:t>
            </a:r>
            <a:r>
              <a:rPr lang="en-US" sz="1600" dirty="0">
                <a:latin typeface="Quattrocento Sans"/>
                <a:ea typeface="Quattrocento Sans"/>
                <a:cs typeface="Quattrocento Sans"/>
                <a:sym typeface="Quattrocento Sans"/>
              </a:rPr>
              <a:t> - Look at the first two papers and put them in sorted order, then look at the third and put it in sorted order with the previous two and continue until the whole stack is in sorted order</a:t>
            </a:r>
            <a:endParaRPr sz="1600" dirty="0">
              <a:latin typeface="Quattrocento Sans"/>
              <a:ea typeface="Quattrocento Sans"/>
              <a:cs typeface="Quattrocento Sans"/>
              <a:sym typeface="Quattrocento Sans"/>
            </a:endParaRPr>
          </a:p>
        </p:txBody>
      </p:sp>
      <p:sp>
        <p:nvSpPr>
          <p:cNvPr id="135" name="Google Shape;135;p18"/>
          <p:cNvSpPr txBox="1"/>
          <p:nvPr/>
        </p:nvSpPr>
        <p:spPr>
          <a:xfrm>
            <a:off x="680200" y="4470592"/>
            <a:ext cx="10730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4C3282"/>
                </a:solidFill>
                <a:latin typeface="Quattrocento Sans"/>
                <a:ea typeface="Quattrocento Sans"/>
                <a:cs typeface="Quattrocento Sans"/>
                <a:sym typeface="Quattrocento Sans"/>
              </a:rPr>
              <a:t>Merge Sort</a:t>
            </a:r>
            <a:r>
              <a:rPr lang="en-US" sz="1600" dirty="0">
                <a:latin typeface="Quattrocento Sans"/>
                <a:ea typeface="Quattrocento Sans"/>
                <a:cs typeface="Quattrocento Sans"/>
                <a:sym typeface="Quattrocento Sans"/>
              </a:rPr>
              <a:t> - Spread the papers out on the ground and break them into subsections, sort the subsections section by section then put them all back together</a:t>
            </a:r>
            <a:endParaRPr sz="1600" dirty="0">
              <a:latin typeface="Quattrocento Sans"/>
              <a:ea typeface="Quattrocento Sans"/>
              <a:cs typeface="Quattrocento Sans"/>
              <a:sym typeface="Quattrocento Sans"/>
            </a:endParaRPr>
          </a:p>
        </p:txBody>
      </p:sp>
      <p:sp>
        <p:nvSpPr>
          <p:cNvPr id="136" name="Google Shape;136;p18"/>
          <p:cNvSpPr txBox="1"/>
          <p:nvPr/>
        </p:nvSpPr>
        <p:spPr>
          <a:xfrm>
            <a:off x="680200" y="5389900"/>
            <a:ext cx="10730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4C3282"/>
                </a:solidFill>
                <a:latin typeface="Quattrocento Sans"/>
                <a:ea typeface="Quattrocento Sans"/>
                <a:cs typeface="Quattrocento Sans"/>
                <a:sym typeface="Quattrocento Sans"/>
              </a:rPr>
              <a:t>Bucket Sort</a:t>
            </a:r>
            <a:r>
              <a:rPr lang="en-US" sz="1600" dirty="0">
                <a:latin typeface="Quattrocento Sans"/>
                <a:ea typeface="Quattrocento Sans"/>
                <a:cs typeface="Quattrocento Sans"/>
                <a:sym typeface="Quattrocento Sans"/>
              </a:rPr>
              <a:t> - Put the papers into groups based on the first letter of the author’s name until I had 26 piles, then sort within those piles and put them all back together</a:t>
            </a:r>
            <a:endParaRPr sz="1600" dirty="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6"/>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dirty="0"/>
              <a:t>Principle 2: Divide and Conquer</a:t>
            </a:r>
            <a:endParaRPr dirty="0"/>
          </a:p>
        </p:txBody>
      </p:sp>
      <p:sp>
        <p:nvSpPr>
          <p:cNvPr id="354" name="Google Shape;354;p36"/>
          <p:cNvSpPr txBox="1">
            <a:spLocks noGrp="1"/>
          </p:cNvSpPr>
          <p:nvPr>
            <p:ph type="body" idx="1"/>
          </p:nvPr>
        </p:nvSpPr>
        <p:spPr>
          <a:xfrm>
            <a:off x="594282" y="1278176"/>
            <a:ext cx="7293000" cy="3220328"/>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0"/>
              </a:spcBef>
              <a:spcAft>
                <a:spcPts val="0"/>
              </a:spcAft>
              <a:buClr>
                <a:schemeClr val="accent1"/>
              </a:buClr>
              <a:buSzPts val="2200"/>
              <a:buNone/>
            </a:pPr>
            <a:r>
              <a:rPr lang="en-US" sz="2300" dirty="0"/>
              <a:t>General recipe:</a:t>
            </a:r>
            <a:endParaRPr sz="2300" dirty="0"/>
          </a:p>
          <a:p>
            <a:pPr marL="514350" lvl="0" indent="-505777" algn="l" rtl="0">
              <a:lnSpc>
                <a:spcPct val="90000"/>
              </a:lnSpc>
              <a:spcBef>
                <a:spcPts val="1400"/>
              </a:spcBef>
              <a:spcAft>
                <a:spcPts val="0"/>
              </a:spcAft>
              <a:buClr>
                <a:schemeClr val="dk1"/>
              </a:buClr>
              <a:buSzPts val="1900"/>
              <a:buFont typeface="Calibri"/>
              <a:buAutoNum type="arabicPeriod"/>
            </a:pPr>
            <a:r>
              <a:rPr lang="en-US" sz="2300" b="1" dirty="0">
                <a:solidFill>
                  <a:schemeClr val="accent2"/>
                </a:solidFill>
              </a:rPr>
              <a:t>Divide</a:t>
            </a:r>
            <a:r>
              <a:rPr lang="en-US" sz="2300" dirty="0"/>
              <a:t> your work into smaller pieces (subproblems) recursively</a:t>
            </a:r>
            <a:endParaRPr sz="2300" dirty="0"/>
          </a:p>
          <a:p>
            <a:pPr marL="514350" lvl="0" indent="-505777" algn="l" rtl="0">
              <a:lnSpc>
                <a:spcPct val="90000"/>
              </a:lnSpc>
              <a:spcBef>
                <a:spcPts val="1400"/>
              </a:spcBef>
              <a:spcAft>
                <a:spcPts val="0"/>
              </a:spcAft>
              <a:buClr>
                <a:schemeClr val="dk1"/>
              </a:buClr>
              <a:buSzPts val="1900"/>
              <a:buFont typeface="Calibri"/>
              <a:buAutoNum type="arabicPeriod"/>
            </a:pPr>
            <a:r>
              <a:rPr lang="en-US" sz="2300" b="1" dirty="0">
                <a:solidFill>
                  <a:schemeClr val="accent4"/>
                </a:solidFill>
              </a:rPr>
              <a:t>Conquer</a:t>
            </a:r>
            <a:r>
              <a:rPr lang="en-US" sz="2300" dirty="0"/>
              <a:t> the recursive subproblems</a:t>
            </a:r>
            <a:endParaRPr sz="2300" dirty="0"/>
          </a:p>
          <a:p>
            <a:pPr marL="889000" lvl="1" indent="-336550" algn="l" rtl="0">
              <a:lnSpc>
                <a:spcPct val="90000"/>
              </a:lnSpc>
              <a:spcBef>
                <a:spcPts val="0"/>
              </a:spcBef>
              <a:spcAft>
                <a:spcPts val="0"/>
              </a:spcAft>
              <a:buClr>
                <a:srgbClr val="B6A479"/>
              </a:buClr>
              <a:buSzPts val="1900"/>
              <a:buFont typeface="Calibri"/>
              <a:buChar char="○"/>
            </a:pPr>
            <a:r>
              <a:rPr lang="en-US" sz="1800" dirty="0"/>
              <a:t>In many algorithms, conquering a subproblem requires no extra work beyond recursively dividing and combining it!</a:t>
            </a:r>
            <a:endParaRPr sz="2300" dirty="0"/>
          </a:p>
          <a:p>
            <a:pPr marL="514350" lvl="0" indent="-505777" algn="l" rtl="0">
              <a:lnSpc>
                <a:spcPct val="90000"/>
              </a:lnSpc>
              <a:spcBef>
                <a:spcPts val="1400"/>
              </a:spcBef>
              <a:spcAft>
                <a:spcPts val="0"/>
              </a:spcAft>
              <a:buClr>
                <a:schemeClr val="dk1"/>
              </a:buClr>
              <a:buSzPts val="1900"/>
              <a:buFont typeface="Calibri"/>
              <a:buAutoNum type="arabicPeriod"/>
            </a:pPr>
            <a:r>
              <a:rPr lang="en-US" sz="2300" b="1" dirty="0">
                <a:solidFill>
                  <a:schemeClr val="accent3"/>
                </a:solidFill>
              </a:rPr>
              <a:t>Combine</a:t>
            </a:r>
            <a:r>
              <a:rPr lang="en-US" sz="2300" dirty="0"/>
              <a:t> the results of your recursive calls</a:t>
            </a:r>
          </a:p>
          <a:p>
            <a:pPr marL="8573" lvl="0" indent="0" algn="l" rtl="0">
              <a:lnSpc>
                <a:spcPct val="90000"/>
              </a:lnSpc>
              <a:spcBef>
                <a:spcPts val="1400"/>
              </a:spcBef>
              <a:spcAft>
                <a:spcPts val="0"/>
              </a:spcAft>
              <a:buClr>
                <a:schemeClr val="dk1"/>
              </a:buClr>
              <a:buSzPts val="1900"/>
              <a:buNone/>
            </a:pPr>
            <a:r>
              <a:rPr lang="en-US" sz="2300" dirty="0"/>
              <a:t>Examples: Merge Sort, Quick Sort</a:t>
            </a:r>
            <a:endParaRPr sz="2300" dirty="0"/>
          </a:p>
        </p:txBody>
      </p:sp>
      <p:sp>
        <p:nvSpPr>
          <p:cNvPr id="355" name="Google Shape;355;p36"/>
          <p:cNvSpPr txBox="1"/>
          <p:nvPr/>
        </p:nvSpPr>
        <p:spPr>
          <a:xfrm>
            <a:off x="2134649" y="4585550"/>
            <a:ext cx="4218900" cy="18162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onsolas"/>
                <a:ea typeface="Consolas"/>
                <a:cs typeface="Consolas"/>
                <a:sym typeface="Consolas"/>
              </a:rPr>
              <a:t>divideAndConquer</a:t>
            </a:r>
            <a:r>
              <a:rPr lang="en-US" sz="1400">
                <a:solidFill>
                  <a:schemeClr val="dk1"/>
                </a:solidFill>
                <a:latin typeface="Consolas"/>
                <a:ea typeface="Consolas"/>
                <a:cs typeface="Consolas"/>
                <a:sym typeface="Consolas"/>
              </a:rPr>
              <a:t>(input) {</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a:t>
            </a:r>
            <a:r>
              <a:rPr lang="en-US" sz="1400">
                <a:solidFill>
                  <a:schemeClr val="accent2"/>
                </a:solidFill>
                <a:latin typeface="Consolas"/>
                <a:ea typeface="Consolas"/>
                <a:cs typeface="Consolas"/>
                <a:sym typeface="Consolas"/>
              </a:rPr>
              <a:t>if</a:t>
            </a:r>
            <a:r>
              <a:rPr lang="en-US" sz="1400">
                <a:solidFill>
                  <a:schemeClr val="dk1"/>
                </a:solidFill>
                <a:latin typeface="Consolas"/>
                <a:ea typeface="Consolas"/>
                <a:cs typeface="Consolas"/>
                <a:sym typeface="Consolas"/>
              </a:rPr>
              <a:t> (small enough to solve):</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conquer, solve, return results</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a:t>
            </a:r>
            <a:r>
              <a:rPr lang="en-US" sz="1400">
                <a:solidFill>
                  <a:schemeClr val="accent2"/>
                </a:solidFill>
                <a:latin typeface="Consolas"/>
                <a:ea typeface="Consolas"/>
                <a:cs typeface="Consolas"/>
                <a:sym typeface="Consolas"/>
              </a:rPr>
              <a:t>else</a:t>
            </a:r>
            <a:r>
              <a:rPr lang="en-US" sz="1400">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divide input into a smaller pieces</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recurse on smaller pieces</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combine results and return</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a:t>
            </a:r>
            <a:endParaRPr/>
          </a:p>
        </p:txBody>
      </p:sp>
      <p:grpSp>
        <p:nvGrpSpPr>
          <p:cNvPr id="356" name="Google Shape;356;p36"/>
          <p:cNvGrpSpPr/>
          <p:nvPr/>
        </p:nvGrpSpPr>
        <p:grpSpPr>
          <a:xfrm>
            <a:off x="8278246" y="1588168"/>
            <a:ext cx="3290778" cy="898308"/>
            <a:chOff x="8278246" y="1588168"/>
            <a:chExt cx="3290778" cy="898308"/>
          </a:xfrm>
        </p:grpSpPr>
        <p:sp>
          <p:nvSpPr>
            <p:cNvPr id="357" name="Google Shape;357;p36"/>
            <p:cNvSpPr/>
            <p:nvPr/>
          </p:nvSpPr>
          <p:spPr>
            <a:xfrm>
              <a:off x="8526359" y="158816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8" name="Google Shape;358;p36"/>
            <p:cNvSpPr/>
            <p:nvPr/>
          </p:nvSpPr>
          <p:spPr>
            <a:xfrm>
              <a:off x="9142376" y="158816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9" name="Google Shape;359;p36"/>
            <p:cNvSpPr/>
            <p:nvPr/>
          </p:nvSpPr>
          <p:spPr>
            <a:xfrm>
              <a:off x="9758393" y="158816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0" name="Google Shape;360;p36"/>
            <p:cNvSpPr/>
            <p:nvPr/>
          </p:nvSpPr>
          <p:spPr>
            <a:xfrm>
              <a:off x="10374410" y="158816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1" name="Google Shape;361;p36"/>
            <p:cNvSpPr/>
            <p:nvPr/>
          </p:nvSpPr>
          <p:spPr>
            <a:xfrm>
              <a:off x="8278246" y="218425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2" name="Google Shape;362;p36"/>
            <p:cNvSpPr/>
            <p:nvPr/>
          </p:nvSpPr>
          <p:spPr>
            <a:xfrm>
              <a:off x="9059933" y="218425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3" name="Google Shape;363;p36"/>
            <p:cNvSpPr/>
            <p:nvPr/>
          </p:nvSpPr>
          <p:spPr>
            <a:xfrm>
              <a:off x="9841620" y="218425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4" name="Google Shape;364;p36"/>
            <p:cNvSpPr/>
            <p:nvPr/>
          </p:nvSpPr>
          <p:spPr>
            <a:xfrm>
              <a:off x="10623307" y="2187976"/>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65" name="Google Shape;365;p36"/>
            <p:cNvCxnSpPr/>
            <p:nvPr/>
          </p:nvCxnSpPr>
          <p:spPr>
            <a:xfrm>
              <a:off x="11239324" y="1773141"/>
              <a:ext cx="329700" cy="411000"/>
            </a:xfrm>
            <a:prstGeom prst="straightConnector1">
              <a:avLst/>
            </a:prstGeom>
            <a:noFill/>
            <a:ln w="57150" cap="flat" cmpd="sng">
              <a:solidFill>
                <a:schemeClr val="accent2"/>
              </a:solidFill>
              <a:prstDash val="solid"/>
              <a:round/>
              <a:headEnd type="none" w="sm" len="sm"/>
              <a:tailEnd type="triangle" w="med" len="med"/>
            </a:ln>
          </p:spPr>
        </p:cxnSp>
      </p:grpSp>
      <p:grpSp>
        <p:nvGrpSpPr>
          <p:cNvPr id="366" name="Google Shape;366;p36"/>
          <p:cNvGrpSpPr/>
          <p:nvPr/>
        </p:nvGrpSpPr>
        <p:grpSpPr>
          <a:xfrm>
            <a:off x="8278246" y="3376438"/>
            <a:ext cx="3290903" cy="894590"/>
            <a:chOff x="8278246" y="3376438"/>
            <a:chExt cx="3290903" cy="894590"/>
          </a:xfrm>
        </p:grpSpPr>
        <p:sp>
          <p:nvSpPr>
            <p:cNvPr id="367" name="Google Shape;367;p36"/>
            <p:cNvSpPr/>
            <p:nvPr/>
          </p:nvSpPr>
          <p:spPr>
            <a:xfrm>
              <a:off x="8278246" y="337643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8" name="Google Shape;368;p36"/>
            <p:cNvSpPr/>
            <p:nvPr/>
          </p:nvSpPr>
          <p:spPr>
            <a:xfrm>
              <a:off x="9059933" y="337643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9" name="Google Shape;369;p36"/>
            <p:cNvSpPr/>
            <p:nvPr/>
          </p:nvSpPr>
          <p:spPr>
            <a:xfrm>
              <a:off x="9841620" y="337643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36"/>
            <p:cNvSpPr/>
            <p:nvPr/>
          </p:nvSpPr>
          <p:spPr>
            <a:xfrm>
              <a:off x="10623307" y="3380156"/>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1" name="Google Shape;371;p36"/>
            <p:cNvSpPr/>
            <p:nvPr/>
          </p:nvSpPr>
          <p:spPr>
            <a:xfrm>
              <a:off x="8526359" y="397252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2" name="Google Shape;372;p36"/>
            <p:cNvSpPr/>
            <p:nvPr/>
          </p:nvSpPr>
          <p:spPr>
            <a:xfrm>
              <a:off x="9142376" y="397252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3" name="Google Shape;373;p36"/>
            <p:cNvSpPr/>
            <p:nvPr/>
          </p:nvSpPr>
          <p:spPr>
            <a:xfrm>
              <a:off x="9758393" y="397252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4" name="Google Shape;374;p36"/>
            <p:cNvSpPr/>
            <p:nvPr/>
          </p:nvSpPr>
          <p:spPr>
            <a:xfrm>
              <a:off x="10374410" y="397252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75" name="Google Shape;375;p36"/>
            <p:cNvCxnSpPr/>
            <p:nvPr/>
          </p:nvCxnSpPr>
          <p:spPr>
            <a:xfrm flipH="1">
              <a:off x="11239449" y="3652287"/>
              <a:ext cx="329700" cy="447000"/>
            </a:xfrm>
            <a:prstGeom prst="straightConnector1">
              <a:avLst/>
            </a:prstGeom>
            <a:noFill/>
            <a:ln w="57150" cap="flat" cmpd="sng">
              <a:solidFill>
                <a:schemeClr val="accent3"/>
              </a:solidFill>
              <a:prstDash val="solid"/>
              <a:round/>
              <a:headEnd type="none" w="sm" len="sm"/>
              <a:tailEnd type="triangle" w="med" len="med"/>
            </a:ln>
          </p:spPr>
        </p:cxnSp>
      </p:grpSp>
      <p:grpSp>
        <p:nvGrpSpPr>
          <p:cNvPr id="376" name="Google Shape;376;p36"/>
          <p:cNvGrpSpPr/>
          <p:nvPr/>
        </p:nvGrpSpPr>
        <p:grpSpPr>
          <a:xfrm>
            <a:off x="8586196" y="2482758"/>
            <a:ext cx="2345061" cy="897418"/>
            <a:chOff x="8586196" y="2482758"/>
            <a:chExt cx="2345061" cy="897418"/>
          </a:xfrm>
        </p:grpSpPr>
        <p:cxnSp>
          <p:nvCxnSpPr>
            <p:cNvPr id="377" name="Google Shape;377;p36"/>
            <p:cNvCxnSpPr>
              <a:stCxn id="361" idx="2"/>
              <a:endCxn id="367" idx="0"/>
            </p:cNvCxnSpPr>
            <p:nvPr/>
          </p:nvCxnSpPr>
          <p:spPr>
            <a:xfrm>
              <a:off x="8586196" y="2482758"/>
              <a:ext cx="0" cy="893700"/>
            </a:xfrm>
            <a:prstGeom prst="straightConnector1">
              <a:avLst/>
            </a:prstGeom>
            <a:noFill/>
            <a:ln w="57150" cap="flat" cmpd="sng">
              <a:solidFill>
                <a:schemeClr val="accent4"/>
              </a:solidFill>
              <a:prstDash val="solid"/>
              <a:round/>
              <a:headEnd type="none" w="sm" len="sm"/>
              <a:tailEnd type="triangle" w="med" len="med"/>
            </a:ln>
          </p:spPr>
        </p:cxnSp>
        <p:cxnSp>
          <p:nvCxnSpPr>
            <p:cNvPr id="378" name="Google Shape;378;p36"/>
            <p:cNvCxnSpPr>
              <a:stCxn id="362" idx="2"/>
              <a:endCxn id="368" idx="0"/>
            </p:cNvCxnSpPr>
            <p:nvPr/>
          </p:nvCxnSpPr>
          <p:spPr>
            <a:xfrm>
              <a:off x="9367883" y="2482758"/>
              <a:ext cx="0" cy="893700"/>
            </a:xfrm>
            <a:prstGeom prst="straightConnector1">
              <a:avLst/>
            </a:prstGeom>
            <a:noFill/>
            <a:ln w="57150" cap="flat" cmpd="sng">
              <a:solidFill>
                <a:schemeClr val="accent4"/>
              </a:solidFill>
              <a:prstDash val="solid"/>
              <a:round/>
              <a:headEnd type="none" w="sm" len="sm"/>
              <a:tailEnd type="triangle" w="med" len="med"/>
            </a:ln>
          </p:spPr>
        </p:cxnSp>
        <p:cxnSp>
          <p:nvCxnSpPr>
            <p:cNvPr id="379" name="Google Shape;379;p36"/>
            <p:cNvCxnSpPr>
              <a:stCxn id="363" idx="2"/>
              <a:endCxn id="369" idx="0"/>
            </p:cNvCxnSpPr>
            <p:nvPr/>
          </p:nvCxnSpPr>
          <p:spPr>
            <a:xfrm>
              <a:off x="10149570" y="2482758"/>
              <a:ext cx="0" cy="893700"/>
            </a:xfrm>
            <a:prstGeom prst="straightConnector1">
              <a:avLst/>
            </a:prstGeom>
            <a:noFill/>
            <a:ln w="57150" cap="flat" cmpd="sng">
              <a:solidFill>
                <a:schemeClr val="accent4"/>
              </a:solidFill>
              <a:prstDash val="solid"/>
              <a:round/>
              <a:headEnd type="none" w="sm" len="sm"/>
              <a:tailEnd type="triangle" w="med" len="med"/>
            </a:ln>
          </p:spPr>
        </p:cxnSp>
        <p:cxnSp>
          <p:nvCxnSpPr>
            <p:cNvPr id="380" name="Google Shape;380;p36"/>
            <p:cNvCxnSpPr>
              <a:stCxn id="364" idx="2"/>
              <a:endCxn id="370" idx="0"/>
            </p:cNvCxnSpPr>
            <p:nvPr/>
          </p:nvCxnSpPr>
          <p:spPr>
            <a:xfrm>
              <a:off x="10931257" y="2486476"/>
              <a:ext cx="0" cy="893700"/>
            </a:xfrm>
            <a:prstGeom prst="straightConnector1">
              <a:avLst/>
            </a:prstGeom>
            <a:noFill/>
            <a:ln w="57150" cap="flat" cmpd="sng">
              <a:solidFill>
                <a:schemeClr val="accent4"/>
              </a:solidFill>
              <a:prstDash val="solid"/>
              <a:round/>
              <a:headEnd type="none" w="sm" len="sm"/>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55"/>
                                        </p:tgtEl>
                                        <p:attrNameLst>
                                          <p:attrName>style.visibility</p:attrName>
                                        </p:attrNameLst>
                                      </p:cBhvr>
                                      <p:to>
                                        <p:strVal val="visible"/>
                                      </p:to>
                                    </p:set>
                                    <p:animEffect transition="in" filter="fade">
                                      <p:cBhvr>
                                        <p:cTn id="19" dur="500"/>
                                        <p:tgtEl>
                                          <p:spTgt spid="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7"/>
          <p:cNvSpPr txBox="1"/>
          <p:nvPr/>
        </p:nvSpPr>
        <p:spPr>
          <a:xfrm>
            <a:off x="1682431" y="3102007"/>
            <a:ext cx="2467538" cy="653985"/>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dk1"/>
                </a:solidFill>
                <a:highlight>
                  <a:srgbClr val="FFFFFF"/>
                </a:highlight>
                <a:latin typeface="Quattrocento Sans"/>
                <a:ea typeface="Quattrocento Sans"/>
                <a:cs typeface="Quattrocento Sans"/>
                <a:sym typeface="Quattrocento Sans"/>
              </a:rPr>
              <a:t>Merge Sort </a:t>
            </a:r>
            <a:endParaRPr sz="3500" dirty="0">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B1917-DC8F-D3C5-7568-2D67C303F67D}"/>
              </a:ext>
            </a:extLst>
          </p:cNvPr>
          <p:cNvSpPr>
            <a:spLocks noGrp="1"/>
          </p:cNvSpPr>
          <p:nvPr>
            <p:ph type="title"/>
          </p:nvPr>
        </p:nvSpPr>
        <p:spPr/>
        <p:txBody>
          <a:bodyPr/>
          <a:lstStyle/>
          <a:p>
            <a:r>
              <a:rPr lang="en-GB" sz="4400" dirty="0"/>
              <a:t>Merge Sort</a:t>
            </a:r>
            <a:endParaRPr lang="en-SE" dirty="0"/>
          </a:p>
        </p:txBody>
      </p:sp>
      <p:sp>
        <p:nvSpPr>
          <p:cNvPr id="3" name="Text Placeholder 2">
            <a:extLst>
              <a:ext uri="{FF2B5EF4-FFF2-40B4-BE49-F238E27FC236}">
                <a16:creationId xmlns:a16="http://schemas.microsoft.com/office/drawing/2014/main" id="{EC770D22-8563-07FB-5E73-22EC0D416860}"/>
              </a:ext>
            </a:extLst>
          </p:cNvPr>
          <p:cNvSpPr>
            <a:spLocks noGrp="1"/>
          </p:cNvSpPr>
          <p:nvPr>
            <p:ph type="body" idx="1"/>
          </p:nvPr>
        </p:nvSpPr>
        <p:spPr>
          <a:xfrm>
            <a:off x="429762" y="1109753"/>
            <a:ext cx="6535003" cy="2302126"/>
          </a:xfrm>
        </p:spPr>
        <p:txBody>
          <a:bodyPr/>
          <a:lstStyle/>
          <a:p>
            <a:r>
              <a:rPr lang="en-GB" sz="2400" dirty="0">
                <a:latin typeface="+mj-lt"/>
              </a:rPr>
              <a:t>Merge sort</a:t>
            </a:r>
          </a:p>
          <a:p>
            <a:pPr lvl="1"/>
            <a:r>
              <a:rPr lang="en-GB" sz="2000" dirty="0">
                <a:latin typeface="+mj-lt"/>
              </a:rPr>
              <a:t>Divide array into two halves. Recursively sort each half. Merge two halves</a:t>
            </a:r>
          </a:p>
          <a:p>
            <a:r>
              <a:rPr lang="en-GB" sz="2400" dirty="0">
                <a:latin typeface="+mj-lt"/>
              </a:rPr>
              <a:t>Merge Sort Algorithm: A Step-by-Step Visualization, Quoc Dat Phung</a:t>
            </a:r>
          </a:p>
          <a:p>
            <a:pPr lvl="1"/>
            <a:r>
              <a:rPr lang="en-GB" sz="2000" dirty="0">
                <a:latin typeface="+mj-lt"/>
                <a:hlinkClick r:id="rId3"/>
              </a:rPr>
              <a:t>https://www.youtube.com/watch?v=ho05egqcPl4</a:t>
            </a:r>
            <a:endParaRPr lang="en-GB" sz="2500" dirty="0">
              <a:latin typeface="+mj-lt"/>
            </a:endParaRPr>
          </a:p>
        </p:txBody>
      </p:sp>
      <p:graphicFrame>
        <p:nvGraphicFramePr>
          <p:cNvPr id="8" name="Google Shape;494;p41">
            <a:extLst>
              <a:ext uri="{FF2B5EF4-FFF2-40B4-BE49-F238E27FC236}">
                <a16:creationId xmlns:a16="http://schemas.microsoft.com/office/drawing/2014/main" id="{A8D09AD7-6C56-EB86-27F2-97253F3D30C0}"/>
              </a:ext>
            </a:extLst>
          </p:cNvPr>
          <p:cNvGraphicFramePr/>
          <p:nvPr>
            <p:extLst>
              <p:ext uri="{D42A27DB-BD31-4B8C-83A1-F6EECF244321}">
                <p14:modId xmlns:p14="http://schemas.microsoft.com/office/powerpoint/2010/main" val="202601667"/>
              </p:ext>
            </p:extLst>
          </p:nvPr>
        </p:nvGraphicFramePr>
        <p:xfrm>
          <a:off x="7548276" y="1109754"/>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9" name="Google Shape;495;p41">
            <a:extLst>
              <a:ext uri="{FF2B5EF4-FFF2-40B4-BE49-F238E27FC236}">
                <a16:creationId xmlns:a16="http://schemas.microsoft.com/office/drawing/2014/main" id="{949F4107-888B-6772-BD35-9B3A86B0A2F5}"/>
              </a:ext>
            </a:extLst>
          </p:cNvPr>
          <p:cNvGraphicFramePr/>
          <p:nvPr>
            <p:extLst>
              <p:ext uri="{D42A27DB-BD31-4B8C-83A1-F6EECF244321}">
                <p14:modId xmlns:p14="http://schemas.microsoft.com/office/powerpoint/2010/main" val="4088936038"/>
              </p:ext>
            </p:extLst>
          </p:nvPr>
        </p:nvGraphicFramePr>
        <p:xfrm>
          <a:off x="7284892" y="1979899"/>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0" name="Google Shape;496;p41">
            <a:extLst>
              <a:ext uri="{FF2B5EF4-FFF2-40B4-BE49-F238E27FC236}">
                <a16:creationId xmlns:a16="http://schemas.microsoft.com/office/drawing/2014/main" id="{DA215456-7FBC-E88C-AED8-CFEC3D3608D3}"/>
              </a:ext>
            </a:extLst>
          </p:cNvPr>
          <p:cNvGraphicFramePr/>
          <p:nvPr>
            <p:extLst>
              <p:ext uri="{D42A27DB-BD31-4B8C-83A1-F6EECF244321}">
                <p14:modId xmlns:p14="http://schemas.microsoft.com/office/powerpoint/2010/main" val="2148537633"/>
              </p:ext>
            </p:extLst>
          </p:nvPr>
        </p:nvGraphicFramePr>
        <p:xfrm>
          <a:off x="9735979" y="1989655"/>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1" name="Google Shape;497;p41">
            <a:extLst>
              <a:ext uri="{FF2B5EF4-FFF2-40B4-BE49-F238E27FC236}">
                <a16:creationId xmlns:a16="http://schemas.microsoft.com/office/drawing/2014/main" id="{A7645464-DDDA-8DEC-791E-410785B48875}"/>
              </a:ext>
            </a:extLst>
          </p:cNvPr>
          <p:cNvGraphicFramePr/>
          <p:nvPr>
            <p:extLst>
              <p:ext uri="{D42A27DB-BD31-4B8C-83A1-F6EECF244321}">
                <p14:modId xmlns:p14="http://schemas.microsoft.com/office/powerpoint/2010/main" val="3695625910"/>
              </p:ext>
            </p:extLst>
          </p:nvPr>
        </p:nvGraphicFramePr>
        <p:xfrm>
          <a:off x="7102451" y="2882265"/>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2" name="Google Shape;498;p41">
            <a:extLst>
              <a:ext uri="{FF2B5EF4-FFF2-40B4-BE49-F238E27FC236}">
                <a16:creationId xmlns:a16="http://schemas.microsoft.com/office/drawing/2014/main" id="{02270304-0CEE-CC44-F3F8-C5E2408158B4}"/>
              </a:ext>
            </a:extLst>
          </p:cNvPr>
          <p:cNvGraphicFramePr/>
          <p:nvPr>
            <p:extLst>
              <p:ext uri="{D42A27DB-BD31-4B8C-83A1-F6EECF244321}">
                <p14:modId xmlns:p14="http://schemas.microsoft.com/office/powerpoint/2010/main" val="2186807024"/>
              </p:ext>
            </p:extLst>
          </p:nvPr>
        </p:nvGraphicFramePr>
        <p:xfrm>
          <a:off x="8319722" y="2882265"/>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3" name="Google Shape;499;p41">
            <a:extLst>
              <a:ext uri="{FF2B5EF4-FFF2-40B4-BE49-F238E27FC236}">
                <a16:creationId xmlns:a16="http://schemas.microsoft.com/office/drawing/2014/main" id="{3C3386BC-E152-4799-09E6-BB723011D144}"/>
              </a:ext>
            </a:extLst>
          </p:cNvPr>
          <p:cNvGraphicFramePr/>
          <p:nvPr>
            <p:extLst>
              <p:ext uri="{D42A27DB-BD31-4B8C-83A1-F6EECF244321}">
                <p14:modId xmlns:p14="http://schemas.microsoft.com/office/powerpoint/2010/main" val="1021054094"/>
              </p:ext>
            </p:extLst>
          </p:nvPr>
        </p:nvGraphicFramePr>
        <p:xfrm>
          <a:off x="9536993" y="2878956"/>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4" name="Google Shape;500;p41">
            <a:extLst>
              <a:ext uri="{FF2B5EF4-FFF2-40B4-BE49-F238E27FC236}">
                <a16:creationId xmlns:a16="http://schemas.microsoft.com/office/drawing/2014/main" id="{20A30CE1-7F77-D88A-A183-398595DD772A}"/>
              </a:ext>
            </a:extLst>
          </p:cNvPr>
          <p:cNvGraphicFramePr/>
          <p:nvPr>
            <p:extLst>
              <p:ext uri="{D42A27DB-BD31-4B8C-83A1-F6EECF244321}">
                <p14:modId xmlns:p14="http://schemas.microsoft.com/office/powerpoint/2010/main" val="1424795883"/>
              </p:ext>
            </p:extLst>
          </p:nvPr>
        </p:nvGraphicFramePr>
        <p:xfrm>
          <a:off x="10754264" y="2878956"/>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15" name="Google Shape;501;p41">
            <a:extLst>
              <a:ext uri="{FF2B5EF4-FFF2-40B4-BE49-F238E27FC236}">
                <a16:creationId xmlns:a16="http://schemas.microsoft.com/office/drawing/2014/main" id="{23A3AFCC-D1D2-CAEE-8E9A-A762B8541652}"/>
              </a:ext>
            </a:extLst>
          </p:cNvPr>
          <p:cNvCxnSpPr/>
          <p:nvPr/>
        </p:nvCxnSpPr>
        <p:spPr>
          <a:xfrm flipH="1">
            <a:off x="9017610" y="1842034"/>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16" name="Google Shape;502;p41">
            <a:extLst>
              <a:ext uri="{FF2B5EF4-FFF2-40B4-BE49-F238E27FC236}">
                <a16:creationId xmlns:a16="http://schemas.microsoft.com/office/drawing/2014/main" id="{1F647A4E-E4DF-4C3B-89DE-BE75C988FE7F}"/>
              </a:ext>
            </a:extLst>
          </p:cNvPr>
          <p:cNvCxnSpPr/>
          <p:nvPr/>
        </p:nvCxnSpPr>
        <p:spPr>
          <a:xfrm>
            <a:off x="9564210" y="1842034"/>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17" name="Google Shape;503;p41">
            <a:extLst>
              <a:ext uri="{FF2B5EF4-FFF2-40B4-BE49-F238E27FC236}">
                <a16:creationId xmlns:a16="http://schemas.microsoft.com/office/drawing/2014/main" id="{1FB4BF28-28D4-3BD6-2159-F6C314DE15DB}"/>
              </a:ext>
            </a:extLst>
          </p:cNvPr>
          <p:cNvCxnSpPr/>
          <p:nvPr/>
        </p:nvCxnSpPr>
        <p:spPr>
          <a:xfrm flipH="1">
            <a:off x="7773122" y="2721579"/>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18" name="Google Shape;504;p41">
            <a:extLst>
              <a:ext uri="{FF2B5EF4-FFF2-40B4-BE49-F238E27FC236}">
                <a16:creationId xmlns:a16="http://schemas.microsoft.com/office/drawing/2014/main" id="{6533BCF9-B221-12E7-141F-A2F5CB9E0BD3}"/>
              </a:ext>
            </a:extLst>
          </p:cNvPr>
          <p:cNvCxnSpPr/>
          <p:nvPr/>
        </p:nvCxnSpPr>
        <p:spPr>
          <a:xfrm>
            <a:off x="8319722" y="2721579"/>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19" name="Google Shape;505;p41">
            <a:extLst>
              <a:ext uri="{FF2B5EF4-FFF2-40B4-BE49-F238E27FC236}">
                <a16:creationId xmlns:a16="http://schemas.microsoft.com/office/drawing/2014/main" id="{033DDB04-F1B6-8B27-F851-3B7F8E118244}"/>
              </a:ext>
            </a:extLst>
          </p:cNvPr>
          <p:cNvCxnSpPr/>
          <p:nvPr/>
        </p:nvCxnSpPr>
        <p:spPr>
          <a:xfrm flipH="1">
            <a:off x="10173635" y="2731335"/>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20" name="Google Shape;506;p41">
            <a:extLst>
              <a:ext uri="{FF2B5EF4-FFF2-40B4-BE49-F238E27FC236}">
                <a16:creationId xmlns:a16="http://schemas.microsoft.com/office/drawing/2014/main" id="{05A42314-52BE-1DF4-2996-FDA8F98F4490}"/>
              </a:ext>
            </a:extLst>
          </p:cNvPr>
          <p:cNvCxnSpPr/>
          <p:nvPr/>
        </p:nvCxnSpPr>
        <p:spPr>
          <a:xfrm>
            <a:off x="10720235" y="2731335"/>
            <a:ext cx="526800" cy="549300"/>
          </a:xfrm>
          <a:prstGeom prst="straightConnector1">
            <a:avLst/>
          </a:prstGeom>
          <a:noFill/>
          <a:ln w="28575" cap="flat" cmpd="sng">
            <a:solidFill>
              <a:schemeClr val="accent2"/>
            </a:solidFill>
            <a:prstDash val="solid"/>
            <a:round/>
            <a:headEnd type="none" w="sm" len="sm"/>
            <a:tailEnd type="triangle" w="med" len="med"/>
          </a:ln>
        </p:spPr>
      </p:cxnSp>
      <p:graphicFrame>
        <p:nvGraphicFramePr>
          <p:cNvPr id="21" name="Google Shape;507;p41">
            <a:extLst>
              <a:ext uri="{FF2B5EF4-FFF2-40B4-BE49-F238E27FC236}">
                <a16:creationId xmlns:a16="http://schemas.microsoft.com/office/drawing/2014/main" id="{846DAC05-BBA6-0A20-AEB4-AE32CE8D8CDE}"/>
              </a:ext>
            </a:extLst>
          </p:cNvPr>
          <p:cNvGraphicFramePr/>
          <p:nvPr>
            <p:extLst>
              <p:ext uri="{D42A27DB-BD31-4B8C-83A1-F6EECF244321}">
                <p14:modId xmlns:p14="http://schemas.microsoft.com/office/powerpoint/2010/main" val="1467524733"/>
              </p:ext>
            </p:extLst>
          </p:nvPr>
        </p:nvGraphicFramePr>
        <p:xfrm>
          <a:off x="7548276" y="4756933"/>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2" name="Google Shape;508;p41">
            <a:extLst>
              <a:ext uri="{FF2B5EF4-FFF2-40B4-BE49-F238E27FC236}">
                <a16:creationId xmlns:a16="http://schemas.microsoft.com/office/drawing/2014/main" id="{91B1BBB7-1AF4-F70B-1B48-AD0CB3ED6DD6}"/>
              </a:ext>
            </a:extLst>
          </p:cNvPr>
          <p:cNvGraphicFramePr/>
          <p:nvPr>
            <p:extLst>
              <p:ext uri="{D42A27DB-BD31-4B8C-83A1-F6EECF244321}">
                <p14:modId xmlns:p14="http://schemas.microsoft.com/office/powerpoint/2010/main" val="97669814"/>
              </p:ext>
            </p:extLst>
          </p:nvPr>
        </p:nvGraphicFramePr>
        <p:xfrm>
          <a:off x="7284892" y="3827076"/>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3" name="Google Shape;509;p41">
            <a:extLst>
              <a:ext uri="{FF2B5EF4-FFF2-40B4-BE49-F238E27FC236}">
                <a16:creationId xmlns:a16="http://schemas.microsoft.com/office/drawing/2014/main" id="{660A5B7C-17D0-D005-C002-89B8532DB350}"/>
              </a:ext>
            </a:extLst>
          </p:cNvPr>
          <p:cNvGraphicFramePr/>
          <p:nvPr>
            <p:extLst>
              <p:ext uri="{D42A27DB-BD31-4B8C-83A1-F6EECF244321}">
                <p14:modId xmlns:p14="http://schemas.microsoft.com/office/powerpoint/2010/main" val="2781272230"/>
              </p:ext>
            </p:extLst>
          </p:nvPr>
        </p:nvGraphicFramePr>
        <p:xfrm>
          <a:off x="9735979" y="3836832"/>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cxnSp>
        <p:nvCxnSpPr>
          <p:cNvPr id="24" name="Google Shape;510;p41">
            <a:extLst>
              <a:ext uri="{FF2B5EF4-FFF2-40B4-BE49-F238E27FC236}">
                <a16:creationId xmlns:a16="http://schemas.microsoft.com/office/drawing/2014/main" id="{4C886779-63B5-E379-A3C3-BC2F857057E7}"/>
              </a:ext>
            </a:extLst>
          </p:cNvPr>
          <p:cNvCxnSpPr/>
          <p:nvPr/>
        </p:nvCxnSpPr>
        <p:spPr>
          <a:xfrm>
            <a:off x="7773266" y="3620636"/>
            <a:ext cx="506400" cy="582600"/>
          </a:xfrm>
          <a:prstGeom prst="straightConnector1">
            <a:avLst/>
          </a:prstGeom>
          <a:noFill/>
          <a:ln w="28575" cap="flat" cmpd="sng">
            <a:solidFill>
              <a:schemeClr val="accent3"/>
            </a:solidFill>
            <a:prstDash val="solid"/>
            <a:round/>
            <a:headEnd type="none" w="sm" len="sm"/>
            <a:tailEnd type="triangle" w="med" len="med"/>
          </a:ln>
        </p:spPr>
      </p:cxnSp>
      <p:cxnSp>
        <p:nvCxnSpPr>
          <p:cNvPr id="25" name="Google Shape;511;p41">
            <a:extLst>
              <a:ext uri="{FF2B5EF4-FFF2-40B4-BE49-F238E27FC236}">
                <a16:creationId xmlns:a16="http://schemas.microsoft.com/office/drawing/2014/main" id="{EDB35EBE-AF98-D70A-4A7D-F52D264BB647}"/>
              </a:ext>
            </a:extLst>
          </p:cNvPr>
          <p:cNvCxnSpPr/>
          <p:nvPr/>
        </p:nvCxnSpPr>
        <p:spPr>
          <a:xfrm flipH="1">
            <a:off x="8344305" y="3623945"/>
            <a:ext cx="479400" cy="579300"/>
          </a:xfrm>
          <a:prstGeom prst="straightConnector1">
            <a:avLst/>
          </a:prstGeom>
          <a:noFill/>
          <a:ln w="28575" cap="flat" cmpd="sng">
            <a:solidFill>
              <a:schemeClr val="accent3"/>
            </a:solidFill>
            <a:prstDash val="solid"/>
            <a:round/>
            <a:headEnd type="none" w="sm" len="sm"/>
            <a:tailEnd type="triangle" w="med" len="med"/>
          </a:ln>
        </p:spPr>
      </p:cxnSp>
      <p:cxnSp>
        <p:nvCxnSpPr>
          <p:cNvPr id="26" name="Google Shape;512;p41">
            <a:extLst>
              <a:ext uri="{FF2B5EF4-FFF2-40B4-BE49-F238E27FC236}">
                <a16:creationId xmlns:a16="http://schemas.microsoft.com/office/drawing/2014/main" id="{0632F512-A02B-F108-2A81-5E796FF6B2EC}"/>
              </a:ext>
            </a:extLst>
          </p:cNvPr>
          <p:cNvCxnSpPr/>
          <p:nvPr/>
        </p:nvCxnSpPr>
        <p:spPr>
          <a:xfrm>
            <a:off x="10136054" y="3628646"/>
            <a:ext cx="614400" cy="579000"/>
          </a:xfrm>
          <a:prstGeom prst="straightConnector1">
            <a:avLst/>
          </a:prstGeom>
          <a:noFill/>
          <a:ln w="28575" cap="flat" cmpd="sng">
            <a:solidFill>
              <a:schemeClr val="accent3"/>
            </a:solidFill>
            <a:prstDash val="solid"/>
            <a:round/>
            <a:headEnd type="none" w="sm" len="sm"/>
            <a:tailEnd type="triangle" w="med" len="med"/>
          </a:ln>
        </p:spPr>
      </p:cxnSp>
      <p:cxnSp>
        <p:nvCxnSpPr>
          <p:cNvPr id="27" name="Google Shape;513;p41">
            <a:extLst>
              <a:ext uri="{FF2B5EF4-FFF2-40B4-BE49-F238E27FC236}">
                <a16:creationId xmlns:a16="http://schemas.microsoft.com/office/drawing/2014/main" id="{513C081A-FBB2-3845-14F4-FD2761CFB71D}"/>
              </a:ext>
            </a:extLst>
          </p:cNvPr>
          <p:cNvCxnSpPr/>
          <p:nvPr/>
        </p:nvCxnSpPr>
        <p:spPr>
          <a:xfrm flipH="1">
            <a:off x="10824747" y="3620636"/>
            <a:ext cx="433500" cy="619200"/>
          </a:xfrm>
          <a:prstGeom prst="straightConnector1">
            <a:avLst/>
          </a:prstGeom>
          <a:noFill/>
          <a:ln w="28575" cap="flat" cmpd="sng">
            <a:solidFill>
              <a:schemeClr val="accent3"/>
            </a:solidFill>
            <a:prstDash val="solid"/>
            <a:round/>
            <a:headEnd type="none" w="sm" len="sm"/>
            <a:tailEnd type="triangle" w="med" len="med"/>
          </a:ln>
        </p:spPr>
      </p:cxnSp>
      <p:cxnSp>
        <p:nvCxnSpPr>
          <p:cNvPr id="28" name="Google Shape;514;p41">
            <a:extLst>
              <a:ext uri="{FF2B5EF4-FFF2-40B4-BE49-F238E27FC236}">
                <a16:creationId xmlns:a16="http://schemas.microsoft.com/office/drawing/2014/main" id="{3B82FFA1-09DC-A7FC-5CC6-189DC1299A98}"/>
              </a:ext>
            </a:extLst>
          </p:cNvPr>
          <p:cNvCxnSpPr/>
          <p:nvPr/>
        </p:nvCxnSpPr>
        <p:spPr>
          <a:xfrm>
            <a:off x="8952887" y="4578259"/>
            <a:ext cx="506400" cy="582600"/>
          </a:xfrm>
          <a:prstGeom prst="straightConnector1">
            <a:avLst/>
          </a:prstGeom>
          <a:noFill/>
          <a:ln w="28575" cap="flat" cmpd="sng">
            <a:solidFill>
              <a:schemeClr val="accent3"/>
            </a:solidFill>
            <a:prstDash val="solid"/>
            <a:round/>
            <a:headEnd type="none" w="sm" len="sm"/>
            <a:tailEnd type="triangle" w="med" len="med"/>
          </a:ln>
        </p:spPr>
      </p:cxnSp>
      <p:cxnSp>
        <p:nvCxnSpPr>
          <p:cNvPr id="29" name="Google Shape;515;p41">
            <a:extLst>
              <a:ext uri="{FF2B5EF4-FFF2-40B4-BE49-F238E27FC236}">
                <a16:creationId xmlns:a16="http://schemas.microsoft.com/office/drawing/2014/main" id="{DC422013-2AF0-9E35-F80E-B002F34C32A0}"/>
              </a:ext>
            </a:extLst>
          </p:cNvPr>
          <p:cNvCxnSpPr/>
          <p:nvPr/>
        </p:nvCxnSpPr>
        <p:spPr>
          <a:xfrm flipH="1">
            <a:off x="9523926" y="4581568"/>
            <a:ext cx="479400" cy="579300"/>
          </a:xfrm>
          <a:prstGeom prst="straightConnector1">
            <a:avLst/>
          </a:prstGeom>
          <a:noFill/>
          <a:ln w="28575" cap="flat" cmpd="sng">
            <a:solidFill>
              <a:schemeClr val="accent3"/>
            </a:solidFill>
            <a:prstDash val="solid"/>
            <a:round/>
            <a:headEnd type="none" w="sm" len="sm"/>
            <a:tailEnd type="triangle" w="med" len="med"/>
          </a:ln>
        </p:spPr>
      </p:cxnSp>
      <p:sp>
        <p:nvSpPr>
          <p:cNvPr id="4" name="object 7">
            <a:extLst>
              <a:ext uri="{FF2B5EF4-FFF2-40B4-BE49-F238E27FC236}">
                <a16:creationId xmlns:a16="http://schemas.microsoft.com/office/drawing/2014/main" id="{6269EED5-B74B-D308-DE04-3F7A601CF6CE}"/>
              </a:ext>
            </a:extLst>
          </p:cNvPr>
          <p:cNvSpPr/>
          <p:nvPr/>
        </p:nvSpPr>
        <p:spPr>
          <a:xfrm>
            <a:off x="907173" y="4624023"/>
            <a:ext cx="5972735" cy="1815353"/>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5" name="object 8">
            <a:extLst>
              <a:ext uri="{FF2B5EF4-FFF2-40B4-BE49-F238E27FC236}">
                <a16:creationId xmlns:a16="http://schemas.microsoft.com/office/drawing/2014/main" id="{6DD8BF77-B051-65A6-D252-4761BC0A0928}"/>
              </a:ext>
            </a:extLst>
          </p:cNvPr>
          <p:cNvSpPr/>
          <p:nvPr/>
        </p:nvSpPr>
        <p:spPr>
          <a:xfrm>
            <a:off x="968765" y="4690689"/>
            <a:ext cx="5781675" cy="1615887"/>
          </a:xfrm>
          <a:custGeom>
            <a:avLst/>
            <a:gdLst/>
            <a:ahLst/>
            <a:cxnLst/>
            <a:rect l="l" t="t" r="r" b="b"/>
            <a:pathLst>
              <a:path w="6552565" h="1831339">
                <a:moveTo>
                  <a:pt x="0" y="0"/>
                </a:moveTo>
                <a:lnTo>
                  <a:pt x="6552194" y="0"/>
                </a:lnTo>
                <a:lnTo>
                  <a:pt x="6552194" y="1831181"/>
                </a:lnTo>
                <a:lnTo>
                  <a:pt x="0" y="1831181"/>
                </a:lnTo>
                <a:lnTo>
                  <a:pt x="0" y="0"/>
                </a:lnTo>
                <a:close/>
              </a:path>
            </a:pathLst>
          </a:custGeom>
          <a:solidFill>
            <a:srgbClr val="FFFFFF"/>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graphicFrame>
        <p:nvGraphicFramePr>
          <p:cNvPr id="6" name="object 9">
            <a:extLst>
              <a:ext uri="{FF2B5EF4-FFF2-40B4-BE49-F238E27FC236}">
                <a16:creationId xmlns:a16="http://schemas.microsoft.com/office/drawing/2014/main" id="{8BE21AC8-F4E0-7731-C825-D8C07851EAFD}"/>
              </a:ext>
            </a:extLst>
          </p:cNvPr>
          <p:cNvGraphicFramePr>
            <a:graphicFrameLocks noGrp="1"/>
          </p:cNvGraphicFramePr>
          <p:nvPr>
            <p:extLst>
              <p:ext uri="{D42A27DB-BD31-4B8C-83A1-F6EECF244321}">
                <p14:modId xmlns:p14="http://schemas.microsoft.com/office/powerpoint/2010/main" val="3745438888"/>
              </p:ext>
            </p:extLst>
          </p:nvPr>
        </p:nvGraphicFramePr>
        <p:xfrm>
          <a:off x="1046207" y="4863032"/>
          <a:ext cx="5419716" cy="977028"/>
        </p:xfrm>
        <a:graphic>
          <a:graphicData uri="http://schemas.openxmlformats.org/drawingml/2006/table">
            <a:tbl>
              <a:tblPr firstRow="1" bandRow="1"/>
              <a:tblGrid>
                <a:gridCol w="930088">
                  <a:extLst>
                    <a:ext uri="{9D8B030D-6E8A-4147-A177-3AD203B41FA5}">
                      <a16:colId xmlns:a16="http://schemas.microsoft.com/office/drawing/2014/main" val="20000"/>
                    </a:ext>
                  </a:extLst>
                </a:gridCol>
                <a:gridCol w="279026">
                  <a:extLst>
                    <a:ext uri="{9D8B030D-6E8A-4147-A177-3AD203B41FA5}">
                      <a16:colId xmlns:a16="http://schemas.microsoft.com/office/drawing/2014/main" val="20001"/>
                    </a:ext>
                  </a:extLst>
                </a:gridCol>
                <a:gridCol w="285189">
                  <a:extLst>
                    <a:ext uri="{9D8B030D-6E8A-4147-A177-3AD203B41FA5}">
                      <a16:colId xmlns:a16="http://schemas.microsoft.com/office/drawing/2014/main" val="20002"/>
                    </a:ext>
                  </a:extLst>
                </a:gridCol>
                <a:gridCol w="285189">
                  <a:extLst>
                    <a:ext uri="{9D8B030D-6E8A-4147-A177-3AD203B41FA5}">
                      <a16:colId xmlns:a16="http://schemas.microsoft.com/office/drawing/2014/main" val="20003"/>
                    </a:ext>
                  </a:extLst>
                </a:gridCol>
                <a:gridCol w="285189">
                  <a:extLst>
                    <a:ext uri="{9D8B030D-6E8A-4147-A177-3AD203B41FA5}">
                      <a16:colId xmlns:a16="http://schemas.microsoft.com/office/drawing/2014/main" val="20004"/>
                    </a:ext>
                  </a:extLst>
                </a:gridCol>
                <a:gridCol w="285189">
                  <a:extLst>
                    <a:ext uri="{9D8B030D-6E8A-4147-A177-3AD203B41FA5}">
                      <a16:colId xmlns:a16="http://schemas.microsoft.com/office/drawing/2014/main" val="20005"/>
                    </a:ext>
                  </a:extLst>
                </a:gridCol>
                <a:gridCol w="285189">
                  <a:extLst>
                    <a:ext uri="{9D8B030D-6E8A-4147-A177-3AD203B41FA5}">
                      <a16:colId xmlns:a16="http://schemas.microsoft.com/office/drawing/2014/main" val="20006"/>
                    </a:ext>
                  </a:extLst>
                </a:gridCol>
                <a:gridCol w="285190">
                  <a:extLst>
                    <a:ext uri="{9D8B030D-6E8A-4147-A177-3AD203B41FA5}">
                      <a16:colId xmlns:a16="http://schemas.microsoft.com/office/drawing/2014/main" val="20007"/>
                    </a:ext>
                  </a:extLst>
                </a:gridCol>
                <a:gridCol w="289672">
                  <a:extLst>
                    <a:ext uri="{9D8B030D-6E8A-4147-A177-3AD203B41FA5}">
                      <a16:colId xmlns:a16="http://schemas.microsoft.com/office/drawing/2014/main" val="20008"/>
                    </a:ext>
                  </a:extLst>
                </a:gridCol>
                <a:gridCol w="280707">
                  <a:extLst>
                    <a:ext uri="{9D8B030D-6E8A-4147-A177-3AD203B41FA5}">
                      <a16:colId xmlns:a16="http://schemas.microsoft.com/office/drawing/2014/main" val="20009"/>
                    </a:ext>
                  </a:extLst>
                </a:gridCol>
                <a:gridCol w="285189">
                  <a:extLst>
                    <a:ext uri="{9D8B030D-6E8A-4147-A177-3AD203B41FA5}">
                      <a16:colId xmlns:a16="http://schemas.microsoft.com/office/drawing/2014/main" val="20010"/>
                    </a:ext>
                  </a:extLst>
                </a:gridCol>
                <a:gridCol w="285189">
                  <a:extLst>
                    <a:ext uri="{9D8B030D-6E8A-4147-A177-3AD203B41FA5}">
                      <a16:colId xmlns:a16="http://schemas.microsoft.com/office/drawing/2014/main" val="20011"/>
                    </a:ext>
                  </a:extLst>
                </a:gridCol>
                <a:gridCol w="285189">
                  <a:extLst>
                    <a:ext uri="{9D8B030D-6E8A-4147-A177-3AD203B41FA5}">
                      <a16:colId xmlns:a16="http://schemas.microsoft.com/office/drawing/2014/main" val="20012"/>
                    </a:ext>
                  </a:extLst>
                </a:gridCol>
                <a:gridCol w="285189">
                  <a:extLst>
                    <a:ext uri="{9D8B030D-6E8A-4147-A177-3AD203B41FA5}">
                      <a16:colId xmlns:a16="http://schemas.microsoft.com/office/drawing/2014/main" val="20013"/>
                    </a:ext>
                  </a:extLst>
                </a:gridCol>
                <a:gridCol w="285189">
                  <a:extLst>
                    <a:ext uri="{9D8B030D-6E8A-4147-A177-3AD203B41FA5}">
                      <a16:colId xmlns:a16="http://schemas.microsoft.com/office/drawing/2014/main" val="20014"/>
                    </a:ext>
                  </a:extLst>
                </a:gridCol>
                <a:gridCol w="285189">
                  <a:extLst>
                    <a:ext uri="{9D8B030D-6E8A-4147-A177-3AD203B41FA5}">
                      <a16:colId xmlns:a16="http://schemas.microsoft.com/office/drawing/2014/main" val="20015"/>
                    </a:ext>
                  </a:extLst>
                </a:gridCol>
                <a:gridCol w="217954">
                  <a:extLst>
                    <a:ext uri="{9D8B030D-6E8A-4147-A177-3AD203B41FA5}">
                      <a16:colId xmlns:a16="http://schemas.microsoft.com/office/drawing/2014/main" val="20016"/>
                    </a:ext>
                  </a:extLst>
                </a:gridCol>
              </a:tblGrid>
              <a:tr h="257609">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2710" algn="r">
                        <a:lnSpc>
                          <a:spcPct val="100000"/>
                        </a:lnSpc>
                      </a:pPr>
                      <a:r>
                        <a:rPr sz="1100" b="1" dirty="0">
                          <a:solidFill>
                            <a:srgbClr val="BF311A"/>
                          </a:solidFill>
                          <a:latin typeface="Calibri"/>
                          <a:cs typeface="Calibri"/>
                        </a:rPr>
                        <a:t>input</a:t>
                      </a:r>
                      <a:endParaRPr sz="1100" dirty="0">
                        <a:latin typeface="Calibri"/>
                        <a:cs typeface="Calibri"/>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969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9695" algn="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4130" algn="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0894">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2710" algn="r">
                        <a:lnSpc>
                          <a:spcPct val="100000"/>
                        </a:lnSpc>
                      </a:pPr>
                      <a:r>
                        <a:rPr sz="1100" b="1" spc="35" dirty="0">
                          <a:solidFill>
                            <a:srgbClr val="BF311A"/>
                          </a:solidFill>
                          <a:latin typeface="Calibri"/>
                          <a:cs typeface="Calibri"/>
                        </a:rPr>
                        <a:t>sort </a:t>
                      </a:r>
                      <a:r>
                        <a:rPr sz="1100" b="1" spc="25" dirty="0">
                          <a:solidFill>
                            <a:srgbClr val="BF311A"/>
                          </a:solidFill>
                          <a:latin typeface="Calibri"/>
                          <a:cs typeface="Calibri"/>
                        </a:rPr>
                        <a:t>left</a:t>
                      </a:r>
                      <a:r>
                        <a:rPr sz="1100" b="1" spc="9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9695" algn="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L>
                      <a:noFill/>
                    </a:lnL>
                    <a:lnR w="28575">
                      <a:solidFill>
                        <a:srgbClr val="BF311A"/>
                      </a:solidFill>
                      <a:prstDash val="solid"/>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7284" marB="0">
                    <a:lnL w="28575">
                      <a:solidFill>
                        <a:srgbClr val="BF311A"/>
                      </a:solidFill>
                      <a:prstDash val="solid"/>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969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4130"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0914">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2710" algn="r">
                        <a:lnSpc>
                          <a:spcPct val="100000"/>
                        </a:lnSpc>
                        <a:spcBef>
                          <a:spcPts val="240"/>
                        </a:spcBef>
                      </a:pPr>
                      <a:r>
                        <a:rPr sz="1100" b="1" spc="35" dirty="0">
                          <a:solidFill>
                            <a:srgbClr val="BF311A"/>
                          </a:solidFill>
                          <a:latin typeface="Calibri"/>
                          <a:cs typeface="Calibri"/>
                        </a:rPr>
                        <a:t>sort </a:t>
                      </a:r>
                      <a:r>
                        <a:rPr sz="1100" b="1" spc="45" dirty="0">
                          <a:solidFill>
                            <a:srgbClr val="BF311A"/>
                          </a:solidFill>
                          <a:latin typeface="Calibri"/>
                          <a:cs typeface="Calibri"/>
                        </a:rPr>
                        <a:t>right</a:t>
                      </a:r>
                      <a:r>
                        <a:rPr sz="1100" b="1" spc="-15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2689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9695" algn="r">
                        <a:lnSpc>
                          <a:spcPts val="1655"/>
                        </a:lnSpc>
                        <a:spcBef>
                          <a:spcPts val="305"/>
                        </a:spcBef>
                      </a:pPr>
                      <a:r>
                        <a:rPr sz="1200" dirty="0">
                          <a:solidFill>
                            <a:srgbClr val="BCBEC0"/>
                          </a:solidFill>
                          <a:latin typeface="Lucida Sans Typewriter"/>
                          <a:cs typeface="Lucida Sans Typewriter"/>
                        </a:rPr>
                        <a:t>G</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55"/>
                        </a:lnSpc>
                        <a:spcBef>
                          <a:spcPts val="30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BCBEC0"/>
                          </a:solidFill>
                          <a:latin typeface="Lucida Sans Typewriter"/>
                          <a:cs typeface="Lucida Sans Typewriter"/>
                        </a:rPr>
                        <a:t>S</a:t>
                      </a:r>
                      <a:endParaRPr sz="1200">
                        <a:latin typeface="Lucida Sans Typewriter"/>
                        <a:cs typeface="Lucida Sans Typewriter"/>
                      </a:endParaRPr>
                    </a:p>
                  </a:txBody>
                  <a:tcPr marL="0" marR="0" marT="34178" marB="0">
                    <a:lnL>
                      <a:noFill/>
                    </a:lnL>
                    <a:lnR w="28575">
                      <a:solidFill>
                        <a:srgbClr val="BF311A"/>
                      </a:solidFill>
                      <a:prstDash val="solid"/>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34178" marB="0">
                    <a:lnL w="28575">
                      <a:solidFill>
                        <a:srgbClr val="BF311A"/>
                      </a:solidFill>
                      <a:prstDash val="solid"/>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9695" algn="r">
                        <a:lnSpc>
                          <a:spcPts val="1655"/>
                        </a:lnSpc>
                        <a:spcBef>
                          <a:spcPts val="30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4130" algn="r">
                        <a:lnSpc>
                          <a:spcPts val="1655"/>
                        </a:lnSpc>
                        <a:spcBef>
                          <a:spcPts val="30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761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2710" algn="r">
                        <a:lnSpc>
                          <a:spcPct val="100000"/>
                        </a:lnSpc>
                        <a:spcBef>
                          <a:spcPts val="480"/>
                        </a:spcBef>
                      </a:pPr>
                      <a:r>
                        <a:rPr sz="1100" b="1" spc="55" dirty="0">
                          <a:solidFill>
                            <a:srgbClr val="BF311A"/>
                          </a:solidFill>
                          <a:latin typeface="Calibri"/>
                          <a:cs typeface="Calibri"/>
                        </a:rPr>
                        <a:t>merge</a:t>
                      </a:r>
                      <a:r>
                        <a:rPr sz="1100" b="1" spc="-100" dirty="0">
                          <a:solidFill>
                            <a:srgbClr val="BF311A"/>
                          </a:solidFill>
                          <a:latin typeface="Calibri"/>
                          <a:cs typeface="Calibri"/>
                        </a:rPr>
                        <a:t> </a:t>
                      </a:r>
                      <a:r>
                        <a:rPr sz="1100" b="1" spc="25" dirty="0">
                          <a:solidFill>
                            <a:srgbClr val="BF311A"/>
                          </a:solidFill>
                          <a:latin typeface="Calibri"/>
                          <a:cs typeface="Calibri"/>
                        </a:rPr>
                        <a:t>results</a:t>
                      </a:r>
                      <a:endParaRPr sz="1100">
                        <a:latin typeface="Calibri"/>
                        <a:cs typeface="Calibri"/>
                      </a:endParaRPr>
                    </a:p>
                  </a:txBody>
                  <a:tcPr marL="0" marR="0" marT="5378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9695" algn="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9695" algn="r">
                        <a:lnSpc>
                          <a:spcPts val="1655"/>
                        </a:lnSpc>
                        <a:spcBef>
                          <a:spcPts val="54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4130" algn="r">
                        <a:lnSpc>
                          <a:spcPts val="1655"/>
                        </a:lnSpc>
                        <a:spcBef>
                          <a:spcPts val="545"/>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B61C2DFB-D65C-FB68-6F94-467FE8618B86}"/>
              </a:ext>
            </a:extLst>
          </p:cNvPr>
          <p:cNvSpPr txBox="1"/>
          <p:nvPr/>
        </p:nvSpPr>
        <p:spPr>
          <a:xfrm>
            <a:off x="3146194" y="6017096"/>
            <a:ext cx="1602523" cy="203065"/>
          </a:xfrm>
          <a:prstGeom prst="rect">
            <a:avLst/>
          </a:prstGeom>
        </p:spPr>
        <p:txBody>
          <a:bodyPr vert="horz" wrap="square" lIns="0" tIns="12887" rIns="0" bIns="0" rtlCol="0">
            <a:spAutoFit/>
          </a:bodyPr>
          <a:lstStyle/>
          <a:p>
            <a:pPr marL="11206" defTabSz="457200">
              <a:spcBef>
                <a:spcPts val="101"/>
              </a:spcBef>
              <a:buClrTx/>
              <a:buFontTx/>
              <a:buNone/>
            </a:pPr>
            <a:r>
              <a:rPr lang="en-GB" sz="1235" b="1" kern="1200" spc="22" dirty="0">
                <a:solidFill>
                  <a:srgbClr val="231F20"/>
                </a:solidFill>
                <a:latin typeface="Calibri"/>
                <a:ea typeface="+mn-ea"/>
                <a:cs typeface="Calibri"/>
              </a:rPr>
              <a:t>Merge Sort</a:t>
            </a:r>
            <a:r>
              <a:rPr sz="1235" b="1" kern="1200" spc="-66" dirty="0">
                <a:solidFill>
                  <a:srgbClr val="231F20"/>
                </a:solidFill>
                <a:latin typeface="Calibri"/>
                <a:ea typeface="+mn-ea"/>
                <a:cs typeface="Calibri"/>
              </a:rPr>
              <a:t> </a:t>
            </a:r>
            <a:r>
              <a:rPr sz="1235" b="1" kern="1200" spc="22" dirty="0">
                <a:solidFill>
                  <a:srgbClr val="231F20"/>
                </a:solidFill>
                <a:latin typeface="Calibri"/>
                <a:ea typeface="+mn-ea"/>
                <a:cs typeface="Calibri"/>
              </a:rPr>
              <a:t>overview</a:t>
            </a:r>
            <a:endParaRPr sz="1235" kern="1200" dirty="0">
              <a:solidFill>
                <a:prstClr val="black"/>
              </a:solidFill>
              <a:latin typeface="Calibri"/>
              <a:ea typeface="+mn-ea"/>
              <a:cs typeface="Calibri"/>
            </a:endParaRPr>
          </a:p>
        </p:txBody>
      </p:sp>
    </p:spTree>
    <p:extLst>
      <p:ext uri="{BB962C8B-B14F-4D97-AF65-F5344CB8AC3E}">
        <p14:creationId xmlns:p14="http://schemas.microsoft.com/office/powerpoint/2010/main" val="3034630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8"/>
          <p:cNvSpPr txBox="1">
            <a:spLocks noGrp="1"/>
          </p:cNvSpPr>
          <p:nvPr>
            <p:ph type="title"/>
          </p:nvPr>
        </p:nvSpPr>
        <p:spPr>
          <a:xfrm>
            <a:off x="838200" y="471872"/>
            <a:ext cx="10515600" cy="762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dirty="0"/>
              <a:t>Merge Sort</a:t>
            </a:r>
            <a:endParaRPr dirty="0"/>
          </a:p>
        </p:txBody>
      </p:sp>
      <p:graphicFrame>
        <p:nvGraphicFramePr>
          <p:cNvPr id="391" name="Google Shape;391;p38"/>
          <p:cNvGraphicFramePr/>
          <p:nvPr>
            <p:extLst>
              <p:ext uri="{D42A27DB-BD31-4B8C-83A1-F6EECF244321}">
                <p14:modId xmlns:p14="http://schemas.microsoft.com/office/powerpoint/2010/main" val="201958602"/>
              </p:ext>
            </p:extLst>
          </p:nvPr>
        </p:nvGraphicFramePr>
        <p:xfrm>
          <a:off x="3108582" y="1407679"/>
          <a:ext cx="80638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8</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2</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91</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22</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55</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1</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7</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6</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392" name="Google Shape;392;p38"/>
          <p:cNvSpPr txBox="1"/>
          <p:nvPr/>
        </p:nvSpPr>
        <p:spPr>
          <a:xfrm>
            <a:off x="2382026" y="1407679"/>
            <a:ext cx="80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Divide</a:t>
            </a:r>
            <a:endParaRPr/>
          </a:p>
        </p:txBody>
      </p:sp>
      <p:graphicFrame>
        <p:nvGraphicFramePr>
          <p:cNvPr id="393" name="Google Shape;393;p38"/>
          <p:cNvGraphicFramePr/>
          <p:nvPr>
            <p:extLst>
              <p:ext uri="{D42A27DB-BD31-4B8C-83A1-F6EECF244321}">
                <p14:modId xmlns:p14="http://schemas.microsoft.com/office/powerpoint/2010/main" val="3326850586"/>
              </p:ext>
            </p:extLst>
          </p:nvPr>
        </p:nvGraphicFramePr>
        <p:xfrm>
          <a:off x="2562126" y="2304990"/>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94" name="Google Shape;394;p38"/>
          <p:cNvGraphicFramePr/>
          <p:nvPr>
            <p:extLst>
              <p:ext uri="{D42A27DB-BD31-4B8C-83A1-F6EECF244321}">
                <p14:modId xmlns:p14="http://schemas.microsoft.com/office/powerpoint/2010/main" val="2738079206"/>
              </p:ext>
            </p:extLst>
          </p:nvPr>
        </p:nvGraphicFramePr>
        <p:xfrm>
          <a:off x="7667218" y="2327780"/>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95" name="Google Shape;395;p38"/>
          <p:cNvGraphicFramePr/>
          <p:nvPr>
            <p:extLst>
              <p:ext uri="{D42A27DB-BD31-4B8C-83A1-F6EECF244321}">
                <p14:modId xmlns:p14="http://schemas.microsoft.com/office/powerpoint/2010/main" val="931703707"/>
              </p:ext>
            </p:extLst>
          </p:nvPr>
        </p:nvGraphicFramePr>
        <p:xfrm>
          <a:off x="2533275" y="4887542"/>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396" name="Google Shape;396;p38"/>
          <p:cNvGraphicFramePr/>
          <p:nvPr>
            <p:extLst>
              <p:ext uri="{D42A27DB-BD31-4B8C-83A1-F6EECF244321}">
                <p14:modId xmlns:p14="http://schemas.microsoft.com/office/powerpoint/2010/main" val="3923966021"/>
              </p:ext>
            </p:extLst>
          </p:nvPr>
        </p:nvGraphicFramePr>
        <p:xfrm>
          <a:off x="3158203" y="5747206"/>
          <a:ext cx="80638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sp>
        <p:nvSpPr>
          <p:cNvPr id="397" name="Google Shape;397;p38"/>
          <p:cNvSpPr txBox="1"/>
          <p:nvPr/>
        </p:nvSpPr>
        <p:spPr>
          <a:xfrm>
            <a:off x="2382026" y="4584892"/>
            <a:ext cx="1035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3"/>
                </a:solidFill>
                <a:latin typeface="Calibri"/>
                <a:ea typeface="Calibri"/>
                <a:cs typeface="Calibri"/>
                <a:sym typeface="Calibri"/>
              </a:rPr>
              <a:t>Combine</a:t>
            </a:r>
            <a:endParaRPr/>
          </a:p>
        </p:txBody>
      </p:sp>
      <p:cxnSp>
        <p:nvCxnSpPr>
          <p:cNvPr id="398" name="Google Shape;398;p38"/>
          <p:cNvCxnSpPr/>
          <p:nvPr/>
        </p:nvCxnSpPr>
        <p:spPr>
          <a:xfrm flipH="1">
            <a:off x="6593850" y="2149359"/>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399" name="Google Shape;399;p38"/>
          <p:cNvCxnSpPr/>
          <p:nvPr/>
        </p:nvCxnSpPr>
        <p:spPr>
          <a:xfrm>
            <a:off x="7140450" y="2149359"/>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00" name="Google Shape;400;p38"/>
          <p:cNvCxnSpPr/>
          <p:nvPr/>
        </p:nvCxnSpPr>
        <p:spPr>
          <a:xfrm>
            <a:off x="6565143" y="5606432"/>
            <a:ext cx="624900" cy="488700"/>
          </a:xfrm>
          <a:prstGeom prst="straightConnector1">
            <a:avLst/>
          </a:prstGeom>
          <a:noFill/>
          <a:ln w="28575" cap="flat" cmpd="sng">
            <a:solidFill>
              <a:schemeClr val="accent3"/>
            </a:solidFill>
            <a:prstDash val="solid"/>
            <a:round/>
            <a:headEnd type="none" w="sm" len="sm"/>
            <a:tailEnd type="triangle" w="med" len="med"/>
          </a:ln>
        </p:spPr>
      </p:cxnSp>
      <p:cxnSp>
        <p:nvCxnSpPr>
          <p:cNvPr id="401" name="Google Shape;401;p38"/>
          <p:cNvCxnSpPr/>
          <p:nvPr/>
        </p:nvCxnSpPr>
        <p:spPr>
          <a:xfrm flipH="1">
            <a:off x="7190127" y="5606432"/>
            <a:ext cx="572100" cy="488700"/>
          </a:xfrm>
          <a:prstGeom prst="straightConnector1">
            <a:avLst/>
          </a:prstGeom>
          <a:noFill/>
          <a:ln w="28575" cap="flat" cmpd="sng">
            <a:solidFill>
              <a:schemeClr val="accent3"/>
            </a:solidFill>
            <a:prstDash val="solid"/>
            <a:round/>
            <a:headEnd type="none" w="sm" len="sm"/>
            <a:tailEnd type="triangle" w="med" len="med"/>
          </a:ln>
        </p:spPr>
      </p:cxnSp>
      <p:graphicFrame>
        <p:nvGraphicFramePr>
          <p:cNvPr id="402" name="Google Shape;402;p38"/>
          <p:cNvGraphicFramePr/>
          <p:nvPr>
            <p:extLst>
              <p:ext uri="{D42A27DB-BD31-4B8C-83A1-F6EECF244321}">
                <p14:modId xmlns:p14="http://schemas.microsoft.com/office/powerpoint/2010/main" val="1137981724"/>
              </p:ext>
            </p:extLst>
          </p:nvPr>
        </p:nvGraphicFramePr>
        <p:xfrm>
          <a:off x="2382026" y="358044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3" name="Google Shape;403;p38"/>
          <p:cNvGraphicFramePr/>
          <p:nvPr>
            <p:extLst>
              <p:ext uri="{D42A27DB-BD31-4B8C-83A1-F6EECF244321}">
                <p14:modId xmlns:p14="http://schemas.microsoft.com/office/powerpoint/2010/main" val="1939422529"/>
              </p:ext>
            </p:extLst>
          </p:nvPr>
        </p:nvGraphicFramePr>
        <p:xfrm>
          <a:off x="3599297" y="358044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4" name="Google Shape;404;p38"/>
          <p:cNvGraphicFramePr/>
          <p:nvPr>
            <p:extLst>
              <p:ext uri="{D42A27DB-BD31-4B8C-83A1-F6EECF244321}">
                <p14:modId xmlns:p14="http://schemas.microsoft.com/office/powerpoint/2010/main" val="2951496110"/>
              </p:ext>
            </p:extLst>
          </p:nvPr>
        </p:nvGraphicFramePr>
        <p:xfrm>
          <a:off x="4816568" y="358044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5" name="Google Shape;405;p38"/>
          <p:cNvGraphicFramePr/>
          <p:nvPr>
            <p:extLst>
              <p:ext uri="{D42A27DB-BD31-4B8C-83A1-F6EECF244321}">
                <p14:modId xmlns:p14="http://schemas.microsoft.com/office/powerpoint/2010/main" val="2463630794"/>
              </p:ext>
            </p:extLst>
          </p:nvPr>
        </p:nvGraphicFramePr>
        <p:xfrm>
          <a:off x="6033839" y="358044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6" name="Google Shape;406;p38"/>
          <p:cNvGraphicFramePr/>
          <p:nvPr>
            <p:extLst>
              <p:ext uri="{D42A27DB-BD31-4B8C-83A1-F6EECF244321}">
                <p14:modId xmlns:p14="http://schemas.microsoft.com/office/powerpoint/2010/main" val="3052876734"/>
              </p:ext>
            </p:extLst>
          </p:nvPr>
        </p:nvGraphicFramePr>
        <p:xfrm>
          <a:off x="7231971" y="3583752"/>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7" name="Google Shape;407;p38"/>
          <p:cNvGraphicFramePr/>
          <p:nvPr>
            <p:extLst>
              <p:ext uri="{D42A27DB-BD31-4B8C-83A1-F6EECF244321}">
                <p14:modId xmlns:p14="http://schemas.microsoft.com/office/powerpoint/2010/main" val="3100387605"/>
              </p:ext>
            </p:extLst>
          </p:nvPr>
        </p:nvGraphicFramePr>
        <p:xfrm>
          <a:off x="8449242" y="3583752"/>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8" name="Google Shape;408;p38"/>
          <p:cNvGraphicFramePr/>
          <p:nvPr>
            <p:extLst>
              <p:ext uri="{D42A27DB-BD31-4B8C-83A1-F6EECF244321}">
                <p14:modId xmlns:p14="http://schemas.microsoft.com/office/powerpoint/2010/main" val="347826591"/>
              </p:ext>
            </p:extLst>
          </p:nvPr>
        </p:nvGraphicFramePr>
        <p:xfrm>
          <a:off x="7762227" y="4887542"/>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409" name="Google Shape;409;p38"/>
          <p:cNvGraphicFramePr/>
          <p:nvPr>
            <p:extLst>
              <p:ext uri="{D42A27DB-BD31-4B8C-83A1-F6EECF244321}">
                <p14:modId xmlns:p14="http://schemas.microsoft.com/office/powerpoint/2010/main" val="3453087541"/>
              </p:ext>
            </p:extLst>
          </p:nvPr>
        </p:nvGraphicFramePr>
        <p:xfrm>
          <a:off x="9666513" y="358044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10" name="Google Shape;410;p38"/>
          <p:cNvGraphicFramePr/>
          <p:nvPr>
            <p:extLst>
              <p:ext uri="{D42A27DB-BD31-4B8C-83A1-F6EECF244321}">
                <p14:modId xmlns:p14="http://schemas.microsoft.com/office/powerpoint/2010/main" val="2621820463"/>
              </p:ext>
            </p:extLst>
          </p:nvPr>
        </p:nvGraphicFramePr>
        <p:xfrm>
          <a:off x="10883784" y="358044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sp>
        <p:nvSpPr>
          <p:cNvPr id="411" name="Google Shape;411;p38"/>
          <p:cNvSpPr txBox="1"/>
          <p:nvPr/>
        </p:nvSpPr>
        <p:spPr>
          <a:xfrm>
            <a:off x="6955637" y="3211111"/>
            <a:ext cx="343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12" name="Google Shape;412;p38"/>
          <p:cNvSpPr txBox="1"/>
          <p:nvPr/>
        </p:nvSpPr>
        <p:spPr>
          <a:xfrm>
            <a:off x="6955637" y="4643855"/>
            <a:ext cx="343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13" name="Google Shape;413;p38"/>
          <p:cNvSpPr txBox="1"/>
          <p:nvPr/>
        </p:nvSpPr>
        <p:spPr>
          <a:xfrm>
            <a:off x="2382026" y="3252452"/>
            <a:ext cx="997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4"/>
                </a:solidFill>
                <a:latin typeface="Calibri"/>
                <a:ea typeface="Calibri"/>
                <a:cs typeface="Calibri"/>
                <a:sym typeface="Calibri"/>
              </a:rPr>
              <a:t>Conquer</a:t>
            </a:r>
            <a:endParaRPr/>
          </a:p>
        </p:txBody>
      </p:sp>
      <p:sp>
        <p:nvSpPr>
          <p:cNvPr id="414" name="Google Shape;414;p38"/>
          <p:cNvSpPr txBox="1"/>
          <p:nvPr/>
        </p:nvSpPr>
        <p:spPr>
          <a:xfrm>
            <a:off x="596341" y="1773625"/>
            <a:ext cx="1685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Divide in half each time</a:t>
            </a:r>
            <a:endParaRPr dirty="0"/>
          </a:p>
        </p:txBody>
      </p:sp>
      <p:sp>
        <p:nvSpPr>
          <p:cNvPr id="416" name="Google Shape;416;p38"/>
          <p:cNvSpPr txBox="1"/>
          <p:nvPr/>
        </p:nvSpPr>
        <p:spPr>
          <a:xfrm>
            <a:off x="596341" y="5285429"/>
            <a:ext cx="16857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Actual sorting happens here</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Merge Sort: Divide Step</a:t>
            </a:r>
            <a:endParaRPr/>
          </a:p>
        </p:txBody>
      </p:sp>
      <p:graphicFrame>
        <p:nvGraphicFramePr>
          <p:cNvPr id="423" name="Google Shape;423;p39"/>
          <p:cNvGraphicFramePr/>
          <p:nvPr/>
        </p:nvGraphicFramePr>
        <p:xfrm>
          <a:off x="3198894" y="1219200"/>
          <a:ext cx="80638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424" name="Google Shape;424;p39"/>
          <p:cNvSpPr txBox="1"/>
          <p:nvPr/>
        </p:nvSpPr>
        <p:spPr>
          <a:xfrm>
            <a:off x="2269278" y="1219200"/>
            <a:ext cx="100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onsolas"/>
                <a:ea typeface="Consolas"/>
                <a:cs typeface="Consolas"/>
                <a:sym typeface="Consolas"/>
              </a:rPr>
              <a:t>Divide</a:t>
            </a:r>
            <a:endParaRPr>
              <a:latin typeface="Consolas"/>
              <a:ea typeface="Consolas"/>
              <a:cs typeface="Consolas"/>
              <a:sym typeface="Consolas"/>
            </a:endParaRPr>
          </a:p>
        </p:txBody>
      </p:sp>
      <p:graphicFrame>
        <p:nvGraphicFramePr>
          <p:cNvPr id="425" name="Google Shape;425;p39"/>
          <p:cNvGraphicFramePr/>
          <p:nvPr/>
        </p:nvGraphicFramePr>
        <p:xfrm>
          <a:off x="2652438" y="2116511"/>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26" name="Google Shape;426;p39"/>
          <p:cNvGraphicFramePr/>
          <p:nvPr/>
        </p:nvGraphicFramePr>
        <p:xfrm>
          <a:off x="7757530" y="2139301"/>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427" name="Google Shape;427;p39"/>
          <p:cNvCxnSpPr/>
          <p:nvPr/>
        </p:nvCxnSpPr>
        <p:spPr>
          <a:xfrm flipH="1">
            <a:off x="6684162" y="1960880"/>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28" name="Google Shape;428;p39"/>
          <p:cNvCxnSpPr/>
          <p:nvPr/>
        </p:nvCxnSpPr>
        <p:spPr>
          <a:xfrm>
            <a:off x="7230762" y="1960880"/>
            <a:ext cx="526800" cy="549300"/>
          </a:xfrm>
          <a:prstGeom prst="straightConnector1">
            <a:avLst/>
          </a:prstGeom>
          <a:noFill/>
          <a:ln w="28575" cap="flat" cmpd="sng">
            <a:solidFill>
              <a:schemeClr val="accent2"/>
            </a:solidFill>
            <a:prstDash val="solid"/>
            <a:round/>
            <a:headEnd type="none" w="sm" len="sm"/>
            <a:tailEnd type="triangle" w="med" len="med"/>
          </a:ln>
        </p:spPr>
      </p:cxnSp>
      <p:graphicFrame>
        <p:nvGraphicFramePr>
          <p:cNvPr id="429" name="Google Shape;429;p39"/>
          <p:cNvGraphicFramePr/>
          <p:nvPr/>
        </p:nvGraphicFramePr>
        <p:xfrm>
          <a:off x="2461760" y="3019202"/>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0" name="Google Shape;430;p39"/>
          <p:cNvGraphicFramePr/>
          <p:nvPr/>
        </p:nvGraphicFramePr>
        <p:xfrm>
          <a:off x="4912847" y="3015568"/>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1" name="Google Shape;431;p39"/>
          <p:cNvGraphicFramePr/>
          <p:nvPr/>
        </p:nvGraphicFramePr>
        <p:xfrm>
          <a:off x="7494146" y="3009446"/>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2" name="Google Shape;432;p39"/>
          <p:cNvGraphicFramePr/>
          <p:nvPr/>
        </p:nvGraphicFramePr>
        <p:xfrm>
          <a:off x="9945233" y="3019202"/>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3" name="Google Shape;433;p39"/>
          <p:cNvGraphicFramePr/>
          <p:nvPr/>
        </p:nvGraphicFramePr>
        <p:xfrm>
          <a:off x="2461760"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4" name="Google Shape;434;p39"/>
          <p:cNvGraphicFramePr/>
          <p:nvPr/>
        </p:nvGraphicFramePr>
        <p:xfrm>
          <a:off x="3679031"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5" name="Google Shape;435;p39"/>
          <p:cNvGraphicFramePr/>
          <p:nvPr/>
        </p:nvGraphicFramePr>
        <p:xfrm>
          <a:off x="4896302"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6" name="Google Shape;436;p39"/>
          <p:cNvGraphicFramePr/>
          <p:nvPr/>
        </p:nvGraphicFramePr>
        <p:xfrm>
          <a:off x="6113573"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7" name="Google Shape;437;p39"/>
          <p:cNvGraphicFramePr/>
          <p:nvPr/>
        </p:nvGraphicFramePr>
        <p:xfrm>
          <a:off x="7311705" y="3911812"/>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8" name="Google Shape;438;p39"/>
          <p:cNvGraphicFramePr/>
          <p:nvPr/>
        </p:nvGraphicFramePr>
        <p:xfrm>
          <a:off x="8528976" y="3911812"/>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9" name="Google Shape;439;p39"/>
          <p:cNvGraphicFramePr/>
          <p:nvPr/>
        </p:nvGraphicFramePr>
        <p:xfrm>
          <a:off x="9746247"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40" name="Google Shape;440;p39"/>
          <p:cNvGraphicFramePr/>
          <p:nvPr/>
        </p:nvGraphicFramePr>
        <p:xfrm>
          <a:off x="10963518"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441" name="Google Shape;441;p39"/>
          <p:cNvCxnSpPr/>
          <p:nvPr/>
        </p:nvCxnSpPr>
        <p:spPr>
          <a:xfrm flipH="1">
            <a:off x="4140398" y="2851870"/>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42" name="Google Shape;442;p39"/>
          <p:cNvCxnSpPr/>
          <p:nvPr/>
        </p:nvCxnSpPr>
        <p:spPr>
          <a:xfrm>
            <a:off x="4686998" y="2851870"/>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43" name="Google Shape;443;p39"/>
          <p:cNvCxnSpPr/>
          <p:nvPr/>
        </p:nvCxnSpPr>
        <p:spPr>
          <a:xfrm flipH="1">
            <a:off x="9226864" y="2871581"/>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44" name="Google Shape;444;p39"/>
          <p:cNvCxnSpPr/>
          <p:nvPr/>
        </p:nvCxnSpPr>
        <p:spPr>
          <a:xfrm>
            <a:off x="9773464" y="2871581"/>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45" name="Google Shape;445;p39"/>
          <p:cNvCxnSpPr/>
          <p:nvPr/>
        </p:nvCxnSpPr>
        <p:spPr>
          <a:xfrm flipH="1">
            <a:off x="3058877" y="3762151"/>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46" name="Google Shape;446;p39"/>
          <p:cNvCxnSpPr/>
          <p:nvPr/>
        </p:nvCxnSpPr>
        <p:spPr>
          <a:xfrm>
            <a:off x="3605477" y="3762151"/>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47" name="Google Shape;447;p39"/>
          <p:cNvCxnSpPr/>
          <p:nvPr/>
        </p:nvCxnSpPr>
        <p:spPr>
          <a:xfrm flipH="1">
            <a:off x="5477749" y="3762151"/>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48" name="Google Shape;448;p39"/>
          <p:cNvCxnSpPr/>
          <p:nvPr/>
        </p:nvCxnSpPr>
        <p:spPr>
          <a:xfrm>
            <a:off x="6024349" y="3762151"/>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49" name="Google Shape;449;p39"/>
          <p:cNvCxnSpPr/>
          <p:nvPr/>
        </p:nvCxnSpPr>
        <p:spPr>
          <a:xfrm flipH="1">
            <a:off x="7982376" y="3751126"/>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50" name="Google Shape;450;p39"/>
          <p:cNvCxnSpPr/>
          <p:nvPr/>
        </p:nvCxnSpPr>
        <p:spPr>
          <a:xfrm>
            <a:off x="8528976" y="3751126"/>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51" name="Google Shape;451;p39"/>
          <p:cNvCxnSpPr/>
          <p:nvPr/>
        </p:nvCxnSpPr>
        <p:spPr>
          <a:xfrm flipH="1">
            <a:off x="10382889" y="3760882"/>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52" name="Google Shape;452;p39"/>
          <p:cNvCxnSpPr/>
          <p:nvPr/>
        </p:nvCxnSpPr>
        <p:spPr>
          <a:xfrm>
            <a:off x="10929489" y="3760882"/>
            <a:ext cx="526800" cy="549300"/>
          </a:xfrm>
          <a:prstGeom prst="straightConnector1">
            <a:avLst/>
          </a:prstGeom>
          <a:noFill/>
          <a:ln w="28575" cap="flat" cmpd="sng">
            <a:solidFill>
              <a:schemeClr val="accent2"/>
            </a:solidFill>
            <a:prstDash val="solid"/>
            <a:round/>
            <a:headEnd type="none" w="sm" len="sm"/>
            <a:tailEnd type="triangle" w="med" len="med"/>
          </a:ln>
        </p:spPr>
      </p:cxnSp>
      <p:sp>
        <p:nvSpPr>
          <p:cNvPr id="453" name="Google Shape;453;p39"/>
          <p:cNvSpPr txBox="1"/>
          <p:nvPr/>
        </p:nvSpPr>
        <p:spPr>
          <a:xfrm>
            <a:off x="310243" y="2139301"/>
            <a:ext cx="20718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Recursive Case: split the array in half and recurse on both halves</a:t>
            </a:r>
            <a:endParaRPr dirty="0">
              <a:latin typeface="Quattrocento Sans"/>
              <a:ea typeface="Quattrocento Sans"/>
              <a:cs typeface="Quattrocento Sans"/>
              <a:sym typeface="Quattrocento Sans"/>
            </a:endParaRPr>
          </a:p>
        </p:txBody>
      </p:sp>
      <p:sp>
        <p:nvSpPr>
          <p:cNvPr id="454" name="Google Shape;454;p39"/>
          <p:cNvSpPr txBox="1"/>
          <p:nvPr/>
        </p:nvSpPr>
        <p:spPr>
          <a:xfrm>
            <a:off x="315421" y="3817559"/>
            <a:ext cx="2071800"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When array hits size 1, stop dividing. </a:t>
            </a:r>
            <a:endParaRPr dirty="0">
              <a:latin typeface="Quattrocento Sans"/>
              <a:ea typeface="Quattrocento Sans"/>
              <a:cs typeface="Quattrocento Sans"/>
              <a:sym typeface="Quattrocento Sans"/>
            </a:endParaRPr>
          </a:p>
        </p:txBody>
      </p:sp>
      <p:sp>
        <p:nvSpPr>
          <p:cNvPr id="455" name="Google Shape;455;p39"/>
          <p:cNvSpPr txBox="1"/>
          <p:nvPr/>
        </p:nvSpPr>
        <p:spPr>
          <a:xfrm>
            <a:off x="3248313" y="5330051"/>
            <a:ext cx="79068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Quattrocento Sans"/>
                <a:ea typeface="Quattrocento Sans"/>
                <a:cs typeface="Quattrocento Sans"/>
                <a:sym typeface="Quattrocento Sans"/>
              </a:rPr>
              <a:t>Sort the pieces through recursion</a:t>
            </a:r>
            <a:endParaRPr dirty="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Merge Sort: Combine Step</a:t>
            </a:r>
            <a:endParaRPr/>
          </a:p>
        </p:txBody>
      </p:sp>
      <p:graphicFrame>
        <p:nvGraphicFramePr>
          <p:cNvPr id="461" name="Google Shape;461;p40"/>
          <p:cNvGraphicFramePr/>
          <p:nvPr/>
        </p:nvGraphicFramePr>
        <p:xfrm>
          <a:off x="1554239" y="1646035"/>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462" name="Google Shape;462;p40"/>
          <p:cNvGraphicFramePr/>
          <p:nvPr/>
        </p:nvGraphicFramePr>
        <p:xfrm>
          <a:off x="6365626" y="1646035"/>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sp>
        <p:nvSpPr>
          <p:cNvPr id="463" name="Google Shape;463;p40"/>
          <p:cNvSpPr txBox="1"/>
          <p:nvPr/>
        </p:nvSpPr>
        <p:spPr>
          <a:xfrm>
            <a:off x="1507602" y="1358023"/>
            <a:ext cx="1035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3"/>
                </a:solidFill>
                <a:latin typeface="Calibri"/>
                <a:ea typeface="Calibri"/>
                <a:cs typeface="Calibri"/>
                <a:sym typeface="Calibri"/>
              </a:rPr>
              <a:t>Combine</a:t>
            </a:r>
            <a:endParaRPr/>
          </a:p>
        </p:txBody>
      </p:sp>
      <p:graphicFrame>
        <p:nvGraphicFramePr>
          <p:cNvPr id="464" name="Google Shape;464;p40"/>
          <p:cNvGraphicFramePr/>
          <p:nvPr/>
        </p:nvGraphicFramePr>
        <p:xfrm>
          <a:off x="1965390" y="3021084"/>
          <a:ext cx="80638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sp>
        <p:nvSpPr>
          <p:cNvPr id="465" name="Google Shape;465;p40"/>
          <p:cNvSpPr/>
          <p:nvPr/>
        </p:nvSpPr>
        <p:spPr>
          <a:xfrm>
            <a:off x="1965390" y="2433779"/>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6" name="Google Shape;466;p40"/>
          <p:cNvSpPr/>
          <p:nvPr/>
        </p:nvSpPr>
        <p:spPr>
          <a:xfrm>
            <a:off x="6793694" y="2445465"/>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7" name="Google Shape;467;p40"/>
          <p:cNvSpPr txBox="1"/>
          <p:nvPr/>
        </p:nvSpPr>
        <p:spPr>
          <a:xfrm>
            <a:off x="2289867" y="340133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468" name="Google Shape;468;p40"/>
          <p:cNvSpPr txBox="1"/>
          <p:nvPr/>
        </p:nvSpPr>
        <p:spPr>
          <a:xfrm>
            <a:off x="3324583" y="340133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469" name="Google Shape;469;p40"/>
          <p:cNvSpPr txBox="1"/>
          <p:nvPr/>
        </p:nvSpPr>
        <p:spPr>
          <a:xfrm>
            <a:off x="4335198" y="340133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6</a:t>
            </a:r>
            <a:endParaRPr/>
          </a:p>
        </p:txBody>
      </p:sp>
      <p:sp>
        <p:nvSpPr>
          <p:cNvPr id="470" name="Google Shape;470;p40"/>
          <p:cNvSpPr txBox="1"/>
          <p:nvPr/>
        </p:nvSpPr>
        <p:spPr>
          <a:xfrm>
            <a:off x="5329771" y="340133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471" name="Google Shape;471;p40"/>
          <p:cNvSpPr txBox="1"/>
          <p:nvPr/>
        </p:nvSpPr>
        <p:spPr>
          <a:xfrm>
            <a:off x="6356428" y="340133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8</a:t>
            </a:r>
            <a:endParaRPr/>
          </a:p>
        </p:txBody>
      </p:sp>
      <p:sp>
        <p:nvSpPr>
          <p:cNvPr id="472" name="Google Shape;472;p40"/>
          <p:cNvSpPr txBox="1"/>
          <p:nvPr/>
        </p:nvSpPr>
        <p:spPr>
          <a:xfrm>
            <a:off x="7358984" y="3401334"/>
            <a:ext cx="41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22</a:t>
            </a:r>
            <a:endParaRPr/>
          </a:p>
        </p:txBody>
      </p:sp>
      <p:sp>
        <p:nvSpPr>
          <p:cNvPr id="473" name="Google Shape;473;p40"/>
          <p:cNvSpPr txBox="1"/>
          <p:nvPr/>
        </p:nvSpPr>
        <p:spPr>
          <a:xfrm>
            <a:off x="8325953" y="3401334"/>
            <a:ext cx="41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55</a:t>
            </a:r>
            <a:endParaRPr/>
          </a:p>
        </p:txBody>
      </p:sp>
      <p:sp>
        <p:nvSpPr>
          <p:cNvPr id="474" name="Google Shape;474;p40"/>
          <p:cNvSpPr txBox="1"/>
          <p:nvPr/>
        </p:nvSpPr>
        <p:spPr>
          <a:xfrm>
            <a:off x="9324105" y="3401334"/>
            <a:ext cx="41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91</a:t>
            </a:r>
            <a:endParaRPr/>
          </a:p>
        </p:txBody>
      </p:sp>
      <p:sp>
        <p:nvSpPr>
          <p:cNvPr id="475" name="Google Shape;475;p40"/>
          <p:cNvSpPr txBox="1"/>
          <p:nvPr/>
        </p:nvSpPr>
        <p:spPr>
          <a:xfrm>
            <a:off x="751395" y="4278821"/>
            <a:ext cx="10491600"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1"/>
                </a:solidFill>
                <a:latin typeface="Quattrocento Sans"/>
                <a:ea typeface="Quattrocento Sans"/>
                <a:cs typeface="Quattrocento Sans"/>
                <a:sym typeface="Quattrocento Sans"/>
              </a:rPr>
              <a:t>Combining two </a:t>
            </a:r>
            <a:r>
              <a:rPr lang="en-US" sz="1800" i="1" dirty="0">
                <a:solidFill>
                  <a:schemeClr val="tx1"/>
                </a:solidFill>
                <a:latin typeface="Quattrocento Sans"/>
                <a:ea typeface="Quattrocento Sans"/>
                <a:cs typeface="Quattrocento Sans"/>
                <a:sym typeface="Quattrocento Sans"/>
              </a:rPr>
              <a:t>sorted</a:t>
            </a:r>
            <a:r>
              <a:rPr lang="en-US" sz="1800" dirty="0">
                <a:solidFill>
                  <a:schemeClr val="tx1"/>
                </a:solidFill>
                <a:latin typeface="Quattrocento Sans"/>
                <a:ea typeface="Quattrocento Sans"/>
                <a:cs typeface="Quattrocento Sans"/>
                <a:sym typeface="Quattrocento Sans"/>
              </a:rPr>
              <a:t> arrays:</a:t>
            </a:r>
            <a:endParaRPr dirty="0">
              <a:solidFill>
                <a:schemeClr val="tx1"/>
              </a:solidFill>
              <a:latin typeface="Quattrocento Sans"/>
              <a:ea typeface="Quattrocento Sans"/>
              <a:cs typeface="Quattrocento Sans"/>
              <a:sym typeface="Quattrocento Sans"/>
            </a:endParaRPr>
          </a:p>
          <a:p>
            <a:pPr marL="342900" marR="0" lvl="0" indent="-342900" algn="l" rtl="0">
              <a:spcBef>
                <a:spcPts val="0"/>
              </a:spcBef>
              <a:spcAft>
                <a:spcPts val="0"/>
              </a:spcAft>
              <a:buClr>
                <a:schemeClr val="dk1"/>
              </a:buClr>
              <a:buSzPts val="1800"/>
              <a:buFont typeface="Calibri"/>
              <a:buAutoNum type="arabicPeriod"/>
            </a:pPr>
            <a:r>
              <a:rPr lang="en-US" sz="1800" dirty="0">
                <a:solidFill>
                  <a:schemeClr val="tx1"/>
                </a:solidFill>
                <a:latin typeface="Quattrocento Sans"/>
                <a:ea typeface="Quattrocento Sans"/>
                <a:cs typeface="Quattrocento Sans"/>
                <a:sym typeface="Quattrocento Sans"/>
              </a:rPr>
              <a:t>Initialize two pointers to start of both arrays</a:t>
            </a:r>
            <a:endParaRPr dirty="0">
              <a:solidFill>
                <a:schemeClr val="tx1"/>
              </a:solidFill>
              <a:latin typeface="Quattrocento Sans"/>
              <a:ea typeface="Quattrocento Sans"/>
              <a:cs typeface="Quattrocento Sans"/>
              <a:sym typeface="Quattrocento Sans"/>
            </a:endParaRPr>
          </a:p>
          <a:p>
            <a:pPr marL="342900" marR="0" lvl="0" indent="-342900" algn="l" rtl="0">
              <a:spcBef>
                <a:spcPts val="0"/>
              </a:spcBef>
              <a:spcAft>
                <a:spcPts val="0"/>
              </a:spcAft>
              <a:buClr>
                <a:schemeClr val="dk1"/>
              </a:buClr>
              <a:buSzPts val="1800"/>
              <a:buFont typeface="Quattrocento Sans"/>
              <a:buAutoNum type="arabicPeriod"/>
            </a:pPr>
            <a:r>
              <a:rPr lang="en-US" sz="1800" dirty="0">
                <a:solidFill>
                  <a:schemeClr val="tx1"/>
                </a:solidFill>
                <a:latin typeface="Quattrocento Sans"/>
                <a:ea typeface="Quattrocento Sans"/>
                <a:cs typeface="Quattrocento Sans"/>
                <a:sym typeface="Quattrocento Sans"/>
              </a:rPr>
              <a:t>Repeat until all elements are added:</a:t>
            </a:r>
            <a:endParaRPr dirty="0">
              <a:solidFill>
                <a:schemeClr val="tx1"/>
              </a:solidFill>
              <a:latin typeface="Quattrocento Sans"/>
              <a:ea typeface="Quattrocento Sans"/>
              <a:cs typeface="Quattrocento Sans"/>
              <a:sym typeface="Quattrocento Sans"/>
            </a:endParaRPr>
          </a:p>
          <a:p>
            <a:pPr marL="800100" marR="0" lvl="1" indent="-342900" algn="l" rtl="0">
              <a:spcBef>
                <a:spcPts val="0"/>
              </a:spcBef>
              <a:spcAft>
                <a:spcPts val="0"/>
              </a:spcAft>
              <a:buClr>
                <a:schemeClr val="dk1"/>
              </a:buClr>
              <a:buSzPts val="1800"/>
              <a:buFont typeface="Quattrocento Sans"/>
              <a:buAutoNum type="arabicPeriod"/>
            </a:pPr>
            <a:r>
              <a:rPr lang="en-US" sz="1800" i="0" u="none" strike="noStrike" cap="none" dirty="0">
                <a:solidFill>
                  <a:schemeClr val="tx1"/>
                </a:solidFill>
                <a:latin typeface="Quattrocento Sans"/>
                <a:ea typeface="Quattrocento Sans"/>
                <a:cs typeface="Quattrocento Sans"/>
                <a:sym typeface="Quattrocento Sans"/>
              </a:rPr>
              <a:t>Add the smaller element of the two pointers to the result array</a:t>
            </a:r>
            <a:endParaRPr dirty="0">
              <a:solidFill>
                <a:schemeClr val="tx1"/>
              </a:solidFill>
              <a:latin typeface="Quattrocento Sans"/>
              <a:ea typeface="Quattrocento Sans"/>
              <a:cs typeface="Quattrocento Sans"/>
              <a:sym typeface="Quattrocento Sans"/>
            </a:endParaRPr>
          </a:p>
          <a:p>
            <a:pPr marL="800100" marR="0" lvl="1" indent="-342900" algn="l" rtl="0">
              <a:spcBef>
                <a:spcPts val="0"/>
              </a:spcBef>
              <a:spcAft>
                <a:spcPts val="0"/>
              </a:spcAft>
              <a:buClr>
                <a:schemeClr val="dk1"/>
              </a:buClr>
              <a:buSzPts val="1800"/>
              <a:buFont typeface="Quattrocento Sans"/>
              <a:buAutoNum type="arabicPeriod"/>
            </a:pPr>
            <a:r>
              <a:rPr lang="en-US" sz="1800" i="0" u="none" strike="noStrike" cap="none" dirty="0">
                <a:solidFill>
                  <a:schemeClr val="tx1"/>
                </a:solidFill>
                <a:latin typeface="Quattrocento Sans"/>
                <a:ea typeface="Quattrocento Sans"/>
                <a:cs typeface="Quattrocento Sans"/>
                <a:sym typeface="Quattrocento Sans"/>
              </a:rPr>
              <a:t>Move that pointer forward one spot</a:t>
            </a:r>
            <a:endParaRPr dirty="0">
              <a:solidFill>
                <a:schemeClr val="tx1"/>
              </a:solidFill>
              <a:latin typeface="Quattrocento Sans"/>
              <a:ea typeface="Quattrocento Sans"/>
              <a:cs typeface="Quattrocento Sans"/>
              <a:sym typeface="Quattrocento Sans"/>
            </a:endParaRPr>
          </a:p>
        </p:txBody>
      </p:sp>
      <p:sp>
        <p:nvSpPr>
          <p:cNvPr id="476" name="Google Shape;476;p40"/>
          <p:cNvSpPr/>
          <p:nvPr/>
        </p:nvSpPr>
        <p:spPr>
          <a:xfrm>
            <a:off x="7777769" y="2433765"/>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7" name="Google Shape;477;p40"/>
          <p:cNvSpPr/>
          <p:nvPr/>
        </p:nvSpPr>
        <p:spPr>
          <a:xfrm>
            <a:off x="2973365" y="2433779"/>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8" name="Google Shape;478;p40"/>
          <p:cNvSpPr/>
          <p:nvPr/>
        </p:nvSpPr>
        <p:spPr>
          <a:xfrm>
            <a:off x="8761844" y="2433765"/>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9" name="Google Shape;479;p40"/>
          <p:cNvSpPr/>
          <p:nvPr/>
        </p:nvSpPr>
        <p:spPr>
          <a:xfrm>
            <a:off x="9831794" y="2433765"/>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0" name="Google Shape;480;p40"/>
          <p:cNvSpPr/>
          <p:nvPr/>
        </p:nvSpPr>
        <p:spPr>
          <a:xfrm>
            <a:off x="3981340" y="2433779"/>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1" name="Google Shape;481;p40"/>
          <p:cNvSpPr/>
          <p:nvPr/>
        </p:nvSpPr>
        <p:spPr>
          <a:xfrm>
            <a:off x="4989315" y="2433779"/>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7"/>
                                        </p:tgtEl>
                                        <p:attrNameLst>
                                          <p:attrName>style.visibility</p:attrName>
                                        </p:attrNameLst>
                                      </p:cBhvr>
                                      <p:to>
                                        <p:strVal val="visible"/>
                                      </p:to>
                                    </p:set>
                                    <p:animEffect transition="in" filter="fade">
                                      <p:cBhvr>
                                        <p:cTn id="7" dur="500"/>
                                        <p:tgtEl>
                                          <p:spTgt spid="4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466"/>
                                        </p:tgtEl>
                                      </p:cBhvr>
                                    </p:animEffect>
                                    <p:set>
                                      <p:cBhvr>
                                        <p:cTn id="12" dur="1" fill="hold">
                                          <p:stCondLst>
                                            <p:cond delay="1000"/>
                                          </p:stCondLst>
                                        </p:cTn>
                                        <p:tgtEl>
                                          <p:spTgt spid="466"/>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476"/>
                                        </p:tgtEl>
                                        <p:attrNameLst>
                                          <p:attrName>style.visibility</p:attrName>
                                        </p:attrNameLst>
                                      </p:cBhvr>
                                      <p:to>
                                        <p:strVal val="visible"/>
                                      </p:to>
                                    </p:set>
                                    <p:animEffect transition="in" filter="fade">
                                      <p:cBhvr>
                                        <p:cTn id="15" dur="1000"/>
                                        <p:tgtEl>
                                          <p:spTgt spid="47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68"/>
                                        </p:tgtEl>
                                        <p:attrNameLst>
                                          <p:attrName>style.visibility</p:attrName>
                                        </p:attrNameLst>
                                      </p:cBhvr>
                                      <p:to>
                                        <p:strVal val="visible"/>
                                      </p:to>
                                    </p:set>
                                    <p:animEffect transition="in" filter="fade">
                                      <p:cBhvr>
                                        <p:cTn id="20" dur="500"/>
                                        <p:tgtEl>
                                          <p:spTgt spid="46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1000"/>
                                        <p:tgtEl>
                                          <p:spTgt spid="465"/>
                                        </p:tgtEl>
                                      </p:cBhvr>
                                    </p:animEffect>
                                    <p:set>
                                      <p:cBhvr>
                                        <p:cTn id="25" dur="1" fill="hold">
                                          <p:stCondLst>
                                            <p:cond delay="1000"/>
                                          </p:stCondLst>
                                        </p:cTn>
                                        <p:tgtEl>
                                          <p:spTgt spid="465"/>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477"/>
                                        </p:tgtEl>
                                        <p:attrNameLst>
                                          <p:attrName>style.visibility</p:attrName>
                                        </p:attrNameLst>
                                      </p:cBhvr>
                                      <p:to>
                                        <p:strVal val="visible"/>
                                      </p:to>
                                    </p:set>
                                    <p:animEffect transition="in" filter="fade">
                                      <p:cBhvr>
                                        <p:cTn id="28" dur="1000"/>
                                        <p:tgtEl>
                                          <p:spTgt spid="47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69"/>
                                        </p:tgtEl>
                                        <p:attrNameLst>
                                          <p:attrName>style.visibility</p:attrName>
                                        </p:attrNameLst>
                                      </p:cBhvr>
                                      <p:to>
                                        <p:strVal val="visible"/>
                                      </p:to>
                                    </p:set>
                                    <p:animEffect transition="in" filter="fade">
                                      <p:cBhvr>
                                        <p:cTn id="33" dur="500"/>
                                        <p:tgtEl>
                                          <p:spTgt spid="46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1000"/>
                                        <p:tgtEl>
                                          <p:spTgt spid="476"/>
                                        </p:tgtEl>
                                      </p:cBhvr>
                                    </p:animEffect>
                                    <p:set>
                                      <p:cBhvr>
                                        <p:cTn id="38" dur="1" fill="hold">
                                          <p:stCondLst>
                                            <p:cond delay="1000"/>
                                          </p:stCondLst>
                                        </p:cTn>
                                        <p:tgtEl>
                                          <p:spTgt spid="476"/>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478"/>
                                        </p:tgtEl>
                                        <p:attrNameLst>
                                          <p:attrName>style.visibility</p:attrName>
                                        </p:attrNameLst>
                                      </p:cBhvr>
                                      <p:to>
                                        <p:strVal val="visible"/>
                                      </p:to>
                                    </p:set>
                                    <p:animEffect transition="in" filter="fade">
                                      <p:cBhvr>
                                        <p:cTn id="41" dur="1000"/>
                                        <p:tgtEl>
                                          <p:spTgt spid="47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70"/>
                                        </p:tgtEl>
                                        <p:attrNameLst>
                                          <p:attrName>style.visibility</p:attrName>
                                        </p:attrNameLst>
                                      </p:cBhvr>
                                      <p:to>
                                        <p:strVal val="visible"/>
                                      </p:to>
                                    </p:set>
                                    <p:animEffect transition="in" filter="fade">
                                      <p:cBhvr>
                                        <p:cTn id="46" dur="500"/>
                                        <p:tgtEl>
                                          <p:spTgt spid="47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1000"/>
                                        <p:tgtEl>
                                          <p:spTgt spid="478"/>
                                        </p:tgtEl>
                                      </p:cBhvr>
                                    </p:animEffect>
                                    <p:set>
                                      <p:cBhvr>
                                        <p:cTn id="51" dur="1" fill="hold">
                                          <p:stCondLst>
                                            <p:cond delay="1000"/>
                                          </p:stCondLst>
                                        </p:cTn>
                                        <p:tgtEl>
                                          <p:spTgt spid="478"/>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479"/>
                                        </p:tgtEl>
                                        <p:attrNameLst>
                                          <p:attrName>style.visibility</p:attrName>
                                        </p:attrNameLst>
                                      </p:cBhvr>
                                      <p:to>
                                        <p:strVal val="visible"/>
                                      </p:to>
                                    </p:set>
                                    <p:animEffect transition="in" filter="fade">
                                      <p:cBhvr>
                                        <p:cTn id="54" dur="1000"/>
                                        <p:tgtEl>
                                          <p:spTgt spid="47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71"/>
                                        </p:tgtEl>
                                        <p:attrNameLst>
                                          <p:attrName>style.visibility</p:attrName>
                                        </p:attrNameLst>
                                      </p:cBhvr>
                                      <p:to>
                                        <p:strVal val="visible"/>
                                      </p:to>
                                    </p:set>
                                    <p:animEffect transition="in" filter="fade">
                                      <p:cBhvr>
                                        <p:cTn id="59" dur="500"/>
                                        <p:tgtEl>
                                          <p:spTgt spid="47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1000"/>
                                        <p:tgtEl>
                                          <p:spTgt spid="477"/>
                                        </p:tgtEl>
                                      </p:cBhvr>
                                    </p:animEffect>
                                    <p:set>
                                      <p:cBhvr>
                                        <p:cTn id="64" dur="1" fill="hold">
                                          <p:stCondLst>
                                            <p:cond delay="1000"/>
                                          </p:stCondLst>
                                        </p:cTn>
                                        <p:tgtEl>
                                          <p:spTgt spid="477"/>
                                        </p:tgtEl>
                                        <p:attrNameLst>
                                          <p:attrName>style.visibility</p:attrName>
                                        </p:attrNameLst>
                                      </p:cBhvr>
                                      <p:to>
                                        <p:strVal val="hidden"/>
                                      </p:to>
                                    </p:set>
                                  </p:childTnLst>
                                </p:cTn>
                              </p:par>
                              <p:par>
                                <p:cTn id="65" presetID="10" presetClass="entr" presetSubtype="0" fill="hold" nodeType="withEffect">
                                  <p:stCondLst>
                                    <p:cond delay="0"/>
                                  </p:stCondLst>
                                  <p:childTnLst>
                                    <p:set>
                                      <p:cBhvr>
                                        <p:cTn id="66" dur="1" fill="hold">
                                          <p:stCondLst>
                                            <p:cond delay="0"/>
                                          </p:stCondLst>
                                        </p:cTn>
                                        <p:tgtEl>
                                          <p:spTgt spid="480"/>
                                        </p:tgtEl>
                                        <p:attrNameLst>
                                          <p:attrName>style.visibility</p:attrName>
                                        </p:attrNameLst>
                                      </p:cBhvr>
                                      <p:to>
                                        <p:strVal val="visible"/>
                                      </p:to>
                                    </p:set>
                                    <p:animEffect transition="in" filter="fade">
                                      <p:cBhvr>
                                        <p:cTn id="67" dur="1000"/>
                                        <p:tgtEl>
                                          <p:spTgt spid="48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72"/>
                                        </p:tgtEl>
                                        <p:attrNameLst>
                                          <p:attrName>style.visibility</p:attrName>
                                        </p:attrNameLst>
                                      </p:cBhvr>
                                      <p:to>
                                        <p:strVal val="visible"/>
                                      </p:to>
                                    </p:set>
                                    <p:animEffect transition="in" filter="fade">
                                      <p:cBhvr>
                                        <p:cTn id="72" dur="500"/>
                                        <p:tgtEl>
                                          <p:spTgt spid="47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1000"/>
                                        <p:tgtEl>
                                          <p:spTgt spid="480"/>
                                        </p:tgtEl>
                                      </p:cBhvr>
                                    </p:animEffect>
                                    <p:set>
                                      <p:cBhvr>
                                        <p:cTn id="77" dur="1" fill="hold">
                                          <p:stCondLst>
                                            <p:cond delay="1000"/>
                                          </p:stCondLst>
                                        </p:cTn>
                                        <p:tgtEl>
                                          <p:spTgt spid="480"/>
                                        </p:tgtEl>
                                        <p:attrNameLst>
                                          <p:attrName>style.visibility</p:attrName>
                                        </p:attrNameLst>
                                      </p:cBhvr>
                                      <p:to>
                                        <p:strVal val="hidden"/>
                                      </p:to>
                                    </p:set>
                                  </p:childTnLst>
                                </p:cTn>
                              </p:par>
                              <p:par>
                                <p:cTn id="78" presetID="10" presetClass="entr" presetSubtype="0" fill="hold" nodeType="withEffect">
                                  <p:stCondLst>
                                    <p:cond delay="0"/>
                                  </p:stCondLst>
                                  <p:childTnLst>
                                    <p:set>
                                      <p:cBhvr>
                                        <p:cTn id="79" dur="1" fill="hold">
                                          <p:stCondLst>
                                            <p:cond delay="0"/>
                                          </p:stCondLst>
                                        </p:cTn>
                                        <p:tgtEl>
                                          <p:spTgt spid="481"/>
                                        </p:tgtEl>
                                        <p:attrNameLst>
                                          <p:attrName>style.visibility</p:attrName>
                                        </p:attrNameLst>
                                      </p:cBhvr>
                                      <p:to>
                                        <p:strVal val="visible"/>
                                      </p:to>
                                    </p:set>
                                    <p:animEffect transition="in" filter="fade">
                                      <p:cBhvr>
                                        <p:cTn id="80" dur="1000"/>
                                        <p:tgtEl>
                                          <p:spTgt spid="48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73"/>
                                        </p:tgtEl>
                                        <p:attrNameLst>
                                          <p:attrName>style.visibility</p:attrName>
                                        </p:attrNameLst>
                                      </p:cBhvr>
                                      <p:to>
                                        <p:strVal val="visible"/>
                                      </p:to>
                                    </p:set>
                                    <p:animEffect transition="in" filter="fade">
                                      <p:cBhvr>
                                        <p:cTn id="85" dur="500"/>
                                        <p:tgtEl>
                                          <p:spTgt spid="47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474"/>
                                        </p:tgtEl>
                                        <p:attrNameLst>
                                          <p:attrName>style.visibility</p:attrName>
                                        </p:attrNameLst>
                                      </p:cBhvr>
                                      <p:to>
                                        <p:strVal val="visible"/>
                                      </p:to>
                                    </p:set>
                                    <p:animEffect transition="in" filter="fade">
                                      <p:cBhvr>
                                        <p:cTn id="90" dur="5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Merge Sort</a:t>
            </a:r>
            <a:endParaRPr/>
          </a:p>
        </p:txBody>
      </p:sp>
      <p:sp>
        <p:nvSpPr>
          <p:cNvPr id="487" name="Google Shape;487;p41"/>
          <p:cNvSpPr txBox="1"/>
          <p:nvPr/>
        </p:nvSpPr>
        <p:spPr>
          <a:xfrm>
            <a:off x="289279" y="1464168"/>
            <a:ext cx="4955100" cy="16932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b="1">
                <a:solidFill>
                  <a:schemeClr val="dk1"/>
                </a:solidFill>
                <a:latin typeface="Consolas"/>
                <a:ea typeface="Consolas"/>
                <a:cs typeface="Consolas"/>
                <a:sym typeface="Consolas"/>
              </a:rPr>
              <a:t>mergeSort</a:t>
            </a:r>
            <a:r>
              <a:rPr lang="en-US" sz="1300">
                <a:solidFill>
                  <a:schemeClr val="dk1"/>
                </a:solidFill>
                <a:latin typeface="Consolas"/>
                <a:ea typeface="Consolas"/>
                <a:cs typeface="Consolas"/>
                <a:sym typeface="Consolas"/>
              </a:rPr>
              <a:t>(list) {</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a:t>
            </a:r>
            <a:r>
              <a:rPr lang="en-US" sz="1300">
                <a:solidFill>
                  <a:schemeClr val="accent2"/>
                </a:solidFill>
                <a:latin typeface="Consolas"/>
                <a:ea typeface="Consolas"/>
                <a:cs typeface="Consolas"/>
                <a:sym typeface="Consolas"/>
              </a:rPr>
              <a:t>if</a:t>
            </a:r>
            <a:r>
              <a:rPr lang="en-US" sz="1300">
                <a:solidFill>
                  <a:schemeClr val="dk1"/>
                </a:solidFill>
                <a:latin typeface="Consolas"/>
                <a:ea typeface="Consolas"/>
                <a:cs typeface="Consolas"/>
                <a:sym typeface="Consolas"/>
              </a:rPr>
              <a:t> (list.length == </a:t>
            </a:r>
            <a:r>
              <a:rPr lang="en-US" sz="1300">
                <a:solidFill>
                  <a:schemeClr val="accent5"/>
                </a:solidFill>
                <a:latin typeface="Consolas"/>
                <a:ea typeface="Consolas"/>
                <a:cs typeface="Consolas"/>
                <a:sym typeface="Consolas"/>
              </a:rPr>
              <a:t>1</a:t>
            </a:r>
            <a:r>
              <a:rPr lang="en-US" sz="1300">
                <a:solidFill>
                  <a:schemeClr val="dk1"/>
                </a:solidFill>
                <a:latin typeface="Consolas"/>
                <a:ea typeface="Consolas"/>
                <a:cs typeface="Consolas"/>
                <a:sym typeface="Consolas"/>
              </a:rPr>
              <a:t>):</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a:t>
            </a:r>
            <a:r>
              <a:rPr lang="en-US" sz="1300">
                <a:solidFill>
                  <a:schemeClr val="accent2"/>
                </a:solidFill>
                <a:latin typeface="Consolas"/>
                <a:ea typeface="Consolas"/>
                <a:cs typeface="Consolas"/>
                <a:sym typeface="Consolas"/>
              </a:rPr>
              <a:t>return</a:t>
            </a:r>
            <a:r>
              <a:rPr lang="en-US" sz="1300">
                <a:solidFill>
                  <a:schemeClr val="dk1"/>
                </a:solidFill>
                <a:latin typeface="Consolas"/>
                <a:ea typeface="Consolas"/>
                <a:cs typeface="Consolas"/>
                <a:sym typeface="Consolas"/>
              </a:rPr>
              <a:t> list</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a:t>
            </a:r>
            <a:r>
              <a:rPr lang="en-US" sz="1300">
                <a:solidFill>
                  <a:schemeClr val="accent2"/>
                </a:solidFill>
                <a:latin typeface="Consolas"/>
                <a:ea typeface="Consolas"/>
                <a:cs typeface="Consolas"/>
                <a:sym typeface="Consolas"/>
              </a:rPr>
              <a:t>else</a:t>
            </a:r>
            <a:r>
              <a:rPr lang="en-US" sz="1300">
                <a:solidFill>
                  <a:schemeClr val="dk1"/>
                </a:solidFill>
                <a:latin typeface="Consolas"/>
                <a:ea typeface="Consolas"/>
                <a:cs typeface="Consolas"/>
                <a:sym typeface="Consolas"/>
              </a:rPr>
              <a:t>:</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smallerHalf = </a:t>
            </a:r>
            <a:r>
              <a:rPr lang="en-US" sz="1300" b="1">
                <a:solidFill>
                  <a:schemeClr val="dk1"/>
                </a:solidFill>
                <a:latin typeface="Consolas"/>
                <a:ea typeface="Consolas"/>
                <a:cs typeface="Consolas"/>
                <a:sym typeface="Consolas"/>
              </a:rPr>
              <a:t>mergeSort</a:t>
            </a:r>
            <a:r>
              <a:rPr lang="en-US" sz="1300">
                <a:solidFill>
                  <a:schemeClr val="dk1"/>
                </a:solidFill>
                <a:latin typeface="Consolas"/>
                <a:ea typeface="Consolas"/>
                <a:cs typeface="Consolas"/>
                <a:sym typeface="Consolas"/>
              </a:rPr>
              <a:t>(</a:t>
            </a:r>
            <a:r>
              <a:rPr lang="en-US" sz="1300">
                <a:solidFill>
                  <a:schemeClr val="accent2"/>
                </a:solidFill>
                <a:latin typeface="Consolas"/>
                <a:ea typeface="Consolas"/>
                <a:cs typeface="Consolas"/>
                <a:sym typeface="Consolas"/>
              </a:rPr>
              <a:t>new</a:t>
            </a:r>
            <a:r>
              <a:rPr lang="en-US" sz="1300">
                <a:solidFill>
                  <a:schemeClr val="dk1"/>
                </a:solidFill>
                <a:latin typeface="Consolas"/>
                <a:ea typeface="Consolas"/>
                <a:cs typeface="Consolas"/>
                <a:sym typeface="Consolas"/>
              </a:rPr>
              <a:t> [</a:t>
            </a:r>
            <a:r>
              <a:rPr lang="en-US" sz="1300">
                <a:solidFill>
                  <a:schemeClr val="accent5"/>
                </a:solidFill>
                <a:latin typeface="Consolas"/>
                <a:ea typeface="Consolas"/>
                <a:cs typeface="Consolas"/>
                <a:sym typeface="Consolas"/>
              </a:rPr>
              <a:t>0</a:t>
            </a:r>
            <a:r>
              <a:rPr lang="en-US" sz="1300">
                <a:solidFill>
                  <a:schemeClr val="dk1"/>
                </a:solidFill>
                <a:latin typeface="Consolas"/>
                <a:ea typeface="Consolas"/>
                <a:cs typeface="Consolas"/>
                <a:sym typeface="Consolas"/>
              </a:rPr>
              <a:t>, ..., mid])</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largerHalf = </a:t>
            </a:r>
            <a:r>
              <a:rPr lang="en-US" sz="1300" b="1">
                <a:solidFill>
                  <a:schemeClr val="dk1"/>
                </a:solidFill>
                <a:latin typeface="Consolas"/>
                <a:ea typeface="Consolas"/>
                <a:cs typeface="Consolas"/>
                <a:sym typeface="Consolas"/>
              </a:rPr>
              <a:t>mergeSort</a:t>
            </a:r>
            <a:r>
              <a:rPr lang="en-US" sz="1300">
                <a:solidFill>
                  <a:schemeClr val="dk1"/>
                </a:solidFill>
                <a:latin typeface="Consolas"/>
                <a:ea typeface="Consolas"/>
                <a:cs typeface="Consolas"/>
                <a:sym typeface="Consolas"/>
              </a:rPr>
              <a:t>(</a:t>
            </a:r>
            <a:r>
              <a:rPr lang="en-US" sz="1300">
                <a:solidFill>
                  <a:schemeClr val="accent2"/>
                </a:solidFill>
                <a:latin typeface="Consolas"/>
                <a:ea typeface="Consolas"/>
                <a:cs typeface="Consolas"/>
                <a:sym typeface="Consolas"/>
              </a:rPr>
              <a:t>new</a:t>
            </a:r>
            <a:r>
              <a:rPr lang="en-US" sz="1300">
                <a:solidFill>
                  <a:schemeClr val="dk1"/>
                </a:solidFill>
                <a:latin typeface="Consolas"/>
                <a:ea typeface="Consolas"/>
                <a:cs typeface="Consolas"/>
                <a:sym typeface="Consolas"/>
              </a:rPr>
              <a:t> [mid + </a:t>
            </a:r>
            <a:r>
              <a:rPr lang="en-US" sz="1300">
                <a:solidFill>
                  <a:schemeClr val="accent5"/>
                </a:solidFill>
                <a:latin typeface="Consolas"/>
                <a:ea typeface="Consolas"/>
                <a:cs typeface="Consolas"/>
                <a:sym typeface="Consolas"/>
              </a:rPr>
              <a:t>1</a:t>
            </a:r>
            <a:r>
              <a:rPr lang="en-US" sz="1300">
                <a:solidFill>
                  <a:schemeClr val="dk1"/>
                </a:solidFill>
                <a:latin typeface="Consolas"/>
                <a:ea typeface="Consolas"/>
                <a:cs typeface="Consolas"/>
                <a:sym typeface="Consolas"/>
              </a:rPr>
              <a:t>, ...])</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a:t>
            </a:r>
            <a:r>
              <a:rPr lang="en-US" sz="1300">
                <a:solidFill>
                  <a:schemeClr val="accent2"/>
                </a:solidFill>
                <a:latin typeface="Consolas"/>
                <a:ea typeface="Consolas"/>
                <a:cs typeface="Consolas"/>
                <a:sym typeface="Consolas"/>
              </a:rPr>
              <a:t>return</a:t>
            </a:r>
            <a:r>
              <a:rPr lang="en-US" sz="1300">
                <a:solidFill>
                  <a:schemeClr val="dk1"/>
                </a:solidFill>
                <a:latin typeface="Consolas"/>
                <a:ea typeface="Consolas"/>
                <a:cs typeface="Consolas"/>
                <a:sym typeface="Consolas"/>
              </a:rPr>
              <a:t> </a:t>
            </a:r>
            <a:r>
              <a:rPr lang="en-US" sz="1300" b="1">
                <a:solidFill>
                  <a:schemeClr val="dk1"/>
                </a:solidFill>
                <a:latin typeface="Consolas"/>
                <a:ea typeface="Consolas"/>
                <a:cs typeface="Consolas"/>
                <a:sym typeface="Consolas"/>
              </a:rPr>
              <a:t>merge</a:t>
            </a:r>
            <a:r>
              <a:rPr lang="en-US" sz="1300">
                <a:solidFill>
                  <a:schemeClr val="dk1"/>
                </a:solidFill>
                <a:latin typeface="Consolas"/>
                <a:ea typeface="Consolas"/>
                <a:cs typeface="Consolas"/>
                <a:sym typeface="Consolas"/>
              </a:rPr>
              <a:t>(smallerHalf, largerHalf)</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a:t>
            </a:r>
            <a:endParaRPr sz="1300"/>
          </a:p>
        </p:txBody>
      </p:sp>
      <p:sp>
        <p:nvSpPr>
          <p:cNvPr id="488" name="Google Shape;488;p41"/>
          <p:cNvSpPr txBox="1"/>
          <p:nvPr/>
        </p:nvSpPr>
        <p:spPr>
          <a:xfrm>
            <a:off x="273254" y="3459375"/>
            <a:ext cx="2200500" cy="25852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Worst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Practice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Stable?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In-place?</a:t>
            </a:r>
            <a:endParaRPr sz="1800" dirty="0">
              <a:solidFill>
                <a:schemeClr val="dk1"/>
              </a:solidFill>
              <a:latin typeface="Calibri"/>
              <a:ea typeface="Calibri"/>
              <a:cs typeface="Calibri"/>
              <a:sym typeface="Calibri"/>
            </a:endParaRPr>
          </a:p>
        </p:txBody>
      </p:sp>
      <p:sp>
        <p:nvSpPr>
          <p:cNvPr id="489" name="Google Shape;489;p41"/>
          <p:cNvSpPr txBox="1"/>
          <p:nvPr/>
        </p:nvSpPr>
        <p:spPr>
          <a:xfrm>
            <a:off x="2465773" y="5081148"/>
            <a:ext cx="50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Yes</a:t>
            </a:r>
            <a:endParaRPr/>
          </a:p>
        </p:txBody>
      </p:sp>
      <p:sp>
        <p:nvSpPr>
          <p:cNvPr id="490" name="Google Shape;490;p41"/>
          <p:cNvSpPr txBox="1"/>
          <p:nvPr/>
        </p:nvSpPr>
        <p:spPr>
          <a:xfrm>
            <a:off x="2465773" y="5615859"/>
            <a:ext cx="486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a:t>
            </a:r>
            <a:endParaRPr/>
          </a:p>
        </p:txBody>
      </p:sp>
      <p:sp>
        <p:nvSpPr>
          <p:cNvPr id="492" name="Google Shape;492;p41"/>
          <p:cNvSpPr txBox="1"/>
          <p:nvPr/>
        </p:nvSpPr>
        <p:spPr>
          <a:xfrm>
            <a:off x="2465773" y="4522745"/>
            <a:ext cx="73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Same</a:t>
            </a:r>
            <a:endParaRPr/>
          </a:p>
        </p:txBody>
      </p:sp>
      <p:sp>
        <p:nvSpPr>
          <p:cNvPr id="493" name="Google Shape;493;p41"/>
          <p:cNvSpPr txBox="1"/>
          <p:nvPr/>
        </p:nvSpPr>
        <p:spPr>
          <a:xfrm>
            <a:off x="2465773" y="3985064"/>
            <a:ext cx="73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Same</a:t>
            </a:r>
            <a:endParaRPr dirty="0"/>
          </a:p>
        </p:txBody>
      </p:sp>
      <p:graphicFrame>
        <p:nvGraphicFramePr>
          <p:cNvPr id="494" name="Google Shape;494;p41"/>
          <p:cNvGraphicFramePr/>
          <p:nvPr/>
        </p:nvGraphicFramePr>
        <p:xfrm>
          <a:off x="7548965" y="871438"/>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95" name="Google Shape;495;p41"/>
          <p:cNvGraphicFramePr/>
          <p:nvPr/>
        </p:nvGraphicFramePr>
        <p:xfrm>
          <a:off x="7285581" y="1741583"/>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96" name="Google Shape;496;p41"/>
          <p:cNvGraphicFramePr/>
          <p:nvPr/>
        </p:nvGraphicFramePr>
        <p:xfrm>
          <a:off x="9736668" y="1751339"/>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97" name="Google Shape;497;p41"/>
          <p:cNvGraphicFramePr/>
          <p:nvPr/>
        </p:nvGraphicFramePr>
        <p:xfrm>
          <a:off x="7103140" y="2643949"/>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98" name="Google Shape;498;p41"/>
          <p:cNvGraphicFramePr/>
          <p:nvPr/>
        </p:nvGraphicFramePr>
        <p:xfrm>
          <a:off x="8320411" y="2643949"/>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99" name="Google Shape;499;p41"/>
          <p:cNvGraphicFramePr/>
          <p:nvPr/>
        </p:nvGraphicFramePr>
        <p:xfrm>
          <a:off x="9537682" y="2640640"/>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500" name="Google Shape;500;p41"/>
          <p:cNvGraphicFramePr/>
          <p:nvPr/>
        </p:nvGraphicFramePr>
        <p:xfrm>
          <a:off x="10754953" y="2640640"/>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501" name="Google Shape;501;p41"/>
          <p:cNvCxnSpPr/>
          <p:nvPr/>
        </p:nvCxnSpPr>
        <p:spPr>
          <a:xfrm flipH="1">
            <a:off x="9018299" y="1603718"/>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502" name="Google Shape;502;p41"/>
          <p:cNvCxnSpPr/>
          <p:nvPr/>
        </p:nvCxnSpPr>
        <p:spPr>
          <a:xfrm>
            <a:off x="9564899" y="1603718"/>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503" name="Google Shape;503;p41"/>
          <p:cNvCxnSpPr/>
          <p:nvPr/>
        </p:nvCxnSpPr>
        <p:spPr>
          <a:xfrm flipH="1">
            <a:off x="7773811" y="2483263"/>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504" name="Google Shape;504;p41"/>
          <p:cNvCxnSpPr/>
          <p:nvPr/>
        </p:nvCxnSpPr>
        <p:spPr>
          <a:xfrm>
            <a:off x="8320411" y="2483263"/>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505" name="Google Shape;505;p41"/>
          <p:cNvCxnSpPr/>
          <p:nvPr/>
        </p:nvCxnSpPr>
        <p:spPr>
          <a:xfrm flipH="1">
            <a:off x="10174324" y="2493019"/>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506" name="Google Shape;506;p41"/>
          <p:cNvCxnSpPr/>
          <p:nvPr/>
        </p:nvCxnSpPr>
        <p:spPr>
          <a:xfrm>
            <a:off x="10720924" y="2493019"/>
            <a:ext cx="526800" cy="549300"/>
          </a:xfrm>
          <a:prstGeom prst="straightConnector1">
            <a:avLst/>
          </a:prstGeom>
          <a:noFill/>
          <a:ln w="28575" cap="flat" cmpd="sng">
            <a:solidFill>
              <a:schemeClr val="accent2"/>
            </a:solidFill>
            <a:prstDash val="solid"/>
            <a:round/>
            <a:headEnd type="none" w="sm" len="sm"/>
            <a:tailEnd type="triangle" w="med" len="med"/>
          </a:ln>
        </p:spPr>
      </p:cxnSp>
      <p:graphicFrame>
        <p:nvGraphicFramePr>
          <p:cNvPr id="507" name="Google Shape;507;p41"/>
          <p:cNvGraphicFramePr/>
          <p:nvPr/>
        </p:nvGraphicFramePr>
        <p:xfrm>
          <a:off x="7548965" y="4518617"/>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508" name="Google Shape;508;p41"/>
          <p:cNvGraphicFramePr/>
          <p:nvPr/>
        </p:nvGraphicFramePr>
        <p:xfrm>
          <a:off x="7285581" y="3588760"/>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509" name="Google Shape;509;p41"/>
          <p:cNvGraphicFramePr/>
          <p:nvPr/>
        </p:nvGraphicFramePr>
        <p:xfrm>
          <a:off x="9736668" y="3598516"/>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cxnSp>
        <p:nvCxnSpPr>
          <p:cNvPr id="510" name="Google Shape;510;p41"/>
          <p:cNvCxnSpPr/>
          <p:nvPr/>
        </p:nvCxnSpPr>
        <p:spPr>
          <a:xfrm>
            <a:off x="7773955" y="3382320"/>
            <a:ext cx="506400" cy="582600"/>
          </a:xfrm>
          <a:prstGeom prst="straightConnector1">
            <a:avLst/>
          </a:prstGeom>
          <a:noFill/>
          <a:ln w="28575" cap="flat" cmpd="sng">
            <a:solidFill>
              <a:schemeClr val="accent3"/>
            </a:solidFill>
            <a:prstDash val="solid"/>
            <a:round/>
            <a:headEnd type="none" w="sm" len="sm"/>
            <a:tailEnd type="triangle" w="med" len="med"/>
          </a:ln>
        </p:spPr>
      </p:cxnSp>
      <p:cxnSp>
        <p:nvCxnSpPr>
          <p:cNvPr id="511" name="Google Shape;511;p41"/>
          <p:cNvCxnSpPr/>
          <p:nvPr/>
        </p:nvCxnSpPr>
        <p:spPr>
          <a:xfrm flipH="1">
            <a:off x="8344994" y="3385629"/>
            <a:ext cx="479400" cy="579300"/>
          </a:xfrm>
          <a:prstGeom prst="straightConnector1">
            <a:avLst/>
          </a:prstGeom>
          <a:noFill/>
          <a:ln w="28575" cap="flat" cmpd="sng">
            <a:solidFill>
              <a:schemeClr val="accent3"/>
            </a:solidFill>
            <a:prstDash val="solid"/>
            <a:round/>
            <a:headEnd type="none" w="sm" len="sm"/>
            <a:tailEnd type="triangle" w="med" len="med"/>
          </a:ln>
        </p:spPr>
      </p:cxnSp>
      <p:cxnSp>
        <p:nvCxnSpPr>
          <p:cNvPr id="512" name="Google Shape;512;p41"/>
          <p:cNvCxnSpPr/>
          <p:nvPr/>
        </p:nvCxnSpPr>
        <p:spPr>
          <a:xfrm>
            <a:off x="10136743" y="3390330"/>
            <a:ext cx="614400" cy="579000"/>
          </a:xfrm>
          <a:prstGeom prst="straightConnector1">
            <a:avLst/>
          </a:prstGeom>
          <a:noFill/>
          <a:ln w="28575" cap="flat" cmpd="sng">
            <a:solidFill>
              <a:schemeClr val="accent3"/>
            </a:solidFill>
            <a:prstDash val="solid"/>
            <a:round/>
            <a:headEnd type="none" w="sm" len="sm"/>
            <a:tailEnd type="triangle" w="med" len="med"/>
          </a:ln>
        </p:spPr>
      </p:cxnSp>
      <p:cxnSp>
        <p:nvCxnSpPr>
          <p:cNvPr id="513" name="Google Shape;513;p41"/>
          <p:cNvCxnSpPr/>
          <p:nvPr/>
        </p:nvCxnSpPr>
        <p:spPr>
          <a:xfrm flipH="1">
            <a:off x="10825436" y="3382320"/>
            <a:ext cx="433500" cy="619200"/>
          </a:xfrm>
          <a:prstGeom prst="straightConnector1">
            <a:avLst/>
          </a:prstGeom>
          <a:noFill/>
          <a:ln w="28575" cap="flat" cmpd="sng">
            <a:solidFill>
              <a:schemeClr val="accent3"/>
            </a:solidFill>
            <a:prstDash val="solid"/>
            <a:round/>
            <a:headEnd type="none" w="sm" len="sm"/>
            <a:tailEnd type="triangle" w="med" len="med"/>
          </a:ln>
        </p:spPr>
      </p:cxnSp>
      <p:cxnSp>
        <p:nvCxnSpPr>
          <p:cNvPr id="514" name="Google Shape;514;p41"/>
          <p:cNvCxnSpPr/>
          <p:nvPr/>
        </p:nvCxnSpPr>
        <p:spPr>
          <a:xfrm>
            <a:off x="8953576" y="4339943"/>
            <a:ext cx="506400" cy="582600"/>
          </a:xfrm>
          <a:prstGeom prst="straightConnector1">
            <a:avLst/>
          </a:prstGeom>
          <a:noFill/>
          <a:ln w="28575" cap="flat" cmpd="sng">
            <a:solidFill>
              <a:schemeClr val="accent3"/>
            </a:solidFill>
            <a:prstDash val="solid"/>
            <a:round/>
            <a:headEnd type="none" w="sm" len="sm"/>
            <a:tailEnd type="triangle" w="med" len="med"/>
          </a:ln>
        </p:spPr>
      </p:cxnSp>
      <p:cxnSp>
        <p:nvCxnSpPr>
          <p:cNvPr id="515" name="Google Shape;515;p41"/>
          <p:cNvCxnSpPr/>
          <p:nvPr/>
        </p:nvCxnSpPr>
        <p:spPr>
          <a:xfrm flipH="1">
            <a:off x="9524615" y="4343252"/>
            <a:ext cx="479400" cy="579300"/>
          </a:xfrm>
          <a:prstGeom prst="straightConnector1">
            <a:avLst/>
          </a:prstGeom>
          <a:noFill/>
          <a:ln w="28575" cap="flat" cmpd="sng">
            <a:solidFill>
              <a:schemeClr val="accent3"/>
            </a:solidFill>
            <a:prstDash val="solid"/>
            <a:round/>
            <a:headEnd type="none" w="sm" len="sm"/>
            <a:tailEnd type="triangle" w="med" len="med"/>
          </a:ln>
        </p:spPr>
      </p:cxnSp>
      <p:cxnSp>
        <p:nvCxnSpPr>
          <p:cNvPr id="516" name="Google Shape;516;p41"/>
          <p:cNvCxnSpPr/>
          <p:nvPr/>
        </p:nvCxnSpPr>
        <p:spPr>
          <a:xfrm>
            <a:off x="6830008" y="1242278"/>
            <a:ext cx="0" cy="4143600"/>
          </a:xfrm>
          <a:prstGeom prst="straightConnector1">
            <a:avLst/>
          </a:prstGeom>
          <a:noFill/>
          <a:ln w="57150" cap="flat" cmpd="sng">
            <a:solidFill>
              <a:srgbClr val="4C3282"/>
            </a:solidFill>
            <a:prstDash val="solid"/>
            <a:round/>
            <a:headEnd type="triangle" w="med" len="med"/>
            <a:tailEnd type="triangle" w="med" len="med"/>
          </a:ln>
        </p:spPr>
      </p:cxnSp>
      <p:cxnSp>
        <p:nvCxnSpPr>
          <p:cNvPr id="517" name="Google Shape;517;p41"/>
          <p:cNvCxnSpPr/>
          <p:nvPr/>
        </p:nvCxnSpPr>
        <p:spPr>
          <a:xfrm rot="10800000">
            <a:off x="7548879" y="738581"/>
            <a:ext cx="4068000" cy="0"/>
          </a:xfrm>
          <a:prstGeom prst="straightConnector1">
            <a:avLst/>
          </a:prstGeom>
          <a:noFill/>
          <a:ln w="57150" cap="flat" cmpd="sng">
            <a:solidFill>
              <a:srgbClr val="4C3282"/>
            </a:solidFill>
            <a:prstDash val="solid"/>
            <a:round/>
            <a:headEnd type="triangle" w="med" len="med"/>
            <a:tailEnd type="triangle" w="med" len="med"/>
          </a:ln>
        </p:spPr>
      </p:cxnSp>
      <p:sp>
        <p:nvSpPr>
          <p:cNvPr id="518" name="Google Shape;518;p41"/>
          <p:cNvSpPr txBox="1"/>
          <p:nvPr/>
        </p:nvSpPr>
        <p:spPr>
          <a:xfrm>
            <a:off x="9371511" y="331577"/>
            <a:ext cx="31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Calibri"/>
                <a:ea typeface="Calibri"/>
                <a:cs typeface="Calibri"/>
                <a:sym typeface="Calibri"/>
              </a:rPr>
              <a:t>n</a:t>
            </a:r>
            <a:endParaRPr>
              <a:solidFill>
                <a:srgbClr val="4C3282"/>
              </a:solidFill>
            </a:endParaRPr>
          </a:p>
        </p:txBody>
      </p:sp>
      <p:sp>
        <p:nvSpPr>
          <p:cNvPr id="519" name="Google Shape;519;p41"/>
          <p:cNvSpPr txBox="1"/>
          <p:nvPr/>
        </p:nvSpPr>
        <p:spPr>
          <a:xfrm flipH="1">
            <a:off x="5886149" y="2172663"/>
            <a:ext cx="885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Calibri"/>
                <a:ea typeface="Calibri"/>
                <a:cs typeface="Calibri"/>
                <a:sym typeface="Calibri"/>
              </a:rPr>
              <a:t>2 log n</a:t>
            </a:r>
            <a:endParaRPr>
              <a:solidFill>
                <a:srgbClr val="4C3282"/>
              </a:solidFill>
            </a:endParaRPr>
          </a:p>
        </p:txBody>
      </p:sp>
      <mc:AlternateContent xmlns:mc="http://schemas.openxmlformats.org/markup-compatibility/2006" xmlns:a14="http://schemas.microsoft.com/office/drawing/2010/main">
        <mc:Choice Requires="a14">
          <p:sp>
            <p:nvSpPr>
              <p:cNvPr id="2" name="Google Shape;493;p41">
                <a:extLst>
                  <a:ext uri="{FF2B5EF4-FFF2-40B4-BE49-F238E27FC236}">
                    <a16:creationId xmlns:a16="http://schemas.microsoft.com/office/drawing/2014/main" id="{8D0BAE57-FC71-3FB3-5163-70494DAD9C58}"/>
                  </a:ext>
                </a:extLst>
              </p:cNvPr>
              <p:cNvSpPr txBox="1"/>
              <p:nvPr/>
            </p:nvSpPr>
            <p:spPr>
              <a:xfrm>
                <a:off x="2465773" y="3409525"/>
                <a:ext cx="109391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dirty="0" smtClean="0">
                          <a:solidFill>
                            <a:schemeClr val="dk1"/>
                          </a:solidFill>
                          <a:latin typeface="Cambria Math" panose="02040503050406030204" pitchFamily="18" charset="0"/>
                          <a:ea typeface="Calibri"/>
                          <a:cs typeface="Calibri"/>
                          <a:sym typeface="Calibri"/>
                        </a:rPr>
                        <m:t>𝑂</m:t>
                      </m:r>
                      <m:r>
                        <a:rPr lang="en-US" sz="1800" i="1" dirty="0" smtClean="0">
                          <a:solidFill>
                            <a:schemeClr val="dk1"/>
                          </a:solidFill>
                          <a:latin typeface="Cambria Math" panose="02040503050406030204" pitchFamily="18" charset="0"/>
                          <a:ea typeface="Calibri"/>
                          <a:cs typeface="Calibri"/>
                          <a:sym typeface="Calibri"/>
                        </a:rPr>
                        <m:t>(</m:t>
                      </m:r>
                      <m:r>
                        <a:rPr lang="en-US" sz="1800" i="1" dirty="0" smtClean="0">
                          <a:solidFill>
                            <a:schemeClr val="dk1"/>
                          </a:solidFill>
                          <a:latin typeface="Cambria Math" panose="02040503050406030204" pitchFamily="18" charset="0"/>
                          <a:ea typeface="Calibri"/>
                          <a:cs typeface="Calibri"/>
                          <a:sym typeface="Calibri"/>
                        </a:rPr>
                        <m:t>𝑛</m:t>
                      </m:r>
                      <m:r>
                        <a:rPr lang="en-US" sz="1800" i="1" dirty="0" smtClean="0">
                          <a:solidFill>
                            <a:schemeClr val="dk1"/>
                          </a:solidFill>
                          <a:latin typeface="Cambria Math" panose="02040503050406030204" pitchFamily="18" charset="0"/>
                          <a:ea typeface="Calibri"/>
                          <a:cs typeface="Calibri"/>
                          <a:sym typeface="Calibri"/>
                        </a:rPr>
                        <m:t> </m:t>
                      </m:r>
                      <m:r>
                        <m:rPr>
                          <m:sty m:val="p"/>
                        </m:rPr>
                        <a:rPr lang="en-US" sz="1800" i="1" dirty="0" smtClean="0">
                          <a:solidFill>
                            <a:schemeClr val="dk1"/>
                          </a:solidFill>
                          <a:latin typeface="Cambria Math" panose="02040503050406030204" pitchFamily="18" charset="0"/>
                          <a:ea typeface="Calibri"/>
                          <a:cs typeface="Calibri"/>
                          <a:sym typeface="Calibri"/>
                        </a:rPr>
                        <m:t>log</m:t>
                      </m:r>
                      <m:r>
                        <a:rPr lang="en-US" sz="1800" i="1" dirty="0" smtClean="0">
                          <a:solidFill>
                            <a:schemeClr val="dk1"/>
                          </a:solidFill>
                          <a:latin typeface="Cambria Math" panose="02040503050406030204" pitchFamily="18" charset="0"/>
                          <a:ea typeface="Calibri"/>
                          <a:cs typeface="Calibri"/>
                          <a:sym typeface="Calibri"/>
                        </a:rPr>
                        <m:t>⁡</m:t>
                      </m:r>
                      <m:r>
                        <a:rPr lang="en-US" sz="1800" i="1" dirty="0" smtClean="0">
                          <a:solidFill>
                            <a:schemeClr val="dk1"/>
                          </a:solidFill>
                          <a:latin typeface="Cambria Math" panose="02040503050406030204" pitchFamily="18" charset="0"/>
                          <a:ea typeface="Calibri"/>
                          <a:cs typeface="Calibri"/>
                          <a:sym typeface="Calibri"/>
                        </a:rPr>
                        <m:t>𝑛</m:t>
                      </m:r>
                      <m:r>
                        <a:rPr lang="en-US" sz="1800" i="1" dirty="0" smtClean="0">
                          <a:solidFill>
                            <a:schemeClr val="dk1"/>
                          </a:solidFill>
                          <a:latin typeface="Cambria Math" panose="02040503050406030204" pitchFamily="18" charset="0"/>
                          <a:ea typeface="Calibri"/>
                          <a:cs typeface="Calibri"/>
                          <a:sym typeface="Calibri"/>
                        </a:rPr>
                        <m:t>)</m:t>
                      </m:r>
                    </m:oMath>
                  </m:oMathPara>
                </a14:m>
                <a:endParaRPr lang="en-US" sz="1800" dirty="0">
                  <a:solidFill>
                    <a:schemeClr val="dk1"/>
                  </a:solidFill>
                  <a:latin typeface="Calibri"/>
                  <a:ea typeface="Calibri"/>
                  <a:cs typeface="Calibri"/>
                  <a:sym typeface="Calibri"/>
                </a:endParaRPr>
              </a:p>
            </p:txBody>
          </p:sp>
        </mc:Choice>
        <mc:Fallback xmlns="">
          <p:sp>
            <p:nvSpPr>
              <p:cNvPr id="2" name="Google Shape;493;p41">
                <a:extLst>
                  <a:ext uri="{FF2B5EF4-FFF2-40B4-BE49-F238E27FC236}">
                    <a16:creationId xmlns:a16="http://schemas.microsoft.com/office/drawing/2014/main" id="{8D0BAE57-FC71-3FB3-5163-70494DAD9C58}"/>
                  </a:ext>
                </a:extLst>
              </p:cNvPr>
              <p:cNvSpPr txBox="1">
                <a:spLocks noRot="1" noChangeAspect="1" noMove="1" noResize="1" noEditPoints="1" noAdjustHandles="1" noChangeArrowheads="1" noChangeShapeType="1" noTextEdit="1"/>
              </p:cNvSpPr>
              <p:nvPr/>
            </p:nvSpPr>
            <p:spPr>
              <a:xfrm>
                <a:off x="2465773" y="3409525"/>
                <a:ext cx="1093917" cy="369291"/>
              </a:xfrm>
              <a:prstGeom prst="rect">
                <a:avLst/>
              </a:prstGeom>
              <a:blipFill>
                <a:blip r:embed="rId3"/>
                <a:stretch>
                  <a:fillRect r="-10000" b="-13115"/>
                </a:stretch>
              </a:blipFill>
              <a:ln>
                <a:noFill/>
              </a:ln>
            </p:spPr>
            <p:txBody>
              <a:bodyPr/>
              <a:lstStyle/>
              <a:p>
                <a:r>
                  <a:rPr lang="en-SE">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p:nvPr/>
        </p:nvSpPr>
        <p:spPr>
          <a:xfrm>
            <a:off x="1705877" y="3102007"/>
            <a:ext cx="2690277" cy="653985"/>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dk1"/>
                </a:solidFill>
                <a:highlight>
                  <a:srgbClr val="FFFFFF"/>
                </a:highlight>
                <a:latin typeface="Quattrocento Sans"/>
                <a:ea typeface="Quattrocento Sans"/>
                <a:cs typeface="Quattrocento Sans"/>
                <a:sym typeface="Quattrocento Sans"/>
              </a:rPr>
              <a:t>Quick Sort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9DF0-EEFE-173A-3809-C1EFFD82DA51}"/>
              </a:ext>
            </a:extLst>
          </p:cNvPr>
          <p:cNvSpPr>
            <a:spLocks noGrp="1"/>
          </p:cNvSpPr>
          <p:nvPr>
            <p:ph type="title"/>
          </p:nvPr>
        </p:nvSpPr>
        <p:spPr/>
        <p:txBody>
          <a:bodyPr/>
          <a:lstStyle/>
          <a:p>
            <a:r>
              <a:rPr lang="en-GB" dirty="0"/>
              <a:t>Quick Sort</a:t>
            </a:r>
            <a:endParaRPr lang="en-SE" dirty="0"/>
          </a:p>
        </p:txBody>
      </p:sp>
      <p:sp>
        <p:nvSpPr>
          <p:cNvPr id="3" name="Text Placeholder 2">
            <a:extLst>
              <a:ext uri="{FF2B5EF4-FFF2-40B4-BE49-F238E27FC236}">
                <a16:creationId xmlns:a16="http://schemas.microsoft.com/office/drawing/2014/main" id="{0EA618D3-507E-2881-4D06-D31F1B319FB7}"/>
              </a:ext>
            </a:extLst>
          </p:cNvPr>
          <p:cNvSpPr>
            <a:spLocks noGrp="1"/>
          </p:cNvSpPr>
          <p:nvPr>
            <p:ph type="body" idx="1"/>
          </p:nvPr>
        </p:nvSpPr>
        <p:spPr>
          <a:xfrm>
            <a:off x="575239" y="1022442"/>
            <a:ext cx="11187000" cy="5056727"/>
          </a:xfrm>
        </p:spPr>
        <p:txBody>
          <a:bodyPr/>
          <a:lstStyle/>
          <a:p>
            <a:r>
              <a:rPr lang="en-GB" sz="2400" b="1" dirty="0"/>
              <a:t>Choose a Pivot</a:t>
            </a:r>
            <a:r>
              <a:rPr lang="en-GB" sz="2400" dirty="0"/>
              <a:t>: Select an element from the array as the pivot. The choice of pivot can vary (e.g., first element, last element, random element, or median)</a:t>
            </a:r>
          </a:p>
          <a:p>
            <a:r>
              <a:rPr lang="en-GB" sz="2400" b="1" dirty="0"/>
              <a:t>Partition the Array</a:t>
            </a:r>
            <a:r>
              <a:rPr lang="en-GB" sz="2400" dirty="0"/>
              <a:t>: </a:t>
            </a:r>
          </a:p>
          <a:p>
            <a:pPr lvl="1"/>
            <a:r>
              <a:rPr lang="en-GB" sz="2000" dirty="0"/>
              <a:t>1. The pivot is compared with each element in the array</a:t>
            </a:r>
          </a:p>
          <a:p>
            <a:pPr lvl="1"/>
            <a:r>
              <a:rPr lang="en-GB" sz="2000" dirty="0"/>
              <a:t>2. Elements smaller than the pivot are moved to its left </a:t>
            </a:r>
          </a:p>
          <a:p>
            <a:pPr lvl="1"/>
            <a:r>
              <a:rPr lang="en-GB" sz="2000" dirty="0"/>
              <a:t>3. Elements larger than the pivot are moved to its right </a:t>
            </a:r>
          </a:p>
          <a:p>
            <a:pPr lvl="1"/>
            <a:r>
              <a:rPr lang="en-GB" sz="2000" dirty="0"/>
              <a:t>4. The pivot is placed in its final sorted position</a:t>
            </a:r>
          </a:p>
          <a:p>
            <a:r>
              <a:rPr lang="en-GB" sz="2400" b="1" dirty="0"/>
              <a:t>Recursively Call</a:t>
            </a:r>
            <a:r>
              <a:rPr lang="en-GB" sz="2400" dirty="0"/>
              <a:t>: Recursively apply the same process to the two partitioned sub-arrays (left and right of the pivot).</a:t>
            </a:r>
          </a:p>
          <a:p>
            <a:r>
              <a:rPr lang="en-GB" sz="2400" b="1" dirty="0"/>
              <a:t>Base Case</a:t>
            </a:r>
            <a:r>
              <a:rPr lang="en-GB" sz="2400" dirty="0"/>
              <a:t>: The recursion stops when there is only one element left in the sub-array, as a single element is already sorted.</a:t>
            </a:r>
          </a:p>
          <a:p>
            <a:r>
              <a:rPr lang="en-GB" sz="2400" dirty="0"/>
              <a:t>Quick sort in 4 minutes (recommended)</a:t>
            </a:r>
          </a:p>
          <a:p>
            <a:pPr lvl="1"/>
            <a:r>
              <a:rPr lang="en-GB" sz="2000" dirty="0">
                <a:hlinkClick r:id="rId3"/>
              </a:rPr>
              <a:t>https://www.youtube.com/watch?v=Hoixgm4-P4M</a:t>
            </a:r>
            <a:endParaRPr lang="en-GB" sz="2000" dirty="0"/>
          </a:p>
        </p:txBody>
      </p:sp>
    </p:spTree>
    <p:extLst>
      <p:ext uri="{BB962C8B-B14F-4D97-AF65-F5344CB8AC3E}">
        <p14:creationId xmlns:p14="http://schemas.microsoft.com/office/powerpoint/2010/main" val="2602359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775BA-821B-EBFF-50CB-49DF7FFD5E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553E7-9463-C719-289E-788398507355}"/>
              </a:ext>
            </a:extLst>
          </p:cNvPr>
          <p:cNvSpPr>
            <a:spLocks noGrp="1"/>
          </p:cNvSpPr>
          <p:nvPr>
            <p:ph type="title"/>
          </p:nvPr>
        </p:nvSpPr>
        <p:spPr/>
        <p:txBody>
          <a:bodyPr/>
          <a:lstStyle/>
          <a:p>
            <a:r>
              <a:rPr lang="en-GB" dirty="0"/>
              <a:t>Quick Sort Example</a:t>
            </a:r>
            <a:endParaRPr lang="en-SE" dirty="0"/>
          </a:p>
        </p:txBody>
      </p:sp>
      <p:sp>
        <p:nvSpPr>
          <p:cNvPr id="3" name="Text Placeholder 2">
            <a:extLst>
              <a:ext uri="{FF2B5EF4-FFF2-40B4-BE49-F238E27FC236}">
                <a16:creationId xmlns:a16="http://schemas.microsoft.com/office/drawing/2014/main" id="{3DAA3BCD-5FDA-3755-60CD-F3060BEC2323}"/>
              </a:ext>
            </a:extLst>
          </p:cNvPr>
          <p:cNvSpPr>
            <a:spLocks noGrp="1"/>
          </p:cNvSpPr>
          <p:nvPr>
            <p:ph type="body" idx="1"/>
          </p:nvPr>
        </p:nvSpPr>
        <p:spPr>
          <a:xfrm>
            <a:off x="575239" y="1022442"/>
            <a:ext cx="11187000" cy="1061787"/>
          </a:xfrm>
        </p:spPr>
        <p:txBody>
          <a:bodyPr/>
          <a:lstStyle/>
          <a:p>
            <a:r>
              <a:rPr lang="en-GB" sz="2400" dirty="0"/>
              <a:t>Input array [4, 3, 9, 7, 1, 2, 10, 6, 5]</a:t>
            </a:r>
          </a:p>
          <a:p>
            <a:r>
              <a:rPr lang="en-GB" sz="2400" dirty="0"/>
              <a:t>Choose the last element as pivot</a:t>
            </a:r>
          </a:p>
        </p:txBody>
      </p:sp>
      <p:sp>
        <p:nvSpPr>
          <p:cNvPr id="4" name="Content Placeholder 2">
            <a:extLst>
              <a:ext uri="{FF2B5EF4-FFF2-40B4-BE49-F238E27FC236}">
                <a16:creationId xmlns:a16="http://schemas.microsoft.com/office/drawing/2014/main" id="{0D65A5AF-27F6-63BC-70D7-955FE6BC0A79}"/>
              </a:ext>
            </a:extLst>
          </p:cNvPr>
          <p:cNvSpPr txBox="1">
            <a:spLocks/>
          </p:cNvSpPr>
          <p:nvPr/>
        </p:nvSpPr>
        <p:spPr>
          <a:xfrm>
            <a:off x="1688122" y="1444088"/>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
                <a:srgbClr val="F79646"/>
              </a:buClr>
              <a:buSzTx/>
              <a:buFont typeface="Wingdings" charset="2"/>
              <a:buChar char="§"/>
              <a:tabLst/>
              <a:defRPr/>
            </a:pPr>
            <a:endParaRPr kumimoji="0" lang="en-SE" sz="24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pic>
        <p:nvPicPr>
          <p:cNvPr id="5" name="Picture 4">
            <a:extLst>
              <a:ext uri="{FF2B5EF4-FFF2-40B4-BE49-F238E27FC236}">
                <a16:creationId xmlns:a16="http://schemas.microsoft.com/office/drawing/2014/main" id="{ED9FBDC9-9EC5-64F7-9B8C-65F82E399C71}"/>
              </a:ext>
            </a:extLst>
          </p:cNvPr>
          <p:cNvPicPr>
            <a:picLocks noChangeAspect="1"/>
          </p:cNvPicPr>
          <p:nvPr/>
        </p:nvPicPr>
        <p:blipFill>
          <a:blip r:embed="rId3"/>
          <a:stretch>
            <a:fillRect/>
          </a:stretch>
        </p:blipFill>
        <p:spPr>
          <a:xfrm>
            <a:off x="2242185" y="2195028"/>
            <a:ext cx="8788420" cy="4399696"/>
          </a:xfrm>
          <a:prstGeom prst="rect">
            <a:avLst/>
          </a:prstGeom>
        </p:spPr>
      </p:pic>
      <p:sp>
        <p:nvSpPr>
          <p:cNvPr id="7" name="Content Placeholder 2">
            <a:extLst>
              <a:ext uri="{FF2B5EF4-FFF2-40B4-BE49-F238E27FC236}">
                <a16:creationId xmlns:a16="http://schemas.microsoft.com/office/drawing/2014/main" id="{B8BE5E44-A94D-2E1A-AB45-D45A32E618BD}"/>
              </a:ext>
            </a:extLst>
          </p:cNvPr>
          <p:cNvSpPr txBox="1">
            <a:spLocks/>
          </p:cNvSpPr>
          <p:nvPr/>
        </p:nvSpPr>
        <p:spPr>
          <a:xfrm>
            <a:off x="1688122" y="1160222"/>
            <a:ext cx="8229600" cy="482928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
                <a:srgbClr val="F79646"/>
              </a:buClr>
              <a:buSzTx/>
              <a:buFont typeface="Wingdings" charset="2"/>
              <a:buChar char="§"/>
              <a:tabLst/>
              <a:defRPr/>
            </a:pPr>
            <a:endParaRPr kumimoji="0" lang="en-SE"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Tree>
    <p:extLst>
      <p:ext uri="{BB962C8B-B14F-4D97-AF65-F5344CB8AC3E}">
        <p14:creationId xmlns:p14="http://schemas.microsoft.com/office/powerpoint/2010/main" val="2032014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a:extLst>
            <a:ext uri="{FF2B5EF4-FFF2-40B4-BE49-F238E27FC236}">
              <a16:creationId xmlns:a16="http://schemas.microsoft.com/office/drawing/2014/main" id="{2A36BDB0-3400-0701-986F-44609D96AA2E}"/>
            </a:ext>
          </a:extLst>
        </p:cNvPr>
        <p:cNvGrpSpPr/>
        <p:nvPr/>
      </p:nvGrpSpPr>
      <p:grpSpPr>
        <a:xfrm>
          <a:off x="0" y="0"/>
          <a:ext cx="0" cy="0"/>
          <a:chOff x="0" y="0"/>
          <a:chExt cx="0" cy="0"/>
        </a:xfrm>
      </p:grpSpPr>
      <p:sp>
        <p:nvSpPr>
          <p:cNvPr id="161" name="Google Shape;161;p20">
            <a:extLst>
              <a:ext uri="{FF2B5EF4-FFF2-40B4-BE49-F238E27FC236}">
                <a16:creationId xmlns:a16="http://schemas.microsoft.com/office/drawing/2014/main" id="{2DD43C9B-1FA3-0EEF-BAFC-1F32F00E8EC4}"/>
              </a:ext>
            </a:extLst>
          </p:cNvPr>
          <p:cNvSpPr txBox="1"/>
          <p:nvPr/>
        </p:nvSpPr>
        <p:spPr>
          <a:xfrm>
            <a:off x="1870000" y="1019875"/>
            <a:ext cx="7257600" cy="5147523"/>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Quattrocento Sans"/>
                <a:ea typeface="Quattrocento Sans"/>
                <a:cs typeface="Quattrocento Sans"/>
                <a:sym typeface="Quattrocento Sans"/>
              </a:rPr>
              <a:t>Intro to Sorting</a:t>
            </a:r>
            <a:endParaRPr sz="3500" dirty="0">
              <a:solidFill>
                <a:schemeClr val="tx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dirty="0">
                <a:solidFill>
                  <a:schemeClr val="tx1"/>
                </a:solidFill>
                <a:highlight>
                  <a:srgbClr val="FFFFFF"/>
                </a:highlight>
                <a:latin typeface="Quattrocento Sans"/>
                <a:ea typeface="Quattrocento Sans"/>
                <a:cs typeface="Quattrocento Sans"/>
                <a:sym typeface="Quattrocento Sans"/>
              </a:rPr>
              <a:t>Selection Sort </a:t>
            </a:r>
            <a:endParaRPr sz="3500" dirty="0">
              <a:solidFill>
                <a:schemeClr val="tx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dirty="0">
                <a:solidFill>
                  <a:schemeClr val="tx1"/>
                </a:solidFill>
                <a:highlight>
                  <a:srgbClr val="FFFFFF"/>
                </a:highlight>
                <a:latin typeface="Quattrocento Sans"/>
                <a:ea typeface="Quattrocento Sans"/>
                <a:cs typeface="Quattrocento Sans"/>
                <a:sym typeface="Quattrocento Sans"/>
              </a:rPr>
              <a:t>Insertion Sort</a:t>
            </a:r>
            <a:endParaRPr sz="3500" dirty="0">
              <a:solidFill>
                <a:schemeClr val="tx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dirty="0">
                <a:solidFill>
                  <a:schemeClr val="tx1"/>
                </a:solidFill>
                <a:highlight>
                  <a:srgbClr val="FFFFFF"/>
                </a:highlight>
                <a:latin typeface="Quattrocento Sans"/>
                <a:ea typeface="Quattrocento Sans"/>
                <a:cs typeface="Quattrocento Sans"/>
                <a:sym typeface="Quattrocento Sans"/>
              </a:rPr>
              <a:t>Merge Sort </a:t>
            </a:r>
            <a:endParaRPr sz="3500" dirty="0">
              <a:solidFill>
                <a:schemeClr val="tx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dirty="0">
                <a:solidFill>
                  <a:schemeClr val="tx1"/>
                </a:solidFill>
                <a:highlight>
                  <a:srgbClr val="FFFFFF"/>
                </a:highlight>
                <a:latin typeface="Quattrocento Sans"/>
                <a:ea typeface="Quattrocento Sans"/>
                <a:cs typeface="Quattrocento Sans"/>
                <a:sym typeface="Quattrocento Sans"/>
              </a:rPr>
              <a:t>Quick Sort</a:t>
            </a:r>
          </a:p>
          <a:p>
            <a:pPr marL="0" lvl="0" indent="0" algn="l" rtl="0">
              <a:lnSpc>
                <a:spcPct val="90000"/>
              </a:lnSpc>
              <a:spcBef>
                <a:spcPts val="600"/>
              </a:spcBef>
              <a:spcAft>
                <a:spcPts val="0"/>
              </a:spcAft>
              <a:buNone/>
            </a:pPr>
            <a:r>
              <a:rPr lang="en-US" sz="3500" dirty="0">
                <a:solidFill>
                  <a:schemeClr val="tx1"/>
                </a:solidFill>
                <a:highlight>
                  <a:srgbClr val="FFFFFF"/>
                </a:highlight>
                <a:latin typeface="Quattrocento Sans"/>
                <a:ea typeface="Quattrocento Sans"/>
                <a:cs typeface="Quattrocento Sans"/>
                <a:sym typeface="Quattrocento Sans"/>
              </a:rPr>
              <a:t>Heap Sort</a:t>
            </a:r>
          </a:p>
          <a:p>
            <a:pPr marL="0" lvl="0" indent="0" algn="l" rtl="0">
              <a:lnSpc>
                <a:spcPct val="90000"/>
              </a:lnSpc>
              <a:spcBef>
                <a:spcPts val="600"/>
              </a:spcBef>
              <a:spcAft>
                <a:spcPts val="0"/>
              </a:spcAft>
              <a:buNone/>
            </a:pPr>
            <a:r>
              <a:rPr lang="en-US" sz="3500" dirty="0">
                <a:solidFill>
                  <a:schemeClr val="tx1"/>
                </a:solidFill>
                <a:highlight>
                  <a:schemeClr val="lt1"/>
                </a:highlight>
                <a:latin typeface="Quattrocento Sans"/>
                <a:ea typeface="Quattrocento Sans"/>
                <a:cs typeface="Quattrocento Sans"/>
                <a:sym typeface="Quattrocento Sans"/>
              </a:rPr>
              <a:t>Bucket Sort</a:t>
            </a:r>
          </a:p>
          <a:p>
            <a:pPr marL="0" lvl="0" indent="0" algn="l" rtl="0">
              <a:lnSpc>
                <a:spcPct val="90000"/>
              </a:lnSpc>
              <a:spcBef>
                <a:spcPts val="600"/>
              </a:spcBef>
              <a:spcAft>
                <a:spcPts val="0"/>
              </a:spcAft>
              <a:buNone/>
            </a:pPr>
            <a:r>
              <a:rPr lang="en-US" sz="3500" dirty="0">
                <a:solidFill>
                  <a:schemeClr val="tx1"/>
                </a:solidFill>
                <a:highlight>
                  <a:schemeClr val="lt1"/>
                </a:highlight>
                <a:latin typeface="Quattrocento Sans"/>
                <a:ea typeface="Quattrocento Sans"/>
                <a:cs typeface="Quattrocento Sans"/>
                <a:sym typeface="Quattrocento Sans"/>
              </a:rPr>
              <a:t>Radix Sort</a:t>
            </a:r>
          </a:p>
          <a:p>
            <a:pPr marL="0" lvl="0" indent="0" algn="l" rtl="0">
              <a:lnSpc>
                <a:spcPct val="90000"/>
              </a:lnSpc>
              <a:spcBef>
                <a:spcPts val="600"/>
              </a:spcBef>
              <a:spcAft>
                <a:spcPts val="0"/>
              </a:spcAft>
              <a:buNone/>
            </a:pPr>
            <a:r>
              <a:rPr lang="en-US" sz="3500" dirty="0">
                <a:solidFill>
                  <a:schemeClr val="tx1"/>
                </a:solidFill>
                <a:highlight>
                  <a:schemeClr val="lt1"/>
                </a:highlight>
                <a:latin typeface="Quattrocento Sans"/>
                <a:ea typeface="Quattrocento Sans"/>
                <a:cs typeface="Quattrocento Sans"/>
                <a:sym typeface="Quattrocento Sans"/>
              </a:rPr>
              <a:t>Sorting Summary</a:t>
            </a:r>
            <a:endParaRPr sz="3500" dirty="0">
              <a:solidFill>
                <a:schemeClr val="tx1"/>
              </a:solidFill>
              <a:highlight>
                <a:srgbClr val="FFFFFF"/>
              </a:highlight>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99704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graphicFrame>
        <p:nvGraphicFramePr>
          <p:cNvPr id="172" name="Google Shape;172;p22"/>
          <p:cNvGraphicFramePr/>
          <p:nvPr/>
        </p:nvGraphicFramePr>
        <p:xfrm>
          <a:off x="7097711" y="2355198"/>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173" name="Google Shape;173;p22"/>
          <p:cNvSpPr txBox="1">
            <a:spLocks noGrp="1"/>
          </p:cNvSpPr>
          <p:nvPr>
            <p:ph type="title"/>
          </p:nvPr>
        </p:nvSpPr>
        <p:spPr>
          <a:xfrm>
            <a:off x="838200" y="444462"/>
            <a:ext cx="10515600" cy="762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Quick Sort (v1)</a:t>
            </a:r>
            <a:endParaRPr/>
          </a:p>
        </p:txBody>
      </p:sp>
      <p:graphicFrame>
        <p:nvGraphicFramePr>
          <p:cNvPr id="174" name="Google Shape;174;p22"/>
          <p:cNvGraphicFramePr/>
          <p:nvPr/>
        </p:nvGraphicFramePr>
        <p:xfrm>
          <a:off x="3198894" y="1455571"/>
          <a:ext cx="80638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175" name="Google Shape;175;p22"/>
          <p:cNvSpPr txBox="1"/>
          <p:nvPr/>
        </p:nvSpPr>
        <p:spPr>
          <a:xfrm>
            <a:off x="2472338" y="1455571"/>
            <a:ext cx="80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Divide</a:t>
            </a:r>
            <a:endParaRPr/>
          </a:p>
        </p:txBody>
      </p:sp>
      <p:graphicFrame>
        <p:nvGraphicFramePr>
          <p:cNvPr id="176" name="Google Shape;176;p22"/>
          <p:cNvGraphicFramePr/>
          <p:nvPr/>
        </p:nvGraphicFramePr>
        <p:xfrm>
          <a:off x="2652438" y="2352882"/>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77" name="Google Shape;177;p22"/>
          <p:cNvGraphicFramePr/>
          <p:nvPr/>
        </p:nvGraphicFramePr>
        <p:xfrm>
          <a:off x="8539554" y="2375672"/>
          <a:ext cx="302392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78" name="Google Shape;178;p22"/>
          <p:cNvGraphicFramePr/>
          <p:nvPr/>
        </p:nvGraphicFramePr>
        <p:xfrm>
          <a:off x="2359262" y="4928783"/>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179" name="Google Shape;179;p22"/>
          <p:cNvGraphicFramePr/>
          <p:nvPr/>
        </p:nvGraphicFramePr>
        <p:xfrm>
          <a:off x="3248515" y="5792362"/>
          <a:ext cx="80638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sp>
        <p:nvSpPr>
          <p:cNvPr id="180" name="Google Shape;180;p22"/>
          <p:cNvSpPr txBox="1"/>
          <p:nvPr/>
        </p:nvSpPr>
        <p:spPr>
          <a:xfrm>
            <a:off x="2472338" y="4630048"/>
            <a:ext cx="1035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3"/>
                </a:solidFill>
                <a:latin typeface="Calibri"/>
                <a:ea typeface="Calibri"/>
                <a:cs typeface="Calibri"/>
                <a:sym typeface="Calibri"/>
              </a:rPr>
              <a:t>Combine</a:t>
            </a:r>
            <a:endParaRPr/>
          </a:p>
        </p:txBody>
      </p:sp>
      <p:cxnSp>
        <p:nvCxnSpPr>
          <p:cNvPr id="181" name="Google Shape;181;p22"/>
          <p:cNvCxnSpPr/>
          <p:nvPr/>
        </p:nvCxnSpPr>
        <p:spPr>
          <a:xfrm flipH="1">
            <a:off x="6684162" y="2197251"/>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182" name="Google Shape;182;p22"/>
          <p:cNvCxnSpPr/>
          <p:nvPr/>
        </p:nvCxnSpPr>
        <p:spPr>
          <a:xfrm>
            <a:off x="7230762" y="2197251"/>
            <a:ext cx="1308900" cy="549300"/>
          </a:xfrm>
          <a:prstGeom prst="straightConnector1">
            <a:avLst/>
          </a:prstGeom>
          <a:noFill/>
          <a:ln w="28575" cap="flat" cmpd="sng">
            <a:solidFill>
              <a:schemeClr val="accent2"/>
            </a:solidFill>
            <a:prstDash val="solid"/>
            <a:round/>
            <a:headEnd type="none" w="sm" len="sm"/>
            <a:tailEnd type="triangle" w="med" len="med"/>
          </a:ln>
        </p:spPr>
      </p:cxnSp>
      <p:cxnSp>
        <p:nvCxnSpPr>
          <p:cNvPr id="183" name="Google Shape;183;p22"/>
          <p:cNvCxnSpPr/>
          <p:nvPr/>
        </p:nvCxnSpPr>
        <p:spPr>
          <a:xfrm>
            <a:off x="6391130" y="5665383"/>
            <a:ext cx="861900" cy="465600"/>
          </a:xfrm>
          <a:prstGeom prst="straightConnector1">
            <a:avLst/>
          </a:prstGeom>
          <a:noFill/>
          <a:ln w="28575" cap="flat" cmpd="sng">
            <a:solidFill>
              <a:schemeClr val="accent3"/>
            </a:solidFill>
            <a:prstDash val="solid"/>
            <a:round/>
            <a:headEnd type="none" w="sm" len="sm"/>
            <a:tailEnd type="triangle" w="med" len="med"/>
          </a:ln>
        </p:spPr>
      </p:cxnSp>
      <p:cxnSp>
        <p:nvCxnSpPr>
          <p:cNvPr id="184" name="Google Shape;184;p22"/>
          <p:cNvCxnSpPr/>
          <p:nvPr/>
        </p:nvCxnSpPr>
        <p:spPr>
          <a:xfrm flipH="1">
            <a:off x="7280261" y="5670463"/>
            <a:ext cx="766200" cy="469800"/>
          </a:xfrm>
          <a:prstGeom prst="straightConnector1">
            <a:avLst/>
          </a:prstGeom>
          <a:noFill/>
          <a:ln w="28575" cap="flat" cmpd="sng">
            <a:solidFill>
              <a:schemeClr val="accent3"/>
            </a:solidFill>
            <a:prstDash val="solid"/>
            <a:round/>
            <a:headEnd type="none" w="sm" len="sm"/>
            <a:tailEnd type="triangle" w="med" len="med"/>
          </a:ln>
        </p:spPr>
      </p:cxnSp>
      <p:graphicFrame>
        <p:nvGraphicFramePr>
          <p:cNvPr id="185" name="Google Shape;185;p22"/>
          <p:cNvGraphicFramePr/>
          <p:nvPr/>
        </p:nvGraphicFramePr>
        <p:xfrm>
          <a:off x="2472338" y="3640639"/>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86" name="Google Shape;186;p22"/>
          <p:cNvGraphicFramePr/>
          <p:nvPr/>
        </p:nvGraphicFramePr>
        <p:xfrm>
          <a:off x="3689609" y="3640639"/>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87" name="Google Shape;187;p22"/>
          <p:cNvGraphicFramePr/>
          <p:nvPr/>
        </p:nvGraphicFramePr>
        <p:xfrm>
          <a:off x="4906880" y="3640639"/>
          <a:ext cx="1007975" cy="785075"/>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14225">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88" name="Google Shape;188;p22"/>
          <p:cNvGraphicFramePr/>
          <p:nvPr/>
        </p:nvGraphicFramePr>
        <p:xfrm>
          <a:off x="6124151" y="3640639"/>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89" name="Google Shape;189;p22"/>
          <p:cNvGraphicFramePr/>
          <p:nvPr/>
        </p:nvGraphicFramePr>
        <p:xfrm>
          <a:off x="7322283" y="3643948"/>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90" name="Google Shape;190;p22"/>
          <p:cNvGraphicFramePr/>
          <p:nvPr/>
        </p:nvGraphicFramePr>
        <p:xfrm>
          <a:off x="8539554" y="3643948"/>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91" name="Google Shape;191;p22"/>
          <p:cNvGraphicFramePr/>
          <p:nvPr/>
        </p:nvGraphicFramePr>
        <p:xfrm>
          <a:off x="8046461" y="4932698"/>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192" name="Google Shape;192;p22"/>
          <p:cNvGraphicFramePr/>
          <p:nvPr/>
        </p:nvGraphicFramePr>
        <p:xfrm>
          <a:off x="9756825" y="3640639"/>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93" name="Google Shape;193;p22"/>
          <p:cNvGraphicFramePr/>
          <p:nvPr/>
        </p:nvGraphicFramePr>
        <p:xfrm>
          <a:off x="10974096" y="3640639"/>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sp>
        <p:nvSpPr>
          <p:cNvPr id="194" name="Google Shape;194;p22"/>
          <p:cNvSpPr txBox="1"/>
          <p:nvPr/>
        </p:nvSpPr>
        <p:spPr>
          <a:xfrm>
            <a:off x="7045949" y="3174087"/>
            <a:ext cx="343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195" name="Google Shape;195;p22"/>
          <p:cNvSpPr txBox="1"/>
          <p:nvPr/>
        </p:nvSpPr>
        <p:spPr>
          <a:xfrm>
            <a:off x="7045949" y="4544491"/>
            <a:ext cx="343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196" name="Google Shape;196;p22"/>
          <p:cNvSpPr txBox="1"/>
          <p:nvPr/>
        </p:nvSpPr>
        <p:spPr>
          <a:xfrm>
            <a:off x="2472338" y="3312648"/>
            <a:ext cx="997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4"/>
                </a:solidFill>
                <a:latin typeface="Calibri"/>
                <a:ea typeface="Calibri"/>
                <a:cs typeface="Calibri"/>
                <a:sym typeface="Calibri"/>
              </a:rPr>
              <a:t>Conquer</a:t>
            </a:r>
            <a:endParaRPr/>
          </a:p>
        </p:txBody>
      </p:sp>
      <p:sp>
        <p:nvSpPr>
          <p:cNvPr id="197" name="Google Shape;197;p22"/>
          <p:cNvSpPr txBox="1"/>
          <p:nvPr/>
        </p:nvSpPr>
        <p:spPr>
          <a:xfrm>
            <a:off x="177047" y="1735586"/>
            <a:ext cx="22023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Divide: Choose a “pivot” element, partition array relative to it</a:t>
            </a:r>
            <a:endParaRPr dirty="0">
              <a:latin typeface="Quattrocento Sans"/>
              <a:ea typeface="Quattrocento Sans"/>
              <a:cs typeface="Quattrocento Sans"/>
              <a:sym typeface="Quattrocento Sans"/>
            </a:endParaRPr>
          </a:p>
        </p:txBody>
      </p:sp>
      <p:sp>
        <p:nvSpPr>
          <p:cNvPr id="199" name="Google Shape;199;p22"/>
          <p:cNvSpPr txBox="1"/>
          <p:nvPr/>
        </p:nvSpPr>
        <p:spPr>
          <a:xfrm>
            <a:off x="177047" y="5285429"/>
            <a:ext cx="21051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Combine: Concatenate the now-sorted arrays </a:t>
            </a:r>
            <a:endParaRPr dirty="0">
              <a:latin typeface="Quattrocento Sans"/>
              <a:ea typeface="Quattrocento Sans"/>
              <a:cs typeface="Quattrocento Sans"/>
              <a:sym typeface="Quattrocento Sans"/>
            </a:endParaRPr>
          </a:p>
        </p:txBody>
      </p:sp>
      <p:grpSp>
        <p:nvGrpSpPr>
          <p:cNvPr id="200" name="Google Shape;200;p22"/>
          <p:cNvGrpSpPr/>
          <p:nvPr/>
        </p:nvGrpSpPr>
        <p:grpSpPr>
          <a:xfrm>
            <a:off x="3206253" y="1461856"/>
            <a:ext cx="950100" cy="859400"/>
            <a:chOff x="5562432" y="861965"/>
            <a:chExt cx="950100" cy="859400"/>
          </a:xfrm>
        </p:grpSpPr>
        <p:sp>
          <p:nvSpPr>
            <p:cNvPr id="201" name="Google Shape;201;p22"/>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22"/>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cxnSp>
        <p:nvCxnSpPr>
          <p:cNvPr id="203" name="Google Shape;203;p22"/>
          <p:cNvCxnSpPr/>
          <p:nvPr/>
        </p:nvCxnSpPr>
        <p:spPr>
          <a:xfrm>
            <a:off x="7230762" y="2197251"/>
            <a:ext cx="91500" cy="526500"/>
          </a:xfrm>
          <a:prstGeom prst="straightConnector1">
            <a:avLst/>
          </a:prstGeom>
          <a:noFill/>
          <a:ln w="28575" cap="flat" cmpd="sng">
            <a:solidFill>
              <a:schemeClr val="accent2"/>
            </a:solidFill>
            <a:prstDash val="solid"/>
            <a:round/>
            <a:headEnd type="none" w="sm" len="sm"/>
            <a:tailEnd type="triangle" w="med" len="med"/>
          </a:ln>
        </p:spPr>
      </p:cxnSp>
      <p:graphicFrame>
        <p:nvGraphicFramePr>
          <p:cNvPr id="204" name="Google Shape;204;p22"/>
          <p:cNvGraphicFramePr/>
          <p:nvPr/>
        </p:nvGraphicFramePr>
        <p:xfrm>
          <a:off x="6762739" y="4917126"/>
          <a:ext cx="1007975" cy="76422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984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405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cxnSp>
        <p:nvCxnSpPr>
          <p:cNvPr id="205" name="Google Shape;205;p22"/>
          <p:cNvCxnSpPr/>
          <p:nvPr/>
        </p:nvCxnSpPr>
        <p:spPr>
          <a:xfrm>
            <a:off x="7266722" y="5681346"/>
            <a:ext cx="0" cy="342300"/>
          </a:xfrm>
          <a:prstGeom prst="straightConnector1">
            <a:avLst/>
          </a:prstGeom>
          <a:noFill/>
          <a:ln w="28575" cap="flat" cmpd="sng">
            <a:solidFill>
              <a:schemeClr val="accent3"/>
            </a:solidFill>
            <a:prstDash val="solid"/>
            <a:round/>
            <a:headEnd type="none" w="sm" len="sm"/>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graphicFrame>
        <p:nvGraphicFramePr>
          <p:cNvPr id="211" name="Google Shape;211;p23"/>
          <p:cNvGraphicFramePr/>
          <p:nvPr/>
        </p:nvGraphicFramePr>
        <p:xfrm>
          <a:off x="7097711" y="2355198"/>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212" name="Google Shape;212;p23"/>
          <p:cNvSpPr txBox="1">
            <a:spLocks noGrp="1"/>
          </p:cNvSpPr>
          <p:nvPr>
            <p:ph type="title"/>
          </p:nvPr>
        </p:nvSpPr>
        <p:spPr>
          <a:xfrm>
            <a:off x="838200" y="444462"/>
            <a:ext cx="10515600" cy="762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Quick Sort (v1): Divide Step</a:t>
            </a:r>
            <a:endParaRPr/>
          </a:p>
        </p:txBody>
      </p:sp>
      <p:graphicFrame>
        <p:nvGraphicFramePr>
          <p:cNvPr id="213" name="Google Shape;213;p23"/>
          <p:cNvGraphicFramePr/>
          <p:nvPr/>
        </p:nvGraphicFramePr>
        <p:xfrm>
          <a:off x="3198894" y="1455571"/>
          <a:ext cx="80638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214" name="Google Shape;214;p23"/>
          <p:cNvSpPr txBox="1"/>
          <p:nvPr/>
        </p:nvSpPr>
        <p:spPr>
          <a:xfrm>
            <a:off x="2510093" y="1314764"/>
            <a:ext cx="80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Divide</a:t>
            </a:r>
            <a:endParaRPr/>
          </a:p>
        </p:txBody>
      </p:sp>
      <p:graphicFrame>
        <p:nvGraphicFramePr>
          <p:cNvPr id="215" name="Google Shape;215;p23"/>
          <p:cNvGraphicFramePr/>
          <p:nvPr/>
        </p:nvGraphicFramePr>
        <p:xfrm>
          <a:off x="2652438" y="2352882"/>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16" name="Google Shape;216;p23"/>
          <p:cNvGraphicFramePr/>
          <p:nvPr/>
        </p:nvGraphicFramePr>
        <p:xfrm>
          <a:off x="8539554" y="2375672"/>
          <a:ext cx="302392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217" name="Google Shape;217;p23"/>
          <p:cNvCxnSpPr/>
          <p:nvPr/>
        </p:nvCxnSpPr>
        <p:spPr>
          <a:xfrm flipH="1">
            <a:off x="6684162" y="2197251"/>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218" name="Google Shape;218;p23"/>
          <p:cNvCxnSpPr/>
          <p:nvPr/>
        </p:nvCxnSpPr>
        <p:spPr>
          <a:xfrm>
            <a:off x="7230762" y="2197251"/>
            <a:ext cx="1308900" cy="549300"/>
          </a:xfrm>
          <a:prstGeom prst="straightConnector1">
            <a:avLst/>
          </a:prstGeom>
          <a:noFill/>
          <a:ln w="28575" cap="flat" cmpd="sng">
            <a:solidFill>
              <a:schemeClr val="accent2"/>
            </a:solidFill>
            <a:prstDash val="solid"/>
            <a:round/>
            <a:headEnd type="none" w="sm" len="sm"/>
            <a:tailEnd type="triangle" w="med" len="med"/>
          </a:ln>
        </p:spPr>
      </p:cxnSp>
      <p:sp>
        <p:nvSpPr>
          <p:cNvPr id="219" name="Google Shape;219;p23"/>
          <p:cNvSpPr txBox="1"/>
          <p:nvPr/>
        </p:nvSpPr>
        <p:spPr>
          <a:xfrm>
            <a:off x="177047" y="1735586"/>
            <a:ext cx="2449200" cy="2201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dk1"/>
                </a:solidFill>
                <a:latin typeface="Quattrocento Sans"/>
                <a:ea typeface="Quattrocento Sans"/>
                <a:cs typeface="Quattrocento Sans"/>
                <a:sym typeface="Quattrocento Sans"/>
              </a:rPr>
              <a:t>Recursive Case:</a:t>
            </a:r>
            <a:endParaRPr sz="1300">
              <a:latin typeface="Quattrocento Sans"/>
              <a:ea typeface="Quattrocento Sans"/>
              <a:cs typeface="Quattrocento Sans"/>
              <a:sym typeface="Quattrocento Sans"/>
            </a:endParaRPr>
          </a:p>
          <a:p>
            <a:pPr marL="457200" marR="0" lvl="0" indent="-323850" algn="l" rtl="0">
              <a:spcBef>
                <a:spcPts val="0"/>
              </a:spcBef>
              <a:spcAft>
                <a:spcPts val="0"/>
              </a:spcAft>
              <a:buClr>
                <a:srgbClr val="4C3282"/>
              </a:buClr>
              <a:buSzPts val="1500"/>
              <a:buFont typeface="Quattrocento Sans"/>
              <a:buChar char="●"/>
            </a:pPr>
            <a:r>
              <a:rPr lang="en-US" sz="1500">
                <a:solidFill>
                  <a:schemeClr val="dk1"/>
                </a:solidFill>
                <a:latin typeface="Quattrocento Sans"/>
                <a:ea typeface="Quattrocento Sans"/>
                <a:cs typeface="Quattrocento Sans"/>
                <a:sym typeface="Quattrocento Sans"/>
              </a:rPr>
              <a:t>Choose a “pivot” element</a:t>
            </a:r>
            <a:endParaRPr sz="1100">
              <a:latin typeface="Quattrocento Sans"/>
              <a:ea typeface="Quattrocento Sans"/>
              <a:cs typeface="Quattrocento Sans"/>
              <a:sym typeface="Quattrocento Sans"/>
            </a:endParaRPr>
          </a:p>
          <a:p>
            <a:pPr marL="457200" marR="0" lvl="0" indent="-323850" algn="l" rtl="0">
              <a:spcBef>
                <a:spcPts val="0"/>
              </a:spcBef>
              <a:spcAft>
                <a:spcPts val="0"/>
              </a:spcAft>
              <a:buClr>
                <a:srgbClr val="4C3282"/>
              </a:buClr>
              <a:buSzPts val="1500"/>
              <a:buFont typeface="Quattrocento Sans"/>
              <a:buChar char="●"/>
            </a:pPr>
            <a:r>
              <a:rPr lang="en-US" sz="1500">
                <a:solidFill>
                  <a:schemeClr val="dk1"/>
                </a:solidFill>
                <a:latin typeface="Quattrocento Sans"/>
                <a:ea typeface="Quattrocento Sans"/>
                <a:cs typeface="Quattrocento Sans"/>
                <a:sym typeface="Quattrocento Sans"/>
              </a:rPr>
              <a:t>Partition: linear scan through array, add smaller elements to one array and larger elements to another</a:t>
            </a:r>
            <a:endParaRPr sz="1100">
              <a:latin typeface="Quattrocento Sans"/>
              <a:ea typeface="Quattrocento Sans"/>
              <a:cs typeface="Quattrocento Sans"/>
              <a:sym typeface="Quattrocento Sans"/>
            </a:endParaRPr>
          </a:p>
          <a:p>
            <a:pPr marL="457200" marR="0" lvl="0" indent="-323850" algn="l" rtl="0">
              <a:spcBef>
                <a:spcPts val="0"/>
              </a:spcBef>
              <a:spcAft>
                <a:spcPts val="0"/>
              </a:spcAft>
              <a:buClr>
                <a:srgbClr val="4C3282"/>
              </a:buClr>
              <a:buSzPts val="1500"/>
              <a:buFont typeface="Quattrocento Sans"/>
              <a:buChar char="●"/>
            </a:pPr>
            <a:r>
              <a:rPr lang="en-US" sz="1500">
                <a:solidFill>
                  <a:schemeClr val="dk1"/>
                </a:solidFill>
                <a:latin typeface="Quattrocento Sans"/>
                <a:ea typeface="Quattrocento Sans"/>
                <a:cs typeface="Quattrocento Sans"/>
                <a:sym typeface="Quattrocento Sans"/>
              </a:rPr>
              <a:t>Recursively partition</a:t>
            </a:r>
            <a:endParaRPr sz="1100">
              <a:latin typeface="Quattrocento Sans"/>
              <a:ea typeface="Quattrocento Sans"/>
              <a:cs typeface="Quattrocento Sans"/>
              <a:sym typeface="Quattrocento Sans"/>
            </a:endParaRPr>
          </a:p>
        </p:txBody>
      </p:sp>
      <p:grpSp>
        <p:nvGrpSpPr>
          <p:cNvPr id="220" name="Google Shape;220;p23"/>
          <p:cNvGrpSpPr/>
          <p:nvPr/>
        </p:nvGrpSpPr>
        <p:grpSpPr>
          <a:xfrm>
            <a:off x="3235243" y="1472711"/>
            <a:ext cx="950100" cy="859400"/>
            <a:chOff x="5562432" y="861965"/>
            <a:chExt cx="950100" cy="859400"/>
          </a:xfrm>
        </p:grpSpPr>
        <p:sp>
          <p:nvSpPr>
            <p:cNvPr id="221" name="Google Shape;221;p23"/>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23"/>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cxnSp>
        <p:nvCxnSpPr>
          <p:cNvPr id="223" name="Google Shape;223;p23"/>
          <p:cNvCxnSpPr/>
          <p:nvPr/>
        </p:nvCxnSpPr>
        <p:spPr>
          <a:xfrm>
            <a:off x="7230762" y="2197251"/>
            <a:ext cx="91500" cy="526500"/>
          </a:xfrm>
          <a:prstGeom prst="straightConnector1">
            <a:avLst/>
          </a:prstGeom>
          <a:noFill/>
          <a:ln w="28575" cap="flat" cmpd="sng">
            <a:solidFill>
              <a:schemeClr val="accent2"/>
            </a:solidFill>
            <a:prstDash val="solid"/>
            <a:round/>
            <a:headEnd type="none" w="sm" len="sm"/>
            <a:tailEnd type="triangle" w="med" len="med"/>
          </a:ln>
        </p:spPr>
      </p:cxnSp>
      <p:sp>
        <p:nvSpPr>
          <p:cNvPr id="224" name="Google Shape;224;p23"/>
          <p:cNvSpPr txBox="1"/>
          <p:nvPr/>
        </p:nvSpPr>
        <p:spPr>
          <a:xfrm>
            <a:off x="177046" y="4301680"/>
            <a:ext cx="2361000" cy="81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dk1"/>
                </a:solidFill>
                <a:latin typeface="Quattrocento Sans"/>
                <a:ea typeface="Quattrocento Sans"/>
                <a:cs typeface="Quattrocento Sans"/>
                <a:sym typeface="Quattrocento Sans"/>
              </a:rPr>
              <a:t>Base Case:</a:t>
            </a:r>
            <a:endParaRPr sz="1300">
              <a:latin typeface="Quattrocento Sans"/>
              <a:ea typeface="Quattrocento Sans"/>
              <a:cs typeface="Quattrocento Sans"/>
              <a:sym typeface="Quattrocento Sans"/>
            </a:endParaRPr>
          </a:p>
          <a:p>
            <a:pPr marL="457200" marR="0" lvl="0" indent="-323850" algn="l" rtl="0">
              <a:spcBef>
                <a:spcPts val="0"/>
              </a:spcBef>
              <a:spcAft>
                <a:spcPts val="0"/>
              </a:spcAft>
              <a:buClr>
                <a:srgbClr val="4C3282"/>
              </a:buClr>
              <a:buSzPts val="1500"/>
              <a:buFont typeface="Quattrocento Sans"/>
              <a:buChar char="●"/>
            </a:pPr>
            <a:r>
              <a:rPr lang="en-US" sz="1500">
                <a:solidFill>
                  <a:schemeClr val="dk1"/>
                </a:solidFill>
                <a:latin typeface="Quattrocento Sans"/>
                <a:ea typeface="Quattrocento Sans"/>
                <a:cs typeface="Quattrocento Sans"/>
                <a:sym typeface="Quattrocento Sans"/>
              </a:rPr>
              <a:t>When array hits size 1, stop dividing</a:t>
            </a:r>
            <a:endParaRPr sz="1100">
              <a:latin typeface="Quattrocento Sans"/>
              <a:ea typeface="Quattrocento Sans"/>
              <a:cs typeface="Quattrocento Sans"/>
              <a:sym typeface="Quattrocento Sans"/>
            </a:endParaRPr>
          </a:p>
        </p:txBody>
      </p:sp>
      <p:graphicFrame>
        <p:nvGraphicFramePr>
          <p:cNvPr id="225" name="Google Shape;225;p23"/>
          <p:cNvGraphicFramePr/>
          <p:nvPr/>
        </p:nvGraphicFramePr>
        <p:xfrm>
          <a:off x="5214828" y="3429000"/>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26" name="Google Shape;226;p23"/>
          <p:cNvGraphicFramePr/>
          <p:nvPr/>
        </p:nvGraphicFramePr>
        <p:xfrm>
          <a:off x="2702269" y="3429000"/>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27" name="Google Shape;227;p23"/>
          <p:cNvGraphicFramePr/>
          <p:nvPr/>
        </p:nvGraphicFramePr>
        <p:xfrm>
          <a:off x="3947431" y="3429000"/>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228" name="Google Shape;228;p23"/>
          <p:cNvCxnSpPr/>
          <p:nvPr/>
        </p:nvCxnSpPr>
        <p:spPr>
          <a:xfrm flipH="1">
            <a:off x="3710092" y="3104997"/>
            <a:ext cx="546600" cy="694800"/>
          </a:xfrm>
          <a:prstGeom prst="straightConnector1">
            <a:avLst/>
          </a:prstGeom>
          <a:noFill/>
          <a:ln w="28575" cap="flat" cmpd="sng">
            <a:solidFill>
              <a:schemeClr val="accent2"/>
            </a:solidFill>
            <a:prstDash val="solid"/>
            <a:round/>
            <a:headEnd type="none" w="sm" len="sm"/>
            <a:tailEnd type="triangle" w="med" len="med"/>
          </a:ln>
        </p:spPr>
      </p:cxnSp>
      <p:cxnSp>
        <p:nvCxnSpPr>
          <p:cNvPr id="229" name="Google Shape;229;p23"/>
          <p:cNvCxnSpPr/>
          <p:nvPr/>
        </p:nvCxnSpPr>
        <p:spPr>
          <a:xfrm>
            <a:off x="4256692" y="3104997"/>
            <a:ext cx="958200" cy="694800"/>
          </a:xfrm>
          <a:prstGeom prst="straightConnector1">
            <a:avLst/>
          </a:prstGeom>
          <a:noFill/>
          <a:ln w="28575" cap="flat" cmpd="sng">
            <a:solidFill>
              <a:schemeClr val="accent2"/>
            </a:solidFill>
            <a:prstDash val="solid"/>
            <a:round/>
            <a:headEnd type="none" w="sm" len="sm"/>
            <a:tailEnd type="triangle" w="med" len="med"/>
          </a:ln>
        </p:spPr>
      </p:cxnSp>
      <p:cxnSp>
        <p:nvCxnSpPr>
          <p:cNvPr id="230" name="Google Shape;230;p23"/>
          <p:cNvCxnSpPr/>
          <p:nvPr/>
        </p:nvCxnSpPr>
        <p:spPr>
          <a:xfrm>
            <a:off x="4256692" y="3104997"/>
            <a:ext cx="0" cy="694800"/>
          </a:xfrm>
          <a:prstGeom prst="straightConnector1">
            <a:avLst/>
          </a:prstGeom>
          <a:noFill/>
          <a:ln w="28575" cap="flat" cmpd="sng">
            <a:solidFill>
              <a:schemeClr val="accent2"/>
            </a:solidFill>
            <a:prstDash val="solid"/>
            <a:round/>
            <a:headEnd type="none" w="sm" len="sm"/>
            <a:tailEnd type="triangle" w="med" len="med"/>
          </a:ln>
        </p:spPr>
      </p:cxnSp>
      <p:grpSp>
        <p:nvGrpSpPr>
          <p:cNvPr id="231" name="Google Shape;231;p23"/>
          <p:cNvGrpSpPr/>
          <p:nvPr/>
        </p:nvGrpSpPr>
        <p:grpSpPr>
          <a:xfrm>
            <a:off x="2677083" y="2375672"/>
            <a:ext cx="950100" cy="859400"/>
            <a:chOff x="5562432" y="861965"/>
            <a:chExt cx="950100" cy="859400"/>
          </a:xfrm>
        </p:grpSpPr>
        <p:sp>
          <p:nvSpPr>
            <p:cNvPr id="232" name="Google Shape;232;p23"/>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23"/>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pSp>
        <p:nvGrpSpPr>
          <p:cNvPr id="234" name="Google Shape;234;p23"/>
          <p:cNvGrpSpPr/>
          <p:nvPr/>
        </p:nvGrpSpPr>
        <p:grpSpPr>
          <a:xfrm>
            <a:off x="8561788" y="2380648"/>
            <a:ext cx="950100" cy="859400"/>
            <a:chOff x="5562432" y="861965"/>
            <a:chExt cx="950100" cy="859400"/>
          </a:xfrm>
        </p:grpSpPr>
        <p:sp>
          <p:nvSpPr>
            <p:cNvPr id="235" name="Google Shape;235;p23"/>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23"/>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aphicFrame>
        <p:nvGraphicFramePr>
          <p:cNvPr id="237" name="Google Shape;237;p23"/>
          <p:cNvGraphicFramePr/>
          <p:nvPr/>
        </p:nvGraphicFramePr>
        <p:xfrm>
          <a:off x="8509503" y="3426404"/>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38" name="Google Shape;238;p23"/>
          <p:cNvGraphicFramePr/>
          <p:nvPr/>
        </p:nvGraphicFramePr>
        <p:xfrm>
          <a:off x="10758646" y="3414770"/>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239" name="Google Shape;239;p23"/>
          <p:cNvCxnSpPr/>
          <p:nvPr/>
        </p:nvCxnSpPr>
        <p:spPr>
          <a:xfrm>
            <a:off x="10250918" y="3117352"/>
            <a:ext cx="507600" cy="668400"/>
          </a:xfrm>
          <a:prstGeom prst="straightConnector1">
            <a:avLst/>
          </a:prstGeom>
          <a:noFill/>
          <a:ln w="28575" cap="flat" cmpd="sng">
            <a:solidFill>
              <a:schemeClr val="accent2"/>
            </a:solidFill>
            <a:prstDash val="solid"/>
            <a:round/>
            <a:headEnd type="none" w="sm" len="sm"/>
            <a:tailEnd type="triangle" w="med" len="med"/>
          </a:ln>
        </p:spPr>
      </p:cxnSp>
      <p:cxnSp>
        <p:nvCxnSpPr>
          <p:cNvPr id="240" name="Google Shape;240;p23"/>
          <p:cNvCxnSpPr/>
          <p:nvPr/>
        </p:nvCxnSpPr>
        <p:spPr>
          <a:xfrm>
            <a:off x="10250918" y="3117352"/>
            <a:ext cx="0" cy="694800"/>
          </a:xfrm>
          <a:prstGeom prst="straightConnector1">
            <a:avLst/>
          </a:prstGeom>
          <a:noFill/>
          <a:ln w="28575" cap="flat" cmpd="sng">
            <a:solidFill>
              <a:schemeClr val="accent2"/>
            </a:solidFill>
            <a:prstDash val="solid"/>
            <a:round/>
            <a:headEnd type="none" w="sm" len="sm"/>
            <a:tailEnd type="triangle" w="med" len="med"/>
          </a:ln>
        </p:spPr>
      </p:cxnSp>
      <p:grpSp>
        <p:nvGrpSpPr>
          <p:cNvPr id="241" name="Google Shape;241;p23"/>
          <p:cNvGrpSpPr/>
          <p:nvPr/>
        </p:nvGrpSpPr>
        <p:grpSpPr>
          <a:xfrm>
            <a:off x="5238302" y="3442270"/>
            <a:ext cx="950100" cy="859400"/>
            <a:chOff x="5562432" y="861965"/>
            <a:chExt cx="950100" cy="859400"/>
          </a:xfrm>
        </p:grpSpPr>
        <p:sp>
          <p:nvSpPr>
            <p:cNvPr id="242" name="Google Shape;242;p23"/>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23"/>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pSp>
        <p:nvGrpSpPr>
          <p:cNvPr id="244" name="Google Shape;244;p23"/>
          <p:cNvGrpSpPr/>
          <p:nvPr/>
        </p:nvGrpSpPr>
        <p:grpSpPr>
          <a:xfrm>
            <a:off x="8539745" y="3442270"/>
            <a:ext cx="950100" cy="859400"/>
            <a:chOff x="5562432" y="861965"/>
            <a:chExt cx="950100" cy="859400"/>
          </a:xfrm>
        </p:grpSpPr>
        <p:sp>
          <p:nvSpPr>
            <p:cNvPr id="245" name="Google Shape;245;p23"/>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3"/>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aphicFrame>
        <p:nvGraphicFramePr>
          <p:cNvPr id="247" name="Google Shape;247;p23"/>
          <p:cNvGraphicFramePr/>
          <p:nvPr/>
        </p:nvGraphicFramePr>
        <p:xfrm>
          <a:off x="5269189" y="449208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48" name="Google Shape;248;p23"/>
          <p:cNvGraphicFramePr/>
          <p:nvPr/>
        </p:nvGraphicFramePr>
        <p:xfrm>
          <a:off x="6453550" y="449208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49" name="Google Shape;249;p23"/>
          <p:cNvGraphicFramePr/>
          <p:nvPr/>
        </p:nvGraphicFramePr>
        <p:xfrm>
          <a:off x="8481764" y="449208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50" name="Google Shape;250;p23"/>
          <p:cNvGraphicFramePr/>
          <p:nvPr/>
        </p:nvGraphicFramePr>
        <p:xfrm>
          <a:off x="9731963" y="449208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251" name="Google Shape;251;p23"/>
          <p:cNvCxnSpPr/>
          <p:nvPr/>
        </p:nvCxnSpPr>
        <p:spPr>
          <a:xfrm>
            <a:off x="9438728" y="4168084"/>
            <a:ext cx="293100" cy="694800"/>
          </a:xfrm>
          <a:prstGeom prst="straightConnector1">
            <a:avLst/>
          </a:prstGeom>
          <a:noFill/>
          <a:ln w="28575" cap="flat" cmpd="sng">
            <a:solidFill>
              <a:schemeClr val="accent2"/>
            </a:solidFill>
            <a:prstDash val="solid"/>
            <a:round/>
            <a:headEnd type="none" w="sm" len="sm"/>
            <a:tailEnd type="triangle" w="med" len="med"/>
          </a:ln>
        </p:spPr>
      </p:cxnSp>
      <p:cxnSp>
        <p:nvCxnSpPr>
          <p:cNvPr id="252" name="Google Shape;252;p23"/>
          <p:cNvCxnSpPr/>
          <p:nvPr/>
        </p:nvCxnSpPr>
        <p:spPr>
          <a:xfrm>
            <a:off x="9438728" y="4168084"/>
            <a:ext cx="0" cy="694800"/>
          </a:xfrm>
          <a:prstGeom prst="straightConnector1">
            <a:avLst/>
          </a:prstGeom>
          <a:noFill/>
          <a:ln w="28575" cap="flat" cmpd="sng">
            <a:solidFill>
              <a:schemeClr val="accent2"/>
            </a:solidFill>
            <a:prstDash val="solid"/>
            <a:round/>
            <a:headEnd type="none" w="sm" len="sm"/>
            <a:tailEnd type="triangle" w="med" len="med"/>
          </a:ln>
        </p:spPr>
      </p:cxnSp>
      <p:cxnSp>
        <p:nvCxnSpPr>
          <p:cNvPr id="253" name="Google Shape;253;p23"/>
          <p:cNvCxnSpPr/>
          <p:nvPr/>
        </p:nvCxnSpPr>
        <p:spPr>
          <a:xfrm>
            <a:off x="6158998" y="4186791"/>
            <a:ext cx="293100" cy="694800"/>
          </a:xfrm>
          <a:prstGeom prst="straightConnector1">
            <a:avLst/>
          </a:prstGeom>
          <a:noFill/>
          <a:ln w="28575" cap="flat" cmpd="sng">
            <a:solidFill>
              <a:schemeClr val="accent2"/>
            </a:solidFill>
            <a:prstDash val="solid"/>
            <a:round/>
            <a:headEnd type="none" w="sm" len="sm"/>
            <a:tailEnd type="triangle" w="med" len="med"/>
          </a:ln>
        </p:spPr>
      </p:cxnSp>
      <p:cxnSp>
        <p:nvCxnSpPr>
          <p:cNvPr id="254" name="Google Shape;254;p23"/>
          <p:cNvCxnSpPr/>
          <p:nvPr/>
        </p:nvCxnSpPr>
        <p:spPr>
          <a:xfrm>
            <a:off x="6158998" y="4186791"/>
            <a:ext cx="0" cy="694800"/>
          </a:xfrm>
          <a:prstGeom prst="straightConnector1">
            <a:avLst/>
          </a:prstGeom>
          <a:noFill/>
          <a:ln w="28575" cap="flat" cmpd="sng">
            <a:solidFill>
              <a:schemeClr val="accent2"/>
            </a:solidFill>
            <a:prstDash val="solid"/>
            <a:round/>
            <a:headEnd type="none" w="sm" len="sm"/>
            <a:tailEnd type="triangle" w="med" len="med"/>
          </a:ln>
        </p:spPr>
      </p:cxnSp>
      <p:sp>
        <p:nvSpPr>
          <p:cNvPr id="255" name="Google Shape;255;p23"/>
          <p:cNvSpPr/>
          <p:nvPr/>
        </p:nvSpPr>
        <p:spPr>
          <a:xfrm>
            <a:off x="3544580" y="2265091"/>
            <a:ext cx="317100" cy="413700"/>
          </a:xfrm>
          <a:prstGeom prst="upArrow">
            <a:avLst>
              <a:gd name="adj1" fmla="val 50000"/>
              <a:gd name="adj2"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500"/>
                                        <p:tgtEl>
                                          <p:spTgt spid="2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5"/>
                                        </p:tgtEl>
                                        <p:attrNameLst>
                                          <p:attrName>style.visibility</p:attrName>
                                        </p:attrNameLst>
                                      </p:cBhvr>
                                      <p:to>
                                        <p:strVal val="visible"/>
                                      </p:to>
                                    </p:set>
                                    <p:animEffect transition="in" filter="fade">
                                      <p:cBhvr>
                                        <p:cTn id="12" dur="500"/>
                                        <p:tgtEl>
                                          <p:spTgt spid="25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15"/>
                                        </p:tgtEl>
                                        <p:attrNameLst>
                                          <p:attrName>style.visibility</p:attrName>
                                        </p:attrNameLst>
                                      </p:cBhvr>
                                      <p:to>
                                        <p:strVal val="visible"/>
                                      </p:to>
                                    </p:set>
                                    <p:animEffect transition="in" filter="fade">
                                      <p:cBhvr>
                                        <p:cTn id="16" dur="500"/>
                                        <p:tgtEl>
                                          <p:spTgt spid="215"/>
                                        </p:tgtEl>
                                      </p:cBhvr>
                                    </p:animEffect>
                                  </p:childTnLst>
                                </p:cTn>
                              </p:par>
                              <p:par>
                                <p:cTn id="17" presetID="10" presetClass="entr" presetSubtype="0" fill="hold" nodeType="withEffect">
                                  <p:stCondLst>
                                    <p:cond delay="0"/>
                                  </p:stCondLst>
                                  <p:childTnLst>
                                    <p:set>
                                      <p:cBhvr>
                                        <p:cTn id="18" dur="1" fill="hold">
                                          <p:stCondLst>
                                            <p:cond delay="0"/>
                                          </p:stCondLst>
                                        </p:cTn>
                                        <p:tgtEl>
                                          <p:spTgt spid="216"/>
                                        </p:tgtEl>
                                        <p:attrNameLst>
                                          <p:attrName>style.visibility</p:attrName>
                                        </p:attrNameLst>
                                      </p:cBhvr>
                                      <p:to>
                                        <p:strVal val="visible"/>
                                      </p:to>
                                    </p:set>
                                    <p:animEffect transition="in" filter="fade">
                                      <p:cBhvr>
                                        <p:cTn id="19" dur="500"/>
                                        <p:tgtEl>
                                          <p:spTgt spid="216"/>
                                        </p:tgtEl>
                                      </p:cBhvr>
                                    </p:animEffect>
                                  </p:childTnLst>
                                </p:cTn>
                              </p:par>
                              <p:par>
                                <p:cTn id="20" presetID="10" presetClass="entr" presetSubtype="0" fill="hold" nodeType="withEffect">
                                  <p:stCondLst>
                                    <p:cond delay="0"/>
                                  </p:stCondLst>
                                  <p:childTnLst>
                                    <p:set>
                                      <p:cBhvr>
                                        <p:cTn id="21" dur="1" fill="hold">
                                          <p:stCondLst>
                                            <p:cond delay="0"/>
                                          </p:stCondLst>
                                        </p:cTn>
                                        <p:tgtEl>
                                          <p:spTgt spid="218"/>
                                        </p:tgtEl>
                                        <p:attrNameLst>
                                          <p:attrName>style.visibility</p:attrName>
                                        </p:attrNameLst>
                                      </p:cBhvr>
                                      <p:to>
                                        <p:strVal val="visible"/>
                                      </p:to>
                                    </p:set>
                                    <p:animEffect transition="in" filter="fade">
                                      <p:cBhvr>
                                        <p:cTn id="22" dur="500"/>
                                        <p:tgtEl>
                                          <p:spTgt spid="218"/>
                                        </p:tgtEl>
                                      </p:cBhvr>
                                    </p:animEffect>
                                  </p:childTnLst>
                                </p:cTn>
                              </p:par>
                              <p:par>
                                <p:cTn id="23" presetID="10" presetClass="entr" presetSubtype="0" fill="hold" nodeType="withEffect">
                                  <p:stCondLst>
                                    <p:cond delay="0"/>
                                  </p:stCondLst>
                                  <p:childTnLst>
                                    <p:set>
                                      <p:cBhvr>
                                        <p:cTn id="24" dur="1" fill="hold">
                                          <p:stCondLst>
                                            <p:cond delay="0"/>
                                          </p:stCondLst>
                                        </p:cTn>
                                        <p:tgtEl>
                                          <p:spTgt spid="217"/>
                                        </p:tgtEl>
                                        <p:attrNameLst>
                                          <p:attrName>style.visibility</p:attrName>
                                        </p:attrNameLst>
                                      </p:cBhvr>
                                      <p:to>
                                        <p:strVal val="visible"/>
                                      </p:to>
                                    </p:set>
                                    <p:animEffect transition="in" filter="fade">
                                      <p:cBhvr>
                                        <p:cTn id="25" dur="500"/>
                                        <p:tgtEl>
                                          <p:spTgt spid="2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23"/>
                                        </p:tgtEl>
                                        <p:attrNameLst>
                                          <p:attrName>style.visibility</p:attrName>
                                        </p:attrNameLst>
                                      </p:cBhvr>
                                      <p:to>
                                        <p:strVal val="visible"/>
                                      </p:to>
                                    </p:set>
                                    <p:animEffect transition="in" filter="fade">
                                      <p:cBhvr>
                                        <p:cTn id="30" dur="500"/>
                                        <p:tgtEl>
                                          <p:spTgt spid="223"/>
                                        </p:tgtEl>
                                      </p:cBhvr>
                                    </p:animEffect>
                                  </p:childTnLst>
                                </p:cTn>
                              </p:par>
                              <p:par>
                                <p:cTn id="31" presetID="10" presetClass="entr" presetSubtype="0" fill="hold" nodeType="withEffect">
                                  <p:stCondLst>
                                    <p:cond delay="0"/>
                                  </p:stCondLst>
                                  <p:childTnLst>
                                    <p:set>
                                      <p:cBhvr>
                                        <p:cTn id="32" dur="1" fill="hold">
                                          <p:stCondLst>
                                            <p:cond delay="0"/>
                                          </p:stCondLst>
                                        </p:cTn>
                                        <p:tgtEl>
                                          <p:spTgt spid="211"/>
                                        </p:tgtEl>
                                        <p:attrNameLst>
                                          <p:attrName>style.visibility</p:attrName>
                                        </p:attrNameLst>
                                      </p:cBhvr>
                                      <p:to>
                                        <p:strVal val="visible"/>
                                      </p:to>
                                    </p:set>
                                    <p:animEffect transition="in" filter="fade">
                                      <p:cBhvr>
                                        <p:cTn id="33" dur="500"/>
                                        <p:tgtEl>
                                          <p:spTgt spid="2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1"/>
                                        </p:tgtEl>
                                        <p:attrNameLst>
                                          <p:attrName>style.visibility</p:attrName>
                                        </p:attrNameLst>
                                      </p:cBhvr>
                                      <p:to>
                                        <p:strVal val="visible"/>
                                      </p:to>
                                    </p:set>
                                    <p:animEffect transition="in" filter="fade">
                                      <p:cBhvr>
                                        <p:cTn id="38" dur="500"/>
                                        <p:tgtEl>
                                          <p:spTgt spid="231"/>
                                        </p:tgtEl>
                                      </p:cBhvr>
                                    </p:animEffect>
                                  </p:childTnLst>
                                </p:cTn>
                              </p:par>
                              <p:par>
                                <p:cTn id="39" presetID="10" presetClass="entr" presetSubtype="0" fill="hold" nodeType="withEffect">
                                  <p:stCondLst>
                                    <p:cond delay="0"/>
                                  </p:stCondLst>
                                  <p:childTnLst>
                                    <p:set>
                                      <p:cBhvr>
                                        <p:cTn id="40" dur="1" fill="hold">
                                          <p:stCondLst>
                                            <p:cond delay="0"/>
                                          </p:stCondLst>
                                        </p:cTn>
                                        <p:tgtEl>
                                          <p:spTgt spid="226"/>
                                        </p:tgtEl>
                                        <p:attrNameLst>
                                          <p:attrName>style.visibility</p:attrName>
                                        </p:attrNameLst>
                                      </p:cBhvr>
                                      <p:to>
                                        <p:strVal val="visible"/>
                                      </p:to>
                                    </p:set>
                                    <p:animEffect transition="in" filter="fade">
                                      <p:cBhvr>
                                        <p:cTn id="41" dur="500"/>
                                        <p:tgtEl>
                                          <p:spTgt spid="226"/>
                                        </p:tgtEl>
                                      </p:cBhvr>
                                    </p:animEffect>
                                  </p:childTnLst>
                                </p:cTn>
                              </p:par>
                              <p:par>
                                <p:cTn id="42" presetID="10" presetClass="entr" presetSubtype="0" fill="hold" nodeType="withEffect">
                                  <p:stCondLst>
                                    <p:cond delay="0"/>
                                  </p:stCondLst>
                                  <p:childTnLst>
                                    <p:set>
                                      <p:cBhvr>
                                        <p:cTn id="43" dur="1" fill="hold">
                                          <p:stCondLst>
                                            <p:cond delay="0"/>
                                          </p:stCondLst>
                                        </p:cTn>
                                        <p:tgtEl>
                                          <p:spTgt spid="227"/>
                                        </p:tgtEl>
                                        <p:attrNameLst>
                                          <p:attrName>style.visibility</p:attrName>
                                        </p:attrNameLst>
                                      </p:cBhvr>
                                      <p:to>
                                        <p:strVal val="visible"/>
                                      </p:to>
                                    </p:set>
                                    <p:animEffect transition="in" filter="fade">
                                      <p:cBhvr>
                                        <p:cTn id="44" dur="500"/>
                                        <p:tgtEl>
                                          <p:spTgt spid="227"/>
                                        </p:tgtEl>
                                      </p:cBhvr>
                                    </p:animEffect>
                                  </p:childTnLst>
                                </p:cTn>
                              </p:par>
                              <p:par>
                                <p:cTn id="45" presetID="10" presetClass="entr" presetSubtype="0" fill="hold" nodeType="withEffect">
                                  <p:stCondLst>
                                    <p:cond delay="0"/>
                                  </p:stCondLst>
                                  <p:childTnLst>
                                    <p:set>
                                      <p:cBhvr>
                                        <p:cTn id="46" dur="1" fill="hold">
                                          <p:stCondLst>
                                            <p:cond delay="0"/>
                                          </p:stCondLst>
                                        </p:cTn>
                                        <p:tgtEl>
                                          <p:spTgt spid="225"/>
                                        </p:tgtEl>
                                        <p:attrNameLst>
                                          <p:attrName>style.visibility</p:attrName>
                                        </p:attrNameLst>
                                      </p:cBhvr>
                                      <p:to>
                                        <p:strVal val="visible"/>
                                      </p:to>
                                    </p:set>
                                    <p:animEffect transition="in" filter="fade">
                                      <p:cBhvr>
                                        <p:cTn id="47" dur="500"/>
                                        <p:tgtEl>
                                          <p:spTgt spid="225"/>
                                        </p:tgtEl>
                                      </p:cBhvr>
                                    </p:animEffect>
                                  </p:childTnLst>
                                </p:cTn>
                              </p:par>
                              <p:par>
                                <p:cTn id="48" presetID="10" presetClass="entr" presetSubtype="0" fill="hold" nodeType="withEffect">
                                  <p:stCondLst>
                                    <p:cond delay="0"/>
                                  </p:stCondLst>
                                  <p:childTnLst>
                                    <p:set>
                                      <p:cBhvr>
                                        <p:cTn id="49" dur="1" fill="hold">
                                          <p:stCondLst>
                                            <p:cond delay="0"/>
                                          </p:stCondLst>
                                        </p:cTn>
                                        <p:tgtEl>
                                          <p:spTgt spid="229"/>
                                        </p:tgtEl>
                                        <p:attrNameLst>
                                          <p:attrName>style.visibility</p:attrName>
                                        </p:attrNameLst>
                                      </p:cBhvr>
                                      <p:to>
                                        <p:strVal val="visible"/>
                                      </p:to>
                                    </p:set>
                                    <p:animEffect transition="in" filter="fade">
                                      <p:cBhvr>
                                        <p:cTn id="50" dur="500"/>
                                        <p:tgtEl>
                                          <p:spTgt spid="229"/>
                                        </p:tgtEl>
                                      </p:cBhvr>
                                    </p:animEffect>
                                  </p:childTnLst>
                                </p:cTn>
                              </p:par>
                              <p:par>
                                <p:cTn id="51" presetID="10" presetClass="entr" presetSubtype="0" fill="hold" nodeType="withEffect">
                                  <p:stCondLst>
                                    <p:cond delay="0"/>
                                  </p:stCondLst>
                                  <p:childTnLst>
                                    <p:set>
                                      <p:cBhvr>
                                        <p:cTn id="52" dur="1" fill="hold">
                                          <p:stCondLst>
                                            <p:cond delay="0"/>
                                          </p:stCondLst>
                                        </p:cTn>
                                        <p:tgtEl>
                                          <p:spTgt spid="230"/>
                                        </p:tgtEl>
                                        <p:attrNameLst>
                                          <p:attrName>style.visibility</p:attrName>
                                        </p:attrNameLst>
                                      </p:cBhvr>
                                      <p:to>
                                        <p:strVal val="visible"/>
                                      </p:to>
                                    </p:set>
                                    <p:animEffect transition="in" filter="fade">
                                      <p:cBhvr>
                                        <p:cTn id="53" dur="500"/>
                                        <p:tgtEl>
                                          <p:spTgt spid="230"/>
                                        </p:tgtEl>
                                      </p:cBhvr>
                                    </p:animEffect>
                                  </p:childTnLst>
                                </p:cTn>
                              </p:par>
                              <p:par>
                                <p:cTn id="54" presetID="10" presetClass="entr" presetSubtype="0" fill="hold" nodeType="withEffect">
                                  <p:stCondLst>
                                    <p:cond delay="0"/>
                                  </p:stCondLst>
                                  <p:childTnLst>
                                    <p:set>
                                      <p:cBhvr>
                                        <p:cTn id="55" dur="1" fill="hold">
                                          <p:stCondLst>
                                            <p:cond delay="0"/>
                                          </p:stCondLst>
                                        </p:cTn>
                                        <p:tgtEl>
                                          <p:spTgt spid="228"/>
                                        </p:tgtEl>
                                        <p:attrNameLst>
                                          <p:attrName>style.visibility</p:attrName>
                                        </p:attrNameLst>
                                      </p:cBhvr>
                                      <p:to>
                                        <p:strVal val="visible"/>
                                      </p:to>
                                    </p:set>
                                    <p:animEffect transition="in" filter="fade">
                                      <p:cBhvr>
                                        <p:cTn id="56" dur="500"/>
                                        <p:tgtEl>
                                          <p:spTgt spid="22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4"/>
                                        </p:tgtEl>
                                        <p:attrNameLst>
                                          <p:attrName>style.visibility</p:attrName>
                                        </p:attrNameLst>
                                      </p:cBhvr>
                                      <p:to>
                                        <p:strVal val="visible"/>
                                      </p:to>
                                    </p:set>
                                    <p:animEffect transition="in" filter="fade">
                                      <p:cBhvr>
                                        <p:cTn id="61" dur="500"/>
                                        <p:tgtEl>
                                          <p:spTgt spid="234"/>
                                        </p:tgtEl>
                                      </p:cBhvr>
                                    </p:animEffect>
                                  </p:childTnLst>
                                </p:cTn>
                              </p:par>
                              <p:par>
                                <p:cTn id="62" presetID="10" presetClass="entr" presetSubtype="0" fill="hold" nodeType="withEffect">
                                  <p:stCondLst>
                                    <p:cond delay="0"/>
                                  </p:stCondLst>
                                  <p:childTnLst>
                                    <p:set>
                                      <p:cBhvr>
                                        <p:cTn id="63" dur="1" fill="hold">
                                          <p:stCondLst>
                                            <p:cond delay="0"/>
                                          </p:stCondLst>
                                        </p:cTn>
                                        <p:tgtEl>
                                          <p:spTgt spid="240"/>
                                        </p:tgtEl>
                                        <p:attrNameLst>
                                          <p:attrName>style.visibility</p:attrName>
                                        </p:attrNameLst>
                                      </p:cBhvr>
                                      <p:to>
                                        <p:strVal val="visible"/>
                                      </p:to>
                                    </p:set>
                                    <p:animEffect transition="in" filter="fade">
                                      <p:cBhvr>
                                        <p:cTn id="64" dur="500"/>
                                        <p:tgtEl>
                                          <p:spTgt spid="240"/>
                                        </p:tgtEl>
                                      </p:cBhvr>
                                    </p:animEffect>
                                  </p:childTnLst>
                                </p:cTn>
                              </p:par>
                              <p:par>
                                <p:cTn id="65" presetID="10" presetClass="entr" presetSubtype="0" fill="hold" nodeType="withEffect">
                                  <p:stCondLst>
                                    <p:cond delay="0"/>
                                  </p:stCondLst>
                                  <p:childTnLst>
                                    <p:set>
                                      <p:cBhvr>
                                        <p:cTn id="66" dur="1" fill="hold">
                                          <p:stCondLst>
                                            <p:cond delay="0"/>
                                          </p:stCondLst>
                                        </p:cTn>
                                        <p:tgtEl>
                                          <p:spTgt spid="239"/>
                                        </p:tgtEl>
                                        <p:attrNameLst>
                                          <p:attrName>style.visibility</p:attrName>
                                        </p:attrNameLst>
                                      </p:cBhvr>
                                      <p:to>
                                        <p:strVal val="visible"/>
                                      </p:to>
                                    </p:set>
                                    <p:animEffect transition="in" filter="fade">
                                      <p:cBhvr>
                                        <p:cTn id="67" dur="500"/>
                                        <p:tgtEl>
                                          <p:spTgt spid="239"/>
                                        </p:tgtEl>
                                      </p:cBhvr>
                                    </p:animEffect>
                                  </p:childTnLst>
                                </p:cTn>
                              </p:par>
                              <p:par>
                                <p:cTn id="68" presetID="10" presetClass="entr" presetSubtype="0" fill="hold" nodeType="withEffect">
                                  <p:stCondLst>
                                    <p:cond delay="0"/>
                                  </p:stCondLst>
                                  <p:childTnLst>
                                    <p:set>
                                      <p:cBhvr>
                                        <p:cTn id="69" dur="1" fill="hold">
                                          <p:stCondLst>
                                            <p:cond delay="0"/>
                                          </p:stCondLst>
                                        </p:cTn>
                                        <p:tgtEl>
                                          <p:spTgt spid="237"/>
                                        </p:tgtEl>
                                        <p:attrNameLst>
                                          <p:attrName>style.visibility</p:attrName>
                                        </p:attrNameLst>
                                      </p:cBhvr>
                                      <p:to>
                                        <p:strVal val="visible"/>
                                      </p:to>
                                    </p:set>
                                    <p:animEffect transition="in" filter="fade">
                                      <p:cBhvr>
                                        <p:cTn id="70" dur="500"/>
                                        <p:tgtEl>
                                          <p:spTgt spid="237"/>
                                        </p:tgtEl>
                                      </p:cBhvr>
                                    </p:animEffect>
                                  </p:childTnLst>
                                </p:cTn>
                              </p:par>
                              <p:par>
                                <p:cTn id="71" presetID="10" presetClass="entr" presetSubtype="0" fill="hold" nodeType="withEffect">
                                  <p:stCondLst>
                                    <p:cond delay="0"/>
                                  </p:stCondLst>
                                  <p:childTnLst>
                                    <p:set>
                                      <p:cBhvr>
                                        <p:cTn id="72" dur="1" fill="hold">
                                          <p:stCondLst>
                                            <p:cond delay="0"/>
                                          </p:stCondLst>
                                        </p:cTn>
                                        <p:tgtEl>
                                          <p:spTgt spid="238"/>
                                        </p:tgtEl>
                                        <p:attrNameLst>
                                          <p:attrName>style.visibility</p:attrName>
                                        </p:attrNameLst>
                                      </p:cBhvr>
                                      <p:to>
                                        <p:strVal val="visible"/>
                                      </p:to>
                                    </p:set>
                                    <p:animEffect transition="in" filter="fade">
                                      <p:cBhvr>
                                        <p:cTn id="73" dur="500"/>
                                        <p:tgtEl>
                                          <p:spTgt spid="23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1"/>
                                        </p:tgtEl>
                                        <p:attrNameLst>
                                          <p:attrName>style.visibility</p:attrName>
                                        </p:attrNameLst>
                                      </p:cBhvr>
                                      <p:to>
                                        <p:strVal val="visible"/>
                                      </p:to>
                                    </p:set>
                                    <p:animEffect transition="in" filter="fade">
                                      <p:cBhvr>
                                        <p:cTn id="78" dur="500"/>
                                        <p:tgtEl>
                                          <p:spTgt spid="241"/>
                                        </p:tgtEl>
                                      </p:cBhvr>
                                    </p:animEffect>
                                  </p:childTnLst>
                                </p:cTn>
                              </p:par>
                              <p:par>
                                <p:cTn id="79" presetID="10" presetClass="entr" presetSubtype="0" fill="hold" nodeType="withEffect">
                                  <p:stCondLst>
                                    <p:cond delay="0"/>
                                  </p:stCondLst>
                                  <p:childTnLst>
                                    <p:set>
                                      <p:cBhvr>
                                        <p:cTn id="80" dur="1" fill="hold">
                                          <p:stCondLst>
                                            <p:cond delay="0"/>
                                          </p:stCondLst>
                                        </p:cTn>
                                        <p:tgtEl>
                                          <p:spTgt spid="254"/>
                                        </p:tgtEl>
                                        <p:attrNameLst>
                                          <p:attrName>style.visibility</p:attrName>
                                        </p:attrNameLst>
                                      </p:cBhvr>
                                      <p:to>
                                        <p:strVal val="visible"/>
                                      </p:to>
                                    </p:set>
                                    <p:animEffect transition="in" filter="fade">
                                      <p:cBhvr>
                                        <p:cTn id="81" dur="500"/>
                                        <p:tgtEl>
                                          <p:spTgt spid="254"/>
                                        </p:tgtEl>
                                      </p:cBhvr>
                                    </p:animEffect>
                                  </p:childTnLst>
                                </p:cTn>
                              </p:par>
                              <p:par>
                                <p:cTn id="82" presetID="10" presetClass="entr" presetSubtype="0" fill="hold" nodeType="withEffect">
                                  <p:stCondLst>
                                    <p:cond delay="0"/>
                                  </p:stCondLst>
                                  <p:childTnLst>
                                    <p:set>
                                      <p:cBhvr>
                                        <p:cTn id="83" dur="1" fill="hold">
                                          <p:stCondLst>
                                            <p:cond delay="0"/>
                                          </p:stCondLst>
                                        </p:cTn>
                                        <p:tgtEl>
                                          <p:spTgt spid="253"/>
                                        </p:tgtEl>
                                        <p:attrNameLst>
                                          <p:attrName>style.visibility</p:attrName>
                                        </p:attrNameLst>
                                      </p:cBhvr>
                                      <p:to>
                                        <p:strVal val="visible"/>
                                      </p:to>
                                    </p:set>
                                    <p:animEffect transition="in" filter="fade">
                                      <p:cBhvr>
                                        <p:cTn id="84" dur="500"/>
                                        <p:tgtEl>
                                          <p:spTgt spid="253"/>
                                        </p:tgtEl>
                                      </p:cBhvr>
                                    </p:animEffect>
                                  </p:childTnLst>
                                </p:cTn>
                              </p:par>
                              <p:par>
                                <p:cTn id="85" presetID="10" presetClass="entr" presetSubtype="0" fill="hold" nodeType="withEffect">
                                  <p:stCondLst>
                                    <p:cond delay="0"/>
                                  </p:stCondLst>
                                  <p:childTnLst>
                                    <p:set>
                                      <p:cBhvr>
                                        <p:cTn id="86" dur="1" fill="hold">
                                          <p:stCondLst>
                                            <p:cond delay="0"/>
                                          </p:stCondLst>
                                        </p:cTn>
                                        <p:tgtEl>
                                          <p:spTgt spid="247"/>
                                        </p:tgtEl>
                                        <p:attrNameLst>
                                          <p:attrName>style.visibility</p:attrName>
                                        </p:attrNameLst>
                                      </p:cBhvr>
                                      <p:to>
                                        <p:strVal val="visible"/>
                                      </p:to>
                                    </p:set>
                                    <p:animEffect transition="in" filter="fade">
                                      <p:cBhvr>
                                        <p:cTn id="87" dur="500"/>
                                        <p:tgtEl>
                                          <p:spTgt spid="247"/>
                                        </p:tgtEl>
                                      </p:cBhvr>
                                    </p:animEffect>
                                  </p:childTnLst>
                                </p:cTn>
                              </p:par>
                              <p:par>
                                <p:cTn id="88" presetID="10" presetClass="entr" presetSubtype="0" fill="hold" nodeType="withEffect">
                                  <p:stCondLst>
                                    <p:cond delay="0"/>
                                  </p:stCondLst>
                                  <p:childTnLst>
                                    <p:set>
                                      <p:cBhvr>
                                        <p:cTn id="89" dur="1" fill="hold">
                                          <p:stCondLst>
                                            <p:cond delay="0"/>
                                          </p:stCondLst>
                                        </p:cTn>
                                        <p:tgtEl>
                                          <p:spTgt spid="248"/>
                                        </p:tgtEl>
                                        <p:attrNameLst>
                                          <p:attrName>style.visibility</p:attrName>
                                        </p:attrNameLst>
                                      </p:cBhvr>
                                      <p:to>
                                        <p:strVal val="visible"/>
                                      </p:to>
                                    </p:set>
                                    <p:animEffect transition="in" filter="fade">
                                      <p:cBhvr>
                                        <p:cTn id="90" dur="500"/>
                                        <p:tgtEl>
                                          <p:spTgt spid="248"/>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44"/>
                                        </p:tgtEl>
                                        <p:attrNameLst>
                                          <p:attrName>style.visibility</p:attrName>
                                        </p:attrNameLst>
                                      </p:cBhvr>
                                      <p:to>
                                        <p:strVal val="visible"/>
                                      </p:to>
                                    </p:set>
                                    <p:animEffect transition="in" filter="fade">
                                      <p:cBhvr>
                                        <p:cTn id="95" dur="500"/>
                                        <p:tgtEl>
                                          <p:spTgt spid="244"/>
                                        </p:tgtEl>
                                      </p:cBhvr>
                                    </p:animEffect>
                                  </p:childTnLst>
                                </p:cTn>
                              </p:par>
                              <p:par>
                                <p:cTn id="96" presetID="10" presetClass="entr" presetSubtype="0" fill="hold" nodeType="withEffect">
                                  <p:stCondLst>
                                    <p:cond delay="0"/>
                                  </p:stCondLst>
                                  <p:childTnLst>
                                    <p:set>
                                      <p:cBhvr>
                                        <p:cTn id="97" dur="1" fill="hold">
                                          <p:stCondLst>
                                            <p:cond delay="0"/>
                                          </p:stCondLst>
                                        </p:cTn>
                                        <p:tgtEl>
                                          <p:spTgt spid="252"/>
                                        </p:tgtEl>
                                        <p:attrNameLst>
                                          <p:attrName>style.visibility</p:attrName>
                                        </p:attrNameLst>
                                      </p:cBhvr>
                                      <p:to>
                                        <p:strVal val="visible"/>
                                      </p:to>
                                    </p:set>
                                    <p:animEffect transition="in" filter="fade">
                                      <p:cBhvr>
                                        <p:cTn id="98" dur="500"/>
                                        <p:tgtEl>
                                          <p:spTgt spid="252"/>
                                        </p:tgtEl>
                                      </p:cBhvr>
                                    </p:animEffect>
                                  </p:childTnLst>
                                </p:cTn>
                              </p:par>
                              <p:par>
                                <p:cTn id="99" presetID="10" presetClass="entr" presetSubtype="0" fill="hold" nodeType="withEffect">
                                  <p:stCondLst>
                                    <p:cond delay="0"/>
                                  </p:stCondLst>
                                  <p:childTnLst>
                                    <p:set>
                                      <p:cBhvr>
                                        <p:cTn id="100" dur="1" fill="hold">
                                          <p:stCondLst>
                                            <p:cond delay="0"/>
                                          </p:stCondLst>
                                        </p:cTn>
                                        <p:tgtEl>
                                          <p:spTgt spid="251"/>
                                        </p:tgtEl>
                                        <p:attrNameLst>
                                          <p:attrName>style.visibility</p:attrName>
                                        </p:attrNameLst>
                                      </p:cBhvr>
                                      <p:to>
                                        <p:strVal val="visible"/>
                                      </p:to>
                                    </p:set>
                                    <p:animEffect transition="in" filter="fade">
                                      <p:cBhvr>
                                        <p:cTn id="101" dur="500"/>
                                        <p:tgtEl>
                                          <p:spTgt spid="251"/>
                                        </p:tgtEl>
                                      </p:cBhvr>
                                    </p:animEffect>
                                  </p:childTnLst>
                                </p:cTn>
                              </p:par>
                              <p:par>
                                <p:cTn id="102" presetID="10" presetClass="entr" presetSubtype="0" fill="hold" nodeType="withEffect">
                                  <p:stCondLst>
                                    <p:cond delay="0"/>
                                  </p:stCondLst>
                                  <p:childTnLst>
                                    <p:set>
                                      <p:cBhvr>
                                        <p:cTn id="103" dur="1" fill="hold">
                                          <p:stCondLst>
                                            <p:cond delay="0"/>
                                          </p:stCondLst>
                                        </p:cTn>
                                        <p:tgtEl>
                                          <p:spTgt spid="249"/>
                                        </p:tgtEl>
                                        <p:attrNameLst>
                                          <p:attrName>style.visibility</p:attrName>
                                        </p:attrNameLst>
                                      </p:cBhvr>
                                      <p:to>
                                        <p:strVal val="visible"/>
                                      </p:to>
                                    </p:set>
                                    <p:animEffect transition="in" filter="fade">
                                      <p:cBhvr>
                                        <p:cTn id="104" dur="500"/>
                                        <p:tgtEl>
                                          <p:spTgt spid="249"/>
                                        </p:tgtEl>
                                      </p:cBhvr>
                                    </p:animEffect>
                                  </p:childTnLst>
                                </p:cTn>
                              </p:par>
                              <p:par>
                                <p:cTn id="105" presetID="10" presetClass="entr" presetSubtype="0" fill="hold" nodeType="withEffect">
                                  <p:stCondLst>
                                    <p:cond delay="0"/>
                                  </p:stCondLst>
                                  <p:childTnLst>
                                    <p:set>
                                      <p:cBhvr>
                                        <p:cTn id="106" dur="1" fill="hold">
                                          <p:stCondLst>
                                            <p:cond delay="0"/>
                                          </p:stCondLst>
                                        </p:cTn>
                                        <p:tgtEl>
                                          <p:spTgt spid="250"/>
                                        </p:tgtEl>
                                        <p:attrNameLst>
                                          <p:attrName>style.visibility</p:attrName>
                                        </p:attrNameLst>
                                      </p:cBhvr>
                                      <p:to>
                                        <p:strVal val="visible"/>
                                      </p:to>
                                    </p:set>
                                    <p:animEffect transition="in" filter="fade">
                                      <p:cBhvr>
                                        <p:cTn id="107" dur="5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4"/>
          <p:cNvSpPr txBox="1">
            <a:spLocks noGrp="1"/>
          </p:cNvSpPr>
          <p:nvPr>
            <p:ph type="title"/>
          </p:nvPr>
        </p:nvSpPr>
        <p:spPr>
          <a:xfrm>
            <a:off x="838200" y="444462"/>
            <a:ext cx="10515600" cy="762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Quick Sort (v1): Combine Step</a:t>
            </a:r>
            <a:endParaRPr/>
          </a:p>
        </p:txBody>
      </p:sp>
      <p:sp>
        <p:nvSpPr>
          <p:cNvPr id="261" name="Google Shape;261;p24"/>
          <p:cNvSpPr txBox="1"/>
          <p:nvPr/>
        </p:nvSpPr>
        <p:spPr>
          <a:xfrm>
            <a:off x="2542215" y="1420925"/>
            <a:ext cx="1328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3"/>
                </a:solidFill>
                <a:latin typeface="Quattrocento Sans"/>
                <a:ea typeface="Quattrocento Sans"/>
                <a:cs typeface="Quattrocento Sans"/>
                <a:sym typeface="Quattrocento Sans"/>
              </a:rPr>
              <a:t>Combine</a:t>
            </a:r>
            <a:endParaRPr>
              <a:latin typeface="Quattrocento Sans"/>
              <a:ea typeface="Quattrocento Sans"/>
              <a:cs typeface="Quattrocento Sans"/>
              <a:sym typeface="Quattrocento Sans"/>
            </a:endParaRPr>
          </a:p>
        </p:txBody>
      </p:sp>
      <p:sp>
        <p:nvSpPr>
          <p:cNvPr id="262" name="Google Shape;262;p24"/>
          <p:cNvSpPr txBox="1"/>
          <p:nvPr/>
        </p:nvSpPr>
        <p:spPr>
          <a:xfrm>
            <a:off x="157255" y="2918936"/>
            <a:ext cx="2449200" cy="1477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Simply concatenate the arrays that were created earlier. Partition step already left them in order</a:t>
            </a:r>
            <a:endParaRPr sz="1800" dirty="0">
              <a:solidFill>
                <a:schemeClr val="dk1"/>
              </a:solidFill>
              <a:latin typeface="Quattrocento Sans"/>
              <a:ea typeface="Quattrocento Sans"/>
              <a:cs typeface="Quattrocento Sans"/>
              <a:sym typeface="Quattrocento Sans"/>
            </a:endParaRPr>
          </a:p>
        </p:txBody>
      </p:sp>
      <p:graphicFrame>
        <p:nvGraphicFramePr>
          <p:cNvPr id="263" name="Google Shape;263;p24"/>
          <p:cNvGraphicFramePr/>
          <p:nvPr/>
        </p:nvGraphicFramePr>
        <p:xfrm>
          <a:off x="7473797" y="326662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4" name="Google Shape;264;p24"/>
          <p:cNvGraphicFramePr/>
          <p:nvPr/>
        </p:nvGraphicFramePr>
        <p:xfrm>
          <a:off x="2702269" y="229242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5" name="Google Shape;265;p24"/>
          <p:cNvGraphicFramePr/>
          <p:nvPr/>
        </p:nvGraphicFramePr>
        <p:xfrm>
          <a:off x="4030322" y="229242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6" name="Google Shape;266;p24"/>
          <p:cNvGraphicFramePr/>
          <p:nvPr/>
        </p:nvGraphicFramePr>
        <p:xfrm>
          <a:off x="10902193" y="229242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7" name="Google Shape;267;p24"/>
          <p:cNvGraphicFramePr/>
          <p:nvPr/>
        </p:nvGraphicFramePr>
        <p:xfrm>
          <a:off x="5269189" y="142092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8" name="Google Shape;268;p24"/>
          <p:cNvGraphicFramePr/>
          <p:nvPr/>
        </p:nvGraphicFramePr>
        <p:xfrm>
          <a:off x="6453550" y="142092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9" name="Google Shape;269;p24"/>
          <p:cNvGraphicFramePr/>
          <p:nvPr/>
        </p:nvGraphicFramePr>
        <p:xfrm>
          <a:off x="8481764" y="142092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0" name="Google Shape;270;p24"/>
          <p:cNvGraphicFramePr/>
          <p:nvPr/>
        </p:nvGraphicFramePr>
        <p:xfrm>
          <a:off x="9731963" y="142092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1" name="Google Shape;271;p24"/>
          <p:cNvGraphicFramePr/>
          <p:nvPr/>
        </p:nvGraphicFramePr>
        <p:xfrm>
          <a:off x="5358375" y="2293759"/>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2" name="Google Shape;272;p24"/>
          <p:cNvGraphicFramePr/>
          <p:nvPr/>
        </p:nvGraphicFramePr>
        <p:xfrm>
          <a:off x="8621359" y="2293759"/>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3" name="Google Shape;273;p24"/>
          <p:cNvGraphicFramePr/>
          <p:nvPr/>
        </p:nvGraphicFramePr>
        <p:xfrm>
          <a:off x="3342441" y="4526037"/>
          <a:ext cx="80638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4" name="Google Shape;274;p24"/>
          <p:cNvGraphicFramePr/>
          <p:nvPr/>
        </p:nvGraphicFramePr>
        <p:xfrm>
          <a:off x="2925665" y="3266623"/>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5" name="Google Shape;275;p24"/>
          <p:cNvGraphicFramePr/>
          <p:nvPr/>
        </p:nvGraphicFramePr>
        <p:xfrm>
          <a:off x="8991053" y="3266623"/>
          <a:ext cx="302392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cxnSp>
        <p:nvCxnSpPr>
          <p:cNvPr id="276" name="Google Shape;276;p24"/>
          <p:cNvCxnSpPr/>
          <p:nvPr/>
        </p:nvCxnSpPr>
        <p:spPr>
          <a:xfrm flipH="1">
            <a:off x="6373305" y="2158235"/>
            <a:ext cx="242100" cy="504900"/>
          </a:xfrm>
          <a:prstGeom prst="straightConnector1">
            <a:avLst/>
          </a:prstGeom>
          <a:noFill/>
          <a:ln w="28575" cap="flat" cmpd="sng">
            <a:solidFill>
              <a:schemeClr val="accent3"/>
            </a:solidFill>
            <a:prstDash val="solid"/>
            <a:round/>
            <a:headEnd type="none" w="sm" len="sm"/>
            <a:tailEnd type="triangle" w="med" len="med"/>
          </a:ln>
        </p:spPr>
      </p:cxnSp>
      <p:cxnSp>
        <p:nvCxnSpPr>
          <p:cNvPr id="277" name="Google Shape;277;p24"/>
          <p:cNvCxnSpPr/>
          <p:nvPr/>
        </p:nvCxnSpPr>
        <p:spPr>
          <a:xfrm>
            <a:off x="6096000" y="2158235"/>
            <a:ext cx="237900" cy="504900"/>
          </a:xfrm>
          <a:prstGeom prst="straightConnector1">
            <a:avLst/>
          </a:prstGeom>
          <a:noFill/>
          <a:ln w="28575" cap="flat" cmpd="sng">
            <a:solidFill>
              <a:schemeClr val="accent3"/>
            </a:solidFill>
            <a:prstDash val="solid"/>
            <a:round/>
            <a:headEnd type="none" w="sm" len="sm"/>
            <a:tailEnd type="triangle" w="med" len="med"/>
          </a:ln>
        </p:spPr>
      </p:cxnSp>
      <p:cxnSp>
        <p:nvCxnSpPr>
          <p:cNvPr id="278" name="Google Shape;278;p24"/>
          <p:cNvCxnSpPr/>
          <p:nvPr/>
        </p:nvCxnSpPr>
        <p:spPr>
          <a:xfrm flipH="1">
            <a:off x="9633530" y="2150354"/>
            <a:ext cx="242100" cy="504900"/>
          </a:xfrm>
          <a:prstGeom prst="straightConnector1">
            <a:avLst/>
          </a:prstGeom>
          <a:noFill/>
          <a:ln w="28575" cap="flat" cmpd="sng">
            <a:solidFill>
              <a:schemeClr val="accent3"/>
            </a:solidFill>
            <a:prstDash val="solid"/>
            <a:round/>
            <a:headEnd type="none" w="sm" len="sm"/>
            <a:tailEnd type="triangle" w="med" len="med"/>
          </a:ln>
        </p:spPr>
      </p:cxnSp>
      <p:cxnSp>
        <p:nvCxnSpPr>
          <p:cNvPr id="279" name="Google Shape;279;p24"/>
          <p:cNvCxnSpPr/>
          <p:nvPr/>
        </p:nvCxnSpPr>
        <p:spPr>
          <a:xfrm>
            <a:off x="9356225" y="2150354"/>
            <a:ext cx="237900" cy="504900"/>
          </a:xfrm>
          <a:prstGeom prst="straightConnector1">
            <a:avLst/>
          </a:prstGeom>
          <a:noFill/>
          <a:ln w="28575" cap="flat" cmpd="sng">
            <a:solidFill>
              <a:schemeClr val="accent3"/>
            </a:solidFill>
            <a:prstDash val="solid"/>
            <a:round/>
            <a:headEnd type="none" w="sm" len="sm"/>
            <a:tailEnd type="triangle" w="med" len="med"/>
          </a:ln>
        </p:spPr>
      </p:cxnSp>
      <p:cxnSp>
        <p:nvCxnSpPr>
          <p:cNvPr id="280" name="Google Shape;280;p24"/>
          <p:cNvCxnSpPr/>
          <p:nvPr/>
        </p:nvCxnSpPr>
        <p:spPr>
          <a:xfrm>
            <a:off x="4979244" y="3040458"/>
            <a:ext cx="0" cy="617100"/>
          </a:xfrm>
          <a:prstGeom prst="straightConnector1">
            <a:avLst/>
          </a:prstGeom>
          <a:noFill/>
          <a:ln w="28575" cap="flat" cmpd="sng">
            <a:solidFill>
              <a:schemeClr val="accent3"/>
            </a:solidFill>
            <a:prstDash val="solid"/>
            <a:round/>
            <a:headEnd type="none" w="sm" len="sm"/>
            <a:tailEnd type="triangle" w="med" len="med"/>
          </a:ln>
        </p:spPr>
      </p:cxnSp>
      <p:cxnSp>
        <p:nvCxnSpPr>
          <p:cNvPr id="281" name="Google Shape;281;p24"/>
          <p:cNvCxnSpPr/>
          <p:nvPr/>
        </p:nvCxnSpPr>
        <p:spPr>
          <a:xfrm>
            <a:off x="3206252" y="3034107"/>
            <a:ext cx="1725000" cy="608400"/>
          </a:xfrm>
          <a:prstGeom prst="straightConnector1">
            <a:avLst/>
          </a:prstGeom>
          <a:noFill/>
          <a:ln w="28575" cap="flat" cmpd="sng">
            <a:solidFill>
              <a:schemeClr val="accent3"/>
            </a:solidFill>
            <a:prstDash val="solid"/>
            <a:round/>
            <a:headEnd type="none" w="sm" len="sm"/>
            <a:tailEnd type="triangle" w="med" len="med"/>
          </a:ln>
        </p:spPr>
      </p:cxnSp>
      <p:cxnSp>
        <p:nvCxnSpPr>
          <p:cNvPr id="282" name="Google Shape;282;p24"/>
          <p:cNvCxnSpPr/>
          <p:nvPr/>
        </p:nvCxnSpPr>
        <p:spPr>
          <a:xfrm flipH="1">
            <a:off x="5038242" y="3035439"/>
            <a:ext cx="1328100" cy="606900"/>
          </a:xfrm>
          <a:prstGeom prst="straightConnector1">
            <a:avLst/>
          </a:prstGeom>
          <a:noFill/>
          <a:ln w="28575" cap="flat" cmpd="sng">
            <a:solidFill>
              <a:schemeClr val="accent3"/>
            </a:solidFill>
            <a:prstDash val="solid"/>
            <a:round/>
            <a:headEnd type="none" w="sm" len="sm"/>
            <a:tailEnd type="triangle" w="med" len="med"/>
          </a:ln>
        </p:spPr>
      </p:cxnSp>
      <p:cxnSp>
        <p:nvCxnSpPr>
          <p:cNvPr id="283" name="Google Shape;283;p24"/>
          <p:cNvCxnSpPr/>
          <p:nvPr/>
        </p:nvCxnSpPr>
        <p:spPr>
          <a:xfrm>
            <a:off x="9629326" y="3035439"/>
            <a:ext cx="690300" cy="606900"/>
          </a:xfrm>
          <a:prstGeom prst="straightConnector1">
            <a:avLst/>
          </a:prstGeom>
          <a:noFill/>
          <a:ln w="28575" cap="flat" cmpd="sng">
            <a:solidFill>
              <a:schemeClr val="accent3"/>
            </a:solidFill>
            <a:prstDash val="solid"/>
            <a:round/>
            <a:headEnd type="none" w="sm" len="sm"/>
            <a:tailEnd type="triangle" w="med" len="med"/>
          </a:ln>
        </p:spPr>
      </p:cxnSp>
      <p:cxnSp>
        <p:nvCxnSpPr>
          <p:cNvPr id="284" name="Google Shape;284;p24"/>
          <p:cNvCxnSpPr/>
          <p:nvPr/>
        </p:nvCxnSpPr>
        <p:spPr>
          <a:xfrm flipH="1">
            <a:off x="10329176" y="3034107"/>
            <a:ext cx="1077000" cy="608400"/>
          </a:xfrm>
          <a:prstGeom prst="straightConnector1">
            <a:avLst/>
          </a:prstGeom>
          <a:noFill/>
          <a:ln w="28575" cap="flat" cmpd="sng">
            <a:solidFill>
              <a:schemeClr val="accent3"/>
            </a:solidFill>
            <a:prstDash val="solid"/>
            <a:round/>
            <a:headEnd type="none" w="sm" len="sm"/>
            <a:tailEnd type="triangle" w="med" len="med"/>
          </a:ln>
        </p:spPr>
      </p:cxnSp>
      <p:cxnSp>
        <p:nvCxnSpPr>
          <p:cNvPr id="285" name="Google Shape;285;p24"/>
          <p:cNvCxnSpPr/>
          <p:nvPr/>
        </p:nvCxnSpPr>
        <p:spPr>
          <a:xfrm>
            <a:off x="6881597" y="4008303"/>
            <a:ext cx="625200" cy="854100"/>
          </a:xfrm>
          <a:prstGeom prst="straightConnector1">
            <a:avLst/>
          </a:prstGeom>
          <a:noFill/>
          <a:ln w="28575" cap="flat" cmpd="sng">
            <a:solidFill>
              <a:schemeClr val="accent3"/>
            </a:solidFill>
            <a:prstDash val="solid"/>
            <a:round/>
            <a:headEnd type="none" w="sm" len="sm"/>
            <a:tailEnd type="triangle" w="med" len="med"/>
          </a:ln>
        </p:spPr>
      </p:cxnSp>
      <p:cxnSp>
        <p:nvCxnSpPr>
          <p:cNvPr id="286" name="Google Shape;286;p24"/>
          <p:cNvCxnSpPr/>
          <p:nvPr/>
        </p:nvCxnSpPr>
        <p:spPr>
          <a:xfrm>
            <a:off x="7595118" y="4008303"/>
            <a:ext cx="0" cy="854100"/>
          </a:xfrm>
          <a:prstGeom prst="straightConnector1">
            <a:avLst/>
          </a:prstGeom>
          <a:noFill/>
          <a:ln w="28575" cap="flat" cmpd="sng">
            <a:solidFill>
              <a:schemeClr val="accent3"/>
            </a:solidFill>
            <a:prstDash val="solid"/>
            <a:round/>
            <a:headEnd type="none" w="sm" len="sm"/>
            <a:tailEnd type="triangle" w="med" len="med"/>
          </a:ln>
        </p:spPr>
      </p:cxnSp>
      <p:cxnSp>
        <p:nvCxnSpPr>
          <p:cNvPr id="287" name="Google Shape;287;p24"/>
          <p:cNvCxnSpPr/>
          <p:nvPr/>
        </p:nvCxnSpPr>
        <p:spPr>
          <a:xfrm flipH="1">
            <a:off x="7683540" y="4008303"/>
            <a:ext cx="1441800" cy="854100"/>
          </a:xfrm>
          <a:prstGeom prst="straightConnector1">
            <a:avLst/>
          </a:prstGeom>
          <a:noFill/>
          <a:ln w="28575" cap="flat" cmpd="sng">
            <a:solidFill>
              <a:schemeClr val="accent3"/>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1000"/>
                                        <p:tgtEl>
                                          <p:spTgt spid="271"/>
                                        </p:tgtEl>
                                      </p:cBhvr>
                                    </p:animEffect>
                                  </p:childTnLst>
                                </p:cTn>
                              </p:par>
                              <p:par>
                                <p:cTn id="8" presetID="10" presetClass="entr" presetSubtype="0" fill="hold" nodeType="withEffect">
                                  <p:stCondLst>
                                    <p:cond delay="0"/>
                                  </p:stCondLst>
                                  <p:childTnLst>
                                    <p:set>
                                      <p:cBhvr>
                                        <p:cTn id="9" dur="1" fill="hold">
                                          <p:stCondLst>
                                            <p:cond delay="0"/>
                                          </p:stCondLst>
                                        </p:cTn>
                                        <p:tgtEl>
                                          <p:spTgt spid="272"/>
                                        </p:tgtEl>
                                        <p:attrNameLst>
                                          <p:attrName>style.visibility</p:attrName>
                                        </p:attrNameLst>
                                      </p:cBhvr>
                                      <p:to>
                                        <p:strVal val="visible"/>
                                      </p:to>
                                    </p:set>
                                    <p:animEffect transition="in" filter="fade">
                                      <p:cBhvr>
                                        <p:cTn id="10" dur="1000"/>
                                        <p:tgtEl>
                                          <p:spTgt spid="272"/>
                                        </p:tgtEl>
                                      </p:cBhvr>
                                    </p:animEffect>
                                  </p:childTnLst>
                                </p:cTn>
                              </p:par>
                              <p:par>
                                <p:cTn id="11" presetID="10" presetClass="entr" presetSubtype="0" fill="hold" nodeType="withEffect">
                                  <p:stCondLst>
                                    <p:cond delay="0"/>
                                  </p:stCondLst>
                                  <p:childTnLst>
                                    <p:set>
                                      <p:cBhvr>
                                        <p:cTn id="12" dur="1" fill="hold">
                                          <p:stCondLst>
                                            <p:cond delay="0"/>
                                          </p:stCondLst>
                                        </p:cTn>
                                        <p:tgtEl>
                                          <p:spTgt spid="276"/>
                                        </p:tgtEl>
                                        <p:attrNameLst>
                                          <p:attrName>style.visibility</p:attrName>
                                        </p:attrNameLst>
                                      </p:cBhvr>
                                      <p:to>
                                        <p:strVal val="visible"/>
                                      </p:to>
                                    </p:set>
                                    <p:animEffect transition="in" filter="fade">
                                      <p:cBhvr>
                                        <p:cTn id="13" dur="1000"/>
                                        <p:tgtEl>
                                          <p:spTgt spid="276"/>
                                        </p:tgtEl>
                                      </p:cBhvr>
                                    </p:animEffect>
                                  </p:childTnLst>
                                </p:cTn>
                              </p:par>
                              <p:par>
                                <p:cTn id="14" presetID="10" presetClass="entr" presetSubtype="0" fill="hold" nodeType="withEffect">
                                  <p:stCondLst>
                                    <p:cond delay="0"/>
                                  </p:stCondLst>
                                  <p:childTnLst>
                                    <p:set>
                                      <p:cBhvr>
                                        <p:cTn id="15" dur="1" fill="hold">
                                          <p:stCondLst>
                                            <p:cond delay="0"/>
                                          </p:stCondLst>
                                        </p:cTn>
                                        <p:tgtEl>
                                          <p:spTgt spid="277"/>
                                        </p:tgtEl>
                                        <p:attrNameLst>
                                          <p:attrName>style.visibility</p:attrName>
                                        </p:attrNameLst>
                                      </p:cBhvr>
                                      <p:to>
                                        <p:strVal val="visible"/>
                                      </p:to>
                                    </p:set>
                                    <p:animEffect transition="in" filter="fade">
                                      <p:cBhvr>
                                        <p:cTn id="16" dur="1000"/>
                                        <p:tgtEl>
                                          <p:spTgt spid="277"/>
                                        </p:tgtEl>
                                      </p:cBhvr>
                                    </p:animEffect>
                                  </p:childTnLst>
                                </p:cTn>
                              </p:par>
                              <p:par>
                                <p:cTn id="17" presetID="10" presetClass="entr" presetSubtype="0" fill="hold" nodeType="withEffect">
                                  <p:stCondLst>
                                    <p:cond delay="0"/>
                                  </p:stCondLst>
                                  <p:childTnLst>
                                    <p:set>
                                      <p:cBhvr>
                                        <p:cTn id="18" dur="1" fill="hold">
                                          <p:stCondLst>
                                            <p:cond delay="0"/>
                                          </p:stCondLst>
                                        </p:cTn>
                                        <p:tgtEl>
                                          <p:spTgt spid="278"/>
                                        </p:tgtEl>
                                        <p:attrNameLst>
                                          <p:attrName>style.visibility</p:attrName>
                                        </p:attrNameLst>
                                      </p:cBhvr>
                                      <p:to>
                                        <p:strVal val="visible"/>
                                      </p:to>
                                    </p:set>
                                    <p:animEffect transition="in" filter="fade">
                                      <p:cBhvr>
                                        <p:cTn id="19" dur="1000"/>
                                        <p:tgtEl>
                                          <p:spTgt spid="278"/>
                                        </p:tgtEl>
                                      </p:cBhvr>
                                    </p:animEffect>
                                  </p:childTnLst>
                                </p:cTn>
                              </p:par>
                              <p:par>
                                <p:cTn id="20" presetID="10" presetClass="entr" presetSubtype="0" fill="hold" nodeType="withEffect">
                                  <p:stCondLst>
                                    <p:cond delay="0"/>
                                  </p:stCondLst>
                                  <p:childTnLst>
                                    <p:set>
                                      <p:cBhvr>
                                        <p:cTn id="21" dur="1" fill="hold">
                                          <p:stCondLst>
                                            <p:cond delay="0"/>
                                          </p:stCondLst>
                                        </p:cTn>
                                        <p:tgtEl>
                                          <p:spTgt spid="279"/>
                                        </p:tgtEl>
                                        <p:attrNameLst>
                                          <p:attrName>style.visibility</p:attrName>
                                        </p:attrNameLst>
                                      </p:cBhvr>
                                      <p:to>
                                        <p:strVal val="visible"/>
                                      </p:to>
                                    </p:set>
                                    <p:animEffect transition="in" filter="fade">
                                      <p:cBhvr>
                                        <p:cTn id="22" dur="1000"/>
                                        <p:tgtEl>
                                          <p:spTgt spid="27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4"/>
                                        </p:tgtEl>
                                        <p:attrNameLst>
                                          <p:attrName>style.visibility</p:attrName>
                                        </p:attrNameLst>
                                      </p:cBhvr>
                                      <p:to>
                                        <p:strVal val="visible"/>
                                      </p:to>
                                    </p:set>
                                    <p:animEffect transition="in" filter="fade">
                                      <p:cBhvr>
                                        <p:cTn id="27" dur="1000"/>
                                        <p:tgtEl>
                                          <p:spTgt spid="274"/>
                                        </p:tgtEl>
                                      </p:cBhvr>
                                    </p:animEffect>
                                  </p:childTnLst>
                                </p:cTn>
                              </p:par>
                              <p:par>
                                <p:cTn id="28" presetID="10" presetClass="entr" presetSubtype="0" fill="hold" nodeType="withEffect">
                                  <p:stCondLst>
                                    <p:cond delay="0"/>
                                  </p:stCondLst>
                                  <p:childTnLst>
                                    <p:set>
                                      <p:cBhvr>
                                        <p:cTn id="29" dur="1" fill="hold">
                                          <p:stCondLst>
                                            <p:cond delay="0"/>
                                          </p:stCondLst>
                                        </p:cTn>
                                        <p:tgtEl>
                                          <p:spTgt spid="275"/>
                                        </p:tgtEl>
                                        <p:attrNameLst>
                                          <p:attrName>style.visibility</p:attrName>
                                        </p:attrNameLst>
                                      </p:cBhvr>
                                      <p:to>
                                        <p:strVal val="visible"/>
                                      </p:to>
                                    </p:set>
                                    <p:animEffect transition="in" filter="fade">
                                      <p:cBhvr>
                                        <p:cTn id="30" dur="1000"/>
                                        <p:tgtEl>
                                          <p:spTgt spid="275"/>
                                        </p:tgtEl>
                                      </p:cBhvr>
                                    </p:animEffect>
                                  </p:childTnLst>
                                </p:cTn>
                              </p:par>
                              <p:par>
                                <p:cTn id="31" presetID="10" presetClass="entr" presetSubtype="0" fill="hold" nodeType="withEffect">
                                  <p:stCondLst>
                                    <p:cond delay="0"/>
                                  </p:stCondLst>
                                  <p:childTnLst>
                                    <p:set>
                                      <p:cBhvr>
                                        <p:cTn id="32" dur="1" fill="hold">
                                          <p:stCondLst>
                                            <p:cond delay="0"/>
                                          </p:stCondLst>
                                        </p:cTn>
                                        <p:tgtEl>
                                          <p:spTgt spid="280"/>
                                        </p:tgtEl>
                                        <p:attrNameLst>
                                          <p:attrName>style.visibility</p:attrName>
                                        </p:attrNameLst>
                                      </p:cBhvr>
                                      <p:to>
                                        <p:strVal val="visible"/>
                                      </p:to>
                                    </p:set>
                                    <p:animEffect transition="in" filter="fade">
                                      <p:cBhvr>
                                        <p:cTn id="33" dur="1000"/>
                                        <p:tgtEl>
                                          <p:spTgt spid="280"/>
                                        </p:tgtEl>
                                      </p:cBhvr>
                                    </p:animEffect>
                                  </p:childTnLst>
                                </p:cTn>
                              </p:par>
                              <p:par>
                                <p:cTn id="34" presetID="10" presetClass="entr" presetSubtype="0" fill="hold" nodeType="withEffect">
                                  <p:stCondLst>
                                    <p:cond delay="0"/>
                                  </p:stCondLst>
                                  <p:childTnLst>
                                    <p:set>
                                      <p:cBhvr>
                                        <p:cTn id="35" dur="1" fill="hold">
                                          <p:stCondLst>
                                            <p:cond delay="0"/>
                                          </p:stCondLst>
                                        </p:cTn>
                                        <p:tgtEl>
                                          <p:spTgt spid="281"/>
                                        </p:tgtEl>
                                        <p:attrNameLst>
                                          <p:attrName>style.visibility</p:attrName>
                                        </p:attrNameLst>
                                      </p:cBhvr>
                                      <p:to>
                                        <p:strVal val="visible"/>
                                      </p:to>
                                    </p:set>
                                    <p:animEffect transition="in" filter="fade">
                                      <p:cBhvr>
                                        <p:cTn id="36" dur="1000"/>
                                        <p:tgtEl>
                                          <p:spTgt spid="281"/>
                                        </p:tgtEl>
                                      </p:cBhvr>
                                    </p:animEffect>
                                  </p:childTnLst>
                                </p:cTn>
                              </p:par>
                              <p:par>
                                <p:cTn id="37" presetID="10" presetClass="entr" presetSubtype="0" fill="hold" nodeType="withEffect">
                                  <p:stCondLst>
                                    <p:cond delay="0"/>
                                  </p:stCondLst>
                                  <p:childTnLst>
                                    <p:set>
                                      <p:cBhvr>
                                        <p:cTn id="38" dur="1" fill="hold">
                                          <p:stCondLst>
                                            <p:cond delay="0"/>
                                          </p:stCondLst>
                                        </p:cTn>
                                        <p:tgtEl>
                                          <p:spTgt spid="282"/>
                                        </p:tgtEl>
                                        <p:attrNameLst>
                                          <p:attrName>style.visibility</p:attrName>
                                        </p:attrNameLst>
                                      </p:cBhvr>
                                      <p:to>
                                        <p:strVal val="visible"/>
                                      </p:to>
                                    </p:set>
                                    <p:animEffect transition="in" filter="fade">
                                      <p:cBhvr>
                                        <p:cTn id="39" dur="1000"/>
                                        <p:tgtEl>
                                          <p:spTgt spid="282"/>
                                        </p:tgtEl>
                                      </p:cBhvr>
                                    </p:animEffect>
                                  </p:childTnLst>
                                </p:cTn>
                              </p:par>
                              <p:par>
                                <p:cTn id="40" presetID="10" presetClass="entr" presetSubtype="0" fill="hold" nodeType="withEffect">
                                  <p:stCondLst>
                                    <p:cond delay="0"/>
                                  </p:stCondLst>
                                  <p:childTnLst>
                                    <p:set>
                                      <p:cBhvr>
                                        <p:cTn id="41" dur="1" fill="hold">
                                          <p:stCondLst>
                                            <p:cond delay="0"/>
                                          </p:stCondLst>
                                        </p:cTn>
                                        <p:tgtEl>
                                          <p:spTgt spid="283"/>
                                        </p:tgtEl>
                                        <p:attrNameLst>
                                          <p:attrName>style.visibility</p:attrName>
                                        </p:attrNameLst>
                                      </p:cBhvr>
                                      <p:to>
                                        <p:strVal val="visible"/>
                                      </p:to>
                                    </p:set>
                                    <p:animEffect transition="in" filter="fade">
                                      <p:cBhvr>
                                        <p:cTn id="42" dur="1000"/>
                                        <p:tgtEl>
                                          <p:spTgt spid="283"/>
                                        </p:tgtEl>
                                      </p:cBhvr>
                                    </p:animEffect>
                                  </p:childTnLst>
                                </p:cTn>
                              </p:par>
                              <p:par>
                                <p:cTn id="43" presetID="10" presetClass="entr" presetSubtype="0" fill="hold" nodeType="withEffect">
                                  <p:stCondLst>
                                    <p:cond delay="0"/>
                                  </p:stCondLst>
                                  <p:childTnLst>
                                    <p:set>
                                      <p:cBhvr>
                                        <p:cTn id="44" dur="1" fill="hold">
                                          <p:stCondLst>
                                            <p:cond delay="0"/>
                                          </p:stCondLst>
                                        </p:cTn>
                                        <p:tgtEl>
                                          <p:spTgt spid="284"/>
                                        </p:tgtEl>
                                        <p:attrNameLst>
                                          <p:attrName>style.visibility</p:attrName>
                                        </p:attrNameLst>
                                      </p:cBhvr>
                                      <p:to>
                                        <p:strVal val="visible"/>
                                      </p:to>
                                    </p:set>
                                    <p:animEffect transition="in" filter="fade">
                                      <p:cBhvr>
                                        <p:cTn id="45" dur="1000"/>
                                        <p:tgtEl>
                                          <p:spTgt spid="28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73"/>
                                        </p:tgtEl>
                                        <p:attrNameLst>
                                          <p:attrName>style.visibility</p:attrName>
                                        </p:attrNameLst>
                                      </p:cBhvr>
                                      <p:to>
                                        <p:strVal val="visible"/>
                                      </p:to>
                                    </p:set>
                                    <p:animEffect transition="in" filter="fade">
                                      <p:cBhvr>
                                        <p:cTn id="50" dur="1000"/>
                                        <p:tgtEl>
                                          <p:spTgt spid="273"/>
                                        </p:tgtEl>
                                      </p:cBhvr>
                                    </p:animEffect>
                                  </p:childTnLst>
                                </p:cTn>
                              </p:par>
                              <p:par>
                                <p:cTn id="51" presetID="10" presetClass="entr" presetSubtype="0" fill="hold" nodeType="withEffect">
                                  <p:stCondLst>
                                    <p:cond delay="0"/>
                                  </p:stCondLst>
                                  <p:childTnLst>
                                    <p:set>
                                      <p:cBhvr>
                                        <p:cTn id="52" dur="1" fill="hold">
                                          <p:stCondLst>
                                            <p:cond delay="0"/>
                                          </p:stCondLst>
                                        </p:cTn>
                                        <p:tgtEl>
                                          <p:spTgt spid="285"/>
                                        </p:tgtEl>
                                        <p:attrNameLst>
                                          <p:attrName>style.visibility</p:attrName>
                                        </p:attrNameLst>
                                      </p:cBhvr>
                                      <p:to>
                                        <p:strVal val="visible"/>
                                      </p:to>
                                    </p:set>
                                    <p:animEffect transition="in" filter="fade">
                                      <p:cBhvr>
                                        <p:cTn id="53" dur="1000"/>
                                        <p:tgtEl>
                                          <p:spTgt spid="285"/>
                                        </p:tgtEl>
                                      </p:cBhvr>
                                    </p:animEffect>
                                  </p:childTnLst>
                                </p:cTn>
                              </p:par>
                              <p:par>
                                <p:cTn id="54" presetID="10" presetClass="entr" presetSubtype="0" fill="hold" nodeType="withEffect">
                                  <p:stCondLst>
                                    <p:cond delay="0"/>
                                  </p:stCondLst>
                                  <p:childTnLst>
                                    <p:set>
                                      <p:cBhvr>
                                        <p:cTn id="55" dur="1" fill="hold">
                                          <p:stCondLst>
                                            <p:cond delay="0"/>
                                          </p:stCondLst>
                                        </p:cTn>
                                        <p:tgtEl>
                                          <p:spTgt spid="286"/>
                                        </p:tgtEl>
                                        <p:attrNameLst>
                                          <p:attrName>style.visibility</p:attrName>
                                        </p:attrNameLst>
                                      </p:cBhvr>
                                      <p:to>
                                        <p:strVal val="visible"/>
                                      </p:to>
                                    </p:set>
                                    <p:animEffect transition="in" filter="fade">
                                      <p:cBhvr>
                                        <p:cTn id="56" dur="1000"/>
                                        <p:tgtEl>
                                          <p:spTgt spid="286"/>
                                        </p:tgtEl>
                                      </p:cBhvr>
                                    </p:animEffect>
                                  </p:childTnLst>
                                </p:cTn>
                              </p:par>
                              <p:par>
                                <p:cTn id="57" presetID="10" presetClass="entr" presetSubtype="0" fill="hold" nodeType="withEffect">
                                  <p:stCondLst>
                                    <p:cond delay="0"/>
                                  </p:stCondLst>
                                  <p:childTnLst>
                                    <p:set>
                                      <p:cBhvr>
                                        <p:cTn id="58" dur="1" fill="hold">
                                          <p:stCondLst>
                                            <p:cond delay="0"/>
                                          </p:stCondLst>
                                        </p:cTn>
                                        <p:tgtEl>
                                          <p:spTgt spid="287"/>
                                        </p:tgtEl>
                                        <p:attrNameLst>
                                          <p:attrName>style.visibility</p:attrName>
                                        </p:attrNameLst>
                                      </p:cBhvr>
                                      <p:to>
                                        <p:strVal val="visible"/>
                                      </p:to>
                                    </p:set>
                                    <p:animEffect transition="in" filter="fade">
                                      <p:cBhvr>
                                        <p:cTn id="59" dur="10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5"/>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Quick Sort (v1)</a:t>
            </a:r>
            <a:endParaRPr/>
          </a:p>
        </p:txBody>
      </p:sp>
      <p:sp>
        <p:nvSpPr>
          <p:cNvPr id="293" name="Google Shape;293;p25"/>
          <p:cNvSpPr txBox="1"/>
          <p:nvPr/>
        </p:nvSpPr>
        <p:spPr>
          <a:xfrm>
            <a:off x="604033" y="1123520"/>
            <a:ext cx="5650800" cy="20319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err="1">
                <a:solidFill>
                  <a:schemeClr val="dk1"/>
                </a:solidFill>
                <a:latin typeface="Consolas"/>
                <a:ea typeface="Consolas"/>
                <a:cs typeface="Consolas"/>
                <a:sym typeface="Consolas"/>
              </a:rPr>
              <a:t>quickSort</a:t>
            </a:r>
            <a:r>
              <a:rPr lang="en-US" sz="1400" dirty="0">
                <a:solidFill>
                  <a:schemeClr val="dk1"/>
                </a:solidFill>
                <a:latin typeface="Consolas"/>
                <a:ea typeface="Consolas"/>
                <a:cs typeface="Consolas"/>
                <a:sym typeface="Consolas"/>
              </a:rPr>
              <a:t>(list) {</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   </a:t>
            </a:r>
            <a:r>
              <a:rPr lang="en-US" sz="1400" dirty="0">
                <a:solidFill>
                  <a:schemeClr val="accent2"/>
                </a:solidFill>
                <a:latin typeface="Consolas"/>
                <a:ea typeface="Consolas"/>
                <a:cs typeface="Consolas"/>
                <a:sym typeface="Consolas"/>
              </a:rPr>
              <a:t>if</a:t>
            </a:r>
            <a:r>
              <a:rPr lang="en-US" sz="1400" dirty="0">
                <a:solidFill>
                  <a:schemeClr val="dk1"/>
                </a:solidFill>
                <a:latin typeface="Consolas"/>
                <a:ea typeface="Consolas"/>
                <a:cs typeface="Consolas"/>
                <a:sym typeface="Consolas"/>
              </a:rPr>
              <a:t> (</a:t>
            </a:r>
            <a:r>
              <a:rPr lang="en-US" sz="1400" dirty="0" err="1">
                <a:solidFill>
                  <a:schemeClr val="dk1"/>
                </a:solidFill>
                <a:latin typeface="Consolas"/>
                <a:ea typeface="Consolas"/>
                <a:cs typeface="Consolas"/>
                <a:sym typeface="Consolas"/>
              </a:rPr>
              <a:t>list.length</a:t>
            </a:r>
            <a:r>
              <a:rPr lang="en-US" sz="1400" dirty="0">
                <a:solidFill>
                  <a:schemeClr val="dk1"/>
                </a:solidFill>
                <a:latin typeface="Consolas"/>
                <a:ea typeface="Consolas"/>
                <a:cs typeface="Consolas"/>
                <a:sym typeface="Consolas"/>
              </a:rPr>
              <a:t> == </a:t>
            </a:r>
            <a:r>
              <a:rPr lang="en-US" sz="1400" dirty="0">
                <a:solidFill>
                  <a:schemeClr val="accent5"/>
                </a:solidFill>
                <a:latin typeface="Consolas"/>
                <a:ea typeface="Consolas"/>
                <a:cs typeface="Consolas"/>
                <a:sym typeface="Consolas"/>
              </a:rPr>
              <a:t>1</a:t>
            </a:r>
            <a:r>
              <a:rPr lang="en-US" sz="14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      </a:t>
            </a:r>
            <a:r>
              <a:rPr lang="en-US" sz="1400" dirty="0">
                <a:solidFill>
                  <a:schemeClr val="accent2"/>
                </a:solidFill>
                <a:latin typeface="Consolas"/>
                <a:ea typeface="Consolas"/>
                <a:cs typeface="Consolas"/>
                <a:sym typeface="Consolas"/>
              </a:rPr>
              <a:t>return</a:t>
            </a:r>
            <a:r>
              <a:rPr lang="en-US" sz="1400" dirty="0">
                <a:solidFill>
                  <a:schemeClr val="dk1"/>
                </a:solidFill>
                <a:latin typeface="Consolas"/>
                <a:ea typeface="Consolas"/>
                <a:cs typeface="Consolas"/>
                <a:sym typeface="Consolas"/>
              </a:rPr>
              <a:t> list</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   </a:t>
            </a:r>
            <a:r>
              <a:rPr lang="en-US" sz="1400" dirty="0">
                <a:solidFill>
                  <a:schemeClr val="accent2"/>
                </a:solidFill>
                <a:latin typeface="Consolas"/>
                <a:ea typeface="Consolas"/>
                <a:cs typeface="Consolas"/>
                <a:sym typeface="Consolas"/>
              </a:rPr>
              <a:t>else</a:t>
            </a:r>
            <a:r>
              <a:rPr lang="en-US" sz="14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      pivot = </a:t>
            </a:r>
            <a:r>
              <a:rPr lang="en-US" sz="1400" b="1" dirty="0" err="1">
                <a:solidFill>
                  <a:schemeClr val="dk1"/>
                </a:solidFill>
                <a:latin typeface="Consolas"/>
                <a:ea typeface="Consolas"/>
                <a:cs typeface="Consolas"/>
                <a:sym typeface="Consolas"/>
              </a:rPr>
              <a:t>choosePivot</a:t>
            </a:r>
            <a:r>
              <a:rPr lang="en-US" sz="1400" dirty="0">
                <a:solidFill>
                  <a:schemeClr val="dk1"/>
                </a:solidFill>
                <a:latin typeface="Consolas"/>
                <a:ea typeface="Consolas"/>
                <a:cs typeface="Consolas"/>
                <a:sym typeface="Consolas"/>
              </a:rPr>
              <a:t>(list)</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      </a:t>
            </a:r>
            <a:r>
              <a:rPr lang="en-US" sz="1400" dirty="0" err="1">
                <a:solidFill>
                  <a:schemeClr val="dk1"/>
                </a:solidFill>
                <a:latin typeface="Consolas"/>
                <a:ea typeface="Consolas"/>
                <a:cs typeface="Consolas"/>
                <a:sym typeface="Consolas"/>
              </a:rPr>
              <a:t>smallerHalf</a:t>
            </a:r>
            <a:r>
              <a:rPr lang="en-US" sz="1400" dirty="0">
                <a:solidFill>
                  <a:schemeClr val="dk1"/>
                </a:solidFill>
                <a:latin typeface="Consolas"/>
                <a:ea typeface="Consolas"/>
                <a:cs typeface="Consolas"/>
                <a:sym typeface="Consolas"/>
              </a:rPr>
              <a:t> = </a:t>
            </a:r>
            <a:r>
              <a:rPr lang="en-US" sz="1400" b="1" dirty="0" err="1">
                <a:solidFill>
                  <a:schemeClr val="dk1"/>
                </a:solidFill>
                <a:latin typeface="Consolas"/>
                <a:ea typeface="Consolas"/>
                <a:cs typeface="Consolas"/>
                <a:sym typeface="Consolas"/>
              </a:rPr>
              <a:t>quickSort</a:t>
            </a:r>
            <a:r>
              <a:rPr lang="en-US" sz="1400" dirty="0">
                <a:solidFill>
                  <a:schemeClr val="dk1"/>
                </a:solidFill>
                <a:latin typeface="Consolas"/>
                <a:ea typeface="Consolas"/>
                <a:cs typeface="Consolas"/>
                <a:sym typeface="Consolas"/>
              </a:rPr>
              <a:t>(</a:t>
            </a:r>
            <a:r>
              <a:rPr lang="en-US" sz="1400" b="1" dirty="0" err="1">
                <a:solidFill>
                  <a:schemeClr val="dk1"/>
                </a:solidFill>
                <a:latin typeface="Consolas"/>
                <a:ea typeface="Consolas"/>
                <a:cs typeface="Consolas"/>
                <a:sym typeface="Consolas"/>
              </a:rPr>
              <a:t>getSmaller</a:t>
            </a:r>
            <a:r>
              <a:rPr lang="en-US" sz="1400" dirty="0">
                <a:solidFill>
                  <a:schemeClr val="dk1"/>
                </a:solidFill>
                <a:latin typeface="Consolas"/>
                <a:ea typeface="Consolas"/>
                <a:cs typeface="Consolas"/>
                <a:sym typeface="Consolas"/>
              </a:rPr>
              <a:t>(pivot, list))</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      </a:t>
            </a:r>
            <a:r>
              <a:rPr lang="en-US" sz="1400" dirty="0" err="1">
                <a:solidFill>
                  <a:schemeClr val="dk1"/>
                </a:solidFill>
                <a:latin typeface="Consolas"/>
                <a:ea typeface="Consolas"/>
                <a:cs typeface="Consolas"/>
                <a:sym typeface="Consolas"/>
              </a:rPr>
              <a:t>largerHalf</a:t>
            </a:r>
            <a:r>
              <a:rPr lang="en-US" sz="1400" dirty="0">
                <a:solidFill>
                  <a:schemeClr val="dk1"/>
                </a:solidFill>
                <a:latin typeface="Consolas"/>
                <a:ea typeface="Consolas"/>
                <a:cs typeface="Consolas"/>
                <a:sym typeface="Consolas"/>
              </a:rPr>
              <a:t> = </a:t>
            </a:r>
            <a:r>
              <a:rPr lang="en-US" sz="1400" b="1" dirty="0" err="1">
                <a:solidFill>
                  <a:schemeClr val="dk1"/>
                </a:solidFill>
                <a:latin typeface="Consolas"/>
                <a:ea typeface="Consolas"/>
                <a:cs typeface="Consolas"/>
                <a:sym typeface="Consolas"/>
              </a:rPr>
              <a:t>quickSort</a:t>
            </a:r>
            <a:r>
              <a:rPr lang="en-US" sz="1400" dirty="0">
                <a:solidFill>
                  <a:schemeClr val="dk1"/>
                </a:solidFill>
                <a:latin typeface="Consolas"/>
                <a:ea typeface="Consolas"/>
                <a:cs typeface="Consolas"/>
                <a:sym typeface="Consolas"/>
              </a:rPr>
              <a:t>(</a:t>
            </a:r>
            <a:r>
              <a:rPr lang="en-US" sz="1400" b="1" dirty="0" err="1">
                <a:solidFill>
                  <a:schemeClr val="dk1"/>
                </a:solidFill>
                <a:latin typeface="Consolas"/>
                <a:ea typeface="Consolas"/>
                <a:cs typeface="Consolas"/>
                <a:sym typeface="Consolas"/>
              </a:rPr>
              <a:t>getBigger</a:t>
            </a:r>
            <a:r>
              <a:rPr lang="en-US" sz="1400" dirty="0">
                <a:solidFill>
                  <a:schemeClr val="dk1"/>
                </a:solidFill>
                <a:latin typeface="Consolas"/>
                <a:ea typeface="Consolas"/>
                <a:cs typeface="Consolas"/>
                <a:sym typeface="Consolas"/>
              </a:rPr>
              <a:t>(pivot, list))</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      </a:t>
            </a:r>
            <a:r>
              <a:rPr lang="en-US" sz="1400" dirty="0">
                <a:solidFill>
                  <a:schemeClr val="accent2"/>
                </a:solidFill>
                <a:latin typeface="Consolas"/>
                <a:ea typeface="Consolas"/>
                <a:cs typeface="Consolas"/>
                <a:sym typeface="Consolas"/>
              </a:rPr>
              <a:t>return</a:t>
            </a:r>
            <a:r>
              <a:rPr lang="en-US" sz="1400" dirty="0">
                <a:solidFill>
                  <a:schemeClr val="dk1"/>
                </a:solidFill>
                <a:latin typeface="Consolas"/>
                <a:ea typeface="Consolas"/>
                <a:cs typeface="Consolas"/>
                <a:sym typeface="Consolas"/>
              </a:rPr>
              <a:t> </a:t>
            </a:r>
            <a:r>
              <a:rPr lang="en-US" sz="1400" dirty="0" err="1">
                <a:solidFill>
                  <a:schemeClr val="dk1"/>
                </a:solidFill>
                <a:latin typeface="Consolas"/>
                <a:ea typeface="Consolas"/>
                <a:cs typeface="Consolas"/>
                <a:sym typeface="Consolas"/>
              </a:rPr>
              <a:t>smallerHalf</a:t>
            </a:r>
            <a:r>
              <a:rPr lang="en-US" sz="1400" dirty="0">
                <a:solidFill>
                  <a:schemeClr val="dk1"/>
                </a:solidFill>
                <a:latin typeface="Consolas"/>
                <a:ea typeface="Consolas"/>
                <a:cs typeface="Consolas"/>
                <a:sym typeface="Consolas"/>
              </a:rPr>
              <a:t> + pivot + </a:t>
            </a:r>
            <a:r>
              <a:rPr lang="en-US" sz="1400" dirty="0" err="1">
                <a:solidFill>
                  <a:schemeClr val="dk1"/>
                </a:solidFill>
                <a:latin typeface="Consolas"/>
                <a:ea typeface="Consolas"/>
                <a:cs typeface="Consolas"/>
                <a:sym typeface="Consolas"/>
              </a:rPr>
              <a:t>largerHalf</a:t>
            </a:r>
            <a:endParaRPr sz="14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a:t>
            </a:r>
            <a:endParaRPr dirty="0"/>
          </a:p>
        </p:txBody>
      </p:sp>
      <mc:AlternateContent xmlns:mc="http://schemas.openxmlformats.org/markup-compatibility/2006">
        <mc:Choice xmlns:a14="http://schemas.microsoft.com/office/drawing/2010/main" Requires="a14">
          <p:sp>
            <p:nvSpPr>
              <p:cNvPr id="294" name="Google Shape;294;p25"/>
              <p:cNvSpPr txBox="1"/>
              <p:nvPr/>
            </p:nvSpPr>
            <p:spPr>
              <a:xfrm>
                <a:off x="1027644" y="3227265"/>
                <a:ext cx="3005298" cy="33183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Worst case runtime?</a:t>
                </a:r>
              </a:p>
              <a:p>
                <a:pPr lvl="0"/>
                <a:r>
                  <a:rPr lang="en-US" sz="1600" dirty="0">
                    <a:solidFill>
                      <a:schemeClr val="dk1"/>
                    </a:solidFill>
                    <a:latin typeface="Calibri"/>
                    <a:ea typeface="Calibri"/>
                    <a:cs typeface="Calibri"/>
                    <a:sym typeface="Calibri"/>
                  </a:rPr>
                  <a:t>Number of compares is quadratic:</a:t>
                </a:r>
              </a:p>
              <a:p>
                <a:pPr lvl="0"/>
                <a14:m>
                  <m:oMathPara xmlns:m="http://schemas.openxmlformats.org/officeDocument/2006/math">
                    <m:oMathParaPr>
                      <m:jc m:val="centerGroup"/>
                    </m:oMathParaPr>
                    <m:oMath xmlns:m="http://schemas.openxmlformats.org/officeDocument/2006/math">
                      <m:r>
                        <a:rPr lang="en-US" sz="1600" i="1" dirty="0" smtClean="0">
                          <a:solidFill>
                            <a:schemeClr val="dk1"/>
                          </a:solidFill>
                          <a:latin typeface="Cambria Math" panose="02040503050406030204" pitchFamily="18" charset="0"/>
                          <a:ea typeface="Calibri"/>
                          <a:cs typeface="Calibri"/>
                          <a:sym typeface="Calibri"/>
                        </a:rPr>
                        <m:t>𝑛</m:t>
                      </m:r>
                      <m:r>
                        <a:rPr lang="en-US" sz="1600" i="1" dirty="0" smtClean="0">
                          <a:solidFill>
                            <a:schemeClr val="dk1"/>
                          </a:solidFill>
                          <a:latin typeface="Cambria Math" panose="02040503050406030204" pitchFamily="18" charset="0"/>
                          <a:ea typeface="Calibri"/>
                          <a:cs typeface="Calibri"/>
                          <a:sym typeface="Calibri"/>
                        </a:rPr>
                        <m:t>+</m:t>
                      </m:r>
                      <m:d>
                        <m:dPr>
                          <m:ctrlPr>
                            <a:rPr lang="ar-AE" sz="1600" i="1" dirty="0">
                              <a:solidFill>
                                <a:schemeClr val="dk1"/>
                              </a:solidFill>
                              <a:latin typeface="Cambria Math" panose="02040503050406030204" pitchFamily="18" charset="0"/>
                              <a:ea typeface="Calibri"/>
                              <a:cs typeface="Calibri"/>
                              <a:sym typeface="Calibri"/>
                            </a:rPr>
                          </m:ctrlPr>
                        </m:dPr>
                        <m:e>
                          <m:r>
                            <a:rPr lang="ar-AE" sz="1600" i="1" dirty="0">
                              <a:solidFill>
                                <a:schemeClr val="dk1"/>
                              </a:solidFill>
                              <a:latin typeface="Cambria Math" panose="02040503050406030204" pitchFamily="18" charset="0"/>
                              <a:ea typeface="Calibri"/>
                              <a:cs typeface="Calibri"/>
                              <a:sym typeface="Calibri"/>
                            </a:rPr>
                            <m:t>𝑛</m:t>
                          </m:r>
                          <m:r>
                            <a:rPr lang="ar-AE" sz="1600" i="1" dirty="0">
                              <a:solidFill>
                                <a:schemeClr val="dk1"/>
                              </a:solidFill>
                              <a:latin typeface="Cambria Math" panose="02040503050406030204" pitchFamily="18" charset="0"/>
                              <a:ea typeface="Calibri"/>
                              <a:cs typeface="Calibri"/>
                              <a:sym typeface="Calibri"/>
                            </a:rPr>
                            <m:t>−</m:t>
                          </m:r>
                          <m:r>
                            <a:rPr lang="ar-AE" sz="1600" i="1" dirty="0">
                              <a:solidFill>
                                <a:schemeClr val="dk1"/>
                              </a:solidFill>
                              <a:latin typeface="Cambria Math" panose="02040503050406030204" pitchFamily="18" charset="0"/>
                              <a:ea typeface="Calibri"/>
                              <a:cs typeface="Calibri"/>
                              <a:sym typeface="Calibri"/>
                            </a:rPr>
                            <m:t>1</m:t>
                          </m:r>
                        </m:e>
                      </m:d>
                      <m:r>
                        <a:rPr lang="ar-AE" sz="1600" i="1" dirty="0">
                          <a:solidFill>
                            <a:schemeClr val="dk1"/>
                          </a:solidFill>
                          <a:latin typeface="Cambria Math" panose="02040503050406030204" pitchFamily="18" charset="0"/>
                          <a:ea typeface="Calibri"/>
                          <a:cs typeface="Calibri"/>
                          <a:sym typeface="Calibri"/>
                        </a:rPr>
                        <m:t>+</m:t>
                      </m:r>
                      <m:d>
                        <m:dPr>
                          <m:ctrlPr>
                            <a:rPr lang="ar-AE" sz="1600" i="1" dirty="0">
                              <a:solidFill>
                                <a:schemeClr val="dk1"/>
                              </a:solidFill>
                              <a:latin typeface="Cambria Math" panose="02040503050406030204" pitchFamily="18" charset="0"/>
                              <a:ea typeface="Calibri"/>
                              <a:cs typeface="Calibri"/>
                              <a:sym typeface="Calibri"/>
                            </a:rPr>
                          </m:ctrlPr>
                        </m:dPr>
                        <m:e>
                          <m:r>
                            <a:rPr lang="ar-AE" sz="1600" i="1" dirty="0">
                              <a:solidFill>
                                <a:schemeClr val="dk1"/>
                              </a:solidFill>
                              <a:latin typeface="Cambria Math" panose="02040503050406030204" pitchFamily="18" charset="0"/>
                              <a:ea typeface="Calibri"/>
                              <a:cs typeface="Calibri"/>
                              <a:sym typeface="Calibri"/>
                            </a:rPr>
                            <m:t>𝑛</m:t>
                          </m:r>
                          <m:r>
                            <a:rPr lang="ar-AE" sz="1600" i="1" dirty="0">
                              <a:solidFill>
                                <a:schemeClr val="dk1"/>
                              </a:solidFill>
                              <a:latin typeface="Cambria Math" panose="02040503050406030204" pitchFamily="18" charset="0"/>
                              <a:ea typeface="Calibri"/>
                              <a:cs typeface="Calibri"/>
                              <a:sym typeface="Calibri"/>
                            </a:rPr>
                            <m:t>−</m:t>
                          </m:r>
                          <m:r>
                            <a:rPr lang="ar-AE" sz="1600" i="1" dirty="0">
                              <a:solidFill>
                                <a:schemeClr val="dk1"/>
                              </a:solidFill>
                              <a:latin typeface="Cambria Math" panose="02040503050406030204" pitchFamily="18" charset="0"/>
                              <a:ea typeface="Calibri"/>
                              <a:cs typeface="Calibri"/>
                              <a:sym typeface="Calibri"/>
                            </a:rPr>
                            <m:t>2</m:t>
                          </m:r>
                        </m:e>
                      </m:d>
                      <m:r>
                        <a:rPr lang="ar-AE" sz="1600" i="1" dirty="0">
                          <a:solidFill>
                            <a:schemeClr val="dk1"/>
                          </a:solidFill>
                          <a:latin typeface="Cambria Math" panose="02040503050406030204" pitchFamily="18" charset="0"/>
                          <a:ea typeface="Calibri"/>
                          <a:cs typeface="Calibri"/>
                          <a:sym typeface="Calibri"/>
                        </a:rPr>
                        <m:t>+…</m:t>
                      </m:r>
                      <m:r>
                        <a:rPr lang="en-GB" sz="1600" b="0" i="1" dirty="0" smtClean="0">
                          <a:solidFill>
                            <a:schemeClr val="dk1"/>
                          </a:solidFill>
                          <a:latin typeface="Cambria Math" panose="02040503050406030204" pitchFamily="18" charset="0"/>
                          <a:ea typeface="Calibri"/>
                          <a:cs typeface="Calibri"/>
                          <a:sym typeface="Calibri"/>
                        </a:rPr>
                        <m:t>+</m:t>
                      </m:r>
                      <m:r>
                        <a:rPr lang="ar-AE" sz="1600" i="1" dirty="0" smtClean="0">
                          <a:solidFill>
                            <a:schemeClr val="dk1"/>
                          </a:solidFill>
                          <a:latin typeface="Cambria Math" panose="02040503050406030204" pitchFamily="18" charset="0"/>
                          <a:ea typeface="Calibri"/>
                          <a:cs typeface="Calibri"/>
                          <a:sym typeface="Calibri"/>
                        </a:rPr>
                        <m:t>1</m:t>
                      </m:r>
                      <m:r>
                        <a:rPr lang="ar-AE" sz="1600" b="0" i="1" dirty="0" smtClean="0">
                          <a:solidFill>
                            <a:schemeClr val="dk1"/>
                          </a:solidFill>
                          <a:latin typeface="Cambria Math" panose="02040503050406030204" pitchFamily="18" charset="0"/>
                          <a:ea typeface="Calibri"/>
                          <a:cs typeface="Calibri"/>
                          <a:sym typeface="Calibri"/>
                        </a:rPr>
                        <m:t>=</m:t>
                      </m:r>
                      <m:r>
                        <a:rPr lang="ar-AE" sz="1600" i="1" dirty="0" smtClean="0">
                          <a:solidFill>
                            <a:schemeClr val="dk1"/>
                          </a:solidFill>
                          <a:latin typeface="Cambria Math" panose="02040503050406030204" pitchFamily="18" charset="0"/>
                          <a:ea typeface="Calibri"/>
                          <a:cs typeface="Calibri"/>
                          <a:sym typeface="Calibri"/>
                        </a:rPr>
                        <m:t>𝑂</m:t>
                      </m:r>
                      <m:r>
                        <a:rPr lang="ar-AE" sz="1600" i="1" dirty="0">
                          <a:solidFill>
                            <a:schemeClr val="dk1"/>
                          </a:solidFill>
                          <a:latin typeface="Cambria Math" panose="02040503050406030204" pitchFamily="18" charset="0"/>
                          <a:ea typeface="Calibri"/>
                          <a:cs typeface="Calibri"/>
                          <a:sym typeface="Calibri"/>
                        </a:rPr>
                        <m:t>(</m:t>
                      </m:r>
                      <m:sSup>
                        <m:sSupPr>
                          <m:ctrlPr>
                            <a:rPr lang="en-GB" sz="1600" b="0" i="1" dirty="0" smtClean="0">
                              <a:solidFill>
                                <a:schemeClr val="dk1"/>
                              </a:solidFill>
                              <a:latin typeface="Cambria Math" panose="02040503050406030204" pitchFamily="18" charset="0"/>
                              <a:ea typeface="Calibri"/>
                              <a:cs typeface="Calibri"/>
                              <a:sym typeface="Calibri"/>
                            </a:rPr>
                          </m:ctrlPr>
                        </m:sSupPr>
                        <m:e>
                          <m:r>
                            <a:rPr lang="ar-AE" sz="1600" i="1" dirty="0">
                              <a:solidFill>
                                <a:schemeClr val="dk1"/>
                              </a:solidFill>
                              <a:latin typeface="Cambria Math" panose="02040503050406030204" pitchFamily="18" charset="0"/>
                              <a:ea typeface="Calibri"/>
                              <a:cs typeface="Calibri"/>
                              <a:sym typeface="Calibri"/>
                            </a:rPr>
                            <m:t>𝑛</m:t>
                          </m:r>
                        </m:e>
                        <m:sup>
                          <m:r>
                            <a:rPr lang="en-GB" sz="1600" b="0" i="1" dirty="0" smtClean="0">
                              <a:solidFill>
                                <a:schemeClr val="dk1"/>
                              </a:solidFill>
                              <a:latin typeface="Cambria Math" panose="02040503050406030204" pitchFamily="18" charset="0"/>
                              <a:ea typeface="Calibri"/>
                              <a:cs typeface="Calibri"/>
                              <a:sym typeface="Calibri"/>
                            </a:rPr>
                            <m:t>2</m:t>
                          </m:r>
                        </m:sup>
                      </m:sSup>
                      <m:r>
                        <a:rPr lang="ar-AE" sz="1600" i="1" dirty="0">
                          <a:solidFill>
                            <a:schemeClr val="dk1"/>
                          </a:solidFill>
                          <a:latin typeface="Cambria Math" panose="02040503050406030204" pitchFamily="18" charset="0"/>
                          <a:ea typeface="Calibri"/>
                          <a:cs typeface="Calibri"/>
                          <a:sym typeface="Calibri"/>
                        </a:rPr>
                        <m:t>)</m:t>
                      </m:r>
                    </m:oMath>
                  </m:oMathPara>
                </a14:m>
                <a:endParaRPr lang="ar-AE" sz="1600"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Best case runtime?</a:t>
                </a:r>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Average runtime?</a:t>
                </a:r>
                <a:endParaRPr lang="en-US" dirty="0"/>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Stable?</a:t>
                </a:r>
                <a:endParaRPr lang="en-US" dirty="0"/>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In-place?</a:t>
                </a:r>
                <a:endParaRPr sz="1800" dirty="0">
                  <a:solidFill>
                    <a:schemeClr val="dk1"/>
                  </a:solidFill>
                  <a:latin typeface="Calibri"/>
                  <a:ea typeface="Calibri"/>
                  <a:cs typeface="Calibri"/>
                  <a:sym typeface="Calibri"/>
                </a:endParaRPr>
              </a:p>
            </p:txBody>
          </p:sp>
        </mc:Choice>
        <mc:Fallback>
          <p:sp>
            <p:nvSpPr>
              <p:cNvPr id="294" name="Google Shape;294;p25"/>
              <p:cNvSpPr txBox="1">
                <a:spLocks noRot="1" noChangeAspect="1" noMove="1" noResize="1" noEditPoints="1" noAdjustHandles="1" noChangeArrowheads="1" noChangeShapeType="1" noTextEdit="1"/>
              </p:cNvSpPr>
              <p:nvPr/>
            </p:nvSpPr>
            <p:spPr>
              <a:xfrm>
                <a:off x="1027644" y="3227265"/>
                <a:ext cx="3005298" cy="3318304"/>
              </a:xfrm>
              <a:prstGeom prst="rect">
                <a:avLst/>
              </a:prstGeom>
              <a:blipFill>
                <a:blip r:embed="rId3"/>
                <a:stretch>
                  <a:fillRect l="-1826" t="-917" r="-406" b="-1835"/>
                </a:stretch>
              </a:blipFill>
              <a:ln>
                <a:noFill/>
              </a:ln>
            </p:spPr>
            <p:txBody>
              <a:bodyPr/>
              <a:lstStyle/>
              <a:p>
                <a:r>
                  <a:rPr lang="en-SE">
                    <a:noFill/>
                  </a:rPr>
                  <a:t> </a:t>
                </a:r>
              </a:p>
            </p:txBody>
          </p:sp>
        </mc:Fallback>
      </mc:AlternateContent>
      <p:sp>
        <p:nvSpPr>
          <p:cNvPr id="295" name="Google Shape;295;p25"/>
          <p:cNvSpPr txBox="1"/>
          <p:nvPr/>
        </p:nvSpPr>
        <p:spPr>
          <a:xfrm>
            <a:off x="4082612" y="5658086"/>
            <a:ext cx="486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No</a:t>
            </a:r>
            <a:endParaRPr dirty="0"/>
          </a:p>
        </p:txBody>
      </p:sp>
      <p:graphicFrame>
        <p:nvGraphicFramePr>
          <p:cNvPr id="298" name="Google Shape;298;p25"/>
          <p:cNvGraphicFramePr/>
          <p:nvPr/>
        </p:nvGraphicFramePr>
        <p:xfrm>
          <a:off x="7077069" y="990845"/>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99" name="Google Shape;299;p25"/>
          <p:cNvGraphicFramePr/>
          <p:nvPr/>
        </p:nvGraphicFramePr>
        <p:xfrm>
          <a:off x="9639459" y="2066963"/>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00" name="Google Shape;300;p25"/>
          <p:cNvGraphicFramePr/>
          <p:nvPr/>
        </p:nvGraphicFramePr>
        <p:xfrm>
          <a:off x="7126900" y="206696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01" name="Google Shape;301;p25"/>
          <p:cNvGraphicFramePr/>
          <p:nvPr/>
        </p:nvGraphicFramePr>
        <p:xfrm>
          <a:off x="8372062" y="206696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302" name="Google Shape;302;p25"/>
          <p:cNvCxnSpPr/>
          <p:nvPr/>
        </p:nvCxnSpPr>
        <p:spPr>
          <a:xfrm flipH="1">
            <a:off x="8134723" y="1742960"/>
            <a:ext cx="546600" cy="694800"/>
          </a:xfrm>
          <a:prstGeom prst="straightConnector1">
            <a:avLst/>
          </a:prstGeom>
          <a:noFill/>
          <a:ln w="28575" cap="flat" cmpd="sng">
            <a:solidFill>
              <a:schemeClr val="accent2"/>
            </a:solidFill>
            <a:prstDash val="solid"/>
            <a:round/>
            <a:headEnd type="none" w="sm" len="sm"/>
            <a:tailEnd type="triangle" w="med" len="med"/>
          </a:ln>
        </p:spPr>
      </p:cxnSp>
      <p:cxnSp>
        <p:nvCxnSpPr>
          <p:cNvPr id="303" name="Google Shape;303;p25"/>
          <p:cNvCxnSpPr/>
          <p:nvPr/>
        </p:nvCxnSpPr>
        <p:spPr>
          <a:xfrm>
            <a:off x="8681323" y="1742960"/>
            <a:ext cx="958200" cy="694800"/>
          </a:xfrm>
          <a:prstGeom prst="straightConnector1">
            <a:avLst/>
          </a:prstGeom>
          <a:noFill/>
          <a:ln w="28575" cap="flat" cmpd="sng">
            <a:solidFill>
              <a:schemeClr val="accent2"/>
            </a:solidFill>
            <a:prstDash val="solid"/>
            <a:round/>
            <a:headEnd type="none" w="sm" len="sm"/>
            <a:tailEnd type="triangle" w="med" len="med"/>
          </a:ln>
        </p:spPr>
      </p:cxnSp>
      <p:cxnSp>
        <p:nvCxnSpPr>
          <p:cNvPr id="304" name="Google Shape;304;p25"/>
          <p:cNvCxnSpPr/>
          <p:nvPr/>
        </p:nvCxnSpPr>
        <p:spPr>
          <a:xfrm>
            <a:off x="8681323" y="1742960"/>
            <a:ext cx="0" cy="694800"/>
          </a:xfrm>
          <a:prstGeom prst="straightConnector1">
            <a:avLst/>
          </a:prstGeom>
          <a:noFill/>
          <a:ln w="28575" cap="flat" cmpd="sng">
            <a:solidFill>
              <a:schemeClr val="accent2"/>
            </a:solidFill>
            <a:prstDash val="solid"/>
            <a:round/>
            <a:headEnd type="none" w="sm" len="sm"/>
            <a:tailEnd type="triangle" w="med" len="med"/>
          </a:ln>
        </p:spPr>
      </p:cxnSp>
      <p:grpSp>
        <p:nvGrpSpPr>
          <p:cNvPr id="305" name="Google Shape;305;p25"/>
          <p:cNvGrpSpPr/>
          <p:nvPr/>
        </p:nvGrpSpPr>
        <p:grpSpPr>
          <a:xfrm>
            <a:off x="7101714" y="1013635"/>
            <a:ext cx="950100" cy="859400"/>
            <a:chOff x="5562432" y="861965"/>
            <a:chExt cx="950100" cy="859400"/>
          </a:xfrm>
        </p:grpSpPr>
        <p:sp>
          <p:nvSpPr>
            <p:cNvPr id="306" name="Google Shape;306;p25"/>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7" name="Google Shape;307;p25"/>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pSp>
        <p:nvGrpSpPr>
          <p:cNvPr id="308" name="Google Shape;308;p25"/>
          <p:cNvGrpSpPr/>
          <p:nvPr/>
        </p:nvGrpSpPr>
        <p:grpSpPr>
          <a:xfrm>
            <a:off x="9662933" y="2080233"/>
            <a:ext cx="950100" cy="859400"/>
            <a:chOff x="5562432" y="861965"/>
            <a:chExt cx="950100" cy="859400"/>
          </a:xfrm>
        </p:grpSpPr>
        <p:sp>
          <p:nvSpPr>
            <p:cNvPr id="309" name="Google Shape;309;p25"/>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0" name="Google Shape;310;p25"/>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aphicFrame>
        <p:nvGraphicFramePr>
          <p:cNvPr id="311" name="Google Shape;311;p25"/>
          <p:cNvGraphicFramePr/>
          <p:nvPr/>
        </p:nvGraphicFramePr>
        <p:xfrm>
          <a:off x="9693820" y="3130050"/>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12" name="Google Shape;312;p25"/>
          <p:cNvGraphicFramePr/>
          <p:nvPr/>
        </p:nvGraphicFramePr>
        <p:xfrm>
          <a:off x="10878181" y="3130050"/>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313" name="Google Shape;313;p25"/>
          <p:cNvCxnSpPr/>
          <p:nvPr/>
        </p:nvCxnSpPr>
        <p:spPr>
          <a:xfrm>
            <a:off x="10583629" y="2824754"/>
            <a:ext cx="293100" cy="694800"/>
          </a:xfrm>
          <a:prstGeom prst="straightConnector1">
            <a:avLst/>
          </a:prstGeom>
          <a:noFill/>
          <a:ln w="28575" cap="flat" cmpd="sng">
            <a:solidFill>
              <a:schemeClr val="accent2"/>
            </a:solidFill>
            <a:prstDash val="solid"/>
            <a:round/>
            <a:headEnd type="none" w="sm" len="sm"/>
            <a:tailEnd type="triangle" w="med" len="med"/>
          </a:ln>
        </p:spPr>
      </p:cxnSp>
      <p:cxnSp>
        <p:nvCxnSpPr>
          <p:cNvPr id="314" name="Google Shape;314;p25"/>
          <p:cNvCxnSpPr/>
          <p:nvPr/>
        </p:nvCxnSpPr>
        <p:spPr>
          <a:xfrm>
            <a:off x="10583629" y="2824754"/>
            <a:ext cx="0" cy="694800"/>
          </a:xfrm>
          <a:prstGeom prst="straightConnector1">
            <a:avLst/>
          </a:prstGeom>
          <a:noFill/>
          <a:ln w="28575" cap="flat" cmpd="sng">
            <a:solidFill>
              <a:schemeClr val="accent2"/>
            </a:solidFill>
            <a:prstDash val="solid"/>
            <a:round/>
            <a:headEnd type="none" w="sm" len="sm"/>
            <a:tailEnd type="triangle" w="med" len="med"/>
          </a:ln>
        </p:spPr>
      </p:cxnSp>
      <p:graphicFrame>
        <p:nvGraphicFramePr>
          <p:cNvPr id="317" name="Google Shape;317;p25"/>
          <p:cNvGraphicFramePr/>
          <p:nvPr/>
        </p:nvGraphicFramePr>
        <p:xfrm>
          <a:off x="7101714" y="5022697"/>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318" name="Google Shape;318;p25"/>
          <p:cNvGraphicFramePr/>
          <p:nvPr/>
        </p:nvGraphicFramePr>
        <p:xfrm>
          <a:off x="9637904" y="4104398"/>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cxnSp>
        <p:nvCxnSpPr>
          <p:cNvPr id="319" name="Google Shape;319;p25"/>
          <p:cNvCxnSpPr/>
          <p:nvPr/>
        </p:nvCxnSpPr>
        <p:spPr>
          <a:xfrm>
            <a:off x="10582312" y="3871731"/>
            <a:ext cx="119400" cy="603600"/>
          </a:xfrm>
          <a:prstGeom prst="straightConnector1">
            <a:avLst/>
          </a:prstGeom>
          <a:noFill/>
          <a:ln w="28575" cap="flat" cmpd="sng">
            <a:solidFill>
              <a:schemeClr val="accent3"/>
            </a:solidFill>
            <a:prstDash val="solid"/>
            <a:round/>
            <a:headEnd type="none" w="sm" len="sm"/>
            <a:tailEnd type="triangle" w="med" len="med"/>
          </a:ln>
        </p:spPr>
      </p:cxnSp>
      <p:cxnSp>
        <p:nvCxnSpPr>
          <p:cNvPr id="320" name="Google Shape;320;p25"/>
          <p:cNvCxnSpPr/>
          <p:nvPr/>
        </p:nvCxnSpPr>
        <p:spPr>
          <a:xfrm flipH="1">
            <a:off x="10751465" y="3871730"/>
            <a:ext cx="125400" cy="603600"/>
          </a:xfrm>
          <a:prstGeom prst="straightConnector1">
            <a:avLst/>
          </a:prstGeom>
          <a:noFill/>
          <a:ln w="28575" cap="flat" cmpd="sng">
            <a:solidFill>
              <a:schemeClr val="accent3"/>
            </a:solidFill>
            <a:prstDash val="solid"/>
            <a:round/>
            <a:headEnd type="none" w="sm" len="sm"/>
            <a:tailEnd type="triangle" w="med" len="med"/>
          </a:ln>
        </p:spPr>
      </p:cxnSp>
      <p:cxnSp>
        <p:nvCxnSpPr>
          <p:cNvPr id="321" name="Google Shape;321;p25"/>
          <p:cNvCxnSpPr/>
          <p:nvPr/>
        </p:nvCxnSpPr>
        <p:spPr>
          <a:xfrm>
            <a:off x="8681764" y="2824754"/>
            <a:ext cx="0" cy="2568900"/>
          </a:xfrm>
          <a:prstGeom prst="straightConnector1">
            <a:avLst/>
          </a:prstGeom>
          <a:noFill/>
          <a:ln w="28575" cap="flat" cmpd="sng">
            <a:solidFill>
              <a:schemeClr val="accent3"/>
            </a:solidFill>
            <a:prstDash val="solid"/>
            <a:round/>
            <a:headEnd type="none" w="sm" len="sm"/>
            <a:tailEnd type="triangle" w="med" len="med"/>
          </a:ln>
        </p:spPr>
      </p:cxnSp>
      <p:cxnSp>
        <p:nvCxnSpPr>
          <p:cNvPr id="322" name="Google Shape;322;p25"/>
          <p:cNvCxnSpPr/>
          <p:nvPr/>
        </p:nvCxnSpPr>
        <p:spPr>
          <a:xfrm flipH="1">
            <a:off x="9925510" y="4846078"/>
            <a:ext cx="125400" cy="603600"/>
          </a:xfrm>
          <a:prstGeom prst="straightConnector1">
            <a:avLst/>
          </a:prstGeom>
          <a:noFill/>
          <a:ln w="28575" cap="flat" cmpd="sng">
            <a:solidFill>
              <a:schemeClr val="accent3"/>
            </a:solidFill>
            <a:prstDash val="solid"/>
            <a:round/>
            <a:headEnd type="none" w="sm" len="sm"/>
            <a:tailEnd type="triangle" w="med" len="med"/>
          </a:ln>
        </p:spPr>
      </p:cxnSp>
      <p:cxnSp>
        <p:nvCxnSpPr>
          <p:cNvPr id="323" name="Google Shape;323;p25"/>
          <p:cNvCxnSpPr/>
          <p:nvPr/>
        </p:nvCxnSpPr>
        <p:spPr>
          <a:xfrm>
            <a:off x="8051700" y="2820006"/>
            <a:ext cx="0" cy="2573400"/>
          </a:xfrm>
          <a:prstGeom prst="straightConnector1">
            <a:avLst/>
          </a:prstGeom>
          <a:noFill/>
          <a:ln w="28575" cap="flat" cmpd="sng">
            <a:solidFill>
              <a:schemeClr val="accent3"/>
            </a:solidFill>
            <a:prstDash val="solid"/>
            <a:round/>
            <a:headEnd type="none" w="sm" len="sm"/>
            <a:tailEnd type="triangle" w="med" len="med"/>
          </a:ln>
        </p:spPr>
      </p:cxnSp>
      <p:sp>
        <p:nvSpPr>
          <p:cNvPr id="326" name="Google Shape;326;p25"/>
          <p:cNvSpPr txBox="1"/>
          <p:nvPr/>
        </p:nvSpPr>
        <p:spPr>
          <a:xfrm>
            <a:off x="7076347" y="301698"/>
            <a:ext cx="41331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Worst case: Pivot only chops off one value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Best case: Pivot divides each array in half</a:t>
            </a:r>
            <a:endParaRPr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96CB0D1-A4D6-345B-F045-517E1D0D4472}"/>
                  </a:ext>
                </a:extLst>
              </p:cNvPr>
              <p:cNvSpPr txBox="1"/>
              <p:nvPr/>
            </p:nvSpPr>
            <p:spPr>
              <a:xfrm>
                <a:off x="4082612" y="5000614"/>
                <a:ext cx="124021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𝑂</m:t>
                      </m:r>
                      <m:r>
                        <a:rPr lang="en-GB" sz="1800" b="0" i="1" smtClean="0">
                          <a:latin typeface="Cambria Math" panose="02040503050406030204" pitchFamily="18" charset="0"/>
                        </a:rPr>
                        <m:t>(</m:t>
                      </m:r>
                      <m:r>
                        <a:rPr lang="en-GB" sz="1800" b="0" i="1" smtClean="0">
                          <a:latin typeface="Cambria Math" panose="02040503050406030204" pitchFamily="18" charset="0"/>
                        </a:rPr>
                        <m:t>𝑛</m:t>
                      </m:r>
                      <m:func>
                        <m:funcPr>
                          <m:ctrlPr>
                            <a:rPr lang="en-GB" sz="1800" b="0" i="1" smtClean="0">
                              <a:latin typeface="Cambria Math" panose="02040503050406030204" pitchFamily="18" charset="0"/>
                            </a:rPr>
                          </m:ctrlPr>
                        </m:funcPr>
                        <m:fName>
                          <m:r>
                            <m:rPr>
                              <m:sty m:val="p"/>
                            </m:rPr>
                            <a:rPr lang="en-GB" sz="1800" b="0" i="0" smtClean="0">
                              <a:latin typeface="Cambria Math" panose="02040503050406030204" pitchFamily="18" charset="0"/>
                            </a:rPr>
                            <m:t>log</m:t>
                          </m:r>
                        </m:fName>
                        <m:e>
                          <m:r>
                            <a:rPr lang="en-GB" sz="1800" b="0" i="1" smtClean="0">
                              <a:latin typeface="Cambria Math" panose="02040503050406030204" pitchFamily="18" charset="0"/>
                            </a:rPr>
                            <m:t>𝑛</m:t>
                          </m:r>
                        </m:e>
                      </m:func>
                      <m:r>
                        <a:rPr lang="en-GB" sz="1800" b="0" i="1" smtClean="0">
                          <a:latin typeface="Cambria Math" panose="02040503050406030204" pitchFamily="18" charset="0"/>
                        </a:rPr>
                        <m:t>)</m:t>
                      </m:r>
                    </m:oMath>
                  </m:oMathPara>
                </a14:m>
                <a:endParaRPr lang="en-SE" sz="1800"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2" name="TextBox 1">
                <a:extLst>
                  <a:ext uri="{FF2B5EF4-FFF2-40B4-BE49-F238E27FC236}">
                    <a16:creationId xmlns:a16="http://schemas.microsoft.com/office/drawing/2014/main" id="{996CB0D1-A4D6-345B-F045-517E1D0D4472}"/>
                  </a:ext>
                </a:extLst>
              </p:cNvPr>
              <p:cNvSpPr txBox="1">
                <a:spLocks noRot="1" noChangeAspect="1" noMove="1" noResize="1" noEditPoints="1" noAdjustHandles="1" noChangeArrowheads="1" noChangeShapeType="1" noTextEdit="1"/>
              </p:cNvSpPr>
              <p:nvPr/>
            </p:nvSpPr>
            <p:spPr>
              <a:xfrm>
                <a:off x="4082612" y="5000614"/>
                <a:ext cx="1240211" cy="369332"/>
              </a:xfrm>
              <a:prstGeom prst="rect">
                <a:avLst/>
              </a:prstGeom>
              <a:blipFill>
                <a:blip r:embed="rId4"/>
                <a:stretch>
                  <a:fillRect b="-13115"/>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7E2AA77-5C28-F3E8-3C69-68DDCCF53CD7}"/>
                  </a:ext>
                </a:extLst>
              </p:cNvPr>
              <p:cNvSpPr txBox="1"/>
              <p:nvPr/>
            </p:nvSpPr>
            <p:spPr>
              <a:xfrm>
                <a:off x="4082612" y="3227265"/>
                <a:ext cx="8113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𝑂</m:t>
                      </m:r>
                      <m:r>
                        <a:rPr lang="en-GB" sz="1800" b="0" i="1" smtClean="0">
                          <a:latin typeface="Cambria Math" panose="02040503050406030204" pitchFamily="18" charset="0"/>
                        </a:rPr>
                        <m:t>(</m:t>
                      </m:r>
                      <m:sSup>
                        <m:sSupPr>
                          <m:ctrlPr>
                            <a:rPr lang="en-GB" sz="1800" b="0" i="1" smtClean="0">
                              <a:latin typeface="Cambria Math" panose="02040503050406030204" pitchFamily="18" charset="0"/>
                            </a:rPr>
                          </m:ctrlPr>
                        </m:sSupPr>
                        <m:e>
                          <m:r>
                            <a:rPr lang="en-GB" sz="1800" b="0" i="1" smtClean="0">
                              <a:latin typeface="Cambria Math" panose="02040503050406030204" pitchFamily="18" charset="0"/>
                            </a:rPr>
                            <m:t>𝑛</m:t>
                          </m:r>
                        </m:e>
                        <m:sup>
                          <m:r>
                            <a:rPr lang="en-GB" sz="1800" b="0" i="1" smtClean="0">
                              <a:latin typeface="Cambria Math" panose="02040503050406030204" pitchFamily="18" charset="0"/>
                            </a:rPr>
                            <m:t>2</m:t>
                          </m:r>
                        </m:sup>
                      </m:sSup>
                      <m:r>
                        <a:rPr lang="en-GB" sz="1800" b="0" i="1" smtClean="0">
                          <a:latin typeface="Cambria Math" panose="02040503050406030204" pitchFamily="18" charset="0"/>
                        </a:rPr>
                        <m:t>)</m:t>
                      </m:r>
                    </m:oMath>
                  </m:oMathPara>
                </a14:m>
                <a:endParaRPr lang="en-SE" sz="1800" dirty="0"/>
              </a:p>
            </p:txBody>
          </p:sp>
        </mc:Choice>
        <mc:Fallback>
          <p:sp>
            <p:nvSpPr>
              <p:cNvPr id="4" name="TextBox 3">
                <a:extLst>
                  <a:ext uri="{FF2B5EF4-FFF2-40B4-BE49-F238E27FC236}">
                    <a16:creationId xmlns:a16="http://schemas.microsoft.com/office/drawing/2014/main" id="{D7E2AA77-5C28-F3E8-3C69-68DDCCF53CD7}"/>
                  </a:ext>
                </a:extLst>
              </p:cNvPr>
              <p:cNvSpPr txBox="1">
                <a:spLocks noRot="1" noChangeAspect="1" noMove="1" noResize="1" noEditPoints="1" noAdjustHandles="1" noChangeArrowheads="1" noChangeShapeType="1" noTextEdit="1"/>
              </p:cNvSpPr>
              <p:nvPr/>
            </p:nvSpPr>
            <p:spPr>
              <a:xfrm>
                <a:off x="4082612" y="3227265"/>
                <a:ext cx="811366" cy="369332"/>
              </a:xfrm>
              <a:prstGeom prst="rect">
                <a:avLst/>
              </a:prstGeom>
              <a:blipFill>
                <a:blip r:embed="rId5"/>
                <a:stretch>
                  <a:fillRect r="-752" b="-14754"/>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8F77D2E-4DCE-A8D1-8844-273A06AC5D75}"/>
                  </a:ext>
                </a:extLst>
              </p:cNvPr>
              <p:cNvSpPr txBox="1"/>
              <p:nvPr/>
            </p:nvSpPr>
            <p:spPr>
              <a:xfrm>
                <a:off x="4082612" y="4398854"/>
                <a:ext cx="11590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𝑂</m:t>
                      </m:r>
                      <m:r>
                        <a:rPr lang="en-GB" sz="1800" b="0" i="1" smtClean="0">
                          <a:latin typeface="Cambria Math" panose="02040503050406030204" pitchFamily="18" charset="0"/>
                        </a:rPr>
                        <m:t>(</m:t>
                      </m:r>
                      <m:r>
                        <a:rPr lang="en-GB" sz="1800" b="0" i="1" smtClean="0">
                          <a:latin typeface="Cambria Math" panose="02040503050406030204" pitchFamily="18" charset="0"/>
                        </a:rPr>
                        <m:t>𝑛</m:t>
                      </m:r>
                      <m:func>
                        <m:funcPr>
                          <m:ctrlPr>
                            <a:rPr lang="en-GB" sz="1800" b="0" i="1" smtClean="0">
                              <a:latin typeface="Cambria Math" panose="02040503050406030204" pitchFamily="18" charset="0"/>
                            </a:rPr>
                          </m:ctrlPr>
                        </m:funcPr>
                        <m:fName>
                          <m:r>
                            <m:rPr>
                              <m:sty m:val="p"/>
                            </m:rPr>
                            <a:rPr lang="en-GB" sz="1800" b="0" i="0" smtClean="0">
                              <a:latin typeface="Cambria Math" panose="02040503050406030204" pitchFamily="18" charset="0"/>
                            </a:rPr>
                            <m:t>log</m:t>
                          </m:r>
                        </m:fName>
                        <m:e>
                          <m:r>
                            <a:rPr lang="en-GB" sz="1800" b="0" i="1" smtClean="0">
                              <a:latin typeface="Cambria Math" panose="02040503050406030204" pitchFamily="18" charset="0"/>
                            </a:rPr>
                            <m:t>𝑛</m:t>
                          </m:r>
                        </m:e>
                      </m:func>
                      <m:r>
                        <a:rPr lang="en-GB" sz="1800" b="0" i="1" smtClean="0">
                          <a:latin typeface="Cambria Math" panose="02040503050406030204" pitchFamily="18" charset="0"/>
                        </a:rPr>
                        <m:t>)</m:t>
                      </m:r>
                    </m:oMath>
                  </m:oMathPara>
                </a14:m>
                <a:endParaRPr lang="en-SE" sz="1800" dirty="0"/>
              </a:p>
            </p:txBody>
          </p:sp>
        </mc:Choice>
        <mc:Fallback>
          <p:sp>
            <p:nvSpPr>
              <p:cNvPr id="5" name="TextBox 4">
                <a:extLst>
                  <a:ext uri="{FF2B5EF4-FFF2-40B4-BE49-F238E27FC236}">
                    <a16:creationId xmlns:a16="http://schemas.microsoft.com/office/drawing/2014/main" id="{A8F77D2E-4DCE-A8D1-8844-273A06AC5D75}"/>
                  </a:ext>
                </a:extLst>
              </p:cNvPr>
              <p:cNvSpPr txBox="1">
                <a:spLocks noRot="1" noChangeAspect="1" noMove="1" noResize="1" noEditPoints="1" noAdjustHandles="1" noChangeArrowheads="1" noChangeShapeType="1" noTextEdit="1"/>
              </p:cNvSpPr>
              <p:nvPr/>
            </p:nvSpPr>
            <p:spPr>
              <a:xfrm>
                <a:off x="4082612" y="4398854"/>
                <a:ext cx="1159043" cy="369332"/>
              </a:xfrm>
              <a:prstGeom prst="rect">
                <a:avLst/>
              </a:prstGeom>
              <a:blipFill>
                <a:blip r:embed="rId6"/>
                <a:stretch>
                  <a:fillRect r="-3684" b="-15000"/>
                </a:stretch>
              </a:blipFill>
            </p:spPr>
            <p:txBody>
              <a:bodyPr/>
              <a:lstStyle/>
              <a:p>
                <a:r>
                  <a:rPr lang="en-SE">
                    <a:noFill/>
                  </a:rPr>
                  <a:t> </a:t>
                </a:r>
              </a:p>
            </p:txBody>
          </p:sp>
        </mc:Fallback>
      </mc:AlternateContent>
      <p:sp>
        <p:nvSpPr>
          <p:cNvPr id="6" name="Google Shape;295;p25">
            <a:extLst>
              <a:ext uri="{FF2B5EF4-FFF2-40B4-BE49-F238E27FC236}">
                <a16:creationId xmlns:a16="http://schemas.microsoft.com/office/drawing/2014/main" id="{9F329703-936F-4A39-A397-99BD91CCA2DB}"/>
              </a:ext>
            </a:extLst>
          </p:cNvPr>
          <p:cNvSpPr txBox="1"/>
          <p:nvPr/>
        </p:nvSpPr>
        <p:spPr>
          <a:xfrm>
            <a:off x="4082612" y="6222539"/>
            <a:ext cx="970034"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Can be</a:t>
            </a:r>
            <a:endParaRPr dirty="0"/>
          </a:p>
        </p:txBody>
      </p:sp>
      <p:sp>
        <p:nvSpPr>
          <p:cNvPr id="3" name="Google Shape;295;p25">
            <a:extLst>
              <a:ext uri="{FF2B5EF4-FFF2-40B4-BE49-F238E27FC236}">
                <a16:creationId xmlns:a16="http://schemas.microsoft.com/office/drawing/2014/main" id="{337AC175-6B2A-BBE1-CE9B-40FF68D6D86D}"/>
              </a:ext>
            </a:extLst>
          </p:cNvPr>
          <p:cNvSpPr txBox="1"/>
          <p:nvPr/>
        </p:nvSpPr>
        <p:spPr>
          <a:xfrm>
            <a:off x="4082612" y="5282856"/>
            <a:ext cx="2388737" cy="369300"/>
          </a:xfrm>
          <a:prstGeom prst="rect">
            <a:avLst/>
          </a:prstGeom>
          <a:noFill/>
          <a:ln>
            <a:noFill/>
          </a:ln>
        </p:spPr>
        <p:txBody>
          <a:bodyPr spcFirstLastPara="1" wrap="square" lIns="91425" tIns="45700" rIns="91425" bIns="45700" anchor="t" anchorCtr="0">
            <a:spAutoFit/>
          </a:bodyPr>
          <a:lstStyle/>
          <a:p>
            <a:r>
              <a:rPr lang="en-GB" sz="1800" dirty="0">
                <a:latin typeface="Calibri" panose="020F0502020204030204" pitchFamily="34" charset="0"/>
                <a:ea typeface="Calibri" panose="020F0502020204030204" pitchFamily="34" charset="0"/>
                <a:cs typeface="Calibri" panose="020F0502020204030204" pitchFamily="34" charset="0"/>
              </a:rPr>
              <a:t>(non-trivial derivation)</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dirty="0"/>
              <a:t>Strategies for Choosing a Pivot</a:t>
            </a:r>
            <a:endParaRPr dirty="0"/>
          </a:p>
        </p:txBody>
      </p:sp>
      <p:sp>
        <p:nvSpPr>
          <p:cNvPr id="341" name="Google Shape;341;p27"/>
          <p:cNvSpPr txBox="1"/>
          <p:nvPr/>
        </p:nvSpPr>
        <p:spPr>
          <a:xfrm>
            <a:off x="648549" y="1250550"/>
            <a:ext cx="10968212" cy="469356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dirty="0">
                <a:latin typeface="+mj-lt"/>
                <a:ea typeface="Quattrocento Sans"/>
                <a:cs typeface="Quattrocento Sans"/>
                <a:sym typeface="Quattrocento Sans"/>
              </a:rPr>
              <a:t>Just take the first element</a:t>
            </a:r>
          </a:p>
          <a:p>
            <a:pPr marL="457200" lvl="0" indent="-355600" algn="l" rtl="0">
              <a:spcBef>
                <a:spcPts val="0"/>
              </a:spcBef>
              <a:spcAft>
                <a:spcPts val="0"/>
              </a:spcAft>
              <a:buClr>
                <a:srgbClr val="4C3282"/>
              </a:buClr>
              <a:buSzPts val="2000"/>
              <a:buFont typeface="Quattrocento Sans"/>
              <a:buChar char="●"/>
            </a:pPr>
            <a:r>
              <a:rPr lang="en-GB" sz="2000" dirty="0">
                <a:latin typeface="+mj-lt"/>
                <a:ea typeface="Quattrocento Sans"/>
                <a:cs typeface="Quattrocento Sans"/>
                <a:sym typeface="Quattrocento Sans"/>
              </a:rPr>
              <a:t>Very fast</a:t>
            </a:r>
          </a:p>
          <a:p>
            <a:pPr marL="457200" lvl="0" indent="-355600" algn="l" rtl="0">
              <a:spcBef>
                <a:spcPts val="0"/>
              </a:spcBef>
              <a:spcAft>
                <a:spcPts val="0"/>
              </a:spcAft>
              <a:buClr>
                <a:srgbClr val="4C3282"/>
              </a:buClr>
              <a:buSzPts val="2000"/>
              <a:buFont typeface="Quattrocento Sans"/>
              <a:buChar char="●"/>
            </a:pPr>
            <a:r>
              <a:rPr lang="en-GB" sz="2000" dirty="0">
                <a:latin typeface="+mj-lt"/>
                <a:ea typeface="Quattrocento Sans"/>
                <a:cs typeface="Quattrocento Sans"/>
                <a:sym typeface="Quattrocento Sans"/>
              </a:rPr>
              <a:t>But has worst case: for example, sorted lists have Ω(</a:t>
            </a:r>
            <a:r>
              <a:rPr lang="en-GB" sz="2000" i="1" dirty="0">
                <a:latin typeface="+mj-lt"/>
                <a:ea typeface="Quattrocento Sans"/>
                <a:cs typeface="Quattrocento Sans"/>
                <a:sym typeface="Quattrocento Sans"/>
              </a:rPr>
              <a:t>n</a:t>
            </a:r>
            <a:r>
              <a:rPr lang="en-GB" sz="2000" dirty="0">
                <a:latin typeface="+mj-lt"/>
                <a:ea typeface="Quattrocento Sans"/>
                <a:cs typeface="Quattrocento Sans"/>
                <a:sym typeface="Quattrocento Sans"/>
              </a:rPr>
              <a:t>²) </a:t>
            </a:r>
            <a:r>
              <a:rPr lang="en-US" altLang="zh-CN" sz="2000" dirty="0">
                <a:latin typeface="+mj-lt"/>
                <a:ea typeface="Quattrocento Sans"/>
                <a:cs typeface="Quattrocento Sans"/>
                <a:sym typeface="Quattrocento Sans"/>
              </a:rPr>
              <a:t>runtime</a:t>
            </a:r>
            <a:endParaRPr lang="en-GB" sz="2000" dirty="0">
              <a:latin typeface="+mj-lt"/>
              <a:ea typeface="Quattrocento Sans"/>
              <a:cs typeface="Quattrocento Sans"/>
              <a:sym typeface="Quattrocento Sans"/>
            </a:endParaRPr>
          </a:p>
          <a:p>
            <a:pPr marL="0" lvl="0" indent="0" algn="l" rtl="0">
              <a:spcBef>
                <a:spcPts val="1000"/>
              </a:spcBef>
              <a:spcAft>
                <a:spcPts val="0"/>
              </a:spcAft>
              <a:buNone/>
            </a:pPr>
            <a:r>
              <a:rPr lang="en-GB" sz="2200" dirty="0">
                <a:latin typeface="+mj-lt"/>
                <a:ea typeface="Quattrocento Sans"/>
                <a:cs typeface="Quattrocento Sans"/>
                <a:sym typeface="Quattrocento Sans"/>
              </a:rPr>
              <a:t>Take the median of the full array</a:t>
            </a:r>
          </a:p>
          <a:p>
            <a:pPr marL="457200" lvl="0" indent="-355600" algn="l" rtl="0">
              <a:spcBef>
                <a:spcPts val="0"/>
              </a:spcBef>
              <a:spcAft>
                <a:spcPts val="0"/>
              </a:spcAft>
              <a:buClr>
                <a:srgbClr val="4C3282"/>
              </a:buClr>
              <a:buSzPts val="2000"/>
              <a:buFont typeface="Quattrocento Sans"/>
              <a:buChar char="●"/>
            </a:pPr>
            <a:r>
              <a:rPr lang="en-GB" sz="2000" dirty="0">
                <a:latin typeface="+mj-lt"/>
                <a:ea typeface="Quattrocento Sans"/>
                <a:cs typeface="Quattrocento Sans"/>
                <a:sym typeface="Quattrocento Sans"/>
              </a:rPr>
              <a:t>Can find the median in O(</a:t>
            </a:r>
            <a:r>
              <a:rPr lang="en-GB" sz="2000" i="1" dirty="0">
                <a:latin typeface="+mj-lt"/>
                <a:ea typeface="Quattrocento Sans"/>
                <a:cs typeface="Quattrocento Sans"/>
                <a:sym typeface="Quattrocento Sans"/>
              </a:rPr>
              <a:t>n</a:t>
            </a:r>
            <a:r>
              <a:rPr lang="en-GB" sz="2000" dirty="0">
                <a:latin typeface="+mj-lt"/>
                <a:ea typeface="Quattrocento Sans"/>
                <a:cs typeface="Quattrocento Sans"/>
                <a:sym typeface="Quattrocento Sans"/>
              </a:rPr>
              <a:t>) time (</a:t>
            </a:r>
            <a:r>
              <a:rPr lang="en-GB" sz="2000" dirty="0" err="1">
                <a:latin typeface="+mj-lt"/>
                <a:ea typeface="Quattrocento Sans"/>
                <a:cs typeface="Quattrocento Sans"/>
                <a:sym typeface="Quattrocento Sans"/>
              </a:rPr>
              <a:t>QuickSelect</a:t>
            </a:r>
            <a:r>
              <a:rPr lang="en-GB" sz="2000" dirty="0">
                <a:latin typeface="+mj-lt"/>
                <a:ea typeface="Quattrocento Sans"/>
                <a:cs typeface="Quattrocento Sans"/>
                <a:sym typeface="Quattrocento Sans"/>
              </a:rPr>
              <a:t>). It’s complicated</a:t>
            </a:r>
          </a:p>
          <a:p>
            <a:pPr marL="457200" lvl="0" indent="-355600" algn="l" rtl="0">
              <a:spcBef>
                <a:spcPts val="0"/>
              </a:spcBef>
              <a:spcAft>
                <a:spcPts val="0"/>
              </a:spcAft>
              <a:buClr>
                <a:srgbClr val="4C3282"/>
              </a:buClr>
              <a:buSzPts val="2000"/>
              <a:buFont typeface="Quattrocento Sans"/>
              <a:buChar char="●"/>
            </a:pPr>
            <a:r>
              <a:rPr lang="en-GB" sz="2000" dirty="0">
                <a:latin typeface="+mj-lt"/>
                <a:ea typeface="Quattrocento Sans"/>
                <a:cs typeface="Quattrocento Sans"/>
                <a:sym typeface="Quattrocento Sans"/>
              </a:rPr>
              <a:t>Worst case is O(</a:t>
            </a:r>
            <a:r>
              <a:rPr lang="en-GB" sz="2000" i="1" dirty="0">
                <a:latin typeface="+mj-lt"/>
                <a:ea typeface="Quattrocento Sans"/>
                <a:cs typeface="Quattrocento Sans"/>
                <a:sym typeface="Quattrocento Sans"/>
              </a:rPr>
              <a:t>n log n</a:t>
            </a:r>
            <a:r>
              <a:rPr lang="en-GB" sz="2000" dirty="0">
                <a:latin typeface="+mj-lt"/>
                <a:ea typeface="Quattrocento Sans"/>
                <a:cs typeface="Quattrocento Sans"/>
                <a:sym typeface="Quattrocento Sans"/>
              </a:rPr>
              <a:t>) … but the constant factors are large. No one does quicksort this way.</a:t>
            </a:r>
          </a:p>
          <a:p>
            <a:pPr marL="0" lvl="0" indent="0" algn="l" rtl="0">
              <a:spcBef>
                <a:spcPts val="1000"/>
              </a:spcBef>
              <a:spcAft>
                <a:spcPts val="0"/>
              </a:spcAft>
              <a:buNone/>
            </a:pPr>
            <a:r>
              <a:rPr lang="en-GB" sz="2200" dirty="0">
                <a:latin typeface="+mj-lt"/>
                <a:ea typeface="Quattrocento Sans"/>
                <a:cs typeface="Quattrocento Sans"/>
                <a:sym typeface="Quattrocento Sans"/>
              </a:rPr>
              <a:t>Take the median of the first, last, and middle element</a:t>
            </a:r>
          </a:p>
          <a:p>
            <a:pPr marL="457200" lvl="0" indent="-355600" algn="l" rtl="0">
              <a:spcBef>
                <a:spcPts val="0"/>
              </a:spcBef>
              <a:spcAft>
                <a:spcPts val="0"/>
              </a:spcAft>
              <a:buClr>
                <a:srgbClr val="4C3282"/>
              </a:buClr>
              <a:buSzPts val="2000"/>
              <a:buFont typeface="Quattrocento Sans"/>
              <a:buChar char="●"/>
            </a:pPr>
            <a:r>
              <a:rPr lang="en-GB" sz="2000" dirty="0">
                <a:latin typeface="+mj-lt"/>
                <a:ea typeface="Quattrocento Sans"/>
                <a:cs typeface="Quattrocento Sans"/>
                <a:sym typeface="Quattrocento Sans"/>
              </a:rPr>
              <a:t>Makes pivot slightly more content-aware, at least won’t select very smallest/largest</a:t>
            </a:r>
          </a:p>
          <a:p>
            <a:pPr marL="457200" lvl="0" indent="-355600" algn="l" rtl="0">
              <a:spcBef>
                <a:spcPts val="0"/>
              </a:spcBef>
              <a:spcAft>
                <a:spcPts val="0"/>
              </a:spcAft>
              <a:buClr>
                <a:srgbClr val="4C3282"/>
              </a:buClr>
              <a:buSzPts val="2000"/>
              <a:buFont typeface="Quattrocento Sans"/>
              <a:buChar char="●"/>
            </a:pPr>
            <a:r>
              <a:rPr lang="en-GB" sz="2000" dirty="0">
                <a:latin typeface="+mj-lt"/>
                <a:ea typeface="Quattrocento Sans"/>
                <a:cs typeface="Quattrocento Sans"/>
                <a:sym typeface="Quattrocento Sans"/>
              </a:rPr>
              <a:t>Worst case is still </a:t>
            </a:r>
            <a:r>
              <a:rPr lang="en-GB" sz="2000" dirty="0">
                <a:solidFill>
                  <a:schemeClr val="dk1"/>
                </a:solidFill>
                <a:latin typeface="+mj-lt"/>
                <a:ea typeface="Quattrocento Sans"/>
                <a:cs typeface="Quattrocento Sans"/>
                <a:sym typeface="Quattrocento Sans"/>
              </a:rPr>
              <a:t>O(</a:t>
            </a:r>
            <a:r>
              <a:rPr lang="en-GB" sz="2000" i="1" dirty="0">
                <a:solidFill>
                  <a:schemeClr val="dk1"/>
                </a:solidFill>
                <a:latin typeface="+mj-lt"/>
                <a:ea typeface="Quattrocento Sans"/>
                <a:cs typeface="Quattrocento Sans"/>
                <a:sym typeface="Quattrocento Sans"/>
              </a:rPr>
              <a:t>n</a:t>
            </a:r>
            <a:r>
              <a:rPr lang="en-GB" sz="2000" dirty="0">
                <a:solidFill>
                  <a:schemeClr val="dk1"/>
                </a:solidFill>
                <a:latin typeface="+mj-lt"/>
                <a:ea typeface="Quattrocento Sans"/>
                <a:cs typeface="Quattrocento Sans"/>
                <a:sym typeface="Quattrocento Sans"/>
              </a:rPr>
              <a:t>²) , but on real-world data tends to perform well!</a:t>
            </a:r>
          </a:p>
          <a:p>
            <a:pPr marL="0" lvl="0" indent="0" algn="l" rtl="0">
              <a:spcBef>
                <a:spcPts val="1000"/>
              </a:spcBef>
              <a:spcAft>
                <a:spcPts val="0"/>
              </a:spcAft>
              <a:buNone/>
            </a:pPr>
            <a:r>
              <a:rPr lang="en-GB" sz="2200" dirty="0">
                <a:solidFill>
                  <a:schemeClr val="dk1"/>
                </a:solidFill>
                <a:latin typeface="+mj-lt"/>
                <a:ea typeface="Quattrocento Sans"/>
                <a:cs typeface="Quattrocento Sans"/>
                <a:sym typeface="Quattrocento Sans"/>
              </a:rPr>
              <a:t>Pick a random element</a:t>
            </a:r>
          </a:p>
          <a:p>
            <a:pPr marL="457200" lvl="0" indent="-355600" algn="l" rtl="0">
              <a:spcBef>
                <a:spcPts val="0"/>
              </a:spcBef>
              <a:spcAft>
                <a:spcPts val="0"/>
              </a:spcAft>
              <a:buClr>
                <a:srgbClr val="4C3282"/>
              </a:buClr>
              <a:buSzPts val="2000"/>
              <a:buFont typeface="Quattrocento Sans"/>
              <a:buChar char="●"/>
            </a:pPr>
            <a:r>
              <a:rPr lang="en-GB" sz="2000" dirty="0">
                <a:solidFill>
                  <a:schemeClr val="dk1"/>
                </a:solidFill>
                <a:latin typeface="+mj-lt"/>
                <a:ea typeface="Quattrocento Sans"/>
                <a:cs typeface="Quattrocento Sans"/>
                <a:sym typeface="Quattrocento Sans"/>
              </a:rPr>
              <a:t>Get O(</a:t>
            </a:r>
            <a:r>
              <a:rPr lang="en-GB" sz="2000" i="1" dirty="0">
                <a:solidFill>
                  <a:schemeClr val="dk1"/>
                </a:solidFill>
                <a:latin typeface="+mj-lt"/>
                <a:ea typeface="Quattrocento Sans"/>
                <a:cs typeface="Quattrocento Sans"/>
                <a:sym typeface="Quattrocento Sans"/>
              </a:rPr>
              <a:t>n log n</a:t>
            </a:r>
            <a:r>
              <a:rPr lang="en-GB" sz="2000" dirty="0">
                <a:solidFill>
                  <a:schemeClr val="dk1"/>
                </a:solidFill>
                <a:latin typeface="+mj-lt"/>
                <a:ea typeface="Quattrocento Sans"/>
                <a:cs typeface="Quattrocento Sans"/>
                <a:sym typeface="Quattrocento Sans"/>
              </a:rPr>
              <a:t>) runtime with probability at least </a:t>
            </a:r>
            <a:r>
              <a:rPr lang="en-GB" sz="2000" b="1" dirty="0">
                <a:solidFill>
                  <a:schemeClr val="dk1"/>
                </a:solidFill>
                <a:latin typeface="+mj-lt"/>
                <a:ea typeface="Quattrocento Sans"/>
                <a:cs typeface="Quattrocento Sans"/>
                <a:sym typeface="Quattrocento Sans"/>
              </a:rPr>
              <a:t>1-1/</a:t>
            </a:r>
            <a:r>
              <a:rPr lang="en-GB" sz="2000" b="1" i="1" dirty="0">
                <a:solidFill>
                  <a:schemeClr val="dk1"/>
                </a:solidFill>
                <a:latin typeface="+mj-lt"/>
                <a:ea typeface="Quattrocento Sans"/>
                <a:cs typeface="Quattrocento Sans"/>
                <a:sym typeface="Quattrocento Sans"/>
              </a:rPr>
              <a:t>n</a:t>
            </a:r>
            <a:r>
              <a:rPr lang="en-GB" sz="2000" b="1" dirty="0">
                <a:solidFill>
                  <a:schemeClr val="dk1"/>
                </a:solidFill>
                <a:latin typeface="+mj-lt"/>
                <a:ea typeface="Quattrocento Sans"/>
                <a:cs typeface="Quattrocento Sans"/>
                <a:sym typeface="Quattrocento Sans"/>
              </a:rPr>
              <a:t>²</a:t>
            </a:r>
          </a:p>
          <a:p>
            <a:pPr marL="457200" lvl="0" indent="-355600" algn="l" rtl="0">
              <a:spcBef>
                <a:spcPts val="0"/>
              </a:spcBef>
              <a:spcAft>
                <a:spcPts val="0"/>
              </a:spcAft>
              <a:buClr>
                <a:srgbClr val="4C3282"/>
              </a:buClr>
              <a:buSzPts val="2000"/>
              <a:buFont typeface="Quattrocento Sans"/>
              <a:buChar char="●"/>
            </a:pPr>
            <a:r>
              <a:rPr lang="en-GB" sz="2000" dirty="0">
                <a:solidFill>
                  <a:schemeClr val="dk1"/>
                </a:solidFill>
                <a:latin typeface="+mj-lt"/>
                <a:ea typeface="Quattrocento Sans"/>
                <a:cs typeface="Quattrocento Sans"/>
                <a:sym typeface="Quattrocento Sans"/>
              </a:rPr>
              <a:t>No simple worst-case input (e.g. sorted, reverse sorted)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497CB-83BE-073C-336A-48FBE26931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E138DD-9447-1E48-A66E-58A39741F032}"/>
              </a:ext>
            </a:extLst>
          </p:cNvPr>
          <p:cNvSpPr>
            <a:spLocks noGrp="1"/>
          </p:cNvSpPr>
          <p:nvPr>
            <p:ph type="title"/>
          </p:nvPr>
        </p:nvSpPr>
        <p:spPr>
          <a:xfrm>
            <a:off x="575239" y="263276"/>
            <a:ext cx="11187000" cy="710046"/>
          </a:xfrm>
        </p:spPr>
        <p:txBody>
          <a:bodyPr/>
          <a:lstStyle/>
          <a:p>
            <a:r>
              <a:rPr lang="en-US" dirty="0"/>
              <a:t>Quick Sort (v2: In-Place) Example I</a:t>
            </a:r>
            <a:endParaRPr lang="en-SE" dirty="0"/>
          </a:p>
        </p:txBody>
      </p:sp>
      <p:sp>
        <p:nvSpPr>
          <p:cNvPr id="4" name="Content Placeholder 2">
            <a:extLst>
              <a:ext uri="{FF2B5EF4-FFF2-40B4-BE49-F238E27FC236}">
                <a16:creationId xmlns:a16="http://schemas.microsoft.com/office/drawing/2014/main" id="{19EB9E21-8400-3397-CF4C-7CC71DFB40A8}"/>
              </a:ext>
            </a:extLst>
          </p:cNvPr>
          <p:cNvSpPr txBox="1">
            <a:spLocks/>
          </p:cNvSpPr>
          <p:nvPr/>
        </p:nvSpPr>
        <p:spPr>
          <a:xfrm>
            <a:off x="1688122" y="1444088"/>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
                <a:srgbClr val="F79646"/>
              </a:buClr>
              <a:buSzTx/>
              <a:buFont typeface="Wingdings" charset="2"/>
              <a:buChar char="§"/>
              <a:tabLst/>
              <a:defRPr/>
            </a:pPr>
            <a:endParaRPr kumimoji="0" lang="en-SE" sz="24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7" name="Content Placeholder 2">
            <a:extLst>
              <a:ext uri="{FF2B5EF4-FFF2-40B4-BE49-F238E27FC236}">
                <a16:creationId xmlns:a16="http://schemas.microsoft.com/office/drawing/2014/main" id="{B1682094-C234-E851-C178-8630C2509747}"/>
              </a:ext>
            </a:extLst>
          </p:cNvPr>
          <p:cNvSpPr txBox="1">
            <a:spLocks/>
          </p:cNvSpPr>
          <p:nvPr/>
        </p:nvSpPr>
        <p:spPr>
          <a:xfrm>
            <a:off x="1688122" y="1160222"/>
            <a:ext cx="8229600" cy="482928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
                <a:srgbClr val="F79646"/>
              </a:buClr>
              <a:buSzTx/>
              <a:buFont typeface="Wingdings" charset="2"/>
              <a:buChar char="§"/>
              <a:tabLst/>
              <a:defRPr/>
            </a:pPr>
            <a:endParaRPr kumimoji="0" lang="en-SE"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grpSp>
        <p:nvGrpSpPr>
          <p:cNvPr id="6" name="Group 5">
            <a:extLst>
              <a:ext uri="{FF2B5EF4-FFF2-40B4-BE49-F238E27FC236}">
                <a16:creationId xmlns:a16="http://schemas.microsoft.com/office/drawing/2014/main" id="{2DA8A08E-126B-9E9F-7DCA-AF10E642C7A3}"/>
              </a:ext>
            </a:extLst>
          </p:cNvPr>
          <p:cNvGrpSpPr/>
          <p:nvPr/>
        </p:nvGrpSpPr>
        <p:grpSpPr>
          <a:xfrm>
            <a:off x="3586796" y="2401972"/>
            <a:ext cx="5825884" cy="369115"/>
            <a:chOff x="1851781" y="2386767"/>
            <a:chExt cx="5825884" cy="369115"/>
          </a:xfrm>
        </p:grpSpPr>
        <p:sp>
          <p:nvSpPr>
            <p:cNvPr id="8" name="Rectangle 7">
              <a:extLst>
                <a:ext uri="{FF2B5EF4-FFF2-40B4-BE49-F238E27FC236}">
                  <a16:creationId xmlns:a16="http://schemas.microsoft.com/office/drawing/2014/main" id="{4E4BD797-5885-2035-1535-24831B48A109}"/>
                </a:ext>
              </a:extLst>
            </p:cNvPr>
            <p:cNvSpPr/>
            <p:nvPr/>
          </p:nvSpPr>
          <p:spPr>
            <a:xfrm>
              <a:off x="1851781" y="2386767"/>
              <a:ext cx="369115" cy="369115"/>
            </a:xfrm>
            <a:prstGeom prst="rect">
              <a:avLst/>
            </a:prstGeom>
            <a:solidFill>
              <a:srgbClr val="8064A2">
                <a:lumMod val="20000"/>
                <a:lumOff val="80000"/>
              </a:srgbClr>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K</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9" name="Rectangle 8">
              <a:extLst>
                <a:ext uri="{FF2B5EF4-FFF2-40B4-BE49-F238E27FC236}">
                  <a16:creationId xmlns:a16="http://schemas.microsoft.com/office/drawing/2014/main" id="{C0B39FBB-A8BC-40D1-43F7-5546974A1207}"/>
                </a:ext>
              </a:extLst>
            </p:cNvPr>
            <p:cNvSpPr/>
            <p:nvPr/>
          </p:nvSpPr>
          <p:spPr>
            <a:xfrm>
              <a:off x="2211553"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R</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10" name="Rectangle 9">
              <a:extLst>
                <a:ext uri="{FF2B5EF4-FFF2-40B4-BE49-F238E27FC236}">
                  <a16:creationId xmlns:a16="http://schemas.microsoft.com/office/drawing/2014/main" id="{BED47349-29DB-780A-ECA3-F070333FF14D}"/>
                </a:ext>
              </a:extLst>
            </p:cNvPr>
            <p:cNvSpPr/>
            <p:nvPr/>
          </p:nvSpPr>
          <p:spPr>
            <a:xfrm>
              <a:off x="2582263"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A</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11" name="Rectangle 10">
              <a:extLst>
                <a:ext uri="{FF2B5EF4-FFF2-40B4-BE49-F238E27FC236}">
                  <a16:creationId xmlns:a16="http://schemas.microsoft.com/office/drawing/2014/main" id="{A9D70350-5D1E-6712-6E21-074527BC8743}"/>
                </a:ext>
              </a:extLst>
            </p:cNvPr>
            <p:cNvSpPr/>
            <p:nvPr/>
          </p:nvSpPr>
          <p:spPr>
            <a:xfrm>
              <a:off x="2942035"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T</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12" name="Rectangle 11">
              <a:extLst>
                <a:ext uri="{FF2B5EF4-FFF2-40B4-BE49-F238E27FC236}">
                  <a16:creationId xmlns:a16="http://schemas.microsoft.com/office/drawing/2014/main" id="{9D773341-07B8-77D0-A2BB-F4AD53C34D0A}"/>
                </a:ext>
              </a:extLst>
            </p:cNvPr>
            <p:cNvSpPr/>
            <p:nvPr/>
          </p:nvSpPr>
          <p:spPr>
            <a:xfrm>
              <a:off x="3302761"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E</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13" name="Rectangle 12">
              <a:extLst>
                <a:ext uri="{FF2B5EF4-FFF2-40B4-BE49-F238E27FC236}">
                  <a16:creationId xmlns:a16="http://schemas.microsoft.com/office/drawing/2014/main" id="{EA49E0FF-9FFB-E353-71BA-4048C509387B}"/>
                </a:ext>
              </a:extLst>
            </p:cNvPr>
            <p:cNvSpPr/>
            <p:nvPr/>
          </p:nvSpPr>
          <p:spPr>
            <a:xfrm>
              <a:off x="3662533"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L</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14" name="Rectangle 13">
              <a:extLst>
                <a:ext uri="{FF2B5EF4-FFF2-40B4-BE49-F238E27FC236}">
                  <a16:creationId xmlns:a16="http://schemas.microsoft.com/office/drawing/2014/main" id="{2EA0683D-0755-0615-5A6A-A6D4F95B2BE9}"/>
                </a:ext>
              </a:extLst>
            </p:cNvPr>
            <p:cNvSpPr/>
            <p:nvPr/>
          </p:nvSpPr>
          <p:spPr>
            <a:xfrm>
              <a:off x="4033243"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E</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15" name="Rectangle 14">
              <a:extLst>
                <a:ext uri="{FF2B5EF4-FFF2-40B4-BE49-F238E27FC236}">
                  <a16:creationId xmlns:a16="http://schemas.microsoft.com/office/drawing/2014/main" id="{E8B8FC96-B69E-55D9-C88B-F312D9277787}"/>
                </a:ext>
              </a:extLst>
            </p:cNvPr>
            <p:cNvSpPr/>
            <p:nvPr/>
          </p:nvSpPr>
          <p:spPr>
            <a:xfrm>
              <a:off x="4393015"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P</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16" name="Rectangle 15">
              <a:extLst>
                <a:ext uri="{FF2B5EF4-FFF2-40B4-BE49-F238E27FC236}">
                  <a16:creationId xmlns:a16="http://schemas.microsoft.com/office/drawing/2014/main" id="{F17FE0B0-3B79-6451-A2C4-8B0F4152F06D}"/>
                </a:ext>
              </a:extLst>
            </p:cNvPr>
            <p:cNvSpPr/>
            <p:nvPr/>
          </p:nvSpPr>
          <p:spPr>
            <a:xfrm>
              <a:off x="4767316"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U</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17" name="Rectangle 16">
              <a:extLst>
                <a:ext uri="{FF2B5EF4-FFF2-40B4-BE49-F238E27FC236}">
                  <a16:creationId xmlns:a16="http://schemas.microsoft.com/office/drawing/2014/main" id="{5C9E9335-298A-4866-8840-0A61925F28B1}"/>
                </a:ext>
              </a:extLst>
            </p:cNvPr>
            <p:cNvSpPr/>
            <p:nvPr/>
          </p:nvSpPr>
          <p:spPr>
            <a:xfrm>
              <a:off x="5127088"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I</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18" name="Rectangle 17">
              <a:extLst>
                <a:ext uri="{FF2B5EF4-FFF2-40B4-BE49-F238E27FC236}">
                  <a16:creationId xmlns:a16="http://schemas.microsoft.com/office/drawing/2014/main" id="{35373B1E-745A-368E-FF42-AF7282008054}"/>
                </a:ext>
              </a:extLst>
            </p:cNvPr>
            <p:cNvSpPr/>
            <p:nvPr/>
          </p:nvSpPr>
          <p:spPr>
            <a:xfrm>
              <a:off x="5497798"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M</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19" name="Rectangle 18">
              <a:extLst>
                <a:ext uri="{FF2B5EF4-FFF2-40B4-BE49-F238E27FC236}">
                  <a16:creationId xmlns:a16="http://schemas.microsoft.com/office/drawing/2014/main" id="{69180F9C-6B02-5EAB-BD40-E9DD65068F3F}"/>
                </a:ext>
              </a:extLst>
            </p:cNvPr>
            <p:cNvSpPr/>
            <p:nvPr/>
          </p:nvSpPr>
          <p:spPr>
            <a:xfrm>
              <a:off x="5857570"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Q</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20" name="Rectangle 19">
              <a:extLst>
                <a:ext uri="{FF2B5EF4-FFF2-40B4-BE49-F238E27FC236}">
                  <a16:creationId xmlns:a16="http://schemas.microsoft.com/office/drawing/2014/main" id="{680C9B00-0215-7048-B4A2-2641DE875E1F}"/>
                </a:ext>
              </a:extLst>
            </p:cNvPr>
            <p:cNvSpPr/>
            <p:nvPr/>
          </p:nvSpPr>
          <p:spPr>
            <a:xfrm>
              <a:off x="6218296"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C</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21" name="Rectangle 20">
              <a:extLst>
                <a:ext uri="{FF2B5EF4-FFF2-40B4-BE49-F238E27FC236}">
                  <a16:creationId xmlns:a16="http://schemas.microsoft.com/office/drawing/2014/main" id="{5A228C23-A759-8322-66AA-F0EFFB101458}"/>
                </a:ext>
              </a:extLst>
            </p:cNvPr>
            <p:cNvSpPr/>
            <p:nvPr/>
          </p:nvSpPr>
          <p:spPr>
            <a:xfrm>
              <a:off x="6578068"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X</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22" name="Rectangle 21">
              <a:extLst>
                <a:ext uri="{FF2B5EF4-FFF2-40B4-BE49-F238E27FC236}">
                  <a16:creationId xmlns:a16="http://schemas.microsoft.com/office/drawing/2014/main" id="{4DE48A02-9757-C6A0-B639-1594D6BF9314}"/>
                </a:ext>
              </a:extLst>
            </p:cNvPr>
            <p:cNvSpPr/>
            <p:nvPr/>
          </p:nvSpPr>
          <p:spPr>
            <a:xfrm>
              <a:off x="6948778"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O</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23" name="Rectangle 22">
              <a:extLst>
                <a:ext uri="{FF2B5EF4-FFF2-40B4-BE49-F238E27FC236}">
                  <a16:creationId xmlns:a16="http://schemas.microsoft.com/office/drawing/2014/main" id="{09B36EFA-FE62-C9D0-3B23-CDCA66464834}"/>
                </a:ext>
              </a:extLst>
            </p:cNvPr>
            <p:cNvSpPr/>
            <p:nvPr/>
          </p:nvSpPr>
          <p:spPr>
            <a:xfrm>
              <a:off x="7308550"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S</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grpSp>
      <p:sp>
        <p:nvSpPr>
          <p:cNvPr id="24" name="Rectangle 23">
            <a:extLst>
              <a:ext uri="{FF2B5EF4-FFF2-40B4-BE49-F238E27FC236}">
                <a16:creationId xmlns:a16="http://schemas.microsoft.com/office/drawing/2014/main" id="{3E356E24-B9EB-05DD-5C35-90B2A8105E7A}"/>
              </a:ext>
            </a:extLst>
          </p:cNvPr>
          <p:cNvSpPr/>
          <p:nvPr/>
        </p:nvSpPr>
        <p:spPr>
          <a:xfrm>
            <a:off x="2136098" y="890327"/>
            <a:ext cx="6774111" cy="1384995"/>
          </a:xfrm>
          <a:prstGeom prst="rect">
            <a:avLst/>
          </a:prstGeom>
        </p:spPr>
        <p:txBody>
          <a:bodyPr wrap="square">
            <a:spAutoFit/>
          </a:bodyPr>
          <a:lstStyle/>
          <a:p>
            <a:pPr marL="11206" defTabSz="457200">
              <a:spcBef>
                <a:spcPts val="200"/>
              </a:spcBef>
              <a:spcAft>
                <a:spcPts val="200"/>
              </a:spcAft>
              <a:buClrTx/>
              <a:buFontTx/>
              <a:buNone/>
            </a:pPr>
            <a:r>
              <a:rPr lang="en-US" sz="2000" kern="1200" spc="40" dirty="0">
                <a:solidFill>
                  <a:srgbClr val="4F81BD"/>
                </a:solidFill>
                <a:latin typeface="Times New Roman" panose="02020603050405020304" pitchFamily="18" charset="0"/>
                <a:ea typeface="+mn-ea"/>
                <a:cs typeface="Times New Roman" panose="02020603050405020304" pitchFamily="18" charset="0"/>
              </a:rPr>
              <a:t>Repeat</a:t>
            </a:r>
            <a:r>
              <a:rPr lang="en-US" sz="2000" kern="1200" spc="18" dirty="0">
                <a:solidFill>
                  <a:srgbClr val="4F81BD"/>
                </a:solidFill>
                <a:latin typeface="Times New Roman" panose="02020603050405020304" pitchFamily="18" charset="0"/>
                <a:ea typeface="+mn-ea"/>
                <a:cs typeface="Times New Roman" panose="02020603050405020304" pitchFamily="18" charset="0"/>
              </a:rPr>
              <a:t> </a:t>
            </a:r>
            <a:r>
              <a:rPr lang="en-US" sz="2000" kern="1200" spc="40" dirty="0">
                <a:solidFill>
                  <a:srgbClr val="4F81BD"/>
                </a:solidFill>
                <a:latin typeface="Times New Roman" panose="02020603050405020304" pitchFamily="18" charset="0"/>
                <a:ea typeface="+mn-ea"/>
                <a:cs typeface="Times New Roman" panose="02020603050405020304" pitchFamily="18" charset="0"/>
              </a:rPr>
              <a:t>until</a:t>
            </a:r>
            <a:r>
              <a:rPr lang="en-US" sz="2000" kern="1200" spc="22" dirty="0">
                <a:solidFill>
                  <a:srgbClr val="4F81BD"/>
                </a:solidFill>
                <a:latin typeface="Times New Roman" panose="02020603050405020304" pitchFamily="18" charset="0"/>
                <a:ea typeface="+mn-ea"/>
                <a:cs typeface="Times New Roman" panose="02020603050405020304" pitchFamily="18" charset="0"/>
              </a:rPr>
              <a:t> </a:t>
            </a:r>
            <a:r>
              <a:rPr lang="en-US" sz="2000" kern="1200" dirty="0">
                <a:solidFill>
                  <a:srgbClr val="4F81BD"/>
                </a:solidFill>
                <a:latin typeface="Times New Roman" panose="02020603050405020304" pitchFamily="18" charset="0"/>
                <a:ea typeface="+mn-ea"/>
                <a:cs typeface="Times New Roman" panose="02020603050405020304" pitchFamily="18" charset="0"/>
              </a:rPr>
              <a:t>i </a:t>
            </a:r>
            <a:r>
              <a:rPr lang="en-US" sz="2000" kern="1200" spc="-379" dirty="0">
                <a:solidFill>
                  <a:srgbClr val="4F81BD"/>
                </a:solidFill>
                <a:latin typeface="Times New Roman" panose="02020603050405020304" pitchFamily="18" charset="0"/>
                <a:ea typeface="+mn-ea"/>
                <a:cs typeface="Times New Roman" panose="02020603050405020304" pitchFamily="18" charset="0"/>
              </a:rPr>
              <a:t> </a:t>
            </a:r>
            <a:r>
              <a:rPr lang="en-US" sz="2000" kern="1200" spc="93" dirty="0">
                <a:solidFill>
                  <a:srgbClr val="4F81BD"/>
                </a:solidFill>
                <a:latin typeface="Times New Roman" panose="02020603050405020304" pitchFamily="18" charset="0"/>
                <a:ea typeface="+mn-ea"/>
                <a:cs typeface="Times New Roman" panose="02020603050405020304" pitchFamily="18" charset="0"/>
              </a:rPr>
              <a:t>and</a:t>
            </a:r>
            <a:r>
              <a:rPr lang="en-US" sz="2000" kern="1200" spc="22" dirty="0">
                <a:solidFill>
                  <a:srgbClr val="4F81BD"/>
                </a:solidFill>
                <a:latin typeface="Times New Roman" panose="02020603050405020304" pitchFamily="18" charset="0"/>
                <a:ea typeface="+mn-ea"/>
                <a:cs typeface="Times New Roman" panose="02020603050405020304" pitchFamily="18" charset="0"/>
              </a:rPr>
              <a:t> j pointers </a:t>
            </a:r>
            <a:r>
              <a:rPr lang="en-US" sz="2000" kern="1200" spc="66" dirty="0">
                <a:solidFill>
                  <a:srgbClr val="4F81BD"/>
                </a:solidFill>
                <a:latin typeface="Times New Roman" panose="02020603050405020304" pitchFamily="18" charset="0"/>
                <a:ea typeface="+mn-ea"/>
                <a:cs typeface="Times New Roman" panose="02020603050405020304" pitchFamily="18" charset="0"/>
              </a:rPr>
              <a:t>cross</a:t>
            </a:r>
            <a:endParaRPr lang="en-US" sz="2000" kern="1200" dirty="0">
              <a:solidFill>
                <a:srgbClr val="4F81BD"/>
              </a:solidFill>
              <a:latin typeface="Times New Roman" panose="02020603050405020304" pitchFamily="18" charset="0"/>
              <a:ea typeface="+mn-ea"/>
              <a:cs typeface="Times New Roman" panose="02020603050405020304" pitchFamily="18" charset="0"/>
            </a:endParaRPr>
          </a:p>
          <a:p>
            <a:pPr marL="285750" indent="-285750" defTabSz="457200">
              <a:spcBef>
                <a:spcPts val="200"/>
              </a:spcBef>
              <a:spcAft>
                <a:spcPts val="200"/>
              </a:spcAft>
              <a:buClr>
                <a:srgbClr val="F79646"/>
              </a:buClr>
              <a:buFont typeface="Wingdings" pitchFamily="2" charset="2"/>
              <a:buChar char="§"/>
            </a:pPr>
            <a:r>
              <a:rPr lang="en-US" sz="1800" kern="1200" spc="71" dirty="0">
                <a:solidFill>
                  <a:srgbClr val="C00000"/>
                </a:solidFill>
                <a:latin typeface="Times New Roman" panose="02020603050405020304" pitchFamily="18" charset="0"/>
                <a:ea typeface="+mn-ea"/>
                <a:cs typeface="Times New Roman" panose="02020603050405020304" pitchFamily="18" charset="0"/>
              </a:rPr>
              <a:t>Scan</a:t>
            </a:r>
            <a:r>
              <a:rPr lang="en-US" sz="1800" kern="1200" spc="18" dirty="0">
                <a:solidFill>
                  <a:prstClr val="black"/>
                </a:solidFill>
                <a:latin typeface="Times New Roman" panose="02020603050405020304" pitchFamily="18" charset="0"/>
                <a:ea typeface="+mn-ea"/>
                <a:cs typeface="Times New Roman" panose="02020603050405020304" pitchFamily="18" charset="0"/>
              </a:rPr>
              <a:t> </a:t>
            </a:r>
            <a:r>
              <a:rPr lang="en-US" sz="1800" kern="1200" spc="18" dirty="0" err="1">
                <a:solidFill>
                  <a:prstClr val="black"/>
                </a:solidFill>
                <a:latin typeface="Times New Roman" panose="02020603050405020304" pitchFamily="18" charset="0"/>
                <a:ea typeface="+mn-ea"/>
                <a:cs typeface="Times New Roman" panose="02020603050405020304" pitchFamily="18" charset="0"/>
              </a:rPr>
              <a:t>i</a:t>
            </a:r>
            <a:r>
              <a:rPr lang="en-US" sz="1800" kern="1200" spc="18" dirty="0">
                <a:solidFill>
                  <a:prstClr val="black"/>
                </a:solidFill>
                <a:latin typeface="Times New Roman" panose="02020603050405020304" pitchFamily="18" charset="0"/>
                <a:ea typeface="+mn-ea"/>
                <a:cs typeface="Times New Roman" panose="02020603050405020304" pitchFamily="18" charset="0"/>
              </a:rPr>
              <a:t> </a:t>
            </a:r>
            <a:r>
              <a:rPr lang="en-US" sz="1800" kern="1200" spc="71" dirty="0">
                <a:solidFill>
                  <a:prstClr val="black"/>
                </a:solidFill>
                <a:latin typeface="Times New Roman" panose="02020603050405020304" pitchFamily="18" charset="0"/>
                <a:ea typeface="+mn-ea"/>
                <a:cs typeface="Times New Roman" panose="02020603050405020304" pitchFamily="18" charset="0"/>
              </a:rPr>
              <a:t>from</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800" kern="1200" spc="-9" dirty="0">
                <a:solidFill>
                  <a:prstClr val="black"/>
                </a:solidFill>
                <a:latin typeface="Times New Roman" panose="02020603050405020304" pitchFamily="18" charset="0"/>
                <a:ea typeface="+mn-ea"/>
                <a:cs typeface="Times New Roman" panose="02020603050405020304" pitchFamily="18" charset="0"/>
              </a:rPr>
              <a:t>left</a:t>
            </a:r>
            <a:r>
              <a:rPr lang="en-US" sz="1800" kern="1200" spc="18" dirty="0">
                <a:solidFill>
                  <a:prstClr val="black"/>
                </a:solidFill>
                <a:latin typeface="Times New Roman" panose="02020603050405020304" pitchFamily="18" charset="0"/>
                <a:ea typeface="+mn-ea"/>
                <a:cs typeface="Times New Roman" panose="02020603050405020304" pitchFamily="18" charset="0"/>
              </a:rPr>
              <a:t> </a:t>
            </a:r>
            <a:r>
              <a:rPr lang="en-US" sz="1800" kern="1200" spc="44" dirty="0">
                <a:solidFill>
                  <a:prstClr val="black"/>
                </a:solidFill>
                <a:latin typeface="Times New Roman" panose="02020603050405020304" pitchFamily="18" charset="0"/>
                <a:ea typeface="+mn-ea"/>
                <a:cs typeface="Times New Roman" panose="02020603050405020304" pitchFamily="18" charset="0"/>
              </a:rPr>
              <a:t>to</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800" kern="1200" spc="62" dirty="0">
                <a:solidFill>
                  <a:prstClr val="black"/>
                </a:solidFill>
                <a:latin typeface="Times New Roman" panose="02020603050405020304" pitchFamily="18" charset="0"/>
                <a:ea typeface="+mn-ea"/>
                <a:cs typeface="Times New Roman" panose="02020603050405020304" pitchFamily="18" charset="0"/>
              </a:rPr>
              <a:t>right</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800" kern="1200" spc="146" dirty="0">
                <a:solidFill>
                  <a:prstClr val="black"/>
                </a:solidFill>
                <a:latin typeface="Times New Roman" panose="02020603050405020304" pitchFamily="18" charset="0"/>
                <a:ea typeface="+mn-ea"/>
                <a:cs typeface="Times New Roman" panose="02020603050405020304" pitchFamily="18" charset="0"/>
              </a:rPr>
              <a:t>so</a:t>
            </a:r>
            <a:r>
              <a:rPr lang="en-US" sz="1800" kern="1200" spc="18" dirty="0">
                <a:solidFill>
                  <a:prstClr val="black"/>
                </a:solidFill>
                <a:latin typeface="Times New Roman" panose="02020603050405020304" pitchFamily="18" charset="0"/>
                <a:ea typeface="+mn-ea"/>
                <a:cs typeface="Times New Roman" panose="02020603050405020304" pitchFamily="18" charset="0"/>
              </a:rPr>
              <a:t> </a:t>
            </a:r>
            <a:r>
              <a:rPr lang="en-US" sz="1800" kern="1200" spc="106" dirty="0">
                <a:solidFill>
                  <a:prstClr val="black"/>
                </a:solidFill>
                <a:latin typeface="Times New Roman" panose="02020603050405020304" pitchFamily="18" charset="0"/>
                <a:ea typeface="+mn-ea"/>
                <a:cs typeface="Times New Roman" panose="02020603050405020304" pitchFamily="18" charset="0"/>
              </a:rPr>
              <a:t>long</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800" kern="1200" spc="101" dirty="0">
                <a:solidFill>
                  <a:prstClr val="black"/>
                </a:solidFill>
                <a:latin typeface="Times New Roman" panose="02020603050405020304" pitchFamily="18" charset="0"/>
                <a:ea typeface="+mn-ea"/>
                <a:cs typeface="Times New Roman" panose="02020603050405020304" pitchFamily="18" charset="0"/>
              </a:rPr>
              <a:t>as</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600" kern="1200" dirty="0">
                <a:solidFill>
                  <a:prstClr val="black"/>
                </a:solidFill>
                <a:latin typeface="Times New Roman" panose="02020603050405020304" pitchFamily="18" charset="0"/>
                <a:ea typeface="+mn-ea"/>
                <a:cs typeface="Times New Roman" panose="02020603050405020304" pitchFamily="18" charset="0"/>
              </a:rPr>
              <a:t>(a[</a:t>
            </a:r>
            <a:r>
              <a:rPr lang="en-US" sz="1600" kern="1200" dirty="0" err="1">
                <a:solidFill>
                  <a:prstClr val="black"/>
                </a:solidFill>
                <a:latin typeface="Times New Roman" panose="02020603050405020304" pitchFamily="18" charset="0"/>
                <a:ea typeface="+mn-ea"/>
                <a:cs typeface="Times New Roman" panose="02020603050405020304" pitchFamily="18" charset="0"/>
              </a:rPr>
              <a:t>i</a:t>
            </a:r>
            <a:r>
              <a:rPr lang="en-US" sz="1600" kern="1200" dirty="0">
                <a:solidFill>
                  <a:prstClr val="black"/>
                </a:solidFill>
                <a:latin typeface="Times New Roman" panose="02020603050405020304" pitchFamily="18" charset="0"/>
                <a:ea typeface="+mn-ea"/>
                <a:cs typeface="Times New Roman" panose="02020603050405020304" pitchFamily="18" charset="0"/>
              </a:rPr>
              <a:t>]</a:t>
            </a:r>
            <a:r>
              <a:rPr lang="en-US" sz="1600" kern="1200" spc="-4" dirty="0">
                <a:solidFill>
                  <a:prstClr val="black"/>
                </a:solidFill>
                <a:latin typeface="Times New Roman" panose="02020603050405020304" pitchFamily="18" charset="0"/>
                <a:ea typeface="+mn-ea"/>
                <a:cs typeface="Times New Roman" panose="02020603050405020304" pitchFamily="18" charset="0"/>
              </a:rPr>
              <a:t> </a:t>
            </a:r>
            <a:r>
              <a:rPr lang="en-US" sz="1600" kern="1200" dirty="0">
                <a:solidFill>
                  <a:prstClr val="black"/>
                </a:solidFill>
                <a:latin typeface="Times New Roman" panose="02020603050405020304" pitchFamily="18" charset="0"/>
                <a:ea typeface="+mn-ea"/>
                <a:cs typeface="Times New Roman" panose="02020603050405020304" pitchFamily="18" charset="0"/>
              </a:rPr>
              <a:t>&lt; </a:t>
            </a:r>
            <a:r>
              <a:rPr lang="en-US" sz="1600" kern="1200" spc="-13" dirty="0">
                <a:solidFill>
                  <a:prstClr val="black"/>
                </a:solidFill>
                <a:latin typeface="Times New Roman" panose="02020603050405020304" pitchFamily="18" charset="0"/>
                <a:ea typeface="+mn-ea"/>
                <a:cs typeface="Times New Roman" panose="02020603050405020304" pitchFamily="18" charset="0"/>
              </a:rPr>
              <a:t>a[lo])</a:t>
            </a:r>
            <a:r>
              <a:rPr lang="en-US" sz="1800" kern="1200" spc="-13" dirty="0">
                <a:solidFill>
                  <a:prstClr val="black"/>
                </a:solidFill>
                <a:latin typeface="Times New Roman" panose="02020603050405020304" pitchFamily="18" charset="0"/>
                <a:ea typeface="+mn-ea"/>
                <a:cs typeface="Times New Roman" panose="02020603050405020304" pitchFamily="18" charset="0"/>
              </a:rPr>
              <a:t>.</a:t>
            </a:r>
            <a:endParaRPr lang="en-US" sz="1800" kern="1200" dirty="0">
              <a:solidFill>
                <a:prstClr val="black"/>
              </a:solidFill>
              <a:latin typeface="Times New Roman" panose="02020603050405020304" pitchFamily="18" charset="0"/>
              <a:ea typeface="+mn-ea"/>
              <a:cs typeface="Times New Roman" panose="02020603050405020304" pitchFamily="18" charset="0"/>
            </a:endParaRPr>
          </a:p>
          <a:p>
            <a:pPr marL="285750" indent="-285750" defTabSz="457200">
              <a:spcBef>
                <a:spcPts val="200"/>
              </a:spcBef>
              <a:spcAft>
                <a:spcPts val="200"/>
              </a:spcAft>
              <a:buClr>
                <a:srgbClr val="F79646"/>
              </a:buClr>
              <a:buFont typeface="Wingdings" pitchFamily="2" charset="2"/>
              <a:buChar char="§"/>
            </a:pPr>
            <a:r>
              <a:rPr lang="en-US" sz="1800" kern="1200" spc="71" dirty="0">
                <a:solidFill>
                  <a:srgbClr val="C00000"/>
                </a:solidFill>
                <a:latin typeface="Times New Roman" panose="02020603050405020304" pitchFamily="18" charset="0"/>
                <a:ea typeface="+mn-ea"/>
                <a:cs typeface="Times New Roman" panose="02020603050405020304" pitchFamily="18" charset="0"/>
              </a:rPr>
              <a:t>Scan</a:t>
            </a:r>
            <a:r>
              <a:rPr lang="en-US" sz="1800" kern="1200" spc="18" dirty="0">
                <a:solidFill>
                  <a:prstClr val="black"/>
                </a:solidFill>
                <a:latin typeface="Times New Roman" panose="02020603050405020304" pitchFamily="18" charset="0"/>
                <a:ea typeface="+mn-ea"/>
                <a:cs typeface="Times New Roman" panose="02020603050405020304" pitchFamily="18" charset="0"/>
              </a:rPr>
              <a:t> j </a:t>
            </a:r>
            <a:r>
              <a:rPr lang="en-US" sz="1800" kern="1200" spc="71" dirty="0">
                <a:solidFill>
                  <a:prstClr val="black"/>
                </a:solidFill>
                <a:latin typeface="Times New Roman" panose="02020603050405020304" pitchFamily="18" charset="0"/>
                <a:ea typeface="+mn-ea"/>
                <a:cs typeface="Times New Roman" panose="02020603050405020304" pitchFamily="18" charset="0"/>
              </a:rPr>
              <a:t>from</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800" kern="1200" spc="62" dirty="0">
                <a:solidFill>
                  <a:prstClr val="black"/>
                </a:solidFill>
                <a:latin typeface="Times New Roman" panose="02020603050405020304" pitchFamily="18" charset="0"/>
                <a:ea typeface="+mn-ea"/>
                <a:cs typeface="Times New Roman" panose="02020603050405020304" pitchFamily="18" charset="0"/>
              </a:rPr>
              <a:t>right</a:t>
            </a:r>
            <a:r>
              <a:rPr lang="en-US" sz="1800" kern="1200" spc="18" dirty="0">
                <a:solidFill>
                  <a:prstClr val="black"/>
                </a:solidFill>
                <a:latin typeface="Times New Roman" panose="02020603050405020304" pitchFamily="18" charset="0"/>
                <a:ea typeface="+mn-ea"/>
                <a:cs typeface="Times New Roman" panose="02020603050405020304" pitchFamily="18" charset="0"/>
              </a:rPr>
              <a:t> </a:t>
            </a:r>
            <a:r>
              <a:rPr lang="en-US" sz="1800" kern="1200" spc="44" dirty="0">
                <a:solidFill>
                  <a:prstClr val="black"/>
                </a:solidFill>
                <a:latin typeface="Times New Roman" panose="02020603050405020304" pitchFamily="18" charset="0"/>
                <a:ea typeface="+mn-ea"/>
                <a:cs typeface="Times New Roman" panose="02020603050405020304" pitchFamily="18" charset="0"/>
              </a:rPr>
              <a:t>to</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800" kern="1200" spc="-9" dirty="0">
                <a:solidFill>
                  <a:prstClr val="black"/>
                </a:solidFill>
                <a:latin typeface="Times New Roman" panose="02020603050405020304" pitchFamily="18" charset="0"/>
                <a:ea typeface="+mn-ea"/>
                <a:cs typeface="Times New Roman" panose="02020603050405020304" pitchFamily="18" charset="0"/>
              </a:rPr>
              <a:t>left</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800" kern="1200" spc="146" dirty="0">
                <a:solidFill>
                  <a:prstClr val="black"/>
                </a:solidFill>
                <a:latin typeface="Times New Roman" panose="02020603050405020304" pitchFamily="18" charset="0"/>
                <a:ea typeface="+mn-ea"/>
                <a:cs typeface="Times New Roman" panose="02020603050405020304" pitchFamily="18" charset="0"/>
              </a:rPr>
              <a:t>so</a:t>
            </a:r>
            <a:r>
              <a:rPr lang="en-US" sz="1800" kern="1200" spc="18" dirty="0">
                <a:solidFill>
                  <a:prstClr val="black"/>
                </a:solidFill>
                <a:latin typeface="Times New Roman" panose="02020603050405020304" pitchFamily="18" charset="0"/>
                <a:ea typeface="+mn-ea"/>
                <a:cs typeface="Times New Roman" panose="02020603050405020304" pitchFamily="18" charset="0"/>
              </a:rPr>
              <a:t> </a:t>
            </a:r>
            <a:r>
              <a:rPr lang="en-US" sz="1800" kern="1200" spc="106" dirty="0">
                <a:solidFill>
                  <a:prstClr val="black"/>
                </a:solidFill>
                <a:latin typeface="Times New Roman" panose="02020603050405020304" pitchFamily="18" charset="0"/>
                <a:ea typeface="+mn-ea"/>
                <a:cs typeface="Times New Roman" panose="02020603050405020304" pitchFamily="18" charset="0"/>
              </a:rPr>
              <a:t>long</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800" kern="1200" spc="101" dirty="0">
                <a:solidFill>
                  <a:prstClr val="black"/>
                </a:solidFill>
                <a:latin typeface="Times New Roman" panose="02020603050405020304" pitchFamily="18" charset="0"/>
                <a:ea typeface="+mn-ea"/>
                <a:cs typeface="Times New Roman" panose="02020603050405020304" pitchFamily="18" charset="0"/>
              </a:rPr>
              <a:t>as</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600" kern="1200" dirty="0">
                <a:solidFill>
                  <a:prstClr val="black"/>
                </a:solidFill>
                <a:latin typeface="Times New Roman" panose="02020603050405020304" pitchFamily="18" charset="0"/>
                <a:ea typeface="+mn-ea"/>
                <a:cs typeface="Times New Roman" panose="02020603050405020304" pitchFamily="18" charset="0"/>
              </a:rPr>
              <a:t>(a[j]</a:t>
            </a:r>
            <a:r>
              <a:rPr lang="en-US" sz="1600" kern="1200" spc="-4" dirty="0">
                <a:solidFill>
                  <a:prstClr val="black"/>
                </a:solidFill>
                <a:latin typeface="Times New Roman" panose="02020603050405020304" pitchFamily="18" charset="0"/>
                <a:ea typeface="+mn-ea"/>
                <a:cs typeface="Times New Roman" panose="02020603050405020304" pitchFamily="18" charset="0"/>
              </a:rPr>
              <a:t> </a:t>
            </a:r>
            <a:r>
              <a:rPr lang="en-US" sz="1600" kern="1200" dirty="0">
                <a:solidFill>
                  <a:prstClr val="black"/>
                </a:solidFill>
                <a:latin typeface="Times New Roman" panose="02020603050405020304" pitchFamily="18" charset="0"/>
                <a:ea typeface="+mn-ea"/>
                <a:cs typeface="Times New Roman" panose="02020603050405020304" pitchFamily="18" charset="0"/>
              </a:rPr>
              <a:t>&gt; </a:t>
            </a:r>
            <a:r>
              <a:rPr lang="en-US" sz="1600" kern="1200" spc="-13" dirty="0">
                <a:solidFill>
                  <a:prstClr val="black"/>
                </a:solidFill>
                <a:latin typeface="Times New Roman" panose="02020603050405020304" pitchFamily="18" charset="0"/>
                <a:ea typeface="+mn-ea"/>
                <a:cs typeface="Times New Roman" panose="02020603050405020304" pitchFamily="18" charset="0"/>
              </a:rPr>
              <a:t>a[lo])</a:t>
            </a:r>
            <a:r>
              <a:rPr lang="en-US" sz="1800" kern="1200" spc="-13" dirty="0">
                <a:solidFill>
                  <a:prstClr val="black"/>
                </a:solidFill>
                <a:latin typeface="Times New Roman" panose="02020603050405020304" pitchFamily="18" charset="0"/>
                <a:ea typeface="+mn-ea"/>
                <a:cs typeface="Times New Roman" panose="02020603050405020304" pitchFamily="18" charset="0"/>
              </a:rPr>
              <a:t>.</a:t>
            </a:r>
            <a:endParaRPr lang="en-US" sz="1800" kern="1200" dirty="0">
              <a:solidFill>
                <a:prstClr val="black"/>
              </a:solidFill>
              <a:latin typeface="Times New Roman" panose="02020603050405020304" pitchFamily="18" charset="0"/>
              <a:ea typeface="+mn-ea"/>
              <a:cs typeface="Times New Roman" panose="02020603050405020304" pitchFamily="18" charset="0"/>
            </a:endParaRPr>
          </a:p>
          <a:p>
            <a:pPr marL="285750" indent="-285750" defTabSz="457200">
              <a:spcBef>
                <a:spcPts val="200"/>
              </a:spcBef>
              <a:spcAft>
                <a:spcPts val="200"/>
              </a:spcAft>
              <a:buClr>
                <a:srgbClr val="F79646"/>
              </a:buClr>
              <a:buFont typeface="Wingdings" pitchFamily="2" charset="2"/>
              <a:buChar char="§"/>
            </a:pPr>
            <a:r>
              <a:rPr lang="en-US" sz="1800" kern="1200" spc="88" dirty="0">
                <a:solidFill>
                  <a:srgbClr val="C00000"/>
                </a:solidFill>
                <a:latin typeface="Times New Roman" panose="02020603050405020304" pitchFamily="18" charset="0"/>
                <a:ea typeface="+mn-ea"/>
                <a:cs typeface="Times New Roman" panose="02020603050405020304" pitchFamily="18" charset="0"/>
              </a:rPr>
              <a:t>Exchange</a:t>
            </a:r>
            <a:r>
              <a:rPr lang="en-US" sz="1800" kern="1200" spc="18" dirty="0">
                <a:solidFill>
                  <a:prstClr val="black"/>
                </a:solidFill>
                <a:latin typeface="Times New Roman" panose="02020603050405020304" pitchFamily="18" charset="0"/>
                <a:ea typeface="+mn-ea"/>
                <a:cs typeface="Times New Roman" panose="02020603050405020304" pitchFamily="18" charset="0"/>
              </a:rPr>
              <a:t> </a:t>
            </a:r>
            <a:r>
              <a:rPr lang="en-US" sz="1600" kern="1200" dirty="0">
                <a:solidFill>
                  <a:prstClr val="black"/>
                </a:solidFill>
                <a:latin typeface="Times New Roman" panose="02020603050405020304" pitchFamily="18" charset="0"/>
                <a:ea typeface="+mn-ea"/>
                <a:cs typeface="Times New Roman" panose="02020603050405020304" pitchFamily="18" charset="0"/>
              </a:rPr>
              <a:t>a[</a:t>
            </a:r>
            <a:r>
              <a:rPr lang="en-US" sz="1600" kern="1200" dirty="0" err="1">
                <a:solidFill>
                  <a:prstClr val="black"/>
                </a:solidFill>
                <a:latin typeface="Times New Roman" panose="02020603050405020304" pitchFamily="18" charset="0"/>
                <a:ea typeface="+mn-ea"/>
                <a:cs typeface="Times New Roman" panose="02020603050405020304" pitchFamily="18" charset="0"/>
              </a:rPr>
              <a:t>i</a:t>
            </a:r>
            <a:r>
              <a:rPr lang="en-US" sz="1600" kern="1200" dirty="0">
                <a:solidFill>
                  <a:prstClr val="black"/>
                </a:solidFill>
                <a:latin typeface="Times New Roman" panose="02020603050405020304" pitchFamily="18" charset="0"/>
                <a:ea typeface="+mn-ea"/>
                <a:cs typeface="Times New Roman" panose="02020603050405020304" pitchFamily="18" charset="0"/>
              </a:rPr>
              <a:t>]</a:t>
            </a:r>
            <a:r>
              <a:rPr lang="en-US" sz="1600" kern="1200" spc="-379" dirty="0">
                <a:solidFill>
                  <a:prstClr val="black"/>
                </a:solidFill>
                <a:latin typeface="Times New Roman" panose="02020603050405020304" pitchFamily="18" charset="0"/>
                <a:ea typeface="+mn-ea"/>
                <a:cs typeface="Times New Roman" panose="02020603050405020304" pitchFamily="18" charset="0"/>
              </a:rPr>
              <a:t>  </a:t>
            </a:r>
            <a:r>
              <a:rPr lang="en-US" sz="1800" kern="1200" spc="57" dirty="0">
                <a:solidFill>
                  <a:prstClr val="black"/>
                </a:solidFill>
                <a:latin typeface="Times New Roman" panose="02020603050405020304" pitchFamily="18" charset="0"/>
                <a:ea typeface="+mn-ea"/>
                <a:cs typeface="Times New Roman" panose="02020603050405020304" pitchFamily="18" charset="0"/>
              </a:rPr>
              <a:t> with</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600" kern="1200" spc="-18" dirty="0">
                <a:solidFill>
                  <a:prstClr val="black"/>
                </a:solidFill>
                <a:latin typeface="Times New Roman" panose="02020603050405020304" pitchFamily="18" charset="0"/>
                <a:ea typeface="+mn-ea"/>
                <a:cs typeface="Times New Roman" panose="02020603050405020304" pitchFamily="18" charset="0"/>
              </a:rPr>
              <a:t>a[j]</a:t>
            </a:r>
            <a:r>
              <a:rPr lang="en-US" sz="1800" kern="1200" spc="-18" dirty="0">
                <a:solidFill>
                  <a:prstClr val="black"/>
                </a:solidFill>
                <a:latin typeface="Times New Roman" panose="02020603050405020304" pitchFamily="18" charset="0"/>
                <a:ea typeface="+mn-ea"/>
                <a:cs typeface="Times New Roman" panose="02020603050405020304" pitchFamily="18" charset="0"/>
              </a:rPr>
              <a:t>.</a:t>
            </a:r>
          </a:p>
        </p:txBody>
      </p:sp>
      <p:sp>
        <p:nvSpPr>
          <p:cNvPr id="25" name="object 4">
            <a:extLst>
              <a:ext uri="{FF2B5EF4-FFF2-40B4-BE49-F238E27FC236}">
                <a16:creationId xmlns:a16="http://schemas.microsoft.com/office/drawing/2014/main" id="{2829F6C4-CBA1-CF85-FFB9-BE00AEAA0260}"/>
              </a:ext>
            </a:extLst>
          </p:cNvPr>
          <p:cNvSpPr txBox="1"/>
          <p:nvPr/>
        </p:nvSpPr>
        <p:spPr>
          <a:xfrm>
            <a:off x="3700728" y="3030655"/>
            <a:ext cx="143996"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35" dirty="0">
                <a:solidFill>
                  <a:srgbClr val="8D3124"/>
                </a:solidFill>
                <a:latin typeface="Trebuchet MS"/>
                <a:ea typeface="+mn-ea"/>
                <a:cs typeface="Trebuchet MS"/>
              </a:rPr>
              <a:t>lo</a:t>
            </a:r>
            <a:endParaRPr sz="1059" kern="1200">
              <a:solidFill>
                <a:prstClr val="black"/>
              </a:solidFill>
              <a:latin typeface="Trebuchet MS"/>
              <a:ea typeface="+mn-ea"/>
              <a:cs typeface="Trebuchet MS"/>
            </a:endParaRPr>
          </a:p>
        </p:txBody>
      </p:sp>
      <p:sp>
        <p:nvSpPr>
          <p:cNvPr id="26" name="object 5">
            <a:extLst>
              <a:ext uri="{FF2B5EF4-FFF2-40B4-BE49-F238E27FC236}">
                <a16:creationId xmlns:a16="http://schemas.microsoft.com/office/drawing/2014/main" id="{092920D9-9F98-12F4-BB86-ED7C4C514D18}"/>
              </a:ext>
            </a:extLst>
          </p:cNvPr>
          <p:cNvSpPr/>
          <p:nvPr/>
        </p:nvSpPr>
        <p:spPr>
          <a:xfrm>
            <a:off x="3733627" y="2839896"/>
            <a:ext cx="80787"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27" name="object 8">
            <a:extLst>
              <a:ext uri="{FF2B5EF4-FFF2-40B4-BE49-F238E27FC236}">
                <a16:creationId xmlns:a16="http://schemas.microsoft.com/office/drawing/2014/main" id="{6F86819F-7CA0-80AA-59AF-A814DA189C5C}"/>
              </a:ext>
            </a:extLst>
          </p:cNvPr>
          <p:cNvSpPr txBox="1"/>
          <p:nvPr/>
        </p:nvSpPr>
        <p:spPr>
          <a:xfrm>
            <a:off x="4105032" y="3030655"/>
            <a:ext cx="61632"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4" dirty="0">
                <a:solidFill>
                  <a:srgbClr val="8D3124"/>
                </a:solidFill>
                <a:latin typeface="Trebuchet MS"/>
                <a:ea typeface="+mn-ea"/>
                <a:cs typeface="Trebuchet MS"/>
              </a:rPr>
              <a:t>i</a:t>
            </a:r>
            <a:endParaRPr sz="1059" kern="1200">
              <a:solidFill>
                <a:prstClr val="black"/>
              </a:solidFill>
              <a:latin typeface="Trebuchet MS"/>
              <a:ea typeface="+mn-ea"/>
              <a:cs typeface="Trebuchet MS"/>
            </a:endParaRPr>
          </a:p>
        </p:txBody>
      </p:sp>
      <p:sp>
        <p:nvSpPr>
          <p:cNvPr id="28" name="object 9">
            <a:extLst>
              <a:ext uri="{FF2B5EF4-FFF2-40B4-BE49-F238E27FC236}">
                <a16:creationId xmlns:a16="http://schemas.microsoft.com/office/drawing/2014/main" id="{C4E26693-19A1-65C2-38AB-96A1766AA574}"/>
              </a:ext>
            </a:extLst>
          </p:cNvPr>
          <p:cNvSpPr/>
          <p:nvPr/>
        </p:nvSpPr>
        <p:spPr>
          <a:xfrm>
            <a:off x="4095854" y="2839896"/>
            <a:ext cx="80794"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29" name="object 10">
            <a:extLst>
              <a:ext uri="{FF2B5EF4-FFF2-40B4-BE49-F238E27FC236}">
                <a16:creationId xmlns:a16="http://schemas.microsoft.com/office/drawing/2014/main" id="{D72D6265-84ED-15B1-6387-E1FC3061918E}"/>
              </a:ext>
            </a:extLst>
          </p:cNvPr>
          <p:cNvSpPr txBox="1"/>
          <p:nvPr/>
        </p:nvSpPr>
        <p:spPr>
          <a:xfrm>
            <a:off x="9200838" y="3030655"/>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30" name="object 11">
            <a:extLst>
              <a:ext uri="{FF2B5EF4-FFF2-40B4-BE49-F238E27FC236}">
                <a16:creationId xmlns:a16="http://schemas.microsoft.com/office/drawing/2014/main" id="{5A6BAEFE-5438-94C3-3DC5-E07F21ADB0BE}"/>
              </a:ext>
            </a:extLst>
          </p:cNvPr>
          <p:cNvSpPr/>
          <p:nvPr/>
        </p:nvSpPr>
        <p:spPr>
          <a:xfrm>
            <a:off x="9191660" y="2839896"/>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31" name="object 10">
            <a:extLst>
              <a:ext uri="{FF2B5EF4-FFF2-40B4-BE49-F238E27FC236}">
                <a16:creationId xmlns:a16="http://schemas.microsoft.com/office/drawing/2014/main" id="{70E66075-CAD8-B349-D3B0-72C41C49D0F0}"/>
              </a:ext>
            </a:extLst>
          </p:cNvPr>
          <p:cNvSpPr txBox="1"/>
          <p:nvPr/>
        </p:nvSpPr>
        <p:spPr>
          <a:xfrm>
            <a:off x="8838604" y="3030655"/>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dirty="0">
              <a:solidFill>
                <a:prstClr val="black"/>
              </a:solidFill>
              <a:latin typeface="Trebuchet MS"/>
              <a:ea typeface="+mn-ea"/>
              <a:cs typeface="Trebuchet MS"/>
            </a:endParaRPr>
          </a:p>
        </p:txBody>
      </p:sp>
      <p:sp>
        <p:nvSpPr>
          <p:cNvPr id="32" name="object 11">
            <a:extLst>
              <a:ext uri="{FF2B5EF4-FFF2-40B4-BE49-F238E27FC236}">
                <a16:creationId xmlns:a16="http://schemas.microsoft.com/office/drawing/2014/main" id="{E97FA11D-8606-724A-08D0-D8B654309D00}"/>
              </a:ext>
            </a:extLst>
          </p:cNvPr>
          <p:cNvSpPr/>
          <p:nvPr/>
        </p:nvSpPr>
        <p:spPr>
          <a:xfrm>
            <a:off x="8829426" y="2839896"/>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33" name="object 10">
            <a:extLst>
              <a:ext uri="{FF2B5EF4-FFF2-40B4-BE49-F238E27FC236}">
                <a16:creationId xmlns:a16="http://schemas.microsoft.com/office/drawing/2014/main" id="{1EAD4ABD-0F48-D23E-014D-9E7F9EECF858}"/>
              </a:ext>
            </a:extLst>
          </p:cNvPr>
          <p:cNvSpPr txBox="1"/>
          <p:nvPr/>
        </p:nvSpPr>
        <p:spPr>
          <a:xfrm>
            <a:off x="8459592" y="3030655"/>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34" name="object 11">
            <a:extLst>
              <a:ext uri="{FF2B5EF4-FFF2-40B4-BE49-F238E27FC236}">
                <a16:creationId xmlns:a16="http://schemas.microsoft.com/office/drawing/2014/main" id="{79634629-1C5A-51FC-FB45-895F48F38786}"/>
              </a:ext>
            </a:extLst>
          </p:cNvPr>
          <p:cNvSpPr/>
          <p:nvPr/>
        </p:nvSpPr>
        <p:spPr>
          <a:xfrm>
            <a:off x="8450414" y="2839896"/>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35" name="object 10">
            <a:extLst>
              <a:ext uri="{FF2B5EF4-FFF2-40B4-BE49-F238E27FC236}">
                <a16:creationId xmlns:a16="http://schemas.microsoft.com/office/drawing/2014/main" id="{C4B34A95-7948-F51D-EF88-0BE04EEEC2F9}"/>
              </a:ext>
            </a:extLst>
          </p:cNvPr>
          <p:cNvSpPr txBox="1"/>
          <p:nvPr/>
        </p:nvSpPr>
        <p:spPr>
          <a:xfrm>
            <a:off x="8105747" y="3030655"/>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36" name="object 11">
            <a:extLst>
              <a:ext uri="{FF2B5EF4-FFF2-40B4-BE49-F238E27FC236}">
                <a16:creationId xmlns:a16="http://schemas.microsoft.com/office/drawing/2014/main" id="{EE25C7F0-1E22-1681-5F64-9B6FEB9FDE82}"/>
              </a:ext>
            </a:extLst>
          </p:cNvPr>
          <p:cNvSpPr/>
          <p:nvPr/>
        </p:nvSpPr>
        <p:spPr>
          <a:xfrm>
            <a:off x="8096569" y="2839896"/>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37" name="TextBox 36">
            <a:extLst>
              <a:ext uri="{FF2B5EF4-FFF2-40B4-BE49-F238E27FC236}">
                <a16:creationId xmlns:a16="http://schemas.microsoft.com/office/drawing/2014/main" id="{1E2B1356-4D93-B7FB-F187-A5DCD837A621}"/>
              </a:ext>
            </a:extLst>
          </p:cNvPr>
          <p:cNvSpPr txBox="1"/>
          <p:nvPr/>
        </p:nvSpPr>
        <p:spPr>
          <a:xfrm>
            <a:off x="2863171" y="2601195"/>
            <a:ext cx="596638" cy="338554"/>
          </a:xfrm>
          <a:prstGeom prst="rect">
            <a:avLst/>
          </a:prstGeom>
          <a:noFill/>
        </p:spPr>
        <p:txBody>
          <a:bodyPr wrap="none" rtlCol="0">
            <a:spAutoFit/>
          </a:bodyPr>
          <a:lstStyle/>
          <a:p>
            <a:pPr defTabSz="457200">
              <a:buClrTx/>
              <a:buFontTx/>
              <a:buNone/>
            </a:pPr>
            <a:r>
              <a:rPr lang="en-US" sz="1600" i="1" kern="1200" dirty="0">
                <a:solidFill>
                  <a:srgbClr val="8064A2"/>
                </a:solidFill>
                <a:latin typeface="Times New Roman" panose="02020603050405020304" pitchFamily="18" charset="0"/>
                <a:ea typeface="+mn-ea"/>
                <a:cs typeface="Times New Roman" panose="02020603050405020304" pitchFamily="18" charset="0"/>
              </a:rPr>
              <a:t>pivot</a:t>
            </a:r>
          </a:p>
        </p:txBody>
      </p:sp>
      <p:sp>
        <p:nvSpPr>
          <p:cNvPr id="38" name="Rectangle 37">
            <a:extLst>
              <a:ext uri="{FF2B5EF4-FFF2-40B4-BE49-F238E27FC236}">
                <a16:creationId xmlns:a16="http://schemas.microsoft.com/office/drawing/2014/main" id="{9D9ABC7A-B580-5C13-AAD7-F7D815F571A3}"/>
              </a:ext>
            </a:extLst>
          </p:cNvPr>
          <p:cNvSpPr/>
          <p:nvPr/>
        </p:nvSpPr>
        <p:spPr>
          <a:xfrm>
            <a:off x="3586796" y="2408241"/>
            <a:ext cx="369115" cy="369115"/>
          </a:xfrm>
          <a:prstGeom prst="rect">
            <a:avLst/>
          </a:prstGeom>
          <a:solidFill>
            <a:srgbClr val="8064A2">
              <a:lumMod val="20000"/>
              <a:lumOff val="80000"/>
            </a:srgbClr>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K</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39" name="Rectangle 38">
            <a:extLst>
              <a:ext uri="{FF2B5EF4-FFF2-40B4-BE49-F238E27FC236}">
                <a16:creationId xmlns:a16="http://schemas.microsoft.com/office/drawing/2014/main" id="{CC2CD6D4-8DE3-AD1D-09BE-E78A63C9B729}"/>
              </a:ext>
            </a:extLst>
          </p:cNvPr>
          <p:cNvSpPr/>
          <p:nvPr/>
        </p:nvSpPr>
        <p:spPr>
          <a:xfrm>
            <a:off x="3946568"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R</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40" name="Rectangle 39">
            <a:extLst>
              <a:ext uri="{FF2B5EF4-FFF2-40B4-BE49-F238E27FC236}">
                <a16:creationId xmlns:a16="http://schemas.microsoft.com/office/drawing/2014/main" id="{F390CC35-E1F5-C58B-7A33-7260DE9DE671}"/>
              </a:ext>
            </a:extLst>
          </p:cNvPr>
          <p:cNvSpPr/>
          <p:nvPr/>
        </p:nvSpPr>
        <p:spPr>
          <a:xfrm>
            <a:off x="4317278"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A</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41" name="Rectangle 40">
            <a:extLst>
              <a:ext uri="{FF2B5EF4-FFF2-40B4-BE49-F238E27FC236}">
                <a16:creationId xmlns:a16="http://schemas.microsoft.com/office/drawing/2014/main" id="{C0E0197D-07B1-836D-E61A-413F9D91E73D}"/>
              </a:ext>
            </a:extLst>
          </p:cNvPr>
          <p:cNvSpPr/>
          <p:nvPr/>
        </p:nvSpPr>
        <p:spPr>
          <a:xfrm>
            <a:off x="4677050"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T</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42" name="Rectangle 41">
            <a:extLst>
              <a:ext uri="{FF2B5EF4-FFF2-40B4-BE49-F238E27FC236}">
                <a16:creationId xmlns:a16="http://schemas.microsoft.com/office/drawing/2014/main" id="{DDA5C7DF-6443-70FA-FC27-56824E83CC95}"/>
              </a:ext>
            </a:extLst>
          </p:cNvPr>
          <p:cNvSpPr/>
          <p:nvPr/>
        </p:nvSpPr>
        <p:spPr>
          <a:xfrm>
            <a:off x="5037776"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E</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43" name="Rectangle 42">
            <a:extLst>
              <a:ext uri="{FF2B5EF4-FFF2-40B4-BE49-F238E27FC236}">
                <a16:creationId xmlns:a16="http://schemas.microsoft.com/office/drawing/2014/main" id="{0E0ECFAC-49D8-0EC9-9D5B-7937574F9CD6}"/>
              </a:ext>
            </a:extLst>
          </p:cNvPr>
          <p:cNvSpPr/>
          <p:nvPr/>
        </p:nvSpPr>
        <p:spPr>
          <a:xfrm>
            <a:off x="5397548"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L</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44" name="Rectangle 43">
            <a:extLst>
              <a:ext uri="{FF2B5EF4-FFF2-40B4-BE49-F238E27FC236}">
                <a16:creationId xmlns:a16="http://schemas.microsoft.com/office/drawing/2014/main" id="{125D39C3-DA4A-48BE-75A1-3C89494EB9B4}"/>
              </a:ext>
            </a:extLst>
          </p:cNvPr>
          <p:cNvSpPr/>
          <p:nvPr/>
        </p:nvSpPr>
        <p:spPr>
          <a:xfrm>
            <a:off x="5768258"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E</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45" name="Rectangle 44">
            <a:extLst>
              <a:ext uri="{FF2B5EF4-FFF2-40B4-BE49-F238E27FC236}">
                <a16:creationId xmlns:a16="http://schemas.microsoft.com/office/drawing/2014/main" id="{ADD69107-B6D6-4A76-2445-867F9B907C4D}"/>
              </a:ext>
            </a:extLst>
          </p:cNvPr>
          <p:cNvSpPr/>
          <p:nvPr/>
        </p:nvSpPr>
        <p:spPr>
          <a:xfrm>
            <a:off x="6128030"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P</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46" name="Rectangle 45">
            <a:extLst>
              <a:ext uri="{FF2B5EF4-FFF2-40B4-BE49-F238E27FC236}">
                <a16:creationId xmlns:a16="http://schemas.microsoft.com/office/drawing/2014/main" id="{EC827DC3-11FB-0298-8235-0D3766422195}"/>
              </a:ext>
            </a:extLst>
          </p:cNvPr>
          <p:cNvSpPr/>
          <p:nvPr/>
        </p:nvSpPr>
        <p:spPr>
          <a:xfrm>
            <a:off x="6502331"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U</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47" name="Rectangle 46">
            <a:extLst>
              <a:ext uri="{FF2B5EF4-FFF2-40B4-BE49-F238E27FC236}">
                <a16:creationId xmlns:a16="http://schemas.microsoft.com/office/drawing/2014/main" id="{07C0D2A3-EB31-CCBB-D531-E9EB7C536530}"/>
              </a:ext>
            </a:extLst>
          </p:cNvPr>
          <p:cNvSpPr/>
          <p:nvPr/>
        </p:nvSpPr>
        <p:spPr>
          <a:xfrm>
            <a:off x="6862103"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I</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48" name="Rectangle 47">
            <a:extLst>
              <a:ext uri="{FF2B5EF4-FFF2-40B4-BE49-F238E27FC236}">
                <a16:creationId xmlns:a16="http://schemas.microsoft.com/office/drawing/2014/main" id="{45CEE404-2543-BF5E-8281-9B3F94C55F0B}"/>
              </a:ext>
            </a:extLst>
          </p:cNvPr>
          <p:cNvSpPr/>
          <p:nvPr/>
        </p:nvSpPr>
        <p:spPr>
          <a:xfrm>
            <a:off x="7232813"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M</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49" name="Rectangle 48">
            <a:extLst>
              <a:ext uri="{FF2B5EF4-FFF2-40B4-BE49-F238E27FC236}">
                <a16:creationId xmlns:a16="http://schemas.microsoft.com/office/drawing/2014/main" id="{6ED29445-8EC2-53A1-A8FD-B35A992A4BD7}"/>
              </a:ext>
            </a:extLst>
          </p:cNvPr>
          <p:cNvSpPr/>
          <p:nvPr/>
        </p:nvSpPr>
        <p:spPr>
          <a:xfrm>
            <a:off x="7592585"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Q</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50" name="Rectangle 49">
            <a:extLst>
              <a:ext uri="{FF2B5EF4-FFF2-40B4-BE49-F238E27FC236}">
                <a16:creationId xmlns:a16="http://schemas.microsoft.com/office/drawing/2014/main" id="{E431B918-E8CE-4196-84C2-E0464EE1EB68}"/>
              </a:ext>
            </a:extLst>
          </p:cNvPr>
          <p:cNvSpPr/>
          <p:nvPr/>
        </p:nvSpPr>
        <p:spPr>
          <a:xfrm>
            <a:off x="7953311"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C</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51" name="Rectangle 50">
            <a:extLst>
              <a:ext uri="{FF2B5EF4-FFF2-40B4-BE49-F238E27FC236}">
                <a16:creationId xmlns:a16="http://schemas.microsoft.com/office/drawing/2014/main" id="{682B9FB1-865E-2EA0-0567-45D754F55B3F}"/>
              </a:ext>
            </a:extLst>
          </p:cNvPr>
          <p:cNvSpPr/>
          <p:nvPr/>
        </p:nvSpPr>
        <p:spPr>
          <a:xfrm>
            <a:off x="8313083"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X</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52" name="Rectangle 51">
            <a:extLst>
              <a:ext uri="{FF2B5EF4-FFF2-40B4-BE49-F238E27FC236}">
                <a16:creationId xmlns:a16="http://schemas.microsoft.com/office/drawing/2014/main" id="{E39828B9-05FE-F6CE-7345-4FAE09A0CA3C}"/>
              </a:ext>
            </a:extLst>
          </p:cNvPr>
          <p:cNvSpPr/>
          <p:nvPr/>
        </p:nvSpPr>
        <p:spPr>
          <a:xfrm>
            <a:off x="8683793"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O</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53" name="Rectangle 52">
            <a:extLst>
              <a:ext uri="{FF2B5EF4-FFF2-40B4-BE49-F238E27FC236}">
                <a16:creationId xmlns:a16="http://schemas.microsoft.com/office/drawing/2014/main" id="{F4ADDDA0-FD2E-A04A-6B5E-836770389A22}"/>
              </a:ext>
            </a:extLst>
          </p:cNvPr>
          <p:cNvSpPr/>
          <p:nvPr/>
        </p:nvSpPr>
        <p:spPr>
          <a:xfrm>
            <a:off x="9043565"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S</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54" name="object 4">
            <a:extLst>
              <a:ext uri="{FF2B5EF4-FFF2-40B4-BE49-F238E27FC236}">
                <a16:creationId xmlns:a16="http://schemas.microsoft.com/office/drawing/2014/main" id="{D9E48B0A-C9E4-A45D-0A8E-AEB9D61AF5E0}"/>
              </a:ext>
            </a:extLst>
          </p:cNvPr>
          <p:cNvSpPr txBox="1"/>
          <p:nvPr/>
        </p:nvSpPr>
        <p:spPr>
          <a:xfrm>
            <a:off x="3691385" y="3909543"/>
            <a:ext cx="143996"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35" dirty="0">
                <a:solidFill>
                  <a:srgbClr val="8D3124"/>
                </a:solidFill>
                <a:latin typeface="Trebuchet MS"/>
                <a:ea typeface="+mn-ea"/>
                <a:cs typeface="Trebuchet MS"/>
              </a:rPr>
              <a:t>lo</a:t>
            </a:r>
            <a:endParaRPr sz="1059" kern="1200">
              <a:solidFill>
                <a:prstClr val="black"/>
              </a:solidFill>
              <a:latin typeface="Trebuchet MS"/>
              <a:ea typeface="+mn-ea"/>
              <a:cs typeface="Trebuchet MS"/>
            </a:endParaRPr>
          </a:p>
        </p:txBody>
      </p:sp>
      <p:sp>
        <p:nvSpPr>
          <p:cNvPr id="55" name="object 5">
            <a:extLst>
              <a:ext uri="{FF2B5EF4-FFF2-40B4-BE49-F238E27FC236}">
                <a16:creationId xmlns:a16="http://schemas.microsoft.com/office/drawing/2014/main" id="{305100EE-1829-C99A-992F-4A54B03BA2C0}"/>
              </a:ext>
            </a:extLst>
          </p:cNvPr>
          <p:cNvSpPr/>
          <p:nvPr/>
        </p:nvSpPr>
        <p:spPr>
          <a:xfrm>
            <a:off x="3724284" y="3718784"/>
            <a:ext cx="80787"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56" name="object 8">
            <a:extLst>
              <a:ext uri="{FF2B5EF4-FFF2-40B4-BE49-F238E27FC236}">
                <a16:creationId xmlns:a16="http://schemas.microsoft.com/office/drawing/2014/main" id="{2938E85D-558A-F5F7-6166-49D38448D44E}"/>
              </a:ext>
            </a:extLst>
          </p:cNvPr>
          <p:cNvSpPr txBox="1"/>
          <p:nvPr/>
        </p:nvSpPr>
        <p:spPr>
          <a:xfrm>
            <a:off x="4095689" y="3909543"/>
            <a:ext cx="61632"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4" dirty="0">
                <a:solidFill>
                  <a:srgbClr val="8D3124"/>
                </a:solidFill>
                <a:latin typeface="Trebuchet MS"/>
                <a:ea typeface="+mn-ea"/>
                <a:cs typeface="Trebuchet MS"/>
              </a:rPr>
              <a:t>i</a:t>
            </a:r>
            <a:endParaRPr sz="1059" kern="1200">
              <a:solidFill>
                <a:prstClr val="black"/>
              </a:solidFill>
              <a:latin typeface="Trebuchet MS"/>
              <a:ea typeface="+mn-ea"/>
              <a:cs typeface="Trebuchet MS"/>
            </a:endParaRPr>
          </a:p>
        </p:txBody>
      </p:sp>
      <p:sp>
        <p:nvSpPr>
          <p:cNvPr id="57" name="object 9">
            <a:extLst>
              <a:ext uri="{FF2B5EF4-FFF2-40B4-BE49-F238E27FC236}">
                <a16:creationId xmlns:a16="http://schemas.microsoft.com/office/drawing/2014/main" id="{9AB6C697-B885-3243-73FF-E5C4821D80C6}"/>
              </a:ext>
            </a:extLst>
          </p:cNvPr>
          <p:cNvSpPr/>
          <p:nvPr/>
        </p:nvSpPr>
        <p:spPr>
          <a:xfrm>
            <a:off x="4086511" y="3718784"/>
            <a:ext cx="80794"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58" name="object 10">
            <a:extLst>
              <a:ext uri="{FF2B5EF4-FFF2-40B4-BE49-F238E27FC236}">
                <a16:creationId xmlns:a16="http://schemas.microsoft.com/office/drawing/2014/main" id="{6D7B2FB7-12DD-B8C6-B8C0-B7C5118257EC}"/>
              </a:ext>
            </a:extLst>
          </p:cNvPr>
          <p:cNvSpPr txBox="1"/>
          <p:nvPr/>
        </p:nvSpPr>
        <p:spPr>
          <a:xfrm>
            <a:off x="8096404" y="3909543"/>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59" name="object 11">
            <a:extLst>
              <a:ext uri="{FF2B5EF4-FFF2-40B4-BE49-F238E27FC236}">
                <a16:creationId xmlns:a16="http://schemas.microsoft.com/office/drawing/2014/main" id="{FA08EF8D-D093-93C7-B109-4960FA018210}"/>
              </a:ext>
            </a:extLst>
          </p:cNvPr>
          <p:cNvSpPr/>
          <p:nvPr/>
        </p:nvSpPr>
        <p:spPr>
          <a:xfrm>
            <a:off x="8087226" y="3718784"/>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 name="Rectangle 59">
            <a:extLst>
              <a:ext uri="{FF2B5EF4-FFF2-40B4-BE49-F238E27FC236}">
                <a16:creationId xmlns:a16="http://schemas.microsoft.com/office/drawing/2014/main" id="{263DAE09-8918-87ED-63B7-C0B68B32D40E}"/>
              </a:ext>
            </a:extLst>
          </p:cNvPr>
          <p:cNvSpPr/>
          <p:nvPr/>
        </p:nvSpPr>
        <p:spPr>
          <a:xfrm>
            <a:off x="3577453" y="3287129"/>
            <a:ext cx="369115" cy="369115"/>
          </a:xfrm>
          <a:prstGeom prst="rect">
            <a:avLst/>
          </a:prstGeom>
          <a:solidFill>
            <a:srgbClr val="8064A2">
              <a:lumMod val="20000"/>
              <a:lumOff val="80000"/>
            </a:srgbClr>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K</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61" name="Rectangle 60">
            <a:extLst>
              <a:ext uri="{FF2B5EF4-FFF2-40B4-BE49-F238E27FC236}">
                <a16:creationId xmlns:a16="http://schemas.microsoft.com/office/drawing/2014/main" id="{C277CF83-4586-85D2-FED4-171EBC5C6D55}"/>
              </a:ext>
            </a:extLst>
          </p:cNvPr>
          <p:cNvSpPr/>
          <p:nvPr/>
        </p:nvSpPr>
        <p:spPr>
          <a:xfrm>
            <a:off x="3937225" y="328712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C</a:t>
            </a:r>
          </a:p>
        </p:txBody>
      </p:sp>
      <p:sp>
        <p:nvSpPr>
          <p:cNvPr id="62" name="Rectangle 61">
            <a:extLst>
              <a:ext uri="{FF2B5EF4-FFF2-40B4-BE49-F238E27FC236}">
                <a16:creationId xmlns:a16="http://schemas.microsoft.com/office/drawing/2014/main" id="{C95C0B81-310B-48DD-01FA-686CE2C47AB6}"/>
              </a:ext>
            </a:extLst>
          </p:cNvPr>
          <p:cNvSpPr/>
          <p:nvPr/>
        </p:nvSpPr>
        <p:spPr>
          <a:xfrm>
            <a:off x="4307935" y="328712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A</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63" name="Rectangle 62">
            <a:extLst>
              <a:ext uri="{FF2B5EF4-FFF2-40B4-BE49-F238E27FC236}">
                <a16:creationId xmlns:a16="http://schemas.microsoft.com/office/drawing/2014/main" id="{BFA4AFBE-085C-C710-E166-B165AF1157D4}"/>
              </a:ext>
            </a:extLst>
          </p:cNvPr>
          <p:cNvSpPr/>
          <p:nvPr/>
        </p:nvSpPr>
        <p:spPr>
          <a:xfrm>
            <a:off x="4667707" y="328712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T</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64" name="Rectangle 63">
            <a:extLst>
              <a:ext uri="{FF2B5EF4-FFF2-40B4-BE49-F238E27FC236}">
                <a16:creationId xmlns:a16="http://schemas.microsoft.com/office/drawing/2014/main" id="{AA4563F0-C466-6BFE-CE25-B9C4D4D83F4A}"/>
              </a:ext>
            </a:extLst>
          </p:cNvPr>
          <p:cNvSpPr/>
          <p:nvPr/>
        </p:nvSpPr>
        <p:spPr>
          <a:xfrm>
            <a:off x="5028433" y="328712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E</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65" name="Rectangle 64">
            <a:extLst>
              <a:ext uri="{FF2B5EF4-FFF2-40B4-BE49-F238E27FC236}">
                <a16:creationId xmlns:a16="http://schemas.microsoft.com/office/drawing/2014/main" id="{CB7B8728-9E2B-6AA7-3BDD-FB80059D4361}"/>
              </a:ext>
            </a:extLst>
          </p:cNvPr>
          <p:cNvSpPr/>
          <p:nvPr/>
        </p:nvSpPr>
        <p:spPr>
          <a:xfrm>
            <a:off x="5388205" y="328712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L</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66" name="Rectangle 65">
            <a:extLst>
              <a:ext uri="{FF2B5EF4-FFF2-40B4-BE49-F238E27FC236}">
                <a16:creationId xmlns:a16="http://schemas.microsoft.com/office/drawing/2014/main" id="{B283E8A7-BFC7-AEE7-022B-2B44C81D32C4}"/>
              </a:ext>
            </a:extLst>
          </p:cNvPr>
          <p:cNvSpPr/>
          <p:nvPr/>
        </p:nvSpPr>
        <p:spPr>
          <a:xfrm>
            <a:off x="5758915" y="328712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E</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67" name="Rectangle 66">
            <a:extLst>
              <a:ext uri="{FF2B5EF4-FFF2-40B4-BE49-F238E27FC236}">
                <a16:creationId xmlns:a16="http://schemas.microsoft.com/office/drawing/2014/main" id="{8564B976-EA08-3F12-418A-9E8518786127}"/>
              </a:ext>
            </a:extLst>
          </p:cNvPr>
          <p:cNvSpPr/>
          <p:nvPr/>
        </p:nvSpPr>
        <p:spPr>
          <a:xfrm>
            <a:off x="6118687" y="328712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P</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68" name="Rectangle 67">
            <a:extLst>
              <a:ext uri="{FF2B5EF4-FFF2-40B4-BE49-F238E27FC236}">
                <a16:creationId xmlns:a16="http://schemas.microsoft.com/office/drawing/2014/main" id="{137701A2-D8FE-C384-D87C-F02B254C22CB}"/>
              </a:ext>
            </a:extLst>
          </p:cNvPr>
          <p:cNvSpPr/>
          <p:nvPr/>
        </p:nvSpPr>
        <p:spPr>
          <a:xfrm>
            <a:off x="6492988" y="328712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U</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69" name="Rectangle 68">
            <a:extLst>
              <a:ext uri="{FF2B5EF4-FFF2-40B4-BE49-F238E27FC236}">
                <a16:creationId xmlns:a16="http://schemas.microsoft.com/office/drawing/2014/main" id="{CEECB5EA-0ED3-D8CB-E926-E53731421DBF}"/>
              </a:ext>
            </a:extLst>
          </p:cNvPr>
          <p:cNvSpPr/>
          <p:nvPr/>
        </p:nvSpPr>
        <p:spPr>
          <a:xfrm>
            <a:off x="6852760" y="328712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I</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70" name="Rectangle 69">
            <a:extLst>
              <a:ext uri="{FF2B5EF4-FFF2-40B4-BE49-F238E27FC236}">
                <a16:creationId xmlns:a16="http://schemas.microsoft.com/office/drawing/2014/main" id="{B1F107BE-951B-60EE-FAFA-A2940E7CCAC5}"/>
              </a:ext>
            </a:extLst>
          </p:cNvPr>
          <p:cNvSpPr/>
          <p:nvPr/>
        </p:nvSpPr>
        <p:spPr>
          <a:xfrm>
            <a:off x="7223470" y="328712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M</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71" name="Rectangle 70">
            <a:extLst>
              <a:ext uri="{FF2B5EF4-FFF2-40B4-BE49-F238E27FC236}">
                <a16:creationId xmlns:a16="http://schemas.microsoft.com/office/drawing/2014/main" id="{A3045007-0268-560F-462F-AD79031455D6}"/>
              </a:ext>
            </a:extLst>
          </p:cNvPr>
          <p:cNvSpPr/>
          <p:nvPr/>
        </p:nvSpPr>
        <p:spPr>
          <a:xfrm>
            <a:off x="7583242" y="328712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Q</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72" name="Rectangle 71">
            <a:extLst>
              <a:ext uri="{FF2B5EF4-FFF2-40B4-BE49-F238E27FC236}">
                <a16:creationId xmlns:a16="http://schemas.microsoft.com/office/drawing/2014/main" id="{D7DB828C-8988-928C-3FDF-B1B17DEFF5F8}"/>
              </a:ext>
            </a:extLst>
          </p:cNvPr>
          <p:cNvSpPr/>
          <p:nvPr/>
        </p:nvSpPr>
        <p:spPr>
          <a:xfrm>
            <a:off x="7943968" y="328712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R</a:t>
            </a:r>
          </a:p>
        </p:txBody>
      </p:sp>
      <p:sp>
        <p:nvSpPr>
          <p:cNvPr id="73" name="Rectangle 72">
            <a:extLst>
              <a:ext uri="{FF2B5EF4-FFF2-40B4-BE49-F238E27FC236}">
                <a16:creationId xmlns:a16="http://schemas.microsoft.com/office/drawing/2014/main" id="{1A29A6BB-2A35-482D-4BCE-E1233F459E4A}"/>
              </a:ext>
            </a:extLst>
          </p:cNvPr>
          <p:cNvSpPr/>
          <p:nvPr/>
        </p:nvSpPr>
        <p:spPr>
          <a:xfrm>
            <a:off x="8303740" y="328712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X</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74" name="Rectangle 73">
            <a:extLst>
              <a:ext uri="{FF2B5EF4-FFF2-40B4-BE49-F238E27FC236}">
                <a16:creationId xmlns:a16="http://schemas.microsoft.com/office/drawing/2014/main" id="{AAEB0AC3-E97E-7A80-950A-5840E102D919}"/>
              </a:ext>
            </a:extLst>
          </p:cNvPr>
          <p:cNvSpPr/>
          <p:nvPr/>
        </p:nvSpPr>
        <p:spPr>
          <a:xfrm>
            <a:off x="8674450" y="328712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O</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75" name="Rectangle 74">
            <a:extLst>
              <a:ext uri="{FF2B5EF4-FFF2-40B4-BE49-F238E27FC236}">
                <a16:creationId xmlns:a16="http://schemas.microsoft.com/office/drawing/2014/main" id="{FAE74BB4-B106-E698-792E-E6C5588E6793}"/>
              </a:ext>
            </a:extLst>
          </p:cNvPr>
          <p:cNvSpPr/>
          <p:nvPr/>
        </p:nvSpPr>
        <p:spPr>
          <a:xfrm>
            <a:off x="9034222" y="328712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S</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76" name="object 8">
            <a:extLst>
              <a:ext uri="{FF2B5EF4-FFF2-40B4-BE49-F238E27FC236}">
                <a16:creationId xmlns:a16="http://schemas.microsoft.com/office/drawing/2014/main" id="{FC9D4194-50FA-0E75-8F29-7254A6251782}"/>
              </a:ext>
            </a:extLst>
          </p:cNvPr>
          <p:cNvSpPr txBox="1"/>
          <p:nvPr/>
        </p:nvSpPr>
        <p:spPr>
          <a:xfrm>
            <a:off x="4457923" y="3909543"/>
            <a:ext cx="61632"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4" dirty="0">
                <a:solidFill>
                  <a:srgbClr val="8D3124"/>
                </a:solidFill>
                <a:latin typeface="Trebuchet MS"/>
                <a:ea typeface="+mn-ea"/>
                <a:cs typeface="Trebuchet MS"/>
              </a:rPr>
              <a:t>i</a:t>
            </a:r>
            <a:endParaRPr sz="1059" kern="1200">
              <a:solidFill>
                <a:prstClr val="black"/>
              </a:solidFill>
              <a:latin typeface="Trebuchet MS"/>
              <a:ea typeface="+mn-ea"/>
              <a:cs typeface="Trebuchet MS"/>
            </a:endParaRPr>
          </a:p>
        </p:txBody>
      </p:sp>
      <p:sp>
        <p:nvSpPr>
          <p:cNvPr id="77" name="object 9">
            <a:extLst>
              <a:ext uri="{FF2B5EF4-FFF2-40B4-BE49-F238E27FC236}">
                <a16:creationId xmlns:a16="http://schemas.microsoft.com/office/drawing/2014/main" id="{725077C2-EF14-6D8D-0E86-AC389516E35C}"/>
              </a:ext>
            </a:extLst>
          </p:cNvPr>
          <p:cNvSpPr/>
          <p:nvPr/>
        </p:nvSpPr>
        <p:spPr>
          <a:xfrm>
            <a:off x="4448745" y="3718784"/>
            <a:ext cx="80794"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 name="object 8">
            <a:extLst>
              <a:ext uri="{FF2B5EF4-FFF2-40B4-BE49-F238E27FC236}">
                <a16:creationId xmlns:a16="http://schemas.microsoft.com/office/drawing/2014/main" id="{0643855B-DF9D-0DD3-AAD4-64B8EFD63895}"/>
              </a:ext>
            </a:extLst>
          </p:cNvPr>
          <p:cNvSpPr txBox="1"/>
          <p:nvPr/>
        </p:nvSpPr>
        <p:spPr>
          <a:xfrm>
            <a:off x="4820157" y="3909543"/>
            <a:ext cx="61632"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4" dirty="0">
                <a:solidFill>
                  <a:srgbClr val="8D3124"/>
                </a:solidFill>
                <a:latin typeface="Trebuchet MS"/>
                <a:ea typeface="+mn-ea"/>
                <a:cs typeface="Trebuchet MS"/>
              </a:rPr>
              <a:t>i</a:t>
            </a:r>
            <a:endParaRPr sz="1059" kern="1200">
              <a:solidFill>
                <a:prstClr val="black"/>
              </a:solidFill>
              <a:latin typeface="Trebuchet MS"/>
              <a:ea typeface="+mn-ea"/>
              <a:cs typeface="Trebuchet MS"/>
            </a:endParaRPr>
          </a:p>
        </p:txBody>
      </p:sp>
      <p:sp>
        <p:nvSpPr>
          <p:cNvPr id="79" name="object 9">
            <a:extLst>
              <a:ext uri="{FF2B5EF4-FFF2-40B4-BE49-F238E27FC236}">
                <a16:creationId xmlns:a16="http://schemas.microsoft.com/office/drawing/2014/main" id="{67BDA5F0-6F0A-A7C0-52CA-A7042D4D6AC3}"/>
              </a:ext>
            </a:extLst>
          </p:cNvPr>
          <p:cNvSpPr/>
          <p:nvPr/>
        </p:nvSpPr>
        <p:spPr>
          <a:xfrm>
            <a:off x="4810979" y="3718784"/>
            <a:ext cx="80794"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 name="object 10">
            <a:extLst>
              <a:ext uri="{FF2B5EF4-FFF2-40B4-BE49-F238E27FC236}">
                <a16:creationId xmlns:a16="http://schemas.microsoft.com/office/drawing/2014/main" id="{455C09B4-2C5D-44C3-91A6-79B1E63538A9}"/>
              </a:ext>
            </a:extLst>
          </p:cNvPr>
          <p:cNvSpPr txBox="1"/>
          <p:nvPr/>
        </p:nvSpPr>
        <p:spPr>
          <a:xfrm>
            <a:off x="7744154" y="3909543"/>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81" name="object 11">
            <a:extLst>
              <a:ext uri="{FF2B5EF4-FFF2-40B4-BE49-F238E27FC236}">
                <a16:creationId xmlns:a16="http://schemas.microsoft.com/office/drawing/2014/main" id="{82897DB7-4CD8-1933-AEF9-FB12A2789285}"/>
              </a:ext>
            </a:extLst>
          </p:cNvPr>
          <p:cNvSpPr/>
          <p:nvPr/>
        </p:nvSpPr>
        <p:spPr>
          <a:xfrm>
            <a:off x="7734976" y="3718784"/>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 name="object 10">
            <a:extLst>
              <a:ext uri="{FF2B5EF4-FFF2-40B4-BE49-F238E27FC236}">
                <a16:creationId xmlns:a16="http://schemas.microsoft.com/office/drawing/2014/main" id="{F66F7E2F-E2FF-F6D8-6F16-C12BDFD6DC6A}"/>
              </a:ext>
            </a:extLst>
          </p:cNvPr>
          <p:cNvSpPr txBox="1"/>
          <p:nvPr/>
        </p:nvSpPr>
        <p:spPr>
          <a:xfrm>
            <a:off x="7402183" y="3909543"/>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83" name="object 11">
            <a:extLst>
              <a:ext uri="{FF2B5EF4-FFF2-40B4-BE49-F238E27FC236}">
                <a16:creationId xmlns:a16="http://schemas.microsoft.com/office/drawing/2014/main" id="{63DD3A67-539C-4460-6025-8371E1469468}"/>
              </a:ext>
            </a:extLst>
          </p:cNvPr>
          <p:cNvSpPr/>
          <p:nvPr/>
        </p:nvSpPr>
        <p:spPr>
          <a:xfrm>
            <a:off x="7393005" y="3718784"/>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 name="object 10">
            <a:extLst>
              <a:ext uri="{FF2B5EF4-FFF2-40B4-BE49-F238E27FC236}">
                <a16:creationId xmlns:a16="http://schemas.microsoft.com/office/drawing/2014/main" id="{C1D778B3-2185-5FAA-35E0-ED8FA65A869A}"/>
              </a:ext>
            </a:extLst>
          </p:cNvPr>
          <p:cNvSpPr txBox="1"/>
          <p:nvPr/>
        </p:nvSpPr>
        <p:spPr>
          <a:xfrm>
            <a:off x="7017996" y="3909543"/>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85" name="object 11">
            <a:extLst>
              <a:ext uri="{FF2B5EF4-FFF2-40B4-BE49-F238E27FC236}">
                <a16:creationId xmlns:a16="http://schemas.microsoft.com/office/drawing/2014/main" id="{0B871B82-AEE7-D3DA-334A-A9DFE770DDC0}"/>
              </a:ext>
            </a:extLst>
          </p:cNvPr>
          <p:cNvSpPr/>
          <p:nvPr/>
        </p:nvSpPr>
        <p:spPr>
          <a:xfrm>
            <a:off x="7008818" y="3718784"/>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 name="object 4">
            <a:extLst>
              <a:ext uri="{FF2B5EF4-FFF2-40B4-BE49-F238E27FC236}">
                <a16:creationId xmlns:a16="http://schemas.microsoft.com/office/drawing/2014/main" id="{2B10C848-E49E-D1FB-6E8E-33299904F934}"/>
              </a:ext>
            </a:extLst>
          </p:cNvPr>
          <p:cNvSpPr txBox="1"/>
          <p:nvPr/>
        </p:nvSpPr>
        <p:spPr>
          <a:xfrm>
            <a:off x="3691385" y="4812293"/>
            <a:ext cx="143996"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35" dirty="0">
                <a:solidFill>
                  <a:srgbClr val="8D3124"/>
                </a:solidFill>
                <a:latin typeface="Trebuchet MS"/>
                <a:ea typeface="+mn-ea"/>
                <a:cs typeface="Trebuchet MS"/>
              </a:rPr>
              <a:t>lo</a:t>
            </a:r>
            <a:endParaRPr sz="1059" kern="1200">
              <a:solidFill>
                <a:prstClr val="black"/>
              </a:solidFill>
              <a:latin typeface="Trebuchet MS"/>
              <a:ea typeface="+mn-ea"/>
              <a:cs typeface="Trebuchet MS"/>
            </a:endParaRPr>
          </a:p>
        </p:txBody>
      </p:sp>
      <p:sp>
        <p:nvSpPr>
          <p:cNvPr id="87" name="object 5">
            <a:extLst>
              <a:ext uri="{FF2B5EF4-FFF2-40B4-BE49-F238E27FC236}">
                <a16:creationId xmlns:a16="http://schemas.microsoft.com/office/drawing/2014/main" id="{9422BC2A-B25D-434D-6C47-E568D113E3DD}"/>
              </a:ext>
            </a:extLst>
          </p:cNvPr>
          <p:cNvSpPr/>
          <p:nvPr/>
        </p:nvSpPr>
        <p:spPr>
          <a:xfrm>
            <a:off x="3724284" y="4621534"/>
            <a:ext cx="80787"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 name="Rectangle 87">
            <a:extLst>
              <a:ext uri="{FF2B5EF4-FFF2-40B4-BE49-F238E27FC236}">
                <a16:creationId xmlns:a16="http://schemas.microsoft.com/office/drawing/2014/main" id="{186948C2-9B70-6A62-6531-B4323A99B2D3}"/>
              </a:ext>
            </a:extLst>
          </p:cNvPr>
          <p:cNvSpPr/>
          <p:nvPr/>
        </p:nvSpPr>
        <p:spPr>
          <a:xfrm>
            <a:off x="3577453" y="4189879"/>
            <a:ext cx="369115" cy="369115"/>
          </a:xfrm>
          <a:prstGeom prst="rect">
            <a:avLst/>
          </a:prstGeom>
          <a:solidFill>
            <a:srgbClr val="8064A2">
              <a:lumMod val="20000"/>
              <a:lumOff val="80000"/>
            </a:srgbClr>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K</a:t>
            </a:r>
          </a:p>
        </p:txBody>
      </p:sp>
      <p:sp>
        <p:nvSpPr>
          <p:cNvPr id="89" name="Rectangle 88">
            <a:extLst>
              <a:ext uri="{FF2B5EF4-FFF2-40B4-BE49-F238E27FC236}">
                <a16:creationId xmlns:a16="http://schemas.microsoft.com/office/drawing/2014/main" id="{05C258F6-01FA-F57B-AE7A-F38E54F4B765}"/>
              </a:ext>
            </a:extLst>
          </p:cNvPr>
          <p:cNvSpPr/>
          <p:nvPr/>
        </p:nvSpPr>
        <p:spPr>
          <a:xfrm>
            <a:off x="3937225" y="418987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C</a:t>
            </a:r>
          </a:p>
        </p:txBody>
      </p:sp>
      <p:sp>
        <p:nvSpPr>
          <p:cNvPr id="90" name="Rectangle 89">
            <a:extLst>
              <a:ext uri="{FF2B5EF4-FFF2-40B4-BE49-F238E27FC236}">
                <a16:creationId xmlns:a16="http://schemas.microsoft.com/office/drawing/2014/main" id="{1EC8F34F-4A94-C733-3688-08D974D8F86F}"/>
              </a:ext>
            </a:extLst>
          </p:cNvPr>
          <p:cNvSpPr/>
          <p:nvPr/>
        </p:nvSpPr>
        <p:spPr>
          <a:xfrm>
            <a:off x="4307935" y="418987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A</a:t>
            </a:r>
          </a:p>
        </p:txBody>
      </p:sp>
      <p:sp>
        <p:nvSpPr>
          <p:cNvPr id="91" name="Rectangle 90">
            <a:extLst>
              <a:ext uri="{FF2B5EF4-FFF2-40B4-BE49-F238E27FC236}">
                <a16:creationId xmlns:a16="http://schemas.microsoft.com/office/drawing/2014/main" id="{2B68FAC6-745A-DAC0-4DF8-71DF547A128A}"/>
              </a:ext>
            </a:extLst>
          </p:cNvPr>
          <p:cNvSpPr/>
          <p:nvPr/>
        </p:nvSpPr>
        <p:spPr>
          <a:xfrm>
            <a:off x="4667707" y="418987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I</a:t>
            </a:r>
          </a:p>
        </p:txBody>
      </p:sp>
      <p:sp>
        <p:nvSpPr>
          <p:cNvPr id="92" name="Rectangle 91">
            <a:extLst>
              <a:ext uri="{FF2B5EF4-FFF2-40B4-BE49-F238E27FC236}">
                <a16:creationId xmlns:a16="http://schemas.microsoft.com/office/drawing/2014/main" id="{9456B9DF-8D1B-FD12-181F-D08A43716751}"/>
              </a:ext>
            </a:extLst>
          </p:cNvPr>
          <p:cNvSpPr/>
          <p:nvPr/>
        </p:nvSpPr>
        <p:spPr>
          <a:xfrm>
            <a:off x="5028433" y="418987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E</a:t>
            </a:r>
          </a:p>
        </p:txBody>
      </p:sp>
      <p:sp>
        <p:nvSpPr>
          <p:cNvPr id="93" name="Rectangle 92">
            <a:extLst>
              <a:ext uri="{FF2B5EF4-FFF2-40B4-BE49-F238E27FC236}">
                <a16:creationId xmlns:a16="http://schemas.microsoft.com/office/drawing/2014/main" id="{23292E41-5AA1-F35F-6B16-7888100C845C}"/>
              </a:ext>
            </a:extLst>
          </p:cNvPr>
          <p:cNvSpPr/>
          <p:nvPr/>
        </p:nvSpPr>
        <p:spPr>
          <a:xfrm>
            <a:off x="5388205" y="418987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L</a:t>
            </a:r>
          </a:p>
        </p:txBody>
      </p:sp>
      <p:sp>
        <p:nvSpPr>
          <p:cNvPr id="94" name="Rectangle 93">
            <a:extLst>
              <a:ext uri="{FF2B5EF4-FFF2-40B4-BE49-F238E27FC236}">
                <a16:creationId xmlns:a16="http://schemas.microsoft.com/office/drawing/2014/main" id="{2CE1A8A7-94D6-5329-D4CF-9E22C68283A7}"/>
              </a:ext>
            </a:extLst>
          </p:cNvPr>
          <p:cNvSpPr/>
          <p:nvPr/>
        </p:nvSpPr>
        <p:spPr>
          <a:xfrm>
            <a:off x="5758915" y="418987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E</a:t>
            </a:r>
          </a:p>
        </p:txBody>
      </p:sp>
      <p:sp>
        <p:nvSpPr>
          <p:cNvPr id="95" name="Rectangle 94">
            <a:extLst>
              <a:ext uri="{FF2B5EF4-FFF2-40B4-BE49-F238E27FC236}">
                <a16:creationId xmlns:a16="http://schemas.microsoft.com/office/drawing/2014/main" id="{FBA4976E-FB7C-2705-E343-953D5DFA9AE6}"/>
              </a:ext>
            </a:extLst>
          </p:cNvPr>
          <p:cNvSpPr/>
          <p:nvPr/>
        </p:nvSpPr>
        <p:spPr>
          <a:xfrm>
            <a:off x="6118687" y="418987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P</a:t>
            </a:r>
          </a:p>
        </p:txBody>
      </p:sp>
      <p:sp>
        <p:nvSpPr>
          <p:cNvPr id="96" name="Rectangle 95">
            <a:extLst>
              <a:ext uri="{FF2B5EF4-FFF2-40B4-BE49-F238E27FC236}">
                <a16:creationId xmlns:a16="http://schemas.microsoft.com/office/drawing/2014/main" id="{BDC341BB-4EAE-59CF-6196-56ED15EFA900}"/>
              </a:ext>
            </a:extLst>
          </p:cNvPr>
          <p:cNvSpPr/>
          <p:nvPr/>
        </p:nvSpPr>
        <p:spPr>
          <a:xfrm>
            <a:off x="6492988" y="418987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U</a:t>
            </a:r>
          </a:p>
        </p:txBody>
      </p:sp>
      <p:sp>
        <p:nvSpPr>
          <p:cNvPr id="97" name="Rectangle 96">
            <a:extLst>
              <a:ext uri="{FF2B5EF4-FFF2-40B4-BE49-F238E27FC236}">
                <a16:creationId xmlns:a16="http://schemas.microsoft.com/office/drawing/2014/main" id="{2B58396A-79C7-5A54-C212-2D04286AF135}"/>
              </a:ext>
            </a:extLst>
          </p:cNvPr>
          <p:cNvSpPr/>
          <p:nvPr/>
        </p:nvSpPr>
        <p:spPr>
          <a:xfrm>
            <a:off x="6852760" y="418987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T</a:t>
            </a:r>
          </a:p>
        </p:txBody>
      </p:sp>
      <p:sp>
        <p:nvSpPr>
          <p:cNvPr id="98" name="Rectangle 97">
            <a:extLst>
              <a:ext uri="{FF2B5EF4-FFF2-40B4-BE49-F238E27FC236}">
                <a16:creationId xmlns:a16="http://schemas.microsoft.com/office/drawing/2014/main" id="{1ABC3760-BAE0-013B-F8D5-73191DD16F60}"/>
              </a:ext>
            </a:extLst>
          </p:cNvPr>
          <p:cNvSpPr/>
          <p:nvPr/>
        </p:nvSpPr>
        <p:spPr>
          <a:xfrm>
            <a:off x="7223470" y="418987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M</a:t>
            </a:r>
          </a:p>
        </p:txBody>
      </p:sp>
      <p:sp>
        <p:nvSpPr>
          <p:cNvPr id="99" name="Rectangle 98">
            <a:extLst>
              <a:ext uri="{FF2B5EF4-FFF2-40B4-BE49-F238E27FC236}">
                <a16:creationId xmlns:a16="http://schemas.microsoft.com/office/drawing/2014/main" id="{986E35F7-34B3-A488-DF08-4EEDABCD0229}"/>
              </a:ext>
            </a:extLst>
          </p:cNvPr>
          <p:cNvSpPr/>
          <p:nvPr/>
        </p:nvSpPr>
        <p:spPr>
          <a:xfrm>
            <a:off x="7583242" y="418987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Q</a:t>
            </a:r>
          </a:p>
        </p:txBody>
      </p:sp>
      <p:sp>
        <p:nvSpPr>
          <p:cNvPr id="100" name="Rectangle 99">
            <a:extLst>
              <a:ext uri="{FF2B5EF4-FFF2-40B4-BE49-F238E27FC236}">
                <a16:creationId xmlns:a16="http://schemas.microsoft.com/office/drawing/2014/main" id="{69B6B915-5605-E44A-B047-4E4013656BE7}"/>
              </a:ext>
            </a:extLst>
          </p:cNvPr>
          <p:cNvSpPr/>
          <p:nvPr/>
        </p:nvSpPr>
        <p:spPr>
          <a:xfrm>
            <a:off x="7943968" y="418987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R</a:t>
            </a:r>
          </a:p>
        </p:txBody>
      </p:sp>
      <p:sp>
        <p:nvSpPr>
          <p:cNvPr id="101" name="Rectangle 100">
            <a:extLst>
              <a:ext uri="{FF2B5EF4-FFF2-40B4-BE49-F238E27FC236}">
                <a16:creationId xmlns:a16="http://schemas.microsoft.com/office/drawing/2014/main" id="{991EFCB3-1017-E0AD-0FD7-942191308284}"/>
              </a:ext>
            </a:extLst>
          </p:cNvPr>
          <p:cNvSpPr/>
          <p:nvPr/>
        </p:nvSpPr>
        <p:spPr>
          <a:xfrm>
            <a:off x="8303740" y="418987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X</a:t>
            </a:r>
          </a:p>
        </p:txBody>
      </p:sp>
      <p:sp>
        <p:nvSpPr>
          <p:cNvPr id="102" name="Rectangle 101">
            <a:extLst>
              <a:ext uri="{FF2B5EF4-FFF2-40B4-BE49-F238E27FC236}">
                <a16:creationId xmlns:a16="http://schemas.microsoft.com/office/drawing/2014/main" id="{FE990E96-F57B-E6AD-51B9-31F43CE97928}"/>
              </a:ext>
            </a:extLst>
          </p:cNvPr>
          <p:cNvSpPr/>
          <p:nvPr/>
        </p:nvSpPr>
        <p:spPr>
          <a:xfrm>
            <a:off x="8674450" y="418987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O</a:t>
            </a:r>
          </a:p>
        </p:txBody>
      </p:sp>
      <p:sp>
        <p:nvSpPr>
          <p:cNvPr id="103" name="Rectangle 102">
            <a:extLst>
              <a:ext uri="{FF2B5EF4-FFF2-40B4-BE49-F238E27FC236}">
                <a16:creationId xmlns:a16="http://schemas.microsoft.com/office/drawing/2014/main" id="{C521984F-36B4-370E-94B7-8F5F268EB8D4}"/>
              </a:ext>
            </a:extLst>
          </p:cNvPr>
          <p:cNvSpPr/>
          <p:nvPr/>
        </p:nvSpPr>
        <p:spPr>
          <a:xfrm>
            <a:off x="9034222" y="418987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S</a:t>
            </a:r>
          </a:p>
        </p:txBody>
      </p:sp>
      <p:sp>
        <p:nvSpPr>
          <p:cNvPr id="104" name="object 8">
            <a:extLst>
              <a:ext uri="{FF2B5EF4-FFF2-40B4-BE49-F238E27FC236}">
                <a16:creationId xmlns:a16="http://schemas.microsoft.com/office/drawing/2014/main" id="{0B56C3EB-2573-64F6-BC31-CF3ED29AD8B2}"/>
              </a:ext>
            </a:extLst>
          </p:cNvPr>
          <p:cNvSpPr txBox="1"/>
          <p:nvPr/>
        </p:nvSpPr>
        <p:spPr>
          <a:xfrm>
            <a:off x="4820157" y="4812293"/>
            <a:ext cx="61632"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4" dirty="0">
                <a:solidFill>
                  <a:srgbClr val="8D3124"/>
                </a:solidFill>
                <a:latin typeface="Trebuchet MS"/>
                <a:ea typeface="+mn-ea"/>
                <a:cs typeface="Trebuchet MS"/>
              </a:rPr>
              <a:t>i</a:t>
            </a:r>
            <a:endParaRPr sz="1059" kern="1200">
              <a:solidFill>
                <a:prstClr val="black"/>
              </a:solidFill>
              <a:latin typeface="Trebuchet MS"/>
              <a:ea typeface="+mn-ea"/>
              <a:cs typeface="Trebuchet MS"/>
            </a:endParaRPr>
          </a:p>
        </p:txBody>
      </p:sp>
      <p:sp>
        <p:nvSpPr>
          <p:cNvPr id="105" name="object 9">
            <a:extLst>
              <a:ext uri="{FF2B5EF4-FFF2-40B4-BE49-F238E27FC236}">
                <a16:creationId xmlns:a16="http://schemas.microsoft.com/office/drawing/2014/main" id="{48836228-F34D-2559-07FB-166FE75E90BD}"/>
              </a:ext>
            </a:extLst>
          </p:cNvPr>
          <p:cNvSpPr/>
          <p:nvPr/>
        </p:nvSpPr>
        <p:spPr>
          <a:xfrm>
            <a:off x="4810979" y="4621534"/>
            <a:ext cx="80794"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 name="object 10">
            <a:extLst>
              <a:ext uri="{FF2B5EF4-FFF2-40B4-BE49-F238E27FC236}">
                <a16:creationId xmlns:a16="http://schemas.microsoft.com/office/drawing/2014/main" id="{92FEF561-CAD5-9537-B81B-944A7574054B}"/>
              </a:ext>
            </a:extLst>
          </p:cNvPr>
          <p:cNvSpPr txBox="1"/>
          <p:nvPr/>
        </p:nvSpPr>
        <p:spPr>
          <a:xfrm>
            <a:off x="7017996" y="4812293"/>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107" name="object 11">
            <a:extLst>
              <a:ext uri="{FF2B5EF4-FFF2-40B4-BE49-F238E27FC236}">
                <a16:creationId xmlns:a16="http://schemas.microsoft.com/office/drawing/2014/main" id="{851E7A34-AB61-D928-7083-AF119928405B}"/>
              </a:ext>
            </a:extLst>
          </p:cNvPr>
          <p:cNvSpPr/>
          <p:nvPr/>
        </p:nvSpPr>
        <p:spPr>
          <a:xfrm>
            <a:off x="7008818" y="4621534"/>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 name="Rectangle 107">
            <a:extLst>
              <a:ext uri="{FF2B5EF4-FFF2-40B4-BE49-F238E27FC236}">
                <a16:creationId xmlns:a16="http://schemas.microsoft.com/office/drawing/2014/main" id="{ACD118BC-5848-ED13-99C8-817EAECE1F08}"/>
              </a:ext>
            </a:extLst>
          </p:cNvPr>
          <p:cNvSpPr/>
          <p:nvPr/>
        </p:nvSpPr>
        <p:spPr>
          <a:xfrm>
            <a:off x="7303295" y="1022442"/>
            <a:ext cx="4572000" cy="728405"/>
          </a:xfrm>
          <a:prstGeom prst="rect">
            <a:avLst/>
          </a:prstGeom>
        </p:spPr>
        <p:txBody>
          <a:bodyPr>
            <a:spAutoFit/>
          </a:bodyPr>
          <a:lstStyle/>
          <a:p>
            <a:pPr marL="11206" defTabSz="457200">
              <a:spcBef>
                <a:spcPts val="200"/>
              </a:spcBef>
              <a:spcAft>
                <a:spcPts val="200"/>
              </a:spcAft>
              <a:buClrTx/>
              <a:buFontTx/>
              <a:buNone/>
            </a:pPr>
            <a:r>
              <a:rPr lang="en-US" sz="2000" kern="1200" spc="40" dirty="0">
                <a:solidFill>
                  <a:srgbClr val="1B8E1D"/>
                </a:solidFill>
                <a:latin typeface="Times New Roman" panose="02020603050405020304" pitchFamily="18" charset="0"/>
                <a:ea typeface="+mn-ea"/>
                <a:cs typeface="Times New Roman" panose="02020603050405020304" pitchFamily="18" charset="0"/>
              </a:rPr>
              <a:t>When pointers cross.</a:t>
            </a:r>
          </a:p>
          <a:p>
            <a:pPr marL="285750" indent="-285750" defTabSz="457200">
              <a:spcBef>
                <a:spcPts val="200"/>
              </a:spcBef>
              <a:spcAft>
                <a:spcPts val="200"/>
              </a:spcAft>
              <a:buClr>
                <a:srgbClr val="F79646"/>
              </a:buClr>
              <a:buFont typeface="Wingdings" pitchFamily="2" charset="2"/>
              <a:buChar char="§"/>
            </a:pPr>
            <a:r>
              <a:rPr lang="en-US" sz="1800" kern="1200" spc="88" dirty="0">
                <a:solidFill>
                  <a:srgbClr val="C00000"/>
                </a:solidFill>
                <a:latin typeface="Times New Roman" panose="02020603050405020304" pitchFamily="18" charset="0"/>
                <a:ea typeface="+mn-ea"/>
                <a:cs typeface="Times New Roman" panose="02020603050405020304" pitchFamily="18" charset="0"/>
              </a:rPr>
              <a:t>Exchange </a:t>
            </a:r>
            <a:r>
              <a:rPr lang="en-US" sz="1800" kern="1200" spc="88" dirty="0">
                <a:solidFill>
                  <a:prstClr val="black"/>
                </a:solidFill>
                <a:latin typeface="Times New Roman" panose="02020603050405020304" pitchFamily="18" charset="0"/>
                <a:ea typeface="+mn-ea"/>
                <a:cs typeface="Times New Roman" panose="02020603050405020304" pitchFamily="18" charset="0"/>
              </a:rPr>
              <a:t>a[lo] with a[j].</a:t>
            </a:r>
          </a:p>
        </p:txBody>
      </p:sp>
      <p:sp>
        <p:nvSpPr>
          <p:cNvPr id="109" name="object 8">
            <a:extLst>
              <a:ext uri="{FF2B5EF4-FFF2-40B4-BE49-F238E27FC236}">
                <a16:creationId xmlns:a16="http://schemas.microsoft.com/office/drawing/2014/main" id="{E4A339F1-9728-EDFF-E535-D57403AF4601}"/>
              </a:ext>
            </a:extLst>
          </p:cNvPr>
          <p:cNvSpPr txBox="1"/>
          <p:nvPr/>
        </p:nvSpPr>
        <p:spPr>
          <a:xfrm>
            <a:off x="5199060" y="4812293"/>
            <a:ext cx="61632"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4" dirty="0">
                <a:solidFill>
                  <a:srgbClr val="8D3124"/>
                </a:solidFill>
                <a:latin typeface="Trebuchet MS"/>
                <a:ea typeface="+mn-ea"/>
                <a:cs typeface="Trebuchet MS"/>
              </a:rPr>
              <a:t>i</a:t>
            </a:r>
            <a:endParaRPr sz="1059" kern="1200">
              <a:solidFill>
                <a:prstClr val="black"/>
              </a:solidFill>
              <a:latin typeface="Trebuchet MS"/>
              <a:ea typeface="+mn-ea"/>
              <a:cs typeface="Trebuchet MS"/>
            </a:endParaRPr>
          </a:p>
        </p:txBody>
      </p:sp>
      <p:sp>
        <p:nvSpPr>
          <p:cNvPr id="110" name="object 9">
            <a:extLst>
              <a:ext uri="{FF2B5EF4-FFF2-40B4-BE49-F238E27FC236}">
                <a16:creationId xmlns:a16="http://schemas.microsoft.com/office/drawing/2014/main" id="{5F38C1C7-4036-F4DB-9C1C-7D95A6D18D0A}"/>
              </a:ext>
            </a:extLst>
          </p:cNvPr>
          <p:cNvSpPr/>
          <p:nvPr/>
        </p:nvSpPr>
        <p:spPr>
          <a:xfrm>
            <a:off x="5189882" y="4621534"/>
            <a:ext cx="80794"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 name="object 8">
            <a:extLst>
              <a:ext uri="{FF2B5EF4-FFF2-40B4-BE49-F238E27FC236}">
                <a16:creationId xmlns:a16="http://schemas.microsoft.com/office/drawing/2014/main" id="{D2F174DB-4DEE-1001-64E6-F2B623E54D0A}"/>
              </a:ext>
            </a:extLst>
          </p:cNvPr>
          <p:cNvSpPr txBox="1"/>
          <p:nvPr/>
        </p:nvSpPr>
        <p:spPr>
          <a:xfrm>
            <a:off x="5543581" y="4812293"/>
            <a:ext cx="61632"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4" dirty="0">
                <a:solidFill>
                  <a:srgbClr val="8D3124"/>
                </a:solidFill>
                <a:latin typeface="Trebuchet MS"/>
                <a:ea typeface="+mn-ea"/>
                <a:cs typeface="Trebuchet MS"/>
              </a:rPr>
              <a:t>i</a:t>
            </a:r>
            <a:endParaRPr sz="1059" kern="1200">
              <a:solidFill>
                <a:prstClr val="black"/>
              </a:solidFill>
              <a:latin typeface="Trebuchet MS"/>
              <a:ea typeface="+mn-ea"/>
              <a:cs typeface="Trebuchet MS"/>
            </a:endParaRPr>
          </a:p>
        </p:txBody>
      </p:sp>
      <p:sp>
        <p:nvSpPr>
          <p:cNvPr id="112" name="object 9">
            <a:extLst>
              <a:ext uri="{FF2B5EF4-FFF2-40B4-BE49-F238E27FC236}">
                <a16:creationId xmlns:a16="http://schemas.microsoft.com/office/drawing/2014/main" id="{D12BAE4D-33FD-7674-AEBF-83B8781DCC05}"/>
              </a:ext>
            </a:extLst>
          </p:cNvPr>
          <p:cNvSpPr/>
          <p:nvPr/>
        </p:nvSpPr>
        <p:spPr>
          <a:xfrm>
            <a:off x="5534403" y="4621534"/>
            <a:ext cx="80794"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 name="object 10">
            <a:extLst>
              <a:ext uri="{FF2B5EF4-FFF2-40B4-BE49-F238E27FC236}">
                <a16:creationId xmlns:a16="http://schemas.microsoft.com/office/drawing/2014/main" id="{5DA361CB-9AC8-D101-F672-23276F94E942}"/>
              </a:ext>
            </a:extLst>
          </p:cNvPr>
          <p:cNvSpPr txBox="1"/>
          <p:nvPr/>
        </p:nvSpPr>
        <p:spPr>
          <a:xfrm>
            <a:off x="6633083" y="4812293"/>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114" name="object 11">
            <a:extLst>
              <a:ext uri="{FF2B5EF4-FFF2-40B4-BE49-F238E27FC236}">
                <a16:creationId xmlns:a16="http://schemas.microsoft.com/office/drawing/2014/main" id="{0C7BB43E-8883-57F1-C2AA-7D5034C43894}"/>
              </a:ext>
            </a:extLst>
          </p:cNvPr>
          <p:cNvSpPr/>
          <p:nvPr/>
        </p:nvSpPr>
        <p:spPr>
          <a:xfrm>
            <a:off x="6623905" y="4621534"/>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 name="object 10">
            <a:extLst>
              <a:ext uri="{FF2B5EF4-FFF2-40B4-BE49-F238E27FC236}">
                <a16:creationId xmlns:a16="http://schemas.microsoft.com/office/drawing/2014/main" id="{8976E4ED-CFFC-9ED8-7ADE-D97565236ADB}"/>
              </a:ext>
            </a:extLst>
          </p:cNvPr>
          <p:cNvSpPr txBox="1"/>
          <p:nvPr/>
        </p:nvSpPr>
        <p:spPr>
          <a:xfrm>
            <a:off x="6266609" y="4812293"/>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116" name="object 11">
            <a:extLst>
              <a:ext uri="{FF2B5EF4-FFF2-40B4-BE49-F238E27FC236}">
                <a16:creationId xmlns:a16="http://schemas.microsoft.com/office/drawing/2014/main" id="{A4BD0194-0E66-C8DD-82C4-61075B606B56}"/>
              </a:ext>
            </a:extLst>
          </p:cNvPr>
          <p:cNvSpPr/>
          <p:nvPr/>
        </p:nvSpPr>
        <p:spPr>
          <a:xfrm>
            <a:off x="6257431" y="4621534"/>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 name="object 10">
            <a:extLst>
              <a:ext uri="{FF2B5EF4-FFF2-40B4-BE49-F238E27FC236}">
                <a16:creationId xmlns:a16="http://schemas.microsoft.com/office/drawing/2014/main" id="{7E22E4DF-F865-4CA4-92B2-45A930B6067A}"/>
              </a:ext>
            </a:extLst>
          </p:cNvPr>
          <p:cNvSpPr txBox="1"/>
          <p:nvPr/>
        </p:nvSpPr>
        <p:spPr>
          <a:xfrm>
            <a:off x="5917054" y="4812293"/>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118" name="object 11">
            <a:extLst>
              <a:ext uri="{FF2B5EF4-FFF2-40B4-BE49-F238E27FC236}">
                <a16:creationId xmlns:a16="http://schemas.microsoft.com/office/drawing/2014/main" id="{2739217B-1FA0-A29D-CA17-DB30DE4AFFB2}"/>
              </a:ext>
            </a:extLst>
          </p:cNvPr>
          <p:cNvSpPr/>
          <p:nvPr/>
        </p:nvSpPr>
        <p:spPr>
          <a:xfrm>
            <a:off x="5907876" y="4621534"/>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 name="object 4">
            <a:extLst>
              <a:ext uri="{FF2B5EF4-FFF2-40B4-BE49-F238E27FC236}">
                <a16:creationId xmlns:a16="http://schemas.microsoft.com/office/drawing/2014/main" id="{77D83B62-9639-266B-29CB-633BBAA74F1A}"/>
              </a:ext>
            </a:extLst>
          </p:cNvPr>
          <p:cNvSpPr txBox="1"/>
          <p:nvPr/>
        </p:nvSpPr>
        <p:spPr>
          <a:xfrm>
            <a:off x="3691385" y="5742286"/>
            <a:ext cx="143996"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35" dirty="0">
                <a:solidFill>
                  <a:srgbClr val="8D3124"/>
                </a:solidFill>
                <a:latin typeface="Trebuchet MS"/>
                <a:ea typeface="+mn-ea"/>
                <a:cs typeface="Trebuchet MS"/>
              </a:rPr>
              <a:t>lo</a:t>
            </a:r>
            <a:endParaRPr sz="1059" kern="1200">
              <a:solidFill>
                <a:prstClr val="black"/>
              </a:solidFill>
              <a:latin typeface="Trebuchet MS"/>
              <a:ea typeface="+mn-ea"/>
              <a:cs typeface="Trebuchet MS"/>
            </a:endParaRPr>
          </a:p>
        </p:txBody>
      </p:sp>
      <p:sp>
        <p:nvSpPr>
          <p:cNvPr id="120" name="object 5">
            <a:extLst>
              <a:ext uri="{FF2B5EF4-FFF2-40B4-BE49-F238E27FC236}">
                <a16:creationId xmlns:a16="http://schemas.microsoft.com/office/drawing/2014/main" id="{415E8152-98A4-F2E2-A52F-161ED9A04B43}"/>
              </a:ext>
            </a:extLst>
          </p:cNvPr>
          <p:cNvSpPr/>
          <p:nvPr/>
        </p:nvSpPr>
        <p:spPr>
          <a:xfrm>
            <a:off x="3724284" y="5551527"/>
            <a:ext cx="80787"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 name="Rectangle 120">
            <a:extLst>
              <a:ext uri="{FF2B5EF4-FFF2-40B4-BE49-F238E27FC236}">
                <a16:creationId xmlns:a16="http://schemas.microsoft.com/office/drawing/2014/main" id="{97362B41-C08A-3EC1-540F-DA74C2CAD823}"/>
              </a:ext>
            </a:extLst>
          </p:cNvPr>
          <p:cNvSpPr/>
          <p:nvPr/>
        </p:nvSpPr>
        <p:spPr>
          <a:xfrm>
            <a:off x="3577453" y="5119872"/>
            <a:ext cx="369115" cy="369115"/>
          </a:xfrm>
          <a:prstGeom prst="rect">
            <a:avLst/>
          </a:prstGeom>
          <a:solidFill>
            <a:srgbClr val="8064A2">
              <a:lumMod val="20000"/>
              <a:lumOff val="80000"/>
            </a:srgbClr>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K</a:t>
            </a:r>
          </a:p>
        </p:txBody>
      </p:sp>
      <p:sp>
        <p:nvSpPr>
          <p:cNvPr id="122" name="Rectangle 121">
            <a:extLst>
              <a:ext uri="{FF2B5EF4-FFF2-40B4-BE49-F238E27FC236}">
                <a16:creationId xmlns:a16="http://schemas.microsoft.com/office/drawing/2014/main" id="{D241F92C-933E-3EC9-0299-C73DC1B60CE9}"/>
              </a:ext>
            </a:extLst>
          </p:cNvPr>
          <p:cNvSpPr/>
          <p:nvPr/>
        </p:nvSpPr>
        <p:spPr>
          <a:xfrm>
            <a:off x="3937225"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C</a:t>
            </a:r>
          </a:p>
        </p:txBody>
      </p:sp>
      <p:sp>
        <p:nvSpPr>
          <p:cNvPr id="123" name="Rectangle 122">
            <a:extLst>
              <a:ext uri="{FF2B5EF4-FFF2-40B4-BE49-F238E27FC236}">
                <a16:creationId xmlns:a16="http://schemas.microsoft.com/office/drawing/2014/main" id="{D1267862-050C-3EE0-04D1-86BD7F2B1415}"/>
              </a:ext>
            </a:extLst>
          </p:cNvPr>
          <p:cNvSpPr/>
          <p:nvPr/>
        </p:nvSpPr>
        <p:spPr>
          <a:xfrm>
            <a:off x="4307935"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A</a:t>
            </a:r>
          </a:p>
        </p:txBody>
      </p:sp>
      <p:sp>
        <p:nvSpPr>
          <p:cNvPr id="124" name="Rectangle 123">
            <a:extLst>
              <a:ext uri="{FF2B5EF4-FFF2-40B4-BE49-F238E27FC236}">
                <a16:creationId xmlns:a16="http://schemas.microsoft.com/office/drawing/2014/main" id="{7B7E0C24-D8E8-416D-FDAA-DE226B3CD574}"/>
              </a:ext>
            </a:extLst>
          </p:cNvPr>
          <p:cNvSpPr/>
          <p:nvPr/>
        </p:nvSpPr>
        <p:spPr>
          <a:xfrm>
            <a:off x="4667707"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I</a:t>
            </a:r>
          </a:p>
        </p:txBody>
      </p:sp>
      <p:sp>
        <p:nvSpPr>
          <p:cNvPr id="125" name="Rectangle 124">
            <a:extLst>
              <a:ext uri="{FF2B5EF4-FFF2-40B4-BE49-F238E27FC236}">
                <a16:creationId xmlns:a16="http://schemas.microsoft.com/office/drawing/2014/main" id="{59488F29-E460-D19C-56F3-ABE25D58D4A6}"/>
              </a:ext>
            </a:extLst>
          </p:cNvPr>
          <p:cNvSpPr/>
          <p:nvPr/>
        </p:nvSpPr>
        <p:spPr>
          <a:xfrm>
            <a:off x="5028433"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E</a:t>
            </a:r>
          </a:p>
        </p:txBody>
      </p:sp>
      <p:sp>
        <p:nvSpPr>
          <p:cNvPr id="126" name="Rectangle 125">
            <a:extLst>
              <a:ext uri="{FF2B5EF4-FFF2-40B4-BE49-F238E27FC236}">
                <a16:creationId xmlns:a16="http://schemas.microsoft.com/office/drawing/2014/main" id="{EE01223A-ABCB-2B51-2AFC-8F637658AEDE}"/>
              </a:ext>
            </a:extLst>
          </p:cNvPr>
          <p:cNvSpPr/>
          <p:nvPr/>
        </p:nvSpPr>
        <p:spPr>
          <a:xfrm>
            <a:off x="5388205"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E</a:t>
            </a:r>
          </a:p>
        </p:txBody>
      </p:sp>
      <p:sp>
        <p:nvSpPr>
          <p:cNvPr id="127" name="Rectangle 126">
            <a:extLst>
              <a:ext uri="{FF2B5EF4-FFF2-40B4-BE49-F238E27FC236}">
                <a16:creationId xmlns:a16="http://schemas.microsoft.com/office/drawing/2014/main" id="{21F6841F-BB41-9256-D711-F7746536F3AC}"/>
              </a:ext>
            </a:extLst>
          </p:cNvPr>
          <p:cNvSpPr/>
          <p:nvPr/>
        </p:nvSpPr>
        <p:spPr>
          <a:xfrm>
            <a:off x="5758915"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L</a:t>
            </a:r>
          </a:p>
        </p:txBody>
      </p:sp>
      <p:sp>
        <p:nvSpPr>
          <p:cNvPr id="128" name="Rectangle 127">
            <a:extLst>
              <a:ext uri="{FF2B5EF4-FFF2-40B4-BE49-F238E27FC236}">
                <a16:creationId xmlns:a16="http://schemas.microsoft.com/office/drawing/2014/main" id="{EC7A48DD-3563-D51B-308D-886E2EED4DAB}"/>
              </a:ext>
            </a:extLst>
          </p:cNvPr>
          <p:cNvSpPr/>
          <p:nvPr/>
        </p:nvSpPr>
        <p:spPr>
          <a:xfrm>
            <a:off x="6118687"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P</a:t>
            </a:r>
          </a:p>
        </p:txBody>
      </p:sp>
      <p:sp>
        <p:nvSpPr>
          <p:cNvPr id="129" name="Rectangle 128">
            <a:extLst>
              <a:ext uri="{FF2B5EF4-FFF2-40B4-BE49-F238E27FC236}">
                <a16:creationId xmlns:a16="http://schemas.microsoft.com/office/drawing/2014/main" id="{43A9A4F8-F457-DD95-6841-D0E62C11A3FC}"/>
              </a:ext>
            </a:extLst>
          </p:cNvPr>
          <p:cNvSpPr/>
          <p:nvPr/>
        </p:nvSpPr>
        <p:spPr>
          <a:xfrm>
            <a:off x="6492988"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U</a:t>
            </a:r>
          </a:p>
        </p:txBody>
      </p:sp>
      <p:sp>
        <p:nvSpPr>
          <p:cNvPr id="130" name="Rectangle 129">
            <a:extLst>
              <a:ext uri="{FF2B5EF4-FFF2-40B4-BE49-F238E27FC236}">
                <a16:creationId xmlns:a16="http://schemas.microsoft.com/office/drawing/2014/main" id="{54743960-582A-D376-4727-FA2155E8567D}"/>
              </a:ext>
            </a:extLst>
          </p:cNvPr>
          <p:cNvSpPr/>
          <p:nvPr/>
        </p:nvSpPr>
        <p:spPr>
          <a:xfrm>
            <a:off x="6852760"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T</a:t>
            </a:r>
          </a:p>
        </p:txBody>
      </p:sp>
      <p:sp>
        <p:nvSpPr>
          <p:cNvPr id="131" name="Rectangle 130">
            <a:extLst>
              <a:ext uri="{FF2B5EF4-FFF2-40B4-BE49-F238E27FC236}">
                <a16:creationId xmlns:a16="http://schemas.microsoft.com/office/drawing/2014/main" id="{BA65B8F6-4313-8CAA-858E-F8890FCBD53D}"/>
              </a:ext>
            </a:extLst>
          </p:cNvPr>
          <p:cNvSpPr/>
          <p:nvPr/>
        </p:nvSpPr>
        <p:spPr>
          <a:xfrm>
            <a:off x="7223470"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M</a:t>
            </a:r>
          </a:p>
        </p:txBody>
      </p:sp>
      <p:sp>
        <p:nvSpPr>
          <p:cNvPr id="132" name="Rectangle 131">
            <a:extLst>
              <a:ext uri="{FF2B5EF4-FFF2-40B4-BE49-F238E27FC236}">
                <a16:creationId xmlns:a16="http://schemas.microsoft.com/office/drawing/2014/main" id="{957DB7FD-0906-0C63-1F93-FC21FF45F66C}"/>
              </a:ext>
            </a:extLst>
          </p:cNvPr>
          <p:cNvSpPr/>
          <p:nvPr/>
        </p:nvSpPr>
        <p:spPr>
          <a:xfrm>
            <a:off x="7583242"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Q</a:t>
            </a:r>
          </a:p>
        </p:txBody>
      </p:sp>
      <p:sp>
        <p:nvSpPr>
          <p:cNvPr id="133" name="Rectangle 132">
            <a:extLst>
              <a:ext uri="{FF2B5EF4-FFF2-40B4-BE49-F238E27FC236}">
                <a16:creationId xmlns:a16="http://schemas.microsoft.com/office/drawing/2014/main" id="{6B55D117-50DA-61FB-869B-E3327364C6BF}"/>
              </a:ext>
            </a:extLst>
          </p:cNvPr>
          <p:cNvSpPr/>
          <p:nvPr/>
        </p:nvSpPr>
        <p:spPr>
          <a:xfrm>
            <a:off x="7943968"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R</a:t>
            </a:r>
          </a:p>
        </p:txBody>
      </p:sp>
      <p:sp>
        <p:nvSpPr>
          <p:cNvPr id="134" name="Rectangle 133">
            <a:extLst>
              <a:ext uri="{FF2B5EF4-FFF2-40B4-BE49-F238E27FC236}">
                <a16:creationId xmlns:a16="http://schemas.microsoft.com/office/drawing/2014/main" id="{CA39C7E8-667D-4216-43F0-B26E89F99476}"/>
              </a:ext>
            </a:extLst>
          </p:cNvPr>
          <p:cNvSpPr/>
          <p:nvPr/>
        </p:nvSpPr>
        <p:spPr>
          <a:xfrm>
            <a:off x="8303740"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X</a:t>
            </a:r>
          </a:p>
        </p:txBody>
      </p:sp>
      <p:sp>
        <p:nvSpPr>
          <p:cNvPr id="135" name="Rectangle 134">
            <a:extLst>
              <a:ext uri="{FF2B5EF4-FFF2-40B4-BE49-F238E27FC236}">
                <a16:creationId xmlns:a16="http://schemas.microsoft.com/office/drawing/2014/main" id="{376601FF-C5DB-4587-561A-279E257C2445}"/>
              </a:ext>
            </a:extLst>
          </p:cNvPr>
          <p:cNvSpPr/>
          <p:nvPr/>
        </p:nvSpPr>
        <p:spPr>
          <a:xfrm>
            <a:off x="8674450"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O</a:t>
            </a:r>
          </a:p>
        </p:txBody>
      </p:sp>
      <p:sp>
        <p:nvSpPr>
          <p:cNvPr id="136" name="Rectangle 135">
            <a:extLst>
              <a:ext uri="{FF2B5EF4-FFF2-40B4-BE49-F238E27FC236}">
                <a16:creationId xmlns:a16="http://schemas.microsoft.com/office/drawing/2014/main" id="{0C2AB85E-631A-F36F-ACD6-F8DFC5E086BE}"/>
              </a:ext>
            </a:extLst>
          </p:cNvPr>
          <p:cNvSpPr/>
          <p:nvPr/>
        </p:nvSpPr>
        <p:spPr>
          <a:xfrm>
            <a:off x="9034222"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S</a:t>
            </a:r>
          </a:p>
        </p:txBody>
      </p:sp>
      <p:sp>
        <p:nvSpPr>
          <p:cNvPr id="137" name="object 8">
            <a:extLst>
              <a:ext uri="{FF2B5EF4-FFF2-40B4-BE49-F238E27FC236}">
                <a16:creationId xmlns:a16="http://schemas.microsoft.com/office/drawing/2014/main" id="{FAC365AB-4E0B-C606-059A-01159049B113}"/>
              </a:ext>
            </a:extLst>
          </p:cNvPr>
          <p:cNvSpPr txBox="1"/>
          <p:nvPr/>
        </p:nvSpPr>
        <p:spPr>
          <a:xfrm>
            <a:off x="5543581" y="5742286"/>
            <a:ext cx="61632"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4" dirty="0">
                <a:solidFill>
                  <a:srgbClr val="8D3124"/>
                </a:solidFill>
                <a:latin typeface="Trebuchet MS"/>
                <a:ea typeface="+mn-ea"/>
                <a:cs typeface="Trebuchet MS"/>
              </a:rPr>
              <a:t>i</a:t>
            </a:r>
            <a:endParaRPr sz="1059" kern="1200">
              <a:solidFill>
                <a:prstClr val="black"/>
              </a:solidFill>
              <a:latin typeface="Trebuchet MS"/>
              <a:ea typeface="+mn-ea"/>
              <a:cs typeface="Trebuchet MS"/>
            </a:endParaRPr>
          </a:p>
        </p:txBody>
      </p:sp>
      <p:sp>
        <p:nvSpPr>
          <p:cNvPr id="138" name="object 9">
            <a:extLst>
              <a:ext uri="{FF2B5EF4-FFF2-40B4-BE49-F238E27FC236}">
                <a16:creationId xmlns:a16="http://schemas.microsoft.com/office/drawing/2014/main" id="{3ABF13FE-1444-7885-0E4E-58A1B4548A63}"/>
              </a:ext>
            </a:extLst>
          </p:cNvPr>
          <p:cNvSpPr/>
          <p:nvPr/>
        </p:nvSpPr>
        <p:spPr>
          <a:xfrm>
            <a:off x="5534403" y="5551527"/>
            <a:ext cx="80794"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9" name="object 10">
            <a:extLst>
              <a:ext uri="{FF2B5EF4-FFF2-40B4-BE49-F238E27FC236}">
                <a16:creationId xmlns:a16="http://schemas.microsoft.com/office/drawing/2014/main" id="{537F096F-5814-BCEC-FA44-B35733411022}"/>
              </a:ext>
            </a:extLst>
          </p:cNvPr>
          <p:cNvSpPr txBox="1"/>
          <p:nvPr/>
        </p:nvSpPr>
        <p:spPr>
          <a:xfrm>
            <a:off x="5917054" y="5715787"/>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140" name="object 11">
            <a:extLst>
              <a:ext uri="{FF2B5EF4-FFF2-40B4-BE49-F238E27FC236}">
                <a16:creationId xmlns:a16="http://schemas.microsoft.com/office/drawing/2014/main" id="{03A8CD81-4852-DC7E-A25D-170C37AECB6C}"/>
              </a:ext>
            </a:extLst>
          </p:cNvPr>
          <p:cNvSpPr/>
          <p:nvPr/>
        </p:nvSpPr>
        <p:spPr>
          <a:xfrm>
            <a:off x="5907876" y="5551527"/>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41" name="object 8">
            <a:extLst>
              <a:ext uri="{FF2B5EF4-FFF2-40B4-BE49-F238E27FC236}">
                <a16:creationId xmlns:a16="http://schemas.microsoft.com/office/drawing/2014/main" id="{3F1C49F5-CD98-FBF9-CA23-3E77029482DF}"/>
              </a:ext>
            </a:extLst>
          </p:cNvPr>
          <p:cNvSpPr txBox="1"/>
          <p:nvPr/>
        </p:nvSpPr>
        <p:spPr>
          <a:xfrm>
            <a:off x="5990106" y="5722793"/>
            <a:ext cx="61632"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4" dirty="0">
                <a:solidFill>
                  <a:srgbClr val="8D3124"/>
                </a:solidFill>
                <a:latin typeface="Trebuchet MS"/>
                <a:ea typeface="+mn-ea"/>
                <a:cs typeface="Trebuchet MS"/>
              </a:rPr>
              <a:t>i</a:t>
            </a:r>
            <a:endParaRPr sz="1059" kern="1200" dirty="0">
              <a:solidFill>
                <a:prstClr val="black"/>
              </a:solidFill>
              <a:latin typeface="Trebuchet MS"/>
              <a:ea typeface="+mn-ea"/>
              <a:cs typeface="Trebuchet MS"/>
            </a:endParaRPr>
          </a:p>
        </p:txBody>
      </p:sp>
      <p:sp>
        <p:nvSpPr>
          <p:cNvPr id="142" name="object 9">
            <a:extLst>
              <a:ext uri="{FF2B5EF4-FFF2-40B4-BE49-F238E27FC236}">
                <a16:creationId xmlns:a16="http://schemas.microsoft.com/office/drawing/2014/main" id="{DF94A758-4ED5-165E-4E6D-2C5760E8A768}"/>
              </a:ext>
            </a:extLst>
          </p:cNvPr>
          <p:cNvSpPr/>
          <p:nvPr/>
        </p:nvSpPr>
        <p:spPr>
          <a:xfrm>
            <a:off x="5980928" y="5547480"/>
            <a:ext cx="80794"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43" name="object 10">
            <a:extLst>
              <a:ext uri="{FF2B5EF4-FFF2-40B4-BE49-F238E27FC236}">
                <a16:creationId xmlns:a16="http://schemas.microsoft.com/office/drawing/2014/main" id="{C8A59C16-267F-638B-5A46-1D49C7D8070C}"/>
              </a:ext>
            </a:extLst>
          </p:cNvPr>
          <p:cNvSpPr txBox="1"/>
          <p:nvPr/>
        </p:nvSpPr>
        <p:spPr>
          <a:xfrm>
            <a:off x="5475222" y="5742286"/>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144" name="object 11">
            <a:extLst>
              <a:ext uri="{FF2B5EF4-FFF2-40B4-BE49-F238E27FC236}">
                <a16:creationId xmlns:a16="http://schemas.microsoft.com/office/drawing/2014/main" id="{82AF335E-7ECC-55DC-0C6C-CD8494D296DE}"/>
              </a:ext>
            </a:extLst>
          </p:cNvPr>
          <p:cNvSpPr/>
          <p:nvPr/>
        </p:nvSpPr>
        <p:spPr>
          <a:xfrm>
            <a:off x="5466044" y="5551527"/>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45" name="object 4">
            <a:extLst>
              <a:ext uri="{FF2B5EF4-FFF2-40B4-BE49-F238E27FC236}">
                <a16:creationId xmlns:a16="http://schemas.microsoft.com/office/drawing/2014/main" id="{17B157D1-5E92-BE28-A7CE-ADFC1C10B634}"/>
              </a:ext>
            </a:extLst>
          </p:cNvPr>
          <p:cNvSpPr txBox="1"/>
          <p:nvPr/>
        </p:nvSpPr>
        <p:spPr>
          <a:xfrm>
            <a:off x="3691385" y="6615991"/>
            <a:ext cx="143996"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35" dirty="0">
                <a:solidFill>
                  <a:srgbClr val="8D3124"/>
                </a:solidFill>
                <a:latin typeface="Trebuchet MS"/>
                <a:ea typeface="+mn-ea"/>
                <a:cs typeface="Trebuchet MS"/>
              </a:rPr>
              <a:t>lo</a:t>
            </a:r>
            <a:endParaRPr sz="1059" kern="1200">
              <a:solidFill>
                <a:prstClr val="black"/>
              </a:solidFill>
              <a:latin typeface="Trebuchet MS"/>
              <a:ea typeface="+mn-ea"/>
              <a:cs typeface="Trebuchet MS"/>
            </a:endParaRPr>
          </a:p>
        </p:txBody>
      </p:sp>
      <p:sp>
        <p:nvSpPr>
          <p:cNvPr id="146" name="object 5">
            <a:extLst>
              <a:ext uri="{FF2B5EF4-FFF2-40B4-BE49-F238E27FC236}">
                <a16:creationId xmlns:a16="http://schemas.microsoft.com/office/drawing/2014/main" id="{45525E84-3E3E-56D4-3FCD-95107898C3CC}"/>
              </a:ext>
            </a:extLst>
          </p:cNvPr>
          <p:cNvSpPr/>
          <p:nvPr/>
        </p:nvSpPr>
        <p:spPr>
          <a:xfrm>
            <a:off x="3724284" y="6425232"/>
            <a:ext cx="80787"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47" name="Rectangle 146">
            <a:extLst>
              <a:ext uri="{FF2B5EF4-FFF2-40B4-BE49-F238E27FC236}">
                <a16:creationId xmlns:a16="http://schemas.microsoft.com/office/drawing/2014/main" id="{CBF1707D-7522-6A78-FF5F-92FEC039F1C2}"/>
              </a:ext>
            </a:extLst>
          </p:cNvPr>
          <p:cNvSpPr/>
          <p:nvPr/>
        </p:nvSpPr>
        <p:spPr>
          <a:xfrm>
            <a:off x="3577453"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E</a:t>
            </a:r>
          </a:p>
        </p:txBody>
      </p:sp>
      <p:sp>
        <p:nvSpPr>
          <p:cNvPr id="148" name="Rectangle 147">
            <a:extLst>
              <a:ext uri="{FF2B5EF4-FFF2-40B4-BE49-F238E27FC236}">
                <a16:creationId xmlns:a16="http://schemas.microsoft.com/office/drawing/2014/main" id="{D1EB66C8-CA5F-3BD5-F25B-A0586C57FE61}"/>
              </a:ext>
            </a:extLst>
          </p:cNvPr>
          <p:cNvSpPr/>
          <p:nvPr/>
        </p:nvSpPr>
        <p:spPr>
          <a:xfrm>
            <a:off x="3937225"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C</a:t>
            </a:r>
          </a:p>
        </p:txBody>
      </p:sp>
      <p:sp>
        <p:nvSpPr>
          <p:cNvPr id="149" name="Rectangle 148">
            <a:extLst>
              <a:ext uri="{FF2B5EF4-FFF2-40B4-BE49-F238E27FC236}">
                <a16:creationId xmlns:a16="http://schemas.microsoft.com/office/drawing/2014/main" id="{94E02621-9B72-2F76-EA79-D2F723AA2DA7}"/>
              </a:ext>
            </a:extLst>
          </p:cNvPr>
          <p:cNvSpPr/>
          <p:nvPr/>
        </p:nvSpPr>
        <p:spPr>
          <a:xfrm>
            <a:off x="4307935"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A</a:t>
            </a:r>
          </a:p>
        </p:txBody>
      </p:sp>
      <p:sp>
        <p:nvSpPr>
          <p:cNvPr id="150" name="Rectangle 149">
            <a:extLst>
              <a:ext uri="{FF2B5EF4-FFF2-40B4-BE49-F238E27FC236}">
                <a16:creationId xmlns:a16="http://schemas.microsoft.com/office/drawing/2014/main" id="{95098436-9D12-5A22-F4AE-FCD934FBBB9F}"/>
              </a:ext>
            </a:extLst>
          </p:cNvPr>
          <p:cNvSpPr/>
          <p:nvPr/>
        </p:nvSpPr>
        <p:spPr>
          <a:xfrm>
            <a:off x="4667707"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I</a:t>
            </a:r>
          </a:p>
        </p:txBody>
      </p:sp>
      <p:sp>
        <p:nvSpPr>
          <p:cNvPr id="151" name="Rectangle 150">
            <a:extLst>
              <a:ext uri="{FF2B5EF4-FFF2-40B4-BE49-F238E27FC236}">
                <a16:creationId xmlns:a16="http://schemas.microsoft.com/office/drawing/2014/main" id="{4605EA56-4A4D-9B09-FDAE-F5D1AF1F8313}"/>
              </a:ext>
            </a:extLst>
          </p:cNvPr>
          <p:cNvSpPr/>
          <p:nvPr/>
        </p:nvSpPr>
        <p:spPr>
          <a:xfrm>
            <a:off x="5028433"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E</a:t>
            </a:r>
          </a:p>
        </p:txBody>
      </p:sp>
      <p:sp>
        <p:nvSpPr>
          <p:cNvPr id="152" name="Rectangle 151">
            <a:extLst>
              <a:ext uri="{FF2B5EF4-FFF2-40B4-BE49-F238E27FC236}">
                <a16:creationId xmlns:a16="http://schemas.microsoft.com/office/drawing/2014/main" id="{8FCBB1AA-B5E8-9646-2F61-23C59791357F}"/>
              </a:ext>
            </a:extLst>
          </p:cNvPr>
          <p:cNvSpPr/>
          <p:nvPr/>
        </p:nvSpPr>
        <p:spPr>
          <a:xfrm>
            <a:off x="5388205" y="5993577"/>
            <a:ext cx="369115" cy="369115"/>
          </a:xfrm>
          <a:prstGeom prst="rect">
            <a:avLst/>
          </a:prstGeom>
          <a:solidFill>
            <a:srgbClr val="8064A2">
              <a:lumMod val="20000"/>
              <a:lumOff val="80000"/>
            </a:srgbClr>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K</a:t>
            </a:r>
          </a:p>
        </p:txBody>
      </p:sp>
      <p:sp>
        <p:nvSpPr>
          <p:cNvPr id="153" name="Rectangle 152">
            <a:extLst>
              <a:ext uri="{FF2B5EF4-FFF2-40B4-BE49-F238E27FC236}">
                <a16:creationId xmlns:a16="http://schemas.microsoft.com/office/drawing/2014/main" id="{740FB845-FA6C-D03F-1D1C-5B625464BAE5}"/>
              </a:ext>
            </a:extLst>
          </p:cNvPr>
          <p:cNvSpPr/>
          <p:nvPr/>
        </p:nvSpPr>
        <p:spPr>
          <a:xfrm>
            <a:off x="5758915"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L</a:t>
            </a:r>
          </a:p>
        </p:txBody>
      </p:sp>
      <p:sp>
        <p:nvSpPr>
          <p:cNvPr id="154" name="Rectangle 153">
            <a:extLst>
              <a:ext uri="{FF2B5EF4-FFF2-40B4-BE49-F238E27FC236}">
                <a16:creationId xmlns:a16="http://schemas.microsoft.com/office/drawing/2014/main" id="{3EBE84A8-761D-F6CA-CE44-FFC9E3714580}"/>
              </a:ext>
            </a:extLst>
          </p:cNvPr>
          <p:cNvSpPr/>
          <p:nvPr/>
        </p:nvSpPr>
        <p:spPr>
          <a:xfrm>
            <a:off x="6118687"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P</a:t>
            </a:r>
          </a:p>
        </p:txBody>
      </p:sp>
      <p:sp>
        <p:nvSpPr>
          <p:cNvPr id="155" name="Rectangle 154">
            <a:extLst>
              <a:ext uri="{FF2B5EF4-FFF2-40B4-BE49-F238E27FC236}">
                <a16:creationId xmlns:a16="http://schemas.microsoft.com/office/drawing/2014/main" id="{8A00FFAA-9F2B-C2F7-E41C-F02881ADDF8C}"/>
              </a:ext>
            </a:extLst>
          </p:cNvPr>
          <p:cNvSpPr/>
          <p:nvPr/>
        </p:nvSpPr>
        <p:spPr>
          <a:xfrm>
            <a:off x="6492988"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U</a:t>
            </a:r>
          </a:p>
        </p:txBody>
      </p:sp>
      <p:sp>
        <p:nvSpPr>
          <p:cNvPr id="156" name="Rectangle 155">
            <a:extLst>
              <a:ext uri="{FF2B5EF4-FFF2-40B4-BE49-F238E27FC236}">
                <a16:creationId xmlns:a16="http://schemas.microsoft.com/office/drawing/2014/main" id="{91FCC5EE-4633-D601-3C2C-9A7FC90DB318}"/>
              </a:ext>
            </a:extLst>
          </p:cNvPr>
          <p:cNvSpPr/>
          <p:nvPr/>
        </p:nvSpPr>
        <p:spPr>
          <a:xfrm>
            <a:off x="6852760"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T</a:t>
            </a:r>
          </a:p>
        </p:txBody>
      </p:sp>
      <p:sp>
        <p:nvSpPr>
          <p:cNvPr id="157" name="Rectangle 156">
            <a:extLst>
              <a:ext uri="{FF2B5EF4-FFF2-40B4-BE49-F238E27FC236}">
                <a16:creationId xmlns:a16="http://schemas.microsoft.com/office/drawing/2014/main" id="{34202B08-00E2-E816-4D66-F9065C5F121F}"/>
              </a:ext>
            </a:extLst>
          </p:cNvPr>
          <p:cNvSpPr/>
          <p:nvPr/>
        </p:nvSpPr>
        <p:spPr>
          <a:xfrm>
            <a:off x="7223470"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M</a:t>
            </a:r>
          </a:p>
        </p:txBody>
      </p:sp>
      <p:sp>
        <p:nvSpPr>
          <p:cNvPr id="158" name="Rectangle 157">
            <a:extLst>
              <a:ext uri="{FF2B5EF4-FFF2-40B4-BE49-F238E27FC236}">
                <a16:creationId xmlns:a16="http://schemas.microsoft.com/office/drawing/2014/main" id="{F54E9A8A-14E7-B705-1466-5E6B77DC055B}"/>
              </a:ext>
            </a:extLst>
          </p:cNvPr>
          <p:cNvSpPr/>
          <p:nvPr/>
        </p:nvSpPr>
        <p:spPr>
          <a:xfrm>
            <a:off x="7583242"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Q</a:t>
            </a:r>
          </a:p>
        </p:txBody>
      </p:sp>
      <p:sp>
        <p:nvSpPr>
          <p:cNvPr id="159" name="Rectangle 158">
            <a:extLst>
              <a:ext uri="{FF2B5EF4-FFF2-40B4-BE49-F238E27FC236}">
                <a16:creationId xmlns:a16="http://schemas.microsoft.com/office/drawing/2014/main" id="{EA09E00A-1739-F9EC-A449-EB9B506839B2}"/>
              </a:ext>
            </a:extLst>
          </p:cNvPr>
          <p:cNvSpPr/>
          <p:nvPr/>
        </p:nvSpPr>
        <p:spPr>
          <a:xfrm>
            <a:off x="7943968"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R</a:t>
            </a:r>
          </a:p>
        </p:txBody>
      </p:sp>
      <p:sp>
        <p:nvSpPr>
          <p:cNvPr id="160" name="Rectangle 159">
            <a:extLst>
              <a:ext uri="{FF2B5EF4-FFF2-40B4-BE49-F238E27FC236}">
                <a16:creationId xmlns:a16="http://schemas.microsoft.com/office/drawing/2014/main" id="{BBCD58FE-E2D8-1DA4-6AA4-A22EDECA5CA3}"/>
              </a:ext>
            </a:extLst>
          </p:cNvPr>
          <p:cNvSpPr/>
          <p:nvPr/>
        </p:nvSpPr>
        <p:spPr>
          <a:xfrm>
            <a:off x="8303740"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X</a:t>
            </a:r>
          </a:p>
        </p:txBody>
      </p:sp>
      <p:sp>
        <p:nvSpPr>
          <p:cNvPr id="161" name="Rectangle 160">
            <a:extLst>
              <a:ext uri="{FF2B5EF4-FFF2-40B4-BE49-F238E27FC236}">
                <a16:creationId xmlns:a16="http://schemas.microsoft.com/office/drawing/2014/main" id="{857D353C-F19B-C734-D062-EFDE24C01BC1}"/>
              </a:ext>
            </a:extLst>
          </p:cNvPr>
          <p:cNvSpPr/>
          <p:nvPr/>
        </p:nvSpPr>
        <p:spPr>
          <a:xfrm>
            <a:off x="8674450"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O</a:t>
            </a:r>
          </a:p>
        </p:txBody>
      </p:sp>
      <p:sp>
        <p:nvSpPr>
          <p:cNvPr id="162" name="Rectangle 161">
            <a:extLst>
              <a:ext uri="{FF2B5EF4-FFF2-40B4-BE49-F238E27FC236}">
                <a16:creationId xmlns:a16="http://schemas.microsoft.com/office/drawing/2014/main" id="{A378B147-6529-6AB3-C24A-0190D9AB8015}"/>
              </a:ext>
            </a:extLst>
          </p:cNvPr>
          <p:cNvSpPr/>
          <p:nvPr/>
        </p:nvSpPr>
        <p:spPr>
          <a:xfrm>
            <a:off x="9034222"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S</a:t>
            </a:r>
          </a:p>
        </p:txBody>
      </p:sp>
      <p:sp>
        <p:nvSpPr>
          <p:cNvPr id="163" name="object 8">
            <a:extLst>
              <a:ext uri="{FF2B5EF4-FFF2-40B4-BE49-F238E27FC236}">
                <a16:creationId xmlns:a16="http://schemas.microsoft.com/office/drawing/2014/main" id="{1D8E978C-B46B-1D3A-5BFA-CEE0F1DE39AE}"/>
              </a:ext>
            </a:extLst>
          </p:cNvPr>
          <p:cNvSpPr txBox="1"/>
          <p:nvPr/>
        </p:nvSpPr>
        <p:spPr>
          <a:xfrm>
            <a:off x="5990106" y="6596498"/>
            <a:ext cx="61632"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4" dirty="0">
                <a:solidFill>
                  <a:srgbClr val="8D3124"/>
                </a:solidFill>
                <a:latin typeface="Trebuchet MS"/>
                <a:ea typeface="+mn-ea"/>
                <a:cs typeface="Trebuchet MS"/>
              </a:rPr>
              <a:t>i</a:t>
            </a:r>
            <a:endParaRPr sz="1059" kern="1200" dirty="0">
              <a:solidFill>
                <a:prstClr val="black"/>
              </a:solidFill>
              <a:latin typeface="Trebuchet MS"/>
              <a:ea typeface="+mn-ea"/>
              <a:cs typeface="Trebuchet MS"/>
            </a:endParaRPr>
          </a:p>
        </p:txBody>
      </p:sp>
      <p:sp>
        <p:nvSpPr>
          <p:cNvPr id="164" name="object 9">
            <a:extLst>
              <a:ext uri="{FF2B5EF4-FFF2-40B4-BE49-F238E27FC236}">
                <a16:creationId xmlns:a16="http://schemas.microsoft.com/office/drawing/2014/main" id="{2DFFC6F6-E64A-607E-6ADD-8A6F6B94E89F}"/>
              </a:ext>
            </a:extLst>
          </p:cNvPr>
          <p:cNvSpPr/>
          <p:nvPr/>
        </p:nvSpPr>
        <p:spPr>
          <a:xfrm>
            <a:off x="5980928" y="6421185"/>
            <a:ext cx="80794"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65" name="object 10">
            <a:extLst>
              <a:ext uri="{FF2B5EF4-FFF2-40B4-BE49-F238E27FC236}">
                <a16:creationId xmlns:a16="http://schemas.microsoft.com/office/drawing/2014/main" id="{7DF1872C-76D0-B0BE-6105-37A12E779771}"/>
              </a:ext>
            </a:extLst>
          </p:cNvPr>
          <p:cNvSpPr txBox="1"/>
          <p:nvPr/>
        </p:nvSpPr>
        <p:spPr>
          <a:xfrm>
            <a:off x="5475222" y="6615991"/>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166" name="object 11">
            <a:extLst>
              <a:ext uri="{FF2B5EF4-FFF2-40B4-BE49-F238E27FC236}">
                <a16:creationId xmlns:a16="http://schemas.microsoft.com/office/drawing/2014/main" id="{372E5406-656B-560A-BBF5-7A84819B258F}"/>
              </a:ext>
            </a:extLst>
          </p:cNvPr>
          <p:cNvSpPr/>
          <p:nvPr/>
        </p:nvSpPr>
        <p:spPr>
          <a:xfrm>
            <a:off x="5466044" y="6425232"/>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67" name="object 4">
            <a:extLst>
              <a:ext uri="{FF2B5EF4-FFF2-40B4-BE49-F238E27FC236}">
                <a16:creationId xmlns:a16="http://schemas.microsoft.com/office/drawing/2014/main" id="{E6434874-8ED7-3BB1-6800-2832CA166479}"/>
              </a:ext>
            </a:extLst>
          </p:cNvPr>
          <p:cNvSpPr txBox="1"/>
          <p:nvPr/>
        </p:nvSpPr>
        <p:spPr>
          <a:xfrm>
            <a:off x="9158761" y="6615991"/>
            <a:ext cx="143996" cy="174309"/>
          </a:xfrm>
          <a:prstGeom prst="rect">
            <a:avLst/>
          </a:prstGeom>
        </p:spPr>
        <p:txBody>
          <a:bodyPr vert="horz" wrap="square" lIns="0" tIns="11206" rIns="0" bIns="0" rtlCol="0">
            <a:spAutoFit/>
          </a:bodyPr>
          <a:lstStyle/>
          <a:p>
            <a:pPr marL="11206" defTabSz="457200">
              <a:spcBef>
                <a:spcPts val="88"/>
              </a:spcBef>
              <a:buClrTx/>
              <a:buFontTx/>
              <a:buNone/>
            </a:pPr>
            <a:r>
              <a:rPr lang="en-US" sz="1059" kern="1200" spc="35" dirty="0">
                <a:solidFill>
                  <a:srgbClr val="8D3124"/>
                </a:solidFill>
                <a:latin typeface="Trebuchet MS"/>
                <a:ea typeface="+mn-ea"/>
                <a:cs typeface="Trebuchet MS"/>
              </a:rPr>
              <a:t>hi</a:t>
            </a:r>
            <a:endParaRPr sz="1059" kern="1200" dirty="0">
              <a:solidFill>
                <a:prstClr val="black"/>
              </a:solidFill>
              <a:latin typeface="Trebuchet MS"/>
              <a:ea typeface="+mn-ea"/>
              <a:cs typeface="Trebuchet MS"/>
            </a:endParaRPr>
          </a:p>
        </p:txBody>
      </p:sp>
      <p:sp>
        <p:nvSpPr>
          <p:cNvPr id="168" name="object 5">
            <a:extLst>
              <a:ext uri="{FF2B5EF4-FFF2-40B4-BE49-F238E27FC236}">
                <a16:creationId xmlns:a16="http://schemas.microsoft.com/office/drawing/2014/main" id="{0645E5EA-AE3F-5045-C530-833EDCB494F8}"/>
              </a:ext>
            </a:extLst>
          </p:cNvPr>
          <p:cNvSpPr/>
          <p:nvPr/>
        </p:nvSpPr>
        <p:spPr>
          <a:xfrm>
            <a:off x="9191660" y="6425232"/>
            <a:ext cx="80787"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Tree>
    <p:extLst>
      <p:ext uri="{BB962C8B-B14F-4D97-AF65-F5344CB8AC3E}">
        <p14:creationId xmlns:p14="http://schemas.microsoft.com/office/powerpoint/2010/main" val="53930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dissolve">
                                      <p:cBhvr>
                                        <p:cTn id="15" dur="500"/>
                                        <p:tgtEl>
                                          <p:spTgt spid="2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dissolve">
                                      <p:cBhvr>
                                        <p:cTn id="21" dur="500"/>
                                        <p:tgtEl>
                                          <p:spTgt spid="2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dissolve">
                                      <p:cBhvr>
                                        <p:cTn id="24" dur="500"/>
                                        <p:tgtEl>
                                          <p:spTgt spid="28"/>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dissolve">
                                      <p:cBhvr>
                                        <p:cTn id="30" dur="500"/>
                                        <p:tgtEl>
                                          <p:spTgt spid="3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dissolve">
                                      <p:cBhvr>
                                        <p:cTn id="33" dur="500"/>
                                        <p:tgtEl>
                                          <p:spTgt spid="3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dissolve">
                                      <p:cBhvr>
                                        <p:cTn id="36" dur="500"/>
                                        <p:tgtEl>
                                          <p:spTgt spid="3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dissolve">
                                      <p:cBhvr>
                                        <p:cTn id="39" dur="500"/>
                                        <p:tgtEl>
                                          <p:spTgt spid="39"/>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dissolve">
                                      <p:cBhvr>
                                        <p:cTn id="42" dur="500"/>
                                        <p:tgtEl>
                                          <p:spTgt spid="40"/>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dissolve">
                                      <p:cBhvr>
                                        <p:cTn id="45" dur="500"/>
                                        <p:tgtEl>
                                          <p:spTgt spid="41"/>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dissolve">
                                      <p:cBhvr>
                                        <p:cTn id="48" dur="500"/>
                                        <p:tgtEl>
                                          <p:spTgt spid="42"/>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dissolve">
                                      <p:cBhvr>
                                        <p:cTn id="51" dur="500"/>
                                        <p:tgtEl>
                                          <p:spTgt spid="43"/>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500"/>
                                        <p:tgtEl>
                                          <p:spTgt spid="4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dissolve">
                                      <p:cBhvr>
                                        <p:cTn id="57" dur="500"/>
                                        <p:tgtEl>
                                          <p:spTgt spid="45"/>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dissolve">
                                      <p:cBhvr>
                                        <p:cTn id="60" dur="500"/>
                                        <p:tgtEl>
                                          <p:spTgt spid="4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dissolve">
                                      <p:cBhvr>
                                        <p:cTn id="63" dur="500"/>
                                        <p:tgtEl>
                                          <p:spTgt spid="47"/>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dissolve">
                                      <p:cBhvr>
                                        <p:cTn id="66" dur="500"/>
                                        <p:tgtEl>
                                          <p:spTgt spid="48"/>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dissolve">
                                      <p:cBhvr>
                                        <p:cTn id="69" dur="500"/>
                                        <p:tgtEl>
                                          <p:spTgt spid="49"/>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dissolve">
                                      <p:cBhvr>
                                        <p:cTn id="72" dur="500"/>
                                        <p:tgtEl>
                                          <p:spTgt spid="50"/>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dissolve">
                                      <p:cBhvr>
                                        <p:cTn id="75" dur="500"/>
                                        <p:tgtEl>
                                          <p:spTgt spid="51"/>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52"/>
                                        </p:tgtEl>
                                        <p:attrNameLst>
                                          <p:attrName>style.visibility</p:attrName>
                                        </p:attrNameLst>
                                      </p:cBhvr>
                                      <p:to>
                                        <p:strVal val="visible"/>
                                      </p:to>
                                    </p:set>
                                    <p:animEffect transition="in" filter="dissolve">
                                      <p:cBhvr>
                                        <p:cTn id="78" dur="500"/>
                                        <p:tgtEl>
                                          <p:spTgt spid="5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dissolve">
                                      <p:cBhvr>
                                        <p:cTn id="81" dur="500"/>
                                        <p:tgtEl>
                                          <p:spTgt spid="53"/>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53"/>
                                        </p:tgtEl>
                                        <p:attrNameLst>
                                          <p:attrName>fillcolor</p:attrName>
                                        </p:attrNameLst>
                                      </p:cBhvr>
                                      <p:to>
                                        <a:schemeClr val="accent2"/>
                                      </p:to>
                                    </p:animClr>
                                    <p:set>
                                      <p:cBhvr>
                                        <p:cTn id="86" dur="2000" fill="hold"/>
                                        <p:tgtEl>
                                          <p:spTgt spid="53"/>
                                        </p:tgtEl>
                                        <p:attrNameLst>
                                          <p:attrName>fill.type</p:attrName>
                                        </p:attrNameLst>
                                      </p:cBhvr>
                                      <p:to>
                                        <p:strVal val="solid"/>
                                      </p:to>
                                    </p:set>
                                    <p:set>
                                      <p:cBhvr>
                                        <p:cTn id="87" dur="2000" fill="hold"/>
                                        <p:tgtEl>
                                          <p:spTgt spid="53"/>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1" nodeType="clickEffect">
                                  <p:stCondLst>
                                    <p:cond delay="0"/>
                                  </p:stCondLst>
                                  <p:childTnLst>
                                    <p:animEffect transition="out" filter="dissolve">
                                      <p:cBhvr>
                                        <p:cTn id="91" dur="500"/>
                                        <p:tgtEl>
                                          <p:spTgt spid="29"/>
                                        </p:tgtEl>
                                      </p:cBhvr>
                                    </p:animEffect>
                                    <p:set>
                                      <p:cBhvr>
                                        <p:cTn id="92" dur="1" fill="hold">
                                          <p:stCondLst>
                                            <p:cond delay="499"/>
                                          </p:stCondLst>
                                        </p:cTn>
                                        <p:tgtEl>
                                          <p:spTgt spid="29"/>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30"/>
                                        </p:tgtEl>
                                      </p:cBhvr>
                                    </p:animEffect>
                                    <p:set>
                                      <p:cBhvr>
                                        <p:cTn id="95" dur="1" fill="hold">
                                          <p:stCondLst>
                                            <p:cond delay="499"/>
                                          </p:stCondLst>
                                        </p:cTn>
                                        <p:tgtEl>
                                          <p:spTgt spid="30"/>
                                        </p:tgtEl>
                                        <p:attrNameLst>
                                          <p:attrName>style.visibility</p:attrName>
                                        </p:attrNameLst>
                                      </p:cBhvr>
                                      <p:to>
                                        <p:strVal val="hidden"/>
                                      </p:to>
                                    </p:set>
                                  </p:childTnLst>
                                </p:cTn>
                              </p:par>
                              <p:par>
                                <p:cTn id="96" presetID="9" presetClass="entr" presetSubtype="0" fill="hold" grpId="0" nodeType="with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dissolve">
                                      <p:cBhvr>
                                        <p:cTn id="98" dur="500"/>
                                        <p:tgtEl>
                                          <p:spTgt spid="31"/>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dissolve">
                                      <p:cBhvr>
                                        <p:cTn id="101" dur="500"/>
                                        <p:tgtEl>
                                          <p:spTgt spid="32"/>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52"/>
                                        </p:tgtEl>
                                        <p:attrNameLst>
                                          <p:attrName>fillcolor</p:attrName>
                                        </p:attrNameLst>
                                      </p:cBhvr>
                                      <p:to>
                                        <a:schemeClr val="accent2"/>
                                      </p:to>
                                    </p:animClr>
                                    <p:set>
                                      <p:cBhvr>
                                        <p:cTn id="106" dur="2000" fill="hold"/>
                                        <p:tgtEl>
                                          <p:spTgt spid="52"/>
                                        </p:tgtEl>
                                        <p:attrNameLst>
                                          <p:attrName>fill.type</p:attrName>
                                        </p:attrNameLst>
                                      </p:cBhvr>
                                      <p:to>
                                        <p:strVal val="solid"/>
                                      </p:to>
                                    </p:set>
                                    <p:set>
                                      <p:cBhvr>
                                        <p:cTn id="107" dur="2000" fill="hold"/>
                                        <p:tgtEl>
                                          <p:spTgt spid="52"/>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31"/>
                                        </p:tgtEl>
                                      </p:cBhvr>
                                    </p:animEffect>
                                    <p:set>
                                      <p:cBhvr>
                                        <p:cTn id="112" dur="1" fill="hold">
                                          <p:stCondLst>
                                            <p:cond delay="499"/>
                                          </p:stCondLst>
                                        </p:cTn>
                                        <p:tgtEl>
                                          <p:spTgt spid="31"/>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32"/>
                                        </p:tgtEl>
                                      </p:cBhvr>
                                    </p:animEffect>
                                    <p:set>
                                      <p:cBhvr>
                                        <p:cTn id="115" dur="1" fill="hold">
                                          <p:stCondLst>
                                            <p:cond delay="499"/>
                                          </p:stCondLst>
                                        </p:cTn>
                                        <p:tgtEl>
                                          <p:spTgt spid="32"/>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dissolve">
                                      <p:cBhvr>
                                        <p:cTn id="118" dur="500"/>
                                        <p:tgtEl>
                                          <p:spTgt spid="33"/>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dissolve">
                                      <p:cBhvr>
                                        <p:cTn id="121" dur="500"/>
                                        <p:tgtEl>
                                          <p:spTgt spid="34"/>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51"/>
                                        </p:tgtEl>
                                        <p:attrNameLst>
                                          <p:attrName>fillcolor</p:attrName>
                                        </p:attrNameLst>
                                      </p:cBhvr>
                                      <p:to>
                                        <a:schemeClr val="accent2"/>
                                      </p:to>
                                    </p:animClr>
                                    <p:set>
                                      <p:cBhvr>
                                        <p:cTn id="126" dur="2000" fill="hold"/>
                                        <p:tgtEl>
                                          <p:spTgt spid="51"/>
                                        </p:tgtEl>
                                        <p:attrNameLst>
                                          <p:attrName>fill.type</p:attrName>
                                        </p:attrNameLst>
                                      </p:cBhvr>
                                      <p:to>
                                        <p:strVal val="solid"/>
                                      </p:to>
                                    </p:set>
                                    <p:set>
                                      <p:cBhvr>
                                        <p:cTn id="127" dur="2000" fill="hold"/>
                                        <p:tgtEl>
                                          <p:spTgt spid="51"/>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1" nodeType="clickEffect">
                                  <p:stCondLst>
                                    <p:cond delay="0"/>
                                  </p:stCondLst>
                                  <p:childTnLst>
                                    <p:animEffect transition="out" filter="dissolve">
                                      <p:cBhvr>
                                        <p:cTn id="131" dur="500"/>
                                        <p:tgtEl>
                                          <p:spTgt spid="33"/>
                                        </p:tgtEl>
                                      </p:cBhvr>
                                    </p:animEffect>
                                    <p:set>
                                      <p:cBhvr>
                                        <p:cTn id="132" dur="1" fill="hold">
                                          <p:stCondLst>
                                            <p:cond delay="499"/>
                                          </p:stCondLst>
                                        </p:cTn>
                                        <p:tgtEl>
                                          <p:spTgt spid="33"/>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34"/>
                                        </p:tgtEl>
                                      </p:cBhvr>
                                    </p:animEffect>
                                    <p:set>
                                      <p:cBhvr>
                                        <p:cTn id="135" dur="1" fill="hold">
                                          <p:stCondLst>
                                            <p:cond delay="499"/>
                                          </p:stCondLst>
                                        </p:cTn>
                                        <p:tgtEl>
                                          <p:spTgt spid="34"/>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35"/>
                                        </p:tgtEl>
                                        <p:attrNameLst>
                                          <p:attrName>style.visibility</p:attrName>
                                        </p:attrNameLst>
                                      </p:cBhvr>
                                      <p:to>
                                        <p:strVal val="visible"/>
                                      </p:to>
                                    </p:set>
                                    <p:animEffect transition="in" filter="dissolve">
                                      <p:cBhvr>
                                        <p:cTn id="138" dur="500"/>
                                        <p:tgtEl>
                                          <p:spTgt spid="35"/>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dissolve">
                                      <p:cBhvr>
                                        <p:cTn id="141" dur="500"/>
                                        <p:tgtEl>
                                          <p:spTgt spid="36"/>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54"/>
                                        </p:tgtEl>
                                        <p:attrNameLst>
                                          <p:attrName>style.visibility</p:attrName>
                                        </p:attrNameLst>
                                      </p:cBhvr>
                                      <p:to>
                                        <p:strVal val="visible"/>
                                      </p:to>
                                    </p:set>
                                    <p:animEffect transition="in" filter="dissolve">
                                      <p:cBhvr>
                                        <p:cTn id="146" dur="500"/>
                                        <p:tgtEl>
                                          <p:spTgt spid="54"/>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animEffect transition="in" filter="dissolve">
                                      <p:cBhvr>
                                        <p:cTn id="149" dur="500"/>
                                        <p:tgtEl>
                                          <p:spTgt spid="55"/>
                                        </p:tgtEl>
                                      </p:cBhvr>
                                    </p:animEffect>
                                  </p:childTnLst>
                                </p:cTn>
                              </p:par>
                              <p:par>
                                <p:cTn id="150" presetID="9"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dissolve">
                                      <p:cBhvr>
                                        <p:cTn id="152" dur="500"/>
                                        <p:tgtEl>
                                          <p:spTgt spid="56"/>
                                        </p:tgtEl>
                                      </p:cBhvr>
                                    </p:animEffect>
                                  </p:childTnLst>
                                </p:cTn>
                              </p:par>
                              <p:par>
                                <p:cTn id="153" presetID="9" presetClass="entr" presetSubtype="0" fill="hold" grpId="1" nodeType="withEffect">
                                  <p:stCondLst>
                                    <p:cond delay="0"/>
                                  </p:stCondLst>
                                  <p:childTnLst>
                                    <p:set>
                                      <p:cBhvr>
                                        <p:cTn id="154" dur="1" fill="hold">
                                          <p:stCondLst>
                                            <p:cond delay="0"/>
                                          </p:stCondLst>
                                        </p:cTn>
                                        <p:tgtEl>
                                          <p:spTgt spid="57"/>
                                        </p:tgtEl>
                                        <p:attrNameLst>
                                          <p:attrName>style.visibility</p:attrName>
                                        </p:attrNameLst>
                                      </p:cBhvr>
                                      <p:to>
                                        <p:strVal val="visible"/>
                                      </p:to>
                                    </p:set>
                                    <p:animEffect transition="in" filter="dissolve">
                                      <p:cBhvr>
                                        <p:cTn id="155" dur="500"/>
                                        <p:tgtEl>
                                          <p:spTgt spid="57"/>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58"/>
                                        </p:tgtEl>
                                        <p:attrNameLst>
                                          <p:attrName>style.visibility</p:attrName>
                                        </p:attrNameLst>
                                      </p:cBhvr>
                                      <p:to>
                                        <p:strVal val="visible"/>
                                      </p:to>
                                    </p:set>
                                    <p:animEffect transition="in" filter="dissolve">
                                      <p:cBhvr>
                                        <p:cTn id="158" dur="500"/>
                                        <p:tgtEl>
                                          <p:spTgt spid="58"/>
                                        </p:tgtEl>
                                      </p:cBhvr>
                                    </p:animEffect>
                                  </p:childTnLst>
                                </p:cTn>
                              </p:par>
                              <p:par>
                                <p:cTn id="159" presetID="9" presetClass="entr" presetSubtype="0" fill="hold" grpId="1" nodeType="withEffect">
                                  <p:stCondLst>
                                    <p:cond delay="0"/>
                                  </p:stCondLst>
                                  <p:childTnLst>
                                    <p:set>
                                      <p:cBhvr>
                                        <p:cTn id="160" dur="1" fill="hold">
                                          <p:stCondLst>
                                            <p:cond delay="0"/>
                                          </p:stCondLst>
                                        </p:cTn>
                                        <p:tgtEl>
                                          <p:spTgt spid="59"/>
                                        </p:tgtEl>
                                        <p:attrNameLst>
                                          <p:attrName>style.visibility</p:attrName>
                                        </p:attrNameLst>
                                      </p:cBhvr>
                                      <p:to>
                                        <p:strVal val="visible"/>
                                      </p:to>
                                    </p:set>
                                    <p:animEffect transition="in" filter="dissolve">
                                      <p:cBhvr>
                                        <p:cTn id="161" dur="500"/>
                                        <p:tgtEl>
                                          <p:spTgt spid="5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60"/>
                                        </p:tgtEl>
                                        <p:attrNameLst>
                                          <p:attrName>style.visibility</p:attrName>
                                        </p:attrNameLst>
                                      </p:cBhvr>
                                      <p:to>
                                        <p:strVal val="visible"/>
                                      </p:to>
                                    </p:set>
                                    <p:animEffect transition="in" filter="dissolve">
                                      <p:cBhvr>
                                        <p:cTn id="164" dur="500"/>
                                        <p:tgtEl>
                                          <p:spTgt spid="60"/>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61"/>
                                        </p:tgtEl>
                                        <p:attrNameLst>
                                          <p:attrName>style.visibility</p:attrName>
                                        </p:attrNameLst>
                                      </p:cBhvr>
                                      <p:to>
                                        <p:strVal val="visible"/>
                                      </p:to>
                                    </p:set>
                                    <p:animEffect transition="in" filter="dissolve">
                                      <p:cBhvr>
                                        <p:cTn id="167" dur="500"/>
                                        <p:tgtEl>
                                          <p:spTgt spid="61"/>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62"/>
                                        </p:tgtEl>
                                        <p:attrNameLst>
                                          <p:attrName>style.visibility</p:attrName>
                                        </p:attrNameLst>
                                      </p:cBhvr>
                                      <p:to>
                                        <p:strVal val="visible"/>
                                      </p:to>
                                    </p:set>
                                    <p:animEffect transition="in" filter="dissolve">
                                      <p:cBhvr>
                                        <p:cTn id="170" dur="500"/>
                                        <p:tgtEl>
                                          <p:spTgt spid="6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63"/>
                                        </p:tgtEl>
                                        <p:attrNameLst>
                                          <p:attrName>style.visibility</p:attrName>
                                        </p:attrNameLst>
                                      </p:cBhvr>
                                      <p:to>
                                        <p:strVal val="visible"/>
                                      </p:to>
                                    </p:set>
                                    <p:animEffect transition="in" filter="dissolve">
                                      <p:cBhvr>
                                        <p:cTn id="173" dur="500"/>
                                        <p:tgtEl>
                                          <p:spTgt spid="6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64"/>
                                        </p:tgtEl>
                                        <p:attrNameLst>
                                          <p:attrName>style.visibility</p:attrName>
                                        </p:attrNameLst>
                                      </p:cBhvr>
                                      <p:to>
                                        <p:strVal val="visible"/>
                                      </p:to>
                                    </p:set>
                                    <p:animEffect transition="in" filter="dissolve">
                                      <p:cBhvr>
                                        <p:cTn id="176" dur="500"/>
                                        <p:tgtEl>
                                          <p:spTgt spid="6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65"/>
                                        </p:tgtEl>
                                        <p:attrNameLst>
                                          <p:attrName>style.visibility</p:attrName>
                                        </p:attrNameLst>
                                      </p:cBhvr>
                                      <p:to>
                                        <p:strVal val="visible"/>
                                      </p:to>
                                    </p:set>
                                    <p:animEffect transition="in" filter="dissolve">
                                      <p:cBhvr>
                                        <p:cTn id="179" dur="500"/>
                                        <p:tgtEl>
                                          <p:spTgt spid="6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66"/>
                                        </p:tgtEl>
                                        <p:attrNameLst>
                                          <p:attrName>style.visibility</p:attrName>
                                        </p:attrNameLst>
                                      </p:cBhvr>
                                      <p:to>
                                        <p:strVal val="visible"/>
                                      </p:to>
                                    </p:set>
                                    <p:animEffect transition="in" filter="dissolve">
                                      <p:cBhvr>
                                        <p:cTn id="182" dur="500"/>
                                        <p:tgtEl>
                                          <p:spTgt spid="66"/>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67"/>
                                        </p:tgtEl>
                                        <p:attrNameLst>
                                          <p:attrName>style.visibility</p:attrName>
                                        </p:attrNameLst>
                                      </p:cBhvr>
                                      <p:to>
                                        <p:strVal val="visible"/>
                                      </p:to>
                                    </p:set>
                                    <p:animEffect transition="in" filter="dissolve">
                                      <p:cBhvr>
                                        <p:cTn id="185" dur="500"/>
                                        <p:tgtEl>
                                          <p:spTgt spid="67"/>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68"/>
                                        </p:tgtEl>
                                        <p:attrNameLst>
                                          <p:attrName>style.visibility</p:attrName>
                                        </p:attrNameLst>
                                      </p:cBhvr>
                                      <p:to>
                                        <p:strVal val="visible"/>
                                      </p:to>
                                    </p:set>
                                    <p:animEffect transition="in" filter="dissolve">
                                      <p:cBhvr>
                                        <p:cTn id="188" dur="500"/>
                                        <p:tgtEl>
                                          <p:spTgt spid="6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69"/>
                                        </p:tgtEl>
                                        <p:attrNameLst>
                                          <p:attrName>style.visibility</p:attrName>
                                        </p:attrNameLst>
                                      </p:cBhvr>
                                      <p:to>
                                        <p:strVal val="visible"/>
                                      </p:to>
                                    </p:set>
                                    <p:animEffect transition="in" filter="dissolve">
                                      <p:cBhvr>
                                        <p:cTn id="191" dur="500"/>
                                        <p:tgtEl>
                                          <p:spTgt spid="69"/>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70"/>
                                        </p:tgtEl>
                                        <p:attrNameLst>
                                          <p:attrName>style.visibility</p:attrName>
                                        </p:attrNameLst>
                                      </p:cBhvr>
                                      <p:to>
                                        <p:strVal val="visible"/>
                                      </p:to>
                                    </p:set>
                                    <p:animEffect transition="in" filter="dissolve">
                                      <p:cBhvr>
                                        <p:cTn id="194" dur="500"/>
                                        <p:tgtEl>
                                          <p:spTgt spid="7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71"/>
                                        </p:tgtEl>
                                        <p:attrNameLst>
                                          <p:attrName>style.visibility</p:attrName>
                                        </p:attrNameLst>
                                      </p:cBhvr>
                                      <p:to>
                                        <p:strVal val="visible"/>
                                      </p:to>
                                    </p:set>
                                    <p:animEffect transition="in" filter="dissolve">
                                      <p:cBhvr>
                                        <p:cTn id="197" dur="500"/>
                                        <p:tgtEl>
                                          <p:spTgt spid="71"/>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72"/>
                                        </p:tgtEl>
                                        <p:attrNameLst>
                                          <p:attrName>style.visibility</p:attrName>
                                        </p:attrNameLst>
                                      </p:cBhvr>
                                      <p:to>
                                        <p:strVal val="visible"/>
                                      </p:to>
                                    </p:set>
                                    <p:animEffect transition="in" filter="dissolve">
                                      <p:cBhvr>
                                        <p:cTn id="200" dur="500"/>
                                        <p:tgtEl>
                                          <p:spTgt spid="72"/>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73"/>
                                        </p:tgtEl>
                                        <p:attrNameLst>
                                          <p:attrName>style.visibility</p:attrName>
                                        </p:attrNameLst>
                                      </p:cBhvr>
                                      <p:to>
                                        <p:strVal val="visible"/>
                                      </p:to>
                                    </p:set>
                                    <p:animEffect transition="in" filter="dissolve">
                                      <p:cBhvr>
                                        <p:cTn id="203" dur="500"/>
                                        <p:tgtEl>
                                          <p:spTgt spid="73"/>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74"/>
                                        </p:tgtEl>
                                        <p:attrNameLst>
                                          <p:attrName>style.visibility</p:attrName>
                                        </p:attrNameLst>
                                      </p:cBhvr>
                                      <p:to>
                                        <p:strVal val="visible"/>
                                      </p:to>
                                    </p:set>
                                    <p:animEffect transition="in" filter="dissolve">
                                      <p:cBhvr>
                                        <p:cTn id="206" dur="500"/>
                                        <p:tgtEl>
                                          <p:spTgt spid="7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75"/>
                                        </p:tgtEl>
                                        <p:attrNameLst>
                                          <p:attrName>style.visibility</p:attrName>
                                        </p:attrNameLst>
                                      </p:cBhvr>
                                      <p:to>
                                        <p:strVal val="visible"/>
                                      </p:to>
                                    </p:set>
                                    <p:animEffect transition="in" filter="dissolve">
                                      <p:cBhvr>
                                        <p:cTn id="209" dur="500"/>
                                        <p:tgtEl>
                                          <p:spTgt spid="7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56"/>
                                        </p:tgtEl>
                                      </p:cBhvr>
                                    </p:animEffect>
                                    <p:set>
                                      <p:cBhvr>
                                        <p:cTn id="214" dur="1" fill="hold">
                                          <p:stCondLst>
                                            <p:cond delay="499"/>
                                          </p:stCondLst>
                                        </p:cTn>
                                        <p:tgtEl>
                                          <p:spTgt spid="56"/>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57"/>
                                        </p:tgtEl>
                                      </p:cBhvr>
                                    </p:animEffect>
                                    <p:set>
                                      <p:cBhvr>
                                        <p:cTn id="217" dur="1" fill="hold">
                                          <p:stCondLst>
                                            <p:cond delay="499"/>
                                          </p:stCondLst>
                                        </p:cTn>
                                        <p:tgtEl>
                                          <p:spTgt spid="57"/>
                                        </p:tgtEl>
                                        <p:attrNameLst>
                                          <p:attrName>style.visibility</p:attrName>
                                        </p:attrNameLst>
                                      </p:cBhvr>
                                      <p:to>
                                        <p:strVal val="hidden"/>
                                      </p:to>
                                    </p:set>
                                  </p:childTnLst>
                                </p:cTn>
                              </p:par>
                              <p:par>
                                <p:cTn id="218" presetID="9" presetClass="entr" presetSubtype="0" fill="hold" grpId="0" nodeType="withEffect">
                                  <p:stCondLst>
                                    <p:cond delay="0"/>
                                  </p:stCondLst>
                                  <p:childTnLst>
                                    <p:set>
                                      <p:cBhvr>
                                        <p:cTn id="219" dur="1" fill="hold">
                                          <p:stCondLst>
                                            <p:cond delay="0"/>
                                          </p:stCondLst>
                                        </p:cTn>
                                        <p:tgtEl>
                                          <p:spTgt spid="76"/>
                                        </p:tgtEl>
                                        <p:attrNameLst>
                                          <p:attrName>style.visibility</p:attrName>
                                        </p:attrNameLst>
                                      </p:cBhvr>
                                      <p:to>
                                        <p:strVal val="visible"/>
                                      </p:to>
                                    </p:set>
                                    <p:animEffect transition="in" filter="dissolve">
                                      <p:cBhvr>
                                        <p:cTn id="220" dur="500"/>
                                        <p:tgtEl>
                                          <p:spTgt spid="76"/>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77"/>
                                        </p:tgtEl>
                                        <p:attrNameLst>
                                          <p:attrName>style.visibility</p:attrName>
                                        </p:attrNameLst>
                                      </p:cBhvr>
                                      <p:to>
                                        <p:strVal val="visible"/>
                                      </p:to>
                                    </p:set>
                                    <p:animEffect transition="in" filter="dissolve">
                                      <p:cBhvr>
                                        <p:cTn id="223" dur="500"/>
                                        <p:tgtEl>
                                          <p:spTgt spid="77"/>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mph" presetSubtype="2" fill="hold" nodeType="clickEffect">
                                  <p:stCondLst>
                                    <p:cond delay="0"/>
                                  </p:stCondLst>
                                  <p:childTnLst>
                                    <p:animClr clrSpc="rgb" dir="cw">
                                      <p:cBhvr>
                                        <p:cTn id="227" dur="2000" fill="hold"/>
                                        <p:tgtEl>
                                          <p:spTgt spid="62"/>
                                        </p:tgtEl>
                                        <p:attrNameLst>
                                          <p:attrName>fillcolor</p:attrName>
                                        </p:attrNameLst>
                                      </p:cBhvr>
                                      <p:to>
                                        <a:schemeClr val="accent2"/>
                                      </p:to>
                                    </p:animClr>
                                    <p:set>
                                      <p:cBhvr>
                                        <p:cTn id="228" dur="2000" fill="hold"/>
                                        <p:tgtEl>
                                          <p:spTgt spid="62"/>
                                        </p:tgtEl>
                                        <p:attrNameLst>
                                          <p:attrName>fill.type</p:attrName>
                                        </p:attrNameLst>
                                      </p:cBhvr>
                                      <p:to>
                                        <p:strVal val="solid"/>
                                      </p:to>
                                    </p:set>
                                    <p:set>
                                      <p:cBhvr>
                                        <p:cTn id="229" dur="2000" fill="hold"/>
                                        <p:tgtEl>
                                          <p:spTgt spid="62"/>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9" presetClass="exit" presetSubtype="0" fill="hold" grpId="1" nodeType="clickEffect">
                                  <p:stCondLst>
                                    <p:cond delay="0"/>
                                  </p:stCondLst>
                                  <p:childTnLst>
                                    <p:animEffect transition="out" filter="dissolve">
                                      <p:cBhvr>
                                        <p:cTn id="233" dur="500"/>
                                        <p:tgtEl>
                                          <p:spTgt spid="76"/>
                                        </p:tgtEl>
                                      </p:cBhvr>
                                    </p:animEffect>
                                    <p:set>
                                      <p:cBhvr>
                                        <p:cTn id="234" dur="1" fill="hold">
                                          <p:stCondLst>
                                            <p:cond delay="499"/>
                                          </p:stCondLst>
                                        </p:cTn>
                                        <p:tgtEl>
                                          <p:spTgt spid="76"/>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77"/>
                                        </p:tgtEl>
                                      </p:cBhvr>
                                    </p:animEffect>
                                    <p:set>
                                      <p:cBhvr>
                                        <p:cTn id="237" dur="1" fill="hold">
                                          <p:stCondLst>
                                            <p:cond delay="499"/>
                                          </p:stCondLst>
                                        </p:cTn>
                                        <p:tgtEl>
                                          <p:spTgt spid="77"/>
                                        </p:tgtEl>
                                        <p:attrNameLst>
                                          <p:attrName>style.visibility</p:attrName>
                                        </p:attrNameLst>
                                      </p:cBhvr>
                                      <p:to>
                                        <p:strVal val="hidden"/>
                                      </p:to>
                                    </p:set>
                                  </p:childTnLst>
                                </p:cTn>
                              </p:par>
                              <p:par>
                                <p:cTn id="238" presetID="9" presetClass="entr" presetSubtype="0" fill="hold" grpId="0" nodeType="withEffect">
                                  <p:stCondLst>
                                    <p:cond delay="0"/>
                                  </p:stCondLst>
                                  <p:childTnLst>
                                    <p:set>
                                      <p:cBhvr>
                                        <p:cTn id="239" dur="1" fill="hold">
                                          <p:stCondLst>
                                            <p:cond delay="0"/>
                                          </p:stCondLst>
                                        </p:cTn>
                                        <p:tgtEl>
                                          <p:spTgt spid="78"/>
                                        </p:tgtEl>
                                        <p:attrNameLst>
                                          <p:attrName>style.visibility</p:attrName>
                                        </p:attrNameLst>
                                      </p:cBhvr>
                                      <p:to>
                                        <p:strVal val="visible"/>
                                      </p:to>
                                    </p:set>
                                    <p:animEffect transition="in" filter="dissolve">
                                      <p:cBhvr>
                                        <p:cTn id="240" dur="500"/>
                                        <p:tgtEl>
                                          <p:spTgt spid="7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79"/>
                                        </p:tgtEl>
                                        <p:attrNameLst>
                                          <p:attrName>style.visibility</p:attrName>
                                        </p:attrNameLst>
                                      </p:cBhvr>
                                      <p:to>
                                        <p:strVal val="visible"/>
                                      </p:to>
                                    </p:set>
                                    <p:animEffect transition="in" filter="dissolve">
                                      <p:cBhvr>
                                        <p:cTn id="243" dur="500"/>
                                        <p:tgtEl>
                                          <p:spTgt spid="7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xit" presetSubtype="0" fill="hold" grpId="0" nodeType="clickEffect">
                                  <p:stCondLst>
                                    <p:cond delay="0"/>
                                  </p:stCondLst>
                                  <p:childTnLst>
                                    <p:animEffect transition="out" filter="dissolve">
                                      <p:cBhvr>
                                        <p:cTn id="247" dur="500"/>
                                        <p:tgtEl>
                                          <p:spTgt spid="58"/>
                                        </p:tgtEl>
                                      </p:cBhvr>
                                    </p:animEffect>
                                    <p:set>
                                      <p:cBhvr>
                                        <p:cTn id="248" dur="1" fill="hold">
                                          <p:stCondLst>
                                            <p:cond delay="499"/>
                                          </p:stCondLst>
                                        </p:cTn>
                                        <p:tgtEl>
                                          <p:spTgt spid="58"/>
                                        </p:tgtEl>
                                        <p:attrNameLst>
                                          <p:attrName>style.visibility</p:attrName>
                                        </p:attrNameLst>
                                      </p:cBhvr>
                                      <p:to>
                                        <p:strVal val="hidden"/>
                                      </p:to>
                                    </p:set>
                                  </p:childTnLst>
                                </p:cTn>
                              </p:par>
                              <p:par>
                                <p:cTn id="249" presetID="9" presetClass="exit" presetSubtype="0" fill="hold" grpId="0" nodeType="withEffect">
                                  <p:stCondLst>
                                    <p:cond delay="0"/>
                                  </p:stCondLst>
                                  <p:childTnLst>
                                    <p:animEffect transition="out" filter="dissolve">
                                      <p:cBhvr>
                                        <p:cTn id="250" dur="500"/>
                                        <p:tgtEl>
                                          <p:spTgt spid="59"/>
                                        </p:tgtEl>
                                      </p:cBhvr>
                                    </p:animEffect>
                                    <p:set>
                                      <p:cBhvr>
                                        <p:cTn id="251" dur="1" fill="hold">
                                          <p:stCondLst>
                                            <p:cond delay="499"/>
                                          </p:stCondLst>
                                        </p:cTn>
                                        <p:tgtEl>
                                          <p:spTgt spid="59"/>
                                        </p:tgtEl>
                                        <p:attrNameLst>
                                          <p:attrName>style.visibility</p:attrName>
                                        </p:attrNameLst>
                                      </p:cBhvr>
                                      <p:to>
                                        <p:strVal val="hidden"/>
                                      </p:to>
                                    </p:set>
                                  </p:childTnLst>
                                </p:cTn>
                              </p:par>
                              <p:par>
                                <p:cTn id="252" presetID="9" presetClass="entr" presetSubtype="0" fill="hold" grpId="0" nodeType="withEffect">
                                  <p:stCondLst>
                                    <p:cond delay="0"/>
                                  </p:stCondLst>
                                  <p:childTnLst>
                                    <p:set>
                                      <p:cBhvr>
                                        <p:cTn id="253" dur="1" fill="hold">
                                          <p:stCondLst>
                                            <p:cond delay="0"/>
                                          </p:stCondLst>
                                        </p:cTn>
                                        <p:tgtEl>
                                          <p:spTgt spid="80"/>
                                        </p:tgtEl>
                                        <p:attrNameLst>
                                          <p:attrName>style.visibility</p:attrName>
                                        </p:attrNameLst>
                                      </p:cBhvr>
                                      <p:to>
                                        <p:strVal val="visible"/>
                                      </p:to>
                                    </p:set>
                                    <p:animEffect transition="in" filter="dissolve">
                                      <p:cBhvr>
                                        <p:cTn id="254" dur="500"/>
                                        <p:tgtEl>
                                          <p:spTgt spid="80"/>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81"/>
                                        </p:tgtEl>
                                        <p:attrNameLst>
                                          <p:attrName>style.visibility</p:attrName>
                                        </p:attrNameLst>
                                      </p:cBhvr>
                                      <p:to>
                                        <p:strVal val="visible"/>
                                      </p:to>
                                    </p:set>
                                    <p:animEffect transition="in" filter="dissolve">
                                      <p:cBhvr>
                                        <p:cTn id="257" dur="500"/>
                                        <p:tgtEl>
                                          <p:spTgt spid="81"/>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71"/>
                                        </p:tgtEl>
                                        <p:attrNameLst>
                                          <p:attrName>fillcolor</p:attrName>
                                        </p:attrNameLst>
                                      </p:cBhvr>
                                      <p:to>
                                        <a:schemeClr val="accent2"/>
                                      </p:to>
                                    </p:animClr>
                                    <p:set>
                                      <p:cBhvr>
                                        <p:cTn id="262" dur="2000" fill="hold"/>
                                        <p:tgtEl>
                                          <p:spTgt spid="71"/>
                                        </p:tgtEl>
                                        <p:attrNameLst>
                                          <p:attrName>fill.type</p:attrName>
                                        </p:attrNameLst>
                                      </p:cBhvr>
                                      <p:to>
                                        <p:strVal val="solid"/>
                                      </p:to>
                                    </p:set>
                                    <p:set>
                                      <p:cBhvr>
                                        <p:cTn id="263" dur="2000" fill="hold"/>
                                        <p:tgtEl>
                                          <p:spTgt spid="71"/>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xit" presetSubtype="0" fill="hold" grpId="1" nodeType="clickEffect">
                                  <p:stCondLst>
                                    <p:cond delay="0"/>
                                  </p:stCondLst>
                                  <p:childTnLst>
                                    <p:animEffect transition="out" filter="dissolve">
                                      <p:cBhvr>
                                        <p:cTn id="267" dur="500"/>
                                        <p:tgtEl>
                                          <p:spTgt spid="80"/>
                                        </p:tgtEl>
                                      </p:cBhvr>
                                    </p:animEffect>
                                    <p:set>
                                      <p:cBhvr>
                                        <p:cTn id="268" dur="1" fill="hold">
                                          <p:stCondLst>
                                            <p:cond delay="499"/>
                                          </p:stCondLst>
                                        </p:cTn>
                                        <p:tgtEl>
                                          <p:spTgt spid="80"/>
                                        </p:tgtEl>
                                        <p:attrNameLst>
                                          <p:attrName>style.visibility</p:attrName>
                                        </p:attrNameLst>
                                      </p:cBhvr>
                                      <p:to>
                                        <p:strVal val="hidden"/>
                                      </p:to>
                                    </p:set>
                                  </p:childTnLst>
                                </p:cTn>
                              </p:par>
                              <p:par>
                                <p:cTn id="269" presetID="9" presetClass="exit" presetSubtype="0" fill="hold" grpId="1" nodeType="withEffect">
                                  <p:stCondLst>
                                    <p:cond delay="0"/>
                                  </p:stCondLst>
                                  <p:childTnLst>
                                    <p:animEffect transition="out" filter="dissolve">
                                      <p:cBhvr>
                                        <p:cTn id="270" dur="500"/>
                                        <p:tgtEl>
                                          <p:spTgt spid="81"/>
                                        </p:tgtEl>
                                      </p:cBhvr>
                                    </p:animEffect>
                                    <p:set>
                                      <p:cBhvr>
                                        <p:cTn id="271" dur="1" fill="hold">
                                          <p:stCondLst>
                                            <p:cond delay="499"/>
                                          </p:stCondLst>
                                        </p:cTn>
                                        <p:tgtEl>
                                          <p:spTgt spid="81"/>
                                        </p:tgtEl>
                                        <p:attrNameLst>
                                          <p:attrName>style.visibility</p:attrName>
                                        </p:attrNameLst>
                                      </p:cBhvr>
                                      <p:to>
                                        <p:strVal val="hidden"/>
                                      </p:to>
                                    </p:set>
                                  </p:childTnLst>
                                </p:cTn>
                              </p:par>
                              <p:par>
                                <p:cTn id="272" presetID="9" presetClass="entr" presetSubtype="0" fill="hold" grpId="0" nodeType="withEffect">
                                  <p:stCondLst>
                                    <p:cond delay="0"/>
                                  </p:stCondLst>
                                  <p:childTnLst>
                                    <p:set>
                                      <p:cBhvr>
                                        <p:cTn id="273" dur="1" fill="hold">
                                          <p:stCondLst>
                                            <p:cond delay="0"/>
                                          </p:stCondLst>
                                        </p:cTn>
                                        <p:tgtEl>
                                          <p:spTgt spid="82"/>
                                        </p:tgtEl>
                                        <p:attrNameLst>
                                          <p:attrName>style.visibility</p:attrName>
                                        </p:attrNameLst>
                                      </p:cBhvr>
                                      <p:to>
                                        <p:strVal val="visible"/>
                                      </p:to>
                                    </p:set>
                                    <p:animEffect transition="in" filter="dissolve">
                                      <p:cBhvr>
                                        <p:cTn id="274" dur="500"/>
                                        <p:tgtEl>
                                          <p:spTgt spid="82"/>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83"/>
                                        </p:tgtEl>
                                        <p:attrNameLst>
                                          <p:attrName>style.visibility</p:attrName>
                                        </p:attrNameLst>
                                      </p:cBhvr>
                                      <p:to>
                                        <p:strVal val="visible"/>
                                      </p:to>
                                    </p:set>
                                    <p:animEffect transition="in" filter="dissolve">
                                      <p:cBhvr>
                                        <p:cTn id="277" dur="500"/>
                                        <p:tgtEl>
                                          <p:spTgt spid="8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000" fill="hold"/>
                                        <p:tgtEl>
                                          <p:spTgt spid="70"/>
                                        </p:tgtEl>
                                        <p:attrNameLst>
                                          <p:attrName>fillcolor</p:attrName>
                                        </p:attrNameLst>
                                      </p:cBhvr>
                                      <p:to>
                                        <a:schemeClr val="accent2"/>
                                      </p:to>
                                    </p:animClr>
                                    <p:set>
                                      <p:cBhvr>
                                        <p:cTn id="282" dur="2000" fill="hold"/>
                                        <p:tgtEl>
                                          <p:spTgt spid="70"/>
                                        </p:tgtEl>
                                        <p:attrNameLst>
                                          <p:attrName>fill.type</p:attrName>
                                        </p:attrNameLst>
                                      </p:cBhvr>
                                      <p:to>
                                        <p:strVal val="solid"/>
                                      </p:to>
                                    </p:set>
                                    <p:set>
                                      <p:cBhvr>
                                        <p:cTn id="283" dur="2000" fill="hold"/>
                                        <p:tgtEl>
                                          <p:spTgt spid="70"/>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9" presetClass="exit" presetSubtype="0" fill="hold" grpId="1" nodeType="clickEffect">
                                  <p:stCondLst>
                                    <p:cond delay="0"/>
                                  </p:stCondLst>
                                  <p:childTnLst>
                                    <p:animEffect transition="out" filter="dissolve">
                                      <p:cBhvr>
                                        <p:cTn id="287" dur="500"/>
                                        <p:tgtEl>
                                          <p:spTgt spid="82"/>
                                        </p:tgtEl>
                                      </p:cBhvr>
                                    </p:animEffect>
                                    <p:set>
                                      <p:cBhvr>
                                        <p:cTn id="288" dur="1" fill="hold">
                                          <p:stCondLst>
                                            <p:cond delay="499"/>
                                          </p:stCondLst>
                                        </p:cTn>
                                        <p:tgtEl>
                                          <p:spTgt spid="8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83"/>
                                        </p:tgtEl>
                                      </p:cBhvr>
                                    </p:animEffect>
                                    <p:set>
                                      <p:cBhvr>
                                        <p:cTn id="291" dur="1" fill="hold">
                                          <p:stCondLst>
                                            <p:cond delay="499"/>
                                          </p:stCondLst>
                                        </p:cTn>
                                        <p:tgtEl>
                                          <p:spTgt spid="83"/>
                                        </p:tgtEl>
                                        <p:attrNameLst>
                                          <p:attrName>style.visibility</p:attrName>
                                        </p:attrNameLst>
                                      </p:cBhvr>
                                      <p:to>
                                        <p:strVal val="hidden"/>
                                      </p:to>
                                    </p:set>
                                  </p:childTnLst>
                                </p:cTn>
                              </p:par>
                              <p:par>
                                <p:cTn id="292" presetID="9" presetClass="entr" presetSubtype="0" fill="hold" grpId="0" nodeType="withEffect">
                                  <p:stCondLst>
                                    <p:cond delay="0"/>
                                  </p:stCondLst>
                                  <p:childTnLst>
                                    <p:set>
                                      <p:cBhvr>
                                        <p:cTn id="293" dur="1" fill="hold">
                                          <p:stCondLst>
                                            <p:cond delay="0"/>
                                          </p:stCondLst>
                                        </p:cTn>
                                        <p:tgtEl>
                                          <p:spTgt spid="84"/>
                                        </p:tgtEl>
                                        <p:attrNameLst>
                                          <p:attrName>style.visibility</p:attrName>
                                        </p:attrNameLst>
                                      </p:cBhvr>
                                      <p:to>
                                        <p:strVal val="visible"/>
                                      </p:to>
                                    </p:set>
                                    <p:animEffect transition="in" filter="dissolve">
                                      <p:cBhvr>
                                        <p:cTn id="294" dur="500"/>
                                        <p:tgtEl>
                                          <p:spTgt spid="84"/>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85"/>
                                        </p:tgtEl>
                                        <p:attrNameLst>
                                          <p:attrName>style.visibility</p:attrName>
                                        </p:attrNameLst>
                                      </p:cBhvr>
                                      <p:to>
                                        <p:strVal val="visible"/>
                                      </p:to>
                                    </p:set>
                                    <p:animEffect transition="in" filter="dissolve">
                                      <p:cBhvr>
                                        <p:cTn id="297" dur="500"/>
                                        <p:tgtEl>
                                          <p:spTgt spid="85"/>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86"/>
                                        </p:tgtEl>
                                        <p:attrNameLst>
                                          <p:attrName>style.visibility</p:attrName>
                                        </p:attrNameLst>
                                      </p:cBhvr>
                                      <p:to>
                                        <p:strVal val="visible"/>
                                      </p:to>
                                    </p:set>
                                    <p:animEffect transition="in" filter="dissolve">
                                      <p:cBhvr>
                                        <p:cTn id="302" dur="500"/>
                                        <p:tgtEl>
                                          <p:spTgt spid="86"/>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87"/>
                                        </p:tgtEl>
                                        <p:attrNameLst>
                                          <p:attrName>style.visibility</p:attrName>
                                        </p:attrNameLst>
                                      </p:cBhvr>
                                      <p:to>
                                        <p:strVal val="visible"/>
                                      </p:to>
                                    </p:set>
                                    <p:animEffect transition="in" filter="dissolve">
                                      <p:cBhvr>
                                        <p:cTn id="305" dur="500"/>
                                        <p:tgtEl>
                                          <p:spTgt spid="87"/>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88"/>
                                        </p:tgtEl>
                                        <p:attrNameLst>
                                          <p:attrName>style.visibility</p:attrName>
                                        </p:attrNameLst>
                                      </p:cBhvr>
                                      <p:to>
                                        <p:strVal val="visible"/>
                                      </p:to>
                                    </p:set>
                                    <p:animEffect transition="in" filter="dissolve">
                                      <p:cBhvr>
                                        <p:cTn id="308" dur="500"/>
                                        <p:tgtEl>
                                          <p:spTgt spid="88"/>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89"/>
                                        </p:tgtEl>
                                        <p:attrNameLst>
                                          <p:attrName>style.visibility</p:attrName>
                                        </p:attrNameLst>
                                      </p:cBhvr>
                                      <p:to>
                                        <p:strVal val="visible"/>
                                      </p:to>
                                    </p:set>
                                    <p:animEffect transition="in" filter="dissolve">
                                      <p:cBhvr>
                                        <p:cTn id="311" dur="500"/>
                                        <p:tgtEl>
                                          <p:spTgt spid="89"/>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90"/>
                                        </p:tgtEl>
                                        <p:attrNameLst>
                                          <p:attrName>style.visibility</p:attrName>
                                        </p:attrNameLst>
                                      </p:cBhvr>
                                      <p:to>
                                        <p:strVal val="visible"/>
                                      </p:to>
                                    </p:set>
                                    <p:animEffect transition="in" filter="dissolve">
                                      <p:cBhvr>
                                        <p:cTn id="314" dur="500"/>
                                        <p:tgtEl>
                                          <p:spTgt spid="90"/>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91"/>
                                        </p:tgtEl>
                                        <p:attrNameLst>
                                          <p:attrName>style.visibility</p:attrName>
                                        </p:attrNameLst>
                                      </p:cBhvr>
                                      <p:to>
                                        <p:strVal val="visible"/>
                                      </p:to>
                                    </p:set>
                                    <p:animEffect transition="in" filter="dissolve">
                                      <p:cBhvr>
                                        <p:cTn id="317" dur="500"/>
                                        <p:tgtEl>
                                          <p:spTgt spid="91"/>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92"/>
                                        </p:tgtEl>
                                        <p:attrNameLst>
                                          <p:attrName>style.visibility</p:attrName>
                                        </p:attrNameLst>
                                      </p:cBhvr>
                                      <p:to>
                                        <p:strVal val="visible"/>
                                      </p:to>
                                    </p:set>
                                    <p:animEffect transition="in" filter="dissolve">
                                      <p:cBhvr>
                                        <p:cTn id="320" dur="500"/>
                                        <p:tgtEl>
                                          <p:spTgt spid="92"/>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93"/>
                                        </p:tgtEl>
                                        <p:attrNameLst>
                                          <p:attrName>style.visibility</p:attrName>
                                        </p:attrNameLst>
                                      </p:cBhvr>
                                      <p:to>
                                        <p:strVal val="visible"/>
                                      </p:to>
                                    </p:set>
                                    <p:animEffect transition="in" filter="dissolve">
                                      <p:cBhvr>
                                        <p:cTn id="323" dur="500"/>
                                        <p:tgtEl>
                                          <p:spTgt spid="93"/>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94"/>
                                        </p:tgtEl>
                                        <p:attrNameLst>
                                          <p:attrName>style.visibility</p:attrName>
                                        </p:attrNameLst>
                                      </p:cBhvr>
                                      <p:to>
                                        <p:strVal val="visible"/>
                                      </p:to>
                                    </p:set>
                                    <p:animEffect transition="in" filter="dissolve">
                                      <p:cBhvr>
                                        <p:cTn id="326" dur="500"/>
                                        <p:tgtEl>
                                          <p:spTgt spid="94"/>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95"/>
                                        </p:tgtEl>
                                        <p:attrNameLst>
                                          <p:attrName>style.visibility</p:attrName>
                                        </p:attrNameLst>
                                      </p:cBhvr>
                                      <p:to>
                                        <p:strVal val="visible"/>
                                      </p:to>
                                    </p:set>
                                    <p:animEffect transition="in" filter="dissolve">
                                      <p:cBhvr>
                                        <p:cTn id="329" dur="500"/>
                                        <p:tgtEl>
                                          <p:spTgt spid="95"/>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96"/>
                                        </p:tgtEl>
                                        <p:attrNameLst>
                                          <p:attrName>style.visibility</p:attrName>
                                        </p:attrNameLst>
                                      </p:cBhvr>
                                      <p:to>
                                        <p:strVal val="visible"/>
                                      </p:to>
                                    </p:set>
                                    <p:animEffect transition="in" filter="dissolve">
                                      <p:cBhvr>
                                        <p:cTn id="332" dur="500"/>
                                        <p:tgtEl>
                                          <p:spTgt spid="96"/>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97"/>
                                        </p:tgtEl>
                                        <p:attrNameLst>
                                          <p:attrName>style.visibility</p:attrName>
                                        </p:attrNameLst>
                                      </p:cBhvr>
                                      <p:to>
                                        <p:strVal val="visible"/>
                                      </p:to>
                                    </p:set>
                                    <p:animEffect transition="in" filter="dissolve">
                                      <p:cBhvr>
                                        <p:cTn id="335" dur="500"/>
                                        <p:tgtEl>
                                          <p:spTgt spid="97"/>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98"/>
                                        </p:tgtEl>
                                        <p:attrNameLst>
                                          <p:attrName>style.visibility</p:attrName>
                                        </p:attrNameLst>
                                      </p:cBhvr>
                                      <p:to>
                                        <p:strVal val="visible"/>
                                      </p:to>
                                    </p:set>
                                    <p:animEffect transition="in" filter="dissolve">
                                      <p:cBhvr>
                                        <p:cTn id="338" dur="500"/>
                                        <p:tgtEl>
                                          <p:spTgt spid="98"/>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99"/>
                                        </p:tgtEl>
                                        <p:attrNameLst>
                                          <p:attrName>style.visibility</p:attrName>
                                        </p:attrNameLst>
                                      </p:cBhvr>
                                      <p:to>
                                        <p:strVal val="visible"/>
                                      </p:to>
                                    </p:set>
                                    <p:animEffect transition="in" filter="dissolve">
                                      <p:cBhvr>
                                        <p:cTn id="341" dur="500"/>
                                        <p:tgtEl>
                                          <p:spTgt spid="99"/>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100"/>
                                        </p:tgtEl>
                                        <p:attrNameLst>
                                          <p:attrName>style.visibility</p:attrName>
                                        </p:attrNameLst>
                                      </p:cBhvr>
                                      <p:to>
                                        <p:strVal val="visible"/>
                                      </p:to>
                                    </p:set>
                                    <p:animEffect transition="in" filter="dissolve">
                                      <p:cBhvr>
                                        <p:cTn id="344" dur="500"/>
                                        <p:tgtEl>
                                          <p:spTgt spid="100"/>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101"/>
                                        </p:tgtEl>
                                        <p:attrNameLst>
                                          <p:attrName>style.visibility</p:attrName>
                                        </p:attrNameLst>
                                      </p:cBhvr>
                                      <p:to>
                                        <p:strVal val="visible"/>
                                      </p:to>
                                    </p:set>
                                    <p:animEffect transition="in" filter="dissolve">
                                      <p:cBhvr>
                                        <p:cTn id="347" dur="500"/>
                                        <p:tgtEl>
                                          <p:spTgt spid="101"/>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102"/>
                                        </p:tgtEl>
                                        <p:attrNameLst>
                                          <p:attrName>style.visibility</p:attrName>
                                        </p:attrNameLst>
                                      </p:cBhvr>
                                      <p:to>
                                        <p:strVal val="visible"/>
                                      </p:to>
                                    </p:set>
                                    <p:animEffect transition="in" filter="dissolve">
                                      <p:cBhvr>
                                        <p:cTn id="350" dur="500"/>
                                        <p:tgtEl>
                                          <p:spTgt spid="102"/>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103"/>
                                        </p:tgtEl>
                                        <p:attrNameLst>
                                          <p:attrName>style.visibility</p:attrName>
                                        </p:attrNameLst>
                                      </p:cBhvr>
                                      <p:to>
                                        <p:strVal val="visible"/>
                                      </p:to>
                                    </p:set>
                                    <p:animEffect transition="in" filter="dissolve">
                                      <p:cBhvr>
                                        <p:cTn id="353" dur="500"/>
                                        <p:tgtEl>
                                          <p:spTgt spid="103"/>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04"/>
                                        </p:tgtEl>
                                        <p:attrNameLst>
                                          <p:attrName>style.visibility</p:attrName>
                                        </p:attrNameLst>
                                      </p:cBhvr>
                                      <p:to>
                                        <p:strVal val="visible"/>
                                      </p:to>
                                    </p:set>
                                    <p:animEffect transition="in" filter="dissolve">
                                      <p:cBhvr>
                                        <p:cTn id="356" dur="500"/>
                                        <p:tgtEl>
                                          <p:spTgt spid="104"/>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05"/>
                                        </p:tgtEl>
                                        <p:attrNameLst>
                                          <p:attrName>style.visibility</p:attrName>
                                        </p:attrNameLst>
                                      </p:cBhvr>
                                      <p:to>
                                        <p:strVal val="visible"/>
                                      </p:to>
                                    </p:set>
                                    <p:animEffect transition="in" filter="dissolve">
                                      <p:cBhvr>
                                        <p:cTn id="359" dur="500"/>
                                        <p:tgtEl>
                                          <p:spTgt spid="105"/>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Effect transition="in" filter="dissolve">
                                      <p:cBhvr>
                                        <p:cTn id="362" dur="500"/>
                                        <p:tgtEl>
                                          <p:spTgt spid="106"/>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07"/>
                                        </p:tgtEl>
                                        <p:attrNameLst>
                                          <p:attrName>style.visibility</p:attrName>
                                        </p:attrNameLst>
                                      </p:cBhvr>
                                      <p:to>
                                        <p:strVal val="visible"/>
                                      </p:to>
                                    </p:set>
                                    <p:animEffect transition="in" filter="dissolve">
                                      <p:cBhvr>
                                        <p:cTn id="365" dur="500"/>
                                        <p:tgtEl>
                                          <p:spTgt spid="107"/>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xit" presetSubtype="0" fill="hold" grpId="1" nodeType="clickEffect">
                                  <p:stCondLst>
                                    <p:cond delay="0"/>
                                  </p:stCondLst>
                                  <p:childTnLst>
                                    <p:animEffect transition="out" filter="dissolve">
                                      <p:cBhvr>
                                        <p:cTn id="369" dur="500"/>
                                        <p:tgtEl>
                                          <p:spTgt spid="104"/>
                                        </p:tgtEl>
                                      </p:cBhvr>
                                    </p:animEffect>
                                    <p:set>
                                      <p:cBhvr>
                                        <p:cTn id="370" dur="1" fill="hold">
                                          <p:stCondLst>
                                            <p:cond delay="499"/>
                                          </p:stCondLst>
                                        </p:cTn>
                                        <p:tgtEl>
                                          <p:spTgt spid="104"/>
                                        </p:tgtEl>
                                        <p:attrNameLst>
                                          <p:attrName>style.visibility</p:attrName>
                                        </p:attrNameLst>
                                      </p:cBhvr>
                                      <p:to>
                                        <p:strVal val="hidden"/>
                                      </p:to>
                                    </p:set>
                                  </p:childTnLst>
                                </p:cTn>
                              </p:par>
                              <p:par>
                                <p:cTn id="371" presetID="9" presetClass="exit" presetSubtype="0" fill="hold" grpId="1" nodeType="withEffect">
                                  <p:stCondLst>
                                    <p:cond delay="0"/>
                                  </p:stCondLst>
                                  <p:childTnLst>
                                    <p:animEffect transition="out" filter="dissolve">
                                      <p:cBhvr>
                                        <p:cTn id="372" dur="500"/>
                                        <p:tgtEl>
                                          <p:spTgt spid="105"/>
                                        </p:tgtEl>
                                      </p:cBhvr>
                                    </p:animEffect>
                                    <p:set>
                                      <p:cBhvr>
                                        <p:cTn id="373" dur="1" fill="hold">
                                          <p:stCondLst>
                                            <p:cond delay="499"/>
                                          </p:stCondLst>
                                        </p:cTn>
                                        <p:tgtEl>
                                          <p:spTgt spid="105"/>
                                        </p:tgtEl>
                                        <p:attrNameLst>
                                          <p:attrName>style.visibility</p:attrName>
                                        </p:attrNameLst>
                                      </p:cBhvr>
                                      <p:to>
                                        <p:strVal val="hidden"/>
                                      </p:to>
                                    </p:set>
                                  </p:childTnLst>
                                </p:cTn>
                              </p:par>
                              <p:par>
                                <p:cTn id="374" presetID="9" presetClass="entr" presetSubtype="0" fill="hold" grpId="0" nodeType="withEffect">
                                  <p:stCondLst>
                                    <p:cond delay="0"/>
                                  </p:stCondLst>
                                  <p:childTnLst>
                                    <p:set>
                                      <p:cBhvr>
                                        <p:cTn id="375" dur="1" fill="hold">
                                          <p:stCondLst>
                                            <p:cond delay="0"/>
                                          </p:stCondLst>
                                        </p:cTn>
                                        <p:tgtEl>
                                          <p:spTgt spid="109"/>
                                        </p:tgtEl>
                                        <p:attrNameLst>
                                          <p:attrName>style.visibility</p:attrName>
                                        </p:attrNameLst>
                                      </p:cBhvr>
                                      <p:to>
                                        <p:strVal val="visible"/>
                                      </p:to>
                                    </p:set>
                                    <p:animEffect transition="in" filter="dissolve">
                                      <p:cBhvr>
                                        <p:cTn id="376" dur="500"/>
                                        <p:tgtEl>
                                          <p:spTgt spid="109"/>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110"/>
                                        </p:tgtEl>
                                        <p:attrNameLst>
                                          <p:attrName>style.visibility</p:attrName>
                                        </p:attrNameLst>
                                      </p:cBhvr>
                                      <p:to>
                                        <p:strVal val="visible"/>
                                      </p:to>
                                    </p:set>
                                    <p:animEffect transition="in" filter="dissolve">
                                      <p:cBhvr>
                                        <p:cTn id="379" dur="500"/>
                                        <p:tgtEl>
                                          <p:spTgt spid="110"/>
                                        </p:tgtEl>
                                      </p:cBhvr>
                                    </p:animEffect>
                                  </p:childTnLst>
                                </p:cTn>
                              </p:par>
                            </p:childTnLst>
                          </p:cTn>
                        </p:par>
                      </p:childTnLst>
                    </p:cTn>
                  </p:par>
                  <p:par>
                    <p:cTn id="380" fill="hold">
                      <p:stCondLst>
                        <p:cond delay="indefinite"/>
                      </p:stCondLst>
                      <p:childTnLst>
                        <p:par>
                          <p:cTn id="381" fill="hold">
                            <p:stCondLst>
                              <p:cond delay="0"/>
                            </p:stCondLst>
                            <p:childTnLst>
                              <p:par>
                                <p:cTn id="382" presetID="1" presetClass="emph" presetSubtype="2" fill="hold" nodeType="clickEffect">
                                  <p:stCondLst>
                                    <p:cond delay="0"/>
                                  </p:stCondLst>
                                  <p:childTnLst>
                                    <p:animClr clrSpc="rgb" dir="cw">
                                      <p:cBhvr>
                                        <p:cTn id="383" dur="2000" fill="hold"/>
                                        <p:tgtEl>
                                          <p:spTgt spid="92"/>
                                        </p:tgtEl>
                                        <p:attrNameLst>
                                          <p:attrName>fillcolor</p:attrName>
                                        </p:attrNameLst>
                                      </p:cBhvr>
                                      <p:to>
                                        <a:schemeClr val="accent2"/>
                                      </p:to>
                                    </p:animClr>
                                    <p:set>
                                      <p:cBhvr>
                                        <p:cTn id="384" dur="2000" fill="hold"/>
                                        <p:tgtEl>
                                          <p:spTgt spid="92"/>
                                        </p:tgtEl>
                                        <p:attrNameLst>
                                          <p:attrName>fill.type</p:attrName>
                                        </p:attrNameLst>
                                      </p:cBhvr>
                                      <p:to>
                                        <p:strVal val="solid"/>
                                      </p:to>
                                    </p:set>
                                    <p:set>
                                      <p:cBhvr>
                                        <p:cTn id="385" dur="2000" fill="hold"/>
                                        <p:tgtEl>
                                          <p:spTgt spid="92"/>
                                        </p:tgtEl>
                                        <p:attrNameLst>
                                          <p:attrName>fill.on</p:attrName>
                                        </p:attrNameLst>
                                      </p:cBhvr>
                                      <p:to>
                                        <p:strVal val="true"/>
                                      </p:to>
                                    </p:set>
                                  </p:childTnLst>
                                </p:cTn>
                              </p:par>
                            </p:childTnLst>
                          </p:cTn>
                        </p:par>
                      </p:childTnLst>
                    </p:cTn>
                  </p:par>
                  <p:par>
                    <p:cTn id="386" fill="hold">
                      <p:stCondLst>
                        <p:cond delay="indefinite"/>
                      </p:stCondLst>
                      <p:childTnLst>
                        <p:par>
                          <p:cTn id="387" fill="hold">
                            <p:stCondLst>
                              <p:cond delay="0"/>
                            </p:stCondLst>
                            <p:childTnLst>
                              <p:par>
                                <p:cTn id="388" presetID="9" presetClass="exit" presetSubtype="0" fill="hold" grpId="1" nodeType="clickEffect">
                                  <p:stCondLst>
                                    <p:cond delay="0"/>
                                  </p:stCondLst>
                                  <p:childTnLst>
                                    <p:animEffect transition="out" filter="dissolve">
                                      <p:cBhvr>
                                        <p:cTn id="389" dur="500"/>
                                        <p:tgtEl>
                                          <p:spTgt spid="109"/>
                                        </p:tgtEl>
                                      </p:cBhvr>
                                    </p:animEffect>
                                    <p:set>
                                      <p:cBhvr>
                                        <p:cTn id="390" dur="1" fill="hold">
                                          <p:stCondLst>
                                            <p:cond delay="499"/>
                                          </p:stCondLst>
                                        </p:cTn>
                                        <p:tgtEl>
                                          <p:spTgt spid="109"/>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10"/>
                                        </p:tgtEl>
                                      </p:cBhvr>
                                    </p:animEffect>
                                    <p:set>
                                      <p:cBhvr>
                                        <p:cTn id="393" dur="1" fill="hold">
                                          <p:stCondLst>
                                            <p:cond delay="499"/>
                                          </p:stCondLst>
                                        </p:cTn>
                                        <p:tgtEl>
                                          <p:spTgt spid="110"/>
                                        </p:tgtEl>
                                        <p:attrNameLst>
                                          <p:attrName>style.visibility</p:attrName>
                                        </p:attrNameLst>
                                      </p:cBhvr>
                                      <p:to>
                                        <p:strVal val="hidden"/>
                                      </p:to>
                                    </p:set>
                                  </p:childTnLst>
                                </p:cTn>
                              </p:par>
                              <p:par>
                                <p:cTn id="394" presetID="9" presetClass="entr" presetSubtype="0" fill="hold" grpId="0" nodeType="withEffect">
                                  <p:stCondLst>
                                    <p:cond delay="0"/>
                                  </p:stCondLst>
                                  <p:childTnLst>
                                    <p:set>
                                      <p:cBhvr>
                                        <p:cTn id="395" dur="1" fill="hold">
                                          <p:stCondLst>
                                            <p:cond delay="0"/>
                                          </p:stCondLst>
                                        </p:cTn>
                                        <p:tgtEl>
                                          <p:spTgt spid="111"/>
                                        </p:tgtEl>
                                        <p:attrNameLst>
                                          <p:attrName>style.visibility</p:attrName>
                                        </p:attrNameLst>
                                      </p:cBhvr>
                                      <p:to>
                                        <p:strVal val="visible"/>
                                      </p:to>
                                    </p:set>
                                    <p:animEffect transition="in" filter="dissolve">
                                      <p:cBhvr>
                                        <p:cTn id="396" dur="500"/>
                                        <p:tgtEl>
                                          <p:spTgt spid="111"/>
                                        </p:tgtEl>
                                      </p:cBhvr>
                                    </p:animEffect>
                                  </p:childTnLst>
                                </p:cTn>
                              </p:par>
                              <p:par>
                                <p:cTn id="397" presetID="9" presetClass="entr" presetSubtype="0" fill="hold" grpId="0" nodeType="withEffect">
                                  <p:stCondLst>
                                    <p:cond delay="0"/>
                                  </p:stCondLst>
                                  <p:childTnLst>
                                    <p:set>
                                      <p:cBhvr>
                                        <p:cTn id="398" dur="1" fill="hold">
                                          <p:stCondLst>
                                            <p:cond delay="0"/>
                                          </p:stCondLst>
                                        </p:cTn>
                                        <p:tgtEl>
                                          <p:spTgt spid="112"/>
                                        </p:tgtEl>
                                        <p:attrNameLst>
                                          <p:attrName>style.visibility</p:attrName>
                                        </p:attrNameLst>
                                      </p:cBhvr>
                                      <p:to>
                                        <p:strVal val="visible"/>
                                      </p:to>
                                    </p:set>
                                    <p:animEffect transition="in" filter="dissolve">
                                      <p:cBhvr>
                                        <p:cTn id="399" dur="500"/>
                                        <p:tgtEl>
                                          <p:spTgt spid="112"/>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grpId="0" nodeType="clickEffect">
                                  <p:stCondLst>
                                    <p:cond delay="0"/>
                                  </p:stCondLst>
                                  <p:childTnLst>
                                    <p:set>
                                      <p:cBhvr>
                                        <p:cTn id="403" dur="1" fill="hold">
                                          <p:stCondLst>
                                            <p:cond delay="0"/>
                                          </p:stCondLst>
                                        </p:cTn>
                                        <p:tgtEl>
                                          <p:spTgt spid="113"/>
                                        </p:tgtEl>
                                        <p:attrNameLst>
                                          <p:attrName>style.visibility</p:attrName>
                                        </p:attrNameLst>
                                      </p:cBhvr>
                                      <p:to>
                                        <p:strVal val="visible"/>
                                      </p:to>
                                    </p:set>
                                    <p:animEffect transition="in" filter="dissolve">
                                      <p:cBhvr>
                                        <p:cTn id="404" dur="500"/>
                                        <p:tgtEl>
                                          <p:spTgt spid="113"/>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114"/>
                                        </p:tgtEl>
                                        <p:attrNameLst>
                                          <p:attrName>style.visibility</p:attrName>
                                        </p:attrNameLst>
                                      </p:cBhvr>
                                      <p:to>
                                        <p:strVal val="visible"/>
                                      </p:to>
                                    </p:set>
                                    <p:animEffect transition="in" filter="dissolve">
                                      <p:cBhvr>
                                        <p:cTn id="407" dur="500"/>
                                        <p:tgtEl>
                                          <p:spTgt spid="114"/>
                                        </p:tgtEl>
                                      </p:cBhvr>
                                    </p:animEffect>
                                  </p:childTnLst>
                                </p:cTn>
                              </p:par>
                              <p:par>
                                <p:cTn id="408" presetID="9" presetClass="exit" presetSubtype="0" fill="hold" grpId="1" nodeType="withEffect">
                                  <p:stCondLst>
                                    <p:cond delay="0"/>
                                  </p:stCondLst>
                                  <p:childTnLst>
                                    <p:animEffect transition="out" filter="dissolve">
                                      <p:cBhvr>
                                        <p:cTn id="409" dur="500"/>
                                        <p:tgtEl>
                                          <p:spTgt spid="106"/>
                                        </p:tgtEl>
                                      </p:cBhvr>
                                    </p:animEffect>
                                    <p:set>
                                      <p:cBhvr>
                                        <p:cTn id="410" dur="1" fill="hold">
                                          <p:stCondLst>
                                            <p:cond delay="499"/>
                                          </p:stCondLst>
                                        </p:cTn>
                                        <p:tgtEl>
                                          <p:spTgt spid="106"/>
                                        </p:tgtEl>
                                        <p:attrNameLst>
                                          <p:attrName>style.visibility</p:attrName>
                                        </p:attrNameLst>
                                      </p:cBhvr>
                                      <p:to>
                                        <p:strVal val="hidden"/>
                                      </p:to>
                                    </p:set>
                                  </p:childTnLst>
                                </p:cTn>
                              </p:par>
                              <p:par>
                                <p:cTn id="411" presetID="9" presetClass="exit" presetSubtype="0" fill="hold" grpId="1" nodeType="withEffect">
                                  <p:stCondLst>
                                    <p:cond delay="0"/>
                                  </p:stCondLst>
                                  <p:childTnLst>
                                    <p:animEffect transition="out" filter="dissolve">
                                      <p:cBhvr>
                                        <p:cTn id="412" dur="500"/>
                                        <p:tgtEl>
                                          <p:spTgt spid="107"/>
                                        </p:tgtEl>
                                      </p:cBhvr>
                                    </p:animEffect>
                                    <p:set>
                                      <p:cBhvr>
                                        <p:cTn id="413" dur="1" fill="hold">
                                          <p:stCondLst>
                                            <p:cond delay="499"/>
                                          </p:stCondLst>
                                        </p:cTn>
                                        <p:tgtEl>
                                          <p:spTgt spid="107"/>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2" fill="hold" nodeType="clickEffect">
                                  <p:stCondLst>
                                    <p:cond delay="0"/>
                                  </p:stCondLst>
                                  <p:childTnLst>
                                    <p:animClr clrSpc="rgb" dir="cw">
                                      <p:cBhvr>
                                        <p:cTn id="417" dur="2000" fill="hold"/>
                                        <p:tgtEl>
                                          <p:spTgt spid="96"/>
                                        </p:tgtEl>
                                        <p:attrNameLst>
                                          <p:attrName>fillcolor</p:attrName>
                                        </p:attrNameLst>
                                      </p:cBhvr>
                                      <p:to>
                                        <a:schemeClr val="accent2"/>
                                      </p:to>
                                    </p:animClr>
                                    <p:set>
                                      <p:cBhvr>
                                        <p:cTn id="418" dur="2000" fill="hold"/>
                                        <p:tgtEl>
                                          <p:spTgt spid="96"/>
                                        </p:tgtEl>
                                        <p:attrNameLst>
                                          <p:attrName>fill.type</p:attrName>
                                        </p:attrNameLst>
                                      </p:cBhvr>
                                      <p:to>
                                        <p:strVal val="solid"/>
                                      </p:to>
                                    </p:set>
                                    <p:set>
                                      <p:cBhvr>
                                        <p:cTn id="419" dur="2000" fill="hold"/>
                                        <p:tgtEl>
                                          <p:spTgt spid="96"/>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9" presetClass="entr" presetSubtype="0" fill="hold" grpId="0" nodeType="clickEffect">
                                  <p:stCondLst>
                                    <p:cond delay="0"/>
                                  </p:stCondLst>
                                  <p:childTnLst>
                                    <p:set>
                                      <p:cBhvr>
                                        <p:cTn id="423" dur="1" fill="hold">
                                          <p:stCondLst>
                                            <p:cond delay="0"/>
                                          </p:stCondLst>
                                        </p:cTn>
                                        <p:tgtEl>
                                          <p:spTgt spid="115"/>
                                        </p:tgtEl>
                                        <p:attrNameLst>
                                          <p:attrName>style.visibility</p:attrName>
                                        </p:attrNameLst>
                                      </p:cBhvr>
                                      <p:to>
                                        <p:strVal val="visible"/>
                                      </p:to>
                                    </p:set>
                                    <p:animEffect transition="in" filter="dissolve">
                                      <p:cBhvr>
                                        <p:cTn id="424" dur="500"/>
                                        <p:tgtEl>
                                          <p:spTgt spid="115"/>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116"/>
                                        </p:tgtEl>
                                        <p:attrNameLst>
                                          <p:attrName>style.visibility</p:attrName>
                                        </p:attrNameLst>
                                      </p:cBhvr>
                                      <p:to>
                                        <p:strVal val="visible"/>
                                      </p:to>
                                    </p:set>
                                    <p:animEffect transition="in" filter="dissolve">
                                      <p:cBhvr>
                                        <p:cTn id="427" dur="500"/>
                                        <p:tgtEl>
                                          <p:spTgt spid="116"/>
                                        </p:tgtEl>
                                      </p:cBhvr>
                                    </p:animEffect>
                                  </p:childTnLst>
                                </p:cTn>
                              </p:par>
                              <p:par>
                                <p:cTn id="428" presetID="9" presetClass="exit" presetSubtype="0" fill="hold" grpId="1" nodeType="withEffect">
                                  <p:stCondLst>
                                    <p:cond delay="0"/>
                                  </p:stCondLst>
                                  <p:childTnLst>
                                    <p:animEffect transition="out" filter="dissolve">
                                      <p:cBhvr>
                                        <p:cTn id="429" dur="500"/>
                                        <p:tgtEl>
                                          <p:spTgt spid="113"/>
                                        </p:tgtEl>
                                      </p:cBhvr>
                                    </p:animEffect>
                                    <p:set>
                                      <p:cBhvr>
                                        <p:cTn id="430" dur="1" fill="hold">
                                          <p:stCondLst>
                                            <p:cond delay="499"/>
                                          </p:stCondLst>
                                        </p:cTn>
                                        <p:tgtEl>
                                          <p:spTgt spid="113"/>
                                        </p:tgtEl>
                                        <p:attrNameLst>
                                          <p:attrName>style.visibility</p:attrName>
                                        </p:attrNameLst>
                                      </p:cBhvr>
                                      <p:to>
                                        <p:strVal val="hidden"/>
                                      </p:to>
                                    </p:set>
                                  </p:childTnLst>
                                </p:cTn>
                              </p:par>
                              <p:par>
                                <p:cTn id="431" presetID="9" presetClass="exit" presetSubtype="0" fill="hold" grpId="1" nodeType="withEffect">
                                  <p:stCondLst>
                                    <p:cond delay="0"/>
                                  </p:stCondLst>
                                  <p:childTnLst>
                                    <p:animEffect transition="out" filter="dissolve">
                                      <p:cBhvr>
                                        <p:cTn id="432" dur="500"/>
                                        <p:tgtEl>
                                          <p:spTgt spid="114"/>
                                        </p:tgtEl>
                                      </p:cBhvr>
                                    </p:animEffect>
                                    <p:set>
                                      <p:cBhvr>
                                        <p:cTn id="433" dur="1" fill="hold">
                                          <p:stCondLst>
                                            <p:cond delay="499"/>
                                          </p:stCondLst>
                                        </p:cTn>
                                        <p:tgtEl>
                                          <p:spTgt spid="114"/>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95"/>
                                        </p:tgtEl>
                                        <p:attrNameLst>
                                          <p:attrName>fillcolor</p:attrName>
                                        </p:attrNameLst>
                                      </p:cBhvr>
                                      <p:to>
                                        <a:schemeClr val="accent2"/>
                                      </p:to>
                                    </p:animClr>
                                    <p:set>
                                      <p:cBhvr>
                                        <p:cTn id="438" dur="2000" fill="hold"/>
                                        <p:tgtEl>
                                          <p:spTgt spid="95"/>
                                        </p:tgtEl>
                                        <p:attrNameLst>
                                          <p:attrName>fill.type</p:attrName>
                                        </p:attrNameLst>
                                      </p:cBhvr>
                                      <p:to>
                                        <p:strVal val="solid"/>
                                      </p:to>
                                    </p:set>
                                    <p:set>
                                      <p:cBhvr>
                                        <p:cTn id="439" dur="2000" fill="hold"/>
                                        <p:tgtEl>
                                          <p:spTgt spid="95"/>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grpId="0" nodeType="clickEffect">
                                  <p:stCondLst>
                                    <p:cond delay="0"/>
                                  </p:stCondLst>
                                  <p:childTnLst>
                                    <p:set>
                                      <p:cBhvr>
                                        <p:cTn id="443" dur="1" fill="hold">
                                          <p:stCondLst>
                                            <p:cond delay="0"/>
                                          </p:stCondLst>
                                        </p:cTn>
                                        <p:tgtEl>
                                          <p:spTgt spid="117"/>
                                        </p:tgtEl>
                                        <p:attrNameLst>
                                          <p:attrName>style.visibility</p:attrName>
                                        </p:attrNameLst>
                                      </p:cBhvr>
                                      <p:to>
                                        <p:strVal val="visible"/>
                                      </p:to>
                                    </p:set>
                                    <p:animEffect transition="in" filter="dissolve">
                                      <p:cBhvr>
                                        <p:cTn id="444" dur="500"/>
                                        <p:tgtEl>
                                          <p:spTgt spid="117"/>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118"/>
                                        </p:tgtEl>
                                        <p:attrNameLst>
                                          <p:attrName>style.visibility</p:attrName>
                                        </p:attrNameLst>
                                      </p:cBhvr>
                                      <p:to>
                                        <p:strVal val="visible"/>
                                      </p:to>
                                    </p:set>
                                    <p:animEffect transition="in" filter="dissolve">
                                      <p:cBhvr>
                                        <p:cTn id="447" dur="500"/>
                                        <p:tgtEl>
                                          <p:spTgt spid="118"/>
                                        </p:tgtEl>
                                      </p:cBhvr>
                                    </p:animEffect>
                                  </p:childTnLst>
                                </p:cTn>
                              </p:par>
                              <p:par>
                                <p:cTn id="448" presetID="9" presetClass="exit" presetSubtype="0" fill="hold" grpId="1" nodeType="withEffect">
                                  <p:stCondLst>
                                    <p:cond delay="0"/>
                                  </p:stCondLst>
                                  <p:childTnLst>
                                    <p:animEffect transition="out" filter="dissolve">
                                      <p:cBhvr>
                                        <p:cTn id="449" dur="500"/>
                                        <p:tgtEl>
                                          <p:spTgt spid="115"/>
                                        </p:tgtEl>
                                      </p:cBhvr>
                                    </p:animEffect>
                                    <p:set>
                                      <p:cBhvr>
                                        <p:cTn id="450" dur="1" fill="hold">
                                          <p:stCondLst>
                                            <p:cond delay="499"/>
                                          </p:stCondLst>
                                        </p:cTn>
                                        <p:tgtEl>
                                          <p:spTgt spid="115"/>
                                        </p:tgtEl>
                                        <p:attrNameLst>
                                          <p:attrName>style.visibility</p:attrName>
                                        </p:attrNameLst>
                                      </p:cBhvr>
                                      <p:to>
                                        <p:strVal val="hidden"/>
                                      </p:to>
                                    </p:set>
                                  </p:childTnLst>
                                </p:cTn>
                              </p:par>
                              <p:par>
                                <p:cTn id="451" presetID="9" presetClass="exit" presetSubtype="0" fill="hold" grpId="1" nodeType="withEffect">
                                  <p:stCondLst>
                                    <p:cond delay="0"/>
                                  </p:stCondLst>
                                  <p:childTnLst>
                                    <p:animEffect transition="out" filter="dissolve">
                                      <p:cBhvr>
                                        <p:cTn id="452" dur="500"/>
                                        <p:tgtEl>
                                          <p:spTgt spid="116"/>
                                        </p:tgtEl>
                                      </p:cBhvr>
                                    </p:animEffect>
                                    <p:set>
                                      <p:cBhvr>
                                        <p:cTn id="453" dur="1" fill="hold">
                                          <p:stCondLst>
                                            <p:cond delay="499"/>
                                          </p:stCondLst>
                                        </p:cTn>
                                        <p:tgtEl>
                                          <p:spTgt spid="116"/>
                                        </p:tgtEl>
                                        <p:attrNameLst>
                                          <p:attrName>style.visibility</p:attrName>
                                        </p:attrNameLst>
                                      </p:cBhvr>
                                      <p:to>
                                        <p:strVal val="hidden"/>
                                      </p:to>
                                    </p:se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19"/>
                                        </p:tgtEl>
                                        <p:attrNameLst>
                                          <p:attrName>style.visibility</p:attrName>
                                        </p:attrNameLst>
                                      </p:cBhvr>
                                      <p:to>
                                        <p:strVal val="visible"/>
                                      </p:to>
                                    </p:set>
                                    <p:animEffect transition="in" filter="dissolve">
                                      <p:cBhvr>
                                        <p:cTn id="458" dur="500"/>
                                        <p:tgtEl>
                                          <p:spTgt spid="119"/>
                                        </p:tgtEl>
                                      </p:cBhvr>
                                    </p:animEffect>
                                  </p:childTnLst>
                                </p:cTn>
                              </p:par>
                              <p:par>
                                <p:cTn id="459" presetID="9" presetClass="entr" presetSubtype="0" fill="hold" grpId="0" nodeType="withEffect">
                                  <p:stCondLst>
                                    <p:cond delay="0"/>
                                  </p:stCondLst>
                                  <p:childTnLst>
                                    <p:set>
                                      <p:cBhvr>
                                        <p:cTn id="460" dur="1" fill="hold">
                                          <p:stCondLst>
                                            <p:cond delay="0"/>
                                          </p:stCondLst>
                                        </p:cTn>
                                        <p:tgtEl>
                                          <p:spTgt spid="120"/>
                                        </p:tgtEl>
                                        <p:attrNameLst>
                                          <p:attrName>style.visibility</p:attrName>
                                        </p:attrNameLst>
                                      </p:cBhvr>
                                      <p:to>
                                        <p:strVal val="visible"/>
                                      </p:to>
                                    </p:set>
                                    <p:animEffect transition="in" filter="dissolve">
                                      <p:cBhvr>
                                        <p:cTn id="461" dur="500"/>
                                        <p:tgtEl>
                                          <p:spTgt spid="120"/>
                                        </p:tgtEl>
                                      </p:cBhvr>
                                    </p:animEffect>
                                  </p:childTnLst>
                                </p:cTn>
                              </p:par>
                              <p:par>
                                <p:cTn id="462" presetID="9" presetClass="entr" presetSubtype="0" fill="hold" grpId="0" nodeType="withEffect">
                                  <p:stCondLst>
                                    <p:cond delay="0"/>
                                  </p:stCondLst>
                                  <p:childTnLst>
                                    <p:set>
                                      <p:cBhvr>
                                        <p:cTn id="463" dur="1" fill="hold">
                                          <p:stCondLst>
                                            <p:cond delay="0"/>
                                          </p:stCondLst>
                                        </p:cTn>
                                        <p:tgtEl>
                                          <p:spTgt spid="121"/>
                                        </p:tgtEl>
                                        <p:attrNameLst>
                                          <p:attrName>style.visibility</p:attrName>
                                        </p:attrNameLst>
                                      </p:cBhvr>
                                      <p:to>
                                        <p:strVal val="visible"/>
                                      </p:to>
                                    </p:set>
                                    <p:animEffect transition="in" filter="dissolve">
                                      <p:cBhvr>
                                        <p:cTn id="464" dur="500"/>
                                        <p:tgtEl>
                                          <p:spTgt spid="121"/>
                                        </p:tgtEl>
                                      </p:cBhvr>
                                    </p:animEffect>
                                  </p:childTnLst>
                                </p:cTn>
                              </p:par>
                              <p:par>
                                <p:cTn id="465" presetID="9" presetClass="entr" presetSubtype="0" fill="hold" grpId="0" nodeType="withEffect">
                                  <p:stCondLst>
                                    <p:cond delay="0"/>
                                  </p:stCondLst>
                                  <p:childTnLst>
                                    <p:set>
                                      <p:cBhvr>
                                        <p:cTn id="466" dur="1" fill="hold">
                                          <p:stCondLst>
                                            <p:cond delay="0"/>
                                          </p:stCondLst>
                                        </p:cTn>
                                        <p:tgtEl>
                                          <p:spTgt spid="122"/>
                                        </p:tgtEl>
                                        <p:attrNameLst>
                                          <p:attrName>style.visibility</p:attrName>
                                        </p:attrNameLst>
                                      </p:cBhvr>
                                      <p:to>
                                        <p:strVal val="visible"/>
                                      </p:to>
                                    </p:set>
                                    <p:animEffect transition="in" filter="dissolve">
                                      <p:cBhvr>
                                        <p:cTn id="467" dur="500"/>
                                        <p:tgtEl>
                                          <p:spTgt spid="122"/>
                                        </p:tgtEl>
                                      </p:cBhvr>
                                    </p:animEffect>
                                  </p:childTnLst>
                                </p:cTn>
                              </p:par>
                              <p:par>
                                <p:cTn id="468" presetID="9" presetClass="entr" presetSubtype="0" fill="hold" grpId="0" nodeType="withEffect">
                                  <p:stCondLst>
                                    <p:cond delay="0"/>
                                  </p:stCondLst>
                                  <p:childTnLst>
                                    <p:set>
                                      <p:cBhvr>
                                        <p:cTn id="469" dur="1" fill="hold">
                                          <p:stCondLst>
                                            <p:cond delay="0"/>
                                          </p:stCondLst>
                                        </p:cTn>
                                        <p:tgtEl>
                                          <p:spTgt spid="123"/>
                                        </p:tgtEl>
                                        <p:attrNameLst>
                                          <p:attrName>style.visibility</p:attrName>
                                        </p:attrNameLst>
                                      </p:cBhvr>
                                      <p:to>
                                        <p:strVal val="visible"/>
                                      </p:to>
                                    </p:set>
                                    <p:animEffect transition="in" filter="dissolve">
                                      <p:cBhvr>
                                        <p:cTn id="470" dur="500"/>
                                        <p:tgtEl>
                                          <p:spTgt spid="123"/>
                                        </p:tgtEl>
                                      </p:cBhvr>
                                    </p:animEffect>
                                  </p:childTnLst>
                                </p:cTn>
                              </p:par>
                              <p:par>
                                <p:cTn id="471" presetID="9" presetClass="entr" presetSubtype="0" fill="hold" grpId="0" nodeType="withEffect">
                                  <p:stCondLst>
                                    <p:cond delay="0"/>
                                  </p:stCondLst>
                                  <p:childTnLst>
                                    <p:set>
                                      <p:cBhvr>
                                        <p:cTn id="472" dur="1" fill="hold">
                                          <p:stCondLst>
                                            <p:cond delay="0"/>
                                          </p:stCondLst>
                                        </p:cTn>
                                        <p:tgtEl>
                                          <p:spTgt spid="124"/>
                                        </p:tgtEl>
                                        <p:attrNameLst>
                                          <p:attrName>style.visibility</p:attrName>
                                        </p:attrNameLst>
                                      </p:cBhvr>
                                      <p:to>
                                        <p:strVal val="visible"/>
                                      </p:to>
                                    </p:set>
                                    <p:animEffect transition="in" filter="dissolve">
                                      <p:cBhvr>
                                        <p:cTn id="473" dur="500"/>
                                        <p:tgtEl>
                                          <p:spTgt spid="124"/>
                                        </p:tgtEl>
                                      </p:cBhvr>
                                    </p:animEffect>
                                  </p:childTnLst>
                                </p:cTn>
                              </p:par>
                              <p:par>
                                <p:cTn id="474" presetID="9" presetClass="entr" presetSubtype="0" fill="hold" grpId="0" nodeType="withEffect">
                                  <p:stCondLst>
                                    <p:cond delay="0"/>
                                  </p:stCondLst>
                                  <p:childTnLst>
                                    <p:set>
                                      <p:cBhvr>
                                        <p:cTn id="475" dur="1" fill="hold">
                                          <p:stCondLst>
                                            <p:cond delay="0"/>
                                          </p:stCondLst>
                                        </p:cTn>
                                        <p:tgtEl>
                                          <p:spTgt spid="125"/>
                                        </p:tgtEl>
                                        <p:attrNameLst>
                                          <p:attrName>style.visibility</p:attrName>
                                        </p:attrNameLst>
                                      </p:cBhvr>
                                      <p:to>
                                        <p:strVal val="visible"/>
                                      </p:to>
                                    </p:set>
                                    <p:animEffect transition="in" filter="dissolve">
                                      <p:cBhvr>
                                        <p:cTn id="476" dur="500"/>
                                        <p:tgtEl>
                                          <p:spTgt spid="125"/>
                                        </p:tgtEl>
                                      </p:cBhvr>
                                    </p:animEffect>
                                  </p:childTnLst>
                                </p:cTn>
                              </p:par>
                              <p:par>
                                <p:cTn id="477" presetID="9" presetClass="entr" presetSubtype="0" fill="hold" grpId="0" nodeType="withEffect">
                                  <p:stCondLst>
                                    <p:cond delay="0"/>
                                  </p:stCondLst>
                                  <p:childTnLst>
                                    <p:set>
                                      <p:cBhvr>
                                        <p:cTn id="478" dur="1" fill="hold">
                                          <p:stCondLst>
                                            <p:cond delay="0"/>
                                          </p:stCondLst>
                                        </p:cTn>
                                        <p:tgtEl>
                                          <p:spTgt spid="126"/>
                                        </p:tgtEl>
                                        <p:attrNameLst>
                                          <p:attrName>style.visibility</p:attrName>
                                        </p:attrNameLst>
                                      </p:cBhvr>
                                      <p:to>
                                        <p:strVal val="visible"/>
                                      </p:to>
                                    </p:set>
                                    <p:animEffect transition="in" filter="dissolve">
                                      <p:cBhvr>
                                        <p:cTn id="479" dur="500"/>
                                        <p:tgtEl>
                                          <p:spTgt spid="126"/>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27"/>
                                        </p:tgtEl>
                                        <p:attrNameLst>
                                          <p:attrName>style.visibility</p:attrName>
                                        </p:attrNameLst>
                                      </p:cBhvr>
                                      <p:to>
                                        <p:strVal val="visible"/>
                                      </p:to>
                                    </p:set>
                                    <p:animEffect transition="in" filter="dissolve">
                                      <p:cBhvr>
                                        <p:cTn id="482" dur="500"/>
                                        <p:tgtEl>
                                          <p:spTgt spid="127"/>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28"/>
                                        </p:tgtEl>
                                        <p:attrNameLst>
                                          <p:attrName>style.visibility</p:attrName>
                                        </p:attrNameLst>
                                      </p:cBhvr>
                                      <p:to>
                                        <p:strVal val="visible"/>
                                      </p:to>
                                    </p:set>
                                    <p:animEffect transition="in" filter="dissolve">
                                      <p:cBhvr>
                                        <p:cTn id="485" dur="500"/>
                                        <p:tgtEl>
                                          <p:spTgt spid="128"/>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29"/>
                                        </p:tgtEl>
                                        <p:attrNameLst>
                                          <p:attrName>style.visibility</p:attrName>
                                        </p:attrNameLst>
                                      </p:cBhvr>
                                      <p:to>
                                        <p:strVal val="visible"/>
                                      </p:to>
                                    </p:set>
                                    <p:animEffect transition="in" filter="dissolve">
                                      <p:cBhvr>
                                        <p:cTn id="488" dur="500"/>
                                        <p:tgtEl>
                                          <p:spTgt spid="129"/>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130"/>
                                        </p:tgtEl>
                                        <p:attrNameLst>
                                          <p:attrName>style.visibility</p:attrName>
                                        </p:attrNameLst>
                                      </p:cBhvr>
                                      <p:to>
                                        <p:strVal val="visible"/>
                                      </p:to>
                                    </p:set>
                                    <p:animEffect transition="in" filter="dissolve">
                                      <p:cBhvr>
                                        <p:cTn id="491" dur="500"/>
                                        <p:tgtEl>
                                          <p:spTgt spid="130"/>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131"/>
                                        </p:tgtEl>
                                        <p:attrNameLst>
                                          <p:attrName>style.visibility</p:attrName>
                                        </p:attrNameLst>
                                      </p:cBhvr>
                                      <p:to>
                                        <p:strVal val="visible"/>
                                      </p:to>
                                    </p:set>
                                    <p:animEffect transition="in" filter="dissolve">
                                      <p:cBhvr>
                                        <p:cTn id="494" dur="500"/>
                                        <p:tgtEl>
                                          <p:spTgt spid="131"/>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132"/>
                                        </p:tgtEl>
                                        <p:attrNameLst>
                                          <p:attrName>style.visibility</p:attrName>
                                        </p:attrNameLst>
                                      </p:cBhvr>
                                      <p:to>
                                        <p:strVal val="visible"/>
                                      </p:to>
                                    </p:set>
                                    <p:animEffect transition="in" filter="dissolve">
                                      <p:cBhvr>
                                        <p:cTn id="497" dur="500"/>
                                        <p:tgtEl>
                                          <p:spTgt spid="132"/>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133"/>
                                        </p:tgtEl>
                                        <p:attrNameLst>
                                          <p:attrName>style.visibility</p:attrName>
                                        </p:attrNameLst>
                                      </p:cBhvr>
                                      <p:to>
                                        <p:strVal val="visible"/>
                                      </p:to>
                                    </p:set>
                                    <p:animEffect transition="in" filter="dissolve">
                                      <p:cBhvr>
                                        <p:cTn id="500" dur="500"/>
                                        <p:tgtEl>
                                          <p:spTgt spid="133"/>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134"/>
                                        </p:tgtEl>
                                        <p:attrNameLst>
                                          <p:attrName>style.visibility</p:attrName>
                                        </p:attrNameLst>
                                      </p:cBhvr>
                                      <p:to>
                                        <p:strVal val="visible"/>
                                      </p:to>
                                    </p:set>
                                    <p:animEffect transition="in" filter="dissolve">
                                      <p:cBhvr>
                                        <p:cTn id="503" dur="500"/>
                                        <p:tgtEl>
                                          <p:spTgt spid="134"/>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135"/>
                                        </p:tgtEl>
                                        <p:attrNameLst>
                                          <p:attrName>style.visibility</p:attrName>
                                        </p:attrNameLst>
                                      </p:cBhvr>
                                      <p:to>
                                        <p:strVal val="visible"/>
                                      </p:to>
                                    </p:set>
                                    <p:animEffect transition="in" filter="dissolve">
                                      <p:cBhvr>
                                        <p:cTn id="506" dur="500"/>
                                        <p:tgtEl>
                                          <p:spTgt spid="135"/>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136"/>
                                        </p:tgtEl>
                                        <p:attrNameLst>
                                          <p:attrName>style.visibility</p:attrName>
                                        </p:attrNameLst>
                                      </p:cBhvr>
                                      <p:to>
                                        <p:strVal val="visible"/>
                                      </p:to>
                                    </p:set>
                                    <p:animEffect transition="in" filter="dissolve">
                                      <p:cBhvr>
                                        <p:cTn id="509" dur="500"/>
                                        <p:tgtEl>
                                          <p:spTgt spid="136"/>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137"/>
                                        </p:tgtEl>
                                        <p:attrNameLst>
                                          <p:attrName>style.visibility</p:attrName>
                                        </p:attrNameLst>
                                      </p:cBhvr>
                                      <p:to>
                                        <p:strVal val="visible"/>
                                      </p:to>
                                    </p:set>
                                    <p:animEffect transition="in" filter="dissolve">
                                      <p:cBhvr>
                                        <p:cTn id="512" dur="500"/>
                                        <p:tgtEl>
                                          <p:spTgt spid="137"/>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138"/>
                                        </p:tgtEl>
                                        <p:attrNameLst>
                                          <p:attrName>style.visibility</p:attrName>
                                        </p:attrNameLst>
                                      </p:cBhvr>
                                      <p:to>
                                        <p:strVal val="visible"/>
                                      </p:to>
                                    </p:set>
                                    <p:animEffect transition="in" filter="dissolve">
                                      <p:cBhvr>
                                        <p:cTn id="515" dur="500"/>
                                        <p:tgtEl>
                                          <p:spTgt spid="138"/>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139"/>
                                        </p:tgtEl>
                                        <p:attrNameLst>
                                          <p:attrName>style.visibility</p:attrName>
                                        </p:attrNameLst>
                                      </p:cBhvr>
                                      <p:to>
                                        <p:strVal val="visible"/>
                                      </p:to>
                                    </p:set>
                                    <p:animEffect transition="in" filter="dissolve">
                                      <p:cBhvr>
                                        <p:cTn id="518" dur="500"/>
                                        <p:tgtEl>
                                          <p:spTgt spid="139"/>
                                        </p:tgtEl>
                                      </p:cBhvr>
                                    </p:animEffect>
                                  </p:childTnLst>
                                </p:cTn>
                              </p:par>
                              <p:par>
                                <p:cTn id="519" presetID="9" presetClass="entr" presetSubtype="0" fill="hold" grpId="0" nodeType="withEffect">
                                  <p:stCondLst>
                                    <p:cond delay="0"/>
                                  </p:stCondLst>
                                  <p:childTnLst>
                                    <p:set>
                                      <p:cBhvr>
                                        <p:cTn id="520" dur="1" fill="hold">
                                          <p:stCondLst>
                                            <p:cond delay="0"/>
                                          </p:stCondLst>
                                        </p:cTn>
                                        <p:tgtEl>
                                          <p:spTgt spid="140"/>
                                        </p:tgtEl>
                                        <p:attrNameLst>
                                          <p:attrName>style.visibility</p:attrName>
                                        </p:attrNameLst>
                                      </p:cBhvr>
                                      <p:to>
                                        <p:strVal val="visible"/>
                                      </p:to>
                                    </p:set>
                                    <p:animEffect transition="in" filter="dissolve">
                                      <p:cBhvr>
                                        <p:cTn id="521" dur="500"/>
                                        <p:tgtEl>
                                          <p:spTgt spid="140"/>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xit" presetSubtype="0" fill="hold" grpId="1" nodeType="clickEffect">
                                  <p:stCondLst>
                                    <p:cond delay="0"/>
                                  </p:stCondLst>
                                  <p:childTnLst>
                                    <p:animEffect transition="out" filter="dissolve">
                                      <p:cBhvr>
                                        <p:cTn id="525" dur="500"/>
                                        <p:tgtEl>
                                          <p:spTgt spid="137"/>
                                        </p:tgtEl>
                                      </p:cBhvr>
                                    </p:animEffect>
                                    <p:set>
                                      <p:cBhvr>
                                        <p:cTn id="526" dur="1" fill="hold">
                                          <p:stCondLst>
                                            <p:cond delay="499"/>
                                          </p:stCondLst>
                                        </p:cTn>
                                        <p:tgtEl>
                                          <p:spTgt spid="137"/>
                                        </p:tgtEl>
                                        <p:attrNameLst>
                                          <p:attrName>style.visibility</p:attrName>
                                        </p:attrNameLst>
                                      </p:cBhvr>
                                      <p:to>
                                        <p:strVal val="hidden"/>
                                      </p:to>
                                    </p:set>
                                  </p:childTnLst>
                                </p:cTn>
                              </p:par>
                              <p:par>
                                <p:cTn id="527" presetID="9" presetClass="exit" presetSubtype="0" fill="hold" grpId="1" nodeType="withEffect">
                                  <p:stCondLst>
                                    <p:cond delay="0"/>
                                  </p:stCondLst>
                                  <p:childTnLst>
                                    <p:animEffect transition="out" filter="dissolve">
                                      <p:cBhvr>
                                        <p:cTn id="528" dur="500"/>
                                        <p:tgtEl>
                                          <p:spTgt spid="138"/>
                                        </p:tgtEl>
                                      </p:cBhvr>
                                    </p:animEffect>
                                    <p:set>
                                      <p:cBhvr>
                                        <p:cTn id="529" dur="1" fill="hold">
                                          <p:stCondLst>
                                            <p:cond delay="499"/>
                                          </p:stCondLst>
                                        </p:cTn>
                                        <p:tgtEl>
                                          <p:spTgt spid="138"/>
                                        </p:tgtEl>
                                        <p:attrNameLst>
                                          <p:attrName>style.visibility</p:attrName>
                                        </p:attrNameLst>
                                      </p:cBhvr>
                                      <p:to>
                                        <p:strVal val="hidden"/>
                                      </p:to>
                                    </p:set>
                                  </p:childTnLst>
                                </p:cTn>
                              </p:par>
                              <p:par>
                                <p:cTn id="530" presetID="9" presetClass="entr" presetSubtype="0" fill="hold" grpId="0" nodeType="withEffect">
                                  <p:stCondLst>
                                    <p:cond delay="0"/>
                                  </p:stCondLst>
                                  <p:childTnLst>
                                    <p:set>
                                      <p:cBhvr>
                                        <p:cTn id="531" dur="1" fill="hold">
                                          <p:stCondLst>
                                            <p:cond delay="0"/>
                                          </p:stCondLst>
                                        </p:cTn>
                                        <p:tgtEl>
                                          <p:spTgt spid="141"/>
                                        </p:tgtEl>
                                        <p:attrNameLst>
                                          <p:attrName>style.visibility</p:attrName>
                                        </p:attrNameLst>
                                      </p:cBhvr>
                                      <p:to>
                                        <p:strVal val="visible"/>
                                      </p:to>
                                    </p:set>
                                    <p:animEffect transition="in" filter="dissolve">
                                      <p:cBhvr>
                                        <p:cTn id="532" dur="500"/>
                                        <p:tgtEl>
                                          <p:spTgt spid="141"/>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142"/>
                                        </p:tgtEl>
                                        <p:attrNameLst>
                                          <p:attrName>style.visibility</p:attrName>
                                        </p:attrNameLst>
                                      </p:cBhvr>
                                      <p:to>
                                        <p:strVal val="visible"/>
                                      </p:to>
                                    </p:set>
                                    <p:animEffect transition="in" filter="dissolve">
                                      <p:cBhvr>
                                        <p:cTn id="535" dur="500"/>
                                        <p:tgtEl>
                                          <p:spTgt spid="142"/>
                                        </p:tgtEl>
                                      </p:cBhvr>
                                    </p:animEffect>
                                  </p:childTnLst>
                                </p:cTn>
                              </p:par>
                            </p:childTnLst>
                          </p:cTn>
                        </p:par>
                      </p:childTnLst>
                    </p:cTn>
                  </p:par>
                  <p:par>
                    <p:cTn id="536" fill="hold">
                      <p:stCondLst>
                        <p:cond delay="indefinite"/>
                      </p:stCondLst>
                      <p:childTnLst>
                        <p:par>
                          <p:cTn id="537" fill="hold">
                            <p:stCondLst>
                              <p:cond delay="0"/>
                            </p:stCondLst>
                            <p:childTnLst>
                              <p:par>
                                <p:cTn id="538" presetID="9" presetClass="exit" presetSubtype="0" fill="hold" grpId="1" nodeType="clickEffect">
                                  <p:stCondLst>
                                    <p:cond delay="0"/>
                                  </p:stCondLst>
                                  <p:childTnLst>
                                    <p:animEffect transition="out" filter="dissolve">
                                      <p:cBhvr>
                                        <p:cTn id="539" dur="500"/>
                                        <p:tgtEl>
                                          <p:spTgt spid="139"/>
                                        </p:tgtEl>
                                      </p:cBhvr>
                                    </p:animEffect>
                                    <p:set>
                                      <p:cBhvr>
                                        <p:cTn id="540" dur="1" fill="hold">
                                          <p:stCondLst>
                                            <p:cond delay="499"/>
                                          </p:stCondLst>
                                        </p:cTn>
                                        <p:tgtEl>
                                          <p:spTgt spid="139"/>
                                        </p:tgtEl>
                                        <p:attrNameLst>
                                          <p:attrName>style.visibility</p:attrName>
                                        </p:attrNameLst>
                                      </p:cBhvr>
                                      <p:to>
                                        <p:strVal val="hidden"/>
                                      </p:to>
                                    </p:set>
                                  </p:childTnLst>
                                </p:cTn>
                              </p:par>
                              <p:par>
                                <p:cTn id="541" presetID="9" presetClass="exit" presetSubtype="0" fill="hold" grpId="1" nodeType="withEffect">
                                  <p:stCondLst>
                                    <p:cond delay="0"/>
                                  </p:stCondLst>
                                  <p:childTnLst>
                                    <p:animEffect transition="out" filter="dissolve">
                                      <p:cBhvr>
                                        <p:cTn id="542" dur="500"/>
                                        <p:tgtEl>
                                          <p:spTgt spid="140"/>
                                        </p:tgtEl>
                                      </p:cBhvr>
                                    </p:animEffect>
                                    <p:set>
                                      <p:cBhvr>
                                        <p:cTn id="543" dur="1" fill="hold">
                                          <p:stCondLst>
                                            <p:cond delay="499"/>
                                          </p:stCondLst>
                                        </p:cTn>
                                        <p:tgtEl>
                                          <p:spTgt spid="140"/>
                                        </p:tgtEl>
                                        <p:attrNameLst>
                                          <p:attrName>style.visibility</p:attrName>
                                        </p:attrNameLst>
                                      </p:cBhvr>
                                      <p:to>
                                        <p:strVal val="hidden"/>
                                      </p:to>
                                    </p:set>
                                  </p:childTnLst>
                                </p:cTn>
                              </p:par>
                              <p:par>
                                <p:cTn id="544" presetID="9" presetClass="entr" presetSubtype="0" fill="hold" grpId="0" nodeType="withEffect">
                                  <p:stCondLst>
                                    <p:cond delay="0"/>
                                  </p:stCondLst>
                                  <p:childTnLst>
                                    <p:set>
                                      <p:cBhvr>
                                        <p:cTn id="545" dur="1" fill="hold">
                                          <p:stCondLst>
                                            <p:cond delay="0"/>
                                          </p:stCondLst>
                                        </p:cTn>
                                        <p:tgtEl>
                                          <p:spTgt spid="143"/>
                                        </p:tgtEl>
                                        <p:attrNameLst>
                                          <p:attrName>style.visibility</p:attrName>
                                        </p:attrNameLst>
                                      </p:cBhvr>
                                      <p:to>
                                        <p:strVal val="visible"/>
                                      </p:to>
                                    </p:set>
                                    <p:animEffect transition="in" filter="dissolve">
                                      <p:cBhvr>
                                        <p:cTn id="546" dur="500"/>
                                        <p:tgtEl>
                                          <p:spTgt spid="143"/>
                                        </p:tgtEl>
                                      </p:cBhvr>
                                    </p:animEffect>
                                  </p:childTnLst>
                                </p:cTn>
                              </p:par>
                              <p:par>
                                <p:cTn id="547" presetID="9" presetClass="entr" presetSubtype="0" fill="hold" grpId="0" nodeType="withEffect">
                                  <p:stCondLst>
                                    <p:cond delay="0"/>
                                  </p:stCondLst>
                                  <p:childTnLst>
                                    <p:set>
                                      <p:cBhvr>
                                        <p:cTn id="548" dur="1" fill="hold">
                                          <p:stCondLst>
                                            <p:cond delay="0"/>
                                          </p:stCondLst>
                                        </p:cTn>
                                        <p:tgtEl>
                                          <p:spTgt spid="144"/>
                                        </p:tgtEl>
                                        <p:attrNameLst>
                                          <p:attrName>style.visibility</p:attrName>
                                        </p:attrNameLst>
                                      </p:cBhvr>
                                      <p:to>
                                        <p:strVal val="visible"/>
                                      </p:to>
                                    </p:set>
                                    <p:animEffect transition="in" filter="dissolve">
                                      <p:cBhvr>
                                        <p:cTn id="549" dur="500"/>
                                        <p:tgtEl>
                                          <p:spTgt spid="144"/>
                                        </p:tgtEl>
                                      </p:cBhvr>
                                    </p:animEffect>
                                  </p:childTnLst>
                                </p:cTn>
                              </p:par>
                            </p:childTnLst>
                          </p:cTn>
                        </p:par>
                      </p:childTnLst>
                    </p:cTn>
                  </p:par>
                  <p:par>
                    <p:cTn id="550" fill="hold">
                      <p:stCondLst>
                        <p:cond delay="indefinite"/>
                      </p:stCondLst>
                      <p:childTnLst>
                        <p:par>
                          <p:cTn id="551" fill="hold">
                            <p:stCondLst>
                              <p:cond delay="0"/>
                            </p:stCondLst>
                            <p:childTnLst>
                              <p:par>
                                <p:cTn id="552" presetID="9" presetClass="entr" presetSubtype="0" fill="hold" grpId="0" nodeType="clickEffect">
                                  <p:stCondLst>
                                    <p:cond delay="0"/>
                                  </p:stCondLst>
                                  <p:childTnLst>
                                    <p:set>
                                      <p:cBhvr>
                                        <p:cTn id="553" dur="1" fill="hold">
                                          <p:stCondLst>
                                            <p:cond delay="0"/>
                                          </p:stCondLst>
                                        </p:cTn>
                                        <p:tgtEl>
                                          <p:spTgt spid="108"/>
                                        </p:tgtEl>
                                        <p:attrNameLst>
                                          <p:attrName>style.visibility</p:attrName>
                                        </p:attrNameLst>
                                      </p:cBhvr>
                                      <p:to>
                                        <p:strVal val="visible"/>
                                      </p:to>
                                    </p:set>
                                    <p:animEffect transition="in" filter="dissolve">
                                      <p:cBhvr>
                                        <p:cTn id="554" dur="500"/>
                                        <p:tgtEl>
                                          <p:spTgt spid="108"/>
                                        </p:tgtEl>
                                      </p:cBhvr>
                                    </p:animEffect>
                                  </p:childTnLst>
                                </p:cTn>
                              </p:par>
                            </p:childTnLst>
                          </p:cTn>
                        </p:par>
                      </p:childTnLst>
                    </p:cTn>
                  </p:par>
                  <p:par>
                    <p:cTn id="555" fill="hold">
                      <p:stCondLst>
                        <p:cond delay="indefinite"/>
                      </p:stCondLst>
                      <p:childTnLst>
                        <p:par>
                          <p:cTn id="556" fill="hold">
                            <p:stCondLst>
                              <p:cond delay="0"/>
                            </p:stCondLst>
                            <p:childTnLst>
                              <p:par>
                                <p:cTn id="557" presetID="9" presetClass="entr" presetSubtype="0" fill="hold" grpId="0" nodeType="clickEffect">
                                  <p:stCondLst>
                                    <p:cond delay="0"/>
                                  </p:stCondLst>
                                  <p:childTnLst>
                                    <p:set>
                                      <p:cBhvr>
                                        <p:cTn id="558" dur="1" fill="hold">
                                          <p:stCondLst>
                                            <p:cond delay="0"/>
                                          </p:stCondLst>
                                        </p:cTn>
                                        <p:tgtEl>
                                          <p:spTgt spid="145"/>
                                        </p:tgtEl>
                                        <p:attrNameLst>
                                          <p:attrName>style.visibility</p:attrName>
                                        </p:attrNameLst>
                                      </p:cBhvr>
                                      <p:to>
                                        <p:strVal val="visible"/>
                                      </p:to>
                                    </p:set>
                                    <p:animEffect transition="in" filter="dissolve">
                                      <p:cBhvr>
                                        <p:cTn id="559" dur="500"/>
                                        <p:tgtEl>
                                          <p:spTgt spid="145"/>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146"/>
                                        </p:tgtEl>
                                        <p:attrNameLst>
                                          <p:attrName>style.visibility</p:attrName>
                                        </p:attrNameLst>
                                      </p:cBhvr>
                                      <p:to>
                                        <p:strVal val="visible"/>
                                      </p:to>
                                    </p:set>
                                    <p:animEffect transition="in" filter="dissolve">
                                      <p:cBhvr>
                                        <p:cTn id="562" dur="500"/>
                                        <p:tgtEl>
                                          <p:spTgt spid="146"/>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147"/>
                                        </p:tgtEl>
                                        <p:attrNameLst>
                                          <p:attrName>style.visibility</p:attrName>
                                        </p:attrNameLst>
                                      </p:cBhvr>
                                      <p:to>
                                        <p:strVal val="visible"/>
                                      </p:to>
                                    </p:set>
                                    <p:animEffect transition="in" filter="dissolve">
                                      <p:cBhvr>
                                        <p:cTn id="565" dur="500"/>
                                        <p:tgtEl>
                                          <p:spTgt spid="147"/>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148"/>
                                        </p:tgtEl>
                                        <p:attrNameLst>
                                          <p:attrName>style.visibility</p:attrName>
                                        </p:attrNameLst>
                                      </p:cBhvr>
                                      <p:to>
                                        <p:strVal val="visible"/>
                                      </p:to>
                                    </p:set>
                                    <p:animEffect transition="in" filter="dissolve">
                                      <p:cBhvr>
                                        <p:cTn id="568" dur="500"/>
                                        <p:tgtEl>
                                          <p:spTgt spid="148"/>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149"/>
                                        </p:tgtEl>
                                        <p:attrNameLst>
                                          <p:attrName>style.visibility</p:attrName>
                                        </p:attrNameLst>
                                      </p:cBhvr>
                                      <p:to>
                                        <p:strVal val="visible"/>
                                      </p:to>
                                    </p:set>
                                    <p:animEffect transition="in" filter="dissolve">
                                      <p:cBhvr>
                                        <p:cTn id="571" dur="500"/>
                                        <p:tgtEl>
                                          <p:spTgt spid="149"/>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150"/>
                                        </p:tgtEl>
                                        <p:attrNameLst>
                                          <p:attrName>style.visibility</p:attrName>
                                        </p:attrNameLst>
                                      </p:cBhvr>
                                      <p:to>
                                        <p:strVal val="visible"/>
                                      </p:to>
                                    </p:set>
                                    <p:animEffect transition="in" filter="dissolve">
                                      <p:cBhvr>
                                        <p:cTn id="574" dur="500"/>
                                        <p:tgtEl>
                                          <p:spTgt spid="150"/>
                                        </p:tgtEl>
                                      </p:cBhvr>
                                    </p:animEffect>
                                  </p:childTnLst>
                                </p:cTn>
                              </p:par>
                              <p:par>
                                <p:cTn id="575" presetID="9" presetClass="entr" presetSubtype="0" fill="hold" grpId="0" nodeType="withEffect">
                                  <p:stCondLst>
                                    <p:cond delay="0"/>
                                  </p:stCondLst>
                                  <p:childTnLst>
                                    <p:set>
                                      <p:cBhvr>
                                        <p:cTn id="576" dur="1" fill="hold">
                                          <p:stCondLst>
                                            <p:cond delay="0"/>
                                          </p:stCondLst>
                                        </p:cTn>
                                        <p:tgtEl>
                                          <p:spTgt spid="151"/>
                                        </p:tgtEl>
                                        <p:attrNameLst>
                                          <p:attrName>style.visibility</p:attrName>
                                        </p:attrNameLst>
                                      </p:cBhvr>
                                      <p:to>
                                        <p:strVal val="visible"/>
                                      </p:to>
                                    </p:set>
                                    <p:animEffect transition="in" filter="dissolve">
                                      <p:cBhvr>
                                        <p:cTn id="577" dur="500"/>
                                        <p:tgtEl>
                                          <p:spTgt spid="151"/>
                                        </p:tgtEl>
                                      </p:cBhvr>
                                    </p:animEffect>
                                  </p:childTnLst>
                                </p:cTn>
                              </p:par>
                              <p:par>
                                <p:cTn id="578" presetID="9" presetClass="entr" presetSubtype="0" fill="hold" grpId="0" nodeType="withEffect">
                                  <p:stCondLst>
                                    <p:cond delay="0"/>
                                  </p:stCondLst>
                                  <p:childTnLst>
                                    <p:set>
                                      <p:cBhvr>
                                        <p:cTn id="579" dur="1" fill="hold">
                                          <p:stCondLst>
                                            <p:cond delay="0"/>
                                          </p:stCondLst>
                                        </p:cTn>
                                        <p:tgtEl>
                                          <p:spTgt spid="152"/>
                                        </p:tgtEl>
                                        <p:attrNameLst>
                                          <p:attrName>style.visibility</p:attrName>
                                        </p:attrNameLst>
                                      </p:cBhvr>
                                      <p:to>
                                        <p:strVal val="visible"/>
                                      </p:to>
                                    </p:set>
                                    <p:animEffect transition="in" filter="dissolve">
                                      <p:cBhvr>
                                        <p:cTn id="580" dur="500"/>
                                        <p:tgtEl>
                                          <p:spTgt spid="152"/>
                                        </p:tgtEl>
                                      </p:cBhvr>
                                    </p:animEffect>
                                  </p:childTnLst>
                                </p:cTn>
                              </p:par>
                              <p:par>
                                <p:cTn id="581" presetID="9" presetClass="entr" presetSubtype="0" fill="hold" grpId="0" nodeType="withEffect">
                                  <p:stCondLst>
                                    <p:cond delay="0"/>
                                  </p:stCondLst>
                                  <p:childTnLst>
                                    <p:set>
                                      <p:cBhvr>
                                        <p:cTn id="582" dur="1" fill="hold">
                                          <p:stCondLst>
                                            <p:cond delay="0"/>
                                          </p:stCondLst>
                                        </p:cTn>
                                        <p:tgtEl>
                                          <p:spTgt spid="153"/>
                                        </p:tgtEl>
                                        <p:attrNameLst>
                                          <p:attrName>style.visibility</p:attrName>
                                        </p:attrNameLst>
                                      </p:cBhvr>
                                      <p:to>
                                        <p:strVal val="visible"/>
                                      </p:to>
                                    </p:set>
                                    <p:animEffect transition="in" filter="dissolve">
                                      <p:cBhvr>
                                        <p:cTn id="583" dur="500"/>
                                        <p:tgtEl>
                                          <p:spTgt spid="153"/>
                                        </p:tgtEl>
                                      </p:cBhvr>
                                    </p:animEffect>
                                  </p:childTnLst>
                                </p:cTn>
                              </p:par>
                              <p:par>
                                <p:cTn id="584" presetID="9" presetClass="entr" presetSubtype="0" fill="hold" grpId="0" nodeType="withEffect">
                                  <p:stCondLst>
                                    <p:cond delay="0"/>
                                  </p:stCondLst>
                                  <p:childTnLst>
                                    <p:set>
                                      <p:cBhvr>
                                        <p:cTn id="585" dur="1" fill="hold">
                                          <p:stCondLst>
                                            <p:cond delay="0"/>
                                          </p:stCondLst>
                                        </p:cTn>
                                        <p:tgtEl>
                                          <p:spTgt spid="154"/>
                                        </p:tgtEl>
                                        <p:attrNameLst>
                                          <p:attrName>style.visibility</p:attrName>
                                        </p:attrNameLst>
                                      </p:cBhvr>
                                      <p:to>
                                        <p:strVal val="visible"/>
                                      </p:to>
                                    </p:set>
                                    <p:animEffect transition="in" filter="dissolve">
                                      <p:cBhvr>
                                        <p:cTn id="586" dur="500"/>
                                        <p:tgtEl>
                                          <p:spTgt spid="154"/>
                                        </p:tgtEl>
                                      </p:cBhvr>
                                    </p:animEffect>
                                  </p:childTnLst>
                                </p:cTn>
                              </p:par>
                              <p:par>
                                <p:cTn id="587" presetID="9" presetClass="entr" presetSubtype="0" fill="hold" grpId="0" nodeType="withEffect">
                                  <p:stCondLst>
                                    <p:cond delay="0"/>
                                  </p:stCondLst>
                                  <p:childTnLst>
                                    <p:set>
                                      <p:cBhvr>
                                        <p:cTn id="588" dur="1" fill="hold">
                                          <p:stCondLst>
                                            <p:cond delay="0"/>
                                          </p:stCondLst>
                                        </p:cTn>
                                        <p:tgtEl>
                                          <p:spTgt spid="155"/>
                                        </p:tgtEl>
                                        <p:attrNameLst>
                                          <p:attrName>style.visibility</p:attrName>
                                        </p:attrNameLst>
                                      </p:cBhvr>
                                      <p:to>
                                        <p:strVal val="visible"/>
                                      </p:to>
                                    </p:set>
                                    <p:animEffect transition="in" filter="dissolve">
                                      <p:cBhvr>
                                        <p:cTn id="589" dur="500"/>
                                        <p:tgtEl>
                                          <p:spTgt spid="155"/>
                                        </p:tgtEl>
                                      </p:cBhvr>
                                    </p:animEffect>
                                  </p:childTnLst>
                                </p:cTn>
                              </p:par>
                              <p:par>
                                <p:cTn id="590" presetID="9" presetClass="entr" presetSubtype="0" fill="hold" grpId="0" nodeType="withEffect">
                                  <p:stCondLst>
                                    <p:cond delay="0"/>
                                  </p:stCondLst>
                                  <p:childTnLst>
                                    <p:set>
                                      <p:cBhvr>
                                        <p:cTn id="591" dur="1" fill="hold">
                                          <p:stCondLst>
                                            <p:cond delay="0"/>
                                          </p:stCondLst>
                                        </p:cTn>
                                        <p:tgtEl>
                                          <p:spTgt spid="156"/>
                                        </p:tgtEl>
                                        <p:attrNameLst>
                                          <p:attrName>style.visibility</p:attrName>
                                        </p:attrNameLst>
                                      </p:cBhvr>
                                      <p:to>
                                        <p:strVal val="visible"/>
                                      </p:to>
                                    </p:set>
                                    <p:animEffect transition="in" filter="dissolve">
                                      <p:cBhvr>
                                        <p:cTn id="592" dur="500"/>
                                        <p:tgtEl>
                                          <p:spTgt spid="156"/>
                                        </p:tgtEl>
                                      </p:cBhvr>
                                    </p:animEffect>
                                  </p:childTnLst>
                                </p:cTn>
                              </p:par>
                              <p:par>
                                <p:cTn id="593" presetID="9" presetClass="entr" presetSubtype="0" fill="hold" grpId="0" nodeType="withEffect">
                                  <p:stCondLst>
                                    <p:cond delay="0"/>
                                  </p:stCondLst>
                                  <p:childTnLst>
                                    <p:set>
                                      <p:cBhvr>
                                        <p:cTn id="594" dur="1" fill="hold">
                                          <p:stCondLst>
                                            <p:cond delay="0"/>
                                          </p:stCondLst>
                                        </p:cTn>
                                        <p:tgtEl>
                                          <p:spTgt spid="157"/>
                                        </p:tgtEl>
                                        <p:attrNameLst>
                                          <p:attrName>style.visibility</p:attrName>
                                        </p:attrNameLst>
                                      </p:cBhvr>
                                      <p:to>
                                        <p:strVal val="visible"/>
                                      </p:to>
                                    </p:set>
                                    <p:animEffect transition="in" filter="dissolve">
                                      <p:cBhvr>
                                        <p:cTn id="595" dur="500"/>
                                        <p:tgtEl>
                                          <p:spTgt spid="157"/>
                                        </p:tgtEl>
                                      </p:cBhvr>
                                    </p:animEffect>
                                  </p:childTnLst>
                                </p:cTn>
                              </p:par>
                              <p:par>
                                <p:cTn id="596" presetID="9" presetClass="entr" presetSubtype="0" fill="hold" grpId="0" nodeType="withEffect">
                                  <p:stCondLst>
                                    <p:cond delay="0"/>
                                  </p:stCondLst>
                                  <p:childTnLst>
                                    <p:set>
                                      <p:cBhvr>
                                        <p:cTn id="597" dur="1" fill="hold">
                                          <p:stCondLst>
                                            <p:cond delay="0"/>
                                          </p:stCondLst>
                                        </p:cTn>
                                        <p:tgtEl>
                                          <p:spTgt spid="158"/>
                                        </p:tgtEl>
                                        <p:attrNameLst>
                                          <p:attrName>style.visibility</p:attrName>
                                        </p:attrNameLst>
                                      </p:cBhvr>
                                      <p:to>
                                        <p:strVal val="visible"/>
                                      </p:to>
                                    </p:set>
                                    <p:animEffect transition="in" filter="dissolve">
                                      <p:cBhvr>
                                        <p:cTn id="598" dur="500"/>
                                        <p:tgtEl>
                                          <p:spTgt spid="158"/>
                                        </p:tgtEl>
                                      </p:cBhvr>
                                    </p:animEffect>
                                  </p:childTnLst>
                                </p:cTn>
                              </p:par>
                              <p:par>
                                <p:cTn id="599" presetID="9" presetClass="entr" presetSubtype="0" fill="hold" grpId="0" nodeType="withEffect">
                                  <p:stCondLst>
                                    <p:cond delay="0"/>
                                  </p:stCondLst>
                                  <p:childTnLst>
                                    <p:set>
                                      <p:cBhvr>
                                        <p:cTn id="600" dur="1" fill="hold">
                                          <p:stCondLst>
                                            <p:cond delay="0"/>
                                          </p:stCondLst>
                                        </p:cTn>
                                        <p:tgtEl>
                                          <p:spTgt spid="159"/>
                                        </p:tgtEl>
                                        <p:attrNameLst>
                                          <p:attrName>style.visibility</p:attrName>
                                        </p:attrNameLst>
                                      </p:cBhvr>
                                      <p:to>
                                        <p:strVal val="visible"/>
                                      </p:to>
                                    </p:set>
                                    <p:animEffect transition="in" filter="dissolve">
                                      <p:cBhvr>
                                        <p:cTn id="601" dur="500"/>
                                        <p:tgtEl>
                                          <p:spTgt spid="159"/>
                                        </p:tgtEl>
                                      </p:cBhvr>
                                    </p:animEffect>
                                  </p:childTnLst>
                                </p:cTn>
                              </p:par>
                              <p:par>
                                <p:cTn id="602" presetID="9" presetClass="entr" presetSubtype="0" fill="hold" grpId="0" nodeType="withEffect">
                                  <p:stCondLst>
                                    <p:cond delay="0"/>
                                  </p:stCondLst>
                                  <p:childTnLst>
                                    <p:set>
                                      <p:cBhvr>
                                        <p:cTn id="603" dur="1" fill="hold">
                                          <p:stCondLst>
                                            <p:cond delay="0"/>
                                          </p:stCondLst>
                                        </p:cTn>
                                        <p:tgtEl>
                                          <p:spTgt spid="160"/>
                                        </p:tgtEl>
                                        <p:attrNameLst>
                                          <p:attrName>style.visibility</p:attrName>
                                        </p:attrNameLst>
                                      </p:cBhvr>
                                      <p:to>
                                        <p:strVal val="visible"/>
                                      </p:to>
                                    </p:set>
                                    <p:animEffect transition="in" filter="dissolve">
                                      <p:cBhvr>
                                        <p:cTn id="604" dur="500"/>
                                        <p:tgtEl>
                                          <p:spTgt spid="160"/>
                                        </p:tgtEl>
                                      </p:cBhvr>
                                    </p:animEffect>
                                  </p:childTnLst>
                                </p:cTn>
                              </p:par>
                              <p:par>
                                <p:cTn id="605" presetID="9" presetClass="entr" presetSubtype="0" fill="hold" grpId="0" nodeType="withEffect">
                                  <p:stCondLst>
                                    <p:cond delay="0"/>
                                  </p:stCondLst>
                                  <p:childTnLst>
                                    <p:set>
                                      <p:cBhvr>
                                        <p:cTn id="606" dur="1" fill="hold">
                                          <p:stCondLst>
                                            <p:cond delay="0"/>
                                          </p:stCondLst>
                                        </p:cTn>
                                        <p:tgtEl>
                                          <p:spTgt spid="161"/>
                                        </p:tgtEl>
                                        <p:attrNameLst>
                                          <p:attrName>style.visibility</p:attrName>
                                        </p:attrNameLst>
                                      </p:cBhvr>
                                      <p:to>
                                        <p:strVal val="visible"/>
                                      </p:to>
                                    </p:set>
                                    <p:animEffect transition="in" filter="dissolve">
                                      <p:cBhvr>
                                        <p:cTn id="607" dur="500"/>
                                        <p:tgtEl>
                                          <p:spTgt spid="161"/>
                                        </p:tgtEl>
                                      </p:cBhvr>
                                    </p:animEffect>
                                  </p:childTnLst>
                                </p:cTn>
                              </p:par>
                              <p:par>
                                <p:cTn id="608" presetID="9" presetClass="entr" presetSubtype="0" fill="hold" grpId="0" nodeType="withEffect">
                                  <p:stCondLst>
                                    <p:cond delay="0"/>
                                  </p:stCondLst>
                                  <p:childTnLst>
                                    <p:set>
                                      <p:cBhvr>
                                        <p:cTn id="609" dur="1" fill="hold">
                                          <p:stCondLst>
                                            <p:cond delay="0"/>
                                          </p:stCondLst>
                                        </p:cTn>
                                        <p:tgtEl>
                                          <p:spTgt spid="162"/>
                                        </p:tgtEl>
                                        <p:attrNameLst>
                                          <p:attrName>style.visibility</p:attrName>
                                        </p:attrNameLst>
                                      </p:cBhvr>
                                      <p:to>
                                        <p:strVal val="visible"/>
                                      </p:to>
                                    </p:set>
                                    <p:animEffect transition="in" filter="dissolve">
                                      <p:cBhvr>
                                        <p:cTn id="610" dur="500"/>
                                        <p:tgtEl>
                                          <p:spTgt spid="162"/>
                                        </p:tgtEl>
                                      </p:cBhvr>
                                    </p:animEffect>
                                  </p:childTnLst>
                                </p:cTn>
                              </p:par>
                              <p:par>
                                <p:cTn id="611" presetID="9" presetClass="entr" presetSubtype="0" fill="hold" grpId="0" nodeType="withEffect">
                                  <p:stCondLst>
                                    <p:cond delay="0"/>
                                  </p:stCondLst>
                                  <p:childTnLst>
                                    <p:set>
                                      <p:cBhvr>
                                        <p:cTn id="612" dur="1" fill="hold">
                                          <p:stCondLst>
                                            <p:cond delay="0"/>
                                          </p:stCondLst>
                                        </p:cTn>
                                        <p:tgtEl>
                                          <p:spTgt spid="163"/>
                                        </p:tgtEl>
                                        <p:attrNameLst>
                                          <p:attrName>style.visibility</p:attrName>
                                        </p:attrNameLst>
                                      </p:cBhvr>
                                      <p:to>
                                        <p:strVal val="visible"/>
                                      </p:to>
                                    </p:set>
                                    <p:animEffect transition="in" filter="dissolve">
                                      <p:cBhvr>
                                        <p:cTn id="613" dur="500"/>
                                        <p:tgtEl>
                                          <p:spTgt spid="163"/>
                                        </p:tgtEl>
                                      </p:cBhvr>
                                    </p:animEffect>
                                  </p:childTnLst>
                                </p:cTn>
                              </p:par>
                              <p:par>
                                <p:cTn id="614" presetID="9" presetClass="entr" presetSubtype="0" fill="hold" grpId="0" nodeType="withEffect">
                                  <p:stCondLst>
                                    <p:cond delay="0"/>
                                  </p:stCondLst>
                                  <p:childTnLst>
                                    <p:set>
                                      <p:cBhvr>
                                        <p:cTn id="615" dur="1" fill="hold">
                                          <p:stCondLst>
                                            <p:cond delay="0"/>
                                          </p:stCondLst>
                                        </p:cTn>
                                        <p:tgtEl>
                                          <p:spTgt spid="164"/>
                                        </p:tgtEl>
                                        <p:attrNameLst>
                                          <p:attrName>style.visibility</p:attrName>
                                        </p:attrNameLst>
                                      </p:cBhvr>
                                      <p:to>
                                        <p:strVal val="visible"/>
                                      </p:to>
                                    </p:set>
                                    <p:animEffect transition="in" filter="dissolve">
                                      <p:cBhvr>
                                        <p:cTn id="616" dur="500"/>
                                        <p:tgtEl>
                                          <p:spTgt spid="164"/>
                                        </p:tgtEl>
                                      </p:cBhvr>
                                    </p:animEffect>
                                  </p:childTnLst>
                                </p:cTn>
                              </p:par>
                              <p:par>
                                <p:cTn id="617" presetID="9" presetClass="entr" presetSubtype="0" fill="hold" grpId="0" nodeType="withEffect">
                                  <p:stCondLst>
                                    <p:cond delay="0"/>
                                  </p:stCondLst>
                                  <p:childTnLst>
                                    <p:set>
                                      <p:cBhvr>
                                        <p:cTn id="618" dur="1" fill="hold">
                                          <p:stCondLst>
                                            <p:cond delay="0"/>
                                          </p:stCondLst>
                                        </p:cTn>
                                        <p:tgtEl>
                                          <p:spTgt spid="165"/>
                                        </p:tgtEl>
                                        <p:attrNameLst>
                                          <p:attrName>style.visibility</p:attrName>
                                        </p:attrNameLst>
                                      </p:cBhvr>
                                      <p:to>
                                        <p:strVal val="visible"/>
                                      </p:to>
                                    </p:set>
                                    <p:animEffect transition="in" filter="dissolve">
                                      <p:cBhvr>
                                        <p:cTn id="619" dur="500"/>
                                        <p:tgtEl>
                                          <p:spTgt spid="165"/>
                                        </p:tgtEl>
                                      </p:cBhvr>
                                    </p:animEffect>
                                  </p:childTnLst>
                                </p:cTn>
                              </p:par>
                              <p:par>
                                <p:cTn id="620" presetID="9" presetClass="entr" presetSubtype="0" fill="hold" grpId="0" nodeType="withEffect">
                                  <p:stCondLst>
                                    <p:cond delay="0"/>
                                  </p:stCondLst>
                                  <p:childTnLst>
                                    <p:set>
                                      <p:cBhvr>
                                        <p:cTn id="621" dur="1" fill="hold">
                                          <p:stCondLst>
                                            <p:cond delay="0"/>
                                          </p:stCondLst>
                                        </p:cTn>
                                        <p:tgtEl>
                                          <p:spTgt spid="166"/>
                                        </p:tgtEl>
                                        <p:attrNameLst>
                                          <p:attrName>style.visibility</p:attrName>
                                        </p:attrNameLst>
                                      </p:cBhvr>
                                      <p:to>
                                        <p:strVal val="visible"/>
                                      </p:to>
                                    </p:set>
                                    <p:animEffect transition="in" filter="dissolve">
                                      <p:cBhvr>
                                        <p:cTn id="622" dur="500"/>
                                        <p:tgtEl>
                                          <p:spTgt spid="166"/>
                                        </p:tgtEl>
                                      </p:cBhvr>
                                    </p:animEffect>
                                  </p:childTnLst>
                                </p:cTn>
                              </p:par>
                            </p:childTnLst>
                          </p:cTn>
                        </p:par>
                      </p:childTnLst>
                    </p:cTn>
                  </p:par>
                  <p:par>
                    <p:cTn id="623" fill="hold">
                      <p:stCondLst>
                        <p:cond delay="indefinite"/>
                      </p:stCondLst>
                      <p:childTnLst>
                        <p:par>
                          <p:cTn id="624" fill="hold">
                            <p:stCondLst>
                              <p:cond delay="0"/>
                            </p:stCondLst>
                            <p:childTnLst>
                              <p:par>
                                <p:cTn id="625" presetID="9" presetClass="entr" presetSubtype="0" fill="hold" grpId="0" nodeType="clickEffect">
                                  <p:stCondLst>
                                    <p:cond delay="0"/>
                                  </p:stCondLst>
                                  <p:childTnLst>
                                    <p:set>
                                      <p:cBhvr>
                                        <p:cTn id="626" dur="1" fill="hold">
                                          <p:stCondLst>
                                            <p:cond delay="0"/>
                                          </p:stCondLst>
                                        </p:cTn>
                                        <p:tgtEl>
                                          <p:spTgt spid="167"/>
                                        </p:tgtEl>
                                        <p:attrNameLst>
                                          <p:attrName>style.visibility</p:attrName>
                                        </p:attrNameLst>
                                      </p:cBhvr>
                                      <p:to>
                                        <p:strVal val="visible"/>
                                      </p:to>
                                    </p:set>
                                    <p:animEffect transition="in" filter="dissolve">
                                      <p:cBhvr>
                                        <p:cTn id="627" dur="500"/>
                                        <p:tgtEl>
                                          <p:spTgt spid="167"/>
                                        </p:tgtEl>
                                      </p:cBhvr>
                                    </p:animEffect>
                                  </p:childTnLst>
                                </p:cTn>
                              </p:par>
                              <p:par>
                                <p:cTn id="628" presetID="9" presetClass="entr" presetSubtype="0" fill="hold" grpId="0" nodeType="withEffect">
                                  <p:stCondLst>
                                    <p:cond delay="0"/>
                                  </p:stCondLst>
                                  <p:childTnLst>
                                    <p:set>
                                      <p:cBhvr>
                                        <p:cTn id="629" dur="1" fill="hold">
                                          <p:stCondLst>
                                            <p:cond delay="0"/>
                                          </p:stCondLst>
                                        </p:cTn>
                                        <p:tgtEl>
                                          <p:spTgt spid="168"/>
                                        </p:tgtEl>
                                        <p:attrNameLst>
                                          <p:attrName>style.visibility</p:attrName>
                                        </p:attrNameLst>
                                      </p:cBhvr>
                                      <p:to>
                                        <p:strVal val="visible"/>
                                      </p:to>
                                    </p:set>
                                    <p:animEffect transition="in" filter="dissolve">
                                      <p:cBhvr>
                                        <p:cTn id="630" dur="500"/>
                                        <p:tgtEl>
                                          <p:spTgt spid="168"/>
                                        </p:tgtEl>
                                      </p:cBhvr>
                                    </p:animEffect>
                                  </p:childTnLst>
                                </p:cTn>
                              </p:par>
                            </p:childTnLst>
                          </p:cTn>
                        </p:par>
                      </p:childTnLst>
                    </p:cTn>
                  </p:par>
                  <p:par>
                    <p:cTn id="631" fill="hold">
                      <p:stCondLst>
                        <p:cond delay="indefinite"/>
                      </p:stCondLst>
                      <p:childTnLst>
                        <p:par>
                          <p:cTn id="632" fill="hold">
                            <p:stCondLst>
                              <p:cond delay="0"/>
                            </p:stCondLst>
                            <p:childTnLst>
                              <p:par>
                                <p:cTn id="633" presetID="9" presetClass="entr" presetSubtype="0" fill="hold" grpId="1" nodeType="clickEffect">
                                  <p:stCondLst>
                                    <p:cond delay="0"/>
                                  </p:stCondLst>
                                  <p:childTnLst>
                                    <p:set>
                                      <p:cBhvr>
                                        <p:cTn id="634" dur="1" fill="hold">
                                          <p:stCondLst>
                                            <p:cond delay="0"/>
                                          </p:stCondLst>
                                        </p:cTn>
                                        <p:tgtEl>
                                          <p:spTgt spid="145"/>
                                        </p:tgtEl>
                                        <p:attrNameLst>
                                          <p:attrName>style.visibility</p:attrName>
                                        </p:attrNameLst>
                                      </p:cBhvr>
                                      <p:to>
                                        <p:strVal val="visible"/>
                                      </p:to>
                                    </p:set>
                                    <p:animEffect transition="in" filter="dissolve">
                                      <p:cBhvr>
                                        <p:cTn id="635" dur="500"/>
                                        <p:tgtEl>
                                          <p:spTgt spid="145"/>
                                        </p:tgtEl>
                                      </p:cBhvr>
                                    </p:animEffect>
                                  </p:childTnLst>
                                </p:cTn>
                              </p:par>
                              <p:par>
                                <p:cTn id="636" presetID="9" presetClass="entr" presetSubtype="0" fill="hold" grpId="1" nodeType="withEffect">
                                  <p:stCondLst>
                                    <p:cond delay="0"/>
                                  </p:stCondLst>
                                  <p:childTnLst>
                                    <p:set>
                                      <p:cBhvr>
                                        <p:cTn id="637" dur="1" fill="hold">
                                          <p:stCondLst>
                                            <p:cond delay="0"/>
                                          </p:stCondLst>
                                        </p:cTn>
                                        <p:tgtEl>
                                          <p:spTgt spid="146"/>
                                        </p:tgtEl>
                                        <p:attrNameLst>
                                          <p:attrName>style.visibility</p:attrName>
                                        </p:attrNameLst>
                                      </p:cBhvr>
                                      <p:to>
                                        <p:strVal val="visible"/>
                                      </p:to>
                                    </p:set>
                                    <p:animEffect transition="in" filter="dissolve">
                                      <p:cBhvr>
                                        <p:cTn id="638" dur="500"/>
                                        <p:tgtEl>
                                          <p:spTgt spid="146"/>
                                        </p:tgtEl>
                                      </p:cBhvr>
                                    </p:animEffect>
                                  </p:childTnLst>
                                </p:cTn>
                              </p:par>
                              <p:par>
                                <p:cTn id="639" presetID="9" presetClass="entr" presetSubtype="0" fill="hold" grpId="1" nodeType="withEffect">
                                  <p:stCondLst>
                                    <p:cond delay="0"/>
                                  </p:stCondLst>
                                  <p:childTnLst>
                                    <p:set>
                                      <p:cBhvr>
                                        <p:cTn id="640" dur="1" fill="hold">
                                          <p:stCondLst>
                                            <p:cond delay="0"/>
                                          </p:stCondLst>
                                        </p:cTn>
                                        <p:tgtEl>
                                          <p:spTgt spid="147"/>
                                        </p:tgtEl>
                                        <p:attrNameLst>
                                          <p:attrName>style.visibility</p:attrName>
                                        </p:attrNameLst>
                                      </p:cBhvr>
                                      <p:to>
                                        <p:strVal val="visible"/>
                                      </p:to>
                                    </p:set>
                                    <p:animEffect transition="in" filter="dissolve">
                                      <p:cBhvr>
                                        <p:cTn id="641" dur="500"/>
                                        <p:tgtEl>
                                          <p:spTgt spid="147"/>
                                        </p:tgtEl>
                                      </p:cBhvr>
                                    </p:animEffect>
                                  </p:childTnLst>
                                </p:cTn>
                              </p:par>
                              <p:par>
                                <p:cTn id="642" presetID="9" presetClass="entr" presetSubtype="0" fill="hold" grpId="1" nodeType="withEffect">
                                  <p:stCondLst>
                                    <p:cond delay="0"/>
                                  </p:stCondLst>
                                  <p:childTnLst>
                                    <p:set>
                                      <p:cBhvr>
                                        <p:cTn id="643" dur="1" fill="hold">
                                          <p:stCondLst>
                                            <p:cond delay="0"/>
                                          </p:stCondLst>
                                        </p:cTn>
                                        <p:tgtEl>
                                          <p:spTgt spid="148"/>
                                        </p:tgtEl>
                                        <p:attrNameLst>
                                          <p:attrName>style.visibility</p:attrName>
                                        </p:attrNameLst>
                                      </p:cBhvr>
                                      <p:to>
                                        <p:strVal val="visible"/>
                                      </p:to>
                                    </p:set>
                                    <p:animEffect transition="in" filter="dissolve">
                                      <p:cBhvr>
                                        <p:cTn id="644" dur="500"/>
                                        <p:tgtEl>
                                          <p:spTgt spid="148"/>
                                        </p:tgtEl>
                                      </p:cBhvr>
                                    </p:animEffect>
                                  </p:childTnLst>
                                </p:cTn>
                              </p:par>
                              <p:par>
                                <p:cTn id="645" presetID="9" presetClass="entr" presetSubtype="0" fill="hold" grpId="1" nodeType="withEffect">
                                  <p:stCondLst>
                                    <p:cond delay="0"/>
                                  </p:stCondLst>
                                  <p:childTnLst>
                                    <p:set>
                                      <p:cBhvr>
                                        <p:cTn id="646" dur="1" fill="hold">
                                          <p:stCondLst>
                                            <p:cond delay="0"/>
                                          </p:stCondLst>
                                        </p:cTn>
                                        <p:tgtEl>
                                          <p:spTgt spid="149"/>
                                        </p:tgtEl>
                                        <p:attrNameLst>
                                          <p:attrName>style.visibility</p:attrName>
                                        </p:attrNameLst>
                                      </p:cBhvr>
                                      <p:to>
                                        <p:strVal val="visible"/>
                                      </p:to>
                                    </p:set>
                                    <p:animEffect transition="in" filter="dissolve">
                                      <p:cBhvr>
                                        <p:cTn id="647" dur="500"/>
                                        <p:tgtEl>
                                          <p:spTgt spid="149"/>
                                        </p:tgtEl>
                                      </p:cBhvr>
                                    </p:animEffect>
                                  </p:childTnLst>
                                </p:cTn>
                              </p:par>
                              <p:par>
                                <p:cTn id="648" presetID="9" presetClass="entr" presetSubtype="0" fill="hold" grpId="1" nodeType="withEffect">
                                  <p:stCondLst>
                                    <p:cond delay="0"/>
                                  </p:stCondLst>
                                  <p:childTnLst>
                                    <p:set>
                                      <p:cBhvr>
                                        <p:cTn id="649" dur="1" fill="hold">
                                          <p:stCondLst>
                                            <p:cond delay="0"/>
                                          </p:stCondLst>
                                        </p:cTn>
                                        <p:tgtEl>
                                          <p:spTgt spid="150"/>
                                        </p:tgtEl>
                                        <p:attrNameLst>
                                          <p:attrName>style.visibility</p:attrName>
                                        </p:attrNameLst>
                                      </p:cBhvr>
                                      <p:to>
                                        <p:strVal val="visible"/>
                                      </p:to>
                                    </p:set>
                                    <p:animEffect transition="in" filter="dissolve">
                                      <p:cBhvr>
                                        <p:cTn id="650" dur="500"/>
                                        <p:tgtEl>
                                          <p:spTgt spid="150"/>
                                        </p:tgtEl>
                                      </p:cBhvr>
                                    </p:animEffect>
                                  </p:childTnLst>
                                </p:cTn>
                              </p:par>
                              <p:par>
                                <p:cTn id="651" presetID="9" presetClass="entr" presetSubtype="0" fill="hold" grpId="1" nodeType="withEffect">
                                  <p:stCondLst>
                                    <p:cond delay="0"/>
                                  </p:stCondLst>
                                  <p:childTnLst>
                                    <p:set>
                                      <p:cBhvr>
                                        <p:cTn id="652" dur="1" fill="hold">
                                          <p:stCondLst>
                                            <p:cond delay="0"/>
                                          </p:stCondLst>
                                        </p:cTn>
                                        <p:tgtEl>
                                          <p:spTgt spid="151"/>
                                        </p:tgtEl>
                                        <p:attrNameLst>
                                          <p:attrName>style.visibility</p:attrName>
                                        </p:attrNameLst>
                                      </p:cBhvr>
                                      <p:to>
                                        <p:strVal val="visible"/>
                                      </p:to>
                                    </p:set>
                                    <p:animEffect transition="in" filter="dissolve">
                                      <p:cBhvr>
                                        <p:cTn id="653" dur="500"/>
                                        <p:tgtEl>
                                          <p:spTgt spid="151"/>
                                        </p:tgtEl>
                                      </p:cBhvr>
                                    </p:animEffect>
                                  </p:childTnLst>
                                </p:cTn>
                              </p:par>
                              <p:par>
                                <p:cTn id="654" presetID="9" presetClass="entr" presetSubtype="0" fill="hold" grpId="1" nodeType="withEffect">
                                  <p:stCondLst>
                                    <p:cond delay="0"/>
                                  </p:stCondLst>
                                  <p:childTnLst>
                                    <p:set>
                                      <p:cBhvr>
                                        <p:cTn id="655" dur="1" fill="hold">
                                          <p:stCondLst>
                                            <p:cond delay="0"/>
                                          </p:stCondLst>
                                        </p:cTn>
                                        <p:tgtEl>
                                          <p:spTgt spid="152"/>
                                        </p:tgtEl>
                                        <p:attrNameLst>
                                          <p:attrName>style.visibility</p:attrName>
                                        </p:attrNameLst>
                                      </p:cBhvr>
                                      <p:to>
                                        <p:strVal val="visible"/>
                                      </p:to>
                                    </p:set>
                                    <p:animEffect transition="in" filter="dissolve">
                                      <p:cBhvr>
                                        <p:cTn id="656" dur="500"/>
                                        <p:tgtEl>
                                          <p:spTgt spid="152"/>
                                        </p:tgtEl>
                                      </p:cBhvr>
                                    </p:animEffect>
                                  </p:childTnLst>
                                </p:cTn>
                              </p:par>
                              <p:par>
                                <p:cTn id="657" presetID="9" presetClass="entr" presetSubtype="0" fill="hold" grpId="1" nodeType="withEffect">
                                  <p:stCondLst>
                                    <p:cond delay="0"/>
                                  </p:stCondLst>
                                  <p:childTnLst>
                                    <p:set>
                                      <p:cBhvr>
                                        <p:cTn id="658" dur="1" fill="hold">
                                          <p:stCondLst>
                                            <p:cond delay="0"/>
                                          </p:stCondLst>
                                        </p:cTn>
                                        <p:tgtEl>
                                          <p:spTgt spid="153"/>
                                        </p:tgtEl>
                                        <p:attrNameLst>
                                          <p:attrName>style.visibility</p:attrName>
                                        </p:attrNameLst>
                                      </p:cBhvr>
                                      <p:to>
                                        <p:strVal val="visible"/>
                                      </p:to>
                                    </p:set>
                                    <p:animEffect transition="in" filter="dissolve">
                                      <p:cBhvr>
                                        <p:cTn id="659" dur="500"/>
                                        <p:tgtEl>
                                          <p:spTgt spid="153"/>
                                        </p:tgtEl>
                                      </p:cBhvr>
                                    </p:animEffect>
                                  </p:childTnLst>
                                </p:cTn>
                              </p:par>
                              <p:par>
                                <p:cTn id="660" presetID="9" presetClass="entr" presetSubtype="0" fill="hold" grpId="1" nodeType="withEffect">
                                  <p:stCondLst>
                                    <p:cond delay="0"/>
                                  </p:stCondLst>
                                  <p:childTnLst>
                                    <p:set>
                                      <p:cBhvr>
                                        <p:cTn id="661" dur="1" fill="hold">
                                          <p:stCondLst>
                                            <p:cond delay="0"/>
                                          </p:stCondLst>
                                        </p:cTn>
                                        <p:tgtEl>
                                          <p:spTgt spid="154"/>
                                        </p:tgtEl>
                                        <p:attrNameLst>
                                          <p:attrName>style.visibility</p:attrName>
                                        </p:attrNameLst>
                                      </p:cBhvr>
                                      <p:to>
                                        <p:strVal val="visible"/>
                                      </p:to>
                                    </p:set>
                                    <p:animEffect transition="in" filter="dissolve">
                                      <p:cBhvr>
                                        <p:cTn id="662" dur="500"/>
                                        <p:tgtEl>
                                          <p:spTgt spid="154"/>
                                        </p:tgtEl>
                                      </p:cBhvr>
                                    </p:animEffect>
                                  </p:childTnLst>
                                </p:cTn>
                              </p:par>
                              <p:par>
                                <p:cTn id="663" presetID="9" presetClass="entr" presetSubtype="0" fill="hold" grpId="1" nodeType="withEffect">
                                  <p:stCondLst>
                                    <p:cond delay="0"/>
                                  </p:stCondLst>
                                  <p:childTnLst>
                                    <p:set>
                                      <p:cBhvr>
                                        <p:cTn id="664" dur="1" fill="hold">
                                          <p:stCondLst>
                                            <p:cond delay="0"/>
                                          </p:stCondLst>
                                        </p:cTn>
                                        <p:tgtEl>
                                          <p:spTgt spid="155"/>
                                        </p:tgtEl>
                                        <p:attrNameLst>
                                          <p:attrName>style.visibility</p:attrName>
                                        </p:attrNameLst>
                                      </p:cBhvr>
                                      <p:to>
                                        <p:strVal val="visible"/>
                                      </p:to>
                                    </p:set>
                                    <p:animEffect transition="in" filter="dissolve">
                                      <p:cBhvr>
                                        <p:cTn id="665" dur="500"/>
                                        <p:tgtEl>
                                          <p:spTgt spid="155"/>
                                        </p:tgtEl>
                                      </p:cBhvr>
                                    </p:animEffect>
                                  </p:childTnLst>
                                </p:cTn>
                              </p:par>
                              <p:par>
                                <p:cTn id="666" presetID="9" presetClass="entr" presetSubtype="0" fill="hold" grpId="1" nodeType="withEffect">
                                  <p:stCondLst>
                                    <p:cond delay="0"/>
                                  </p:stCondLst>
                                  <p:childTnLst>
                                    <p:set>
                                      <p:cBhvr>
                                        <p:cTn id="667" dur="1" fill="hold">
                                          <p:stCondLst>
                                            <p:cond delay="0"/>
                                          </p:stCondLst>
                                        </p:cTn>
                                        <p:tgtEl>
                                          <p:spTgt spid="156"/>
                                        </p:tgtEl>
                                        <p:attrNameLst>
                                          <p:attrName>style.visibility</p:attrName>
                                        </p:attrNameLst>
                                      </p:cBhvr>
                                      <p:to>
                                        <p:strVal val="visible"/>
                                      </p:to>
                                    </p:set>
                                    <p:animEffect transition="in" filter="dissolve">
                                      <p:cBhvr>
                                        <p:cTn id="668" dur="500"/>
                                        <p:tgtEl>
                                          <p:spTgt spid="156"/>
                                        </p:tgtEl>
                                      </p:cBhvr>
                                    </p:animEffect>
                                  </p:childTnLst>
                                </p:cTn>
                              </p:par>
                              <p:par>
                                <p:cTn id="669" presetID="9" presetClass="entr" presetSubtype="0" fill="hold" grpId="1" nodeType="withEffect">
                                  <p:stCondLst>
                                    <p:cond delay="0"/>
                                  </p:stCondLst>
                                  <p:childTnLst>
                                    <p:set>
                                      <p:cBhvr>
                                        <p:cTn id="670" dur="1" fill="hold">
                                          <p:stCondLst>
                                            <p:cond delay="0"/>
                                          </p:stCondLst>
                                        </p:cTn>
                                        <p:tgtEl>
                                          <p:spTgt spid="157"/>
                                        </p:tgtEl>
                                        <p:attrNameLst>
                                          <p:attrName>style.visibility</p:attrName>
                                        </p:attrNameLst>
                                      </p:cBhvr>
                                      <p:to>
                                        <p:strVal val="visible"/>
                                      </p:to>
                                    </p:set>
                                    <p:animEffect transition="in" filter="dissolve">
                                      <p:cBhvr>
                                        <p:cTn id="671" dur="500"/>
                                        <p:tgtEl>
                                          <p:spTgt spid="157"/>
                                        </p:tgtEl>
                                      </p:cBhvr>
                                    </p:animEffect>
                                  </p:childTnLst>
                                </p:cTn>
                              </p:par>
                              <p:par>
                                <p:cTn id="672" presetID="9" presetClass="entr" presetSubtype="0" fill="hold" grpId="1" nodeType="withEffect">
                                  <p:stCondLst>
                                    <p:cond delay="0"/>
                                  </p:stCondLst>
                                  <p:childTnLst>
                                    <p:set>
                                      <p:cBhvr>
                                        <p:cTn id="673" dur="1" fill="hold">
                                          <p:stCondLst>
                                            <p:cond delay="0"/>
                                          </p:stCondLst>
                                        </p:cTn>
                                        <p:tgtEl>
                                          <p:spTgt spid="158"/>
                                        </p:tgtEl>
                                        <p:attrNameLst>
                                          <p:attrName>style.visibility</p:attrName>
                                        </p:attrNameLst>
                                      </p:cBhvr>
                                      <p:to>
                                        <p:strVal val="visible"/>
                                      </p:to>
                                    </p:set>
                                    <p:animEffect transition="in" filter="dissolve">
                                      <p:cBhvr>
                                        <p:cTn id="674" dur="500"/>
                                        <p:tgtEl>
                                          <p:spTgt spid="158"/>
                                        </p:tgtEl>
                                      </p:cBhvr>
                                    </p:animEffect>
                                  </p:childTnLst>
                                </p:cTn>
                              </p:par>
                              <p:par>
                                <p:cTn id="675" presetID="9" presetClass="entr" presetSubtype="0" fill="hold" grpId="1" nodeType="withEffect">
                                  <p:stCondLst>
                                    <p:cond delay="0"/>
                                  </p:stCondLst>
                                  <p:childTnLst>
                                    <p:set>
                                      <p:cBhvr>
                                        <p:cTn id="676" dur="1" fill="hold">
                                          <p:stCondLst>
                                            <p:cond delay="0"/>
                                          </p:stCondLst>
                                        </p:cTn>
                                        <p:tgtEl>
                                          <p:spTgt spid="159"/>
                                        </p:tgtEl>
                                        <p:attrNameLst>
                                          <p:attrName>style.visibility</p:attrName>
                                        </p:attrNameLst>
                                      </p:cBhvr>
                                      <p:to>
                                        <p:strVal val="visible"/>
                                      </p:to>
                                    </p:set>
                                    <p:animEffect transition="in" filter="dissolve">
                                      <p:cBhvr>
                                        <p:cTn id="677" dur="500"/>
                                        <p:tgtEl>
                                          <p:spTgt spid="159"/>
                                        </p:tgtEl>
                                      </p:cBhvr>
                                    </p:animEffect>
                                  </p:childTnLst>
                                </p:cTn>
                              </p:par>
                              <p:par>
                                <p:cTn id="678" presetID="9" presetClass="entr" presetSubtype="0" fill="hold" grpId="1" nodeType="withEffect">
                                  <p:stCondLst>
                                    <p:cond delay="0"/>
                                  </p:stCondLst>
                                  <p:childTnLst>
                                    <p:set>
                                      <p:cBhvr>
                                        <p:cTn id="679" dur="1" fill="hold">
                                          <p:stCondLst>
                                            <p:cond delay="0"/>
                                          </p:stCondLst>
                                        </p:cTn>
                                        <p:tgtEl>
                                          <p:spTgt spid="160"/>
                                        </p:tgtEl>
                                        <p:attrNameLst>
                                          <p:attrName>style.visibility</p:attrName>
                                        </p:attrNameLst>
                                      </p:cBhvr>
                                      <p:to>
                                        <p:strVal val="visible"/>
                                      </p:to>
                                    </p:set>
                                    <p:animEffect transition="in" filter="dissolve">
                                      <p:cBhvr>
                                        <p:cTn id="680" dur="500"/>
                                        <p:tgtEl>
                                          <p:spTgt spid="160"/>
                                        </p:tgtEl>
                                      </p:cBhvr>
                                    </p:animEffect>
                                  </p:childTnLst>
                                </p:cTn>
                              </p:par>
                              <p:par>
                                <p:cTn id="681" presetID="9" presetClass="entr" presetSubtype="0" fill="hold" grpId="1" nodeType="withEffect">
                                  <p:stCondLst>
                                    <p:cond delay="0"/>
                                  </p:stCondLst>
                                  <p:childTnLst>
                                    <p:set>
                                      <p:cBhvr>
                                        <p:cTn id="682" dur="1" fill="hold">
                                          <p:stCondLst>
                                            <p:cond delay="0"/>
                                          </p:stCondLst>
                                        </p:cTn>
                                        <p:tgtEl>
                                          <p:spTgt spid="161"/>
                                        </p:tgtEl>
                                        <p:attrNameLst>
                                          <p:attrName>style.visibility</p:attrName>
                                        </p:attrNameLst>
                                      </p:cBhvr>
                                      <p:to>
                                        <p:strVal val="visible"/>
                                      </p:to>
                                    </p:set>
                                    <p:animEffect transition="in" filter="dissolve">
                                      <p:cBhvr>
                                        <p:cTn id="683" dur="500"/>
                                        <p:tgtEl>
                                          <p:spTgt spid="161"/>
                                        </p:tgtEl>
                                      </p:cBhvr>
                                    </p:animEffect>
                                  </p:childTnLst>
                                </p:cTn>
                              </p:par>
                              <p:par>
                                <p:cTn id="684" presetID="9" presetClass="entr" presetSubtype="0" fill="hold" grpId="1" nodeType="withEffect">
                                  <p:stCondLst>
                                    <p:cond delay="0"/>
                                  </p:stCondLst>
                                  <p:childTnLst>
                                    <p:set>
                                      <p:cBhvr>
                                        <p:cTn id="685" dur="1" fill="hold">
                                          <p:stCondLst>
                                            <p:cond delay="0"/>
                                          </p:stCondLst>
                                        </p:cTn>
                                        <p:tgtEl>
                                          <p:spTgt spid="162"/>
                                        </p:tgtEl>
                                        <p:attrNameLst>
                                          <p:attrName>style.visibility</p:attrName>
                                        </p:attrNameLst>
                                      </p:cBhvr>
                                      <p:to>
                                        <p:strVal val="visible"/>
                                      </p:to>
                                    </p:set>
                                    <p:animEffect transition="in" filter="dissolve">
                                      <p:cBhvr>
                                        <p:cTn id="686" dur="500"/>
                                        <p:tgtEl>
                                          <p:spTgt spid="162"/>
                                        </p:tgtEl>
                                      </p:cBhvr>
                                    </p:animEffect>
                                  </p:childTnLst>
                                </p:cTn>
                              </p:par>
                              <p:par>
                                <p:cTn id="687" presetID="9" presetClass="entr" presetSubtype="0" fill="hold" grpId="1" nodeType="withEffect">
                                  <p:stCondLst>
                                    <p:cond delay="0"/>
                                  </p:stCondLst>
                                  <p:childTnLst>
                                    <p:set>
                                      <p:cBhvr>
                                        <p:cTn id="688" dur="1" fill="hold">
                                          <p:stCondLst>
                                            <p:cond delay="0"/>
                                          </p:stCondLst>
                                        </p:cTn>
                                        <p:tgtEl>
                                          <p:spTgt spid="163"/>
                                        </p:tgtEl>
                                        <p:attrNameLst>
                                          <p:attrName>style.visibility</p:attrName>
                                        </p:attrNameLst>
                                      </p:cBhvr>
                                      <p:to>
                                        <p:strVal val="visible"/>
                                      </p:to>
                                    </p:set>
                                    <p:animEffect transition="in" filter="dissolve">
                                      <p:cBhvr>
                                        <p:cTn id="689" dur="500"/>
                                        <p:tgtEl>
                                          <p:spTgt spid="163"/>
                                        </p:tgtEl>
                                      </p:cBhvr>
                                    </p:animEffect>
                                  </p:childTnLst>
                                </p:cTn>
                              </p:par>
                              <p:par>
                                <p:cTn id="690" presetID="9" presetClass="entr" presetSubtype="0" fill="hold" grpId="1" nodeType="withEffect">
                                  <p:stCondLst>
                                    <p:cond delay="0"/>
                                  </p:stCondLst>
                                  <p:childTnLst>
                                    <p:set>
                                      <p:cBhvr>
                                        <p:cTn id="691" dur="1" fill="hold">
                                          <p:stCondLst>
                                            <p:cond delay="0"/>
                                          </p:stCondLst>
                                        </p:cTn>
                                        <p:tgtEl>
                                          <p:spTgt spid="164"/>
                                        </p:tgtEl>
                                        <p:attrNameLst>
                                          <p:attrName>style.visibility</p:attrName>
                                        </p:attrNameLst>
                                      </p:cBhvr>
                                      <p:to>
                                        <p:strVal val="visible"/>
                                      </p:to>
                                    </p:set>
                                    <p:animEffect transition="in" filter="dissolve">
                                      <p:cBhvr>
                                        <p:cTn id="692" dur="500"/>
                                        <p:tgtEl>
                                          <p:spTgt spid="164"/>
                                        </p:tgtEl>
                                      </p:cBhvr>
                                    </p:animEffect>
                                  </p:childTnLst>
                                </p:cTn>
                              </p:par>
                              <p:par>
                                <p:cTn id="693" presetID="9" presetClass="entr" presetSubtype="0" fill="hold" grpId="1" nodeType="withEffect">
                                  <p:stCondLst>
                                    <p:cond delay="0"/>
                                  </p:stCondLst>
                                  <p:childTnLst>
                                    <p:set>
                                      <p:cBhvr>
                                        <p:cTn id="694" dur="1" fill="hold">
                                          <p:stCondLst>
                                            <p:cond delay="0"/>
                                          </p:stCondLst>
                                        </p:cTn>
                                        <p:tgtEl>
                                          <p:spTgt spid="165"/>
                                        </p:tgtEl>
                                        <p:attrNameLst>
                                          <p:attrName>style.visibility</p:attrName>
                                        </p:attrNameLst>
                                      </p:cBhvr>
                                      <p:to>
                                        <p:strVal val="visible"/>
                                      </p:to>
                                    </p:set>
                                    <p:animEffect transition="in" filter="dissolve">
                                      <p:cBhvr>
                                        <p:cTn id="695" dur="500"/>
                                        <p:tgtEl>
                                          <p:spTgt spid="165"/>
                                        </p:tgtEl>
                                      </p:cBhvr>
                                    </p:animEffect>
                                  </p:childTnLst>
                                </p:cTn>
                              </p:par>
                              <p:par>
                                <p:cTn id="696" presetID="9" presetClass="entr" presetSubtype="0" fill="hold" grpId="1" nodeType="withEffect">
                                  <p:stCondLst>
                                    <p:cond delay="0"/>
                                  </p:stCondLst>
                                  <p:childTnLst>
                                    <p:set>
                                      <p:cBhvr>
                                        <p:cTn id="697" dur="1" fill="hold">
                                          <p:stCondLst>
                                            <p:cond delay="0"/>
                                          </p:stCondLst>
                                        </p:cTn>
                                        <p:tgtEl>
                                          <p:spTgt spid="166"/>
                                        </p:tgtEl>
                                        <p:attrNameLst>
                                          <p:attrName>style.visibility</p:attrName>
                                        </p:attrNameLst>
                                      </p:cBhvr>
                                      <p:to>
                                        <p:strVal val="visible"/>
                                      </p:to>
                                    </p:set>
                                    <p:animEffect transition="in" filter="dissolve">
                                      <p:cBhvr>
                                        <p:cTn id="698" dur="500"/>
                                        <p:tgtEl>
                                          <p:spTgt spid="166"/>
                                        </p:tgtEl>
                                      </p:cBhvr>
                                    </p:animEffect>
                                  </p:childTnLst>
                                </p:cTn>
                              </p:par>
                              <p:par>
                                <p:cTn id="699" presetID="9" presetClass="entr" presetSubtype="0" fill="hold" grpId="1" nodeType="withEffect">
                                  <p:stCondLst>
                                    <p:cond delay="0"/>
                                  </p:stCondLst>
                                  <p:childTnLst>
                                    <p:set>
                                      <p:cBhvr>
                                        <p:cTn id="700" dur="1" fill="hold">
                                          <p:stCondLst>
                                            <p:cond delay="0"/>
                                          </p:stCondLst>
                                        </p:cTn>
                                        <p:tgtEl>
                                          <p:spTgt spid="167"/>
                                        </p:tgtEl>
                                        <p:attrNameLst>
                                          <p:attrName>style.visibility</p:attrName>
                                        </p:attrNameLst>
                                      </p:cBhvr>
                                      <p:to>
                                        <p:strVal val="visible"/>
                                      </p:to>
                                    </p:set>
                                    <p:animEffect transition="in" filter="dissolve">
                                      <p:cBhvr>
                                        <p:cTn id="701" dur="500"/>
                                        <p:tgtEl>
                                          <p:spTgt spid="167"/>
                                        </p:tgtEl>
                                      </p:cBhvr>
                                    </p:animEffect>
                                  </p:childTnLst>
                                </p:cTn>
                              </p:par>
                              <p:par>
                                <p:cTn id="702" presetID="9" presetClass="entr" presetSubtype="0" fill="hold" grpId="1" nodeType="withEffect">
                                  <p:stCondLst>
                                    <p:cond delay="0"/>
                                  </p:stCondLst>
                                  <p:childTnLst>
                                    <p:set>
                                      <p:cBhvr>
                                        <p:cTn id="703" dur="1" fill="hold">
                                          <p:stCondLst>
                                            <p:cond delay="0"/>
                                          </p:stCondLst>
                                        </p:cTn>
                                        <p:tgtEl>
                                          <p:spTgt spid="168"/>
                                        </p:tgtEl>
                                        <p:attrNameLst>
                                          <p:attrName>style.visibility</p:attrName>
                                        </p:attrNameLst>
                                      </p:cBhvr>
                                      <p:to>
                                        <p:strVal val="visible"/>
                                      </p:to>
                                    </p:set>
                                    <p:animEffect transition="in" filter="dissolve">
                                      <p:cBhvr>
                                        <p:cTn id="704"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animBg="1"/>
      <p:bldP spid="27" grpId="0"/>
      <p:bldP spid="28" grpId="0" animBg="1"/>
      <p:bldP spid="29" grpId="0"/>
      <p:bldP spid="29" grpId="1"/>
      <p:bldP spid="30" grpId="0" animBg="1"/>
      <p:bldP spid="30" grpId="1" animBg="1"/>
      <p:bldP spid="31" grpId="0"/>
      <p:bldP spid="31" grpId="1"/>
      <p:bldP spid="32" grpId="0" animBg="1"/>
      <p:bldP spid="32" grpId="1" animBg="1"/>
      <p:bldP spid="33" grpId="0"/>
      <p:bldP spid="33" grpId="1"/>
      <p:bldP spid="34" grpId="0" animBg="1"/>
      <p:bldP spid="34" grpId="1" animBg="1"/>
      <p:bldP spid="35" grpId="0"/>
      <p:bldP spid="36" grpId="0" animBg="1"/>
      <p:bldP spid="37" grpId="0"/>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animBg="1"/>
      <p:bldP spid="56" grpId="0"/>
      <p:bldP spid="56" grpId="1"/>
      <p:bldP spid="57" grpId="0" animBg="1"/>
      <p:bldP spid="57" grpId="1" animBg="1"/>
      <p:bldP spid="58" grpId="0"/>
      <p:bldP spid="58" grpId="1"/>
      <p:bldP spid="59" grpId="0" animBg="1"/>
      <p:bldP spid="59" grpId="1"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p:bldP spid="76" grpId="1"/>
      <p:bldP spid="77" grpId="0" animBg="1"/>
      <p:bldP spid="77" grpId="1" animBg="1"/>
      <p:bldP spid="78" grpId="0"/>
      <p:bldP spid="79" grpId="0" animBg="1"/>
      <p:bldP spid="80" grpId="0"/>
      <p:bldP spid="80" grpId="1"/>
      <p:bldP spid="81" grpId="0" animBg="1"/>
      <p:bldP spid="81" grpId="1" animBg="1"/>
      <p:bldP spid="82" grpId="0"/>
      <p:bldP spid="82" grpId="1"/>
      <p:bldP spid="83" grpId="0" animBg="1"/>
      <p:bldP spid="83" grpId="1" animBg="1"/>
      <p:bldP spid="84" grpId="0"/>
      <p:bldP spid="85" grpId="0" animBg="1"/>
      <p:bldP spid="86" grpId="0"/>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p:bldP spid="104" grpId="1"/>
      <p:bldP spid="105" grpId="0" animBg="1"/>
      <p:bldP spid="105" grpId="1" animBg="1"/>
      <p:bldP spid="106" grpId="0"/>
      <p:bldP spid="106" grpId="1"/>
      <p:bldP spid="107" grpId="0" animBg="1"/>
      <p:bldP spid="107" grpId="1" animBg="1"/>
      <p:bldP spid="108" grpId="0"/>
      <p:bldP spid="109" grpId="0"/>
      <p:bldP spid="109" grpId="1"/>
      <p:bldP spid="110" grpId="0" animBg="1"/>
      <p:bldP spid="110" grpId="1" animBg="1"/>
      <p:bldP spid="111" grpId="0"/>
      <p:bldP spid="112" grpId="0" animBg="1"/>
      <p:bldP spid="113" grpId="0"/>
      <p:bldP spid="113" grpId="1"/>
      <p:bldP spid="114" grpId="0" animBg="1"/>
      <p:bldP spid="114" grpId="1" animBg="1"/>
      <p:bldP spid="115" grpId="0"/>
      <p:bldP spid="115" grpId="1"/>
      <p:bldP spid="116" grpId="0" animBg="1"/>
      <p:bldP spid="116" grpId="1" animBg="1"/>
      <p:bldP spid="117" grpId="0"/>
      <p:bldP spid="118" grpId="0" animBg="1"/>
      <p:bldP spid="119" grpId="0"/>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7" grpId="1"/>
      <p:bldP spid="138" grpId="0" animBg="1"/>
      <p:bldP spid="138" grpId="1" animBg="1"/>
      <p:bldP spid="139" grpId="0"/>
      <p:bldP spid="139" grpId="1"/>
      <p:bldP spid="140" grpId="0" animBg="1"/>
      <p:bldP spid="140" grpId="1" animBg="1"/>
      <p:bldP spid="141" grpId="0"/>
      <p:bldP spid="142" grpId="0" animBg="1"/>
      <p:bldP spid="143" grpId="0"/>
      <p:bldP spid="144" grpId="0" animBg="1"/>
      <p:bldP spid="145" grpId="0"/>
      <p:bldP spid="145" grpId="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P spid="151" grpId="0" animBg="1"/>
      <p:bldP spid="151" grpId="1" animBg="1"/>
      <p:bldP spid="152" grpId="0" animBg="1"/>
      <p:bldP spid="152" grpId="1" animBg="1"/>
      <p:bldP spid="153" grpId="0" animBg="1"/>
      <p:bldP spid="153" grpId="1" animBg="1"/>
      <p:bldP spid="154" grpId="0" animBg="1"/>
      <p:bldP spid="154" grpId="1" animBg="1"/>
      <p:bldP spid="155" grpId="0" animBg="1"/>
      <p:bldP spid="155" grpId="1" animBg="1"/>
      <p:bldP spid="156" grpId="0" animBg="1"/>
      <p:bldP spid="156" grpId="1" animBg="1"/>
      <p:bldP spid="157" grpId="0" animBg="1"/>
      <p:bldP spid="157" grpId="1" animBg="1"/>
      <p:bldP spid="158" grpId="0" animBg="1"/>
      <p:bldP spid="158" grpId="1" animBg="1"/>
      <p:bldP spid="159" grpId="0" animBg="1"/>
      <p:bldP spid="159" grpId="1" animBg="1"/>
      <p:bldP spid="160" grpId="0" animBg="1"/>
      <p:bldP spid="160" grpId="1" animBg="1"/>
      <p:bldP spid="161" grpId="0" animBg="1"/>
      <p:bldP spid="161" grpId="1" animBg="1"/>
      <p:bldP spid="162" grpId="0" animBg="1"/>
      <p:bldP spid="162" grpId="1" animBg="1"/>
      <p:bldP spid="163" grpId="0"/>
      <p:bldP spid="163" grpId="1"/>
      <p:bldP spid="164" grpId="0" animBg="1"/>
      <p:bldP spid="164" grpId="1" animBg="1"/>
      <p:bldP spid="165" grpId="0"/>
      <p:bldP spid="165" grpId="1"/>
      <p:bldP spid="166" grpId="0" animBg="1"/>
      <p:bldP spid="166" grpId="1" animBg="1"/>
      <p:bldP spid="167" grpId="0"/>
      <p:bldP spid="167" grpId="1"/>
      <p:bldP spid="168" grpId="0" animBg="1"/>
      <p:bldP spid="168"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8"/>
          <p:cNvSpPr txBox="1">
            <a:spLocks noGrp="1"/>
          </p:cNvSpPr>
          <p:nvPr>
            <p:ph type="title"/>
          </p:nvPr>
        </p:nvSpPr>
        <p:spPr>
          <a:xfrm>
            <a:off x="838200" y="329487"/>
            <a:ext cx="10515600" cy="762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dirty="0"/>
              <a:t>Quick Sort (v2: In-Place) Example II</a:t>
            </a:r>
            <a:endParaRPr dirty="0"/>
          </a:p>
        </p:txBody>
      </p:sp>
      <p:graphicFrame>
        <p:nvGraphicFramePr>
          <p:cNvPr id="347" name="Google Shape;347;p28"/>
          <p:cNvGraphicFramePr/>
          <p:nvPr/>
        </p:nvGraphicFramePr>
        <p:xfrm>
          <a:off x="1771929" y="1134109"/>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48" name="Google Shape;348;p28"/>
          <p:cNvGraphicFramePr/>
          <p:nvPr/>
        </p:nvGraphicFramePr>
        <p:xfrm>
          <a:off x="1771929" y="2096290"/>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4"/>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349" name="Google Shape;349;p28"/>
          <p:cNvSpPr/>
          <p:nvPr/>
        </p:nvSpPr>
        <p:spPr>
          <a:xfrm rot="10800000">
            <a:off x="3107652" y="2971714"/>
            <a:ext cx="354300" cy="651600"/>
          </a:xfrm>
          <a:prstGeom prst="down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0" name="Google Shape;350;p28"/>
          <p:cNvSpPr/>
          <p:nvPr/>
        </p:nvSpPr>
        <p:spPr>
          <a:xfrm rot="10800000">
            <a:off x="11170178" y="2971715"/>
            <a:ext cx="354300" cy="651600"/>
          </a:xfrm>
          <a:prstGeom prst="downArrow">
            <a:avLst>
              <a:gd name="adj1" fmla="val 50000"/>
              <a:gd name="adj2"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1" name="Google Shape;351;p28"/>
          <p:cNvSpPr txBox="1"/>
          <p:nvPr/>
        </p:nvSpPr>
        <p:spPr>
          <a:xfrm>
            <a:off x="2952524" y="3675874"/>
            <a:ext cx="6432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accent5"/>
                </a:solidFill>
                <a:latin typeface="Calibri"/>
                <a:ea typeface="Calibri"/>
                <a:cs typeface="Calibri"/>
                <a:sym typeface="Calibri"/>
              </a:rPr>
              <a:t>Low</a:t>
            </a:r>
            <a:endParaRPr/>
          </a:p>
          <a:p>
            <a:pPr marL="0" marR="0" lvl="0" indent="0" algn="ctr" rtl="0">
              <a:spcBef>
                <a:spcPts val="0"/>
              </a:spcBef>
              <a:spcAft>
                <a:spcPts val="0"/>
              </a:spcAft>
              <a:buNone/>
            </a:pPr>
            <a:r>
              <a:rPr lang="en-US" sz="1800">
                <a:solidFill>
                  <a:schemeClr val="accent5"/>
                </a:solidFill>
                <a:latin typeface="Calibri"/>
                <a:ea typeface="Calibri"/>
                <a:cs typeface="Calibri"/>
                <a:sym typeface="Calibri"/>
              </a:rPr>
              <a:t>X &lt; 6</a:t>
            </a:r>
            <a:endParaRPr/>
          </a:p>
        </p:txBody>
      </p:sp>
      <p:sp>
        <p:nvSpPr>
          <p:cNvPr id="352" name="Google Shape;352;p28"/>
          <p:cNvSpPr txBox="1"/>
          <p:nvPr/>
        </p:nvSpPr>
        <p:spPr>
          <a:xfrm>
            <a:off x="10968042" y="3675873"/>
            <a:ext cx="7584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accent6"/>
                </a:solidFill>
                <a:latin typeface="Calibri"/>
                <a:ea typeface="Calibri"/>
                <a:cs typeface="Calibri"/>
                <a:sym typeface="Calibri"/>
              </a:rPr>
              <a:t>High</a:t>
            </a:r>
            <a:endParaRPr/>
          </a:p>
          <a:p>
            <a:pPr marL="0" marR="0" lvl="0" indent="0" algn="ctr" rtl="0">
              <a:spcBef>
                <a:spcPts val="0"/>
              </a:spcBef>
              <a:spcAft>
                <a:spcPts val="0"/>
              </a:spcAft>
              <a:buNone/>
            </a:pPr>
            <a:r>
              <a:rPr lang="en-US" sz="1800">
                <a:solidFill>
                  <a:schemeClr val="accent6"/>
                </a:solidFill>
                <a:latin typeface="Calibri"/>
                <a:ea typeface="Calibri"/>
                <a:cs typeface="Calibri"/>
                <a:sym typeface="Calibri"/>
              </a:rPr>
              <a:t>X &gt;= 6</a:t>
            </a:r>
            <a:endParaRPr/>
          </a:p>
        </p:txBody>
      </p:sp>
      <p:sp>
        <p:nvSpPr>
          <p:cNvPr id="353" name="Google Shape;353;p28"/>
          <p:cNvSpPr/>
          <p:nvPr/>
        </p:nvSpPr>
        <p:spPr>
          <a:xfrm>
            <a:off x="2779901" y="2454868"/>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4" name="Google Shape;354;p28"/>
          <p:cNvSpPr/>
          <p:nvPr/>
        </p:nvSpPr>
        <p:spPr>
          <a:xfrm>
            <a:off x="10856651" y="2462850"/>
            <a:ext cx="1008600" cy="370800"/>
          </a:xfrm>
          <a:prstGeom prst="rect">
            <a:avLst/>
          </a:prstGeom>
          <a:solidFill>
            <a:schemeClr val="accent6">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5" name="Google Shape;355;p28"/>
          <p:cNvSpPr/>
          <p:nvPr/>
        </p:nvSpPr>
        <p:spPr>
          <a:xfrm>
            <a:off x="3788473" y="2459374"/>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6" name="Google Shape;356;p28"/>
          <p:cNvSpPr/>
          <p:nvPr/>
        </p:nvSpPr>
        <p:spPr>
          <a:xfrm>
            <a:off x="9834455" y="2457134"/>
            <a:ext cx="1008600" cy="370800"/>
          </a:xfrm>
          <a:prstGeom prst="rect">
            <a:avLst/>
          </a:prstGeom>
          <a:solidFill>
            <a:schemeClr val="accent6">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57" name="Google Shape;357;p28"/>
          <p:cNvGraphicFramePr/>
          <p:nvPr/>
        </p:nvGraphicFramePr>
        <p:xfrm>
          <a:off x="1771929" y="4322204"/>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4"/>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358" name="Google Shape;358;p28"/>
          <p:cNvSpPr/>
          <p:nvPr/>
        </p:nvSpPr>
        <p:spPr>
          <a:xfrm>
            <a:off x="2761102" y="4677701"/>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9" name="Google Shape;359;p28"/>
          <p:cNvSpPr/>
          <p:nvPr/>
        </p:nvSpPr>
        <p:spPr>
          <a:xfrm>
            <a:off x="10837252" y="4673421"/>
            <a:ext cx="1008600" cy="370800"/>
          </a:xfrm>
          <a:prstGeom prst="rect">
            <a:avLst/>
          </a:prstGeom>
          <a:solidFill>
            <a:schemeClr val="accent6">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0" name="Google Shape;360;p28"/>
          <p:cNvSpPr/>
          <p:nvPr/>
        </p:nvSpPr>
        <p:spPr>
          <a:xfrm>
            <a:off x="3769674" y="4682207"/>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1" name="Google Shape;361;p28"/>
          <p:cNvSpPr/>
          <p:nvPr/>
        </p:nvSpPr>
        <p:spPr>
          <a:xfrm>
            <a:off x="9834455" y="4698351"/>
            <a:ext cx="1008600" cy="370800"/>
          </a:xfrm>
          <a:prstGeom prst="rect">
            <a:avLst/>
          </a:prstGeom>
          <a:solidFill>
            <a:schemeClr val="accent6">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2" name="Google Shape;362;p28"/>
          <p:cNvSpPr/>
          <p:nvPr/>
        </p:nvSpPr>
        <p:spPr>
          <a:xfrm>
            <a:off x="4797645" y="4677701"/>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3" name="Google Shape;363;p28"/>
          <p:cNvSpPr/>
          <p:nvPr/>
        </p:nvSpPr>
        <p:spPr>
          <a:xfrm>
            <a:off x="8825883" y="4682430"/>
            <a:ext cx="1008600" cy="370800"/>
          </a:xfrm>
          <a:prstGeom prst="rect">
            <a:avLst/>
          </a:prstGeom>
          <a:solidFill>
            <a:schemeClr val="accent6">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4" name="Google Shape;364;p28"/>
          <p:cNvSpPr/>
          <p:nvPr/>
        </p:nvSpPr>
        <p:spPr>
          <a:xfrm rot="10800000">
            <a:off x="6130350" y="5218097"/>
            <a:ext cx="354300" cy="486900"/>
          </a:xfrm>
          <a:prstGeom prst="down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5" name="Google Shape;365;p28"/>
          <p:cNvSpPr/>
          <p:nvPr/>
        </p:nvSpPr>
        <p:spPr>
          <a:xfrm rot="10800000">
            <a:off x="9153125" y="5145200"/>
            <a:ext cx="354300" cy="583800"/>
          </a:xfrm>
          <a:prstGeom prst="downArrow">
            <a:avLst>
              <a:gd name="adj1" fmla="val 50000"/>
              <a:gd name="adj2"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6" name="Google Shape;366;p28"/>
          <p:cNvSpPr txBox="1"/>
          <p:nvPr/>
        </p:nvSpPr>
        <p:spPr>
          <a:xfrm>
            <a:off x="5966514" y="5704990"/>
            <a:ext cx="6432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accent5"/>
                </a:solidFill>
                <a:latin typeface="Calibri"/>
                <a:ea typeface="Calibri"/>
                <a:cs typeface="Calibri"/>
                <a:sym typeface="Calibri"/>
              </a:rPr>
              <a:t>Low</a:t>
            </a:r>
            <a:endParaRPr/>
          </a:p>
          <a:p>
            <a:pPr marL="0" marR="0" lvl="0" indent="0" algn="ctr" rtl="0">
              <a:spcBef>
                <a:spcPts val="0"/>
              </a:spcBef>
              <a:spcAft>
                <a:spcPts val="0"/>
              </a:spcAft>
              <a:buNone/>
            </a:pPr>
            <a:r>
              <a:rPr lang="en-US" sz="1800">
                <a:solidFill>
                  <a:schemeClr val="accent5"/>
                </a:solidFill>
                <a:latin typeface="Calibri"/>
                <a:ea typeface="Calibri"/>
                <a:cs typeface="Calibri"/>
                <a:sym typeface="Calibri"/>
              </a:rPr>
              <a:t>X &lt; 6</a:t>
            </a:r>
            <a:endParaRPr/>
          </a:p>
        </p:txBody>
      </p:sp>
      <p:sp>
        <p:nvSpPr>
          <p:cNvPr id="367" name="Google Shape;367;p28"/>
          <p:cNvSpPr txBox="1"/>
          <p:nvPr/>
        </p:nvSpPr>
        <p:spPr>
          <a:xfrm>
            <a:off x="8950981" y="5705004"/>
            <a:ext cx="7584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accent6"/>
                </a:solidFill>
                <a:latin typeface="Calibri"/>
                <a:ea typeface="Calibri"/>
                <a:cs typeface="Calibri"/>
                <a:sym typeface="Calibri"/>
              </a:rPr>
              <a:t>High</a:t>
            </a:r>
            <a:endParaRPr/>
          </a:p>
          <a:p>
            <a:pPr marL="0" marR="0" lvl="0" indent="0" algn="ctr" rtl="0">
              <a:spcBef>
                <a:spcPts val="0"/>
              </a:spcBef>
              <a:spcAft>
                <a:spcPts val="0"/>
              </a:spcAft>
              <a:buNone/>
            </a:pPr>
            <a:r>
              <a:rPr lang="en-US" sz="1800">
                <a:solidFill>
                  <a:schemeClr val="accent6"/>
                </a:solidFill>
                <a:latin typeface="Calibri"/>
                <a:ea typeface="Calibri"/>
                <a:cs typeface="Calibri"/>
                <a:sym typeface="Calibri"/>
              </a:rPr>
              <a:t>X &gt;= 6</a:t>
            </a:r>
            <a:endParaRPr/>
          </a:p>
        </p:txBody>
      </p:sp>
      <p:sp>
        <p:nvSpPr>
          <p:cNvPr id="368" name="Google Shape;368;p28"/>
          <p:cNvSpPr/>
          <p:nvPr/>
        </p:nvSpPr>
        <p:spPr>
          <a:xfrm>
            <a:off x="5825616" y="4673421"/>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9" name="Google Shape;369;p28"/>
          <p:cNvSpPr/>
          <p:nvPr/>
        </p:nvSpPr>
        <p:spPr>
          <a:xfrm>
            <a:off x="6802065" y="4682207"/>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28"/>
          <p:cNvSpPr/>
          <p:nvPr/>
        </p:nvSpPr>
        <p:spPr>
          <a:xfrm>
            <a:off x="7819173" y="4690993"/>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71" name="Google Shape;371;p28"/>
          <p:cNvGraphicFramePr/>
          <p:nvPr/>
        </p:nvGraphicFramePr>
        <p:xfrm>
          <a:off x="1731289" y="6059564"/>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grpSp>
        <p:nvGrpSpPr>
          <p:cNvPr id="372" name="Google Shape;372;p28"/>
          <p:cNvGrpSpPr/>
          <p:nvPr/>
        </p:nvGrpSpPr>
        <p:grpSpPr>
          <a:xfrm>
            <a:off x="1747509" y="1146631"/>
            <a:ext cx="1055700" cy="859400"/>
            <a:chOff x="5509626" y="861965"/>
            <a:chExt cx="1055700" cy="859400"/>
          </a:xfrm>
        </p:grpSpPr>
        <p:sp>
          <p:nvSpPr>
            <p:cNvPr id="373" name="Google Shape;373;p28"/>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4" name="Google Shape;374;p28"/>
            <p:cNvSpPr/>
            <p:nvPr/>
          </p:nvSpPr>
          <p:spPr>
            <a:xfrm>
              <a:off x="5509626" y="861965"/>
              <a:ext cx="10557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pSp>
        <p:nvGrpSpPr>
          <p:cNvPr id="375" name="Google Shape;375;p28"/>
          <p:cNvGrpSpPr/>
          <p:nvPr/>
        </p:nvGrpSpPr>
        <p:grpSpPr>
          <a:xfrm>
            <a:off x="5778590" y="1158237"/>
            <a:ext cx="1055700" cy="859400"/>
            <a:chOff x="5509626" y="861965"/>
            <a:chExt cx="1055700" cy="859400"/>
          </a:xfrm>
        </p:grpSpPr>
        <p:sp>
          <p:nvSpPr>
            <p:cNvPr id="376" name="Google Shape;376;p28"/>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7" name="Google Shape;377;p28"/>
            <p:cNvSpPr/>
            <p:nvPr/>
          </p:nvSpPr>
          <p:spPr>
            <a:xfrm>
              <a:off x="5509626" y="861965"/>
              <a:ext cx="10557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pSp>
        <p:nvGrpSpPr>
          <p:cNvPr id="378" name="Google Shape;378;p28"/>
          <p:cNvGrpSpPr/>
          <p:nvPr/>
        </p:nvGrpSpPr>
        <p:grpSpPr>
          <a:xfrm>
            <a:off x="10813739" y="1146631"/>
            <a:ext cx="1055700" cy="859400"/>
            <a:chOff x="5509626" y="861965"/>
            <a:chExt cx="1055700" cy="859400"/>
          </a:xfrm>
        </p:grpSpPr>
        <p:sp>
          <p:nvSpPr>
            <p:cNvPr id="379" name="Google Shape;379;p28"/>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0" name="Google Shape;380;p28"/>
            <p:cNvSpPr/>
            <p:nvPr/>
          </p:nvSpPr>
          <p:spPr>
            <a:xfrm>
              <a:off x="5509626" y="861965"/>
              <a:ext cx="10557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sp>
        <p:nvSpPr>
          <p:cNvPr id="381" name="Google Shape;381;p28"/>
          <p:cNvSpPr txBox="1"/>
          <p:nvPr/>
        </p:nvSpPr>
        <p:spPr>
          <a:xfrm>
            <a:off x="117746" y="1506457"/>
            <a:ext cx="14409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Quattrocento Sans"/>
                <a:ea typeface="Quattrocento Sans"/>
                <a:cs typeface="Quattrocento Sans"/>
                <a:sym typeface="Quattrocento Sans"/>
              </a:rPr>
              <a:t>Select a pivot</a:t>
            </a:r>
            <a:endParaRPr sz="1200">
              <a:latin typeface="Quattrocento Sans"/>
              <a:ea typeface="Quattrocento Sans"/>
              <a:cs typeface="Quattrocento Sans"/>
              <a:sym typeface="Quattrocento Sans"/>
            </a:endParaRPr>
          </a:p>
        </p:txBody>
      </p:sp>
      <p:sp>
        <p:nvSpPr>
          <p:cNvPr id="382" name="Google Shape;382;p28"/>
          <p:cNvSpPr txBox="1"/>
          <p:nvPr/>
        </p:nvSpPr>
        <p:spPr>
          <a:xfrm>
            <a:off x="114855" y="2457134"/>
            <a:ext cx="16164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Quattrocento Sans"/>
                <a:ea typeface="Quattrocento Sans"/>
                <a:cs typeface="Quattrocento Sans"/>
                <a:sym typeface="Quattrocento Sans"/>
              </a:rPr>
              <a:t>Move pivot out of the way</a:t>
            </a:r>
            <a:endParaRPr sz="1200" dirty="0">
              <a:latin typeface="Quattrocento Sans"/>
              <a:ea typeface="Quattrocento Sans"/>
              <a:cs typeface="Quattrocento Sans"/>
              <a:sym typeface="Quattrocento Sans"/>
            </a:endParaRPr>
          </a:p>
        </p:txBody>
      </p:sp>
      <p:sp>
        <p:nvSpPr>
          <p:cNvPr id="383" name="Google Shape;383;p28"/>
          <p:cNvSpPr txBox="1"/>
          <p:nvPr/>
        </p:nvSpPr>
        <p:spPr>
          <a:xfrm>
            <a:off x="105578" y="3123158"/>
            <a:ext cx="2025600" cy="1077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Quattrocento Sans"/>
                <a:ea typeface="Quattrocento Sans"/>
                <a:cs typeface="Quattrocento Sans"/>
                <a:sym typeface="Quattrocento Sans"/>
              </a:rPr>
              <a:t>Bring low and high pointers together, swapping elements if needed</a:t>
            </a:r>
            <a:endParaRPr sz="1200">
              <a:latin typeface="Quattrocento Sans"/>
              <a:ea typeface="Quattrocento Sans"/>
              <a:cs typeface="Quattrocento Sans"/>
              <a:sym typeface="Quattrocento Sans"/>
            </a:endParaRPr>
          </a:p>
        </p:txBody>
      </p:sp>
      <p:sp>
        <p:nvSpPr>
          <p:cNvPr id="384" name="Google Shape;384;p28"/>
          <p:cNvSpPr txBox="1"/>
          <p:nvPr/>
        </p:nvSpPr>
        <p:spPr>
          <a:xfrm>
            <a:off x="23725" y="4826100"/>
            <a:ext cx="1709400" cy="156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Quattrocento Sans"/>
                <a:ea typeface="Quattrocento Sans"/>
                <a:cs typeface="Quattrocento Sans"/>
                <a:sym typeface="Quattrocento Sans"/>
              </a:rPr>
              <a:t>Meeting point is where pivot belongs; swap in. Now recurse on smaller portions of same array!</a:t>
            </a:r>
            <a:endParaRPr sz="1200">
              <a:latin typeface="Quattrocento Sans"/>
              <a:ea typeface="Quattrocento Sans"/>
              <a:cs typeface="Quattrocento Sans"/>
              <a:sym typeface="Quattrocento Sans"/>
            </a:endParaRPr>
          </a:p>
        </p:txBody>
      </p:sp>
      <p:sp>
        <p:nvSpPr>
          <p:cNvPr id="385" name="Google Shape;385;p28"/>
          <p:cNvSpPr txBox="1"/>
          <p:nvPr/>
        </p:nvSpPr>
        <p:spPr>
          <a:xfrm>
            <a:off x="1010045" y="1092122"/>
            <a:ext cx="80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Divide</a:t>
            </a:r>
            <a:endParaRPr/>
          </a:p>
        </p:txBody>
      </p:sp>
      <p:sp>
        <p:nvSpPr>
          <p:cNvPr id="386" name="Google Shape;386;p28"/>
          <p:cNvSpPr/>
          <p:nvPr/>
        </p:nvSpPr>
        <p:spPr>
          <a:xfrm>
            <a:off x="11018759" y="1353006"/>
            <a:ext cx="645600" cy="645600"/>
          </a:xfrm>
          <a:prstGeom prst="ellipse">
            <a:avLst/>
          </a:prstGeom>
          <a:noFill/>
          <a:ln w="152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7" name="Google Shape;387;p28"/>
          <p:cNvSpPr/>
          <p:nvPr/>
        </p:nvSpPr>
        <p:spPr>
          <a:xfrm rot="5400000">
            <a:off x="7115331" y="215030"/>
            <a:ext cx="369300" cy="3984600"/>
          </a:xfrm>
          <a:prstGeom prst="leftBracket">
            <a:avLst>
              <a:gd name="adj" fmla="val 0"/>
            </a:avLst>
          </a:prstGeom>
          <a:noFill/>
          <a:ln w="762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88" name="Google Shape;388;p28"/>
          <p:cNvSpPr/>
          <p:nvPr/>
        </p:nvSpPr>
        <p:spPr>
          <a:xfrm>
            <a:off x="10813739" y="1145252"/>
            <a:ext cx="1055700" cy="2352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sp>
        <p:nvSpPr>
          <p:cNvPr id="389" name="Google Shape;389;p28"/>
          <p:cNvSpPr/>
          <p:nvPr/>
        </p:nvSpPr>
        <p:spPr>
          <a:xfrm>
            <a:off x="2307000" y="3985025"/>
            <a:ext cx="6644100" cy="338700"/>
          </a:xfrm>
          <a:prstGeom prst="uturnArrow">
            <a:avLst>
              <a:gd name="adj1" fmla="val 25000"/>
              <a:gd name="adj2" fmla="val 25000"/>
              <a:gd name="adj3" fmla="val 25000"/>
              <a:gd name="adj4" fmla="val 43750"/>
              <a:gd name="adj5" fmla="val 75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72"/>
                                        </p:tgtEl>
                                        <p:attrNameLst>
                                          <p:attrName>style.visibility</p:attrName>
                                        </p:attrNameLst>
                                      </p:cBhvr>
                                      <p:to>
                                        <p:strVal val="visible"/>
                                      </p:to>
                                    </p:set>
                                    <p:anim calcmode="lin" valueType="num">
                                      <p:cBhvr additive="base">
                                        <p:cTn id="7" dur="500"/>
                                        <p:tgtEl>
                                          <p:spTgt spid="372"/>
                                        </p:tgtEl>
                                        <p:attrNameLst>
                                          <p:attrName>ppt_w</p:attrName>
                                        </p:attrNameLst>
                                      </p:cBhvr>
                                      <p:tavLst>
                                        <p:tav tm="0">
                                          <p:val>
                                            <p:strVal val="0"/>
                                          </p:val>
                                        </p:tav>
                                        <p:tav tm="100000">
                                          <p:val>
                                            <p:strVal val="#ppt_w"/>
                                          </p:val>
                                        </p:tav>
                                      </p:tavLst>
                                    </p:anim>
                                    <p:anim calcmode="lin" valueType="num">
                                      <p:cBhvr additive="base">
                                        <p:cTn id="8" dur="500"/>
                                        <p:tgtEl>
                                          <p:spTgt spid="372"/>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75"/>
                                        </p:tgtEl>
                                        <p:attrNameLst>
                                          <p:attrName>style.visibility</p:attrName>
                                        </p:attrNameLst>
                                      </p:cBhvr>
                                      <p:to>
                                        <p:strVal val="visible"/>
                                      </p:to>
                                    </p:set>
                                    <p:anim calcmode="lin" valueType="num">
                                      <p:cBhvr additive="base">
                                        <p:cTn id="11" dur="500"/>
                                        <p:tgtEl>
                                          <p:spTgt spid="375"/>
                                        </p:tgtEl>
                                        <p:attrNameLst>
                                          <p:attrName>ppt_w</p:attrName>
                                        </p:attrNameLst>
                                      </p:cBhvr>
                                      <p:tavLst>
                                        <p:tav tm="0">
                                          <p:val>
                                            <p:strVal val="0"/>
                                          </p:val>
                                        </p:tav>
                                        <p:tav tm="100000">
                                          <p:val>
                                            <p:strVal val="#ppt_w"/>
                                          </p:val>
                                        </p:tav>
                                      </p:tavLst>
                                    </p:anim>
                                    <p:anim calcmode="lin" valueType="num">
                                      <p:cBhvr additive="base">
                                        <p:cTn id="12" dur="500"/>
                                        <p:tgtEl>
                                          <p:spTgt spid="375"/>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378"/>
                                        </p:tgtEl>
                                        <p:attrNameLst>
                                          <p:attrName>style.visibility</p:attrName>
                                        </p:attrNameLst>
                                      </p:cBhvr>
                                      <p:to>
                                        <p:strVal val="visible"/>
                                      </p:to>
                                    </p:set>
                                    <p:anim calcmode="lin" valueType="num">
                                      <p:cBhvr additive="base">
                                        <p:cTn id="15" dur="500"/>
                                        <p:tgtEl>
                                          <p:spTgt spid="378"/>
                                        </p:tgtEl>
                                        <p:attrNameLst>
                                          <p:attrName>ppt_w</p:attrName>
                                        </p:attrNameLst>
                                      </p:cBhvr>
                                      <p:tavLst>
                                        <p:tav tm="0">
                                          <p:val>
                                            <p:strVal val="0"/>
                                          </p:val>
                                        </p:tav>
                                        <p:tav tm="100000">
                                          <p:val>
                                            <p:strVal val="#ppt_w"/>
                                          </p:val>
                                        </p:tav>
                                      </p:tavLst>
                                    </p:anim>
                                    <p:anim calcmode="lin" valueType="num">
                                      <p:cBhvr additive="base">
                                        <p:cTn id="16" dur="500"/>
                                        <p:tgtEl>
                                          <p:spTgt spid="378"/>
                                        </p:tgtEl>
                                        <p:attrNameLst>
                                          <p:attrName>ppt_h</p:attrName>
                                        </p:attrNameLst>
                                      </p:cBhvr>
                                      <p:tavLst>
                                        <p:tav tm="0">
                                          <p:val>
                                            <p:str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88"/>
                                        </p:tgtEl>
                                        <p:attrNameLst>
                                          <p:attrName>style.visibility</p:attrName>
                                        </p:attrNameLst>
                                      </p:cBhvr>
                                      <p:to>
                                        <p:strVal val="visible"/>
                                      </p:to>
                                    </p:set>
                                    <p:animEffect transition="in" filter="fade">
                                      <p:cBhvr>
                                        <p:cTn id="21" dur="500"/>
                                        <p:tgtEl>
                                          <p:spTgt spid="388"/>
                                        </p:tgtEl>
                                      </p:cBhvr>
                                    </p:animEffect>
                                  </p:childTnLst>
                                </p:cTn>
                              </p:par>
                              <p:par>
                                <p:cTn id="22" presetID="10" presetClass="entr" presetSubtype="0" fill="hold" nodeType="withEffect">
                                  <p:stCondLst>
                                    <p:cond delay="0"/>
                                  </p:stCondLst>
                                  <p:childTnLst>
                                    <p:set>
                                      <p:cBhvr>
                                        <p:cTn id="23" dur="1" fill="hold">
                                          <p:stCondLst>
                                            <p:cond delay="0"/>
                                          </p:stCondLst>
                                        </p:cTn>
                                        <p:tgtEl>
                                          <p:spTgt spid="386"/>
                                        </p:tgtEl>
                                        <p:attrNameLst>
                                          <p:attrName>style.visibility</p:attrName>
                                        </p:attrNameLst>
                                      </p:cBhvr>
                                      <p:to>
                                        <p:strVal val="visible"/>
                                      </p:to>
                                    </p:set>
                                    <p:animEffect transition="in" filter="fade">
                                      <p:cBhvr>
                                        <p:cTn id="24" dur="1000"/>
                                        <p:tgtEl>
                                          <p:spTgt spid="38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48"/>
                                        </p:tgtEl>
                                        <p:attrNameLst>
                                          <p:attrName>style.visibility</p:attrName>
                                        </p:attrNameLst>
                                      </p:cBhvr>
                                      <p:to>
                                        <p:strVal val="visible"/>
                                      </p:to>
                                    </p:set>
                                    <p:animEffect transition="in" filter="fade">
                                      <p:cBhvr>
                                        <p:cTn id="29" dur="500"/>
                                        <p:tgtEl>
                                          <p:spTgt spid="348"/>
                                        </p:tgtEl>
                                      </p:cBhvr>
                                    </p:animEffect>
                                  </p:childTnLst>
                                </p:cTn>
                              </p:par>
                              <p:par>
                                <p:cTn id="30" presetID="1" presetClass="entr" presetSubtype="0" fill="hold" nodeType="withEffect">
                                  <p:stCondLst>
                                    <p:cond delay="0"/>
                                  </p:stCondLst>
                                  <p:childTnLst>
                                    <p:set>
                                      <p:cBhvr>
                                        <p:cTn id="31" dur="1" fill="hold">
                                          <p:stCondLst>
                                            <p:cond delay="0"/>
                                          </p:stCondLst>
                                        </p:cTn>
                                        <p:tgtEl>
                                          <p:spTgt spid="38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49"/>
                                        </p:tgtEl>
                                        <p:attrNameLst>
                                          <p:attrName>style.visibility</p:attrName>
                                        </p:attrNameLst>
                                      </p:cBhvr>
                                      <p:to>
                                        <p:strVal val="visible"/>
                                      </p:to>
                                    </p:set>
                                    <p:animEffect transition="in" filter="fade">
                                      <p:cBhvr>
                                        <p:cTn id="36" dur="500"/>
                                        <p:tgtEl>
                                          <p:spTgt spid="349"/>
                                        </p:tgtEl>
                                      </p:cBhvr>
                                    </p:animEffect>
                                  </p:childTnLst>
                                </p:cTn>
                              </p:par>
                              <p:par>
                                <p:cTn id="37" presetID="10" presetClass="entr" presetSubtype="0" fill="hold" nodeType="withEffect">
                                  <p:stCondLst>
                                    <p:cond delay="0"/>
                                  </p:stCondLst>
                                  <p:childTnLst>
                                    <p:set>
                                      <p:cBhvr>
                                        <p:cTn id="38" dur="1" fill="hold">
                                          <p:stCondLst>
                                            <p:cond delay="0"/>
                                          </p:stCondLst>
                                        </p:cTn>
                                        <p:tgtEl>
                                          <p:spTgt spid="351"/>
                                        </p:tgtEl>
                                        <p:attrNameLst>
                                          <p:attrName>style.visibility</p:attrName>
                                        </p:attrNameLst>
                                      </p:cBhvr>
                                      <p:to>
                                        <p:strVal val="visible"/>
                                      </p:to>
                                    </p:set>
                                    <p:animEffect transition="in" filter="fade">
                                      <p:cBhvr>
                                        <p:cTn id="39" dur="500"/>
                                        <p:tgtEl>
                                          <p:spTgt spid="351"/>
                                        </p:tgtEl>
                                      </p:cBhvr>
                                    </p:animEffect>
                                  </p:childTnLst>
                                </p:cTn>
                              </p:par>
                              <p:par>
                                <p:cTn id="40" presetID="10" presetClass="entr" presetSubtype="0" fill="hold" nodeType="withEffect">
                                  <p:stCondLst>
                                    <p:cond delay="0"/>
                                  </p:stCondLst>
                                  <p:childTnLst>
                                    <p:set>
                                      <p:cBhvr>
                                        <p:cTn id="41" dur="1" fill="hold">
                                          <p:stCondLst>
                                            <p:cond delay="0"/>
                                          </p:stCondLst>
                                        </p:cTn>
                                        <p:tgtEl>
                                          <p:spTgt spid="350"/>
                                        </p:tgtEl>
                                        <p:attrNameLst>
                                          <p:attrName>style.visibility</p:attrName>
                                        </p:attrNameLst>
                                      </p:cBhvr>
                                      <p:to>
                                        <p:strVal val="visible"/>
                                      </p:to>
                                    </p:set>
                                    <p:animEffect transition="in" filter="fade">
                                      <p:cBhvr>
                                        <p:cTn id="42" dur="500"/>
                                        <p:tgtEl>
                                          <p:spTgt spid="350"/>
                                        </p:tgtEl>
                                      </p:cBhvr>
                                    </p:animEffect>
                                  </p:childTnLst>
                                </p:cTn>
                              </p:par>
                              <p:par>
                                <p:cTn id="43" presetID="10" presetClass="entr" presetSubtype="0" fill="hold" nodeType="withEffect">
                                  <p:stCondLst>
                                    <p:cond delay="0"/>
                                  </p:stCondLst>
                                  <p:childTnLst>
                                    <p:set>
                                      <p:cBhvr>
                                        <p:cTn id="44" dur="1" fill="hold">
                                          <p:stCondLst>
                                            <p:cond delay="0"/>
                                          </p:stCondLst>
                                        </p:cTn>
                                        <p:tgtEl>
                                          <p:spTgt spid="352"/>
                                        </p:tgtEl>
                                        <p:attrNameLst>
                                          <p:attrName>style.visibility</p:attrName>
                                        </p:attrNameLst>
                                      </p:cBhvr>
                                      <p:to>
                                        <p:strVal val="visible"/>
                                      </p:to>
                                    </p:set>
                                    <p:animEffect transition="in" filter="fade">
                                      <p:cBhvr>
                                        <p:cTn id="45" dur="500"/>
                                        <p:tgtEl>
                                          <p:spTgt spid="35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8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53"/>
                                        </p:tgtEl>
                                        <p:attrNameLst>
                                          <p:attrName>style.visibility</p:attrName>
                                        </p:attrNameLst>
                                      </p:cBhvr>
                                      <p:to>
                                        <p:strVal val="visible"/>
                                      </p:to>
                                    </p:set>
                                    <p:animEffect transition="in" filter="fade">
                                      <p:cBhvr>
                                        <p:cTn id="54" dur="500"/>
                                        <p:tgtEl>
                                          <p:spTgt spid="35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54"/>
                                        </p:tgtEl>
                                        <p:attrNameLst>
                                          <p:attrName>style.visibility</p:attrName>
                                        </p:attrNameLst>
                                      </p:cBhvr>
                                      <p:to>
                                        <p:strVal val="visible"/>
                                      </p:to>
                                    </p:set>
                                    <p:animEffect transition="in" filter="fade">
                                      <p:cBhvr>
                                        <p:cTn id="59" dur="500"/>
                                        <p:tgtEl>
                                          <p:spTgt spid="35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55"/>
                                        </p:tgtEl>
                                        <p:attrNameLst>
                                          <p:attrName>style.visibility</p:attrName>
                                        </p:attrNameLst>
                                      </p:cBhvr>
                                      <p:to>
                                        <p:strVal val="visible"/>
                                      </p:to>
                                    </p:set>
                                    <p:animEffect transition="in" filter="fade">
                                      <p:cBhvr>
                                        <p:cTn id="64" dur="500"/>
                                        <p:tgtEl>
                                          <p:spTgt spid="355"/>
                                        </p:tgtEl>
                                      </p:cBhvr>
                                    </p:animEffect>
                                  </p:childTnLst>
                                </p:cTn>
                              </p:par>
                              <p:par>
                                <p:cTn id="65" presetID="10" presetClass="entr" presetSubtype="0" fill="hold" nodeType="withEffect">
                                  <p:stCondLst>
                                    <p:cond delay="0"/>
                                  </p:stCondLst>
                                  <p:childTnLst>
                                    <p:set>
                                      <p:cBhvr>
                                        <p:cTn id="66" dur="1" fill="hold">
                                          <p:stCondLst>
                                            <p:cond delay="0"/>
                                          </p:stCondLst>
                                        </p:cTn>
                                        <p:tgtEl>
                                          <p:spTgt spid="356"/>
                                        </p:tgtEl>
                                        <p:attrNameLst>
                                          <p:attrName>style.visibility</p:attrName>
                                        </p:attrNameLst>
                                      </p:cBhvr>
                                      <p:to>
                                        <p:strVal val="visible"/>
                                      </p:to>
                                    </p:set>
                                    <p:animEffect transition="in" filter="fade">
                                      <p:cBhvr>
                                        <p:cTn id="67" dur="500"/>
                                        <p:tgtEl>
                                          <p:spTgt spid="35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8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57"/>
                                        </p:tgtEl>
                                        <p:attrNameLst>
                                          <p:attrName>style.visibility</p:attrName>
                                        </p:attrNameLst>
                                      </p:cBhvr>
                                      <p:to>
                                        <p:strVal val="visible"/>
                                      </p:to>
                                    </p:set>
                                    <p:animEffect transition="in" filter="fade">
                                      <p:cBhvr>
                                        <p:cTn id="76" dur="500"/>
                                        <p:tgtEl>
                                          <p:spTgt spid="357"/>
                                        </p:tgtEl>
                                      </p:cBhvr>
                                    </p:animEffect>
                                  </p:childTnLst>
                                </p:cTn>
                              </p:par>
                              <p:par>
                                <p:cTn id="77" presetID="10" presetClass="entr" presetSubtype="0" fill="hold" nodeType="withEffect">
                                  <p:stCondLst>
                                    <p:cond delay="0"/>
                                  </p:stCondLst>
                                  <p:childTnLst>
                                    <p:set>
                                      <p:cBhvr>
                                        <p:cTn id="78" dur="1" fill="hold">
                                          <p:stCondLst>
                                            <p:cond delay="0"/>
                                          </p:stCondLst>
                                        </p:cTn>
                                        <p:tgtEl>
                                          <p:spTgt spid="358"/>
                                        </p:tgtEl>
                                        <p:attrNameLst>
                                          <p:attrName>style.visibility</p:attrName>
                                        </p:attrNameLst>
                                      </p:cBhvr>
                                      <p:to>
                                        <p:strVal val="visible"/>
                                      </p:to>
                                    </p:set>
                                    <p:animEffect transition="in" filter="fade">
                                      <p:cBhvr>
                                        <p:cTn id="79" dur="500"/>
                                        <p:tgtEl>
                                          <p:spTgt spid="358"/>
                                        </p:tgtEl>
                                      </p:cBhvr>
                                    </p:animEffect>
                                  </p:childTnLst>
                                </p:cTn>
                              </p:par>
                              <p:par>
                                <p:cTn id="80" presetID="10" presetClass="entr" presetSubtype="0" fill="hold" nodeType="withEffect">
                                  <p:stCondLst>
                                    <p:cond delay="0"/>
                                  </p:stCondLst>
                                  <p:childTnLst>
                                    <p:set>
                                      <p:cBhvr>
                                        <p:cTn id="81" dur="1" fill="hold">
                                          <p:stCondLst>
                                            <p:cond delay="0"/>
                                          </p:stCondLst>
                                        </p:cTn>
                                        <p:tgtEl>
                                          <p:spTgt spid="359"/>
                                        </p:tgtEl>
                                        <p:attrNameLst>
                                          <p:attrName>style.visibility</p:attrName>
                                        </p:attrNameLst>
                                      </p:cBhvr>
                                      <p:to>
                                        <p:strVal val="visible"/>
                                      </p:to>
                                    </p:set>
                                    <p:animEffect transition="in" filter="fade">
                                      <p:cBhvr>
                                        <p:cTn id="82" dur="500"/>
                                        <p:tgtEl>
                                          <p:spTgt spid="359"/>
                                        </p:tgtEl>
                                      </p:cBhvr>
                                    </p:animEffect>
                                  </p:childTnLst>
                                </p:cTn>
                              </p:par>
                              <p:par>
                                <p:cTn id="83" presetID="10" presetClass="entr" presetSubtype="0" fill="hold" nodeType="withEffect">
                                  <p:stCondLst>
                                    <p:cond delay="0"/>
                                  </p:stCondLst>
                                  <p:childTnLst>
                                    <p:set>
                                      <p:cBhvr>
                                        <p:cTn id="84" dur="1" fill="hold">
                                          <p:stCondLst>
                                            <p:cond delay="0"/>
                                          </p:stCondLst>
                                        </p:cTn>
                                        <p:tgtEl>
                                          <p:spTgt spid="360"/>
                                        </p:tgtEl>
                                        <p:attrNameLst>
                                          <p:attrName>style.visibility</p:attrName>
                                        </p:attrNameLst>
                                      </p:cBhvr>
                                      <p:to>
                                        <p:strVal val="visible"/>
                                      </p:to>
                                    </p:set>
                                    <p:animEffect transition="in" filter="fade">
                                      <p:cBhvr>
                                        <p:cTn id="85" dur="500"/>
                                        <p:tgtEl>
                                          <p:spTgt spid="360"/>
                                        </p:tgtEl>
                                      </p:cBhvr>
                                    </p:animEffect>
                                  </p:childTnLst>
                                </p:cTn>
                              </p:par>
                              <p:par>
                                <p:cTn id="86" presetID="10" presetClass="entr" presetSubtype="0" fill="hold" nodeType="withEffect">
                                  <p:stCondLst>
                                    <p:cond delay="0"/>
                                  </p:stCondLst>
                                  <p:childTnLst>
                                    <p:set>
                                      <p:cBhvr>
                                        <p:cTn id="87" dur="1" fill="hold">
                                          <p:stCondLst>
                                            <p:cond delay="0"/>
                                          </p:stCondLst>
                                        </p:cTn>
                                        <p:tgtEl>
                                          <p:spTgt spid="361"/>
                                        </p:tgtEl>
                                        <p:attrNameLst>
                                          <p:attrName>style.visibility</p:attrName>
                                        </p:attrNameLst>
                                      </p:cBhvr>
                                      <p:to>
                                        <p:strVal val="visible"/>
                                      </p:to>
                                    </p:set>
                                    <p:animEffect transition="in" filter="fade">
                                      <p:cBhvr>
                                        <p:cTn id="88" dur="500"/>
                                        <p:tgtEl>
                                          <p:spTgt spid="361"/>
                                        </p:tgtEl>
                                      </p:cBhvr>
                                    </p:animEffect>
                                  </p:childTnLst>
                                </p:cTn>
                              </p:par>
                              <p:par>
                                <p:cTn id="89" presetID="10" presetClass="entr" presetSubtype="0" fill="hold" nodeType="withEffect">
                                  <p:stCondLst>
                                    <p:cond delay="0"/>
                                  </p:stCondLst>
                                  <p:childTnLst>
                                    <p:set>
                                      <p:cBhvr>
                                        <p:cTn id="90" dur="1" fill="hold">
                                          <p:stCondLst>
                                            <p:cond delay="0"/>
                                          </p:stCondLst>
                                        </p:cTn>
                                        <p:tgtEl>
                                          <p:spTgt spid="362"/>
                                        </p:tgtEl>
                                        <p:attrNameLst>
                                          <p:attrName>style.visibility</p:attrName>
                                        </p:attrNameLst>
                                      </p:cBhvr>
                                      <p:to>
                                        <p:strVal val="visible"/>
                                      </p:to>
                                    </p:set>
                                    <p:animEffect transition="in" filter="fade">
                                      <p:cBhvr>
                                        <p:cTn id="91" dur="500"/>
                                        <p:tgtEl>
                                          <p:spTgt spid="362"/>
                                        </p:tgtEl>
                                      </p:cBhvr>
                                    </p:animEffect>
                                  </p:childTnLst>
                                </p:cTn>
                              </p:par>
                              <p:par>
                                <p:cTn id="92" presetID="10" presetClass="entr" presetSubtype="0" fill="hold" nodeType="withEffect">
                                  <p:stCondLst>
                                    <p:cond delay="0"/>
                                  </p:stCondLst>
                                  <p:childTnLst>
                                    <p:set>
                                      <p:cBhvr>
                                        <p:cTn id="93" dur="1" fill="hold">
                                          <p:stCondLst>
                                            <p:cond delay="0"/>
                                          </p:stCondLst>
                                        </p:cTn>
                                        <p:tgtEl>
                                          <p:spTgt spid="363"/>
                                        </p:tgtEl>
                                        <p:attrNameLst>
                                          <p:attrName>style.visibility</p:attrName>
                                        </p:attrNameLst>
                                      </p:cBhvr>
                                      <p:to>
                                        <p:strVal val="visible"/>
                                      </p:to>
                                    </p:set>
                                    <p:animEffect transition="in" filter="fade">
                                      <p:cBhvr>
                                        <p:cTn id="94" dur="500"/>
                                        <p:tgtEl>
                                          <p:spTgt spid="36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64"/>
                                        </p:tgtEl>
                                        <p:attrNameLst>
                                          <p:attrName>style.visibility</p:attrName>
                                        </p:attrNameLst>
                                      </p:cBhvr>
                                      <p:to>
                                        <p:strVal val="visible"/>
                                      </p:to>
                                    </p:set>
                                    <p:animEffect transition="in" filter="fade">
                                      <p:cBhvr>
                                        <p:cTn id="99" dur="500"/>
                                        <p:tgtEl>
                                          <p:spTgt spid="364"/>
                                        </p:tgtEl>
                                      </p:cBhvr>
                                    </p:animEffect>
                                  </p:childTnLst>
                                </p:cTn>
                              </p:par>
                              <p:par>
                                <p:cTn id="100" presetID="10" presetClass="entr" presetSubtype="0" fill="hold" nodeType="withEffect">
                                  <p:stCondLst>
                                    <p:cond delay="0"/>
                                  </p:stCondLst>
                                  <p:childTnLst>
                                    <p:set>
                                      <p:cBhvr>
                                        <p:cTn id="101" dur="1" fill="hold">
                                          <p:stCondLst>
                                            <p:cond delay="0"/>
                                          </p:stCondLst>
                                        </p:cTn>
                                        <p:tgtEl>
                                          <p:spTgt spid="366"/>
                                        </p:tgtEl>
                                        <p:attrNameLst>
                                          <p:attrName>style.visibility</p:attrName>
                                        </p:attrNameLst>
                                      </p:cBhvr>
                                      <p:to>
                                        <p:strVal val="visible"/>
                                      </p:to>
                                    </p:set>
                                    <p:animEffect transition="in" filter="fade">
                                      <p:cBhvr>
                                        <p:cTn id="102" dur="500"/>
                                        <p:tgtEl>
                                          <p:spTgt spid="366"/>
                                        </p:tgtEl>
                                      </p:cBhvr>
                                    </p:animEffect>
                                  </p:childTnLst>
                                </p:cTn>
                              </p:par>
                              <p:par>
                                <p:cTn id="103" presetID="10" presetClass="entr" presetSubtype="0" fill="hold" nodeType="withEffect">
                                  <p:stCondLst>
                                    <p:cond delay="0"/>
                                  </p:stCondLst>
                                  <p:childTnLst>
                                    <p:set>
                                      <p:cBhvr>
                                        <p:cTn id="104" dur="1" fill="hold">
                                          <p:stCondLst>
                                            <p:cond delay="0"/>
                                          </p:stCondLst>
                                        </p:cTn>
                                        <p:tgtEl>
                                          <p:spTgt spid="365"/>
                                        </p:tgtEl>
                                        <p:attrNameLst>
                                          <p:attrName>style.visibility</p:attrName>
                                        </p:attrNameLst>
                                      </p:cBhvr>
                                      <p:to>
                                        <p:strVal val="visible"/>
                                      </p:to>
                                    </p:set>
                                    <p:animEffect transition="in" filter="fade">
                                      <p:cBhvr>
                                        <p:cTn id="105" dur="500"/>
                                        <p:tgtEl>
                                          <p:spTgt spid="365"/>
                                        </p:tgtEl>
                                      </p:cBhvr>
                                    </p:animEffect>
                                  </p:childTnLst>
                                </p:cTn>
                              </p:par>
                              <p:par>
                                <p:cTn id="106" presetID="10" presetClass="entr" presetSubtype="0" fill="hold" nodeType="withEffect">
                                  <p:stCondLst>
                                    <p:cond delay="0"/>
                                  </p:stCondLst>
                                  <p:childTnLst>
                                    <p:set>
                                      <p:cBhvr>
                                        <p:cTn id="107" dur="1" fill="hold">
                                          <p:stCondLst>
                                            <p:cond delay="0"/>
                                          </p:stCondLst>
                                        </p:cTn>
                                        <p:tgtEl>
                                          <p:spTgt spid="367"/>
                                        </p:tgtEl>
                                        <p:attrNameLst>
                                          <p:attrName>style.visibility</p:attrName>
                                        </p:attrNameLst>
                                      </p:cBhvr>
                                      <p:to>
                                        <p:strVal val="visible"/>
                                      </p:to>
                                    </p:set>
                                    <p:animEffect transition="in" filter="fade">
                                      <p:cBhvr>
                                        <p:cTn id="108" dur="500"/>
                                        <p:tgtEl>
                                          <p:spTgt spid="36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68"/>
                                        </p:tgtEl>
                                        <p:attrNameLst>
                                          <p:attrName>style.visibility</p:attrName>
                                        </p:attrNameLst>
                                      </p:cBhvr>
                                      <p:to>
                                        <p:strVal val="visible"/>
                                      </p:to>
                                    </p:set>
                                    <p:animEffect transition="in" filter="fade">
                                      <p:cBhvr>
                                        <p:cTn id="113" dur="500"/>
                                        <p:tgtEl>
                                          <p:spTgt spid="368"/>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369"/>
                                        </p:tgtEl>
                                        <p:attrNameLst>
                                          <p:attrName>style.visibility</p:attrName>
                                        </p:attrNameLst>
                                      </p:cBhvr>
                                      <p:to>
                                        <p:strVal val="visible"/>
                                      </p:to>
                                    </p:set>
                                    <p:animEffect transition="in" filter="fade">
                                      <p:cBhvr>
                                        <p:cTn id="118" dur="500"/>
                                        <p:tgtEl>
                                          <p:spTgt spid="369"/>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370"/>
                                        </p:tgtEl>
                                        <p:attrNameLst>
                                          <p:attrName>style.visibility</p:attrName>
                                        </p:attrNameLst>
                                      </p:cBhvr>
                                      <p:to>
                                        <p:strVal val="visible"/>
                                      </p:to>
                                    </p:set>
                                    <p:animEffect transition="in" filter="fade">
                                      <p:cBhvr>
                                        <p:cTn id="123" dur="500"/>
                                        <p:tgtEl>
                                          <p:spTgt spid="370"/>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384"/>
                                        </p:tgtEl>
                                        <p:attrNameLst>
                                          <p:attrName>style.visibility</p:attrName>
                                        </p:attrNameLst>
                                      </p:cBhvr>
                                      <p:to>
                                        <p:strVal val="visible"/>
                                      </p:to>
                                    </p:set>
                                  </p:childTnLst>
                                </p:cTn>
                              </p:par>
                              <p:par>
                                <p:cTn id="128" presetID="10" presetClass="entr" presetSubtype="0" fill="hold" nodeType="withEffect">
                                  <p:stCondLst>
                                    <p:cond delay="0"/>
                                  </p:stCondLst>
                                  <p:childTnLst>
                                    <p:set>
                                      <p:cBhvr>
                                        <p:cTn id="129" dur="1" fill="hold">
                                          <p:stCondLst>
                                            <p:cond delay="0"/>
                                          </p:stCondLst>
                                        </p:cTn>
                                        <p:tgtEl>
                                          <p:spTgt spid="389"/>
                                        </p:tgtEl>
                                        <p:attrNameLst>
                                          <p:attrName>style.visibility</p:attrName>
                                        </p:attrNameLst>
                                      </p:cBhvr>
                                      <p:to>
                                        <p:strVal val="visible"/>
                                      </p:to>
                                    </p:set>
                                    <p:animEffect transition="in" filter="fade">
                                      <p:cBhvr>
                                        <p:cTn id="130" dur="1000"/>
                                        <p:tgtEl>
                                          <p:spTgt spid="389"/>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371"/>
                                        </p:tgtEl>
                                        <p:attrNameLst>
                                          <p:attrName>style.visibility</p:attrName>
                                        </p:attrNameLst>
                                      </p:cBhvr>
                                      <p:to>
                                        <p:strVal val="visible"/>
                                      </p:to>
                                    </p:set>
                                    <p:animEffect transition="in" filter="fade">
                                      <p:cBhvr>
                                        <p:cTn id="135" dur="500"/>
                                        <p:tgtEl>
                                          <p:spTgt spid="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7">
          <a:extLst>
            <a:ext uri="{FF2B5EF4-FFF2-40B4-BE49-F238E27FC236}">
              <a16:creationId xmlns:a16="http://schemas.microsoft.com/office/drawing/2014/main" id="{9E0D3389-947D-5568-A36D-510CD40A9371}"/>
            </a:ext>
          </a:extLst>
        </p:cNvPr>
        <p:cNvGrpSpPr/>
        <p:nvPr/>
      </p:nvGrpSpPr>
      <p:grpSpPr>
        <a:xfrm>
          <a:off x="0" y="0"/>
          <a:ext cx="0" cy="0"/>
          <a:chOff x="0" y="0"/>
          <a:chExt cx="0" cy="0"/>
        </a:xfrm>
      </p:grpSpPr>
      <p:sp>
        <p:nvSpPr>
          <p:cNvPr id="338" name="Google Shape;338;p27">
            <a:extLst>
              <a:ext uri="{FF2B5EF4-FFF2-40B4-BE49-F238E27FC236}">
                <a16:creationId xmlns:a16="http://schemas.microsoft.com/office/drawing/2014/main" id="{BFBE534A-E846-6287-F809-293D9C07B1F3}"/>
              </a:ext>
            </a:extLst>
          </p:cNvPr>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GB" dirty="0"/>
              <a:t>Quick Sort is Equivalent to Sorting by BST</a:t>
            </a:r>
          </a:p>
        </p:txBody>
      </p:sp>
      <p:sp>
        <p:nvSpPr>
          <p:cNvPr id="2" name="Title 1">
            <a:extLst>
              <a:ext uri="{FF2B5EF4-FFF2-40B4-BE49-F238E27FC236}">
                <a16:creationId xmlns:a16="http://schemas.microsoft.com/office/drawing/2014/main" id="{784270AB-7043-3E40-C5FD-D488827BF39D}"/>
              </a:ext>
            </a:extLst>
          </p:cNvPr>
          <p:cNvSpPr txBox="1">
            <a:spLocks/>
          </p:cNvSpPr>
          <p:nvPr/>
        </p:nvSpPr>
        <p:spPr>
          <a:xfrm>
            <a:off x="1992923" y="263276"/>
            <a:ext cx="8229600" cy="11430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SE" sz="3600" b="0" i="0" u="none" strike="noStrike" kern="1200" cap="none" spc="0" normalizeH="0" baseline="0" noProof="0" dirty="0">
              <a:ln>
                <a:noFill/>
              </a:ln>
              <a:solidFill>
                <a:srgbClr val="4F81BD"/>
              </a:solidFill>
              <a:effectLst/>
              <a:uLnTx/>
              <a:uFillTx/>
              <a:latin typeface="Helvetica"/>
              <a:ea typeface="+mj-ea"/>
              <a:cs typeface="Helvetica"/>
            </a:endParaRPr>
          </a:p>
        </p:txBody>
      </p:sp>
      <p:sp>
        <p:nvSpPr>
          <p:cNvPr id="3" name="Content Placeholder 2">
            <a:extLst>
              <a:ext uri="{FF2B5EF4-FFF2-40B4-BE49-F238E27FC236}">
                <a16:creationId xmlns:a16="http://schemas.microsoft.com/office/drawing/2014/main" id="{920D0378-E1E1-D6B5-55A8-BA37BEEC8BF1}"/>
              </a:ext>
            </a:extLst>
          </p:cNvPr>
          <p:cNvSpPr txBox="1">
            <a:spLocks/>
          </p:cNvSpPr>
          <p:nvPr/>
        </p:nvSpPr>
        <p:spPr>
          <a:xfrm>
            <a:off x="2065731" y="1409546"/>
            <a:ext cx="8229600" cy="191648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
                <a:srgbClr val="F79646"/>
              </a:buClr>
              <a:buSzTx/>
              <a:buFont typeface="Wingdings" charset="2"/>
              <a:buChar char="§"/>
              <a:tabLst/>
              <a:defRPr/>
            </a:pPr>
            <a:endParaRPr kumimoji="0" lang="en-SE" sz="24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4" name="Oval 3">
            <a:extLst>
              <a:ext uri="{FF2B5EF4-FFF2-40B4-BE49-F238E27FC236}">
                <a16:creationId xmlns:a16="http://schemas.microsoft.com/office/drawing/2014/main" id="{2F0C6D9B-9821-4AB3-8FD3-DA917D35B7F7}"/>
              </a:ext>
            </a:extLst>
          </p:cNvPr>
          <p:cNvSpPr/>
          <p:nvPr/>
        </p:nvSpPr>
        <p:spPr>
          <a:xfrm>
            <a:off x="8489312" y="2764688"/>
            <a:ext cx="352338" cy="352338"/>
          </a:xfrm>
          <a:prstGeom prst="ellipse">
            <a:avLst/>
          </a:prstGeom>
          <a:solidFill>
            <a:sysClr val="window" lastClr="FFFFFF"/>
          </a:solidFill>
          <a:ln w="19050" cap="flat" cmpd="sng" algn="ctr">
            <a:solidFill>
              <a:srgbClr val="C0504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5</a:t>
            </a:r>
          </a:p>
        </p:txBody>
      </p:sp>
      <p:sp>
        <p:nvSpPr>
          <p:cNvPr id="5" name="Oval 4">
            <a:extLst>
              <a:ext uri="{FF2B5EF4-FFF2-40B4-BE49-F238E27FC236}">
                <a16:creationId xmlns:a16="http://schemas.microsoft.com/office/drawing/2014/main" id="{AA10DDD7-384C-C8AF-2FD2-69B91F3857B0}"/>
              </a:ext>
            </a:extLst>
          </p:cNvPr>
          <p:cNvSpPr/>
          <p:nvPr/>
        </p:nvSpPr>
        <p:spPr>
          <a:xfrm>
            <a:off x="8992651" y="3286307"/>
            <a:ext cx="385895" cy="352338"/>
          </a:xfrm>
          <a:prstGeom prst="ellipse">
            <a:avLst/>
          </a:prstGeom>
          <a:solidFill>
            <a:sysClr val="window" lastClr="FFFFFF"/>
          </a:solidFill>
          <a:ln w="19050" cap="flat" cmpd="sng" algn="ctr">
            <a:solidFill>
              <a:srgbClr val="C0504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6</a:t>
            </a:r>
          </a:p>
        </p:txBody>
      </p:sp>
      <p:sp>
        <p:nvSpPr>
          <p:cNvPr id="6" name="Oval 5">
            <a:extLst>
              <a:ext uri="{FF2B5EF4-FFF2-40B4-BE49-F238E27FC236}">
                <a16:creationId xmlns:a16="http://schemas.microsoft.com/office/drawing/2014/main" id="{7DEE3554-42F9-3423-E59C-61C88EA419D0}"/>
              </a:ext>
            </a:extLst>
          </p:cNvPr>
          <p:cNvSpPr/>
          <p:nvPr/>
        </p:nvSpPr>
        <p:spPr>
          <a:xfrm>
            <a:off x="7978980" y="3286307"/>
            <a:ext cx="352338" cy="352338"/>
          </a:xfrm>
          <a:prstGeom prst="ellipse">
            <a:avLst/>
          </a:prstGeom>
          <a:solidFill>
            <a:sysClr val="window" lastClr="FFFFFF"/>
          </a:solidFill>
          <a:ln w="19050" cap="flat" cmpd="sng" algn="ctr">
            <a:solidFill>
              <a:srgbClr val="C0504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a:t>
            </a:r>
          </a:p>
        </p:txBody>
      </p:sp>
      <p:sp>
        <p:nvSpPr>
          <p:cNvPr id="7" name="Oval 6">
            <a:extLst>
              <a:ext uri="{FF2B5EF4-FFF2-40B4-BE49-F238E27FC236}">
                <a16:creationId xmlns:a16="http://schemas.microsoft.com/office/drawing/2014/main" id="{1F57FE8A-E6E9-1809-1F3A-1848DE1513F5}"/>
              </a:ext>
            </a:extLst>
          </p:cNvPr>
          <p:cNvSpPr/>
          <p:nvPr/>
        </p:nvSpPr>
        <p:spPr>
          <a:xfrm>
            <a:off x="7618253" y="3816211"/>
            <a:ext cx="352338" cy="352338"/>
          </a:xfrm>
          <a:prstGeom prst="ellipse">
            <a:avLst/>
          </a:prstGeom>
          <a:solidFill>
            <a:sysClr val="window" lastClr="FFFFFF"/>
          </a:solidFill>
          <a:ln w="19050" cap="flat" cmpd="sng" algn="ctr">
            <a:solidFill>
              <a:srgbClr val="C0504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a:t>
            </a:r>
          </a:p>
        </p:txBody>
      </p:sp>
      <p:sp>
        <p:nvSpPr>
          <p:cNvPr id="8" name="Oval 7">
            <a:extLst>
              <a:ext uri="{FF2B5EF4-FFF2-40B4-BE49-F238E27FC236}">
                <a16:creationId xmlns:a16="http://schemas.microsoft.com/office/drawing/2014/main" id="{2C9B7842-D6C9-C5B4-5591-3665044306FE}"/>
              </a:ext>
            </a:extLst>
          </p:cNvPr>
          <p:cNvSpPr/>
          <p:nvPr/>
        </p:nvSpPr>
        <p:spPr>
          <a:xfrm>
            <a:off x="8287975" y="3816211"/>
            <a:ext cx="352338" cy="352338"/>
          </a:xfrm>
          <a:prstGeom prst="ellipse">
            <a:avLst/>
          </a:prstGeom>
          <a:solidFill>
            <a:sysClr val="window" lastClr="FFFFFF"/>
          </a:solidFill>
          <a:ln w="19050" cap="flat" cmpd="sng" algn="ctr">
            <a:solidFill>
              <a:srgbClr val="C0504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a:t>
            </a:r>
          </a:p>
        </p:txBody>
      </p:sp>
      <p:cxnSp>
        <p:nvCxnSpPr>
          <p:cNvPr id="9" name="Straight Connector 8">
            <a:extLst>
              <a:ext uri="{FF2B5EF4-FFF2-40B4-BE49-F238E27FC236}">
                <a16:creationId xmlns:a16="http://schemas.microsoft.com/office/drawing/2014/main" id="{DD74FFFC-9931-DCF8-69D8-FCE0647A20F4}"/>
              </a:ext>
            </a:extLst>
          </p:cNvPr>
          <p:cNvCxnSpPr>
            <a:stCxn id="6" idx="7"/>
            <a:endCxn id="4" idx="3"/>
          </p:cNvCxnSpPr>
          <p:nvPr/>
        </p:nvCxnSpPr>
        <p:spPr>
          <a:xfrm flipV="1">
            <a:off x="8279719" y="3065427"/>
            <a:ext cx="261192" cy="272479"/>
          </a:xfrm>
          <a:prstGeom prst="line">
            <a:avLst/>
          </a:prstGeom>
          <a:noFill/>
          <a:ln w="25400" cap="flat" cmpd="sng" algn="ctr">
            <a:solidFill>
              <a:srgbClr val="C0504D"/>
            </a:solidFill>
            <a:prstDash val="solid"/>
          </a:ln>
          <a:effectLst/>
        </p:spPr>
      </p:cxnSp>
      <p:cxnSp>
        <p:nvCxnSpPr>
          <p:cNvPr id="10" name="Straight Connector 9">
            <a:extLst>
              <a:ext uri="{FF2B5EF4-FFF2-40B4-BE49-F238E27FC236}">
                <a16:creationId xmlns:a16="http://schemas.microsoft.com/office/drawing/2014/main" id="{D47F91CD-2AA5-80A1-8B00-74FA50FAE1DE}"/>
              </a:ext>
            </a:extLst>
          </p:cNvPr>
          <p:cNvCxnSpPr>
            <a:cxnSpLocks/>
            <a:stCxn id="7" idx="0"/>
            <a:endCxn id="6" idx="3"/>
          </p:cNvCxnSpPr>
          <p:nvPr/>
        </p:nvCxnSpPr>
        <p:spPr>
          <a:xfrm flipV="1">
            <a:off x="7794422" y="3587046"/>
            <a:ext cx="236157" cy="229165"/>
          </a:xfrm>
          <a:prstGeom prst="line">
            <a:avLst/>
          </a:prstGeom>
          <a:noFill/>
          <a:ln w="25400" cap="flat" cmpd="sng" algn="ctr">
            <a:solidFill>
              <a:srgbClr val="C0504D"/>
            </a:solidFill>
            <a:prstDash val="solid"/>
          </a:ln>
          <a:effectLst/>
        </p:spPr>
      </p:cxnSp>
      <p:cxnSp>
        <p:nvCxnSpPr>
          <p:cNvPr id="11" name="Straight Connector 10">
            <a:extLst>
              <a:ext uri="{FF2B5EF4-FFF2-40B4-BE49-F238E27FC236}">
                <a16:creationId xmlns:a16="http://schemas.microsoft.com/office/drawing/2014/main" id="{2869F233-4759-44CD-FE27-CF400590FFAA}"/>
              </a:ext>
            </a:extLst>
          </p:cNvPr>
          <p:cNvCxnSpPr>
            <a:cxnSpLocks/>
            <a:stCxn id="5" idx="1"/>
            <a:endCxn id="4" idx="5"/>
          </p:cNvCxnSpPr>
          <p:nvPr/>
        </p:nvCxnSpPr>
        <p:spPr>
          <a:xfrm flipH="1" flipV="1">
            <a:off x="8790051" y="3065427"/>
            <a:ext cx="259113" cy="272479"/>
          </a:xfrm>
          <a:prstGeom prst="line">
            <a:avLst/>
          </a:prstGeom>
          <a:noFill/>
          <a:ln w="25400" cap="flat" cmpd="sng" algn="ctr">
            <a:solidFill>
              <a:srgbClr val="C0504D"/>
            </a:solidFill>
            <a:prstDash val="solid"/>
          </a:ln>
          <a:effectLst/>
        </p:spPr>
      </p:cxnSp>
      <p:cxnSp>
        <p:nvCxnSpPr>
          <p:cNvPr id="12" name="Straight Connector 11">
            <a:extLst>
              <a:ext uri="{FF2B5EF4-FFF2-40B4-BE49-F238E27FC236}">
                <a16:creationId xmlns:a16="http://schemas.microsoft.com/office/drawing/2014/main" id="{2CBB692A-2D65-E3C2-2719-C1F69D3747FA}"/>
              </a:ext>
            </a:extLst>
          </p:cNvPr>
          <p:cNvCxnSpPr>
            <a:cxnSpLocks/>
            <a:stCxn id="8" idx="0"/>
            <a:endCxn id="6" idx="5"/>
          </p:cNvCxnSpPr>
          <p:nvPr/>
        </p:nvCxnSpPr>
        <p:spPr>
          <a:xfrm flipH="1" flipV="1">
            <a:off x="8279719" y="3587046"/>
            <a:ext cx="184425" cy="229165"/>
          </a:xfrm>
          <a:prstGeom prst="line">
            <a:avLst/>
          </a:prstGeom>
          <a:noFill/>
          <a:ln w="25400" cap="flat" cmpd="sng" algn="ctr">
            <a:solidFill>
              <a:srgbClr val="C0504D"/>
            </a:solidFill>
            <a:prstDash val="solid"/>
          </a:ln>
          <a:effectLst/>
        </p:spPr>
      </p:cxnSp>
      <p:sp>
        <p:nvSpPr>
          <p:cNvPr id="13" name="TextBox 12">
            <a:extLst>
              <a:ext uri="{FF2B5EF4-FFF2-40B4-BE49-F238E27FC236}">
                <a16:creationId xmlns:a16="http://schemas.microsoft.com/office/drawing/2014/main" id="{C7205AAB-C2AF-9C56-3231-8DC11530A80E}"/>
              </a:ext>
            </a:extLst>
          </p:cNvPr>
          <p:cNvSpPr txBox="1"/>
          <p:nvPr/>
        </p:nvSpPr>
        <p:spPr>
          <a:xfrm>
            <a:off x="7702177" y="4836658"/>
            <a:ext cx="2961782" cy="1200329"/>
          </a:xfrm>
          <a:prstGeom prst="rect">
            <a:avLst/>
          </a:prstGeom>
          <a:noFill/>
        </p:spPr>
        <p:txBody>
          <a:bodyPr wrap="square" rtlCol="0">
            <a:spAutoFit/>
          </a:bodyPr>
          <a:lstStyle/>
          <a:p>
            <a:pPr defTabSz="457200">
              <a:buClrTx/>
              <a:buFontTx/>
              <a:buNone/>
            </a:pPr>
            <a:r>
              <a:rPr lang="en-GB" sz="2400" kern="1200" dirty="0">
                <a:solidFill>
                  <a:prstClr val="black"/>
                </a:solidFill>
                <a:latin typeface="Calibri"/>
                <a:ea typeface="+mn-ea"/>
                <a:cs typeface="+mn-cs"/>
              </a:rPr>
              <a:t>BST In-order traversal gives sorted list [1,2,3,4,5,6,7,9,10]</a:t>
            </a:r>
            <a:endParaRPr lang="en-SE" sz="2400" kern="1200" dirty="0">
              <a:solidFill>
                <a:prstClr val="black"/>
              </a:solidFill>
              <a:latin typeface="Calibri"/>
              <a:ea typeface="+mn-ea"/>
              <a:cs typeface="+mn-cs"/>
            </a:endParaRPr>
          </a:p>
        </p:txBody>
      </p:sp>
      <p:pic>
        <p:nvPicPr>
          <p:cNvPr id="14" name="Picture 13">
            <a:extLst>
              <a:ext uri="{FF2B5EF4-FFF2-40B4-BE49-F238E27FC236}">
                <a16:creationId xmlns:a16="http://schemas.microsoft.com/office/drawing/2014/main" id="{A47376AB-1735-8CEE-5D76-1CDEFB6E0BD1}"/>
              </a:ext>
            </a:extLst>
          </p:cNvPr>
          <p:cNvPicPr>
            <a:picLocks noChangeAspect="1"/>
          </p:cNvPicPr>
          <p:nvPr/>
        </p:nvPicPr>
        <p:blipFill>
          <a:blip r:embed="rId3"/>
          <a:stretch>
            <a:fillRect/>
          </a:stretch>
        </p:blipFill>
        <p:spPr>
          <a:xfrm>
            <a:off x="1270134" y="2690107"/>
            <a:ext cx="6117579" cy="3062608"/>
          </a:xfrm>
          <a:prstGeom prst="rect">
            <a:avLst/>
          </a:prstGeom>
        </p:spPr>
      </p:pic>
      <p:sp>
        <p:nvSpPr>
          <p:cNvPr id="15" name="Oval 14">
            <a:extLst>
              <a:ext uri="{FF2B5EF4-FFF2-40B4-BE49-F238E27FC236}">
                <a16:creationId xmlns:a16="http://schemas.microsoft.com/office/drawing/2014/main" id="{192CFDEF-5D71-FD77-886E-331FB76CE3A1}"/>
              </a:ext>
            </a:extLst>
          </p:cNvPr>
          <p:cNvSpPr/>
          <p:nvPr/>
        </p:nvSpPr>
        <p:spPr>
          <a:xfrm>
            <a:off x="8617627" y="4313988"/>
            <a:ext cx="352338" cy="352338"/>
          </a:xfrm>
          <a:prstGeom prst="ellipse">
            <a:avLst/>
          </a:prstGeom>
          <a:solidFill>
            <a:sysClr val="window" lastClr="FFFFFF"/>
          </a:solidFill>
          <a:ln w="19050" cap="flat" cmpd="sng" algn="ctr">
            <a:solidFill>
              <a:srgbClr val="C0504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a:t>
            </a:r>
          </a:p>
        </p:txBody>
      </p:sp>
      <p:cxnSp>
        <p:nvCxnSpPr>
          <p:cNvPr id="16" name="Straight Connector 15">
            <a:extLst>
              <a:ext uri="{FF2B5EF4-FFF2-40B4-BE49-F238E27FC236}">
                <a16:creationId xmlns:a16="http://schemas.microsoft.com/office/drawing/2014/main" id="{8AB03EA8-D711-B5EB-166A-0ABD30BAE62C}"/>
              </a:ext>
            </a:extLst>
          </p:cNvPr>
          <p:cNvCxnSpPr>
            <a:cxnSpLocks/>
            <a:stCxn id="15" idx="0"/>
          </p:cNvCxnSpPr>
          <p:nvPr/>
        </p:nvCxnSpPr>
        <p:spPr>
          <a:xfrm flipH="1" flipV="1">
            <a:off x="8609371" y="4084823"/>
            <a:ext cx="184425" cy="229165"/>
          </a:xfrm>
          <a:prstGeom prst="line">
            <a:avLst/>
          </a:prstGeom>
          <a:noFill/>
          <a:ln w="25400" cap="flat" cmpd="sng" algn="ctr">
            <a:solidFill>
              <a:srgbClr val="C0504D"/>
            </a:solidFill>
            <a:prstDash val="solid"/>
          </a:ln>
          <a:effectLst/>
        </p:spPr>
      </p:cxnSp>
      <p:sp>
        <p:nvSpPr>
          <p:cNvPr id="17" name="Oval 16">
            <a:extLst>
              <a:ext uri="{FF2B5EF4-FFF2-40B4-BE49-F238E27FC236}">
                <a16:creationId xmlns:a16="http://schemas.microsoft.com/office/drawing/2014/main" id="{5C07A408-2222-5850-A9A7-25AEE2D933D3}"/>
              </a:ext>
            </a:extLst>
          </p:cNvPr>
          <p:cNvSpPr/>
          <p:nvPr/>
        </p:nvSpPr>
        <p:spPr>
          <a:xfrm>
            <a:off x="9320485" y="3825947"/>
            <a:ext cx="352338" cy="352338"/>
          </a:xfrm>
          <a:prstGeom prst="ellipse">
            <a:avLst/>
          </a:prstGeom>
          <a:solidFill>
            <a:sysClr val="window" lastClr="FFFFFF"/>
          </a:solidFill>
          <a:ln w="19050" cap="flat" cmpd="sng" algn="ctr">
            <a:solidFill>
              <a:srgbClr val="C0504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9</a:t>
            </a:r>
          </a:p>
        </p:txBody>
      </p:sp>
      <p:cxnSp>
        <p:nvCxnSpPr>
          <p:cNvPr id="18" name="Straight Connector 17">
            <a:extLst>
              <a:ext uri="{FF2B5EF4-FFF2-40B4-BE49-F238E27FC236}">
                <a16:creationId xmlns:a16="http://schemas.microsoft.com/office/drawing/2014/main" id="{3501F72D-1C3B-0416-0D37-5065328F96BE}"/>
              </a:ext>
            </a:extLst>
          </p:cNvPr>
          <p:cNvCxnSpPr>
            <a:cxnSpLocks/>
            <a:stCxn id="17" idx="0"/>
          </p:cNvCxnSpPr>
          <p:nvPr/>
        </p:nvCxnSpPr>
        <p:spPr>
          <a:xfrm flipH="1" flipV="1">
            <a:off x="9312229" y="3596782"/>
            <a:ext cx="184425" cy="229165"/>
          </a:xfrm>
          <a:prstGeom prst="line">
            <a:avLst/>
          </a:prstGeom>
          <a:noFill/>
          <a:ln w="25400" cap="flat" cmpd="sng" algn="ctr">
            <a:solidFill>
              <a:srgbClr val="C0504D"/>
            </a:solidFill>
            <a:prstDash val="solid"/>
          </a:ln>
          <a:effectLst/>
        </p:spPr>
      </p:cxnSp>
      <p:sp>
        <p:nvSpPr>
          <p:cNvPr id="19" name="Oval 18">
            <a:extLst>
              <a:ext uri="{FF2B5EF4-FFF2-40B4-BE49-F238E27FC236}">
                <a16:creationId xmlns:a16="http://schemas.microsoft.com/office/drawing/2014/main" id="{7AFD810F-B4AE-274D-D921-EFE00175D2DD}"/>
              </a:ext>
            </a:extLst>
          </p:cNvPr>
          <p:cNvSpPr/>
          <p:nvPr/>
        </p:nvSpPr>
        <p:spPr>
          <a:xfrm>
            <a:off x="9033104" y="4316136"/>
            <a:ext cx="352338" cy="352338"/>
          </a:xfrm>
          <a:prstGeom prst="ellipse">
            <a:avLst/>
          </a:prstGeom>
          <a:solidFill>
            <a:sysClr val="window" lastClr="FFFFFF"/>
          </a:solidFill>
          <a:ln w="19050" cap="flat" cmpd="sng" algn="ctr">
            <a:solidFill>
              <a:srgbClr val="C0504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7</a:t>
            </a:r>
          </a:p>
        </p:txBody>
      </p:sp>
      <p:sp>
        <p:nvSpPr>
          <p:cNvPr id="20" name="Oval 19">
            <a:extLst>
              <a:ext uri="{FF2B5EF4-FFF2-40B4-BE49-F238E27FC236}">
                <a16:creationId xmlns:a16="http://schemas.microsoft.com/office/drawing/2014/main" id="{1A5CD8BA-D35C-0E3C-768D-F9F5D87AE3D4}"/>
              </a:ext>
            </a:extLst>
          </p:cNvPr>
          <p:cNvSpPr/>
          <p:nvPr/>
        </p:nvSpPr>
        <p:spPr>
          <a:xfrm>
            <a:off x="9692193" y="4294870"/>
            <a:ext cx="352338" cy="352338"/>
          </a:xfrm>
          <a:prstGeom prst="ellipse">
            <a:avLst/>
          </a:prstGeom>
          <a:solidFill>
            <a:sysClr val="window" lastClr="FFFFFF"/>
          </a:solidFill>
          <a:ln w="19050" cap="flat" cmpd="sng" algn="ctr">
            <a:solidFill>
              <a:srgbClr val="C0504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1" name="Straight Connector 20">
            <a:extLst>
              <a:ext uri="{FF2B5EF4-FFF2-40B4-BE49-F238E27FC236}">
                <a16:creationId xmlns:a16="http://schemas.microsoft.com/office/drawing/2014/main" id="{D572CA45-AE3F-EC9F-446C-5E858D58E88C}"/>
              </a:ext>
            </a:extLst>
          </p:cNvPr>
          <p:cNvCxnSpPr>
            <a:cxnSpLocks/>
            <a:stCxn id="19" idx="0"/>
            <a:endCxn id="17" idx="3"/>
          </p:cNvCxnSpPr>
          <p:nvPr/>
        </p:nvCxnSpPr>
        <p:spPr>
          <a:xfrm flipV="1">
            <a:off x="9209273" y="4126686"/>
            <a:ext cx="162811" cy="189450"/>
          </a:xfrm>
          <a:prstGeom prst="line">
            <a:avLst/>
          </a:prstGeom>
          <a:noFill/>
          <a:ln w="25400" cap="flat" cmpd="sng" algn="ctr">
            <a:solidFill>
              <a:srgbClr val="C0504D"/>
            </a:solidFill>
            <a:prstDash val="solid"/>
          </a:ln>
          <a:effectLst/>
        </p:spPr>
      </p:cxnSp>
      <p:cxnSp>
        <p:nvCxnSpPr>
          <p:cNvPr id="22" name="Straight Connector 21">
            <a:extLst>
              <a:ext uri="{FF2B5EF4-FFF2-40B4-BE49-F238E27FC236}">
                <a16:creationId xmlns:a16="http://schemas.microsoft.com/office/drawing/2014/main" id="{233CD5B2-E5BF-C779-1C76-044698D35602}"/>
              </a:ext>
            </a:extLst>
          </p:cNvPr>
          <p:cNvCxnSpPr>
            <a:cxnSpLocks/>
            <a:stCxn id="20" idx="0"/>
          </p:cNvCxnSpPr>
          <p:nvPr/>
        </p:nvCxnSpPr>
        <p:spPr>
          <a:xfrm flipH="1" flipV="1">
            <a:off x="9683937" y="4065705"/>
            <a:ext cx="184425" cy="229165"/>
          </a:xfrm>
          <a:prstGeom prst="line">
            <a:avLst/>
          </a:prstGeom>
          <a:noFill/>
          <a:ln w="25400" cap="flat" cmpd="sng" algn="ctr">
            <a:solidFill>
              <a:srgbClr val="C0504D"/>
            </a:solidFill>
            <a:prstDash val="solid"/>
          </a:ln>
          <a:effectLst/>
        </p:spPr>
      </p:cxnSp>
      <p:sp>
        <p:nvSpPr>
          <p:cNvPr id="23" name="TextBox 22">
            <a:extLst>
              <a:ext uri="{FF2B5EF4-FFF2-40B4-BE49-F238E27FC236}">
                <a16:creationId xmlns:a16="http://schemas.microsoft.com/office/drawing/2014/main" id="{7E1814D9-9AC5-D31A-9F24-0C3C002FA5EC}"/>
              </a:ext>
            </a:extLst>
          </p:cNvPr>
          <p:cNvSpPr txBox="1"/>
          <p:nvPr/>
        </p:nvSpPr>
        <p:spPr>
          <a:xfrm>
            <a:off x="9659345" y="4290237"/>
            <a:ext cx="418704" cy="369332"/>
          </a:xfrm>
          <a:prstGeom prst="rect">
            <a:avLst/>
          </a:prstGeom>
          <a:noFill/>
        </p:spPr>
        <p:txBody>
          <a:bodyPr wrap="none" rtlCol="0">
            <a:spAutoFit/>
          </a:bodyPr>
          <a:lstStyle/>
          <a:p>
            <a:pPr defTabSz="457200">
              <a:buClrTx/>
              <a:buFontTx/>
              <a:buNone/>
            </a:pPr>
            <a:r>
              <a:rPr lang="en-US" sz="1800" kern="1200" dirty="0">
                <a:solidFill>
                  <a:prstClr val="black"/>
                </a:solidFill>
                <a:latin typeface="Calibri"/>
                <a:ea typeface="+mn-ea"/>
                <a:cs typeface="+mn-cs"/>
              </a:rPr>
              <a:t>10</a:t>
            </a:r>
          </a:p>
        </p:txBody>
      </p:sp>
      <p:sp>
        <p:nvSpPr>
          <p:cNvPr id="24" name="Google Shape;341;p27">
            <a:extLst>
              <a:ext uri="{FF2B5EF4-FFF2-40B4-BE49-F238E27FC236}">
                <a16:creationId xmlns:a16="http://schemas.microsoft.com/office/drawing/2014/main" id="{E8D782D1-5BC5-E2C0-8E25-FB58268CB0A9}"/>
              </a:ext>
            </a:extLst>
          </p:cNvPr>
          <p:cNvSpPr txBox="1"/>
          <p:nvPr/>
        </p:nvSpPr>
        <p:spPr>
          <a:xfrm>
            <a:off x="836537" y="1070080"/>
            <a:ext cx="9827422" cy="150807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dirty="0">
                <a:latin typeface="+mj-lt"/>
                <a:ea typeface="Quattrocento Sans"/>
                <a:cs typeface="Quattrocento Sans"/>
                <a:sym typeface="Quattrocento Sans"/>
              </a:rPr>
              <a:t>Key idea: </a:t>
            </a:r>
            <a:r>
              <a:rPr lang="en-GB" sz="2200" dirty="0" err="1">
                <a:latin typeface="+mj-lt"/>
                <a:ea typeface="Quattrocento Sans"/>
                <a:cs typeface="Quattrocento Sans"/>
                <a:sym typeface="Quattrocento Sans"/>
              </a:rPr>
              <a:t>compareTo</a:t>
            </a:r>
            <a:r>
              <a:rPr lang="en-GB" sz="2200" dirty="0">
                <a:latin typeface="+mj-lt"/>
                <a:ea typeface="Quattrocento Sans"/>
                <a:cs typeface="Quattrocento Sans"/>
                <a:sym typeface="Quattrocento Sans"/>
              </a:rPr>
              <a:t> calls are same for Binary Search Tree (BST) insert and Quick Sort. </a:t>
            </a:r>
          </a:p>
          <a:p>
            <a:pPr marL="457200" indent="-355600">
              <a:buClr>
                <a:srgbClr val="4C3282"/>
              </a:buClr>
              <a:buSzPts val="2000"/>
              <a:buFont typeface="Quattrocento Sans"/>
              <a:buChar char="●"/>
            </a:pPr>
            <a:r>
              <a:rPr lang="en-GB" sz="2000" dirty="0">
                <a:latin typeface="+mj-lt"/>
                <a:sym typeface="Quattrocento Sans"/>
              </a:rPr>
              <a:t>Every number gets compared to 5; 1, 3, 4 get compared to only 2.</a:t>
            </a:r>
          </a:p>
          <a:p>
            <a:pPr marL="457200" indent="-355600">
              <a:buClr>
                <a:srgbClr val="4C3282"/>
              </a:buClr>
              <a:buSzPts val="2000"/>
              <a:buFont typeface="Quattrocento Sans"/>
              <a:buChar char="●"/>
            </a:pPr>
            <a:r>
              <a:rPr lang="en-GB" sz="2000" dirty="0">
                <a:latin typeface="+mj-lt"/>
                <a:sym typeface="Quattrocento Sans"/>
              </a:rPr>
              <a:t>Recall: </a:t>
            </a:r>
            <a:r>
              <a:rPr lang="en-GB" sz="2200" dirty="0">
                <a:latin typeface="+mj-lt"/>
                <a:ea typeface="Quattrocento Sans"/>
                <a:cs typeface="Quattrocento Sans"/>
                <a:sym typeface="Quattrocento Sans"/>
              </a:rPr>
              <a:t>Insertion into a BST has average-case complexity O(N log N)</a:t>
            </a:r>
          </a:p>
        </p:txBody>
      </p:sp>
    </p:spTree>
    <p:extLst>
      <p:ext uri="{BB962C8B-B14F-4D97-AF65-F5344CB8AC3E}">
        <p14:creationId xmlns:p14="http://schemas.microsoft.com/office/powerpoint/2010/main" val="100298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ssolve">
                                      <p:cBhvr>
                                        <p:cTn id="49" dur="500"/>
                                        <p:tgtEl>
                                          <p:spTgt spid="20"/>
                                        </p:tgtEl>
                                      </p:cBhvr>
                                    </p:animEffect>
                                  </p:childTnLst>
                                </p:cTn>
                              </p:par>
                              <p:par>
                                <p:cTn id="50" presetID="9"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dissolve">
                                      <p:cBhvr>
                                        <p:cTn id="5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5" grpId="0" animBg="1"/>
      <p:bldP spid="17"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7">
          <a:extLst>
            <a:ext uri="{FF2B5EF4-FFF2-40B4-BE49-F238E27FC236}">
              <a16:creationId xmlns:a16="http://schemas.microsoft.com/office/drawing/2014/main" id="{3B1F4909-BAA6-FD87-410C-1A6B3DCC8A35}"/>
            </a:ext>
          </a:extLst>
        </p:cNvPr>
        <p:cNvGrpSpPr/>
        <p:nvPr/>
      </p:nvGrpSpPr>
      <p:grpSpPr>
        <a:xfrm>
          <a:off x="0" y="0"/>
          <a:ext cx="0" cy="0"/>
          <a:chOff x="0" y="0"/>
          <a:chExt cx="0" cy="0"/>
        </a:xfrm>
      </p:grpSpPr>
      <p:sp>
        <p:nvSpPr>
          <p:cNvPr id="338" name="Google Shape;338;p27">
            <a:extLst>
              <a:ext uri="{FF2B5EF4-FFF2-40B4-BE49-F238E27FC236}">
                <a16:creationId xmlns:a16="http://schemas.microsoft.com/office/drawing/2014/main" id="{11DE51EC-3B44-8815-C3B1-BA724FB3CE96}"/>
              </a:ext>
            </a:extLst>
          </p:cNvPr>
          <p:cNvSpPr txBox="1">
            <a:spLocks noGrp="1"/>
          </p:cNvSpPr>
          <p:nvPr>
            <p:ph type="title"/>
          </p:nvPr>
        </p:nvSpPr>
        <p:spPr>
          <a:xfrm>
            <a:off x="798058" y="14319"/>
            <a:ext cx="7161210" cy="1014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80000"/>
              </a:lnSpc>
              <a:spcBef>
                <a:spcPts val="0"/>
              </a:spcBef>
              <a:spcAft>
                <a:spcPts val="0"/>
              </a:spcAft>
              <a:buClr>
                <a:srgbClr val="4C3282"/>
              </a:buClr>
              <a:buSzPts val="4400"/>
              <a:buFont typeface="Quattrocento Sans"/>
              <a:buNone/>
            </a:pPr>
            <a:r>
              <a:rPr lang="en-US" dirty="0"/>
              <a:t>Trace of a Quick Sort Example</a:t>
            </a:r>
            <a:endParaRPr dirty="0"/>
          </a:p>
        </p:txBody>
      </p:sp>
      <p:sp>
        <p:nvSpPr>
          <p:cNvPr id="1291" name="object 3">
            <a:extLst>
              <a:ext uri="{FF2B5EF4-FFF2-40B4-BE49-F238E27FC236}">
                <a16:creationId xmlns:a16="http://schemas.microsoft.com/office/drawing/2014/main" id="{D2134FE9-8325-0200-C041-090154688B61}"/>
              </a:ext>
            </a:extLst>
          </p:cNvPr>
          <p:cNvSpPr/>
          <p:nvPr/>
        </p:nvSpPr>
        <p:spPr>
          <a:xfrm>
            <a:off x="2475953" y="1207294"/>
            <a:ext cx="7698441" cy="5009029"/>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92" name="object 4">
            <a:extLst>
              <a:ext uri="{FF2B5EF4-FFF2-40B4-BE49-F238E27FC236}">
                <a16:creationId xmlns:a16="http://schemas.microsoft.com/office/drawing/2014/main" id="{1494DCBE-D766-8B64-4621-5BE23D3C81CA}"/>
              </a:ext>
            </a:extLst>
          </p:cNvPr>
          <p:cNvSpPr/>
          <p:nvPr/>
        </p:nvSpPr>
        <p:spPr>
          <a:xfrm>
            <a:off x="2532366" y="1271178"/>
            <a:ext cx="7518026" cy="4814047"/>
          </a:xfrm>
          <a:custGeom>
            <a:avLst/>
            <a:gdLst/>
            <a:ahLst/>
            <a:cxnLst/>
            <a:rect l="l" t="t" r="r" b="b"/>
            <a:pathLst>
              <a:path w="8520430" h="5455920">
                <a:moveTo>
                  <a:pt x="0" y="0"/>
                </a:moveTo>
                <a:lnTo>
                  <a:pt x="8520300" y="0"/>
                </a:lnTo>
                <a:lnTo>
                  <a:pt x="8520300" y="5455394"/>
                </a:lnTo>
                <a:lnTo>
                  <a:pt x="0" y="5455394"/>
                </a:lnTo>
                <a:lnTo>
                  <a:pt x="0" y="0"/>
                </a:lnTo>
                <a:close/>
              </a:path>
            </a:pathLst>
          </a:custGeom>
          <a:solidFill>
            <a:srgbClr val="FFFFFF"/>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93" name="object 5">
            <a:extLst>
              <a:ext uri="{FF2B5EF4-FFF2-40B4-BE49-F238E27FC236}">
                <a16:creationId xmlns:a16="http://schemas.microsoft.com/office/drawing/2014/main" id="{3B4AC294-9282-2E5B-3954-E02404980EDE}"/>
              </a:ext>
            </a:extLst>
          </p:cNvPr>
          <p:cNvSpPr txBox="1"/>
          <p:nvPr/>
        </p:nvSpPr>
        <p:spPr>
          <a:xfrm>
            <a:off x="4117390" y="1466026"/>
            <a:ext cx="5512734" cy="197966"/>
          </a:xfrm>
          <a:prstGeom prst="rect">
            <a:avLst/>
          </a:prstGeom>
        </p:spPr>
        <p:txBody>
          <a:bodyPr vert="horz" wrap="square" lIns="0" tIns="14568" rIns="0" bIns="0" rtlCol="0">
            <a:spAutoFit/>
          </a:bodyPr>
          <a:lstStyle/>
          <a:p>
            <a:pPr marL="11206" defTabSz="457200">
              <a:spcBef>
                <a:spcPts val="115"/>
              </a:spcBef>
              <a:buClrTx/>
              <a:buFontTx/>
              <a:buNone/>
              <a:tabLst>
                <a:tab pos="476275" algn="l"/>
                <a:tab pos="755317" algn="l"/>
                <a:tab pos="1164353" algn="l"/>
                <a:tab pos="1499987" algn="l"/>
                <a:tab pos="1779029" algn="l"/>
                <a:tab pos="2058070" algn="l"/>
                <a:tab pos="2337111" algn="l"/>
                <a:tab pos="2616713" algn="l"/>
                <a:tab pos="2895754" algn="l"/>
                <a:tab pos="3174796" algn="l"/>
                <a:tab pos="3453837" algn="l"/>
                <a:tab pos="3732878" algn="l"/>
              </a:tabLst>
            </a:pPr>
            <a:r>
              <a:rPr sz="1191" kern="1200" spc="13" dirty="0">
                <a:solidFill>
                  <a:srgbClr val="231F20"/>
                </a:solidFill>
                <a:latin typeface="DejaVu Sans Mono"/>
                <a:ea typeface="+mn-ea"/>
                <a:cs typeface="DejaVu Sans Mono"/>
              </a:rPr>
              <a:t>lo	j	hi	</a:t>
            </a:r>
            <a:r>
              <a:rPr sz="1191" u="sng" kern="1200" spc="13" dirty="0">
                <a:solidFill>
                  <a:srgbClr val="BF311A"/>
                </a:solidFill>
                <a:uFill>
                  <a:solidFill>
                    <a:srgbClr val="BF311A"/>
                  </a:solidFill>
                </a:uFill>
                <a:latin typeface="DejaVu Sans Mono"/>
                <a:ea typeface="+mn-ea"/>
                <a:cs typeface="DejaVu Sans Mono"/>
              </a:rPr>
              <a:t> 0	1	2	3	4	5	6	7	8	9 10 11 12 13 14</a:t>
            </a:r>
            <a:r>
              <a:rPr sz="1191" u="sng" kern="1200" spc="-44" dirty="0">
                <a:solidFill>
                  <a:srgbClr val="BF311A"/>
                </a:solidFill>
                <a:uFill>
                  <a:solidFill>
                    <a:srgbClr val="BF311A"/>
                  </a:solidFill>
                </a:uFill>
                <a:latin typeface="DejaVu Sans Mono"/>
                <a:ea typeface="+mn-ea"/>
                <a:cs typeface="DejaVu Sans Mono"/>
              </a:rPr>
              <a:t> </a:t>
            </a:r>
            <a:r>
              <a:rPr sz="1191" u="sng" kern="1200" spc="13" dirty="0">
                <a:solidFill>
                  <a:srgbClr val="BF311A"/>
                </a:solidFill>
                <a:uFill>
                  <a:solidFill>
                    <a:srgbClr val="BF311A"/>
                  </a:solidFill>
                </a:uFill>
                <a:latin typeface="DejaVu Sans Mono"/>
                <a:ea typeface="+mn-ea"/>
                <a:cs typeface="DejaVu Sans Mono"/>
              </a:rPr>
              <a:t>15</a:t>
            </a:r>
            <a:endParaRPr sz="1191" kern="1200">
              <a:solidFill>
                <a:prstClr val="black"/>
              </a:solidFill>
              <a:latin typeface="DejaVu Sans Mono"/>
              <a:ea typeface="+mn-ea"/>
              <a:cs typeface="DejaVu Sans Mono"/>
            </a:endParaRPr>
          </a:p>
        </p:txBody>
      </p:sp>
      <p:graphicFrame>
        <p:nvGraphicFramePr>
          <p:cNvPr id="1294" name="object 6">
            <a:extLst>
              <a:ext uri="{FF2B5EF4-FFF2-40B4-BE49-F238E27FC236}">
                <a16:creationId xmlns:a16="http://schemas.microsoft.com/office/drawing/2014/main" id="{EBFA1760-8818-541A-2BDD-8F2D8C630F96}"/>
              </a:ext>
            </a:extLst>
          </p:cNvPr>
          <p:cNvGraphicFramePr>
            <a:graphicFrameLocks noGrp="1"/>
          </p:cNvGraphicFramePr>
          <p:nvPr>
            <p:extLst>
              <p:ext uri="{D42A27DB-BD31-4B8C-83A1-F6EECF244321}">
                <p14:modId xmlns:p14="http://schemas.microsoft.com/office/powerpoint/2010/main" val="859257461"/>
              </p:ext>
            </p:extLst>
          </p:nvPr>
        </p:nvGraphicFramePr>
        <p:xfrm>
          <a:off x="4100581" y="1681700"/>
          <a:ext cx="5543542" cy="3854256"/>
        </p:xfrm>
        <a:graphic>
          <a:graphicData uri="http://schemas.openxmlformats.org/drawingml/2006/table">
            <a:tbl>
              <a:tblPr firstRow="1" bandRow="1"/>
              <a:tblGrid>
                <a:gridCol w="307041">
                  <a:extLst>
                    <a:ext uri="{9D8B030D-6E8A-4147-A177-3AD203B41FA5}">
                      <a16:colId xmlns:a16="http://schemas.microsoft.com/office/drawing/2014/main" val="20000"/>
                    </a:ext>
                  </a:extLst>
                </a:gridCol>
                <a:gridCol w="372035">
                  <a:extLst>
                    <a:ext uri="{9D8B030D-6E8A-4147-A177-3AD203B41FA5}">
                      <a16:colId xmlns:a16="http://schemas.microsoft.com/office/drawing/2014/main" val="20001"/>
                    </a:ext>
                  </a:extLst>
                </a:gridCol>
                <a:gridCol w="418540">
                  <a:extLst>
                    <a:ext uri="{9D8B030D-6E8A-4147-A177-3AD203B41FA5}">
                      <a16:colId xmlns:a16="http://schemas.microsoft.com/office/drawing/2014/main" val="20002"/>
                    </a:ext>
                  </a:extLst>
                </a:gridCol>
                <a:gridCol w="325530">
                  <a:extLst>
                    <a:ext uri="{9D8B030D-6E8A-4147-A177-3AD203B41FA5}">
                      <a16:colId xmlns:a16="http://schemas.microsoft.com/office/drawing/2014/main" val="20003"/>
                    </a:ext>
                  </a:extLst>
                </a:gridCol>
                <a:gridCol w="279026">
                  <a:extLst>
                    <a:ext uri="{9D8B030D-6E8A-4147-A177-3AD203B41FA5}">
                      <a16:colId xmlns:a16="http://schemas.microsoft.com/office/drawing/2014/main" val="20004"/>
                    </a:ext>
                  </a:extLst>
                </a:gridCol>
                <a:gridCol w="279026">
                  <a:extLst>
                    <a:ext uri="{9D8B030D-6E8A-4147-A177-3AD203B41FA5}">
                      <a16:colId xmlns:a16="http://schemas.microsoft.com/office/drawing/2014/main" val="20005"/>
                    </a:ext>
                  </a:extLst>
                </a:gridCol>
                <a:gridCol w="279026">
                  <a:extLst>
                    <a:ext uri="{9D8B030D-6E8A-4147-A177-3AD203B41FA5}">
                      <a16:colId xmlns:a16="http://schemas.microsoft.com/office/drawing/2014/main" val="20006"/>
                    </a:ext>
                  </a:extLst>
                </a:gridCol>
                <a:gridCol w="279026">
                  <a:extLst>
                    <a:ext uri="{9D8B030D-6E8A-4147-A177-3AD203B41FA5}">
                      <a16:colId xmlns:a16="http://schemas.microsoft.com/office/drawing/2014/main" val="20007"/>
                    </a:ext>
                  </a:extLst>
                </a:gridCol>
                <a:gridCol w="279026">
                  <a:extLst>
                    <a:ext uri="{9D8B030D-6E8A-4147-A177-3AD203B41FA5}">
                      <a16:colId xmlns:a16="http://schemas.microsoft.com/office/drawing/2014/main" val="20008"/>
                    </a:ext>
                  </a:extLst>
                </a:gridCol>
                <a:gridCol w="279026">
                  <a:extLst>
                    <a:ext uri="{9D8B030D-6E8A-4147-A177-3AD203B41FA5}">
                      <a16:colId xmlns:a16="http://schemas.microsoft.com/office/drawing/2014/main" val="20009"/>
                    </a:ext>
                  </a:extLst>
                </a:gridCol>
                <a:gridCol w="279026">
                  <a:extLst>
                    <a:ext uri="{9D8B030D-6E8A-4147-A177-3AD203B41FA5}">
                      <a16:colId xmlns:a16="http://schemas.microsoft.com/office/drawing/2014/main" val="20010"/>
                    </a:ext>
                  </a:extLst>
                </a:gridCol>
                <a:gridCol w="279026">
                  <a:extLst>
                    <a:ext uri="{9D8B030D-6E8A-4147-A177-3AD203B41FA5}">
                      <a16:colId xmlns:a16="http://schemas.microsoft.com/office/drawing/2014/main" val="20011"/>
                    </a:ext>
                  </a:extLst>
                </a:gridCol>
                <a:gridCol w="279026">
                  <a:extLst>
                    <a:ext uri="{9D8B030D-6E8A-4147-A177-3AD203B41FA5}">
                      <a16:colId xmlns:a16="http://schemas.microsoft.com/office/drawing/2014/main" val="20012"/>
                    </a:ext>
                  </a:extLst>
                </a:gridCol>
                <a:gridCol w="279026">
                  <a:extLst>
                    <a:ext uri="{9D8B030D-6E8A-4147-A177-3AD203B41FA5}">
                      <a16:colId xmlns:a16="http://schemas.microsoft.com/office/drawing/2014/main" val="20013"/>
                    </a:ext>
                  </a:extLst>
                </a:gridCol>
                <a:gridCol w="279026">
                  <a:extLst>
                    <a:ext uri="{9D8B030D-6E8A-4147-A177-3AD203B41FA5}">
                      <a16:colId xmlns:a16="http://schemas.microsoft.com/office/drawing/2014/main" val="20014"/>
                    </a:ext>
                  </a:extLst>
                </a:gridCol>
                <a:gridCol w="279026">
                  <a:extLst>
                    <a:ext uri="{9D8B030D-6E8A-4147-A177-3AD203B41FA5}">
                      <a16:colId xmlns:a16="http://schemas.microsoft.com/office/drawing/2014/main" val="20015"/>
                    </a:ext>
                  </a:extLst>
                </a:gridCol>
                <a:gridCol w="279026">
                  <a:extLst>
                    <a:ext uri="{9D8B030D-6E8A-4147-A177-3AD203B41FA5}">
                      <a16:colId xmlns:a16="http://schemas.microsoft.com/office/drawing/2014/main" val="20016"/>
                    </a:ext>
                  </a:extLst>
                </a:gridCol>
                <a:gridCol w="279026">
                  <a:extLst>
                    <a:ext uri="{9D8B030D-6E8A-4147-A177-3AD203B41FA5}">
                      <a16:colId xmlns:a16="http://schemas.microsoft.com/office/drawing/2014/main" val="20017"/>
                    </a:ext>
                  </a:extLst>
                </a:gridCol>
                <a:gridCol w="214032">
                  <a:extLst>
                    <a:ext uri="{9D8B030D-6E8A-4147-A177-3AD203B41FA5}">
                      <a16:colId xmlns:a16="http://schemas.microsoft.com/office/drawing/2014/main" val="20018"/>
                    </a:ext>
                  </a:extLst>
                </a:gridCol>
              </a:tblGrid>
              <a:tr h="187699">
                <a:tc rowSpan="2" gridSpan="3">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nSpc>
                          <a:spcPct val="100000"/>
                        </a:lnSpc>
                      </a:pPr>
                      <a:endParaRPr sz="11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rowSpan="2" hMerge="1">
                  <a:txBody>
                    <a:bodyPr/>
                    <a:lstStyle/>
                    <a:p>
                      <a:endParaRPr/>
                    </a:p>
                  </a:txBody>
                  <a:tcPr marL="0" marR="0" marT="0" marB="0"/>
                </a:tc>
                <a:tc rowSpan="2" hMerge="1">
                  <a:txBody>
                    <a:bodyPr/>
                    <a:lstStyle/>
                    <a:p>
                      <a:endParaRPr/>
                    </a:p>
                  </a:txBody>
                  <a:tcPr marL="0" marR="0" marT="0" marB="0"/>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55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55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55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55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55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55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55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55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55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55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55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55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55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55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193301">
                <a:tc gridSpan="3" vMerge="1">
                  <a:txBody>
                    <a:bodyPr/>
                    <a:lstStyle/>
                    <a:p>
                      <a:endParaRPr/>
                    </a:p>
                  </a:txBody>
                  <a:tcPr marL="0" marR="0" marT="0" marB="0">
                    <a:solidFill>
                      <a:srgbClr val="FFFFFF"/>
                    </a:solidFill>
                  </a:tcPr>
                </a:tc>
                <a:tc hMerge="1" vMerge="1">
                  <a:txBody>
                    <a:bodyPr/>
                    <a:lstStyle/>
                    <a:p>
                      <a:endParaRPr/>
                    </a:p>
                  </a:txBody>
                  <a:tcPr marL="0" marR="0" marT="0" marB="0"/>
                </a:tc>
                <a:tc hMerge="1" vMerge="1">
                  <a:txBody>
                    <a:bodyPr/>
                    <a:lstStyle/>
                    <a:p>
                      <a:endParaRPr/>
                    </a:p>
                  </a:txBody>
                  <a:tcPr marL="0" marR="0" marT="0" marB="0"/>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5</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F311A"/>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3</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4</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2</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2</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0</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1</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F311A"/>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nSpc>
                          <a:spcPct val="100000"/>
                        </a:lnSpc>
                      </a:pPr>
                      <a:endParaRPr sz="11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F311A"/>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nSpc>
                          <a:spcPct val="100000"/>
                        </a:lnSpc>
                      </a:pPr>
                      <a:endParaRPr sz="11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F311A"/>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6</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6</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F311A"/>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9</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F311A"/>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9"/>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7</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8</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F311A"/>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0"/>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nSpc>
                          <a:spcPct val="100000"/>
                        </a:lnSpc>
                      </a:pPr>
                      <a:endParaRPr sz="11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F311A"/>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1"/>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13</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F311A"/>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2"/>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12</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12</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F311A"/>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3"/>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11</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11</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F311A"/>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4"/>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nSpc>
                          <a:spcPct val="100000"/>
                        </a:lnSpc>
                      </a:pPr>
                      <a:endParaRPr sz="11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F311A"/>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5"/>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14</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14</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F311A"/>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6"/>
                  </a:ext>
                </a:extLst>
              </a:tr>
              <a:tr h="289672">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nSpc>
                          <a:spcPct val="100000"/>
                        </a:lnSpc>
                      </a:pPr>
                      <a:endParaRPr sz="11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F311A"/>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7"/>
                  </a:ext>
                </a:extLst>
              </a:tr>
              <a:tr h="284069">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nSpc>
                          <a:spcPct val="100000"/>
                        </a:lnSpc>
                      </a:pPr>
                      <a:endParaRPr sz="11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nSpc>
                          <a:spcPct val="100000"/>
                        </a:lnSpc>
                      </a:pPr>
                      <a:endParaRPr sz="11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nSpc>
                          <a:spcPct val="100000"/>
                        </a:lnSpc>
                      </a:pPr>
                      <a:endParaRPr sz="11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595"/>
                        </a:lnSpc>
                        <a:spcBef>
                          <a:spcPts val="840"/>
                        </a:spcBef>
                      </a:pPr>
                      <a:r>
                        <a:rPr sz="1200" dirty="0">
                          <a:solidFill>
                            <a:srgbClr val="231F20"/>
                          </a:solidFill>
                          <a:latin typeface="DejaVu Sans Mono"/>
                          <a:cs typeface="DejaVu Sans Mono"/>
                        </a:rPr>
                        <a:t>A</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595"/>
                        </a:lnSpc>
                        <a:spcBef>
                          <a:spcPts val="840"/>
                        </a:spcBef>
                      </a:pPr>
                      <a:r>
                        <a:rPr sz="1200" dirty="0">
                          <a:solidFill>
                            <a:srgbClr val="231F20"/>
                          </a:solidFill>
                          <a:latin typeface="DejaVu Sans Mono"/>
                          <a:cs typeface="DejaVu Sans Mono"/>
                        </a:rPr>
                        <a:t>C</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595"/>
                        </a:lnSpc>
                        <a:spcBef>
                          <a:spcPts val="840"/>
                        </a:spcBef>
                      </a:pPr>
                      <a:r>
                        <a:rPr sz="1200" dirty="0">
                          <a:solidFill>
                            <a:srgbClr val="231F20"/>
                          </a:solidFill>
                          <a:latin typeface="DejaVu Sans Mono"/>
                          <a:cs typeface="DejaVu Sans Mono"/>
                        </a:rPr>
                        <a:t>I</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595"/>
                        </a:lnSpc>
                        <a:spcBef>
                          <a:spcPts val="840"/>
                        </a:spcBef>
                      </a:pPr>
                      <a:r>
                        <a:rPr sz="1200" dirty="0">
                          <a:solidFill>
                            <a:srgbClr val="231F20"/>
                          </a:solidFill>
                          <a:latin typeface="DejaVu Sans Mono"/>
                          <a:cs typeface="DejaVu Sans Mono"/>
                        </a:rPr>
                        <a:t>K</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595"/>
                        </a:lnSpc>
                        <a:spcBef>
                          <a:spcPts val="840"/>
                        </a:spcBef>
                      </a:pPr>
                      <a:r>
                        <a:rPr sz="1200" dirty="0">
                          <a:solidFill>
                            <a:srgbClr val="231F20"/>
                          </a:solidFill>
                          <a:latin typeface="DejaVu Sans Mono"/>
                          <a:cs typeface="DejaVu Sans Mono"/>
                        </a:rPr>
                        <a:t>L</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595"/>
                        </a:lnSpc>
                        <a:spcBef>
                          <a:spcPts val="840"/>
                        </a:spcBef>
                      </a:pPr>
                      <a:r>
                        <a:rPr sz="1200" dirty="0">
                          <a:solidFill>
                            <a:srgbClr val="231F20"/>
                          </a:solidFill>
                          <a:latin typeface="DejaVu Sans Mono"/>
                          <a:cs typeface="DejaVu Sans Mono"/>
                        </a:rPr>
                        <a:t>M</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595"/>
                        </a:lnSpc>
                        <a:spcBef>
                          <a:spcPts val="840"/>
                        </a:spcBef>
                      </a:pPr>
                      <a:r>
                        <a:rPr sz="1200" dirty="0">
                          <a:solidFill>
                            <a:srgbClr val="231F20"/>
                          </a:solidFill>
                          <a:latin typeface="DejaVu Sans Mono"/>
                          <a:cs typeface="DejaVu Sans Mono"/>
                        </a:rPr>
                        <a:t>O</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595"/>
                        </a:lnSpc>
                        <a:spcBef>
                          <a:spcPts val="840"/>
                        </a:spcBef>
                      </a:pPr>
                      <a:r>
                        <a:rPr sz="1200" dirty="0">
                          <a:solidFill>
                            <a:srgbClr val="231F20"/>
                          </a:solidFill>
                          <a:latin typeface="DejaVu Sans Mono"/>
                          <a:cs typeface="DejaVu Sans Mono"/>
                        </a:rPr>
                        <a:t>P</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595"/>
                        </a:lnSpc>
                        <a:spcBef>
                          <a:spcPts val="840"/>
                        </a:spcBef>
                      </a:pPr>
                      <a:r>
                        <a:rPr sz="1200" dirty="0">
                          <a:solidFill>
                            <a:srgbClr val="231F20"/>
                          </a:solidFill>
                          <a:latin typeface="DejaVu Sans Mono"/>
                          <a:cs typeface="DejaVu Sans Mono"/>
                        </a:rPr>
                        <a:t>Q</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595"/>
                        </a:lnSpc>
                        <a:spcBef>
                          <a:spcPts val="840"/>
                        </a:spcBef>
                      </a:pPr>
                      <a:r>
                        <a:rPr sz="1200" dirty="0">
                          <a:solidFill>
                            <a:srgbClr val="231F20"/>
                          </a:solidFill>
                          <a:latin typeface="DejaVu Sans Mono"/>
                          <a:cs typeface="DejaVu Sans Mono"/>
                        </a:rPr>
                        <a:t>R</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595"/>
                        </a:lnSpc>
                        <a:spcBef>
                          <a:spcPts val="840"/>
                        </a:spcBef>
                      </a:pPr>
                      <a:r>
                        <a:rPr sz="1200" dirty="0">
                          <a:solidFill>
                            <a:srgbClr val="231F20"/>
                          </a:solidFill>
                          <a:latin typeface="DejaVu Sans Mono"/>
                          <a:cs typeface="DejaVu Sans Mono"/>
                        </a:rPr>
                        <a:t>S</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595"/>
                        </a:lnSpc>
                        <a:spcBef>
                          <a:spcPts val="840"/>
                        </a:spcBef>
                      </a:pPr>
                      <a:r>
                        <a:rPr sz="1200" dirty="0">
                          <a:solidFill>
                            <a:srgbClr val="231F20"/>
                          </a:solidFill>
                          <a:latin typeface="DejaVu Sans Mono"/>
                          <a:cs typeface="DejaVu Sans Mono"/>
                        </a:rPr>
                        <a:t>T</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595"/>
                        </a:lnSpc>
                        <a:spcBef>
                          <a:spcPts val="840"/>
                        </a:spcBef>
                      </a:pPr>
                      <a:r>
                        <a:rPr sz="1200" dirty="0">
                          <a:solidFill>
                            <a:srgbClr val="231F20"/>
                          </a:solidFill>
                          <a:latin typeface="DejaVu Sans Mono"/>
                          <a:cs typeface="DejaVu Sans Mono"/>
                        </a:rPr>
                        <a:t>U</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595"/>
                        </a:lnSpc>
                        <a:spcBef>
                          <a:spcPts val="840"/>
                        </a:spcBef>
                      </a:pPr>
                      <a:r>
                        <a:rPr sz="1200" dirty="0">
                          <a:solidFill>
                            <a:srgbClr val="231F20"/>
                          </a:solidFill>
                          <a:latin typeface="DejaVu Sans Mono"/>
                          <a:cs typeface="DejaVu Sans Mono"/>
                        </a:rPr>
                        <a:t>X</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8"/>
                  </a:ext>
                </a:extLst>
              </a:tr>
            </a:tbl>
          </a:graphicData>
        </a:graphic>
      </p:graphicFrame>
      <p:sp>
        <p:nvSpPr>
          <p:cNvPr id="1295" name="object 7">
            <a:extLst>
              <a:ext uri="{FF2B5EF4-FFF2-40B4-BE49-F238E27FC236}">
                <a16:creationId xmlns:a16="http://schemas.microsoft.com/office/drawing/2014/main" id="{E8A90C83-04B7-087C-11D7-A9E5F755D395}"/>
              </a:ext>
            </a:extLst>
          </p:cNvPr>
          <p:cNvSpPr txBox="1"/>
          <p:nvPr/>
        </p:nvSpPr>
        <p:spPr>
          <a:xfrm>
            <a:off x="2814063" y="3350971"/>
            <a:ext cx="797859" cy="504097"/>
          </a:xfrm>
          <a:prstGeom prst="rect">
            <a:avLst/>
          </a:prstGeom>
        </p:spPr>
        <p:txBody>
          <a:bodyPr vert="horz" wrap="square" lIns="0" tIns="42022" rIns="0" bIns="0" rtlCol="0">
            <a:spAutoFit/>
          </a:bodyPr>
          <a:lstStyle/>
          <a:p>
            <a:pPr marL="10646" marR="4483" indent="-35861" algn="ctr" defTabSz="457200">
              <a:lnSpc>
                <a:spcPts val="1218"/>
              </a:lnSpc>
              <a:spcBef>
                <a:spcPts val="331"/>
              </a:spcBef>
              <a:buClrTx/>
              <a:buFontTx/>
              <a:buNone/>
            </a:pPr>
            <a:r>
              <a:rPr sz="1191" i="1" kern="1200" spc="-4" dirty="0">
                <a:solidFill>
                  <a:srgbClr val="BF311A"/>
                </a:solidFill>
                <a:latin typeface="Times New Roman"/>
                <a:ea typeface="+mn-ea"/>
                <a:cs typeface="Times New Roman"/>
              </a:rPr>
              <a:t>no </a:t>
            </a:r>
            <a:r>
              <a:rPr sz="1191" i="1" kern="1200" dirty="0">
                <a:solidFill>
                  <a:srgbClr val="BF311A"/>
                </a:solidFill>
                <a:latin typeface="Times New Roman"/>
                <a:ea typeface="+mn-ea"/>
                <a:cs typeface="Times New Roman"/>
              </a:rPr>
              <a:t>partition  </a:t>
            </a:r>
            <a:r>
              <a:rPr sz="1191" i="1" kern="1200" spc="-35" dirty="0">
                <a:solidFill>
                  <a:srgbClr val="BF311A"/>
                </a:solidFill>
                <a:latin typeface="Times New Roman"/>
                <a:ea typeface="+mn-ea"/>
                <a:cs typeface="Times New Roman"/>
              </a:rPr>
              <a:t>for</a:t>
            </a:r>
            <a:r>
              <a:rPr sz="1191" i="1" kern="1200" spc="-75" dirty="0">
                <a:solidFill>
                  <a:srgbClr val="BF311A"/>
                </a:solidFill>
                <a:latin typeface="Times New Roman"/>
                <a:ea typeface="+mn-ea"/>
                <a:cs typeface="Times New Roman"/>
              </a:rPr>
              <a:t> </a:t>
            </a:r>
            <a:r>
              <a:rPr sz="1191" i="1" kern="1200" spc="-31" dirty="0">
                <a:solidFill>
                  <a:srgbClr val="BF311A"/>
                </a:solidFill>
                <a:latin typeface="Times New Roman"/>
                <a:ea typeface="+mn-ea"/>
                <a:cs typeface="Times New Roman"/>
              </a:rPr>
              <a:t>subarrays  of </a:t>
            </a:r>
            <a:r>
              <a:rPr sz="1191" i="1" kern="1200" spc="-35" dirty="0">
                <a:solidFill>
                  <a:srgbClr val="BF311A"/>
                </a:solidFill>
                <a:latin typeface="Times New Roman"/>
                <a:ea typeface="+mn-ea"/>
                <a:cs typeface="Times New Roman"/>
              </a:rPr>
              <a:t>size</a:t>
            </a:r>
            <a:r>
              <a:rPr sz="1191" i="1" kern="1200" spc="-26" dirty="0">
                <a:solidFill>
                  <a:srgbClr val="BF311A"/>
                </a:solidFill>
                <a:latin typeface="Times New Roman"/>
                <a:ea typeface="+mn-ea"/>
                <a:cs typeface="Times New Roman"/>
              </a:rPr>
              <a:t> 1</a:t>
            </a:r>
            <a:endParaRPr sz="1191" kern="1200">
              <a:solidFill>
                <a:prstClr val="black"/>
              </a:solidFill>
              <a:latin typeface="Times New Roman"/>
              <a:ea typeface="+mn-ea"/>
              <a:cs typeface="Times New Roman"/>
            </a:endParaRPr>
          </a:p>
        </p:txBody>
      </p:sp>
      <p:sp>
        <p:nvSpPr>
          <p:cNvPr id="1296" name="object 8">
            <a:extLst>
              <a:ext uri="{FF2B5EF4-FFF2-40B4-BE49-F238E27FC236}">
                <a16:creationId xmlns:a16="http://schemas.microsoft.com/office/drawing/2014/main" id="{7E129E62-8475-8587-37E5-FB93EA8BE478}"/>
              </a:ext>
            </a:extLst>
          </p:cNvPr>
          <p:cNvSpPr/>
          <p:nvPr/>
        </p:nvSpPr>
        <p:spPr>
          <a:xfrm>
            <a:off x="4149708" y="2925581"/>
            <a:ext cx="70967" cy="71101"/>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97" name="object 9">
            <a:extLst>
              <a:ext uri="{FF2B5EF4-FFF2-40B4-BE49-F238E27FC236}">
                <a16:creationId xmlns:a16="http://schemas.microsoft.com/office/drawing/2014/main" id="{BFA95C21-1ED2-2C7D-CABD-F5EA12AE8075}"/>
              </a:ext>
            </a:extLst>
          </p:cNvPr>
          <p:cNvSpPr/>
          <p:nvPr/>
        </p:nvSpPr>
        <p:spPr>
          <a:xfrm>
            <a:off x="3658778" y="2965863"/>
            <a:ext cx="522194" cy="522194"/>
          </a:xfrm>
          <a:custGeom>
            <a:avLst/>
            <a:gdLst/>
            <a:ahLst/>
            <a:cxnLst/>
            <a:rect l="l" t="t" r="r" b="b"/>
            <a:pathLst>
              <a:path w="591819" h="591820">
                <a:moveTo>
                  <a:pt x="0" y="591594"/>
                </a:moveTo>
                <a:lnTo>
                  <a:pt x="591209" y="0"/>
                </a:lnTo>
              </a:path>
            </a:pathLst>
          </a:custGeom>
          <a:ln w="10952">
            <a:solidFill>
              <a:srgbClr val="BF311A"/>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98" name="object 10">
            <a:extLst>
              <a:ext uri="{FF2B5EF4-FFF2-40B4-BE49-F238E27FC236}">
                <a16:creationId xmlns:a16="http://schemas.microsoft.com/office/drawing/2014/main" id="{B97DD790-CFAC-61A4-06DC-52184DFFC459}"/>
              </a:ext>
            </a:extLst>
          </p:cNvPr>
          <p:cNvSpPr/>
          <p:nvPr/>
        </p:nvSpPr>
        <p:spPr>
          <a:xfrm>
            <a:off x="4165071" y="2945717"/>
            <a:ext cx="35859" cy="35859"/>
          </a:xfrm>
          <a:custGeom>
            <a:avLst/>
            <a:gdLst/>
            <a:ahLst/>
            <a:cxnLst/>
            <a:rect l="l" t="t" r="r" b="b"/>
            <a:pathLst>
              <a:path w="40639" h="40639">
                <a:moveTo>
                  <a:pt x="40220" y="0"/>
                </a:moveTo>
                <a:lnTo>
                  <a:pt x="21081" y="12255"/>
                </a:lnTo>
                <a:lnTo>
                  <a:pt x="114" y="21297"/>
                </a:lnTo>
                <a:lnTo>
                  <a:pt x="0" y="21831"/>
                </a:lnTo>
                <a:lnTo>
                  <a:pt x="14808" y="25438"/>
                </a:lnTo>
                <a:lnTo>
                  <a:pt x="18465" y="40297"/>
                </a:lnTo>
                <a:lnTo>
                  <a:pt x="18935" y="40144"/>
                </a:lnTo>
                <a:lnTo>
                  <a:pt x="27990" y="19151"/>
                </a:lnTo>
                <a:lnTo>
                  <a:pt x="40220" y="0"/>
                </a:lnTo>
                <a:close/>
              </a:path>
            </a:pathLst>
          </a:custGeom>
          <a:solidFill>
            <a:srgbClr val="BF311A"/>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99" name="object 11">
            <a:extLst>
              <a:ext uri="{FF2B5EF4-FFF2-40B4-BE49-F238E27FC236}">
                <a16:creationId xmlns:a16="http://schemas.microsoft.com/office/drawing/2014/main" id="{6CBE94ED-5831-9850-FFD2-E673EE03E273}"/>
              </a:ext>
            </a:extLst>
          </p:cNvPr>
          <p:cNvSpPr/>
          <p:nvPr/>
        </p:nvSpPr>
        <p:spPr>
          <a:xfrm>
            <a:off x="4121290" y="3134716"/>
            <a:ext cx="75707" cy="64949"/>
          </a:xfrm>
          <a:prstGeom prst="rect">
            <a:avLst/>
          </a:prstGeom>
          <a:blipFill>
            <a:blip r:embed="rId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00" name="object 12">
            <a:extLst>
              <a:ext uri="{FF2B5EF4-FFF2-40B4-BE49-F238E27FC236}">
                <a16:creationId xmlns:a16="http://schemas.microsoft.com/office/drawing/2014/main" id="{7821973D-2A9F-ACBE-A3A7-57EE9F901191}"/>
              </a:ext>
            </a:extLst>
          </p:cNvPr>
          <p:cNvSpPr/>
          <p:nvPr/>
        </p:nvSpPr>
        <p:spPr>
          <a:xfrm>
            <a:off x="3687745" y="3168884"/>
            <a:ext cx="463924" cy="348503"/>
          </a:xfrm>
          <a:custGeom>
            <a:avLst/>
            <a:gdLst/>
            <a:ahLst/>
            <a:cxnLst/>
            <a:rect l="l" t="t" r="r" b="b"/>
            <a:pathLst>
              <a:path w="525780" h="394970">
                <a:moveTo>
                  <a:pt x="0" y="394396"/>
                </a:moveTo>
                <a:lnTo>
                  <a:pt x="525539" y="0"/>
                </a:lnTo>
              </a:path>
            </a:pathLst>
          </a:custGeom>
          <a:ln w="10953">
            <a:solidFill>
              <a:srgbClr val="BF311A"/>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01" name="object 13">
            <a:extLst>
              <a:ext uri="{FF2B5EF4-FFF2-40B4-BE49-F238E27FC236}">
                <a16:creationId xmlns:a16="http://schemas.microsoft.com/office/drawing/2014/main" id="{172187F1-6849-9163-05A4-5640BEBC3EB2}"/>
              </a:ext>
            </a:extLst>
          </p:cNvPr>
          <p:cNvSpPr/>
          <p:nvPr/>
        </p:nvSpPr>
        <p:spPr>
          <a:xfrm>
            <a:off x="4136373" y="3151805"/>
            <a:ext cx="38100" cy="32497"/>
          </a:xfrm>
          <a:custGeom>
            <a:avLst/>
            <a:gdLst/>
            <a:ahLst/>
            <a:cxnLst/>
            <a:rect l="l" t="t" r="r" b="b"/>
            <a:pathLst>
              <a:path w="43180" h="36829">
                <a:moveTo>
                  <a:pt x="42900" y="0"/>
                </a:moveTo>
                <a:lnTo>
                  <a:pt x="22225" y="9423"/>
                </a:lnTo>
                <a:lnTo>
                  <a:pt x="177" y="15405"/>
                </a:lnTo>
                <a:lnTo>
                  <a:pt x="0" y="15900"/>
                </a:lnTo>
                <a:lnTo>
                  <a:pt x="14147" y="21577"/>
                </a:lnTo>
                <a:lnTo>
                  <a:pt x="15659" y="36804"/>
                </a:lnTo>
                <a:lnTo>
                  <a:pt x="16167" y="36715"/>
                </a:lnTo>
                <a:lnTo>
                  <a:pt x="28079" y="17221"/>
                </a:lnTo>
                <a:lnTo>
                  <a:pt x="42900" y="0"/>
                </a:lnTo>
                <a:close/>
              </a:path>
            </a:pathLst>
          </a:custGeom>
          <a:solidFill>
            <a:srgbClr val="BF311A"/>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02" name="object 14">
            <a:extLst>
              <a:ext uri="{FF2B5EF4-FFF2-40B4-BE49-F238E27FC236}">
                <a16:creationId xmlns:a16="http://schemas.microsoft.com/office/drawing/2014/main" id="{034D7987-B986-A418-BBA4-E2F52E079B3D}"/>
              </a:ext>
            </a:extLst>
          </p:cNvPr>
          <p:cNvSpPr/>
          <p:nvPr/>
        </p:nvSpPr>
        <p:spPr>
          <a:xfrm>
            <a:off x="4067759" y="3808033"/>
            <a:ext cx="81243" cy="45943"/>
          </a:xfrm>
          <a:custGeom>
            <a:avLst/>
            <a:gdLst/>
            <a:ahLst/>
            <a:cxnLst/>
            <a:rect l="l" t="t" r="r" b="b"/>
            <a:pathLst>
              <a:path w="92075" h="52070">
                <a:moveTo>
                  <a:pt x="14478" y="0"/>
                </a:moveTo>
                <a:lnTo>
                  <a:pt x="13462" y="355"/>
                </a:lnTo>
                <a:lnTo>
                  <a:pt x="22047" y="29603"/>
                </a:lnTo>
                <a:lnTo>
                  <a:pt x="0" y="50838"/>
                </a:lnTo>
                <a:lnTo>
                  <a:pt x="736" y="51498"/>
                </a:lnTo>
                <a:lnTo>
                  <a:pt x="46113" y="46151"/>
                </a:lnTo>
                <a:lnTo>
                  <a:pt x="87647" y="46151"/>
                </a:lnTo>
                <a:lnTo>
                  <a:pt x="51155" y="27279"/>
                </a:lnTo>
                <a:lnTo>
                  <a:pt x="14478" y="0"/>
                </a:lnTo>
                <a:close/>
              </a:path>
              <a:path w="92075" h="52070">
                <a:moveTo>
                  <a:pt x="87647" y="46151"/>
                </a:moveTo>
                <a:lnTo>
                  <a:pt x="46113" y="46151"/>
                </a:lnTo>
                <a:lnTo>
                  <a:pt x="91503" y="48145"/>
                </a:lnTo>
                <a:lnTo>
                  <a:pt x="87647" y="46151"/>
                </a:lnTo>
                <a:close/>
              </a:path>
            </a:pathLst>
          </a:custGeom>
          <a:solidFill>
            <a:srgbClr val="BF311A"/>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03" name="object 15">
            <a:extLst>
              <a:ext uri="{FF2B5EF4-FFF2-40B4-BE49-F238E27FC236}">
                <a16:creationId xmlns:a16="http://schemas.microsoft.com/office/drawing/2014/main" id="{AF31C204-81FB-FD20-CC56-7ACAC4D64F2B}"/>
              </a:ext>
            </a:extLst>
          </p:cNvPr>
          <p:cNvSpPr/>
          <p:nvPr/>
        </p:nvSpPr>
        <p:spPr>
          <a:xfrm>
            <a:off x="3658779" y="3719843"/>
            <a:ext cx="434787" cy="116541"/>
          </a:xfrm>
          <a:custGeom>
            <a:avLst/>
            <a:gdLst/>
            <a:ahLst/>
            <a:cxnLst/>
            <a:rect l="l" t="t" r="r" b="b"/>
            <a:pathLst>
              <a:path w="492760" h="132079">
                <a:moveTo>
                  <a:pt x="0" y="0"/>
                </a:moveTo>
                <a:lnTo>
                  <a:pt x="492693" y="131465"/>
                </a:lnTo>
              </a:path>
            </a:pathLst>
          </a:custGeom>
          <a:ln w="10955">
            <a:solidFill>
              <a:srgbClr val="BF311A"/>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04" name="object 16">
            <a:extLst>
              <a:ext uri="{FF2B5EF4-FFF2-40B4-BE49-F238E27FC236}">
                <a16:creationId xmlns:a16="http://schemas.microsoft.com/office/drawing/2014/main" id="{DEA696E2-84FD-D2B1-E267-76C3B5669247}"/>
              </a:ext>
            </a:extLst>
          </p:cNvPr>
          <p:cNvSpPr/>
          <p:nvPr/>
        </p:nvSpPr>
        <p:spPr>
          <a:xfrm>
            <a:off x="4080635" y="3821939"/>
            <a:ext cx="40901" cy="22971"/>
          </a:xfrm>
          <a:custGeom>
            <a:avLst/>
            <a:gdLst/>
            <a:ahLst/>
            <a:cxnLst/>
            <a:rect l="l" t="t" r="r" b="b"/>
            <a:pathLst>
              <a:path w="46355" h="26035">
                <a:moveTo>
                  <a:pt x="7226" y="0"/>
                </a:moveTo>
                <a:lnTo>
                  <a:pt x="6731" y="177"/>
                </a:lnTo>
                <a:lnTo>
                  <a:pt x="11023" y="14808"/>
                </a:lnTo>
                <a:lnTo>
                  <a:pt x="0" y="25412"/>
                </a:lnTo>
                <a:lnTo>
                  <a:pt x="381" y="25742"/>
                </a:lnTo>
                <a:lnTo>
                  <a:pt x="23037" y="23075"/>
                </a:lnTo>
                <a:lnTo>
                  <a:pt x="43813" y="23075"/>
                </a:lnTo>
                <a:lnTo>
                  <a:pt x="25577" y="13627"/>
                </a:lnTo>
                <a:lnTo>
                  <a:pt x="7226" y="0"/>
                </a:lnTo>
                <a:close/>
              </a:path>
              <a:path w="46355" h="26035">
                <a:moveTo>
                  <a:pt x="43813" y="23075"/>
                </a:moveTo>
                <a:lnTo>
                  <a:pt x="23037" y="23075"/>
                </a:lnTo>
                <a:lnTo>
                  <a:pt x="45745" y="24079"/>
                </a:lnTo>
                <a:lnTo>
                  <a:pt x="43813" y="23075"/>
                </a:lnTo>
                <a:close/>
              </a:path>
            </a:pathLst>
          </a:custGeom>
          <a:solidFill>
            <a:srgbClr val="BF311A"/>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05" name="object 17">
            <a:extLst>
              <a:ext uri="{FF2B5EF4-FFF2-40B4-BE49-F238E27FC236}">
                <a16:creationId xmlns:a16="http://schemas.microsoft.com/office/drawing/2014/main" id="{8B349EC5-11F5-C7DC-F34F-18FC602F478F}"/>
              </a:ext>
            </a:extLst>
          </p:cNvPr>
          <p:cNvSpPr/>
          <p:nvPr/>
        </p:nvSpPr>
        <p:spPr>
          <a:xfrm>
            <a:off x="4063053" y="4560272"/>
            <a:ext cx="60612" cy="77836"/>
          </a:xfrm>
          <a:prstGeom prst="rect">
            <a:avLst/>
          </a:prstGeom>
          <a:blipFill>
            <a:blip r:embed="rId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06" name="object 18">
            <a:extLst>
              <a:ext uri="{FF2B5EF4-FFF2-40B4-BE49-F238E27FC236}">
                <a16:creationId xmlns:a16="http://schemas.microsoft.com/office/drawing/2014/main" id="{73937E20-E1D2-BA4B-E7C3-B85AE2579A3B}"/>
              </a:ext>
            </a:extLst>
          </p:cNvPr>
          <p:cNvSpPr/>
          <p:nvPr/>
        </p:nvSpPr>
        <p:spPr>
          <a:xfrm>
            <a:off x="3658757" y="3893825"/>
            <a:ext cx="434787" cy="696446"/>
          </a:xfrm>
          <a:custGeom>
            <a:avLst/>
            <a:gdLst/>
            <a:ahLst/>
            <a:cxnLst/>
            <a:rect l="l" t="t" r="r" b="b"/>
            <a:pathLst>
              <a:path w="492760" h="789304">
                <a:moveTo>
                  <a:pt x="0" y="0"/>
                </a:moveTo>
                <a:lnTo>
                  <a:pt x="492692" y="788793"/>
                </a:lnTo>
              </a:path>
            </a:pathLst>
          </a:custGeom>
          <a:ln w="10950">
            <a:solidFill>
              <a:srgbClr val="BF311A"/>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07" name="object 19">
            <a:extLst>
              <a:ext uri="{FF2B5EF4-FFF2-40B4-BE49-F238E27FC236}">
                <a16:creationId xmlns:a16="http://schemas.microsoft.com/office/drawing/2014/main" id="{540985DB-F0CB-547A-7F2C-A2ACA2852836}"/>
              </a:ext>
            </a:extLst>
          </p:cNvPr>
          <p:cNvSpPr/>
          <p:nvPr/>
        </p:nvSpPr>
        <p:spPr>
          <a:xfrm>
            <a:off x="4078283" y="4575030"/>
            <a:ext cx="30816" cy="39221"/>
          </a:xfrm>
          <a:custGeom>
            <a:avLst/>
            <a:gdLst/>
            <a:ahLst/>
            <a:cxnLst/>
            <a:rect l="l" t="t" r="r" b="b"/>
            <a:pathLst>
              <a:path w="34925" h="44450">
                <a:moveTo>
                  <a:pt x="22136" y="0"/>
                </a:moveTo>
                <a:lnTo>
                  <a:pt x="15278" y="13627"/>
                </a:lnTo>
                <a:lnTo>
                  <a:pt x="0" y="13855"/>
                </a:lnTo>
                <a:lnTo>
                  <a:pt x="38" y="14350"/>
                </a:lnTo>
                <a:lnTo>
                  <a:pt x="18427" y="27876"/>
                </a:lnTo>
                <a:lnTo>
                  <a:pt x="34328" y="44132"/>
                </a:lnTo>
                <a:lnTo>
                  <a:pt x="26708" y="22707"/>
                </a:lnTo>
                <a:lnTo>
                  <a:pt x="22618" y="241"/>
                </a:lnTo>
                <a:lnTo>
                  <a:pt x="22136" y="0"/>
                </a:lnTo>
                <a:close/>
              </a:path>
            </a:pathLst>
          </a:custGeom>
          <a:solidFill>
            <a:srgbClr val="BF311A"/>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08" name="object 20">
            <a:extLst>
              <a:ext uri="{FF2B5EF4-FFF2-40B4-BE49-F238E27FC236}">
                <a16:creationId xmlns:a16="http://schemas.microsoft.com/office/drawing/2014/main" id="{770B17B1-C7ED-A4E0-E74E-13F4DE108D53}"/>
              </a:ext>
            </a:extLst>
          </p:cNvPr>
          <p:cNvSpPr/>
          <p:nvPr/>
        </p:nvSpPr>
        <p:spPr>
          <a:xfrm>
            <a:off x="4092939" y="4938684"/>
            <a:ext cx="53228" cy="80122"/>
          </a:xfrm>
          <a:custGeom>
            <a:avLst/>
            <a:gdLst/>
            <a:ahLst/>
            <a:cxnLst/>
            <a:rect l="l" t="t" r="r" b="b"/>
            <a:pathLst>
              <a:path w="60325" h="90804">
                <a:moveTo>
                  <a:pt x="12" y="21716"/>
                </a:moveTo>
                <a:lnTo>
                  <a:pt x="0" y="22720"/>
                </a:lnTo>
                <a:lnTo>
                  <a:pt x="32969" y="54317"/>
                </a:lnTo>
                <a:lnTo>
                  <a:pt x="60299" y="90652"/>
                </a:lnTo>
                <a:lnTo>
                  <a:pt x="50736" y="46215"/>
                </a:lnTo>
                <a:lnTo>
                  <a:pt x="49668" y="25222"/>
                </a:lnTo>
                <a:lnTo>
                  <a:pt x="30416" y="25222"/>
                </a:lnTo>
                <a:lnTo>
                  <a:pt x="12" y="21716"/>
                </a:lnTo>
                <a:close/>
              </a:path>
              <a:path w="60325" h="90804">
                <a:moveTo>
                  <a:pt x="47510" y="0"/>
                </a:moveTo>
                <a:lnTo>
                  <a:pt x="30416" y="25222"/>
                </a:lnTo>
                <a:lnTo>
                  <a:pt x="49668" y="25222"/>
                </a:lnTo>
                <a:lnTo>
                  <a:pt x="48412" y="546"/>
                </a:lnTo>
                <a:lnTo>
                  <a:pt x="47510" y="0"/>
                </a:lnTo>
                <a:close/>
              </a:path>
            </a:pathLst>
          </a:custGeom>
          <a:solidFill>
            <a:srgbClr val="BF311A"/>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09" name="object 21">
            <a:extLst>
              <a:ext uri="{FF2B5EF4-FFF2-40B4-BE49-F238E27FC236}">
                <a16:creationId xmlns:a16="http://schemas.microsoft.com/office/drawing/2014/main" id="{A2E4AAE2-BE49-31E8-C5EF-E544A835A731}"/>
              </a:ext>
            </a:extLst>
          </p:cNvPr>
          <p:cNvSpPr/>
          <p:nvPr/>
        </p:nvSpPr>
        <p:spPr>
          <a:xfrm>
            <a:off x="3658778" y="3951838"/>
            <a:ext cx="463924" cy="1015253"/>
          </a:xfrm>
          <a:custGeom>
            <a:avLst/>
            <a:gdLst/>
            <a:ahLst/>
            <a:cxnLst/>
            <a:rect l="l" t="t" r="r" b="b"/>
            <a:pathLst>
              <a:path w="525780" h="1150620">
                <a:moveTo>
                  <a:pt x="0" y="0"/>
                </a:moveTo>
                <a:lnTo>
                  <a:pt x="525539" y="1150367"/>
                </a:lnTo>
              </a:path>
            </a:pathLst>
          </a:custGeom>
          <a:ln w="10949">
            <a:solidFill>
              <a:srgbClr val="BF311A"/>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10" name="object 22">
            <a:extLst>
              <a:ext uri="{FF2B5EF4-FFF2-40B4-BE49-F238E27FC236}">
                <a16:creationId xmlns:a16="http://schemas.microsoft.com/office/drawing/2014/main" id="{F2AEC4C3-DFEF-AFDC-1777-4C6D2D08A427}"/>
              </a:ext>
            </a:extLst>
          </p:cNvPr>
          <p:cNvSpPr/>
          <p:nvPr/>
        </p:nvSpPr>
        <p:spPr>
          <a:xfrm>
            <a:off x="4107709" y="4952770"/>
            <a:ext cx="26894" cy="40341"/>
          </a:xfrm>
          <a:custGeom>
            <a:avLst/>
            <a:gdLst/>
            <a:ahLst/>
            <a:cxnLst/>
            <a:rect l="l" t="t" r="r" b="b"/>
            <a:pathLst>
              <a:path w="30480" h="45720">
                <a:moveTo>
                  <a:pt x="12" y="10871"/>
                </a:moveTo>
                <a:lnTo>
                  <a:pt x="0" y="11353"/>
                </a:lnTo>
                <a:lnTo>
                  <a:pt x="16484" y="27165"/>
                </a:lnTo>
                <a:lnTo>
                  <a:pt x="30149" y="45326"/>
                </a:lnTo>
                <a:lnTo>
                  <a:pt x="25374" y="23114"/>
                </a:lnTo>
                <a:lnTo>
                  <a:pt x="24837" y="12623"/>
                </a:lnTo>
                <a:lnTo>
                  <a:pt x="15214" y="12623"/>
                </a:lnTo>
                <a:lnTo>
                  <a:pt x="12" y="10871"/>
                </a:lnTo>
                <a:close/>
              </a:path>
              <a:path w="30480" h="45720">
                <a:moveTo>
                  <a:pt x="23748" y="0"/>
                </a:moveTo>
                <a:lnTo>
                  <a:pt x="15214" y="12623"/>
                </a:lnTo>
                <a:lnTo>
                  <a:pt x="24837" y="12623"/>
                </a:lnTo>
                <a:lnTo>
                  <a:pt x="24206" y="279"/>
                </a:lnTo>
                <a:lnTo>
                  <a:pt x="23748" y="0"/>
                </a:lnTo>
                <a:close/>
              </a:path>
            </a:pathLst>
          </a:custGeom>
          <a:solidFill>
            <a:srgbClr val="BF311A"/>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11" name="object 23">
            <a:extLst>
              <a:ext uri="{FF2B5EF4-FFF2-40B4-BE49-F238E27FC236}">
                <a16:creationId xmlns:a16="http://schemas.microsoft.com/office/drawing/2014/main" id="{771A1234-194A-0ACE-8C7C-657F25D1908B}"/>
              </a:ext>
            </a:extLst>
          </p:cNvPr>
          <p:cNvSpPr txBox="1"/>
          <p:nvPr/>
        </p:nvSpPr>
        <p:spPr>
          <a:xfrm>
            <a:off x="3049881" y="1574329"/>
            <a:ext cx="1013172" cy="427082"/>
          </a:xfrm>
          <a:prstGeom prst="rect">
            <a:avLst/>
          </a:prstGeom>
        </p:spPr>
        <p:txBody>
          <a:bodyPr vert="horz" wrap="square" lIns="0" tIns="10646" rIns="0" bIns="0" rtlCol="0">
            <a:spAutoFit/>
          </a:bodyPr>
          <a:lstStyle/>
          <a:p>
            <a:pPr marL="11206" marR="4483" indent="152408" defTabSz="457200">
              <a:lnSpc>
                <a:spcPct val="135400"/>
              </a:lnSpc>
              <a:spcBef>
                <a:spcPts val="84"/>
              </a:spcBef>
              <a:buClrTx/>
              <a:buFontTx/>
              <a:buNone/>
            </a:pPr>
            <a:r>
              <a:rPr sz="1059" b="1" kern="1200" spc="-40" dirty="0">
                <a:solidFill>
                  <a:srgbClr val="BF311A"/>
                </a:solidFill>
                <a:latin typeface="Trebuchet MS"/>
                <a:ea typeface="+mn-ea"/>
                <a:cs typeface="Trebuchet MS"/>
              </a:rPr>
              <a:t>initial</a:t>
            </a:r>
            <a:r>
              <a:rPr sz="1059" b="1" kern="1200" spc="-154" dirty="0">
                <a:solidFill>
                  <a:srgbClr val="BF311A"/>
                </a:solidFill>
                <a:latin typeface="Trebuchet MS"/>
                <a:ea typeface="+mn-ea"/>
                <a:cs typeface="Trebuchet MS"/>
              </a:rPr>
              <a:t> </a:t>
            </a:r>
            <a:r>
              <a:rPr sz="1059" b="1" kern="1200" spc="-31" dirty="0">
                <a:solidFill>
                  <a:srgbClr val="BF311A"/>
                </a:solidFill>
                <a:latin typeface="Trebuchet MS"/>
                <a:ea typeface="+mn-ea"/>
                <a:cs typeface="Trebuchet MS"/>
              </a:rPr>
              <a:t>values  </a:t>
            </a:r>
            <a:r>
              <a:rPr sz="1059" b="1" kern="1200" spc="-22" dirty="0">
                <a:solidFill>
                  <a:srgbClr val="BF311A"/>
                </a:solidFill>
                <a:latin typeface="Trebuchet MS"/>
                <a:ea typeface="+mn-ea"/>
                <a:cs typeface="Trebuchet MS"/>
              </a:rPr>
              <a:t>random</a:t>
            </a:r>
            <a:r>
              <a:rPr lang="en-US" sz="1059" b="1" kern="1200" spc="-22" dirty="0">
                <a:solidFill>
                  <a:srgbClr val="BF311A"/>
                </a:solidFill>
                <a:latin typeface="Trebuchet MS"/>
                <a:ea typeface="+mn-ea"/>
                <a:cs typeface="Trebuchet MS"/>
              </a:rPr>
              <a:t> shuffle</a:t>
            </a:r>
            <a:endParaRPr sz="1059" kern="1200" dirty="0">
              <a:solidFill>
                <a:prstClr val="black"/>
              </a:solidFill>
              <a:latin typeface="Trebuchet MS"/>
              <a:ea typeface="+mn-ea"/>
              <a:cs typeface="Trebuchet MS"/>
            </a:endParaRPr>
          </a:p>
        </p:txBody>
      </p:sp>
      <p:sp>
        <p:nvSpPr>
          <p:cNvPr id="1312" name="object 24">
            <a:extLst>
              <a:ext uri="{FF2B5EF4-FFF2-40B4-BE49-F238E27FC236}">
                <a16:creationId xmlns:a16="http://schemas.microsoft.com/office/drawing/2014/main" id="{61E95EE6-1A17-EBB7-279C-255143409939}"/>
              </a:ext>
            </a:extLst>
          </p:cNvPr>
          <p:cNvSpPr txBox="1"/>
          <p:nvPr/>
        </p:nvSpPr>
        <p:spPr>
          <a:xfrm>
            <a:off x="3605078" y="5344279"/>
            <a:ext cx="4621435" cy="499194"/>
          </a:xfrm>
          <a:prstGeom prst="rect">
            <a:avLst/>
          </a:prstGeom>
        </p:spPr>
        <p:txBody>
          <a:bodyPr vert="horz" wrap="square" lIns="0" tIns="11766" rIns="0" bIns="0" rtlCol="0">
            <a:spAutoFit/>
          </a:bodyPr>
          <a:lstStyle/>
          <a:p>
            <a:pPr marL="11206" defTabSz="457200">
              <a:spcBef>
                <a:spcPts val="93"/>
              </a:spcBef>
              <a:buClrTx/>
              <a:buFontTx/>
              <a:buNone/>
            </a:pPr>
            <a:r>
              <a:rPr sz="1059" b="1" kern="1200" spc="-44" dirty="0">
                <a:solidFill>
                  <a:srgbClr val="BF311A"/>
                </a:solidFill>
                <a:latin typeface="Trebuchet MS"/>
                <a:ea typeface="+mn-ea"/>
                <a:cs typeface="Trebuchet MS"/>
              </a:rPr>
              <a:t>result</a:t>
            </a:r>
            <a:endParaRPr sz="1059" kern="1200" dirty="0">
              <a:solidFill>
                <a:prstClr val="black"/>
              </a:solidFill>
              <a:latin typeface="Trebuchet MS"/>
              <a:ea typeface="+mn-ea"/>
              <a:cs typeface="Trebuchet MS"/>
            </a:endParaRPr>
          </a:p>
          <a:p>
            <a:pPr marL="968800" defTabSz="457200">
              <a:spcBef>
                <a:spcPts val="1094"/>
              </a:spcBef>
              <a:buClrTx/>
              <a:buFontTx/>
              <a:buNone/>
            </a:pPr>
            <a:r>
              <a:rPr lang="en-GB" sz="1191" b="1" kern="1200" spc="-26" dirty="0">
                <a:solidFill>
                  <a:srgbClr val="231F20"/>
                </a:solidFill>
                <a:latin typeface="Trebuchet MS"/>
                <a:ea typeface="+mn-ea"/>
                <a:cs typeface="Trebuchet MS"/>
              </a:rPr>
              <a:t>Quick Sort</a:t>
            </a:r>
            <a:r>
              <a:rPr sz="1191" b="1" kern="1200" spc="-115" dirty="0">
                <a:solidFill>
                  <a:srgbClr val="231F20"/>
                </a:solidFill>
                <a:latin typeface="Trebuchet MS"/>
                <a:ea typeface="+mn-ea"/>
                <a:cs typeface="Trebuchet MS"/>
              </a:rPr>
              <a:t> </a:t>
            </a:r>
            <a:r>
              <a:rPr sz="1191" b="1" kern="1200" spc="-57" dirty="0">
                <a:solidFill>
                  <a:srgbClr val="231F20"/>
                </a:solidFill>
                <a:latin typeface="Trebuchet MS"/>
                <a:ea typeface="+mn-ea"/>
                <a:cs typeface="Trebuchet MS"/>
              </a:rPr>
              <a:t>trace</a:t>
            </a:r>
            <a:r>
              <a:rPr sz="1191" b="1" kern="1200" spc="-110" dirty="0">
                <a:solidFill>
                  <a:srgbClr val="231F20"/>
                </a:solidFill>
                <a:latin typeface="Trebuchet MS"/>
                <a:ea typeface="+mn-ea"/>
                <a:cs typeface="Trebuchet MS"/>
              </a:rPr>
              <a:t> </a:t>
            </a:r>
            <a:r>
              <a:rPr sz="1191" b="1" kern="1200" spc="-53" dirty="0">
                <a:solidFill>
                  <a:srgbClr val="231F20"/>
                </a:solidFill>
                <a:latin typeface="Trebuchet MS"/>
                <a:ea typeface="+mn-ea"/>
                <a:cs typeface="Trebuchet MS"/>
              </a:rPr>
              <a:t>(array</a:t>
            </a:r>
            <a:r>
              <a:rPr sz="1191" b="1" kern="1200" spc="-110" dirty="0">
                <a:solidFill>
                  <a:srgbClr val="231F20"/>
                </a:solidFill>
                <a:latin typeface="Trebuchet MS"/>
                <a:ea typeface="+mn-ea"/>
                <a:cs typeface="Trebuchet MS"/>
              </a:rPr>
              <a:t> </a:t>
            </a:r>
            <a:r>
              <a:rPr sz="1191" b="1" kern="1200" spc="-35" dirty="0">
                <a:solidFill>
                  <a:srgbClr val="231F20"/>
                </a:solidFill>
                <a:latin typeface="Trebuchet MS"/>
                <a:ea typeface="+mn-ea"/>
                <a:cs typeface="Trebuchet MS"/>
              </a:rPr>
              <a:t>contents</a:t>
            </a:r>
            <a:r>
              <a:rPr sz="1191" b="1" kern="1200" spc="-110" dirty="0">
                <a:solidFill>
                  <a:srgbClr val="231F20"/>
                </a:solidFill>
                <a:latin typeface="Trebuchet MS"/>
                <a:ea typeface="+mn-ea"/>
                <a:cs typeface="Trebuchet MS"/>
              </a:rPr>
              <a:t> </a:t>
            </a:r>
            <a:r>
              <a:rPr sz="1191" b="1" kern="1200" spc="-49" dirty="0">
                <a:solidFill>
                  <a:srgbClr val="231F20"/>
                </a:solidFill>
                <a:latin typeface="Trebuchet MS"/>
                <a:ea typeface="+mn-ea"/>
                <a:cs typeface="Trebuchet MS"/>
              </a:rPr>
              <a:t>after</a:t>
            </a:r>
            <a:r>
              <a:rPr sz="1191" b="1" kern="1200" spc="-110" dirty="0">
                <a:solidFill>
                  <a:srgbClr val="231F20"/>
                </a:solidFill>
                <a:latin typeface="Trebuchet MS"/>
                <a:ea typeface="+mn-ea"/>
                <a:cs typeface="Trebuchet MS"/>
              </a:rPr>
              <a:t> </a:t>
            </a:r>
            <a:r>
              <a:rPr sz="1191" b="1" kern="1200" spc="-40" dirty="0">
                <a:solidFill>
                  <a:srgbClr val="231F20"/>
                </a:solidFill>
                <a:latin typeface="Trebuchet MS"/>
                <a:ea typeface="+mn-ea"/>
                <a:cs typeface="Trebuchet MS"/>
              </a:rPr>
              <a:t>each</a:t>
            </a:r>
            <a:r>
              <a:rPr sz="1191" b="1" kern="1200" spc="-110" dirty="0">
                <a:solidFill>
                  <a:srgbClr val="231F20"/>
                </a:solidFill>
                <a:latin typeface="Trebuchet MS"/>
                <a:ea typeface="+mn-ea"/>
                <a:cs typeface="Trebuchet MS"/>
              </a:rPr>
              <a:t> </a:t>
            </a:r>
            <a:r>
              <a:rPr sz="1191" b="1" kern="1200" spc="-31" dirty="0">
                <a:solidFill>
                  <a:srgbClr val="231F20"/>
                </a:solidFill>
                <a:latin typeface="Trebuchet MS"/>
                <a:ea typeface="+mn-ea"/>
                <a:cs typeface="Trebuchet MS"/>
              </a:rPr>
              <a:t>partition)</a:t>
            </a:r>
            <a:endParaRPr sz="1191" kern="1200" dirty="0">
              <a:solidFill>
                <a:prstClr val="black"/>
              </a:solidFill>
              <a:latin typeface="Trebuchet MS"/>
              <a:ea typeface="+mn-ea"/>
              <a:cs typeface="Trebuchet MS"/>
            </a:endParaRPr>
          </a:p>
        </p:txBody>
      </p:sp>
    </p:spTree>
    <p:extLst>
      <p:ext uri="{BB962C8B-B14F-4D97-AF65-F5344CB8AC3E}">
        <p14:creationId xmlns:p14="http://schemas.microsoft.com/office/powerpoint/2010/main" val="876396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7">
          <a:extLst>
            <a:ext uri="{FF2B5EF4-FFF2-40B4-BE49-F238E27FC236}">
              <a16:creationId xmlns:a16="http://schemas.microsoft.com/office/drawing/2014/main" id="{58D33460-1CC4-0B14-1DC9-B717DDC40632}"/>
            </a:ext>
          </a:extLst>
        </p:cNvPr>
        <p:cNvGrpSpPr/>
        <p:nvPr/>
      </p:nvGrpSpPr>
      <p:grpSpPr>
        <a:xfrm>
          <a:off x="0" y="0"/>
          <a:ext cx="0" cy="0"/>
          <a:chOff x="0" y="0"/>
          <a:chExt cx="0" cy="0"/>
        </a:xfrm>
      </p:grpSpPr>
      <p:sp>
        <p:nvSpPr>
          <p:cNvPr id="338" name="Google Shape;338;p27">
            <a:extLst>
              <a:ext uri="{FF2B5EF4-FFF2-40B4-BE49-F238E27FC236}">
                <a16:creationId xmlns:a16="http://schemas.microsoft.com/office/drawing/2014/main" id="{DBCCDDDE-2CEC-1D76-7A0A-25664C05E1EA}"/>
              </a:ext>
            </a:extLst>
          </p:cNvPr>
          <p:cNvSpPr txBox="1">
            <a:spLocks noGrp="1"/>
          </p:cNvSpPr>
          <p:nvPr>
            <p:ph type="title"/>
          </p:nvPr>
        </p:nvSpPr>
        <p:spPr>
          <a:xfrm>
            <a:off x="798058" y="14319"/>
            <a:ext cx="716121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dirty="0"/>
              <a:t>Best-Case vs. Worst-Case</a:t>
            </a:r>
            <a:endParaRPr dirty="0"/>
          </a:p>
        </p:txBody>
      </p:sp>
      <p:sp>
        <p:nvSpPr>
          <p:cNvPr id="595" name="object 4">
            <a:extLst>
              <a:ext uri="{FF2B5EF4-FFF2-40B4-BE49-F238E27FC236}">
                <a16:creationId xmlns:a16="http://schemas.microsoft.com/office/drawing/2014/main" id="{093341D8-9CDE-E6FC-A09A-E0CB0D1AAEC9}"/>
              </a:ext>
            </a:extLst>
          </p:cNvPr>
          <p:cNvSpPr/>
          <p:nvPr/>
        </p:nvSpPr>
        <p:spPr>
          <a:xfrm>
            <a:off x="989825" y="824434"/>
            <a:ext cx="4840941" cy="4722273"/>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596" name="object 5">
            <a:extLst>
              <a:ext uri="{FF2B5EF4-FFF2-40B4-BE49-F238E27FC236}">
                <a16:creationId xmlns:a16="http://schemas.microsoft.com/office/drawing/2014/main" id="{C88CEFD5-2BF5-83E3-FE14-4071D79520C4}"/>
              </a:ext>
            </a:extLst>
          </p:cNvPr>
          <p:cNvSpPr/>
          <p:nvPr/>
        </p:nvSpPr>
        <p:spPr>
          <a:xfrm>
            <a:off x="1039366" y="915875"/>
            <a:ext cx="4670051" cy="4503354"/>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pPr defTabSz="457200">
              <a:buClrTx/>
              <a:buFontTx/>
              <a:buNone/>
            </a:pPr>
            <a:endParaRPr sz="1588" kern="1200" dirty="0">
              <a:solidFill>
                <a:prstClr val="black"/>
              </a:solidFill>
              <a:latin typeface="Calibri"/>
              <a:ea typeface="+mn-ea"/>
              <a:cs typeface="+mn-cs"/>
            </a:endParaRPr>
          </a:p>
        </p:txBody>
      </p:sp>
      <p:sp>
        <p:nvSpPr>
          <p:cNvPr id="597" name="object 6">
            <a:extLst>
              <a:ext uri="{FF2B5EF4-FFF2-40B4-BE49-F238E27FC236}">
                <a16:creationId xmlns:a16="http://schemas.microsoft.com/office/drawing/2014/main" id="{5769897E-55B0-991A-9822-E15751C3E2BA}"/>
              </a:ext>
            </a:extLst>
          </p:cNvPr>
          <p:cNvSpPr/>
          <p:nvPr/>
        </p:nvSpPr>
        <p:spPr>
          <a:xfrm>
            <a:off x="3657452" y="1057666"/>
            <a:ext cx="164536" cy="109750"/>
          </a:xfrm>
          <a:prstGeom prst="rect">
            <a:avLst/>
          </a:prstGeom>
          <a:blipFill>
            <a:blip r:embed="rId4" cstate="print"/>
            <a:stretch>
              <a:fillRect/>
            </a:stretch>
          </a:blipFill>
        </p:spPr>
        <p:txBody>
          <a:bodyPr wrap="square" lIns="0" tIns="0" rIns="0" bIns="0" rtlCol="0"/>
          <a:lstStyle/>
          <a:p>
            <a:pPr defTabSz="457200">
              <a:buClrTx/>
              <a:buFontTx/>
              <a:buNone/>
            </a:pPr>
            <a:endParaRPr sz="1588" kern="1200" dirty="0">
              <a:solidFill>
                <a:prstClr val="black"/>
              </a:solidFill>
              <a:latin typeface="Calibri"/>
              <a:ea typeface="+mn-ea"/>
              <a:cs typeface="+mn-cs"/>
            </a:endParaRPr>
          </a:p>
        </p:txBody>
      </p:sp>
      <p:sp>
        <p:nvSpPr>
          <p:cNvPr id="598" name="object 7">
            <a:extLst>
              <a:ext uri="{FF2B5EF4-FFF2-40B4-BE49-F238E27FC236}">
                <a16:creationId xmlns:a16="http://schemas.microsoft.com/office/drawing/2014/main" id="{FBEF1055-9A36-0AD6-4045-5636983C76B7}"/>
              </a:ext>
            </a:extLst>
          </p:cNvPr>
          <p:cNvSpPr/>
          <p:nvPr/>
        </p:nvSpPr>
        <p:spPr>
          <a:xfrm>
            <a:off x="2141767" y="1287633"/>
            <a:ext cx="60637" cy="90957"/>
          </a:xfrm>
          <a:prstGeom prst="rect">
            <a:avLst/>
          </a:prstGeom>
          <a:blipFill>
            <a:blip r:embed="rId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599" name="object 8">
            <a:extLst>
              <a:ext uri="{FF2B5EF4-FFF2-40B4-BE49-F238E27FC236}">
                <a16:creationId xmlns:a16="http://schemas.microsoft.com/office/drawing/2014/main" id="{D3504E1B-1820-C79E-05F2-D14DF8970672}"/>
              </a:ext>
            </a:extLst>
          </p:cNvPr>
          <p:cNvSpPr/>
          <p:nvPr/>
        </p:nvSpPr>
        <p:spPr>
          <a:xfrm>
            <a:off x="2378526" y="1287633"/>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0" name="object 9">
            <a:extLst>
              <a:ext uri="{FF2B5EF4-FFF2-40B4-BE49-F238E27FC236}">
                <a16:creationId xmlns:a16="http://schemas.microsoft.com/office/drawing/2014/main" id="{B252E51C-7F18-854D-3CA8-2EE00E2E6121}"/>
              </a:ext>
            </a:extLst>
          </p:cNvPr>
          <p:cNvSpPr/>
          <p:nvPr/>
        </p:nvSpPr>
        <p:spPr>
          <a:xfrm>
            <a:off x="2596783" y="1287633"/>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1" name="object 10">
            <a:extLst>
              <a:ext uri="{FF2B5EF4-FFF2-40B4-BE49-F238E27FC236}">
                <a16:creationId xmlns:a16="http://schemas.microsoft.com/office/drawing/2014/main" id="{ECAA86B9-0BC0-B68D-94D8-6731CE32799B}"/>
              </a:ext>
            </a:extLst>
          </p:cNvPr>
          <p:cNvSpPr/>
          <p:nvPr/>
        </p:nvSpPr>
        <p:spPr>
          <a:xfrm>
            <a:off x="2825348" y="1287633"/>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2" name="object 11">
            <a:extLst>
              <a:ext uri="{FF2B5EF4-FFF2-40B4-BE49-F238E27FC236}">
                <a16:creationId xmlns:a16="http://schemas.microsoft.com/office/drawing/2014/main" id="{C773F2A6-2BE3-6AE4-8D13-6920CCD8F356}"/>
              </a:ext>
            </a:extLst>
          </p:cNvPr>
          <p:cNvSpPr/>
          <p:nvPr/>
        </p:nvSpPr>
        <p:spPr>
          <a:xfrm>
            <a:off x="3045656" y="1289795"/>
            <a:ext cx="61397" cy="86632"/>
          </a:xfrm>
          <a:prstGeom prst="rect">
            <a:avLst/>
          </a:prstGeom>
          <a:blipFill>
            <a:blip r:embed="rId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3" name="object 12">
            <a:extLst>
              <a:ext uri="{FF2B5EF4-FFF2-40B4-BE49-F238E27FC236}">
                <a16:creationId xmlns:a16="http://schemas.microsoft.com/office/drawing/2014/main" id="{3D4F3957-2F2F-61D2-6270-DBFC4348E795}"/>
              </a:ext>
            </a:extLst>
          </p:cNvPr>
          <p:cNvSpPr/>
          <p:nvPr/>
        </p:nvSpPr>
        <p:spPr>
          <a:xfrm>
            <a:off x="3280408" y="1289795"/>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4" name="object 13">
            <a:extLst>
              <a:ext uri="{FF2B5EF4-FFF2-40B4-BE49-F238E27FC236}">
                <a16:creationId xmlns:a16="http://schemas.microsoft.com/office/drawing/2014/main" id="{B7F60B5C-5DAE-4C64-7CAC-53CCA1EA47B9}"/>
              </a:ext>
            </a:extLst>
          </p:cNvPr>
          <p:cNvSpPr/>
          <p:nvPr/>
        </p:nvSpPr>
        <p:spPr>
          <a:xfrm>
            <a:off x="3500201" y="1287577"/>
            <a:ext cx="59166" cy="91014"/>
          </a:xfrm>
          <a:prstGeom prst="rect">
            <a:avLst/>
          </a:prstGeom>
          <a:blipFill>
            <a:blip r:embed="rId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5" name="object 14">
            <a:extLst>
              <a:ext uri="{FF2B5EF4-FFF2-40B4-BE49-F238E27FC236}">
                <a16:creationId xmlns:a16="http://schemas.microsoft.com/office/drawing/2014/main" id="{9E6A4EB6-5AF8-E940-CB26-C2CDA263EDBC}"/>
              </a:ext>
            </a:extLst>
          </p:cNvPr>
          <p:cNvSpPr/>
          <p:nvPr/>
        </p:nvSpPr>
        <p:spPr>
          <a:xfrm>
            <a:off x="3731512" y="1289795"/>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6" name="object 15">
            <a:extLst>
              <a:ext uri="{FF2B5EF4-FFF2-40B4-BE49-F238E27FC236}">
                <a16:creationId xmlns:a16="http://schemas.microsoft.com/office/drawing/2014/main" id="{881D1763-BC6F-05FD-3739-CE60FF667F78}"/>
              </a:ext>
            </a:extLst>
          </p:cNvPr>
          <p:cNvSpPr/>
          <p:nvPr/>
        </p:nvSpPr>
        <p:spPr>
          <a:xfrm>
            <a:off x="3955266" y="1287577"/>
            <a:ext cx="57894" cy="91014"/>
          </a:xfrm>
          <a:prstGeom prst="rect">
            <a:avLst/>
          </a:prstGeom>
          <a:blipFill>
            <a:blip r:embed="rId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7" name="object 16">
            <a:extLst>
              <a:ext uri="{FF2B5EF4-FFF2-40B4-BE49-F238E27FC236}">
                <a16:creationId xmlns:a16="http://schemas.microsoft.com/office/drawing/2014/main" id="{B2D632B9-8429-C4FE-C2F4-01210724102C}"/>
              </a:ext>
            </a:extLst>
          </p:cNvPr>
          <p:cNvSpPr/>
          <p:nvPr/>
        </p:nvSpPr>
        <p:spPr>
          <a:xfrm>
            <a:off x="4180319" y="1287633"/>
            <a:ext cx="58875" cy="90957"/>
          </a:xfrm>
          <a:prstGeom prst="rect">
            <a:avLst/>
          </a:prstGeom>
          <a:blipFill>
            <a:blip r:embed="rId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8" name="object 17">
            <a:extLst>
              <a:ext uri="{FF2B5EF4-FFF2-40B4-BE49-F238E27FC236}">
                <a16:creationId xmlns:a16="http://schemas.microsoft.com/office/drawing/2014/main" id="{F8AA4486-24DD-0078-83D5-254F1424C1EF}"/>
              </a:ext>
            </a:extLst>
          </p:cNvPr>
          <p:cNvSpPr/>
          <p:nvPr/>
        </p:nvSpPr>
        <p:spPr>
          <a:xfrm>
            <a:off x="4378663" y="1287633"/>
            <a:ext cx="126001" cy="90957"/>
          </a:xfrm>
          <a:prstGeom prst="rect">
            <a:avLst/>
          </a:prstGeom>
          <a:blipFill>
            <a:blip r:embed="rId1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9" name="object 18">
            <a:extLst>
              <a:ext uri="{FF2B5EF4-FFF2-40B4-BE49-F238E27FC236}">
                <a16:creationId xmlns:a16="http://schemas.microsoft.com/office/drawing/2014/main" id="{542F6872-12CB-3A7E-AE37-2883FA9784D6}"/>
              </a:ext>
            </a:extLst>
          </p:cNvPr>
          <p:cNvSpPr/>
          <p:nvPr/>
        </p:nvSpPr>
        <p:spPr>
          <a:xfrm>
            <a:off x="4604999" y="1287632"/>
            <a:ext cx="122032" cy="88795"/>
          </a:xfrm>
          <a:prstGeom prst="rect">
            <a:avLst/>
          </a:prstGeom>
          <a:blipFill>
            <a:blip r:embed="rId1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10" name="object 19">
            <a:extLst>
              <a:ext uri="{FF2B5EF4-FFF2-40B4-BE49-F238E27FC236}">
                <a16:creationId xmlns:a16="http://schemas.microsoft.com/office/drawing/2014/main" id="{C6A1B65A-A9AD-EFCA-5DD0-208A51DB7BF1}"/>
              </a:ext>
            </a:extLst>
          </p:cNvPr>
          <p:cNvSpPr/>
          <p:nvPr/>
        </p:nvSpPr>
        <p:spPr>
          <a:xfrm>
            <a:off x="4831336" y="1287632"/>
            <a:ext cx="119701" cy="88795"/>
          </a:xfrm>
          <a:prstGeom prst="rect">
            <a:avLst/>
          </a:prstGeom>
          <a:blipFill>
            <a:blip r:embed="rId1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11" name="object 20">
            <a:extLst>
              <a:ext uri="{FF2B5EF4-FFF2-40B4-BE49-F238E27FC236}">
                <a16:creationId xmlns:a16="http://schemas.microsoft.com/office/drawing/2014/main" id="{515B726E-C10B-0BF9-63EE-F3F0FEC112AD}"/>
              </a:ext>
            </a:extLst>
          </p:cNvPr>
          <p:cNvSpPr/>
          <p:nvPr/>
        </p:nvSpPr>
        <p:spPr>
          <a:xfrm>
            <a:off x="5057661" y="1287633"/>
            <a:ext cx="120463" cy="90957"/>
          </a:xfrm>
          <a:prstGeom prst="rect">
            <a:avLst/>
          </a:prstGeom>
          <a:blipFill>
            <a:blip r:embed="rId1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12" name="object 21">
            <a:extLst>
              <a:ext uri="{FF2B5EF4-FFF2-40B4-BE49-F238E27FC236}">
                <a16:creationId xmlns:a16="http://schemas.microsoft.com/office/drawing/2014/main" id="{C9C8802C-D847-CE02-F683-5EC12F757D84}"/>
              </a:ext>
            </a:extLst>
          </p:cNvPr>
          <p:cNvSpPr/>
          <p:nvPr/>
        </p:nvSpPr>
        <p:spPr>
          <a:xfrm>
            <a:off x="5284008" y="1287632"/>
            <a:ext cx="125315" cy="88795"/>
          </a:xfrm>
          <a:prstGeom prst="rect">
            <a:avLst/>
          </a:prstGeom>
          <a:blipFill>
            <a:blip r:embed="rId1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13" name="object 22">
            <a:extLst>
              <a:ext uri="{FF2B5EF4-FFF2-40B4-BE49-F238E27FC236}">
                <a16:creationId xmlns:a16="http://schemas.microsoft.com/office/drawing/2014/main" id="{253CA4B3-451E-4402-98D2-FA3626867FA7}"/>
              </a:ext>
            </a:extLst>
          </p:cNvPr>
          <p:cNvSpPr/>
          <p:nvPr/>
        </p:nvSpPr>
        <p:spPr>
          <a:xfrm>
            <a:off x="1278488" y="1284002"/>
            <a:ext cx="90251" cy="93894"/>
          </a:xfrm>
          <a:prstGeom prst="rect">
            <a:avLst/>
          </a:prstGeom>
          <a:blipFill>
            <a:blip r:embed="rId1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14" name="object 23">
            <a:extLst>
              <a:ext uri="{FF2B5EF4-FFF2-40B4-BE49-F238E27FC236}">
                <a16:creationId xmlns:a16="http://schemas.microsoft.com/office/drawing/2014/main" id="{79757B24-1100-49CE-A997-94C5F415A90F}"/>
              </a:ext>
            </a:extLst>
          </p:cNvPr>
          <p:cNvSpPr/>
          <p:nvPr/>
        </p:nvSpPr>
        <p:spPr>
          <a:xfrm>
            <a:off x="1577753" y="1289795"/>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15" name="object 24">
            <a:extLst>
              <a:ext uri="{FF2B5EF4-FFF2-40B4-BE49-F238E27FC236}">
                <a16:creationId xmlns:a16="http://schemas.microsoft.com/office/drawing/2014/main" id="{1EEBC8A6-58CB-7267-972E-713FAAC676F5}"/>
              </a:ext>
            </a:extLst>
          </p:cNvPr>
          <p:cNvSpPr/>
          <p:nvPr/>
        </p:nvSpPr>
        <p:spPr>
          <a:xfrm>
            <a:off x="1844330" y="1284002"/>
            <a:ext cx="85926" cy="92426"/>
          </a:xfrm>
          <a:prstGeom prst="rect">
            <a:avLst/>
          </a:prstGeom>
          <a:blipFill>
            <a:blip r:embed="rId1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16" name="object 25">
            <a:extLst>
              <a:ext uri="{FF2B5EF4-FFF2-40B4-BE49-F238E27FC236}">
                <a16:creationId xmlns:a16="http://schemas.microsoft.com/office/drawing/2014/main" id="{F30DE951-C9FA-1A97-689C-0AA19895F0C8}"/>
              </a:ext>
            </a:extLst>
          </p:cNvPr>
          <p:cNvSpPr/>
          <p:nvPr/>
        </p:nvSpPr>
        <p:spPr>
          <a:xfrm>
            <a:off x="1265701" y="1427984"/>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32" name="object 41">
            <a:extLst>
              <a:ext uri="{FF2B5EF4-FFF2-40B4-BE49-F238E27FC236}">
                <a16:creationId xmlns:a16="http://schemas.microsoft.com/office/drawing/2014/main" id="{6A32CFF4-7E69-DA0C-3E39-B949D97261A9}"/>
              </a:ext>
            </a:extLst>
          </p:cNvPr>
          <p:cNvSpPr/>
          <p:nvPr/>
        </p:nvSpPr>
        <p:spPr>
          <a:xfrm>
            <a:off x="2136119" y="1498628"/>
            <a:ext cx="65789" cy="86632"/>
          </a:xfrm>
          <a:prstGeom prst="rect">
            <a:avLst/>
          </a:prstGeom>
          <a:blipFill>
            <a:blip r:embed="rId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33" name="object 42">
            <a:extLst>
              <a:ext uri="{FF2B5EF4-FFF2-40B4-BE49-F238E27FC236}">
                <a16:creationId xmlns:a16="http://schemas.microsoft.com/office/drawing/2014/main" id="{9EA3D4BB-2A89-8C60-8D3B-01FE28D51EC3}"/>
              </a:ext>
            </a:extLst>
          </p:cNvPr>
          <p:cNvSpPr/>
          <p:nvPr/>
        </p:nvSpPr>
        <p:spPr>
          <a:xfrm>
            <a:off x="2356887" y="1498628"/>
            <a:ext cx="80357" cy="86632"/>
          </a:xfrm>
          <a:prstGeom prst="rect">
            <a:avLst/>
          </a:prstGeom>
          <a:blipFill>
            <a:blip r:embed="rId1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34" name="object 43">
            <a:extLst>
              <a:ext uri="{FF2B5EF4-FFF2-40B4-BE49-F238E27FC236}">
                <a16:creationId xmlns:a16="http://schemas.microsoft.com/office/drawing/2014/main" id="{462DE493-D398-808D-C2E8-673350057D27}"/>
              </a:ext>
            </a:extLst>
          </p:cNvPr>
          <p:cNvSpPr/>
          <p:nvPr/>
        </p:nvSpPr>
        <p:spPr>
          <a:xfrm>
            <a:off x="2588310" y="1496466"/>
            <a:ext cx="70182" cy="90957"/>
          </a:xfrm>
          <a:prstGeom prst="rect">
            <a:avLst/>
          </a:prstGeom>
          <a:blipFill>
            <a:blip r:embed="rId1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35" name="object 44">
            <a:extLst>
              <a:ext uri="{FF2B5EF4-FFF2-40B4-BE49-F238E27FC236}">
                <a16:creationId xmlns:a16="http://schemas.microsoft.com/office/drawing/2014/main" id="{46459A49-D938-D444-95DC-9BAF8C945086}"/>
              </a:ext>
            </a:extLst>
          </p:cNvPr>
          <p:cNvSpPr/>
          <p:nvPr/>
        </p:nvSpPr>
        <p:spPr>
          <a:xfrm>
            <a:off x="2828957" y="149862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07" y="51942"/>
                </a:lnTo>
                <a:lnTo>
                  <a:pt x="46292" y="51460"/>
                </a:lnTo>
                <a:lnTo>
                  <a:pt x="35750" y="47040"/>
                </a:lnTo>
                <a:lnTo>
                  <a:pt x="43568" y="43116"/>
                </a:lnTo>
                <a:lnTo>
                  <a:pt x="13792" y="43116"/>
                </a:lnTo>
                <a:lnTo>
                  <a:pt x="13792" y="10413"/>
                </a:lnTo>
                <a:lnTo>
                  <a:pt x="53848" y="10413"/>
                </a:lnTo>
                <a:lnTo>
                  <a:pt x="53301" y="9296"/>
                </a:lnTo>
                <a:lnTo>
                  <a:pt x="42824" y="1854"/>
                </a:lnTo>
                <a:lnTo>
                  <a:pt x="35293" y="0"/>
                </a:lnTo>
                <a:close/>
              </a:path>
              <a:path w="60325" h="98425">
                <a:moveTo>
                  <a:pt x="46907" y="51942"/>
                </a:moveTo>
                <a:lnTo>
                  <a:pt x="25539" y="51942"/>
                </a:lnTo>
                <a:lnTo>
                  <a:pt x="32067" y="53886"/>
                </a:lnTo>
                <a:lnTo>
                  <a:pt x="42506" y="61620"/>
                </a:lnTo>
                <a:lnTo>
                  <a:pt x="45110" y="66471"/>
                </a:lnTo>
                <a:lnTo>
                  <a:pt x="45110" y="78905"/>
                </a:lnTo>
                <a:lnTo>
                  <a:pt x="42227" y="83400"/>
                </a:lnTo>
                <a:lnTo>
                  <a:pt x="33477" y="87121"/>
                </a:lnTo>
                <a:lnTo>
                  <a:pt x="26873" y="87769"/>
                </a:lnTo>
                <a:lnTo>
                  <a:pt x="57075" y="87769"/>
                </a:lnTo>
                <a:lnTo>
                  <a:pt x="59842" y="81597"/>
                </a:lnTo>
                <a:lnTo>
                  <a:pt x="59842" y="73634"/>
                </a:lnTo>
                <a:lnTo>
                  <a:pt x="58337" y="64757"/>
                </a:lnTo>
                <a:lnTo>
                  <a:pt x="53821" y="57365"/>
                </a:lnTo>
                <a:lnTo>
                  <a:pt x="46907"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75" y="42611"/>
                </a:lnTo>
                <a:lnTo>
                  <a:pt x="50877"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36" name="object 45">
            <a:extLst>
              <a:ext uri="{FF2B5EF4-FFF2-40B4-BE49-F238E27FC236}">
                <a16:creationId xmlns:a16="http://schemas.microsoft.com/office/drawing/2014/main" id="{EB8ACC84-9946-E4CA-BB0E-0A3FE53FD28E}"/>
              </a:ext>
            </a:extLst>
          </p:cNvPr>
          <p:cNvSpPr/>
          <p:nvPr/>
        </p:nvSpPr>
        <p:spPr>
          <a:xfrm>
            <a:off x="3055293" y="1498628"/>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37" name="object 46">
            <a:extLst>
              <a:ext uri="{FF2B5EF4-FFF2-40B4-BE49-F238E27FC236}">
                <a16:creationId xmlns:a16="http://schemas.microsoft.com/office/drawing/2014/main" id="{06F49EC4-B031-0E77-435A-5A59CA3815FF}"/>
              </a:ext>
            </a:extLst>
          </p:cNvPr>
          <p:cNvSpPr/>
          <p:nvPr/>
        </p:nvSpPr>
        <p:spPr>
          <a:xfrm>
            <a:off x="3281630" y="1498628"/>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38" name="object 47">
            <a:extLst>
              <a:ext uri="{FF2B5EF4-FFF2-40B4-BE49-F238E27FC236}">
                <a16:creationId xmlns:a16="http://schemas.microsoft.com/office/drawing/2014/main" id="{C3F13957-BC46-BB3D-E03C-354D4B651B17}"/>
              </a:ext>
            </a:extLst>
          </p:cNvPr>
          <p:cNvSpPr/>
          <p:nvPr/>
        </p:nvSpPr>
        <p:spPr>
          <a:xfrm>
            <a:off x="3493656" y="1496466"/>
            <a:ext cx="70171" cy="90957"/>
          </a:xfrm>
          <a:prstGeom prst="rect">
            <a:avLst/>
          </a:prstGeom>
          <a:blipFill>
            <a:blip r:embed="rId2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39" name="object 48">
            <a:extLst>
              <a:ext uri="{FF2B5EF4-FFF2-40B4-BE49-F238E27FC236}">
                <a16:creationId xmlns:a16="http://schemas.microsoft.com/office/drawing/2014/main" id="{343261E9-C56A-D70B-50B1-03AB7FE076D1}"/>
              </a:ext>
            </a:extLst>
          </p:cNvPr>
          <p:cNvSpPr/>
          <p:nvPr/>
        </p:nvSpPr>
        <p:spPr>
          <a:xfrm>
            <a:off x="3720474" y="1498628"/>
            <a:ext cx="72524" cy="86632"/>
          </a:xfrm>
          <a:prstGeom prst="rect">
            <a:avLst/>
          </a:prstGeom>
          <a:blipFill>
            <a:blip r:embed="rId2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40" name="object 49">
            <a:extLst>
              <a:ext uri="{FF2B5EF4-FFF2-40B4-BE49-F238E27FC236}">
                <a16:creationId xmlns:a16="http://schemas.microsoft.com/office/drawing/2014/main" id="{29BA95EE-F219-A934-1E26-8CDCE8886483}"/>
              </a:ext>
            </a:extLst>
          </p:cNvPr>
          <p:cNvSpPr/>
          <p:nvPr/>
        </p:nvSpPr>
        <p:spPr>
          <a:xfrm>
            <a:off x="3960639" y="1498628"/>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41" name="object 50">
            <a:extLst>
              <a:ext uri="{FF2B5EF4-FFF2-40B4-BE49-F238E27FC236}">
                <a16:creationId xmlns:a16="http://schemas.microsoft.com/office/drawing/2014/main" id="{CAC9C0A7-F13F-AA43-1E31-8088F132955F}"/>
              </a:ext>
            </a:extLst>
          </p:cNvPr>
          <p:cNvSpPr/>
          <p:nvPr/>
        </p:nvSpPr>
        <p:spPr>
          <a:xfrm>
            <a:off x="4206882" y="149862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42" name="object 51">
            <a:extLst>
              <a:ext uri="{FF2B5EF4-FFF2-40B4-BE49-F238E27FC236}">
                <a16:creationId xmlns:a16="http://schemas.microsoft.com/office/drawing/2014/main" id="{0893E1DF-4EA1-DB85-BDA4-0117873DE953}"/>
              </a:ext>
            </a:extLst>
          </p:cNvPr>
          <p:cNvSpPr/>
          <p:nvPr/>
        </p:nvSpPr>
        <p:spPr>
          <a:xfrm>
            <a:off x="4408695" y="1498628"/>
            <a:ext cx="64971" cy="86632"/>
          </a:xfrm>
          <a:prstGeom prst="rect">
            <a:avLst/>
          </a:prstGeom>
          <a:blipFill>
            <a:blip r:embed="rId2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43" name="object 52">
            <a:extLst>
              <a:ext uri="{FF2B5EF4-FFF2-40B4-BE49-F238E27FC236}">
                <a16:creationId xmlns:a16="http://schemas.microsoft.com/office/drawing/2014/main" id="{066F9711-5879-4833-C50B-E4CD89F497DC}"/>
              </a:ext>
            </a:extLst>
          </p:cNvPr>
          <p:cNvSpPr/>
          <p:nvPr/>
        </p:nvSpPr>
        <p:spPr>
          <a:xfrm>
            <a:off x="4631524" y="1498627"/>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44" name="object 53">
            <a:extLst>
              <a:ext uri="{FF2B5EF4-FFF2-40B4-BE49-F238E27FC236}">
                <a16:creationId xmlns:a16="http://schemas.microsoft.com/office/drawing/2014/main" id="{0910097D-C1D4-FA0D-D062-D00D98173385}"/>
              </a:ext>
            </a:extLst>
          </p:cNvPr>
          <p:cNvSpPr/>
          <p:nvPr/>
        </p:nvSpPr>
        <p:spPr>
          <a:xfrm>
            <a:off x="4852145" y="1498628"/>
            <a:ext cx="66204" cy="86632"/>
          </a:xfrm>
          <a:prstGeom prst="rect">
            <a:avLst/>
          </a:prstGeom>
          <a:blipFill>
            <a:blip r:embed="rId2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45" name="object 54">
            <a:extLst>
              <a:ext uri="{FF2B5EF4-FFF2-40B4-BE49-F238E27FC236}">
                <a16:creationId xmlns:a16="http://schemas.microsoft.com/office/drawing/2014/main" id="{0BFEEE96-0DA6-95DD-E71E-D4D40E05A727}"/>
              </a:ext>
            </a:extLst>
          </p:cNvPr>
          <p:cNvSpPr/>
          <p:nvPr/>
        </p:nvSpPr>
        <p:spPr>
          <a:xfrm>
            <a:off x="5073876" y="1498628"/>
            <a:ext cx="80940" cy="86632"/>
          </a:xfrm>
          <a:prstGeom prst="rect">
            <a:avLst/>
          </a:prstGeom>
          <a:blipFill>
            <a:blip r:embed="rId2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46" name="object 55">
            <a:extLst>
              <a:ext uri="{FF2B5EF4-FFF2-40B4-BE49-F238E27FC236}">
                <a16:creationId xmlns:a16="http://schemas.microsoft.com/office/drawing/2014/main" id="{A651E3C9-6B4C-6A47-69C1-5059DBC0180B}"/>
              </a:ext>
            </a:extLst>
          </p:cNvPr>
          <p:cNvSpPr/>
          <p:nvPr/>
        </p:nvSpPr>
        <p:spPr>
          <a:xfrm>
            <a:off x="5299730" y="1496466"/>
            <a:ext cx="81000" cy="90957"/>
          </a:xfrm>
          <a:prstGeom prst="rect">
            <a:avLst/>
          </a:prstGeom>
          <a:blipFill>
            <a:blip r:embed="rId2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47" name="object 56">
            <a:extLst>
              <a:ext uri="{FF2B5EF4-FFF2-40B4-BE49-F238E27FC236}">
                <a16:creationId xmlns:a16="http://schemas.microsoft.com/office/drawing/2014/main" id="{78B4A679-E1CD-1FEB-D7FB-52770FF2F385}"/>
              </a:ext>
            </a:extLst>
          </p:cNvPr>
          <p:cNvSpPr/>
          <p:nvPr/>
        </p:nvSpPr>
        <p:spPr>
          <a:xfrm>
            <a:off x="1293011" y="1722802"/>
            <a:ext cx="60626" cy="90957"/>
          </a:xfrm>
          <a:prstGeom prst="rect">
            <a:avLst/>
          </a:prstGeom>
          <a:blipFill>
            <a:blip r:embed="rId2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48" name="object 57">
            <a:extLst>
              <a:ext uri="{FF2B5EF4-FFF2-40B4-BE49-F238E27FC236}">
                <a16:creationId xmlns:a16="http://schemas.microsoft.com/office/drawing/2014/main" id="{34991E95-7BE0-605E-32A1-E0A5B103A330}"/>
              </a:ext>
            </a:extLst>
          </p:cNvPr>
          <p:cNvSpPr/>
          <p:nvPr/>
        </p:nvSpPr>
        <p:spPr>
          <a:xfrm>
            <a:off x="1832396" y="1722802"/>
            <a:ext cx="125315" cy="88784"/>
          </a:xfrm>
          <a:prstGeom prst="rect">
            <a:avLst/>
          </a:prstGeom>
          <a:blipFill>
            <a:blip r:embed="rId2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49" name="object 58">
            <a:extLst>
              <a:ext uri="{FF2B5EF4-FFF2-40B4-BE49-F238E27FC236}">
                <a16:creationId xmlns:a16="http://schemas.microsoft.com/office/drawing/2014/main" id="{2BBA2D75-98D4-3678-C658-11BE271B678B}"/>
              </a:ext>
            </a:extLst>
          </p:cNvPr>
          <p:cNvSpPr/>
          <p:nvPr/>
        </p:nvSpPr>
        <p:spPr>
          <a:xfrm>
            <a:off x="1581316" y="1724965"/>
            <a:ext cx="56029" cy="86846"/>
          </a:xfrm>
          <a:custGeom>
            <a:avLst/>
            <a:gdLst/>
            <a:ahLst/>
            <a:cxnLst/>
            <a:rect l="l" t="t" r="r" b="b"/>
            <a:pathLst>
              <a:path w="63500" h="98425">
                <a:moveTo>
                  <a:pt x="63017" y="0"/>
                </a:moveTo>
                <a:lnTo>
                  <a:pt x="0" y="0"/>
                </a:lnTo>
                <a:lnTo>
                  <a:pt x="0" y="12268"/>
                </a:lnTo>
                <a:lnTo>
                  <a:pt x="50558" y="12268"/>
                </a:lnTo>
                <a:lnTo>
                  <a:pt x="23749" y="55397"/>
                </a:lnTo>
                <a:lnTo>
                  <a:pt x="6985" y="90525"/>
                </a:lnTo>
                <a:lnTo>
                  <a:pt x="5715" y="98171"/>
                </a:lnTo>
                <a:lnTo>
                  <a:pt x="20764" y="98171"/>
                </a:lnTo>
                <a:lnTo>
                  <a:pt x="25098" y="81464"/>
                </a:lnTo>
                <a:lnTo>
                  <a:pt x="33585" y="61577"/>
                </a:lnTo>
                <a:lnTo>
                  <a:pt x="46224" y="38511"/>
                </a:lnTo>
                <a:lnTo>
                  <a:pt x="63017" y="12268"/>
                </a:lnTo>
                <a:lnTo>
                  <a:pt x="63017"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50" name="object 59">
            <a:extLst>
              <a:ext uri="{FF2B5EF4-FFF2-40B4-BE49-F238E27FC236}">
                <a16:creationId xmlns:a16="http://schemas.microsoft.com/office/drawing/2014/main" id="{5F16D726-39BA-9B04-5C4B-AD4907601EA1}"/>
              </a:ext>
            </a:extLst>
          </p:cNvPr>
          <p:cNvSpPr/>
          <p:nvPr/>
        </p:nvSpPr>
        <p:spPr>
          <a:xfrm>
            <a:off x="2136119" y="1724965"/>
            <a:ext cx="72524" cy="86621"/>
          </a:xfrm>
          <a:prstGeom prst="rect">
            <a:avLst/>
          </a:prstGeom>
          <a:blipFill>
            <a:blip r:embed="rId2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51" name="object 60">
            <a:extLst>
              <a:ext uri="{FF2B5EF4-FFF2-40B4-BE49-F238E27FC236}">
                <a16:creationId xmlns:a16="http://schemas.microsoft.com/office/drawing/2014/main" id="{AD3CA45B-F380-8B6D-095F-7992F7E5D7F0}"/>
              </a:ext>
            </a:extLst>
          </p:cNvPr>
          <p:cNvSpPr/>
          <p:nvPr/>
        </p:nvSpPr>
        <p:spPr>
          <a:xfrm>
            <a:off x="2356887" y="1724965"/>
            <a:ext cx="80357" cy="86621"/>
          </a:xfrm>
          <a:prstGeom prst="rect">
            <a:avLst/>
          </a:prstGeom>
          <a:blipFill>
            <a:blip r:embed="rId2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52" name="object 61">
            <a:extLst>
              <a:ext uri="{FF2B5EF4-FFF2-40B4-BE49-F238E27FC236}">
                <a16:creationId xmlns:a16="http://schemas.microsoft.com/office/drawing/2014/main" id="{EA2F5FBD-4D54-527A-EA63-85257A49469C}"/>
              </a:ext>
            </a:extLst>
          </p:cNvPr>
          <p:cNvSpPr/>
          <p:nvPr/>
        </p:nvSpPr>
        <p:spPr>
          <a:xfrm>
            <a:off x="2588310" y="1722802"/>
            <a:ext cx="70182" cy="90957"/>
          </a:xfrm>
          <a:prstGeom prst="rect">
            <a:avLst/>
          </a:prstGeom>
          <a:blipFill>
            <a:blip r:embed="rId3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53" name="object 62">
            <a:extLst>
              <a:ext uri="{FF2B5EF4-FFF2-40B4-BE49-F238E27FC236}">
                <a16:creationId xmlns:a16="http://schemas.microsoft.com/office/drawing/2014/main" id="{F674918E-6766-9598-EBB7-71276821141E}"/>
              </a:ext>
            </a:extLst>
          </p:cNvPr>
          <p:cNvSpPr/>
          <p:nvPr/>
        </p:nvSpPr>
        <p:spPr>
          <a:xfrm>
            <a:off x="2828957" y="1724965"/>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4" y="51942"/>
                </a:lnTo>
                <a:lnTo>
                  <a:pt x="46292" y="51455"/>
                </a:lnTo>
                <a:lnTo>
                  <a:pt x="35750" y="47028"/>
                </a:lnTo>
                <a:lnTo>
                  <a:pt x="43562" y="43116"/>
                </a:lnTo>
                <a:lnTo>
                  <a:pt x="13792" y="43116"/>
                </a:lnTo>
                <a:lnTo>
                  <a:pt x="13792" y="10413"/>
                </a:lnTo>
                <a:lnTo>
                  <a:pt x="53854" y="10413"/>
                </a:lnTo>
                <a:lnTo>
                  <a:pt x="53301" y="9283"/>
                </a:lnTo>
                <a:lnTo>
                  <a:pt x="42824" y="1854"/>
                </a:lnTo>
                <a:lnTo>
                  <a:pt x="35293" y="0"/>
                </a:lnTo>
                <a:close/>
              </a:path>
              <a:path w="60325" h="98425">
                <a:moveTo>
                  <a:pt x="46914" y="51942"/>
                </a:moveTo>
                <a:lnTo>
                  <a:pt x="25539" y="51942"/>
                </a:lnTo>
                <a:lnTo>
                  <a:pt x="32067" y="53873"/>
                </a:lnTo>
                <a:lnTo>
                  <a:pt x="42506" y="61620"/>
                </a:lnTo>
                <a:lnTo>
                  <a:pt x="45110" y="66471"/>
                </a:lnTo>
                <a:lnTo>
                  <a:pt x="45110" y="78892"/>
                </a:lnTo>
                <a:lnTo>
                  <a:pt x="42227" y="83413"/>
                </a:lnTo>
                <a:lnTo>
                  <a:pt x="33477" y="87122"/>
                </a:lnTo>
                <a:lnTo>
                  <a:pt x="26873" y="87769"/>
                </a:lnTo>
                <a:lnTo>
                  <a:pt x="57059" y="87769"/>
                </a:lnTo>
                <a:lnTo>
                  <a:pt x="57188" y="87668"/>
                </a:lnTo>
                <a:lnTo>
                  <a:pt x="59842" y="81597"/>
                </a:lnTo>
                <a:lnTo>
                  <a:pt x="59842" y="73634"/>
                </a:lnTo>
                <a:lnTo>
                  <a:pt x="58337" y="64757"/>
                </a:lnTo>
                <a:lnTo>
                  <a:pt x="53821" y="57364"/>
                </a:lnTo>
                <a:lnTo>
                  <a:pt x="46914"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2" y="43116"/>
                </a:lnTo>
                <a:lnTo>
                  <a:pt x="44575" y="42609"/>
                </a:lnTo>
                <a:lnTo>
                  <a:pt x="50877"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54" name="object 63">
            <a:extLst>
              <a:ext uri="{FF2B5EF4-FFF2-40B4-BE49-F238E27FC236}">
                <a16:creationId xmlns:a16="http://schemas.microsoft.com/office/drawing/2014/main" id="{D1D8D802-BD56-7913-6081-DA3D750E1CC3}"/>
              </a:ext>
            </a:extLst>
          </p:cNvPr>
          <p:cNvSpPr/>
          <p:nvPr/>
        </p:nvSpPr>
        <p:spPr>
          <a:xfrm>
            <a:off x="3055293" y="1724965"/>
            <a:ext cx="48745" cy="86846"/>
          </a:xfrm>
          <a:custGeom>
            <a:avLst/>
            <a:gdLst/>
            <a:ahLst/>
            <a:cxnLst/>
            <a:rect l="l" t="t" r="r" b="b"/>
            <a:pathLst>
              <a:path w="55245" h="98425">
                <a:moveTo>
                  <a:pt x="54863" y="0"/>
                </a:moveTo>
                <a:lnTo>
                  <a:pt x="0" y="0"/>
                </a:lnTo>
                <a:lnTo>
                  <a:pt x="0" y="98171"/>
                </a:lnTo>
                <a:lnTo>
                  <a:pt x="13931" y="98171"/>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55" name="object 64">
            <a:extLst>
              <a:ext uri="{FF2B5EF4-FFF2-40B4-BE49-F238E27FC236}">
                <a16:creationId xmlns:a16="http://schemas.microsoft.com/office/drawing/2014/main" id="{412D9C73-3583-B6FE-A54F-3544C37218A4}"/>
              </a:ext>
            </a:extLst>
          </p:cNvPr>
          <p:cNvSpPr/>
          <p:nvPr/>
        </p:nvSpPr>
        <p:spPr>
          <a:xfrm>
            <a:off x="3281630" y="1724965"/>
            <a:ext cx="50987" cy="86846"/>
          </a:xfrm>
          <a:custGeom>
            <a:avLst/>
            <a:gdLst/>
            <a:ahLst/>
            <a:cxnLst/>
            <a:rect l="l" t="t" r="r" b="b"/>
            <a:pathLst>
              <a:path w="57785" h="98425">
                <a:moveTo>
                  <a:pt x="54851" y="0"/>
                </a:moveTo>
                <a:lnTo>
                  <a:pt x="0" y="0"/>
                </a:lnTo>
                <a:lnTo>
                  <a:pt x="0" y="98171"/>
                </a:lnTo>
                <a:lnTo>
                  <a:pt x="57708" y="98171"/>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56" name="object 65">
            <a:extLst>
              <a:ext uri="{FF2B5EF4-FFF2-40B4-BE49-F238E27FC236}">
                <a16:creationId xmlns:a16="http://schemas.microsoft.com/office/drawing/2014/main" id="{A33FCECF-FC7A-B1C6-2B56-4AEEA80E65A7}"/>
              </a:ext>
            </a:extLst>
          </p:cNvPr>
          <p:cNvSpPr/>
          <p:nvPr/>
        </p:nvSpPr>
        <p:spPr>
          <a:xfrm>
            <a:off x="3493656" y="1722802"/>
            <a:ext cx="70171" cy="90957"/>
          </a:xfrm>
          <a:prstGeom prst="rect">
            <a:avLst/>
          </a:prstGeom>
          <a:blipFill>
            <a:blip r:embed="rId3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57" name="object 66">
            <a:extLst>
              <a:ext uri="{FF2B5EF4-FFF2-40B4-BE49-F238E27FC236}">
                <a16:creationId xmlns:a16="http://schemas.microsoft.com/office/drawing/2014/main" id="{43703A35-A0C6-FF92-0722-DD56AE1D70FC}"/>
              </a:ext>
            </a:extLst>
          </p:cNvPr>
          <p:cNvSpPr/>
          <p:nvPr/>
        </p:nvSpPr>
        <p:spPr>
          <a:xfrm>
            <a:off x="3720474" y="1724965"/>
            <a:ext cx="65789" cy="86621"/>
          </a:xfrm>
          <a:prstGeom prst="rect">
            <a:avLst/>
          </a:prstGeom>
          <a:blipFill>
            <a:blip r:embed="rId3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58" name="object 67">
            <a:extLst>
              <a:ext uri="{FF2B5EF4-FFF2-40B4-BE49-F238E27FC236}">
                <a16:creationId xmlns:a16="http://schemas.microsoft.com/office/drawing/2014/main" id="{489947E2-C726-BA91-6302-504B949362F0}"/>
              </a:ext>
            </a:extLst>
          </p:cNvPr>
          <p:cNvSpPr/>
          <p:nvPr/>
        </p:nvSpPr>
        <p:spPr>
          <a:xfrm>
            <a:off x="3960639" y="1724965"/>
            <a:ext cx="51546" cy="86846"/>
          </a:xfrm>
          <a:custGeom>
            <a:avLst/>
            <a:gdLst/>
            <a:ahLst/>
            <a:cxnLst/>
            <a:rect l="l" t="t" r="r" b="b"/>
            <a:pathLst>
              <a:path w="58420" h="98425">
                <a:moveTo>
                  <a:pt x="13919" y="0"/>
                </a:moveTo>
                <a:lnTo>
                  <a:pt x="0" y="0"/>
                </a:lnTo>
                <a:lnTo>
                  <a:pt x="0" y="98171"/>
                </a:lnTo>
                <a:lnTo>
                  <a:pt x="58115" y="98171"/>
                </a:lnTo>
                <a:lnTo>
                  <a:pt x="58115" y="87769"/>
                </a:lnTo>
                <a:lnTo>
                  <a:pt x="13919" y="87769"/>
                </a:lnTo>
                <a:lnTo>
                  <a:pt x="13919"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59" name="object 68">
            <a:extLst>
              <a:ext uri="{FF2B5EF4-FFF2-40B4-BE49-F238E27FC236}">
                <a16:creationId xmlns:a16="http://schemas.microsoft.com/office/drawing/2014/main" id="{B20E71F0-C61D-1483-799C-4A53845F05A4}"/>
              </a:ext>
            </a:extLst>
          </p:cNvPr>
          <p:cNvSpPr/>
          <p:nvPr/>
        </p:nvSpPr>
        <p:spPr>
          <a:xfrm>
            <a:off x="4206882" y="172496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60" name="object 69">
            <a:extLst>
              <a:ext uri="{FF2B5EF4-FFF2-40B4-BE49-F238E27FC236}">
                <a16:creationId xmlns:a16="http://schemas.microsoft.com/office/drawing/2014/main" id="{F0D119FD-67FF-EC73-A18D-D0C0E37B6178}"/>
              </a:ext>
            </a:extLst>
          </p:cNvPr>
          <p:cNvSpPr/>
          <p:nvPr/>
        </p:nvSpPr>
        <p:spPr>
          <a:xfrm>
            <a:off x="4408695" y="1724965"/>
            <a:ext cx="64971" cy="86621"/>
          </a:xfrm>
          <a:prstGeom prst="rect">
            <a:avLst/>
          </a:prstGeom>
          <a:blipFill>
            <a:blip r:embed="rId3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61" name="object 70">
            <a:extLst>
              <a:ext uri="{FF2B5EF4-FFF2-40B4-BE49-F238E27FC236}">
                <a16:creationId xmlns:a16="http://schemas.microsoft.com/office/drawing/2014/main" id="{33455B62-D408-F0E3-126E-35DA48DC184A}"/>
              </a:ext>
            </a:extLst>
          </p:cNvPr>
          <p:cNvSpPr/>
          <p:nvPr/>
        </p:nvSpPr>
        <p:spPr>
          <a:xfrm>
            <a:off x="4631524" y="1724964"/>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62" name="object 71">
            <a:extLst>
              <a:ext uri="{FF2B5EF4-FFF2-40B4-BE49-F238E27FC236}">
                <a16:creationId xmlns:a16="http://schemas.microsoft.com/office/drawing/2014/main" id="{6268302F-6C7C-FDBC-B70A-E52EB4C7353C}"/>
              </a:ext>
            </a:extLst>
          </p:cNvPr>
          <p:cNvSpPr/>
          <p:nvPr/>
        </p:nvSpPr>
        <p:spPr>
          <a:xfrm>
            <a:off x="4852145" y="1724965"/>
            <a:ext cx="66204" cy="86621"/>
          </a:xfrm>
          <a:prstGeom prst="rect">
            <a:avLst/>
          </a:prstGeom>
          <a:blipFill>
            <a:blip r:embed="rId3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63" name="object 72">
            <a:extLst>
              <a:ext uri="{FF2B5EF4-FFF2-40B4-BE49-F238E27FC236}">
                <a16:creationId xmlns:a16="http://schemas.microsoft.com/office/drawing/2014/main" id="{B2B74BFC-961E-0094-8CA8-C1463D0F7753}"/>
              </a:ext>
            </a:extLst>
          </p:cNvPr>
          <p:cNvSpPr/>
          <p:nvPr/>
        </p:nvSpPr>
        <p:spPr>
          <a:xfrm>
            <a:off x="5073876" y="1724965"/>
            <a:ext cx="80940" cy="86621"/>
          </a:xfrm>
          <a:prstGeom prst="rect">
            <a:avLst/>
          </a:prstGeom>
          <a:blipFill>
            <a:blip r:embed="rId3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64" name="object 73">
            <a:extLst>
              <a:ext uri="{FF2B5EF4-FFF2-40B4-BE49-F238E27FC236}">
                <a16:creationId xmlns:a16="http://schemas.microsoft.com/office/drawing/2014/main" id="{1437B3DA-43A4-5489-639F-2021E3E11196}"/>
              </a:ext>
            </a:extLst>
          </p:cNvPr>
          <p:cNvSpPr/>
          <p:nvPr/>
        </p:nvSpPr>
        <p:spPr>
          <a:xfrm>
            <a:off x="5299731" y="1722802"/>
            <a:ext cx="80999" cy="90957"/>
          </a:xfrm>
          <a:prstGeom prst="rect">
            <a:avLst/>
          </a:prstGeom>
          <a:blipFill>
            <a:blip r:embed="rId3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65" name="object 74">
            <a:extLst>
              <a:ext uri="{FF2B5EF4-FFF2-40B4-BE49-F238E27FC236}">
                <a16:creationId xmlns:a16="http://schemas.microsoft.com/office/drawing/2014/main" id="{F7157770-A269-FADC-1D21-EE5D815202D5}"/>
              </a:ext>
            </a:extLst>
          </p:cNvPr>
          <p:cNvSpPr/>
          <p:nvPr/>
        </p:nvSpPr>
        <p:spPr>
          <a:xfrm>
            <a:off x="1293011" y="1949138"/>
            <a:ext cx="60626" cy="90957"/>
          </a:xfrm>
          <a:prstGeom prst="rect">
            <a:avLst/>
          </a:prstGeom>
          <a:blipFill>
            <a:blip r:embed="rId3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66" name="object 75">
            <a:extLst>
              <a:ext uri="{FF2B5EF4-FFF2-40B4-BE49-F238E27FC236}">
                <a16:creationId xmlns:a16="http://schemas.microsoft.com/office/drawing/2014/main" id="{14D7DB45-C8AD-1EC0-63E8-AC0275BBB3C4}"/>
              </a:ext>
            </a:extLst>
          </p:cNvPr>
          <p:cNvSpPr/>
          <p:nvPr/>
        </p:nvSpPr>
        <p:spPr>
          <a:xfrm>
            <a:off x="1859256" y="1949082"/>
            <a:ext cx="59189" cy="91014"/>
          </a:xfrm>
          <a:prstGeom prst="rect">
            <a:avLst/>
          </a:prstGeom>
          <a:blipFill>
            <a:blip r:embed="rId3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67" name="object 76">
            <a:extLst>
              <a:ext uri="{FF2B5EF4-FFF2-40B4-BE49-F238E27FC236}">
                <a16:creationId xmlns:a16="http://schemas.microsoft.com/office/drawing/2014/main" id="{BB800F79-E102-ABA7-354E-2E660CA31CBD}"/>
              </a:ext>
            </a:extLst>
          </p:cNvPr>
          <p:cNvSpPr/>
          <p:nvPr/>
        </p:nvSpPr>
        <p:spPr>
          <a:xfrm>
            <a:off x="1580498" y="1949138"/>
            <a:ext cx="50987" cy="91328"/>
          </a:xfrm>
          <a:custGeom>
            <a:avLst/>
            <a:gdLst/>
            <a:ahLst/>
            <a:cxnLst/>
            <a:rect l="l" t="t" r="r" b="b"/>
            <a:pathLst>
              <a:path w="57785" h="103504">
                <a:moveTo>
                  <a:pt x="0" y="87693"/>
                </a:moveTo>
                <a:lnTo>
                  <a:pt x="0" y="99898"/>
                </a:lnTo>
                <a:lnTo>
                  <a:pt x="9232" y="102019"/>
                </a:lnTo>
                <a:lnTo>
                  <a:pt x="16890" y="103085"/>
                </a:lnTo>
                <a:lnTo>
                  <a:pt x="22948" y="103085"/>
                </a:lnTo>
                <a:lnTo>
                  <a:pt x="50318" y="93268"/>
                </a:lnTo>
                <a:lnTo>
                  <a:pt x="16763" y="93268"/>
                </a:lnTo>
                <a:lnTo>
                  <a:pt x="9372" y="91401"/>
                </a:lnTo>
                <a:lnTo>
                  <a:pt x="0" y="87693"/>
                </a:lnTo>
                <a:close/>
              </a:path>
              <a:path w="57785" h="103504">
                <a:moveTo>
                  <a:pt x="49747" y="9817"/>
                </a:moveTo>
                <a:lnTo>
                  <a:pt x="34899" y="9817"/>
                </a:lnTo>
                <a:lnTo>
                  <a:pt x="40868" y="14833"/>
                </a:lnTo>
                <a:lnTo>
                  <a:pt x="40868" y="24879"/>
                </a:lnTo>
                <a:lnTo>
                  <a:pt x="9093" y="44107"/>
                </a:lnTo>
                <a:lnTo>
                  <a:pt x="9093" y="52933"/>
                </a:lnTo>
                <a:lnTo>
                  <a:pt x="14262" y="52933"/>
                </a:lnTo>
                <a:lnTo>
                  <a:pt x="26947" y="54226"/>
                </a:lnTo>
                <a:lnTo>
                  <a:pt x="36007" y="58107"/>
                </a:lnTo>
                <a:lnTo>
                  <a:pt x="41444" y="64576"/>
                </a:lnTo>
                <a:lnTo>
                  <a:pt x="43215" y="73431"/>
                </a:lnTo>
                <a:lnTo>
                  <a:pt x="43256" y="79425"/>
                </a:lnTo>
                <a:lnTo>
                  <a:pt x="41287" y="84137"/>
                </a:lnTo>
                <a:lnTo>
                  <a:pt x="33464" y="91439"/>
                </a:lnTo>
                <a:lnTo>
                  <a:pt x="28397" y="93268"/>
                </a:lnTo>
                <a:lnTo>
                  <a:pt x="50318" y="93268"/>
                </a:lnTo>
                <a:lnTo>
                  <a:pt x="54190" y="89928"/>
                </a:lnTo>
                <a:lnTo>
                  <a:pt x="57251" y="82676"/>
                </a:lnTo>
                <a:lnTo>
                  <a:pt x="57251" y="73431"/>
                </a:lnTo>
                <a:lnTo>
                  <a:pt x="55766" y="64118"/>
                </a:lnTo>
                <a:lnTo>
                  <a:pt x="51311" y="56680"/>
                </a:lnTo>
                <a:lnTo>
                  <a:pt x="43889" y="51117"/>
                </a:lnTo>
                <a:lnTo>
                  <a:pt x="33502" y="47434"/>
                </a:lnTo>
                <a:lnTo>
                  <a:pt x="42470" y="43127"/>
                </a:lnTo>
                <a:lnTo>
                  <a:pt x="48875" y="37577"/>
                </a:lnTo>
                <a:lnTo>
                  <a:pt x="52719" y="30787"/>
                </a:lnTo>
                <a:lnTo>
                  <a:pt x="54000" y="22758"/>
                </a:lnTo>
                <a:lnTo>
                  <a:pt x="52117" y="12799"/>
                </a:lnTo>
                <a:lnTo>
                  <a:pt x="49747" y="9817"/>
                </a:lnTo>
                <a:close/>
              </a:path>
              <a:path w="57785" h="103504">
                <a:moveTo>
                  <a:pt x="23875" y="0"/>
                </a:moveTo>
                <a:lnTo>
                  <a:pt x="16586" y="0"/>
                </a:lnTo>
                <a:lnTo>
                  <a:pt x="9055" y="1295"/>
                </a:lnTo>
                <a:lnTo>
                  <a:pt x="1333" y="3911"/>
                </a:lnTo>
                <a:lnTo>
                  <a:pt x="1333" y="15328"/>
                </a:lnTo>
                <a:lnTo>
                  <a:pt x="9194" y="11645"/>
                </a:lnTo>
                <a:lnTo>
                  <a:pt x="16408" y="9817"/>
                </a:lnTo>
                <a:lnTo>
                  <a:pt x="49747" y="9817"/>
                </a:lnTo>
                <a:lnTo>
                  <a:pt x="46467" y="5688"/>
                </a:lnTo>
                <a:lnTo>
                  <a:pt x="37053" y="1421"/>
                </a:lnTo>
                <a:lnTo>
                  <a:pt x="23875"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68" name="object 77">
            <a:extLst>
              <a:ext uri="{FF2B5EF4-FFF2-40B4-BE49-F238E27FC236}">
                <a16:creationId xmlns:a16="http://schemas.microsoft.com/office/drawing/2014/main" id="{31D3185A-018D-7717-82A2-57DD8854575E}"/>
              </a:ext>
            </a:extLst>
          </p:cNvPr>
          <p:cNvSpPr/>
          <p:nvPr/>
        </p:nvSpPr>
        <p:spPr>
          <a:xfrm>
            <a:off x="2149959" y="1951300"/>
            <a:ext cx="53228" cy="86846"/>
          </a:xfrm>
          <a:custGeom>
            <a:avLst/>
            <a:gdLst/>
            <a:ahLst/>
            <a:cxnLst/>
            <a:rect l="l" t="t" r="r" b="b"/>
            <a:pathLst>
              <a:path w="60325" h="98425">
                <a:moveTo>
                  <a:pt x="35293" y="0"/>
                </a:moveTo>
                <a:lnTo>
                  <a:pt x="0" y="0"/>
                </a:lnTo>
                <a:lnTo>
                  <a:pt x="0" y="98183"/>
                </a:lnTo>
                <a:lnTo>
                  <a:pt x="38912" y="98183"/>
                </a:lnTo>
                <a:lnTo>
                  <a:pt x="46558" y="96075"/>
                </a:lnTo>
                <a:lnTo>
                  <a:pt x="57079" y="87757"/>
                </a:lnTo>
                <a:lnTo>
                  <a:pt x="13792" y="87757"/>
                </a:lnTo>
                <a:lnTo>
                  <a:pt x="13792" y="51943"/>
                </a:lnTo>
                <a:lnTo>
                  <a:pt x="46900" y="51943"/>
                </a:lnTo>
                <a:lnTo>
                  <a:pt x="46285" y="51460"/>
                </a:lnTo>
                <a:lnTo>
                  <a:pt x="35750" y="47040"/>
                </a:lnTo>
                <a:lnTo>
                  <a:pt x="43568" y="43116"/>
                </a:lnTo>
                <a:lnTo>
                  <a:pt x="13792" y="43116"/>
                </a:lnTo>
                <a:lnTo>
                  <a:pt x="13792" y="10414"/>
                </a:lnTo>
                <a:lnTo>
                  <a:pt x="53843" y="10414"/>
                </a:lnTo>
                <a:lnTo>
                  <a:pt x="53289" y="9283"/>
                </a:lnTo>
                <a:lnTo>
                  <a:pt x="42811" y="1854"/>
                </a:lnTo>
                <a:lnTo>
                  <a:pt x="35293" y="0"/>
                </a:lnTo>
                <a:close/>
              </a:path>
              <a:path w="60325" h="98425">
                <a:moveTo>
                  <a:pt x="46900" y="51943"/>
                </a:moveTo>
                <a:lnTo>
                  <a:pt x="25539" y="51943"/>
                </a:lnTo>
                <a:lnTo>
                  <a:pt x="32054" y="53886"/>
                </a:lnTo>
                <a:lnTo>
                  <a:pt x="42494" y="61620"/>
                </a:lnTo>
                <a:lnTo>
                  <a:pt x="45097" y="66471"/>
                </a:lnTo>
                <a:lnTo>
                  <a:pt x="45097" y="78905"/>
                </a:lnTo>
                <a:lnTo>
                  <a:pt x="42227" y="83400"/>
                </a:lnTo>
                <a:lnTo>
                  <a:pt x="33477" y="87122"/>
                </a:lnTo>
                <a:lnTo>
                  <a:pt x="26860" y="87757"/>
                </a:lnTo>
                <a:lnTo>
                  <a:pt x="57079" y="87757"/>
                </a:lnTo>
                <a:lnTo>
                  <a:pt x="59829" y="81597"/>
                </a:lnTo>
                <a:lnTo>
                  <a:pt x="59829" y="73634"/>
                </a:lnTo>
                <a:lnTo>
                  <a:pt x="58324" y="64757"/>
                </a:lnTo>
                <a:lnTo>
                  <a:pt x="53809" y="57365"/>
                </a:lnTo>
                <a:lnTo>
                  <a:pt x="46900" y="51943"/>
                </a:lnTo>
                <a:close/>
              </a:path>
              <a:path w="60325" h="98425">
                <a:moveTo>
                  <a:pt x="53843" y="10414"/>
                </a:moveTo>
                <a:lnTo>
                  <a:pt x="19240" y="10414"/>
                </a:lnTo>
                <a:lnTo>
                  <a:pt x="29043" y="11318"/>
                </a:lnTo>
                <a:lnTo>
                  <a:pt x="36048" y="14031"/>
                </a:lnTo>
                <a:lnTo>
                  <a:pt x="40253" y="18552"/>
                </a:lnTo>
                <a:lnTo>
                  <a:pt x="41656" y="24879"/>
                </a:lnTo>
                <a:lnTo>
                  <a:pt x="41656" y="30670"/>
                </a:lnTo>
                <a:lnTo>
                  <a:pt x="39611" y="35153"/>
                </a:lnTo>
                <a:lnTo>
                  <a:pt x="31419" y="41529"/>
                </a:lnTo>
                <a:lnTo>
                  <a:pt x="25666" y="43116"/>
                </a:lnTo>
                <a:lnTo>
                  <a:pt x="43568" y="43116"/>
                </a:lnTo>
                <a:lnTo>
                  <a:pt x="44575" y="42611"/>
                </a:lnTo>
                <a:lnTo>
                  <a:pt x="50877" y="36901"/>
                </a:lnTo>
                <a:lnTo>
                  <a:pt x="54658" y="29908"/>
                </a:lnTo>
                <a:lnTo>
                  <a:pt x="55918" y="21628"/>
                </a:lnTo>
                <a:lnTo>
                  <a:pt x="55918" y="14643"/>
                </a:lnTo>
                <a:lnTo>
                  <a:pt x="53843" y="10414"/>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69" name="object 78">
            <a:extLst>
              <a:ext uri="{FF2B5EF4-FFF2-40B4-BE49-F238E27FC236}">
                <a16:creationId xmlns:a16="http://schemas.microsoft.com/office/drawing/2014/main" id="{214E4687-8F27-E291-D558-C812E676C00C}"/>
              </a:ext>
            </a:extLst>
          </p:cNvPr>
          <p:cNvSpPr/>
          <p:nvPr/>
        </p:nvSpPr>
        <p:spPr>
          <a:xfrm>
            <a:off x="2356887" y="1951301"/>
            <a:ext cx="80357" cy="86632"/>
          </a:xfrm>
          <a:prstGeom prst="rect">
            <a:avLst/>
          </a:prstGeom>
          <a:blipFill>
            <a:blip r:embed="rId1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70" name="object 79">
            <a:extLst>
              <a:ext uri="{FF2B5EF4-FFF2-40B4-BE49-F238E27FC236}">
                <a16:creationId xmlns:a16="http://schemas.microsoft.com/office/drawing/2014/main" id="{0C3E2B11-04D6-8796-200B-46D61C4840F5}"/>
              </a:ext>
            </a:extLst>
          </p:cNvPr>
          <p:cNvSpPr/>
          <p:nvPr/>
        </p:nvSpPr>
        <p:spPr>
          <a:xfrm>
            <a:off x="2588310" y="1949138"/>
            <a:ext cx="70182" cy="90957"/>
          </a:xfrm>
          <a:prstGeom prst="rect">
            <a:avLst/>
          </a:prstGeom>
          <a:blipFill>
            <a:blip r:embed="rId3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71" name="object 80">
            <a:extLst>
              <a:ext uri="{FF2B5EF4-FFF2-40B4-BE49-F238E27FC236}">
                <a16:creationId xmlns:a16="http://schemas.microsoft.com/office/drawing/2014/main" id="{DE561C5A-7938-1CC5-6D99-18E0DC433FC7}"/>
              </a:ext>
            </a:extLst>
          </p:cNvPr>
          <p:cNvSpPr/>
          <p:nvPr/>
        </p:nvSpPr>
        <p:spPr>
          <a:xfrm>
            <a:off x="2815128" y="1951301"/>
            <a:ext cx="72524" cy="86632"/>
          </a:xfrm>
          <a:prstGeom prst="rect">
            <a:avLst/>
          </a:prstGeom>
          <a:blipFill>
            <a:blip r:embed="rId4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72" name="object 81">
            <a:extLst>
              <a:ext uri="{FF2B5EF4-FFF2-40B4-BE49-F238E27FC236}">
                <a16:creationId xmlns:a16="http://schemas.microsoft.com/office/drawing/2014/main" id="{6285DE73-95F2-895D-40A1-BC6C4D07804D}"/>
              </a:ext>
            </a:extLst>
          </p:cNvPr>
          <p:cNvSpPr/>
          <p:nvPr/>
        </p:nvSpPr>
        <p:spPr>
          <a:xfrm>
            <a:off x="3055293" y="1951300"/>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4"/>
                </a:lnTo>
                <a:lnTo>
                  <a:pt x="54863" y="10414"/>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73" name="object 82">
            <a:extLst>
              <a:ext uri="{FF2B5EF4-FFF2-40B4-BE49-F238E27FC236}">
                <a16:creationId xmlns:a16="http://schemas.microsoft.com/office/drawing/2014/main" id="{7F8A3FD9-A6C8-1B73-A9A8-53DF02CFD8E7}"/>
              </a:ext>
            </a:extLst>
          </p:cNvPr>
          <p:cNvSpPr/>
          <p:nvPr/>
        </p:nvSpPr>
        <p:spPr>
          <a:xfrm>
            <a:off x="3281630" y="1951300"/>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4"/>
                </a:lnTo>
                <a:lnTo>
                  <a:pt x="54851" y="10414"/>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74" name="object 83">
            <a:extLst>
              <a:ext uri="{FF2B5EF4-FFF2-40B4-BE49-F238E27FC236}">
                <a16:creationId xmlns:a16="http://schemas.microsoft.com/office/drawing/2014/main" id="{58719558-3992-0DC8-8EF0-0F8AD9066EB2}"/>
              </a:ext>
            </a:extLst>
          </p:cNvPr>
          <p:cNvSpPr/>
          <p:nvPr/>
        </p:nvSpPr>
        <p:spPr>
          <a:xfrm>
            <a:off x="3493656" y="1949138"/>
            <a:ext cx="70171" cy="90957"/>
          </a:xfrm>
          <a:prstGeom prst="rect">
            <a:avLst/>
          </a:prstGeom>
          <a:blipFill>
            <a:blip r:embed="rId4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75" name="object 84">
            <a:extLst>
              <a:ext uri="{FF2B5EF4-FFF2-40B4-BE49-F238E27FC236}">
                <a16:creationId xmlns:a16="http://schemas.microsoft.com/office/drawing/2014/main" id="{97E563C8-42AE-571C-B763-3572C5199A8F}"/>
              </a:ext>
            </a:extLst>
          </p:cNvPr>
          <p:cNvSpPr/>
          <p:nvPr/>
        </p:nvSpPr>
        <p:spPr>
          <a:xfrm>
            <a:off x="3720474" y="1951301"/>
            <a:ext cx="65789" cy="86632"/>
          </a:xfrm>
          <a:prstGeom prst="rect">
            <a:avLst/>
          </a:prstGeom>
          <a:blipFill>
            <a:blip r:embed="rId4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76" name="object 85">
            <a:extLst>
              <a:ext uri="{FF2B5EF4-FFF2-40B4-BE49-F238E27FC236}">
                <a16:creationId xmlns:a16="http://schemas.microsoft.com/office/drawing/2014/main" id="{4B8A2D39-B4BF-53CF-D7D7-510FCA5472AE}"/>
              </a:ext>
            </a:extLst>
          </p:cNvPr>
          <p:cNvSpPr/>
          <p:nvPr/>
        </p:nvSpPr>
        <p:spPr>
          <a:xfrm>
            <a:off x="3960639" y="1951300"/>
            <a:ext cx="51546" cy="86846"/>
          </a:xfrm>
          <a:custGeom>
            <a:avLst/>
            <a:gdLst/>
            <a:ahLst/>
            <a:cxnLst/>
            <a:rect l="l" t="t" r="r" b="b"/>
            <a:pathLst>
              <a:path w="58420" h="98425">
                <a:moveTo>
                  <a:pt x="13919" y="0"/>
                </a:moveTo>
                <a:lnTo>
                  <a:pt x="0" y="0"/>
                </a:lnTo>
                <a:lnTo>
                  <a:pt x="0" y="98183"/>
                </a:lnTo>
                <a:lnTo>
                  <a:pt x="58115" y="98183"/>
                </a:lnTo>
                <a:lnTo>
                  <a:pt x="58115" y="87757"/>
                </a:lnTo>
                <a:lnTo>
                  <a:pt x="13919" y="87757"/>
                </a:lnTo>
                <a:lnTo>
                  <a:pt x="13919"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77" name="object 86">
            <a:extLst>
              <a:ext uri="{FF2B5EF4-FFF2-40B4-BE49-F238E27FC236}">
                <a16:creationId xmlns:a16="http://schemas.microsoft.com/office/drawing/2014/main" id="{7FF2C656-8777-58A1-659B-78CCD0945836}"/>
              </a:ext>
            </a:extLst>
          </p:cNvPr>
          <p:cNvSpPr/>
          <p:nvPr/>
        </p:nvSpPr>
        <p:spPr>
          <a:xfrm>
            <a:off x="4206882" y="195130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78" name="object 87">
            <a:extLst>
              <a:ext uri="{FF2B5EF4-FFF2-40B4-BE49-F238E27FC236}">
                <a16:creationId xmlns:a16="http://schemas.microsoft.com/office/drawing/2014/main" id="{293DEBAC-DD56-9960-BFCC-94F0C03CDB02}"/>
              </a:ext>
            </a:extLst>
          </p:cNvPr>
          <p:cNvSpPr/>
          <p:nvPr/>
        </p:nvSpPr>
        <p:spPr>
          <a:xfrm>
            <a:off x="4408695" y="1951301"/>
            <a:ext cx="64971" cy="86632"/>
          </a:xfrm>
          <a:prstGeom prst="rect">
            <a:avLst/>
          </a:prstGeom>
          <a:blipFill>
            <a:blip r:embed="rId4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79" name="object 88">
            <a:extLst>
              <a:ext uri="{FF2B5EF4-FFF2-40B4-BE49-F238E27FC236}">
                <a16:creationId xmlns:a16="http://schemas.microsoft.com/office/drawing/2014/main" id="{94B607BD-92CC-E114-1899-4AB00D160209}"/>
              </a:ext>
            </a:extLst>
          </p:cNvPr>
          <p:cNvSpPr/>
          <p:nvPr/>
        </p:nvSpPr>
        <p:spPr>
          <a:xfrm>
            <a:off x="4631524" y="1951300"/>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80" name="object 89">
            <a:extLst>
              <a:ext uri="{FF2B5EF4-FFF2-40B4-BE49-F238E27FC236}">
                <a16:creationId xmlns:a16="http://schemas.microsoft.com/office/drawing/2014/main" id="{0B4E1C58-8ECD-E7DE-14D7-4072E15307E4}"/>
              </a:ext>
            </a:extLst>
          </p:cNvPr>
          <p:cNvSpPr/>
          <p:nvPr/>
        </p:nvSpPr>
        <p:spPr>
          <a:xfrm>
            <a:off x="4852145" y="1951301"/>
            <a:ext cx="66204" cy="86632"/>
          </a:xfrm>
          <a:prstGeom prst="rect">
            <a:avLst/>
          </a:prstGeom>
          <a:blipFill>
            <a:blip r:embed="rId4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81" name="object 90">
            <a:extLst>
              <a:ext uri="{FF2B5EF4-FFF2-40B4-BE49-F238E27FC236}">
                <a16:creationId xmlns:a16="http://schemas.microsoft.com/office/drawing/2014/main" id="{44BA12AF-4B64-C901-6E2E-1F2FE1F04BFC}"/>
              </a:ext>
            </a:extLst>
          </p:cNvPr>
          <p:cNvSpPr/>
          <p:nvPr/>
        </p:nvSpPr>
        <p:spPr>
          <a:xfrm>
            <a:off x="5073876" y="1951301"/>
            <a:ext cx="80940" cy="86632"/>
          </a:xfrm>
          <a:prstGeom prst="rect">
            <a:avLst/>
          </a:prstGeom>
          <a:blipFill>
            <a:blip r:embed="rId4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82" name="object 91">
            <a:extLst>
              <a:ext uri="{FF2B5EF4-FFF2-40B4-BE49-F238E27FC236}">
                <a16:creationId xmlns:a16="http://schemas.microsoft.com/office/drawing/2014/main" id="{70FA1B85-8F47-22CC-6F7B-333B2A9C9C6D}"/>
              </a:ext>
            </a:extLst>
          </p:cNvPr>
          <p:cNvSpPr/>
          <p:nvPr/>
        </p:nvSpPr>
        <p:spPr>
          <a:xfrm>
            <a:off x="5299731" y="1949138"/>
            <a:ext cx="80999" cy="90957"/>
          </a:xfrm>
          <a:prstGeom prst="rect">
            <a:avLst/>
          </a:prstGeom>
          <a:blipFill>
            <a:blip r:embed="rId4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83" name="object 92">
            <a:extLst>
              <a:ext uri="{FF2B5EF4-FFF2-40B4-BE49-F238E27FC236}">
                <a16:creationId xmlns:a16="http://schemas.microsoft.com/office/drawing/2014/main" id="{1E1994D5-4A6F-F7E6-A290-3980577EA3FC}"/>
              </a:ext>
            </a:extLst>
          </p:cNvPr>
          <p:cNvSpPr/>
          <p:nvPr/>
        </p:nvSpPr>
        <p:spPr>
          <a:xfrm>
            <a:off x="1293011" y="2175475"/>
            <a:ext cx="60626" cy="90957"/>
          </a:xfrm>
          <a:prstGeom prst="rect">
            <a:avLst/>
          </a:prstGeom>
          <a:blipFill>
            <a:blip r:embed="rId4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84" name="object 93">
            <a:extLst>
              <a:ext uri="{FF2B5EF4-FFF2-40B4-BE49-F238E27FC236}">
                <a16:creationId xmlns:a16="http://schemas.microsoft.com/office/drawing/2014/main" id="{67395B8D-E2A1-D272-E392-BCC928F31FD1}"/>
              </a:ext>
            </a:extLst>
          </p:cNvPr>
          <p:cNvSpPr/>
          <p:nvPr/>
        </p:nvSpPr>
        <p:spPr>
          <a:xfrm>
            <a:off x="1861195" y="2175475"/>
            <a:ext cx="52107" cy="89087"/>
          </a:xfrm>
          <a:custGeom>
            <a:avLst/>
            <a:gdLst/>
            <a:ahLst/>
            <a:cxnLst/>
            <a:rect l="l" t="t" r="r" b="b"/>
            <a:pathLst>
              <a:path w="59054" h="100964">
                <a:moveTo>
                  <a:pt x="53233" y="9817"/>
                </a:moveTo>
                <a:lnTo>
                  <a:pt x="32283" y="9817"/>
                </a:lnTo>
                <a:lnTo>
                  <a:pt x="36804" y="11379"/>
                </a:lnTo>
                <a:lnTo>
                  <a:pt x="43395" y="17665"/>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7"/>
                </a:lnTo>
                <a:lnTo>
                  <a:pt x="26935" y="70276"/>
                </a:lnTo>
                <a:lnTo>
                  <a:pt x="33972" y="63690"/>
                </a:lnTo>
                <a:lnTo>
                  <a:pt x="46659" y="52870"/>
                </a:lnTo>
                <a:lnTo>
                  <a:pt x="51892" y="47345"/>
                </a:lnTo>
                <a:lnTo>
                  <a:pt x="57505" y="38227"/>
                </a:lnTo>
                <a:lnTo>
                  <a:pt x="58902" y="33007"/>
                </a:lnTo>
                <a:lnTo>
                  <a:pt x="58902" y="18948"/>
                </a:lnTo>
                <a:lnTo>
                  <a:pt x="56121" y="12382"/>
                </a:lnTo>
                <a:lnTo>
                  <a:pt x="53233" y="9817"/>
                </a:lnTo>
                <a:close/>
              </a:path>
              <a:path w="59054" h="100964">
                <a:moveTo>
                  <a:pt x="37592" y="0"/>
                </a:moveTo>
                <a:lnTo>
                  <a:pt x="28384" y="0"/>
                </a:lnTo>
                <a:lnTo>
                  <a:pt x="21941" y="385"/>
                </a:lnTo>
                <a:lnTo>
                  <a:pt x="15470"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85" name="object 94">
            <a:extLst>
              <a:ext uri="{FF2B5EF4-FFF2-40B4-BE49-F238E27FC236}">
                <a16:creationId xmlns:a16="http://schemas.microsoft.com/office/drawing/2014/main" id="{526E539F-7F35-6865-3B4E-489893A9289A}"/>
              </a:ext>
            </a:extLst>
          </p:cNvPr>
          <p:cNvSpPr/>
          <p:nvPr/>
        </p:nvSpPr>
        <p:spPr>
          <a:xfrm>
            <a:off x="1586359" y="2175475"/>
            <a:ext cx="46504" cy="89087"/>
          </a:xfrm>
          <a:custGeom>
            <a:avLst/>
            <a:gdLst/>
            <a:ahLst/>
            <a:cxnLst/>
            <a:rect l="l" t="t" r="r" b="b"/>
            <a:pathLst>
              <a:path w="52705" h="100964">
                <a:moveTo>
                  <a:pt x="52387" y="90817"/>
                </a:moveTo>
                <a:lnTo>
                  <a:pt x="0" y="90817"/>
                </a:lnTo>
                <a:lnTo>
                  <a:pt x="0" y="100622"/>
                </a:lnTo>
                <a:lnTo>
                  <a:pt x="52387" y="100622"/>
                </a:lnTo>
                <a:lnTo>
                  <a:pt x="52387" y="90817"/>
                </a:lnTo>
                <a:close/>
              </a:path>
              <a:path w="52705" h="100964">
                <a:moveTo>
                  <a:pt x="32753" y="13335"/>
                </a:moveTo>
                <a:lnTo>
                  <a:pt x="19634" y="13335"/>
                </a:lnTo>
                <a:lnTo>
                  <a:pt x="19634" y="90817"/>
                </a:lnTo>
                <a:lnTo>
                  <a:pt x="32753" y="90817"/>
                </a:lnTo>
                <a:lnTo>
                  <a:pt x="32753" y="13335"/>
                </a:lnTo>
                <a:close/>
              </a:path>
              <a:path w="52705" h="100964">
                <a:moveTo>
                  <a:pt x="32753" y="0"/>
                </a:moveTo>
                <a:lnTo>
                  <a:pt x="0" y="8166"/>
                </a:lnTo>
                <a:lnTo>
                  <a:pt x="0" y="18237"/>
                </a:lnTo>
                <a:lnTo>
                  <a:pt x="19634" y="13335"/>
                </a:lnTo>
                <a:lnTo>
                  <a:pt x="32753" y="13335"/>
                </a:lnTo>
                <a:lnTo>
                  <a:pt x="32753"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86" name="object 95">
            <a:extLst>
              <a:ext uri="{FF2B5EF4-FFF2-40B4-BE49-F238E27FC236}">
                <a16:creationId xmlns:a16="http://schemas.microsoft.com/office/drawing/2014/main" id="{A7E2A691-CC6B-BA4F-D93B-728AFFAE6C43}"/>
              </a:ext>
            </a:extLst>
          </p:cNvPr>
          <p:cNvSpPr/>
          <p:nvPr/>
        </p:nvSpPr>
        <p:spPr>
          <a:xfrm>
            <a:off x="2130550" y="2177637"/>
            <a:ext cx="80368" cy="86621"/>
          </a:xfrm>
          <a:prstGeom prst="rect">
            <a:avLst/>
          </a:prstGeom>
          <a:blipFill>
            <a:blip r:embed="rId4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87" name="object 96">
            <a:extLst>
              <a:ext uri="{FF2B5EF4-FFF2-40B4-BE49-F238E27FC236}">
                <a16:creationId xmlns:a16="http://schemas.microsoft.com/office/drawing/2014/main" id="{0E77BBB7-6348-07CE-476B-9F1F4E44231D}"/>
              </a:ext>
            </a:extLst>
          </p:cNvPr>
          <p:cNvSpPr/>
          <p:nvPr/>
        </p:nvSpPr>
        <p:spPr>
          <a:xfrm>
            <a:off x="2376284" y="2177637"/>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88" name="object 97">
            <a:extLst>
              <a:ext uri="{FF2B5EF4-FFF2-40B4-BE49-F238E27FC236}">
                <a16:creationId xmlns:a16="http://schemas.microsoft.com/office/drawing/2014/main" id="{BA600DB3-222A-C897-88C7-7A6E9C2BE1CD}"/>
              </a:ext>
            </a:extLst>
          </p:cNvPr>
          <p:cNvSpPr/>
          <p:nvPr/>
        </p:nvSpPr>
        <p:spPr>
          <a:xfrm>
            <a:off x="2588310" y="2175475"/>
            <a:ext cx="70182" cy="90957"/>
          </a:xfrm>
          <a:prstGeom prst="rect">
            <a:avLst/>
          </a:prstGeom>
          <a:blipFill>
            <a:blip r:embed="rId4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89" name="object 98">
            <a:extLst>
              <a:ext uri="{FF2B5EF4-FFF2-40B4-BE49-F238E27FC236}">
                <a16:creationId xmlns:a16="http://schemas.microsoft.com/office/drawing/2014/main" id="{310F83CA-D5E4-39A4-0F59-BC6A10B67995}"/>
              </a:ext>
            </a:extLst>
          </p:cNvPr>
          <p:cNvSpPr/>
          <p:nvPr/>
        </p:nvSpPr>
        <p:spPr>
          <a:xfrm>
            <a:off x="2815128" y="2177637"/>
            <a:ext cx="72524" cy="86621"/>
          </a:xfrm>
          <a:prstGeom prst="rect">
            <a:avLst/>
          </a:prstGeom>
          <a:blipFill>
            <a:blip r:embed="rId5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90" name="object 99">
            <a:extLst>
              <a:ext uri="{FF2B5EF4-FFF2-40B4-BE49-F238E27FC236}">
                <a16:creationId xmlns:a16="http://schemas.microsoft.com/office/drawing/2014/main" id="{6A756AED-CBA5-49C9-E781-676F8981A1E4}"/>
              </a:ext>
            </a:extLst>
          </p:cNvPr>
          <p:cNvSpPr/>
          <p:nvPr/>
        </p:nvSpPr>
        <p:spPr>
          <a:xfrm>
            <a:off x="3055293" y="2177637"/>
            <a:ext cx="48745" cy="86846"/>
          </a:xfrm>
          <a:custGeom>
            <a:avLst/>
            <a:gdLst/>
            <a:ahLst/>
            <a:cxnLst/>
            <a:rect l="l" t="t" r="r" b="b"/>
            <a:pathLst>
              <a:path w="55245" h="98425">
                <a:moveTo>
                  <a:pt x="54863" y="0"/>
                </a:moveTo>
                <a:lnTo>
                  <a:pt x="0" y="0"/>
                </a:lnTo>
                <a:lnTo>
                  <a:pt x="0" y="98170"/>
                </a:lnTo>
                <a:lnTo>
                  <a:pt x="13931" y="98170"/>
                </a:lnTo>
                <a:lnTo>
                  <a:pt x="13931" y="53606"/>
                </a:lnTo>
                <a:lnTo>
                  <a:pt x="48298" y="53606"/>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91" name="object 100">
            <a:extLst>
              <a:ext uri="{FF2B5EF4-FFF2-40B4-BE49-F238E27FC236}">
                <a16:creationId xmlns:a16="http://schemas.microsoft.com/office/drawing/2014/main" id="{9939EE79-1889-84C8-7468-8B954736DEC8}"/>
              </a:ext>
            </a:extLst>
          </p:cNvPr>
          <p:cNvSpPr/>
          <p:nvPr/>
        </p:nvSpPr>
        <p:spPr>
          <a:xfrm>
            <a:off x="3281630" y="2177637"/>
            <a:ext cx="50987" cy="86846"/>
          </a:xfrm>
          <a:custGeom>
            <a:avLst/>
            <a:gdLst/>
            <a:ahLst/>
            <a:cxnLst/>
            <a:rect l="l" t="t" r="r" b="b"/>
            <a:pathLst>
              <a:path w="57785" h="98425">
                <a:moveTo>
                  <a:pt x="54851" y="0"/>
                </a:moveTo>
                <a:lnTo>
                  <a:pt x="0" y="0"/>
                </a:lnTo>
                <a:lnTo>
                  <a:pt x="0" y="98170"/>
                </a:lnTo>
                <a:lnTo>
                  <a:pt x="57708" y="98170"/>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92" name="object 101">
            <a:extLst>
              <a:ext uri="{FF2B5EF4-FFF2-40B4-BE49-F238E27FC236}">
                <a16:creationId xmlns:a16="http://schemas.microsoft.com/office/drawing/2014/main" id="{D519B326-830F-AC48-1537-604981D6C9E1}"/>
              </a:ext>
            </a:extLst>
          </p:cNvPr>
          <p:cNvSpPr/>
          <p:nvPr/>
        </p:nvSpPr>
        <p:spPr>
          <a:xfrm>
            <a:off x="3493656" y="2175475"/>
            <a:ext cx="70171" cy="90957"/>
          </a:xfrm>
          <a:prstGeom prst="rect">
            <a:avLst/>
          </a:prstGeom>
          <a:blipFill>
            <a:blip r:embed="rId5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93" name="object 102">
            <a:extLst>
              <a:ext uri="{FF2B5EF4-FFF2-40B4-BE49-F238E27FC236}">
                <a16:creationId xmlns:a16="http://schemas.microsoft.com/office/drawing/2014/main" id="{6525BF03-758C-B009-B9DC-D199369F0819}"/>
              </a:ext>
            </a:extLst>
          </p:cNvPr>
          <p:cNvSpPr/>
          <p:nvPr/>
        </p:nvSpPr>
        <p:spPr>
          <a:xfrm>
            <a:off x="3720474" y="2177637"/>
            <a:ext cx="65789" cy="86621"/>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94" name="object 103">
            <a:extLst>
              <a:ext uri="{FF2B5EF4-FFF2-40B4-BE49-F238E27FC236}">
                <a16:creationId xmlns:a16="http://schemas.microsoft.com/office/drawing/2014/main" id="{F9D21969-4ABC-FE1C-B17B-6A0D13DF0BF6}"/>
              </a:ext>
            </a:extLst>
          </p:cNvPr>
          <p:cNvSpPr/>
          <p:nvPr/>
        </p:nvSpPr>
        <p:spPr>
          <a:xfrm>
            <a:off x="3960639" y="2255540"/>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95" name="object 104">
            <a:extLst>
              <a:ext uri="{FF2B5EF4-FFF2-40B4-BE49-F238E27FC236}">
                <a16:creationId xmlns:a16="http://schemas.microsoft.com/office/drawing/2014/main" id="{29E7F925-370C-2CBD-148C-0D79C5E9A294}"/>
              </a:ext>
            </a:extLst>
          </p:cNvPr>
          <p:cNvSpPr/>
          <p:nvPr/>
        </p:nvSpPr>
        <p:spPr>
          <a:xfrm>
            <a:off x="3966780" y="217709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96" name="object 105">
            <a:extLst>
              <a:ext uri="{FF2B5EF4-FFF2-40B4-BE49-F238E27FC236}">
                <a16:creationId xmlns:a16="http://schemas.microsoft.com/office/drawing/2014/main" id="{0BEA58C6-C309-5570-0977-DAB29E36D3E1}"/>
              </a:ext>
            </a:extLst>
          </p:cNvPr>
          <p:cNvSpPr/>
          <p:nvPr/>
        </p:nvSpPr>
        <p:spPr>
          <a:xfrm>
            <a:off x="4206882" y="217763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97" name="object 106">
            <a:extLst>
              <a:ext uri="{FF2B5EF4-FFF2-40B4-BE49-F238E27FC236}">
                <a16:creationId xmlns:a16="http://schemas.microsoft.com/office/drawing/2014/main" id="{453B6B7C-3378-B077-236C-81B95FB0CFC0}"/>
              </a:ext>
            </a:extLst>
          </p:cNvPr>
          <p:cNvSpPr/>
          <p:nvPr/>
        </p:nvSpPr>
        <p:spPr>
          <a:xfrm>
            <a:off x="4408695" y="2177637"/>
            <a:ext cx="64971" cy="86621"/>
          </a:xfrm>
          <a:prstGeom prst="rect">
            <a:avLst/>
          </a:prstGeom>
          <a:blipFill>
            <a:blip r:embed="rId5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98" name="object 107">
            <a:extLst>
              <a:ext uri="{FF2B5EF4-FFF2-40B4-BE49-F238E27FC236}">
                <a16:creationId xmlns:a16="http://schemas.microsoft.com/office/drawing/2014/main" id="{6843D869-3572-65C6-0A9A-53C30EA618AB}"/>
              </a:ext>
            </a:extLst>
          </p:cNvPr>
          <p:cNvSpPr/>
          <p:nvPr/>
        </p:nvSpPr>
        <p:spPr>
          <a:xfrm>
            <a:off x="4631524" y="2177637"/>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99" name="object 108">
            <a:extLst>
              <a:ext uri="{FF2B5EF4-FFF2-40B4-BE49-F238E27FC236}">
                <a16:creationId xmlns:a16="http://schemas.microsoft.com/office/drawing/2014/main" id="{3E9CA1DA-88DC-295F-FE88-EAB5FBC498A8}"/>
              </a:ext>
            </a:extLst>
          </p:cNvPr>
          <p:cNvSpPr/>
          <p:nvPr/>
        </p:nvSpPr>
        <p:spPr>
          <a:xfrm>
            <a:off x="4852145" y="2177637"/>
            <a:ext cx="66204" cy="86621"/>
          </a:xfrm>
          <a:prstGeom prst="rect">
            <a:avLst/>
          </a:prstGeom>
          <a:blipFill>
            <a:blip r:embed="rId4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00" name="object 109">
            <a:extLst>
              <a:ext uri="{FF2B5EF4-FFF2-40B4-BE49-F238E27FC236}">
                <a16:creationId xmlns:a16="http://schemas.microsoft.com/office/drawing/2014/main" id="{0EE9DE24-7EDA-E136-EA31-7B7BD2134A28}"/>
              </a:ext>
            </a:extLst>
          </p:cNvPr>
          <p:cNvSpPr/>
          <p:nvPr/>
        </p:nvSpPr>
        <p:spPr>
          <a:xfrm>
            <a:off x="5073876" y="2177637"/>
            <a:ext cx="80940" cy="86621"/>
          </a:xfrm>
          <a:prstGeom prst="rect">
            <a:avLst/>
          </a:prstGeom>
          <a:blipFill>
            <a:blip r:embed="rId5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01" name="object 110">
            <a:extLst>
              <a:ext uri="{FF2B5EF4-FFF2-40B4-BE49-F238E27FC236}">
                <a16:creationId xmlns:a16="http://schemas.microsoft.com/office/drawing/2014/main" id="{4E3B81B3-F37F-CDB6-E1F1-E8E64CB86F4E}"/>
              </a:ext>
            </a:extLst>
          </p:cNvPr>
          <p:cNvSpPr/>
          <p:nvPr/>
        </p:nvSpPr>
        <p:spPr>
          <a:xfrm>
            <a:off x="5299731" y="2175475"/>
            <a:ext cx="80999" cy="90957"/>
          </a:xfrm>
          <a:prstGeom prst="rect">
            <a:avLst/>
          </a:prstGeom>
          <a:blipFill>
            <a:blip r:embed="rId5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02" name="object 111">
            <a:extLst>
              <a:ext uri="{FF2B5EF4-FFF2-40B4-BE49-F238E27FC236}">
                <a16:creationId xmlns:a16="http://schemas.microsoft.com/office/drawing/2014/main" id="{815DED17-AE46-F575-867B-9A28A249E151}"/>
              </a:ext>
            </a:extLst>
          </p:cNvPr>
          <p:cNvSpPr/>
          <p:nvPr/>
        </p:nvSpPr>
        <p:spPr>
          <a:xfrm>
            <a:off x="1293011" y="2401800"/>
            <a:ext cx="60626" cy="90957"/>
          </a:xfrm>
          <a:prstGeom prst="rect">
            <a:avLst/>
          </a:prstGeom>
          <a:blipFill>
            <a:blip r:embed="rId5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03" name="object 112">
            <a:extLst>
              <a:ext uri="{FF2B5EF4-FFF2-40B4-BE49-F238E27FC236}">
                <a16:creationId xmlns:a16="http://schemas.microsoft.com/office/drawing/2014/main" id="{75309905-A24F-0A3D-C142-13980C29F68C}"/>
              </a:ext>
            </a:extLst>
          </p:cNvPr>
          <p:cNvSpPr/>
          <p:nvPr/>
        </p:nvSpPr>
        <p:spPr>
          <a:xfrm>
            <a:off x="1858852" y="2401800"/>
            <a:ext cx="60637" cy="90957"/>
          </a:xfrm>
          <a:prstGeom prst="rect">
            <a:avLst/>
          </a:prstGeom>
          <a:blipFill>
            <a:blip r:embed="rId5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04" name="object 113">
            <a:extLst>
              <a:ext uri="{FF2B5EF4-FFF2-40B4-BE49-F238E27FC236}">
                <a16:creationId xmlns:a16="http://schemas.microsoft.com/office/drawing/2014/main" id="{5CC4A1A4-6644-3FDC-0B94-3792650F1CA9}"/>
              </a:ext>
            </a:extLst>
          </p:cNvPr>
          <p:cNvSpPr/>
          <p:nvPr/>
        </p:nvSpPr>
        <p:spPr>
          <a:xfrm>
            <a:off x="2130550" y="2403974"/>
            <a:ext cx="80368" cy="86632"/>
          </a:xfrm>
          <a:prstGeom prst="rect">
            <a:avLst/>
          </a:prstGeom>
          <a:blipFill>
            <a:blip r:embed="rId5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05" name="object 114">
            <a:extLst>
              <a:ext uri="{FF2B5EF4-FFF2-40B4-BE49-F238E27FC236}">
                <a16:creationId xmlns:a16="http://schemas.microsoft.com/office/drawing/2014/main" id="{127F9CC7-8DD6-9818-35D6-D910F257CC1C}"/>
              </a:ext>
            </a:extLst>
          </p:cNvPr>
          <p:cNvSpPr/>
          <p:nvPr/>
        </p:nvSpPr>
        <p:spPr>
          <a:xfrm>
            <a:off x="2376284" y="2403974"/>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06" name="object 115">
            <a:extLst>
              <a:ext uri="{FF2B5EF4-FFF2-40B4-BE49-F238E27FC236}">
                <a16:creationId xmlns:a16="http://schemas.microsoft.com/office/drawing/2014/main" id="{EB2689D8-A0C5-554E-C27D-5D72B1B8423C}"/>
              </a:ext>
            </a:extLst>
          </p:cNvPr>
          <p:cNvSpPr/>
          <p:nvPr/>
        </p:nvSpPr>
        <p:spPr>
          <a:xfrm>
            <a:off x="2588310" y="2401800"/>
            <a:ext cx="70182" cy="90957"/>
          </a:xfrm>
          <a:prstGeom prst="rect">
            <a:avLst/>
          </a:prstGeom>
          <a:blipFill>
            <a:blip r:embed="rId5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07" name="object 116">
            <a:extLst>
              <a:ext uri="{FF2B5EF4-FFF2-40B4-BE49-F238E27FC236}">
                <a16:creationId xmlns:a16="http://schemas.microsoft.com/office/drawing/2014/main" id="{B17508C6-4B70-BDCE-03D0-A3B40F736873}"/>
              </a:ext>
            </a:extLst>
          </p:cNvPr>
          <p:cNvSpPr/>
          <p:nvPr/>
        </p:nvSpPr>
        <p:spPr>
          <a:xfrm>
            <a:off x="2815128" y="2403974"/>
            <a:ext cx="72524" cy="86632"/>
          </a:xfrm>
          <a:prstGeom prst="rect">
            <a:avLst/>
          </a:prstGeom>
          <a:blipFill>
            <a:blip r:embed="rId6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08" name="object 117">
            <a:extLst>
              <a:ext uri="{FF2B5EF4-FFF2-40B4-BE49-F238E27FC236}">
                <a16:creationId xmlns:a16="http://schemas.microsoft.com/office/drawing/2014/main" id="{DD42BCC8-E438-1323-BDB8-EF0422207543}"/>
              </a:ext>
            </a:extLst>
          </p:cNvPr>
          <p:cNvSpPr/>
          <p:nvPr/>
        </p:nvSpPr>
        <p:spPr>
          <a:xfrm>
            <a:off x="3055293" y="2403974"/>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09" name="object 118">
            <a:extLst>
              <a:ext uri="{FF2B5EF4-FFF2-40B4-BE49-F238E27FC236}">
                <a16:creationId xmlns:a16="http://schemas.microsoft.com/office/drawing/2014/main" id="{F941D711-9360-DF22-F2D7-1584022B2B1B}"/>
              </a:ext>
            </a:extLst>
          </p:cNvPr>
          <p:cNvSpPr/>
          <p:nvPr/>
        </p:nvSpPr>
        <p:spPr>
          <a:xfrm>
            <a:off x="3281630" y="2403974"/>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10" name="object 119">
            <a:extLst>
              <a:ext uri="{FF2B5EF4-FFF2-40B4-BE49-F238E27FC236}">
                <a16:creationId xmlns:a16="http://schemas.microsoft.com/office/drawing/2014/main" id="{0C07CD34-0171-4F45-B423-227FD5F4DC38}"/>
              </a:ext>
            </a:extLst>
          </p:cNvPr>
          <p:cNvSpPr/>
          <p:nvPr/>
        </p:nvSpPr>
        <p:spPr>
          <a:xfrm>
            <a:off x="3493656" y="2401800"/>
            <a:ext cx="70171" cy="90957"/>
          </a:xfrm>
          <a:prstGeom prst="rect">
            <a:avLst/>
          </a:prstGeom>
          <a:blipFill>
            <a:blip r:embed="rId6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11" name="object 120">
            <a:extLst>
              <a:ext uri="{FF2B5EF4-FFF2-40B4-BE49-F238E27FC236}">
                <a16:creationId xmlns:a16="http://schemas.microsoft.com/office/drawing/2014/main" id="{59157792-9F4C-1C67-4F3E-08303FCCEF56}"/>
              </a:ext>
            </a:extLst>
          </p:cNvPr>
          <p:cNvSpPr/>
          <p:nvPr/>
        </p:nvSpPr>
        <p:spPr>
          <a:xfrm>
            <a:off x="3720474" y="2403974"/>
            <a:ext cx="65789" cy="86632"/>
          </a:xfrm>
          <a:prstGeom prst="rect">
            <a:avLst/>
          </a:prstGeom>
          <a:blipFill>
            <a:blip r:embed="rId6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12" name="object 121">
            <a:extLst>
              <a:ext uri="{FF2B5EF4-FFF2-40B4-BE49-F238E27FC236}">
                <a16:creationId xmlns:a16="http://schemas.microsoft.com/office/drawing/2014/main" id="{168EA373-CF7C-A184-BDB1-73A468653F61}"/>
              </a:ext>
            </a:extLst>
          </p:cNvPr>
          <p:cNvSpPr/>
          <p:nvPr/>
        </p:nvSpPr>
        <p:spPr>
          <a:xfrm>
            <a:off x="3960639" y="2481899"/>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13" name="object 122">
            <a:extLst>
              <a:ext uri="{FF2B5EF4-FFF2-40B4-BE49-F238E27FC236}">
                <a16:creationId xmlns:a16="http://schemas.microsoft.com/office/drawing/2014/main" id="{E9C20A5B-7C18-AE9C-9994-1C7039A5E355}"/>
              </a:ext>
            </a:extLst>
          </p:cNvPr>
          <p:cNvSpPr/>
          <p:nvPr/>
        </p:nvSpPr>
        <p:spPr>
          <a:xfrm>
            <a:off x="3966780" y="240345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14" name="object 123">
            <a:extLst>
              <a:ext uri="{FF2B5EF4-FFF2-40B4-BE49-F238E27FC236}">
                <a16:creationId xmlns:a16="http://schemas.microsoft.com/office/drawing/2014/main" id="{3A4EE979-3620-26CD-D445-49629D26D519}"/>
              </a:ext>
            </a:extLst>
          </p:cNvPr>
          <p:cNvSpPr/>
          <p:nvPr/>
        </p:nvSpPr>
        <p:spPr>
          <a:xfrm>
            <a:off x="4206882" y="240397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15" name="object 124">
            <a:extLst>
              <a:ext uri="{FF2B5EF4-FFF2-40B4-BE49-F238E27FC236}">
                <a16:creationId xmlns:a16="http://schemas.microsoft.com/office/drawing/2014/main" id="{05070F86-9157-4F85-BAD5-3415AD6CA6F7}"/>
              </a:ext>
            </a:extLst>
          </p:cNvPr>
          <p:cNvSpPr/>
          <p:nvPr/>
        </p:nvSpPr>
        <p:spPr>
          <a:xfrm>
            <a:off x="4408695" y="2403974"/>
            <a:ext cx="64971" cy="86632"/>
          </a:xfrm>
          <a:prstGeom prst="rect">
            <a:avLst/>
          </a:prstGeom>
          <a:blipFill>
            <a:blip r:embed="rId6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16" name="object 125">
            <a:extLst>
              <a:ext uri="{FF2B5EF4-FFF2-40B4-BE49-F238E27FC236}">
                <a16:creationId xmlns:a16="http://schemas.microsoft.com/office/drawing/2014/main" id="{A60AA7B3-8CE1-1559-E346-C80B9B493E7D}"/>
              </a:ext>
            </a:extLst>
          </p:cNvPr>
          <p:cNvSpPr/>
          <p:nvPr/>
        </p:nvSpPr>
        <p:spPr>
          <a:xfrm>
            <a:off x="4631524" y="2403974"/>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17" name="object 126">
            <a:extLst>
              <a:ext uri="{FF2B5EF4-FFF2-40B4-BE49-F238E27FC236}">
                <a16:creationId xmlns:a16="http://schemas.microsoft.com/office/drawing/2014/main" id="{A26378A0-D0D0-2F1E-0704-7419566771FA}"/>
              </a:ext>
            </a:extLst>
          </p:cNvPr>
          <p:cNvSpPr/>
          <p:nvPr/>
        </p:nvSpPr>
        <p:spPr>
          <a:xfrm>
            <a:off x="4852145" y="2403974"/>
            <a:ext cx="66204" cy="86632"/>
          </a:xfrm>
          <a:prstGeom prst="rect">
            <a:avLst/>
          </a:prstGeom>
          <a:blipFill>
            <a:blip r:embed="rId6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18" name="object 127">
            <a:extLst>
              <a:ext uri="{FF2B5EF4-FFF2-40B4-BE49-F238E27FC236}">
                <a16:creationId xmlns:a16="http://schemas.microsoft.com/office/drawing/2014/main" id="{08F84220-5A7A-1929-8F66-7DC5E8AD575F}"/>
              </a:ext>
            </a:extLst>
          </p:cNvPr>
          <p:cNvSpPr/>
          <p:nvPr/>
        </p:nvSpPr>
        <p:spPr>
          <a:xfrm>
            <a:off x="5073876" y="2403974"/>
            <a:ext cx="80940" cy="86632"/>
          </a:xfrm>
          <a:prstGeom prst="rect">
            <a:avLst/>
          </a:prstGeom>
          <a:blipFill>
            <a:blip r:embed="rId6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19" name="object 128">
            <a:extLst>
              <a:ext uri="{FF2B5EF4-FFF2-40B4-BE49-F238E27FC236}">
                <a16:creationId xmlns:a16="http://schemas.microsoft.com/office/drawing/2014/main" id="{6229BE4C-187F-B3FA-A395-2D234D742C61}"/>
              </a:ext>
            </a:extLst>
          </p:cNvPr>
          <p:cNvSpPr/>
          <p:nvPr/>
        </p:nvSpPr>
        <p:spPr>
          <a:xfrm>
            <a:off x="5299731" y="2401800"/>
            <a:ext cx="80999" cy="90957"/>
          </a:xfrm>
          <a:prstGeom prst="rect">
            <a:avLst/>
          </a:prstGeom>
          <a:blipFill>
            <a:blip r:embed="rId6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20" name="object 129">
            <a:extLst>
              <a:ext uri="{FF2B5EF4-FFF2-40B4-BE49-F238E27FC236}">
                <a16:creationId xmlns:a16="http://schemas.microsoft.com/office/drawing/2014/main" id="{FC24D592-EAA4-BB6F-373C-B26166C83A28}"/>
              </a:ext>
            </a:extLst>
          </p:cNvPr>
          <p:cNvSpPr/>
          <p:nvPr/>
        </p:nvSpPr>
        <p:spPr>
          <a:xfrm>
            <a:off x="1295354" y="2628147"/>
            <a:ext cx="52107" cy="89087"/>
          </a:xfrm>
          <a:custGeom>
            <a:avLst/>
            <a:gdLst/>
            <a:ahLst/>
            <a:cxnLst/>
            <a:rect l="l" t="t" r="r" b="b"/>
            <a:pathLst>
              <a:path w="59055" h="100964">
                <a:moveTo>
                  <a:pt x="53236" y="9817"/>
                </a:moveTo>
                <a:lnTo>
                  <a:pt x="32283" y="9817"/>
                </a:lnTo>
                <a:lnTo>
                  <a:pt x="36804" y="11379"/>
                </a:lnTo>
                <a:lnTo>
                  <a:pt x="43395" y="17652"/>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5"/>
                </a:lnTo>
                <a:lnTo>
                  <a:pt x="26935" y="70271"/>
                </a:lnTo>
                <a:lnTo>
                  <a:pt x="33972" y="63677"/>
                </a:lnTo>
                <a:lnTo>
                  <a:pt x="46659" y="52870"/>
                </a:lnTo>
                <a:lnTo>
                  <a:pt x="51892" y="47332"/>
                </a:lnTo>
                <a:lnTo>
                  <a:pt x="57505" y="38226"/>
                </a:lnTo>
                <a:lnTo>
                  <a:pt x="58915" y="33007"/>
                </a:lnTo>
                <a:lnTo>
                  <a:pt x="58915" y="18948"/>
                </a:lnTo>
                <a:lnTo>
                  <a:pt x="56121" y="12382"/>
                </a:lnTo>
                <a:lnTo>
                  <a:pt x="53236" y="9817"/>
                </a:lnTo>
                <a:close/>
              </a:path>
              <a:path w="59055" h="100964">
                <a:moveTo>
                  <a:pt x="37592" y="0"/>
                </a:moveTo>
                <a:lnTo>
                  <a:pt x="28397" y="0"/>
                </a:lnTo>
                <a:lnTo>
                  <a:pt x="21946" y="383"/>
                </a:lnTo>
                <a:lnTo>
                  <a:pt x="15473" y="1536"/>
                </a:lnTo>
                <a:lnTo>
                  <a:pt x="8978" y="3461"/>
                </a:lnTo>
                <a:lnTo>
                  <a:pt x="2463" y="6159"/>
                </a:lnTo>
                <a:lnTo>
                  <a:pt x="2463" y="17703"/>
                </a:lnTo>
                <a:lnTo>
                  <a:pt x="11696" y="12446"/>
                </a:lnTo>
                <a:lnTo>
                  <a:pt x="19723" y="9817"/>
                </a:lnTo>
                <a:lnTo>
                  <a:pt x="53236" y="9817"/>
                </a:lnTo>
                <a:lnTo>
                  <a:pt x="44983" y="2476"/>
                </a:lnTo>
                <a:lnTo>
                  <a:pt x="37592"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21" name="object 130">
            <a:extLst>
              <a:ext uri="{FF2B5EF4-FFF2-40B4-BE49-F238E27FC236}">
                <a16:creationId xmlns:a16="http://schemas.microsoft.com/office/drawing/2014/main" id="{D9A7AA53-F899-A547-23BF-A81CCCF0AA5C}"/>
              </a:ext>
            </a:extLst>
          </p:cNvPr>
          <p:cNvSpPr/>
          <p:nvPr/>
        </p:nvSpPr>
        <p:spPr>
          <a:xfrm>
            <a:off x="1861195" y="2628147"/>
            <a:ext cx="52107" cy="89087"/>
          </a:xfrm>
          <a:custGeom>
            <a:avLst/>
            <a:gdLst/>
            <a:ahLst/>
            <a:cxnLst/>
            <a:rect l="l" t="t" r="r" b="b"/>
            <a:pathLst>
              <a:path w="59054" h="100964">
                <a:moveTo>
                  <a:pt x="53233" y="9817"/>
                </a:moveTo>
                <a:lnTo>
                  <a:pt x="32283" y="9817"/>
                </a:lnTo>
                <a:lnTo>
                  <a:pt x="36804" y="11379"/>
                </a:lnTo>
                <a:lnTo>
                  <a:pt x="43395" y="17652"/>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5"/>
                </a:lnTo>
                <a:lnTo>
                  <a:pt x="26935" y="70271"/>
                </a:lnTo>
                <a:lnTo>
                  <a:pt x="33972" y="63677"/>
                </a:lnTo>
                <a:lnTo>
                  <a:pt x="46659" y="52870"/>
                </a:lnTo>
                <a:lnTo>
                  <a:pt x="51892" y="47332"/>
                </a:lnTo>
                <a:lnTo>
                  <a:pt x="57505" y="38226"/>
                </a:lnTo>
                <a:lnTo>
                  <a:pt x="58902" y="33007"/>
                </a:lnTo>
                <a:lnTo>
                  <a:pt x="58902" y="18948"/>
                </a:lnTo>
                <a:lnTo>
                  <a:pt x="56121" y="12382"/>
                </a:lnTo>
                <a:lnTo>
                  <a:pt x="53233" y="9817"/>
                </a:lnTo>
                <a:close/>
              </a:path>
              <a:path w="59054" h="100964">
                <a:moveTo>
                  <a:pt x="37592" y="0"/>
                </a:moveTo>
                <a:lnTo>
                  <a:pt x="28384" y="0"/>
                </a:lnTo>
                <a:lnTo>
                  <a:pt x="21941" y="383"/>
                </a:lnTo>
                <a:lnTo>
                  <a:pt x="15470" y="1536"/>
                </a:lnTo>
                <a:lnTo>
                  <a:pt x="8973" y="3461"/>
                </a:lnTo>
                <a:lnTo>
                  <a:pt x="2451" y="6159"/>
                </a:lnTo>
                <a:lnTo>
                  <a:pt x="2451" y="17703"/>
                </a:lnTo>
                <a:lnTo>
                  <a:pt x="11696" y="12446"/>
                </a:lnTo>
                <a:lnTo>
                  <a:pt x="19723" y="9817"/>
                </a:lnTo>
                <a:lnTo>
                  <a:pt x="53233" y="9817"/>
                </a:lnTo>
                <a:lnTo>
                  <a:pt x="44970" y="2476"/>
                </a:lnTo>
                <a:lnTo>
                  <a:pt x="37592"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22" name="object 131">
            <a:extLst>
              <a:ext uri="{FF2B5EF4-FFF2-40B4-BE49-F238E27FC236}">
                <a16:creationId xmlns:a16="http://schemas.microsoft.com/office/drawing/2014/main" id="{2ABBD410-B875-2177-A2EF-8293ECD70952}"/>
              </a:ext>
            </a:extLst>
          </p:cNvPr>
          <p:cNvSpPr/>
          <p:nvPr/>
        </p:nvSpPr>
        <p:spPr>
          <a:xfrm>
            <a:off x="2130550" y="2630309"/>
            <a:ext cx="80368" cy="86621"/>
          </a:xfrm>
          <a:prstGeom prst="rect">
            <a:avLst/>
          </a:prstGeom>
          <a:blipFill>
            <a:blip r:embed="rId6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23" name="object 132">
            <a:extLst>
              <a:ext uri="{FF2B5EF4-FFF2-40B4-BE49-F238E27FC236}">
                <a16:creationId xmlns:a16="http://schemas.microsoft.com/office/drawing/2014/main" id="{C174127A-6D3A-8397-E049-7577A434535D}"/>
              </a:ext>
            </a:extLst>
          </p:cNvPr>
          <p:cNvSpPr/>
          <p:nvPr/>
        </p:nvSpPr>
        <p:spPr>
          <a:xfrm>
            <a:off x="2376284" y="2630310"/>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24" name="object 133">
            <a:extLst>
              <a:ext uri="{FF2B5EF4-FFF2-40B4-BE49-F238E27FC236}">
                <a16:creationId xmlns:a16="http://schemas.microsoft.com/office/drawing/2014/main" id="{C134EAE9-F08A-3E61-C721-141DB78B6276}"/>
              </a:ext>
            </a:extLst>
          </p:cNvPr>
          <p:cNvSpPr/>
          <p:nvPr/>
        </p:nvSpPr>
        <p:spPr>
          <a:xfrm>
            <a:off x="2588310" y="2628148"/>
            <a:ext cx="70182" cy="90957"/>
          </a:xfrm>
          <a:prstGeom prst="rect">
            <a:avLst/>
          </a:prstGeom>
          <a:blipFill>
            <a:blip r:embed="rId6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25" name="object 134">
            <a:extLst>
              <a:ext uri="{FF2B5EF4-FFF2-40B4-BE49-F238E27FC236}">
                <a16:creationId xmlns:a16="http://schemas.microsoft.com/office/drawing/2014/main" id="{614F1ED5-1AEE-C369-5356-211DA47B02EF}"/>
              </a:ext>
            </a:extLst>
          </p:cNvPr>
          <p:cNvSpPr/>
          <p:nvPr/>
        </p:nvSpPr>
        <p:spPr>
          <a:xfrm>
            <a:off x="2815128" y="2630309"/>
            <a:ext cx="72524" cy="86621"/>
          </a:xfrm>
          <a:prstGeom prst="rect">
            <a:avLst/>
          </a:prstGeom>
          <a:blipFill>
            <a:blip r:embed="rId6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26" name="object 135">
            <a:extLst>
              <a:ext uri="{FF2B5EF4-FFF2-40B4-BE49-F238E27FC236}">
                <a16:creationId xmlns:a16="http://schemas.microsoft.com/office/drawing/2014/main" id="{FB04F34A-A8C4-09EE-24CA-B80198D77DE6}"/>
              </a:ext>
            </a:extLst>
          </p:cNvPr>
          <p:cNvSpPr/>
          <p:nvPr/>
        </p:nvSpPr>
        <p:spPr>
          <a:xfrm>
            <a:off x="3055293" y="2630310"/>
            <a:ext cx="48745" cy="86846"/>
          </a:xfrm>
          <a:custGeom>
            <a:avLst/>
            <a:gdLst/>
            <a:ahLst/>
            <a:cxnLst/>
            <a:rect l="l" t="t" r="r" b="b"/>
            <a:pathLst>
              <a:path w="55245" h="98425">
                <a:moveTo>
                  <a:pt x="54863" y="0"/>
                </a:moveTo>
                <a:lnTo>
                  <a:pt x="0" y="0"/>
                </a:lnTo>
                <a:lnTo>
                  <a:pt x="0" y="98170"/>
                </a:lnTo>
                <a:lnTo>
                  <a:pt x="13931" y="98170"/>
                </a:lnTo>
                <a:lnTo>
                  <a:pt x="13931" y="53593"/>
                </a:lnTo>
                <a:lnTo>
                  <a:pt x="48298" y="53593"/>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27" name="object 136">
            <a:extLst>
              <a:ext uri="{FF2B5EF4-FFF2-40B4-BE49-F238E27FC236}">
                <a16:creationId xmlns:a16="http://schemas.microsoft.com/office/drawing/2014/main" id="{8BC66596-1CBB-3DF3-8B31-0888DE3EEE1C}"/>
              </a:ext>
            </a:extLst>
          </p:cNvPr>
          <p:cNvSpPr/>
          <p:nvPr/>
        </p:nvSpPr>
        <p:spPr>
          <a:xfrm>
            <a:off x="3281630" y="2630310"/>
            <a:ext cx="50987" cy="86846"/>
          </a:xfrm>
          <a:custGeom>
            <a:avLst/>
            <a:gdLst/>
            <a:ahLst/>
            <a:cxnLst/>
            <a:rect l="l" t="t" r="r" b="b"/>
            <a:pathLst>
              <a:path w="57785" h="98425">
                <a:moveTo>
                  <a:pt x="54851" y="0"/>
                </a:moveTo>
                <a:lnTo>
                  <a:pt x="0" y="0"/>
                </a:lnTo>
                <a:lnTo>
                  <a:pt x="0" y="98170"/>
                </a:lnTo>
                <a:lnTo>
                  <a:pt x="57708" y="98170"/>
                </a:lnTo>
                <a:lnTo>
                  <a:pt x="57708" y="87756"/>
                </a:lnTo>
                <a:lnTo>
                  <a:pt x="13931" y="87756"/>
                </a:lnTo>
                <a:lnTo>
                  <a:pt x="13931" y="52196"/>
                </a:lnTo>
                <a:lnTo>
                  <a:pt x="48234" y="52196"/>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28" name="object 137">
            <a:extLst>
              <a:ext uri="{FF2B5EF4-FFF2-40B4-BE49-F238E27FC236}">
                <a16:creationId xmlns:a16="http://schemas.microsoft.com/office/drawing/2014/main" id="{31B69719-EADB-468C-D7B6-6C8F7F8D0D97}"/>
              </a:ext>
            </a:extLst>
          </p:cNvPr>
          <p:cNvSpPr/>
          <p:nvPr/>
        </p:nvSpPr>
        <p:spPr>
          <a:xfrm>
            <a:off x="3493656" y="2628148"/>
            <a:ext cx="70171" cy="90957"/>
          </a:xfrm>
          <a:prstGeom prst="rect">
            <a:avLst/>
          </a:prstGeom>
          <a:blipFill>
            <a:blip r:embed="rId7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29" name="object 138">
            <a:extLst>
              <a:ext uri="{FF2B5EF4-FFF2-40B4-BE49-F238E27FC236}">
                <a16:creationId xmlns:a16="http://schemas.microsoft.com/office/drawing/2014/main" id="{FCF1E940-5B08-CEF8-CD4A-6A08DDC13236}"/>
              </a:ext>
            </a:extLst>
          </p:cNvPr>
          <p:cNvSpPr/>
          <p:nvPr/>
        </p:nvSpPr>
        <p:spPr>
          <a:xfrm>
            <a:off x="3720474" y="2630309"/>
            <a:ext cx="65789" cy="86621"/>
          </a:xfrm>
          <a:prstGeom prst="rect">
            <a:avLst/>
          </a:prstGeom>
          <a:blipFill>
            <a:blip r:embed="rId7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30" name="object 139">
            <a:extLst>
              <a:ext uri="{FF2B5EF4-FFF2-40B4-BE49-F238E27FC236}">
                <a16:creationId xmlns:a16="http://schemas.microsoft.com/office/drawing/2014/main" id="{1A583954-C34B-CA92-2AAE-7C1E17772248}"/>
              </a:ext>
            </a:extLst>
          </p:cNvPr>
          <p:cNvSpPr/>
          <p:nvPr/>
        </p:nvSpPr>
        <p:spPr>
          <a:xfrm>
            <a:off x="3960639" y="2708258"/>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31" name="object 140">
            <a:extLst>
              <a:ext uri="{FF2B5EF4-FFF2-40B4-BE49-F238E27FC236}">
                <a16:creationId xmlns:a16="http://schemas.microsoft.com/office/drawing/2014/main" id="{343E9C9E-D7B8-0E74-1F8D-B493EA06A66E}"/>
              </a:ext>
            </a:extLst>
          </p:cNvPr>
          <p:cNvSpPr/>
          <p:nvPr/>
        </p:nvSpPr>
        <p:spPr>
          <a:xfrm>
            <a:off x="3966780" y="2629817"/>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32" name="object 141">
            <a:extLst>
              <a:ext uri="{FF2B5EF4-FFF2-40B4-BE49-F238E27FC236}">
                <a16:creationId xmlns:a16="http://schemas.microsoft.com/office/drawing/2014/main" id="{7A9E0A8A-40B2-0BF3-A0A4-AB012F14D3DB}"/>
              </a:ext>
            </a:extLst>
          </p:cNvPr>
          <p:cNvSpPr/>
          <p:nvPr/>
        </p:nvSpPr>
        <p:spPr>
          <a:xfrm>
            <a:off x="4206882" y="263031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33" name="object 142">
            <a:extLst>
              <a:ext uri="{FF2B5EF4-FFF2-40B4-BE49-F238E27FC236}">
                <a16:creationId xmlns:a16="http://schemas.microsoft.com/office/drawing/2014/main" id="{5DD90DA2-6B72-9D9C-3878-F8DD828BA92C}"/>
              </a:ext>
            </a:extLst>
          </p:cNvPr>
          <p:cNvSpPr/>
          <p:nvPr/>
        </p:nvSpPr>
        <p:spPr>
          <a:xfrm>
            <a:off x="4408695" y="2630309"/>
            <a:ext cx="64971" cy="86621"/>
          </a:xfrm>
          <a:prstGeom prst="rect">
            <a:avLst/>
          </a:prstGeom>
          <a:blipFill>
            <a:blip r:embed="rId7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34" name="object 143">
            <a:extLst>
              <a:ext uri="{FF2B5EF4-FFF2-40B4-BE49-F238E27FC236}">
                <a16:creationId xmlns:a16="http://schemas.microsoft.com/office/drawing/2014/main" id="{E215BEB1-25F4-1A19-72C7-94108E534FAB}"/>
              </a:ext>
            </a:extLst>
          </p:cNvPr>
          <p:cNvSpPr/>
          <p:nvPr/>
        </p:nvSpPr>
        <p:spPr>
          <a:xfrm>
            <a:off x="4631524" y="2630309"/>
            <a:ext cx="37540" cy="104215"/>
          </a:xfrm>
          <a:custGeom>
            <a:avLst/>
            <a:gdLst/>
            <a:ahLst/>
            <a:cxnLst/>
            <a:rect l="l" t="t" r="r" b="b"/>
            <a:pathLst>
              <a:path w="42545" h="118110">
                <a:moveTo>
                  <a:pt x="0" y="104076"/>
                </a:moveTo>
                <a:lnTo>
                  <a:pt x="0" y="116420"/>
                </a:lnTo>
                <a:lnTo>
                  <a:pt x="4864" y="117347"/>
                </a:lnTo>
                <a:lnTo>
                  <a:pt x="8851" y="117805"/>
                </a:lnTo>
                <a:lnTo>
                  <a:pt x="11937" y="117805"/>
                </a:lnTo>
                <a:lnTo>
                  <a:pt x="25206" y="115804"/>
                </a:lnTo>
                <a:lnTo>
                  <a:pt x="34683" y="109801"/>
                </a:lnTo>
                <a:lnTo>
                  <a:pt x="36464"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4" y="106667"/>
                </a:lnTo>
                <a:lnTo>
                  <a:pt x="40370" y="99792"/>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35" name="object 144">
            <a:extLst>
              <a:ext uri="{FF2B5EF4-FFF2-40B4-BE49-F238E27FC236}">
                <a16:creationId xmlns:a16="http://schemas.microsoft.com/office/drawing/2014/main" id="{6B0CCA9E-0B70-847C-FC2D-5E9388C1B9A4}"/>
              </a:ext>
            </a:extLst>
          </p:cNvPr>
          <p:cNvSpPr/>
          <p:nvPr/>
        </p:nvSpPr>
        <p:spPr>
          <a:xfrm>
            <a:off x="4852145" y="2630309"/>
            <a:ext cx="66204" cy="86621"/>
          </a:xfrm>
          <a:prstGeom prst="rect">
            <a:avLst/>
          </a:prstGeom>
          <a:blipFill>
            <a:blip r:embed="rId6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36" name="object 145">
            <a:extLst>
              <a:ext uri="{FF2B5EF4-FFF2-40B4-BE49-F238E27FC236}">
                <a16:creationId xmlns:a16="http://schemas.microsoft.com/office/drawing/2014/main" id="{72FEA45C-B593-C859-EC74-073000284E27}"/>
              </a:ext>
            </a:extLst>
          </p:cNvPr>
          <p:cNvSpPr/>
          <p:nvPr/>
        </p:nvSpPr>
        <p:spPr>
          <a:xfrm>
            <a:off x="5073876" y="2630309"/>
            <a:ext cx="80940" cy="86621"/>
          </a:xfrm>
          <a:prstGeom prst="rect">
            <a:avLst/>
          </a:prstGeom>
          <a:blipFill>
            <a:blip r:embed="rId7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37" name="object 146">
            <a:extLst>
              <a:ext uri="{FF2B5EF4-FFF2-40B4-BE49-F238E27FC236}">
                <a16:creationId xmlns:a16="http://schemas.microsoft.com/office/drawing/2014/main" id="{C8F28D2B-1AFC-9DB3-C19C-824764DEC768}"/>
              </a:ext>
            </a:extLst>
          </p:cNvPr>
          <p:cNvSpPr/>
          <p:nvPr/>
        </p:nvSpPr>
        <p:spPr>
          <a:xfrm>
            <a:off x="5299731" y="2628148"/>
            <a:ext cx="80999" cy="90957"/>
          </a:xfrm>
          <a:prstGeom prst="rect">
            <a:avLst/>
          </a:prstGeom>
          <a:blipFill>
            <a:blip r:embed="rId5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38" name="object 147">
            <a:extLst>
              <a:ext uri="{FF2B5EF4-FFF2-40B4-BE49-F238E27FC236}">
                <a16:creationId xmlns:a16="http://schemas.microsoft.com/office/drawing/2014/main" id="{851D0061-85BF-DDAA-D41E-F7F4CE774D11}"/>
              </a:ext>
            </a:extLst>
          </p:cNvPr>
          <p:cNvSpPr/>
          <p:nvPr/>
        </p:nvSpPr>
        <p:spPr>
          <a:xfrm>
            <a:off x="1291544" y="2856647"/>
            <a:ext cx="61407" cy="86632"/>
          </a:xfrm>
          <a:prstGeom prst="rect">
            <a:avLst/>
          </a:prstGeom>
          <a:blipFill>
            <a:blip r:embed="rId7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39" name="object 148">
            <a:extLst>
              <a:ext uri="{FF2B5EF4-FFF2-40B4-BE49-F238E27FC236}">
                <a16:creationId xmlns:a16="http://schemas.microsoft.com/office/drawing/2014/main" id="{FC96BFF7-A8B3-1205-615F-EE310CEA8B1F}"/>
              </a:ext>
            </a:extLst>
          </p:cNvPr>
          <p:cNvSpPr/>
          <p:nvPr/>
        </p:nvSpPr>
        <p:spPr>
          <a:xfrm>
            <a:off x="1859256" y="2854417"/>
            <a:ext cx="59189" cy="91014"/>
          </a:xfrm>
          <a:prstGeom prst="rect">
            <a:avLst/>
          </a:prstGeom>
          <a:blipFill>
            <a:blip r:embed="rId7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40" name="object 149">
            <a:extLst>
              <a:ext uri="{FF2B5EF4-FFF2-40B4-BE49-F238E27FC236}">
                <a16:creationId xmlns:a16="http://schemas.microsoft.com/office/drawing/2014/main" id="{CEFEF337-13F7-DEDA-C97A-423167F3D8D8}"/>
              </a:ext>
            </a:extLst>
          </p:cNvPr>
          <p:cNvSpPr/>
          <p:nvPr/>
        </p:nvSpPr>
        <p:spPr>
          <a:xfrm>
            <a:off x="1582896" y="2856647"/>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41" name="object 150">
            <a:extLst>
              <a:ext uri="{FF2B5EF4-FFF2-40B4-BE49-F238E27FC236}">
                <a16:creationId xmlns:a16="http://schemas.microsoft.com/office/drawing/2014/main" id="{658BF06B-BF8C-6133-502E-92877D71E9B6}"/>
              </a:ext>
            </a:extLst>
          </p:cNvPr>
          <p:cNvSpPr/>
          <p:nvPr/>
        </p:nvSpPr>
        <p:spPr>
          <a:xfrm>
            <a:off x="2130550" y="2856647"/>
            <a:ext cx="80368" cy="86632"/>
          </a:xfrm>
          <a:prstGeom prst="rect">
            <a:avLst/>
          </a:prstGeom>
          <a:blipFill>
            <a:blip r:embed="rId7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42" name="object 151">
            <a:extLst>
              <a:ext uri="{FF2B5EF4-FFF2-40B4-BE49-F238E27FC236}">
                <a16:creationId xmlns:a16="http://schemas.microsoft.com/office/drawing/2014/main" id="{C80EE924-F455-CCDF-4631-42294E76F971}"/>
              </a:ext>
            </a:extLst>
          </p:cNvPr>
          <p:cNvSpPr/>
          <p:nvPr/>
        </p:nvSpPr>
        <p:spPr>
          <a:xfrm>
            <a:off x="2376284" y="2856647"/>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43" name="object 152">
            <a:extLst>
              <a:ext uri="{FF2B5EF4-FFF2-40B4-BE49-F238E27FC236}">
                <a16:creationId xmlns:a16="http://schemas.microsoft.com/office/drawing/2014/main" id="{DB95B55B-D240-E5A5-9359-4FE0B59BD57E}"/>
              </a:ext>
            </a:extLst>
          </p:cNvPr>
          <p:cNvSpPr/>
          <p:nvPr/>
        </p:nvSpPr>
        <p:spPr>
          <a:xfrm>
            <a:off x="2588310" y="2854473"/>
            <a:ext cx="70182" cy="90957"/>
          </a:xfrm>
          <a:prstGeom prst="rect">
            <a:avLst/>
          </a:prstGeom>
          <a:blipFill>
            <a:blip r:embed="rId7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44" name="object 153">
            <a:extLst>
              <a:ext uri="{FF2B5EF4-FFF2-40B4-BE49-F238E27FC236}">
                <a16:creationId xmlns:a16="http://schemas.microsoft.com/office/drawing/2014/main" id="{F906CDC9-9DBB-5F92-A434-F88768579BD6}"/>
              </a:ext>
            </a:extLst>
          </p:cNvPr>
          <p:cNvSpPr/>
          <p:nvPr/>
        </p:nvSpPr>
        <p:spPr>
          <a:xfrm>
            <a:off x="2815128" y="2856647"/>
            <a:ext cx="72524" cy="86632"/>
          </a:xfrm>
          <a:prstGeom prst="rect">
            <a:avLst/>
          </a:prstGeom>
          <a:blipFill>
            <a:blip r:embed="rId7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45" name="object 154">
            <a:extLst>
              <a:ext uri="{FF2B5EF4-FFF2-40B4-BE49-F238E27FC236}">
                <a16:creationId xmlns:a16="http://schemas.microsoft.com/office/drawing/2014/main" id="{F2715A6E-EBF9-C5DB-6719-4378E4FF51CA}"/>
              </a:ext>
            </a:extLst>
          </p:cNvPr>
          <p:cNvSpPr/>
          <p:nvPr/>
        </p:nvSpPr>
        <p:spPr>
          <a:xfrm>
            <a:off x="3055294" y="2856647"/>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46" name="object 155">
            <a:extLst>
              <a:ext uri="{FF2B5EF4-FFF2-40B4-BE49-F238E27FC236}">
                <a16:creationId xmlns:a16="http://schemas.microsoft.com/office/drawing/2014/main" id="{19218731-5044-EA73-BC5A-C70AD00BAAD5}"/>
              </a:ext>
            </a:extLst>
          </p:cNvPr>
          <p:cNvSpPr/>
          <p:nvPr/>
        </p:nvSpPr>
        <p:spPr>
          <a:xfrm>
            <a:off x="3281629" y="2856647"/>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47" name="object 156">
            <a:extLst>
              <a:ext uri="{FF2B5EF4-FFF2-40B4-BE49-F238E27FC236}">
                <a16:creationId xmlns:a16="http://schemas.microsoft.com/office/drawing/2014/main" id="{0557BF19-D2D4-39E0-7AB4-2CC15457C99A}"/>
              </a:ext>
            </a:extLst>
          </p:cNvPr>
          <p:cNvSpPr/>
          <p:nvPr/>
        </p:nvSpPr>
        <p:spPr>
          <a:xfrm>
            <a:off x="3493656" y="2854473"/>
            <a:ext cx="70171" cy="90957"/>
          </a:xfrm>
          <a:prstGeom prst="rect">
            <a:avLst/>
          </a:prstGeom>
          <a:blipFill>
            <a:blip r:embed="rId7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48" name="object 157">
            <a:extLst>
              <a:ext uri="{FF2B5EF4-FFF2-40B4-BE49-F238E27FC236}">
                <a16:creationId xmlns:a16="http://schemas.microsoft.com/office/drawing/2014/main" id="{A2FC7427-B15A-5877-8B9D-1C114E522F25}"/>
              </a:ext>
            </a:extLst>
          </p:cNvPr>
          <p:cNvSpPr/>
          <p:nvPr/>
        </p:nvSpPr>
        <p:spPr>
          <a:xfrm>
            <a:off x="3720474" y="2856647"/>
            <a:ext cx="65789" cy="86632"/>
          </a:xfrm>
          <a:prstGeom prst="rect">
            <a:avLst/>
          </a:prstGeom>
          <a:blipFill>
            <a:blip r:embed="rId6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49" name="object 158">
            <a:extLst>
              <a:ext uri="{FF2B5EF4-FFF2-40B4-BE49-F238E27FC236}">
                <a16:creationId xmlns:a16="http://schemas.microsoft.com/office/drawing/2014/main" id="{3298546E-FB4D-6115-A68A-C2249011D2ED}"/>
              </a:ext>
            </a:extLst>
          </p:cNvPr>
          <p:cNvSpPr/>
          <p:nvPr/>
        </p:nvSpPr>
        <p:spPr>
          <a:xfrm>
            <a:off x="3960639" y="2934616"/>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50" name="object 159">
            <a:extLst>
              <a:ext uri="{FF2B5EF4-FFF2-40B4-BE49-F238E27FC236}">
                <a16:creationId xmlns:a16="http://schemas.microsoft.com/office/drawing/2014/main" id="{E0321A75-B608-0F15-E12A-C24C80E07AB8}"/>
              </a:ext>
            </a:extLst>
          </p:cNvPr>
          <p:cNvSpPr/>
          <p:nvPr/>
        </p:nvSpPr>
        <p:spPr>
          <a:xfrm>
            <a:off x="3966780" y="2856175"/>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51" name="object 160">
            <a:extLst>
              <a:ext uri="{FF2B5EF4-FFF2-40B4-BE49-F238E27FC236}">
                <a16:creationId xmlns:a16="http://schemas.microsoft.com/office/drawing/2014/main" id="{173727B6-F36A-3285-E2B3-FF40A55AF927}"/>
              </a:ext>
            </a:extLst>
          </p:cNvPr>
          <p:cNvSpPr/>
          <p:nvPr/>
        </p:nvSpPr>
        <p:spPr>
          <a:xfrm>
            <a:off x="4206882" y="285664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52" name="object 161">
            <a:extLst>
              <a:ext uri="{FF2B5EF4-FFF2-40B4-BE49-F238E27FC236}">
                <a16:creationId xmlns:a16="http://schemas.microsoft.com/office/drawing/2014/main" id="{8D69E79D-3506-DD18-DB24-65E7A11AB5C0}"/>
              </a:ext>
            </a:extLst>
          </p:cNvPr>
          <p:cNvSpPr/>
          <p:nvPr/>
        </p:nvSpPr>
        <p:spPr>
          <a:xfrm>
            <a:off x="4408695" y="2856647"/>
            <a:ext cx="64971" cy="86632"/>
          </a:xfrm>
          <a:prstGeom prst="rect">
            <a:avLst/>
          </a:prstGeom>
          <a:blipFill>
            <a:blip r:embed="rId6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53" name="object 162">
            <a:extLst>
              <a:ext uri="{FF2B5EF4-FFF2-40B4-BE49-F238E27FC236}">
                <a16:creationId xmlns:a16="http://schemas.microsoft.com/office/drawing/2014/main" id="{E96C5352-E56F-5E2D-3671-616994087FA0}"/>
              </a:ext>
            </a:extLst>
          </p:cNvPr>
          <p:cNvSpPr/>
          <p:nvPr/>
        </p:nvSpPr>
        <p:spPr>
          <a:xfrm>
            <a:off x="4631524" y="2856646"/>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6"/>
                </a:lnTo>
                <a:lnTo>
                  <a:pt x="36461"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1" y="106667"/>
                </a:lnTo>
                <a:lnTo>
                  <a:pt x="40370" y="99786"/>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54" name="object 163">
            <a:extLst>
              <a:ext uri="{FF2B5EF4-FFF2-40B4-BE49-F238E27FC236}">
                <a16:creationId xmlns:a16="http://schemas.microsoft.com/office/drawing/2014/main" id="{B27A0A79-D190-3FFB-64B3-5F431878BF77}"/>
              </a:ext>
            </a:extLst>
          </p:cNvPr>
          <p:cNvSpPr/>
          <p:nvPr/>
        </p:nvSpPr>
        <p:spPr>
          <a:xfrm>
            <a:off x="4852145" y="2856647"/>
            <a:ext cx="66204" cy="86632"/>
          </a:xfrm>
          <a:prstGeom prst="rect">
            <a:avLst/>
          </a:prstGeom>
          <a:blipFill>
            <a:blip r:embed="rId6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55" name="object 164">
            <a:extLst>
              <a:ext uri="{FF2B5EF4-FFF2-40B4-BE49-F238E27FC236}">
                <a16:creationId xmlns:a16="http://schemas.microsoft.com/office/drawing/2014/main" id="{1A731E8C-2B89-F3AA-009A-43B8967E0146}"/>
              </a:ext>
            </a:extLst>
          </p:cNvPr>
          <p:cNvSpPr/>
          <p:nvPr/>
        </p:nvSpPr>
        <p:spPr>
          <a:xfrm>
            <a:off x="5073876" y="2856647"/>
            <a:ext cx="80940" cy="86632"/>
          </a:xfrm>
          <a:prstGeom prst="rect">
            <a:avLst/>
          </a:prstGeom>
          <a:blipFill>
            <a:blip r:embed="rId8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56" name="object 165">
            <a:extLst>
              <a:ext uri="{FF2B5EF4-FFF2-40B4-BE49-F238E27FC236}">
                <a16:creationId xmlns:a16="http://schemas.microsoft.com/office/drawing/2014/main" id="{A60FAA63-1CA4-9D6D-8EFD-88D93BB65AFD}"/>
              </a:ext>
            </a:extLst>
          </p:cNvPr>
          <p:cNvSpPr/>
          <p:nvPr/>
        </p:nvSpPr>
        <p:spPr>
          <a:xfrm>
            <a:off x="5299731" y="2854473"/>
            <a:ext cx="80999" cy="90957"/>
          </a:xfrm>
          <a:prstGeom prst="rect">
            <a:avLst/>
          </a:prstGeom>
          <a:blipFill>
            <a:blip r:embed="rId8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57" name="object 166">
            <a:extLst>
              <a:ext uri="{FF2B5EF4-FFF2-40B4-BE49-F238E27FC236}">
                <a16:creationId xmlns:a16="http://schemas.microsoft.com/office/drawing/2014/main" id="{1F033224-9EA8-4ECF-0993-2164C7DCDBBD}"/>
              </a:ext>
            </a:extLst>
          </p:cNvPr>
          <p:cNvSpPr/>
          <p:nvPr/>
        </p:nvSpPr>
        <p:spPr>
          <a:xfrm>
            <a:off x="1291544" y="3082972"/>
            <a:ext cx="61407" cy="86632"/>
          </a:xfrm>
          <a:prstGeom prst="rect">
            <a:avLst/>
          </a:prstGeom>
          <a:blipFill>
            <a:blip r:embed="rId8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58" name="object 167">
            <a:extLst>
              <a:ext uri="{FF2B5EF4-FFF2-40B4-BE49-F238E27FC236}">
                <a16:creationId xmlns:a16="http://schemas.microsoft.com/office/drawing/2014/main" id="{F0D03EEF-46BC-D1C6-9E69-0A2A1ADBB289}"/>
              </a:ext>
            </a:extLst>
          </p:cNvPr>
          <p:cNvSpPr/>
          <p:nvPr/>
        </p:nvSpPr>
        <p:spPr>
          <a:xfrm>
            <a:off x="1857385" y="3082972"/>
            <a:ext cx="61407" cy="86632"/>
          </a:xfrm>
          <a:prstGeom prst="rect">
            <a:avLst/>
          </a:prstGeom>
          <a:blipFill>
            <a:blip r:embed="rId8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59" name="object 168">
            <a:extLst>
              <a:ext uri="{FF2B5EF4-FFF2-40B4-BE49-F238E27FC236}">
                <a16:creationId xmlns:a16="http://schemas.microsoft.com/office/drawing/2014/main" id="{31549B84-9D8C-8DEF-3064-E2AA51D612EB}"/>
              </a:ext>
            </a:extLst>
          </p:cNvPr>
          <p:cNvSpPr/>
          <p:nvPr/>
        </p:nvSpPr>
        <p:spPr>
          <a:xfrm>
            <a:off x="2130550" y="3082972"/>
            <a:ext cx="80368" cy="86632"/>
          </a:xfrm>
          <a:prstGeom prst="rect">
            <a:avLst/>
          </a:prstGeom>
          <a:blipFill>
            <a:blip r:embed="rId8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60" name="object 169">
            <a:extLst>
              <a:ext uri="{FF2B5EF4-FFF2-40B4-BE49-F238E27FC236}">
                <a16:creationId xmlns:a16="http://schemas.microsoft.com/office/drawing/2014/main" id="{3DA94890-8485-2B7F-5C9D-02B08B448737}"/>
              </a:ext>
            </a:extLst>
          </p:cNvPr>
          <p:cNvSpPr/>
          <p:nvPr/>
        </p:nvSpPr>
        <p:spPr>
          <a:xfrm>
            <a:off x="2376284" y="3082972"/>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61" name="object 170">
            <a:extLst>
              <a:ext uri="{FF2B5EF4-FFF2-40B4-BE49-F238E27FC236}">
                <a16:creationId xmlns:a16="http://schemas.microsoft.com/office/drawing/2014/main" id="{4FF0D5E9-A6FC-71E6-2E1A-200DE8C229F7}"/>
              </a:ext>
            </a:extLst>
          </p:cNvPr>
          <p:cNvSpPr/>
          <p:nvPr/>
        </p:nvSpPr>
        <p:spPr>
          <a:xfrm>
            <a:off x="2588310" y="3080820"/>
            <a:ext cx="70182" cy="90957"/>
          </a:xfrm>
          <a:prstGeom prst="rect">
            <a:avLst/>
          </a:prstGeom>
          <a:blipFill>
            <a:blip r:embed="rId8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62" name="object 171">
            <a:extLst>
              <a:ext uri="{FF2B5EF4-FFF2-40B4-BE49-F238E27FC236}">
                <a16:creationId xmlns:a16="http://schemas.microsoft.com/office/drawing/2014/main" id="{BB9F40DE-653C-6C5E-CD72-C74492C9F0AC}"/>
              </a:ext>
            </a:extLst>
          </p:cNvPr>
          <p:cNvSpPr/>
          <p:nvPr/>
        </p:nvSpPr>
        <p:spPr>
          <a:xfrm>
            <a:off x="2815128" y="3082972"/>
            <a:ext cx="72524" cy="86632"/>
          </a:xfrm>
          <a:prstGeom prst="rect">
            <a:avLst/>
          </a:prstGeom>
          <a:blipFill>
            <a:blip r:embed="rId8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63" name="object 172">
            <a:extLst>
              <a:ext uri="{FF2B5EF4-FFF2-40B4-BE49-F238E27FC236}">
                <a16:creationId xmlns:a16="http://schemas.microsoft.com/office/drawing/2014/main" id="{37BFF9F8-7B5C-04F1-A95E-3DFB4FB7F758}"/>
              </a:ext>
            </a:extLst>
          </p:cNvPr>
          <p:cNvSpPr/>
          <p:nvPr/>
        </p:nvSpPr>
        <p:spPr>
          <a:xfrm>
            <a:off x="3055294" y="308297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64" name="object 173">
            <a:extLst>
              <a:ext uri="{FF2B5EF4-FFF2-40B4-BE49-F238E27FC236}">
                <a16:creationId xmlns:a16="http://schemas.microsoft.com/office/drawing/2014/main" id="{53615DCB-0D44-D11C-9AA0-95153D7B3A05}"/>
              </a:ext>
            </a:extLst>
          </p:cNvPr>
          <p:cNvSpPr/>
          <p:nvPr/>
        </p:nvSpPr>
        <p:spPr>
          <a:xfrm>
            <a:off x="3281629" y="3082972"/>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65" name="object 174">
            <a:extLst>
              <a:ext uri="{FF2B5EF4-FFF2-40B4-BE49-F238E27FC236}">
                <a16:creationId xmlns:a16="http://schemas.microsoft.com/office/drawing/2014/main" id="{AB960EB5-BB1B-F44F-4113-D824196C5E8E}"/>
              </a:ext>
            </a:extLst>
          </p:cNvPr>
          <p:cNvSpPr/>
          <p:nvPr/>
        </p:nvSpPr>
        <p:spPr>
          <a:xfrm>
            <a:off x="3493656" y="3080820"/>
            <a:ext cx="70171" cy="90957"/>
          </a:xfrm>
          <a:prstGeom prst="rect">
            <a:avLst/>
          </a:prstGeom>
          <a:blipFill>
            <a:blip r:embed="rId8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66" name="object 175">
            <a:extLst>
              <a:ext uri="{FF2B5EF4-FFF2-40B4-BE49-F238E27FC236}">
                <a16:creationId xmlns:a16="http://schemas.microsoft.com/office/drawing/2014/main" id="{FF3FC9F1-1783-FB06-EECB-0448812E6D51}"/>
              </a:ext>
            </a:extLst>
          </p:cNvPr>
          <p:cNvSpPr/>
          <p:nvPr/>
        </p:nvSpPr>
        <p:spPr>
          <a:xfrm>
            <a:off x="3720474" y="3082972"/>
            <a:ext cx="65789" cy="86632"/>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67" name="object 176">
            <a:extLst>
              <a:ext uri="{FF2B5EF4-FFF2-40B4-BE49-F238E27FC236}">
                <a16:creationId xmlns:a16="http://schemas.microsoft.com/office/drawing/2014/main" id="{2EFBB77B-E586-AB21-F381-E87E0518EBDA}"/>
              </a:ext>
            </a:extLst>
          </p:cNvPr>
          <p:cNvSpPr/>
          <p:nvPr/>
        </p:nvSpPr>
        <p:spPr>
          <a:xfrm>
            <a:off x="3960639" y="3160976"/>
            <a:ext cx="51546" cy="8965"/>
          </a:xfrm>
          <a:custGeom>
            <a:avLst/>
            <a:gdLst/>
            <a:ahLst/>
            <a:cxnLst/>
            <a:rect l="l" t="t" r="r" b="b"/>
            <a:pathLst>
              <a:path w="58420" h="10160">
                <a:moveTo>
                  <a:pt x="0" y="10159"/>
                </a:moveTo>
                <a:lnTo>
                  <a:pt x="58115" y="10159"/>
                </a:lnTo>
                <a:lnTo>
                  <a:pt x="58115" y="0"/>
                </a:lnTo>
                <a:lnTo>
                  <a:pt x="0" y="0"/>
                </a:lnTo>
                <a:lnTo>
                  <a:pt x="0" y="10159"/>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68" name="object 177">
            <a:extLst>
              <a:ext uri="{FF2B5EF4-FFF2-40B4-BE49-F238E27FC236}">
                <a16:creationId xmlns:a16="http://schemas.microsoft.com/office/drawing/2014/main" id="{52D181BB-0AED-2870-04E6-45BFC0624D62}"/>
              </a:ext>
            </a:extLst>
          </p:cNvPr>
          <p:cNvSpPr/>
          <p:nvPr/>
        </p:nvSpPr>
        <p:spPr>
          <a:xfrm>
            <a:off x="3966780" y="3082535"/>
            <a:ext cx="0" cy="78441"/>
          </a:xfrm>
          <a:custGeom>
            <a:avLst/>
            <a:gdLst/>
            <a:ahLst/>
            <a:cxnLst/>
            <a:rect l="l" t="t" r="r" b="b"/>
            <a:pathLst>
              <a:path h="88900">
                <a:moveTo>
                  <a:pt x="0" y="0"/>
                </a:moveTo>
                <a:lnTo>
                  <a:pt x="0" y="88899"/>
                </a:lnTo>
              </a:path>
            </a:pathLst>
          </a:custGeom>
          <a:ln w="13919">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69" name="object 178">
            <a:extLst>
              <a:ext uri="{FF2B5EF4-FFF2-40B4-BE49-F238E27FC236}">
                <a16:creationId xmlns:a16="http://schemas.microsoft.com/office/drawing/2014/main" id="{7AA4C39A-36A2-DEDF-C0AC-70D532B34B7F}"/>
              </a:ext>
            </a:extLst>
          </p:cNvPr>
          <p:cNvSpPr/>
          <p:nvPr/>
        </p:nvSpPr>
        <p:spPr>
          <a:xfrm>
            <a:off x="4206882" y="308297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70" name="object 179">
            <a:extLst>
              <a:ext uri="{FF2B5EF4-FFF2-40B4-BE49-F238E27FC236}">
                <a16:creationId xmlns:a16="http://schemas.microsoft.com/office/drawing/2014/main" id="{21989167-8738-A101-A2FC-944003EF6B91}"/>
              </a:ext>
            </a:extLst>
          </p:cNvPr>
          <p:cNvSpPr/>
          <p:nvPr/>
        </p:nvSpPr>
        <p:spPr>
          <a:xfrm>
            <a:off x="4408695" y="3082972"/>
            <a:ext cx="64971" cy="86632"/>
          </a:xfrm>
          <a:prstGeom prst="rect">
            <a:avLst/>
          </a:prstGeom>
          <a:blipFill>
            <a:blip r:embed="rId5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71" name="object 180">
            <a:extLst>
              <a:ext uri="{FF2B5EF4-FFF2-40B4-BE49-F238E27FC236}">
                <a16:creationId xmlns:a16="http://schemas.microsoft.com/office/drawing/2014/main" id="{96E3086B-4324-20B4-586B-84ECB1CA3EFE}"/>
              </a:ext>
            </a:extLst>
          </p:cNvPr>
          <p:cNvSpPr/>
          <p:nvPr/>
        </p:nvSpPr>
        <p:spPr>
          <a:xfrm>
            <a:off x="4631524" y="3082972"/>
            <a:ext cx="37540" cy="104215"/>
          </a:xfrm>
          <a:custGeom>
            <a:avLst/>
            <a:gdLst/>
            <a:ahLst/>
            <a:cxnLst/>
            <a:rect l="l" t="t" r="r" b="b"/>
            <a:pathLst>
              <a:path w="42545" h="118110">
                <a:moveTo>
                  <a:pt x="0" y="104089"/>
                </a:moveTo>
                <a:lnTo>
                  <a:pt x="0" y="116433"/>
                </a:lnTo>
                <a:lnTo>
                  <a:pt x="4864" y="117347"/>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72" name="object 181">
            <a:extLst>
              <a:ext uri="{FF2B5EF4-FFF2-40B4-BE49-F238E27FC236}">
                <a16:creationId xmlns:a16="http://schemas.microsoft.com/office/drawing/2014/main" id="{617A8AE4-59E4-167D-529F-A3AFB7F7B899}"/>
              </a:ext>
            </a:extLst>
          </p:cNvPr>
          <p:cNvSpPr/>
          <p:nvPr/>
        </p:nvSpPr>
        <p:spPr>
          <a:xfrm>
            <a:off x="4852145" y="3082972"/>
            <a:ext cx="66204" cy="86632"/>
          </a:xfrm>
          <a:prstGeom prst="rect">
            <a:avLst/>
          </a:prstGeom>
          <a:blipFill>
            <a:blip r:embed="rId8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73" name="object 182">
            <a:extLst>
              <a:ext uri="{FF2B5EF4-FFF2-40B4-BE49-F238E27FC236}">
                <a16:creationId xmlns:a16="http://schemas.microsoft.com/office/drawing/2014/main" id="{BB1F9489-7574-F69D-AAF2-3A25C9B183FD}"/>
              </a:ext>
            </a:extLst>
          </p:cNvPr>
          <p:cNvSpPr/>
          <p:nvPr/>
        </p:nvSpPr>
        <p:spPr>
          <a:xfrm>
            <a:off x="5073876" y="3082972"/>
            <a:ext cx="80940" cy="86632"/>
          </a:xfrm>
          <a:prstGeom prst="rect">
            <a:avLst/>
          </a:prstGeom>
          <a:blipFill>
            <a:blip r:embed="rId8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74" name="object 183">
            <a:extLst>
              <a:ext uri="{FF2B5EF4-FFF2-40B4-BE49-F238E27FC236}">
                <a16:creationId xmlns:a16="http://schemas.microsoft.com/office/drawing/2014/main" id="{8732894C-37C3-E774-5AD6-C25097C7DE3C}"/>
              </a:ext>
            </a:extLst>
          </p:cNvPr>
          <p:cNvSpPr/>
          <p:nvPr/>
        </p:nvSpPr>
        <p:spPr>
          <a:xfrm>
            <a:off x="5299730" y="3080820"/>
            <a:ext cx="81000" cy="90957"/>
          </a:xfrm>
          <a:prstGeom prst="rect">
            <a:avLst/>
          </a:prstGeom>
          <a:blipFill>
            <a:blip r:embed="rId9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75" name="object 184">
            <a:extLst>
              <a:ext uri="{FF2B5EF4-FFF2-40B4-BE49-F238E27FC236}">
                <a16:creationId xmlns:a16="http://schemas.microsoft.com/office/drawing/2014/main" id="{713F33F5-AEA8-BD82-4686-A94AF3001EC0}"/>
              </a:ext>
            </a:extLst>
          </p:cNvPr>
          <p:cNvSpPr/>
          <p:nvPr/>
        </p:nvSpPr>
        <p:spPr>
          <a:xfrm>
            <a:off x="1293415" y="3307090"/>
            <a:ext cx="59189" cy="91014"/>
          </a:xfrm>
          <a:prstGeom prst="rect">
            <a:avLst/>
          </a:prstGeom>
          <a:blipFill>
            <a:blip r:embed="rId9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76" name="object 185">
            <a:extLst>
              <a:ext uri="{FF2B5EF4-FFF2-40B4-BE49-F238E27FC236}">
                <a16:creationId xmlns:a16="http://schemas.microsoft.com/office/drawing/2014/main" id="{821BC8A3-E060-B744-0523-2ABB96E8CF14}"/>
              </a:ext>
            </a:extLst>
          </p:cNvPr>
          <p:cNvSpPr/>
          <p:nvPr/>
        </p:nvSpPr>
        <p:spPr>
          <a:xfrm>
            <a:off x="1859256" y="3307090"/>
            <a:ext cx="59189" cy="91014"/>
          </a:xfrm>
          <a:prstGeom prst="rect">
            <a:avLst/>
          </a:prstGeom>
          <a:blipFill>
            <a:blip r:embed="rId9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77" name="object 186">
            <a:extLst>
              <a:ext uri="{FF2B5EF4-FFF2-40B4-BE49-F238E27FC236}">
                <a16:creationId xmlns:a16="http://schemas.microsoft.com/office/drawing/2014/main" id="{314B21EE-76AA-F112-D90B-E4A290D2ED76}"/>
              </a:ext>
            </a:extLst>
          </p:cNvPr>
          <p:cNvSpPr/>
          <p:nvPr/>
        </p:nvSpPr>
        <p:spPr>
          <a:xfrm>
            <a:off x="2130550" y="3309320"/>
            <a:ext cx="80368" cy="86621"/>
          </a:xfrm>
          <a:prstGeom prst="rect">
            <a:avLst/>
          </a:prstGeom>
          <a:blipFill>
            <a:blip r:embed="rId9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78" name="object 187">
            <a:extLst>
              <a:ext uri="{FF2B5EF4-FFF2-40B4-BE49-F238E27FC236}">
                <a16:creationId xmlns:a16="http://schemas.microsoft.com/office/drawing/2014/main" id="{198AF6A6-F8E3-2273-7459-1414ABFC5EDE}"/>
              </a:ext>
            </a:extLst>
          </p:cNvPr>
          <p:cNvSpPr/>
          <p:nvPr/>
        </p:nvSpPr>
        <p:spPr>
          <a:xfrm>
            <a:off x="2376284" y="3309319"/>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79" name="object 188">
            <a:extLst>
              <a:ext uri="{FF2B5EF4-FFF2-40B4-BE49-F238E27FC236}">
                <a16:creationId xmlns:a16="http://schemas.microsoft.com/office/drawing/2014/main" id="{DA2D6F8C-B0A8-6AE8-2120-6AF6A900A04E}"/>
              </a:ext>
            </a:extLst>
          </p:cNvPr>
          <p:cNvSpPr/>
          <p:nvPr/>
        </p:nvSpPr>
        <p:spPr>
          <a:xfrm>
            <a:off x="2588310" y="3307146"/>
            <a:ext cx="70182" cy="90957"/>
          </a:xfrm>
          <a:prstGeom prst="rect">
            <a:avLst/>
          </a:prstGeom>
          <a:blipFill>
            <a:blip r:embed="rId9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0" name="object 189">
            <a:extLst>
              <a:ext uri="{FF2B5EF4-FFF2-40B4-BE49-F238E27FC236}">
                <a16:creationId xmlns:a16="http://schemas.microsoft.com/office/drawing/2014/main" id="{1450AA0F-DBCF-492E-E4AE-6BADDA9A9780}"/>
              </a:ext>
            </a:extLst>
          </p:cNvPr>
          <p:cNvSpPr/>
          <p:nvPr/>
        </p:nvSpPr>
        <p:spPr>
          <a:xfrm>
            <a:off x="2815128" y="3309320"/>
            <a:ext cx="72524" cy="86621"/>
          </a:xfrm>
          <a:prstGeom prst="rect">
            <a:avLst/>
          </a:prstGeom>
          <a:blipFill>
            <a:blip r:embed="rId9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1" name="object 190">
            <a:extLst>
              <a:ext uri="{FF2B5EF4-FFF2-40B4-BE49-F238E27FC236}">
                <a16:creationId xmlns:a16="http://schemas.microsoft.com/office/drawing/2014/main" id="{E853FBCA-223E-3952-E62A-449A18E3729D}"/>
              </a:ext>
            </a:extLst>
          </p:cNvPr>
          <p:cNvSpPr/>
          <p:nvPr/>
        </p:nvSpPr>
        <p:spPr>
          <a:xfrm>
            <a:off x="3055294" y="3309319"/>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2" name="object 191">
            <a:extLst>
              <a:ext uri="{FF2B5EF4-FFF2-40B4-BE49-F238E27FC236}">
                <a16:creationId xmlns:a16="http://schemas.microsoft.com/office/drawing/2014/main" id="{C6E77018-95C0-2C44-9EB1-FD373ECCB8AB}"/>
              </a:ext>
            </a:extLst>
          </p:cNvPr>
          <p:cNvSpPr/>
          <p:nvPr/>
        </p:nvSpPr>
        <p:spPr>
          <a:xfrm>
            <a:off x="3281629" y="3309319"/>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3" name="object 192">
            <a:extLst>
              <a:ext uri="{FF2B5EF4-FFF2-40B4-BE49-F238E27FC236}">
                <a16:creationId xmlns:a16="http://schemas.microsoft.com/office/drawing/2014/main" id="{E6D87764-BD0B-6554-3610-F1BDFF9A62D8}"/>
              </a:ext>
            </a:extLst>
          </p:cNvPr>
          <p:cNvSpPr/>
          <p:nvPr/>
        </p:nvSpPr>
        <p:spPr>
          <a:xfrm>
            <a:off x="3493656" y="3307146"/>
            <a:ext cx="70171" cy="90957"/>
          </a:xfrm>
          <a:prstGeom prst="rect">
            <a:avLst/>
          </a:prstGeom>
          <a:blipFill>
            <a:blip r:embed="rId9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4" name="object 193">
            <a:extLst>
              <a:ext uri="{FF2B5EF4-FFF2-40B4-BE49-F238E27FC236}">
                <a16:creationId xmlns:a16="http://schemas.microsoft.com/office/drawing/2014/main" id="{5753DB3A-FEA5-1B8F-F69C-2127DBB6E06D}"/>
              </a:ext>
            </a:extLst>
          </p:cNvPr>
          <p:cNvSpPr/>
          <p:nvPr/>
        </p:nvSpPr>
        <p:spPr>
          <a:xfrm>
            <a:off x="3720474" y="3309320"/>
            <a:ext cx="65789" cy="86621"/>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5" name="object 194">
            <a:extLst>
              <a:ext uri="{FF2B5EF4-FFF2-40B4-BE49-F238E27FC236}">
                <a16:creationId xmlns:a16="http://schemas.microsoft.com/office/drawing/2014/main" id="{A8F0FA57-C1CF-1D67-5844-81E345419A52}"/>
              </a:ext>
            </a:extLst>
          </p:cNvPr>
          <p:cNvSpPr/>
          <p:nvPr/>
        </p:nvSpPr>
        <p:spPr>
          <a:xfrm>
            <a:off x="3960639" y="3309319"/>
            <a:ext cx="51546" cy="86846"/>
          </a:xfrm>
          <a:custGeom>
            <a:avLst/>
            <a:gdLst/>
            <a:ahLst/>
            <a:cxnLst/>
            <a:rect l="l" t="t" r="r" b="b"/>
            <a:pathLst>
              <a:path w="58420" h="98425">
                <a:moveTo>
                  <a:pt x="13919" y="0"/>
                </a:moveTo>
                <a:lnTo>
                  <a:pt x="0" y="0"/>
                </a:lnTo>
                <a:lnTo>
                  <a:pt x="0" y="98171"/>
                </a:lnTo>
                <a:lnTo>
                  <a:pt x="58115" y="98171"/>
                </a:lnTo>
                <a:lnTo>
                  <a:pt x="58115" y="87757"/>
                </a:lnTo>
                <a:lnTo>
                  <a:pt x="13919" y="87757"/>
                </a:lnTo>
                <a:lnTo>
                  <a:pt x="13919"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6" name="object 195">
            <a:extLst>
              <a:ext uri="{FF2B5EF4-FFF2-40B4-BE49-F238E27FC236}">
                <a16:creationId xmlns:a16="http://schemas.microsoft.com/office/drawing/2014/main" id="{4DBD29BD-0D94-306E-65F8-AB60835120DC}"/>
              </a:ext>
            </a:extLst>
          </p:cNvPr>
          <p:cNvSpPr/>
          <p:nvPr/>
        </p:nvSpPr>
        <p:spPr>
          <a:xfrm>
            <a:off x="4206882" y="330931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7" name="object 196">
            <a:extLst>
              <a:ext uri="{FF2B5EF4-FFF2-40B4-BE49-F238E27FC236}">
                <a16:creationId xmlns:a16="http://schemas.microsoft.com/office/drawing/2014/main" id="{B93AE66A-B488-0BE0-7758-C75D9C313885}"/>
              </a:ext>
            </a:extLst>
          </p:cNvPr>
          <p:cNvSpPr/>
          <p:nvPr/>
        </p:nvSpPr>
        <p:spPr>
          <a:xfrm>
            <a:off x="4408695" y="3309320"/>
            <a:ext cx="64971" cy="86621"/>
          </a:xfrm>
          <a:prstGeom prst="rect">
            <a:avLst/>
          </a:prstGeom>
          <a:blipFill>
            <a:blip r:embed="rId9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8" name="object 197">
            <a:extLst>
              <a:ext uri="{FF2B5EF4-FFF2-40B4-BE49-F238E27FC236}">
                <a16:creationId xmlns:a16="http://schemas.microsoft.com/office/drawing/2014/main" id="{68279317-2B6E-2A1F-5037-128388E1EEF2}"/>
              </a:ext>
            </a:extLst>
          </p:cNvPr>
          <p:cNvSpPr/>
          <p:nvPr/>
        </p:nvSpPr>
        <p:spPr>
          <a:xfrm>
            <a:off x="4631524" y="3309319"/>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4"/>
                </a:lnTo>
                <a:lnTo>
                  <a:pt x="36459"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59" y="106667"/>
                </a:lnTo>
                <a:lnTo>
                  <a:pt x="40370" y="99781"/>
                </a:lnTo>
                <a:lnTo>
                  <a:pt x="42265" y="85763"/>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9" name="object 198">
            <a:extLst>
              <a:ext uri="{FF2B5EF4-FFF2-40B4-BE49-F238E27FC236}">
                <a16:creationId xmlns:a16="http://schemas.microsoft.com/office/drawing/2014/main" id="{1BEFE61B-B275-1895-ACD8-24B672ECA198}"/>
              </a:ext>
            </a:extLst>
          </p:cNvPr>
          <p:cNvSpPr/>
          <p:nvPr/>
        </p:nvSpPr>
        <p:spPr>
          <a:xfrm>
            <a:off x="4852145" y="3309320"/>
            <a:ext cx="66204" cy="86621"/>
          </a:xfrm>
          <a:prstGeom prst="rect">
            <a:avLst/>
          </a:prstGeom>
          <a:blipFill>
            <a:blip r:embed="rId4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90" name="object 199">
            <a:extLst>
              <a:ext uri="{FF2B5EF4-FFF2-40B4-BE49-F238E27FC236}">
                <a16:creationId xmlns:a16="http://schemas.microsoft.com/office/drawing/2014/main" id="{EBA1E4CB-6A41-2CC5-7EEE-B4C806BF0E97}"/>
              </a:ext>
            </a:extLst>
          </p:cNvPr>
          <p:cNvSpPr/>
          <p:nvPr/>
        </p:nvSpPr>
        <p:spPr>
          <a:xfrm>
            <a:off x="5073876" y="3309320"/>
            <a:ext cx="80940" cy="86621"/>
          </a:xfrm>
          <a:prstGeom prst="rect">
            <a:avLst/>
          </a:prstGeom>
          <a:blipFill>
            <a:blip r:embed="rId9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91" name="object 200">
            <a:extLst>
              <a:ext uri="{FF2B5EF4-FFF2-40B4-BE49-F238E27FC236}">
                <a16:creationId xmlns:a16="http://schemas.microsoft.com/office/drawing/2014/main" id="{46F5BE9D-E96C-236B-89DA-25FDB5A9F225}"/>
              </a:ext>
            </a:extLst>
          </p:cNvPr>
          <p:cNvSpPr/>
          <p:nvPr/>
        </p:nvSpPr>
        <p:spPr>
          <a:xfrm>
            <a:off x="5299730" y="3307146"/>
            <a:ext cx="80998" cy="90957"/>
          </a:xfrm>
          <a:prstGeom prst="rect">
            <a:avLst/>
          </a:prstGeom>
          <a:blipFill>
            <a:blip r:embed="rId9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92" name="object 201">
            <a:extLst>
              <a:ext uri="{FF2B5EF4-FFF2-40B4-BE49-F238E27FC236}">
                <a16:creationId xmlns:a16="http://schemas.microsoft.com/office/drawing/2014/main" id="{7CF00298-331B-D220-64C2-9C93F62B7E9E}"/>
              </a:ext>
            </a:extLst>
          </p:cNvPr>
          <p:cNvSpPr/>
          <p:nvPr/>
        </p:nvSpPr>
        <p:spPr>
          <a:xfrm>
            <a:off x="1295814" y="3533425"/>
            <a:ext cx="57899" cy="91025"/>
          </a:xfrm>
          <a:prstGeom prst="rect">
            <a:avLst/>
          </a:prstGeom>
          <a:blipFill>
            <a:blip r:embed="rId10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93" name="object 202">
            <a:extLst>
              <a:ext uri="{FF2B5EF4-FFF2-40B4-BE49-F238E27FC236}">
                <a16:creationId xmlns:a16="http://schemas.microsoft.com/office/drawing/2014/main" id="{ABD73562-2E6B-210A-CD84-781535E08DE0}"/>
              </a:ext>
            </a:extLst>
          </p:cNvPr>
          <p:cNvSpPr/>
          <p:nvPr/>
        </p:nvSpPr>
        <p:spPr>
          <a:xfrm>
            <a:off x="1832396" y="3533492"/>
            <a:ext cx="125315" cy="88784"/>
          </a:xfrm>
          <a:prstGeom prst="rect">
            <a:avLst/>
          </a:prstGeom>
          <a:blipFill>
            <a:blip r:embed="rId10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94" name="object 203">
            <a:extLst>
              <a:ext uri="{FF2B5EF4-FFF2-40B4-BE49-F238E27FC236}">
                <a16:creationId xmlns:a16="http://schemas.microsoft.com/office/drawing/2014/main" id="{52465553-F654-9ACD-3C9A-743F97D40B14}"/>
              </a:ext>
            </a:extLst>
          </p:cNvPr>
          <p:cNvSpPr/>
          <p:nvPr/>
        </p:nvSpPr>
        <p:spPr>
          <a:xfrm>
            <a:off x="1549469" y="3533492"/>
            <a:ext cx="122043" cy="88784"/>
          </a:xfrm>
          <a:prstGeom prst="rect">
            <a:avLst/>
          </a:prstGeom>
          <a:blipFill>
            <a:blip r:embed="rId10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95" name="object 204">
            <a:extLst>
              <a:ext uri="{FF2B5EF4-FFF2-40B4-BE49-F238E27FC236}">
                <a16:creationId xmlns:a16="http://schemas.microsoft.com/office/drawing/2014/main" id="{28903355-22DE-082D-D13B-19530EAF768F}"/>
              </a:ext>
            </a:extLst>
          </p:cNvPr>
          <p:cNvSpPr/>
          <p:nvPr/>
        </p:nvSpPr>
        <p:spPr>
          <a:xfrm>
            <a:off x="2130550" y="3535645"/>
            <a:ext cx="80368" cy="86632"/>
          </a:xfrm>
          <a:prstGeom prst="rect">
            <a:avLst/>
          </a:prstGeom>
          <a:blipFill>
            <a:blip r:embed="rId8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96" name="object 205">
            <a:extLst>
              <a:ext uri="{FF2B5EF4-FFF2-40B4-BE49-F238E27FC236}">
                <a16:creationId xmlns:a16="http://schemas.microsoft.com/office/drawing/2014/main" id="{BEECD820-AB92-2D0A-5680-5901A8587247}"/>
              </a:ext>
            </a:extLst>
          </p:cNvPr>
          <p:cNvSpPr/>
          <p:nvPr/>
        </p:nvSpPr>
        <p:spPr>
          <a:xfrm>
            <a:off x="2376284" y="3535645"/>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97" name="object 206">
            <a:extLst>
              <a:ext uri="{FF2B5EF4-FFF2-40B4-BE49-F238E27FC236}">
                <a16:creationId xmlns:a16="http://schemas.microsoft.com/office/drawing/2014/main" id="{0E1E0E9A-DD76-364D-824E-2201CC02FA17}"/>
              </a:ext>
            </a:extLst>
          </p:cNvPr>
          <p:cNvSpPr/>
          <p:nvPr/>
        </p:nvSpPr>
        <p:spPr>
          <a:xfrm>
            <a:off x="2588310" y="3533493"/>
            <a:ext cx="70182" cy="90957"/>
          </a:xfrm>
          <a:prstGeom prst="rect">
            <a:avLst/>
          </a:prstGeom>
          <a:blipFill>
            <a:blip r:embed="rId10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98" name="object 207">
            <a:extLst>
              <a:ext uri="{FF2B5EF4-FFF2-40B4-BE49-F238E27FC236}">
                <a16:creationId xmlns:a16="http://schemas.microsoft.com/office/drawing/2014/main" id="{48C67E39-EA0F-15C1-E3FD-7EF6DB918E0C}"/>
              </a:ext>
            </a:extLst>
          </p:cNvPr>
          <p:cNvSpPr/>
          <p:nvPr/>
        </p:nvSpPr>
        <p:spPr>
          <a:xfrm>
            <a:off x="2815128" y="3535645"/>
            <a:ext cx="72524" cy="86632"/>
          </a:xfrm>
          <a:prstGeom prst="rect">
            <a:avLst/>
          </a:prstGeom>
          <a:blipFill>
            <a:blip r:embed="rId10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99" name="object 208">
            <a:extLst>
              <a:ext uri="{FF2B5EF4-FFF2-40B4-BE49-F238E27FC236}">
                <a16:creationId xmlns:a16="http://schemas.microsoft.com/office/drawing/2014/main" id="{8915B51D-612D-78B8-5488-4A81DA279C75}"/>
              </a:ext>
            </a:extLst>
          </p:cNvPr>
          <p:cNvSpPr/>
          <p:nvPr/>
        </p:nvSpPr>
        <p:spPr>
          <a:xfrm>
            <a:off x="3055294" y="3535645"/>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0" name="object 209">
            <a:extLst>
              <a:ext uri="{FF2B5EF4-FFF2-40B4-BE49-F238E27FC236}">
                <a16:creationId xmlns:a16="http://schemas.microsoft.com/office/drawing/2014/main" id="{F6CEB769-7EAB-6BE0-AF46-CB1240111BD9}"/>
              </a:ext>
            </a:extLst>
          </p:cNvPr>
          <p:cNvSpPr/>
          <p:nvPr/>
        </p:nvSpPr>
        <p:spPr>
          <a:xfrm>
            <a:off x="3281629" y="3535645"/>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1" name="object 210">
            <a:extLst>
              <a:ext uri="{FF2B5EF4-FFF2-40B4-BE49-F238E27FC236}">
                <a16:creationId xmlns:a16="http://schemas.microsoft.com/office/drawing/2014/main" id="{AF21398D-332C-71AD-54BC-DE5F07E50155}"/>
              </a:ext>
            </a:extLst>
          </p:cNvPr>
          <p:cNvSpPr/>
          <p:nvPr/>
        </p:nvSpPr>
        <p:spPr>
          <a:xfrm>
            <a:off x="3493656" y="3533493"/>
            <a:ext cx="70171" cy="90957"/>
          </a:xfrm>
          <a:prstGeom prst="rect">
            <a:avLst/>
          </a:prstGeom>
          <a:blipFill>
            <a:blip r:embed="rId10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2" name="object 211">
            <a:extLst>
              <a:ext uri="{FF2B5EF4-FFF2-40B4-BE49-F238E27FC236}">
                <a16:creationId xmlns:a16="http://schemas.microsoft.com/office/drawing/2014/main" id="{ACA3D9E8-841D-92EE-53C3-503A9657CE6E}"/>
              </a:ext>
            </a:extLst>
          </p:cNvPr>
          <p:cNvSpPr/>
          <p:nvPr/>
        </p:nvSpPr>
        <p:spPr>
          <a:xfrm>
            <a:off x="3720474" y="3535645"/>
            <a:ext cx="65789" cy="86632"/>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3" name="object 212">
            <a:extLst>
              <a:ext uri="{FF2B5EF4-FFF2-40B4-BE49-F238E27FC236}">
                <a16:creationId xmlns:a16="http://schemas.microsoft.com/office/drawing/2014/main" id="{7435E12B-A9C8-3F43-3721-A7A80465F69A}"/>
              </a:ext>
            </a:extLst>
          </p:cNvPr>
          <p:cNvSpPr/>
          <p:nvPr/>
        </p:nvSpPr>
        <p:spPr>
          <a:xfrm>
            <a:off x="3952514" y="3535644"/>
            <a:ext cx="37540" cy="104215"/>
          </a:xfrm>
          <a:custGeom>
            <a:avLst/>
            <a:gdLst/>
            <a:ahLst/>
            <a:cxnLst/>
            <a:rect l="l" t="t" r="r" b="b"/>
            <a:pathLst>
              <a:path w="42545" h="118110">
                <a:moveTo>
                  <a:pt x="0" y="104089"/>
                </a:moveTo>
                <a:lnTo>
                  <a:pt x="0" y="116420"/>
                </a:lnTo>
                <a:lnTo>
                  <a:pt x="4864" y="117348"/>
                </a:lnTo>
                <a:lnTo>
                  <a:pt x="8851" y="117817"/>
                </a:lnTo>
                <a:lnTo>
                  <a:pt x="11950" y="117817"/>
                </a:lnTo>
                <a:lnTo>
                  <a:pt x="25209" y="115815"/>
                </a:lnTo>
                <a:lnTo>
                  <a:pt x="34678" y="109807"/>
                </a:lnTo>
                <a:lnTo>
                  <a:pt x="36460" y="106667"/>
                </a:lnTo>
                <a:lnTo>
                  <a:pt x="9994" y="106667"/>
                </a:lnTo>
                <a:lnTo>
                  <a:pt x="5321" y="105816"/>
                </a:lnTo>
                <a:lnTo>
                  <a:pt x="0" y="104089"/>
                </a:lnTo>
                <a:close/>
              </a:path>
              <a:path w="42545" h="118110">
                <a:moveTo>
                  <a:pt x="42252" y="0"/>
                </a:moveTo>
                <a:lnTo>
                  <a:pt x="28321" y="0"/>
                </a:lnTo>
                <a:lnTo>
                  <a:pt x="28321" y="93802"/>
                </a:lnTo>
                <a:lnTo>
                  <a:pt x="27279" y="99110"/>
                </a:lnTo>
                <a:lnTo>
                  <a:pt x="23075" y="105156"/>
                </a:lnTo>
                <a:lnTo>
                  <a:pt x="19367" y="106667"/>
                </a:lnTo>
                <a:lnTo>
                  <a:pt x="36460" y="106667"/>
                </a:lnTo>
                <a:lnTo>
                  <a:pt x="40359" y="99794"/>
                </a:lnTo>
                <a:lnTo>
                  <a:pt x="42252" y="85775"/>
                </a:lnTo>
                <a:lnTo>
                  <a:pt x="42252"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4" name="object 213">
            <a:extLst>
              <a:ext uri="{FF2B5EF4-FFF2-40B4-BE49-F238E27FC236}">
                <a16:creationId xmlns:a16="http://schemas.microsoft.com/office/drawing/2014/main" id="{4799AB29-BE5D-087D-25FB-379CF662C828}"/>
              </a:ext>
            </a:extLst>
          </p:cNvPr>
          <p:cNvSpPr/>
          <p:nvPr/>
        </p:nvSpPr>
        <p:spPr>
          <a:xfrm>
            <a:off x="4206882" y="353564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5" name="object 214">
            <a:extLst>
              <a:ext uri="{FF2B5EF4-FFF2-40B4-BE49-F238E27FC236}">
                <a16:creationId xmlns:a16="http://schemas.microsoft.com/office/drawing/2014/main" id="{2E295247-CAEF-D3AC-A179-CA28867170F1}"/>
              </a:ext>
            </a:extLst>
          </p:cNvPr>
          <p:cNvSpPr/>
          <p:nvPr/>
        </p:nvSpPr>
        <p:spPr>
          <a:xfrm>
            <a:off x="4408695" y="3535645"/>
            <a:ext cx="64971" cy="86632"/>
          </a:xfrm>
          <a:prstGeom prst="rect">
            <a:avLst/>
          </a:prstGeom>
          <a:blipFill>
            <a:blip r:embed="rId2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6" name="object 215">
            <a:extLst>
              <a:ext uri="{FF2B5EF4-FFF2-40B4-BE49-F238E27FC236}">
                <a16:creationId xmlns:a16="http://schemas.microsoft.com/office/drawing/2014/main" id="{268E5542-CBE6-3E02-4139-0EA04CA47931}"/>
              </a:ext>
            </a:extLst>
          </p:cNvPr>
          <p:cNvSpPr/>
          <p:nvPr/>
        </p:nvSpPr>
        <p:spPr>
          <a:xfrm>
            <a:off x="4639649" y="3535645"/>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7" name="object 216">
            <a:extLst>
              <a:ext uri="{FF2B5EF4-FFF2-40B4-BE49-F238E27FC236}">
                <a16:creationId xmlns:a16="http://schemas.microsoft.com/office/drawing/2014/main" id="{6FD1E3F8-CF14-1100-DD46-70E4912C73B4}"/>
              </a:ext>
            </a:extLst>
          </p:cNvPr>
          <p:cNvSpPr/>
          <p:nvPr/>
        </p:nvSpPr>
        <p:spPr>
          <a:xfrm>
            <a:off x="4852145" y="3535645"/>
            <a:ext cx="66204" cy="86632"/>
          </a:xfrm>
          <a:prstGeom prst="rect">
            <a:avLst/>
          </a:prstGeom>
          <a:blipFill>
            <a:blip r:embed="rId3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8" name="object 217">
            <a:extLst>
              <a:ext uri="{FF2B5EF4-FFF2-40B4-BE49-F238E27FC236}">
                <a16:creationId xmlns:a16="http://schemas.microsoft.com/office/drawing/2014/main" id="{4AF8F13E-FAB0-BF95-C7B8-C518C312CF4C}"/>
              </a:ext>
            </a:extLst>
          </p:cNvPr>
          <p:cNvSpPr/>
          <p:nvPr/>
        </p:nvSpPr>
        <p:spPr>
          <a:xfrm>
            <a:off x="5073876" y="3535645"/>
            <a:ext cx="80940" cy="86632"/>
          </a:xfrm>
          <a:prstGeom prst="rect">
            <a:avLst/>
          </a:prstGeom>
          <a:blipFill>
            <a:blip r:embed="rId2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9" name="object 218">
            <a:extLst>
              <a:ext uri="{FF2B5EF4-FFF2-40B4-BE49-F238E27FC236}">
                <a16:creationId xmlns:a16="http://schemas.microsoft.com/office/drawing/2014/main" id="{6892B700-0BD6-8C8B-0497-AA6414AC5320}"/>
              </a:ext>
            </a:extLst>
          </p:cNvPr>
          <p:cNvSpPr/>
          <p:nvPr/>
        </p:nvSpPr>
        <p:spPr>
          <a:xfrm>
            <a:off x="5299731" y="3533493"/>
            <a:ext cx="80999" cy="90957"/>
          </a:xfrm>
          <a:prstGeom prst="rect">
            <a:avLst/>
          </a:prstGeom>
          <a:blipFill>
            <a:blip r:embed="rId10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10" name="object 219">
            <a:extLst>
              <a:ext uri="{FF2B5EF4-FFF2-40B4-BE49-F238E27FC236}">
                <a16:creationId xmlns:a16="http://schemas.microsoft.com/office/drawing/2014/main" id="{14939971-0A1E-AF92-38B0-379D2F6662A7}"/>
              </a:ext>
            </a:extLst>
          </p:cNvPr>
          <p:cNvSpPr/>
          <p:nvPr/>
        </p:nvSpPr>
        <p:spPr>
          <a:xfrm>
            <a:off x="1295814" y="3759762"/>
            <a:ext cx="57899" cy="91014"/>
          </a:xfrm>
          <a:prstGeom prst="rect">
            <a:avLst/>
          </a:prstGeom>
          <a:blipFill>
            <a:blip r:embed="rId10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11" name="object 220">
            <a:extLst>
              <a:ext uri="{FF2B5EF4-FFF2-40B4-BE49-F238E27FC236}">
                <a16:creationId xmlns:a16="http://schemas.microsoft.com/office/drawing/2014/main" id="{F796CABC-3744-8351-BFD3-6C2E63928EE9}"/>
              </a:ext>
            </a:extLst>
          </p:cNvPr>
          <p:cNvSpPr/>
          <p:nvPr/>
        </p:nvSpPr>
        <p:spPr>
          <a:xfrm>
            <a:off x="1832395" y="3759819"/>
            <a:ext cx="126000" cy="90957"/>
          </a:xfrm>
          <a:prstGeom prst="rect">
            <a:avLst/>
          </a:prstGeom>
          <a:blipFill>
            <a:blip r:embed="rId10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12" name="object 221">
            <a:extLst>
              <a:ext uri="{FF2B5EF4-FFF2-40B4-BE49-F238E27FC236}">
                <a16:creationId xmlns:a16="http://schemas.microsoft.com/office/drawing/2014/main" id="{931E01D1-7DF5-8949-10B2-2B8BD5CF79C1}"/>
              </a:ext>
            </a:extLst>
          </p:cNvPr>
          <p:cNvSpPr/>
          <p:nvPr/>
        </p:nvSpPr>
        <p:spPr>
          <a:xfrm>
            <a:off x="1577450" y="3759819"/>
            <a:ext cx="58886" cy="90957"/>
          </a:xfrm>
          <a:prstGeom prst="rect">
            <a:avLst/>
          </a:prstGeom>
          <a:blipFill>
            <a:blip r:embed="rId10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13" name="object 222">
            <a:extLst>
              <a:ext uri="{FF2B5EF4-FFF2-40B4-BE49-F238E27FC236}">
                <a16:creationId xmlns:a16="http://schemas.microsoft.com/office/drawing/2014/main" id="{467254DA-5D08-2404-80B7-49C8553ABD1F}"/>
              </a:ext>
            </a:extLst>
          </p:cNvPr>
          <p:cNvSpPr/>
          <p:nvPr/>
        </p:nvSpPr>
        <p:spPr>
          <a:xfrm>
            <a:off x="2130550" y="3761991"/>
            <a:ext cx="80368" cy="86621"/>
          </a:xfrm>
          <a:prstGeom prst="rect">
            <a:avLst/>
          </a:prstGeom>
          <a:blipFill>
            <a:blip r:embed="rId9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14" name="object 223">
            <a:extLst>
              <a:ext uri="{FF2B5EF4-FFF2-40B4-BE49-F238E27FC236}">
                <a16:creationId xmlns:a16="http://schemas.microsoft.com/office/drawing/2014/main" id="{B16DD714-F7D9-91A5-DB29-C90843FD42D8}"/>
              </a:ext>
            </a:extLst>
          </p:cNvPr>
          <p:cNvSpPr/>
          <p:nvPr/>
        </p:nvSpPr>
        <p:spPr>
          <a:xfrm>
            <a:off x="2376284" y="3761992"/>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15" name="object 224">
            <a:extLst>
              <a:ext uri="{FF2B5EF4-FFF2-40B4-BE49-F238E27FC236}">
                <a16:creationId xmlns:a16="http://schemas.microsoft.com/office/drawing/2014/main" id="{A5ECF7BC-AA44-4C9D-5D6B-A10C0EDEB0ED}"/>
              </a:ext>
            </a:extLst>
          </p:cNvPr>
          <p:cNvSpPr/>
          <p:nvPr/>
        </p:nvSpPr>
        <p:spPr>
          <a:xfrm>
            <a:off x="2588310" y="3759819"/>
            <a:ext cx="70182" cy="90957"/>
          </a:xfrm>
          <a:prstGeom prst="rect">
            <a:avLst/>
          </a:prstGeom>
          <a:blipFill>
            <a:blip r:embed="rId11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16" name="object 225">
            <a:extLst>
              <a:ext uri="{FF2B5EF4-FFF2-40B4-BE49-F238E27FC236}">
                <a16:creationId xmlns:a16="http://schemas.microsoft.com/office/drawing/2014/main" id="{B50CB501-CBCC-F661-881C-101E0B22649B}"/>
              </a:ext>
            </a:extLst>
          </p:cNvPr>
          <p:cNvSpPr/>
          <p:nvPr/>
        </p:nvSpPr>
        <p:spPr>
          <a:xfrm>
            <a:off x="2815128" y="3761991"/>
            <a:ext cx="72524" cy="86621"/>
          </a:xfrm>
          <a:prstGeom prst="rect">
            <a:avLst/>
          </a:prstGeom>
          <a:blipFill>
            <a:blip r:embed="rId11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17" name="object 226">
            <a:extLst>
              <a:ext uri="{FF2B5EF4-FFF2-40B4-BE49-F238E27FC236}">
                <a16:creationId xmlns:a16="http://schemas.microsoft.com/office/drawing/2014/main" id="{75806A6B-38BA-1B64-414D-4D56D36267BB}"/>
              </a:ext>
            </a:extLst>
          </p:cNvPr>
          <p:cNvSpPr/>
          <p:nvPr/>
        </p:nvSpPr>
        <p:spPr>
          <a:xfrm>
            <a:off x="3055294" y="376199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18" name="object 227">
            <a:extLst>
              <a:ext uri="{FF2B5EF4-FFF2-40B4-BE49-F238E27FC236}">
                <a16:creationId xmlns:a16="http://schemas.microsoft.com/office/drawing/2014/main" id="{BD482DEB-BA9A-BD85-914A-1BCEA02CC4FC}"/>
              </a:ext>
            </a:extLst>
          </p:cNvPr>
          <p:cNvSpPr/>
          <p:nvPr/>
        </p:nvSpPr>
        <p:spPr>
          <a:xfrm>
            <a:off x="3281629" y="376199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19" name="object 228">
            <a:extLst>
              <a:ext uri="{FF2B5EF4-FFF2-40B4-BE49-F238E27FC236}">
                <a16:creationId xmlns:a16="http://schemas.microsoft.com/office/drawing/2014/main" id="{66099826-A295-834F-8AF7-83D4ABB75A59}"/>
              </a:ext>
            </a:extLst>
          </p:cNvPr>
          <p:cNvSpPr/>
          <p:nvPr/>
        </p:nvSpPr>
        <p:spPr>
          <a:xfrm>
            <a:off x="3493656" y="3759819"/>
            <a:ext cx="70171" cy="90957"/>
          </a:xfrm>
          <a:prstGeom prst="rect">
            <a:avLst/>
          </a:prstGeom>
          <a:blipFill>
            <a:blip r:embed="rId11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0" name="object 229">
            <a:extLst>
              <a:ext uri="{FF2B5EF4-FFF2-40B4-BE49-F238E27FC236}">
                <a16:creationId xmlns:a16="http://schemas.microsoft.com/office/drawing/2014/main" id="{84930F38-CC37-0EE4-4F6E-282C6F270E7A}"/>
              </a:ext>
            </a:extLst>
          </p:cNvPr>
          <p:cNvSpPr/>
          <p:nvPr/>
        </p:nvSpPr>
        <p:spPr>
          <a:xfrm>
            <a:off x="3720474" y="3761991"/>
            <a:ext cx="65789" cy="86621"/>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1" name="object 230">
            <a:extLst>
              <a:ext uri="{FF2B5EF4-FFF2-40B4-BE49-F238E27FC236}">
                <a16:creationId xmlns:a16="http://schemas.microsoft.com/office/drawing/2014/main" id="{A3F0C287-4F48-CA51-3FA9-0FACDF25B7D0}"/>
              </a:ext>
            </a:extLst>
          </p:cNvPr>
          <p:cNvSpPr/>
          <p:nvPr/>
        </p:nvSpPr>
        <p:spPr>
          <a:xfrm>
            <a:off x="3980557" y="376199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2" name="object 231">
            <a:extLst>
              <a:ext uri="{FF2B5EF4-FFF2-40B4-BE49-F238E27FC236}">
                <a16:creationId xmlns:a16="http://schemas.microsoft.com/office/drawing/2014/main" id="{988A97F2-D889-5DE7-24E2-9639D8DBA80C}"/>
              </a:ext>
            </a:extLst>
          </p:cNvPr>
          <p:cNvSpPr/>
          <p:nvPr/>
        </p:nvSpPr>
        <p:spPr>
          <a:xfrm>
            <a:off x="4178851" y="3761992"/>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3" name="object 232">
            <a:extLst>
              <a:ext uri="{FF2B5EF4-FFF2-40B4-BE49-F238E27FC236}">
                <a16:creationId xmlns:a16="http://schemas.microsoft.com/office/drawing/2014/main" id="{6E1E075A-22F9-55FC-83B9-37935A908425}"/>
              </a:ext>
            </a:extLst>
          </p:cNvPr>
          <p:cNvSpPr/>
          <p:nvPr/>
        </p:nvSpPr>
        <p:spPr>
          <a:xfrm>
            <a:off x="4408695" y="3761991"/>
            <a:ext cx="64971" cy="86621"/>
          </a:xfrm>
          <a:prstGeom prst="rect">
            <a:avLst/>
          </a:prstGeom>
          <a:blipFill>
            <a:blip r:embed="rId11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4" name="object 233">
            <a:extLst>
              <a:ext uri="{FF2B5EF4-FFF2-40B4-BE49-F238E27FC236}">
                <a16:creationId xmlns:a16="http://schemas.microsoft.com/office/drawing/2014/main" id="{4B63B014-A917-63C9-C9BE-A1AE35A0F175}"/>
              </a:ext>
            </a:extLst>
          </p:cNvPr>
          <p:cNvSpPr/>
          <p:nvPr/>
        </p:nvSpPr>
        <p:spPr>
          <a:xfrm>
            <a:off x="4639649" y="3761992"/>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5" name="object 234">
            <a:extLst>
              <a:ext uri="{FF2B5EF4-FFF2-40B4-BE49-F238E27FC236}">
                <a16:creationId xmlns:a16="http://schemas.microsoft.com/office/drawing/2014/main" id="{726B74D0-BCD2-AB8E-5559-E0BF125A1A2F}"/>
              </a:ext>
            </a:extLst>
          </p:cNvPr>
          <p:cNvSpPr/>
          <p:nvPr/>
        </p:nvSpPr>
        <p:spPr>
          <a:xfrm>
            <a:off x="4852145" y="3761991"/>
            <a:ext cx="66204" cy="86621"/>
          </a:xfrm>
          <a:prstGeom prst="rect">
            <a:avLst/>
          </a:prstGeom>
          <a:blipFill>
            <a:blip r:embed="rId4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6" name="object 235">
            <a:extLst>
              <a:ext uri="{FF2B5EF4-FFF2-40B4-BE49-F238E27FC236}">
                <a16:creationId xmlns:a16="http://schemas.microsoft.com/office/drawing/2014/main" id="{68882AC0-DE20-9602-0497-ACD70C93262C}"/>
              </a:ext>
            </a:extLst>
          </p:cNvPr>
          <p:cNvSpPr/>
          <p:nvPr/>
        </p:nvSpPr>
        <p:spPr>
          <a:xfrm>
            <a:off x="5073876" y="3761991"/>
            <a:ext cx="80940" cy="86621"/>
          </a:xfrm>
          <a:prstGeom prst="rect">
            <a:avLst/>
          </a:prstGeom>
          <a:blipFill>
            <a:blip r:embed="rId9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7" name="object 236">
            <a:extLst>
              <a:ext uri="{FF2B5EF4-FFF2-40B4-BE49-F238E27FC236}">
                <a16:creationId xmlns:a16="http://schemas.microsoft.com/office/drawing/2014/main" id="{E7A2FCF6-6DDA-AB02-C855-7564BF1FE0F7}"/>
              </a:ext>
            </a:extLst>
          </p:cNvPr>
          <p:cNvSpPr/>
          <p:nvPr/>
        </p:nvSpPr>
        <p:spPr>
          <a:xfrm>
            <a:off x="5299730" y="3759819"/>
            <a:ext cx="80998" cy="90957"/>
          </a:xfrm>
          <a:prstGeom prst="rect">
            <a:avLst/>
          </a:prstGeom>
          <a:blipFill>
            <a:blip r:embed="rId11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8" name="object 237">
            <a:extLst>
              <a:ext uri="{FF2B5EF4-FFF2-40B4-BE49-F238E27FC236}">
                <a16:creationId xmlns:a16="http://schemas.microsoft.com/office/drawing/2014/main" id="{3853C7F5-B1CD-8185-61D9-86E3FECF25EF}"/>
              </a:ext>
            </a:extLst>
          </p:cNvPr>
          <p:cNvSpPr/>
          <p:nvPr/>
        </p:nvSpPr>
        <p:spPr>
          <a:xfrm>
            <a:off x="1295819" y="3986099"/>
            <a:ext cx="57894" cy="91014"/>
          </a:xfrm>
          <a:prstGeom prst="rect">
            <a:avLst/>
          </a:prstGeom>
          <a:blipFill>
            <a:blip r:embed="rId11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9" name="object 238">
            <a:extLst>
              <a:ext uri="{FF2B5EF4-FFF2-40B4-BE49-F238E27FC236}">
                <a16:creationId xmlns:a16="http://schemas.microsoft.com/office/drawing/2014/main" id="{8CD1B1C9-0C6E-0578-CFB9-0DA8ACBC176E}"/>
              </a:ext>
            </a:extLst>
          </p:cNvPr>
          <p:cNvSpPr/>
          <p:nvPr/>
        </p:nvSpPr>
        <p:spPr>
          <a:xfrm>
            <a:off x="1861660" y="3986099"/>
            <a:ext cx="57882" cy="91014"/>
          </a:xfrm>
          <a:prstGeom prst="rect">
            <a:avLst/>
          </a:prstGeom>
          <a:blipFill>
            <a:blip r:embed="rId11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30" name="object 239">
            <a:extLst>
              <a:ext uri="{FF2B5EF4-FFF2-40B4-BE49-F238E27FC236}">
                <a16:creationId xmlns:a16="http://schemas.microsoft.com/office/drawing/2014/main" id="{D8FD5C5D-076E-B6C1-AB76-56F13D23520A}"/>
              </a:ext>
            </a:extLst>
          </p:cNvPr>
          <p:cNvSpPr/>
          <p:nvPr/>
        </p:nvSpPr>
        <p:spPr>
          <a:xfrm>
            <a:off x="2130550" y="3988317"/>
            <a:ext cx="80368" cy="86632"/>
          </a:xfrm>
          <a:prstGeom prst="rect">
            <a:avLst/>
          </a:prstGeom>
          <a:blipFill>
            <a:blip r:embed="rId1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31" name="object 240">
            <a:extLst>
              <a:ext uri="{FF2B5EF4-FFF2-40B4-BE49-F238E27FC236}">
                <a16:creationId xmlns:a16="http://schemas.microsoft.com/office/drawing/2014/main" id="{3D52F62B-B649-7A9B-2E4A-21EECF345BAA}"/>
              </a:ext>
            </a:extLst>
          </p:cNvPr>
          <p:cNvSpPr/>
          <p:nvPr/>
        </p:nvSpPr>
        <p:spPr>
          <a:xfrm>
            <a:off x="2376284" y="398831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32" name="object 241">
            <a:extLst>
              <a:ext uri="{FF2B5EF4-FFF2-40B4-BE49-F238E27FC236}">
                <a16:creationId xmlns:a16="http://schemas.microsoft.com/office/drawing/2014/main" id="{2525D5B4-7789-E15A-FD23-B841F0ED475C}"/>
              </a:ext>
            </a:extLst>
          </p:cNvPr>
          <p:cNvSpPr/>
          <p:nvPr/>
        </p:nvSpPr>
        <p:spPr>
          <a:xfrm>
            <a:off x="2588310" y="3986155"/>
            <a:ext cx="70182" cy="90957"/>
          </a:xfrm>
          <a:prstGeom prst="rect">
            <a:avLst/>
          </a:prstGeom>
          <a:blipFill>
            <a:blip r:embed="rId11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33" name="object 242">
            <a:extLst>
              <a:ext uri="{FF2B5EF4-FFF2-40B4-BE49-F238E27FC236}">
                <a16:creationId xmlns:a16="http://schemas.microsoft.com/office/drawing/2014/main" id="{FCC59BA0-628B-D497-3F27-C6EF5A462050}"/>
              </a:ext>
            </a:extLst>
          </p:cNvPr>
          <p:cNvSpPr/>
          <p:nvPr/>
        </p:nvSpPr>
        <p:spPr>
          <a:xfrm>
            <a:off x="2815128" y="3988317"/>
            <a:ext cx="72524" cy="86632"/>
          </a:xfrm>
          <a:prstGeom prst="rect">
            <a:avLst/>
          </a:prstGeom>
          <a:blipFill>
            <a:blip r:embed="rId11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34" name="object 243">
            <a:extLst>
              <a:ext uri="{FF2B5EF4-FFF2-40B4-BE49-F238E27FC236}">
                <a16:creationId xmlns:a16="http://schemas.microsoft.com/office/drawing/2014/main" id="{14E691BA-B2A7-F14D-B43B-0095E49546E2}"/>
              </a:ext>
            </a:extLst>
          </p:cNvPr>
          <p:cNvSpPr/>
          <p:nvPr/>
        </p:nvSpPr>
        <p:spPr>
          <a:xfrm>
            <a:off x="3055294" y="398831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35" name="object 244">
            <a:extLst>
              <a:ext uri="{FF2B5EF4-FFF2-40B4-BE49-F238E27FC236}">
                <a16:creationId xmlns:a16="http://schemas.microsoft.com/office/drawing/2014/main" id="{F7E93FDA-0B90-927E-C826-9A011627229B}"/>
              </a:ext>
            </a:extLst>
          </p:cNvPr>
          <p:cNvSpPr/>
          <p:nvPr/>
        </p:nvSpPr>
        <p:spPr>
          <a:xfrm>
            <a:off x="3281629" y="398831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36" name="object 245">
            <a:extLst>
              <a:ext uri="{FF2B5EF4-FFF2-40B4-BE49-F238E27FC236}">
                <a16:creationId xmlns:a16="http://schemas.microsoft.com/office/drawing/2014/main" id="{A33BEDA0-CC5C-A51E-4D66-38232ECFE45D}"/>
              </a:ext>
            </a:extLst>
          </p:cNvPr>
          <p:cNvSpPr/>
          <p:nvPr/>
        </p:nvSpPr>
        <p:spPr>
          <a:xfrm>
            <a:off x="3493656" y="3986155"/>
            <a:ext cx="70171" cy="90957"/>
          </a:xfrm>
          <a:prstGeom prst="rect">
            <a:avLst/>
          </a:prstGeom>
          <a:blipFill>
            <a:blip r:embed="rId12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37" name="object 246">
            <a:extLst>
              <a:ext uri="{FF2B5EF4-FFF2-40B4-BE49-F238E27FC236}">
                <a16:creationId xmlns:a16="http://schemas.microsoft.com/office/drawing/2014/main" id="{3B7D384E-32F2-D014-6C3E-163A8E907CC2}"/>
              </a:ext>
            </a:extLst>
          </p:cNvPr>
          <p:cNvSpPr/>
          <p:nvPr/>
        </p:nvSpPr>
        <p:spPr>
          <a:xfrm>
            <a:off x="3720474" y="3988317"/>
            <a:ext cx="65789" cy="86632"/>
          </a:xfrm>
          <a:prstGeom prst="rect">
            <a:avLst/>
          </a:prstGeom>
          <a:blipFill>
            <a:blip r:embed="rId7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38" name="object 247">
            <a:extLst>
              <a:ext uri="{FF2B5EF4-FFF2-40B4-BE49-F238E27FC236}">
                <a16:creationId xmlns:a16="http://schemas.microsoft.com/office/drawing/2014/main" id="{3A7FD286-6669-CC34-2E5A-93084A975ADC}"/>
              </a:ext>
            </a:extLst>
          </p:cNvPr>
          <p:cNvSpPr/>
          <p:nvPr/>
        </p:nvSpPr>
        <p:spPr>
          <a:xfrm>
            <a:off x="3980557" y="398831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39" name="object 248">
            <a:extLst>
              <a:ext uri="{FF2B5EF4-FFF2-40B4-BE49-F238E27FC236}">
                <a16:creationId xmlns:a16="http://schemas.microsoft.com/office/drawing/2014/main" id="{CAC6FBD6-9FB2-243D-5022-8A4205579B8C}"/>
              </a:ext>
            </a:extLst>
          </p:cNvPr>
          <p:cNvSpPr/>
          <p:nvPr/>
        </p:nvSpPr>
        <p:spPr>
          <a:xfrm>
            <a:off x="4178851" y="3988317"/>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0" name="object 249">
            <a:extLst>
              <a:ext uri="{FF2B5EF4-FFF2-40B4-BE49-F238E27FC236}">
                <a16:creationId xmlns:a16="http://schemas.microsoft.com/office/drawing/2014/main" id="{4A69715F-5B20-E528-2FAB-F8087F7B980B}"/>
              </a:ext>
            </a:extLst>
          </p:cNvPr>
          <p:cNvSpPr/>
          <p:nvPr/>
        </p:nvSpPr>
        <p:spPr>
          <a:xfrm>
            <a:off x="4408695" y="3988317"/>
            <a:ext cx="64971" cy="86632"/>
          </a:xfrm>
          <a:prstGeom prst="rect">
            <a:avLst/>
          </a:prstGeom>
          <a:blipFill>
            <a:blip r:embed="rId12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1" name="object 250">
            <a:extLst>
              <a:ext uri="{FF2B5EF4-FFF2-40B4-BE49-F238E27FC236}">
                <a16:creationId xmlns:a16="http://schemas.microsoft.com/office/drawing/2014/main" id="{A33440E0-1705-06CF-5C1F-8CEE2A4800FB}"/>
              </a:ext>
            </a:extLst>
          </p:cNvPr>
          <p:cNvSpPr/>
          <p:nvPr/>
        </p:nvSpPr>
        <p:spPr>
          <a:xfrm>
            <a:off x="4639649" y="398831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2" name="object 251">
            <a:extLst>
              <a:ext uri="{FF2B5EF4-FFF2-40B4-BE49-F238E27FC236}">
                <a16:creationId xmlns:a16="http://schemas.microsoft.com/office/drawing/2014/main" id="{5B83DD70-E646-A4A6-0F4C-3966EA6CC4A8}"/>
              </a:ext>
            </a:extLst>
          </p:cNvPr>
          <p:cNvSpPr/>
          <p:nvPr/>
        </p:nvSpPr>
        <p:spPr>
          <a:xfrm>
            <a:off x="4852145" y="3988317"/>
            <a:ext cx="66204" cy="86632"/>
          </a:xfrm>
          <a:prstGeom prst="rect">
            <a:avLst/>
          </a:prstGeom>
          <a:blipFill>
            <a:blip r:embed="rId6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3" name="object 252">
            <a:extLst>
              <a:ext uri="{FF2B5EF4-FFF2-40B4-BE49-F238E27FC236}">
                <a16:creationId xmlns:a16="http://schemas.microsoft.com/office/drawing/2014/main" id="{F74866C8-4EDF-3C6C-927A-E05341C7D06F}"/>
              </a:ext>
            </a:extLst>
          </p:cNvPr>
          <p:cNvSpPr/>
          <p:nvPr/>
        </p:nvSpPr>
        <p:spPr>
          <a:xfrm>
            <a:off x="5073876" y="3988317"/>
            <a:ext cx="80940" cy="86632"/>
          </a:xfrm>
          <a:prstGeom prst="rect">
            <a:avLst/>
          </a:prstGeom>
          <a:blipFill>
            <a:blip r:embed="rId6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4" name="object 253">
            <a:extLst>
              <a:ext uri="{FF2B5EF4-FFF2-40B4-BE49-F238E27FC236}">
                <a16:creationId xmlns:a16="http://schemas.microsoft.com/office/drawing/2014/main" id="{4AFD5464-964F-F89E-3047-D850DED9C97C}"/>
              </a:ext>
            </a:extLst>
          </p:cNvPr>
          <p:cNvSpPr/>
          <p:nvPr/>
        </p:nvSpPr>
        <p:spPr>
          <a:xfrm>
            <a:off x="5299731" y="3986155"/>
            <a:ext cx="80999" cy="90957"/>
          </a:xfrm>
          <a:prstGeom prst="rect">
            <a:avLst/>
          </a:prstGeom>
          <a:blipFill>
            <a:blip r:embed="rId12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5" name="object 254">
            <a:extLst>
              <a:ext uri="{FF2B5EF4-FFF2-40B4-BE49-F238E27FC236}">
                <a16:creationId xmlns:a16="http://schemas.microsoft.com/office/drawing/2014/main" id="{602ED3DC-3267-C8EC-420A-533CCDEBF499}"/>
              </a:ext>
            </a:extLst>
          </p:cNvPr>
          <p:cNvSpPr/>
          <p:nvPr/>
        </p:nvSpPr>
        <p:spPr>
          <a:xfrm>
            <a:off x="1266554" y="4212492"/>
            <a:ext cx="126000" cy="90957"/>
          </a:xfrm>
          <a:prstGeom prst="rect">
            <a:avLst/>
          </a:prstGeom>
          <a:blipFill>
            <a:blip r:embed="rId12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6" name="object 255">
            <a:extLst>
              <a:ext uri="{FF2B5EF4-FFF2-40B4-BE49-F238E27FC236}">
                <a16:creationId xmlns:a16="http://schemas.microsoft.com/office/drawing/2014/main" id="{94674EB3-3E21-3EF3-BD40-A2EE1D55E88A}"/>
              </a:ext>
            </a:extLst>
          </p:cNvPr>
          <p:cNvSpPr/>
          <p:nvPr/>
        </p:nvSpPr>
        <p:spPr>
          <a:xfrm>
            <a:off x="1832395" y="4212492"/>
            <a:ext cx="126000" cy="90957"/>
          </a:xfrm>
          <a:prstGeom prst="rect">
            <a:avLst/>
          </a:prstGeom>
          <a:blipFill>
            <a:blip r:embed="rId12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7" name="object 256">
            <a:extLst>
              <a:ext uri="{FF2B5EF4-FFF2-40B4-BE49-F238E27FC236}">
                <a16:creationId xmlns:a16="http://schemas.microsoft.com/office/drawing/2014/main" id="{C518365D-4616-6135-12AD-4A9D08F3FD42}"/>
              </a:ext>
            </a:extLst>
          </p:cNvPr>
          <p:cNvSpPr/>
          <p:nvPr/>
        </p:nvSpPr>
        <p:spPr>
          <a:xfrm>
            <a:off x="2130550" y="4214666"/>
            <a:ext cx="80368" cy="86621"/>
          </a:xfrm>
          <a:prstGeom prst="rect">
            <a:avLst/>
          </a:prstGeom>
          <a:blipFill>
            <a:blip r:embed="rId12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8" name="object 257">
            <a:extLst>
              <a:ext uri="{FF2B5EF4-FFF2-40B4-BE49-F238E27FC236}">
                <a16:creationId xmlns:a16="http://schemas.microsoft.com/office/drawing/2014/main" id="{9F9EA3A3-932C-208E-02A0-43D8E9749E39}"/>
              </a:ext>
            </a:extLst>
          </p:cNvPr>
          <p:cNvSpPr/>
          <p:nvPr/>
        </p:nvSpPr>
        <p:spPr>
          <a:xfrm>
            <a:off x="2376284" y="4214665"/>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9" name="object 258">
            <a:extLst>
              <a:ext uri="{FF2B5EF4-FFF2-40B4-BE49-F238E27FC236}">
                <a16:creationId xmlns:a16="http://schemas.microsoft.com/office/drawing/2014/main" id="{229F7AB4-034C-5BDC-C2A5-4ED46B9F1015}"/>
              </a:ext>
            </a:extLst>
          </p:cNvPr>
          <p:cNvSpPr/>
          <p:nvPr/>
        </p:nvSpPr>
        <p:spPr>
          <a:xfrm>
            <a:off x="2588310" y="4212492"/>
            <a:ext cx="70182" cy="90957"/>
          </a:xfrm>
          <a:prstGeom prst="rect">
            <a:avLst/>
          </a:prstGeom>
          <a:blipFill>
            <a:blip r:embed="rId12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50" name="object 259">
            <a:extLst>
              <a:ext uri="{FF2B5EF4-FFF2-40B4-BE49-F238E27FC236}">
                <a16:creationId xmlns:a16="http://schemas.microsoft.com/office/drawing/2014/main" id="{1EAAC030-D612-2FDE-B763-F965476E1797}"/>
              </a:ext>
            </a:extLst>
          </p:cNvPr>
          <p:cNvSpPr/>
          <p:nvPr/>
        </p:nvSpPr>
        <p:spPr>
          <a:xfrm>
            <a:off x="2815128" y="4214666"/>
            <a:ext cx="72524" cy="86621"/>
          </a:xfrm>
          <a:prstGeom prst="rect">
            <a:avLst/>
          </a:prstGeom>
          <a:blipFill>
            <a:blip r:embed="rId12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51" name="object 260">
            <a:extLst>
              <a:ext uri="{FF2B5EF4-FFF2-40B4-BE49-F238E27FC236}">
                <a16:creationId xmlns:a16="http://schemas.microsoft.com/office/drawing/2014/main" id="{E1C42E8C-3DA0-9278-D1F7-677BC031D1B9}"/>
              </a:ext>
            </a:extLst>
          </p:cNvPr>
          <p:cNvSpPr/>
          <p:nvPr/>
        </p:nvSpPr>
        <p:spPr>
          <a:xfrm>
            <a:off x="3055294" y="4214665"/>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52" name="object 261">
            <a:extLst>
              <a:ext uri="{FF2B5EF4-FFF2-40B4-BE49-F238E27FC236}">
                <a16:creationId xmlns:a16="http://schemas.microsoft.com/office/drawing/2014/main" id="{2A40129A-FDD4-E6F1-9BDD-2AAA6CC75EFB}"/>
              </a:ext>
            </a:extLst>
          </p:cNvPr>
          <p:cNvSpPr/>
          <p:nvPr/>
        </p:nvSpPr>
        <p:spPr>
          <a:xfrm>
            <a:off x="3281629" y="4214665"/>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53" name="object 262">
            <a:extLst>
              <a:ext uri="{FF2B5EF4-FFF2-40B4-BE49-F238E27FC236}">
                <a16:creationId xmlns:a16="http://schemas.microsoft.com/office/drawing/2014/main" id="{BE81F473-A34A-35E1-3052-2535521D23EC}"/>
              </a:ext>
            </a:extLst>
          </p:cNvPr>
          <p:cNvSpPr/>
          <p:nvPr/>
        </p:nvSpPr>
        <p:spPr>
          <a:xfrm>
            <a:off x="3493656" y="4212492"/>
            <a:ext cx="70171" cy="90957"/>
          </a:xfrm>
          <a:prstGeom prst="rect">
            <a:avLst/>
          </a:prstGeom>
          <a:blipFill>
            <a:blip r:embed="rId12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54" name="object 263">
            <a:extLst>
              <a:ext uri="{FF2B5EF4-FFF2-40B4-BE49-F238E27FC236}">
                <a16:creationId xmlns:a16="http://schemas.microsoft.com/office/drawing/2014/main" id="{5038D46B-3CCB-35B6-6EC6-16F434089368}"/>
              </a:ext>
            </a:extLst>
          </p:cNvPr>
          <p:cNvSpPr/>
          <p:nvPr/>
        </p:nvSpPr>
        <p:spPr>
          <a:xfrm>
            <a:off x="3720474" y="4214666"/>
            <a:ext cx="65789" cy="86621"/>
          </a:xfrm>
          <a:prstGeom prst="rect">
            <a:avLst/>
          </a:prstGeom>
          <a:blipFill>
            <a:blip r:embed="rId7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55" name="object 264">
            <a:extLst>
              <a:ext uri="{FF2B5EF4-FFF2-40B4-BE49-F238E27FC236}">
                <a16:creationId xmlns:a16="http://schemas.microsoft.com/office/drawing/2014/main" id="{72138567-78E2-5883-4316-800A3C1B0BF6}"/>
              </a:ext>
            </a:extLst>
          </p:cNvPr>
          <p:cNvSpPr/>
          <p:nvPr/>
        </p:nvSpPr>
        <p:spPr>
          <a:xfrm>
            <a:off x="3980557" y="4214665"/>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56" name="object 265">
            <a:extLst>
              <a:ext uri="{FF2B5EF4-FFF2-40B4-BE49-F238E27FC236}">
                <a16:creationId xmlns:a16="http://schemas.microsoft.com/office/drawing/2014/main" id="{D89D7796-D094-BA8E-96D7-9BCF477351C8}"/>
              </a:ext>
            </a:extLst>
          </p:cNvPr>
          <p:cNvSpPr/>
          <p:nvPr/>
        </p:nvSpPr>
        <p:spPr>
          <a:xfrm>
            <a:off x="4178851" y="4214665"/>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57" name="object 266">
            <a:extLst>
              <a:ext uri="{FF2B5EF4-FFF2-40B4-BE49-F238E27FC236}">
                <a16:creationId xmlns:a16="http://schemas.microsoft.com/office/drawing/2014/main" id="{B9AC79DB-E532-1207-BE77-0E5A06241FD1}"/>
              </a:ext>
            </a:extLst>
          </p:cNvPr>
          <p:cNvSpPr/>
          <p:nvPr/>
        </p:nvSpPr>
        <p:spPr>
          <a:xfrm>
            <a:off x="4408695" y="4214666"/>
            <a:ext cx="64971" cy="86621"/>
          </a:xfrm>
          <a:prstGeom prst="rect">
            <a:avLst/>
          </a:prstGeom>
          <a:blipFill>
            <a:blip r:embed="rId12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58" name="object 267">
            <a:extLst>
              <a:ext uri="{FF2B5EF4-FFF2-40B4-BE49-F238E27FC236}">
                <a16:creationId xmlns:a16="http://schemas.microsoft.com/office/drawing/2014/main" id="{C0383C4E-E47A-192D-6B1F-F945546B7F0E}"/>
              </a:ext>
            </a:extLst>
          </p:cNvPr>
          <p:cNvSpPr/>
          <p:nvPr/>
        </p:nvSpPr>
        <p:spPr>
          <a:xfrm>
            <a:off x="4639649" y="4214665"/>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59" name="object 268">
            <a:extLst>
              <a:ext uri="{FF2B5EF4-FFF2-40B4-BE49-F238E27FC236}">
                <a16:creationId xmlns:a16="http://schemas.microsoft.com/office/drawing/2014/main" id="{C6E769F5-DEF6-AA24-EC78-8280F1C4A746}"/>
              </a:ext>
            </a:extLst>
          </p:cNvPr>
          <p:cNvSpPr/>
          <p:nvPr/>
        </p:nvSpPr>
        <p:spPr>
          <a:xfrm>
            <a:off x="4852145" y="4214666"/>
            <a:ext cx="66204" cy="86621"/>
          </a:xfrm>
          <a:prstGeom prst="rect">
            <a:avLst/>
          </a:prstGeom>
          <a:blipFill>
            <a:blip r:embed="rId13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0" name="object 269">
            <a:extLst>
              <a:ext uri="{FF2B5EF4-FFF2-40B4-BE49-F238E27FC236}">
                <a16:creationId xmlns:a16="http://schemas.microsoft.com/office/drawing/2014/main" id="{C6670177-7212-6FD3-E90B-4C2CF95293EA}"/>
              </a:ext>
            </a:extLst>
          </p:cNvPr>
          <p:cNvSpPr/>
          <p:nvPr/>
        </p:nvSpPr>
        <p:spPr>
          <a:xfrm>
            <a:off x="5073876" y="4214666"/>
            <a:ext cx="80940" cy="86621"/>
          </a:xfrm>
          <a:prstGeom prst="rect">
            <a:avLst/>
          </a:prstGeom>
          <a:blipFill>
            <a:blip r:embed="rId13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1" name="object 270">
            <a:extLst>
              <a:ext uri="{FF2B5EF4-FFF2-40B4-BE49-F238E27FC236}">
                <a16:creationId xmlns:a16="http://schemas.microsoft.com/office/drawing/2014/main" id="{E5CA11A8-0289-5E44-E12B-84AA3868D3AB}"/>
              </a:ext>
            </a:extLst>
          </p:cNvPr>
          <p:cNvSpPr/>
          <p:nvPr/>
        </p:nvSpPr>
        <p:spPr>
          <a:xfrm>
            <a:off x="5299730" y="4212492"/>
            <a:ext cx="80998" cy="90957"/>
          </a:xfrm>
          <a:prstGeom prst="rect">
            <a:avLst/>
          </a:prstGeom>
          <a:blipFill>
            <a:blip r:embed="rId13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2" name="object 271">
            <a:extLst>
              <a:ext uri="{FF2B5EF4-FFF2-40B4-BE49-F238E27FC236}">
                <a16:creationId xmlns:a16="http://schemas.microsoft.com/office/drawing/2014/main" id="{43BB9BF7-5023-7940-215B-6E74053340A7}"/>
              </a:ext>
            </a:extLst>
          </p:cNvPr>
          <p:cNvSpPr/>
          <p:nvPr/>
        </p:nvSpPr>
        <p:spPr>
          <a:xfrm>
            <a:off x="1266554" y="4438827"/>
            <a:ext cx="119689" cy="88795"/>
          </a:xfrm>
          <a:prstGeom prst="rect">
            <a:avLst/>
          </a:prstGeom>
          <a:blipFill>
            <a:blip r:embed="rId13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3" name="object 272">
            <a:extLst>
              <a:ext uri="{FF2B5EF4-FFF2-40B4-BE49-F238E27FC236}">
                <a16:creationId xmlns:a16="http://schemas.microsoft.com/office/drawing/2014/main" id="{FA19A1ED-CB13-525B-EBD1-2E3BE0F4BF26}"/>
              </a:ext>
            </a:extLst>
          </p:cNvPr>
          <p:cNvSpPr/>
          <p:nvPr/>
        </p:nvSpPr>
        <p:spPr>
          <a:xfrm>
            <a:off x="1832396" y="4438827"/>
            <a:ext cx="125315" cy="88795"/>
          </a:xfrm>
          <a:prstGeom prst="rect">
            <a:avLst/>
          </a:prstGeom>
          <a:blipFill>
            <a:blip r:embed="rId13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4" name="object 273">
            <a:extLst>
              <a:ext uri="{FF2B5EF4-FFF2-40B4-BE49-F238E27FC236}">
                <a16:creationId xmlns:a16="http://schemas.microsoft.com/office/drawing/2014/main" id="{49C5278F-503B-B8A7-D419-54D2979B4945}"/>
              </a:ext>
            </a:extLst>
          </p:cNvPr>
          <p:cNvSpPr/>
          <p:nvPr/>
        </p:nvSpPr>
        <p:spPr>
          <a:xfrm>
            <a:off x="1549469" y="4438828"/>
            <a:ext cx="120452" cy="90957"/>
          </a:xfrm>
          <a:prstGeom prst="rect">
            <a:avLst/>
          </a:prstGeom>
          <a:blipFill>
            <a:blip r:embed="rId13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5" name="object 274">
            <a:extLst>
              <a:ext uri="{FF2B5EF4-FFF2-40B4-BE49-F238E27FC236}">
                <a16:creationId xmlns:a16="http://schemas.microsoft.com/office/drawing/2014/main" id="{151E3906-F615-7449-F98A-FF252C06B7AE}"/>
              </a:ext>
            </a:extLst>
          </p:cNvPr>
          <p:cNvSpPr/>
          <p:nvPr/>
        </p:nvSpPr>
        <p:spPr>
          <a:xfrm>
            <a:off x="2130550" y="4440990"/>
            <a:ext cx="80368" cy="86632"/>
          </a:xfrm>
          <a:prstGeom prst="rect">
            <a:avLst/>
          </a:prstGeom>
          <a:blipFill>
            <a:blip r:embed="rId1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6" name="object 275">
            <a:extLst>
              <a:ext uri="{FF2B5EF4-FFF2-40B4-BE49-F238E27FC236}">
                <a16:creationId xmlns:a16="http://schemas.microsoft.com/office/drawing/2014/main" id="{D307CA1A-0264-785C-3EDD-7E816FB223BA}"/>
              </a:ext>
            </a:extLst>
          </p:cNvPr>
          <p:cNvSpPr/>
          <p:nvPr/>
        </p:nvSpPr>
        <p:spPr>
          <a:xfrm>
            <a:off x="2376284" y="4440990"/>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7" name="object 276">
            <a:extLst>
              <a:ext uri="{FF2B5EF4-FFF2-40B4-BE49-F238E27FC236}">
                <a16:creationId xmlns:a16="http://schemas.microsoft.com/office/drawing/2014/main" id="{C3A2EAB8-6780-54DF-9AF6-64BD1728A7B3}"/>
              </a:ext>
            </a:extLst>
          </p:cNvPr>
          <p:cNvSpPr/>
          <p:nvPr/>
        </p:nvSpPr>
        <p:spPr>
          <a:xfrm>
            <a:off x="2588310" y="4438828"/>
            <a:ext cx="70182" cy="90957"/>
          </a:xfrm>
          <a:prstGeom prst="rect">
            <a:avLst/>
          </a:prstGeom>
          <a:blipFill>
            <a:blip r:embed="rId13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8" name="object 277">
            <a:extLst>
              <a:ext uri="{FF2B5EF4-FFF2-40B4-BE49-F238E27FC236}">
                <a16:creationId xmlns:a16="http://schemas.microsoft.com/office/drawing/2014/main" id="{9CBC2505-1003-A7AC-08D9-9E59FB4FADB6}"/>
              </a:ext>
            </a:extLst>
          </p:cNvPr>
          <p:cNvSpPr/>
          <p:nvPr/>
        </p:nvSpPr>
        <p:spPr>
          <a:xfrm>
            <a:off x="2815128" y="4440990"/>
            <a:ext cx="72524" cy="86632"/>
          </a:xfrm>
          <a:prstGeom prst="rect">
            <a:avLst/>
          </a:prstGeom>
          <a:blipFill>
            <a:blip r:embed="rId13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9" name="object 278">
            <a:extLst>
              <a:ext uri="{FF2B5EF4-FFF2-40B4-BE49-F238E27FC236}">
                <a16:creationId xmlns:a16="http://schemas.microsoft.com/office/drawing/2014/main" id="{6077B242-07C8-AD79-2A8F-F2B4520DD52D}"/>
              </a:ext>
            </a:extLst>
          </p:cNvPr>
          <p:cNvSpPr/>
          <p:nvPr/>
        </p:nvSpPr>
        <p:spPr>
          <a:xfrm>
            <a:off x="3055294" y="444099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70" name="object 279">
            <a:extLst>
              <a:ext uri="{FF2B5EF4-FFF2-40B4-BE49-F238E27FC236}">
                <a16:creationId xmlns:a16="http://schemas.microsoft.com/office/drawing/2014/main" id="{5D0BB670-F186-E7F5-58EE-E7E35D87F2B9}"/>
              </a:ext>
            </a:extLst>
          </p:cNvPr>
          <p:cNvSpPr/>
          <p:nvPr/>
        </p:nvSpPr>
        <p:spPr>
          <a:xfrm>
            <a:off x="3281629" y="4440990"/>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71" name="object 280">
            <a:extLst>
              <a:ext uri="{FF2B5EF4-FFF2-40B4-BE49-F238E27FC236}">
                <a16:creationId xmlns:a16="http://schemas.microsoft.com/office/drawing/2014/main" id="{9682D703-D4D6-C98E-1FA5-CBF97B922F8A}"/>
              </a:ext>
            </a:extLst>
          </p:cNvPr>
          <p:cNvSpPr/>
          <p:nvPr/>
        </p:nvSpPr>
        <p:spPr>
          <a:xfrm>
            <a:off x="3493656" y="4438828"/>
            <a:ext cx="70171" cy="90957"/>
          </a:xfrm>
          <a:prstGeom prst="rect">
            <a:avLst/>
          </a:prstGeom>
          <a:blipFill>
            <a:blip r:embed="rId13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72" name="object 281">
            <a:extLst>
              <a:ext uri="{FF2B5EF4-FFF2-40B4-BE49-F238E27FC236}">
                <a16:creationId xmlns:a16="http://schemas.microsoft.com/office/drawing/2014/main" id="{0BAF9E69-5E25-7425-37C3-147B0D3790B1}"/>
              </a:ext>
            </a:extLst>
          </p:cNvPr>
          <p:cNvSpPr/>
          <p:nvPr/>
        </p:nvSpPr>
        <p:spPr>
          <a:xfrm>
            <a:off x="3720474" y="4440990"/>
            <a:ext cx="65789" cy="86632"/>
          </a:xfrm>
          <a:prstGeom prst="rect">
            <a:avLst/>
          </a:prstGeom>
          <a:blipFill>
            <a:blip r:embed="rId6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73" name="object 282">
            <a:extLst>
              <a:ext uri="{FF2B5EF4-FFF2-40B4-BE49-F238E27FC236}">
                <a16:creationId xmlns:a16="http://schemas.microsoft.com/office/drawing/2014/main" id="{8CADA72E-B21C-362A-7305-719860C2F40D}"/>
              </a:ext>
            </a:extLst>
          </p:cNvPr>
          <p:cNvSpPr/>
          <p:nvPr/>
        </p:nvSpPr>
        <p:spPr>
          <a:xfrm>
            <a:off x="3980557" y="444099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74" name="object 283">
            <a:extLst>
              <a:ext uri="{FF2B5EF4-FFF2-40B4-BE49-F238E27FC236}">
                <a16:creationId xmlns:a16="http://schemas.microsoft.com/office/drawing/2014/main" id="{1A7187E1-1952-318C-97DC-C07B206AD5E8}"/>
              </a:ext>
            </a:extLst>
          </p:cNvPr>
          <p:cNvSpPr/>
          <p:nvPr/>
        </p:nvSpPr>
        <p:spPr>
          <a:xfrm>
            <a:off x="4178851" y="444098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75" name="object 284">
            <a:extLst>
              <a:ext uri="{FF2B5EF4-FFF2-40B4-BE49-F238E27FC236}">
                <a16:creationId xmlns:a16="http://schemas.microsoft.com/office/drawing/2014/main" id="{22E9D217-F07B-3D55-1D23-3FC3D00E6762}"/>
              </a:ext>
            </a:extLst>
          </p:cNvPr>
          <p:cNvSpPr/>
          <p:nvPr/>
        </p:nvSpPr>
        <p:spPr>
          <a:xfrm>
            <a:off x="4408695" y="4440990"/>
            <a:ext cx="64971" cy="86632"/>
          </a:xfrm>
          <a:prstGeom prst="rect">
            <a:avLst/>
          </a:prstGeom>
          <a:blipFill>
            <a:blip r:embed="rId12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76" name="object 285">
            <a:extLst>
              <a:ext uri="{FF2B5EF4-FFF2-40B4-BE49-F238E27FC236}">
                <a16:creationId xmlns:a16="http://schemas.microsoft.com/office/drawing/2014/main" id="{A9FF62BB-70F0-01E9-352B-A18518EEB280}"/>
              </a:ext>
            </a:extLst>
          </p:cNvPr>
          <p:cNvSpPr/>
          <p:nvPr/>
        </p:nvSpPr>
        <p:spPr>
          <a:xfrm>
            <a:off x="4639649" y="444099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77" name="object 286">
            <a:extLst>
              <a:ext uri="{FF2B5EF4-FFF2-40B4-BE49-F238E27FC236}">
                <a16:creationId xmlns:a16="http://schemas.microsoft.com/office/drawing/2014/main" id="{618EDFDE-212D-04F8-A987-077B7CA149ED}"/>
              </a:ext>
            </a:extLst>
          </p:cNvPr>
          <p:cNvSpPr/>
          <p:nvPr/>
        </p:nvSpPr>
        <p:spPr>
          <a:xfrm>
            <a:off x="4847539" y="4440990"/>
            <a:ext cx="80951" cy="86632"/>
          </a:xfrm>
          <a:prstGeom prst="rect">
            <a:avLst/>
          </a:prstGeom>
          <a:blipFill>
            <a:blip r:embed="rId13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78" name="object 287">
            <a:extLst>
              <a:ext uri="{FF2B5EF4-FFF2-40B4-BE49-F238E27FC236}">
                <a16:creationId xmlns:a16="http://schemas.microsoft.com/office/drawing/2014/main" id="{23CAB2BE-5982-1B98-7E11-5C58CC9DCE6D}"/>
              </a:ext>
            </a:extLst>
          </p:cNvPr>
          <p:cNvSpPr/>
          <p:nvPr/>
        </p:nvSpPr>
        <p:spPr>
          <a:xfrm>
            <a:off x="5078481" y="4440990"/>
            <a:ext cx="66204" cy="86632"/>
          </a:xfrm>
          <a:prstGeom prst="rect">
            <a:avLst/>
          </a:prstGeom>
          <a:blipFill>
            <a:blip r:embed="rId14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79" name="object 288">
            <a:extLst>
              <a:ext uri="{FF2B5EF4-FFF2-40B4-BE49-F238E27FC236}">
                <a16:creationId xmlns:a16="http://schemas.microsoft.com/office/drawing/2014/main" id="{7F47ADAE-00C4-07AF-D009-7979118185DB}"/>
              </a:ext>
            </a:extLst>
          </p:cNvPr>
          <p:cNvSpPr/>
          <p:nvPr/>
        </p:nvSpPr>
        <p:spPr>
          <a:xfrm>
            <a:off x="5299730" y="4438828"/>
            <a:ext cx="81000" cy="90957"/>
          </a:xfrm>
          <a:prstGeom prst="rect">
            <a:avLst/>
          </a:prstGeom>
          <a:blipFill>
            <a:blip r:embed="rId14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0" name="object 289">
            <a:extLst>
              <a:ext uri="{FF2B5EF4-FFF2-40B4-BE49-F238E27FC236}">
                <a16:creationId xmlns:a16="http://schemas.microsoft.com/office/drawing/2014/main" id="{118E1356-9EBA-F26E-968F-421E452EC8AC}"/>
              </a:ext>
            </a:extLst>
          </p:cNvPr>
          <p:cNvSpPr/>
          <p:nvPr/>
        </p:nvSpPr>
        <p:spPr>
          <a:xfrm>
            <a:off x="1266554" y="4665164"/>
            <a:ext cx="119689" cy="88789"/>
          </a:xfrm>
          <a:prstGeom prst="rect">
            <a:avLst/>
          </a:prstGeom>
          <a:blipFill>
            <a:blip r:embed="rId14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1" name="object 290">
            <a:extLst>
              <a:ext uri="{FF2B5EF4-FFF2-40B4-BE49-F238E27FC236}">
                <a16:creationId xmlns:a16="http://schemas.microsoft.com/office/drawing/2014/main" id="{B280C123-7535-5D3A-3600-DB904D576095}"/>
              </a:ext>
            </a:extLst>
          </p:cNvPr>
          <p:cNvSpPr/>
          <p:nvPr/>
        </p:nvSpPr>
        <p:spPr>
          <a:xfrm>
            <a:off x="1832396" y="4665164"/>
            <a:ext cx="119689" cy="88789"/>
          </a:xfrm>
          <a:prstGeom prst="rect">
            <a:avLst/>
          </a:prstGeom>
          <a:blipFill>
            <a:blip r:embed="rId14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2" name="object 291">
            <a:extLst>
              <a:ext uri="{FF2B5EF4-FFF2-40B4-BE49-F238E27FC236}">
                <a16:creationId xmlns:a16="http://schemas.microsoft.com/office/drawing/2014/main" id="{D33275DD-FBF9-AF4C-4205-FCADEBF7FED7}"/>
              </a:ext>
            </a:extLst>
          </p:cNvPr>
          <p:cNvSpPr/>
          <p:nvPr/>
        </p:nvSpPr>
        <p:spPr>
          <a:xfrm>
            <a:off x="2130550" y="4667327"/>
            <a:ext cx="80368" cy="86627"/>
          </a:xfrm>
          <a:prstGeom prst="rect">
            <a:avLst/>
          </a:prstGeom>
          <a:blipFill>
            <a:blip r:embed="rId14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3" name="object 292">
            <a:extLst>
              <a:ext uri="{FF2B5EF4-FFF2-40B4-BE49-F238E27FC236}">
                <a16:creationId xmlns:a16="http://schemas.microsoft.com/office/drawing/2014/main" id="{96D14CB7-EF59-2386-AB51-0066F895560C}"/>
              </a:ext>
            </a:extLst>
          </p:cNvPr>
          <p:cNvSpPr/>
          <p:nvPr/>
        </p:nvSpPr>
        <p:spPr>
          <a:xfrm>
            <a:off x="2376284" y="4667327"/>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4" name="object 293">
            <a:extLst>
              <a:ext uri="{FF2B5EF4-FFF2-40B4-BE49-F238E27FC236}">
                <a16:creationId xmlns:a16="http://schemas.microsoft.com/office/drawing/2014/main" id="{073D2C64-A832-EB5B-A5DF-7282BEE2B038}"/>
              </a:ext>
            </a:extLst>
          </p:cNvPr>
          <p:cNvSpPr/>
          <p:nvPr/>
        </p:nvSpPr>
        <p:spPr>
          <a:xfrm>
            <a:off x="2588310" y="4665164"/>
            <a:ext cx="70182" cy="90956"/>
          </a:xfrm>
          <a:prstGeom prst="rect">
            <a:avLst/>
          </a:prstGeom>
          <a:blipFill>
            <a:blip r:embed="rId14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5" name="object 294">
            <a:extLst>
              <a:ext uri="{FF2B5EF4-FFF2-40B4-BE49-F238E27FC236}">
                <a16:creationId xmlns:a16="http://schemas.microsoft.com/office/drawing/2014/main" id="{44950DE9-C000-3E60-E07F-85DFDD4EB0B5}"/>
              </a:ext>
            </a:extLst>
          </p:cNvPr>
          <p:cNvSpPr/>
          <p:nvPr/>
        </p:nvSpPr>
        <p:spPr>
          <a:xfrm>
            <a:off x="2815128" y="4667327"/>
            <a:ext cx="72524" cy="86627"/>
          </a:xfrm>
          <a:prstGeom prst="rect">
            <a:avLst/>
          </a:prstGeom>
          <a:blipFill>
            <a:blip r:embed="rId14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6" name="object 295">
            <a:extLst>
              <a:ext uri="{FF2B5EF4-FFF2-40B4-BE49-F238E27FC236}">
                <a16:creationId xmlns:a16="http://schemas.microsoft.com/office/drawing/2014/main" id="{7C395B37-8EF5-5AB3-5E44-0E54E730263F}"/>
              </a:ext>
            </a:extLst>
          </p:cNvPr>
          <p:cNvSpPr/>
          <p:nvPr/>
        </p:nvSpPr>
        <p:spPr>
          <a:xfrm>
            <a:off x="3055294" y="4667327"/>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7" name="object 296">
            <a:extLst>
              <a:ext uri="{FF2B5EF4-FFF2-40B4-BE49-F238E27FC236}">
                <a16:creationId xmlns:a16="http://schemas.microsoft.com/office/drawing/2014/main" id="{0A11D27F-2444-2D27-3051-E92753980DF9}"/>
              </a:ext>
            </a:extLst>
          </p:cNvPr>
          <p:cNvSpPr/>
          <p:nvPr/>
        </p:nvSpPr>
        <p:spPr>
          <a:xfrm>
            <a:off x="3281629" y="4667327"/>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8" name="object 297">
            <a:extLst>
              <a:ext uri="{FF2B5EF4-FFF2-40B4-BE49-F238E27FC236}">
                <a16:creationId xmlns:a16="http://schemas.microsoft.com/office/drawing/2014/main" id="{C8B98592-9635-E5DA-8647-9DD55A096B0E}"/>
              </a:ext>
            </a:extLst>
          </p:cNvPr>
          <p:cNvSpPr/>
          <p:nvPr/>
        </p:nvSpPr>
        <p:spPr>
          <a:xfrm>
            <a:off x="3493656" y="4665164"/>
            <a:ext cx="70171" cy="90956"/>
          </a:xfrm>
          <a:prstGeom prst="rect">
            <a:avLst/>
          </a:prstGeom>
          <a:blipFill>
            <a:blip r:embed="rId14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9" name="object 298">
            <a:extLst>
              <a:ext uri="{FF2B5EF4-FFF2-40B4-BE49-F238E27FC236}">
                <a16:creationId xmlns:a16="http://schemas.microsoft.com/office/drawing/2014/main" id="{682810B3-39A8-CDE6-693F-AC9F7141D6AC}"/>
              </a:ext>
            </a:extLst>
          </p:cNvPr>
          <p:cNvSpPr/>
          <p:nvPr/>
        </p:nvSpPr>
        <p:spPr>
          <a:xfrm>
            <a:off x="3720474" y="4667327"/>
            <a:ext cx="65789" cy="86627"/>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90" name="object 299">
            <a:extLst>
              <a:ext uri="{FF2B5EF4-FFF2-40B4-BE49-F238E27FC236}">
                <a16:creationId xmlns:a16="http://schemas.microsoft.com/office/drawing/2014/main" id="{E3DB54F6-33E9-0062-66A1-C50A3C438E8F}"/>
              </a:ext>
            </a:extLst>
          </p:cNvPr>
          <p:cNvSpPr/>
          <p:nvPr/>
        </p:nvSpPr>
        <p:spPr>
          <a:xfrm>
            <a:off x="3980557" y="4667327"/>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91" name="object 300">
            <a:extLst>
              <a:ext uri="{FF2B5EF4-FFF2-40B4-BE49-F238E27FC236}">
                <a16:creationId xmlns:a16="http://schemas.microsoft.com/office/drawing/2014/main" id="{6E0D357F-37D0-D546-2E67-32B79D18D4DC}"/>
              </a:ext>
            </a:extLst>
          </p:cNvPr>
          <p:cNvSpPr/>
          <p:nvPr/>
        </p:nvSpPr>
        <p:spPr>
          <a:xfrm>
            <a:off x="4178851" y="4667326"/>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92" name="object 301">
            <a:extLst>
              <a:ext uri="{FF2B5EF4-FFF2-40B4-BE49-F238E27FC236}">
                <a16:creationId xmlns:a16="http://schemas.microsoft.com/office/drawing/2014/main" id="{8E6D8D78-E2BD-4CE9-FA7D-66C8F07D3EA5}"/>
              </a:ext>
            </a:extLst>
          </p:cNvPr>
          <p:cNvSpPr/>
          <p:nvPr/>
        </p:nvSpPr>
        <p:spPr>
          <a:xfrm>
            <a:off x="4408695" y="4667327"/>
            <a:ext cx="64971" cy="86627"/>
          </a:xfrm>
          <a:prstGeom prst="rect">
            <a:avLst/>
          </a:prstGeom>
          <a:blipFill>
            <a:blip r:embed="rId5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93" name="object 302">
            <a:extLst>
              <a:ext uri="{FF2B5EF4-FFF2-40B4-BE49-F238E27FC236}">
                <a16:creationId xmlns:a16="http://schemas.microsoft.com/office/drawing/2014/main" id="{9506AD2D-B542-E51B-B9C5-08A47EA9815F}"/>
              </a:ext>
            </a:extLst>
          </p:cNvPr>
          <p:cNvSpPr/>
          <p:nvPr/>
        </p:nvSpPr>
        <p:spPr>
          <a:xfrm>
            <a:off x="4639649" y="4667327"/>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94" name="object 303">
            <a:extLst>
              <a:ext uri="{FF2B5EF4-FFF2-40B4-BE49-F238E27FC236}">
                <a16:creationId xmlns:a16="http://schemas.microsoft.com/office/drawing/2014/main" id="{F3E992F1-DEBA-4666-05FD-A95D1508A1B9}"/>
              </a:ext>
            </a:extLst>
          </p:cNvPr>
          <p:cNvSpPr/>
          <p:nvPr/>
        </p:nvSpPr>
        <p:spPr>
          <a:xfrm>
            <a:off x="4847539" y="4667327"/>
            <a:ext cx="80951" cy="86627"/>
          </a:xfrm>
          <a:prstGeom prst="rect">
            <a:avLst/>
          </a:prstGeom>
          <a:blipFill>
            <a:blip r:embed="rId14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95" name="object 304">
            <a:extLst>
              <a:ext uri="{FF2B5EF4-FFF2-40B4-BE49-F238E27FC236}">
                <a16:creationId xmlns:a16="http://schemas.microsoft.com/office/drawing/2014/main" id="{5B3DCC68-DAA1-5234-1587-5391819BE6C2}"/>
              </a:ext>
            </a:extLst>
          </p:cNvPr>
          <p:cNvSpPr/>
          <p:nvPr/>
        </p:nvSpPr>
        <p:spPr>
          <a:xfrm>
            <a:off x="5078481" y="4667327"/>
            <a:ext cx="66204" cy="86627"/>
          </a:xfrm>
          <a:prstGeom prst="rect">
            <a:avLst/>
          </a:prstGeom>
          <a:blipFill>
            <a:blip r:embed="rId4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96" name="object 305">
            <a:extLst>
              <a:ext uri="{FF2B5EF4-FFF2-40B4-BE49-F238E27FC236}">
                <a16:creationId xmlns:a16="http://schemas.microsoft.com/office/drawing/2014/main" id="{1A3BC257-ED98-D390-8B1E-40868CBEE523}"/>
              </a:ext>
            </a:extLst>
          </p:cNvPr>
          <p:cNvSpPr/>
          <p:nvPr/>
        </p:nvSpPr>
        <p:spPr>
          <a:xfrm>
            <a:off x="5299731" y="4665164"/>
            <a:ext cx="80999" cy="90956"/>
          </a:xfrm>
          <a:prstGeom prst="rect">
            <a:avLst/>
          </a:prstGeom>
          <a:blipFill>
            <a:blip r:embed="rId14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97" name="object 306">
            <a:extLst>
              <a:ext uri="{FF2B5EF4-FFF2-40B4-BE49-F238E27FC236}">
                <a16:creationId xmlns:a16="http://schemas.microsoft.com/office/drawing/2014/main" id="{E9A4E24A-349F-A128-5B8D-4B7E5E562848}"/>
              </a:ext>
            </a:extLst>
          </p:cNvPr>
          <p:cNvSpPr/>
          <p:nvPr/>
        </p:nvSpPr>
        <p:spPr>
          <a:xfrm>
            <a:off x="1266554" y="4891495"/>
            <a:ext cx="125304" cy="88799"/>
          </a:xfrm>
          <a:prstGeom prst="rect">
            <a:avLst/>
          </a:prstGeom>
          <a:blipFill>
            <a:blip r:embed="rId15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98" name="object 307">
            <a:extLst>
              <a:ext uri="{FF2B5EF4-FFF2-40B4-BE49-F238E27FC236}">
                <a16:creationId xmlns:a16="http://schemas.microsoft.com/office/drawing/2014/main" id="{3315BBC9-210D-3B51-B08D-7A20F92AF8A4}"/>
              </a:ext>
            </a:extLst>
          </p:cNvPr>
          <p:cNvSpPr/>
          <p:nvPr/>
        </p:nvSpPr>
        <p:spPr>
          <a:xfrm>
            <a:off x="1832396" y="4891495"/>
            <a:ext cx="125315" cy="88799"/>
          </a:xfrm>
          <a:prstGeom prst="rect">
            <a:avLst/>
          </a:prstGeom>
          <a:blipFill>
            <a:blip r:embed="rId15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99" name="object 308">
            <a:extLst>
              <a:ext uri="{FF2B5EF4-FFF2-40B4-BE49-F238E27FC236}">
                <a16:creationId xmlns:a16="http://schemas.microsoft.com/office/drawing/2014/main" id="{4837CEB7-AAD5-83D7-D455-E4B74DE911B2}"/>
              </a:ext>
            </a:extLst>
          </p:cNvPr>
          <p:cNvSpPr/>
          <p:nvPr/>
        </p:nvSpPr>
        <p:spPr>
          <a:xfrm>
            <a:off x="2130550" y="4893662"/>
            <a:ext cx="80368" cy="86632"/>
          </a:xfrm>
          <a:prstGeom prst="rect">
            <a:avLst/>
          </a:prstGeom>
          <a:blipFill>
            <a:blip r:embed="rId8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00" name="object 309">
            <a:extLst>
              <a:ext uri="{FF2B5EF4-FFF2-40B4-BE49-F238E27FC236}">
                <a16:creationId xmlns:a16="http://schemas.microsoft.com/office/drawing/2014/main" id="{A864BACF-2E2D-151D-4247-8A9EE7974275}"/>
              </a:ext>
            </a:extLst>
          </p:cNvPr>
          <p:cNvSpPr/>
          <p:nvPr/>
        </p:nvSpPr>
        <p:spPr>
          <a:xfrm>
            <a:off x="2376284" y="4893662"/>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01" name="object 310">
            <a:extLst>
              <a:ext uri="{FF2B5EF4-FFF2-40B4-BE49-F238E27FC236}">
                <a16:creationId xmlns:a16="http://schemas.microsoft.com/office/drawing/2014/main" id="{F01A70AE-8466-52C1-B54D-62BDDE78D5B5}"/>
              </a:ext>
            </a:extLst>
          </p:cNvPr>
          <p:cNvSpPr/>
          <p:nvPr/>
        </p:nvSpPr>
        <p:spPr>
          <a:xfrm>
            <a:off x="2588310" y="4891494"/>
            <a:ext cx="70182" cy="90965"/>
          </a:xfrm>
          <a:prstGeom prst="rect">
            <a:avLst/>
          </a:prstGeom>
          <a:blipFill>
            <a:blip r:embed="rId1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02" name="object 311">
            <a:extLst>
              <a:ext uri="{FF2B5EF4-FFF2-40B4-BE49-F238E27FC236}">
                <a16:creationId xmlns:a16="http://schemas.microsoft.com/office/drawing/2014/main" id="{57CBB175-8F30-3137-4230-C4FEDBE78623}"/>
              </a:ext>
            </a:extLst>
          </p:cNvPr>
          <p:cNvSpPr/>
          <p:nvPr/>
        </p:nvSpPr>
        <p:spPr>
          <a:xfrm>
            <a:off x="2815128" y="4893662"/>
            <a:ext cx="72524" cy="86632"/>
          </a:xfrm>
          <a:prstGeom prst="rect">
            <a:avLst/>
          </a:prstGeom>
          <a:blipFill>
            <a:blip r:embed="rId15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03" name="object 312">
            <a:extLst>
              <a:ext uri="{FF2B5EF4-FFF2-40B4-BE49-F238E27FC236}">
                <a16:creationId xmlns:a16="http://schemas.microsoft.com/office/drawing/2014/main" id="{7F285DEC-0E05-E696-48E0-83FE78FDA24C}"/>
              </a:ext>
            </a:extLst>
          </p:cNvPr>
          <p:cNvSpPr/>
          <p:nvPr/>
        </p:nvSpPr>
        <p:spPr>
          <a:xfrm>
            <a:off x="3055294" y="4893662"/>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04" name="object 313">
            <a:extLst>
              <a:ext uri="{FF2B5EF4-FFF2-40B4-BE49-F238E27FC236}">
                <a16:creationId xmlns:a16="http://schemas.microsoft.com/office/drawing/2014/main" id="{0D207F88-01E9-2499-4F10-20DEDF095381}"/>
              </a:ext>
            </a:extLst>
          </p:cNvPr>
          <p:cNvSpPr/>
          <p:nvPr/>
        </p:nvSpPr>
        <p:spPr>
          <a:xfrm>
            <a:off x="3281629" y="4893662"/>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05" name="object 314">
            <a:extLst>
              <a:ext uri="{FF2B5EF4-FFF2-40B4-BE49-F238E27FC236}">
                <a16:creationId xmlns:a16="http://schemas.microsoft.com/office/drawing/2014/main" id="{39642169-9470-DF1E-F1C8-0E2D7A99F5B9}"/>
              </a:ext>
            </a:extLst>
          </p:cNvPr>
          <p:cNvSpPr/>
          <p:nvPr/>
        </p:nvSpPr>
        <p:spPr>
          <a:xfrm>
            <a:off x="3493656" y="4891494"/>
            <a:ext cx="70171" cy="90965"/>
          </a:xfrm>
          <a:prstGeom prst="rect">
            <a:avLst/>
          </a:prstGeom>
          <a:blipFill>
            <a:blip r:embed="rId15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06" name="object 315">
            <a:extLst>
              <a:ext uri="{FF2B5EF4-FFF2-40B4-BE49-F238E27FC236}">
                <a16:creationId xmlns:a16="http://schemas.microsoft.com/office/drawing/2014/main" id="{64F8A7B6-F7F5-E4C2-CBC4-E88B0DF3286C}"/>
              </a:ext>
            </a:extLst>
          </p:cNvPr>
          <p:cNvSpPr/>
          <p:nvPr/>
        </p:nvSpPr>
        <p:spPr>
          <a:xfrm>
            <a:off x="3720474" y="4893662"/>
            <a:ext cx="65789" cy="86632"/>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07" name="object 316">
            <a:extLst>
              <a:ext uri="{FF2B5EF4-FFF2-40B4-BE49-F238E27FC236}">
                <a16:creationId xmlns:a16="http://schemas.microsoft.com/office/drawing/2014/main" id="{BEF12429-E770-DD94-3DD2-C91B1E324C9D}"/>
              </a:ext>
            </a:extLst>
          </p:cNvPr>
          <p:cNvSpPr/>
          <p:nvPr/>
        </p:nvSpPr>
        <p:spPr>
          <a:xfrm>
            <a:off x="3980557" y="4893662"/>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08" name="object 317">
            <a:extLst>
              <a:ext uri="{FF2B5EF4-FFF2-40B4-BE49-F238E27FC236}">
                <a16:creationId xmlns:a16="http://schemas.microsoft.com/office/drawing/2014/main" id="{0013A538-574A-DA61-1BFD-55B704DDA883}"/>
              </a:ext>
            </a:extLst>
          </p:cNvPr>
          <p:cNvSpPr/>
          <p:nvPr/>
        </p:nvSpPr>
        <p:spPr>
          <a:xfrm>
            <a:off x="4178851" y="4893661"/>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09" name="object 318">
            <a:extLst>
              <a:ext uri="{FF2B5EF4-FFF2-40B4-BE49-F238E27FC236}">
                <a16:creationId xmlns:a16="http://schemas.microsoft.com/office/drawing/2014/main" id="{0661B505-F92C-6779-5E68-EE00EDCB9E90}"/>
              </a:ext>
            </a:extLst>
          </p:cNvPr>
          <p:cNvSpPr/>
          <p:nvPr/>
        </p:nvSpPr>
        <p:spPr>
          <a:xfrm>
            <a:off x="4408695" y="4893662"/>
            <a:ext cx="64971" cy="86632"/>
          </a:xfrm>
          <a:prstGeom prst="rect">
            <a:avLst/>
          </a:prstGeom>
          <a:blipFill>
            <a:blip r:embed="rId15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10" name="object 319">
            <a:extLst>
              <a:ext uri="{FF2B5EF4-FFF2-40B4-BE49-F238E27FC236}">
                <a16:creationId xmlns:a16="http://schemas.microsoft.com/office/drawing/2014/main" id="{7EC02953-85A4-3FF3-B8E4-D29D70A5A6F6}"/>
              </a:ext>
            </a:extLst>
          </p:cNvPr>
          <p:cNvSpPr/>
          <p:nvPr/>
        </p:nvSpPr>
        <p:spPr>
          <a:xfrm>
            <a:off x="4639649" y="4893662"/>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11" name="object 320">
            <a:extLst>
              <a:ext uri="{FF2B5EF4-FFF2-40B4-BE49-F238E27FC236}">
                <a16:creationId xmlns:a16="http://schemas.microsoft.com/office/drawing/2014/main" id="{73927DDB-67F5-4D9C-8825-9DCE7A908FFD}"/>
              </a:ext>
            </a:extLst>
          </p:cNvPr>
          <p:cNvSpPr/>
          <p:nvPr/>
        </p:nvSpPr>
        <p:spPr>
          <a:xfrm>
            <a:off x="4847539" y="4893662"/>
            <a:ext cx="80951" cy="86632"/>
          </a:xfrm>
          <a:prstGeom prst="rect">
            <a:avLst/>
          </a:prstGeom>
          <a:blipFill>
            <a:blip r:embed="rId15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12" name="object 321">
            <a:extLst>
              <a:ext uri="{FF2B5EF4-FFF2-40B4-BE49-F238E27FC236}">
                <a16:creationId xmlns:a16="http://schemas.microsoft.com/office/drawing/2014/main" id="{62098EAB-7CFE-CC6F-7EDC-BAF0A4C074C6}"/>
              </a:ext>
            </a:extLst>
          </p:cNvPr>
          <p:cNvSpPr/>
          <p:nvPr/>
        </p:nvSpPr>
        <p:spPr>
          <a:xfrm>
            <a:off x="5078481" y="4893662"/>
            <a:ext cx="66204" cy="86632"/>
          </a:xfrm>
          <a:prstGeom prst="rect">
            <a:avLst/>
          </a:prstGeom>
          <a:blipFill>
            <a:blip r:embed="rId15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13" name="object 322">
            <a:extLst>
              <a:ext uri="{FF2B5EF4-FFF2-40B4-BE49-F238E27FC236}">
                <a16:creationId xmlns:a16="http://schemas.microsoft.com/office/drawing/2014/main" id="{B14ADAB5-9261-ADA5-5AE7-CEBD03B42B35}"/>
              </a:ext>
            </a:extLst>
          </p:cNvPr>
          <p:cNvSpPr/>
          <p:nvPr/>
        </p:nvSpPr>
        <p:spPr>
          <a:xfrm>
            <a:off x="5299731" y="4891494"/>
            <a:ext cx="80999" cy="90965"/>
          </a:xfrm>
          <a:prstGeom prst="rect">
            <a:avLst/>
          </a:prstGeom>
          <a:blipFill>
            <a:blip r:embed="rId15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14" name="object 323">
            <a:extLst>
              <a:ext uri="{FF2B5EF4-FFF2-40B4-BE49-F238E27FC236}">
                <a16:creationId xmlns:a16="http://schemas.microsoft.com/office/drawing/2014/main" id="{C949F7D4-E147-9071-21F3-D9ED15EBA24D}"/>
              </a:ext>
            </a:extLst>
          </p:cNvPr>
          <p:cNvSpPr/>
          <p:nvPr/>
        </p:nvSpPr>
        <p:spPr>
          <a:xfrm>
            <a:off x="2130550" y="5120003"/>
            <a:ext cx="80368" cy="86622"/>
          </a:xfrm>
          <a:prstGeom prst="rect">
            <a:avLst/>
          </a:prstGeom>
          <a:blipFill>
            <a:blip r:embed="rId15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15" name="object 324">
            <a:extLst>
              <a:ext uri="{FF2B5EF4-FFF2-40B4-BE49-F238E27FC236}">
                <a16:creationId xmlns:a16="http://schemas.microsoft.com/office/drawing/2014/main" id="{CA9C2BF4-332A-F02C-B20E-0036E85A37DE}"/>
              </a:ext>
            </a:extLst>
          </p:cNvPr>
          <p:cNvSpPr/>
          <p:nvPr/>
        </p:nvSpPr>
        <p:spPr>
          <a:xfrm>
            <a:off x="2376284" y="5120003"/>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16" name="object 325">
            <a:extLst>
              <a:ext uri="{FF2B5EF4-FFF2-40B4-BE49-F238E27FC236}">
                <a16:creationId xmlns:a16="http://schemas.microsoft.com/office/drawing/2014/main" id="{B080A416-6F2A-B1B6-7292-FC43A0985EC1}"/>
              </a:ext>
            </a:extLst>
          </p:cNvPr>
          <p:cNvSpPr/>
          <p:nvPr/>
        </p:nvSpPr>
        <p:spPr>
          <a:xfrm>
            <a:off x="2588310" y="5117836"/>
            <a:ext cx="70182" cy="90956"/>
          </a:xfrm>
          <a:prstGeom prst="rect">
            <a:avLst/>
          </a:prstGeom>
          <a:blipFill>
            <a:blip r:embed="rId16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17" name="object 326">
            <a:extLst>
              <a:ext uri="{FF2B5EF4-FFF2-40B4-BE49-F238E27FC236}">
                <a16:creationId xmlns:a16="http://schemas.microsoft.com/office/drawing/2014/main" id="{9622546F-428E-F04A-A8D1-662BBDE52545}"/>
              </a:ext>
            </a:extLst>
          </p:cNvPr>
          <p:cNvSpPr/>
          <p:nvPr/>
        </p:nvSpPr>
        <p:spPr>
          <a:xfrm>
            <a:off x="2815128" y="5120003"/>
            <a:ext cx="72524" cy="86622"/>
          </a:xfrm>
          <a:prstGeom prst="rect">
            <a:avLst/>
          </a:prstGeom>
          <a:blipFill>
            <a:blip r:embed="rId16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18" name="object 327">
            <a:extLst>
              <a:ext uri="{FF2B5EF4-FFF2-40B4-BE49-F238E27FC236}">
                <a16:creationId xmlns:a16="http://schemas.microsoft.com/office/drawing/2014/main" id="{F82EFEDE-4702-1B2A-3E56-74043889BD6D}"/>
              </a:ext>
            </a:extLst>
          </p:cNvPr>
          <p:cNvSpPr/>
          <p:nvPr/>
        </p:nvSpPr>
        <p:spPr>
          <a:xfrm>
            <a:off x="3055294" y="5120003"/>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19" name="object 328">
            <a:extLst>
              <a:ext uri="{FF2B5EF4-FFF2-40B4-BE49-F238E27FC236}">
                <a16:creationId xmlns:a16="http://schemas.microsoft.com/office/drawing/2014/main" id="{9CA87674-CC3D-D6DF-0597-25518C8EA694}"/>
              </a:ext>
            </a:extLst>
          </p:cNvPr>
          <p:cNvSpPr/>
          <p:nvPr/>
        </p:nvSpPr>
        <p:spPr>
          <a:xfrm>
            <a:off x="3281629" y="5120003"/>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20" name="object 329">
            <a:extLst>
              <a:ext uri="{FF2B5EF4-FFF2-40B4-BE49-F238E27FC236}">
                <a16:creationId xmlns:a16="http://schemas.microsoft.com/office/drawing/2014/main" id="{68A0B8A7-0CD0-0572-2483-46BF9424C83B}"/>
              </a:ext>
            </a:extLst>
          </p:cNvPr>
          <p:cNvSpPr/>
          <p:nvPr/>
        </p:nvSpPr>
        <p:spPr>
          <a:xfrm>
            <a:off x="3493656" y="5117836"/>
            <a:ext cx="70171" cy="90956"/>
          </a:xfrm>
          <a:prstGeom prst="rect">
            <a:avLst/>
          </a:prstGeom>
          <a:blipFill>
            <a:blip r:embed="rId16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21" name="object 330">
            <a:extLst>
              <a:ext uri="{FF2B5EF4-FFF2-40B4-BE49-F238E27FC236}">
                <a16:creationId xmlns:a16="http://schemas.microsoft.com/office/drawing/2014/main" id="{EE1F95C2-10E1-1E70-EE50-1F0B71F9FCAA}"/>
              </a:ext>
            </a:extLst>
          </p:cNvPr>
          <p:cNvSpPr/>
          <p:nvPr/>
        </p:nvSpPr>
        <p:spPr>
          <a:xfrm>
            <a:off x="3720474" y="5120003"/>
            <a:ext cx="65789" cy="86622"/>
          </a:xfrm>
          <a:prstGeom prst="rect">
            <a:avLst/>
          </a:prstGeom>
          <a:blipFill>
            <a:blip r:embed="rId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22" name="object 331">
            <a:extLst>
              <a:ext uri="{FF2B5EF4-FFF2-40B4-BE49-F238E27FC236}">
                <a16:creationId xmlns:a16="http://schemas.microsoft.com/office/drawing/2014/main" id="{CA51D331-0DB3-E09A-8F72-71776B786135}"/>
              </a:ext>
            </a:extLst>
          </p:cNvPr>
          <p:cNvSpPr/>
          <p:nvPr/>
        </p:nvSpPr>
        <p:spPr>
          <a:xfrm>
            <a:off x="3980557" y="5120003"/>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23" name="object 332">
            <a:extLst>
              <a:ext uri="{FF2B5EF4-FFF2-40B4-BE49-F238E27FC236}">
                <a16:creationId xmlns:a16="http://schemas.microsoft.com/office/drawing/2014/main" id="{413CD34F-6123-AE2D-3EC4-1D6D440569BD}"/>
              </a:ext>
            </a:extLst>
          </p:cNvPr>
          <p:cNvSpPr/>
          <p:nvPr/>
        </p:nvSpPr>
        <p:spPr>
          <a:xfrm>
            <a:off x="4178851" y="5120002"/>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24" name="object 333">
            <a:extLst>
              <a:ext uri="{FF2B5EF4-FFF2-40B4-BE49-F238E27FC236}">
                <a16:creationId xmlns:a16="http://schemas.microsoft.com/office/drawing/2014/main" id="{50A57064-3C41-BCFB-A63D-352BA3D34985}"/>
              </a:ext>
            </a:extLst>
          </p:cNvPr>
          <p:cNvSpPr/>
          <p:nvPr/>
        </p:nvSpPr>
        <p:spPr>
          <a:xfrm>
            <a:off x="4408695" y="5120003"/>
            <a:ext cx="64971" cy="86622"/>
          </a:xfrm>
          <a:prstGeom prst="rect">
            <a:avLst/>
          </a:prstGeom>
          <a:blipFill>
            <a:blip r:embed="rId16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25" name="object 334">
            <a:extLst>
              <a:ext uri="{FF2B5EF4-FFF2-40B4-BE49-F238E27FC236}">
                <a16:creationId xmlns:a16="http://schemas.microsoft.com/office/drawing/2014/main" id="{A0198C34-4BBB-D382-6DA5-583D9776D6D2}"/>
              </a:ext>
            </a:extLst>
          </p:cNvPr>
          <p:cNvSpPr/>
          <p:nvPr/>
        </p:nvSpPr>
        <p:spPr>
          <a:xfrm>
            <a:off x="4639649" y="5120003"/>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26" name="object 335">
            <a:extLst>
              <a:ext uri="{FF2B5EF4-FFF2-40B4-BE49-F238E27FC236}">
                <a16:creationId xmlns:a16="http://schemas.microsoft.com/office/drawing/2014/main" id="{F51A231C-8B69-53B4-7528-6D3DD479BE8C}"/>
              </a:ext>
            </a:extLst>
          </p:cNvPr>
          <p:cNvSpPr/>
          <p:nvPr/>
        </p:nvSpPr>
        <p:spPr>
          <a:xfrm>
            <a:off x="4847539" y="5120003"/>
            <a:ext cx="80951" cy="86622"/>
          </a:xfrm>
          <a:prstGeom prst="rect">
            <a:avLst/>
          </a:prstGeom>
          <a:blipFill>
            <a:blip r:embed="rId16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27" name="object 336">
            <a:extLst>
              <a:ext uri="{FF2B5EF4-FFF2-40B4-BE49-F238E27FC236}">
                <a16:creationId xmlns:a16="http://schemas.microsoft.com/office/drawing/2014/main" id="{5ED44CA0-AD39-4172-09A3-EBB3B82AC1BC}"/>
              </a:ext>
            </a:extLst>
          </p:cNvPr>
          <p:cNvSpPr/>
          <p:nvPr/>
        </p:nvSpPr>
        <p:spPr>
          <a:xfrm>
            <a:off x="5078481" y="5120003"/>
            <a:ext cx="66204" cy="86622"/>
          </a:xfrm>
          <a:prstGeom prst="rect">
            <a:avLst/>
          </a:prstGeom>
          <a:blipFill>
            <a:blip r:embed="rId2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28" name="object 337">
            <a:extLst>
              <a:ext uri="{FF2B5EF4-FFF2-40B4-BE49-F238E27FC236}">
                <a16:creationId xmlns:a16="http://schemas.microsoft.com/office/drawing/2014/main" id="{1599708C-90A7-2026-7948-BC66F743B6EA}"/>
              </a:ext>
            </a:extLst>
          </p:cNvPr>
          <p:cNvSpPr/>
          <p:nvPr/>
        </p:nvSpPr>
        <p:spPr>
          <a:xfrm>
            <a:off x="5299731" y="5117836"/>
            <a:ext cx="80999" cy="90956"/>
          </a:xfrm>
          <a:prstGeom prst="rect">
            <a:avLst/>
          </a:prstGeom>
          <a:blipFill>
            <a:blip r:embed="rId16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30" name="object 4">
            <a:extLst>
              <a:ext uri="{FF2B5EF4-FFF2-40B4-BE49-F238E27FC236}">
                <a16:creationId xmlns:a16="http://schemas.microsoft.com/office/drawing/2014/main" id="{5101FFA8-E475-44EB-7986-259C00D526BE}"/>
              </a:ext>
            </a:extLst>
          </p:cNvPr>
          <p:cNvSpPr/>
          <p:nvPr/>
        </p:nvSpPr>
        <p:spPr>
          <a:xfrm>
            <a:off x="6362059" y="824434"/>
            <a:ext cx="4840941" cy="4722274"/>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31" name="object 5">
            <a:extLst>
              <a:ext uri="{FF2B5EF4-FFF2-40B4-BE49-F238E27FC236}">
                <a16:creationId xmlns:a16="http://schemas.microsoft.com/office/drawing/2014/main" id="{09FA8E16-90C7-D391-E582-A1D09F6EDD6C}"/>
              </a:ext>
            </a:extLst>
          </p:cNvPr>
          <p:cNvSpPr/>
          <p:nvPr/>
        </p:nvSpPr>
        <p:spPr>
          <a:xfrm>
            <a:off x="6411600" y="915875"/>
            <a:ext cx="4670051" cy="4503354"/>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32" name="object 6">
            <a:extLst>
              <a:ext uri="{FF2B5EF4-FFF2-40B4-BE49-F238E27FC236}">
                <a16:creationId xmlns:a16="http://schemas.microsoft.com/office/drawing/2014/main" id="{1F980D60-81CD-4B12-B3F3-2614E5ECED7B}"/>
              </a:ext>
            </a:extLst>
          </p:cNvPr>
          <p:cNvSpPr/>
          <p:nvPr/>
        </p:nvSpPr>
        <p:spPr>
          <a:xfrm>
            <a:off x="9029686" y="1065286"/>
            <a:ext cx="164536" cy="109750"/>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33" name="object 7">
            <a:extLst>
              <a:ext uri="{FF2B5EF4-FFF2-40B4-BE49-F238E27FC236}">
                <a16:creationId xmlns:a16="http://schemas.microsoft.com/office/drawing/2014/main" id="{D6AC3332-F539-CF33-E872-DA3D7C7F8AEF}"/>
              </a:ext>
            </a:extLst>
          </p:cNvPr>
          <p:cNvSpPr/>
          <p:nvPr/>
        </p:nvSpPr>
        <p:spPr>
          <a:xfrm>
            <a:off x="7514001" y="1295253"/>
            <a:ext cx="60637" cy="90957"/>
          </a:xfrm>
          <a:prstGeom prst="rect">
            <a:avLst/>
          </a:prstGeom>
          <a:blipFill>
            <a:blip r:embed="rId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34" name="object 8">
            <a:extLst>
              <a:ext uri="{FF2B5EF4-FFF2-40B4-BE49-F238E27FC236}">
                <a16:creationId xmlns:a16="http://schemas.microsoft.com/office/drawing/2014/main" id="{21D32BD1-15C1-5DEE-7320-F5F312EB3803}"/>
              </a:ext>
            </a:extLst>
          </p:cNvPr>
          <p:cNvSpPr/>
          <p:nvPr/>
        </p:nvSpPr>
        <p:spPr>
          <a:xfrm>
            <a:off x="7750760" y="1295253"/>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35" name="object 9">
            <a:extLst>
              <a:ext uri="{FF2B5EF4-FFF2-40B4-BE49-F238E27FC236}">
                <a16:creationId xmlns:a16="http://schemas.microsoft.com/office/drawing/2014/main" id="{568EA2C3-73B5-B1B0-9B3A-22251A959B9B}"/>
              </a:ext>
            </a:extLst>
          </p:cNvPr>
          <p:cNvSpPr/>
          <p:nvPr/>
        </p:nvSpPr>
        <p:spPr>
          <a:xfrm>
            <a:off x="7969017" y="1295253"/>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36" name="object 10">
            <a:extLst>
              <a:ext uri="{FF2B5EF4-FFF2-40B4-BE49-F238E27FC236}">
                <a16:creationId xmlns:a16="http://schemas.microsoft.com/office/drawing/2014/main" id="{BC487F6C-FFDE-4268-3192-B2D77BE46DC5}"/>
              </a:ext>
            </a:extLst>
          </p:cNvPr>
          <p:cNvSpPr/>
          <p:nvPr/>
        </p:nvSpPr>
        <p:spPr>
          <a:xfrm>
            <a:off x="8197582" y="1295253"/>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37" name="object 11">
            <a:extLst>
              <a:ext uri="{FF2B5EF4-FFF2-40B4-BE49-F238E27FC236}">
                <a16:creationId xmlns:a16="http://schemas.microsoft.com/office/drawing/2014/main" id="{31D6ACA2-B9DD-325B-3818-D96092A9CB32}"/>
              </a:ext>
            </a:extLst>
          </p:cNvPr>
          <p:cNvSpPr/>
          <p:nvPr/>
        </p:nvSpPr>
        <p:spPr>
          <a:xfrm>
            <a:off x="8417890" y="1297415"/>
            <a:ext cx="61397" cy="86632"/>
          </a:xfrm>
          <a:prstGeom prst="rect">
            <a:avLst/>
          </a:prstGeom>
          <a:blipFill>
            <a:blip r:embed="rId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38" name="object 12">
            <a:extLst>
              <a:ext uri="{FF2B5EF4-FFF2-40B4-BE49-F238E27FC236}">
                <a16:creationId xmlns:a16="http://schemas.microsoft.com/office/drawing/2014/main" id="{CC338128-50D8-8A11-45F8-F16C417B9D4E}"/>
              </a:ext>
            </a:extLst>
          </p:cNvPr>
          <p:cNvSpPr/>
          <p:nvPr/>
        </p:nvSpPr>
        <p:spPr>
          <a:xfrm>
            <a:off x="8652642" y="1297415"/>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39" name="object 13">
            <a:extLst>
              <a:ext uri="{FF2B5EF4-FFF2-40B4-BE49-F238E27FC236}">
                <a16:creationId xmlns:a16="http://schemas.microsoft.com/office/drawing/2014/main" id="{062554F9-B379-CAC0-8F9C-18362FB504A5}"/>
              </a:ext>
            </a:extLst>
          </p:cNvPr>
          <p:cNvSpPr/>
          <p:nvPr/>
        </p:nvSpPr>
        <p:spPr>
          <a:xfrm>
            <a:off x="8872435" y="1295197"/>
            <a:ext cx="59166" cy="91014"/>
          </a:xfrm>
          <a:prstGeom prst="rect">
            <a:avLst/>
          </a:prstGeom>
          <a:blipFill>
            <a:blip r:embed="rId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40" name="object 14">
            <a:extLst>
              <a:ext uri="{FF2B5EF4-FFF2-40B4-BE49-F238E27FC236}">
                <a16:creationId xmlns:a16="http://schemas.microsoft.com/office/drawing/2014/main" id="{89746536-3014-5EAE-D604-60C40A663D0C}"/>
              </a:ext>
            </a:extLst>
          </p:cNvPr>
          <p:cNvSpPr/>
          <p:nvPr/>
        </p:nvSpPr>
        <p:spPr>
          <a:xfrm>
            <a:off x="9103746" y="1297415"/>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41" name="object 15">
            <a:extLst>
              <a:ext uri="{FF2B5EF4-FFF2-40B4-BE49-F238E27FC236}">
                <a16:creationId xmlns:a16="http://schemas.microsoft.com/office/drawing/2014/main" id="{E072BC37-C98E-1609-A2B5-FCF5014F12D3}"/>
              </a:ext>
            </a:extLst>
          </p:cNvPr>
          <p:cNvSpPr/>
          <p:nvPr/>
        </p:nvSpPr>
        <p:spPr>
          <a:xfrm>
            <a:off x="9327500" y="1295197"/>
            <a:ext cx="57894" cy="91014"/>
          </a:xfrm>
          <a:prstGeom prst="rect">
            <a:avLst/>
          </a:prstGeom>
          <a:blipFill>
            <a:blip r:embed="rId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42" name="object 16">
            <a:extLst>
              <a:ext uri="{FF2B5EF4-FFF2-40B4-BE49-F238E27FC236}">
                <a16:creationId xmlns:a16="http://schemas.microsoft.com/office/drawing/2014/main" id="{6F01EF8C-8020-BB70-E6A2-544336DAB8F7}"/>
              </a:ext>
            </a:extLst>
          </p:cNvPr>
          <p:cNvSpPr/>
          <p:nvPr/>
        </p:nvSpPr>
        <p:spPr>
          <a:xfrm>
            <a:off x="9552553" y="1295253"/>
            <a:ext cx="58875" cy="90957"/>
          </a:xfrm>
          <a:prstGeom prst="rect">
            <a:avLst/>
          </a:prstGeom>
          <a:blipFill>
            <a:blip r:embed="rId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43" name="object 17">
            <a:extLst>
              <a:ext uri="{FF2B5EF4-FFF2-40B4-BE49-F238E27FC236}">
                <a16:creationId xmlns:a16="http://schemas.microsoft.com/office/drawing/2014/main" id="{B4C5E77F-21CB-4E80-1812-16233011E8A1}"/>
              </a:ext>
            </a:extLst>
          </p:cNvPr>
          <p:cNvSpPr/>
          <p:nvPr/>
        </p:nvSpPr>
        <p:spPr>
          <a:xfrm>
            <a:off x="9750897" y="1295253"/>
            <a:ext cx="126001" cy="90957"/>
          </a:xfrm>
          <a:prstGeom prst="rect">
            <a:avLst/>
          </a:prstGeom>
          <a:blipFill>
            <a:blip r:embed="rId1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44" name="object 18">
            <a:extLst>
              <a:ext uri="{FF2B5EF4-FFF2-40B4-BE49-F238E27FC236}">
                <a16:creationId xmlns:a16="http://schemas.microsoft.com/office/drawing/2014/main" id="{68056ED9-680A-FF3C-E7B4-164F21557032}"/>
              </a:ext>
            </a:extLst>
          </p:cNvPr>
          <p:cNvSpPr/>
          <p:nvPr/>
        </p:nvSpPr>
        <p:spPr>
          <a:xfrm>
            <a:off x="9977233" y="1295252"/>
            <a:ext cx="122032" cy="88795"/>
          </a:xfrm>
          <a:prstGeom prst="rect">
            <a:avLst/>
          </a:prstGeom>
          <a:blipFill>
            <a:blip r:embed="rId1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45" name="object 19">
            <a:extLst>
              <a:ext uri="{FF2B5EF4-FFF2-40B4-BE49-F238E27FC236}">
                <a16:creationId xmlns:a16="http://schemas.microsoft.com/office/drawing/2014/main" id="{AEA17F02-55CF-F952-D4D9-F0689CD20371}"/>
              </a:ext>
            </a:extLst>
          </p:cNvPr>
          <p:cNvSpPr/>
          <p:nvPr/>
        </p:nvSpPr>
        <p:spPr>
          <a:xfrm>
            <a:off x="10203570" y="1295252"/>
            <a:ext cx="119701" cy="88795"/>
          </a:xfrm>
          <a:prstGeom prst="rect">
            <a:avLst/>
          </a:prstGeom>
          <a:blipFill>
            <a:blip r:embed="rId1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46" name="object 20">
            <a:extLst>
              <a:ext uri="{FF2B5EF4-FFF2-40B4-BE49-F238E27FC236}">
                <a16:creationId xmlns:a16="http://schemas.microsoft.com/office/drawing/2014/main" id="{EB106B3B-A8A7-9931-894B-4620CD9269C0}"/>
              </a:ext>
            </a:extLst>
          </p:cNvPr>
          <p:cNvSpPr/>
          <p:nvPr/>
        </p:nvSpPr>
        <p:spPr>
          <a:xfrm>
            <a:off x="10429895" y="1295253"/>
            <a:ext cx="120463" cy="90957"/>
          </a:xfrm>
          <a:prstGeom prst="rect">
            <a:avLst/>
          </a:prstGeom>
          <a:blipFill>
            <a:blip r:embed="rId1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47" name="object 21">
            <a:extLst>
              <a:ext uri="{FF2B5EF4-FFF2-40B4-BE49-F238E27FC236}">
                <a16:creationId xmlns:a16="http://schemas.microsoft.com/office/drawing/2014/main" id="{370929C4-907E-7711-BC47-6565236DA46E}"/>
              </a:ext>
            </a:extLst>
          </p:cNvPr>
          <p:cNvSpPr/>
          <p:nvPr/>
        </p:nvSpPr>
        <p:spPr>
          <a:xfrm>
            <a:off x="10656242" y="1295252"/>
            <a:ext cx="125315" cy="88795"/>
          </a:xfrm>
          <a:prstGeom prst="rect">
            <a:avLst/>
          </a:prstGeom>
          <a:blipFill>
            <a:blip r:embed="rId1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48" name="object 22">
            <a:extLst>
              <a:ext uri="{FF2B5EF4-FFF2-40B4-BE49-F238E27FC236}">
                <a16:creationId xmlns:a16="http://schemas.microsoft.com/office/drawing/2014/main" id="{5A3FF574-D66B-C853-809C-13C686D92AB3}"/>
              </a:ext>
            </a:extLst>
          </p:cNvPr>
          <p:cNvSpPr/>
          <p:nvPr/>
        </p:nvSpPr>
        <p:spPr>
          <a:xfrm>
            <a:off x="6650722" y="1291622"/>
            <a:ext cx="90251" cy="93894"/>
          </a:xfrm>
          <a:prstGeom prst="rect">
            <a:avLst/>
          </a:prstGeom>
          <a:blipFill>
            <a:blip r:embed="rId1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49" name="object 23">
            <a:extLst>
              <a:ext uri="{FF2B5EF4-FFF2-40B4-BE49-F238E27FC236}">
                <a16:creationId xmlns:a16="http://schemas.microsoft.com/office/drawing/2014/main" id="{5F09DDA4-A5F2-51F3-BCFD-B49EBC14EE16}"/>
              </a:ext>
            </a:extLst>
          </p:cNvPr>
          <p:cNvSpPr/>
          <p:nvPr/>
        </p:nvSpPr>
        <p:spPr>
          <a:xfrm>
            <a:off x="6949987" y="1297415"/>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50" name="object 24">
            <a:extLst>
              <a:ext uri="{FF2B5EF4-FFF2-40B4-BE49-F238E27FC236}">
                <a16:creationId xmlns:a16="http://schemas.microsoft.com/office/drawing/2014/main" id="{61AB1FA1-F9C6-6239-5F5C-7248D91C42E6}"/>
              </a:ext>
            </a:extLst>
          </p:cNvPr>
          <p:cNvSpPr/>
          <p:nvPr/>
        </p:nvSpPr>
        <p:spPr>
          <a:xfrm>
            <a:off x="7216564" y="1291622"/>
            <a:ext cx="85926" cy="92426"/>
          </a:xfrm>
          <a:prstGeom prst="rect">
            <a:avLst/>
          </a:prstGeom>
          <a:blipFill>
            <a:blip r:embed="rId1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51" name="object 25">
            <a:extLst>
              <a:ext uri="{FF2B5EF4-FFF2-40B4-BE49-F238E27FC236}">
                <a16:creationId xmlns:a16="http://schemas.microsoft.com/office/drawing/2014/main" id="{A8A5CF38-370D-A468-4D38-8A18761B2E0F}"/>
              </a:ext>
            </a:extLst>
          </p:cNvPr>
          <p:cNvSpPr/>
          <p:nvPr/>
        </p:nvSpPr>
        <p:spPr>
          <a:xfrm>
            <a:off x="6637935" y="1435604"/>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67" name="object 41">
            <a:extLst>
              <a:ext uri="{FF2B5EF4-FFF2-40B4-BE49-F238E27FC236}">
                <a16:creationId xmlns:a16="http://schemas.microsoft.com/office/drawing/2014/main" id="{77C3357B-6FD2-EFA7-0578-0A96B2F1158F}"/>
              </a:ext>
            </a:extLst>
          </p:cNvPr>
          <p:cNvSpPr/>
          <p:nvPr/>
        </p:nvSpPr>
        <p:spPr>
          <a:xfrm>
            <a:off x="7502784" y="1498628"/>
            <a:ext cx="80368" cy="86632"/>
          </a:xfrm>
          <a:prstGeom prst="rect">
            <a:avLst/>
          </a:prstGeom>
          <a:blipFill>
            <a:blip r:embed="rId16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68" name="object 42">
            <a:extLst>
              <a:ext uri="{FF2B5EF4-FFF2-40B4-BE49-F238E27FC236}">
                <a16:creationId xmlns:a16="http://schemas.microsoft.com/office/drawing/2014/main" id="{B997AA83-402C-EE71-9DB3-A858605FDBDE}"/>
              </a:ext>
            </a:extLst>
          </p:cNvPr>
          <p:cNvSpPr/>
          <p:nvPr/>
        </p:nvSpPr>
        <p:spPr>
          <a:xfrm>
            <a:off x="7748518" y="149862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13"/>
                </a:lnTo>
                <a:lnTo>
                  <a:pt x="53848" y="10413"/>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00"/>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69" name="object 43">
            <a:extLst>
              <a:ext uri="{FF2B5EF4-FFF2-40B4-BE49-F238E27FC236}">
                <a16:creationId xmlns:a16="http://schemas.microsoft.com/office/drawing/2014/main" id="{D7901522-CEBB-B655-7743-9DCD8F241426}"/>
              </a:ext>
            </a:extLst>
          </p:cNvPr>
          <p:cNvSpPr/>
          <p:nvPr/>
        </p:nvSpPr>
        <p:spPr>
          <a:xfrm>
            <a:off x="7960544" y="1496466"/>
            <a:ext cx="70182" cy="90957"/>
          </a:xfrm>
          <a:prstGeom prst="rect">
            <a:avLst/>
          </a:prstGeom>
          <a:blipFill>
            <a:blip r:embed="rId1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70" name="object 44">
            <a:extLst>
              <a:ext uri="{FF2B5EF4-FFF2-40B4-BE49-F238E27FC236}">
                <a16:creationId xmlns:a16="http://schemas.microsoft.com/office/drawing/2014/main" id="{E3D1BEA7-6CC9-FF71-EA76-0C86A9EDF31D}"/>
              </a:ext>
            </a:extLst>
          </p:cNvPr>
          <p:cNvSpPr/>
          <p:nvPr/>
        </p:nvSpPr>
        <p:spPr>
          <a:xfrm>
            <a:off x="8187362" y="1498628"/>
            <a:ext cx="72524" cy="86632"/>
          </a:xfrm>
          <a:prstGeom prst="rect">
            <a:avLst/>
          </a:prstGeom>
          <a:blipFill>
            <a:blip r:embed="rId16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71" name="object 45">
            <a:extLst>
              <a:ext uri="{FF2B5EF4-FFF2-40B4-BE49-F238E27FC236}">
                <a16:creationId xmlns:a16="http://schemas.microsoft.com/office/drawing/2014/main" id="{9C2C10C8-9958-4E5D-A88E-4C7BB20077D1}"/>
              </a:ext>
            </a:extLst>
          </p:cNvPr>
          <p:cNvSpPr/>
          <p:nvPr/>
        </p:nvSpPr>
        <p:spPr>
          <a:xfrm>
            <a:off x="8427528" y="1498628"/>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72" name="object 46">
            <a:extLst>
              <a:ext uri="{FF2B5EF4-FFF2-40B4-BE49-F238E27FC236}">
                <a16:creationId xmlns:a16="http://schemas.microsoft.com/office/drawing/2014/main" id="{BA1B4F9F-20D5-27BC-A0D3-FC920B924037}"/>
              </a:ext>
            </a:extLst>
          </p:cNvPr>
          <p:cNvSpPr/>
          <p:nvPr/>
        </p:nvSpPr>
        <p:spPr>
          <a:xfrm>
            <a:off x="8653863" y="1498628"/>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73" name="object 47">
            <a:extLst>
              <a:ext uri="{FF2B5EF4-FFF2-40B4-BE49-F238E27FC236}">
                <a16:creationId xmlns:a16="http://schemas.microsoft.com/office/drawing/2014/main" id="{30047434-BCDF-4347-2D1A-A86C3EF29240}"/>
              </a:ext>
            </a:extLst>
          </p:cNvPr>
          <p:cNvSpPr/>
          <p:nvPr/>
        </p:nvSpPr>
        <p:spPr>
          <a:xfrm>
            <a:off x="8865890" y="1496466"/>
            <a:ext cx="70171" cy="90957"/>
          </a:xfrm>
          <a:prstGeom prst="rect">
            <a:avLst/>
          </a:prstGeom>
          <a:blipFill>
            <a:blip r:embed="rId2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74" name="object 48">
            <a:extLst>
              <a:ext uri="{FF2B5EF4-FFF2-40B4-BE49-F238E27FC236}">
                <a16:creationId xmlns:a16="http://schemas.microsoft.com/office/drawing/2014/main" id="{03F55E08-6664-ECB0-CC2B-B0B4709EDFE8}"/>
              </a:ext>
            </a:extLst>
          </p:cNvPr>
          <p:cNvSpPr/>
          <p:nvPr/>
        </p:nvSpPr>
        <p:spPr>
          <a:xfrm>
            <a:off x="9092708" y="1498628"/>
            <a:ext cx="65789" cy="86632"/>
          </a:xfrm>
          <a:prstGeom prst="rect">
            <a:avLst/>
          </a:prstGeom>
          <a:blipFill>
            <a:blip r:embed="rId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75" name="object 49">
            <a:extLst>
              <a:ext uri="{FF2B5EF4-FFF2-40B4-BE49-F238E27FC236}">
                <a16:creationId xmlns:a16="http://schemas.microsoft.com/office/drawing/2014/main" id="{BC4D749F-C00D-6B93-43B7-ED1C0246C641}"/>
              </a:ext>
            </a:extLst>
          </p:cNvPr>
          <p:cNvSpPr/>
          <p:nvPr/>
        </p:nvSpPr>
        <p:spPr>
          <a:xfrm>
            <a:off x="9352791" y="149862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76" name="object 50">
            <a:extLst>
              <a:ext uri="{FF2B5EF4-FFF2-40B4-BE49-F238E27FC236}">
                <a16:creationId xmlns:a16="http://schemas.microsoft.com/office/drawing/2014/main" id="{A1A23B8E-B90E-C2D3-9EC2-6D6FA8CB77DF}"/>
              </a:ext>
            </a:extLst>
          </p:cNvPr>
          <p:cNvSpPr/>
          <p:nvPr/>
        </p:nvSpPr>
        <p:spPr>
          <a:xfrm>
            <a:off x="9551085" y="1498627"/>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77" name="object 51">
            <a:extLst>
              <a:ext uri="{FF2B5EF4-FFF2-40B4-BE49-F238E27FC236}">
                <a16:creationId xmlns:a16="http://schemas.microsoft.com/office/drawing/2014/main" id="{4B34DBA6-8614-92A9-D10C-B5BC0B2F38B6}"/>
              </a:ext>
            </a:extLst>
          </p:cNvPr>
          <p:cNvSpPr/>
          <p:nvPr/>
        </p:nvSpPr>
        <p:spPr>
          <a:xfrm>
            <a:off x="9780929" y="1498628"/>
            <a:ext cx="64971" cy="86632"/>
          </a:xfrm>
          <a:prstGeom prst="rect">
            <a:avLst/>
          </a:prstGeom>
          <a:blipFill>
            <a:blip r:embed="rId2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78" name="object 52">
            <a:extLst>
              <a:ext uri="{FF2B5EF4-FFF2-40B4-BE49-F238E27FC236}">
                <a16:creationId xmlns:a16="http://schemas.microsoft.com/office/drawing/2014/main" id="{900403CB-DAD5-DCA7-EF09-9F9C89DBDE26}"/>
              </a:ext>
            </a:extLst>
          </p:cNvPr>
          <p:cNvSpPr/>
          <p:nvPr/>
        </p:nvSpPr>
        <p:spPr>
          <a:xfrm>
            <a:off x="10011883" y="1498628"/>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79" name="object 53">
            <a:extLst>
              <a:ext uri="{FF2B5EF4-FFF2-40B4-BE49-F238E27FC236}">
                <a16:creationId xmlns:a16="http://schemas.microsoft.com/office/drawing/2014/main" id="{238AA2BA-01D2-3C8A-00B2-4CA5A6653085}"/>
              </a:ext>
            </a:extLst>
          </p:cNvPr>
          <p:cNvSpPr/>
          <p:nvPr/>
        </p:nvSpPr>
        <p:spPr>
          <a:xfrm>
            <a:off x="10219773" y="1498628"/>
            <a:ext cx="80951" cy="86632"/>
          </a:xfrm>
          <a:prstGeom prst="rect">
            <a:avLst/>
          </a:prstGeom>
          <a:blipFill>
            <a:blip r:embed="rId16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80" name="object 54">
            <a:extLst>
              <a:ext uri="{FF2B5EF4-FFF2-40B4-BE49-F238E27FC236}">
                <a16:creationId xmlns:a16="http://schemas.microsoft.com/office/drawing/2014/main" id="{13C32AD4-EC73-DFE5-9909-F2DCEB5725CB}"/>
              </a:ext>
            </a:extLst>
          </p:cNvPr>
          <p:cNvSpPr/>
          <p:nvPr/>
        </p:nvSpPr>
        <p:spPr>
          <a:xfrm>
            <a:off x="10450715" y="1498628"/>
            <a:ext cx="66204" cy="86632"/>
          </a:xfrm>
          <a:prstGeom prst="rect">
            <a:avLst/>
          </a:prstGeom>
          <a:blipFill>
            <a:blip r:embed="rId2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81" name="object 55">
            <a:extLst>
              <a:ext uri="{FF2B5EF4-FFF2-40B4-BE49-F238E27FC236}">
                <a16:creationId xmlns:a16="http://schemas.microsoft.com/office/drawing/2014/main" id="{F45FD0F8-44ED-51B4-F62A-B0CC20497406}"/>
              </a:ext>
            </a:extLst>
          </p:cNvPr>
          <p:cNvSpPr/>
          <p:nvPr/>
        </p:nvSpPr>
        <p:spPr>
          <a:xfrm>
            <a:off x="10671964" y="1496466"/>
            <a:ext cx="81000" cy="90957"/>
          </a:xfrm>
          <a:prstGeom prst="rect">
            <a:avLst/>
          </a:prstGeom>
          <a:blipFill>
            <a:blip r:embed="rId2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82" name="object 56">
            <a:extLst>
              <a:ext uri="{FF2B5EF4-FFF2-40B4-BE49-F238E27FC236}">
                <a16:creationId xmlns:a16="http://schemas.microsoft.com/office/drawing/2014/main" id="{86AEBA4D-B024-531D-9555-2C72A3C84B79}"/>
              </a:ext>
            </a:extLst>
          </p:cNvPr>
          <p:cNvSpPr/>
          <p:nvPr/>
        </p:nvSpPr>
        <p:spPr>
          <a:xfrm>
            <a:off x="6665245" y="1722802"/>
            <a:ext cx="60626" cy="90957"/>
          </a:xfrm>
          <a:prstGeom prst="rect">
            <a:avLst/>
          </a:prstGeom>
          <a:blipFill>
            <a:blip r:embed="rId2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83" name="object 57">
            <a:extLst>
              <a:ext uri="{FF2B5EF4-FFF2-40B4-BE49-F238E27FC236}">
                <a16:creationId xmlns:a16="http://schemas.microsoft.com/office/drawing/2014/main" id="{32632597-D716-63EB-A779-F247F23A5755}"/>
              </a:ext>
            </a:extLst>
          </p:cNvPr>
          <p:cNvSpPr/>
          <p:nvPr/>
        </p:nvSpPr>
        <p:spPr>
          <a:xfrm>
            <a:off x="7204630" y="1722802"/>
            <a:ext cx="125315" cy="88784"/>
          </a:xfrm>
          <a:prstGeom prst="rect">
            <a:avLst/>
          </a:prstGeom>
          <a:blipFill>
            <a:blip r:embed="rId2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84" name="object 58">
            <a:extLst>
              <a:ext uri="{FF2B5EF4-FFF2-40B4-BE49-F238E27FC236}">
                <a16:creationId xmlns:a16="http://schemas.microsoft.com/office/drawing/2014/main" id="{FDCEA9C5-0B3C-D8E3-AE6B-60EB54423833}"/>
              </a:ext>
            </a:extLst>
          </p:cNvPr>
          <p:cNvSpPr/>
          <p:nvPr/>
        </p:nvSpPr>
        <p:spPr>
          <a:xfrm>
            <a:off x="6948171" y="1722802"/>
            <a:ext cx="60626" cy="90957"/>
          </a:xfrm>
          <a:prstGeom prst="rect">
            <a:avLst/>
          </a:prstGeom>
          <a:blipFill>
            <a:blip r:embed="rId16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85" name="object 59">
            <a:extLst>
              <a:ext uri="{FF2B5EF4-FFF2-40B4-BE49-F238E27FC236}">
                <a16:creationId xmlns:a16="http://schemas.microsoft.com/office/drawing/2014/main" id="{019D7A26-FD7F-44F8-822C-79E4FE43838E}"/>
              </a:ext>
            </a:extLst>
          </p:cNvPr>
          <p:cNvSpPr/>
          <p:nvPr/>
        </p:nvSpPr>
        <p:spPr>
          <a:xfrm>
            <a:off x="7502784" y="1724965"/>
            <a:ext cx="80368" cy="86621"/>
          </a:xfrm>
          <a:prstGeom prst="rect">
            <a:avLst/>
          </a:prstGeom>
          <a:blipFill>
            <a:blip r:embed="rId17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86" name="object 60">
            <a:extLst>
              <a:ext uri="{FF2B5EF4-FFF2-40B4-BE49-F238E27FC236}">
                <a16:creationId xmlns:a16="http://schemas.microsoft.com/office/drawing/2014/main" id="{8B323D95-88B4-C4F2-C962-6901F0B1F82A}"/>
              </a:ext>
            </a:extLst>
          </p:cNvPr>
          <p:cNvSpPr/>
          <p:nvPr/>
        </p:nvSpPr>
        <p:spPr>
          <a:xfrm>
            <a:off x="7748518" y="1724965"/>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87" name="object 61">
            <a:extLst>
              <a:ext uri="{FF2B5EF4-FFF2-40B4-BE49-F238E27FC236}">
                <a16:creationId xmlns:a16="http://schemas.microsoft.com/office/drawing/2014/main" id="{269D022D-759F-E763-E1E2-5DF7A028F739}"/>
              </a:ext>
            </a:extLst>
          </p:cNvPr>
          <p:cNvSpPr/>
          <p:nvPr/>
        </p:nvSpPr>
        <p:spPr>
          <a:xfrm>
            <a:off x="7960544" y="1722802"/>
            <a:ext cx="70182" cy="90957"/>
          </a:xfrm>
          <a:prstGeom prst="rect">
            <a:avLst/>
          </a:prstGeom>
          <a:blipFill>
            <a:blip r:embed="rId3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88" name="object 62">
            <a:extLst>
              <a:ext uri="{FF2B5EF4-FFF2-40B4-BE49-F238E27FC236}">
                <a16:creationId xmlns:a16="http://schemas.microsoft.com/office/drawing/2014/main" id="{959FEE99-1CAC-6FCA-F53E-41351956E363}"/>
              </a:ext>
            </a:extLst>
          </p:cNvPr>
          <p:cNvSpPr/>
          <p:nvPr/>
        </p:nvSpPr>
        <p:spPr>
          <a:xfrm>
            <a:off x="8187362" y="1724965"/>
            <a:ext cx="72524" cy="86621"/>
          </a:xfrm>
          <a:prstGeom prst="rect">
            <a:avLst/>
          </a:prstGeom>
          <a:blipFill>
            <a:blip r:embed="rId17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89" name="object 63">
            <a:extLst>
              <a:ext uri="{FF2B5EF4-FFF2-40B4-BE49-F238E27FC236}">
                <a16:creationId xmlns:a16="http://schemas.microsoft.com/office/drawing/2014/main" id="{9568B34C-3118-0149-1A46-E0ECE66A6E27}"/>
              </a:ext>
            </a:extLst>
          </p:cNvPr>
          <p:cNvSpPr/>
          <p:nvPr/>
        </p:nvSpPr>
        <p:spPr>
          <a:xfrm>
            <a:off x="8427528" y="1724965"/>
            <a:ext cx="50987" cy="86846"/>
          </a:xfrm>
          <a:custGeom>
            <a:avLst/>
            <a:gdLst/>
            <a:ahLst/>
            <a:cxnLst/>
            <a:rect l="l" t="t" r="r" b="b"/>
            <a:pathLst>
              <a:path w="57785" h="98425">
                <a:moveTo>
                  <a:pt x="54863" y="0"/>
                </a:moveTo>
                <a:lnTo>
                  <a:pt x="0" y="0"/>
                </a:lnTo>
                <a:lnTo>
                  <a:pt x="0" y="98171"/>
                </a:lnTo>
                <a:lnTo>
                  <a:pt x="57721" y="98171"/>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90" name="object 64">
            <a:extLst>
              <a:ext uri="{FF2B5EF4-FFF2-40B4-BE49-F238E27FC236}">
                <a16:creationId xmlns:a16="http://schemas.microsoft.com/office/drawing/2014/main" id="{F2DB147D-67BD-8025-572C-6249D70D565B}"/>
              </a:ext>
            </a:extLst>
          </p:cNvPr>
          <p:cNvSpPr/>
          <p:nvPr/>
        </p:nvSpPr>
        <p:spPr>
          <a:xfrm>
            <a:off x="8653863" y="1724965"/>
            <a:ext cx="48745" cy="86846"/>
          </a:xfrm>
          <a:custGeom>
            <a:avLst/>
            <a:gdLst/>
            <a:ahLst/>
            <a:cxnLst/>
            <a:rect l="l" t="t" r="r" b="b"/>
            <a:pathLst>
              <a:path w="55245" h="98425">
                <a:moveTo>
                  <a:pt x="54851" y="0"/>
                </a:moveTo>
                <a:lnTo>
                  <a:pt x="0" y="0"/>
                </a:lnTo>
                <a:lnTo>
                  <a:pt x="0" y="98171"/>
                </a:lnTo>
                <a:lnTo>
                  <a:pt x="13931" y="98171"/>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91" name="object 65">
            <a:extLst>
              <a:ext uri="{FF2B5EF4-FFF2-40B4-BE49-F238E27FC236}">
                <a16:creationId xmlns:a16="http://schemas.microsoft.com/office/drawing/2014/main" id="{9524F3FC-B0E2-4DAB-6881-4FF223A92773}"/>
              </a:ext>
            </a:extLst>
          </p:cNvPr>
          <p:cNvSpPr/>
          <p:nvPr/>
        </p:nvSpPr>
        <p:spPr>
          <a:xfrm>
            <a:off x="8865890" y="1722802"/>
            <a:ext cx="70171" cy="90957"/>
          </a:xfrm>
          <a:prstGeom prst="rect">
            <a:avLst/>
          </a:prstGeom>
          <a:blipFill>
            <a:blip r:embed="rId3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92" name="object 66">
            <a:extLst>
              <a:ext uri="{FF2B5EF4-FFF2-40B4-BE49-F238E27FC236}">
                <a16:creationId xmlns:a16="http://schemas.microsoft.com/office/drawing/2014/main" id="{C4C3BE9A-0791-2CFB-005B-A2543F658F22}"/>
              </a:ext>
            </a:extLst>
          </p:cNvPr>
          <p:cNvSpPr/>
          <p:nvPr/>
        </p:nvSpPr>
        <p:spPr>
          <a:xfrm>
            <a:off x="9092708" y="1724965"/>
            <a:ext cx="65789" cy="86621"/>
          </a:xfrm>
          <a:prstGeom prst="rect">
            <a:avLst/>
          </a:prstGeom>
          <a:blipFill>
            <a:blip r:embed="rId17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93" name="object 67">
            <a:extLst>
              <a:ext uri="{FF2B5EF4-FFF2-40B4-BE49-F238E27FC236}">
                <a16:creationId xmlns:a16="http://schemas.microsoft.com/office/drawing/2014/main" id="{C81F9073-A3E8-1A79-5A54-C6F2B33E0D97}"/>
              </a:ext>
            </a:extLst>
          </p:cNvPr>
          <p:cNvSpPr/>
          <p:nvPr/>
        </p:nvSpPr>
        <p:spPr>
          <a:xfrm>
            <a:off x="9352791" y="172496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94" name="object 68">
            <a:extLst>
              <a:ext uri="{FF2B5EF4-FFF2-40B4-BE49-F238E27FC236}">
                <a16:creationId xmlns:a16="http://schemas.microsoft.com/office/drawing/2014/main" id="{664618B7-E161-0F5D-7E18-5450C14436C9}"/>
              </a:ext>
            </a:extLst>
          </p:cNvPr>
          <p:cNvSpPr/>
          <p:nvPr/>
        </p:nvSpPr>
        <p:spPr>
          <a:xfrm>
            <a:off x="9551085" y="1724964"/>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95" name="object 69">
            <a:extLst>
              <a:ext uri="{FF2B5EF4-FFF2-40B4-BE49-F238E27FC236}">
                <a16:creationId xmlns:a16="http://schemas.microsoft.com/office/drawing/2014/main" id="{BEEED2DC-CB2E-F0A2-79B9-D7161CFA45ED}"/>
              </a:ext>
            </a:extLst>
          </p:cNvPr>
          <p:cNvSpPr/>
          <p:nvPr/>
        </p:nvSpPr>
        <p:spPr>
          <a:xfrm>
            <a:off x="9780929" y="1724965"/>
            <a:ext cx="64971" cy="86621"/>
          </a:xfrm>
          <a:prstGeom prst="rect">
            <a:avLst/>
          </a:prstGeom>
          <a:blipFill>
            <a:blip r:embed="rId3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96" name="object 70">
            <a:extLst>
              <a:ext uri="{FF2B5EF4-FFF2-40B4-BE49-F238E27FC236}">
                <a16:creationId xmlns:a16="http://schemas.microsoft.com/office/drawing/2014/main" id="{8632A664-39A1-220D-AABD-554A740C99C7}"/>
              </a:ext>
            </a:extLst>
          </p:cNvPr>
          <p:cNvSpPr/>
          <p:nvPr/>
        </p:nvSpPr>
        <p:spPr>
          <a:xfrm>
            <a:off x="10011883" y="1724965"/>
            <a:ext cx="51546" cy="86846"/>
          </a:xfrm>
          <a:custGeom>
            <a:avLst/>
            <a:gdLst/>
            <a:ahLst/>
            <a:cxnLst/>
            <a:rect l="l" t="t" r="r" b="b"/>
            <a:pathLst>
              <a:path w="58420" h="98425">
                <a:moveTo>
                  <a:pt x="13931" y="0"/>
                </a:moveTo>
                <a:lnTo>
                  <a:pt x="0" y="0"/>
                </a:lnTo>
                <a:lnTo>
                  <a:pt x="0" y="98171"/>
                </a:lnTo>
                <a:lnTo>
                  <a:pt x="58102" y="98171"/>
                </a:lnTo>
                <a:lnTo>
                  <a:pt x="58102" y="87769"/>
                </a:lnTo>
                <a:lnTo>
                  <a:pt x="13931" y="87769"/>
                </a:lnTo>
                <a:lnTo>
                  <a:pt x="1393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97" name="object 71">
            <a:extLst>
              <a:ext uri="{FF2B5EF4-FFF2-40B4-BE49-F238E27FC236}">
                <a16:creationId xmlns:a16="http://schemas.microsoft.com/office/drawing/2014/main" id="{EC64BA89-48A6-D889-A6F5-1BACD2110BCB}"/>
              </a:ext>
            </a:extLst>
          </p:cNvPr>
          <p:cNvSpPr/>
          <p:nvPr/>
        </p:nvSpPr>
        <p:spPr>
          <a:xfrm>
            <a:off x="10219773" y="1724965"/>
            <a:ext cx="80951" cy="86621"/>
          </a:xfrm>
          <a:prstGeom prst="rect">
            <a:avLst/>
          </a:prstGeom>
          <a:blipFill>
            <a:blip r:embed="rId17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98" name="object 72">
            <a:extLst>
              <a:ext uri="{FF2B5EF4-FFF2-40B4-BE49-F238E27FC236}">
                <a16:creationId xmlns:a16="http://schemas.microsoft.com/office/drawing/2014/main" id="{342AF1D9-F97E-0896-C58B-5F966280D061}"/>
              </a:ext>
            </a:extLst>
          </p:cNvPr>
          <p:cNvSpPr/>
          <p:nvPr/>
        </p:nvSpPr>
        <p:spPr>
          <a:xfrm>
            <a:off x="10450715" y="1724965"/>
            <a:ext cx="66204" cy="86621"/>
          </a:xfrm>
          <a:prstGeom prst="rect">
            <a:avLst/>
          </a:prstGeom>
          <a:blipFill>
            <a:blip r:embed="rId3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99" name="object 73">
            <a:extLst>
              <a:ext uri="{FF2B5EF4-FFF2-40B4-BE49-F238E27FC236}">
                <a16:creationId xmlns:a16="http://schemas.microsoft.com/office/drawing/2014/main" id="{1D73F0E1-33BE-EBA4-23BD-4C1188DC4E0F}"/>
              </a:ext>
            </a:extLst>
          </p:cNvPr>
          <p:cNvSpPr/>
          <p:nvPr/>
        </p:nvSpPr>
        <p:spPr>
          <a:xfrm>
            <a:off x="10671965" y="1722802"/>
            <a:ext cx="80999" cy="90957"/>
          </a:xfrm>
          <a:prstGeom prst="rect">
            <a:avLst/>
          </a:prstGeom>
          <a:blipFill>
            <a:blip r:embed="rId3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00" name="object 74">
            <a:extLst>
              <a:ext uri="{FF2B5EF4-FFF2-40B4-BE49-F238E27FC236}">
                <a16:creationId xmlns:a16="http://schemas.microsoft.com/office/drawing/2014/main" id="{89C4CF80-8ABE-000C-3185-C9DF3D360E2D}"/>
              </a:ext>
            </a:extLst>
          </p:cNvPr>
          <p:cNvSpPr/>
          <p:nvPr/>
        </p:nvSpPr>
        <p:spPr>
          <a:xfrm>
            <a:off x="6675667" y="1949138"/>
            <a:ext cx="46504" cy="89087"/>
          </a:xfrm>
          <a:custGeom>
            <a:avLst/>
            <a:gdLst/>
            <a:ahLst/>
            <a:cxnLst/>
            <a:rect l="l" t="t" r="r" b="b"/>
            <a:pathLst>
              <a:path w="52705" h="100964">
                <a:moveTo>
                  <a:pt x="52412" y="90805"/>
                </a:moveTo>
                <a:lnTo>
                  <a:pt x="0" y="90805"/>
                </a:lnTo>
                <a:lnTo>
                  <a:pt x="0" y="100634"/>
                </a:lnTo>
                <a:lnTo>
                  <a:pt x="52412" y="100634"/>
                </a:lnTo>
                <a:lnTo>
                  <a:pt x="52412" y="90805"/>
                </a:lnTo>
                <a:close/>
              </a:path>
              <a:path w="52705" h="100964">
                <a:moveTo>
                  <a:pt x="32778" y="13335"/>
                </a:moveTo>
                <a:lnTo>
                  <a:pt x="19634" y="13335"/>
                </a:lnTo>
                <a:lnTo>
                  <a:pt x="19634" y="90805"/>
                </a:lnTo>
                <a:lnTo>
                  <a:pt x="32778" y="90805"/>
                </a:lnTo>
                <a:lnTo>
                  <a:pt x="32778" y="13335"/>
                </a:lnTo>
                <a:close/>
              </a:path>
              <a:path w="52705" h="100964">
                <a:moveTo>
                  <a:pt x="32778" y="0"/>
                </a:moveTo>
                <a:lnTo>
                  <a:pt x="0" y="8153"/>
                </a:lnTo>
                <a:lnTo>
                  <a:pt x="0" y="18237"/>
                </a:lnTo>
                <a:lnTo>
                  <a:pt x="19634" y="13335"/>
                </a:lnTo>
                <a:lnTo>
                  <a:pt x="32778" y="13335"/>
                </a:lnTo>
                <a:lnTo>
                  <a:pt x="32778"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01" name="object 75">
            <a:extLst>
              <a:ext uri="{FF2B5EF4-FFF2-40B4-BE49-F238E27FC236}">
                <a16:creationId xmlns:a16="http://schemas.microsoft.com/office/drawing/2014/main" id="{9E1F97BD-67CB-986C-B45A-ECDED7486711}"/>
              </a:ext>
            </a:extLst>
          </p:cNvPr>
          <p:cNvSpPr/>
          <p:nvPr/>
        </p:nvSpPr>
        <p:spPr>
          <a:xfrm>
            <a:off x="7204630" y="1949137"/>
            <a:ext cx="125315" cy="88795"/>
          </a:xfrm>
          <a:prstGeom prst="rect">
            <a:avLst/>
          </a:prstGeom>
          <a:blipFill>
            <a:blip r:embed="rId13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02" name="object 76">
            <a:extLst>
              <a:ext uri="{FF2B5EF4-FFF2-40B4-BE49-F238E27FC236}">
                <a16:creationId xmlns:a16="http://schemas.microsoft.com/office/drawing/2014/main" id="{11D24B6B-1A32-9886-BE94-5664D48BBD50}"/>
              </a:ext>
            </a:extLst>
          </p:cNvPr>
          <p:cNvSpPr/>
          <p:nvPr/>
        </p:nvSpPr>
        <p:spPr>
          <a:xfrm>
            <a:off x="6958593" y="1949138"/>
            <a:ext cx="46504" cy="89087"/>
          </a:xfrm>
          <a:custGeom>
            <a:avLst/>
            <a:gdLst/>
            <a:ahLst/>
            <a:cxnLst/>
            <a:rect l="l" t="t" r="r" b="b"/>
            <a:pathLst>
              <a:path w="52705" h="100964">
                <a:moveTo>
                  <a:pt x="52387" y="90805"/>
                </a:moveTo>
                <a:lnTo>
                  <a:pt x="0" y="90805"/>
                </a:lnTo>
                <a:lnTo>
                  <a:pt x="0" y="100634"/>
                </a:lnTo>
                <a:lnTo>
                  <a:pt x="52387" y="100634"/>
                </a:lnTo>
                <a:lnTo>
                  <a:pt x="52387" y="90805"/>
                </a:lnTo>
                <a:close/>
              </a:path>
              <a:path w="52705" h="100964">
                <a:moveTo>
                  <a:pt x="32753" y="13335"/>
                </a:moveTo>
                <a:lnTo>
                  <a:pt x="19634" y="13335"/>
                </a:lnTo>
                <a:lnTo>
                  <a:pt x="19634" y="90805"/>
                </a:lnTo>
                <a:lnTo>
                  <a:pt x="32753" y="90805"/>
                </a:lnTo>
                <a:lnTo>
                  <a:pt x="32753" y="13335"/>
                </a:lnTo>
                <a:close/>
              </a:path>
              <a:path w="52705" h="100964">
                <a:moveTo>
                  <a:pt x="32753" y="0"/>
                </a:moveTo>
                <a:lnTo>
                  <a:pt x="0" y="8153"/>
                </a:lnTo>
                <a:lnTo>
                  <a:pt x="0" y="18237"/>
                </a:lnTo>
                <a:lnTo>
                  <a:pt x="19634" y="13335"/>
                </a:lnTo>
                <a:lnTo>
                  <a:pt x="32753" y="13335"/>
                </a:lnTo>
                <a:lnTo>
                  <a:pt x="32753"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03" name="object 77">
            <a:extLst>
              <a:ext uri="{FF2B5EF4-FFF2-40B4-BE49-F238E27FC236}">
                <a16:creationId xmlns:a16="http://schemas.microsoft.com/office/drawing/2014/main" id="{95A21DA6-6D13-C9B7-D3CF-7CDEB1A77170}"/>
              </a:ext>
            </a:extLst>
          </p:cNvPr>
          <p:cNvSpPr/>
          <p:nvPr/>
        </p:nvSpPr>
        <p:spPr>
          <a:xfrm>
            <a:off x="7502784" y="1951301"/>
            <a:ext cx="80368" cy="86632"/>
          </a:xfrm>
          <a:prstGeom prst="rect">
            <a:avLst/>
          </a:prstGeom>
          <a:blipFill>
            <a:blip r:embed="rId8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04" name="object 78">
            <a:extLst>
              <a:ext uri="{FF2B5EF4-FFF2-40B4-BE49-F238E27FC236}">
                <a16:creationId xmlns:a16="http://schemas.microsoft.com/office/drawing/2014/main" id="{4662FCAB-06FD-66BF-829C-99D7BDA1A550}"/>
              </a:ext>
            </a:extLst>
          </p:cNvPr>
          <p:cNvSpPr/>
          <p:nvPr/>
        </p:nvSpPr>
        <p:spPr>
          <a:xfrm>
            <a:off x="7748518" y="1951300"/>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57"/>
                </a:lnTo>
                <a:lnTo>
                  <a:pt x="57091" y="87757"/>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9"/>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05" name="object 79">
            <a:extLst>
              <a:ext uri="{FF2B5EF4-FFF2-40B4-BE49-F238E27FC236}">
                <a16:creationId xmlns:a16="http://schemas.microsoft.com/office/drawing/2014/main" id="{4F9CD164-33D9-2928-665E-A086340D3FC2}"/>
              </a:ext>
            </a:extLst>
          </p:cNvPr>
          <p:cNvSpPr/>
          <p:nvPr/>
        </p:nvSpPr>
        <p:spPr>
          <a:xfrm>
            <a:off x="7960544" y="1949138"/>
            <a:ext cx="70182" cy="90957"/>
          </a:xfrm>
          <a:prstGeom prst="rect">
            <a:avLst/>
          </a:prstGeom>
          <a:blipFill>
            <a:blip r:embed="rId3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06" name="object 80">
            <a:extLst>
              <a:ext uri="{FF2B5EF4-FFF2-40B4-BE49-F238E27FC236}">
                <a16:creationId xmlns:a16="http://schemas.microsoft.com/office/drawing/2014/main" id="{DEFF28C2-00A8-8825-02E3-C6308EFAE3B8}"/>
              </a:ext>
            </a:extLst>
          </p:cNvPr>
          <p:cNvSpPr/>
          <p:nvPr/>
        </p:nvSpPr>
        <p:spPr>
          <a:xfrm>
            <a:off x="8187362" y="1951301"/>
            <a:ext cx="72524" cy="86632"/>
          </a:xfrm>
          <a:prstGeom prst="rect">
            <a:avLst/>
          </a:prstGeom>
          <a:blipFill>
            <a:blip r:embed="rId17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07" name="object 81">
            <a:extLst>
              <a:ext uri="{FF2B5EF4-FFF2-40B4-BE49-F238E27FC236}">
                <a16:creationId xmlns:a16="http://schemas.microsoft.com/office/drawing/2014/main" id="{2AC9B39A-4251-FC30-DEA1-F74086D70573}"/>
              </a:ext>
            </a:extLst>
          </p:cNvPr>
          <p:cNvSpPr/>
          <p:nvPr/>
        </p:nvSpPr>
        <p:spPr>
          <a:xfrm>
            <a:off x="8427528" y="1951300"/>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4"/>
                </a:lnTo>
                <a:lnTo>
                  <a:pt x="54863" y="10414"/>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08" name="object 82">
            <a:extLst>
              <a:ext uri="{FF2B5EF4-FFF2-40B4-BE49-F238E27FC236}">
                <a16:creationId xmlns:a16="http://schemas.microsoft.com/office/drawing/2014/main" id="{0EC3DA26-BB56-9B06-F083-D36DE68C0959}"/>
              </a:ext>
            </a:extLst>
          </p:cNvPr>
          <p:cNvSpPr/>
          <p:nvPr/>
        </p:nvSpPr>
        <p:spPr>
          <a:xfrm>
            <a:off x="8653863" y="1951300"/>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4"/>
                </a:lnTo>
                <a:lnTo>
                  <a:pt x="54851" y="10414"/>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09" name="object 83">
            <a:extLst>
              <a:ext uri="{FF2B5EF4-FFF2-40B4-BE49-F238E27FC236}">
                <a16:creationId xmlns:a16="http://schemas.microsoft.com/office/drawing/2014/main" id="{53A5B5A8-41BB-D6B1-9AFC-62DB0BDFB612}"/>
              </a:ext>
            </a:extLst>
          </p:cNvPr>
          <p:cNvSpPr/>
          <p:nvPr/>
        </p:nvSpPr>
        <p:spPr>
          <a:xfrm>
            <a:off x="8865890" y="1949138"/>
            <a:ext cx="70171" cy="90957"/>
          </a:xfrm>
          <a:prstGeom prst="rect">
            <a:avLst/>
          </a:prstGeom>
          <a:blipFill>
            <a:blip r:embed="rId4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10" name="object 84">
            <a:extLst>
              <a:ext uri="{FF2B5EF4-FFF2-40B4-BE49-F238E27FC236}">
                <a16:creationId xmlns:a16="http://schemas.microsoft.com/office/drawing/2014/main" id="{A9A0C3F5-17ED-B914-9715-CF68CA3A4AC1}"/>
              </a:ext>
            </a:extLst>
          </p:cNvPr>
          <p:cNvSpPr/>
          <p:nvPr/>
        </p:nvSpPr>
        <p:spPr>
          <a:xfrm>
            <a:off x="9092708" y="1951301"/>
            <a:ext cx="65789" cy="86632"/>
          </a:xfrm>
          <a:prstGeom prst="rect">
            <a:avLst/>
          </a:prstGeom>
          <a:blipFill>
            <a:blip r:embed="rId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11" name="object 85">
            <a:extLst>
              <a:ext uri="{FF2B5EF4-FFF2-40B4-BE49-F238E27FC236}">
                <a16:creationId xmlns:a16="http://schemas.microsoft.com/office/drawing/2014/main" id="{557FE6A7-1EBE-7E7C-63DB-7333A977C800}"/>
              </a:ext>
            </a:extLst>
          </p:cNvPr>
          <p:cNvSpPr/>
          <p:nvPr/>
        </p:nvSpPr>
        <p:spPr>
          <a:xfrm>
            <a:off x="9352791" y="195130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12" name="object 86">
            <a:extLst>
              <a:ext uri="{FF2B5EF4-FFF2-40B4-BE49-F238E27FC236}">
                <a16:creationId xmlns:a16="http://schemas.microsoft.com/office/drawing/2014/main" id="{02333E3E-0E5D-F38A-2F96-D3A2FD6B1CEE}"/>
              </a:ext>
            </a:extLst>
          </p:cNvPr>
          <p:cNvSpPr/>
          <p:nvPr/>
        </p:nvSpPr>
        <p:spPr>
          <a:xfrm>
            <a:off x="9551085" y="1951300"/>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13" name="object 87">
            <a:extLst>
              <a:ext uri="{FF2B5EF4-FFF2-40B4-BE49-F238E27FC236}">
                <a16:creationId xmlns:a16="http://schemas.microsoft.com/office/drawing/2014/main" id="{A401E1AF-7FA5-8D07-2F54-9334AA447AA9}"/>
              </a:ext>
            </a:extLst>
          </p:cNvPr>
          <p:cNvSpPr/>
          <p:nvPr/>
        </p:nvSpPr>
        <p:spPr>
          <a:xfrm>
            <a:off x="9780929" y="1951301"/>
            <a:ext cx="64971" cy="86632"/>
          </a:xfrm>
          <a:prstGeom prst="rect">
            <a:avLst/>
          </a:prstGeom>
          <a:blipFill>
            <a:blip r:embed="rId17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14" name="object 88">
            <a:extLst>
              <a:ext uri="{FF2B5EF4-FFF2-40B4-BE49-F238E27FC236}">
                <a16:creationId xmlns:a16="http://schemas.microsoft.com/office/drawing/2014/main" id="{5E706DF0-73B9-84CC-B655-0C1352D08954}"/>
              </a:ext>
            </a:extLst>
          </p:cNvPr>
          <p:cNvSpPr/>
          <p:nvPr/>
        </p:nvSpPr>
        <p:spPr>
          <a:xfrm>
            <a:off x="10011883" y="1951300"/>
            <a:ext cx="51546" cy="86846"/>
          </a:xfrm>
          <a:custGeom>
            <a:avLst/>
            <a:gdLst/>
            <a:ahLst/>
            <a:cxnLst/>
            <a:rect l="l" t="t" r="r" b="b"/>
            <a:pathLst>
              <a:path w="58420" h="98425">
                <a:moveTo>
                  <a:pt x="13931" y="0"/>
                </a:moveTo>
                <a:lnTo>
                  <a:pt x="0" y="0"/>
                </a:lnTo>
                <a:lnTo>
                  <a:pt x="0" y="98183"/>
                </a:lnTo>
                <a:lnTo>
                  <a:pt x="58102" y="98183"/>
                </a:lnTo>
                <a:lnTo>
                  <a:pt x="58102" y="87757"/>
                </a:lnTo>
                <a:lnTo>
                  <a:pt x="13931" y="87757"/>
                </a:lnTo>
                <a:lnTo>
                  <a:pt x="1393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15" name="object 89">
            <a:extLst>
              <a:ext uri="{FF2B5EF4-FFF2-40B4-BE49-F238E27FC236}">
                <a16:creationId xmlns:a16="http://schemas.microsoft.com/office/drawing/2014/main" id="{4B29CFB3-0063-F907-C8FB-37B9B9BDFFD6}"/>
              </a:ext>
            </a:extLst>
          </p:cNvPr>
          <p:cNvSpPr/>
          <p:nvPr/>
        </p:nvSpPr>
        <p:spPr>
          <a:xfrm>
            <a:off x="10219773" y="1951301"/>
            <a:ext cx="80951" cy="86632"/>
          </a:xfrm>
          <a:prstGeom prst="rect">
            <a:avLst/>
          </a:prstGeom>
          <a:blipFill>
            <a:blip r:embed="rId16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16" name="object 90">
            <a:extLst>
              <a:ext uri="{FF2B5EF4-FFF2-40B4-BE49-F238E27FC236}">
                <a16:creationId xmlns:a16="http://schemas.microsoft.com/office/drawing/2014/main" id="{BE2E521D-E139-1A6A-7F6B-278279C11332}"/>
              </a:ext>
            </a:extLst>
          </p:cNvPr>
          <p:cNvSpPr/>
          <p:nvPr/>
        </p:nvSpPr>
        <p:spPr>
          <a:xfrm>
            <a:off x="10450715" y="1951301"/>
            <a:ext cx="66204" cy="86632"/>
          </a:xfrm>
          <a:prstGeom prst="rect">
            <a:avLst/>
          </a:prstGeom>
          <a:blipFill>
            <a:blip r:embed="rId2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17" name="object 91">
            <a:extLst>
              <a:ext uri="{FF2B5EF4-FFF2-40B4-BE49-F238E27FC236}">
                <a16:creationId xmlns:a16="http://schemas.microsoft.com/office/drawing/2014/main" id="{7751CDDA-5D51-238E-08C8-66C1A06956F5}"/>
              </a:ext>
            </a:extLst>
          </p:cNvPr>
          <p:cNvSpPr/>
          <p:nvPr/>
        </p:nvSpPr>
        <p:spPr>
          <a:xfrm>
            <a:off x="10671965" y="1949138"/>
            <a:ext cx="80999" cy="90957"/>
          </a:xfrm>
          <a:prstGeom prst="rect">
            <a:avLst/>
          </a:prstGeom>
          <a:blipFill>
            <a:blip r:embed="rId17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18" name="object 92">
            <a:extLst>
              <a:ext uri="{FF2B5EF4-FFF2-40B4-BE49-F238E27FC236}">
                <a16:creationId xmlns:a16="http://schemas.microsoft.com/office/drawing/2014/main" id="{E6384355-55C1-6CD6-E4F1-E4D3AE2C9A10}"/>
              </a:ext>
            </a:extLst>
          </p:cNvPr>
          <p:cNvSpPr/>
          <p:nvPr/>
        </p:nvSpPr>
        <p:spPr>
          <a:xfrm>
            <a:off x="6667588" y="2175475"/>
            <a:ext cx="52107" cy="89087"/>
          </a:xfrm>
          <a:custGeom>
            <a:avLst/>
            <a:gdLst/>
            <a:ahLst/>
            <a:cxnLst/>
            <a:rect l="l" t="t" r="r" b="b"/>
            <a:pathLst>
              <a:path w="59055" h="100964">
                <a:moveTo>
                  <a:pt x="53236" y="9817"/>
                </a:moveTo>
                <a:lnTo>
                  <a:pt x="32283" y="9817"/>
                </a:lnTo>
                <a:lnTo>
                  <a:pt x="36804" y="11379"/>
                </a:lnTo>
                <a:lnTo>
                  <a:pt x="43395" y="17665"/>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7"/>
                </a:lnTo>
                <a:lnTo>
                  <a:pt x="26935" y="70276"/>
                </a:lnTo>
                <a:lnTo>
                  <a:pt x="33972" y="63690"/>
                </a:lnTo>
                <a:lnTo>
                  <a:pt x="46659" y="52870"/>
                </a:lnTo>
                <a:lnTo>
                  <a:pt x="51892" y="47345"/>
                </a:lnTo>
                <a:lnTo>
                  <a:pt x="57505" y="38227"/>
                </a:lnTo>
                <a:lnTo>
                  <a:pt x="58915" y="33007"/>
                </a:lnTo>
                <a:lnTo>
                  <a:pt x="58915" y="18948"/>
                </a:lnTo>
                <a:lnTo>
                  <a:pt x="56121" y="12382"/>
                </a:lnTo>
                <a:lnTo>
                  <a:pt x="53236" y="9817"/>
                </a:lnTo>
                <a:close/>
              </a:path>
              <a:path w="59055" h="100964">
                <a:moveTo>
                  <a:pt x="37592" y="0"/>
                </a:moveTo>
                <a:lnTo>
                  <a:pt x="28397" y="0"/>
                </a:lnTo>
                <a:lnTo>
                  <a:pt x="21946" y="385"/>
                </a:lnTo>
                <a:lnTo>
                  <a:pt x="15473" y="1541"/>
                </a:lnTo>
                <a:lnTo>
                  <a:pt x="8978" y="3466"/>
                </a:lnTo>
                <a:lnTo>
                  <a:pt x="2463" y="6159"/>
                </a:lnTo>
                <a:lnTo>
                  <a:pt x="2463" y="17716"/>
                </a:lnTo>
                <a:lnTo>
                  <a:pt x="11696" y="12446"/>
                </a:lnTo>
                <a:lnTo>
                  <a:pt x="19723" y="9817"/>
                </a:lnTo>
                <a:lnTo>
                  <a:pt x="53236" y="9817"/>
                </a:lnTo>
                <a:lnTo>
                  <a:pt x="44983" y="2476"/>
                </a:lnTo>
                <a:lnTo>
                  <a:pt x="37592"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19" name="object 93">
            <a:extLst>
              <a:ext uri="{FF2B5EF4-FFF2-40B4-BE49-F238E27FC236}">
                <a16:creationId xmlns:a16="http://schemas.microsoft.com/office/drawing/2014/main" id="{9213E31B-FC00-2236-BC2E-E2D028628092}"/>
              </a:ext>
            </a:extLst>
          </p:cNvPr>
          <p:cNvSpPr/>
          <p:nvPr/>
        </p:nvSpPr>
        <p:spPr>
          <a:xfrm>
            <a:off x="7204630" y="2175474"/>
            <a:ext cx="125315" cy="88784"/>
          </a:xfrm>
          <a:prstGeom prst="rect">
            <a:avLst/>
          </a:prstGeom>
          <a:blipFill>
            <a:blip r:embed="rId17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20" name="object 94">
            <a:extLst>
              <a:ext uri="{FF2B5EF4-FFF2-40B4-BE49-F238E27FC236}">
                <a16:creationId xmlns:a16="http://schemas.microsoft.com/office/drawing/2014/main" id="{89CC05FF-3497-3A56-ED1F-827A43CE24BC}"/>
              </a:ext>
            </a:extLst>
          </p:cNvPr>
          <p:cNvSpPr/>
          <p:nvPr/>
        </p:nvSpPr>
        <p:spPr>
          <a:xfrm>
            <a:off x="6950514" y="2175475"/>
            <a:ext cx="52107" cy="89087"/>
          </a:xfrm>
          <a:custGeom>
            <a:avLst/>
            <a:gdLst/>
            <a:ahLst/>
            <a:cxnLst/>
            <a:rect l="l" t="t" r="r" b="b"/>
            <a:pathLst>
              <a:path w="59055" h="100964">
                <a:moveTo>
                  <a:pt x="53233" y="9817"/>
                </a:moveTo>
                <a:lnTo>
                  <a:pt x="32283" y="9817"/>
                </a:lnTo>
                <a:lnTo>
                  <a:pt x="36804" y="11379"/>
                </a:lnTo>
                <a:lnTo>
                  <a:pt x="43383" y="17665"/>
                </a:lnTo>
                <a:lnTo>
                  <a:pt x="45034" y="21971"/>
                </a:lnTo>
                <a:lnTo>
                  <a:pt x="45034" y="27457"/>
                </a:lnTo>
                <a:lnTo>
                  <a:pt x="23088" y="60096"/>
                </a:lnTo>
                <a:lnTo>
                  <a:pt x="15123" y="67812"/>
                </a:lnTo>
                <a:lnTo>
                  <a:pt x="8620" y="75225"/>
                </a:lnTo>
                <a:lnTo>
                  <a:pt x="3579" y="82338"/>
                </a:lnTo>
                <a:lnTo>
                  <a:pt x="0" y="89154"/>
                </a:lnTo>
                <a:lnTo>
                  <a:pt x="0" y="100622"/>
                </a:lnTo>
                <a:lnTo>
                  <a:pt x="58432" y="100622"/>
                </a:lnTo>
                <a:lnTo>
                  <a:pt x="58432" y="89154"/>
                </a:lnTo>
                <a:lnTo>
                  <a:pt x="15773" y="89154"/>
                </a:lnTo>
                <a:lnTo>
                  <a:pt x="17832" y="83010"/>
                </a:lnTo>
                <a:lnTo>
                  <a:pt x="21551" y="76717"/>
                </a:lnTo>
                <a:lnTo>
                  <a:pt x="26928" y="70276"/>
                </a:lnTo>
                <a:lnTo>
                  <a:pt x="33959" y="63690"/>
                </a:lnTo>
                <a:lnTo>
                  <a:pt x="46647" y="52870"/>
                </a:lnTo>
                <a:lnTo>
                  <a:pt x="51879" y="47345"/>
                </a:lnTo>
                <a:lnTo>
                  <a:pt x="57492" y="38227"/>
                </a:lnTo>
                <a:lnTo>
                  <a:pt x="58889" y="33007"/>
                </a:lnTo>
                <a:lnTo>
                  <a:pt x="58889" y="18948"/>
                </a:lnTo>
                <a:lnTo>
                  <a:pt x="56121" y="12382"/>
                </a:lnTo>
                <a:lnTo>
                  <a:pt x="53233" y="9817"/>
                </a:lnTo>
                <a:close/>
              </a:path>
              <a:path w="59055" h="100964">
                <a:moveTo>
                  <a:pt x="37592" y="0"/>
                </a:moveTo>
                <a:lnTo>
                  <a:pt x="28397" y="0"/>
                </a:lnTo>
                <a:lnTo>
                  <a:pt x="21946" y="385"/>
                </a:lnTo>
                <a:lnTo>
                  <a:pt x="15471"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21" name="object 95">
            <a:extLst>
              <a:ext uri="{FF2B5EF4-FFF2-40B4-BE49-F238E27FC236}">
                <a16:creationId xmlns:a16="http://schemas.microsoft.com/office/drawing/2014/main" id="{E8E84F11-4E11-9B04-65A8-09584E171F49}"/>
              </a:ext>
            </a:extLst>
          </p:cNvPr>
          <p:cNvSpPr/>
          <p:nvPr/>
        </p:nvSpPr>
        <p:spPr>
          <a:xfrm>
            <a:off x="7502784" y="2177637"/>
            <a:ext cx="80368" cy="86621"/>
          </a:xfrm>
          <a:prstGeom prst="rect">
            <a:avLst/>
          </a:prstGeom>
          <a:blipFill>
            <a:blip r:embed="rId14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22" name="object 96">
            <a:extLst>
              <a:ext uri="{FF2B5EF4-FFF2-40B4-BE49-F238E27FC236}">
                <a16:creationId xmlns:a16="http://schemas.microsoft.com/office/drawing/2014/main" id="{B3AFF6B2-806F-5BD0-7A1D-D09BFC0D2FF8}"/>
              </a:ext>
            </a:extLst>
          </p:cNvPr>
          <p:cNvSpPr/>
          <p:nvPr/>
        </p:nvSpPr>
        <p:spPr>
          <a:xfrm>
            <a:off x="7748518" y="2177637"/>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23" name="object 97">
            <a:extLst>
              <a:ext uri="{FF2B5EF4-FFF2-40B4-BE49-F238E27FC236}">
                <a16:creationId xmlns:a16="http://schemas.microsoft.com/office/drawing/2014/main" id="{96C6E8DA-863C-6741-CDCE-6C4A2C3F1E59}"/>
              </a:ext>
            </a:extLst>
          </p:cNvPr>
          <p:cNvSpPr/>
          <p:nvPr/>
        </p:nvSpPr>
        <p:spPr>
          <a:xfrm>
            <a:off x="7960544" y="2175475"/>
            <a:ext cx="70182" cy="90957"/>
          </a:xfrm>
          <a:prstGeom prst="rect">
            <a:avLst/>
          </a:prstGeom>
          <a:blipFill>
            <a:blip r:embed="rId17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24" name="object 98">
            <a:extLst>
              <a:ext uri="{FF2B5EF4-FFF2-40B4-BE49-F238E27FC236}">
                <a16:creationId xmlns:a16="http://schemas.microsoft.com/office/drawing/2014/main" id="{8EFA1485-A0C5-DD46-5CF8-B56620611076}"/>
              </a:ext>
            </a:extLst>
          </p:cNvPr>
          <p:cNvSpPr/>
          <p:nvPr/>
        </p:nvSpPr>
        <p:spPr>
          <a:xfrm>
            <a:off x="8187362" y="2177637"/>
            <a:ext cx="72524" cy="86621"/>
          </a:xfrm>
          <a:prstGeom prst="rect">
            <a:avLst/>
          </a:prstGeom>
          <a:blipFill>
            <a:blip r:embed="rId17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25" name="object 99">
            <a:extLst>
              <a:ext uri="{FF2B5EF4-FFF2-40B4-BE49-F238E27FC236}">
                <a16:creationId xmlns:a16="http://schemas.microsoft.com/office/drawing/2014/main" id="{D8ACB33D-3D4E-9EB9-4BF7-916E6ED7C7E6}"/>
              </a:ext>
            </a:extLst>
          </p:cNvPr>
          <p:cNvSpPr/>
          <p:nvPr/>
        </p:nvSpPr>
        <p:spPr>
          <a:xfrm>
            <a:off x="8427528" y="2177637"/>
            <a:ext cx="50987" cy="86846"/>
          </a:xfrm>
          <a:custGeom>
            <a:avLst/>
            <a:gdLst/>
            <a:ahLst/>
            <a:cxnLst/>
            <a:rect l="l" t="t" r="r" b="b"/>
            <a:pathLst>
              <a:path w="57785" h="98425">
                <a:moveTo>
                  <a:pt x="54863" y="0"/>
                </a:moveTo>
                <a:lnTo>
                  <a:pt x="0" y="0"/>
                </a:lnTo>
                <a:lnTo>
                  <a:pt x="0" y="98170"/>
                </a:lnTo>
                <a:lnTo>
                  <a:pt x="57721" y="98170"/>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26" name="object 100">
            <a:extLst>
              <a:ext uri="{FF2B5EF4-FFF2-40B4-BE49-F238E27FC236}">
                <a16:creationId xmlns:a16="http://schemas.microsoft.com/office/drawing/2014/main" id="{B1DC9791-8601-7170-DD81-75A05E4BFF83}"/>
              </a:ext>
            </a:extLst>
          </p:cNvPr>
          <p:cNvSpPr/>
          <p:nvPr/>
        </p:nvSpPr>
        <p:spPr>
          <a:xfrm>
            <a:off x="8653863" y="2177637"/>
            <a:ext cx="48745" cy="86846"/>
          </a:xfrm>
          <a:custGeom>
            <a:avLst/>
            <a:gdLst/>
            <a:ahLst/>
            <a:cxnLst/>
            <a:rect l="l" t="t" r="r" b="b"/>
            <a:pathLst>
              <a:path w="55245" h="98425">
                <a:moveTo>
                  <a:pt x="54851" y="0"/>
                </a:moveTo>
                <a:lnTo>
                  <a:pt x="0" y="0"/>
                </a:lnTo>
                <a:lnTo>
                  <a:pt x="0" y="98170"/>
                </a:lnTo>
                <a:lnTo>
                  <a:pt x="13931" y="98170"/>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27" name="object 101">
            <a:extLst>
              <a:ext uri="{FF2B5EF4-FFF2-40B4-BE49-F238E27FC236}">
                <a16:creationId xmlns:a16="http://schemas.microsoft.com/office/drawing/2014/main" id="{F9264E73-2083-FCE1-20F5-E3FDB5A72BD6}"/>
              </a:ext>
            </a:extLst>
          </p:cNvPr>
          <p:cNvSpPr/>
          <p:nvPr/>
        </p:nvSpPr>
        <p:spPr>
          <a:xfrm>
            <a:off x="8865890" y="2175475"/>
            <a:ext cx="70171" cy="90957"/>
          </a:xfrm>
          <a:prstGeom prst="rect">
            <a:avLst/>
          </a:prstGeom>
          <a:blipFill>
            <a:blip r:embed="rId17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28" name="object 102">
            <a:extLst>
              <a:ext uri="{FF2B5EF4-FFF2-40B4-BE49-F238E27FC236}">
                <a16:creationId xmlns:a16="http://schemas.microsoft.com/office/drawing/2014/main" id="{CE9911DE-7AA6-DAAC-79AF-AA70455B872F}"/>
              </a:ext>
            </a:extLst>
          </p:cNvPr>
          <p:cNvSpPr/>
          <p:nvPr/>
        </p:nvSpPr>
        <p:spPr>
          <a:xfrm>
            <a:off x="9092708" y="2177637"/>
            <a:ext cx="65789" cy="86621"/>
          </a:xfrm>
          <a:prstGeom prst="rect">
            <a:avLst/>
          </a:prstGeom>
          <a:blipFill>
            <a:blip r:embed="rId17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29" name="object 103">
            <a:extLst>
              <a:ext uri="{FF2B5EF4-FFF2-40B4-BE49-F238E27FC236}">
                <a16:creationId xmlns:a16="http://schemas.microsoft.com/office/drawing/2014/main" id="{DF00A37C-5268-B82C-A2FE-3428DD351DAC}"/>
              </a:ext>
            </a:extLst>
          </p:cNvPr>
          <p:cNvSpPr/>
          <p:nvPr/>
        </p:nvSpPr>
        <p:spPr>
          <a:xfrm>
            <a:off x="9352791" y="217763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30" name="object 104">
            <a:extLst>
              <a:ext uri="{FF2B5EF4-FFF2-40B4-BE49-F238E27FC236}">
                <a16:creationId xmlns:a16="http://schemas.microsoft.com/office/drawing/2014/main" id="{C256BEF6-A511-475A-5CAB-EBFEB18FA317}"/>
              </a:ext>
            </a:extLst>
          </p:cNvPr>
          <p:cNvSpPr/>
          <p:nvPr/>
        </p:nvSpPr>
        <p:spPr>
          <a:xfrm>
            <a:off x="9551085" y="2177637"/>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31" name="object 105">
            <a:extLst>
              <a:ext uri="{FF2B5EF4-FFF2-40B4-BE49-F238E27FC236}">
                <a16:creationId xmlns:a16="http://schemas.microsoft.com/office/drawing/2014/main" id="{B341270E-6507-CEA0-2197-DC3FD79A195A}"/>
              </a:ext>
            </a:extLst>
          </p:cNvPr>
          <p:cNvSpPr/>
          <p:nvPr/>
        </p:nvSpPr>
        <p:spPr>
          <a:xfrm>
            <a:off x="9780929" y="2177637"/>
            <a:ext cx="64971" cy="86621"/>
          </a:xfrm>
          <a:prstGeom prst="rect">
            <a:avLst/>
          </a:prstGeom>
          <a:blipFill>
            <a:blip r:embed="rId18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32" name="object 106">
            <a:extLst>
              <a:ext uri="{FF2B5EF4-FFF2-40B4-BE49-F238E27FC236}">
                <a16:creationId xmlns:a16="http://schemas.microsoft.com/office/drawing/2014/main" id="{73F3A6F5-AEBF-3DE0-604D-7CECA450D1B4}"/>
              </a:ext>
            </a:extLst>
          </p:cNvPr>
          <p:cNvSpPr/>
          <p:nvPr/>
        </p:nvSpPr>
        <p:spPr>
          <a:xfrm>
            <a:off x="10011883" y="2255540"/>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33" name="object 107">
            <a:extLst>
              <a:ext uri="{FF2B5EF4-FFF2-40B4-BE49-F238E27FC236}">
                <a16:creationId xmlns:a16="http://schemas.microsoft.com/office/drawing/2014/main" id="{B203BB66-5B9D-7193-7670-4CFBDD077127}"/>
              </a:ext>
            </a:extLst>
          </p:cNvPr>
          <p:cNvSpPr/>
          <p:nvPr/>
        </p:nvSpPr>
        <p:spPr>
          <a:xfrm>
            <a:off x="10018028" y="2177099"/>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34" name="object 108">
            <a:extLst>
              <a:ext uri="{FF2B5EF4-FFF2-40B4-BE49-F238E27FC236}">
                <a16:creationId xmlns:a16="http://schemas.microsoft.com/office/drawing/2014/main" id="{AA116B28-8394-33C5-FAD2-1F2301809179}"/>
              </a:ext>
            </a:extLst>
          </p:cNvPr>
          <p:cNvSpPr/>
          <p:nvPr/>
        </p:nvSpPr>
        <p:spPr>
          <a:xfrm>
            <a:off x="10219773" y="2177637"/>
            <a:ext cx="80951" cy="86621"/>
          </a:xfrm>
          <a:prstGeom prst="rect">
            <a:avLst/>
          </a:prstGeom>
          <a:blipFill>
            <a:blip r:embed="rId17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35" name="object 109">
            <a:extLst>
              <a:ext uri="{FF2B5EF4-FFF2-40B4-BE49-F238E27FC236}">
                <a16:creationId xmlns:a16="http://schemas.microsoft.com/office/drawing/2014/main" id="{067F3BCC-C866-D8AF-F915-40CAFC6EDC3F}"/>
              </a:ext>
            </a:extLst>
          </p:cNvPr>
          <p:cNvSpPr/>
          <p:nvPr/>
        </p:nvSpPr>
        <p:spPr>
          <a:xfrm>
            <a:off x="10450715" y="2177637"/>
            <a:ext cx="66204" cy="86621"/>
          </a:xfrm>
          <a:prstGeom prst="rect">
            <a:avLst/>
          </a:prstGeom>
          <a:blipFill>
            <a:blip r:embed="rId2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36" name="object 110">
            <a:extLst>
              <a:ext uri="{FF2B5EF4-FFF2-40B4-BE49-F238E27FC236}">
                <a16:creationId xmlns:a16="http://schemas.microsoft.com/office/drawing/2014/main" id="{4C97481F-087A-9721-3106-5D2C854DB463}"/>
              </a:ext>
            </a:extLst>
          </p:cNvPr>
          <p:cNvSpPr/>
          <p:nvPr/>
        </p:nvSpPr>
        <p:spPr>
          <a:xfrm>
            <a:off x="10671965" y="2175475"/>
            <a:ext cx="80999" cy="90957"/>
          </a:xfrm>
          <a:prstGeom prst="rect">
            <a:avLst/>
          </a:prstGeom>
          <a:blipFill>
            <a:blip r:embed="rId18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37" name="object 111">
            <a:extLst>
              <a:ext uri="{FF2B5EF4-FFF2-40B4-BE49-F238E27FC236}">
                <a16:creationId xmlns:a16="http://schemas.microsoft.com/office/drawing/2014/main" id="{572FCFFE-282F-6473-01CE-6CA220399D3B}"/>
              </a:ext>
            </a:extLst>
          </p:cNvPr>
          <p:cNvSpPr/>
          <p:nvPr/>
        </p:nvSpPr>
        <p:spPr>
          <a:xfrm>
            <a:off x="6669806" y="2401800"/>
            <a:ext cx="50987" cy="91328"/>
          </a:xfrm>
          <a:custGeom>
            <a:avLst/>
            <a:gdLst/>
            <a:ahLst/>
            <a:cxnLst/>
            <a:rect l="l" t="t" r="r" b="b"/>
            <a:pathLst>
              <a:path w="57785" h="103504">
                <a:moveTo>
                  <a:pt x="0" y="87706"/>
                </a:moveTo>
                <a:lnTo>
                  <a:pt x="0" y="99910"/>
                </a:lnTo>
                <a:lnTo>
                  <a:pt x="9258" y="102031"/>
                </a:lnTo>
                <a:lnTo>
                  <a:pt x="16903" y="103085"/>
                </a:lnTo>
                <a:lnTo>
                  <a:pt x="22961" y="103085"/>
                </a:lnTo>
                <a:lnTo>
                  <a:pt x="50322" y="93281"/>
                </a:lnTo>
                <a:lnTo>
                  <a:pt x="16763" y="93281"/>
                </a:lnTo>
                <a:lnTo>
                  <a:pt x="9385" y="91414"/>
                </a:lnTo>
                <a:lnTo>
                  <a:pt x="0" y="87706"/>
                </a:lnTo>
                <a:close/>
              </a:path>
              <a:path w="57785" h="103504">
                <a:moveTo>
                  <a:pt x="49757" y="9829"/>
                </a:moveTo>
                <a:lnTo>
                  <a:pt x="34899" y="9829"/>
                </a:lnTo>
                <a:lnTo>
                  <a:pt x="40868" y="14846"/>
                </a:lnTo>
                <a:lnTo>
                  <a:pt x="40868" y="24892"/>
                </a:lnTo>
                <a:lnTo>
                  <a:pt x="9093" y="44119"/>
                </a:lnTo>
                <a:lnTo>
                  <a:pt x="9093" y="52946"/>
                </a:lnTo>
                <a:lnTo>
                  <a:pt x="14274" y="52946"/>
                </a:lnTo>
                <a:lnTo>
                  <a:pt x="26952" y="54239"/>
                </a:lnTo>
                <a:lnTo>
                  <a:pt x="36009" y="58118"/>
                </a:lnTo>
                <a:lnTo>
                  <a:pt x="41444" y="64583"/>
                </a:lnTo>
                <a:lnTo>
                  <a:pt x="43218" y="73444"/>
                </a:lnTo>
                <a:lnTo>
                  <a:pt x="43256" y="79425"/>
                </a:lnTo>
                <a:lnTo>
                  <a:pt x="41313" y="84150"/>
                </a:lnTo>
                <a:lnTo>
                  <a:pt x="33477" y="91452"/>
                </a:lnTo>
                <a:lnTo>
                  <a:pt x="28397" y="93281"/>
                </a:lnTo>
                <a:lnTo>
                  <a:pt x="50322" y="93281"/>
                </a:lnTo>
                <a:lnTo>
                  <a:pt x="54203" y="89941"/>
                </a:lnTo>
                <a:lnTo>
                  <a:pt x="57251" y="82689"/>
                </a:lnTo>
                <a:lnTo>
                  <a:pt x="57251" y="73444"/>
                </a:lnTo>
                <a:lnTo>
                  <a:pt x="55768" y="64126"/>
                </a:lnTo>
                <a:lnTo>
                  <a:pt x="51317" y="56688"/>
                </a:lnTo>
                <a:lnTo>
                  <a:pt x="43899" y="51128"/>
                </a:lnTo>
                <a:lnTo>
                  <a:pt x="33515" y="47447"/>
                </a:lnTo>
                <a:lnTo>
                  <a:pt x="42475" y="43139"/>
                </a:lnTo>
                <a:lnTo>
                  <a:pt x="48877" y="37588"/>
                </a:lnTo>
                <a:lnTo>
                  <a:pt x="52719" y="30795"/>
                </a:lnTo>
                <a:lnTo>
                  <a:pt x="54000" y="22758"/>
                </a:lnTo>
                <a:lnTo>
                  <a:pt x="52119" y="12805"/>
                </a:lnTo>
                <a:lnTo>
                  <a:pt x="49757" y="9829"/>
                </a:lnTo>
                <a:close/>
              </a:path>
              <a:path w="57785" h="103504">
                <a:moveTo>
                  <a:pt x="23888" y="0"/>
                </a:moveTo>
                <a:lnTo>
                  <a:pt x="16586" y="0"/>
                </a:lnTo>
                <a:lnTo>
                  <a:pt x="9080" y="1308"/>
                </a:lnTo>
                <a:lnTo>
                  <a:pt x="1333" y="3924"/>
                </a:lnTo>
                <a:lnTo>
                  <a:pt x="1333" y="15341"/>
                </a:lnTo>
                <a:lnTo>
                  <a:pt x="9207" y="11658"/>
                </a:lnTo>
                <a:lnTo>
                  <a:pt x="16408" y="9829"/>
                </a:lnTo>
                <a:lnTo>
                  <a:pt x="49757" y="9829"/>
                </a:lnTo>
                <a:lnTo>
                  <a:pt x="46474" y="5692"/>
                </a:lnTo>
                <a:lnTo>
                  <a:pt x="37064" y="1423"/>
                </a:lnTo>
                <a:lnTo>
                  <a:pt x="23888"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38" name="object 112">
            <a:extLst>
              <a:ext uri="{FF2B5EF4-FFF2-40B4-BE49-F238E27FC236}">
                <a16:creationId xmlns:a16="http://schemas.microsoft.com/office/drawing/2014/main" id="{5E0E3531-C27A-BD17-4790-C2DBE69BF24A}"/>
              </a:ext>
            </a:extLst>
          </p:cNvPr>
          <p:cNvSpPr/>
          <p:nvPr/>
        </p:nvSpPr>
        <p:spPr>
          <a:xfrm>
            <a:off x="7204630" y="2401800"/>
            <a:ext cx="125315" cy="88806"/>
          </a:xfrm>
          <a:prstGeom prst="rect">
            <a:avLst/>
          </a:prstGeom>
          <a:blipFill>
            <a:blip r:embed="rId18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39" name="object 113">
            <a:extLst>
              <a:ext uri="{FF2B5EF4-FFF2-40B4-BE49-F238E27FC236}">
                <a16:creationId xmlns:a16="http://schemas.microsoft.com/office/drawing/2014/main" id="{23B9C95C-B095-3F8B-686D-F2646081FE64}"/>
              </a:ext>
            </a:extLst>
          </p:cNvPr>
          <p:cNvSpPr/>
          <p:nvPr/>
        </p:nvSpPr>
        <p:spPr>
          <a:xfrm>
            <a:off x="6952732" y="2401800"/>
            <a:ext cx="50987" cy="91328"/>
          </a:xfrm>
          <a:custGeom>
            <a:avLst/>
            <a:gdLst/>
            <a:ahLst/>
            <a:cxnLst/>
            <a:rect l="l" t="t" r="r" b="b"/>
            <a:pathLst>
              <a:path w="57785" h="103504">
                <a:moveTo>
                  <a:pt x="0" y="87706"/>
                </a:moveTo>
                <a:lnTo>
                  <a:pt x="0" y="99910"/>
                </a:lnTo>
                <a:lnTo>
                  <a:pt x="9232" y="102031"/>
                </a:lnTo>
                <a:lnTo>
                  <a:pt x="16890" y="103085"/>
                </a:lnTo>
                <a:lnTo>
                  <a:pt x="22948" y="103085"/>
                </a:lnTo>
                <a:lnTo>
                  <a:pt x="50318" y="93281"/>
                </a:lnTo>
                <a:lnTo>
                  <a:pt x="16763" y="93281"/>
                </a:lnTo>
                <a:lnTo>
                  <a:pt x="9372" y="91414"/>
                </a:lnTo>
                <a:lnTo>
                  <a:pt x="0" y="87706"/>
                </a:lnTo>
                <a:close/>
              </a:path>
              <a:path w="57785" h="103504">
                <a:moveTo>
                  <a:pt x="49753" y="9829"/>
                </a:moveTo>
                <a:lnTo>
                  <a:pt x="34899" y="9829"/>
                </a:lnTo>
                <a:lnTo>
                  <a:pt x="40868" y="14846"/>
                </a:lnTo>
                <a:lnTo>
                  <a:pt x="40868" y="24892"/>
                </a:lnTo>
                <a:lnTo>
                  <a:pt x="9093" y="44119"/>
                </a:lnTo>
                <a:lnTo>
                  <a:pt x="9093" y="52946"/>
                </a:lnTo>
                <a:lnTo>
                  <a:pt x="14262" y="52946"/>
                </a:lnTo>
                <a:lnTo>
                  <a:pt x="26947" y="54239"/>
                </a:lnTo>
                <a:lnTo>
                  <a:pt x="36007" y="58118"/>
                </a:lnTo>
                <a:lnTo>
                  <a:pt x="41444" y="64583"/>
                </a:lnTo>
                <a:lnTo>
                  <a:pt x="43218" y="73444"/>
                </a:lnTo>
                <a:lnTo>
                  <a:pt x="43256" y="79425"/>
                </a:lnTo>
                <a:lnTo>
                  <a:pt x="41287" y="84150"/>
                </a:lnTo>
                <a:lnTo>
                  <a:pt x="33464" y="91452"/>
                </a:lnTo>
                <a:lnTo>
                  <a:pt x="28397" y="93281"/>
                </a:lnTo>
                <a:lnTo>
                  <a:pt x="50318" y="93281"/>
                </a:lnTo>
                <a:lnTo>
                  <a:pt x="54190" y="89941"/>
                </a:lnTo>
                <a:lnTo>
                  <a:pt x="57251" y="82689"/>
                </a:lnTo>
                <a:lnTo>
                  <a:pt x="57251" y="73444"/>
                </a:lnTo>
                <a:lnTo>
                  <a:pt x="55766" y="64126"/>
                </a:lnTo>
                <a:lnTo>
                  <a:pt x="51311" y="56688"/>
                </a:lnTo>
                <a:lnTo>
                  <a:pt x="43889" y="51128"/>
                </a:lnTo>
                <a:lnTo>
                  <a:pt x="33502" y="47447"/>
                </a:lnTo>
                <a:lnTo>
                  <a:pt x="42470" y="43139"/>
                </a:lnTo>
                <a:lnTo>
                  <a:pt x="48875" y="37588"/>
                </a:lnTo>
                <a:lnTo>
                  <a:pt x="52719" y="30795"/>
                </a:lnTo>
                <a:lnTo>
                  <a:pt x="54000" y="22758"/>
                </a:lnTo>
                <a:lnTo>
                  <a:pt x="52117" y="12805"/>
                </a:lnTo>
                <a:lnTo>
                  <a:pt x="49753" y="9829"/>
                </a:lnTo>
                <a:close/>
              </a:path>
              <a:path w="57785" h="103504">
                <a:moveTo>
                  <a:pt x="23875" y="0"/>
                </a:moveTo>
                <a:lnTo>
                  <a:pt x="16586" y="0"/>
                </a:lnTo>
                <a:lnTo>
                  <a:pt x="9055" y="1308"/>
                </a:lnTo>
                <a:lnTo>
                  <a:pt x="1333" y="3924"/>
                </a:lnTo>
                <a:lnTo>
                  <a:pt x="1333" y="15341"/>
                </a:lnTo>
                <a:lnTo>
                  <a:pt x="9194" y="11658"/>
                </a:lnTo>
                <a:lnTo>
                  <a:pt x="16408" y="9829"/>
                </a:lnTo>
                <a:lnTo>
                  <a:pt x="49753" y="9829"/>
                </a:lnTo>
                <a:lnTo>
                  <a:pt x="46467" y="5692"/>
                </a:lnTo>
                <a:lnTo>
                  <a:pt x="37053" y="1423"/>
                </a:lnTo>
                <a:lnTo>
                  <a:pt x="23875"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40" name="object 114">
            <a:extLst>
              <a:ext uri="{FF2B5EF4-FFF2-40B4-BE49-F238E27FC236}">
                <a16:creationId xmlns:a16="http://schemas.microsoft.com/office/drawing/2014/main" id="{53651DA5-9AB5-0065-BBEE-227141433889}"/>
              </a:ext>
            </a:extLst>
          </p:cNvPr>
          <p:cNvSpPr/>
          <p:nvPr/>
        </p:nvSpPr>
        <p:spPr>
          <a:xfrm>
            <a:off x="7502784" y="2403974"/>
            <a:ext cx="80368" cy="86632"/>
          </a:xfrm>
          <a:prstGeom prst="rect">
            <a:avLst/>
          </a:prstGeom>
          <a:blipFill>
            <a:blip r:embed="rId1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41" name="object 115">
            <a:extLst>
              <a:ext uri="{FF2B5EF4-FFF2-40B4-BE49-F238E27FC236}">
                <a16:creationId xmlns:a16="http://schemas.microsoft.com/office/drawing/2014/main" id="{B4BFA5E4-57EE-3A08-F637-AB525C937FD4}"/>
              </a:ext>
            </a:extLst>
          </p:cNvPr>
          <p:cNvSpPr/>
          <p:nvPr/>
        </p:nvSpPr>
        <p:spPr>
          <a:xfrm>
            <a:off x="7748518" y="2403974"/>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42" name="object 116">
            <a:extLst>
              <a:ext uri="{FF2B5EF4-FFF2-40B4-BE49-F238E27FC236}">
                <a16:creationId xmlns:a16="http://schemas.microsoft.com/office/drawing/2014/main" id="{7CAF7895-9B25-9F3D-1D81-4041BFAC7CD0}"/>
              </a:ext>
            </a:extLst>
          </p:cNvPr>
          <p:cNvSpPr/>
          <p:nvPr/>
        </p:nvSpPr>
        <p:spPr>
          <a:xfrm>
            <a:off x="7960544" y="2401800"/>
            <a:ext cx="70182" cy="90957"/>
          </a:xfrm>
          <a:prstGeom prst="rect">
            <a:avLst/>
          </a:prstGeom>
          <a:blipFill>
            <a:blip r:embed="rId5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43" name="object 117">
            <a:extLst>
              <a:ext uri="{FF2B5EF4-FFF2-40B4-BE49-F238E27FC236}">
                <a16:creationId xmlns:a16="http://schemas.microsoft.com/office/drawing/2014/main" id="{E6CD8D04-6014-F3D3-0AB7-52B196F7B6CF}"/>
              </a:ext>
            </a:extLst>
          </p:cNvPr>
          <p:cNvSpPr/>
          <p:nvPr/>
        </p:nvSpPr>
        <p:spPr>
          <a:xfrm>
            <a:off x="8187362" y="2403974"/>
            <a:ext cx="72524" cy="86632"/>
          </a:xfrm>
          <a:prstGeom prst="rect">
            <a:avLst/>
          </a:prstGeom>
          <a:blipFill>
            <a:blip r:embed="rId18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44" name="object 118">
            <a:extLst>
              <a:ext uri="{FF2B5EF4-FFF2-40B4-BE49-F238E27FC236}">
                <a16:creationId xmlns:a16="http://schemas.microsoft.com/office/drawing/2014/main" id="{4D372F99-DE70-4545-F7CD-996FDE8878C8}"/>
              </a:ext>
            </a:extLst>
          </p:cNvPr>
          <p:cNvSpPr/>
          <p:nvPr/>
        </p:nvSpPr>
        <p:spPr>
          <a:xfrm>
            <a:off x="8427528" y="2403974"/>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45" name="object 119">
            <a:extLst>
              <a:ext uri="{FF2B5EF4-FFF2-40B4-BE49-F238E27FC236}">
                <a16:creationId xmlns:a16="http://schemas.microsoft.com/office/drawing/2014/main" id="{EA3E2DEE-9D83-3EE0-57FB-1DB6D8762DDF}"/>
              </a:ext>
            </a:extLst>
          </p:cNvPr>
          <p:cNvSpPr/>
          <p:nvPr/>
        </p:nvSpPr>
        <p:spPr>
          <a:xfrm>
            <a:off x="8653863" y="2403974"/>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46" name="object 120">
            <a:extLst>
              <a:ext uri="{FF2B5EF4-FFF2-40B4-BE49-F238E27FC236}">
                <a16:creationId xmlns:a16="http://schemas.microsoft.com/office/drawing/2014/main" id="{959E34AA-87A0-CD7F-93EE-259E3CFC593E}"/>
              </a:ext>
            </a:extLst>
          </p:cNvPr>
          <p:cNvSpPr/>
          <p:nvPr/>
        </p:nvSpPr>
        <p:spPr>
          <a:xfrm>
            <a:off x="8865890" y="2401800"/>
            <a:ext cx="70171" cy="90957"/>
          </a:xfrm>
          <a:prstGeom prst="rect">
            <a:avLst/>
          </a:prstGeom>
          <a:blipFill>
            <a:blip r:embed="rId18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47" name="object 121">
            <a:extLst>
              <a:ext uri="{FF2B5EF4-FFF2-40B4-BE49-F238E27FC236}">
                <a16:creationId xmlns:a16="http://schemas.microsoft.com/office/drawing/2014/main" id="{952B7504-8EAE-4E23-6206-E30E575DDF16}"/>
              </a:ext>
            </a:extLst>
          </p:cNvPr>
          <p:cNvSpPr/>
          <p:nvPr/>
        </p:nvSpPr>
        <p:spPr>
          <a:xfrm>
            <a:off x="9092708" y="2403974"/>
            <a:ext cx="65789" cy="86632"/>
          </a:xfrm>
          <a:prstGeom prst="rect">
            <a:avLst/>
          </a:prstGeom>
          <a:blipFill>
            <a:blip r:embed="rId18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48" name="object 122">
            <a:extLst>
              <a:ext uri="{FF2B5EF4-FFF2-40B4-BE49-F238E27FC236}">
                <a16:creationId xmlns:a16="http://schemas.microsoft.com/office/drawing/2014/main" id="{06F63A47-175D-033E-A48A-AA62A782B2AB}"/>
              </a:ext>
            </a:extLst>
          </p:cNvPr>
          <p:cNvSpPr/>
          <p:nvPr/>
        </p:nvSpPr>
        <p:spPr>
          <a:xfrm>
            <a:off x="9352791" y="240397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49" name="object 123">
            <a:extLst>
              <a:ext uri="{FF2B5EF4-FFF2-40B4-BE49-F238E27FC236}">
                <a16:creationId xmlns:a16="http://schemas.microsoft.com/office/drawing/2014/main" id="{3485507B-A82B-806B-F4C3-9C371C61C9BF}"/>
              </a:ext>
            </a:extLst>
          </p:cNvPr>
          <p:cNvSpPr/>
          <p:nvPr/>
        </p:nvSpPr>
        <p:spPr>
          <a:xfrm>
            <a:off x="9551085" y="2403974"/>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50" name="object 124">
            <a:extLst>
              <a:ext uri="{FF2B5EF4-FFF2-40B4-BE49-F238E27FC236}">
                <a16:creationId xmlns:a16="http://schemas.microsoft.com/office/drawing/2014/main" id="{7F47226D-1E2D-5D70-DD8B-E01262163E2F}"/>
              </a:ext>
            </a:extLst>
          </p:cNvPr>
          <p:cNvSpPr/>
          <p:nvPr/>
        </p:nvSpPr>
        <p:spPr>
          <a:xfrm>
            <a:off x="9780929" y="2403974"/>
            <a:ext cx="64971" cy="86632"/>
          </a:xfrm>
          <a:prstGeom prst="rect">
            <a:avLst/>
          </a:prstGeom>
          <a:blipFill>
            <a:blip r:embed="rId18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51" name="object 125">
            <a:extLst>
              <a:ext uri="{FF2B5EF4-FFF2-40B4-BE49-F238E27FC236}">
                <a16:creationId xmlns:a16="http://schemas.microsoft.com/office/drawing/2014/main" id="{E90222C0-C8F2-F92F-726D-FD75E9159B71}"/>
              </a:ext>
            </a:extLst>
          </p:cNvPr>
          <p:cNvSpPr/>
          <p:nvPr/>
        </p:nvSpPr>
        <p:spPr>
          <a:xfrm>
            <a:off x="10011883" y="2481899"/>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52" name="object 126">
            <a:extLst>
              <a:ext uri="{FF2B5EF4-FFF2-40B4-BE49-F238E27FC236}">
                <a16:creationId xmlns:a16="http://schemas.microsoft.com/office/drawing/2014/main" id="{C88D7919-0136-D3B2-D1F9-E65642D242ED}"/>
              </a:ext>
            </a:extLst>
          </p:cNvPr>
          <p:cNvSpPr/>
          <p:nvPr/>
        </p:nvSpPr>
        <p:spPr>
          <a:xfrm>
            <a:off x="10018028" y="2403459"/>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53" name="object 127">
            <a:extLst>
              <a:ext uri="{FF2B5EF4-FFF2-40B4-BE49-F238E27FC236}">
                <a16:creationId xmlns:a16="http://schemas.microsoft.com/office/drawing/2014/main" id="{4960DFB0-CF9A-F47F-528E-4216F935A793}"/>
              </a:ext>
            </a:extLst>
          </p:cNvPr>
          <p:cNvSpPr/>
          <p:nvPr/>
        </p:nvSpPr>
        <p:spPr>
          <a:xfrm>
            <a:off x="10219773" y="2403974"/>
            <a:ext cx="80951" cy="86632"/>
          </a:xfrm>
          <a:prstGeom prst="rect">
            <a:avLst/>
          </a:prstGeom>
          <a:blipFill>
            <a:blip r:embed="rId13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54" name="object 128">
            <a:extLst>
              <a:ext uri="{FF2B5EF4-FFF2-40B4-BE49-F238E27FC236}">
                <a16:creationId xmlns:a16="http://schemas.microsoft.com/office/drawing/2014/main" id="{19D32AFA-4295-2FF4-AC63-6F38E258AB0B}"/>
              </a:ext>
            </a:extLst>
          </p:cNvPr>
          <p:cNvSpPr/>
          <p:nvPr/>
        </p:nvSpPr>
        <p:spPr>
          <a:xfrm>
            <a:off x="10450715" y="2403974"/>
            <a:ext cx="66204" cy="86632"/>
          </a:xfrm>
          <a:prstGeom prst="rect">
            <a:avLst/>
          </a:prstGeom>
          <a:blipFill>
            <a:blip r:embed="rId18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55" name="object 129">
            <a:extLst>
              <a:ext uri="{FF2B5EF4-FFF2-40B4-BE49-F238E27FC236}">
                <a16:creationId xmlns:a16="http://schemas.microsoft.com/office/drawing/2014/main" id="{6B840C88-971E-F99F-9C8E-4ABED4B875CA}"/>
              </a:ext>
            </a:extLst>
          </p:cNvPr>
          <p:cNvSpPr/>
          <p:nvPr/>
        </p:nvSpPr>
        <p:spPr>
          <a:xfrm>
            <a:off x="10671965" y="2401800"/>
            <a:ext cx="80999" cy="90957"/>
          </a:xfrm>
          <a:prstGeom prst="rect">
            <a:avLst/>
          </a:prstGeom>
          <a:blipFill>
            <a:blip r:embed="rId18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56" name="object 130">
            <a:extLst>
              <a:ext uri="{FF2B5EF4-FFF2-40B4-BE49-F238E27FC236}">
                <a16:creationId xmlns:a16="http://schemas.microsoft.com/office/drawing/2014/main" id="{29C22502-3966-C232-41B5-122006F7CB73}"/>
              </a:ext>
            </a:extLst>
          </p:cNvPr>
          <p:cNvSpPr/>
          <p:nvPr/>
        </p:nvSpPr>
        <p:spPr>
          <a:xfrm>
            <a:off x="6663778" y="2630309"/>
            <a:ext cx="61407" cy="86621"/>
          </a:xfrm>
          <a:prstGeom prst="rect">
            <a:avLst/>
          </a:prstGeom>
          <a:blipFill>
            <a:blip r:embed="rId18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57" name="object 131">
            <a:extLst>
              <a:ext uri="{FF2B5EF4-FFF2-40B4-BE49-F238E27FC236}">
                <a16:creationId xmlns:a16="http://schemas.microsoft.com/office/drawing/2014/main" id="{D345A533-DB49-1A79-1EF3-EB13237657B6}"/>
              </a:ext>
            </a:extLst>
          </p:cNvPr>
          <p:cNvSpPr/>
          <p:nvPr/>
        </p:nvSpPr>
        <p:spPr>
          <a:xfrm>
            <a:off x="7204630" y="2628147"/>
            <a:ext cx="125315" cy="88784"/>
          </a:xfrm>
          <a:prstGeom prst="rect">
            <a:avLst/>
          </a:prstGeom>
          <a:blipFill>
            <a:blip r:embed="rId19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58" name="object 132">
            <a:extLst>
              <a:ext uri="{FF2B5EF4-FFF2-40B4-BE49-F238E27FC236}">
                <a16:creationId xmlns:a16="http://schemas.microsoft.com/office/drawing/2014/main" id="{15CE66EA-6CF6-C1BC-36CC-0FF8BB13750D}"/>
              </a:ext>
            </a:extLst>
          </p:cNvPr>
          <p:cNvSpPr/>
          <p:nvPr/>
        </p:nvSpPr>
        <p:spPr>
          <a:xfrm>
            <a:off x="6946704" y="2630309"/>
            <a:ext cx="61407" cy="86621"/>
          </a:xfrm>
          <a:prstGeom prst="rect">
            <a:avLst/>
          </a:prstGeom>
          <a:blipFill>
            <a:blip r:embed="rId19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59" name="object 133">
            <a:extLst>
              <a:ext uri="{FF2B5EF4-FFF2-40B4-BE49-F238E27FC236}">
                <a16:creationId xmlns:a16="http://schemas.microsoft.com/office/drawing/2014/main" id="{6C425EAD-E8AF-18BC-1D10-A196600F3F8E}"/>
              </a:ext>
            </a:extLst>
          </p:cNvPr>
          <p:cNvSpPr/>
          <p:nvPr/>
        </p:nvSpPr>
        <p:spPr>
          <a:xfrm>
            <a:off x="7502784" y="2630309"/>
            <a:ext cx="80368" cy="86621"/>
          </a:xfrm>
          <a:prstGeom prst="rect">
            <a:avLst/>
          </a:prstGeom>
          <a:blipFill>
            <a:blip r:embed="rId6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0" name="object 134">
            <a:extLst>
              <a:ext uri="{FF2B5EF4-FFF2-40B4-BE49-F238E27FC236}">
                <a16:creationId xmlns:a16="http://schemas.microsoft.com/office/drawing/2014/main" id="{043C835E-02C0-9721-0B6A-3A542C1F56D2}"/>
              </a:ext>
            </a:extLst>
          </p:cNvPr>
          <p:cNvSpPr/>
          <p:nvPr/>
        </p:nvSpPr>
        <p:spPr>
          <a:xfrm>
            <a:off x="7748518" y="2630310"/>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1" name="object 135">
            <a:extLst>
              <a:ext uri="{FF2B5EF4-FFF2-40B4-BE49-F238E27FC236}">
                <a16:creationId xmlns:a16="http://schemas.microsoft.com/office/drawing/2014/main" id="{3031461E-7625-A002-2756-BFE1F5C6643E}"/>
              </a:ext>
            </a:extLst>
          </p:cNvPr>
          <p:cNvSpPr/>
          <p:nvPr/>
        </p:nvSpPr>
        <p:spPr>
          <a:xfrm>
            <a:off x="7960544" y="2628148"/>
            <a:ext cx="70182" cy="90957"/>
          </a:xfrm>
          <a:prstGeom prst="rect">
            <a:avLst/>
          </a:prstGeom>
          <a:blipFill>
            <a:blip r:embed="rId19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2" name="object 136">
            <a:extLst>
              <a:ext uri="{FF2B5EF4-FFF2-40B4-BE49-F238E27FC236}">
                <a16:creationId xmlns:a16="http://schemas.microsoft.com/office/drawing/2014/main" id="{9918C859-99A3-998D-F6F6-0664E89110A8}"/>
              </a:ext>
            </a:extLst>
          </p:cNvPr>
          <p:cNvSpPr/>
          <p:nvPr/>
        </p:nvSpPr>
        <p:spPr>
          <a:xfrm>
            <a:off x="8187362" y="2630309"/>
            <a:ext cx="72524" cy="86621"/>
          </a:xfrm>
          <a:prstGeom prst="rect">
            <a:avLst/>
          </a:prstGeom>
          <a:blipFill>
            <a:blip r:embed="rId6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3" name="object 137">
            <a:extLst>
              <a:ext uri="{FF2B5EF4-FFF2-40B4-BE49-F238E27FC236}">
                <a16:creationId xmlns:a16="http://schemas.microsoft.com/office/drawing/2014/main" id="{AC45186C-C67D-9AC7-84DD-546BF8382768}"/>
              </a:ext>
            </a:extLst>
          </p:cNvPr>
          <p:cNvSpPr/>
          <p:nvPr/>
        </p:nvSpPr>
        <p:spPr>
          <a:xfrm>
            <a:off x="8427528" y="2630310"/>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13"/>
                </a:lnTo>
                <a:lnTo>
                  <a:pt x="54863" y="10413"/>
                </a:lnTo>
                <a:lnTo>
                  <a:pt x="54863"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4" name="object 138">
            <a:extLst>
              <a:ext uri="{FF2B5EF4-FFF2-40B4-BE49-F238E27FC236}">
                <a16:creationId xmlns:a16="http://schemas.microsoft.com/office/drawing/2014/main" id="{7E934554-AD33-8CEF-05AE-0C7A86FEB439}"/>
              </a:ext>
            </a:extLst>
          </p:cNvPr>
          <p:cNvSpPr/>
          <p:nvPr/>
        </p:nvSpPr>
        <p:spPr>
          <a:xfrm>
            <a:off x="8653863" y="2630310"/>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5" name="object 139">
            <a:extLst>
              <a:ext uri="{FF2B5EF4-FFF2-40B4-BE49-F238E27FC236}">
                <a16:creationId xmlns:a16="http://schemas.microsoft.com/office/drawing/2014/main" id="{56185D9C-ACF2-AED9-5D4E-C83F278FF4D0}"/>
              </a:ext>
            </a:extLst>
          </p:cNvPr>
          <p:cNvSpPr/>
          <p:nvPr/>
        </p:nvSpPr>
        <p:spPr>
          <a:xfrm>
            <a:off x="8865890" y="2628148"/>
            <a:ext cx="70171" cy="90957"/>
          </a:xfrm>
          <a:prstGeom prst="rect">
            <a:avLst/>
          </a:prstGeom>
          <a:blipFill>
            <a:blip r:embed="rId19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6" name="object 140">
            <a:extLst>
              <a:ext uri="{FF2B5EF4-FFF2-40B4-BE49-F238E27FC236}">
                <a16:creationId xmlns:a16="http://schemas.microsoft.com/office/drawing/2014/main" id="{E7E19313-576A-315A-1BCB-59126D649F42}"/>
              </a:ext>
            </a:extLst>
          </p:cNvPr>
          <p:cNvSpPr/>
          <p:nvPr/>
        </p:nvSpPr>
        <p:spPr>
          <a:xfrm>
            <a:off x="9092708" y="2630309"/>
            <a:ext cx="65789" cy="86621"/>
          </a:xfrm>
          <a:prstGeom prst="rect">
            <a:avLst/>
          </a:prstGeom>
          <a:blipFill>
            <a:blip r:embed="rId19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7" name="object 141">
            <a:extLst>
              <a:ext uri="{FF2B5EF4-FFF2-40B4-BE49-F238E27FC236}">
                <a16:creationId xmlns:a16="http://schemas.microsoft.com/office/drawing/2014/main" id="{25EA0B4A-843B-FD85-A34E-1215470FCAF0}"/>
              </a:ext>
            </a:extLst>
          </p:cNvPr>
          <p:cNvSpPr/>
          <p:nvPr/>
        </p:nvSpPr>
        <p:spPr>
          <a:xfrm>
            <a:off x="9352791" y="263031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8" name="object 142">
            <a:extLst>
              <a:ext uri="{FF2B5EF4-FFF2-40B4-BE49-F238E27FC236}">
                <a16:creationId xmlns:a16="http://schemas.microsoft.com/office/drawing/2014/main" id="{7F6FF72A-2492-1F5A-2C31-501A147D60AA}"/>
              </a:ext>
            </a:extLst>
          </p:cNvPr>
          <p:cNvSpPr/>
          <p:nvPr/>
        </p:nvSpPr>
        <p:spPr>
          <a:xfrm>
            <a:off x="9551085" y="2630309"/>
            <a:ext cx="37540" cy="104215"/>
          </a:xfrm>
          <a:custGeom>
            <a:avLst/>
            <a:gdLst/>
            <a:ahLst/>
            <a:cxnLst/>
            <a:rect l="l" t="t" r="r" b="b"/>
            <a:pathLst>
              <a:path w="42545" h="118110">
                <a:moveTo>
                  <a:pt x="0" y="104076"/>
                </a:moveTo>
                <a:lnTo>
                  <a:pt x="0" y="116420"/>
                </a:lnTo>
                <a:lnTo>
                  <a:pt x="4864" y="117347"/>
                </a:lnTo>
                <a:lnTo>
                  <a:pt x="8851" y="117805"/>
                </a:lnTo>
                <a:lnTo>
                  <a:pt x="11950" y="117805"/>
                </a:lnTo>
                <a:lnTo>
                  <a:pt x="25211" y="115804"/>
                </a:lnTo>
                <a:lnTo>
                  <a:pt x="34685" y="109801"/>
                </a:lnTo>
                <a:lnTo>
                  <a:pt x="36465"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5" y="106667"/>
                </a:lnTo>
                <a:lnTo>
                  <a:pt x="40370" y="99792"/>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9" name="object 143">
            <a:extLst>
              <a:ext uri="{FF2B5EF4-FFF2-40B4-BE49-F238E27FC236}">
                <a16:creationId xmlns:a16="http://schemas.microsoft.com/office/drawing/2014/main" id="{CB7075C2-1FC9-76D6-1E66-F11C092E1870}"/>
              </a:ext>
            </a:extLst>
          </p:cNvPr>
          <p:cNvSpPr/>
          <p:nvPr/>
        </p:nvSpPr>
        <p:spPr>
          <a:xfrm>
            <a:off x="9780929" y="2630309"/>
            <a:ext cx="64971" cy="86621"/>
          </a:xfrm>
          <a:prstGeom prst="rect">
            <a:avLst/>
          </a:prstGeom>
          <a:blipFill>
            <a:blip r:embed="rId19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70" name="object 144">
            <a:extLst>
              <a:ext uri="{FF2B5EF4-FFF2-40B4-BE49-F238E27FC236}">
                <a16:creationId xmlns:a16="http://schemas.microsoft.com/office/drawing/2014/main" id="{06A27028-3A6F-E724-A5A6-6140C84AC05E}"/>
              </a:ext>
            </a:extLst>
          </p:cNvPr>
          <p:cNvSpPr/>
          <p:nvPr/>
        </p:nvSpPr>
        <p:spPr>
          <a:xfrm>
            <a:off x="10011883" y="2708258"/>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71" name="object 145">
            <a:extLst>
              <a:ext uri="{FF2B5EF4-FFF2-40B4-BE49-F238E27FC236}">
                <a16:creationId xmlns:a16="http://schemas.microsoft.com/office/drawing/2014/main" id="{56F4F184-0355-DFFE-0A7B-B53D9EB2A932}"/>
              </a:ext>
            </a:extLst>
          </p:cNvPr>
          <p:cNvSpPr/>
          <p:nvPr/>
        </p:nvSpPr>
        <p:spPr>
          <a:xfrm>
            <a:off x="10018028" y="2629817"/>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72" name="object 146">
            <a:extLst>
              <a:ext uri="{FF2B5EF4-FFF2-40B4-BE49-F238E27FC236}">
                <a16:creationId xmlns:a16="http://schemas.microsoft.com/office/drawing/2014/main" id="{D61FAA6E-F751-E858-E08D-CDE03CE72D5E}"/>
              </a:ext>
            </a:extLst>
          </p:cNvPr>
          <p:cNvSpPr/>
          <p:nvPr/>
        </p:nvSpPr>
        <p:spPr>
          <a:xfrm>
            <a:off x="10219773" y="2630309"/>
            <a:ext cx="80951" cy="86621"/>
          </a:xfrm>
          <a:prstGeom prst="rect">
            <a:avLst/>
          </a:prstGeom>
          <a:blipFill>
            <a:blip r:embed="rId19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73" name="object 147">
            <a:extLst>
              <a:ext uri="{FF2B5EF4-FFF2-40B4-BE49-F238E27FC236}">
                <a16:creationId xmlns:a16="http://schemas.microsoft.com/office/drawing/2014/main" id="{26F1B789-7732-FF54-4B2D-3FED0CDB3C35}"/>
              </a:ext>
            </a:extLst>
          </p:cNvPr>
          <p:cNvSpPr/>
          <p:nvPr/>
        </p:nvSpPr>
        <p:spPr>
          <a:xfrm>
            <a:off x="10450715" y="2630309"/>
            <a:ext cx="66204" cy="86621"/>
          </a:xfrm>
          <a:prstGeom prst="rect">
            <a:avLst/>
          </a:prstGeom>
          <a:blipFill>
            <a:blip r:embed="rId18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74" name="object 148">
            <a:extLst>
              <a:ext uri="{FF2B5EF4-FFF2-40B4-BE49-F238E27FC236}">
                <a16:creationId xmlns:a16="http://schemas.microsoft.com/office/drawing/2014/main" id="{2772FB8F-3933-BB82-A6FE-4A5C93AA5938}"/>
              </a:ext>
            </a:extLst>
          </p:cNvPr>
          <p:cNvSpPr/>
          <p:nvPr/>
        </p:nvSpPr>
        <p:spPr>
          <a:xfrm>
            <a:off x="10671965" y="2628148"/>
            <a:ext cx="80999" cy="90957"/>
          </a:xfrm>
          <a:prstGeom prst="rect">
            <a:avLst/>
          </a:prstGeom>
          <a:blipFill>
            <a:blip r:embed="rId18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75" name="object 149">
            <a:extLst>
              <a:ext uri="{FF2B5EF4-FFF2-40B4-BE49-F238E27FC236}">
                <a16:creationId xmlns:a16="http://schemas.microsoft.com/office/drawing/2014/main" id="{1655E95E-B50A-219B-C6C3-37C08938825A}"/>
              </a:ext>
            </a:extLst>
          </p:cNvPr>
          <p:cNvSpPr/>
          <p:nvPr/>
        </p:nvSpPr>
        <p:spPr>
          <a:xfrm>
            <a:off x="6672203" y="2856647"/>
            <a:ext cx="47065" cy="89087"/>
          </a:xfrm>
          <a:custGeom>
            <a:avLst/>
            <a:gdLst/>
            <a:ahLst/>
            <a:cxnLst/>
            <a:rect l="l" t="t" r="r" b="b"/>
            <a:pathLst>
              <a:path w="53339" h="100964">
                <a:moveTo>
                  <a:pt x="0" y="86893"/>
                </a:moveTo>
                <a:lnTo>
                  <a:pt x="72" y="98593"/>
                </a:lnTo>
                <a:lnTo>
                  <a:pt x="6286" y="99949"/>
                </a:lnTo>
                <a:lnTo>
                  <a:pt x="11912" y="100622"/>
                </a:lnTo>
                <a:lnTo>
                  <a:pt x="16865" y="100622"/>
                </a:lnTo>
                <a:lnTo>
                  <a:pt x="45630" y="90817"/>
                </a:lnTo>
                <a:lnTo>
                  <a:pt x="12700" y="90817"/>
                </a:lnTo>
                <a:lnTo>
                  <a:pt x="6502" y="89509"/>
                </a:lnTo>
                <a:lnTo>
                  <a:pt x="0" y="86893"/>
                </a:lnTo>
                <a:close/>
              </a:path>
              <a:path w="53339" h="100964">
                <a:moveTo>
                  <a:pt x="43951" y="47294"/>
                </a:moveTo>
                <a:lnTo>
                  <a:pt x="8902" y="47294"/>
                </a:lnTo>
                <a:lnTo>
                  <a:pt x="22223" y="48674"/>
                </a:lnTo>
                <a:lnTo>
                  <a:pt x="31740" y="52814"/>
                </a:lnTo>
                <a:lnTo>
                  <a:pt x="37452" y="59719"/>
                </a:lnTo>
                <a:lnTo>
                  <a:pt x="39357" y="69392"/>
                </a:lnTo>
                <a:lnTo>
                  <a:pt x="39357" y="76060"/>
                </a:lnTo>
                <a:lnTo>
                  <a:pt x="37503" y="81305"/>
                </a:lnTo>
                <a:lnTo>
                  <a:pt x="30111" y="88912"/>
                </a:lnTo>
                <a:lnTo>
                  <a:pt x="25044" y="90817"/>
                </a:lnTo>
                <a:lnTo>
                  <a:pt x="45630" y="90817"/>
                </a:lnTo>
                <a:lnTo>
                  <a:pt x="50063" y="87083"/>
                </a:lnTo>
                <a:lnTo>
                  <a:pt x="53289" y="79603"/>
                </a:lnTo>
                <a:lnTo>
                  <a:pt x="53230" y="69392"/>
                </a:lnTo>
                <a:lnTo>
                  <a:pt x="52624" y="62763"/>
                </a:lnTo>
                <a:lnTo>
                  <a:pt x="50631" y="56326"/>
                </a:lnTo>
                <a:lnTo>
                  <a:pt x="47309" y="50729"/>
                </a:lnTo>
                <a:lnTo>
                  <a:pt x="43951" y="47294"/>
                </a:lnTo>
                <a:close/>
              </a:path>
              <a:path w="53339" h="100964">
                <a:moveTo>
                  <a:pt x="51346" y="0"/>
                </a:moveTo>
                <a:lnTo>
                  <a:pt x="1663" y="0"/>
                </a:lnTo>
                <a:lnTo>
                  <a:pt x="1663" y="47751"/>
                </a:lnTo>
                <a:lnTo>
                  <a:pt x="4191" y="47447"/>
                </a:lnTo>
                <a:lnTo>
                  <a:pt x="6604" y="47294"/>
                </a:lnTo>
                <a:lnTo>
                  <a:pt x="43951" y="47294"/>
                </a:lnTo>
                <a:lnTo>
                  <a:pt x="42659" y="45974"/>
                </a:lnTo>
                <a:lnTo>
                  <a:pt x="36834" y="42171"/>
                </a:lnTo>
                <a:lnTo>
                  <a:pt x="29973" y="39452"/>
                </a:lnTo>
                <a:lnTo>
                  <a:pt x="22076" y="37819"/>
                </a:lnTo>
                <a:lnTo>
                  <a:pt x="13144" y="37274"/>
                </a:lnTo>
                <a:lnTo>
                  <a:pt x="13144" y="11404"/>
                </a:lnTo>
                <a:lnTo>
                  <a:pt x="51346" y="11404"/>
                </a:lnTo>
                <a:lnTo>
                  <a:pt x="51346"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76" name="object 150">
            <a:extLst>
              <a:ext uri="{FF2B5EF4-FFF2-40B4-BE49-F238E27FC236}">
                <a16:creationId xmlns:a16="http://schemas.microsoft.com/office/drawing/2014/main" id="{BE7ACFF2-5360-7E93-2AFD-CC3C0CAD160C}"/>
              </a:ext>
            </a:extLst>
          </p:cNvPr>
          <p:cNvSpPr/>
          <p:nvPr/>
        </p:nvSpPr>
        <p:spPr>
          <a:xfrm>
            <a:off x="7204630" y="2854473"/>
            <a:ext cx="125315" cy="88806"/>
          </a:xfrm>
          <a:prstGeom prst="rect">
            <a:avLst/>
          </a:prstGeom>
          <a:blipFill>
            <a:blip r:embed="rId18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77" name="object 151">
            <a:extLst>
              <a:ext uri="{FF2B5EF4-FFF2-40B4-BE49-F238E27FC236}">
                <a16:creationId xmlns:a16="http://schemas.microsoft.com/office/drawing/2014/main" id="{6D50835D-72B2-AAE4-3E81-942512005C3E}"/>
              </a:ext>
            </a:extLst>
          </p:cNvPr>
          <p:cNvSpPr/>
          <p:nvPr/>
        </p:nvSpPr>
        <p:spPr>
          <a:xfrm>
            <a:off x="6955130" y="2856647"/>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78" name="object 152">
            <a:extLst>
              <a:ext uri="{FF2B5EF4-FFF2-40B4-BE49-F238E27FC236}">
                <a16:creationId xmlns:a16="http://schemas.microsoft.com/office/drawing/2014/main" id="{595A4CC4-310D-4E0D-45A3-C045670FB9A5}"/>
              </a:ext>
            </a:extLst>
          </p:cNvPr>
          <p:cNvSpPr/>
          <p:nvPr/>
        </p:nvSpPr>
        <p:spPr>
          <a:xfrm>
            <a:off x="7502784" y="2856647"/>
            <a:ext cx="80368" cy="86632"/>
          </a:xfrm>
          <a:prstGeom prst="rect">
            <a:avLst/>
          </a:prstGeom>
          <a:blipFill>
            <a:blip r:embed="rId7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79" name="object 153">
            <a:extLst>
              <a:ext uri="{FF2B5EF4-FFF2-40B4-BE49-F238E27FC236}">
                <a16:creationId xmlns:a16="http://schemas.microsoft.com/office/drawing/2014/main" id="{62953985-083E-418F-8ED5-9CDBB435F144}"/>
              </a:ext>
            </a:extLst>
          </p:cNvPr>
          <p:cNvSpPr/>
          <p:nvPr/>
        </p:nvSpPr>
        <p:spPr>
          <a:xfrm>
            <a:off x="7748518" y="2856647"/>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0" name="object 154">
            <a:extLst>
              <a:ext uri="{FF2B5EF4-FFF2-40B4-BE49-F238E27FC236}">
                <a16:creationId xmlns:a16="http://schemas.microsoft.com/office/drawing/2014/main" id="{C08F1860-B422-C6C1-D813-9E7AF124E03A}"/>
              </a:ext>
            </a:extLst>
          </p:cNvPr>
          <p:cNvSpPr/>
          <p:nvPr/>
        </p:nvSpPr>
        <p:spPr>
          <a:xfrm>
            <a:off x="7960544" y="2854473"/>
            <a:ext cx="70182" cy="90957"/>
          </a:xfrm>
          <a:prstGeom prst="rect">
            <a:avLst/>
          </a:prstGeom>
          <a:blipFill>
            <a:blip r:embed="rId7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1" name="object 155">
            <a:extLst>
              <a:ext uri="{FF2B5EF4-FFF2-40B4-BE49-F238E27FC236}">
                <a16:creationId xmlns:a16="http://schemas.microsoft.com/office/drawing/2014/main" id="{883BC369-C509-1F04-A7B4-FC388BFBC714}"/>
              </a:ext>
            </a:extLst>
          </p:cNvPr>
          <p:cNvSpPr/>
          <p:nvPr/>
        </p:nvSpPr>
        <p:spPr>
          <a:xfrm>
            <a:off x="8187362" y="2856647"/>
            <a:ext cx="72524" cy="86632"/>
          </a:xfrm>
          <a:prstGeom prst="rect">
            <a:avLst/>
          </a:prstGeom>
          <a:blipFill>
            <a:blip r:embed="rId7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2" name="object 156">
            <a:extLst>
              <a:ext uri="{FF2B5EF4-FFF2-40B4-BE49-F238E27FC236}">
                <a16:creationId xmlns:a16="http://schemas.microsoft.com/office/drawing/2014/main" id="{7207B0C3-9F35-C904-C09C-638996E59C1B}"/>
              </a:ext>
            </a:extLst>
          </p:cNvPr>
          <p:cNvSpPr/>
          <p:nvPr/>
        </p:nvSpPr>
        <p:spPr>
          <a:xfrm>
            <a:off x="8427528" y="2856647"/>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3" name="object 157">
            <a:extLst>
              <a:ext uri="{FF2B5EF4-FFF2-40B4-BE49-F238E27FC236}">
                <a16:creationId xmlns:a16="http://schemas.microsoft.com/office/drawing/2014/main" id="{0F811CCC-DDAF-AFF3-B5CA-46EFBCAC2703}"/>
              </a:ext>
            </a:extLst>
          </p:cNvPr>
          <p:cNvSpPr/>
          <p:nvPr/>
        </p:nvSpPr>
        <p:spPr>
          <a:xfrm>
            <a:off x="8653863" y="2856647"/>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4" name="object 158">
            <a:extLst>
              <a:ext uri="{FF2B5EF4-FFF2-40B4-BE49-F238E27FC236}">
                <a16:creationId xmlns:a16="http://schemas.microsoft.com/office/drawing/2014/main" id="{1A559FC7-21EE-C249-50CB-DC97154F967C}"/>
              </a:ext>
            </a:extLst>
          </p:cNvPr>
          <p:cNvSpPr/>
          <p:nvPr/>
        </p:nvSpPr>
        <p:spPr>
          <a:xfrm>
            <a:off x="8865890" y="2854473"/>
            <a:ext cx="70171" cy="90957"/>
          </a:xfrm>
          <a:prstGeom prst="rect">
            <a:avLst/>
          </a:prstGeom>
          <a:blipFill>
            <a:blip r:embed="rId7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5" name="object 159">
            <a:extLst>
              <a:ext uri="{FF2B5EF4-FFF2-40B4-BE49-F238E27FC236}">
                <a16:creationId xmlns:a16="http://schemas.microsoft.com/office/drawing/2014/main" id="{922DFF43-7377-33A1-B755-DF09BD28EA51}"/>
              </a:ext>
            </a:extLst>
          </p:cNvPr>
          <p:cNvSpPr/>
          <p:nvPr/>
        </p:nvSpPr>
        <p:spPr>
          <a:xfrm>
            <a:off x="9092708" y="2856647"/>
            <a:ext cx="65789" cy="86632"/>
          </a:xfrm>
          <a:prstGeom prst="rect">
            <a:avLst/>
          </a:prstGeom>
          <a:blipFill>
            <a:blip r:embed="rId18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6" name="object 160">
            <a:extLst>
              <a:ext uri="{FF2B5EF4-FFF2-40B4-BE49-F238E27FC236}">
                <a16:creationId xmlns:a16="http://schemas.microsoft.com/office/drawing/2014/main" id="{60734208-2D19-5A6E-362A-DABC964E8189}"/>
              </a:ext>
            </a:extLst>
          </p:cNvPr>
          <p:cNvSpPr/>
          <p:nvPr/>
        </p:nvSpPr>
        <p:spPr>
          <a:xfrm>
            <a:off x="9352791" y="285664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7" name="object 161">
            <a:extLst>
              <a:ext uri="{FF2B5EF4-FFF2-40B4-BE49-F238E27FC236}">
                <a16:creationId xmlns:a16="http://schemas.microsoft.com/office/drawing/2014/main" id="{CC7A1071-9FBB-A88E-1D79-D741BB2FFB0D}"/>
              </a:ext>
            </a:extLst>
          </p:cNvPr>
          <p:cNvSpPr/>
          <p:nvPr/>
        </p:nvSpPr>
        <p:spPr>
          <a:xfrm>
            <a:off x="9551085" y="2856646"/>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6"/>
                </a:lnTo>
                <a:lnTo>
                  <a:pt x="36462"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2" y="106667"/>
                </a:lnTo>
                <a:lnTo>
                  <a:pt x="40370" y="99786"/>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8" name="object 162">
            <a:extLst>
              <a:ext uri="{FF2B5EF4-FFF2-40B4-BE49-F238E27FC236}">
                <a16:creationId xmlns:a16="http://schemas.microsoft.com/office/drawing/2014/main" id="{1E092297-787A-F6D0-7DF0-FF150D1ABCDD}"/>
              </a:ext>
            </a:extLst>
          </p:cNvPr>
          <p:cNvSpPr/>
          <p:nvPr/>
        </p:nvSpPr>
        <p:spPr>
          <a:xfrm>
            <a:off x="9780929" y="2856647"/>
            <a:ext cx="64971" cy="86632"/>
          </a:xfrm>
          <a:prstGeom prst="rect">
            <a:avLst/>
          </a:prstGeom>
          <a:blipFill>
            <a:blip r:embed="rId18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9" name="object 163">
            <a:extLst>
              <a:ext uri="{FF2B5EF4-FFF2-40B4-BE49-F238E27FC236}">
                <a16:creationId xmlns:a16="http://schemas.microsoft.com/office/drawing/2014/main" id="{413266AC-0C05-7283-8DC2-943BA3579EB4}"/>
              </a:ext>
            </a:extLst>
          </p:cNvPr>
          <p:cNvSpPr/>
          <p:nvPr/>
        </p:nvSpPr>
        <p:spPr>
          <a:xfrm>
            <a:off x="10011883" y="2934616"/>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90" name="object 164">
            <a:extLst>
              <a:ext uri="{FF2B5EF4-FFF2-40B4-BE49-F238E27FC236}">
                <a16:creationId xmlns:a16="http://schemas.microsoft.com/office/drawing/2014/main" id="{8250ED6F-6ADC-0BF9-902C-8AE6BE4C4CB7}"/>
              </a:ext>
            </a:extLst>
          </p:cNvPr>
          <p:cNvSpPr/>
          <p:nvPr/>
        </p:nvSpPr>
        <p:spPr>
          <a:xfrm>
            <a:off x="10018028" y="2856175"/>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91" name="object 165">
            <a:extLst>
              <a:ext uri="{FF2B5EF4-FFF2-40B4-BE49-F238E27FC236}">
                <a16:creationId xmlns:a16="http://schemas.microsoft.com/office/drawing/2014/main" id="{1098EAAC-7AF3-204B-D3D0-464503EE2CCB}"/>
              </a:ext>
            </a:extLst>
          </p:cNvPr>
          <p:cNvSpPr/>
          <p:nvPr/>
        </p:nvSpPr>
        <p:spPr>
          <a:xfrm>
            <a:off x="10219773" y="2856647"/>
            <a:ext cx="80951" cy="86632"/>
          </a:xfrm>
          <a:prstGeom prst="rect">
            <a:avLst/>
          </a:prstGeom>
          <a:blipFill>
            <a:blip r:embed="rId19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92" name="object 166">
            <a:extLst>
              <a:ext uri="{FF2B5EF4-FFF2-40B4-BE49-F238E27FC236}">
                <a16:creationId xmlns:a16="http://schemas.microsoft.com/office/drawing/2014/main" id="{B94F0E6F-2446-7383-E01D-5C0E92A5EEE4}"/>
              </a:ext>
            </a:extLst>
          </p:cNvPr>
          <p:cNvSpPr/>
          <p:nvPr/>
        </p:nvSpPr>
        <p:spPr>
          <a:xfrm>
            <a:off x="10450715" y="2856647"/>
            <a:ext cx="66204" cy="86632"/>
          </a:xfrm>
          <a:prstGeom prst="rect">
            <a:avLst/>
          </a:prstGeom>
          <a:blipFill>
            <a:blip r:embed="rId18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93" name="object 167">
            <a:extLst>
              <a:ext uri="{FF2B5EF4-FFF2-40B4-BE49-F238E27FC236}">
                <a16:creationId xmlns:a16="http://schemas.microsoft.com/office/drawing/2014/main" id="{D47E8D38-A561-F809-B3B1-A02655D32811}"/>
              </a:ext>
            </a:extLst>
          </p:cNvPr>
          <p:cNvSpPr/>
          <p:nvPr/>
        </p:nvSpPr>
        <p:spPr>
          <a:xfrm>
            <a:off x="10671965" y="2854473"/>
            <a:ext cx="80999" cy="90957"/>
          </a:xfrm>
          <a:prstGeom prst="rect">
            <a:avLst/>
          </a:prstGeom>
          <a:blipFill>
            <a:blip r:embed="rId19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94" name="object 168">
            <a:extLst>
              <a:ext uri="{FF2B5EF4-FFF2-40B4-BE49-F238E27FC236}">
                <a16:creationId xmlns:a16="http://schemas.microsoft.com/office/drawing/2014/main" id="{CE57604C-7EF1-7C41-6AE6-EEBB346A313F}"/>
              </a:ext>
            </a:extLst>
          </p:cNvPr>
          <p:cNvSpPr/>
          <p:nvPr/>
        </p:nvSpPr>
        <p:spPr>
          <a:xfrm>
            <a:off x="6665649" y="3080753"/>
            <a:ext cx="59189" cy="91025"/>
          </a:xfrm>
          <a:prstGeom prst="rect">
            <a:avLst/>
          </a:prstGeom>
          <a:blipFill>
            <a:blip r:embed="rId19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95" name="object 169">
            <a:extLst>
              <a:ext uri="{FF2B5EF4-FFF2-40B4-BE49-F238E27FC236}">
                <a16:creationId xmlns:a16="http://schemas.microsoft.com/office/drawing/2014/main" id="{CE18B05C-F045-5BE7-B4F2-E5A87EF11E55}"/>
              </a:ext>
            </a:extLst>
          </p:cNvPr>
          <p:cNvSpPr/>
          <p:nvPr/>
        </p:nvSpPr>
        <p:spPr>
          <a:xfrm>
            <a:off x="7204630" y="3080820"/>
            <a:ext cx="125315" cy="88784"/>
          </a:xfrm>
          <a:prstGeom prst="rect">
            <a:avLst/>
          </a:prstGeom>
          <a:blipFill>
            <a:blip r:embed="rId20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96" name="object 170">
            <a:extLst>
              <a:ext uri="{FF2B5EF4-FFF2-40B4-BE49-F238E27FC236}">
                <a16:creationId xmlns:a16="http://schemas.microsoft.com/office/drawing/2014/main" id="{ED3DB593-E1AF-F8D3-CC96-4EDE7E2B3663}"/>
              </a:ext>
            </a:extLst>
          </p:cNvPr>
          <p:cNvSpPr/>
          <p:nvPr/>
        </p:nvSpPr>
        <p:spPr>
          <a:xfrm>
            <a:off x="6948574" y="3080753"/>
            <a:ext cx="59178" cy="91025"/>
          </a:xfrm>
          <a:prstGeom prst="rect">
            <a:avLst/>
          </a:prstGeom>
          <a:blipFill>
            <a:blip r:embed="rId20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97" name="object 171">
            <a:extLst>
              <a:ext uri="{FF2B5EF4-FFF2-40B4-BE49-F238E27FC236}">
                <a16:creationId xmlns:a16="http://schemas.microsoft.com/office/drawing/2014/main" id="{D09AA5E1-97EB-3945-2011-0F1B710E5167}"/>
              </a:ext>
            </a:extLst>
          </p:cNvPr>
          <p:cNvSpPr/>
          <p:nvPr/>
        </p:nvSpPr>
        <p:spPr>
          <a:xfrm>
            <a:off x="7502784" y="3082972"/>
            <a:ext cx="80368" cy="86632"/>
          </a:xfrm>
          <a:prstGeom prst="rect">
            <a:avLst/>
          </a:prstGeom>
          <a:blipFill>
            <a:blip r:embed="rId8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98" name="object 172">
            <a:extLst>
              <a:ext uri="{FF2B5EF4-FFF2-40B4-BE49-F238E27FC236}">
                <a16:creationId xmlns:a16="http://schemas.microsoft.com/office/drawing/2014/main" id="{03A73AB8-8ECE-7C80-E2D2-41DC7CA901FD}"/>
              </a:ext>
            </a:extLst>
          </p:cNvPr>
          <p:cNvSpPr/>
          <p:nvPr/>
        </p:nvSpPr>
        <p:spPr>
          <a:xfrm>
            <a:off x="7748518" y="3082972"/>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99" name="object 173">
            <a:extLst>
              <a:ext uri="{FF2B5EF4-FFF2-40B4-BE49-F238E27FC236}">
                <a16:creationId xmlns:a16="http://schemas.microsoft.com/office/drawing/2014/main" id="{EEC62B71-7844-1DD9-48F7-5507AD698C6B}"/>
              </a:ext>
            </a:extLst>
          </p:cNvPr>
          <p:cNvSpPr/>
          <p:nvPr/>
        </p:nvSpPr>
        <p:spPr>
          <a:xfrm>
            <a:off x="7960544" y="3080820"/>
            <a:ext cx="70182" cy="90957"/>
          </a:xfrm>
          <a:prstGeom prst="rect">
            <a:avLst/>
          </a:prstGeom>
          <a:blipFill>
            <a:blip r:embed="rId8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00" name="object 174">
            <a:extLst>
              <a:ext uri="{FF2B5EF4-FFF2-40B4-BE49-F238E27FC236}">
                <a16:creationId xmlns:a16="http://schemas.microsoft.com/office/drawing/2014/main" id="{AF69423C-64F2-B257-14F4-605F142A7B0C}"/>
              </a:ext>
            </a:extLst>
          </p:cNvPr>
          <p:cNvSpPr/>
          <p:nvPr/>
        </p:nvSpPr>
        <p:spPr>
          <a:xfrm>
            <a:off x="8187362" y="3082972"/>
            <a:ext cx="72524" cy="86632"/>
          </a:xfrm>
          <a:prstGeom prst="rect">
            <a:avLst/>
          </a:prstGeom>
          <a:blipFill>
            <a:blip r:embed="rId8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01" name="object 175">
            <a:extLst>
              <a:ext uri="{FF2B5EF4-FFF2-40B4-BE49-F238E27FC236}">
                <a16:creationId xmlns:a16="http://schemas.microsoft.com/office/drawing/2014/main" id="{997343A6-8046-1421-43E8-E2539765BE4C}"/>
              </a:ext>
            </a:extLst>
          </p:cNvPr>
          <p:cNvSpPr/>
          <p:nvPr/>
        </p:nvSpPr>
        <p:spPr>
          <a:xfrm>
            <a:off x="8427528" y="308297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02" name="object 176">
            <a:extLst>
              <a:ext uri="{FF2B5EF4-FFF2-40B4-BE49-F238E27FC236}">
                <a16:creationId xmlns:a16="http://schemas.microsoft.com/office/drawing/2014/main" id="{9828520A-744D-6263-FC66-BD5FAFBADE9E}"/>
              </a:ext>
            </a:extLst>
          </p:cNvPr>
          <p:cNvSpPr/>
          <p:nvPr/>
        </p:nvSpPr>
        <p:spPr>
          <a:xfrm>
            <a:off x="8653863" y="3082972"/>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03" name="object 177">
            <a:extLst>
              <a:ext uri="{FF2B5EF4-FFF2-40B4-BE49-F238E27FC236}">
                <a16:creationId xmlns:a16="http://schemas.microsoft.com/office/drawing/2014/main" id="{5A74A513-1837-2706-56CC-AED605850A3E}"/>
              </a:ext>
            </a:extLst>
          </p:cNvPr>
          <p:cNvSpPr/>
          <p:nvPr/>
        </p:nvSpPr>
        <p:spPr>
          <a:xfrm>
            <a:off x="8865890" y="3080820"/>
            <a:ext cx="70171" cy="90957"/>
          </a:xfrm>
          <a:prstGeom prst="rect">
            <a:avLst/>
          </a:prstGeom>
          <a:blipFill>
            <a:blip r:embed="rId20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04" name="object 178">
            <a:extLst>
              <a:ext uri="{FF2B5EF4-FFF2-40B4-BE49-F238E27FC236}">
                <a16:creationId xmlns:a16="http://schemas.microsoft.com/office/drawing/2014/main" id="{BB7E7EC5-2CEE-8635-5058-A3777A41DCF0}"/>
              </a:ext>
            </a:extLst>
          </p:cNvPr>
          <p:cNvSpPr/>
          <p:nvPr/>
        </p:nvSpPr>
        <p:spPr>
          <a:xfrm>
            <a:off x="9092708" y="3082972"/>
            <a:ext cx="65789" cy="86632"/>
          </a:xfrm>
          <a:prstGeom prst="rect">
            <a:avLst/>
          </a:prstGeom>
          <a:blipFill>
            <a:blip r:embed="rId17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05" name="object 179">
            <a:extLst>
              <a:ext uri="{FF2B5EF4-FFF2-40B4-BE49-F238E27FC236}">
                <a16:creationId xmlns:a16="http://schemas.microsoft.com/office/drawing/2014/main" id="{2221814E-A391-8AF2-4136-4604B272D71D}"/>
              </a:ext>
            </a:extLst>
          </p:cNvPr>
          <p:cNvSpPr/>
          <p:nvPr/>
        </p:nvSpPr>
        <p:spPr>
          <a:xfrm>
            <a:off x="9352791" y="30829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06" name="object 180">
            <a:extLst>
              <a:ext uri="{FF2B5EF4-FFF2-40B4-BE49-F238E27FC236}">
                <a16:creationId xmlns:a16="http://schemas.microsoft.com/office/drawing/2014/main" id="{3632545A-015D-CFDE-470A-B64E0D59A71D}"/>
              </a:ext>
            </a:extLst>
          </p:cNvPr>
          <p:cNvSpPr/>
          <p:nvPr/>
        </p:nvSpPr>
        <p:spPr>
          <a:xfrm>
            <a:off x="9551085" y="3082972"/>
            <a:ext cx="37540" cy="104215"/>
          </a:xfrm>
          <a:custGeom>
            <a:avLst/>
            <a:gdLst/>
            <a:ahLst/>
            <a:cxnLst/>
            <a:rect l="l" t="t" r="r" b="b"/>
            <a:pathLst>
              <a:path w="42545" h="118110">
                <a:moveTo>
                  <a:pt x="0" y="104089"/>
                </a:moveTo>
                <a:lnTo>
                  <a:pt x="0" y="116433"/>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07" name="object 181">
            <a:extLst>
              <a:ext uri="{FF2B5EF4-FFF2-40B4-BE49-F238E27FC236}">
                <a16:creationId xmlns:a16="http://schemas.microsoft.com/office/drawing/2014/main" id="{B6FDF002-4F83-C6A9-5E97-492336285C23}"/>
              </a:ext>
            </a:extLst>
          </p:cNvPr>
          <p:cNvSpPr/>
          <p:nvPr/>
        </p:nvSpPr>
        <p:spPr>
          <a:xfrm>
            <a:off x="9780929" y="3082972"/>
            <a:ext cx="64971" cy="86632"/>
          </a:xfrm>
          <a:prstGeom prst="rect">
            <a:avLst/>
          </a:prstGeom>
          <a:blipFill>
            <a:blip r:embed="rId18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08" name="object 182">
            <a:extLst>
              <a:ext uri="{FF2B5EF4-FFF2-40B4-BE49-F238E27FC236}">
                <a16:creationId xmlns:a16="http://schemas.microsoft.com/office/drawing/2014/main" id="{581D5783-F698-0690-3599-9E65EBF68A7E}"/>
              </a:ext>
            </a:extLst>
          </p:cNvPr>
          <p:cNvSpPr/>
          <p:nvPr/>
        </p:nvSpPr>
        <p:spPr>
          <a:xfrm>
            <a:off x="10011883" y="3160976"/>
            <a:ext cx="51546" cy="8965"/>
          </a:xfrm>
          <a:custGeom>
            <a:avLst/>
            <a:gdLst/>
            <a:ahLst/>
            <a:cxnLst/>
            <a:rect l="l" t="t" r="r" b="b"/>
            <a:pathLst>
              <a:path w="58420" h="10160">
                <a:moveTo>
                  <a:pt x="0" y="10159"/>
                </a:moveTo>
                <a:lnTo>
                  <a:pt x="58102" y="10159"/>
                </a:lnTo>
                <a:lnTo>
                  <a:pt x="58102" y="0"/>
                </a:lnTo>
                <a:lnTo>
                  <a:pt x="0" y="0"/>
                </a:lnTo>
                <a:lnTo>
                  <a:pt x="0" y="10159"/>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09" name="object 183">
            <a:extLst>
              <a:ext uri="{FF2B5EF4-FFF2-40B4-BE49-F238E27FC236}">
                <a16:creationId xmlns:a16="http://schemas.microsoft.com/office/drawing/2014/main" id="{E6368C15-4A11-23BF-AE47-FE6063B55328}"/>
              </a:ext>
            </a:extLst>
          </p:cNvPr>
          <p:cNvSpPr/>
          <p:nvPr/>
        </p:nvSpPr>
        <p:spPr>
          <a:xfrm>
            <a:off x="10018028" y="3082535"/>
            <a:ext cx="0" cy="78441"/>
          </a:xfrm>
          <a:custGeom>
            <a:avLst/>
            <a:gdLst/>
            <a:ahLst/>
            <a:cxnLst/>
            <a:rect l="l" t="t" r="r" b="b"/>
            <a:pathLst>
              <a:path h="88900">
                <a:moveTo>
                  <a:pt x="0" y="0"/>
                </a:moveTo>
                <a:lnTo>
                  <a:pt x="0" y="88899"/>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0" name="object 184">
            <a:extLst>
              <a:ext uri="{FF2B5EF4-FFF2-40B4-BE49-F238E27FC236}">
                <a16:creationId xmlns:a16="http://schemas.microsoft.com/office/drawing/2014/main" id="{80236AE1-49E8-A3EF-BB18-BA136F4EDF73}"/>
              </a:ext>
            </a:extLst>
          </p:cNvPr>
          <p:cNvSpPr/>
          <p:nvPr/>
        </p:nvSpPr>
        <p:spPr>
          <a:xfrm>
            <a:off x="10219773" y="3082972"/>
            <a:ext cx="80951" cy="86632"/>
          </a:xfrm>
          <a:prstGeom prst="rect">
            <a:avLst/>
          </a:prstGeom>
          <a:blipFill>
            <a:blip r:embed="rId20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1" name="object 185">
            <a:extLst>
              <a:ext uri="{FF2B5EF4-FFF2-40B4-BE49-F238E27FC236}">
                <a16:creationId xmlns:a16="http://schemas.microsoft.com/office/drawing/2014/main" id="{47FE3F8F-E088-D46C-A7D9-73C5F4BA74A3}"/>
              </a:ext>
            </a:extLst>
          </p:cNvPr>
          <p:cNvSpPr/>
          <p:nvPr/>
        </p:nvSpPr>
        <p:spPr>
          <a:xfrm>
            <a:off x="10450715" y="3082972"/>
            <a:ext cx="66204" cy="86632"/>
          </a:xfrm>
          <a:prstGeom prst="rect">
            <a:avLst/>
          </a:prstGeom>
          <a:blipFill>
            <a:blip r:embed="rId3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2" name="object 186">
            <a:extLst>
              <a:ext uri="{FF2B5EF4-FFF2-40B4-BE49-F238E27FC236}">
                <a16:creationId xmlns:a16="http://schemas.microsoft.com/office/drawing/2014/main" id="{9323D1DE-5066-6C98-4A08-56BC5E315CB0}"/>
              </a:ext>
            </a:extLst>
          </p:cNvPr>
          <p:cNvSpPr/>
          <p:nvPr/>
        </p:nvSpPr>
        <p:spPr>
          <a:xfrm>
            <a:off x="10671964" y="3080820"/>
            <a:ext cx="81000" cy="90957"/>
          </a:xfrm>
          <a:prstGeom prst="rect">
            <a:avLst/>
          </a:prstGeom>
          <a:blipFill>
            <a:blip r:embed="rId20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3" name="object 187">
            <a:extLst>
              <a:ext uri="{FF2B5EF4-FFF2-40B4-BE49-F238E27FC236}">
                <a16:creationId xmlns:a16="http://schemas.microsoft.com/office/drawing/2014/main" id="{C9176247-53BE-E90E-ED04-606FEA22D02B}"/>
              </a:ext>
            </a:extLst>
          </p:cNvPr>
          <p:cNvSpPr/>
          <p:nvPr/>
        </p:nvSpPr>
        <p:spPr>
          <a:xfrm>
            <a:off x="6670635" y="3309319"/>
            <a:ext cx="56029" cy="86846"/>
          </a:xfrm>
          <a:custGeom>
            <a:avLst/>
            <a:gdLst/>
            <a:ahLst/>
            <a:cxnLst/>
            <a:rect l="l" t="t" r="r" b="b"/>
            <a:pathLst>
              <a:path w="63500" h="98425">
                <a:moveTo>
                  <a:pt x="63017" y="0"/>
                </a:moveTo>
                <a:lnTo>
                  <a:pt x="0" y="0"/>
                </a:lnTo>
                <a:lnTo>
                  <a:pt x="0" y="12268"/>
                </a:lnTo>
                <a:lnTo>
                  <a:pt x="50545" y="12268"/>
                </a:lnTo>
                <a:lnTo>
                  <a:pt x="23736" y="55384"/>
                </a:lnTo>
                <a:lnTo>
                  <a:pt x="6984" y="90512"/>
                </a:lnTo>
                <a:lnTo>
                  <a:pt x="5702" y="98171"/>
                </a:lnTo>
                <a:lnTo>
                  <a:pt x="20764" y="98171"/>
                </a:lnTo>
                <a:lnTo>
                  <a:pt x="25096" y="81458"/>
                </a:lnTo>
                <a:lnTo>
                  <a:pt x="33580" y="61572"/>
                </a:lnTo>
                <a:lnTo>
                  <a:pt x="46219" y="38509"/>
                </a:lnTo>
                <a:lnTo>
                  <a:pt x="63017" y="12268"/>
                </a:lnTo>
                <a:lnTo>
                  <a:pt x="63017"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4" name="object 188">
            <a:extLst>
              <a:ext uri="{FF2B5EF4-FFF2-40B4-BE49-F238E27FC236}">
                <a16:creationId xmlns:a16="http://schemas.microsoft.com/office/drawing/2014/main" id="{25812E48-B865-AE2B-4799-1CE83E9BF185}"/>
              </a:ext>
            </a:extLst>
          </p:cNvPr>
          <p:cNvSpPr/>
          <p:nvPr/>
        </p:nvSpPr>
        <p:spPr>
          <a:xfrm>
            <a:off x="7204630" y="3307145"/>
            <a:ext cx="125315" cy="88795"/>
          </a:xfrm>
          <a:prstGeom prst="rect">
            <a:avLst/>
          </a:prstGeom>
          <a:blipFill>
            <a:blip r:embed="rId20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5" name="object 189">
            <a:extLst>
              <a:ext uri="{FF2B5EF4-FFF2-40B4-BE49-F238E27FC236}">
                <a16:creationId xmlns:a16="http://schemas.microsoft.com/office/drawing/2014/main" id="{05305485-4672-6E6E-E378-E0821233758E}"/>
              </a:ext>
            </a:extLst>
          </p:cNvPr>
          <p:cNvSpPr/>
          <p:nvPr/>
        </p:nvSpPr>
        <p:spPr>
          <a:xfrm>
            <a:off x="6953550" y="3309319"/>
            <a:ext cx="56029" cy="86846"/>
          </a:xfrm>
          <a:custGeom>
            <a:avLst/>
            <a:gdLst/>
            <a:ahLst/>
            <a:cxnLst/>
            <a:rect l="l" t="t" r="r" b="b"/>
            <a:pathLst>
              <a:path w="63500" h="98425">
                <a:moveTo>
                  <a:pt x="63017" y="0"/>
                </a:moveTo>
                <a:lnTo>
                  <a:pt x="0" y="0"/>
                </a:lnTo>
                <a:lnTo>
                  <a:pt x="0" y="12268"/>
                </a:lnTo>
                <a:lnTo>
                  <a:pt x="50558" y="12268"/>
                </a:lnTo>
                <a:lnTo>
                  <a:pt x="23749" y="55384"/>
                </a:lnTo>
                <a:lnTo>
                  <a:pt x="6985" y="90512"/>
                </a:lnTo>
                <a:lnTo>
                  <a:pt x="5715" y="98171"/>
                </a:lnTo>
                <a:lnTo>
                  <a:pt x="20764" y="98171"/>
                </a:lnTo>
                <a:lnTo>
                  <a:pt x="25098" y="81458"/>
                </a:lnTo>
                <a:lnTo>
                  <a:pt x="33585" y="61572"/>
                </a:lnTo>
                <a:lnTo>
                  <a:pt x="46224" y="38509"/>
                </a:lnTo>
                <a:lnTo>
                  <a:pt x="63017" y="12268"/>
                </a:lnTo>
                <a:lnTo>
                  <a:pt x="63017"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6" name="object 190">
            <a:extLst>
              <a:ext uri="{FF2B5EF4-FFF2-40B4-BE49-F238E27FC236}">
                <a16:creationId xmlns:a16="http://schemas.microsoft.com/office/drawing/2014/main" id="{5F34334B-7C42-D6A5-40C0-09B0FCAC338D}"/>
              </a:ext>
            </a:extLst>
          </p:cNvPr>
          <p:cNvSpPr/>
          <p:nvPr/>
        </p:nvSpPr>
        <p:spPr>
          <a:xfrm>
            <a:off x="7502784" y="3309320"/>
            <a:ext cx="80368" cy="86621"/>
          </a:xfrm>
          <a:prstGeom prst="rect">
            <a:avLst/>
          </a:prstGeom>
          <a:blipFill>
            <a:blip r:embed="rId9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7" name="object 191">
            <a:extLst>
              <a:ext uri="{FF2B5EF4-FFF2-40B4-BE49-F238E27FC236}">
                <a16:creationId xmlns:a16="http://schemas.microsoft.com/office/drawing/2014/main" id="{130796F8-723A-6BCC-20A1-5B58B2BEB152}"/>
              </a:ext>
            </a:extLst>
          </p:cNvPr>
          <p:cNvSpPr/>
          <p:nvPr/>
        </p:nvSpPr>
        <p:spPr>
          <a:xfrm>
            <a:off x="7748518" y="3309319"/>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8" name="object 192">
            <a:extLst>
              <a:ext uri="{FF2B5EF4-FFF2-40B4-BE49-F238E27FC236}">
                <a16:creationId xmlns:a16="http://schemas.microsoft.com/office/drawing/2014/main" id="{63FB5141-5642-8182-0B67-2C3A45C0C867}"/>
              </a:ext>
            </a:extLst>
          </p:cNvPr>
          <p:cNvSpPr/>
          <p:nvPr/>
        </p:nvSpPr>
        <p:spPr>
          <a:xfrm>
            <a:off x="7960544" y="3307146"/>
            <a:ext cx="70182" cy="90957"/>
          </a:xfrm>
          <a:prstGeom prst="rect">
            <a:avLst/>
          </a:prstGeom>
          <a:blipFill>
            <a:blip r:embed="rId9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9" name="object 193">
            <a:extLst>
              <a:ext uri="{FF2B5EF4-FFF2-40B4-BE49-F238E27FC236}">
                <a16:creationId xmlns:a16="http://schemas.microsoft.com/office/drawing/2014/main" id="{532F7F72-583C-DB9B-C257-4A62198546FA}"/>
              </a:ext>
            </a:extLst>
          </p:cNvPr>
          <p:cNvSpPr/>
          <p:nvPr/>
        </p:nvSpPr>
        <p:spPr>
          <a:xfrm>
            <a:off x="8187362" y="3309320"/>
            <a:ext cx="72524" cy="86621"/>
          </a:xfrm>
          <a:prstGeom prst="rect">
            <a:avLst/>
          </a:prstGeom>
          <a:blipFill>
            <a:blip r:embed="rId9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20" name="object 194">
            <a:extLst>
              <a:ext uri="{FF2B5EF4-FFF2-40B4-BE49-F238E27FC236}">
                <a16:creationId xmlns:a16="http://schemas.microsoft.com/office/drawing/2014/main" id="{10E4E032-1469-B9DC-806E-09F3545D3D90}"/>
              </a:ext>
            </a:extLst>
          </p:cNvPr>
          <p:cNvSpPr/>
          <p:nvPr/>
        </p:nvSpPr>
        <p:spPr>
          <a:xfrm>
            <a:off x="8427528" y="3309319"/>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21" name="object 195">
            <a:extLst>
              <a:ext uri="{FF2B5EF4-FFF2-40B4-BE49-F238E27FC236}">
                <a16:creationId xmlns:a16="http://schemas.microsoft.com/office/drawing/2014/main" id="{61F39803-1ECF-6D2C-1FEA-49D0EFD6A142}"/>
              </a:ext>
            </a:extLst>
          </p:cNvPr>
          <p:cNvSpPr/>
          <p:nvPr/>
        </p:nvSpPr>
        <p:spPr>
          <a:xfrm>
            <a:off x="8653863" y="3309319"/>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22" name="object 196">
            <a:extLst>
              <a:ext uri="{FF2B5EF4-FFF2-40B4-BE49-F238E27FC236}">
                <a16:creationId xmlns:a16="http://schemas.microsoft.com/office/drawing/2014/main" id="{76501E73-411D-DEC3-6C53-5BE26E6516E9}"/>
              </a:ext>
            </a:extLst>
          </p:cNvPr>
          <p:cNvSpPr/>
          <p:nvPr/>
        </p:nvSpPr>
        <p:spPr>
          <a:xfrm>
            <a:off x="8865890" y="3307146"/>
            <a:ext cx="70171" cy="90957"/>
          </a:xfrm>
          <a:prstGeom prst="rect">
            <a:avLst/>
          </a:prstGeom>
          <a:blipFill>
            <a:blip r:embed="rId20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23" name="object 197">
            <a:extLst>
              <a:ext uri="{FF2B5EF4-FFF2-40B4-BE49-F238E27FC236}">
                <a16:creationId xmlns:a16="http://schemas.microsoft.com/office/drawing/2014/main" id="{96513477-2BC4-AC4B-F86F-B95490AC08A7}"/>
              </a:ext>
            </a:extLst>
          </p:cNvPr>
          <p:cNvSpPr/>
          <p:nvPr/>
        </p:nvSpPr>
        <p:spPr>
          <a:xfrm>
            <a:off x="9092708" y="3309320"/>
            <a:ext cx="65789" cy="86621"/>
          </a:xfrm>
          <a:prstGeom prst="rect">
            <a:avLst/>
          </a:prstGeom>
          <a:blipFill>
            <a:blip r:embed="rId3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24" name="object 198">
            <a:extLst>
              <a:ext uri="{FF2B5EF4-FFF2-40B4-BE49-F238E27FC236}">
                <a16:creationId xmlns:a16="http://schemas.microsoft.com/office/drawing/2014/main" id="{E66A5A4E-8B99-EA50-7620-855C1D48C43B}"/>
              </a:ext>
            </a:extLst>
          </p:cNvPr>
          <p:cNvSpPr/>
          <p:nvPr/>
        </p:nvSpPr>
        <p:spPr>
          <a:xfrm>
            <a:off x="9352791" y="330931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25" name="object 199">
            <a:extLst>
              <a:ext uri="{FF2B5EF4-FFF2-40B4-BE49-F238E27FC236}">
                <a16:creationId xmlns:a16="http://schemas.microsoft.com/office/drawing/2014/main" id="{A7B78114-1295-8D92-0F15-7F6FA947FB05}"/>
              </a:ext>
            </a:extLst>
          </p:cNvPr>
          <p:cNvSpPr/>
          <p:nvPr/>
        </p:nvSpPr>
        <p:spPr>
          <a:xfrm>
            <a:off x="9551085" y="3309319"/>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26" name="object 200">
            <a:extLst>
              <a:ext uri="{FF2B5EF4-FFF2-40B4-BE49-F238E27FC236}">
                <a16:creationId xmlns:a16="http://schemas.microsoft.com/office/drawing/2014/main" id="{F0207C33-2F45-F677-A21E-9B8E2E7390BF}"/>
              </a:ext>
            </a:extLst>
          </p:cNvPr>
          <p:cNvSpPr/>
          <p:nvPr/>
        </p:nvSpPr>
        <p:spPr>
          <a:xfrm>
            <a:off x="9780929" y="3309320"/>
            <a:ext cx="64971" cy="86621"/>
          </a:xfrm>
          <a:prstGeom prst="rect">
            <a:avLst/>
          </a:prstGeom>
          <a:blipFill>
            <a:blip r:embed="rId11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27" name="object 201">
            <a:extLst>
              <a:ext uri="{FF2B5EF4-FFF2-40B4-BE49-F238E27FC236}">
                <a16:creationId xmlns:a16="http://schemas.microsoft.com/office/drawing/2014/main" id="{E8644FFE-B0B8-22CA-43E0-8F05A00A3178}"/>
              </a:ext>
            </a:extLst>
          </p:cNvPr>
          <p:cNvSpPr/>
          <p:nvPr/>
        </p:nvSpPr>
        <p:spPr>
          <a:xfrm>
            <a:off x="10011883" y="3309319"/>
            <a:ext cx="51546" cy="86846"/>
          </a:xfrm>
          <a:custGeom>
            <a:avLst/>
            <a:gdLst/>
            <a:ahLst/>
            <a:cxnLst/>
            <a:rect l="l" t="t" r="r" b="b"/>
            <a:pathLst>
              <a:path w="58420" h="98425">
                <a:moveTo>
                  <a:pt x="13931" y="0"/>
                </a:moveTo>
                <a:lnTo>
                  <a:pt x="0" y="0"/>
                </a:lnTo>
                <a:lnTo>
                  <a:pt x="0" y="98171"/>
                </a:lnTo>
                <a:lnTo>
                  <a:pt x="58102" y="98171"/>
                </a:lnTo>
                <a:lnTo>
                  <a:pt x="58102" y="87757"/>
                </a:lnTo>
                <a:lnTo>
                  <a:pt x="13931" y="87757"/>
                </a:lnTo>
                <a:lnTo>
                  <a:pt x="1393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28" name="object 202">
            <a:extLst>
              <a:ext uri="{FF2B5EF4-FFF2-40B4-BE49-F238E27FC236}">
                <a16:creationId xmlns:a16="http://schemas.microsoft.com/office/drawing/2014/main" id="{1CF7CC93-B183-EE38-2544-2F39B26A20A3}"/>
              </a:ext>
            </a:extLst>
          </p:cNvPr>
          <p:cNvSpPr/>
          <p:nvPr/>
        </p:nvSpPr>
        <p:spPr>
          <a:xfrm>
            <a:off x="10219773" y="3309320"/>
            <a:ext cx="80951" cy="86621"/>
          </a:xfrm>
          <a:prstGeom prst="rect">
            <a:avLst/>
          </a:prstGeom>
          <a:blipFill>
            <a:blip r:embed="rId20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29" name="object 203">
            <a:extLst>
              <a:ext uri="{FF2B5EF4-FFF2-40B4-BE49-F238E27FC236}">
                <a16:creationId xmlns:a16="http://schemas.microsoft.com/office/drawing/2014/main" id="{55FD05C6-A916-D20B-6137-3C07CC78DB8C}"/>
              </a:ext>
            </a:extLst>
          </p:cNvPr>
          <p:cNvSpPr/>
          <p:nvPr/>
        </p:nvSpPr>
        <p:spPr>
          <a:xfrm>
            <a:off x="10450715" y="3309320"/>
            <a:ext cx="66204" cy="86621"/>
          </a:xfrm>
          <a:prstGeom prst="rect">
            <a:avLst/>
          </a:prstGeom>
          <a:blipFill>
            <a:blip r:embed="rId2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0" name="object 204">
            <a:extLst>
              <a:ext uri="{FF2B5EF4-FFF2-40B4-BE49-F238E27FC236}">
                <a16:creationId xmlns:a16="http://schemas.microsoft.com/office/drawing/2014/main" id="{B2BCF39C-551C-7C5B-51CA-E0E74CE14736}"/>
              </a:ext>
            </a:extLst>
          </p:cNvPr>
          <p:cNvSpPr/>
          <p:nvPr/>
        </p:nvSpPr>
        <p:spPr>
          <a:xfrm>
            <a:off x="10671964" y="3307146"/>
            <a:ext cx="80998" cy="90957"/>
          </a:xfrm>
          <a:prstGeom prst="rect">
            <a:avLst/>
          </a:prstGeom>
          <a:blipFill>
            <a:blip r:embed="rId20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1" name="object 205">
            <a:extLst>
              <a:ext uri="{FF2B5EF4-FFF2-40B4-BE49-F238E27FC236}">
                <a16:creationId xmlns:a16="http://schemas.microsoft.com/office/drawing/2014/main" id="{79C90654-ABDC-85F6-BB59-D1EA4A06F44C}"/>
              </a:ext>
            </a:extLst>
          </p:cNvPr>
          <p:cNvSpPr/>
          <p:nvPr/>
        </p:nvSpPr>
        <p:spPr>
          <a:xfrm>
            <a:off x="6668048" y="3533425"/>
            <a:ext cx="57899" cy="91025"/>
          </a:xfrm>
          <a:prstGeom prst="rect">
            <a:avLst/>
          </a:prstGeom>
          <a:blipFill>
            <a:blip r:embed="rId10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2" name="object 206">
            <a:extLst>
              <a:ext uri="{FF2B5EF4-FFF2-40B4-BE49-F238E27FC236}">
                <a16:creationId xmlns:a16="http://schemas.microsoft.com/office/drawing/2014/main" id="{33E597D5-5B4B-09E2-1C56-C6D1CF44A952}"/>
              </a:ext>
            </a:extLst>
          </p:cNvPr>
          <p:cNvSpPr/>
          <p:nvPr/>
        </p:nvSpPr>
        <p:spPr>
          <a:xfrm>
            <a:off x="7204630" y="3533492"/>
            <a:ext cx="125315" cy="88784"/>
          </a:xfrm>
          <a:prstGeom prst="rect">
            <a:avLst/>
          </a:prstGeom>
          <a:blipFill>
            <a:blip r:embed="rId10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3" name="object 207">
            <a:extLst>
              <a:ext uri="{FF2B5EF4-FFF2-40B4-BE49-F238E27FC236}">
                <a16:creationId xmlns:a16="http://schemas.microsoft.com/office/drawing/2014/main" id="{1BBD9834-2E8A-6387-2F38-E29E8CC584A7}"/>
              </a:ext>
            </a:extLst>
          </p:cNvPr>
          <p:cNvSpPr/>
          <p:nvPr/>
        </p:nvSpPr>
        <p:spPr>
          <a:xfrm>
            <a:off x="6950973" y="3533425"/>
            <a:ext cx="57889" cy="91025"/>
          </a:xfrm>
          <a:prstGeom prst="rect">
            <a:avLst/>
          </a:prstGeom>
          <a:blipFill>
            <a:blip r:embed="rId20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4" name="object 208">
            <a:extLst>
              <a:ext uri="{FF2B5EF4-FFF2-40B4-BE49-F238E27FC236}">
                <a16:creationId xmlns:a16="http://schemas.microsoft.com/office/drawing/2014/main" id="{DA144EDB-6BDD-DD4E-43EF-AA7DDB497344}"/>
              </a:ext>
            </a:extLst>
          </p:cNvPr>
          <p:cNvSpPr/>
          <p:nvPr/>
        </p:nvSpPr>
        <p:spPr>
          <a:xfrm>
            <a:off x="7502784" y="3535645"/>
            <a:ext cx="80368" cy="86632"/>
          </a:xfrm>
          <a:prstGeom prst="rect">
            <a:avLst/>
          </a:prstGeom>
          <a:blipFill>
            <a:blip r:embed="rId8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5" name="object 209">
            <a:extLst>
              <a:ext uri="{FF2B5EF4-FFF2-40B4-BE49-F238E27FC236}">
                <a16:creationId xmlns:a16="http://schemas.microsoft.com/office/drawing/2014/main" id="{F6456F45-385D-66C7-1CE9-3BF57DFE32D1}"/>
              </a:ext>
            </a:extLst>
          </p:cNvPr>
          <p:cNvSpPr/>
          <p:nvPr/>
        </p:nvSpPr>
        <p:spPr>
          <a:xfrm>
            <a:off x="7748518" y="3535645"/>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6" name="object 210">
            <a:extLst>
              <a:ext uri="{FF2B5EF4-FFF2-40B4-BE49-F238E27FC236}">
                <a16:creationId xmlns:a16="http://schemas.microsoft.com/office/drawing/2014/main" id="{FCA0761C-3B37-C1B2-3C2A-AAE663A37EB0}"/>
              </a:ext>
            </a:extLst>
          </p:cNvPr>
          <p:cNvSpPr/>
          <p:nvPr/>
        </p:nvSpPr>
        <p:spPr>
          <a:xfrm>
            <a:off x="7960544" y="3533493"/>
            <a:ext cx="70182" cy="90957"/>
          </a:xfrm>
          <a:prstGeom prst="rect">
            <a:avLst/>
          </a:prstGeom>
          <a:blipFill>
            <a:blip r:embed="rId10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7" name="object 211">
            <a:extLst>
              <a:ext uri="{FF2B5EF4-FFF2-40B4-BE49-F238E27FC236}">
                <a16:creationId xmlns:a16="http://schemas.microsoft.com/office/drawing/2014/main" id="{514A99E8-300F-D5AA-5D6F-AA0B3E574039}"/>
              </a:ext>
            </a:extLst>
          </p:cNvPr>
          <p:cNvSpPr/>
          <p:nvPr/>
        </p:nvSpPr>
        <p:spPr>
          <a:xfrm>
            <a:off x="8187362" y="3535645"/>
            <a:ext cx="72524" cy="86632"/>
          </a:xfrm>
          <a:prstGeom prst="rect">
            <a:avLst/>
          </a:prstGeom>
          <a:blipFill>
            <a:blip r:embed="rId10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8" name="object 212">
            <a:extLst>
              <a:ext uri="{FF2B5EF4-FFF2-40B4-BE49-F238E27FC236}">
                <a16:creationId xmlns:a16="http://schemas.microsoft.com/office/drawing/2014/main" id="{0E06BFA1-0418-F065-0A00-FD1875133F84}"/>
              </a:ext>
            </a:extLst>
          </p:cNvPr>
          <p:cNvSpPr/>
          <p:nvPr/>
        </p:nvSpPr>
        <p:spPr>
          <a:xfrm>
            <a:off x="8427528" y="3535645"/>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9" name="object 213">
            <a:extLst>
              <a:ext uri="{FF2B5EF4-FFF2-40B4-BE49-F238E27FC236}">
                <a16:creationId xmlns:a16="http://schemas.microsoft.com/office/drawing/2014/main" id="{7DBB41BE-6AE9-DBB2-7A2D-6A6C69A3B280}"/>
              </a:ext>
            </a:extLst>
          </p:cNvPr>
          <p:cNvSpPr/>
          <p:nvPr/>
        </p:nvSpPr>
        <p:spPr>
          <a:xfrm>
            <a:off x="8653863" y="3535645"/>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40" name="object 214">
            <a:extLst>
              <a:ext uri="{FF2B5EF4-FFF2-40B4-BE49-F238E27FC236}">
                <a16:creationId xmlns:a16="http://schemas.microsoft.com/office/drawing/2014/main" id="{46FF6F9A-F96D-689A-6EB7-B420AAF531EA}"/>
              </a:ext>
            </a:extLst>
          </p:cNvPr>
          <p:cNvSpPr/>
          <p:nvPr/>
        </p:nvSpPr>
        <p:spPr>
          <a:xfrm>
            <a:off x="8865890" y="3533493"/>
            <a:ext cx="70171" cy="90957"/>
          </a:xfrm>
          <a:prstGeom prst="rect">
            <a:avLst/>
          </a:prstGeom>
          <a:blipFill>
            <a:blip r:embed="rId10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41" name="object 215">
            <a:extLst>
              <a:ext uri="{FF2B5EF4-FFF2-40B4-BE49-F238E27FC236}">
                <a16:creationId xmlns:a16="http://schemas.microsoft.com/office/drawing/2014/main" id="{FD07C477-4AF0-EE18-6B9F-F231FCBA8377}"/>
              </a:ext>
            </a:extLst>
          </p:cNvPr>
          <p:cNvSpPr/>
          <p:nvPr/>
        </p:nvSpPr>
        <p:spPr>
          <a:xfrm>
            <a:off x="9092708" y="3535645"/>
            <a:ext cx="65789" cy="86632"/>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42" name="object 216">
            <a:extLst>
              <a:ext uri="{FF2B5EF4-FFF2-40B4-BE49-F238E27FC236}">
                <a16:creationId xmlns:a16="http://schemas.microsoft.com/office/drawing/2014/main" id="{3BEA046A-E736-41B7-7CC0-9B3A2AFD6542}"/>
              </a:ext>
            </a:extLst>
          </p:cNvPr>
          <p:cNvSpPr/>
          <p:nvPr/>
        </p:nvSpPr>
        <p:spPr>
          <a:xfrm>
            <a:off x="9352791" y="3535645"/>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43" name="object 217">
            <a:extLst>
              <a:ext uri="{FF2B5EF4-FFF2-40B4-BE49-F238E27FC236}">
                <a16:creationId xmlns:a16="http://schemas.microsoft.com/office/drawing/2014/main" id="{EBD2A8D8-A30E-43EE-EE84-7A599AA6D789}"/>
              </a:ext>
            </a:extLst>
          </p:cNvPr>
          <p:cNvSpPr/>
          <p:nvPr/>
        </p:nvSpPr>
        <p:spPr>
          <a:xfrm>
            <a:off x="9551085" y="3535644"/>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44" name="object 218">
            <a:extLst>
              <a:ext uri="{FF2B5EF4-FFF2-40B4-BE49-F238E27FC236}">
                <a16:creationId xmlns:a16="http://schemas.microsoft.com/office/drawing/2014/main" id="{0390308F-1579-DED8-9CEB-FAA6F16416D5}"/>
              </a:ext>
            </a:extLst>
          </p:cNvPr>
          <p:cNvSpPr/>
          <p:nvPr/>
        </p:nvSpPr>
        <p:spPr>
          <a:xfrm>
            <a:off x="9780929" y="3535645"/>
            <a:ext cx="64971" cy="86632"/>
          </a:xfrm>
          <a:prstGeom prst="rect">
            <a:avLst/>
          </a:prstGeom>
          <a:blipFill>
            <a:blip r:embed="rId2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45" name="object 219">
            <a:extLst>
              <a:ext uri="{FF2B5EF4-FFF2-40B4-BE49-F238E27FC236}">
                <a16:creationId xmlns:a16="http://schemas.microsoft.com/office/drawing/2014/main" id="{5996607E-F693-18AB-9DA2-A224383F60AA}"/>
              </a:ext>
            </a:extLst>
          </p:cNvPr>
          <p:cNvSpPr/>
          <p:nvPr/>
        </p:nvSpPr>
        <p:spPr>
          <a:xfrm>
            <a:off x="10011883" y="3535645"/>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46" name="object 220">
            <a:extLst>
              <a:ext uri="{FF2B5EF4-FFF2-40B4-BE49-F238E27FC236}">
                <a16:creationId xmlns:a16="http://schemas.microsoft.com/office/drawing/2014/main" id="{BBB16EAC-C5B2-A840-6331-94102EF6E0ED}"/>
              </a:ext>
            </a:extLst>
          </p:cNvPr>
          <p:cNvSpPr/>
          <p:nvPr/>
        </p:nvSpPr>
        <p:spPr>
          <a:xfrm>
            <a:off x="10219773" y="3535645"/>
            <a:ext cx="80951" cy="86632"/>
          </a:xfrm>
          <a:prstGeom prst="rect">
            <a:avLst/>
          </a:prstGeom>
          <a:blipFill>
            <a:blip r:embed="rId16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47" name="object 221">
            <a:extLst>
              <a:ext uri="{FF2B5EF4-FFF2-40B4-BE49-F238E27FC236}">
                <a16:creationId xmlns:a16="http://schemas.microsoft.com/office/drawing/2014/main" id="{80E5004F-EFB9-B41F-BE66-E1DEB799B7FE}"/>
              </a:ext>
            </a:extLst>
          </p:cNvPr>
          <p:cNvSpPr/>
          <p:nvPr/>
        </p:nvSpPr>
        <p:spPr>
          <a:xfrm>
            <a:off x="10450715" y="3535645"/>
            <a:ext cx="66204" cy="86632"/>
          </a:xfrm>
          <a:prstGeom prst="rect">
            <a:avLst/>
          </a:prstGeom>
          <a:blipFill>
            <a:blip r:embed="rId3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48" name="object 222">
            <a:extLst>
              <a:ext uri="{FF2B5EF4-FFF2-40B4-BE49-F238E27FC236}">
                <a16:creationId xmlns:a16="http://schemas.microsoft.com/office/drawing/2014/main" id="{6EE3D14D-2314-14E2-62FB-68F69F46E009}"/>
              </a:ext>
            </a:extLst>
          </p:cNvPr>
          <p:cNvSpPr/>
          <p:nvPr/>
        </p:nvSpPr>
        <p:spPr>
          <a:xfrm>
            <a:off x="10671965" y="3533493"/>
            <a:ext cx="80999" cy="90957"/>
          </a:xfrm>
          <a:prstGeom prst="rect">
            <a:avLst/>
          </a:prstGeom>
          <a:blipFill>
            <a:blip r:embed="rId10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49" name="object 223">
            <a:extLst>
              <a:ext uri="{FF2B5EF4-FFF2-40B4-BE49-F238E27FC236}">
                <a16:creationId xmlns:a16="http://schemas.microsoft.com/office/drawing/2014/main" id="{99CFFB13-5195-C4CF-0011-19975BB75011}"/>
              </a:ext>
            </a:extLst>
          </p:cNvPr>
          <p:cNvSpPr/>
          <p:nvPr/>
        </p:nvSpPr>
        <p:spPr>
          <a:xfrm>
            <a:off x="6666769" y="3759819"/>
            <a:ext cx="58886" cy="90957"/>
          </a:xfrm>
          <a:prstGeom prst="rect">
            <a:avLst/>
          </a:prstGeom>
          <a:blipFill>
            <a:blip r:embed="rId21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0" name="object 224">
            <a:extLst>
              <a:ext uri="{FF2B5EF4-FFF2-40B4-BE49-F238E27FC236}">
                <a16:creationId xmlns:a16="http://schemas.microsoft.com/office/drawing/2014/main" id="{8BB846D6-8566-FA32-67FA-46128C049103}"/>
              </a:ext>
            </a:extLst>
          </p:cNvPr>
          <p:cNvSpPr/>
          <p:nvPr/>
        </p:nvSpPr>
        <p:spPr>
          <a:xfrm>
            <a:off x="7204630" y="3759818"/>
            <a:ext cx="125315" cy="88795"/>
          </a:xfrm>
          <a:prstGeom prst="rect">
            <a:avLst/>
          </a:prstGeom>
          <a:blipFill>
            <a:blip r:embed="rId21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1" name="object 225">
            <a:extLst>
              <a:ext uri="{FF2B5EF4-FFF2-40B4-BE49-F238E27FC236}">
                <a16:creationId xmlns:a16="http://schemas.microsoft.com/office/drawing/2014/main" id="{DACFBD42-A8B2-A45E-2253-4CE17BCE8C22}"/>
              </a:ext>
            </a:extLst>
          </p:cNvPr>
          <p:cNvSpPr/>
          <p:nvPr/>
        </p:nvSpPr>
        <p:spPr>
          <a:xfrm>
            <a:off x="6949684" y="3759819"/>
            <a:ext cx="58886" cy="90957"/>
          </a:xfrm>
          <a:prstGeom prst="rect">
            <a:avLst/>
          </a:prstGeom>
          <a:blipFill>
            <a:blip r:embed="rId10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2" name="object 226">
            <a:extLst>
              <a:ext uri="{FF2B5EF4-FFF2-40B4-BE49-F238E27FC236}">
                <a16:creationId xmlns:a16="http://schemas.microsoft.com/office/drawing/2014/main" id="{4A12EEF8-514C-151D-0F91-48E92FE7CC8B}"/>
              </a:ext>
            </a:extLst>
          </p:cNvPr>
          <p:cNvSpPr/>
          <p:nvPr/>
        </p:nvSpPr>
        <p:spPr>
          <a:xfrm>
            <a:off x="7502784" y="3761991"/>
            <a:ext cx="80368" cy="86621"/>
          </a:xfrm>
          <a:prstGeom prst="rect">
            <a:avLst/>
          </a:prstGeom>
          <a:blipFill>
            <a:blip r:embed="rId9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3" name="object 227">
            <a:extLst>
              <a:ext uri="{FF2B5EF4-FFF2-40B4-BE49-F238E27FC236}">
                <a16:creationId xmlns:a16="http://schemas.microsoft.com/office/drawing/2014/main" id="{0E18E3FC-FD24-516E-F114-B55E7DF16733}"/>
              </a:ext>
            </a:extLst>
          </p:cNvPr>
          <p:cNvSpPr/>
          <p:nvPr/>
        </p:nvSpPr>
        <p:spPr>
          <a:xfrm>
            <a:off x="7748518" y="3761992"/>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4" name="object 228">
            <a:extLst>
              <a:ext uri="{FF2B5EF4-FFF2-40B4-BE49-F238E27FC236}">
                <a16:creationId xmlns:a16="http://schemas.microsoft.com/office/drawing/2014/main" id="{A261132A-61F3-EA62-BD5D-85EF94C84B73}"/>
              </a:ext>
            </a:extLst>
          </p:cNvPr>
          <p:cNvSpPr/>
          <p:nvPr/>
        </p:nvSpPr>
        <p:spPr>
          <a:xfrm>
            <a:off x="7960544" y="3759819"/>
            <a:ext cx="70182" cy="90957"/>
          </a:xfrm>
          <a:prstGeom prst="rect">
            <a:avLst/>
          </a:prstGeom>
          <a:blipFill>
            <a:blip r:embed="rId11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5" name="object 229">
            <a:extLst>
              <a:ext uri="{FF2B5EF4-FFF2-40B4-BE49-F238E27FC236}">
                <a16:creationId xmlns:a16="http://schemas.microsoft.com/office/drawing/2014/main" id="{CA0448D3-E2E5-FF62-29D4-9C29E636E47F}"/>
              </a:ext>
            </a:extLst>
          </p:cNvPr>
          <p:cNvSpPr/>
          <p:nvPr/>
        </p:nvSpPr>
        <p:spPr>
          <a:xfrm>
            <a:off x="8187362" y="3761991"/>
            <a:ext cx="72524" cy="86621"/>
          </a:xfrm>
          <a:prstGeom prst="rect">
            <a:avLst/>
          </a:prstGeom>
          <a:blipFill>
            <a:blip r:embed="rId11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6" name="object 230">
            <a:extLst>
              <a:ext uri="{FF2B5EF4-FFF2-40B4-BE49-F238E27FC236}">
                <a16:creationId xmlns:a16="http://schemas.microsoft.com/office/drawing/2014/main" id="{EC4E99F7-94E4-8382-C662-68D6F360DC16}"/>
              </a:ext>
            </a:extLst>
          </p:cNvPr>
          <p:cNvSpPr/>
          <p:nvPr/>
        </p:nvSpPr>
        <p:spPr>
          <a:xfrm>
            <a:off x="8427528" y="376199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7" name="object 231">
            <a:extLst>
              <a:ext uri="{FF2B5EF4-FFF2-40B4-BE49-F238E27FC236}">
                <a16:creationId xmlns:a16="http://schemas.microsoft.com/office/drawing/2014/main" id="{6BFB9D37-7EC9-149D-43A1-C6470C9CF187}"/>
              </a:ext>
            </a:extLst>
          </p:cNvPr>
          <p:cNvSpPr/>
          <p:nvPr/>
        </p:nvSpPr>
        <p:spPr>
          <a:xfrm>
            <a:off x="8653863" y="376199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8" name="object 232">
            <a:extLst>
              <a:ext uri="{FF2B5EF4-FFF2-40B4-BE49-F238E27FC236}">
                <a16:creationId xmlns:a16="http://schemas.microsoft.com/office/drawing/2014/main" id="{2C13C670-E4DF-A83C-FD32-42BEC806AEE5}"/>
              </a:ext>
            </a:extLst>
          </p:cNvPr>
          <p:cNvSpPr/>
          <p:nvPr/>
        </p:nvSpPr>
        <p:spPr>
          <a:xfrm>
            <a:off x="8865890" y="3759819"/>
            <a:ext cx="70171" cy="90957"/>
          </a:xfrm>
          <a:prstGeom prst="rect">
            <a:avLst/>
          </a:prstGeom>
          <a:blipFill>
            <a:blip r:embed="rId11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9" name="object 233">
            <a:extLst>
              <a:ext uri="{FF2B5EF4-FFF2-40B4-BE49-F238E27FC236}">
                <a16:creationId xmlns:a16="http://schemas.microsoft.com/office/drawing/2014/main" id="{CEAD00FE-077C-2EB8-A882-87A0FC58BA73}"/>
              </a:ext>
            </a:extLst>
          </p:cNvPr>
          <p:cNvSpPr/>
          <p:nvPr/>
        </p:nvSpPr>
        <p:spPr>
          <a:xfrm>
            <a:off x="9092708" y="3761991"/>
            <a:ext cx="65789" cy="86621"/>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60" name="object 234">
            <a:extLst>
              <a:ext uri="{FF2B5EF4-FFF2-40B4-BE49-F238E27FC236}">
                <a16:creationId xmlns:a16="http://schemas.microsoft.com/office/drawing/2014/main" id="{4B37BCD6-EB55-2FBD-19E6-58EB625C6E10}"/>
              </a:ext>
            </a:extLst>
          </p:cNvPr>
          <p:cNvSpPr/>
          <p:nvPr/>
        </p:nvSpPr>
        <p:spPr>
          <a:xfrm>
            <a:off x="9352791" y="376199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61" name="object 235">
            <a:extLst>
              <a:ext uri="{FF2B5EF4-FFF2-40B4-BE49-F238E27FC236}">
                <a16:creationId xmlns:a16="http://schemas.microsoft.com/office/drawing/2014/main" id="{0B7CE008-767F-D0D5-24DC-F3F61233F253}"/>
              </a:ext>
            </a:extLst>
          </p:cNvPr>
          <p:cNvSpPr/>
          <p:nvPr/>
        </p:nvSpPr>
        <p:spPr>
          <a:xfrm>
            <a:off x="9551085" y="3761992"/>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62" name="object 236">
            <a:extLst>
              <a:ext uri="{FF2B5EF4-FFF2-40B4-BE49-F238E27FC236}">
                <a16:creationId xmlns:a16="http://schemas.microsoft.com/office/drawing/2014/main" id="{F8EE55AC-2390-4383-EC17-8D8D2D4B4185}"/>
              </a:ext>
            </a:extLst>
          </p:cNvPr>
          <p:cNvSpPr/>
          <p:nvPr/>
        </p:nvSpPr>
        <p:spPr>
          <a:xfrm>
            <a:off x="9780929" y="3761991"/>
            <a:ext cx="64971" cy="86621"/>
          </a:xfrm>
          <a:prstGeom prst="rect">
            <a:avLst/>
          </a:prstGeom>
          <a:blipFill>
            <a:blip r:embed="rId11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63" name="object 237">
            <a:extLst>
              <a:ext uri="{FF2B5EF4-FFF2-40B4-BE49-F238E27FC236}">
                <a16:creationId xmlns:a16="http://schemas.microsoft.com/office/drawing/2014/main" id="{6FB4D4AE-48B9-DFD2-80B2-0A2E128C4361}"/>
              </a:ext>
            </a:extLst>
          </p:cNvPr>
          <p:cNvSpPr/>
          <p:nvPr/>
        </p:nvSpPr>
        <p:spPr>
          <a:xfrm>
            <a:off x="10011883" y="3761992"/>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64" name="object 238">
            <a:extLst>
              <a:ext uri="{FF2B5EF4-FFF2-40B4-BE49-F238E27FC236}">
                <a16:creationId xmlns:a16="http://schemas.microsoft.com/office/drawing/2014/main" id="{640C89AC-1C06-FF44-C7EB-F819ED04769E}"/>
              </a:ext>
            </a:extLst>
          </p:cNvPr>
          <p:cNvSpPr/>
          <p:nvPr/>
        </p:nvSpPr>
        <p:spPr>
          <a:xfrm>
            <a:off x="10219773" y="3761991"/>
            <a:ext cx="80951" cy="86621"/>
          </a:xfrm>
          <a:prstGeom prst="rect">
            <a:avLst/>
          </a:prstGeom>
          <a:blipFill>
            <a:blip r:embed="rId20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65" name="object 239">
            <a:extLst>
              <a:ext uri="{FF2B5EF4-FFF2-40B4-BE49-F238E27FC236}">
                <a16:creationId xmlns:a16="http://schemas.microsoft.com/office/drawing/2014/main" id="{1DE728EF-7A20-D481-528B-6EE7F0E30E05}"/>
              </a:ext>
            </a:extLst>
          </p:cNvPr>
          <p:cNvSpPr/>
          <p:nvPr/>
        </p:nvSpPr>
        <p:spPr>
          <a:xfrm>
            <a:off x="10450715" y="3761991"/>
            <a:ext cx="66204" cy="86621"/>
          </a:xfrm>
          <a:prstGeom prst="rect">
            <a:avLst/>
          </a:prstGeom>
          <a:blipFill>
            <a:blip r:embed="rId2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66" name="object 240">
            <a:extLst>
              <a:ext uri="{FF2B5EF4-FFF2-40B4-BE49-F238E27FC236}">
                <a16:creationId xmlns:a16="http://schemas.microsoft.com/office/drawing/2014/main" id="{80FC5023-5066-5CF3-C741-AC12E046B68D}"/>
              </a:ext>
            </a:extLst>
          </p:cNvPr>
          <p:cNvSpPr/>
          <p:nvPr/>
        </p:nvSpPr>
        <p:spPr>
          <a:xfrm>
            <a:off x="10671964" y="3759819"/>
            <a:ext cx="80998" cy="90957"/>
          </a:xfrm>
          <a:prstGeom prst="rect">
            <a:avLst/>
          </a:prstGeom>
          <a:blipFill>
            <a:blip r:embed="rId21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67" name="object 241">
            <a:extLst>
              <a:ext uri="{FF2B5EF4-FFF2-40B4-BE49-F238E27FC236}">
                <a16:creationId xmlns:a16="http://schemas.microsoft.com/office/drawing/2014/main" id="{6A292AA4-3510-04DF-0D23-24D6799FF3C7}"/>
              </a:ext>
            </a:extLst>
          </p:cNvPr>
          <p:cNvSpPr/>
          <p:nvPr/>
        </p:nvSpPr>
        <p:spPr>
          <a:xfrm>
            <a:off x="6638788" y="3986155"/>
            <a:ext cx="126001" cy="90957"/>
          </a:xfrm>
          <a:prstGeom prst="rect">
            <a:avLst/>
          </a:prstGeom>
          <a:blipFill>
            <a:blip r:embed="rId21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68" name="object 242">
            <a:extLst>
              <a:ext uri="{FF2B5EF4-FFF2-40B4-BE49-F238E27FC236}">
                <a16:creationId xmlns:a16="http://schemas.microsoft.com/office/drawing/2014/main" id="{39C2627E-81B1-C6D5-F48D-629933869470}"/>
              </a:ext>
            </a:extLst>
          </p:cNvPr>
          <p:cNvSpPr/>
          <p:nvPr/>
        </p:nvSpPr>
        <p:spPr>
          <a:xfrm>
            <a:off x="7204630" y="3986154"/>
            <a:ext cx="125315" cy="88795"/>
          </a:xfrm>
          <a:prstGeom prst="rect">
            <a:avLst/>
          </a:prstGeom>
          <a:blipFill>
            <a:blip r:embed="rId21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69" name="object 243">
            <a:extLst>
              <a:ext uri="{FF2B5EF4-FFF2-40B4-BE49-F238E27FC236}">
                <a16:creationId xmlns:a16="http://schemas.microsoft.com/office/drawing/2014/main" id="{C14F4DFF-243A-CCE4-BE77-14767E0A87C9}"/>
              </a:ext>
            </a:extLst>
          </p:cNvPr>
          <p:cNvSpPr/>
          <p:nvPr/>
        </p:nvSpPr>
        <p:spPr>
          <a:xfrm>
            <a:off x="6921703" y="3986155"/>
            <a:ext cx="126012" cy="90957"/>
          </a:xfrm>
          <a:prstGeom prst="rect">
            <a:avLst/>
          </a:prstGeom>
          <a:blipFill>
            <a:blip r:embed="rId21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0" name="object 244">
            <a:extLst>
              <a:ext uri="{FF2B5EF4-FFF2-40B4-BE49-F238E27FC236}">
                <a16:creationId xmlns:a16="http://schemas.microsoft.com/office/drawing/2014/main" id="{F4E39965-699A-357A-2F8C-7A319AB03832}"/>
              </a:ext>
            </a:extLst>
          </p:cNvPr>
          <p:cNvSpPr/>
          <p:nvPr/>
        </p:nvSpPr>
        <p:spPr>
          <a:xfrm>
            <a:off x="7502784" y="3988317"/>
            <a:ext cx="80368" cy="86632"/>
          </a:xfrm>
          <a:prstGeom prst="rect">
            <a:avLst/>
          </a:prstGeom>
          <a:blipFill>
            <a:blip r:embed="rId1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1" name="object 245">
            <a:extLst>
              <a:ext uri="{FF2B5EF4-FFF2-40B4-BE49-F238E27FC236}">
                <a16:creationId xmlns:a16="http://schemas.microsoft.com/office/drawing/2014/main" id="{81989CF6-9D06-B272-2DEE-70F31E15569B}"/>
              </a:ext>
            </a:extLst>
          </p:cNvPr>
          <p:cNvSpPr/>
          <p:nvPr/>
        </p:nvSpPr>
        <p:spPr>
          <a:xfrm>
            <a:off x="7748518" y="398831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2" name="object 246">
            <a:extLst>
              <a:ext uri="{FF2B5EF4-FFF2-40B4-BE49-F238E27FC236}">
                <a16:creationId xmlns:a16="http://schemas.microsoft.com/office/drawing/2014/main" id="{6795EA99-81DA-35C6-666A-5229B7C777FE}"/>
              </a:ext>
            </a:extLst>
          </p:cNvPr>
          <p:cNvSpPr/>
          <p:nvPr/>
        </p:nvSpPr>
        <p:spPr>
          <a:xfrm>
            <a:off x="7960544" y="3986155"/>
            <a:ext cx="70182" cy="90957"/>
          </a:xfrm>
          <a:prstGeom prst="rect">
            <a:avLst/>
          </a:prstGeom>
          <a:blipFill>
            <a:blip r:embed="rId11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3" name="object 247">
            <a:extLst>
              <a:ext uri="{FF2B5EF4-FFF2-40B4-BE49-F238E27FC236}">
                <a16:creationId xmlns:a16="http://schemas.microsoft.com/office/drawing/2014/main" id="{2BE99285-2940-7055-F2A6-F4B536626BE9}"/>
              </a:ext>
            </a:extLst>
          </p:cNvPr>
          <p:cNvSpPr/>
          <p:nvPr/>
        </p:nvSpPr>
        <p:spPr>
          <a:xfrm>
            <a:off x="8187362" y="3988317"/>
            <a:ext cx="72524" cy="86632"/>
          </a:xfrm>
          <a:prstGeom prst="rect">
            <a:avLst/>
          </a:prstGeom>
          <a:blipFill>
            <a:blip r:embed="rId11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4" name="object 248">
            <a:extLst>
              <a:ext uri="{FF2B5EF4-FFF2-40B4-BE49-F238E27FC236}">
                <a16:creationId xmlns:a16="http://schemas.microsoft.com/office/drawing/2014/main" id="{58201360-3E99-1278-8105-77288BFE5262}"/>
              </a:ext>
            </a:extLst>
          </p:cNvPr>
          <p:cNvSpPr/>
          <p:nvPr/>
        </p:nvSpPr>
        <p:spPr>
          <a:xfrm>
            <a:off x="8427528" y="398831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5" name="object 249">
            <a:extLst>
              <a:ext uri="{FF2B5EF4-FFF2-40B4-BE49-F238E27FC236}">
                <a16:creationId xmlns:a16="http://schemas.microsoft.com/office/drawing/2014/main" id="{3E6CCD0F-66D3-4872-E0E6-1A902F1F53E6}"/>
              </a:ext>
            </a:extLst>
          </p:cNvPr>
          <p:cNvSpPr/>
          <p:nvPr/>
        </p:nvSpPr>
        <p:spPr>
          <a:xfrm>
            <a:off x="8653863" y="398831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6" name="object 250">
            <a:extLst>
              <a:ext uri="{FF2B5EF4-FFF2-40B4-BE49-F238E27FC236}">
                <a16:creationId xmlns:a16="http://schemas.microsoft.com/office/drawing/2014/main" id="{33FB7BA0-4AF8-C1A9-9947-FAB1081F8C6C}"/>
              </a:ext>
            </a:extLst>
          </p:cNvPr>
          <p:cNvSpPr/>
          <p:nvPr/>
        </p:nvSpPr>
        <p:spPr>
          <a:xfrm>
            <a:off x="8865890" y="3986155"/>
            <a:ext cx="70171" cy="90957"/>
          </a:xfrm>
          <a:prstGeom prst="rect">
            <a:avLst/>
          </a:prstGeom>
          <a:blipFill>
            <a:blip r:embed="rId12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7" name="object 251">
            <a:extLst>
              <a:ext uri="{FF2B5EF4-FFF2-40B4-BE49-F238E27FC236}">
                <a16:creationId xmlns:a16="http://schemas.microsoft.com/office/drawing/2014/main" id="{998EDDF8-FB91-DC41-2D90-E28C983024D8}"/>
              </a:ext>
            </a:extLst>
          </p:cNvPr>
          <p:cNvSpPr/>
          <p:nvPr/>
        </p:nvSpPr>
        <p:spPr>
          <a:xfrm>
            <a:off x="9092708" y="3988317"/>
            <a:ext cx="65789" cy="86632"/>
          </a:xfrm>
          <a:prstGeom prst="rect">
            <a:avLst/>
          </a:prstGeom>
          <a:blipFill>
            <a:blip r:embed="rId7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8" name="object 252">
            <a:extLst>
              <a:ext uri="{FF2B5EF4-FFF2-40B4-BE49-F238E27FC236}">
                <a16:creationId xmlns:a16="http://schemas.microsoft.com/office/drawing/2014/main" id="{95B5C528-E0A1-9ED8-0991-9F998A5B4EE3}"/>
              </a:ext>
            </a:extLst>
          </p:cNvPr>
          <p:cNvSpPr/>
          <p:nvPr/>
        </p:nvSpPr>
        <p:spPr>
          <a:xfrm>
            <a:off x="9352791" y="398831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9" name="object 253">
            <a:extLst>
              <a:ext uri="{FF2B5EF4-FFF2-40B4-BE49-F238E27FC236}">
                <a16:creationId xmlns:a16="http://schemas.microsoft.com/office/drawing/2014/main" id="{1AB4F689-6D89-B02D-0BD5-E29E75475149}"/>
              </a:ext>
            </a:extLst>
          </p:cNvPr>
          <p:cNvSpPr/>
          <p:nvPr/>
        </p:nvSpPr>
        <p:spPr>
          <a:xfrm>
            <a:off x="9551085" y="3988317"/>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80" name="object 254">
            <a:extLst>
              <a:ext uri="{FF2B5EF4-FFF2-40B4-BE49-F238E27FC236}">
                <a16:creationId xmlns:a16="http://schemas.microsoft.com/office/drawing/2014/main" id="{9DE33308-4619-2805-F3E1-171E31112280}"/>
              </a:ext>
            </a:extLst>
          </p:cNvPr>
          <p:cNvSpPr/>
          <p:nvPr/>
        </p:nvSpPr>
        <p:spPr>
          <a:xfrm>
            <a:off x="9780929" y="3988317"/>
            <a:ext cx="64971" cy="86632"/>
          </a:xfrm>
          <a:prstGeom prst="rect">
            <a:avLst/>
          </a:prstGeom>
          <a:blipFill>
            <a:blip r:embed="rId21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81" name="object 255">
            <a:extLst>
              <a:ext uri="{FF2B5EF4-FFF2-40B4-BE49-F238E27FC236}">
                <a16:creationId xmlns:a16="http://schemas.microsoft.com/office/drawing/2014/main" id="{E7229FDF-F8C8-D022-57A6-BAF338630B03}"/>
              </a:ext>
            </a:extLst>
          </p:cNvPr>
          <p:cNvSpPr/>
          <p:nvPr/>
        </p:nvSpPr>
        <p:spPr>
          <a:xfrm>
            <a:off x="10011883" y="398831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82" name="object 256">
            <a:extLst>
              <a:ext uri="{FF2B5EF4-FFF2-40B4-BE49-F238E27FC236}">
                <a16:creationId xmlns:a16="http://schemas.microsoft.com/office/drawing/2014/main" id="{ACFAB6AF-3787-88DE-E420-8F03A900F5CA}"/>
              </a:ext>
            </a:extLst>
          </p:cNvPr>
          <p:cNvSpPr/>
          <p:nvPr/>
        </p:nvSpPr>
        <p:spPr>
          <a:xfrm>
            <a:off x="10219773" y="3988317"/>
            <a:ext cx="80951" cy="86632"/>
          </a:xfrm>
          <a:prstGeom prst="rect">
            <a:avLst/>
          </a:prstGeom>
          <a:blipFill>
            <a:blip r:embed="rId13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83" name="object 257">
            <a:extLst>
              <a:ext uri="{FF2B5EF4-FFF2-40B4-BE49-F238E27FC236}">
                <a16:creationId xmlns:a16="http://schemas.microsoft.com/office/drawing/2014/main" id="{5681A7FB-A624-701A-6BB2-6F4302D24EB2}"/>
              </a:ext>
            </a:extLst>
          </p:cNvPr>
          <p:cNvSpPr/>
          <p:nvPr/>
        </p:nvSpPr>
        <p:spPr>
          <a:xfrm>
            <a:off x="10450715" y="3988317"/>
            <a:ext cx="66204" cy="86632"/>
          </a:xfrm>
          <a:prstGeom prst="rect">
            <a:avLst/>
          </a:prstGeom>
          <a:blipFill>
            <a:blip r:embed="rId18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84" name="object 258">
            <a:extLst>
              <a:ext uri="{FF2B5EF4-FFF2-40B4-BE49-F238E27FC236}">
                <a16:creationId xmlns:a16="http://schemas.microsoft.com/office/drawing/2014/main" id="{FEA90356-DC34-0ED8-EFBA-566743BB319E}"/>
              </a:ext>
            </a:extLst>
          </p:cNvPr>
          <p:cNvSpPr/>
          <p:nvPr/>
        </p:nvSpPr>
        <p:spPr>
          <a:xfrm>
            <a:off x="10671965" y="3986155"/>
            <a:ext cx="80999" cy="90957"/>
          </a:xfrm>
          <a:prstGeom prst="rect">
            <a:avLst/>
          </a:prstGeom>
          <a:blipFill>
            <a:blip r:embed="rId2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85" name="object 259">
            <a:extLst>
              <a:ext uri="{FF2B5EF4-FFF2-40B4-BE49-F238E27FC236}">
                <a16:creationId xmlns:a16="http://schemas.microsoft.com/office/drawing/2014/main" id="{49A21E62-1A54-B9E6-970E-1AAE0EB745C7}"/>
              </a:ext>
            </a:extLst>
          </p:cNvPr>
          <p:cNvSpPr/>
          <p:nvPr/>
        </p:nvSpPr>
        <p:spPr>
          <a:xfrm>
            <a:off x="6638788" y="4212491"/>
            <a:ext cx="122032" cy="88795"/>
          </a:xfrm>
          <a:prstGeom prst="rect">
            <a:avLst/>
          </a:prstGeom>
          <a:blipFill>
            <a:blip r:embed="rId1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86" name="object 260">
            <a:extLst>
              <a:ext uri="{FF2B5EF4-FFF2-40B4-BE49-F238E27FC236}">
                <a16:creationId xmlns:a16="http://schemas.microsoft.com/office/drawing/2014/main" id="{61FC868D-13C2-FC1A-F5E1-E0FD6D4920BD}"/>
              </a:ext>
            </a:extLst>
          </p:cNvPr>
          <p:cNvSpPr/>
          <p:nvPr/>
        </p:nvSpPr>
        <p:spPr>
          <a:xfrm>
            <a:off x="7204630" y="4212491"/>
            <a:ext cx="125315" cy="88795"/>
          </a:xfrm>
          <a:prstGeom prst="rect">
            <a:avLst/>
          </a:prstGeom>
          <a:blipFill>
            <a:blip r:embed="rId21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87" name="object 261">
            <a:extLst>
              <a:ext uri="{FF2B5EF4-FFF2-40B4-BE49-F238E27FC236}">
                <a16:creationId xmlns:a16="http://schemas.microsoft.com/office/drawing/2014/main" id="{175D34F1-E97A-77A1-819A-DCA05D77E3F9}"/>
              </a:ext>
            </a:extLst>
          </p:cNvPr>
          <p:cNvSpPr/>
          <p:nvPr/>
        </p:nvSpPr>
        <p:spPr>
          <a:xfrm>
            <a:off x="6921703" y="4212491"/>
            <a:ext cx="122043" cy="88795"/>
          </a:xfrm>
          <a:prstGeom prst="rect">
            <a:avLst/>
          </a:prstGeom>
          <a:blipFill>
            <a:blip r:embed="rId21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88" name="object 262">
            <a:extLst>
              <a:ext uri="{FF2B5EF4-FFF2-40B4-BE49-F238E27FC236}">
                <a16:creationId xmlns:a16="http://schemas.microsoft.com/office/drawing/2014/main" id="{DEA832C6-2F5A-0978-7828-2C7DD1C07926}"/>
              </a:ext>
            </a:extLst>
          </p:cNvPr>
          <p:cNvSpPr/>
          <p:nvPr/>
        </p:nvSpPr>
        <p:spPr>
          <a:xfrm>
            <a:off x="7502784" y="4214666"/>
            <a:ext cx="80368" cy="86621"/>
          </a:xfrm>
          <a:prstGeom prst="rect">
            <a:avLst/>
          </a:prstGeom>
          <a:blipFill>
            <a:blip r:embed="rId12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89" name="object 263">
            <a:extLst>
              <a:ext uri="{FF2B5EF4-FFF2-40B4-BE49-F238E27FC236}">
                <a16:creationId xmlns:a16="http://schemas.microsoft.com/office/drawing/2014/main" id="{48998462-A500-DE07-0608-BD625B8DFF71}"/>
              </a:ext>
            </a:extLst>
          </p:cNvPr>
          <p:cNvSpPr/>
          <p:nvPr/>
        </p:nvSpPr>
        <p:spPr>
          <a:xfrm>
            <a:off x="7748518" y="4214665"/>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0" name="object 264">
            <a:extLst>
              <a:ext uri="{FF2B5EF4-FFF2-40B4-BE49-F238E27FC236}">
                <a16:creationId xmlns:a16="http://schemas.microsoft.com/office/drawing/2014/main" id="{01CF0CC8-0078-38E5-3BEB-2362B6663337}"/>
              </a:ext>
            </a:extLst>
          </p:cNvPr>
          <p:cNvSpPr/>
          <p:nvPr/>
        </p:nvSpPr>
        <p:spPr>
          <a:xfrm>
            <a:off x="7960544" y="4212492"/>
            <a:ext cx="70182" cy="90957"/>
          </a:xfrm>
          <a:prstGeom prst="rect">
            <a:avLst/>
          </a:prstGeom>
          <a:blipFill>
            <a:blip r:embed="rId12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1" name="object 265">
            <a:extLst>
              <a:ext uri="{FF2B5EF4-FFF2-40B4-BE49-F238E27FC236}">
                <a16:creationId xmlns:a16="http://schemas.microsoft.com/office/drawing/2014/main" id="{C7EEB89E-9D9D-6D70-AB8A-C199EB079B3D}"/>
              </a:ext>
            </a:extLst>
          </p:cNvPr>
          <p:cNvSpPr/>
          <p:nvPr/>
        </p:nvSpPr>
        <p:spPr>
          <a:xfrm>
            <a:off x="8187362" y="4214666"/>
            <a:ext cx="72524" cy="86621"/>
          </a:xfrm>
          <a:prstGeom prst="rect">
            <a:avLst/>
          </a:prstGeom>
          <a:blipFill>
            <a:blip r:embed="rId12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2" name="object 266">
            <a:extLst>
              <a:ext uri="{FF2B5EF4-FFF2-40B4-BE49-F238E27FC236}">
                <a16:creationId xmlns:a16="http://schemas.microsoft.com/office/drawing/2014/main" id="{B3B14F99-12B9-7580-6F64-A9C3DBAA51C2}"/>
              </a:ext>
            </a:extLst>
          </p:cNvPr>
          <p:cNvSpPr/>
          <p:nvPr/>
        </p:nvSpPr>
        <p:spPr>
          <a:xfrm>
            <a:off x="8427528" y="4214665"/>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3" name="object 267">
            <a:extLst>
              <a:ext uri="{FF2B5EF4-FFF2-40B4-BE49-F238E27FC236}">
                <a16:creationId xmlns:a16="http://schemas.microsoft.com/office/drawing/2014/main" id="{0BA99C00-A5FC-BDB1-8C04-5B29AE002A27}"/>
              </a:ext>
            </a:extLst>
          </p:cNvPr>
          <p:cNvSpPr/>
          <p:nvPr/>
        </p:nvSpPr>
        <p:spPr>
          <a:xfrm>
            <a:off x="8653863" y="4214665"/>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4" name="object 268">
            <a:extLst>
              <a:ext uri="{FF2B5EF4-FFF2-40B4-BE49-F238E27FC236}">
                <a16:creationId xmlns:a16="http://schemas.microsoft.com/office/drawing/2014/main" id="{6FD5CA72-775F-48A5-408E-F536F595056A}"/>
              </a:ext>
            </a:extLst>
          </p:cNvPr>
          <p:cNvSpPr/>
          <p:nvPr/>
        </p:nvSpPr>
        <p:spPr>
          <a:xfrm>
            <a:off x="8865890" y="4212492"/>
            <a:ext cx="70171" cy="90957"/>
          </a:xfrm>
          <a:prstGeom prst="rect">
            <a:avLst/>
          </a:prstGeom>
          <a:blipFill>
            <a:blip r:embed="rId12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5" name="object 269">
            <a:extLst>
              <a:ext uri="{FF2B5EF4-FFF2-40B4-BE49-F238E27FC236}">
                <a16:creationId xmlns:a16="http://schemas.microsoft.com/office/drawing/2014/main" id="{9291DBAC-9D6A-989B-610A-BECE6F0755F9}"/>
              </a:ext>
            </a:extLst>
          </p:cNvPr>
          <p:cNvSpPr/>
          <p:nvPr/>
        </p:nvSpPr>
        <p:spPr>
          <a:xfrm>
            <a:off x="9092708" y="4214666"/>
            <a:ext cx="65789" cy="86621"/>
          </a:xfrm>
          <a:prstGeom prst="rect">
            <a:avLst/>
          </a:prstGeom>
          <a:blipFill>
            <a:blip r:embed="rId7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6" name="object 270">
            <a:extLst>
              <a:ext uri="{FF2B5EF4-FFF2-40B4-BE49-F238E27FC236}">
                <a16:creationId xmlns:a16="http://schemas.microsoft.com/office/drawing/2014/main" id="{2294A248-70E0-D171-61D1-68E252FA2829}"/>
              </a:ext>
            </a:extLst>
          </p:cNvPr>
          <p:cNvSpPr/>
          <p:nvPr/>
        </p:nvSpPr>
        <p:spPr>
          <a:xfrm>
            <a:off x="9352791" y="4214665"/>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7" name="object 271">
            <a:extLst>
              <a:ext uri="{FF2B5EF4-FFF2-40B4-BE49-F238E27FC236}">
                <a16:creationId xmlns:a16="http://schemas.microsoft.com/office/drawing/2014/main" id="{A280F025-6B6E-311A-36D3-9136456B0B0D}"/>
              </a:ext>
            </a:extLst>
          </p:cNvPr>
          <p:cNvSpPr/>
          <p:nvPr/>
        </p:nvSpPr>
        <p:spPr>
          <a:xfrm>
            <a:off x="9551085" y="4214665"/>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8" name="object 272">
            <a:extLst>
              <a:ext uri="{FF2B5EF4-FFF2-40B4-BE49-F238E27FC236}">
                <a16:creationId xmlns:a16="http://schemas.microsoft.com/office/drawing/2014/main" id="{9C818D50-125D-7B0F-9776-D4EC30434B22}"/>
              </a:ext>
            </a:extLst>
          </p:cNvPr>
          <p:cNvSpPr/>
          <p:nvPr/>
        </p:nvSpPr>
        <p:spPr>
          <a:xfrm>
            <a:off x="9780929" y="4214666"/>
            <a:ext cx="64971" cy="86621"/>
          </a:xfrm>
          <a:prstGeom prst="rect">
            <a:avLst/>
          </a:prstGeom>
          <a:blipFill>
            <a:blip r:embed="rId6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9" name="object 273">
            <a:extLst>
              <a:ext uri="{FF2B5EF4-FFF2-40B4-BE49-F238E27FC236}">
                <a16:creationId xmlns:a16="http://schemas.microsoft.com/office/drawing/2014/main" id="{7139B713-6866-32E0-5663-8E241C6443D8}"/>
              </a:ext>
            </a:extLst>
          </p:cNvPr>
          <p:cNvSpPr/>
          <p:nvPr/>
        </p:nvSpPr>
        <p:spPr>
          <a:xfrm>
            <a:off x="10011883" y="4214665"/>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00" name="object 274">
            <a:extLst>
              <a:ext uri="{FF2B5EF4-FFF2-40B4-BE49-F238E27FC236}">
                <a16:creationId xmlns:a16="http://schemas.microsoft.com/office/drawing/2014/main" id="{AC2F6CEB-32BC-9709-F10F-8ADCEDC4D359}"/>
              </a:ext>
            </a:extLst>
          </p:cNvPr>
          <p:cNvSpPr/>
          <p:nvPr/>
        </p:nvSpPr>
        <p:spPr>
          <a:xfrm>
            <a:off x="10219773" y="4214666"/>
            <a:ext cx="80951" cy="86621"/>
          </a:xfrm>
          <a:prstGeom prst="rect">
            <a:avLst/>
          </a:prstGeom>
          <a:blipFill>
            <a:blip r:embed="rId22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01" name="object 275">
            <a:extLst>
              <a:ext uri="{FF2B5EF4-FFF2-40B4-BE49-F238E27FC236}">
                <a16:creationId xmlns:a16="http://schemas.microsoft.com/office/drawing/2014/main" id="{A3F08191-AC10-222C-F0DC-23C562B63AB5}"/>
              </a:ext>
            </a:extLst>
          </p:cNvPr>
          <p:cNvSpPr/>
          <p:nvPr/>
        </p:nvSpPr>
        <p:spPr>
          <a:xfrm>
            <a:off x="10450715" y="4214666"/>
            <a:ext cx="66204" cy="86621"/>
          </a:xfrm>
          <a:prstGeom prst="rect">
            <a:avLst/>
          </a:prstGeom>
          <a:blipFill>
            <a:blip r:embed="rId18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02" name="object 276">
            <a:extLst>
              <a:ext uri="{FF2B5EF4-FFF2-40B4-BE49-F238E27FC236}">
                <a16:creationId xmlns:a16="http://schemas.microsoft.com/office/drawing/2014/main" id="{A267C622-2352-FBCC-FA7A-1AFC9C2CFC0D}"/>
              </a:ext>
            </a:extLst>
          </p:cNvPr>
          <p:cNvSpPr/>
          <p:nvPr/>
        </p:nvSpPr>
        <p:spPr>
          <a:xfrm>
            <a:off x="10671964" y="4212492"/>
            <a:ext cx="80998" cy="90957"/>
          </a:xfrm>
          <a:prstGeom prst="rect">
            <a:avLst/>
          </a:prstGeom>
          <a:blipFill>
            <a:blip r:embed="rId22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03" name="object 277">
            <a:extLst>
              <a:ext uri="{FF2B5EF4-FFF2-40B4-BE49-F238E27FC236}">
                <a16:creationId xmlns:a16="http://schemas.microsoft.com/office/drawing/2014/main" id="{6977E2A1-D920-0528-FDBE-A2ABEDC4D17E}"/>
              </a:ext>
            </a:extLst>
          </p:cNvPr>
          <p:cNvSpPr/>
          <p:nvPr/>
        </p:nvSpPr>
        <p:spPr>
          <a:xfrm>
            <a:off x="6638788" y="4438827"/>
            <a:ext cx="119689" cy="88795"/>
          </a:xfrm>
          <a:prstGeom prst="rect">
            <a:avLst/>
          </a:prstGeom>
          <a:blipFill>
            <a:blip r:embed="rId13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04" name="object 278">
            <a:extLst>
              <a:ext uri="{FF2B5EF4-FFF2-40B4-BE49-F238E27FC236}">
                <a16:creationId xmlns:a16="http://schemas.microsoft.com/office/drawing/2014/main" id="{A918A4E9-7FF2-D734-D9ED-F8F7596AF4C0}"/>
              </a:ext>
            </a:extLst>
          </p:cNvPr>
          <p:cNvSpPr/>
          <p:nvPr/>
        </p:nvSpPr>
        <p:spPr>
          <a:xfrm>
            <a:off x="7204630" y="4438827"/>
            <a:ext cx="125315" cy="88795"/>
          </a:xfrm>
          <a:prstGeom prst="rect">
            <a:avLst/>
          </a:prstGeom>
          <a:blipFill>
            <a:blip r:embed="rId13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05" name="object 279">
            <a:extLst>
              <a:ext uri="{FF2B5EF4-FFF2-40B4-BE49-F238E27FC236}">
                <a16:creationId xmlns:a16="http://schemas.microsoft.com/office/drawing/2014/main" id="{90F90F02-563F-268F-CB1A-D7818F415CA1}"/>
              </a:ext>
            </a:extLst>
          </p:cNvPr>
          <p:cNvSpPr/>
          <p:nvPr/>
        </p:nvSpPr>
        <p:spPr>
          <a:xfrm>
            <a:off x="6921703" y="4438827"/>
            <a:ext cx="119701" cy="88795"/>
          </a:xfrm>
          <a:prstGeom prst="rect">
            <a:avLst/>
          </a:prstGeom>
          <a:blipFill>
            <a:blip r:embed="rId22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06" name="object 280">
            <a:extLst>
              <a:ext uri="{FF2B5EF4-FFF2-40B4-BE49-F238E27FC236}">
                <a16:creationId xmlns:a16="http://schemas.microsoft.com/office/drawing/2014/main" id="{8E47462E-87D3-0DBA-9F92-9BEE2A59DBDF}"/>
              </a:ext>
            </a:extLst>
          </p:cNvPr>
          <p:cNvSpPr/>
          <p:nvPr/>
        </p:nvSpPr>
        <p:spPr>
          <a:xfrm>
            <a:off x="7502784" y="4440990"/>
            <a:ext cx="80368" cy="86632"/>
          </a:xfrm>
          <a:prstGeom prst="rect">
            <a:avLst/>
          </a:prstGeom>
          <a:blipFill>
            <a:blip r:embed="rId1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07" name="object 281">
            <a:extLst>
              <a:ext uri="{FF2B5EF4-FFF2-40B4-BE49-F238E27FC236}">
                <a16:creationId xmlns:a16="http://schemas.microsoft.com/office/drawing/2014/main" id="{CC64C638-5C2E-BD16-6D41-039CDDC47671}"/>
              </a:ext>
            </a:extLst>
          </p:cNvPr>
          <p:cNvSpPr/>
          <p:nvPr/>
        </p:nvSpPr>
        <p:spPr>
          <a:xfrm>
            <a:off x="7748518" y="4440990"/>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08" name="object 282">
            <a:extLst>
              <a:ext uri="{FF2B5EF4-FFF2-40B4-BE49-F238E27FC236}">
                <a16:creationId xmlns:a16="http://schemas.microsoft.com/office/drawing/2014/main" id="{DEF2E35D-9E26-7507-03AF-A59705582B9E}"/>
              </a:ext>
            </a:extLst>
          </p:cNvPr>
          <p:cNvSpPr/>
          <p:nvPr/>
        </p:nvSpPr>
        <p:spPr>
          <a:xfrm>
            <a:off x="7960544" y="4438828"/>
            <a:ext cx="70182" cy="90957"/>
          </a:xfrm>
          <a:prstGeom prst="rect">
            <a:avLst/>
          </a:prstGeom>
          <a:blipFill>
            <a:blip r:embed="rId13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09" name="object 283">
            <a:extLst>
              <a:ext uri="{FF2B5EF4-FFF2-40B4-BE49-F238E27FC236}">
                <a16:creationId xmlns:a16="http://schemas.microsoft.com/office/drawing/2014/main" id="{39CE70F5-5CE2-EDD4-5CC9-E22AD35DAFCE}"/>
              </a:ext>
            </a:extLst>
          </p:cNvPr>
          <p:cNvSpPr/>
          <p:nvPr/>
        </p:nvSpPr>
        <p:spPr>
          <a:xfrm>
            <a:off x="8187362" y="4440990"/>
            <a:ext cx="72524" cy="86632"/>
          </a:xfrm>
          <a:prstGeom prst="rect">
            <a:avLst/>
          </a:prstGeom>
          <a:blipFill>
            <a:blip r:embed="rId13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0" name="object 284">
            <a:extLst>
              <a:ext uri="{FF2B5EF4-FFF2-40B4-BE49-F238E27FC236}">
                <a16:creationId xmlns:a16="http://schemas.microsoft.com/office/drawing/2014/main" id="{8B35AEFB-7B61-8556-9F81-BCD5231D5455}"/>
              </a:ext>
            </a:extLst>
          </p:cNvPr>
          <p:cNvSpPr/>
          <p:nvPr/>
        </p:nvSpPr>
        <p:spPr>
          <a:xfrm>
            <a:off x="8427528" y="444099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1" name="object 285">
            <a:extLst>
              <a:ext uri="{FF2B5EF4-FFF2-40B4-BE49-F238E27FC236}">
                <a16:creationId xmlns:a16="http://schemas.microsoft.com/office/drawing/2014/main" id="{5BEB7BD7-CAF2-7541-D4B3-C392FE303A5A}"/>
              </a:ext>
            </a:extLst>
          </p:cNvPr>
          <p:cNvSpPr/>
          <p:nvPr/>
        </p:nvSpPr>
        <p:spPr>
          <a:xfrm>
            <a:off x="8653863" y="4440990"/>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2" name="object 286">
            <a:extLst>
              <a:ext uri="{FF2B5EF4-FFF2-40B4-BE49-F238E27FC236}">
                <a16:creationId xmlns:a16="http://schemas.microsoft.com/office/drawing/2014/main" id="{422A446B-C875-314B-7D36-7CAC685407CF}"/>
              </a:ext>
            </a:extLst>
          </p:cNvPr>
          <p:cNvSpPr/>
          <p:nvPr/>
        </p:nvSpPr>
        <p:spPr>
          <a:xfrm>
            <a:off x="8865890" y="4438828"/>
            <a:ext cx="70171" cy="90957"/>
          </a:xfrm>
          <a:prstGeom prst="rect">
            <a:avLst/>
          </a:prstGeom>
          <a:blipFill>
            <a:blip r:embed="rId13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3" name="object 287">
            <a:extLst>
              <a:ext uri="{FF2B5EF4-FFF2-40B4-BE49-F238E27FC236}">
                <a16:creationId xmlns:a16="http://schemas.microsoft.com/office/drawing/2014/main" id="{33AF08C6-5559-78FF-2B60-3C1A40CF0FDA}"/>
              </a:ext>
            </a:extLst>
          </p:cNvPr>
          <p:cNvSpPr/>
          <p:nvPr/>
        </p:nvSpPr>
        <p:spPr>
          <a:xfrm>
            <a:off x="9092708" y="4440990"/>
            <a:ext cx="65789" cy="86632"/>
          </a:xfrm>
          <a:prstGeom prst="rect">
            <a:avLst/>
          </a:prstGeom>
          <a:blipFill>
            <a:blip r:embed="rId6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4" name="object 288">
            <a:extLst>
              <a:ext uri="{FF2B5EF4-FFF2-40B4-BE49-F238E27FC236}">
                <a16:creationId xmlns:a16="http://schemas.microsoft.com/office/drawing/2014/main" id="{602EEB19-233A-414F-553A-D6752F30C878}"/>
              </a:ext>
            </a:extLst>
          </p:cNvPr>
          <p:cNvSpPr/>
          <p:nvPr/>
        </p:nvSpPr>
        <p:spPr>
          <a:xfrm>
            <a:off x="9352791" y="444099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5" name="object 289">
            <a:extLst>
              <a:ext uri="{FF2B5EF4-FFF2-40B4-BE49-F238E27FC236}">
                <a16:creationId xmlns:a16="http://schemas.microsoft.com/office/drawing/2014/main" id="{60B74875-6992-192D-9218-2EFA13E7FB61}"/>
              </a:ext>
            </a:extLst>
          </p:cNvPr>
          <p:cNvSpPr/>
          <p:nvPr/>
        </p:nvSpPr>
        <p:spPr>
          <a:xfrm>
            <a:off x="9551085" y="444098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6" name="object 290">
            <a:extLst>
              <a:ext uri="{FF2B5EF4-FFF2-40B4-BE49-F238E27FC236}">
                <a16:creationId xmlns:a16="http://schemas.microsoft.com/office/drawing/2014/main" id="{A2290B51-F03C-C665-68FE-916E5DA292FE}"/>
              </a:ext>
            </a:extLst>
          </p:cNvPr>
          <p:cNvSpPr/>
          <p:nvPr/>
        </p:nvSpPr>
        <p:spPr>
          <a:xfrm>
            <a:off x="9780929" y="4440990"/>
            <a:ext cx="64971" cy="86632"/>
          </a:xfrm>
          <a:prstGeom prst="rect">
            <a:avLst/>
          </a:prstGeom>
          <a:blipFill>
            <a:blip r:embed="rId12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7" name="object 291">
            <a:extLst>
              <a:ext uri="{FF2B5EF4-FFF2-40B4-BE49-F238E27FC236}">
                <a16:creationId xmlns:a16="http://schemas.microsoft.com/office/drawing/2014/main" id="{EFA56067-FF71-C645-1B11-A9B833B6BB8B}"/>
              </a:ext>
            </a:extLst>
          </p:cNvPr>
          <p:cNvSpPr/>
          <p:nvPr/>
        </p:nvSpPr>
        <p:spPr>
          <a:xfrm>
            <a:off x="10011883" y="444099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8" name="object 292">
            <a:extLst>
              <a:ext uri="{FF2B5EF4-FFF2-40B4-BE49-F238E27FC236}">
                <a16:creationId xmlns:a16="http://schemas.microsoft.com/office/drawing/2014/main" id="{277E9415-645F-5841-5715-DBC02F50CADB}"/>
              </a:ext>
            </a:extLst>
          </p:cNvPr>
          <p:cNvSpPr/>
          <p:nvPr/>
        </p:nvSpPr>
        <p:spPr>
          <a:xfrm>
            <a:off x="10219773" y="4440990"/>
            <a:ext cx="80951" cy="86632"/>
          </a:xfrm>
          <a:prstGeom prst="rect">
            <a:avLst/>
          </a:prstGeom>
          <a:blipFill>
            <a:blip r:embed="rId22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9" name="object 293">
            <a:extLst>
              <a:ext uri="{FF2B5EF4-FFF2-40B4-BE49-F238E27FC236}">
                <a16:creationId xmlns:a16="http://schemas.microsoft.com/office/drawing/2014/main" id="{ACF11979-296E-5FB1-6217-412A28F90A98}"/>
              </a:ext>
            </a:extLst>
          </p:cNvPr>
          <p:cNvSpPr/>
          <p:nvPr/>
        </p:nvSpPr>
        <p:spPr>
          <a:xfrm>
            <a:off x="10450715" y="4440990"/>
            <a:ext cx="66204" cy="86632"/>
          </a:xfrm>
          <a:prstGeom prst="rect">
            <a:avLst/>
          </a:prstGeom>
          <a:blipFill>
            <a:blip r:embed="rId18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20" name="object 294">
            <a:extLst>
              <a:ext uri="{FF2B5EF4-FFF2-40B4-BE49-F238E27FC236}">
                <a16:creationId xmlns:a16="http://schemas.microsoft.com/office/drawing/2014/main" id="{35ED3F71-1ABC-D6D8-FADB-A8CDE7814526}"/>
              </a:ext>
            </a:extLst>
          </p:cNvPr>
          <p:cNvSpPr/>
          <p:nvPr/>
        </p:nvSpPr>
        <p:spPr>
          <a:xfrm>
            <a:off x="10671964" y="4438828"/>
            <a:ext cx="81000" cy="90957"/>
          </a:xfrm>
          <a:prstGeom prst="rect">
            <a:avLst/>
          </a:prstGeom>
          <a:blipFill>
            <a:blip r:embed="rId14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21" name="object 295">
            <a:extLst>
              <a:ext uri="{FF2B5EF4-FFF2-40B4-BE49-F238E27FC236}">
                <a16:creationId xmlns:a16="http://schemas.microsoft.com/office/drawing/2014/main" id="{AA88E961-973F-680F-BC78-FAC2E40993F5}"/>
              </a:ext>
            </a:extLst>
          </p:cNvPr>
          <p:cNvSpPr/>
          <p:nvPr/>
        </p:nvSpPr>
        <p:spPr>
          <a:xfrm>
            <a:off x="6638788" y="4665164"/>
            <a:ext cx="120452" cy="90956"/>
          </a:xfrm>
          <a:prstGeom prst="rect">
            <a:avLst/>
          </a:prstGeom>
          <a:blipFill>
            <a:blip r:embed="rId22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22" name="object 296">
            <a:extLst>
              <a:ext uri="{FF2B5EF4-FFF2-40B4-BE49-F238E27FC236}">
                <a16:creationId xmlns:a16="http://schemas.microsoft.com/office/drawing/2014/main" id="{C7D4DC42-6983-E356-F94A-E9FE2DFF7ED4}"/>
              </a:ext>
            </a:extLst>
          </p:cNvPr>
          <p:cNvSpPr/>
          <p:nvPr/>
        </p:nvSpPr>
        <p:spPr>
          <a:xfrm>
            <a:off x="7204630" y="4665164"/>
            <a:ext cx="125315" cy="88789"/>
          </a:xfrm>
          <a:prstGeom prst="rect">
            <a:avLst/>
          </a:prstGeom>
          <a:blipFill>
            <a:blip r:embed="rId2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23" name="object 297">
            <a:extLst>
              <a:ext uri="{FF2B5EF4-FFF2-40B4-BE49-F238E27FC236}">
                <a16:creationId xmlns:a16="http://schemas.microsoft.com/office/drawing/2014/main" id="{156578D4-3D0B-F441-6E3F-A75F8314EB04}"/>
              </a:ext>
            </a:extLst>
          </p:cNvPr>
          <p:cNvSpPr/>
          <p:nvPr/>
        </p:nvSpPr>
        <p:spPr>
          <a:xfrm>
            <a:off x="6921703" y="4665164"/>
            <a:ext cx="120452" cy="90956"/>
          </a:xfrm>
          <a:prstGeom prst="rect">
            <a:avLst/>
          </a:prstGeom>
          <a:blipFill>
            <a:blip r:embed="rId22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24" name="object 298">
            <a:extLst>
              <a:ext uri="{FF2B5EF4-FFF2-40B4-BE49-F238E27FC236}">
                <a16:creationId xmlns:a16="http://schemas.microsoft.com/office/drawing/2014/main" id="{892F7B85-45F0-7650-72DD-29D9C5BD0323}"/>
              </a:ext>
            </a:extLst>
          </p:cNvPr>
          <p:cNvSpPr/>
          <p:nvPr/>
        </p:nvSpPr>
        <p:spPr>
          <a:xfrm>
            <a:off x="7502784" y="4667327"/>
            <a:ext cx="80368" cy="86627"/>
          </a:xfrm>
          <a:prstGeom prst="rect">
            <a:avLst/>
          </a:prstGeom>
          <a:blipFill>
            <a:blip r:embed="rId14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25" name="object 299">
            <a:extLst>
              <a:ext uri="{FF2B5EF4-FFF2-40B4-BE49-F238E27FC236}">
                <a16:creationId xmlns:a16="http://schemas.microsoft.com/office/drawing/2014/main" id="{5863E565-5708-EA7F-A1CE-C724406EE115}"/>
              </a:ext>
            </a:extLst>
          </p:cNvPr>
          <p:cNvSpPr/>
          <p:nvPr/>
        </p:nvSpPr>
        <p:spPr>
          <a:xfrm>
            <a:off x="7748518" y="4667327"/>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26" name="object 300">
            <a:extLst>
              <a:ext uri="{FF2B5EF4-FFF2-40B4-BE49-F238E27FC236}">
                <a16:creationId xmlns:a16="http://schemas.microsoft.com/office/drawing/2014/main" id="{A2435872-0331-A091-AAEB-4D89DA35EAEA}"/>
              </a:ext>
            </a:extLst>
          </p:cNvPr>
          <p:cNvSpPr/>
          <p:nvPr/>
        </p:nvSpPr>
        <p:spPr>
          <a:xfrm>
            <a:off x="7960544" y="4665164"/>
            <a:ext cx="70182" cy="90956"/>
          </a:xfrm>
          <a:prstGeom prst="rect">
            <a:avLst/>
          </a:prstGeom>
          <a:blipFill>
            <a:blip r:embed="rId14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27" name="object 301">
            <a:extLst>
              <a:ext uri="{FF2B5EF4-FFF2-40B4-BE49-F238E27FC236}">
                <a16:creationId xmlns:a16="http://schemas.microsoft.com/office/drawing/2014/main" id="{6B676714-5B27-DC2D-7FBE-5075DEF76D02}"/>
              </a:ext>
            </a:extLst>
          </p:cNvPr>
          <p:cNvSpPr/>
          <p:nvPr/>
        </p:nvSpPr>
        <p:spPr>
          <a:xfrm>
            <a:off x="8187362" y="4667327"/>
            <a:ext cx="72524" cy="86627"/>
          </a:xfrm>
          <a:prstGeom prst="rect">
            <a:avLst/>
          </a:prstGeom>
          <a:blipFill>
            <a:blip r:embed="rId14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28" name="object 302">
            <a:extLst>
              <a:ext uri="{FF2B5EF4-FFF2-40B4-BE49-F238E27FC236}">
                <a16:creationId xmlns:a16="http://schemas.microsoft.com/office/drawing/2014/main" id="{8A756745-CEC0-B873-0DD2-AC97DF6FBE37}"/>
              </a:ext>
            </a:extLst>
          </p:cNvPr>
          <p:cNvSpPr/>
          <p:nvPr/>
        </p:nvSpPr>
        <p:spPr>
          <a:xfrm>
            <a:off x="8427528" y="4667327"/>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29" name="object 303">
            <a:extLst>
              <a:ext uri="{FF2B5EF4-FFF2-40B4-BE49-F238E27FC236}">
                <a16:creationId xmlns:a16="http://schemas.microsoft.com/office/drawing/2014/main" id="{AA502402-9486-5AD1-ED91-36447965D393}"/>
              </a:ext>
            </a:extLst>
          </p:cNvPr>
          <p:cNvSpPr/>
          <p:nvPr/>
        </p:nvSpPr>
        <p:spPr>
          <a:xfrm>
            <a:off x="8653863" y="4667327"/>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30" name="object 304">
            <a:extLst>
              <a:ext uri="{FF2B5EF4-FFF2-40B4-BE49-F238E27FC236}">
                <a16:creationId xmlns:a16="http://schemas.microsoft.com/office/drawing/2014/main" id="{BC6C9EDC-13DC-7693-817D-5F3B5CDFAEAE}"/>
              </a:ext>
            </a:extLst>
          </p:cNvPr>
          <p:cNvSpPr/>
          <p:nvPr/>
        </p:nvSpPr>
        <p:spPr>
          <a:xfrm>
            <a:off x="8865890" y="4665164"/>
            <a:ext cx="70171" cy="90956"/>
          </a:xfrm>
          <a:prstGeom prst="rect">
            <a:avLst/>
          </a:prstGeom>
          <a:blipFill>
            <a:blip r:embed="rId14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31" name="object 305">
            <a:extLst>
              <a:ext uri="{FF2B5EF4-FFF2-40B4-BE49-F238E27FC236}">
                <a16:creationId xmlns:a16="http://schemas.microsoft.com/office/drawing/2014/main" id="{0A276C90-932E-2964-AD13-9B54350E119C}"/>
              </a:ext>
            </a:extLst>
          </p:cNvPr>
          <p:cNvSpPr/>
          <p:nvPr/>
        </p:nvSpPr>
        <p:spPr>
          <a:xfrm>
            <a:off x="9092708" y="4667327"/>
            <a:ext cx="65789" cy="86627"/>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32" name="object 306">
            <a:extLst>
              <a:ext uri="{FF2B5EF4-FFF2-40B4-BE49-F238E27FC236}">
                <a16:creationId xmlns:a16="http://schemas.microsoft.com/office/drawing/2014/main" id="{E4BEF454-30AB-41CB-B3C7-FE17FAB08B4B}"/>
              </a:ext>
            </a:extLst>
          </p:cNvPr>
          <p:cNvSpPr/>
          <p:nvPr/>
        </p:nvSpPr>
        <p:spPr>
          <a:xfrm>
            <a:off x="9352791" y="4667327"/>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33" name="object 307">
            <a:extLst>
              <a:ext uri="{FF2B5EF4-FFF2-40B4-BE49-F238E27FC236}">
                <a16:creationId xmlns:a16="http://schemas.microsoft.com/office/drawing/2014/main" id="{7CA8E0A2-C55C-8AD7-75D4-2DBCDBE72407}"/>
              </a:ext>
            </a:extLst>
          </p:cNvPr>
          <p:cNvSpPr/>
          <p:nvPr/>
        </p:nvSpPr>
        <p:spPr>
          <a:xfrm>
            <a:off x="9551085" y="4667326"/>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34" name="object 308">
            <a:extLst>
              <a:ext uri="{FF2B5EF4-FFF2-40B4-BE49-F238E27FC236}">
                <a16:creationId xmlns:a16="http://schemas.microsoft.com/office/drawing/2014/main" id="{1B06A9E0-44F0-B5B1-BAD3-29BEEE0B27E8}"/>
              </a:ext>
            </a:extLst>
          </p:cNvPr>
          <p:cNvSpPr/>
          <p:nvPr/>
        </p:nvSpPr>
        <p:spPr>
          <a:xfrm>
            <a:off x="9780929" y="4667327"/>
            <a:ext cx="64971" cy="86627"/>
          </a:xfrm>
          <a:prstGeom prst="rect">
            <a:avLst/>
          </a:prstGeom>
          <a:blipFill>
            <a:blip r:embed="rId5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35" name="object 309">
            <a:extLst>
              <a:ext uri="{FF2B5EF4-FFF2-40B4-BE49-F238E27FC236}">
                <a16:creationId xmlns:a16="http://schemas.microsoft.com/office/drawing/2014/main" id="{AC947615-7921-DE14-C234-62E98483B368}"/>
              </a:ext>
            </a:extLst>
          </p:cNvPr>
          <p:cNvSpPr/>
          <p:nvPr/>
        </p:nvSpPr>
        <p:spPr>
          <a:xfrm>
            <a:off x="10011883" y="4667327"/>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36" name="object 310">
            <a:extLst>
              <a:ext uri="{FF2B5EF4-FFF2-40B4-BE49-F238E27FC236}">
                <a16:creationId xmlns:a16="http://schemas.microsoft.com/office/drawing/2014/main" id="{EBA329F2-2EED-2FF1-3E72-2EC7C2819DA9}"/>
              </a:ext>
            </a:extLst>
          </p:cNvPr>
          <p:cNvSpPr/>
          <p:nvPr/>
        </p:nvSpPr>
        <p:spPr>
          <a:xfrm>
            <a:off x="10219773" y="4667327"/>
            <a:ext cx="80951" cy="86627"/>
          </a:xfrm>
          <a:prstGeom prst="rect">
            <a:avLst/>
          </a:prstGeom>
          <a:blipFill>
            <a:blip r:embed="rId22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37" name="object 311">
            <a:extLst>
              <a:ext uri="{FF2B5EF4-FFF2-40B4-BE49-F238E27FC236}">
                <a16:creationId xmlns:a16="http://schemas.microsoft.com/office/drawing/2014/main" id="{3E0C544E-492F-C0B6-DF52-5FE2F8B3BBA9}"/>
              </a:ext>
            </a:extLst>
          </p:cNvPr>
          <p:cNvSpPr/>
          <p:nvPr/>
        </p:nvSpPr>
        <p:spPr>
          <a:xfrm>
            <a:off x="10450715" y="4667327"/>
            <a:ext cx="66204" cy="86627"/>
          </a:xfrm>
          <a:prstGeom prst="rect">
            <a:avLst/>
          </a:prstGeom>
          <a:blipFill>
            <a:blip r:embed="rId22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38" name="object 312">
            <a:extLst>
              <a:ext uri="{FF2B5EF4-FFF2-40B4-BE49-F238E27FC236}">
                <a16:creationId xmlns:a16="http://schemas.microsoft.com/office/drawing/2014/main" id="{FE305D2F-7835-DBB0-1CA7-533C82F86B83}"/>
              </a:ext>
            </a:extLst>
          </p:cNvPr>
          <p:cNvSpPr/>
          <p:nvPr/>
        </p:nvSpPr>
        <p:spPr>
          <a:xfrm>
            <a:off x="10671965" y="4665164"/>
            <a:ext cx="80999" cy="90956"/>
          </a:xfrm>
          <a:prstGeom prst="rect">
            <a:avLst/>
          </a:prstGeom>
          <a:blipFill>
            <a:blip r:embed="rId22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39" name="object 313">
            <a:extLst>
              <a:ext uri="{FF2B5EF4-FFF2-40B4-BE49-F238E27FC236}">
                <a16:creationId xmlns:a16="http://schemas.microsoft.com/office/drawing/2014/main" id="{14145FAE-23E9-5375-2975-0F76641A8FA3}"/>
              </a:ext>
            </a:extLst>
          </p:cNvPr>
          <p:cNvSpPr/>
          <p:nvPr/>
        </p:nvSpPr>
        <p:spPr>
          <a:xfrm>
            <a:off x="6638788" y="4891495"/>
            <a:ext cx="125304" cy="88799"/>
          </a:xfrm>
          <a:prstGeom prst="rect">
            <a:avLst/>
          </a:prstGeom>
          <a:blipFill>
            <a:blip r:embed="rId15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40" name="object 314">
            <a:extLst>
              <a:ext uri="{FF2B5EF4-FFF2-40B4-BE49-F238E27FC236}">
                <a16:creationId xmlns:a16="http://schemas.microsoft.com/office/drawing/2014/main" id="{378FC66D-7D30-1D07-8BBA-6990ACED2791}"/>
              </a:ext>
            </a:extLst>
          </p:cNvPr>
          <p:cNvSpPr/>
          <p:nvPr/>
        </p:nvSpPr>
        <p:spPr>
          <a:xfrm>
            <a:off x="7204630" y="4891495"/>
            <a:ext cx="125315" cy="88799"/>
          </a:xfrm>
          <a:prstGeom prst="rect">
            <a:avLst/>
          </a:prstGeom>
          <a:blipFill>
            <a:blip r:embed="rId15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41" name="object 315">
            <a:extLst>
              <a:ext uri="{FF2B5EF4-FFF2-40B4-BE49-F238E27FC236}">
                <a16:creationId xmlns:a16="http://schemas.microsoft.com/office/drawing/2014/main" id="{14EA8785-3671-A619-D868-5EBBBF36409D}"/>
              </a:ext>
            </a:extLst>
          </p:cNvPr>
          <p:cNvSpPr/>
          <p:nvPr/>
        </p:nvSpPr>
        <p:spPr>
          <a:xfrm>
            <a:off x="7502784" y="4893662"/>
            <a:ext cx="80368" cy="86632"/>
          </a:xfrm>
          <a:prstGeom prst="rect">
            <a:avLst/>
          </a:prstGeom>
          <a:blipFill>
            <a:blip r:embed="rId8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42" name="object 316">
            <a:extLst>
              <a:ext uri="{FF2B5EF4-FFF2-40B4-BE49-F238E27FC236}">
                <a16:creationId xmlns:a16="http://schemas.microsoft.com/office/drawing/2014/main" id="{8E46860A-3E86-CBE2-C4A0-1D8EB42C9E60}"/>
              </a:ext>
            </a:extLst>
          </p:cNvPr>
          <p:cNvSpPr/>
          <p:nvPr/>
        </p:nvSpPr>
        <p:spPr>
          <a:xfrm>
            <a:off x="7748518" y="4893662"/>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43" name="object 317">
            <a:extLst>
              <a:ext uri="{FF2B5EF4-FFF2-40B4-BE49-F238E27FC236}">
                <a16:creationId xmlns:a16="http://schemas.microsoft.com/office/drawing/2014/main" id="{1D873AC1-7996-E33F-1A40-8E3C65A18FDC}"/>
              </a:ext>
            </a:extLst>
          </p:cNvPr>
          <p:cNvSpPr/>
          <p:nvPr/>
        </p:nvSpPr>
        <p:spPr>
          <a:xfrm>
            <a:off x="7960544" y="4891494"/>
            <a:ext cx="70182" cy="90965"/>
          </a:xfrm>
          <a:prstGeom prst="rect">
            <a:avLst/>
          </a:prstGeom>
          <a:blipFill>
            <a:blip r:embed="rId1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44" name="object 318">
            <a:extLst>
              <a:ext uri="{FF2B5EF4-FFF2-40B4-BE49-F238E27FC236}">
                <a16:creationId xmlns:a16="http://schemas.microsoft.com/office/drawing/2014/main" id="{6E1E11BE-9F05-499A-6C74-F362BD01D98B}"/>
              </a:ext>
            </a:extLst>
          </p:cNvPr>
          <p:cNvSpPr/>
          <p:nvPr/>
        </p:nvSpPr>
        <p:spPr>
          <a:xfrm>
            <a:off x="8187362" y="4893662"/>
            <a:ext cx="72524" cy="86632"/>
          </a:xfrm>
          <a:prstGeom prst="rect">
            <a:avLst/>
          </a:prstGeom>
          <a:blipFill>
            <a:blip r:embed="rId15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45" name="object 319">
            <a:extLst>
              <a:ext uri="{FF2B5EF4-FFF2-40B4-BE49-F238E27FC236}">
                <a16:creationId xmlns:a16="http://schemas.microsoft.com/office/drawing/2014/main" id="{297B42A9-B61E-0594-865B-D09706D2B508}"/>
              </a:ext>
            </a:extLst>
          </p:cNvPr>
          <p:cNvSpPr/>
          <p:nvPr/>
        </p:nvSpPr>
        <p:spPr>
          <a:xfrm>
            <a:off x="8427528" y="4893662"/>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46" name="object 320">
            <a:extLst>
              <a:ext uri="{FF2B5EF4-FFF2-40B4-BE49-F238E27FC236}">
                <a16:creationId xmlns:a16="http://schemas.microsoft.com/office/drawing/2014/main" id="{4EAE7A86-CE5E-4154-6967-B00C5C7B5BDE}"/>
              </a:ext>
            </a:extLst>
          </p:cNvPr>
          <p:cNvSpPr/>
          <p:nvPr/>
        </p:nvSpPr>
        <p:spPr>
          <a:xfrm>
            <a:off x="8653863" y="4893662"/>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47" name="object 321">
            <a:extLst>
              <a:ext uri="{FF2B5EF4-FFF2-40B4-BE49-F238E27FC236}">
                <a16:creationId xmlns:a16="http://schemas.microsoft.com/office/drawing/2014/main" id="{3D75DE1D-DBD4-EBB5-3BB1-BC19B20BCA65}"/>
              </a:ext>
            </a:extLst>
          </p:cNvPr>
          <p:cNvSpPr/>
          <p:nvPr/>
        </p:nvSpPr>
        <p:spPr>
          <a:xfrm>
            <a:off x="8865890" y="4891494"/>
            <a:ext cx="70171" cy="90965"/>
          </a:xfrm>
          <a:prstGeom prst="rect">
            <a:avLst/>
          </a:prstGeom>
          <a:blipFill>
            <a:blip r:embed="rId15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48" name="object 322">
            <a:extLst>
              <a:ext uri="{FF2B5EF4-FFF2-40B4-BE49-F238E27FC236}">
                <a16:creationId xmlns:a16="http://schemas.microsoft.com/office/drawing/2014/main" id="{2671A414-AE48-425F-D2C0-86238AD0F381}"/>
              </a:ext>
            </a:extLst>
          </p:cNvPr>
          <p:cNvSpPr/>
          <p:nvPr/>
        </p:nvSpPr>
        <p:spPr>
          <a:xfrm>
            <a:off x="9092708" y="4893662"/>
            <a:ext cx="65789" cy="86632"/>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49" name="object 323">
            <a:extLst>
              <a:ext uri="{FF2B5EF4-FFF2-40B4-BE49-F238E27FC236}">
                <a16:creationId xmlns:a16="http://schemas.microsoft.com/office/drawing/2014/main" id="{574BD050-8BC9-88F4-DABA-E0963DCD841A}"/>
              </a:ext>
            </a:extLst>
          </p:cNvPr>
          <p:cNvSpPr/>
          <p:nvPr/>
        </p:nvSpPr>
        <p:spPr>
          <a:xfrm>
            <a:off x="9352791" y="4893662"/>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50" name="object 324">
            <a:extLst>
              <a:ext uri="{FF2B5EF4-FFF2-40B4-BE49-F238E27FC236}">
                <a16:creationId xmlns:a16="http://schemas.microsoft.com/office/drawing/2014/main" id="{712E0E6E-0E26-74C4-CE6E-98A6426255FD}"/>
              </a:ext>
            </a:extLst>
          </p:cNvPr>
          <p:cNvSpPr/>
          <p:nvPr/>
        </p:nvSpPr>
        <p:spPr>
          <a:xfrm>
            <a:off x="9551085" y="4893661"/>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51" name="object 325">
            <a:extLst>
              <a:ext uri="{FF2B5EF4-FFF2-40B4-BE49-F238E27FC236}">
                <a16:creationId xmlns:a16="http://schemas.microsoft.com/office/drawing/2014/main" id="{0D6F7559-C18F-4B3D-C612-3D0FBD097170}"/>
              </a:ext>
            </a:extLst>
          </p:cNvPr>
          <p:cNvSpPr/>
          <p:nvPr/>
        </p:nvSpPr>
        <p:spPr>
          <a:xfrm>
            <a:off x="9780929" y="4893662"/>
            <a:ext cx="64971" cy="86632"/>
          </a:xfrm>
          <a:prstGeom prst="rect">
            <a:avLst/>
          </a:prstGeom>
          <a:blipFill>
            <a:blip r:embed="rId15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52" name="object 326">
            <a:extLst>
              <a:ext uri="{FF2B5EF4-FFF2-40B4-BE49-F238E27FC236}">
                <a16:creationId xmlns:a16="http://schemas.microsoft.com/office/drawing/2014/main" id="{BB3B7186-ED6E-D512-6ACC-5C203D4ECCF2}"/>
              </a:ext>
            </a:extLst>
          </p:cNvPr>
          <p:cNvSpPr/>
          <p:nvPr/>
        </p:nvSpPr>
        <p:spPr>
          <a:xfrm>
            <a:off x="10011883" y="4893662"/>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53" name="object 327">
            <a:extLst>
              <a:ext uri="{FF2B5EF4-FFF2-40B4-BE49-F238E27FC236}">
                <a16:creationId xmlns:a16="http://schemas.microsoft.com/office/drawing/2014/main" id="{C78ED16A-BF1D-4C8C-B675-241D6F6757BB}"/>
              </a:ext>
            </a:extLst>
          </p:cNvPr>
          <p:cNvSpPr/>
          <p:nvPr/>
        </p:nvSpPr>
        <p:spPr>
          <a:xfrm>
            <a:off x="10219773" y="4893662"/>
            <a:ext cx="80951" cy="86632"/>
          </a:xfrm>
          <a:prstGeom prst="rect">
            <a:avLst/>
          </a:prstGeom>
          <a:blipFill>
            <a:blip r:embed="rId15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54" name="object 328">
            <a:extLst>
              <a:ext uri="{FF2B5EF4-FFF2-40B4-BE49-F238E27FC236}">
                <a16:creationId xmlns:a16="http://schemas.microsoft.com/office/drawing/2014/main" id="{380F507C-FEC2-A267-C36B-1F8C6FBA54C5}"/>
              </a:ext>
            </a:extLst>
          </p:cNvPr>
          <p:cNvSpPr/>
          <p:nvPr/>
        </p:nvSpPr>
        <p:spPr>
          <a:xfrm>
            <a:off x="10450715" y="4893662"/>
            <a:ext cx="66204" cy="86632"/>
          </a:xfrm>
          <a:prstGeom prst="rect">
            <a:avLst/>
          </a:prstGeom>
          <a:blipFill>
            <a:blip r:embed="rId15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55" name="object 329">
            <a:extLst>
              <a:ext uri="{FF2B5EF4-FFF2-40B4-BE49-F238E27FC236}">
                <a16:creationId xmlns:a16="http://schemas.microsoft.com/office/drawing/2014/main" id="{F4AA61F5-66FF-BA5B-1D87-427C89DB6786}"/>
              </a:ext>
            </a:extLst>
          </p:cNvPr>
          <p:cNvSpPr/>
          <p:nvPr/>
        </p:nvSpPr>
        <p:spPr>
          <a:xfrm>
            <a:off x="10671965" y="4891494"/>
            <a:ext cx="80999" cy="90965"/>
          </a:xfrm>
          <a:prstGeom prst="rect">
            <a:avLst/>
          </a:prstGeom>
          <a:blipFill>
            <a:blip r:embed="rId15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56" name="object 330">
            <a:extLst>
              <a:ext uri="{FF2B5EF4-FFF2-40B4-BE49-F238E27FC236}">
                <a16:creationId xmlns:a16="http://schemas.microsoft.com/office/drawing/2014/main" id="{F519EA74-776F-8D19-3AD6-7D908AFD12A4}"/>
              </a:ext>
            </a:extLst>
          </p:cNvPr>
          <p:cNvSpPr/>
          <p:nvPr/>
        </p:nvSpPr>
        <p:spPr>
          <a:xfrm>
            <a:off x="7502784" y="5120003"/>
            <a:ext cx="80368" cy="86622"/>
          </a:xfrm>
          <a:prstGeom prst="rect">
            <a:avLst/>
          </a:prstGeom>
          <a:blipFill>
            <a:blip r:embed="rId15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57" name="object 331">
            <a:extLst>
              <a:ext uri="{FF2B5EF4-FFF2-40B4-BE49-F238E27FC236}">
                <a16:creationId xmlns:a16="http://schemas.microsoft.com/office/drawing/2014/main" id="{E4855292-F693-8664-D6E0-F0624A26AE72}"/>
              </a:ext>
            </a:extLst>
          </p:cNvPr>
          <p:cNvSpPr/>
          <p:nvPr/>
        </p:nvSpPr>
        <p:spPr>
          <a:xfrm>
            <a:off x="7748518" y="5120003"/>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58" name="object 332">
            <a:extLst>
              <a:ext uri="{FF2B5EF4-FFF2-40B4-BE49-F238E27FC236}">
                <a16:creationId xmlns:a16="http://schemas.microsoft.com/office/drawing/2014/main" id="{D2B7E2C0-BD36-C5F3-B354-E3B6754DE3B6}"/>
              </a:ext>
            </a:extLst>
          </p:cNvPr>
          <p:cNvSpPr/>
          <p:nvPr/>
        </p:nvSpPr>
        <p:spPr>
          <a:xfrm>
            <a:off x="7960544" y="5117836"/>
            <a:ext cx="70182" cy="90956"/>
          </a:xfrm>
          <a:prstGeom prst="rect">
            <a:avLst/>
          </a:prstGeom>
          <a:blipFill>
            <a:blip r:embed="rId16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59" name="object 333">
            <a:extLst>
              <a:ext uri="{FF2B5EF4-FFF2-40B4-BE49-F238E27FC236}">
                <a16:creationId xmlns:a16="http://schemas.microsoft.com/office/drawing/2014/main" id="{88C0CA8D-41FF-1279-9C12-D793DA03B773}"/>
              </a:ext>
            </a:extLst>
          </p:cNvPr>
          <p:cNvSpPr/>
          <p:nvPr/>
        </p:nvSpPr>
        <p:spPr>
          <a:xfrm>
            <a:off x="8187362" y="5120003"/>
            <a:ext cx="72524" cy="86622"/>
          </a:xfrm>
          <a:prstGeom prst="rect">
            <a:avLst/>
          </a:prstGeom>
          <a:blipFill>
            <a:blip r:embed="rId16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60" name="object 334">
            <a:extLst>
              <a:ext uri="{FF2B5EF4-FFF2-40B4-BE49-F238E27FC236}">
                <a16:creationId xmlns:a16="http://schemas.microsoft.com/office/drawing/2014/main" id="{C6080105-B4FA-1D01-9C39-52CD48079452}"/>
              </a:ext>
            </a:extLst>
          </p:cNvPr>
          <p:cNvSpPr/>
          <p:nvPr/>
        </p:nvSpPr>
        <p:spPr>
          <a:xfrm>
            <a:off x="8427528" y="5120003"/>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61" name="object 335">
            <a:extLst>
              <a:ext uri="{FF2B5EF4-FFF2-40B4-BE49-F238E27FC236}">
                <a16:creationId xmlns:a16="http://schemas.microsoft.com/office/drawing/2014/main" id="{0311D2F4-E807-820A-F917-D3EB183612C3}"/>
              </a:ext>
            </a:extLst>
          </p:cNvPr>
          <p:cNvSpPr/>
          <p:nvPr/>
        </p:nvSpPr>
        <p:spPr>
          <a:xfrm>
            <a:off x="8653863" y="5120003"/>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62" name="object 336">
            <a:extLst>
              <a:ext uri="{FF2B5EF4-FFF2-40B4-BE49-F238E27FC236}">
                <a16:creationId xmlns:a16="http://schemas.microsoft.com/office/drawing/2014/main" id="{35B2516E-3040-0DD0-7430-2CE892A706BB}"/>
              </a:ext>
            </a:extLst>
          </p:cNvPr>
          <p:cNvSpPr/>
          <p:nvPr/>
        </p:nvSpPr>
        <p:spPr>
          <a:xfrm>
            <a:off x="8865890" y="5117836"/>
            <a:ext cx="70171" cy="90956"/>
          </a:xfrm>
          <a:prstGeom prst="rect">
            <a:avLst/>
          </a:prstGeom>
          <a:blipFill>
            <a:blip r:embed="rId16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63" name="object 337">
            <a:extLst>
              <a:ext uri="{FF2B5EF4-FFF2-40B4-BE49-F238E27FC236}">
                <a16:creationId xmlns:a16="http://schemas.microsoft.com/office/drawing/2014/main" id="{9685B59C-FEBC-4E32-1DF5-46E8DCE9B5FE}"/>
              </a:ext>
            </a:extLst>
          </p:cNvPr>
          <p:cNvSpPr/>
          <p:nvPr/>
        </p:nvSpPr>
        <p:spPr>
          <a:xfrm>
            <a:off x="9092708" y="5120003"/>
            <a:ext cx="65789" cy="86622"/>
          </a:xfrm>
          <a:prstGeom prst="rect">
            <a:avLst/>
          </a:prstGeom>
          <a:blipFill>
            <a:blip r:embed="rId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64" name="object 338">
            <a:extLst>
              <a:ext uri="{FF2B5EF4-FFF2-40B4-BE49-F238E27FC236}">
                <a16:creationId xmlns:a16="http://schemas.microsoft.com/office/drawing/2014/main" id="{A77C4F87-0E5B-23D1-624C-8A915112E61C}"/>
              </a:ext>
            </a:extLst>
          </p:cNvPr>
          <p:cNvSpPr/>
          <p:nvPr/>
        </p:nvSpPr>
        <p:spPr>
          <a:xfrm>
            <a:off x="9352791" y="5120003"/>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65" name="object 339">
            <a:extLst>
              <a:ext uri="{FF2B5EF4-FFF2-40B4-BE49-F238E27FC236}">
                <a16:creationId xmlns:a16="http://schemas.microsoft.com/office/drawing/2014/main" id="{279184E8-B25E-AC91-4BE9-B24390BD91E7}"/>
              </a:ext>
            </a:extLst>
          </p:cNvPr>
          <p:cNvSpPr/>
          <p:nvPr/>
        </p:nvSpPr>
        <p:spPr>
          <a:xfrm>
            <a:off x="9551085" y="5120002"/>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66" name="object 340">
            <a:extLst>
              <a:ext uri="{FF2B5EF4-FFF2-40B4-BE49-F238E27FC236}">
                <a16:creationId xmlns:a16="http://schemas.microsoft.com/office/drawing/2014/main" id="{39CD9081-9E1B-6CF1-A3AA-19966459AB23}"/>
              </a:ext>
            </a:extLst>
          </p:cNvPr>
          <p:cNvSpPr/>
          <p:nvPr/>
        </p:nvSpPr>
        <p:spPr>
          <a:xfrm>
            <a:off x="9780929" y="5120003"/>
            <a:ext cx="64971" cy="86622"/>
          </a:xfrm>
          <a:prstGeom prst="rect">
            <a:avLst/>
          </a:prstGeom>
          <a:blipFill>
            <a:blip r:embed="rId16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67" name="object 341">
            <a:extLst>
              <a:ext uri="{FF2B5EF4-FFF2-40B4-BE49-F238E27FC236}">
                <a16:creationId xmlns:a16="http://schemas.microsoft.com/office/drawing/2014/main" id="{FE50E545-5B75-834A-B921-C0CC41DC9FE1}"/>
              </a:ext>
            </a:extLst>
          </p:cNvPr>
          <p:cNvSpPr/>
          <p:nvPr/>
        </p:nvSpPr>
        <p:spPr>
          <a:xfrm>
            <a:off x="10011883" y="5120003"/>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68" name="object 342">
            <a:extLst>
              <a:ext uri="{FF2B5EF4-FFF2-40B4-BE49-F238E27FC236}">
                <a16:creationId xmlns:a16="http://schemas.microsoft.com/office/drawing/2014/main" id="{EFAED9C7-0227-C157-2CD1-2D5BD50D77B1}"/>
              </a:ext>
            </a:extLst>
          </p:cNvPr>
          <p:cNvSpPr/>
          <p:nvPr/>
        </p:nvSpPr>
        <p:spPr>
          <a:xfrm>
            <a:off x="10219773" y="5120003"/>
            <a:ext cx="80951" cy="86622"/>
          </a:xfrm>
          <a:prstGeom prst="rect">
            <a:avLst/>
          </a:prstGeom>
          <a:blipFill>
            <a:blip r:embed="rId16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69" name="object 343">
            <a:extLst>
              <a:ext uri="{FF2B5EF4-FFF2-40B4-BE49-F238E27FC236}">
                <a16:creationId xmlns:a16="http://schemas.microsoft.com/office/drawing/2014/main" id="{AA370A4C-0084-150C-8B1E-62FA3CEBD828}"/>
              </a:ext>
            </a:extLst>
          </p:cNvPr>
          <p:cNvSpPr/>
          <p:nvPr/>
        </p:nvSpPr>
        <p:spPr>
          <a:xfrm>
            <a:off x="10450715" y="5120003"/>
            <a:ext cx="66204" cy="86622"/>
          </a:xfrm>
          <a:prstGeom prst="rect">
            <a:avLst/>
          </a:prstGeom>
          <a:blipFill>
            <a:blip r:embed="rId2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70" name="object 344">
            <a:extLst>
              <a:ext uri="{FF2B5EF4-FFF2-40B4-BE49-F238E27FC236}">
                <a16:creationId xmlns:a16="http://schemas.microsoft.com/office/drawing/2014/main" id="{551205F0-9A51-6F5F-6B95-FC0D01D84C81}"/>
              </a:ext>
            </a:extLst>
          </p:cNvPr>
          <p:cNvSpPr/>
          <p:nvPr/>
        </p:nvSpPr>
        <p:spPr>
          <a:xfrm>
            <a:off x="10671965" y="5117836"/>
            <a:ext cx="80999" cy="90956"/>
          </a:xfrm>
          <a:prstGeom prst="rect">
            <a:avLst/>
          </a:prstGeom>
          <a:blipFill>
            <a:blip r:embed="rId16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72" name="Content Placeholder 2">
            <a:extLst>
              <a:ext uri="{FF2B5EF4-FFF2-40B4-BE49-F238E27FC236}">
                <a16:creationId xmlns:a16="http://schemas.microsoft.com/office/drawing/2014/main" id="{302E7B6C-781E-1CC3-8969-75B3D9464E67}"/>
              </a:ext>
            </a:extLst>
          </p:cNvPr>
          <p:cNvSpPr txBox="1">
            <a:spLocks/>
          </p:cNvSpPr>
          <p:nvPr/>
        </p:nvSpPr>
        <p:spPr>
          <a:xfrm>
            <a:off x="-169529" y="2357351"/>
            <a:ext cx="6430369" cy="418534"/>
          </a:xfrm>
          <a:prstGeom prst="rect">
            <a:avLst/>
          </a:prstGeom>
          <a:noFill/>
          <a:ln>
            <a:noFill/>
          </a:ln>
        </p:spPr>
        <p:txBody>
          <a:bodyPr spcFirstLastPara="1" wrap="square" lIns="44175" tIns="44175" rIns="44175" bIns="44175" anchor="t" anchorCtr="0">
            <a:spAutoFit/>
          </a:bodyPr>
          <a:lstStyle>
            <a:defPPr marR="0" lvl="0" algn="l" rtl="0">
              <a:lnSpc>
                <a:spcPct val="100000"/>
              </a:lnSpc>
              <a:spcBef>
                <a:spcPts val="0"/>
              </a:spcBef>
              <a:spcAft>
                <a:spcPts val="0"/>
              </a:spcAft>
            </a:defPPr>
            <a:lvl1pPr marL="457200" marR="0" lvl="0" indent="-393700" algn="l" rtl="0">
              <a:lnSpc>
                <a:spcPct val="90000"/>
              </a:lnSpc>
              <a:spcBef>
                <a:spcPts val="1200"/>
              </a:spcBef>
              <a:spcAft>
                <a:spcPts val="0"/>
              </a:spcAft>
              <a:buClr>
                <a:srgbClr val="4C3282"/>
              </a:buClr>
              <a:buSzPts val="2600"/>
              <a:buFont typeface="Twentieth Century"/>
              <a:buChar char="●"/>
              <a:defRPr sz="2600" b="0" i="0" u="none" strike="noStrike" cap="none">
                <a:solidFill>
                  <a:schemeClr val="dk1"/>
                </a:solidFill>
                <a:latin typeface="+mn-lt"/>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pPr lvl="1"/>
            <a:endParaRPr lang="en-SE" dirty="0"/>
          </a:p>
        </p:txBody>
      </p:sp>
      <p:sp>
        <p:nvSpPr>
          <p:cNvPr id="1289" name="Google Shape;341;p27">
            <a:extLst>
              <a:ext uri="{FF2B5EF4-FFF2-40B4-BE49-F238E27FC236}">
                <a16:creationId xmlns:a16="http://schemas.microsoft.com/office/drawing/2014/main" id="{D674AC8C-1E7E-0F7C-C412-02D1DA85B9A9}"/>
              </a:ext>
            </a:extLst>
          </p:cNvPr>
          <p:cNvSpPr txBox="1"/>
          <p:nvPr/>
        </p:nvSpPr>
        <p:spPr>
          <a:xfrm>
            <a:off x="909660" y="5561020"/>
            <a:ext cx="5167991"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dk1"/>
                </a:solidFill>
                <a:latin typeface="+mj-lt"/>
                <a:ea typeface="Quattrocento Sans"/>
                <a:cs typeface="Quattrocento Sans"/>
                <a:sym typeface="Quattrocento Sans"/>
              </a:rPr>
              <a:t>When the list is randomly shuffled, and if we happen to always pick the median element as the pivot, then Quick Sort has the best-case complexity of O(n log n). This corresponds to a balanced BST</a:t>
            </a:r>
          </a:p>
        </p:txBody>
      </p:sp>
      <p:sp>
        <p:nvSpPr>
          <p:cNvPr id="1290" name="Google Shape;341;p27">
            <a:extLst>
              <a:ext uri="{FF2B5EF4-FFF2-40B4-BE49-F238E27FC236}">
                <a16:creationId xmlns:a16="http://schemas.microsoft.com/office/drawing/2014/main" id="{A3E49846-1A40-741D-3A51-6E74EE756AD1}"/>
              </a:ext>
            </a:extLst>
          </p:cNvPr>
          <p:cNvSpPr txBox="1"/>
          <p:nvPr/>
        </p:nvSpPr>
        <p:spPr>
          <a:xfrm>
            <a:off x="6361236" y="5561020"/>
            <a:ext cx="5167991"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dk1"/>
                </a:solidFill>
                <a:latin typeface="+mj-lt"/>
                <a:ea typeface="Quattrocento Sans"/>
                <a:cs typeface="Quattrocento Sans"/>
                <a:sym typeface="Quattrocento Sans"/>
              </a:rPr>
              <a:t>When the list is already sorted, and if we always pick the first element as the pivot, then Quick Sort has the worst-case complexity of O(n</a:t>
            </a:r>
            <a:r>
              <a:rPr lang="en-GB" sz="1600" baseline="30000" dirty="0">
                <a:solidFill>
                  <a:schemeClr val="dk1"/>
                </a:solidFill>
                <a:latin typeface="+mj-lt"/>
                <a:ea typeface="Quattrocento Sans"/>
                <a:cs typeface="Quattrocento Sans"/>
                <a:sym typeface="Quattrocento Sans"/>
              </a:rPr>
              <a:t>2</a:t>
            </a:r>
            <a:r>
              <a:rPr lang="en-GB" sz="1600" dirty="0">
                <a:solidFill>
                  <a:schemeClr val="dk1"/>
                </a:solidFill>
                <a:latin typeface="+mj-lt"/>
                <a:ea typeface="Quattrocento Sans"/>
                <a:cs typeface="Quattrocento Sans"/>
                <a:sym typeface="Quattrocento Sans"/>
              </a:rPr>
              <a:t>). This corresponds to a extremely unbalanced BST.</a:t>
            </a:r>
          </a:p>
        </p:txBody>
      </p:sp>
    </p:spTree>
    <p:extLst>
      <p:ext uri="{BB962C8B-B14F-4D97-AF65-F5344CB8AC3E}">
        <p14:creationId xmlns:p14="http://schemas.microsoft.com/office/powerpoint/2010/main" val="575696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2" name="Google Shape;208;p28">
            <a:extLst>
              <a:ext uri="{FF2B5EF4-FFF2-40B4-BE49-F238E27FC236}">
                <a16:creationId xmlns:a16="http://schemas.microsoft.com/office/drawing/2014/main" id="{CFDF4F87-BE6D-4A50-C4D5-6802536CEC3F}"/>
              </a:ext>
            </a:extLst>
          </p:cNvPr>
          <p:cNvSpPr txBox="1"/>
          <p:nvPr/>
        </p:nvSpPr>
        <p:spPr>
          <a:xfrm>
            <a:off x="1717600" y="3102007"/>
            <a:ext cx="3487447" cy="653985"/>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Quattrocento Sans"/>
                <a:ea typeface="Quattrocento Sans"/>
                <a:cs typeface="Quattrocento Sans"/>
                <a:sym typeface="Quattrocento Sans"/>
              </a:rPr>
              <a:t>Intro to Sorting</a:t>
            </a:r>
            <a:endParaRPr sz="3500" dirty="0">
              <a:solidFill>
                <a:schemeClr val="tx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9"/>
          <p:cNvSpPr txBox="1"/>
          <p:nvPr/>
        </p:nvSpPr>
        <p:spPr>
          <a:xfrm>
            <a:off x="1849218" y="3225896"/>
            <a:ext cx="2411055" cy="653985"/>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dk1"/>
                </a:solidFill>
                <a:highlight>
                  <a:srgbClr val="FFFFFF"/>
                </a:highlight>
                <a:latin typeface="Quattrocento Sans"/>
                <a:ea typeface="Quattrocento Sans"/>
                <a:cs typeface="Quattrocento Sans"/>
                <a:sym typeface="Quattrocento Sans"/>
              </a:rPr>
              <a:t>Heap Sort</a:t>
            </a:r>
            <a:endParaRPr sz="3500" dirty="0">
              <a:solidFill>
                <a:srgbClr val="888888"/>
              </a:solidFill>
              <a:highlight>
                <a:schemeClr val="lt1"/>
              </a:highlight>
              <a:latin typeface="Quattrocento Sans"/>
              <a:ea typeface="Quattrocento Sans"/>
              <a:cs typeface="Quattrocento Sans"/>
              <a:sym typeface="Quattrocento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dirty="0"/>
              <a:t>Heap Sort</a:t>
            </a:r>
            <a:endParaRPr dirty="0"/>
          </a:p>
        </p:txBody>
      </p:sp>
      <p:sp>
        <p:nvSpPr>
          <p:cNvPr id="400" name="Google Shape;400;p30"/>
          <p:cNvSpPr txBox="1">
            <a:spLocks noGrp="1"/>
          </p:cNvSpPr>
          <p:nvPr>
            <p:ph type="body" idx="1"/>
          </p:nvPr>
        </p:nvSpPr>
        <p:spPr>
          <a:xfrm>
            <a:off x="746175" y="1568275"/>
            <a:ext cx="9612900" cy="46542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dirty="0"/>
              <a:t>1. Run Floyd’s </a:t>
            </a:r>
            <a:r>
              <a:rPr lang="en-US" dirty="0" err="1"/>
              <a:t>buildHeap</a:t>
            </a:r>
            <a:endParaRPr dirty="0"/>
          </a:p>
          <a:p>
            <a:pPr marL="0" lvl="0" indent="0" algn="l" rtl="0">
              <a:lnSpc>
                <a:spcPct val="90000"/>
              </a:lnSpc>
              <a:spcBef>
                <a:spcPts val="1400"/>
              </a:spcBef>
              <a:spcAft>
                <a:spcPts val="0"/>
              </a:spcAft>
              <a:buNone/>
            </a:pPr>
            <a:r>
              <a:rPr lang="en-US" dirty="0"/>
              <a:t>2. Call </a:t>
            </a:r>
            <a:r>
              <a:rPr lang="en-US" dirty="0" err="1"/>
              <a:t>removeMin</a:t>
            </a:r>
            <a:r>
              <a:rPr lang="en-US" dirty="0"/>
              <a:t> n times</a:t>
            </a:r>
            <a:endParaRPr dirty="0"/>
          </a:p>
        </p:txBody>
      </p:sp>
      <p:sp>
        <p:nvSpPr>
          <p:cNvPr id="401" name="Google Shape;401;p30"/>
          <p:cNvSpPr txBox="1"/>
          <p:nvPr/>
        </p:nvSpPr>
        <p:spPr>
          <a:xfrm>
            <a:off x="677640" y="2894236"/>
            <a:ext cx="4714975" cy="1754286"/>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urier New"/>
                <a:ea typeface="Courier New"/>
                <a:cs typeface="Courier New"/>
                <a:sym typeface="Courier New"/>
              </a:rPr>
              <a:t>public void heapSort(input) {</a:t>
            </a:r>
            <a:endParaRPr sz="1800"/>
          </a:p>
          <a:p>
            <a:pPr marL="0" marR="0" lvl="0" indent="0" algn="l" rtl="0">
              <a:spcBef>
                <a:spcPts val="0"/>
              </a:spcBef>
              <a:spcAft>
                <a:spcPts val="0"/>
              </a:spcAft>
              <a:buNone/>
            </a:pPr>
            <a:r>
              <a:rPr lang="en-US" sz="1800">
                <a:solidFill>
                  <a:schemeClr val="dk1"/>
                </a:solidFill>
                <a:latin typeface="Courier New"/>
                <a:ea typeface="Courier New"/>
                <a:cs typeface="Courier New"/>
                <a:sym typeface="Courier New"/>
              </a:rPr>
              <a:t>   E[] heap = buildHeap(input)</a:t>
            </a:r>
            <a:endParaRPr sz="1800"/>
          </a:p>
          <a:p>
            <a:pPr marL="0" marR="0" lvl="0" indent="0" algn="l" rtl="0">
              <a:spcBef>
                <a:spcPts val="0"/>
              </a:spcBef>
              <a:spcAft>
                <a:spcPts val="0"/>
              </a:spcAft>
              <a:buNone/>
            </a:pPr>
            <a:r>
              <a:rPr lang="en-US" sz="1800">
                <a:solidFill>
                  <a:schemeClr val="dk1"/>
                </a:solidFill>
                <a:latin typeface="Courier New"/>
                <a:ea typeface="Courier New"/>
                <a:cs typeface="Courier New"/>
                <a:sym typeface="Courier New"/>
              </a:rPr>
              <a:t>   E[] output = new E[n]</a:t>
            </a:r>
            <a:endParaRPr sz="1800"/>
          </a:p>
          <a:p>
            <a:pPr marL="0" marR="0" lvl="0" indent="0" algn="l" rtl="0">
              <a:spcBef>
                <a:spcPts val="0"/>
              </a:spcBef>
              <a:spcAft>
                <a:spcPts val="0"/>
              </a:spcAft>
              <a:buNone/>
            </a:pPr>
            <a:r>
              <a:rPr lang="en-US" sz="1800">
                <a:solidFill>
                  <a:schemeClr val="dk1"/>
                </a:solidFill>
                <a:latin typeface="Courier New"/>
                <a:ea typeface="Courier New"/>
                <a:cs typeface="Courier New"/>
                <a:sym typeface="Courier New"/>
              </a:rPr>
              <a:t>   for (n) </a:t>
            </a:r>
            <a:endParaRPr sz="1800"/>
          </a:p>
          <a:p>
            <a:pPr marL="0" marR="0" lvl="0" indent="0" algn="l" rtl="0">
              <a:spcBef>
                <a:spcPts val="0"/>
              </a:spcBef>
              <a:spcAft>
                <a:spcPts val="0"/>
              </a:spcAft>
              <a:buNone/>
            </a:pPr>
            <a:r>
              <a:rPr lang="en-US" sz="1800">
                <a:solidFill>
                  <a:schemeClr val="dk1"/>
                </a:solidFill>
                <a:latin typeface="Courier New"/>
                <a:ea typeface="Courier New"/>
                <a:cs typeface="Courier New"/>
                <a:sym typeface="Courier New"/>
              </a:rPr>
              <a:t>      output[i] = removeMin(heap)</a:t>
            </a:r>
            <a:endParaRPr sz="1800"/>
          </a:p>
          <a:p>
            <a:pPr marL="0" marR="0" lvl="0" indent="0" algn="l" rtl="0">
              <a:spcBef>
                <a:spcPts val="0"/>
              </a:spcBef>
              <a:spcAft>
                <a:spcPts val="0"/>
              </a:spcAft>
              <a:buNone/>
            </a:pPr>
            <a:r>
              <a:rPr lang="en-US" sz="1800">
                <a:solidFill>
                  <a:schemeClr val="dk1"/>
                </a:solidFill>
                <a:latin typeface="Courier New"/>
                <a:ea typeface="Courier New"/>
                <a:cs typeface="Courier New"/>
                <a:sym typeface="Courier New"/>
              </a:rPr>
              <a:t>}</a:t>
            </a:r>
            <a:endParaRPr sz="1800"/>
          </a:p>
        </p:txBody>
      </p:sp>
      <p:sp>
        <p:nvSpPr>
          <p:cNvPr id="402" name="Google Shape;402;p30"/>
          <p:cNvSpPr txBox="1"/>
          <p:nvPr/>
        </p:nvSpPr>
        <p:spPr>
          <a:xfrm>
            <a:off x="7657163" y="2808820"/>
            <a:ext cx="2257200" cy="258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Worst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Best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Average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Stable?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In-place?</a:t>
            </a:r>
            <a:endParaRPr dirty="0">
              <a:latin typeface="Quattrocento Sans"/>
              <a:ea typeface="Quattrocento Sans"/>
              <a:cs typeface="Quattrocento Sans"/>
              <a:sym typeface="Quattrocento Sans"/>
            </a:endParaRPr>
          </a:p>
        </p:txBody>
      </p:sp>
      <p:sp>
        <p:nvSpPr>
          <p:cNvPr id="405" name="Google Shape;405;p30"/>
          <p:cNvSpPr txBox="1"/>
          <p:nvPr/>
        </p:nvSpPr>
        <p:spPr>
          <a:xfrm>
            <a:off x="9803947" y="4430593"/>
            <a:ext cx="49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No</a:t>
            </a:r>
            <a:endParaRPr dirty="0">
              <a:latin typeface="Quattrocento Sans"/>
              <a:ea typeface="Quattrocento Sans"/>
              <a:cs typeface="Quattrocento Sans"/>
              <a:sym typeface="Quattrocento Sans"/>
            </a:endParaRPr>
          </a:p>
        </p:txBody>
      </p:sp>
      <p:sp>
        <p:nvSpPr>
          <p:cNvPr id="407" name="Google Shape;407;p30"/>
          <p:cNvSpPr/>
          <p:nvPr/>
        </p:nvSpPr>
        <p:spPr>
          <a:xfrm>
            <a:off x="6729679" y="263275"/>
            <a:ext cx="5163000" cy="6464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p:txBody>
      </p:sp>
      <p:sp>
        <p:nvSpPr>
          <p:cNvPr id="408" name="Google Shape;408;p30"/>
          <p:cNvSpPr txBox="1"/>
          <p:nvPr/>
        </p:nvSpPr>
        <p:spPr>
          <a:xfrm>
            <a:off x="9803947" y="4985840"/>
            <a:ext cx="127446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Yes</a:t>
            </a:r>
            <a:endParaRPr dirty="0">
              <a:latin typeface="Quattrocento Sans"/>
              <a:ea typeface="Quattrocento Sans"/>
              <a:cs typeface="Quattrocento Sans"/>
              <a:sym typeface="Quattrocento Sans"/>
            </a:endParaRPr>
          </a:p>
        </p:txBody>
      </p:sp>
      <mc:AlternateContent xmlns:mc="http://schemas.openxmlformats.org/markup-compatibility/2006">
        <mc:Choice xmlns:a14="http://schemas.microsoft.com/office/drawing/2010/main" Requires="a14">
          <p:sp>
            <p:nvSpPr>
              <p:cNvPr id="2" name="Google Shape;408;p30">
                <a:extLst>
                  <a:ext uri="{FF2B5EF4-FFF2-40B4-BE49-F238E27FC236}">
                    <a16:creationId xmlns:a16="http://schemas.microsoft.com/office/drawing/2014/main" id="{5CBEE0E1-1443-6722-7277-C02F0F0FF520}"/>
                  </a:ext>
                </a:extLst>
              </p:cNvPr>
              <p:cNvSpPr txBox="1"/>
              <p:nvPr/>
            </p:nvSpPr>
            <p:spPr>
              <a:xfrm>
                <a:off x="9803947" y="2795225"/>
                <a:ext cx="1443485"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left"/>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i="1">
                              <a:latin typeface="Cambria Math" panose="02040503050406030204" pitchFamily="18" charset="0"/>
                              <a:ea typeface="Quattrocento Sans"/>
                              <a:cs typeface="Quattrocento Sans"/>
                              <a:sym typeface="Quattrocento Sans"/>
                            </a:rPr>
                            <m:t>𝑛</m:t>
                          </m:r>
                          <m:func>
                            <m:funcPr>
                              <m:ctrlPr>
                                <a:rPr lang="en-GB" sz="1800" i="1">
                                  <a:latin typeface="Cambria Math" panose="02040503050406030204" pitchFamily="18" charset="0"/>
                                  <a:ea typeface="Quattrocento Sans"/>
                                  <a:cs typeface="Quattrocento Sans"/>
                                  <a:sym typeface="Quattrocento Sans"/>
                                </a:rPr>
                              </m:ctrlPr>
                            </m:funcPr>
                            <m:fName>
                              <m:r>
                                <m:rPr>
                                  <m:sty m:val="p"/>
                                </m:rPr>
                                <a:rPr lang="en-GB" sz="1800">
                                  <a:latin typeface="Cambria Math" panose="02040503050406030204" pitchFamily="18" charset="0"/>
                                  <a:ea typeface="Quattrocento Sans"/>
                                  <a:cs typeface="Quattrocento Sans"/>
                                  <a:sym typeface="Quattrocento Sans"/>
                                </a:rPr>
                                <m:t>log</m:t>
                              </m:r>
                            </m:fName>
                            <m:e>
                              <m:r>
                                <a:rPr lang="en-GB" sz="1800" i="1">
                                  <a:latin typeface="Cambria Math" panose="02040503050406030204" pitchFamily="18" charset="0"/>
                                  <a:ea typeface="Quattrocento Sans"/>
                                  <a:cs typeface="Quattrocento Sans"/>
                                  <a:sym typeface="Quattrocento Sans"/>
                                </a:rPr>
                                <m:t>𝑛</m:t>
                              </m:r>
                            </m:e>
                          </m:func>
                        </m:e>
                      </m:d>
                    </m:oMath>
                  </m:oMathPara>
                </a14:m>
                <a:endParaRPr sz="1800" dirty="0">
                  <a:latin typeface="Quattrocento Sans"/>
                  <a:ea typeface="Quattrocento Sans"/>
                  <a:cs typeface="Quattrocento Sans"/>
                  <a:sym typeface="Quattrocento Sans"/>
                </a:endParaRPr>
              </a:p>
            </p:txBody>
          </p:sp>
        </mc:Choice>
        <mc:Fallback>
          <p:sp>
            <p:nvSpPr>
              <p:cNvPr id="2" name="Google Shape;408;p30">
                <a:extLst>
                  <a:ext uri="{FF2B5EF4-FFF2-40B4-BE49-F238E27FC236}">
                    <a16:creationId xmlns:a16="http://schemas.microsoft.com/office/drawing/2014/main" id="{5CBEE0E1-1443-6722-7277-C02F0F0FF520}"/>
                  </a:ext>
                </a:extLst>
              </p:cNvPr>
              <p:cNvSpPr txBox="1">
                <a:spLocks noRot="1" noChangeAspect="1" noMove="1" noResize="1" noEditPoints="1" noAdjustHandles="1" noChangeArrowheads="1" noChangeShapeType="1" noTextEdit="1"/>
              </p:cNvSpPr>
              <p:nvPr/>
            </p:nvSpPr>
            <p:spPr>
              <a:xfrm>
                <a:off x="9803947" y="2795225"/>
                <a:ext cx="1443485" cy="369291"/>
              </a:xfrm>
              <a:prstGeom prst="rect">
                <a:avLst/>
              </a:prstGeom>
              <a:blipFill>
                <a:blip r:embed="rId3"/>
                <a:stretch>
                  <a:fillRect b="-13333"/>
                </a:stretch>
              </a:blipFill>
              <a:ln>
                <a:noFill/>
              </a:ln>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3" name="Google Shape;408;p30">
                <a:extLst>
                  <a:ext uri="{FF2B5EF4-FFF2-40B4-BE49-F238E27FC236}">
                    <a16:creationId xmlns:a16="http://schemas.microsoft.com/office/drawing/2014/main" id="{6CF665DD-8BE3-3248-5206-BB1853F92808}"/>
                  </a:ext>
                </a:extLst>
              </p:cNvPr>
              <p:cNvSpPr txBox="1"/>
              <p:nvPr/>
            </p:nvSpPr>
            <p:spPr>
              <a:xfrm>
                <a:off x="9803947" y="3361044"/>
                <a:ext cx="1202817"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left"/>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b="0" i="1" smtClean="0">
                              <a:latin typeface="Cambria Math" panose="02040503050406030204" pitchFamily="18" charset="0"/>
                              <a:ea typeface="Quattrocento Sans"/>
                              <a:cs typeface="Quattrocento Sans"/>
                              <a:sym typeface="Quattrocento Sans"/>
                            </a:rPr>
                            <m:t>𝑛</m:t>
                          </m:r>
                        </m:e>
                      </m:d>
                    </m:oMath>
                  </m:oMathPara>
                </a14:m>
                <a:endParaRPr sz="1800" dirty="0">
                  <a:latin typeface="Quattrocento Sans"/>
                  <a:ea typeface="Quattrocento Sans"/>
                  <a:cs typeface="Quattrocento Sans"/>
                  <a:sym typeface="Quattrocento Sans"/>
                </a:endParaRPr>
              </a:p>
            </p:txBody>
          </p:sp>
        </mc:Choice>
        <mc:Fallback>
          <p:sp>
            <p:nvSpPr>
              <p:cNvPr id="3" name="Google Shape;408;p30">
                <a:extLst>
                  <a:ext uri="{FF2B5EF4-FFF2-40B4-BE49-F238E27FC236}">
                    <a16:creationId xmlns:a16="http://schemas.microsoft.com/office/drawing/2014/main" id="{6CF665DD-8BE3-3248-5206-BB1853F92808}"/>
                  </a:ext>
                </a:extLst>
              </p:cNvPr>
              <p:cNvSpPr txBox="1">
                <a:spLocks noRot="1" noChangeAspect="1" noMove="1" noResize="1" noEditPoints="1" noAdjustHandles="1" noChangeArrowheads="1" noChangeShapeType="1" noTextEdit="1"/>
              </p:cNvSpPr>
              <p:nvPr/>
            </p:nvSpPr>
            <p:spPr>
              <a:xfrm>
                <a:off x="9803947" y="3361044"/>
                <a:ext cx="1202817" cy="369291"/>
              </a:xfrm>
              <a:prstGeom prst="rect">
                <a:avLst/>
              </a:prstGeom>
              <a:blipFill>
                <a:blip r:embed="rId4"/>
                <a:stretch>
                  <a:fillRect/>
                </a:stretch>
              </a:blipFill>
              <a:ln>
                <a:noFill/>
              </a:ln>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4" name="Google Shape;408;p30">
                <a:extLst>
                  <a:ext uri="{FF2B5EF4-FFF2-40B4-BE49-F238E27FC236}">
                    <a16:creationId xmlns:a16="http://schemas.microsoft.com/office/drawing/2014/main" id="{3779BC49-96DB-28F2-3E2B-7A5FBB9B4275}"/>
                  </a:ext>
                </a:extLst>
              </p:cNvPr>
              <p:cNvSpPr txBox="1"/>
              <p:nvPr/>
            </p:nvSpPr>
            <p:spPr>
              <a:xfrm>
                <a:off x="9803947" y="3871001"/>
                <a:ext cx="1806000"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left"/>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i="1">
                              <a:latin typeface="Cambria Math" panose="02040503050406030204" pitchFamily="18" charset="0"/>
                              <a:ea typeface="Quattrocento Sans"/>
                              <a:cs typeface="Quattrocento Sans"/>
                              <a:sym typeface="Quattrocento Sans"/>
                            </a:rPr>
                            <m:t>𝑛</m:t>
                          </m:r>
                          <m:func>
                            <m:funcPr>
                              <m:ctrlPr>
                                <a:rPr lang="en-GB" sz="1800" i="1">
                                  <a:latin typeface="Cambria Math" panose="02040503050406030204" pitchFamily="18" charset="0"/>
                                  <a:ea typeface="Quattrocento Sans"/>
                                  <a:cs typeface="Quattrocento Sans"/>
                                  <a:sym typeface="Quattrocento Sans"/>
                                </a:rPr>
                              </m:ctrlPr>
                            </m:funcPr>
                            <m:fName>
                              <m:r>
                                <m:rPr>
                                  <m:sty m:val="p"/>
                                </m:rPr>
                                <a:rPr lang="en-GB" sz="1800">
                                  <a:latin typeface="Cambria Math" panose="02040503050406030204" pitchFamily="18" charset="0"/>
                                  <a:ea typeface="Quattrocento Sans"/>
                                  <a:cs typeface="Quattrocento Sans"/>
                                  <a:sym typeface="Quattrocento Sans"/>
                                </a:rPr>
                                <m:t>log</m:t>
                              </m:r>
                            </m:fName>
                            <m:e>
                              <m:r>
                                <a:rPr lang="en-GB" sz="1800" i="1">
                                  <a:latin typeface="Cambria Math" panose="02040503050406030204" pitchFamily="18" charset="0"/>
                                  <a:ea typeface="Quattrocento Sans"/>
                                  <a:cs typeface="Quattrocento Sans"/>
                                  <a:sym typeface="Quattrocento Sans"/>
                                </a:rPr>
                                <m:t>𝑛</m:t>
                              </m:r>
                            </m:e>
                          </m:func>
                        </m:e>
                      </m:d>
                    </m:oMath>
                  </m:oMathPara>
                </a14:m>
                <a:endParaRPr sz="1800" dirty="0">
                  <a:latin typeface="Quattrocento Sans"/>
                  <a:ea typeface="Quattrocento Sans"/>
                  <a:cs typeface="Quattrocento Sans"/>
                  <a:sym typeface="Quattrocento Sans"/>
                </a:endParaRPr>
              </a:p>
            </p:txBody>
          </p:sp>
        </mc:Choice>
        <mc:Fallback>
          <p:sp>
            <p:nvSpPr>
              <p:cNvPr id="4" name="Google Shape;408;p30">
                <a:extLst>
                  <a:ext uri="{FF2B5EF4-FFF2-40B4-BE49-F238E27FC236}">
                    <a16:creationId xmlns:a16="http://schemas.microsoft.com/office/drawing/2014/main" id="{3779BC49-96DB-28F2-3E2B-7A5FBB9B4275}"/>
                  </a:ext>
                </a:extLst>
              </p:cNvPr>
              <p:cNvSpPr txBox="1">
                <a:spLocks noRot="1" noChangeAspect="1" noMove="1" noResize="1" noEditPoints="1" noAdjustHandles="1" noChangeArrowheads="1" noChangeShapeType="1" noTextEdit="1"/>
              </p:cNvSpPr>
              <p:nvPr/>
            </p:nvSpPr>
            <p:spPr>
              <a:xfrm>
                <a:off x="9803947" y="3871001"/>
                <a:ext cx="1806000" cy="369291"/>
              </a:xfrm>
              <a:prstGeom prst="rect">
                <a:avLst/>
              </a:prstGeom>
              <a:blipFill>
                <a:blip r:embed="rId5"/>
                <a:stretch>
                  <a:fillRect b="-13115"/>
                </a:stretch>
              </a:blipFill>
              <a:ln>
                <a:noFill/>
              </a:ln>
            </p:spPr>
            <p:txBody>
              <a:bodyPr/>
              <a:lstStyle/>
              <a:p>
                <a:r>
                  <a:rPr lang="en-SE">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animEffect transition="in" filter="fade">
                                      <p:cBhvr>
                                        <p:cTn id="7" dur="500"/>
                                        <p:tgtEl>
                                          <p:spTgt spid="4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8"/>
                                        </p:tgtEl>
                                        <p:attrNameLst>
                                          <p:attrName>style.visibility</p:attrName>
                                        </p:attrNameLst>
                                      </p:cBhvr>
                                      <p:to>
                                        <p:strVal val="visible"/>
                                      </p:to>
                                    </p:set>
                                    <p:animEffect transition="in" filter="fade">
                                      <p:cBhvr>
                                        <p:cTn id="12" dur="500"/>
                                        <p:tgtEl>
                                          <p:spTgt spid="4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In Place Heap Sort</a:t>
            </a:r>
            <a:endParaRPr/>
          </a:p>
        </p:txBody>
      </p:sp>
      <p:graphicFrame>
        <p:nvGraphicFramePr>
          <p:cNvPr id="420" name="Google Shape;420;p32"/>
          <p:cNvGraphicFramePr/>
          <p:nvPr/>
        </p:nvGraphicFramePr>
        <p:xfrm>
          <a:off x="1056165" y="1195188"/>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8</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9</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rPr>
                        <a:t>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421" name="Google Shape;421;p32"/>
          <p:cNvSpPr/>
          <p:nvPr/>
        </p:nvSpPr>
        <p:spPr>
          <a:xfrm rot="-5400000">
            <a:off x="5926812" y="-2822619"/>
            <a:ext cx="338400" cy="10079700"/>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2" name="Google Shape;422;p32"/>
          <p:cNvSpPr/>
          <p:nvPr/>
        </p:nvSpPr>
        <p:spPr>
          <a:xfrm rot="-5400000">
            <a:off x="10943720" y="2194431"/>
            <a:ext cx="338400" cy="45600"/>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3" name="Google Shape;423;p32"/>
          <p:cNvSpPr txBox="1"/>
          <p:nvPr/>
        </p:nvSpPr>
        <p:spPr>
          <a:xfrm>
            <a:off x="5812841" y="2365415"/>
            <a:ext cx="71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Heap</a:t>
            </a:r>
            <a:endParaRPr/>
          </a:p>
        </p:txBody>
      </p:sp>
      <p:sp>
        <p:nvSpPr>
          <p:cNvPr id="424" name="Google Shape;424;p32"/>
          <p:cNvSpPr txBox="1"/>
          <p:nvPr/>
        </p:nvSpPr>
        <p:spPr>
          <a:xfrm>
            <a:off x="10367870" y="2370124"/>
            <a:ext cx="144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Sorted Items</a:t>
            </a:r>
            <a:endParaRPr/>
          </a:p>
        </p:txBody>
      </p:sp>
      <p:sp>
        <p:nvSpPr>
          <p:cNvPr id="425" name="Google Shape;425;p32"/>
          <p:cNvSpPr txBox="1"/>
          <p:nvPr/>
        </p:nvSpPr>
        <p:spPr>
          <a:xfrm>
            <a:off x="834447" y="2587855"/>
            <a:ext cx="1431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Current Item</a:t>
            </a:r>
            <a:endParaRPr/>
          </a:p>
        </p:txBody>
      </p:sp>
      <p:sp>
        <p:nvSpPr>
          <p:cNvPr id="426" name="Google Shape;426;p32"/>
          <p:cNvSpPr/>
          <p:nvPr/>
        </p:nvSpPr>
        <p:spPr>
          <a:xfrm rot="10800000">
            <a:off x="1390937" y="1992645"/>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7" name="Google Shape;427;p32"/>
          <p:cNvSpPr/>
          <p:nvPr/>
        </p:nvSpPr>
        <p:spPr>
          <a:xfrm rot="10800000" flipH="1">
            <a:off x="1658138" y="577387"/>
            <a:ext cx="9102000" cy="685200"/>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8" name="Google Shape;428;p32"/>
          <p:cNvSpPr/>
          <p:nvPr/>
        </p:nvSpPr>
        <p:spPr>
          <a:xfrm rot="10800000">
            <a:off x="1498660" y="207503"/>
            <a:ext cx="9102000" cy="812100"/>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429" name="Google Shape;429;p32"/>
          <p:cNvGraphicFramePr/>
          <p:nvPr/>
        </p:nvGraphicFramePr>
        <p:xfrm>
          <a:off x="1056165" y="3049078"/>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8</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9</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rPr>
                        <a:t>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extLst>
                  <a:ext uri="{0D108BD9-81ED-4DB2-BD59-A6C34878D82A}">
                    <a16:rowId xmlns:a16="http://schemas.microsoft.com/office/drawing/2014/main" val="10001"/>
                  </a:ext>
                </a:extLst>
              </a:tr>
            </a:tbl>
          </a:graphicData>
        </a:graphic>
      </p:graphicFrame>
      <p:sp>
        <p:nvSpPr>
          <p:cNvPr id="430" name="Google Shape;430;p32"/>
          <p:cNvSpPr/>
          <p:nvPr/>
        </p:nvSpPr>
        <p:spPr>
          <a:xfrm rot="-5400000">
            <a:off x="5402412" y="-444329"/>
            <a:ext cx="338400" cy="9030900"/>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1" name="Google Shape;431;p32"/>
          <p:cNvSpPr/>
          <p:nvPr/>
        </p:nvSpPr>
        <p:spPr>
          <a:xfrm rot="-5400000">
            <a:off x="10442319" y="3546721"/>
            <a:ext cx="338400" cy="1048800"/>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2" name="Google Shape;432;p32"/>
          <p:cNvSpPr txBox="1"/>
          <p:nvPr/>
        </p:nvSpPr>
        <p:spPr>
          <a:xfrm>
            <a:off x="5287864" y="4220428"/>
            <a:ext cx="71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Heap</a:t>
            </a:r>
            <a:endParaRPr/>
          </a:p>
        </p:txBody>
      </p:sp>
      <p:sp>
        <p:nvSpPr>
          <p:cNvPr id="433" name="Google Shape;433;p32"/>
          <p:cNvSpPr txBox="1"/>
          <p:nvPr/>
        </p:nvSpPr>
        <p:spPr>
          <a:xfrm>
            <a:off x="9889230" y="4240321"/>
            <a:ext cx="144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Sorted Items</a:t>
            </a:r>
            <a:endParaRPr/>
          </a:p>
        </p:txBody>
      </p:sp>
      <p:sp>
        <p:nvSpPr>
          <p:cNvPr id="434" name="Google Shape;434;p32"/>
          <p:cNvSpPr txBox="1"/>
          <p:nvPr/>
        </p:nvSpPr>
        <p:spPr>
          <a:xfrm>
            <a:off x="834447" y="4441745"/>
            <a:ext cx="1431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Current Item</a:t>
            </a:r>
            <a:endParaRPr/>
          </a:p>
        </p:txBody>
      </p:sp>
      <p:sp>
        <p:nvSpPr>
          <p:cNvPr id="435" name="Google Shape;435;p32"/>
          <p:cNvSpPr/>
          <p:nvPr/>
        </p:nvSpPr>
        <p:spPr>
          <a:xfrm rot="10800000">
            <a:off x="1390937" y="3846535"/>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436" name="Google Shape;436;p32"/>
          <p:cNvGraphicFramePr/>
          <p:nvPr/>
        </p:nvGraphicFramePr>
        <p:xfrm>
          <a:off x="960083" y="4929036"/>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8</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9</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rPr>
                        <a:t>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extLst>
                  <a:ext uri="{0D108BD9-81ED-4DB2-BD59-A6C34878D82A}">
                    <a16:rowId xmlns:a16="http://schemas.microsoft.com/office/drawing/2014/main" val="10001"/>
                  </a:ext>
                </a:extLst>
              </a:tr>
            </a:tbl>
          </a:graphicData>
        </a:graphic>
      </p:graphicFrame>
      <p:sp>
        <p:nvSpPr>
          <p:cNvPr id="437" name="Google Shape;437;p32"/>
          <p:cNvSpPr/>
          <p:nvPr/>
        </p:nvSpPr>
        <p:spPr>
          <a:xfrm rot="-5400000">
            <a:off x="5306330" y="1435629"/>
            <a:ext cx="338400" cy="9030900"/>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8" name="Google Shape;438;p32"/>
          <p:cNvSpPr/>
          <p:nvPr/>
        </p:nvSpPr>
        <p:spPr>
          <a:xfrm rot="-5400000">
            <a:off x="10346237" y="5426679"/>
            <a:ext cx="338400" cy="1048800"/>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9" name="Google Shape;439;p32"/>
          <p:cNvSpPr txBox="1"/>
          <p:nvPr/>
        </p:nvSpPr>
        <p:spPr>
          <a:xfrm>
            <a:off x="5191782" y="6100386"/>
            <a:ext cx="71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Heap</a:t>
            </a:r>
            <a:endParaRPr/>
          </a:p>
        </p:txBody>
      </p:sp>
      <p:sp>
        <p:nvSpPr>
          <p:cNvPr id="440" name="Google Shape;440;p32"/>
          <p:cNvSpPr txBox="1"/>
          <p:nvPr/>
        </p:nvSpPr>
        <p:spPr>
          <a:xfrm>
            <a:off x="9793148" y="6120279"/>
            <a:ext cx="144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Sorted Items</a:t>
            </a:r>
            <a:endParaRPr/>
          </a:p>
        </p:txBody>
      </p:sp>
      <p:sp>
        <p:nvSpPr>
          <p:cNvPr id="441" name="Google Shape;441;p32"/>
          <p:cNvSpPr txBox="1"/>
          <p:nvPr/>
        </p:nvSpPr>
        <p:spPr>
          <a:xfrm>
            <a:off x="738365" y="6321703"/>
            <a:ext cx="1431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Current Item</a:t>
            </a:r>
            <a:endParaRPr/>
          </a:p>
        </p:txBody>
      </p:sp>
      <p:sp>
        <p:nvSpPr>
          <p:cNvPr id="442" name="Google Shape;442;p32"/>
          <p:cNvSpPr/>
          <p:nvPr/>
        </p:nvSpPr>
        <p:spPr>
          <a:xfrm rot="10800000">
            <a:off x="1294855" y="5726493"/>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3" name="Google Shape;443;p32"/>
          <p:cNvSpPr/>
          <p:nvPr/>
        </p:nvSpPr>
        <p:spPr>
          <a:xfrm rot="10800000">
            <a:off x="1390394" y="3861587"/>
            <a:ext cx="318900" cy="563400"/>
          </a:xfrm>
          <a:prstGeom prst="downArrow">
            <a:avLst>
              <a:gd name="adj1" fmla="val 50000"/>
              <a:gd name="adj2" fmla="val 50000"/>
            </a:avLst>
          </a:prstGeom>
          <a:solidFill>
            <a:srgbClr val="B6A479"/>
          </a:solidFill>
          <a:ln w="158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4" name="Google Shape;444;p32"/>
          <p:cNvSpPr txBox="1"/>
          <p:nvPr/>
        </p:nvSpPr>
        <p:spPr>
          <a:xfrm>
            <a:off x="1731684" y="4105264"/>
            <a:ext cx="206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B050"/>
                </a:solidFill>
                <a:latin typeface="Calibri"/>
                <a:ea typeface="Calibri"/>
                <a:cs typeface="Calibri"/>
                <a:sym typeface="Calibri"/>
              </a:rPr>
              <a:t>percolateDown(22)</a:t>
            </a:r>
            <a:endParaRPr/>
          </a:p>
        </p:txBody>
      </p:sp>
      <p:sp>
        <p:nvSpPr>
          <p:cNvPr id="445" name="Google Shape;445;p32"/>
          <p:cNvSpPr/>
          <p:nvPr/>
        </p:nvSpPr>
        <p:spPr>
          <a:xfrm rot="10800000" flipH="1">
            <a:off x="1390318" y="4472699"/>
            <a:ext cx="8402700" cy="685200"/>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46" name="Google Shape;446;p32"/>
          <p:cNvSpPr/>
          <p:nvPr/>
        </p:nvSpPr>
        <p:spPr>
          <a:xfrm rot="10800000">
            <a:off x="1230741" y="4102815"/>
            <a:ext cx="8460600" cy="812100"/>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8"/>
                                        </p:tgtEl>
                                        <p:attrNameLst>
                                          <p:attrName>style.visibility</p:attrName>
                                        </p:attrNameLst>
                                      </p:cBhvr>
                                      <p:to>
                                        <p:strVal val="visible"/>
                                      </p:to>
                                    </p:set>
                                    <p:animEffect transition="in" filter="fade">
                                      <p:cBhvr>
                                        <p:cTn id="7" dur="500"/>
                                        <p:tgtEl>
                                          <p:spTgt spid="428"/>
                                        </p:tgtEl>
                                      </p:cBhvr>
                                    </p:animEffect>
                                  </p:childTnLst>
                                </p:cTn>
                              </p:par>
                              <p:par>
                                <p:cTn id="8" presetID="10" presetClass="entr" presetSubtype="0" fill="hold" nodeType="withEffect">
                                  <p:stCondLst>
                                    <p:cond delay="0"/>
                                  </p:stCondLst>
                                  <p:childTnLst>
                                    <p:set>
                                      <p:cBhvr>
                                        <p:cTn id="9" dur="1" fill="hold">
                                          <p:stCondLst>
                                            <p:cond delay="0"/>
                                          </p:stCondLst>
                                        </p:cTn>
                                        <p:tgtEl>
                                          <p:spTgt spid="427"/>
                                        </p:tgtEl>
                                        <p:attrNameLst>
                                          <p:attrName>style.visibility</p:attrName>
                                        </p:attrNameLst>
                                      </p:cBhvr>
                                      <p:to>
                                        <p:strVal val="visible"/>
                                      </p:to>
                                    </p:set>
                                    <p:animEffect transition="in" filter="fade">
                                      <p:cBhvr>
                                        <p:cTn id="10" dur="500"/>
                                        <p:tgtEl>
                                          <p:spTgt spid="4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29"/>
                                        </p:tgtEl>
                                        <p:attrNameLst>
                                          <p:attrName>style.visibility</p:attrName>
                                        </p:attrNameLst>
                                      </p:cBhvr>
                                      <p:to>
                                        <p:strVal val="visible"/>
                                      </p:to>
                                    </p:set>
                                    <p:animEffect transition="in" filter="fade">
                                      <p:cBhvr>
                                        <p:cTn id="15" dur="500"/>
                                        <p:tgtEl>
                                          <p:spTgt spid="429"/>
                                        </p:tgtEl>
                                      </p:cBhvr>
                                    </p:animEffect>
                                  </p:childTnLst>
                                </p:cTn>
                              </p:par>
                              <p:par>
                                <p:cTn id="16" presetID="10" presetClass="entr" presetSubtype="0" fill="hold" nodeType="withEffect">
                                  <p:stCondLst>
                                    <p:cond delay="0"/>
                                  </p:stCondLst>
                                  <p:childTnLst>
                                    <p:set>
                                      <p:cBhvr>
                                        <p:cTn id="17" dur="1" fill="hold">
                                          <p:stCondLst>
                                            <p:cond delay="0"/>
                                          </p:stCondLst>
                                        </p:cTn>
                                        <p:tgtEl>
                                          <p:spTgt spid="435"/>
                                        </p:tgtEl>
                                        <p:attrNameLst>
                                          <p:attrName>style.visibility</p:attrName>
                                        </p:attrNameLst>
                                      </p:cBhvr>
                                      <p:to>
                                        <p:strVal val="visible"/>
                                      </p:to>
                                    </p:set>
                                    <p:animEffect transition="in" filter="fade">
                                      <p:cBhvr>
                                        <p:cTn id="18" dur="500"/>
                                        <p:tgtEl>
                                          <p:spTgt spid="435"/>
                                        </p:tgtEl>
                                      </p:cBhvr>
                                    </p:animEffect>
                                  </p:childTnLst>
                                </p:cTn>
                              </p:par>
                              <p:par>
                                <p:cTn id="19" presetID="10" presetClass="entr" presetSubtype="0" fill="hold" nodeType="withEffect">
                                  <p:stCondLst>
                                    <p:cond delay="0"/>
                                  </p:stCondLst>
                                  <p:childTnLst>
                                    <p:set>
                                      <p:cBhvr>
                                        <p:cTn id="20" dur="1" fill="hold">
                                          <p:stCondLst>
                                            <p:cond delay="0"/>
                                          </p:stCondLst>
                                        </p:cTn>
                                        <p:tgtEl>
                                          <p:spTgt spid="430"/>
                                        </p:tgtEl>
                                        <p:attrNameLst>
                                          <p:attrName>style.visibility</p:attrName>
                                        </p:attrNameLst>
                                      </p:cBhvr>
                                      <p:to>
                                        <p:strVal val="visible"/>
                                      </p:to>
                                    </p:set>
                                    <p:animEffect transition="in" filter="fade">
                                      <p:cBhvr>
                                        <p:cTn id="21" dur="500"/>
                                        <p:tgtEl>
                                          <p:spTgt spid="430"/>
                                        </p:tgtEl>
                                      </p:cBhvr>
                                    </p:animEffect>
                                  </p:childTnLst>
                                </p:cTn>
                              </p:par>
                              <p:par>
                                <p:cTn id="22" presetID="10" presetClass="entr" presetSubtype="0" fill="hold" nodeType="withEffect">
                                  <p:stCondLst>
                                    <p:cond delay="0"/>
                                  </p:stCondLst>
                                  <p:childTnLst>
                                    <p:set>
                                      <p:cBhvr>
                                        <p:cTn id="23" dur="1" fill="hold">
                                          <p:stCondLst>
                                            <p:cond delay="0"/>
                                          </p:stCondLst>
                                        </p:cTn>
                                        <p:tgtEl>
                                          <p:spTgt spid="434"/>
                                        </p:tgtEl>
                                        <p:attrNameLst>
                                          <p:attrName>style.visibility</p:attrName>
                                        </p:attrNameLst>
                                      </p:cBhvr>
                                      <p:to>
                                        <p:strVal val="visible"/>
                                      </p:to>
                                    </p:set>
                                    <p:animEffect transition="in" filter="fade">
                                      <p:cBhvr>
                                        <p:cTn id="24" dur="500"/>
                                        <p:tgtEl>
                                          <p:spTgt spid="434"/>
                                        </p:tgtEl>
                                      </p:cBhvr>
                                    </p:animEffect>
                                  </p:childTnLst>
                                </p:cTn>
                              </p:par>
                              <p:par>
                                <p:cTn id="25" presetID="10" presetClass="entr" presetSubtype="0" fill="hold" nodeType="withEffect">
                                  <p:stCondLst>
                                    <p:cond delay="0"/>
                                  </p:stCondLst>
                                  <p:childTnLst>
                                    <p:set>
                                      <p:cBhvr>
                                        <p:cTn id="26" dur="1" fill="hold">
                                          <p:stCondLst>
                                            <p:cond delay="0"/>
                                          </p:stCondLst>
                                        </p:cTn>
                                        <p:tgtEl>
                                          <p:spTgt spid="432"/>
                                        </p:tgtEl>
                                        <p:attrNameLst>
                                          <p:attrName>style.visibility</p:attrName>
                                        </p:attrNameLst>
                                      </p:cBhvr>
                                      <p:to>
                                        <p:strVal val="visible"/>
                                      </p:to>
                                    </p:set>
                                    <p:animEffect transition="in" filter="fade">
                                      <p:cBhvr>
                                        <p:cTn id="27" dur="500"/>
                                        <p:tgtEl>
                                          <p:spTgt spid="432"/>
                                        </p:tgtEl>
                                      </p:cBhvr>
                                    </p:animEffect>
                                  </p:childTnLst>
                                </p:cTn>
                              </p:par>
                              <p:par>
                                <p:cTn id="28" presetID="10" presetClass="entr" presetSubtype="0" fill="hold" nodeType="withEffect">
                                  <p:stCondLst>
                                    <p:cond delay="0"/>
                                  </p:stCondLst>
                                  <p:childTnLst>
                                    <p:set>
                                      <p:cBhvr>
                                        <p:cTn id="29" dur="1" fill="hold">
                                          <p:stCondLst>
                                            <p:cond delay="0"/>
                                          </p:stCondLst>
                                        </p:cTn>
                                        <p:tgtEl>
                                          <p:spTgt spid="433"/>
                                        </p:tgtEl>
                                        <p:attrNameLst>
                                          <p:attrName>style.visibility</p:attrName>
                                        </p:attrNameLst>
                                      </p:cBhvr>
                                      <p:to>
                                        <p:strVal val="visible"/>
                                      </p:to>
                                    </p:set>
                                    <p:animEffect transition="in" filter="fade">
                                      <p:cBhvr>
                                        <p:cTn id="30" dur="500"/>
                                        <p:tgtEl>
                                          <p:spTgt spid="433"/>
                                        </p:tgtEl>
                                      </p:cBhvr>
                                    </p:animEffect>
                                  </p:childTnLst>
                                </p:cTn>
                              </p:par>
                              <p:par>
                                <p:cTn id="31" presetID="10" presetClass="entr" presetSubtype="0" fill="hold" nodeType="withEffect">
                                  <p:stCondLst>
                                    <p:cond delay="0"/>
                                  </p:stCondLst>
                                  <p:childTnLst>
                                    <p:set>
                                      <p:cBhvr>
                                        <p:cTn id="32" dur="1" fill="hold">
                                          <p:stCondLst>
                                            <p:cond delay="0"/>
                                          </p:stCondLst>
                                        </p:cTn>
                                        <p:tgtEl>
                                          <p:spTgt spid="431"/>
                                        </p:tgtEl>
                                        <p:attrNameLst>
                                          <p:attrName>style.visibility</p:attrName>
                                        </p:attrNameLst>
                                      </p:cBhvr>
                                      <p:to>
                                        <p:strVal val="visible"/>
                                      </p:to>
                                    </p:set>
                                    <p:animEffect transition="in" filter="fade">
                                      <p:cBhvr>
                                        <p:cTn id="33" dur="500"/>
                                        <p:tgtEl>
                                          <p:spTgt spid="43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43"/>
                                        </p:tgtEl>
                                        <p:attrNameLst>
                                          <p:attrName>style.visibility</p:attrName>
                                        </p:attrNameLst>
                                      </p:cBhvr>
                                      <p:to>
                                        <p:strVal val="visible"/>
                                      </p:to>
                                    </p:set>
                                    <p:animEffect transition="in" filter="fade">
                                      <p:cBhvr>
                                        <p:cTn id="38" dur="500"/>
                                        <p:tgtEl>
                                          <p:spTgt spid="443"/>
                                        </p:tgtEl>
                                      </p:cBhvr>
                                    </p:animEffect>
                                  </p:childTnLst>
                                </p:cTn>
                              </p:par>
                              <p:par>
                                <p:cTn id="39" presetID="10" presetClass="entr" presetSubtype="0" fill="hold" nodeType="withEffect">
                                  <p:stCondLst>
                                    <p:cond delay="0"/>
                                  </p:stCondLst>
                                  <p:childTnLst>
                                    <p:set>
                                      <p:cBhvr>
                                        <p:cTn id="40" dur="1" fill="hold">
                                          <p:stCondLst>
                                            <p:cond delay="0"/>
                                          </p:stCondLst>
                                        </p:cTn>
                                        <p:tgtEl>
                                          <p:spTgt spid="444"/>
                                        </p:tgtEl>
                                        <p:attrNameLst>
                                          <p:attrName>style.visibility</p:attrName>
                                        </p:attrNameLst>
                                      </p:cBhvr>
                                      <p:to>
                                        <p:strVal val="visible"/>
                                      </p:to>
                                    </p:set>
                                    <p:animEffect transition="in" filter="fade">
                                      <p:cBhvr>
                                        <p:cTn id="41" dur="500"/>
                                        <p:tgtEl>
                                          <p:spTgt spid="44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36"/>
                                        </p:tgtEl>
                                        <p:attrNameLst>
                                          <p:attrName>style.visibility</p:attrName>
                                        </p:attrNameLst>
                                      </p:cBhvr>
                                      <p:to>
                                        <p:strVal val="visible"/>
                                      </p:to>
                                    </p:set>
                                    <p:animEffect transition="in" filter="fade">
                                      <p:cBhvr>
                                        <p:cTn id="46" dur="500"/>
                                        <p:tgtEl>
                                          <p:spTgt spid="436"/>
                                        </p:tgtEl>
                                      </p:cBhvr>
                                    </p:animEffect>
                                  </p:childTnLst>
                                </p:cTn>
                              </p:par>
                              <p:par>
                                <p:cTn id="47" presetID="10" presetClass="entr" presetSubtype="0" fill="hold" nodeType="withEffect">
                                  <p:stCondLst>
                                    <p:cond delay="0"/>
                                  </p:stCondLst>
                                  <p:childTnLst>
                                    <p:set>
                                      <p:cBhvr>
                                        <p:cTn id="48" dur="1" fill="hold">
                                          <p:stCondLst>
                                            <p:cond delay="0"/>
                                          </p:stCondLst>
                                        </p:cTn>
                                        <p:tgtEl>
                                          <p:spTgt spid="442"/>
                                        </p:tgtEl>
                                        <p:attrNameLst>
                                          <p:attrName>style.visibility</p:attrName>
                                        </p:attrNameLst>
                                      </p:cBhvr>
                                      <p:to>
                                        <p:strVal val="visible"/>
                                      </p:to>
                                    </p:set>
                                    <p:animEffect transition="in" filter="fade">
                                      <p:cBhvr>
                                        <p:cTn id="49" dur="500"/>
                                        <p:tgtEl>
                                          <p:spTgt spid="442"/>
                                        </p:tgtEl>
                                      </p:cBhvr>
                                    </p:animEffect>
                                  </p:childTnLst>
                                </p:cTn>
                              </p:par>
                              <p:par>
                                <p:cTn id="50" presetID="10" presetClass="entr" presetSubtype="0" fill="hold" nodeType="withEffect">
                                  <p:stCondLst>
                                    <p:cond delay="0"/>
                                  </p:stCondLst>
                                  <p:childTnLst>
                                    <p:set>
                                      <p:cBhvr>
                                        <p:cTn id="51" dur="1" fill="hold">
                                          <p:stCondLst>
                                            <p:cond delay="0"/>
                                          </p:stCondLst>
                                        </p:cTn>
                                        <p:tgtEl>
                                          <p:spTgt spid="441"/>
                                        </p:tgtEl>
                                        <p:attrNameLst>
                                          <p:attrName>style.visibility</p:attrName>
                                        </p:attrNameLst>
                                      </p:cBhvr>
                                      <p:to>
                                        <p:strVal val="visible"/>
                                      </p:to>
                                    </p:set>
                                    <p:animEffect transition="in" filter="fade">
                                      <p:cBhvr>
                                        <p:cTn id="52" dur="500"/>
                                        <p:tgtEl>
                                          <p:spTgt spid="441"/>
                                        </p:tgtEl>
                                      </p:cBhvr>
                                    </p:animEffect>
                                  </p:childTnLst>
                                </p:cTn>
                              </p:par>
                              <p:par>
                                <p:cTn id="53" presetID="10" presetClass="entr" presetSubtype="0" fill="hold" nodeType="withEffect">
                                  <p:stCondLst>
                                    <p:cond delay="0"/>
                                  </p:stCondLst>
                                  <p:childTnLst>
                                    <p:set>
                                      <p:cBhvr>
                                        <p:cTn id="54" dur="1" fill="hold">
                                          <p:stCondLst>
                                            <p:cond delay="0"/>
                                          </p:stCondLst>
                                        </p:cTn>
                                        <p:tgtEl>
                                          <p:spTgt spid="437"/>
                                        </p:tgtEl>
                                        <p:attrNameLst>
                                          <p:attrName>style.visibility</p:attrName>
                                        </p:attrNameLst>
                                      </p:cBhvr>
                                      <p:to>
                                        <p:strVal val="visible"/>
                                      </p:to>
                                    </p:set>
                                    <p:animEffect transition="in" filter="fade">
                                      <p:cBhvr>
                                        <p:cTn id="55" dur="500"/>
                                        <p:tgtEl>
                                          <p:spTgt spid="437"/>
                                        </p:tgtEl>
                                      </p:cBhvr>
                                    </p:animEffect>
                                  </p:childTnLst>
                                </p:cTn>
                              </p:par>
                              <p:par>
                                <p:cTn id="56" presetID="10" presetClass="entr" presetSubtype="0" fill="hold" nodeType="withEffect">
                                  <p:stCondLst>
                                    <p:cond delay="0"/>
                                  </p:stCondLst>
                                  <p:childTnLst>
                                    <p:set>
                                      <p:cBhvr>
                                        <p:cTn id="57" dur="1" fill="hold">
                                          <p:stCondLst>
                                            <p:cond delay="0"/>
                                          </p:stCondLst>
                                        </p:cTn>
                                        <p:tgtEl>
                                          <p:spTgt spid="439"/>
                                        </p:tgtEl>
                                        <p:attrNameLst>
                                          <p:attrName>style.visibility</p:attrName>
                                        </p:attrNameLst>
                                      </p:cBhvr>
                                      <p:to>
                                        <p:strVal val="visible"/>
                                      </p:to>
                                    </p:set>
                                    <p:animEffect transition="in" filter="fade">
                                      <p:cBhvr>
                                        <p:cTn id="58" dur="500"/>
                                        <p:tgtEl>
                                          <p:spTgt spid="439"/>
                                        </p:tgtEl>
                                      </p:cBhvr>
                                    </p:animEffect>
                                  </p:childTnLst>
                                </p:cTn>
                              </p:par>
                              <p:par>
                                <p:cTn id="59" presetID="10" presetClass="entr" presetSubtype="0" fill="hold" nodeType="withEffect">
                                  <p:stCondLst>
                                    <p:cond delay="0"/>
                                  </p:stCondLst>
                                  <p:childTnLst>
                                    <p:set>
                                      <p:cBhvr>
                                        <p:cTn id="60" dur="1" fill="hold">
                                          <p:stCondLst>
                                            <p:cond delay="0"/>
                                          </p:stCondLst>
                                        </p:cTn>
                                        <p:tgtEl>
                                          <p:spTgt spid="438"/>
                                        </p:tgtEl>
                                        <p:attrNameLst>
                                          <p:attrName>style.visibility</p:attrName>
                                        </p:attrNameLst>
                                      </p:cBhvr>
                                      <p:to>
                                        <p:strVal val="visible"/>
                                      </p:to>
                                    </p:set>
                                    <p:animEffect transition="in" filter="fade">
                                      <p:cBhvr>
                                        <p:cTn id="61" dur="500"/>
                                        <p:tgtEl>
                                          <p:spTgt spid="438"/>
                                        </p:tgtEl>
                                      </p:cBhvr>
                                    </p:animEffect>
                                  </p:childTnLst>
                                </p:cTn>
                              </p:par>
                              <p:par>
                                <p:cTn id="62" presetID="10" presetClass="entr" presetSubtype="0" fill="hold" nodeType="withEffect">
                                  <p:stCondLst>
                                    <p:cond delay="0"/>
                                  </p:stCondLst>
                                  <p:childTnLst>
                                    <p:set>
                                      <p:cBhvr>
                                        <p:cTn id="63" dur="1" fill="hold">
                                          <p:stCondLst>
                                            <p:cond delay="0"/>
                                          </p:stCondLst>
                                        </p:cTn>
                                        <p:tgtEl>
                                          <p:spTgt spid="440"/>
                                        </p:tgtEl>
                                        <p:attrNameLst>
                                          <p:attrName>style.visibility</p:attrName>
                                        </p:attrNameLst>
                                      </p:cBhvr>
                                      <p:to>
                                        <p:strVal val="visible"/>
                                      </p:to>
                                    </p:set>
                                    <p:animEffect transition="in" filter="fade">
                                      <p:cBhvr>
                                        <p:cTn id="64" dur="500"/>
                                        <p:tgtEl>
                                          <p:spTgt spid="44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46"/>
                                        </p:tgtEl>
                                        <p:attrNameLst>
                                          <p:attrName>style.visibility</p:attrName>
                                        </p:attrNameLst>
                                      </p:cBhvr>
                                      <p:to>
                                        <p:strVal val="visible"/>
                                      </p:to>
                                    </p:set>
                                    <p:animEffect transition="in" filter="fade">
                                      <p:cBhvr>
                                        <p:cTn id="69" dur="500"/>
                                        <p:tgtEl>
                                          <p:spTgt spid="446"/>
                                        </p:tgtEl>
                                      </p:cBhvr>
                                    </p:animEffect>
                                  </p:childTnLst>
                                </p:cTn>
                              </p:par>
                              <p:par>
                                <p:cTn id="70" presetID="10" presetClass="entr" presetSubtype="0" fill="hold" nodeType="withEffect">
                                  <p:stCondLst>
                                    <p:cond delay="0"/>
                                  </p:stCondLst>
                                  <p:childTnLst>
                                    <p:set>
                                      <p:cBhvr>
                                        <p:cTn id="71" dur="1" fill="hold">
                                          <p:stCondLst>
                                            <p:cond delay="0"/>
                                          </p:stCondLst>
                                        </p:cTn>
                                        <p:tgtEl>
                                          <p:spTgt spid="445"/>
                                        </p:tgtEl>
                                        <p:attrNameLst>
                                          <p:attrName>style.visibility</p:attrName>
                                        </p:attrNameLst>
                                      </p:cBhvr>
                                      <p:to>
                                        <p:strVal val="visible"/>
                                      </p:to>
                                    </p:set>
                                    <p:animEffect transition="in" filter="fade">
                                      <p:cBhvr>
                                        <p:cTn id="72" dur="500"/>
                                        <p:tgtEl>
                                          <p:spTgt spid="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In Place Heap Sort</a:t>
            </a:r>
            <a:endParaRPr/>
          </a:p>
        </p:txBody>
      </p:sp>
      <p:sp>
        <p:nvSpPr>
          <p:cNvPr id="452" name="Google Shape;452;p33"/>
          <p:cNvSpPr txBox="1"/>
          <p:nvPr/>
        </p:nvSpPr>
        <p:spPr>
          <a:xfrm>
            <a:off x="575239" y="3429000"/>
            <a:ext cx="5017800" cy="11697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public void inPlaceHeapSort(input)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buildHeap(input) // alters original array</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for (n : input)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input[n – i - 1] = removeMin(heap)</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p:txBody>
      </p:sp>
      <p:sp>
        <p:nvSpPr>
          <p:cNvPr id="453" name="Google Shape;453;p33"/>
          <p:cNvSpPr txBox="1"/>
          <p:nvPr/>
        </p:nvSpPr>
        <p:spPr>
          <a:xfrm>
            <a:off x="6409926" y="3525775"/>
            <a:ext cx="2371200" cy="258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Worst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Best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Average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Stable?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In-place?</a:t>
            </a:r>
            <a:endParaRPr dirty="0">
              <a:latin typeface="Quattrocento Sans"/>
              <a:ea typeface="Quattrocento Sans"/>
              <a:cs typeface="Quattrocento Sans"/>
              <a:sym typeface="Quattrocento Sans"/>
            </a:endParaRPr>
          </a:p>
        </p:txBody>
      </p:sp>
      <p:sp>
        <p:nvSpPr>
          <p:cNvPr id="456" name="Google Shape;456;p33"/>
          <p:cNvSpPr txBox="1"/>
          <p:nvPr/>
        </p:nvSpPr>
        <p:spPr>
          <a:xfrm>
            <a:off x="8825234" y="5147548"/>
            <a:ext cx="523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No</a:t>
            </a:r>
            <a:endParaRPr>
              <a:latin typeface="Quattrocento Sans"/>
              <a:ea typeface="Quattrocento Sans"/>
              <a:cs typeface="Quattrocento Sans"/>
              <a:sym typeface="Quattrocento Sans"/>
            </a:endParaRPr>
          </a:p>
        </p:txBody>
      </p:sp>
      <p:sp>
        <p:nvSpPr>
          <p:cNvPr id="457" name="Google Shape;457;p33"/>
          <p:cNvSpPr txBox="1"/>
          <p:nvPr/>
        </p:nvSpPr>
        <p:spPr>
          <a:xfrm>
            <a:off x="8841074" y="5682259"/>
            <a:ext cx="543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Yes</a:t>
            </a:r>
            <a:endParaRPr>
              <a:latin typeface="Quattrocento Sans"/>
              <a:ea typeface="Quattrocento Sans"/>
              <a:cs typeface="Quattrocento Sans"/>
              <a:sym typeface="Quattrocento Sans"/>
            </a:endParaRPr>
          </a:p>
        </p:txBody>
      </p:sp>
      <p:graphicFrame>
        <p:nvGraphicFramePr>
          <p:cNvPr id="459" name="Google Shape;459;p33"/>
          <p:cNvGraphicFramePr/>
          <p:nvPr/>
        </p:nvGraphicFramePr>
        <p:xfrm>
          <a:off x="1056165" y="1092191"/>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8</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9</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rPr>
                        <a:t>15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rPr>
                        <a:t>17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rPr>
                        <a:t>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extLst>
                  <a:ext uri="{0D108BD9-81ED-4DB2-BD59-A6C34878D82A}">
                    <a16:rowId xmlns:a16="http://schemas.microsoft.com/office/drawing/2014/main" val="10001"/>
                  </a:ext>
                </a:extLst>
              </a:tr>
            </a:tbl>
          </a:graphicData>
        </a:graphic>
      </p:graphicFrame>
      <p:sp>
        <p:nvSpPr>
          <p:cNvPr id="460" name="Google Shape;460;p33"/>
          <p:cNvSpPr/>
          <p:nvPr/>
        </p:nvSpPr>
        <p:spPr>
          <a:xfrm rot="-5400000">
            <a:off x="3920862" y="-919666"/>
            <a:ext cx="338400" cy="6067800"/>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1" name="Google Shape;461;p33"/>
          <p:cNvSpPr/>
          <p:nvPr/>
        </p:nvSpPr>
        <p:spPr>
          <a:xfrm rot="-5400000">
            <a:off x="8960565" y="108283"/>
            <a:ext cx="338400" cy="4011900"/>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2" name="Google Shape;462;p33"/>
          <p:cNvSpPr txBox="1"/>
          <p:nvPr/>
        </p:nvSpPr>
        <p:spPr>
          <a:xfrm>
            <a:off x="3758678" y="2260007"/>
            <a:ext cx="71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Heap</a:t>
            </a:r>
            <a:endParaRPr/>
          </a:p>
        </p:txBody>
      </p:sp>
      <p:sp>
        <p:nvSpPr>
          <p:cNvPr id="463" name="Google Shape;463;p33"/>
          <p:cNvSpPr txBox="1"/>
          <p:nvPr/>
        </p:nvSpPr>
        <p:spPr>
          <a:xfrm>
            <a:off x="8433323" y="2270374"/>
            <a:ext cx="144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Sorted Items</a:t>
            </a:r>
            <a:endParaRPr/>
          </a:p>
        </p:txBody>
      </p:sp>
      <p:sp>
        <p:nvSpPr>
          <p:cNvPr id="464" name="Google Shape;464;p33"/>
          <p:cNvSpPr txBox="1"/>
          <p:nvPr/>
        </p:nvSpPr>
        <p:spPr>
          <a:xfrm>
            <a:off x="834447" y="2484858"/>
            <a:ext cx="1431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Current Item</a:t>
            </a:r>
            <a:endParaRPr/>
          </a:p>
        </p:txBody>
      </p:sp>
      <p:sp>
        <p:nvSpPr>
          <p:cNvPr id="465" name="Google Shape;465;p33"/>
          <p:cNvSpPr/>
          <p:nvPr/>
        </p:nvSpPr>
        <p:spPr>
          <a:xfrm rot="10800000">
            <a:off x="1390937" y="1889648"/>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6" name="Google Shape;466;p33"/>
          <p:cNvSpPr txBox="1"/>
          <p:nvPr/>
        </p:nvSpPr>
        <p:spPr>
          <a:xfrm>
            <a:off x="575250" y="4995475"/>
            <a:ext cx="56208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Quattrocento Sans"/>
                <a:ea typeface="Quattrocento Sans"/>
                <a:cs typeface="Quattrocento Sans"/>
                <a:sym typeface="Quattrocento Sans"/>
              </a:rPr>
              <a:t>Complication: final array is reversed! Lots of fixes:</a:t>
            </a:r>
            <a:endParaRPr sz="1700">
              <a:latin typeface="Quattrocento Sans"/>
              <a:ea typeface="Quattrocento Sans"/>
              <a:cs typeface="Quattrocento Sans"/>
              <a:sym typeface="Quattrocento Sans"/>
            </a:endParaRPr>
          </a:p>
          <a:p>
            <a:pPr marL="457200" lvl="0" indent="-336550" algn="l" rtl="0">
              <a:spcBef>
                <a:spcPts val="0"/>
              </a:spcBef>
              <a:spcAft>
                <a:spcPts val="0"/>
              </a:spcAft>
              <a:buClr>
                <a:srgbClr val="4C3282"/>
              </a:buClr>
              <a:buSzPts val="1700"/>
              <a:buFont typeface="Quattrocento Sans"/>
              <a:buChar char="●"/>
            </a:pPr>
            <a:r>
              <a:rPr lang="en-US" sz="1700">
                <a:latin typeface="Quattrocento Sans"/>
                <a:ea typeface="Quattrocento Sans"/>
                <a:cs typeface="Quattrocento Sans"/>
                <a:sym typeface="Quattrocento Sans"/>
              </a:rPr>
              <a:t>Run reverse afterwards O(</a:t>
            </a:r>
            <a:r>
              <a:rPr lang="en-US" sz="1700" i="1">
                <a:latin typeface="Quattrocento Sans"/>
                <a:ea typeface="Quattrocento Sans"/>
                <a:cs typeface="Quattrocento Sans"/>
                <a:sym typeface="Quattrocento Sans"/>
              </a:rPr>
              <a:t>n</a:t>
            </a:r>
            <a:r>
              <a:rPr lang="en-US" sz="1700">
                <a:latin typeface="Quattrocento Sans"/>
                <a:ea typeface="Quattrocento Sans"/>
                <a:cs typeface="Quattrocento Sans"/>
                <a:sym typeface="Quattrocento Sans"/>
              </a:rPr>
              <a:t>)</a:t>
            </a:r>
            <a:endParaRPr sz="1700">
              <a:latin typeface="Quattrocento Sans"/>
              <a:ea typeface="Quattrocento Sans"/>
              <a:cs typeface="Quattrocento Sans"/>
              <a:sym typeface="Quattrocento Sans"/>
            </a:endParaRPr>
          </a:p>
          <a:p>
            <a:pPr marL="457200" lvl="0" indent="-336550" algn="l" rtl="0">
              <a:spcBef>
                <a:spcPts val="0"/>
              </a:spcBef>
              <a:spcAft>
                <a:spcPts val="0"/>
              </a:spcAft>
              <a:buClr>
                <a:srgbClr val="4C3282"/>
              </a:buClr>
              <a:buSzPts val="1700"/>
              <a:buFont typeface="Quattrocento Sans"/>
              <a:buChar char="●"/>
            </a:pPr>
            <a:r>
              <a:rPr lang="en-US" sz="1700">
                <a:latin typeface="Quattrocento Sans"/>
                <a:ea typeface="Quattrocento Sans"/>
                <a:cs typeface="Quattrocento Sans"/>
                <a:sym typeface="Quattrocento Sans"/>
              </a:rPr>
              <a:t>Use a max heap</a:t>
            </a:r>
            <a:endParaRPr sz="1700">
              <a:latin typeface="Quattrocento Sans"/>
              <a:ea typeface="Quattrocento Sans"/>
              <a:cs typeface="Quattrocento Sans"/>
              <a:sym typeface="Quattrocento Sans"/>
            </a:endParaRPr>
          </a:p>
          <a:p>
            <a:pPr marL="457200" lvl="0" indent="-336550" algn="l" rtl="0">
              <a:spcBef>
                <a:spcPts val="0"/>
              </a:spcBef>
              <a:spcAft>
                <a:spcPts val="0"/>
              </a:spcAft>
              <a:buClr>
                <a:srgbClr val="4C3282"/>
              </a:buClr>
              <a:buSzPts val="1700"/>
              <a:buFont typeface="Quattrocento Sans"/>
              <a:buChar char="●"/>
            </a:pPr>
            <a:r>
              <a:rPr lang="en-US" sz="1700">
                <a:latin typeface="Quattrocento Sans"/>
                <a:ea typeface="Quattrocento Sans"/>
                <a:cs typeface="Quattrocento Sans"/>
                <a:sym typeface="Quattrocento Sans"/>
              </a:rPr>
              <a:t>Reverse compare function to emulate max heap</a:t>
            </a:r>
            <a:endParaRPr sz="1700">
              <a:latin typeface="Quattrocento Sans"/>
              <a:ea typeface="Quattrocento Sans"/>
              <a:cs typeface="Quattrocento Sans"/>
              <a:sym typeface="Quattrocento Sans"/>
            </a:endParaRPr>
          </a:p>
        </p:txBody>
      </p:sp>
      <mc:AlternateContent xmlns:mc="http://schemas.openxmlformats.org/markup-compatibility/2006" xmlns:a14="http://schemas.microsoft.com/office/drawing/2010/main">
        <mc:Choice Requires="a14">
          <p:sp>
            <p:nvSpPr>
              <p:cNvPr id="2" name="Google Shape;408;p30">
                <a:extLst>
                  <a:ext uri="{FF2B5EF4-FFF2-40B4-BE49-F238E27FC236}">
                    <a16:creationId xmlns:a16="http://schemas.microsoft.com/office/drawing/2014/main" id="{A20D24A0-69E4-70EF-6DE9-9E5A311B5C50}"/>
                  </a:ext>
                </a:extLst>
              </p:cNvPr>
              <p:cNvSpPr txBox="1"/>
              <p:nvPr/>
            </p:nvSpPr>
            <p:spPr>
              <a:xfrm>
                <a:off x="8433323" y="3480964"/>
                <a:ext cx="1806000"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i="1">
                              <a:latin typeface="Cambria Math" panose="02040503050406030204" pitchFamily="18" charset="0"/>
                              <a:ea typeface="Quattrocento Sans"/>
                              <a:cs typeface="Quattrocento Sans"/>
                              <a:sym typeface="Quattrocento Sans"/>
                            </a:rPr>
                            <m:t>𝑛</m:t>
                          </m:r>
                          <m:func>
                            <m:funcPr>
                              <m:ctrlPr>
                                <a:rPr lang="en-GB" sz="1800" i="1">
                                  <a:latin typeface="Cambria Math" panose="02040503050406030204" pitchFamily="18" charset="0"/>
                                  <a:ea typeface="Quattrocento Sans"/>
                                  <a:cs typeface="Quattrocento Sans"/>
                                  <a:sym typeface="Quattrocento Sans"/>
                                </a:rPr>
                              </m:ctrlPr>
                            </m:funcPr>
                            <m:fName>
                              <m:r>
                                <m:rPr>
                                  <m:sty m:val="p"/>
                                </m:rPr>
                                <a:rPr lang="en-GB" sz="1800">
                                  <a:latin typeface="Cambria Math" panose="02040503050406030204" pitchFamily="18" charset="0"/>
                                  <a:ea typeface="Quattrocento Sans"/>
                                  <a:cs typeface="Quattrocento Sans"/>
                                  <a:sym typeface="Quattrocento Sans"/>
                                </a:rPr>
                                <m:t>log</m:t>
                              </m:r>
                            </m:fName>
                            <m:e>
                              <m:r>
                                <a:rPr lang="en-GB" sz="1800" i="1">
                                  <a:latin typeface="Cambria Math" panose="02040503050406030204" pitchFamily="18" charset="0"/>
                                  <a:ea typeface="Quattrocento Sans"/>
                                  <a:cs typeface="Quattrocento Sans"/>
                                  <a:sym typeface="Quattrocento Sans"/>
                                </a:rPr>
                                <m:t>𝑛</m:t>
                              </m:r>
                            </m:e>
                          </m:func>
                        </m:e>
                      </m:d>
                    </m:oMath>
                  </m:oMathPara>
                </a14:m>
                <a:endParaRPr sz="1800" dirty="0">
                  <a:latin typeface="Quattrocento Sans"/>
                  <a:ea typeface="Quattrocento Sans"/>
                  <a:cs typeface="Quattrocento Sans"/>
                  <a:sym typeface="Quattrocento Sans"/>
                </a:endParaRPr>
              </a:p>
            </p:txBody>
          </p:sp>
        </mc:Choice>
        <mc:Fallback xmlns="">
          <p:sp>
            <p:nvSpPr>
              <p:cNvPr id="2" name="Google Shape;408;p30">
                <a:extLst>
                  <a:ext uri="{FF2B5EF4-FFF2-40B4-BE49-F238E27FC236}">
                    <a16:creationId xmlns:a16="http://schemas.microsoft.com/office/drawing/2014/main" id="{A20D24A0-69E4-70EF-6DE9-9E5A311B5C50}"/>
                  </a:ext>
                </a:extLst>
              </p:cNvPr>
              <p:cNvSpPr txBox="1">
                <a:spLocks noRot="1" noChangeAspect="1" noMove="1" noResize="1" noEditPoints="1" noAdjustHandles="1" noChangeArrowheads="1" noChangeShapeType="1" noTextEdit="1"/>
              </p:cNvSpPr>
              <p:nvPr/>
            </p:nvSpPr>
            <p:spPr>
              <a:xfrm>
                <a:off x="8433323" y="3480964"/>
                <a:ext cx="1806000" cy="369291"/>
              </a:xfrm>
              <a:prstGeom prst="rect">
                <a:avLst/>
              </a:prstGeom>
              <a:blipFill>
                <a:blip r:embed="rId3"/>
                <a:stretch>
                  <a:fillRect b="-13115"/>
                </a:stretch>
              </a:blipFill>
              <a:ln>
                <a:no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Google Shape;408;p30">
                <a:extLst>
                  <a:ext uri="{FF2B5EF4-FFF2-40B4-BE49-F238E27FC236}">
                    <a16:creationId xmlns:a16="http://schemas.microsoft.com/office/drawing/2014/main" id="{ECFE135E-8D9D-7979-C8B7-358DAFED7661}"/>
                  </a:ext>
                </a:extLst>
              </p:cNvPr>
              <p:cNvSpPr txBox="1"/>
              <p:nvPr/>
            </p:nvSpPr>
            <p:spPr>
              <a:xfrm>
                <a:off x="8192654" y="4046784"/>
                <a:ext cx="1806000"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b="0" i="1" smtClean="0">
                              <a:latin typeface="Cambria Math" panose="02040503050406030204" pitchFamily="18" charset="0"/>
                              <a:ea typeface="Quattrocento Sans"/>
                              <a:cs typeface="Quattrocento Sans"/>
                              <a:sym typeface="Quattrocento Sans"/>
                            </a:rPr>
                            <m:t>𝑛</m:t>
                          </m:r>
                        </m:e>
                      </m:d>
                    </m:oMath>
                  </m:oMathPara>
                </a14:m>
                <a:endParaRPr sz="1800" dirty="0">
                  <a:latin typeface="Quattrocento Sans"/>
                  <a:ea typeface="Quattrocento Sans"/>
                  <a:cs typeface="Quattrocento Sans"/>
                  <a:sym typeface="Quattrocento Sans"/>
                </a:endParaRPr>
              </a:p>
            </p:txBody>
          </p:sp>
        </mc:Choice>
        <mc:Fallback xmlns="">
          <p:sp>
            <p:nvSpPr>
              <p:cNvPr id="3" name="Google Shape;408;p30">
                <a:extLst>
                  <a:ext uri="{FF2B5EF4-FFF2-40B4-BE49-F238E27FC236}">
                    <a16:creationId xmlns:a16="http://schemas.microsoft.com/office/drawing/2014/main" id="{ECFE135E-8D9D-7979-C8B7-358DAFED7661}"/>
                  </a:ext>
                </a:extLst>
              </p:cNvPr>
              <p:cNvSpPr txBox="1">
                <a:spLocks noRot="1" noChangeAspect="1" noMove="1" noResize="1" noEditPoints="1" noAdjustHandles="1" noChangeArrowheads="1" noChangeShapeType="1" noTextEdit="1"/>
              </p:cNvSpPr>
              <p:nvPr/>
            </p:nvSpPr>
            <p:spPr>
              <a:xfrm>
                <a:off x="8192654" y="4046784"/>
                <a:ext cx="1806000" cy="369291"/>
              </a:xfrm>
              <a:prstGeom prst="rect">
                <a:avLst/>
              </a:prstGeom>
              <a:blipFill>
                <a:blip r:embed="rId4"/>
                <a:stretch>
                  <a:fillRect/>
                </a:stretch>
              </a:blipFill>
              <a:ln>
                <a:no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Google Shape;408;p30">
                <a:extLst>
                  <a:ext uri="{FF2B5EF4-FFF2-40B4-BE49-F238E27FC236}">
                    <a16:creationId xmlns:a16="http://schemas.microsoft.com/office/drawing/2014/main" id="{6F9CED30-D085-0629-6655-2E6797C66B85}"/>
                  </a:ext>
                </a:extLst>
              </p:cNvPr>
              <p:cNvSpPr txBox="1"/>
              <p:nvPr/>
            </p:nvSpPr>
            <p:spPr>
              <a:xfrm>
                <a:off x="8521300" y="4556741"/>
                <a:ext cx="1806000"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i="1">
                              <a:latin typeface="Cambria Math" panose="02040503050406030204" pitchFamily="18" charset="0"/>
                              <a:ea typeface="Quattrocento Sans"/>
                              <a:cs typeface="Quattrocento Sans"/>
                              <a:sym typeface="Quattrocento Sans"/>
                            </a:rPr>
                            <m:t>𝑛</m:t>
                          </m:r>
                          <m:func>
                            <m:funcPr>
                              <m:ctrlPr>
                                <a:rPr lang="en-GB" sz="1800" i="1">
                                  <a:latin typeface="Cambria Math" panose="02040503050406030204" pitchFamily="18" charset="0"/>
                                  <a:ea typeface="Quattrocento Sans"/>
                                  <a:cs typeface="Quattrocento Sans"/>
                                  <a:sym typeface="Quattrocento Sans"/>
                                </a:rPr>
                              </m:ctrlPr>
                            </m:funcPr>
                            <m:fName>
                              <m:r>
                                <m:rPr>
                                  <m:sty m:val="p"/>
                                </m:rPr>
                                <a:rPr lang="en-GB" sz="1800">
                                  <a:latin typeface="Cambria Math" panose="02040503050406030204" pitchFamily="18" charset="0"/>
                                  <a:ea typeface="Quattrocento Sans"/>
                                  <a:cs typeface="Quattrocento Sans"/>
                                  <a:sym typeface="Quattrocento Sans"/>
                                </a:rPr>
                                <m:t>log</m:t>
                              </m:r>
                            </m:fName>
                            <m:e>
                              <m:r>
                                <a:rPr lang="en-GB" sz="1800" i="1">
                                  <a:latin typeface="Cambria Math" panose="02040503050406030204" pitchFamily="18" charset="0"/>
                                  <a:ea typeface="Quattrocento Sans"/>
                                  <a:cs typeface="Quattrocento Sans"/>
                                  <a:sym typeface="Quattrocento Sans"/>
                                </a:rPr>
                                <m:t>𝑛</m:t>
                              </m:r>
                            </m:e>
                          </m:func>
                        </m:e>
                      </m:d>
                    </m:oMath>
                  </m:oMathPara>
                </a14:m>
                <a:endParaRPr sz="1800" dirty="0">
                  <a:latin typeface="Quattrocento Sans"/>
                  <a:ea typeface="Quattrocento Sans"/>
                  <a:cs typeface="Quattrocento Sans"/>
                  <a:sym typeface="Quattrocento Sans"/>
                </a:endParaRPr>
              </a:p>
            </p:txBody>
          </p:sp>
        </mc:Choice>
        <mc:Fallback xmlns="">
          <p:sp>
            <p:nvSpPr>
              <p:cNvPr id="4" name="Google Shape;408;p30">
                <a:extLst>
                  <a:ext uri="{FF2B5EF4-FFF2-40B4-BE49-F238E27FC236}">
                    <a16:creationId xmlns:a16="http://schemas.microsoft.com/office/drawing/2014/main" id="{6F9CED30-D085-0629-6655-2E6797C66B85}"/>
                  </a:ext>
                </a:extLst>
              </p:cNvPr>
              <p:cNvSpPr txBox="1">
                <a:spLocks noRot="1" noChangeAspect="1" noMove="1" noResize="1" noEditPoints="1" noAdjustHandles="1" noChangeArrowheads="1" noChangeShapeType="1" noTextEdit="1"/>
              </p:cNvSpPr>
              <p:nvPr/>
            </p:nvSpPr>
            <p:spPr>
              <a:xfrm>
                <a:off x="8521300" y="4556741"/>
                <a:ext cx="1806000" cy="369291"/>
              </a:xfrm>
              <a:prstGeom prst="rect">
                <a:avLst/>
              </a:prstGeom>
              <a:blipFill>
                <a:blip r:embed="rId5"/>
                <a:stretch>
                  <a:fillRect b="-13115"/>
                </a:stretch>
              </a:blipFill>
              <a:ln>
                <a:noFill/>
              </a:ln>
            </p:spPr>
            <p:txBody>
              <a:bodyPr/>
              <a:lstStyle/>
              <a:p>
                <a:r>
                  <a:rPr lang="en-SE">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4"/>
          <p:cNvSpPr txBox="1"/>
          <p:nvPr/>
        </p:nvSpPr>
        <p:spPr>
          <a:xfrm>
            <a:off x="1724528" y="3186479"/>
            <a:ext cx="2712391" cy="653985"/>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dk1"/>
                </a:solidFill>
                <a:highlight>
                  <a:schemeClr val="lt1"/>
                </a:highlight>
                <a:latin typeface="Quattrocento Sans"/>
                <a:ea typeface="Quattrocento Sans"/>
                <a:cs typeface="Quattrocento Sans"/>
                <a:sym typeface="Quattrocento Sans"/>
              </a:rPr>
              <a:t>Bucket Sort</a:t>
            </a:r>
            <a:endParaRPr sz="3500" dirty="0">
              <a:solidFill>
                <a:srgbClr val="888888"/>
              </a:solidFill>
              <a:highlight>
                <a:schemeClr val="lt1"/>
              </a:highlight>
              <a:latin typeface="Quattrocento Sans"/>
              <a:ea typeface="Quattrocento Sans"/>
              <a:cs typeface="Quattrocento Sans"/>
              <a:sym typeface="Quattrocento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4061-D929-7D09-14DB-0251A5AAD852}"/>
              </a:ext>
            </a:extLst>
          </p:cNvPr>
          <p:cNvSpPr>
            <a:spLocks noGrp="1"/>
          </p:cNvSpPr>
          <p:nvPr>
            <p:ph type="title"/>
          </p:nvPr>
        </p:nvSpPr>
        <p:spPr/>
        <p:txBody>
          <a:bodyPr/>
          <a:lstStyle/>
          <a:p>
            <a:r>
              <a:rPr lang="en-US" dirty="0"/>
              <a:t>Bucket Sort</a:t>
            </a:r>
            <a:endParaRPr lang="en-SE" dirty="0"/>
          </a:p>
        </p:txBody>
      </p:sp>
      <p:sp>
        <p:nvSpPr>
          <p:cNvPr id="3" name="Content Placeholder 2">
            <a:extLst>
              <a:ext uri="{FF2B5EF4-FFF2-40B4-BE49-F238E27FC236}">
                <a16:creationId xmlns:a16="http://schemas.microsoft.com/office/drawing/2014/main" id="{F256B5EC-C04D-184A-16DE-39400391F577}"/>
              </a:ext>
            </a:extLst>
          </p:cNvPr>
          <p:cNvSpPr>
            <a:spLocks noGrp="1"/>
          </p:cNvSpPr>
          <p:nvPr>
            <p:ph idx="1"/>
          </p:nvPr>
        </p:nvSpPr>
        <p:spPr>
          <a:xfrm>
            <a:off x="795397" y="1295140"/>
            <a:ext cx="4690241" cy="4351338"/>
          </a:xfrm>
        </p:spPr>
        <p:txBody>
          <a:bodyPr>
            <a:normAutofit lnSpcReduction="10000"/>
          </a:bodyPr>
          <a:lstStyle/>
          <a:p>
            <a:r>
              <a:rPr lang="en-GB" dirty="0"/>
              <a:t>Bucket sort is a comparison sort algorithm that works by distributing the elements of an array into a number of buckets and then each bucket is sorted individually using a stable sorting algorithm, e.g., Insertion Sort or Merge Sort.</a:t>
            </a:r>
          </a:p>
          <a:p>
            <a:r>
              <a:rPr lang="en-GB" dirty="0"/>
              <a:t>This algorithm is efficient when the input is uniformly distributed over a range.</a:t>
            </a:r>
            <a:endParaRPr lang="en-SE" dirty="0"/>
          </a:p>
        </p:txBody>
      </p:sp>
      <p:pic>
        <p:nvPicPr>
          <p:cNvPr id="2050" name="Picture 2">
            <a:extLst>
              <a:ext uri="{FF2B5EF4-FFF2-40B4-BE49-F238E27FC236}">
                <a16:creationId xmlns:a16="http://schemas.microsoft.com/office/drawing/2014/main" id="{30AB4BD7-0E5D-084B-32E5-7E9F0FCE9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3561" y="1026429"/>
            <a:ext cx="5018087" cy="21137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7407FF4-5A77-5069-30F3-0CB76E559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3561" y="3801461"/>
            <a:ext cx="5018087" cy="21137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643FB74-965E-7626-65C4-5EA224C3A8CE}"/>
              </a:ext>
            </a:extLst>
          </p:cNvPr>
          <p:cNvSpPr txBox="1"/>
          <p:nvPr/>
        </p:nvSpPr>
        <p:spPr>
          <a:xfrm>
            <a:off x="7207963" y="3101477"/>
            <a:ext cx="3929281" cy="369332"/>
          </a:xfrm>
          <a:prstGeom prst="rect">
            <a:avLst/>
          </a:prstGeom>
          <a:noFill/>
        </p:spPr>
        <p:txBody>
          <a:bodyPr wrap="none" rtlCol="0">
            <a:spAutoFit/>
          </a:bodyPr>
          <a:lstStyle/>
          <a:p>
            <a:r>
              <a:rPr lang="en-GB" b="0" i="0" dirty="0">
                <a:solidFill>
                  <a:srgbClr val="202122"/>
                </a:solidFill>
                <a:effectLst/>
                <a:latin typeface="Arial" panose="020B0604020202020204" pitchFamily="34" charset="0"/>
              </a:rPr>
              <a:t>Elements are distributed among bins</a:t>
            </a:r>
            <a:endParaRPr lang="en-SE" dirty="0"/>
          </a:p>
        </p:txBody>
      </p:sp>
      <p:sp>
        <p:nvSpPr>
          <p:cNvPr id="5" name="TextBox 4">
            <a:extLst>
              <a:ext uri="{FF2B5EF4-FFF2-40B4-BE49-F238E27FC236}">
                <a16:creationId xmlns:a16="http://schemas.microsoft.com/office/drawing/2014/main" id="{916B5A96-D8F2-E8A3-D679-C3F16DC42D61}"/>
              </a:ext>
            </a:extLst>
          </p:cNvPr>
          <p:cNvSpPr txBox="1"/>
          <p:nvPr/>
        </p:nvSpPr>
        <p:spPr>
          <a:xfrm>
            <a:off x="7041931" y="5901559"/>
            <a:ext cx="4467890" cy="369332"/>
          </a:xfrm>
          <a:prstGeom prst="rect">
            <a:avLst/>
          </a:prstGeom>
          <a:noFill/>
        </p:spPr>
        <p:txBody>
          <a:bodyPr wrap="none" rtlCol="0">
            <a:spAutoFit/>
          </a:bodyPr>
          <a:lstStyle/>
          <a:p>
            <a:r>
              <a:rPr lang="en-GB" b="0" i="0" dirty="0">
                <a:solidFill>
                  <a:srgbClr val="202122"/>
                </a:solidFill>
                <a:effectLst/>
                <a:latin typeface="Arial" panose="020B0604020202020204" pitchFamily="34" charset="0"/>
              </a:rPr>
              <a:t>Then, elements are sorted within each bin</a:t>
            </a:r>
            <a:endParaRPr lang="en-SE" dirty="0"/>
          </a:p>
        </p:txBody>
      </p:sp>
      <p:sp>
        <p:nvSpPr>
          <p:cNvPr id="6" name="Arrow: Down 5">
            <a:extLst>
              <a:ext uri="{FF2B5EF4-FFF2-40B4-BE49-F238E27FC236}">
                <a16:creationId xmlns:a16="http://schemas.microsoft.com/office/drawing/2014/main" id="{184775A7-813D-D812-4E82-3D6BED7C1CAA}"/>
              </a:ext>
            </a:extLst>
          </p:cNvPr>
          <p:cNvSpPr/>
          <p:nvPr/>
        </p:nvSpPr>
        <p:spPr>
          <a:xfrm>
            <a:off x="8930287" y="3470809"/>
            <a:ext cx="484632" cy="369333"/>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TextBox 8">
            <a:extLst>
              <a:ext uri="{FF2B5EF4-FFF2-40B4-BE49-F238E27FC236}">
                <a16:creationId xmlns:a16="http://schemas.microsoft.com/office/drawing/2014/main" id="{5B203825-9CC7-9A61-0C18-5DCCA690F19E}"/>
              </a:ext>
            </a:extLst>
          </p:cNvPr>
          <p:cNvSpPr txBox="1"/>
          <p:nvPr/>
        </p:nvSpPr>
        <p:spPr>
          <a:xfrm>
            <a:off x="1303821" y="5747671"/>
            <a:ext cx="4181817"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Bucket Sort | </a:t>
            </a:r>
            <a:r>
              <a:rPr lang="en-GB" sz="1400" dirty="0" err="1"/>
              <a:t>GeeksforGeeks</a:t>
            </a:r>
            <a:endParaRPr lang="en-GB" sz="1400" dirty="0"/>
          </a:p>
          <a:p>
            <a:r>
              <a:rPr lang="en-GB" sz="1400" dirty="0">
                <a:hlinkClick r:id="rId4"/>
              </a:rPr>
              <a:t>https://www.youtube.com/watch?v=VuXbEb5ywrU</a:t>
            </a:r>
            <a:r>
              <a:rPr lang="en-GB" sz="1400" dirty="0"/>
              <a:t> </a:t>
            </a:r>
            <a:endParaRPr lang="en-SE" sz="1400" dirty="0"/>
          </a:p>
        </p:txBody>
      </p:sp>
      <p:sp>
        <p:nvSpPr>
          <p:cNvPr id="10" name="TextBox 9">
            <a:extLst>
              <a:ext uri="{FF2B5EF4-FFF2-40B4-BE49-F238E27FC236}">
                <a16:creationId xmlns:a16="http://schemas.microsoft.com/office/drawing/2014/main" id="{D7C71EC4-EDF0-557F-2BA0-C678FD90B837}"/>
              </a:ext>
            </a:extLst>
          </p:cNvPr>
          <p:cNvSpPr txBox="1"/>
          <p:nvPr/>
        </p:nvSpPr>
        <p:spPr>
          <a:xfrm>
            <a:off x="7827508" y="6426855"/>
            <a:ext cx="3418562" cy="30777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SE" sz="1400" dirty="0">
                <a:hlinkClick r:id="rId5"/>
              </a:rPr>
              <a:t>https://en.wikipedia.org/wiki/Bucket_sort</a:t>
            </a:r>
            <a:r>
              <a:rPr lang="en-US" sz="1400" dirty="0"/>
              <a:t> </a:t>
            </a:r>
            <a:endParaRPr lang="en-SE" sz="1400" dirty="0"/>
          </a:p>
        </p:txBody>
      </p:sp>
    </p:spTree>
    <p:extLst>
      <p:ext uri="{BB962C8B-B14F-4D97-AF65-F5344CB8AC3E}">
        <p14:creationId xmlns:p14="http://schemas.microsoft.com/office/powerpoint/2010/main" val="405502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5"/>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Bucket Sort (aka Bin Sort)</a:t>
            </a:r>
            <a:endParaRPr/>
          </a:p>
        </p:txBody>
      </p:sp>
      <p:sp>
        <p:nvSpPr>
          <p:cNvPr id="478" name="Google Shape;478;p35"/>
          <p:cNvSpPr txBox="1">
            <a:spLocks noGrp="1"/>
          </p:cNvSpPr>
          <p:nvPr>
            <p:ph type="body" idx="1"/>
          </p:nvPr>
        </p:nvSpPr>
        <p:spPr>
          <a:xfrm>
            <a:off x="746175" y="1568275"/>
            <a:ext cx="10829400" cy="1821000"/>
          </a:xfrm>
          <a:prstGeom prst="rect">
            <a:avLst/>
          </a:prstGeom>
        </p:spPr>
        <p:txBody>
          <a:bodyPr spcFirstLastPara="1" wrap="square" lIns="44175" tIns="44175" rIns="44175" bIns="44175" anchor="t" anchorCtr="0">
            <a:spAutoFit/>
          </a:bodyPr>
          <a:lstStyle/>
          <a:p>
            <a:pPr marL="457200" lvl="0" indent="-393700" algn="l" rtl="0">
              <a:spcBef>
                <a:spcPts val="1200"/>
              </a:spcBef>
              <a:spcAft>
                <a:spcPts val="0"/>
              </a:spcAft>
              <a:buSzPts val="2600"/>
              <a:buChar char="●"/>
            </a:pPr>
            <a:r>
              <a:rPr lang="en-US"/>
              <a:t>If all values are ints known to be in the range of 1 - K</a:t>
            </a:r>
            <a:endParaRPr/>
          </a:p>
          <a:p>
            <a:pPr marL="457200" lvl="0" indent="-393700" algn="l" rtl="0">
              <a:spcBef>
                <a:spcPts val="0"/>
              </a:spcBef>
              <a:spcAft>
                <a:spcPts val="0"/>
              </a:spcAft>
              <a:buSzPts val="2600"/>
              <a:buChar char="●"/>
            </a:pPr>
            <a:r>
              <a:rPr lang="en-US"/>
              <a:t>Create array of size K and put each element in its proper bucket (“scatter”)</a:t>
            </a:r>
            <a:endParaRPr/>
          </a:p>
          <a:p>
            <a:pPr marL="914400" lvl="1" indent="-361950" algn="l" rtl="0">
              <a:spcBef>
                <a:spcPts val="0"/>
              </a:spcBef>
              <a:spcAft>
                <a:spcPts val="0"/>
              </a:spcAft>
              <a:buSzPts val="2100"/>
              <a:buChar char="○"/>
            </a:pPr>
            <a:r>
              <a:rPr lang="en-US"/>
              <a:t>If elements are only ints simply store count of ints in each bucket</a:t>
            </a:r>
            <a:endParaRPr/>
          </a:p>
          <a:p>
            <a:pPr marL="457200" lvl="0" indent="-393700" algn="l" rtl="0">
              <a:spcBef>
                <a:spcPts val="0"/>
              </a:spcBef>
              <a:spcAft>
                <a:spcPts val="0"/>
              </a:spcAft>
              <a:buSzPts val="2600"/>
              <a:buChar char="●"/>
            </a:pPr>
            <a:r>
              <a:rPr lang="en-US"/>
              <a:t>Output results via linear pass through array of buckets (“gather”)</a:t>
            </a:r>
            <a:endParaRPr/>
          </a:p>
        </p:txBody>
      </p:sp>
      <p:sp>
        <p:nvSpPr>
          <p:cNvPr id="479" name="Google Shape;479;p35"/>
          <p:cNvSpPr txBox="1"/>
          <p:nvPr/>
        </p:nvSpPr>
        <p:spPr>
          <a:xfrm>
            <a:off x="806800" y="3679375"/>
            <a:ext cx="312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[5, 1, 3, 4, 3, 2, 1, 1, 5, 4, 5]</a:t>
            </a:r>
            <a:endParaRPr sz="2000">
              <a:latin typeface="Quattrocento Sans"/>
              <a:ea typeface="Quattrocento Sans"/>
              <a:cs typeface="Quattrocento Sans"/>
              <a:sym typeface="Quattrocento Sans"/>
            </a:endParaRPr>
          </a:p>
        </p:txBody>
      </p:sp>
      <p:graphicFrame>
        <p:nvGraphicFramePr>
          <p:cNvPr id="480" name="Google Shape;480;p35"/>
          <p:cNvGraphicFramePr/>
          <p:nvPr/>
        </p:nvGraphicFramePr>
        <p:xfrm>
          <a:off x="4551650" y="3882150"/>
          <a:ext cx="1342650" cy="2466000"/>
        </p:xfrm>
        <a:graphic>
          <a:graphicData uri="http://schemas.openxmlformats.org/drawingml/2006/table">
            <a:tbl>
              <a:tblPr>
                <a:noFill/>
              </a:tblPr>
              <a:tblGrid>
                <a:gridCol w="671325">
                  <a:extLst>
                    <a:ext uri="{9D8B030D-6E8A-4147-A177-3AD203B41FA5}">
                      <a16:colId xmlns:a16="http://schemas.microsoft.com/office/drawing/2014/main" val="20000"/>
                    </a:ext>
                  </a:extLst>
                </a:gridCol>
                <a:gridCol w="671325">
                  <a:extLst>
                    <a:ext uri="{9D8B030D-6E8A-4147-A177-3AD203B41FA5}">
                      <a16:colId xmlns:a16="http://schemas.microsoft.com/office/drawing/2014/main" val="20001"/>
                    </a:ext>
                  </a:extLst>
                </a:gridCol>
              </a:tblGrid>
              <a:tr h="493200">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r>
                        <a:rPr lang="en-US" sz="2000">
                          <a:solidFill>
                            <a:srgbClr val="4C3282"/>
                          </a:solidFill>
                          <a:latin typeface="Quattrocento Sans"/>
                          <a:ea typeface="Quattrocento Sans"/>
                          <a:cs typeface="Quattrocento Sans"/>
                          <a:sym typeface="Quattrocento Sans"/>
                        </a:rPr>
                        <a:t>3</a:t>
                      </a:r>
                      <a:endParaRPr sz="2000">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0"/>
                  </a:ext>
                </a:extLst>
              </a:tr>
              <a:tr h="493200">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r>
                        <a:rPr lang="en-US" sz="2000">
                          <a:solidFill>
                            <a:srgbClr val="4C3282"/>
                          </a:solidFill>
                          <a:latin typeface="Quattrocento Sans"/>
                          <a:ea typeface="Quattrocento Sans"/>
                          <a:cs typeface="Quattrocento Sans"/>
                          <a:sym typeface="Quattrocento Sans"/>
                        </a:rPr>
                        <a:t>1</a:t>
                      </a:r>
                      <a:endParaRPr sz="2000">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1"/>
                  </a:ext>
                </a:extLst>
              </a:tr>
              <a:tr h="493200">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r>
                        <a:rPr lang="en-US" sz="2000">
                          <a:solidFill>
                            <a:srgbClr val="4C3282"/>
                          </a:solidFill>
                          <a:latin typeface="Quattrocento Sans"/>
                          <a:ea typeface="Quattrocento Sans"/>
                          <a:cs typeface="Quattrocento Sans"/>
                          <a:sym typeface="Quattrocento Sans"/>
                        </a:rPr>
                        <a:t>2</a:t>
                      </a:r>
                      <a:endParaRPr sz="2000">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2"/>
                  </a:ext>
                </a:extLst>
              </a:tr>
              <a:tr h="493200">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r>
                        <a:rPr lang="en-US" sz="2000">
                          <a:solidFill>
                            <a:srgbClr val="4C3282"/>
                          </a:solidFill>
                          <a:latin typeface="Quattrocento Sans"/>
                          <a:ea typeface="Quattrocento Sans"/>
                          <a:cs typeface="Quattrocento Sans"/>
                          <a:sym typeface="Quattrocento Sans"/>
                        </a:rPr>
                        <a:t>4</a:t>
                      </a:r>
                      <a:endParaRPr sz="2000">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3"/>
                  </a:ext>
                </a:extLst>
              </a:tr>
              <a:tr h="493200">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r>
                        <a:rPr lang="en-US" sz="2000">
                          <a:solidFill>
                            <a:srgbClr val="4C3282"/>
                          </a:solidFill>
                          <a:latin typeface="Quattrocento Sans"/>
                          <a:ea typeface="Quattrocento Sans"/>
                          <a:cs typeface="Quattrocento Sans"/>
                          <a:sym typeface="Quattrocento Sans"/>
                        </a:rPr>
                        <a:t>3</a:t>
                      </a:r>
                      <a:endParaRPr sz="2000">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4"/>
                  </a:ext>
                </a:extLst>
              </a:tr>
            </a:tbl>
          </a:graphicData>
        </a:graphic>
      </p:graphicFrame>
      <p:sp>
        <p:nvSpPr>
          <p:cNvPr id="481" name="Google Shape;481;p35"/>
          <p:cNvSpPr txBox="1"/>
          <p:nvPr/>
        </p:nvSpPr>
        <p:spPr>
          <a:xfrm>
            <a:off x="6632175" y="5361750"/>
            <a:ext cx="312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[1, 1, 1, 2, 3, 3, 4, 4, 5, 5, 5]</a:t>
            </a:r>
            <a:endParaRPr sz="2000">
              <a:latin typeface="Quattrocento Sans"/>
              <a:ea typeface="Quattrocento Sans"/>
              <a:cs typeface="Quattrocento Sans"/>
              <a:sym typeface="Quattrocento Sans"/>
            </a:endParaRPr>
          </a:p>
        </p:txBody>
      </p:sp>
      <p:sp>
        <p:nvSpPr>
          <p:cNvPr id="482" name="Google Shape;482;p35"/>
          <p:cNvSpPr/>
          <p:nvPr/>
        </p:nvSpPr>
        <p:spPr>
          <a:xfrm rot="10800000" flipH="1">
            <a:off x="3113865" y="4171969"/>
            <a:ext cx="1248000" cy="10149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p:nvPr/>
        </p:nvSpPr>
        <p:spPr>
          <a:xfrm rot="5400000">
            <a:off x="6080615" y="4161994"/>
            <a:ext cx="1248000" cy="10149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5"/>
          <p:cNvSpPr txBox="1"/>
          <p:nvPr/>
        </p:nvSpPr>
        <p:spPr>
          <a:xfrm>
            <a:off x="2281775" y="4563575"/>
            <a:ext cx="10149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rgbClr val="4C3282"/>
                </a:solidFill>
                <a:latin typeface="Georgia"/>
                <a:ea typeface="Georgia"/>
                <a:cs typeface="Georgia"/>
                <a:sym typeface="Georgia"/>
              </a:rPr>
              <a:t>O(n)</a:t>
            </a:r>
            <a:endParaRPr sz="2200" b="1">
              <a:solidFill>
                <a:srgbClr val="4C3282"/>
              </a:solidFill>
              <a:latin typeface="Georgia"/>
              <a:ea typeface="Georgia"/>
              <a:cs typeface="Georgia"/>
              <a:sym typeface="Georgia"/>
            </a:endParaRPr>
          </a:p>
        </p:txBody>
      </p:sp>
      <p:sp>
        <p:nvSpPr>
          <p:cNvPr id="485" name="Google Shape;485;p35"/>
          <p:cNvSpPr txBox="1"/>
          <p:nvPr/>
        </p:nvSpPr>
        <p:spPr>
          <a:xfrm>
            <a:off x="7212075" y="4274725"/>
            <a:ext cx="1932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rgbClr val="4C3282"/>
                </a:solidFill>
                <a:latin typeface="Georgia"/>
                <a:ea typeface="Georgia"/>
                <a:cs typeface="Georgia"/>
                <a:sym typeface="Georgia"/>
              </a:rPr>
              <a:t>O(K + n)</a:t>
            </a:r>
            <a:endParaRPr sz="2200" b="1">
              <a:solidFill>
                <a:srgbClr val="4C3282"/>
              </a:solidFill>
              <a:latin typeface="Georgia"/>
              <a:ea typeface="Georgia"/>
              <a:cs typeface="Georgia"/>
              <a:sym typeface="Georgia"/>
            </a:endParaRPr>
          </a:p>
        </p:txBody>
      </p:sp>
      <p:sp>
        <p:nvSpPr>
          <p:cNvPr id="486" name="Google Shape;486;p35"/>
          <p:cNvSpPr txBox="1"/>
          <p:nvPr/>
        </p:nvSpPr>
        <p:spPr>
          <a:xfrm>
            <a:off x="6871700" y="6052275"/>
            <a:ext cx="3743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rgbClr val="4C3282"/>
                </a:solidFill>
                <a:latin typeface="Georgia"/>
                <a:ea typeface="Georgia"/>
                <a:cs typeface="Georgia"/>
                <a:sym typeface="Georgia"/>
              </a:rPr>
              <a:t>Total Runtime: O(K + n)</a:t>
            </a:r>
            <a:endParaRPr sz="2200" b="1">
              <a:solidFill>
                <a:srgbClr val="4C3282"/>
              </a:solidFill>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6"/>
          <p:cNvSpPr txBox="1"/>
          <p:nvPr/>
        </p:nvSpPr>
        <p:spPr>
          <a:xfrm>
            <a:off x="4062850" y="4315550"/>
            <a:ext cx="27312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worst: O(K + n</a:t>
            </a:r>
            <a:r>
              <a:rPr lang="en-US" sz="1800" b="1" baseline="30000">
                <a:solidFill>
                  <a:srgbClr val="4C3282"/>
                </a:solidFill>
                <a:latin typeface="Georgia"/>
                <a:ea typeface="Georgia"/>
                <a:cs typeface="Georgia"/>
                <a:sym typeface="Georgia"/>
              </a:rPr>
              <a:t>2</a:t>
            </a:r>
            <a:r>
              <a:rPr lang="en-US" sz="1800" b="1">
                <a:solidFill>
                  <a:srgbClr val="4C3282"/>
                </a:solidFill>
                <a:latin typeface="Georgia"/>
                <a:ea typeface="Georgia"/>
                <a:cs typeface="Georgia"/>
                <a:sym typeface="Georgia"/>
              </a:rPr>
              <a:t>)</a:t>
            </a:r>
            <a:endParaRPr sz="1800" b="1">
              <a:solidFill>
                <a:srgbClr val="4C3282"/>
              </a:solidFill>
              <a:latin typeface="Georgia"/>
              <a:ea typeface="Georgia"/>
              <a:cs typeface="Georgia"/>
              <a:sym typeface="Georgia"/>
            </a:endParaRPr>
          </a:p>
          <a:p>
            <a:pPr marL="0" lvl="0" indent="0" algn="l" rtl="0">
              <a:spcBef>
                <a:spcPts val="0"/>
              </a:spcBef>
              <a:spcAft>
                <a:spcPts val="0"/>
              </a:spcAft>
              <a:buNone/>
            </a:pPr>
            <a:endParaRPr sz="1800" b="1">
              <a:solidFill>
                <a:srgbClr val="4C3282"/>
              </a:solidFill>
              <a:latin typeface="Georgia"/>
              <a:ea typeface="Georgia"/>
              <a:cs typeface="Georgia"/>
              <a:sym typeface="Georgia"/>
            </a:endParaRPr>
          </a:p>
          <a:p>
            <a:pPr marL="0" lvl="0" indent="0" algn="l" rtl="0">
              <a:spcBef>
                <a:spcPts val="0"/>
              </a:spcBef>
              <a:spcAft>
                <a:spcPts val="0"/>
              </a:spcAft>
              <a:buNone/>
            </a:pPr>
            <a:r>
              <a:rPr lang="en-US" sz="1800" b="1">
                <a:solidFill>
                  <a:srgbClr val="4C3282"/>
                </a:solidFill>
                <a:latin typeface="Georgia"/>
                <a:ea typeface="Georgia"/>
                <a:cs typeface="Georgia"/>
                <a:sym typeface="Georgia"/>
              </a:rPr>
              <a:t>best: O(K)</a:t>
            </a:r>
            <a:endParaRPr sz="1800" b="1">
              <a:solidFill>
                <a:srgbClr val="4C3282"/>
              </a:solidFill>
              <a:latin typeface="Georgia"/>
              <a:ea typeface="Georgia"/>
              <a:cs typeface="Georgia"/>
              <a:sym typeface="Georgia"/>
            </a:endParaRPr>
          </a:p>
        </p:txBody>
      </p:sp>
      <p:sp>
        <p:nvSpPr>
          <p:cNvPr id="493" name="Google Shape;493;p36"/>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Bucket Sort with Data</a:t>
            </a:r>
            <a:endParaRPr dirty="0"/>
          </a:p>
        </p:txBody>
      </p:sp>
      <p:sp>
        <p:nvSpPr>
          <p:cNvPr id="494" name="Google Shape;494;p36"/>
          <p:cNvSpPr txBox="1">
            <a:spLocks noGrp="1"/>
          </p:cNvSpPr>
          <p:nvPr>
            <p:ph type="body" idx="1"/>
          </p:nvPr>
        </p:nvSpPr>
        <p:spPr>
          <a:xfrm>
            <a:off x="746175" y="1568275"/>
            <a:ext cx="11187000" cy="963298"/>
          </a:xfrm>
          <a:prstGeom prst="rect">
            <a:avLst/>
          </a:prstGeom>
        </p:spPr>
        <p:txBody>
          <a:bodyPr spcFirstLastPara="1" wrap="square" lIns="44175" tIns="44175" rIns="44175" bIns="44175" anchor="t" anchorCtr="0">
            <a:spAutoFit/>
          </a:bodyPr>
          <a:lstStyle/>
          <a:p>
            <a:pPr marL="457200" lvl="0" indent="-393700" algn="l" rtl="0">
              <a:spcBef>
                <a:spcPts val="1200"/>
              </a:spcBef>
              <a:spcAft>
                <a:spcPts val="0"/>
              </a:spcAft>
              <a:buSzPts val="2600"/>
              <a:buChar char="●"/>
            </a:pPr>
            <a:r>
              <a:rPr lang="en-US" dirty="0"/>
              <a:t>Make buckets of array of lists</a:t>
            </a:r>
            <a:endParaRPr dirty="0"/>
          </a:p>
          <a:p>
            <a:pPr marL="457200" lvl="0" indent="-393700" algn="l" rtl="0">
              <a:spcBef>
                <a:spcPts val="0"/>
              </a:spcBef>
              <a:spcAft>
                <a:spcPts val="0"/>
              </a:spcAft>
              <a:buSzPts val="2600"/>
              <a:buChar char="●"/>
            </a:pPr>
            <a:r>
              <a:rPr lang="en-US" dirty="0"/>
              <a:t>Put items into bucket, use </a:t>
            </a:r>
            <a:r>
              <a:rPr lang="en-US" b="1" dirty="0"/>
              <a:t>insertion sort</a:t>
            </a:r>
            <a:r>
              <a:rPr lang="en-US" dirty="0"/>
              <a:t> to sort individual buckets</a:t>
            </a:r>
            <a:endParaRPr dirty="0"/>
          </a:p>
        </p:txBody>
      </p:sp>
      <p:sp>
        <p:nvSpPr>
          <p:cNvPr id="495" name="Google Shape;495;p36"/>
          <p:cNvSpPr txBox="1"/>
          <p:nvPr/>
        </p:nvSpPr>
        <p:spPr>
          <a:xfrm>
            <a:off x="327750" y="2377975"/>
            <a:ext cx="640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[0.78, 0.17, 0.39, 0.26, 0.72, 0.94, 0.21, 0.12, 0.23, 0.68]</a:t>
            </a:r>
            <a:endParaRPr sz="2000">
              <a:latin typeface="Quattrocento Sans"/>
              <a:ea typeface="Quattrocento Sans"/>
              <a:cs typeface="Quattrocento Sans"/>
              <a:sym typeface="Quattrocento Sans"/>
            </a:endParaRPr>
          </a:p>
        </p:txBody>
      </p:sp>
      <p:graphicFrame>
        <p:nvGraphicFramePr>
          <p:cNvPr id="496" name="Google Shape;496;p36"/>
          <p:cNvGraphicFramePr/>
          <p:nvPr/>
        </p:nvGraphicFramePr>
        <p:xfrm>
          <a:off x="2682600" y="2844125"/>
          <a:ext cx="1342650" cy="3962100"/>
        </p:xfrm>
        <a:graphic>
          <a:graphicData uri="http://schemas.openxmlformats.org/drawingml/2006/table">
            <a:tbl>
              <a:tblPr>
                <a:noFill/>
              </a:tblPr>
              <a:tblGrid>
                <a:gridCol w="671325">
                  <a:extLst>
                    <a:ext uri="{9D8B030D-6E8A-4147-A177-3AD203B41FA5}">
                      <a16:colId xmlns:a16="http://schemas.microsoft.com/office/drawing/2014/main" val="20000"/>
                    </a:ext>
                  </a:extLst>
                </a:gridCol>
                <a:gridCol w="671325">
                  <a:extLst>
                    <a:ext uri="{9D8B030D-6E8A-4147-A177-3AD203B41FA5}">
                      <a16:colId xmlns:a16="http://schemas.microsoft.com/office/drawing/2014/main" val="20001"/>
                    </a:ext>
                  </a:extLst>
                </a:gridCol>
              </a:tblGrid>
              <a:tr h="316825">
                <a:tc>
                  <a:txBody>
                    <a:bodyPr/>
                    <a:lstStyle/>
                    <a:p>
                      <a:pPr marL="0" lvl="0" indent="0" algn="r" rtl="0">
                        <a:spcBef>
                          <a:spcPts val="0"/>
                        </a:spcBef>
                        <a:spcAft>
                          <a:spcPts val="0"/>
                        </a:spcAft>
                        <a:buNone/>
                      </a:pPr>
                      <a:r>
                        <a:rPr lang="en-US" b="1">
                          <a:solidFill>
                            <a:srgbClr val="B6A479"/>
                          </a:solidFill>
                        </a:rPr>
                        <a:t>0</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0"/>
                  </a:ext>
                </a:extLst>
              </a:tr>
              <a:tr h="316825">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1"/>
                  </a:ext>
                </a:extLst>
              </a:tr>
              <a:tr h="316825">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2"/>
                  </a:ext>
                </a:extLst>
              </a:tr>
              <a:tr h="316825">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3"/>
                  </a:ext>
                </a:extLst>
              </a:tr>
              <a:tr h="316825">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4"/>
                  </a:ext>
                </a:extLst>
              </a:tr>
              <a:tr h="316825">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5"/>
                  </a:ext>
                </a:extLst>
              </a:tr>
              <a:tr h="316825">
                <a:tc>
                  <a:txBody>
                    <a:bodyPr/>
                    <a:lstStyle/>
                    <a:p>
                      <a:pPr marL="0" lvl="0" indent="0" algn="r" rtl="0">
                        <a:spcBef>
                          <a:spcPts val="0"/>
                        </a:spcBef>
                        <a:spcAft>
                          <a:spcPts val="0"/>
                        </a:spcAft>
                        <a:buNone/>
                      </a:pPr>
                      <a:r>
                        <a:rPr lang="en-US" b="1">
                          <a:solidFill>
                            <a:srgbClr val="B6A479"/>
                          </a:solidFill>
                        </a:rPr>
                        <a:t>6</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6"/>
                  </a:ext>
                </a:extLst>
              </a:tr>
              <a:tr h="316825">
                <a:tc>
                  <a:txBody>
                    <a:bodyPr/>
                    <a:lstStyle/>
                    <a:p>
                      <a:pPr marL="0" lvl="0" indent="0" algn="r" rtl="0">
                        <a:spcBef>
                          <a:spcPts val="0"/>
                        </a:spcBef>
                        <a:spcAft>
                          <a:spcPts val="0"/>
                        </a:spcAft>
                        <a:buNone/>
                      </a:pPr>
                      <a:r>
                        <a:rPr lang="en-US" b="1">
                          <a:solidFill>
                            <a:srgbClr val="B6A479"/>
                          </a:solidFill>
                        </a:rPr>
                        <a:t>7</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7"/>
                  </a:ext>
                </a:extLst>
              </a:tr>
              <a:tr h="316825">
                <a:tc>
                  <a:txBody>
                    <a:bodyPr/>
                    <a:lstStyle/>
                    <a:p>
                      <a:pPr marL="0" lvl="0" indent="0" algn="r" rtl="0">
                        <a:spcBef>
                          <a:spcPts val="0"/>
                        </a:spcBef>
                        <a:spcAft>
                          <a:spcPts val="0"/>
                        </a:spcAft>
                        <a:buNone/>
                      </a:pPr>
                      <a:r>
                        <a:rPr lang="en-US" b="1">
                          <a:solidFill>
                            <a:srgbClr val="B6A479"/>
                          </a:solidFill>
                        </a:rPr>
                        <a:t>8</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8"/>
                  </a:ext>
                </a:extLst>
              </a:tr>
              <a:tr h="316825">
                <a:tc>
                  <a:txBody>
                    <a:bodyPr/>
                    <a:lstStyle/>
                    <a:p>
                      <a:pPr marL="0" lvl="0" indent="0" algn="r" rtl="0">
                        <a:spcBef>
                          <a:spcPts val="0"/>
                        </a:spcBef>
                        <a:spcAft>
                          <a:spcPts val="0"/>
                        </a:spcAft>
                        <a:buNone/>
                      </a:pPr>
                      <a:r>
                        <a:rPr lang="en-US" b="1">
                          <a:solidFill>
                            <a:srgbClr val="B6A479"/>
                          </a:solidFill>
                        </a:rPr>
                        <a:t>9</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9"/>
                  </a:ext>
                </a:extLst>
              </a:tr>
            </a:tbl>
          </a:graphicData>
        </a:graphic>
      </p:graphicFrame>
      <p:sp>
        <p:nvSpPr>
          <p:cNvPr id="497" name="Google Shape;497;p36"/>
          <p:cNvSpPr txBox="1"/>
          <p:nvPr/>
        </p:nvSpPr>
        <p:spPr>
          <a:xfrm>
            <a:off x="8026475" y="6141475"/>
            <a:ext cx="4165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[0.12, 0.17, 0.21, 0.23, 0.26, 0.39, 0.68, 0.72, 0.78, 0.94]</a:t>
            </a:r>
            <a:endParaRPr sz="2000">
              <a:latin typeface="Quattrocento Sans"/>
              <a:ea typeface="Quattrocento Sans"/>
              <a:cs typeface="Quattrocento Sans"/>
              <a:sym typeface="Quattrocento Sans"/>
            </a:endParaRPr>
          </a:p>
        </p:txBody>
      </p:sp>
      <p:sp>
        <p:nvSpPr>
          <p:cNvPr id="498" name="Google Shape;498;p36"/>
          <p:cNvSpPr/>
          <p:nvPr/>
        </p:nvSpPr>
        <p:spPr>
          <a:xfrm rot="10800000" flipH="1">
            <a:off x="1348940" y="3030544"/>
            <a:ext cx="1248000" cy="10149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rot="5400000">
            <a:off x="8185915" y="4941719"/>
            <a:ext cx="1248000" cy="10149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txBox="1"/>
          <p:nvPr/>
        </p:nvSpPr>
        <p:spPr>
          <a:xfrm>
            <a:off x="516850" y="3422150"/>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01" name="Google Shape;501;p36"/>
          <p:cNvSpPr txBox="1"/>
          <p:nvPr/>
        </p:nvSpPr>
        <p:spPr>
          <a:xfrm>
            <a:off x="9317375" y="5054450"/>
            <a:ext cx="193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O(K + n)</a:t>
            </a:r>
            <a:endParaRPr sz="1800" b="1">
              <a:solidFill>
                <a:srgbClr val="4C3282"/>
              </a:solidFill>
              <a:latin typeface="Georgia"/>
              <a:ea typeface="Georgia"/>
              <a:cs typeface="Georgia"/>
              <a:sym typeface="Georgia"/>
            </a:endParaRPr>
          </a:p>
        </p:txBody>
      </p:sp>
      <p:sp>
        <p:nvSpPr>
          <p:cNvPr id="502" name="Google Shape;502;p36"/>
          <p:cNvSpPr txBox="1"/>
          <p:nvPr/>
        </p:nvSpPr>
        <p:spPr>
          <a:xfrm>
            <a:off x="3882850" y="5617600"/>
            <a:ext cx="5289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0.78</a:t>
            </a:r>
            <a:endParaRPr>
              <a:latin typeface="Quattrocento Sans"/>
              <a:ea typeface="Quattrocento Sans"/>
              <a:cs typeface="Quattrocento Sans"/>
              <a:sym typeface="Quattrocento Sans"/>
            </a:endParaRPr>
          </a:p>
        </p:txBody>
      </p:sp>
      <p:sp>
        <p:nvSpPr>
          <p:cNvPr id="503" name="Google Shape;503;p36"/>
          <p:cNvSpPr txBox="1"/>
          <p:nvPr/>
        </p:nvSpPr>
        <p:spPr>
          <a:xfrm>
            <a:off x="3882850" y="3255400"/>
            <a:ext cx="5169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0.17</a:t>
            </a:r>
            <a:endParaRPr>
              <a:latin typeface="Quattrocento Sans"/>
              <a:ea typeface="Quattrocento Sans"/>
              <a:cs typeface="Quattrocento Sans"/>
              <a:sym typeface="Quattrocento Sans"/>
            </a:endParaRPr>
          </a:p>
        </p:txBody>
      </p:sp>
      <p:sp>
        <p:nvSpPr>
          <p:cNvPr id="504" name="Google Shape;504;p36"/>
          <p:cNvSpPr txBox="1"/>
          <p:nvPr/>
        </p:nvSpPr>
        <p:spPr>
          <a:xfrm>
            <a:off x="3882850" y="4017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0.39</a:t>
            </a:r>
            <a:endParaRPr>
              <a:latin typeface="Quattrocento Sans"/>
              <a:ea typeface="Quattrocento Sans"/>
              <a:cs typeface="Quattrocento Sans"/>
              <a:sym typeface="Quattrocento Sans"/>
            </a:endParaRPr>
          </a:p>
        </p:txBody>
      </p:sp>
      <p:sp>
        <p:nvSpPr>
          <p:cNvPr id="505" name="Google Shape;505;p36"/>
          <p:cNvSpPr txBox="1"/>
          <p:nvPr/>
        </p:nvSpPr>
        <p:spPr>
          <a:xfrm>
            <a:off x="3882850"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0.26</a:t>
            </a:r>
            <a:endParaRPr>
              <a:latin typeface="Quattrocento Sans"/>
              <a:ea typeface="Quattrocento Sans"/>
              <a:cs typeface="Quattrocento Sans"/>
              <a:sym typeface="Quattrocento Sans"/>
            </a:endParaRPr>
          </a:p>
        </p:txBody>
      </p:sp>
      <p:sp>
        <p:nvSpPr>
          <p:cNvPr id="506" name="Google Shape;506;p36"/>
          <p:cNvSpPr txBox="1"/>
          <p:nvPr/>
        </p:nvSpPr>
        <p:spPr>
          <a:xfrm>
            <a:off x="4492450" y="56176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0.72</a:t>
            </a:r>
            <a:endParaRPr>
              <a:latin typeface="Quattrocento Sans"/>
              <a:ea typeface="Quattrocento Sans"/>
              <a:cs typeface="Quattrocento Sans"/>
              <a:sym typeface="Quattrocento Sans"/>
            </a:endParaRPr>
          </a:p>
        </p:txBody>
      </p:sp>
      <p:sp>
        <p:nvSpPr>
          <p:cNvPr id="507" name="Google Shape;507;p36"/>
          <p:cNvSpPr txBox="1"/>
          <p:nvPr/>
        </p:nvSpPr>
        <p:spPr>
          <a:xfrm>
            <a:off x="3838750" y="6394825"/>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0.94</a:t>
            </a:r>
            <a:endParaRPr>
              <a:latin typeface="Quattrocento Sans"/>
              <a:ea typeface="Quattrocento Sans"/>
              <a:cs typeface="Quattrocento Sans"/>
              <a:sym typeface="Quattrocento Sans"/>
            </a:endParaRPr>
          </a:p>
        </p:txBody>
      </p:sp>
      <p:sp>
        <p:nvSpPr>
          <p:cNvPr id="508" name="Google Shape;508;p36"/>
          <p:cNvSpPr txBox="1"/>
          <p:nvPr/>
        </p:nvSpPr>
        <p:spPr>
          <a:xfrm>
            <a:off x="4568650"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0.21</a:t>
            </a:r>
            <a:endParaRPr>
              <a:latin typeface="Quattrocento Sans"/>
              <a:ea typeface="Quattrocento Sans"/>
              <a:cs typeface="Quattrocento Sans"/>
              <a:sym typeface="Quattrocento Sans"/>
            </a:endParaRPr>
          </a:p>
        </p:txBody>
      </p:sp>
      <p:sp>
        <p:nvSpPr>
          <p:cNvPr id="509" name="Google Shape;509;p36"/>
          <p:cNvSpPr txBox="1"/>
          <p:nvPr/>
        </p:nvSpPr>
        <p:spPr>
          <a:xfrm>
            <a:off x="4568650" y="3255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0.12</a:t>
            </a:r>
            <a:endParaRPr>
              <a:latin typeface="Quattrocento Sans"/>
              <a:ea typeface="Quattrocento Sans"/>
              <a:cs typeface="Quattrocento Sans"/>
              <a:sym typeface="Quattrocento Sans"/>
            </a:endParaRPr>
          </a:p>
        </p:txBody>
      </p:sp>
      <p:sp>
        <p:nvSpPr>
          <p:cNvPr id="510" name="Google Shape;510;p36"/>
          <p:cNvSpPr txBox="1"/>
          <p:nvPr/>
        </p:nvSpPr>
        <p:spPr>
          <a:xfrm>
            <a:off x="5254450"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0.23</a:t>
            </a:r>
            <a:endParaRPr>
              <a:latin typeface="Quattrocento Sans"/>
              <a:ea typeface="Quattrocento Sans"/>
              <a:cs typeface="Quattrocento Sans"/>
              <a:sym typeface="Quattrocento Sans"/>
            </a:endParaRPr>
          </a:p>
        </p:txBody>
      </p:sp>
      <p:sp>
        <p:nvSpPr>
          <p:cNvPr id="511" name="Google Shape;511;p36"/>
          <p:cNvSpPr txBox="1"/>
          <p:nvPr/>
        </p:nvSpPr>
        <p:spPr>
          <a:xfrm>
            <a:off x="3877130" y="5206113"/>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0.68</a:t>
            </a:r>
            <a:endParaRPr>
              <a:latin typeface="Quattrocento Sans"/>
              <a:ea typeface="Quattrocento Sans"/>
              <a:cs typeface="Quattrocento Sans"/>
              <a:sym typeface="Quattrocento Sans"/>
            </a:endParaRPr>
          </a:p>
        </p:txBody>
      </p:sp>
      <p:graphicFrame>
        <p:nvGraphicFramePr>
          <p:cNvPr id="512" name="Google Shape;512;p36"/>
          <p:cNvGraphicFramePr/>
          <p:nvPr/>
        </p:nvGraphicFramePr>
        <p:xfrm>
          <a:off x="6140425" y="2844125"/>
          <a:ext cx="1342650" cy="3962100"/>
        </p:xfrm>
        <a:graphic>
          <a:graphicData uri="http://schemas.openxmlformats.org/drawingml/2006/table">
            <a:tbl>
              <a:tblPr>
                <a:noFill/>
              </a:tblPr>
              <a:tblGrid>
                <a:gridCol w="671325">
                  <a:extLst>
                    <a:ext uri="{9D8B030D-6E8A-4147-A177-3AD203B41FA5}">
                      <a16:colId xmlns:a16="http://schemas.microsoft.com/office/drawing/2014/main" val="20000"/>
                    </a:ext>
                  </a:extLst>
                </a:gridCol>
                <a:gridCol w="671325">
                  <a:extLst>
                    <a:ext uri="{9D8B030D-6E8A-4147-A177-3AD203B41FA5}">
                      <a16:colId xmlns:a16="http://schemas.microsoft.com/office/drawing/2014/main" val="20001"/>
                    </a:ext>
                  </a:extLst>
                </a:gridCol>
              </a:tblGrid>
              <a:tr h="316825">
                <a:tc>
                  <a:txBody>
                    <a:bodyPr/>
                    <a:lstStyle/>
                    <a:p>
                      <a:pPr marL="0" lvl="0" indent="0" algn="r" rtl="0">
                        <a:spcBef>
                          <a:spcPts val="0"/>
                        </a:spcBef>
                        <a:spcAft>
                          <a:spcPts val="0"/>
                        </a:spcAft>
                        <a:buNone/>
                      </a:pPr>
                      <a:r>
                        <a:rPr lang="en-US" b="1">
                          <a:solidFill>
                            <a:srgbClr val="B6A479"/>
                          </a:solidFill>
                        </a:rPr>
                        <a:t>0</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0"/>
                  </a:ext>
                </a:extLst>
              </a:tr>
              <a:tr h="316825">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1"/>
                  </a:ext>
                </a:extLst>
              </a:tr>
              <a:tr h="316825">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2"/>
                  </a:ext>
                </a:extLst>
              </a:tr>
              <a:tr h="316825">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3"/>
                  </a:ext>
                </a:extLst>
              </a:tr>
              <a:tr h="316825">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4"/>
                  </a:ext>
                </a:extLst>
              </a:tr>
              <a:tr h="316825">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5"/>
                  </a:ext>
                </a:extLst>
              </a:tr>
              <a:tr h="316825">
                <a:tc>
                  <a:txBody>
                    <a:bodyPr/>
                    <a:lstStyle/>
                    <a:p>
                      <a:pPr marL="0" lvl="0" indent="0" algn="r" rtl="0">
                        <a:spcBef>
                          <a:spcPts val="0"/>
                        </a:spcBef>
                        <a:spcAft>
                          <a:spcPts val="0"/>
                        </a:spcAft>
                        <a:buNone/>
                      </a:pPr>
                      <a:r>
                        <a:rPr lang="en-US" b="1">
                          <a:solidFill>
                            <a:srgbClr val="B6A479"/>
                          </a:solidFill>
                        </a:rPr>
                        <a:t>6</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6"/>
                  </a:ext>
                </a:extLst>
              </a:tr>
              <a:tr h="316825">
                <a:tc>
                  <a:txBody>
                    <a:bodyPr/>
                    <a:lstStyle/>
                    <a:p>
                      <a:pPr marL="0" lvl="0" indent="0" algn="r" rtl="0">
                        <a:spcBef>
                          <a:spcPts val="0"/>
                        </a:spcBef>
                        <a:spcAft>
                          <a:spcPts val="0"/>
                        </a:spcAft>
                        <a:buNone/>
                      </a:pPr>
                      <a:r>
                        <a:rPr lang="en-US" b="1">
                          <a:solidFill>
                            <a:srgbClr val="B6A479"/>
                          </a:solidFill>
                        </a:rPr>
                        <a:t>7</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7"/>
                  </a:ext>
                </a:extLst>
              </a:tr>
              <a:tr h="316825">
                <a:tc>
                  <a:txBody>
                    <a:bodyPr/>
                    <a:lstStyle/>
                    <a:p>
                      <a:pPr marL="0" lvl="0" indent="0" algn="r" rtl="0">
                        <a:spcBef>
                          <a:spcPts val="0"/>
                        </a:spcBef>
                        <a:spcAft>
                          <a:spcPts val="0"/>
                        </a:spcAft>
                        <a:buNone/>
                      </a:pPr>
                      <a:r>
                        <a:rPr lang="en-US" b="1">
                          <a:solidFill>
                            <a:srgbClr val="B6A479"/>
                          </a:solidFill>
                        </a:rPr>
                        <a:t>8</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8"/>
                  </a:ext>
                </a:extLst>
              </a:tr>
              <a:tr h="316825">
                <a:tc>
                  <a:txBody>
                    <a:bodyPr/>
                    <a:lstStyle/>
                    <a:p>
                      <a:pPr marL="0" lvl="0" indent="0" algn="r" rtl="0">
                        <a:spcBef>
                          <a:spcPts val="0"/>
                        </a:spcBef>
                        <a:spcAft>
                          <a:spcPts val="0"/>
                        </a:spcAft>
                        <a:buNone/>
                      </a:pPr>
                      <a:r>
                        <a:rPr lang="en-US" b="1">
                          <a:solidFill>
                            <a:srgbClr val="B6A479"/>
                          </a:solidFill>
                        </a:rPr>
                        <a:t>9</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9"/>
                  </a:ext>
                </a:extLst>
              </a:tr>
            </a:tbl>
          </a:graphicData>
        </a:graphic>
      </p:graphicFrame>
      <p:sp>
        <p:nvSpPr>
          <p:cNvPr id="513" name="Google Shape;513;p36"/>
          <p:cNvSpPr txBox="1"/>
          <p:nvPr/>
        </p:nvSpPr>
        <p:spPr>
          <a:xfrm>
            <a:off x="8026475" y="56176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0.78</a:t>
            </a:r>
            <a:endParaRPr>
              <a:latin typeface="Quattrocento Sans"/>
              <a:ea typeface="Quattrocento Sans"/>
              <a:cs typeface="Quattrocento Sans"/>
              <a:sym typeface="Quattrocento Sans"/>
            </a:endParaRPr>
          </a:p>
        </p:txBody>
      </p:sp>
      <p:sp>
        <p:nvSpPr>
          <p:cNvPr id="514" name="Google Shape;514;p36"/>
          <p:cNvSpPr txBox="1"/>
          <p:nvPr/>
        </p:nvSpPr>
        <p:spPr>
          <a:xfrm>
            <a:off x="8026475" y="3255400"/>
            <a:ext cx="5169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0.17</a:t>
            </a:r>
            <a:endParaRPr>
              <a:latin typeface="Quattrocento Sans"/>
              <a:ea typeface="Quattrocento Sans"/>
              <a:cs typeface="Quattrocento Sans"/>
              <a:sym typeface="Quattrocento Sans"/>
            </a:endParaRPr>
          </a:p>
        </p:txBody>
      </p:sp>
      <p:sp>
        <p:nvSpPr>
          <p:cNvPr id="515" name="Google Shape;515;p36"/>
          <p:cNvSpPr txBox="1"/>
          <p:nvPr/>
        </p:nvSpPr>
        <p:spPr>
          <a:xfrm>
            <a:off x="7340675" y="4017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0.39</a:t>
            </a:r>
            <a:endParaRPr>
              <a:latin typeface="Quattrocento Sans"/>
              <a:ea typeface="Quattrocento Sans"/>
              <a:cs typeface="Quattrocento Sans"/>
              <a:sym typeface="Quattrocento Sans"/>
            </a:endParaRPr>
          </a:p>
        </p:txBody>
      </p:sp>
      <p:sp>
        <p:nvSpPr>
          <p:cNvPr id="516" name="Google Shape;516;p36"/>
          <p:cNvSpPr txBox="1"/>
          <p:nvPr/>
        </p:nvSpPr>
        <p:spPr>
          <a:xfrm>
            <a:off x="8712275"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0.26</a:t>
            </a:r>
            <a:endParaRPr>
              <a:latin typeface="Quattrocento Sans"/>
              <a:ea typeface="Quattrocento Sans"/>
              <a:cs typeface="Quattrocento Sans"/>
              <a:sym typeface="Quattrocento Sans"/>
            </a:endParaRPr>
          </a:p>
        </p:txBody>
      </p:sp>
      <p:sp>
        <p:nvSpPr>
          <p:cNvPr id="517" name="Google Shape;517;p36"/>
          <p:cNvSpPr txBox="1"/>
          <p:nvPr/>
        </p:nvSpPr>
        <p:spPr>
          <a:xfrm>
            <a:off x="7340675" y="56176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0.72</a:t>
            </a:r>
            <a:endParaRPr>
              <a:latin typeface="Quattrocento Sans"/>
              <a:ea typeface="Quattrocento Sans"/>
              <a:cs typeface="Quattrocento Sans"/>
              <a:sym typeface="Quattrocento Sans"/>
            </a:endParaRPr>
          </a:p>
        </p:txBody>
      </p:sp>
      <p:sp>
        <p:nvSpPr>
          <p:cNvPr id="518" name="Google Shape;518;p36"/>
          <p:cNvSpPr txBox="1"/>
          <p:nvPr/>
        </p:nvSpPr>
        <p:spPr>
          <a:xfrm>
            <a:off x="7296575" y="6394825"/>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0.94</a:t>
            </a:r>
            <a:endParaRPr>
              <a:latin typeface="Quattrocento Sans"/>
              <a:ea typeface="Quattrocento Sans"/>
              <a:cs typeface="Quattrocento Sans"/>
              <a:sym typeface="Quattrocento Sans"/>
            </a:endParaRPr>
          </a:p>
        </p:txBody>
      </p:sp>
      <p:sp>
        <p:nvSpPr>
          <p:cNvPr id="519" name="Google Shape;519;p36"/>
          <p:cNvSpPr txBox="1"/>
          <p:nvPr/>
        </p:nvSpPr>
        <p:spPr>
          <a:xfrm>
            <a:off x="7340675"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0.21</a:t>
            </a:r>
            <a:endParaRPr>
              <a:latin typeface="Quattrocento Sans"/>
              <a:ea typeface="Quattrocento Sans"/>
              <a:cs typeface="Quattrocento Sans"/>
              <a:sym typeface="Quattrocento Sans"/>
            </a:endParaRPr>
          </a:p>
        </p:txBody>
      </p:sp>
      <p:sp>
        <p:nvSpPr>
          <p:cNvPr id="520" name="Google Shape;520;p36"/>
          <p:cNvSpPr txBox="1"/>
          <p:nvPr/>
        </p:nvSpPr>
        <p:spPr>
          <a:xfrm>
            <a:off x="7340675" y="3255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0.12</a:t>
            </a:r>
            <a:endParaRPr>
              <a:latin typeface="Quattrocento Sans"/>
              <a:ea typeface="Quattrocento Sans"/>
              <a:cs typeface="Quattrocento Sans"/>
              <a:sym typeface="Quattrocento Sans"/>
            </a:endParaRPr>
          </a:p>
        </p:txBody>
      </p:sp>
      <p:sp>
        <p:nvSpPr>
          <p:cNvPr id="521" name="Google Shape;521;p36"/>
          <p:cNvSpPr txBox="1"/>
          <p:nvPr/>
        </p:nvSpPr>
        <p:spPr>
          <a:xfrm>
            <a:off x="8026475"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0.23</a:t>
            </a:r>
            <a:endParaRPr>
              <a:latin typeface="Quattrocento Sans"/>
              <a:ea typeface="Quattrocento Sans"/>
              <a:cs typeface="Quattrocento Sans"/>
              <a:sym typeface="Quattrocento Sans"/>
            </a:endParaRPr>
          </a:p>
        </p:txBody>
      </p:sp>
      <p:sp>
        <p:nvSpPr>
          <p:cNvPr id="522" name="Google Shape;522;p36"/>
          <p:cNvSpPr txBox="1"/>
          <p:nvPr/>
        </p:nvSpPr>
        <p:spPr>
          <a:xfrm>
            <a:off x="7334955" y="5206113"/>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0.68</a:t>
            </a:r>
            <a:endParaRPr>
              <a:latin typeface="Quattrocento Sans"/>
              <a:ea typeface="Quattrocento Sans"/>
              <a:cs typeface="Quattrocento Sans"/>
              <a:sym typeface="Quattrocento Sans"/>
            </a:endParaRPr>
          </a:p>
        </p:txBody>
      </p:sp>
      <p:sp>
        <p:nvSpPr>
          <p:cNvPr id="523" name="Google Shape;523;p36"/>
          <p:cNvSpPr/>
          <p:nvPr/>
        </p:nvSpPr>
        <p:spPr>
          <a:xfrm>
            <a:off x="4589375" y="4639225"/>
            <a:ext cx="1248000" cy="400200"/>
          </a:xfrm>
          <a:prstGeom prst="rightArrow">
            <a:avLst>
              <a:gd name="adj1" fmla="val 50000"/>
              <a:gd name="adj2" fmla="val 5000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txBox="1"/>
          <p:nvPr/>
        </p:nvSpPr>
        <p:spPr>
          <a:xfrm>
            <a:off x="7826477" y="134775"/>
            <a:ext cx="425809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dk1"/>
                </a:solidFill>
              </a:rPr>
              <a:t>Bucket Sort | GeeksforGeeks</a:t>
            </a:r>
          </a:p>
          <a:p>
            <a:pPr marL="0" lvl="0" indent="0" algn="l" rtl="0">
              <a:spcBef>
                <a:spcPts val="0"/>
              </a:spcBef>
              <a:spcAft>
                <a:spcPts val="0"/>
              </a:spcAft>
              <a:buNone/>
            </a:pPr>
            <a:r>
              <a:rPr lang="en-US" dirty="0">
                <a:solidFill>
                  <a:schemeClr val="dk1"/>
                </a:solidFill>
                <a:hlinkClick r:id="rId3"/>
              </a:rPr>
              <a:t>https://www.youtube.com/watch?v=VuXbEb5ywrU</a:t>
            </a:r>
            <a:endParaRPr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2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2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9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0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0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7"/>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Bucket Sort</a:t>
            </a:r>
            <a:endParaRPr/>
          </a:p>
        </p:txBody>
      </p:sp>
      <p:sp>
        <p:nvSpPr>
          <p:cNvPr id="531" name="Google Shape;531;p37"/>
          <p:cNvSpPr txBox="1">
            <a:spLocks noGrp="1"/>
          </p:cNvSpPr>
          <p:nvPr>
            <p:ph type="body" idx="1"/>
          </p:nvPr>
        </p:nvSpPr>
        <p:spPr>
          <a:xfrm>
            <a:off x="5256950" y="383250"/>
            <a:ext cx="6714300" cy="1640700"/>
          </a:xfrm>
          <a:prstGeom prst="rect">
            <a:avLst/>
          </a:prstGeom>
        </p:spPr>
        <p:txBody>
          <a:bodyPr spcFirstLastPara="1" wrap="square" lIns="44175" tIns="44175" rIns="44175" bIns="44175" anchor="t" anchorCtr="0">
            <a:spAutoFit/>
          </a:bodyPr>
          <a:lstStyle/>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function bucketSort(array, k) is</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buckets ← new array of k empty lists</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M ← 1 + the maximum key value in the array</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for i = 0 to length(array) do</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insert array[i] into buckets[floor(k × array[i] / M)]</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for i = 0 to k do </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nextSort(buckets[i])</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return the concatenation of buckets[0], ...., buckets[k]</a:t>
            </a:r>
            <a:endParaRPr sz="1400">
              <a:highlight>
                <a:srgbClr val="F8F9FA"/>
              </a:highlight>
              <a:latin typeface="Courier New"/>
              <a:ea typeface="Courier New"/>
              <a:cs typeface="Courier New"/>
              <a:sym typeface="Courier New"/>
            </a:endParaRPr>
          </a:p>
        </p:txBody>
      </p:sp>
      <p:sp>
        <p:nvSpPr>
          <p:cNvPr id="532" name="Google Shape;532;p37"/>
          <p:cNvSpPr txBox="1"/>
          <p:nvPr/>
        </p:nvSpPr>
        <p:spPr>
          <a:xfrm>
            <a:off x="370118" y="2601965"/>
            <a:ext cx="21186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Worst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Average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Stable?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In-place?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Useful for:</a:t>
            </a:r>
            <a:endParaRPr sz="1800" dirty="0">
              <a:solidFill>
                <a:schemeClr val="dk1"/>
              </a:solidFill>
              <a:latin typeface="Calibri"/>
              <a:ea typeface="Calibri"/>
              <a:cs typeface="Calibri"/>
              <a:sym typeface="Calibri"/>
            </a:endParaRPr>
          </a:p>
        </p:txBody>
      </p:sp>
      <p:sp>
        <p:nvSpPr>
          <p:cNvPr id="533" name="Google Shape;533;p37"/>
          <p:cNvSpPr txBox="1"/>
          <p:nvPr/>
        </p:nvSpPr>
        <p:spPr>
          <a:xfrm>
            <a:off x="2622175" y="2503125"/>
            <a:ext cx="3592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O(K + n) for ints</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O(K + n</a:t>
            </a:r>
            <a:r>
              <a:rPr lang="en-US" baseline="30000">
                <a:latin typeface="Quattrocento Sans"/>
                <a:ea typeface="Quattrocento Sans"/>
                <a:cs typeface="Quattrocento Sans"/>
                <a:sym typeface="Quattrocento Sans"/>
              </a:rPr>
              <a:t>2</a:t>
            </a:r>
            <a:r>
              <a:rPr lang="en-US">
                <a:latin typeface="Quattrocento Sans"/>
                <a:ea typeface="Quattrocento Sans"/>
                <a:cs typeface="Quattrocento Sans"/>
                <a:sym typeface="Quattrocento Sans"/>
              </a:rPr>
              <a:t>) for data if insertion sort is used</a:t>
            </a:r>
            <a:endParaRPr>
              <a:latin typeface="Quattrocento Sans"/>
              <a:ea typeface="Quattrocento Sans"/>
              <a:cs typeface="Quattrocento Sans"/>
              <a:sym typeface="Quattrocento Sans"/>
            </a:endParaRPr>
          </a:p>
        </p:txBody>
      </p:sp>
      <p:sp>
        <p:nvSpPr>
          <p:cNvPr id="534" name="Google Shape;534;p37"/>
          <p:cNvSpPr txBox="1"/>
          <p:nvPr/>
        </p:nvSpPr>
        <p:spPr>
          <a:xfrm>
            <a:off x="2622175" y="3135125"/>
            <a:ext cx="90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O(n) </a:t>
            </a:r>
            <a:endParaRPr>
              <a:latin typeface="Quattrocento Sans"/>
              <a:ea typeface="Quattrocento Sans"/>
              <a:cs typeface="Quattrocento Sans"/>
              <a:sym typeface="Quattrocento Sans"/>
            </a:endParaRPr>
          </a:p>
        </p:txBody>
      </p:sp>
      <p:sp>
        <p:nvSpPr>
          <p:cNvPr id="535" name="Google Shape;535;p37"/>
          <p:cNvSpPr txBox="1"/>
          <p:nvPr/>
        </p:nvSpPr>
        <p:spPr>
          <a:xfrm>
            <a:off x="2622175" y="3614725"/>
            <a:ext cx="615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O(n) if K ≅ n, always for ints, and if values are evenly distributed for data</a:t>
            </a:r>
            <a:endParaRPr>
              <a:latin typeface="Quattrocento Sans"/>
              <a:ea typeface="Quattrocento Sans"/>
              <a:cs typeface="Quattrocento Sans"/>
              <a:sym typeface="Quattrocento Sans"/>
            </a:endParaRPr>
          </a:p>
        </p:txBody>
      </p:sp>
      <p:sp>
        <p:nvSpPr>
          <p:cNvPr id="536" name="Google Shape;536;p37"/>
          <p:cNvSpPr txBox="1"/>
          <p:nvPr/>
        </p:nvSpPr>
        <p:spPr>
          <a:xfrm>
            <a:off x="2622175" y="4246725"/>
            <a:ext cx="561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Can be because insertion sort</a:t>
            </a:r>
            <a:endParaRPr>
              <a:latin typeface="Quattrocento Sans"/>
              <a:ea typeface="Quattrocento Sans"/>
              <a:cs typeface="Quattrocento Sans"/>
              <a:sym typeface="Quattrocento Sans"/>
            </a:endParaRPr>
          </a:p>
        </p:txBody>
      </p:sp>
      <p:sp>
        <p:nvSpPr>
          <p:cNvPr id="537" name="Google Shape;537;p37"/>
          <p:cNvSpPr txBox="1"/>
          <p:nvPr/>
        </p:nvSpPr>
        <p:spPr>
          <a:xfrm>
            <a:off x="2622175" y="4802525"/>
            <a:ext cx="150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No</a:t>
            </a:r>
            <a:endParaRPr>
              <a:latin typeface="Quattrocento Sans"/>
              <a:ea typeface="Quattrocento Sans"/>
              <a:cs typeface="Quattrocento Sans"/>
              <a:sym typeface="Quattrocento Sans"/>
            </a:endParaRPr>
          </a:p>
        </p:txBody>
      </p:sp>
      <p:sp>
        <p:nvSpPr>
          <p:cNvPr id="538" name="Google Shape;538;p37"/>
          <p:cNvSpPr txBox="1"/>
          <p:nvPr/>
        </p:nvSpPr>
        <p:spPr>
          <a:xfrm>
            <a:off x="2622175" y="5358325"/>
            <a:ext cx="5887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When range, K, is smaller or not much larger than n (not many duplicates)</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Not good when K &gt;&gt; N, wasted space</a:t>
            </a:r>
            <a:endParaRPr>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8"/>
          <p:cNvSpPr txBox="1"/>
          <p:nvPr/>
        </p:nvSpPr>
        <p:spPr>
          <a:xfrm>
            <a:off x="1870000" y="2124850"/>
            <a:ext cx="7257600" cy="22626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Heap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Bucket Sort</a:t>
            </a:r>
            <a:endParaRPr sz="3500">
              <a:solidFill>
                <a:srgbClr val="888888"/>
              </a:solidFill>
              <a:highlight>
                <a:schemeClr val="lt1"/>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chemeClr val="dk1"/>
                </a:solidFill>
                <a:highlight>
                  <a:schemeClr val="lt1"/>
                </a:highlight>
                <a:latin typeface="Quattrocento Sans"/>
                <a:ea typeface="Quattrocento Sans"/>
                <a:cs typeface="Quattrocento Sans"/>
                <a:sym typeface="Quattrocento Sans"/>
              </a:rPr>
              <a:t>Radix Sort</a:t>
            </a:r>
            <a:endParaRPr sz="3500">
              <a:solidFill>
                <a:schemeClr val="dk1"/>
              </a:solidFill>
              <a:highlight>
                <a:schemeClr val="lt1"/>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Sorting Summary</a:t>
            </a:r>
            <a:endParaRPr sz="3500">
              <a:solidFill>
                <a:srgbClr val="888888"/>
              </a:solidFill>
              <a:highlight>
                <a:schemeClr val="lt1"/>
              </a:highlight>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Types of Sorts</a:t>
            </a:r>
            <a:endParaRPr/>
          </a:p>
        </p:txBody>
      </p:sp>
      <p:sp>
        <p:nvSpPr>
          <p:cNvPr id="165" name="Google Shape;165;p22"/>
          <p:cNvSpPr txBox="1"/>
          <p:nvPr/>
        </p:nvSpPr>
        <p:spPr>
          <a:xfrm>
            <a:off x="6768250" y="1489600"/>
            <a:ext cx="5124300" cy="4845600"/>
          </a:xfrm>
          <a:prstGeom prst="rect">
            <a:avLst/>
          </a:prstGeom>
          <a:noFill/>
          <a:ln w="28575" cap="flat" cmpd="sng">
            <a:solidFill>
              <a:srgbClr val="B6A479"/>
            </a:solidFill>
            <a:prstDash val="solid"/>
            <a:round/>
            <a:headEnd type="none" w="sm" len="sm"/>
            <a:tailEnd type="none" w="sm" len="sm"/>
          </a:ln>
        </p:spPr>
        <p:txBody>
          <a:bodyPr spcFirstLastPara="1" wrap="square" lIns="45700" tIns="45700" rIns="45700" bIns="45700" anchor="t" anchorCtr="0">
            <a:normAutofit/>
          </a:bodyPr>
          <a:lstStyle/>
          <a:p>
            <a:pPr marL="91440" lvl="0" indent="-158750">
              <a:lnSpc>
                <a:spcPct val="90000"/>
              </a:lnSpc>
              <a:spcBef>
                <a:spcPts val="1000"/>
              </a:spcBef>
              <a:buClr>
                <a:schemeClr val="accent1"/>
              </a:buClr>
              <a:buSzPts val="2500"/>
              <a:buFont typeface="Twentieth Century"/>
              <a:buChar char=" "/>
            </a:pPr>
            <a:r>
              <a:rPr lang="en-US" sz="2500" b="1" dirty="0">
                <a:solidFill>
                  <a:srgbClr val="4C3282"/>
                </a:solidFill>
                <a:latin typeface="Quattrocento Sans"/>
                <a:ea typeface="Quattrocento Sans"/>
                <a:cs typeface="Quattrocento Sans"/>
                <a:sym typeface="Quattrocento Sans"/>
              </a:rPr>
              <a:t>Specialized Sorts (“Niche Sorts”)</a:t>
            </a:r>
            <a:endParaRPr sz="2500" b="1" i="0" u="none" strike="noStrike" cap="none" dirty="0">
              <a:solidFill>
                <a:srgbClr val="4C3282"/>
              </a:solidFill>
              <a:latin typeface="Quattrocento Sans"/>
              <a:ea typeface="Quattrocento Sans"/>
              <a:cs typeface="Quattrocento Sans"/>
              <a:sym typeface="Quattrocento Sans"/>
            </a:endParaRPr>
          </a:p>
          <a:p>
            <a:pPr marL="91440" marR="0" lvl="0" indent="-139700" algn="l" rtl="0">
              <a:lnSpc>
                <a:spcPct val="90000"/>
              </a:lnSpc>
              <a:spcBef>
                <a:spcPts val="0"/>
              </a:spcBef>
              <a:spcAft>
                <a:spcPts val="0"/>
              </a:spcAft>
              <a:buClr>
                <a:srgbClr val="4C3282"/>
              </a:buClr>
              <a:buSzPts val="2200"/>
              <a:buFont typeface="Quattrocento Sans"/>
              <a:buChar char=" "/>
            </a:pPr>
            <a:endParaRPr sz="2200" b="1" dirty="0">
              <a:solidFill>
                <a:srgbClr val="4C3282"/>
              </a:solidFill>
              <a:latin typeface="Quattrocento Sans"/>
              <a:ea typeface="Quattrocento Sans"/>
              <a:cs typeface="Quattrocento Sans"/>
              <a:sym typeface="Quattrocento Sans"/>
            </a:endParaRPr>
          </a:p>
          <a:p>
            <a:pPr marL="91440" marR="0" lvl="0" indent="-139700" algn="l" rtl="0">
              <a:lnSpc>
                <a:spcPct val="90000"/>
              </a:lnSpc>
              <a:spcBef>
                <a:spcPts val="0"/>
              </a:spcBef>
              <a:spcAft>
                <a:spcPts val="0"/>
              </a:spcAft>
              <a:buClr>
                <a:schemeClr val="accent1"/>
              </a:buClr>
              <a:buSzPts val="2200"/>
              <a:buFont typeface="Twentieth Century"/>
              <a:buChar char=" "/>
            </a:pPr>
            <a:r>
              <a:rPr lang="en-US" sz="2200" b="0" i="0" u="none" strike="noStrike" cap="none" dirty="0">
                <a:solidFill>
                  <a:schemeClr val="dk1"/>
                </a:solidFill>
                <a:latin typeface="Quattrocento Sans"/>
                <a:ea typeface="Quattrocento Sans"/>
                <a:cs typeface="Quattrocento Sans"/>
                <a:sym typeface="Quattrocento Sans"/>
              </a:rPr>
              <a:t>Leverages specific properties about the items in the list to achieve faster runtimes</a:t>
            </a:r>
            <a:endParaRPr sz="2200" b="0" i="0" u="none" strike="noStrike" cap="none" dirty="0">
              <a:solidFill>
                <a:schemeClr val="dk1"/>
              </a:solidFill>
              <a:latin typeface="Quattrocento Sans"/>
              <a:ea typeface="Quattrocento Sans"/>
              <a:cs typeface="Quattrocento Sans"/>
              <a:sym typeface="Quattrocento Sans"/>
            </a:endParaRPr>
          </a:p>
          <a:p>
            <a:pPr marL="91440" marR="0" lvl="0" indent="-139700" algn="l" rtl="0">
              <a:lnSpc>
                <a:spcPct val="90000"/>
              </a:lnSpc>
              <a:spcBef>
                <a:spcPts val="0"/>
              </a:spcBef>
              <a:spcAft>
                <a:spcPts val="0"/>
              </a:spcAft>
              <a:buClr>
                <a:schemeClr val="dk1"/>
              </a:buClr>
              <a:buSzPts val="2200"/>
              <a:buFont typeface="Quattrocento Sans"/>
              <a:buChar char=" "/>
            </a:pPr>
            <a:endParaRPr sz="2200" dirty="0">
              <a:solidFill>
                <a:schemeClr val="dk1"/>
              </a:solidFill>
              <a:latin typeface="Quattrocento Sans"/>
              <a:ea typeface="Quattrocento Sans"/>
              <a:cs typeface="Quattrocento Sans"/>
              <a:sym typeface="Quattrocento Sans"/>
            </a:endParaRPr>
          </a:p>
          <a:p>
            <a:pPr marL="91440" marR="0" lvl="0" indent="-139700" algn="l" rtl="0">
              <a:lnSpc>
                <a:spcPct val="90000"/>
              </a:lnSpc>
              <a:spcBef>
                <a:spcPts val="0"/>
              </a:spcBef>
              <a:spcAft>
                <a:spcPts val="0"/>
              </a:spcAft>
              <a:buClr>
                <a:schemeClr val="accent1"/>
              </a:buClr>
              <a:buSzPts val="2200"/>
              <a:buFont typeface="Twentieth Century"/>
              <a:buChar char=" "/>
            </a:pPr>
            <a:r>
              <a:rPr lang="en-US" sz="2200" dirty="0">
                <a:solidFill>
                  <a:schemeClr val="dk1"/>
                </a:solidFill>
                <a:latin typeface="Quattrocento Sans"/>
                <a:ea typeface="Quattrocento Sans"/>
                <a:cs typeface="Quattrocento Sans"/>
                <a:sym typeface="Quattrocento Sans"/>
              </a:rPr>
              <a:t>T</a:t>
            </a:r>
            <a:r>
              <a:rPr lang="en-US" sz="2200" b="0" i="0" u="none" strike="noStrike" cap="none" dirty="0">
                <a:solidFill>
                  <a:schemeClr val="dk1"/>
                </a:solidFill>
                <a:latin typeface="Quattrocento Sans"/>
                <a:ea typeface="Quattrocento Sans"/>
                <a:cs typeface="Quattrocento Sans"/>
                <a:sym typeface="Quattrocento Sans"/>
              </a:rPr>
              <a:t>ypically runs in O(</a:t>
            </a:r>
            <a:r>
              <a:rPr lang="en-US" sz="2200" i="1" dirty="0">
                <a:solidFill>
                  <a:schemeClr val="dk1"/>
                </a:solidFill>
                <a:latin typeface="Quattrocento Sans"/>
                <a:ea typeface="Quattrocento Sans"/>
                <a:cs typeface="Quattrocento Sans"/>
                <a:sym typeface="Quattrocento Sans"/>
              </a:rPr>
              <a:t>n</a:t>
            </a:r>
            <a:r>
              <a:rPr lang="en-US" sz="2200" b="0" i="0" u="none" strike="noStrike" cap="none" dirty="0">
                <a:solidFill>
                  <a:schemeClr val="dk1"/>
                </a:solidFill>
                <a:latin typeface="Quattrocento Sans"/>
                <a:ea typeface="Quattrocento Sans"/>
                <a:cs typeface="Quattrocento Sans"/>
                <a:sym typeface="Quattrocento Sans"/>
              </a:rPr>
              <a:t>) time</a:t>
            </a:r>
            <a:endParaRPr dirty="0"/>
          </a:p>
          <a:p>
            <a:pPr marL="91440" marR="0" lvl="0" indent="0" algn="l" rtl="0">
              <a:lnSpc>
                <a:spcPct val="90000"/>
              </a:lnSpc>
              <a:spcBef>
                <a:spcPts val="0"/>
              </a:spcBef>
              <a:spcAft>
                <a:spcPts val="0"/>
              </a:spcAft>
              <a:buClr>
                <a:schemeClr val="accent1"/>
              </a:buClr>
              <a:buSzPts val="2200"/>
              <a:buFont typeface="Twentieth Century"/>
              <a:buNone/>
            </a:pPr>
            <a:endParaRPr sz="2200" b="0" i="0" u="none" strike="noStrike" cap="none" dirty="0">
              <a:solidFill>
                <a:schemeClr val="dk1"/>
              </a:solidFill>
              <a:latin typeface="Quattrocento Sans"/>
              <a:ea typeface="Quattrocento Sans"/>
              <a:cs typeface="Quattrocento Sans"/>
              <a:sym typeface="Quattrocento Sans"/>
            </a:endParaRPr>
          </a:p>
          <a:p>
            <a:pPr marL="91440" marR="0" lvl="0" indent="-139700" algn="l" rtl="0">
              <a:lnSpc>
                <a:spcPct val="90000"/>
              </a:lnSpc>
              <a:spcBef>
                <a:spcPts val="0"/>
              </a:spcBef>
              <a:spcAft>
                <a:spcPts val="0"/>
              </a:spcAft>
              <a:buClr>
                <a:schemeClr val="accent1"/>
              </a:buClr>
              <a:buSzPts val="2200"/>
              <a:buFont typeface="Twentieth Century"/>
              <a:buChar char=" "/>
            </a:pPr>
            <a:r>
              <a:rPr lang="en-US" sz="2200" b="0" i="0" u="none" strike="noStrike" cap="none" dirty="0">
                <a:solidFill>
                  <a:schemeClr val="dk1"/>
                </a:solidFill>
                <a:latin typeface="Quattrocento Sans"/>
                <a:ea typeface="Quattrocento Sans"/>
                <a:cs typeface="Quattrocento Sans"/>
                <a:sym typeface="Quattrocento Sans"/>
              </a:rPr>
              <a:t>e.g., sorting integers or strings where </a:t>
            </a:r>
            <a:r>
              <a:rPr lang="en-US" sz="2200" dirty="0">
                <a:solidFill>
                  <a:schemeClr val="dk1"/>
                </a:solidFill>
                <a:latin typeface="Quattrocento Sans"/>
                <a:ea typeface="Quattrocento Sans"/>
                <a:cs typeface="Quattrocento Sans"/>
                <a:sym typeface="Quattrocento Sans"/>
              </a:rPr>
              <a:t>we sort by each individual digit or character</a:t>
            </a:r>
            <a:endParaRPr dirty="0"/>
          </a:p>
        </p:txBody>
      </p:sp>
      <p:sp>
        <p:nvSpPr>
          <p:cNvPr id="166" name="Google Shape;166;p22"/>
          <p:cNvSpPr txBox="1"/>
          <p:nvPr/>
        </p:nvSpPr>
        <p:spPr>
          <a:xfrm>
            <a:off x="575250" y="1463850"/>
            <a:ext cx="4913700" cy="4845600"/>
          </a:xfrm>
          <a:prstGeom prst="rect">
            <a:avLst/>
          </a:prstGeom>
          <a:noFill/>
          <a:ln w="19050" cap="flat" cmpd="sng">
            <a:solidFill>
              <a:srgbClr val="B6A47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500" b="1" dirty="0">
                <a:solidFill>
                  <a:srgbClr val="4C3282"/>
                </a:solidFill>
                <a:latin typeface="Quattrocento Sans"/>
                <a:ea typeface="Quattrocento Sans"/>
                <a:cs typeface="Quattrocento Sans"/>
                <a:sym typeface="Quattrocento Sans"/>
              </a:rPr>
              <a:t>Comparison Sort</a:t>
            </a:r>
            <a:endParaRPr sz="2500" b="1" dirty="0">
              <a:solidFill>
                <a:srgbClr val="4C3282"/>
              </a:solidFill>
              <a:latin typeface="Quattrocento Sans"/>
              <a:ea typeface="Quattrocento Sans"/>
              <a:cs typeface="Quattrocento Sans"/>
              <a:sym typeface="Quattrocento Sans"/>
            </a:endParaRPr>
          </a:p>
          <a:p>
            <a:pPr marL="0" lvl="0" indent="0" algn="l" rtl="0">
              <a:spcBef>
                <a:spcPts val="0"/>
              </a:spcBef>
              <a:spcAft>
                <a:spcPts val="0"/>
              </a:spcAft>
              <a:buNone/>
            </a:pPr>
            <a:endParaRPr sz="2200" dirty="0">
              <a:latin typeface="Quattrocento Sans"/>
              <a:ea typeface="Quattrocento Sans"/>
              <a:cs typeface="Quattrocento Sans"/>
              <a:sym typeface="Quattrocento Sans"/>
            </a:endParaRPr>
          </a:p>
          <a:p>
            <a:pPr marL="0" lvl="0" indent="0" algn="l" rtl="0">
              <a:spcBef>
                <a:spcPts val="0"/>
              </a:spcBef>
              <a:spcAft>
                <a:spcPts val="0"/>
              </a:spcAft>
              <a:buNone/>
            </a:pPr>
            <a:r>
              <a:rPr lang="en-US" sz="2200" dirty="0">
                <a:latin typeface="Quattrocento Sans"/>
                <a:ea typeface="Quattrocento Sans"/>
                <a:cs typeface="Quattrocento Sans"/>
                <a:sym typeface="Quattrocento Sans"/>
              </a:rPr>
              <a:t>Compare two elements at a time</a:t>
            </a:r>
            <a:endParaRPr sz="2200" dirty="0">
              <a:latin typeface="Quattrocento Sans"/>
              <a:ea typeface="Quattrocento Sans"/>
              <a:cs typeface="Quattrocento Sans"/>
              <a:sym typeface="Quattrocento Sans"/>
            </a:endParaRPr>
          </a:p>
          <a:p>
            <a:pPr marL="0" lvl="0" indent="0" algn="l" rtl="0">
              <a:spcBef>
                <a:spcPts val="0"/>
              </a:spcBef>
              <a:spcAft>
                <a:spcPts val="0"/>
              </a:spcAft>
              <a:buNone/>
            </a:pPr>
            <a:endParaRPr sz="2200" dirty="0">
              <a:latin typeface="Quattrocento Sans"/>
              <a:ea typeface="Quattrocento Sans"/>
              <a:cs typeface="Quattrocento Sans"/>
              <a:sym typeface="Quattrocento Sans"/>
            </a:endParaRPr>
          </a:p>
          <a:p>
            <a:pPr marL="0" lvl="0" indent="0" algn="l" rtl="0">
              <a:spcBef>
                <a:spcPts val="0"/>
              </a:spcBef>
              <a:spcAft>
                <a:spcPts val="0"/>
              </a:spcAft>
              <a:buNone/>
            </a:pPr>
            <a:r>
              <a:rPr lang="en-US" sz="2200" dirty="0">
                <a:latin typeface="Quattrocento Sans"/>
                <a:ea typeface="Quattrocento Sans"/>
                <a:cs typeface="Quattrocento Sans"/>
                <a:sym typeface="Quattrocento Sans"/>
              </a:rPr>
              <a:t>General sort, works for most types of elements</a:t>
            </a:r>
            <a:endParaRPr sz="2200" dirty="0">
              <a:latin typeface="Quattrocento Sans"/>
              <a:ea typeface="Quattrocento Sans"/>
              <a:cs typeface="Quattrocento Sans"/>
              <a:sym typeface="Quattrocento Sans"/>
            </a:endParaRPr>
          </a:p>
          <a:p>
            <a:pPr marL="0" lvl="0" indent="0" algn="l" rtl="0">
              <a:spcBef>
                <a:spcPts val="0"/>
              </a:spcBef>
              <a:spcAft>
                <a:spcPts val="0"/>
              </a:spcAft>
              <a:buNone/>
            </a:pPr>
            <a:endParaRPr sz="2200" dirty="0">
              <a:latin typeface="Quattrocento Sans"/>
              <a:ea typeface="Quattrocento Sans"/>
              <a:cs typeface="Quattrocento Sans"/>
              <a:sym typeface="Quattrocento Sans"/>
            </a:endParaRPr>
          </a:p>
          <a:p>
            <a:pPr marL="0" lvl="0" indent="0" algn="l" rtl="0">
              <a:spcBef>
                <a:spcPts val="0"/>
              </a:spcBef>
              <a:spcAft>
                <a:spcPts val="0"/>
              </a:spcAft>
              <a:buNone/>
            </a:pPr>
            <a:r>
              <a:rPr lang="en-US" sz="2200" dirty="0">
                <a:latin typeface="Quattrocento Sans"/>
                <a:ea typeface="Quattrocento Sans"/>
                <a:cs typeface="Quattrocento Sans"/>
                <a:sym typeface="Quattrocento Sans"/>
              </a:rPr>
              <a:t>What does this mean? </a:t>
            </a:r>
            <a:endParaRPr sz="2200" dirty="0">
              <a:latin typeface="Quattrocento Sans"/>
              <a:ea typeface="Quattrocento Sans"/>
              <a:cs typeface="Quattrocento Sans"/>
              <a:sym typeface="Quattrocento Sans"/>
            </a:endParaRPr>
          </a:p>
          <a:p>
            <a:pPr marL="0" lvl="0" indent="0" algn="l" rtl="0">
              <a:spcBef>
                <a:spcPts val="0"/>
              </a:spcBef>
              <a:spcAft>
                <a:spcPts val="0"/>
              </a:spcAft>
              <a:buNone/>
            </a:pPr>
            <a:r>
              <a:rPr lang="en-US" sz="2200" dirty="0" err="1">
                <a:latin typeface="Quattrocento Sans"/>
                <a:ea typeface="Quattrocento Sans"/>
                <a:cs typeface="Quattrocento Sans"/>
                <a:sym typeface="Quattrocento Sans"/>
              </a:rPr>
              <a:t>compareTo</a:t>
            </a:r>
            <a:r>
              <a:rPr lang="en-US" sz="2200" dirty="0">
                <a:latin typeface="Quattrocento Sans"/>
                <a:ea typeface="Quattrocento Sans"/>
                <a:cs typeface="Quattrocento Sans"/>
                <a:sym typeface="Quattrocento Sans"/>
              </a:rPr>
              <a:t>() works for your elements</a:t>
            </a:r>
            <a:endParaRPr sz="2200" dirty="0">
              <a:latin typeface="Quattrocento Sans"/>
              <a:ea typeface="Quattrocento Sans"/>
              <a:cs typeface="Quattrocento Sans"/>
              <a:sym typeface="Quattrocento Sans"/>
            </a:endParaRPr>
          </a:p>
          <a:p>
            <a:pPr marL="457200" lvl="0" indent="-349250" algn="l" rtl="0">
              <a:spcBef>
                <a:spcPts val="0"/>
              </a:spcBef>
              <a:spcAft>
                <a:spcPts val="0"/>
              </a:spcAft>
              <a:buClr>
                <a:srgbClr val="B6A479"/>
              </a:buClr>
              <a:buSzPts val="1900"/>
              <a:buFont typeface="Quattrocento Sans"/>
              <a:buChar char="●"/>
            </a:pPr>
            <a:r>
              <a:rPr lang="en-US" sz="1900" dirty="0">
                <a:latin typeface="Quattrocento Sans"/>
                <a:ea typeface="Quattrocento Sans"/>
                <a:cs typeface="Quattrocento Sans"/>
                <a:sym typeface="Quattrocento Sans"/>
              </a:rPr>
              <a:t>And for our running times to be correct, </a:t>
            </a:r>
            <a:r>
              <a:rPr lang="en-US" sz="1900" dirty="0" err="1">
                <a:latin typeface="Quattrocento Sans"/>
                <a:ea typeface="Quattrocento Sans"/>
                <a:cs typeface="Quattrocento Sans"/>
                <a:sym typeface="Quattrocento Sans"/>
              </a:rPr>
              <a:t>compareTo</a:t>
            </a:r>
            <a:r>
              <a:rPr lang="en-US" sz="1900" dirty="0">
                <a:latin typeface="Quattrocento Sans"/>
                <a:ea typeface="Quattrocento Sans"/>
                <a:cs typeface="Quattrocento Sans"/>
                <a:sym typeface="Quattrocento Sans"/>
              </a:rPr>
              <a:t>() must run in O(1) time</a:t>
            </a:r>
            <a:endParaRPr sz="1900" dirty="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9"/>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GB" dirty="0"/>
              <a:t>Specialized Sorts (“Niche Sorts”)</a:t>
            </a:r>
            <a:endParaRPr dirty="0"/>
          </a:p>
        </p:txBody>
      </p:sp>
      <p:sp>
        <p:nvSpPr>
          <p:cNvPr id="550" name="Google Shape;550;p39"/>
          <p:cNvSpPr txBox="1">
            <a:spLocks noGrp="1"/>
          </p:cNvSpPr>
          <p:nvPr>
            <p:ph type="body" idx="1"/>
          </p:nvPr>
        </p:nvSpPr>
        <p:spPr>
          <a:xfrm>
            <a:off x="843589" y="1278176"/>
            <a:ext cx="10650300" cy="5487614"/>
          </a:xfrm>
          <a:prstGeom prst="rect">
            <a:avLst/>
          </a:prstGeom>
        </p:spPr>
        <p:txBody>
          <a:bodyPr spcFirstLastPara="1" wrap="square" lIns="44175" tIns="44175" rIns="44175" bIns="44175" anchor="t" anchorCtr="0">
            <a:spAutoFit/>
          </a:bodyPr>
          <a:lstStyle/>
          <a:p>
            <a:pPr marL="0" lvl="0" indent="0" algn="l" rtl="0">
              <a:spcBef>
                <a:spcPts val="1200"/>
              </a:spcBef>
              <a:spcAft>
                <a:spcPts val="0"/>
              </a:spcAft>
              <a:buNone/>
            </a:pPr>
            <a:r>
              <a:rPr lang="en-US" sz="2400" dirty="0"/>
              <a:t>So far we’ve learned about comparison sorts</a:t>
            </a:r>
            <a:endParaRPr sz="2400" dirty="0"/>
          </a:p>
          <a:p>
            <a:pPr marL="457200" lvl="0" indent="-381000" algn="l" rtl="0">
              <a:spcBef>
                <a:spcPts val="1200"/>
              </a:spcBef>
              <a:spcAft>
                <a:spcPts val="0"/>
              </a:spcAft>
              <a:buSzPts val="2400"/>
              <a:buChar char="●"/>
            </a:pPr>
            <a:r>
              <a:rPr lang="en-US" sz="2400" dirty="0"/>
              <a:t>work on any comparable object</a:t>
            </a:r>
            <a:endParaRPr sz="2400" dirty="0"/>
          </a:p>
          <a:p>
            <a:pPr marL="457200" lvl="0" indent="-381000" algn="l" rtl="0">
              <a:spcBef>
                <a:spcPts val="0"/>
              </a:spcBef>
              <a:spcAft>
                <a:spcPts val="0"/>
              </a:spcAft>
              <a:buSzPts val="2400"/>
              <a:buChar char="●"/>
            </a:pPr>
            <a:r>
              <a:rPr lang="en-US" sz="2400" dirty="0"/>
              <a:t>have a best case lower bound of </a:t>
            </a:r>
            <a:r>
              <a:rPr lang="en-US" sz="2400" dirty="0">
                <a:latin typeface="Georgia"/>
                <a:ea typeface="Georgia"/>
                <a:cs typeface="Georgia"/>
                <a:sym typeface="Georgia"/>
              </a:rPr>
              <a:t>O(</a:t>
            </a:r>
            <a:r>
              <a:rPr lang="en-US" sz="2400" i="1" dirty="0">
                <a:latin typeface="Georgia"/>
                <a:ea typeface="Georgia"/>
                <a:cs typeface="Georgia"/>
                <a:sym typeface="Georgia"/>
              </a:rPr>
              <a:t>n log n</a:t>
            </a:r>
            <a:r>
              <a:rPr lang="en-US" sz="2400" dirty="0">
                <a:latin typeface="Georgia"/>
                <a:ea typeface="Georgia"/>
                <a:cs typeface="Georgia"/>
                <a:sym typeface="Georgia"/>
              </a:rPr>
              <a:t>)</a:t>
            </a:r>
            <a:endParaRPr sz="2400" dirty="0">
              <a:latin typeface="Georgia"/>
              <a:ea typeface="Georgia"/>
              <a:cs typeface="Georgia"/>
              <a:sym typeface="Georgia"/>
            </a:endParaRPr>
          </a:p>
          <a:p>
            <a:pPr marL="0" lvl="0" indent="0" algn="l" rtl="0">
              <a:spcBef>
                <a:spcPts val="1200"/>
              </a:spcBef>
              <a:spcAft>
                <a:spcPts val="0"/>
              </a:spcAft>
              <a:buNone/>
            </a:pPr>
            <a:r>
              <a:rPr lang="en-US" sz="2400" dirty="0"/>
              <a:t>This is because to sort using comparisons requires all elements to be compared against one another</a:t>
            </a:r>
            <a:endParaRPr sz="2400" dirty="0"/>
          </a:p>
          <a:p>
            <a:pPr marL="457200" lvl="0" indent="-381000" algn="l" rtl="0">
              <a:spcBef>
                <a:spcPts val="1200"/>
              </a:spcBef>
              <a:spcAft>
                <a:spcPts val="0"/>
              </a:spcAft>
              <a:buSzPts val="2400"/>
              <a:buChar char="●"/>
            </a:pPr>
            <a:r>
              <a:rPr lang="en-US" sz="2400" dirty="0"/>
              <a:t>n runtime to process all values into some ordered structure (tree)</a:t>
            </a:r>
            <a:endParaRPr sz="2400" dirty="0"/>
          </a:p>
          <a:p>
            <a:pPr marL="457200" lvl="0" indent="-381000" algn="l" rtl="0">
              <a:spcBef>
                <a:spcPts val="0"/>
              </a:spcBef>
              <a:spcAft>
                <a:spcPts val="0"/>
              </a:spcAft>
              <a:buSzPts val="2400"/>
              <a:buChar char="●"/>
            </a:pPr>
            <a:r>
              <a:rPr lang="en-US" sz="2400" dirty="0"/>
              <a:t>O(log n) runtime to remove items from structure in sorted order</a:t>
            </a:r>
            <a:endParaRPr sz="2400" dirty="0"/>
          </a:p>
          <a:p>
            <a:pPr marL="0" lvl="0" indent="0" algn="l" rtl="0">
              <a:spcBef>
                <a:spcPts val="1200"/>
              </a:spcBef>
              <a:spcAft>
                <a:spcPts val="0"/>
              </a:spcAft>
              <a:buNone/>
            </a:pPr>
            <a:r>
              <a:rPr lang="en-GB" sz="2400" dirty="0"/>
              <a:t>What if we didn’t need to compare each element, what if we built a sort based on inherent knowledge about the ordering of numbers?</a:t>
            </a:r>
          </a:p>
          <a:p>
            <a:pPr marL="0" lvl="0" indent="0" algn="l" rtl="0">
              <a:spcBef>
                <a:spcPts val="1200"/>
              </a:spcBef>
              <a:spcAft>
                <a:spcPts val="0"/>
              </a:spcAft>
              <a:buNone/>
            </a:pPr>
            <a:r>
              <a:rPr lang="en-GB" sz="2400" dirty="0"/>
              <a:t>Specialized Sorts: Sorting algorithms that only work on data types with ordering already known to computer logic: numbers</a:t>
            </a:r>
          </a:p>
          <a:p>
            <a:pPr marL="457200" lvl="0" indent="-393700" algn="l" rtl="0">
              <a:spcBef>
                <a:spcPts val="1200"/>
              </a:spcBef>
              <a:spcAft>
                <a:spcPts val="0"/>
              </a:spcAft>
              <a:buSzPts val="2600"/>
              <a:buChar char="-"/>
            </a:pPr>
            <a:r>
              <a:rPr lang="en-GB" sz="2400" dirty="0"/>
              <a:t>Bucket Sort for </a:t>
            </a:r>
            <a:r>
              <a:rPr lang="en-GB" sz="2400" dirty="0" err="1"/>
              <a:t>ints</a:t>
            </a:r>
            <a:endParaRPr lang="en-GB" sz="2400" dirty="0"/>
          </a:p>
          <a:p>
            <a:pPr marL="457200" lvl="0" indent="-393700" algn="l" rtl="0">
              <a:spcBef>
                <a:spcPts val="0"/>
              </a:spcBef>
              <a:spcAft>
                <a:spcPts val="0"/>
              </a:spcAft>
              <a:buSzPts val="2600"/>
              <a:buChar char="-"/>
            </a:pPr>
            <a:r>
              <a:rPr lang="en-GB" sz="2400" dirty="0"/>
              <a:t>Radix Sort</a:t>
            </a:r>
            <a:endParaRPr 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BD3117A-F623-46EF-BDA1-D015920233BA}" type="slidenum">
              <a:rPr lang="en-US" smtClean="0"/>
              <a:pPr/>
              <a:t>51</a:t>
            </a:fld>
            <a:endParaRPr lang="en-US"/>
          </a:p>
        </p:txBody>
      </p:sp>
      <p:sp>
        <p:nvSpPr>
          <p:cNvPr id="16386" name="Rectangle 1026"/>
          <p:cNvSpPr>
            <a:spLocks noGrp="1" noChangeArrowheads="1"/>
          </p:cNvSpPr>
          <p:nvPr>
            <p:ph type="title"/>
          </p:nvPr>
        </p:nvSpPr>
        <p:spPr>
          <a:xfrm>
            <a:off x="240145" y="0"/>
            <a:ext cx="8675255" cy="838200"/>
          </a:xfrm>
        </p:spPr>
        <p:txBody>
          <a:bodyPr/>
          <a:lstStyle/>
          <a:p>
            <a:r>
              <a:rPr lang="en-US" dirty="0"/>
              <a:t>Radix and Radix Sort</a:t>
            </a:r>
          </a:p>
        </p:txBody>
      </p:sp>
      <p:sp>
        <p:nvSpPr>
          <p:cNvPr id="16387" name="Rectangle 1027"/>
          <p:cNvSpPr>
            <a:spLocks noGrp="1" noChangeArrowheads="1"/>
          </p:cNvSpPr>
          <p:nvPr>
            <p:ph type="body" idx="1"/>
          </p:nvPr>
        </p:nvSpPr>
        <p:spPr>
          <a:xfrm>
            <a:off x="240145" y="974725"/>
            <a:ext cx="11720945" cy="5527675"/>
          </a:xfrm>
        </p:spPr>
        <p:txBody>
          <a:bodyPr>
            <a:normAutofit fontScale="92500" lnSpcReduction="10000"/>
          </a:bodyPr>
          <a:lstStyle/>
          <a:p>
            <a:r>
              <a:rPr lang="en-US" sz="3200" dirty="0"/>
              <a:t>Radix = “The base of a number system” </a:t>
            </a:r>
          </a:p>
          <a:p>
            <a:pPr lvl="1"/>
            <a:r>
              <a:rPr lang="en-US" sz="2700" dirty="0"/>
              <a:t>Number of unique digits, including the digit zero, used to represent numbers </a:t>
            </a:r>
          </a:p>
          <a:p>
            <a:r>
              <a:rPr lang="en-US" sz="3200" dirty="0"/>
              <a:t>Radix of numbers:</a:t>
            </a:r>
          </a:p>
          <a:p>
            <a:pPr lvl="1"/>
            <a:r>
              <a:rPr lang="en-US" sz="2800" dirty="0"/>
              <a:t>Binary numbers have a radix of 2</a:t>
            </a:r>
          </a:p>
          <a:p>
            <a:pPr lvl="1"/>
            <a:r>
              <a:rPr lang="en-US" sz="2800" dirty="0"/>
              <a:t>decimals have a radix of 10</a:t>
            </a:r>
          </a:p>
          <a:p>
            <a:pPr lvl="1"/>
            <a:r>
              <a:rPr lang="en-US" sz="2800" dirty="0"/>
              <a:t>hexadecimals have a radix of 16</a:t>
            </a:r>
          </a:p>
          <a:p>
            <a:r>
              <a:rPr lang="en-US" altLang="en-US" sz="3200" dirty="0">
                <a:solidFill>
                  <a:schemeClr val="tx1"/>
                </a:solidFill>
                <a:latin typeface="+mj-lt"/>
              </a:rPr>
              <a:t>Radix sort was first used in 1890 U.S. census by Hollerith</a:t>
            </a:r>
            <a:endParaRPr lang="en-US" sz="3200" dirty="0">
              <a:solidFill>
                <a:schemeClr val="tx1"/>
              </a:solidFill>
              <a:latin typeface="+mj-lt"/>
            </a:endParaRPr>
          </a:p>
          <a:p>
            <a:pPr>
              <a:lnSpc>
                <a:spcPct val="90000"/>
              </a:lnSpc>
            </a:pPr>
            <a:r>
              <a:rPr lang="en-US" sz="3200" dirty="0">
                <a:solidFill>
                  <a:schemeClr val="tx1"/>
                </a:solidFill>
                <a:latin typeface="+mj-lt"/>
              </a:rPr>
              <a:t>Efficient O(n) complexity</a:t>
            </a:r>
          </a:p>
          <a:p>
            <a:pPr>
              <a:lnSpc>
                <a:spcPct val="90000"/>
              </a:lnSpc>
            </a:pPr>
            <a:r>
              <a:rPr lang="en-US" sz="3200" dirty="0">
                <a:solidFill>
                  <a:schemeClr val="tx1"/>
                </a:solidFill>
                <a:latin typeface="+mj-lt"/>
              </a:rPr>
              <a:t>Not in-place sorting</a:t>
            </a:r>
          </a:p>
          <a:p>
            <a:pPr lvl="1"/>
            <a:r>
              <a:rPr lang="en-US" sz="2800" dirty="0">
                <a:solidFill>
                  <a:schemeClr val="tx1"/>
                </a:solidFill>
                <a:latin typeface="+mj-lt"/>
              </a:rPr>
              <a:t>May use more space than other sorting algorithms</a:t>
            </a:r>
          </a:p>
          <a:p>
            <a:r>
              <a:rPr lang="en-US" sz="3200" dirty="0">
                <a:solidFill>
                  <a:schemeClr val="tx1"/>
                </a:solidFill>
                <a:latin typeface="+mj-lt"/>
              </a:rPr>
              <a:t>Basic idea: Bucket sort on each digit, from least significant digit to most significant digit.</a:t>
            </a:r>
          </a:p>
        </p:txBody>
      </p:sp>
    </p:spTree>
    <p:extLst>
      <p:ext uri="{BB962C8B-B14F-4D97-AF65-F5344CB8AC3E}">
        <p14:creationId xmlns:p14="http://schemas.microsoft.com/office/powerpoint/2010/main" val="21796285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0"/>
            <a:ext cx="10515600" cy="962025"/>
          </a:xfrm>
        </p:spPr>
        <p:txBody>
          <a:bodyPr/>
          <a:lstStyle/>
          <a:p>
            <a:r>
              <a:rPr lang="en-US" dirty="0"/>
              <a:t>Radix Sort Algorithm</a:t>
            </a:r>
          </a:p>
        </p:txBody>
      </p:sp>
      <p:sp>
        <p:nvSpPr>
          <p:cNvPr id="4" name="Rectangle 3"/>
          <p:cNvSpPr txBox="1">
            <a:spLocks noChangeArrowheads="1"/>
          </p:cNvSpPr>
          <p:nvPr/>
        </p:nvSpPr>
        <p:spPr>
          <a:xfrm>
            <a:off x="981075" y="962025"/>
            <a:ext cx="9991725" cy="5638801"/>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r>
              <a:rPr lang="en-US" sz="2800" dirty="0" err="1"/>
              <a:t>radix_sort</a:t>
            </a:r>
            <a:r>
              <a:rPr lang="en-US" sz="2800" dirty="0"/>
              <a:t>(A, n, k) {</a:t>
            </a:r>
          </a:p>
          <a:p>
            <a:pPr>
              <a:buFontTx/>
              <a:buNone/>
            </a:pPr>
            <a:r>
              <a:rPr lang="en-US" sz="2800" dirty="0"/>
              <a:t>    /* A: array; n: number of elements; k: number of digits in the largest number */</a:t>
            </a:r>
          </a:p>
          <a:p>
            <a:pPr>
              <a:buFontTx/>
              <a:buNone/>
            </a:pPr>
            <a:r>
              <a:rPr lang="en-US" sz="2800" dirty="0"/>
              <a:t>    create buckets  (buckets can be arrays or lists)</a:t>
            </a:r>
          </a:p>
          <a:p>
            <a:pPr>
              <a:buFontTx/>
              <a:buNone/>
            </a:pPr>
            <a:r>
              <a:rPr lang="en-US" sz="2800" dirty="0"/>
              <a:t>	for (d = 0; d &lt;k; d++) {</a:t>
            </a:r>
          </a:p>
          <a:p>
            <a:pPr>
              <a:buFontTx/>
              <a:buNone/>
            </a:pPr>
            <a:r>
              <a:rPr lang="en-US" sz="2800" dirty="0"/>
              <a:t>		/* sort A using digit position d as the key. */</a:t>
            </a:r>
          </a:p>
          <a:p>
            <a:pPr>
              <a:buFontTx/>
              <a:buNone/>
            </a:pPr>
            <a:r>
              <a:rPr lang="en-US" sz="2800" dirty="0"/>
              <a:t>		for (i = 0; i&lt;n; i++) {</a:t>
            </a:r>
          </a:p>
          <a:p>
            <a:pPr>
              <a:buFontTx/>
              <a:buNone/>
            </a:pPr>
            <a:r>
              <a:rPr lang="en-US" sz="2800" dirty="0"/>
              <a:t>			p = the d-</a:t>
            </a:r>
            <a:r>
              <a:rPr lang="en-US" sz="2800" dirty="0" err="1"/>
              <a:t>th</a:t>
            </a:r>
            <a:r>
              <a:rPr lang="en-US" sz="2800" dirty="0"/>
              <a:t> digit  (from right) of A[i]</a:t>
            </a:r>
          </a:p>
          <a:p>
            <a:pPr>
              <a:buFontTx/>
              <a:buNone/>
            </a:pPr>
            <a:r>
              <a:rPr lang="en-US" sz="2800" dirty="0"/>
              <a:t>			Add A[i] to bucket p</a:t>
            </a:r>
          </a:p>
          <a:p>
            <a:pPr>
              <a:buFontTx/>
              <a:buNone/>
            </a:pPr>
            <a:r>
              <a:rPr lang="en-US" sz="2800" dirty="0"/>
              <a:t>           }</a:t>
            </a:r>
          </a:p>
          <a:p>
            <a:pPr>
              <a:buFontTx/>
              <a:buNone/>
            </a:pPr>
            <a:r>
              <a:rPr lang="en-US" sz="2800" dirty="0"/>
              <a:t>	     A = Join the buckets</a:t>
            </a:r>
          </a:p>
          <a:p>
            <a:pPr>
              <a:buFontTx/>
              <a:buNone/>
            </a:pPr>
            <a:r>
              <a:rPr lang="en-US" sz="2800" dirty="0"/>
              <a:t>    }</a:t>
            </a:r>
          </a:p>
          <a:p>
            <a:pPr>
              <a:buFontTx/>
              <a:buNone/>
            </a:pPr>
            <a:r>
              <a:rPr lang="en-US" sz="2800" dirty="0"/>
              <a:t>}</a:t>
            </a:r>
          </a:p>
        </p:txBody>
      </p:sp>
      <p:sp>
        <p:nvSpPr>
          <p:cNvPr id="5" name="TextBox 4">
            <a:extLst>
              <a:ext uri="{FF2B5EF4-FFF2-40B4-BE49-F238E27FC236}">
                <a16:creationId xmlns:a16="http://schemas.microsoft.com/office/drawing/2014/main" id="{72753CAC-3B27-1CE8-E375-1F6FEDCF4DAE}"/>
              </a:ext>
            </a:extLst>
          </p:cNvPr>
          <p:cNvSpPr txBox="1"/>
          <p:nvPr/>
        </p:nvSpPr>
        <p:spPr>
          <a:xfrm>
            <a:off x="4739274" y="6139161"/>
            <a:ext cx="3110147" cy="461665"/>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GB" sz="2400" dirty="0"/>
              <a:t>Time complexity O(n)</a:t>
            </a:r>
            <a:endParaRPr lang="en-SE" sz="2400" dirty="0"/>
          </a:p>
        </p:txBody>
      </p:sp>
    </p:spTree>
    <p:extLst>
      <p:ext uri="{BB962C8B-B14F-4D97-AF65-F5344CB8AC3E}">
        <p14:creationId xmlns:p14="http://schemas.microsoft.com/office/powerpoint/2010/main" val="35600090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BD3117A-F623-46EF-BDA1-D015920233BA}" type="slidenum">
              <a:rPr lang="en-US" smtClean="0"/>
              <a:pPr/>
              <a:t>53</a:t>
            </a:fld>
            <a:endParaRPr lang="en-US" altLang="en-US"/>
          </a:p>
        </p:txBody>
      </p:sp>
      <p:sp>
        <p:nvSpPr>
          <p:cNvPr id="6146" name="Rectangle 2"/>
          <p:cNvSpPr>
            <a:spLocks noGrp="1" noChangeArrowheads="1"/>
          </p:cNvSpPr>
          <p:nvPr>
            <p:ph type="title"/>
          </p:nvPr>
        </p:nvSpPr>
        <p:spPr>
          <a:xfrm>
            <a:off x="838200" y="115743"/>
            <a:ext cx="10515600" cy="1048039"/>
          </a:xfrm>
        </p:spPr>
        <p:txBody>
          <a:bodyPr/>
          <a:lstStyle/>
          <a:p>
            <a:r>
              <a:rPr lang="en-US" altLang="en-US" dirty="0"/>
              <a:t>Bucket Sort as used in Radix Sort</a:t>
            </a:r>
          </a:p>
        </p:txBody>
      </p:sp>
      <p:sp>
        <p:nvSpPr>
          <p:cNvPr id="6147" name="Rectangle 3"/>
          <p:cNvSpPr>
            <a:spLocks noGrp="1" noChangeArrowheads="1"/>
          </p:cNvSpPr>
          <p:nvPr>
            <p:ph type="body" idx="1"/>
          </p:nvPr>
        </p:nvSpPr>
        <p:spPr>
          <a:xfrm>
            <a:off x="838200" y="1040534"/>
            <a:ext cx="10515600" cy="1702666"/>
          </a:xfrm>
        </p:spPr>
        <p:txBody>
          <a:bodyPr/>
          <a:lstStyle/>
          <a:p>
            <a:r>
              <a:rPr lang="en-US" altLang="en-US" dirty="0"/>
              <a:t>Use bucket array of size R for radix of R</a:t>
            </a:r>
          </a:p>
          <a:p>
            <a:r>
              <a:rPr lang="en-US" altLang="en-US" dirty="0"/>
              <a:t>Put elements into the correct bucket in the array</a:t>
            </a:r>
          </a:p>
          <a:p>
            <a:r>
              <a:rPr lang="en-US" altLang="en-US" dirty="0"/>
              <a:t>R = 5; unique digits (0,1,2,3,4); list = (0,1,3,4,3,2,1,1,0,4,0)</a:t>
            </a:r>
          </a:p>
        </p:txBody>
      </p:sp>
      <p:graphicFrame>
        <p:nvGraphicFramePr>
          <p:cNvPr id="7" name="Group 59"/>
          <p:cNvGraphicFramePr>
            <a:graphicFrameLocks noGrp="1"/>
          </p:cNvGraphicFramePr>
          <p:nvPr/>
        </p:nvGraphicFramePr>
        <p:xfrm>
          <a:off x="2445327" y="3612515"/>
          <a:ext cx="2667000" cy="3108960"/>
        </p:xfrm>
        <a:graphic>
          <a:graphicData uri="http://schemas.openxmlformats.org/drawingml/2006/table">
            <a:tbl>
              <a:tblPr/>
              <a:tblGrid>
                <a:gridCol w="1333500">
                  <a:extLst>
                    <a:ext uri="{9D8B030D-6E8A-4147-A177-3AD203B41FA5}">
                      <a16:colId xmlns:a16="http://schemas.microsoft.com/office/drawing/2014/main" val="2385319226"/>
                    </a:ext>
                  </a:extLst>
                </a:gridCol>
                <a:gridCol w="1333500">
                  <a:extLst>
                    <a:ext uri="{9D8B030D-6E8A-4147-A177-3AD203B41FA5}">
                      <a16:colId xmlns:a16="http://schemas.microsoft.com/office/drawing/2014/main" val="1118162888"/>
                    </a:ext>
                  </a:extLst>
                </a:gridCol>
              </a:tblGrid>
              <a:tr h="454025">
                <a:tc gridSpan="2">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Buckets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4206424729"/>
                  </a:ext>
                </a:extLst>
              </a:tr>
              <a:tr h="2590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322664"/>
                  </a:ext>
                </a:extLst>
              </a:tr>
              <a:tr h="25908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2800" b="0" i="0" u="none" strike="noStrike" cap="none" normalizeH="0" baseline="0" dirty="0">
                          <a:ln>
                            <a:noFill/>
                          </a:ln>
                          <a:solidFill>
                            <a:schemeClr val="tx1"/>
                          </a:solidFill>
                          <a:effectLst/>
                          <a:latin typeface="Times New Roman" panose="02020603050405020304" pitchFamily="18"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2800" b="0" i="0" u="none" strike="noStrike" cap="none" normalizeH="0" baseline="0" dirty="0">
                          <a:ln>
                            <a:noFill/>
                          </a:ln>
                          <a:solidFill>
                            <a:schemeClr val="tx1"/>
                          </a:solidFill>
                          <a:effectLst/>
                          <a:latin typeface="Times New Roman" panose="02020603050405020304" pitchFamily="18" charset="0"/>
                        </a:rPr>
                        <a:t>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6067591"/>
                  </a:ext>
                </a:extLst>
              </a:tr>
              <a:tr h="4540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1778703"/>
                  </a:ext>
                </a:extLst>
              </a:tr>
              <a:tr h="4540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1402443"/>
                  </a:ext>
                </a:extLst>
              </a:tr>
              <a:tr h="4508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1790809"/>
                  </a:ext>
                </a:extLst>
              </a:tr>
            </a:tbl>
          </a:graphicData>
        </a:graphic>
      </p:graphicFrame>
      <p:sp>
        <p:nvSpPr>
          <p:cNvPr id="8" name="Text Box 60"/>
          <p:cNvSpPr txBox="1">
            <a:spLocks noChangeArrowheads="1"/>
          </p:cNvSpPr>
          <p:nvPr/>
        </p:nvSpPr>
        <p:spPr bwMode="auto">
          <a:xfrm>
            <a:off x="6864928" y="4755516"/>
            <a:ext cx="350288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t>Sorted list:</a:t>
            </a:r>
          </a:p>
          <a:p>
            <a:r>
              <a:rPr lang="en-US" altLang="en-US" sz="3200" dirty="0"/>
              <a:t>0,0,0,1,1,1,2,3,3,4,4</a:t>
            </a:r>
          </a:p>
        </p:txBody>
      </p:sp>
      <p:sp>
        <p:nvSpPr>
          <p:cNvPr id="9" name="Line 61"/>
          <p:cNvSpPr>
            <a:spLocks noChangeShapeType="1"/>
          </p:cNvSpPr>
          <p:nvPr/>
        </p:nvSpPr>
        <p:spPr bwMode="auto">
          <a:xfrm>
            <a:off x="3816927" y="2621915"/>
            <a:ext cx="0" cy="914400"/>
          </a:xfrm>
          <a:prstGeom prst="line">
            <a:avLst/>
          </a:prstGeom>
          <a:noFill/>
          <a:ln w="1905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62"/>
          <p:cNvSpPr>
            <a:spLocks noChangeShapeType="1"/>
          </p:cNvSpPr>
          <p:nvPr/>
        </p:nvSpPr>
        <p:spPr bwMode="auto">
          <a:xfrm>
            <a:off x="5417127" y="5288915"/>
            <a:ext cx="1295400" cy="0"/>
          </a:xfrm>
          <a:prstGeom prst="line">
            <a:avLst/>
          </a:prstGeom>
          <a:noFill/>
          <a:ln w="1905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027025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665017" y="196276"/>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may be too large.</a:t>
            </a:r>
          </a:p>
          <a:p>
            <a:pPr lvl="1"/>
            <a:r>
              <a:rPr lang="en-US" dirty="0"/>
              <a:t>Sorting 4-byte unsigned integers, range is [0, 2</a:t>
            </a:r>
            <a:r>
              <a:rPr lang="en-US" baseline="30000" dirty="0"/>
              <a:t>32</a:t>
            </a:r>
            <a:r>
              <a:rPr lang="en-US" dirty="0"/>
              <a:t>-1] </a:t>
            </a:r>
            <a:r>
              <a:rPr lang="en-GB" dirty="0">
                <a:sym typeface="Wingdings" panose="05000000000000000000" pitchFamily="2" charset="2"/>
              </a:rPr>
              <a:t></a:t>
            </a:r>
            <a:r>
              <a:rPr lang="en-US" dirty="0"/>
              <a:t> 2</a:t>
            </a:r>
            <a:r>
              <a:rPr lang="en-US" baseline="30000" dirty="0"/>
              <a:t>32</a:t>
            </a:r>
            <a:r>
              <a:rPr lang="en-US" dirty="0"/>
              <a:t> buckets</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sp>
        <p:nvSpPr>
          <p:cNvPr id="6" name="TextBox 5"/>
          <p:cNvSpPr txBox="1"/>
          <p:nvPr/>
        </p:nvSpPr>
        <p:spPr>
          <a:xfrm>
            <a:off x="3655296" y="4614504"/>
            <a:ext cx="2792396" cy="954107"/>
          </a:xfrm>
          <a:prstGeom prst="rect">
            <a:avLst/>
          </a:prstGeom>
          <a:noFill/>
        </p:spPr>
        <p:txBody>
          <a:bodyPr wrap="square" rtlCol="0">
            <a:spAutoFit/>
          </a:bodyPr>
          <a:lstStyle/>
          <a:p>
            <a:r>
              <a:rPr lang="en-US" sz="2800" dirty="0"/>
              <a:t>Use two buckets 0 and 1</a:t>
            </a:r>
          </a:p>
        </p:txBody>
      </p:sp>
    </p:spTree>
    <p:extLst>
      <p:ext uri="{BB962C8B-B14F-4D97-AF65-F5344CB8AC3E}">
        <p14:creationId xmlns:p14="http://schemas.microsoft.com/office/powerpoint/2010/main" val="2571028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10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animBg="1"/>
      <p:bldP spid="20485" grpId="0" animBg="1"/>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a:extLst>
              <a:ext uri="{FF2B5EF4-FFF2-40B4-BE49-F238E27FC236}">
                <a16:creationId xmlns:a16="http://schemas.microsoft.com/office/drawing/2014/main" id="{CB224FC1-B700-D556-BA89-BBB92CC0349C}"/>
              </a:ext>
            </a:extLst>
          </p:cNvPr>
          <p:cNvGrpSpPr>
            <a:grpSpLocks/>
          </p:cNvGrpSpPr>
          <p:nvPr>
            <p:custDataLst>
              <p:tags r:id="rId1"/>
            </p:custDataLst>
          </p:nvPr>
        </p:nvGrpSpPr>
        <p:grpSpPr bwMode="auto">
          <a:xfrm>
            <a:off x="2204270" y="3442256"/>
            <a:ext cx="1066800" cy="3200400"/>
            <a:chOff x="2006" y="1824"/>
            <a:chExt cx="672" cy="2016"/>
          </a:xfrm>
        </p:grpSpPr>
        <p:sp>
          <p:nvSpPr>
            <p:cNvPr id="4" name="AutoShape 8">
              <a:extLst>
                <a:ext uri="{FF2B5EF4-FFF2-40B4-BE49-F238E27FC236}">
                  <a16:creationId xmlns:a16="http://schemas.microsoft.com/office/drawing/2014/main" id="{9B0C2624-BDB7-9E34-A1A8-146B7D3230CA}"/>
                </a:ext>
              </a:extLst>
            </p:cNvPr>
            <p:cNvSpPr>
              <a:spLocks noChangeArrowheads="1"/>
            </p:cNvSpPr>
            <p:nvPr>
              <p:custDataLst>
                <p:tags r:id="rId13"/>
              </p:custDataLst>
            </p:nvPr>
          </p:nvSpPr>
          <p:spPr bwMode="auto">
            <a:xfrm>
              <a:off x="2006" y="1872"/>
              <a:ext cx="672" cy="1920"/>
            </a:xfrm>
            <a:prstGeom prst="flowChartProcess">
              <a:avLst/>
            </a:prstGeom>
            <a:solidFill>
              <a:srgbClr val="FFFF99"/>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1 1 1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0 1 1</a:t>
              </a:r>
            </a:p>
          </p:txBody>
        </p:sp>
        <p:sp>
          <p:nvSpPr>
            <p:cNvPr id="5" name="Rectangle 9">
              <a:extLst>
                <a:ext uri="{FF2B5EF4-FFF2-40B4-BE49-F238E27FC236}">
                  <a16:creationId xmlns:a16="http://schemas.microsoft.com/office/drawing/2014/main" id="{6FDDD63A-7112-FAFE-A84E-CC1A37D3098B}"/>
                </a:ext>
              </a:extLst>
            </p:cNvPr>
            <p:cNvSpPr>
              <a:spLocks noChangeArrowheads="1"/>
            </p:cNvSpPr>
            <p:nvPr>
              <p:custDataLst>
                <p:tags r:id="rId14"/>
              </p:custDataLst>
            </p:nvPr>
          </p:nvSpPr>
          <p:spPr bwMode="auto">
            <a:xfrm>
              <a:off x="2448" y="1824"/>
              <a:ext cx="192" cy="2016"/>
            </a:xfrm>
            <a:prstGeom prst="rect">
              <a:avLst/>
            </a:prstGeom>
            <a:solidFill>
              <a:srgbClr val="FF0000">
                <a:alpha val="50195"/>
              </a:srgbClr>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6" name="AutoShape 4">
            <a:extLst>
              <a:ext uri="{FF2B5EF4-FFF2-40B4-BE49-F238E27FC236}">
                <a16:creationId xmlns:a16="http://schemas.microsoft.com/office/drawing/2014/main" id="{F066B13A-C8CF-25DE-9C27-97C10D7CA647}"/>
              </a:ext>
            </a:extLst>
          </p:cNvPr>
          <p:cNvSpPr>
            <a:spLocks noChangeArrowheads="1"/>
          </p:cNvSpPr>
          <p:nvPr>
            <p:custDataLst>
              <p:tags r:id="rId2"/>
            </p:custDataLst>
          </p:nvPr>
        </p:nvSpPr>
        <p:spPr bwMode="auto">
          <a:xfrm>
            <a:off x="2224629" y="176841"/>
            <a:ext cx="1066800" cy="3048000"/>
          </a:xfrm>
          <a:prstGeom prst="flowChartProcess">
            <a:avLst/>
          </a:prstGeom>
          <a:solidFill>
            <a:srgbClr val="FFFF99"/>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1 1 1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0 1 1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1 1 0</a:t>
            </a:r>
          </a:p>
        </p:txBody>
      </p:sp>
      <p:sp>
        <p:nvSpPr>
          <p:cNvPr id="8" name="AutoShape 5">
            <a:extLst>
              <a:ext uri="{FF2B5EF4-FFF2-40B4-BE49-F238E27FC236}">
                <a16:creationId xmlns:a16="http://schemas.microsoft.com/office/drawing/2014/main" id="{36517997-A87D-6D3D-8F28-D9D9DACCBD17}"/>
              </a:ext>
            </a:extLst>
          </p:cNvPr>
          <p:cNvSpPr>
            <a:spLocks noChangeArrowheads="1"/>
          </p:cNvSpPr>
          <p:nvPr>
            <p:custDataLst>
              <p:tags r:id="rId3"/>
            </p:custDataLst>
          </p:nvPr>
        </p:nvSpPr>
        <p:spPr bwMode="auto">
          <a:xfrm>
            <a:off x="1127666" y="176841"/>
            <a:ext cx="533400" cy="3048000"/>
          </a:xfrm>
          <a:prstGeom prst="flowChartProcess">
            <a:avLst/>
          </a:prstGeom>
          <a:solidFill>
            <a:srgbClr val="FFFF99"/>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2</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5</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7</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3</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4</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6</a:t>
            </a:r>
          </a:p>
        </p:txBody>
      </p:sp>
      <p:grpSp>
        <p:nvGrpSpPr>
          <p:cNvPr id="9" name="Group 7">
            <a:extLst>
              <a:ext uri="{FF2B5EF4-FFF2-40B4-BE49-F238E27FC236}">
                <a16:creationId xmlns:a16="http://schemas.microsoft.com/office/drawing/2014/main" id="{C1EB1310-584D-9F6A-6560-9DE7AA0F9943}"/>
              </a:ext>
            </a:extLst>
          </p:cNvPr>
          <p:cNvGrpSpPr>
            <a:grpSpLocks/>
          </p:cNvGrpSpPr>
          <p:nvPr>
            <p:custDataLst>
              <p:tags r:id="rId4"/>
            </p:custDataLst>
          </p:nvPr>
        </p:nvGrpSpPr>
        <p:grpSpPr bwMode="auto">
          <a:xfrm>
            <a:off x="7208438" y="100641"/>
            <a:ext cx="1066800" cy="3200400"/>
            <a:chOff x="2006" y="1824"/>
            <a:chExt cx="672" cy="2016"/>
          </a:xfrm>
        </p:grpSpPr>
        <p:sp>
          <p:nvSpPr>
            <p:cNvPr id="12" name="AutoShape 8">
              <a:extLst>
                <a:ext uri="{FF2B5EF4-FFF2-40B4-BE49-F238E27FC236}">
                  <a16:creationId xmlns:a16="http://schemas.microsoft.com/office/drawing/2014/main" id="{EC8301F1-7706-599C-FD45-7C62F89AE8B2}"/>
                </a:ext>
              </a:extLst>
            </p:cNvPr>
            <p:cNvSpPr>
              <a:spLocks noChangeArrowheads="1"/>
            </p:cNvSpPr>
            <p:nvPr>
              <p:custDataLst>
                <p:tags r:id="rId11"/>
              </p:custDataLst>
            </p:nvPr>
          </p:nvSpPr>
          <p:spPr bwMode="auto">
            <a:xfrm>
              <a:off x="2006" y="1872"/>
              <a:ext cx="672" cy="1920"/>
            </a:xfrm>
            <a:prstGeom prst="flowChartProcess">
              <a:avLst/>
            </a:prstGeom>
            <a:solidFill>
              <a:srgbClr val="FFFF99"/>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1 1 1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0 1 1</a:t>
              </a:r>
            </a:p>
          </p:txBody>
        </p:sp>
        <p:sp>
          <p:nvSpPr>
            <p:cNvPr id="13" name="Rectangle 9">
              <a:extLst>
                <a:ext uri="{FF2B5EF4-FFF2-40B4-BE49-F238E27FC236}">
                  <a16:creationId xmlns:a16="http://schemas.microsoft.com/office/drawing/2014/main" id="{2FE40D3C-3A05-1171-389A-CC4E10CB141D}"/>
                </a:ext>
              </a:extLst>
            </p:cNvPr>
            <p:cNvSpPr>
              <a:spLocks noChangeArrowheads="1"/>
            </p:cNvSpPr>
            <p:nvPr>
              <p:custDataLst>
                <p:tags r:id="rId12"/>
              </p:custDataLst>
            </p:nvPr>
          </p:nvSpPr>
          <p:spPr bwMode="auto">
            <a:xfrm>
              <a:off x="2448" y="1824"/>
              <a:ext cx="192" cy="2016"/>
            </a:xfrm>
            <a:prstGeom prst="rect">
              <a:avLst/>
            </a:prstGeom>
            <a:solidFill>
              <a:srgbClr val="FF0000">
                <a:alpha val="50195"/>
              </a:srgbClr>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41" name="Flowchart: Magnetic Disk 40">
            <a:extLst>
              <a:ext uri="{FF2B5EF4-FFF2-40B4-BE49-F238E27FC236}">
                <a16:creationId xmlns:a16="http://schemas.microsoft.com/office/drawing/2014/main" id="{2B347314-54CB-BBD0-1B9B-4784C7D847CE}"/>
              </a:ext>
            </a:extLst>
          </p:cNvPr>
          <p:cNvSpPr/>
          <p:nvPr/>
        </p:nvSpPr>
        <p:spPr>
          <a:xfrm>
            <a:off x="4072290" y="176841"/>
            <a:ext cx="1080654" cy="143856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0</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lowchart: Magnetic Disk 42">
            <a:extLst>
              <a:ext uri="{FF2B5EF4-FFF2-40B4-BE49-F238E27FC236}">
                <a16:creationId xmlns:a16="http://schemas.microsoft.com/office/drawing/2014/main" id="{2DDB2E1E-1020-3089-150A-0A4C1A0B500F}"/>
              </a:ext>
            </a:extLst>
          </p:cNvPr>
          <p:cNvSpPr/>
          <p:nvPr/>
        </p:nvSpPr>
        <p:spPr>
          <a:xfrm>
            <a:off x="4091155" y="1786274"/>
            <a:ext cx="1080654" cy="143856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1</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4" name="Straight Arrow Connector 43">
            <a:extLst>
              <a:ext uri="{FF2B5EF4-FFF2-40B4-BE49-F238E27FC236}">
                <a16:creationId xmlns:a16="http://schemas.microsoft.com/office/drawing/2014/main" id="{A8358EBC-633B-DE37-07DD-A137FA788DDF}"/>
              </a:ext>
            </a:extLst>
          </p:cNvPr>
          <p:cNvCxnSpPr>
            <a:cxnSpLocks/>
            <a:endCxn id="41" idx="2"/>
          </p:cNvCxnSpPr>
          <p:nvPr/>
        </p:nvCxnSpPr>
        <p:spPr>
          <a:xfrm>
            <a:off x="3183041" y="386972"/>
            <a:ext cx="889249" cy="509153"/>
          </a:xfrm>
          <a:prstGeom prst="straightConnector1">
            <a:avLst/>
          </a:prstGeom>
          <a:noFill/>
          <a:ln w="22225" cap="flat" cmpd="sng" algn="ctr">
            <a:solidFill>
              <a:srgbClr val="5B9BD5"/>
            </a:solidFill>
            <a:prstDash val="solid"/>
            <a:miter lim="800000"/>
            <a:tailEnd type="triangle" w="lg" len="lg"/>
          </a:ln>
          <a:effectLst/>
        </p:spPr>
      </p:cxnSp>
      <p:cxnSp>
        <p:nvCxnSpPr>
          <p:cNvPr id="45" name="Straight Arrow Connector 44">
            <a:extLst>
              <a:ext uri="{FF2B5EF4-FFF2-40B4-BE49-F238E27FC236}">
                <a16:creationId xmlns:a16="http://schemas.microsoft.com/office/drawing/2014/main" id="{DEA0ECDE-0DFB-FF02-6BBA-598519462290}"/>
              </a:ext>
            </a:extLst>
          </p:cNvPr>
          <p:cNvCxnSpPr>
            <a:cxnSpLocks/>
            <a:endCxn id="41" idx="2"/>
          </p:cNvCxnSpPr>
          <p:nvPr/>
        </p:nvCxnSpPr>
        <p:spPr>
          <a:xfrm>
            <a:off x="3183041" y="759197"/>
            <a:ext cx="889249" cy="136928"/>
          </a:xfrm>
          <a:prstGeom prst="straightConnector1">
            <a:avLst/>
          </a:prstGeom>
          <a:noFill/>
          <a:ln w="22225" cap="flat" cmpd="sng" algn="ctr">
            <a:solidFill>
              <a:srgbClr val="5B9BD5"/>
            </a:solidFill>
            <a:prstDash val="solid"/>
            <a:miter lim="800000"/>
            <a:tailEnd type="triangle" w="lg" len="lg"/>
          </a:ln>
          <a:effectLst/>
        </p:spPr>
      </p:cxnSp>
      <p:cxnSp>
        <p:nvCxnSpPr>
          <p:cNvPr id="46" name="Straight Arrow Connector 45">
            <a:extLst>
              <a:ext uri="{FF2B5EF4-FFF2-40B4-BE49-F238E27FC236}">
                <a16:creationId xmlns:a16="http://schemas.microsoft.com/office/drawing/2014/main" id="{52DA2F37-6817-1651-798D-6F5FCD86F77C}"/>
              </a:ext>
            </a:extLst>
          </p:cNvPr>
          <p:cNvCxnSpPr>
            <a:cxnSpLocks/>
            <a:endCxn id="41" idx="2"/>
          </p:cNvCxnSpPr>
          <p:nvPr/>
        </p:nvCxnSpPr>
        <p:spPr>
          <a:xfrm flipV="1">
            <a:off x="3139347" y="896125"/>
            <a:ext cx="932943" cy="1793472"/>
          </a:xfrm>
          <a:prstGeom prst="straightConnector1">
            <a:avLst/>
          </a:prstGeom>
          <a:noFill/>
          <a:ln w="22225" cap="flat" cmpd="sng" algn="ctr">
            <a:solidFill>
              <a:srgbClr val="5B9BD5"/>
            </a:solidFill>
            <a:prstDash val="solid"/>
            <a:miter lim="800000"/>
            <a:tailEnd type="triangle" w="lg" len="lg"/>
          </a:ln>
          <a:effectLst/>
        </p:spPr>
      </p:cxnSp>
      <p:cxnSp>
        <p:nvCxnSpPr>
          <p:cNvPr id="47" name="Straight Arrow Connector 46">
            <a:extLst>
              <a:ext uri="{FF2B5EF4-FFF2-40B4-BE49-F238E27FC236}">
                <a16:creationId xmlns:a16="http://schemas.microsoft.com/office/drawing/2014/main" id="{94D7C8AA-2931-CA4F-2F0C-79AFEE06CF56}"/>
              </a:ext>
            </a:extLst>
          </p:cNvPr>
          <p:cNvCxnSpPr>
            <a:cxnSpLocks/>
          </p:cNvCxnSpPr>
          <p:nvPr/>
        </p:nvCxnSpPr>
        <p:spPr>
          <a:xfrm flipV="1">
            <a:off x="3183041" y="1054531"/>
            <a:ext cx="905805" cy="1921398"/>
          </a:xfrm>
          <a:prstGeom prst="straightConnector1">
            <a:avLst/>
          </a:prstGeom>
          <a:noFill/>
          <a:ln w="22225" cap="flat" cmpd="sng" algn="ctr">
            <a:solidFill>
              <a:srgbClr val="5B9BD5"/>
            </a:solidFill>
            <a:prstDash val="solid"/>
            <a:miter lim="800000"/>
            <a:tailEnd type="triangle" w="lg" len="lg"/>
          </a:ln>
          <a:effectLst/>
        </p:spPr>
      </p:cxnSp>
      <p:sp>
        <p:nvSpPr>
          <p:cNvPr id="48" name="Right Brace 47">
            <a:extLst>
              <a:ext uri="{FF2B5EF4-FFF2-40B4-BE49-F238E27FC236}">
                <a16:creationId xmlns:a16="http://schemas.microsoft.com/office/drawing/2014/main" id="{DFD58DD2-7DEC-2D67-8FDC-42DC86CF6D90}"/>
              </a:ext>
            </a:extLst>
          </p:cNvPr>
          <p:cNvSpPr/>
          <p:nvPr/>
        </p:nvSpPr>
        <p:spPr>
          <a:xfrm>
            <a:off x="3139347" y="1145277"/>
            <a:ext cx="382669" cy="1117600"/>
          </a:xfrm>
          <a:prstGeom prst="rightBrace">
            <a:avLst>
              <a:gd name="adj1" fmla="val 40193"/>
              <a:gd name="adj2" fmla="val 34545"/>
            </a:avLst>
          </a:prstGeom>
          <a:noFill/>
          <a:ln w="34925"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49" name="Straight Arrow Connector 48">
            <a:extLst>
              <a:ext uri="{FF2B5EF4-FFF2-40B4-BE49-F238E27FC236}">
                <a16:creationId xmlns:a16="http://schemas.microsoft.com/office/drawing/2014/main" id="{F083EC94-B9F9-DC46-538C-81DDF090B7BD}"/>
              </a:ext>
            </a:extLst>
          </p:cNvPr>
          <p:cNvCxnSpPr>
            <a:endCxn id="43" idx="2"/>
          </p:cNvCxnSpPr>
          <p:nvPr/>
        </p:nvCxnSpPr>
        <p:spPr>
          <a:xfrm>
            <a:off x="3359470" y="1551684"/>
            <a:ext cx="731685" cy="953874"/>
          </a:xfrm>
          <a:prstGeom prst="straightConnector1">
            <a:avLst/>
          </a:prstGeom>
          <a:noFill/>
          <a:ln w="22225" cap="flat" cmpd="sng" algn="ctr">
            <a:solidFill>
              <a:srgbClr val="5B9BD5"/>
            </a:solidFill>
            <a:prstDash val="solid"/>
            <a:miter lim="800000"/>
            <a:tailEnd type="triangle" w="lg" len="lg"/>
          </a:ln>
          <a:effectLst/>
        </p:spPr>
      </p:cxnSp>
      <p:sp>
        <p:nvSpPr>
          <p:cNvPr id="50" name="Rectangle 9">
            <a:extLst>
              <a:ext uri="{FF2B5EF4-FFF2-40B4-BE49-F238E27FC236}">
                <a16:creationId xmlns:a16="http://schemas.microsoft.com/office/drawing/2014/main" id="{D50F47AB-BA4F-BDA0-D120-CC1A9A188C9F}"/>
              </a:ext>
            </a:extLst>
          </p:cNvPr>
          <p:cNvSpPr>
            <a:spLocks noChangeArrowheads="1"/>
          </p:cNvSpPr>
          <p:nvPr>
            <p:custDataLst>
              <p:tags r:id="rId5"/>
            </p:custDataLst>
          </p:nvPr>
        </p:nvSpPr>
        <p:spPr bwMode="auto">
          <a:xfrm>
            <a:off x="2904488" y="100641"/>
            <a:ext cx="304800" cy="3200400"/>
          </a:xfrm>
          <a:prstGeom prst="rect">
            <a:avLst/>
          </a:prstGeom>
          <a:solidFill>
            <a:srgbClr val="CCFFFF">
              <a:alpha val="50195"/>
            </a:srgbClr>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1" name="Rectangle 50">
            <a:extLst>
              <a:ext uri="{FF2B5EF4-FFF2-40B4-BE49-F238E27FC236}">
                <a16:creationId xmlns:a16="http://schemas.microsoft.com/office/drawing/2014/main" id="{5B197971-7E1E-6506-D1C3-C2C4293CF260}"/>
              </a:ext>
            </a:extLst>
          </p:cNvPr>
          <p:cNvSpPr/>
          <p:nvPr/>
        </p:nvSpPr>
        <p:spPr>
          <a:xfrm>
            <a:off x="4647789" y="369163"/>
            <a:ext cx="1048039" cy="1200329"/>
          </a:xfrm>
          <a:prstGeom prst="rect">
            <a:avLst/>
          </a:prstGeom>
        </p:spPr>
        <p:txBody>
          <a:bodyPr wrap="square">
            <a:spAutoFit/>
          </a:bodyPr>
          <a:lstStyle/>
          <a:p>
            <a:pPr algn="ctr">
              <a:buClrTx/>
              <a:buFontTx/>
              <a:buNone/>
            </a:pPr>
            <a:r>
              <a:rPr lang="en-US" altLang="en-US" sz="1800" b="1" kern="1200" dirty="0">
                <a:solidFill>
                  <a:prstClr val="black"/>
                </a:solidFill>
                <a:latin typeface="Verdana" panose="020B0604030504040204" pitchFamily="34" charset="0"/>
                <a:ea typeface="+mn-ea"/>
                <a:cs typeface="+mn-cs"/>
              </a:rPr>
              <a:t>0 1 0</a:t>
            </a:r>
          </a:p>
          <a:p>
            <a:pPr algn="ctr">
              <a:buClrTx/>
              <a:buFontTx/>
              <a:buNone/>
            </a:pPr>
            <a:r>
              <a:rPr lang="en-US" altLang="en-US" sz="1800" b="1" kern="1200" dirty="0">
                <a:solidFill>
                  <a:prstClr val="black"/>
                </a:solidFill>
                <a:latin typeface="Verdana" panose="020B0604030504040204" pitchFamily="34" charset="0"/>
                <a:ea typeface="+mn-ea"/>
                <a:cs typeface="+mn-cs"/>
              </a:rPr>
              <a:t>0 0 0</a:t>
            </a:r>
          </a:p>
          <a:p>
            <a:pPr algn="ctr">
              <a:buClrTx/>
              <a:buFontTx/>
              <a:buNone/>
            </a:pPr>
            <a:r>
              <a:rPr lang="en-US" altLang="en-US" sz="1800" b="1" kern="1200" dirty="0">
                <a:solidFill>
                  <a:prstClr val="black"/>
                </a:solidFill>
                <a:latin typeface="Verdana" panose="020B0604030504040204" pitchFamily="34" charset="0"/>
                <a:ea typeface="+mn-ea"/>
                <a:cs typeface="+mn-cs"/>
              </a:rPr>
              <a:t>1 0 0</a:t>
            </a:r>
          </a:p>
          <a:p>
            <a:pPr algn="ctr">
              <a:buClrTx/>
              <a:buFontTx/>
              <a:buNone/>
            </a:pPr>
            <a:r>
              <a:rPr lang="en-US" altLang="en-US" sz="1800" b="1" kern="1200" dirty="0">
                <a:solidFill>
                  <a:prstClr val="black"/>
                </a:solidFill>
                <a:latin typeface="Verdana" panose="020B0604030504040204" pitchFamily="34" charset="0"/>
                <a:ea typeface="+mn-ea"/>
                <a:cs typeface="+mn-cs"/>
              </a:rPr>
              <a:t>1 1 0</a:t>
            </a:r>
          </a:p>
        </p:txBody>
      </p:sp>
      <p:sp>
        <p:nvSpPr>
          <p:cNvPr id="52" name="Rectangle 51">
            <a:extLst>
              <a:ext uri="{FF2B5EF4-FFF2-40B4-BE49-F238E27FC236}">
                <a16:creationId xmlns:a16="http://schemas.microsoft.com/office/drawing/2014/main" id="{847A59C5-78FB-C067-833C-6ED43AF2BAFC}"/>
              </a:ext>
            </a:extLst>
          </p:cNvPr>
          <p:cNvSpPr/>
          <p:nvPr/>
        </p:nvSpPr>
        <p:spPr>
          <a:xfrm>
            <a:off x="4680598" y="2028621"/>
            <a:ext cx="1025905" cy="1200329"/>
          </a:xfrm>
          <a:prstGeom prst="rect">
            <a:avLst/>
          </a:prstGeom>
        </p:spPr>
        <p:txBody>
          <a:bodyPr wrap="square">
            <a:spAutoFit/>
          </a:bodyPr>
          <a:lstStyle/>
          <a:p>
            <a:pPr algn="ctr">
              <a:buClrTx/>
              <a:buFontTx/>
              <a:buNone/>
            </a:pPr>
            <a:r>
              <a:rPr lang="en-US" altLang="en-US" sz="1800" b="1" kern="1200" dirty="0">
                <a:solidFill>
                  <a:prstClr val="black"/>
                </a:solidFill>
                <a:latin typeface="Verdana" panose="020B0604030504040204" pitchFamily="34" charset="0"/>
                <a:ea typeface="+mn-ea"/>
                <a:cs typeface="+mn-cs"/>
              </a:rPr>
              <a:t>1 0 1</a:t>
            </a:r>
          </a:p>
          <a:p>
            <a:pPr algn="ctr">
              <a:buClrTx/>
              <a:buFontTx/>
              <a:buNone/>
            </a:pPr>
            <a:r>
              <a:rPr lang="en-US" altLang="en-US" sz="1800" b="1" kern="1200" dirty="0">
                <a:solidFill>
                  <a:prstClr val="black"/>
                </a:solidFill>
                <a:latin typeface="Verdana" panose="020B0604030504040204" pitchFamily="34" charset="0"/>
                <a:ea typeface="+mn-ea"/>
                <a:cs typeface="+mn-cs"/>
              </a:rPr>
              <a:t>0 0 1</a:t>
            </a:r>
          </a:p>
          <a:p>
            <a:pPr algn="ctr">
              <a:buClrTx/>
              <a:buFontTx/>
              <a:buNone/>
            </a:pPr>
            <a:r>
              <a:rPr lang="en-US" altLang="en-US" sz="1800" b="1" kern="1200" dirty="0">
                <a:solidFill>
                  <a:prstClr val="black"/>
                </a:solidFill>
                <a:latin typeface="Verdana" panose="020B0604030504040204" pitchFamily="34" charset="0"/>
                <a:ea typeface="+mn-ea"/>
                <a:cs typeface="+mn-cs"/>
              </a:rPr>
              <a:t>1 1 1</a:t>
            </a:r>
          </a:p>
          <a:p>
            <a:pPr algn="ctr">
              <a:buClrTx/>
              <a:buFontTx/>
              <a:buNone/>
            </a:pPr>
            <a:r>
              <a:rPr lang="en-US" altLang="en-US" sz="1800" b="1" kern="1200" dirty="0">
                <a:solidFill>
                  <a:prstClr val="black"/>
                </a:solidFill>
                <a:latin typeface="Verdana" panose="020B0604030504040204" pitchFamily="34" charset="0"/>
                <a:ea typeface="+mn-ea"/>
                <a:cs typeface="+mn-cs"/>
              </a:rPr>
              <a:t>0 1 1</a:t>
            </a:r>
          </a:p>
        </p:txBody>
      </p:sp>
      <p:sp>
        <p:nvSpPr>
          <p:cNvPr id="53" name="Up Arrow Callout 301055">
            <a:extLst>
              <a:ext uri="{FF2B5EF4-FFF2-40B4-BE49-F238E27FC236}">
                <a16:creationId xmlns:a16="http://schemas.microsoft.com/office/drawing/2014/main" id="{0852598B-8D04-CCEE-CC61-1AC9CC76B86A}"/>
              </a:ext>
            </a:extLst>
          </p:cNvPr>
          <p:cNvSpPr/>
          <p:nvPr/>
        </p:nvSpPr>
        <p:spPr>
          <a:xfrm rot="5400000">
            <a:off x="5373493" y="981283"/>
            <a:ext cx="2011985" cy="1439118"/>
          </a:xfrm>
          <a:prstGeom prst="upArrowCallout">
            <a:avLst>
              <a:gd name="adj1" fmla="val 50416"/>
              <a:gd name="adj2" fmla="val 40532"/>
              <a:gd name="adj3" fmla="val 25000"/>
              <a:gd name="adj4" fmla="val 24736"/>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TextBox 53">
            <a:extLst>
              <a:ext uri="{FF2B5EF4-FFF2-40B4-BE49-F238E27FC236}">
                <a16:creationId xmlns:a16="http://schemas.microsoft.com/office/drawing/2014/main" id="{879EDFAC-2690-F1A6-22E3-66FFABACBD64}"/>
              </a:ext>
            </a:extLst>
          </p:cNvPr>
          <p:cNvSpPr txBox="1"/>
          <p:nvPr/>
        </p:nvSpPr>
        <p:spPr>
          <a:xfrm>
            <a:off x="5848387" y="1394255"/>
            <a:ext cx="1168100" cy="523220"/>
          </a:xfrm>
          <a:prstGeom prst="rect">
            <a:avLst/>
          </a:prstGeom>
          <a:noFill/>
        </p:spPr>
        <p:txBody>
          <a:bodyPr wrap="square" rtlCol="0">
            <a:spAutoFit/>
          </a:bodyPr>
          <a:lstStyle/>
          <a:p>
            <a:pPr>
              <a:buClrTx/>
              <a:buFontTx/>
              <a:buNone/>
            </a:pPr>
            <a:r>
              <a:rPr lang="en-US" sz="2800" b="1" kern="1200" dirty="0">
                <a:solidFill>
                  <a:prstClr val="white"/>
                </a:solidFill>
                <a:latin typeface="Calibri" panose="020F0502020204030204"/>
                <a:ea typeface="+mn-ea"/>
                <a:cs typeface="+mn-cs"/>
              </a:rPr>
              <a:t>Merge</a:t>
            </a:r>
          </a:p>
        </p:txBody>
      </p:sp>
      <p:sp>
        <p:nvSpPr>
          <p:cNvPr id="55" name="TextBox 54">
            <a:extLst>
              <a:ext uri="{FF2B5EF4-FFF2-40B4-BE49-F238E27FC236}">
                <a16:creationId xmlns:a16="http://schemas.microsoft.com/office/drawing/2014/main" id="{50601D09-13D6-DBC7-FFF0-B67C38EA890E}"/>
              </a:ext>
            </a:extLst>
          </p:cNvPr>
          <p:cNvSpPr txBox="1"/>
          <p:nvPr/>
        </p:nvSpPr>
        <p:spPr>
          <a:xfrm>
            <a:off x="8383766" y="1283363"/>
            <a:ext cx="3104041" cy="830997"/>
          </a:xfrm>
          <a:prstGeom prst="rect">
            <a:avLst/>
          </a:prstGeom>
          <a:noFill/>
        </p:spPr>
        <p:txBody>
          <a:bodyPr wrap="square" rtlCol="0">
            <a:spAutoFit/>
          </a:bodyPr>
          <a:lstStyle/>
          <a:p>
            <a:pPr>
              <a:buClrTx/>
              <a:buFontTx/>
              <a:buNone/>
            </a:pPr>
            <a:r>
              <a:rPr lang="en-US" sz="2400" kern="1200" dirty="0">
                <a:solidFill>
                  <a:prstClr val="black"/>
                </a:solidFill>
                <a:latin typeface="+mj-lt"/>
                <a:ea typeface="+mn-ea"/>
                <a:cs typeface="+mn-cs"/>
              </a:rPr>
              <a:t>Step 1: Sort by the least significant bit</a:t>
            </a:r>
          </a:p>
        </p:txBody>
      </p:sp>
      <p:sp>
        <p:nvSpPr>
          <p:cNvPr id="59" name="AutoShape 5">
            <a:extLst>
              <a:ext uri="{FF2B5EF4-FFF2-40B4-BE49-F238E27FC236}">
                <a16:creationId xmlns:a16="http://schemas.microsoft.com/office/drawing/2014/main" id="{8DF41F17-E7ED-609B-4469-55BFB1F64E52}"/>
              </a:ext>
            </a:extLst>
          </p:cNvPr>
          <p:cNvSpPr>
            <a:spLocks noChangeArrowheads="1"/>
          </p:cNvSpPr>
          <p:nvPr>
            <p:custDataLst>
              <p:tags r:id="rId6"/>
            </p:custDataLst>
          </p:nvPr>
        </p:nvSpPr>
        <p:spPr bwMode="auto">
          <a:xfrm>
            <a:off x="1127666" y="3537448"/>
            <a:ext cx="533400" cy="3048000"/>
          </a:xfrm>
          <a:prstGeom prst="flowChartProcess">
            <a:avLst/>
          </a:prstGeom>
          <a:solidFill>
            <a:srgbClr val="FFFF99"/>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2</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5</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7</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3</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4</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6</a:t>
            </a:r>
          </a:p>
        </p:txBody>
      </p:sp>
      <p:sp>
        <p:nvSpPr>
          <p:cNvPr id="60" name="Rectangle 9">
            <a:extLst>
              <a:ext uri="{FF2B5EF4-FFF2-40B4-BE49-F238E27FC236}">
                <a16:creationId xmlns:a16="http://schemas.microsoft.com/office/drawing/2014/main" id="{2406B516-6F20-5608-5A52-901D8B329807}"/>
              </a:ext>
            </a:extLst>
          </p:cNvPr>
          <p:cNvSpPr>
            <a:spLocks noChangeArrowheads="1"/>
          </p:cNvSpPr>
          <p:nvPr>
            <p:custDataLst>
              <p:tags r:id="rId7"/>
            </p:custDataLst>
          </p:nvPr>
        </p:nvSpPr>
        <p:spPr bwMode="auto">
          <a:xfrm>
            <a:off x="2584662" y="3461248"/>
            <a:ext cx="304800" cy="3200400"/>
          </a:xfrm>
          <a:prstGeom prst="rect">
            <a:avLst/>
          </a:prstGeom>
          <a:solidFill>
            <a:srgbClr val="CCFFFF">
              <a:alpha val="50195"/>
            </a:srgbClr>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61" name="Group 10">
            <a:extLst>
              <a:ext uri="{FF2B5EF4-FFF2-40B4-BE49-F238E27FC236}">
                <a16:creationId xmlns:a16="http://schemas.microsoft.com/office/drawing/2014/main" id="{56AE39A1-3341-F43F-80B2-297C170C385E}"/>
              </a:ext>
            </a:extLst>
          </p:cNvPr>
          <p:cNvGrpSpPr>
            <a:grpSpLocks/>
          </p:cNvGrpSpPr>
          <p:nvPr>
            <p:custDataLst>
              <p:tags r:id="rId8"/>
            </p:custDataLst>
          </p:nvPr>
        </p:nvGrpSpPr>
        <p:grpSpPr bwMode="auto">
          <a:xfrm>
            <a:off x="7228100" y="3461248"/>
            <a:ext cx="1066800" cy="3200400"/>
            <a:chOff x="3033" y="1824"/>
            <a:chExt cx="672" cy="2016"/>
          </a:xfrm>
        </p:grpSpPr>
        <p:sp>
          <p:nvSpPr>
            <p:cNvPr id="62" name="AutoShape 11">
              <a:extLst>
                <a:ext uri="{FF2B5EF4-FFF2-40B4-BE49-F238E27FC236}">
                  <a16:creationId xmlns:a16="http://schemas.microsoft.com/office/drawing/2014/main" id="{6125CB9C-7FD5-E203-4393-1DDF50FCE4D8}"/>
                </a:ext>
              </a:extLst>
            </p:cNvPr>
            <p:cNvSpPr>
              <a:spLocks noChangeArrowheads="1"/>
            </p:cNvSpPr>
            <p:nvPr>
              <p:custDataLst>
                <p:tags r:id="rId9"/>
              </p:custDataLst>
            </p:nvPr>
          </p:nvSpPr>
          <p:spPr bwMode="auto">
            <a:xfrm>
              <a:off x="3033" y="1872"/>
              <a:ext cx="672" cy="1920"/>
            </a:xfrm>
            <a:prstGeom prst="flowChartProcess">
              <a:avLst/>
            </a:prstGeom>
            <a:solidFill>
              <a:srgbClr val="FFFF99"/>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1 1 1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0 1 1</a:t>
              </a:r>
            </a:p>
          </p:txBody>
        </p:sp>
        <p:sp>
          <p:nvSpPr>
            <p:cNvPr id="63" name="Rectangle 12">
              <a:extLst>
                <a:ext uri="{FF2B5EF4-FFF2-40B4-BE49-F238E27FC236}">
                  <a16:creationId xmlns:a16="http://schemas.microsoft.com/office/drawing/2014/main" id="{09270A6B-D998-E25D-BF79-2816119C6942}"/>
                </a:ext>
              </a:extLst>
            </p:cNvPr>
            <p:cNvSpPr>
              <a:spLocks noChangeArrowheads="1"/>
            </p:cNvSpPr>
            <p:nvPr>
              <p:custDataLst>
                <p:tags r:id="rId10"/>
              </p:custDataLst>
            </p:nvPr>
          </p:nvSpPr>
          <p:spPr bwMode="auto">
            <a:xfrm>
              <a:off x="3264" y="1824"/>
              <a:ext cx="393" cy="2016"/>
            </a:xfrm>
            <a:prstGeom prst="rect">
              <a:avLst/>
            </a:prstGeom>
            <a:solidFill>
              <a:srgbClr val="FF0000">
                <a:alpha val="50195"/>
              </a:srgbClr>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301059" name="Flowchart: Magnetic Disk 301058">
            <a:extLst>
              <a:ext uri="{FF2B5EF4-FFF2-40B4-BE49-F238E27FC236}">
                <a16:creationId xmlns:a16="http://schemas.microsoft.com/office/drawing/2014/main" id="{C4615194-9012-3643-E896-839FF102B6B3}"/>
              </a:ext>
            </a:extLst>
          </p:cNvPr>
          <p:cNvSpPr/>
          <p:nvPr/>
        </p:nvSpPr>
        <p:spPr>
          <a:xfrm>
            <a:off x="4069981" y="3537448"/>
            <a:ext cx="1080654" cy="143856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0</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1061" name="Flowchart: Magnetic Disk 301060">
            <a:extLst>
              <a:ext uri="{FF2B5EF4-FFF2-40B4-BE49-F238E27FC236}">
                <a16:creationId xmlns:a16="http://schemas.microsoft.com/office/drawing/2014/main" id="{70A718BC-C4A2-E6A4-03C0-13528AC11B5A}"/>
              </a:ext>
            </a:extLst>
          </p:cNvPr>
          <p:cNvSpPr/>
          <p:nvPr/>
        </p:nvSpPr>
        <p:spPr>
          <a:xfrm>
            <a:off x="4088846" y="5146881"/>
            <a:ext cx="1080654" cy="143856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1</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01062" name="Straight Arrow Connector 301061">
            <a:extLst>
              <a:ext uri="{FF2B5EF4-FFF2-40B4-BE49-F238E27FC236}">
                <a16:creationId xmlns:a16="http://schemas.microsoft.com/office/drawing/2014/main" id="{4FAF38C4-14F9-6766-BA3A-EF5003BBC51D}"/>
              </a:ext>
            </a:extLst>
          </p:cNvPr>
          <p:cNvCxnSpPr/>
          <p:nvPr/>
        </p:nvCxnSpPr>
        <p:spPr>
          <a:xfrm>
            <a:off x="2896962" y="3747579"/>
            <a:ext cx="1191884" cy="1641649"/>
          </a:xfrm>
          <a:prstGeom prst="straightConnector1">
            <a:avLst/>
          </a:prstGeom>
          <a:noFill/>
          <a:ln w="22225" cap="flat" cmpd="sng" algn="ctr">
            <a:solidFill>
              <a:srgbClr val="5B9BD5"/>
            </a:solidFill>
            <a:prstDash val="solid"/>
            <a:miter lim="800000"/>
            <a:tailEnd type="triangle" w="lg" len="lg"/>
          </a:ln>
          <a:effectLst/>
        </p:spPr>
      </p:cxnSp>
      <p:cxnSp>
        <p:nvCxnSpPr>
          <p:cNvPr id="301063" name="Straight Arrow Connector 301062">
            <a:extLst>
              <a:ext uri="{FF2B5EF4-FFF2-40B4-BE49-F238E27FC236}">
                <a16:creationId xmlns:a16="http://schemas.microsoft.com/office/drawing/2014/main" id="{892301FC-E083-BACD-3747-CB56DDFE3C34}"/>
              </a:ext>
            </a:extLst>
          </p:cNvPr>
          <p:cNvCxnSpPr/>
          <p:nvPr/>
        </p:nvCxnSpPr>
        <p:spPr>
          <a:xfrm flipV="1">
            <a:off x="2896962" y="4014739"/>
            <a:ext cx="1090560" cy="105065"/>
          </a:xfrm>
          <a:prstGeom prst="straightConnector1">
            <a:avLst/>
          </a:prstGeom>
          <a:noFill/>
          <a:ln w="22225" cap="flat" cmpd="sng" algn="ctr">
            <a:solidFill>
              <a:srgbClr val="5B9BD5"/>
            </a:solidFill>
            <a:prstDash val="solid"/>
            <a:miter lim="800000"/>
            <a:tailEnd type="triangle" w="lg" len="lg"/>
          </a:ln>
          <a:effectLst/>
        </p:spPr>
      </p:cxnSp>
      <p:cxnSp>
        <p:nvCxnSpPr>
          <p:cNvPr id="301064" name="Straight Arrow Connector 301063">
            <a:extLst>
              <a:ext uri="{FF2B5EF4-FFF2-40B4-BE49-F238E27FC236}">
                <a16:creationId xmlns:a16="http://schemas.microsoft.com/office/drawing/2014/main" id="{378CE8B9-0A29-92F4-A362-1F1529142D75}"/>
              </a:ext>
            </a:extLst>
          </p:cNvPr>
          <p:cNvCxnSpPr/>
          <p:nvPr/>
        </p:nvCxnSpPr>
        <p:spPr>
          <a:xfrm flipV="1">
            <a:off x="2872612" y="4406136"/>
            <a:ext cx="1076145" cy="787609"/>
          </a:xfrm>
          <a:prstGeom prst="straightConnector1">
            <a:avLst/>
          </a:prstGeom>
          <a:noFill/>
          <a:ln w="22225" cap="flat" cmpd="sng" algn="ctr">
            <a:solidFill>
              <a:srgbClr val="5B9BD5"/>
            </a:solidFill>
            <a:prstDash val="solid"/>
            <a:miter lim="800000"/>
            <a:tailEnd type="triangle" w="lg" len="lg"/>
          </a:ln>
          <a:effectLst/>
        </p:spPr>
      </p:cxnSp>
      <p:cxnSp>
        <p:nvCxnSpPr>
          <p:cNvPr id="301065" name="Straight Arrow Connector 301064">
            <a:extLst>
              <a:ext uri="{FF2B5EF4-FFF2-40B4-BE49-F238E27FC236}">
                <a16:creationId xmlns:a16="http://schemas.microsoft.com/office/drawing/2014/main" id="{23D14008-9C44-7F78-B1A7-C3843D7831B4}"/>
              </a:ext>
            </a:extLst>
          </p:cNvPr>
          <p:cNvCxnSpPr/>
          <p:nvPr/>
        </p:nvCxnSpPr>
        <p:spPr>
          <a:xfrm flipV="1">
            <a:off x="2831900" y="4702160"/>
            <a:ext cx="1155622" cy="930559"/>
          </a:xfrm>
          <a:prstGeom prst="straightConnector1">
            <a:avLst/>
          </a:prstGeom>
          <a:noFill/>
          <a:ln w="22225" cap="flat" cmpd="sng" algn="ctr">
            <a:solidFill>
              <a:srgbClr val="5B9BD5"/>
            </a:solidFill>
            <a:prstDash val="solid"/>
            <a:miter lim="800000"/>
            <a:tailEnd type="triangle" w="lg" len="lg"/>
          </a:ln>
          <a:effectLst/>
        </p:spPr>
      </p:cxnSp>
      <p:cxnSp>
        <p:nvCxnSpPr>
          <p:cNvPr id="301066" name="Straight Arrow Connector 301065">
            <a:extLst>
              <a:ext uri="{FF2B5EF4-FFF2-40B4-BE49-F238E27FC236}">
                <a16:creationId xmlns:a16="http://schemas.microsoft.com/office/drawing/2014/main" id="{F1321024-43EB-B7A7-3F26-112D1ACFBF8A}"/>
              </a:ext>
            </a:extLst>
          </p:cNvPr>
          <p:cNvCxnSpPr>
            <a:endCxn id="301061" idx="2"/>
          </p:cNvCxnSpPr>
          <p:nvPr/>
        </p:nvCxnSpPr>
        <p:spPr>
          <a:xfrm flipV="1">
            <a:off x="2801787" y="5866165"/>
            <a:ext cx="1287059" cy="62578"/>
          </a:xfrm>
          <a:prstGeom prst="straightConnector1">
            <a:avLst/>
          </a:prstGeom>
          <a:noFill/>
          <a:ln w="22225" cap="flat" cmpd="sng" algn="ctr">
            <a:solidFill>
              <a:srgbClr val="5B9BD5"/>
            </a:solidFill>
            <a:prstDash val="solid"/>
            <a:miter lim="800000"/>
            <a:tailEnd type="triangle" w="lg" len="lg"/>
          </a:ln>
          <a:effectLst/>
        </p:spPr>
      </p:cxnSp>
      <p:sp>
        <p:nvSpPr>
          <p:cNvPr id="301067" name="Rectangle 301066">
            <a:extLst>
              <a:ext uri="{FF2B5EF4-FFF2-40B4-BE49-F238E27FC236}">
                <a16:creationId xmlns:a16="http://schemas.microsoft.com/office/drawing/2014/main" id="{16743E37-1C2F-0501-EA9B-7D6E54CF571A}"/>
              </a:ext>
            </a:extLst>
          </p:cNvPr>
          <p:cNvSpPr/>
          <p:nvPr/>
        </p:nvSpPr>
        <p:spPr>
          <a:xfrm>
            <a:off x="4645480" y="3729770"/>
            <a:ext cx="1048039" cy="1200329"/>
          </a:xfrm>
          <a:prstGeom prst="rect">
            <a:avLst/>
          </a:prstGeom>
        </p:spPr>
        <p:txBody>
          <a:bodyPr wrap="square">
            <a:spAutoFit/>
          </a:bodyPr>
          <a:lstStyle/>
          <a:p>
            <a:pPr algn="ctr">
              <a:buClrTx/>
              <a:buFontTx/>
              <a:buNone/>
            </a:pPr>
            <a:r>
              <a:rPr lang="en-US" altLang="en-US" sz="1800" b="1" kern="1200" dirty="0">
                <a:solidFill>
                  <a:prstClr val="black"/>
                </a:solidFill>
                <a:latin typeface="Verdana" panose="020B0604030504040204" pitchFamily="34" charset="0"/>
                <a:ea typeface="+mn-ea"/>
                <a:cs typeface="+mn-cs"/>
              </a:rPr>
              <a:t>0 0 0</a:t>
            </a:r>
          </a:p>
          <a:p>
            <a:pPr algn="ctr">
              <a:buClrTx/>
              <a:buFontTx/>
              <a:buNone/>
            </a:pPr>
            <a:r>
              <a:rPr lang="en-US" altLang="en-US" sz="1800" b="1" kern="1200" dirty="0">
                <a:solidFill>
                  <a:prstClr val="black"/>
                </a:solidFill>
                <a:latin typeface="Verdana" panose="020B0604030504040204" pitchFamily="34" charset="0"/>
                <a:ea typeface="+mn-ea"/>
                <a:cs typeface="+mn-cs"/>
              </a:rPr>
              <a:t>1 0 0</a:t>
            </a:r>
          </a:p>
          <a:p>
            <a:pPr algn="ctr">
              <a:buClrTx/>
              <a:buFontTx/>
              <a:buNone/>
            </a:pPr>
            <a:r>
              <a:rPr lang="en-US" altLang="en-US" sz="1800" b="1" kern="1200" dirty="0">
                <a:solidFill>
                  <a:prstClr val="black"/>
                </a:solidFill>
                <a:latin typeface="Verdana" panose="020B0604030504040204" pitchFamily="34" charset="0"/>
                <a:ea typeface="+mn-ea"/>
                <a:cs typeface="+mn-cs"/>
              </a:rPr>
              <a:t>1 0 1</a:t>
            </a:r>
          </a:p>
          <a:p>
            <a:pPr algn="ctr">
              <a:buClrTx/>
              <a:buFontTx/>
              <a:buNone/>
            </a:pPr>
            <a:r>
              <a:rPr lang="en-US" altLang="en-US" sz="1800" b="1" kern="1200" dirty="0">
                <a:solidFill>
                  <a:prstClr val="black"/>
                </a:solidFill>
                <a:latin typeface="Verdana" panose="020B0604030504040204" pitchFamily="34" charset="0"/>
                <a:ea typeface="+mn-ea"/>
                <a:cs typeface="+mn-cs"/>
              </a:rPr>
              <a:t>0 0 1</a:t>
            </a:r>
          </a:p>
        </p:txBody>
      </p:sp>
      <p:sp>
        <p:nvSpPr>
          <p:cNvPr id="301068" name="Rectangle 301067">
            <a:extLst>
              <a:ext uri="{FF2B5EF4-FFF2-40B4-BE49-F238E27FC236}">
                <a16:creationId xmlns:a16="http://schemas.microsoft.com/office/drawing/2014/main" id="{1BB1BAA0-D71E-0299-3F78-13EAC536430E}"/>
              </a:ext>
            </a:extLst>
          </p:cNvPr>
          <p:cNvSpPr/>
          <p:nvPr/>
        </p:nvSpPr>
        <p:spPr>
          <a:xfrm>
            <a:off x="4678289" y="5389228"/>
            <a:ext cx="1025905" cy="1200329"/>
          </a:xfrm>
          <a:prstGeom prst="rect">
            <a:avLst/>
          </a:prstGeom>
        </p:spPr>
        <p:txBody>
          <a:bodyPr wrap="square">
            <a:spAutoFit/>
          </a:bodyPr>
          <a:lstStyle/>
          <a:p>
            <a:pPr algn="ctr">
              <a:buClrTx/>
              <a:buFontTx/>
              <a:buNone/>
            </a:pPr>
            <a:r>
              <a:rPr lang="en-US" altLang="en-US" sz="1800" b="1" kern="1200" dirty="0">
                <a:solidFill>
                  <a:prstClr val="black"/>
                </a:solidFill>
                <a:latin typeface="Verdana" panose="020B0604030504040204" pitchFamily="34" charset="0"/>
                <a:ea typeface="+mn-ea"/>
                <a:cs typeface="+mn-cs"/>
              </a:rPr>
              <a:t>0 1 0</a:t>
            </a:r>
          </a:p>
          <a:p>
            <a:pPr algn="ctr">
              <a:buClrTx/>
              <a:buFontTx/>
              <a:buNone/>
            </a:pPr>
            <a:r>
              <a:rPr lang="en-US" altLang="en-US" sz="1800" b="1" kern="1200" dirty="0">
                <a:solidFill>
                  <a:prstClr val="black"/>
                </a:solidFill>
                <a:latin typeface="Verdana" panose="020B0604030504040204" pitchFamily="34" charset="0"/>
                <a:ea typeface="+mn-ea"/>
                <a:cs typeface="+mn-cs"/>
              </a:rPr>
              <a:t>1 1 0</a:t>
            </a:r>
          </a:p>
          <a:p>
            <a:pPr algn="ctr">
              <a:buClrTx/>
              <a:buFontTx/>
              <a:buNone/>
            </a:pPr>
            <a:r>
              <a:rPr lang="en-US" altLang="en-US" sz="1800" b="1" kern="1200" dirty="0">
                <a:solidFill>
                  <a:prstClr val="black"/>
                </a:solidFill>
                <a:latin typeface="Verdana" panose="020B0604030504040204" pitchFamily="34" charset="0"/>
                <a:ea typeface="+mn-ea"/>
                <a:cs typeface="+mn-cs"/>
              </a:rPr>
              <a:t>1 1 1</a:t>
            </a:r>
          </a:p>
          <a:p>
            <a:pPr algn="ctr">
              <a:buClrTx/>
              <a:buFontTx/>
              <a:buNone/>
            </a:pPr>
            <a:r>
              <a:rPr lang="en-US" altLang="en-US" sz="1800" b="1" kern="1200" dirty="0">
                <a:solidFill>
                  <a:prstClr val="black"/>
                </a:solidFill>
                <a:latin typeface="Verdana" panose="020B0604030504040204" pitchFamily="34" charset="0"/>
                <a:ea typeface="+mn-ea"/>
                <a:cs typeface="+mn-cs"/>
              </a:rPr>
              <a:t>0 1 1</a:t>
            </a:r>
          </a:p>
        </p:txBody>
      </p:sp>
      <p:sp>
        <p:nvSpPr>
          <p:cNvPr id="301069" name="Up Arrow Callout 24">
            <a:extLst>
              <a:ext uri="{FF2B5EF4-FFF2-40B4-BE49-F238E27FC236}">
                <a16:creationId xmlns:a16="http://schemas.microsoft.com/office/drawing/2014/main" id="{F147EC7F-D10D-7D49-8CF8-43B6AA264CFD}"/>
              </a:ext>
            </a:extLst>
          </p:cNvPr>
          <p:cNvSpPr/>
          <p:nvPr/>
        </p:nvSpPr>
        <p:spPr>
          <a:xfrm rot="5400000">
            <a:off x="5371184" y="4341890"/>
            <a:ext cx="2011985" cy="1439118"/>
          </a:xfrm>
          <a:prstGeom prst="upArrowCallout">
            <a:avLst>
              <a:gd name="adj1" fmla="val 50416"/>
              <a:gd name="adj2" fmla="val 40532"/>
              <a:gd name="adj3" fmla="val 25000"/>
              <a:gd name="adj4" fmla="val 24736"/>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1070" name="TextBox 301069">
            <a:extLst>
              <a:ext uri="{FF2B5EF4-FFF2-40B4-BE49-F238E27FC236}">
                <a16:creationId xmlns:a16="http://schemas.microsoft.com/office/drawing/2014/main" id="{DC18B0D4-EEB1-2C87-1DCE-F1593F156257}"/>
              </a:ext>
            </a:extLst>
          </p:cNvPr>
          <p:cNvSpPr txBox="1"/>
          <p:nvPr/>
        </p:nvSpPr>
        <p:spPr>
          <a:xfrm>
            <a:off x="5846078" y="4754862"/>
            <a:ext cx="1168100" cy="523220"/>
          </a:xfrm>
          <a:prstGeom prst="rect">
            <a:avLst/>
          </a:prstGeom>
          <a:noFill/>
        </p:spPr>
        <p:txBody>
          <a:bodyPr wrap="square" rtlCol="0">
            <a:spAutoFit/>
          </a:bodyPr>
          <a:lstStyle/>
          <a:p>
            <a:pPr>
              <a:buClrTx/>
              <a:buFontTx/>
              <a:buNone/>
            </a:pPr>
            <a:r>
              <a:rPr lang="en-US" sz="2800" b="1" kern="1200" dirty="0">
                <a:solidFill>
                  <a:prstClr val="white"/>
                </a:solidFill>
                <a:latin typeface="Calibri" panose="020F0502020204030204"/>
                <a:ea typeface="+mn-ea"/>
                <a:cs typeface="+mn-cs"/>
              </a:rPr>
              <a:t>Merge</a:t>
            </a:r>
          </a:p>
        </p:txBody>
      </p:sp>
      <p:cxnSp>
        <p:nvCxnSpPr>
          <p:cNvPr id="301071" name="Straight Arrow Connector 301070">
            <a:extLst>
              <a:ext uri="{FF2B5EF4-FFF2-40B4-BE49-F238E27FC236}">
                <a16:creationId xmlns:a16="http://schemas.microsoft.com/office/drawing/2014/main" id="{D02AB1A4-FD55-9720-9C78-F5A24213E9EA}"/>
              </a:ext>
            </a:extLst>
          </p:cNvPr>
          <p:cNvCxnSpPr/>
          <p:nvPr/>
        </p:nvCxnSpPr>
        <p:spPr>
          <a:xfrm flipV="1">
            <a:off x="2877580" y="4363295"/>
            <a:ext cx="1090560" cy="105065"/>
          </a:xfrm>
          <a:prstGeom prst="straightConnector1">
            <a:avLst/>
          </a:prstGeom>
          <a:noFill/>
          <a:ln w="22225" cap="flat" cmpd="sng" algn="ctr">
            <a:solidFill>
              <a:srgbClr val="5B9BD5"/>
            </a:solidFill>
            <a:prstDash val="solid"/>
            <a:miter lim="800000"/>
            <a:tailEnd type="triangle" w="lg" len="lg"/>
          </a:ln>
          <a:effectLst/>
        </p:spPr>
      </p:cxnSp>
      <p:cxnSp>
        <p:nvCxnSpPr>
          <p:cNvPr id="301072" name="Straight Arrow Connector 301071">
            <a:extLst>
              <a:ext uri="{FF2B5EF4-FFF2-40B4-BE49-F238E27FC236}">
                <a16:creationId xmlns:a16="http://schemas.microsoft.com/office/drawing/2014/main" id="{4F716F01-FC82-6036-753F-1DC4B2CAE1C0}"/>
              </a:ext>
            </a:extLst>
          </p:cNvPr>
          <p:cNvCxnSpPr/>
          <p:nvPr/>
        </p:nvCxnSpPr>
        <p:spPr>
          <a:xfrm>
            <a:off x="2859417" y="4836026"/>
            <a:ext cx="1171799" cy="715438"/>
          </a:xfrm>
          <a:prstGeom prst="straightConnector1">
            <a:avLst/>
          </a:prstGeom>
          <a:noFill/>
          <a:ln w="22225" cap="flat" cmpd="sng" algn="ctr">
            <a:solidFill>
              <a:srgbClr val="5B9BD5"/>
            </a:solidFill>
            <a:prstDash val="solid"/>
            <a:miter lim="800000"/>
            <a:tailEnd type="triangle" w="lg" len="lg"/>
          </a:ln>
          <a:effectLst/>
        </p:spPr>
      </p:cxnSp>
      <p:cxnSp>
        <p:nvCxnSpPr>
          <p:cNvPr id="301073" name="Straight Arrow Connector 301072">
            <a:extLst>
              <a:ext uri="{FF2B5EF4-FFF2-40B4-BE49-F238E27FC236}">
                <a16:creationId xmlns:a16="http://schemas.microsoft.com/office/drawing/2014/main" id="{C8051CC8-01FD-724B-9967-2A47991D2CBC}"/>
              </a:ext>
            </a:extLst>
          </p:cNvPr>
          <p:cNvCxnSpPr/>
          <p:nvPr/>
        </p:nvCxnSpPr>
        <p:spPr>
          <a:xfrm flipV="1">
            <a:off x="2872612" y="6087149"/>
            <a:ext cx="1122440" cy="271308"/>
          </a:xfrm>
          <a:prstGeom prst="straightConnector1">
            <a:avLst/>
          </a:prstGeom>
          <a:noFill/>
          <a:ln w="22225" cap="flat" cmpd="sng" algn="ctr">
            <a:solidFill>
              <a:srgbClr val="5B9BD5"/>
            </a:solidFill>
            <a:prstDash val="solid"/>
            <a:miter lim="800000"/>
            <a:tailEnd type="triangle" w="lg" len="lg"/>
          </a:ln>
          <a:effectLst/>
        </p:spPr>
      </p:cxnSp>
      <p:sp>
        <p:nvSpPr>
          <p:cNvPr id="301074" name="TextBox 301073">
            <a:extLst>
              <a:ext uri="{FF2B5EF4-FFF2-40B4-BE49-F238E27FC236}">
                <a16:creationId xmlns:a16="http://schemas.microsoft.com/office/drawing/2014/main" id="{9FE4076F-3615-5502-E432-D4940067C5A7}"/>
              </a:ext>
            </a:extLst>
          </p:cNvPr>
          <p:cNvSpPr txBox="1"/>
          <p:nvPr/>
        </p:nvSpPr>
        <p:spPr>
          <a:xfrm>
            <a:off x="8488874" y="4277808"/>
            <a:ext cx="2744390" cy="830997"/>
          </a:xfrm>
          <a:prstGeom prst="rect">
            <a:avLst/>
          </a:prstGeom>
          <a:noFill/>
        </p:spPr>
        <p:txBody>
          <a:bodyPr wrap="square" rtlCol="0">
            <a:spAutoFit/>
          </a:bodyPr>
          <a:lstStyle/>
          <a:p>
            <a:pPr>
              <a:buClrTx/>
              <a:buFontTx/>
              <a:buNone/>
            </a:pPr>
            <a:r>
              <a:rPr lang="en-US" sz="2400" kern="1200" dirty="0">
                <a:solidFill>
                  <a:prstClr val="black"/>
                </a:solidFill>
                <a:latin typeface="+mj-lt"/>
                <a:ea typeface="+mn-ea"/>
                <a:cs typeface="+mn-cs"/>
              </a:rPr>
              <a:t>Step 2. Sort by the middle bit</a:t>
            </a:r>
          </a:p>
        </p:txBody>
      </p:sp>
    </p:spTree>
    <p:extLst>
      <p:ext uri="{BB962C8B-B14F-4D97-AF65-F5344CB8AC3E}">
        <p14:creationId xmlns:p14="http://schemas.microsoft.com/office/powerpoint/2010/main" val="158488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10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105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10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10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10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10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106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107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10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10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10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10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10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107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animBg="1"/>
      <p:bldP spid="55" grpId="0"/>
      <p:bldP spid="60" grpId="0" animBg="1"/>
      <p:bldP spid="301059" grpId="0" animBg="1"/>
      <p:bldP spid="301061" grpId="0" animBg="1"/>
      <p:bldP spid="301067" grpId="0"/>
      <p:bldP spid="301068" grpId="0"/>
      <p:bldP spid="301069" grpId="0" animBg="1"/>
      <p:bldP spid="30107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3F23-23FF-5C44-4C43-0D76E3029794}"/>
              </a:ext>
            </a:extLst>
          </p:cNvPr>
          <p:cNvSpPr>
            <a:spLocks noGrp="1"/>
          </p:cNvSpPr>
          <p:nvPr>
            <p:ph type="title"/>
          </p:nvPr>
        </p:nvSpPr>
        <p:spPr/>
        <p:txBody>
          <a:bodyPr/>
          <a:lstStyle/>
          <a:p>
            <a:endParaRPr lang="en-SE"/>
          </a:p>
        </p:txBody>
      </p:sp>
      <p:sp>
        <p:nvSpPr>
          <p:cNvPr id="40" name="TextBox 39">
            <a:extLst>
              <a:ext uri="{FF2B5EF4-FFF2-40B4-BE49-F238E27FC236}">
                <a16:creationId xmlns:a16="http://schemas.microsoft.com/office/drawing/2014/main" id="{BF926297-ADC7-5865-B914-624925F9168B}"/>
              </a:ext>
            </a:extLst>
          </p:cNvPr>
          <p:cNvSpPr txBox="1"/>
          <p:nvPr/>
        </p:nvSpPr>
        <p:spPr>
          <a:xfrm>
            <a:off x="3845031" y="5803767"/>
            <a:ext cx="4981935"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t>Radix Sort Algorithm Introduction in 5 Minutes, CS Dojo</a:t>
            </a:r>
          </a:p>
          <a:p>
            <a:r>
              <a:rPr lang="en-US" sz="1400" dirty="0">
                <a:hlinkClick r:id="rId12"/>
              </a:rPr>
              <a:t>https://www.youtube.com/watch?v=XiuSW_mEn7g</a:t>
            </a:r>
            <a:endParaRPr lang="en-US" sz="1400" dirty="0"/>
          </a:p>
          <a:p>
            <a:r>
              <a:rPr lang="en-US" sz="1400" dirty="0"/>
              <a:t>Radix Sort Animations | Data Structure | Visual How</a:t>
            </a:r>
          </a:p>
          <a:p>
            <a:r>
              <a:rPr lang="en-US" sz="1400" dirty="0">
                <a:hlinkClick r:id="rId13"/>
              </a:rPr>
              <a:t>https://www.youtube.com/watch?v=Om4BljCs_qE</a:t>
            </a:r>
            <a:r>
              <a:rPr lang="en-US" sz="1400" dirty="0"/>
              <a:t>   </a:t>
            </a:r>
          </a:p>
        </p:txBody>
      </p:sp>
      <p:sp>
        <p:nvSpPr>
          <p:cNvPr id="4" name="AutoShape 5">
            <a:extLst>
              <a:ext uri="{FF2B5EF4-FFF2-40B4-BE49-F238E27FC236}">
                <a16:creationId xmlns:a16="http://schemas.microsoft.com/office/drawing/2014/main" id="{322B61EE-5EFD-6799-31D8-56F5887377BD}"/>
              </a:ext>
            </a:extLst>
          </p:cNvPr>
          <p:cNvSpPr>
            <a:spLocks noChangeArrowheads="1"/>
          </p:cNvSpPr>
          <p:nvPr>
            <p:custDataLst>
              <p:tags r:id="rId1"/>
            </p:custDataLst>
          </p:nvPr>
        </p:nvSpPr>
        <p:spPr bwMode="auto">
          <a:xfrm>
            <a:off x="1327363" y="2133448"/>
            <a:ext cx="533400" cy="3048000"/>
          </a:xfrm>
          <a:prstGeom prst="flowChartProcess">
            <a:avLst/>
          </a:prstGeom>
          <a:solidFill>
            <a:srgbClr val="FFFF99"/>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2</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5</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7</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3</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4</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6</a:t>
            </a:r>
          </a:p>
        </p:txBody>
      </p:sp>
      <p:grpSp>
        <p:nvGrpSpPr>
          <p:cNvPr id="6" name="Group 10">
            <a:extLst>
              <a:ext uri="{FF2B5EF4-FFF2-40B4-BE49-F238E27FC236}">
                <a16:creationId xmlns:a16="http://schemas.microsoft.com/office/drawing/2014/main" id="{0B414A0A-915A-4D45-43A3-26B69F845190}"/>
              </a:ext>
            </a:extLst>
          </p:cNvPr>
          <p:cNvGrpSpPr>
            <a:grpSpLocks/>
          </p:cNvGrpSpPr>
          <p:nvPr>
            <p:custDataLst>
              <p:tags r:id="rId2"/>
            </p:custDataLst>
          </p:nvPr>
        </p:nvGrpSpPr>
        <p:grpSpPr bwMode="auto">
          <a:xfrm>
            <a:off x="2353271" y="2063294"/>
            <a:ext cx="1066800" cy="3200400"/>
            <a:chOff x="3033" y="1824"/>
            <a:chExt cx="672" cy="2016"/>
          </a:xfrm>
        </p:grpSpPr>
        <p:sp>
          <p:nvSpPr>
            <p:cNvPr id="7" name="AutoShape 11">
              <a:extLst>
                <a:ext uri="{FF2B5EF4-FFF2-40B4-BE49-F238E27FC236}">
                  <a16:creationId xmlns:a16="http://schemas.microsoft.com/office/drawing/2014/main" id="{EBF2FF82-1CFD-EF46-EF58-6AFFDA778803}"/>
                </a:ext>
              </a:extLst>
            </p:cNvPr>
            <p:cNvSpPr>
              <a:spLocks noChangeArrowheads="1"/>
            </p:cNvSpPr>
            <p:nvPr>
              <p:custDataLst>
                <p:tags r:id="rId8"/>
              </p:custDataLst>
            </p:nvPr>
          </p:nvSpPr>
          <p:spPr bwMode="auto">
            <a:xfrm>
              <a:off x="3033" y="1872"/>
              <a:ext cx="672" cy="1920"/>
            </a:xfrm>
            <a:prstGeom prst="flowChartProcess">
              <a:avLst/>
            </a:prstGeom>
            <a:solidFill>
              <a:srgbClr val="FFFF99"/>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1 1 1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0 1 1</a:t>
              </a:r>
            </a:p>
          </p:txBody>
        </p:sp>
        <p:sp>
          <p:nvSpPr>
            <p:cNvPr id="8" name="Rectangle 12">
              <a:extLst>
                <a:ext uri="{FF2B5EF4-FFF2-40B4-BE49-F238E27FC236}">
                  <a16:creationId xmlns:a16="http://schemas.microsoft.com/office/drawing/2014/main" id="{E8092866-7C23-4E16-2211-A9EE5DB2E3FB}"/>
                </a:ext>
              </a:extLst>
            </p:cNvPr>
            <p:cNvSpPr>
              <a:spLocks noChangeArrowheads="1"/>
            </p:cNvSpPr>
            <p:nvPr>
              <p:custDataLst>
                <p:tags r:id="rId9"/>
              </p:custDataLst>
            </p:nvPr>
          </p:nvSpPr>
          <p:spPr bwMode="auto">
            <a:xfrm>
              <a:off x="3077" y="1824"/>
              <a:ext cx="200" cy="2016"/>
            </a:xfrm>
            <a:prstGeom prst="rect">
              <a:avLst/>
            </a:prstGeom>
            <a:solidFill>
              <a:srgbClr val="70AD47">
                <a:lumMod val="60000"/>
                <a:lumOff val="40000"/>
                <a:alpha val="50195"/>
              </a:srgbClr>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30" name="Flowchart: Magnetic Disk 29">
            <a:extLst>
              <a:ext uri="{FF2B5EF4-FFF2-40B4-BE49-F238E27FC236}">
                <a16:creationId xmlns:a16="http://schemas.microsoft.com/office/drawing/2014/main" id="{3E0DDE03-DBB6-53ED-5DEC-0FBF1571CDD7}"/>
              </a:ext>
            </a:extLst>
          </p:cNvPr>
          <p:cNvSpPr/>
          <p:nvPr/>
        </p:nvSpPr>
        <p:spPr>
          <a:xfrm>
            <a:off x="3822440" y="2211586"/>
            <a:ext cx="1080654" cy="143856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0</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lowchart: Magnetic Disk 30">
            <a:extLst>
              <a:ext uri="{FF2B5EF4-FFF2-40B4-BE49-F238E27FC236}">
                <a16:creationId xmlns:a16="http://schemas.microsoft.com/office/drawing/2014/main" id="{A76A7D7B-21E8-1CB7-1402-2B1F313E1275}"/>
              </a:ext>
            </a:extLst>
          </p:cNvPr>
          <p:cNvSpPr/>
          <p:nvPr/>
        </p:nvSpPr>
        <p:spPr>
          <a:xfrm>
            <a:off x="3841305" y="3821019"/>
            <a:ext cx="1080654" cy="143856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1</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2" name="Straight Arrow Connector 31">
            <a:extLst>
              <a:ext uri="{FF2B5EF4-FFF2-40B4-BE49-F238E27FC236}">
                <a16:creationId xmlns:a16="http://schemas.microsoft.com/office/drawing/2014/main" id="{C2E5EB2C-69D6-F241-1748-D9A43B6E24E1}"/>
              </a:ext>
            </a:extLst>
          </p:cNvPr>
          <p:cNvCxnSpPr/>
          <p:nvPr/>
        </p:nvCxnSpPr>
        <p:spPr>
          <a:xfrm>
            <a:off x="2649421" y="2421717"/>
            <a:ext cx="1051795" cy="110272"/>
          </a:xfrm>
          <a:prstGeom prst="straightConnector1">
            <a:avLst/>
          </a:prstGeom>
          <a:noFill/>
          <a:ln w="22225" cap="flat" cmpd="sng" algn="ctr">
            <a:solidFill>
              <a:srgbClr val="5B9BD5"/>
            </a:solidFill>
            <a:prstDash val="solid"/>
            <a:miter lim="800000"/>
            <a:tailEnd type="triangle" w="lg" len="lg"/>
          </a:ln>
          <a:effectLst/>
        </p:spPr>
      </p:cxnSp>
      <p:cxnSp>
        <p:nvCxnSpPr>
          <p:cNvPr id="33" name="Straight Arrow Connector 32">
            <a:extLst>
              <a:ext uri="{FF2B5EF4-FFF2-40B4-BE49-F238E27FC236}">
                <a16:creationId xmlns:a16="http://schemas.microsoft.com/office/drawing/2014/main" id="{EDE8C08E-1730-8D2D-0D8E-501BD0FFC81F}"/>
              </a:ext>
            </a:extLst>
          </p:cNvPr>
          <p:cNvCxnSpPr/>
          <p:nvPr/>
        </p:nvCxnSpPr>
        <p:spPr>
          <a:xfrm>
            <a:off x="2649421" y="2793943"/>
            <a:ext cx="1126959" cy="1238705"/>
          </a:xfrm>
          <a:prstGeom prst="straightConnector1">
            <a:avLst/>
          </a:prstGeom>
          <a:noFill/>
          <a:ln w="22225" cap="flat" cmpd="sng" algn="ctr">
            <a:solidFill>
              <a:srgbClr val="5B9BD5"/>
            </a:solidFill>
            <a:prstDash val="solid"/>
            <a:miter lim="800000"/>
            <a:tailEnd type="triangle" w="lg" len="lg"/>
          </a:ln>
          <a:effectLst/>
        </p:spPr>
      </p:cxnSp>
      <p:cxnSp>
        <p:nvCxnSpPr>
          <p:cNvPr id="34" name="Straight Arrow Connector 33">
            <a:extLst>
              <a:ext uri="{FF2B5EF4-FFF2-40B4-BE49-F238E27FC236}">
                <a16:creationId xmlns:a16="http://schemas.microsoft.com/office/drawing/2014/main" id="{4DBC4072-7409-A037-C114-D8681E96A7F5}"/>
              </a:ext>
            </a:extLst>
          </p:cNvPr>
          <p:cNvCxnSpPr/>
          <p:nvPr/>
        </p:nvCxnSpPr>
        <p:spPr>
          <a:xfrm flipV="1">
            <a:off x="2625071" y="3080274"/>
            <a:ext cx="1076145" cy="787609"/>
          </a:xfrm>
          <a:prstGeom prst="straightConnector1">
            <a:avLst/>
          </a:prstGeom>
          <a:noFill/>
          <a:ln w="22225" cap="flat" cmpd="sng" algn="ctr">
            <a:solidFill>
              <a:srgbClr val="5B9BD5"/>
            </a:solidFill>
            <a:prstDash val="solid"/>
            <a:miter lim="800000"/>
            <a:tailEnd type="triangle" w="lg" len="lg"/>
          </a:ln>
          <a:effectLst/>
        </p:spPr>
      </p:cxnSp>
      <p:cxnSp>
        <p:nvCxnSpPr>
          <p:cNvPr id="35" name="Straight Arrow Connector 34">
            <a:extLst>
              <a:ext uri="{FF2B5EF4-FFF2-40B4-BE49-F238E27FC236}">
                <a16:creationId xmlns:a16="http://schemas.microsoft.com/office/drawing/2014/main" id="{5DF1D816-FB22-4667-3478-1B2B48DAA650}"/>
              </a:ext>
            </a:extLst>
          </p:cNvPr>
          <p:cNvCxnSpPr/>
          <p:nvPr/>
        </p:nvCxnSpPr>
        <p:spPr>
          <a:xfrm>
            <a:off x="2584359" y="4306858"/>
            <a:ext cx="1174348" cy="123050"/>
          </a:xfrm>
          <a:prstGeom prst="straightConnector1">
            <a:avLst/>
          </a:prstGeom>
          <a:noFill/>
          <a:ln w="22225" cap="flat" cmpd="sng" algn="ctr">
            <a:solidFill>
              <a:srgbClr val="5B9BD5"/>
            </a:solidFill>
            <a:prstDash val="solid"/>
            <a:miter lim="800000"/>
            <a:tailEnd type="triangle" w="lg" len="lg"/>
          </a:ln>
          <a:effectLst/>
        </p:spPr>
      </p:cxnSp>
      <p:cxnSp>
        <p:nvCxnSpPr>
          <p:cNvPr id="38" name="Straight Arrow Connector 37">
            <a:extLst>
              <a:ext uri="{FF2B5EF4-FFF2-40B4-BE49-F238E27FC236}">
                <a16:creationId xmlns:a16="http://schemas.microsoft.com/office/drawing/2014/main" id="{F0C3F564-D2C6-7D20-0D82-601415779E7C}"/>
              </a:ext>
            </a:extLst>
          </p:cNvPr>
          <p:cNvCxnSpPr>
            <a:endCxn id="31" idx="2"/>
          </p:cNvCxnSpPr>
          <p:nvPr/>
        </p:nvCxnSpPr>
        <p:spPr>
          <a:xfrm flipV="1">
            <a:off x="2554246" y="4540303"/>
            <a:ext cx="1287059" cy="62578"/>
          </a:xfrm>
          <a:prstGeom prst="straightConnector1">
            <a:avLst/>
          </a:prstGeom>
          <a:noFill/>
          <a:ln w="22225" cap="flat" cmpd="sng" algn="ctr">
            <a:solidFill>
              <a:srgbClr val="5B9BD5"/>
            </a:solidFill>
            <a:prstDash val="solid"/>
            <a:miter lim="800000"/>
            <a:tailEnd type="triangle" w="lg" len="lg"/>
          </a:ln>
          <a:effectLst/>
        </p:spPr>
      </p:cxnSp>
      <p:sp>
        <p:nvSpPr>
          <p:cNvPr id="39" name="Rectangle 38">
            <a:extLst>
              <a:ext uri="{FF2B5EF4-FFF2-40B4-BE49-F238E27FC236}">
                <a16:creationId xmlns:a16="http://schemas.microsoft.com/office/drawing/2014/main" id="{7D2AB219-1015-4C9A-493D-08544037FEF9}"/>
              </a:ext>
            </a:extLst>
          </p:cNvPr>
          <p:cNvSpPr/>
          <p:nvPr/>
        </p:nvSpPr>
        <p:spPr>
          <a:xfrm>
            <a:off x="4397939" y="2403908"/>
            <a:ext cx="1048039" cy="1200329"/>
          </a:xfrm>
          <a:prstGeom prst="rect">
            <a:avLst/>
          </a:prstGeom>
        </p:spPr>
        <p:txBody>
          <a:bodyPr wrap="square">
            <a:spAutoFit/>
          </a:bodyPr>
          <a:lstStyle/>
          <a:p>
            <a:pPr algn="ctr">
              <a:buClrTx/>
              <a:buFontTx/>
              <a:buNone/>
            </a:pPr>
            <a:r>
              <a:rPr lang="en-US" altLang="en-US" sz="1800" b="1" kern="1200" dirty="0">
                <a:solidFill>
                  <a:prstClr val="black"/>
                </a:solidFill>
                <a:latin typeface="Verdana" panose="020B0604030504040204" pitchFamily="34" charset="0"/>
                <a:ea typeface="+mn-ea"/>
                <a:cs typeface="+mn-cs"/>
              </a:rPr>
              <a:t>0 0 0</a:t>
            </a:r>
          </a:p>
          <a:p>
            <a:pPr algn="ctr">
              <a:buClrTx/>
              <a:buFontTx/>
              <a:buNone/>
            </a:pPr>
            <a:r>
              <a:rPr lang="en-US" altLang="en-US" sz="1800" b="1" kern="1200" dirty="0">
                <a:solidFill>
                  <a:prstClr val="black"/>
                </a:solidFill>
                <a:latin typeface="Verdana" panose="020B0604030504040204" pitchFamily="34" charset="0"/>
                <a:ea typeface="+mn-ea"/>
                <a:cs typeface="+mn-cs"/>
              </a:rPr>
              <a:t>0 0 1</a:t>
            </a:r>
          </a:p>
          <a:p>
            <a:pPr algn="ctr">
              <a:buClrTx/>
              <a:buFontTx/>
              <a:buNone/>
            </a:pPr>
            <a:r>
              <a:rPr lang="en-US" altLang="en-US" sz="1800" b="1" kern="1200" dirty="0">
                <a:solidFill>
                  <a:prstClr val="black"/>
                </a:solidFill>
                <a:latin typeface="Verdana" panose="020B0604030504040204" pitchFamily="34" charset="0"/>
                <a:ea typeface="+mn-ea"/>
                <a:cs typeface="+mn-cs"/>
              </a:rPr>
              <a:t>0 1 0</a:t>
            </a:r>
          </a:p>
          <a:p>
            <a:pPr algn="ctr">
              <a:buClrTx/>
              <a:buFontTx/>
              <a:buNone/>
            </a:pPr>
            <a:r>
              <a:rPr lang="en-US" altLang="en-US" sz="1800" b="1" kern="1200" dirty="0">
                <a:solidFill>
                  <a:prstClr val="black"/>
                </a:solidFill>
                <a:latin typeface="Verdana" panose="020B0604030504040204" pitchFamily="34" charset="0"/>
                <a:ea typeface="+mn-ea"/>
                <a:cs typeface="+mn-cs"/>
              </a:rPr>
              <a:t>0 1 1</a:t>
            </a:r>
          </a:p>
        </p:txBody>
      </p:sp>
      <p:sp>
        <p:nvSpPr>
          <p:cNvPr id="41" name="Rectangle 40">
            <a:extLst>
              <a:ext uri="{FF2B5EF4-FFF2-40B4-BE49-F238E27FC236}">
                <a16:creationId xmlns:a16="http://schemas.microsoft.com/office/drawing/2014/main" id="{7698B08B-3B42-8118-EF19-CC7ECB9E9B10}"/>
              </a:ext>
            </a:extLst>
          </p:cNvPr>
          <p:cNvSpPr/>
          <p:nvPr/>
        </p:nvSpPr>
        <p:spPr>
          <a:xfrm>
            <a:off x="4430748" y="4063366"/>
            <a:ext cx="1025905" cy="1200329"/>
          </a:xfrm>
          <a:prstGeom prst="rect">
            <a:avLst/>
          </a:prstGeom>
        </p:spPr>
        <p:txBody>
          <a:bodyPr wrap="square">
            <a:spAutoFit/>
          </a:bodyPr>
          <a:lstStyle/>
          <a:p>
            <a:pPr algn="ctr">
              <a:buClrTx/>
              <a:buFontTx/>
              <a:buNone/>
            </a:pPr>
            <a:r>
              <a:rPr lang="en-US" altLang="en-US" sz="1800" b="1" kern="1200" dirty="0">
                <a:solidFill>
                  <a:prstClr val="black"/>
                </a:solidFill>
                <a:latin typeface="Verdana" panose="020B0604030504040204" pitchFamily="34" charset="0"/>
                <a:ea typeface="+mn-ea"/>
                <a:cs typeface="+mn-cs"/>
              </a:rPr>
              <a:t>1 0 0</a:t>
            </a:r>
          </a:p>
          <a:p>
            <a:pPr algn="ctr">
              <a:buClrTx/>
              <a:buFontTx/>
              <a:buNone/>
            </a:pPr>
            <a:r>
              <a:rPr lang="en-US" altLang="en-US" sz="1800" b="1" kern="1200" dirty="0">
                <a:solidFill>
                  <a:prstClr val="black"/>
                </a:solidFill>
                <a:latin typeface="Verdana" panose="020B0604030504040204" pitchFamily="34" charset="0"/>
                <a:ea typeface="+mn-ea"/>
                <a:cs typeface="+mn-cs"/>
              </a:rPr>
              <a:t>1 0 1</a:t>
            </a:r>
          </a:p>
          <a:p>
            <a:pPr algn="ctr">
              <a:buClrTx/>
              <a:buFontTx/>
              <a:buNone/>
            </a:pPr>
            <a:r>
              <a:rPr lang="en-US" altLang="en-US" sz="1800" b="1" kern="1200" dirty="0">
                <a:solidFill>
                  <a:prstClr val="black"/>
                </a:solidFill>
                <a:latin typeface="Verdana" panose="020B0604030504040204" pitchFamily="34" charset="0"/>
                <a:ea typeface="+mn-ea"/>
                <a:cs typeface="+mn-cs"/>
              </a:rPr>
              <a:t>1 1 0</a:t>
            </a:r>
          </a:p>
          <a:p>
            <a:pPr algn="ctr">
              <a:buClrTx/>
              <a:buFontTx/>
              <a:buNone/>
            </a:pPr>
            <a:r>
              <a:rPr lang="en-US" altLang="en-US" sz="1800" b="1" kern="1200" dirty="0">
                <a:solidFill>
                  <a:prstClr val="black"/>
                </a:solidFill>
                <a:latin typeface="Verdana" panose="020B0604030504040204" pitchFamily="34" charset="0"/>
                <a:ea typeface="+mn-ea"/>
                <a:cs typeface="+mn-cs"/>
              </a:rPr>
              <a:t>1 1 1</a:t>
            </a:r>
          </a:p>
        </p:txBody>
      </p:sp>
      <p:sp>
        <p:nvSpPr>
          <p:cNvPr id="42" name="Up Arrow Callout 30">
            <a:extLst>
              <a:ext uri="{FF2B5EF4-FFF2-40B4-BE49-F238E27FC236}">
                <a16:creationId xmlns:a16="http://schemas.microsoft.com/office/drawing/2014/main" id="{16EBA5AC-4364-C4B2-3E46-2F713539F74C}"/>
              </a:ext>
            </a:extLst>
          </p:cNvPr>
          <p:cNvSpPr/>
          <p:nvPr/>
        </p:nvSpPr>
        <p:spPr>
          <a:xfrm rot="5400000">
            <a:off x="5123643" y="3016028"/>
            <a:ext cx="2011985" cy="1439118"/>
          </a:xfrm>
          <a:prstGeom prst="upArrowCallout">
            <a:avLst>
              <a:gd name="adj1" fmla="val 50416"/>
              <a:gd name="adj2" fmla="val 40532"/>
              <a:gd name="adj3" fmla="val 25000"/>
              <a:gd name="adj4" fmla="val 24736"/>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5E762282-5159-9312-8EE2-FE6A13679AC7}"/>
              </a:ext>
            </a:extLst>
          </p:cNvPr>
          <p:cNvSpPr txBox="1"/>
          <p:nvPr/>
        </p:nvSpPr>
        <p:spPr>
          <a:xfrm>
            <a:off x="5598537" y="3429000"/>
            <a:ext cx="1168100" cy="523220"/>
          </a:xfrm>
          <a:prstGeom prst="rect">
            <a:avLst/>
          </a:prstGeom>
          <a:noFill/>
        </p:spPr>
        <p:txBody>
          <a:bodyPr wrap="square" rtlCol="0">
            <a:spAutoFit/>
          </a:bodyPr>
          <a:lstStyle/>
          <a:p>
            <a:pPr>
              <a:buClrTx/>
              <a:buFontTx/>
              <a:buNone/>
            </a:pPr>
            <a:r>
              <a:rPr lang="en-US" sz="2800" b="1" kern="1200" dirty="0">
                <a:solidFill>
                  <a:prstClr val="white"/>
                </a:solidFill>
                <a:latin typeface="Calibri" panose="020F0502020204030204"/>
                <a:ea typeface="+mn-ea"/>
                <a:cs typeface="+mn-cs"/>
              </a:rPr>
              <a:t>Merge</a:t>
            </a:r>
          </a:p>
        </p:txBody>
      </p:sp>
      <p:cxnSp>
        <p:nvCxnSpPr>
          <p:cNvPr id="44" name="Straight Arrow Connector 43">
            <a:extLst>
              <a:ext uri="{FF2B5EF4-FFF2-40B4-BE49-F238E27FC236}">
                <a16:creationId xmlns:a16="http://schemas.microsoft.com/office/drawing/2014/main" id="{5A514F56-1FC0-6660-C737-CB2E01C3F009}"/>
              </a:ext>
            </a:extLst>
          </p:cNvPr>
          <p:cNvCxnSpPr/>
          <p:nvPr/>
        </p:nvCxnSpPr>
        <p:spPr>
          <a:xfrm>
            <a:off x="2630039" y="3142499"/>
            <a:ext cx="1146341" cy="1204850"/>
          </a:xfrm>
          <a:prstGeom prst="straightConnector1">
            <a:avLst/>
          </a:prstGeom>
          <a:noFill/>
          <a:ln w="22225" cap="flat" cmpd="sng" algn="ctr">
            <a:solidFill>
              <a:srgbClr val="5B9BD5"/>
            </a:solidFill>
            <a:prstDash val="solid"/>
            <a:miter lim="800000"/>
            <a:tailEnd type="triangle" w="lg" len="lg"/>
          </a:ln>
          <a:effectLst/>
        </p:spPr>
      </p:cxnSp>
      <p:cxnSp>
        <p:nvCxnSpPr>
          <p:cNvPr id="45" name="Straight Arrow Connector 44">
            <a:extLst>
              <a:ext uri="{FF2B5EF4-FFF2-40B4-BE49-F238E27FC236}">
                <a16:creationId xmlns:a16="http://schemas.microsoft.com/office/drawing/2014/main" id="{2762090E-195B-84E1-33DC-55AD1CD106F5}"/>
              </a:ext>
            </a:extLst>
          </p:cNvPr>
          <p:cNvCxnSpPr/>
          <p:nvPr/>
        </p:nvCxnSpPr>
        <p:spPr>
          <a:xfrm flipV="1">
            <a:off x="2611876" y="2828013"/>
            <a:ext cx="1089340" cy="682151"/>
          </a:xfrm>
          <a:prstGeom prst="straightConnector1">
            <a:avLst/>
          </a:prstGeom>
          <a:noFill/>
          <a:ln w="22225" cap="flat" cmpd="sng" algn="ctr">
            <a:solidFill>
              <a:srgbClr val="5B9BD5"/>
            </a:solidFill>
            <a:prstDash val="solid"/>
            <a:miter lim="800000"/>
            <a:tailEnd type="triangle" w="lg" len="lg"/>
          </a:ln>
          <a:effectLst/>
        </p:spPr>
      </p:cxnSp>
      <p:cxnSp>
        <p:nvCxnSpPr>
          <p:cNvPr id="46" name="Straight Arrow Connector 45">
            <a:extLst>
              <a:ext uri="{FF2B5EF4-FFF2-40B4-BE49-F238E27FC236}">
                <a16:creationId xmlns:a16="http://schemas.microsoft.com/office/drawing/2014/main" id="{A38D8DF9-3908-84D4-7094-1926B89C8443}"/>
              </a:ext>
            </a:extLst>
          </p:cNvPr>
          <p:cNvCxnSpPr/>
          <p:nvPr/>
        </p:nvCxnSpPr>
        <p:spPr>
          <a:xfrm flipV="1">
            <a:off x="2625071" y="3429000"/>
            <a:ext cx="1115958" cy="1603595"/>
          </a:xfrm>
          <a:prstGeom prst="straightConnector1">
            <a:avLst/>
          </a:prstGeom>
          <a:noFill/>
          <a:ln w="22225" cap="flat" cmpd="sng" algn="ctr">
            <a:solidFill>
              <a:srgbClr val="5B9BD5"/>
            </a:solidFill>
            <a:prstDash val="solid"/>
            <a:miter lim="800000"/>
            <a:tailEnd type="triangle" w="lg" len="lg"/>
          </a:ln>
          <a:effectLst/>
        </p:spPr>
      </p:cxnSp>
      <p:grpSp>
        <p:nvGrpSpPr>
          <p:cNvPr id="47" name="Group 10">
            <a:extLst>
              <a:ext uri="{FF2B5EF4-FFF2-40B4-BE49-F238E27FC236}">
                <a16:creationId xmlns:a16="http://schemas.microsoft.com/office/drawing/2014/main" id="{A2619193-49D4-80FF-871D-C7C91D65D543}"/>
              </a:ext>
            </a:extLst>
          </p:cNvPr>
          <p:cNvGrpSpPr>
            <a:grpSpLocks/>
          </p:cNvGrpSpPr>
          <p:nvPr>
            <p:custDataLst>
              <p:tags r:id="rId3"/>
            </p:custDataLst>
          </p:nvPr>
        </p:nvGrpSpPr>
        <p:grpSpPr bwMode="auto">
          <a:xfrm>
            <a:off x="7055157" y="2063294"/>
            <a:ext cx="1066800" cy="3200400"/>
            <a:chOff x="3033" y="1824"/>
            <a:chExt cx="672" cy="2016"/>
          </a:xfrm>
        </p:grpSpPr>
        <p:sp>
          <p:nvSpPr>
            <p:cNvPr id="48" name="AutoShape 11">
              <a:extLst>
                <a:ext uri="{FF2B5EF4-FFF2-40B4-BE49-F238E27FC236}">
                  <a16:creationId xmlns:a16="http://schemas.microsoft.com/office/drawing/2014/main" id="{8FCD5461-4418-2909-EBDE-C097F39DD5BB}"/>
                </a:ext>
              </a:extLst>
            </p:cNvPr>
            <p:cNvSpPr>
              <a:spLocks noChangeArrowheads="1"/>
            </p:cNvSpPr>
            <p:nvPr>
              <p:custDataLst>
                <p:tags r:id="rId6"/>
              </p:custDataLst>
            </p:nvPr>
          </p:nvSpPr>
          <p:spPr bwMode="auto">
            <a:xfrm>
              <a:off x="3033" y="1872"/>
              <a:ext cx="672" cy="1920"/>
            </a:xfrm>
            <a:prstGeom prst="flowChartProcess">
              <a:avLst/>
            </a:prstGeom>
            <a:solidFill>
              <a:srgbClr val="FFFF99"/>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0 1 1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1 1 1</a:t>
              </a:r>
            </a:p>
          </p:txBody>
        </p:sp>
        <p:sp>
          <p:nvSpPr>
            <p:cNvPr id="49" name="Rectangle 12">
              <a:extLst>
                <a:ext uri="{FF2B5EF4-FFF2-40B4-BE49-F238E27FC236}">
                  <a16:creationId xmlns:a16="http://schemas.microsoft.com/office/drawing/2014/main" id="{559479C5-C6C0-979D-3F7E-3B82BE740550}"/>
                </a:ext>
              </a:extLst>
            </p:cNvPr>
            <p:cNvSpPr>
              <a:spLocks noChangeArrowheads="1"/>
            </p:cNvSpPr>
            <p:nvPr>
              <p:custDataLst>
                <p:tags r:id="rId7"/>
              </p:custDataLst>
            </p:nvPr>
          </p:nvSpPr>
          <p:spPr bwMode="auto">
            <a:xfrm>
              <a:off x="3084" y="1824"/>
              <a:ext cx="573" cy="2016"/>
            </a:xfrm>
            <a:prstGeom prst="rect">
              <a:avLst/>
            </a:prstGeom>
            <a:solidFill>
              <a:srgbClr val="FF0000">
                <a:alpha val="50195"/>
              </a:srgbClr>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50" name="TextBox 49">
            <a:extLst>
              <a:ext uri="{FF2B5EF4-FFF2-40B4-BE49-F238E27FC236}">
                <a16:creationId xmlns:a16="http://schemas.microsoft.com/office/drawing/2014/main" id="{EC170DEC-0DCB-A2C2-B6EA-46526A183BEA}"/>
              </a:ext>
            </a:extLst>
          </p:cNvPr>
          <p:cNvSpPr txBox="1"/>
          <p:nvPr/>
        </p:nvSpPr>
        <p:spPr>
          <a:xfrm>
            <a:off x="9150072" y="3047187"/>
            <a:ext cx="2216923" cy="1384995"/>
          </a:xfrm>
          <a:prstGeom prst="rect">
            <a:avLst/>
          </a:prstGeom>
          <a:noFill/>
        </p:spPr>
        <p:txBody>
          <a:bodyPr wrap="square" rtlCol="0">
            <a:spAutoFit/>
          </a:bodyPr>
          <a:lstStyle/>
          <a:p>
            <a:pPr>
              <a:buClrTx/>
              <a:buFontTx/>
              <a:buNone/>
            </a:pPr>
            <a:r>
              <a:rPr lang="en-US" sz="2800" kern="1200" dirty="0">
                <a:solidFill>
                  <a:prstClr val="black"/>
                </a:solidFill>
                <a:latin typeface="Calibri" panose="020F0502020204030204"/>
                <a:ea typeface="+mn-ea"/>
                <a:cs typeface="+mn-cs"/>
              </a:rPr>
              <a:t>Step 3. Sort by the most significant bit</a:t>
            </a:r>
          </a:p>
        </p:txBody>
      </p:sp>
      <p:sp>
        <p:nvSpPr>
          <p:cNvPr id="51" name="Rectangle 12">
            <a:extLst>
              <a:ext uri="{FF2B5EF4-FFF2-40B4-BE49-F238E27FC236}">
                <a16:creationId xmlns:a16="http://schemas.microsoft.com/office/drawing/2014/main" id="{B3097376-F4DC-8302-A659-8B4148EE5197}"/>
              </a:ext>
            </a:extLst>
          </p:cNvPr>
          <p:cNvSpPr>
            <a:spLocks noChangeArrowheads="1"/>
          </p:cNvSpPr>
          <p:nvPr>
            <p:custDataLst>
              <p:tags r:id="rId4"/>
            </p:custDataLst>
          </p:nvPr>
        </p:nvSpPr>
        <p:spPr bwMode="auto">
          <a:xfrm>
            <a:off x="2708409" y="2060784"/>
            <a:ext cx="609600" cy="3200400"/>
          </a:xfrm>
          <a:prstGeom prst="rect">
            <a:avLst/>
          </a:prstGeom>
          <a:solidFill>
            <a:srgbClr val="FF0000">
              <a:alpha val="50195"/>
            </a:srgbClr>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2" name="AutoShape 6">
            <a:extLst>
              <a:ext uri="{FF2B5EF4-FFF2-40B4-BE49-F238E27FC236}">
                <a16:creationId xmlns:a16="http://schemas.microsoft.com/office/drawing/2014/main" id="{FBE899A9-B80B-9953-5B0C-B3B0ED36C621}"/>
              </a:ext>
            </a:extLst>
          </p:cNvPr>
          <p:cNvSpPr>
            <a:spLocks noChangeArrowheads="1"/>
          </p:cNvSpPr>
          <p:nvPr>
            <p:custDataLst>
              <p:tags r:id="rId5"/>
            </p:custDataLst>
          </p:nvPr>
        </p:nvSpPr>
        <p:spPr bwMode="auto">
          <a:xfrm>
            <a:off x="8446104" y="2133448"/>
            <a:ext cx="533400" cy="3048000"/>
          </a:xfrm>
          <a:prstGeom prst="flowChartProcess">
            <a:avLst/>
          </a:prstGeom>
          <a:solidFill>
            <a:srgbClr val="FFFF99"/>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2</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3</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4</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5</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6</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7</a:t>
            </a:r>
          </a:p>
        </p:txBody>
      </p:sp>
    </p:spTree>
    <p:extLst>
      <p:ext uri="{BB962C8B-B14F-4D97-AF65-F5344CB8AC3E}">
        <p14:creationId xmlns:p14="http://schemas.microsoft.com/office/powerpoint/2010/main" val="187145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9" grpId="0"/>
      <p:bldP spid="41" grpId="0"/>
      <p:bldP spid="42" grpId="0" animBg="1"/>
      <p:bldP spid="5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BD3117A-F623-46EF-BDA1-D015920233BA}" type="slidenum">
              <a:rPr lang="en-US" smtClean="0"/>
              <a:pPr/>
              <a:t>57</a:t>
            </a:fld>
            <a:endParaRPr lang="en-US"/>
          </a:p>
        </p:txBody>
      </p:sp>
      <p:sp>
        <p:nvSpPr>
          <p:cNvPr id="16386" name="Rectangle 1026"/>
          <p:cNvSpPr>
            <a:spLocks noGrp="1" noChangeArrowheads="1"/>
          </p:cNvSpPr>
          <p:nvPr>
            <p:ph type="title"/>
          </p:nvPr>
        </p:nvSpPr>
        <p:spPr>
          <a:xfrm>
            <a:off x="563420" y="161925"/>
            <a:ext cx="10945091" cy="733425"/>
          </a:xfrm>
        </p:spPr>
        <p:txBody>
          <a:bodyPr/>
          <a:lstStyle/>
          <a:p>
            <a:r>
              <a:rPr lang="en-US" dirty="0"/>
              <a:t>You can choose an appropriate radix value</a:t>
            </a:r>
          </a:p>
        </p:txBody>
      </p:sp>
      <p:sp>
        <p:nvSpPr>
          <p:cNvPr id="16387" name="Rectangle 1027"/>
          <p:cNvSpPr>
            <a:spLocks noGrp="1" noChangeArrowheads="1"/>
          </p:cNvSpPr>
          <p:nvPr>
            <p:ph type="body" idx="1"/>
          </p:nvPr>
        </p:nvSpPr>
        <p:spPr>
          <a:xfrm>
            <a:off x="563420" y="968953"/>
            <a:ext cx="11114230" cy="2637743"/>
          </a:xfrm>
        </p:spPr>
        <p:txBody>
          <a:bodyPr>
            <a:normAutofit lnSpcReduction="10000"/>
          </a:bodyPr>
          <a:lstStyle/>
          <a:p>
            <a:pPr>
              <a:lnSpc>
                <a:spcPct val="90000"/>
              </a:lnSpc>
            </a:pPr>
            <a:r>
              <a:rPr lang="en-US" dirty="0"/>
              <a:t>Numbers in different formats</a:t>
            </a:r>
          </a:p>
          <a:p>
            <a:pPr lvl="1"/>
            <a:r>
              <a:rPr lang="en-US" dirty="0"/>
              <a:t>decimal whole numbers: (126, 328, 636, 341, 416, 131, 328)</a:t>
            </a:r>
          </a:p>
          <a:p>
            <a:pPr lvl="1"/>
            <a:r>
              <a:rPr lang="en-US" dirty="0"/>
              <a:t>Binary numbers:  (0 001 111 110, 0 ‭101 001 000, 1 001 111 100‬, ‭0 101 010 101, </a:t>
            </a:r>
          </a:p>
          <a:p>
            <a:pPr marL="457200" lvl="1" indent="0">
              <a:buNone/>
            </a:pPr>
            <a:r>
              <a:rPr lang="en-US" dirty="0"/>
              <a:t>‭                                     0 110 100 000, ‭0 010 000 011‬‬‬, ‭0 101 001 000)‬</a:t>
            </a:r>
          </a:p>
          <a:p>
            <a:pPr lvl="1"/>
            <a:r>
              <a:rPr lang="en-US" dirty="0"/>
              <a:t>Octal numbers: (0176, 0510, 1174, 0525, 0640, 0203, 0510)</a:t>
            </a:r>
          </a:p>
          <a:p>
            <a:pPr lvl="1"/>
            <a:r>
              <a:rPr lang="en-US" dirty="0"/>
              <a:t>Hexadecimal numbers: (07E, 148, 27C, 1A0, 083, 148)</a:t>
            </a:r>
          </a:p>
          <a:p>
            <a:r>
              <a:rPr lang="en-US" dirty="0"/>
              <a:t>Radix sort of decimal numbers </a:t>
            </a:r>
            <a:r>
              <a:rPr lang="en-GB" dirty="0"/>
              <a:t>using ten buckets: 0 to 9</a:t>
            </a:r>
          </a:p>
          <a:p>
            <a:endParaRPr lang="en-US" dirty="0"/>
          </a:p>
        </p:txBody>
      </p:sp>
      <p:graphicFrame>
        <p:nvGraphicFramePr>
          <p:cNvPr id="2" name="Table 1">
            <a:extLst>
              <a:ext uri="{FF2B5EF4-FFF2-40B4-BE49-F238E27FC236}">
                <a16:creationId xmlns:a16="http://schemas.microsoft.com/office/drawing/2014/main" id="{C1291CA9-6100-F82E-7DAE-602E95EE21BA}"/>
              </a:ext>
            </a:extLst>
          </p:cNvPr>
          <p:cNvGraphicFramePr>
            <a:graphicFrameLocks noGrp="1"/>
          </p:cNvGraphicFramePr>
          <p:nvPr/>
        </p:nvGraphicFramePr>
        <p:xfrm>
          <a:off x="2204807" y="3613264"/>
          <a:ext cx="585075" cy="2595880"/>
        </p:xfrm>
        <a:graphic>
          <a:graphicData uri="http://schemas.openxmlformats.org/drawingml/2006/table">
            <a:tbl>
              <a:tblPr firstRow="1" bandRow="1">
                <a:tableStyleId>{5940675A-B579-460E-94D1-54222C63F5DA}</a:tableStyleId>
              </a:tblPr>
              <a:tblGrid>
                <a:gridCol w="585075">
                  <a:extLst>
                    <a:ext uri="{9D8B030D-6E8A-4147-A177-3AD203B41FA5}">
                      <a16:colId xmlns:a16="http://schemas.microsoft.com/office/drawing/2014/main" val="686510476"/>
                    </a:ext>
                  </a:extLst>
                </a:gridCol>
              </a:tblGrid>
              <a:tr h="370840">
                <a:tc>
                  <a:txBody>
                    <a:bodyPr/>
                    <a:lstStyle/>
                    <a:p>
                      <a:pPr algn="ctr"/>
                      <a:r>
                        <a:rPr lang="en-US" dirty="0"/>
                        <a:t>34</a:t>
                      </a:r>
                      <a:r>
                        <a:rPr lang="en-US" dirty="0">
                          <a:solidFill>
                            <a:schemeClr val="accent2"/>
                          </a:solidFill>
                        </a:rPr>
                        <a:t>1</a:t>
                      </a:r>
                      <a:endParaRPr lang="en-SE" dirty="0"/>
                    </a:p>
                  </a:txBody>
                  <a:tcPr/>
                </a:tc>
                <a:extLst>
                  <a:ext uri="{0D108BD9-81ED-4DB2-BD59-A6C34878D82A}">
                    <a16:rowId xmlns:a16="http://schemas.microsoft.com/office/drawing/2014/main" val="1405071665"/>
                  </a:ext>
                </a:extLst>
              </a:tr>
              <a:tr h="370840">
                <a:tc>
                  <a:txBody>
                    <a:bodyPr/>
                    <a:lstStyle/>
                    <a:p>
                      <a:pPr algn="ctr"/>
                      <a:r>
                        <a:rPr lang="en-US" dirty="0"/>
                        <a:t>13</a:t>
                      </a:r>
                      <a:r>
                        <a:rPr lang="en-US" dirty="0">
                          <a:solidFill>
                            <a:schemeClr val="accent2"/>
                          </a:solidFill>
                        </a:rPr>
                        <a:t>1</a:t>
                      </a:r>
                      <a:endParaRPr lang="en-SE" dirty="0"/>
                    </a:p>
                  </a:txBody>
                  <a:tcPr/>
                </a:tc>
                <a:extLst>
                  <a:ext uri="{0D108BD9-81ED-4DB2-BD59-A6C34878D82A}">
                    <a16:rowId xmlns:a16="http://schemas.microsoft.com/office/drawing/2014/main" val="2595388276"/>
                  </a:ext>
                </a:extLst>
              </a:tr>
              <a:tr h="370840">
                <a:tc>
                  <a:txBody>
                    <a:bodyPr/>
                    <a:lstStyle/>
                    <a:p>
                      <a:pPr algn="ctr"/>
                      <a:r>
                        <a:rPr lang="en-US" dirty="0"/>
                        <a:t>12</a:t>
                      </a:r>
                      <a:r>
                        <a:rPr lang="en-US" dirty="0">
                          <a:solidFill>
                            <a:schemeClr val="accent2"/>
                          </a:solidFill>
                        </a:rPr>
                        <a:t>6</a:t>
                      </a:r>
                      <a:endParaRPr lang="en-SE" dirty="0"/>
                    </a:p>
                  </a:txBody>
                  <a:tcPr/>
                </a:tc>
                <a:extLst>
                  <a:ext uri="{0D108BD9-81ED-4DB2-BD59-A6C34878D82A}">
                    <a16:rowId xmlns:a16="http://schemas.microsoft.com/office/drawing/2014/main" val="2434161929"/>
                  </a:ext>
                </a:extLst>
              </a:tr>
              <a:tr h="370840">
                <a:tc>
                  <a:txBody>
                    <a:bodyPr/>
                    <a:lstStyle/>
                    <a:p>
                      <a:pPr algn="ctr"/>
                      <a:r>
                        <a:rPr lang="en-US" dirty="0"/>
                        <a:t>63</a:t>
                      </a:r>
                      <a:r>
                        <a:rPr lang="en-US" dirty="0">
                          <a:solidFill>
                            <a:schemeClr val="accent2"/>
                          </a:solidFill>
                        </a:rPr>
                        <a:t>6</a:t>
                      </a:r>
                      <a:endParaRPr lang="en-SE" dirty="0"/>
                    </a:p>
                  </a:txBody>
                  <a:tcPr/>
                </a:tc>
                <a:extLst>
                  <a:ext uri="{0D108BD9-81ED-4DB2-BD59-A6C34878D82A}">
                    <a16:rowId xmlns:a16="http://schemas.microsoft.com/office/drawing/2014/main" val="3618848856"/>
                  </a:ext>
                </a:extLst>
              </a:tr>
              <a:tr h="370840">
                <a:tc>
                  <a:txBody>
                    <a:bodyPr/>
                    <a:lstStyle/>
                    <a:p>
                      <a:pPr algn="ctr"/>
                      <a:r>
                        <a:rPr lang="en-US" dirty="0"/>
                        <a:t>41</a:t>
                      </a:r>
                      <a:r>
                        <a:rPr lang="en-US" dirty="0">
                          <a:solidFill>
                            <a:schemeClr val="accent2"/>
                          </a:solidFill>
                        </a:rPr>
                        <a:t>6</a:t>
                      </a:r>
                      <a:endParaRPr lang="en-SE" dirty="0"/>
                    </a:p>
                  </a:txBody>
                  <a:tcPr/>
                </a:tc>
                <a:extLst>
                  <a:ext uri="{0D108BD9-81ED-4DB2-BD59-A6C34878D82A}">
                    <a16:rowId xmlns:a16="http://schemas.microsoft.com/office/drawing/2014/main" val="1944986019"/>
                  </a:ext>
                </a:extLst>
              </a:tr>
              <a:tr h="370840">
                <a:tc>
                  <a:txBody>
                    <a:bodyPr/>
                    <a:lstStyle/>
                    <a:p>
                      <a:pPr algn="ctr"/>
                      <a:r>
                        <a:rPr lang="en-US" dirty="0"/>
                        <a:t>32</a:t>
                      </a:r>
                      <a:r>
                        <a:rPr lang="en-US" dirty="0">
                          <a:solidFill>
                            <a:schemeClr val="accent2"/>
                          </a:solidFill>
                        </a:rPr>
                        <a:t>8</a:t>
                      </a:r>
                      <a:endParaRPr lang="en-SE" dirty="0"/>
                    </a:p>
                  </a:txBody>
                  <a:tcPr/>
                </a:tc>
                <a:extLst>
                  <a:ext uri="{0D108BD9-81ED-4DB2-BD59-A6C34878D82A}">
                    <a16:rowId xmlns:a16="http://schemas.microsoft.com/office/drawing/2014/main" val="1349512046"/>
                  </a:ext>
                </a:extLst>
              </a:tr>
              <a:tr h="370840">
                <a:tc>
                  <a:txBody>
                    <a:bodyPr/>
                    <a:lstStyle/>
                    <a:p>
                      <a:pPr algn="ctr"/>
                      <a:r>
                        <a:rPr lang="en-US" dirty="0"/>
                        <a:t>32</a:t>
                      </a:r>
                      <a:r>
                        <a:rPr lang="en-US" dirty="0">
                          <a:solidFill>
                            <a:schemeClr val="accent2"/>
                          </a:solidFill>
                        </a:rPr>
                        <a:t>9</a:t>
                      </a:r>
                      <a:endParaRPr lang="en-SE" dirty="0"/>
                    </a:p>
                  </a:txBody>
                  <a:tcPr/>
                </a:tc>
                <a:extLst>
                  <a:ext uri="{0D108BD9-81ED-4DB2-BD59-A6C34878D82A}">
                    <a16:rowId xmlns:a16="http://schemas.microsoft.com/office/drawing/2014/main" val="590241677"/>
                  </a:ext>
                </a:extLst>
              </a:tr>
            </a:tbl>
          </a:graphicData>
        </a:graphic>
      </p:graphicFrame>
      <p:graphicFrame>
        <p:nvGraphicFramePr>
          <p:cNvPr id="5" name="Table 4">
            <a:extLst>
              <a:ext uri="{FF2B5EF4-FFF2-40B4-BE49-F238E27FC236}">
                <a16:creationId xmlns:a16="http://schemas.microsoft.com/office/drawing/2014/main" id="{89E43206-1A84-0668-9FC2-5D9A097D34A7}"/>
              </a:ext>
            </a:extLst>
          </p:cNvPr>
          <p:cNvGraphicFramePr>
            <a:graphicFrameLocks noGrp="1"/>
          </p:cNvGraphicFramePr>
          <p:nvPr/>
        </p:nvGraphicFramePr>
        <p:xfrm>
          <a:off x="3203552" y="3609980"/>
          <a:ext cx="582930" cy="2595880"/>
        </p:xfrm>
        <a:graphic>
          <a:graphicData uri="http://schemas.openxmlformats.org/drawingml/2006/table">
            <a:tbl>
              <a:tblPr firstRow="1" bandRow="1">
                <a:tableStyleId>{5940675A-B579-460E-94D1-54222C63F5DA}</a:tableStyleId>
              </a:tblPr>
              <a:tblGrid>
                <a:gridCol w="582930">
                  <a:extLst>
                    <a:ext uri="{9D8B030D-6E8A-4147-A177-3AD203B41FA5}">
                      <a16:colId xmlns:a16="http://schemas.microsoft.com/office/drawing/2014/main" val="686510476"/>
                    </a:ext>
                  </a:extLst>
                </a:gridCol>
              </a:tblGrid>
              <a:tr h="370840">
                <a:tc>
                  <a:txBody>
                    <a:bodyPr/>
                    <a:lstStyle/>
                    <a:p>
                      <a:pPr algn="ctr"/>
                      <a:r>
                        <a:rPr lang="en-US" dirty="0"/>
                        <a:t>4</a:t>
                      </a:r>
                      <a:r>
                        <a:rPr lang="en-US" dirty="0">
                          <a:solidFill>
                            <a:schemeClr val="accent2"/>
                          </a:solidFill>
                        </a:rPr>
                        <a:t>1</a:t>
                      </a:r>
                      <a:r>
                        <a:rPr lang="en-US" dirty="0"/>
                        <a:t>6</a:t>
                      </a:r>
                      <a:endParaRPr lang="en-SE" dirty="0"/>
                    </a:p>
                  </a:txBody>
                  <a:tcPr/>
                </a:tc>
                <a:extLst>
                  <a:ext uri="{0D108BD9-81ED-4DB2-BD59-A6C34878D82A}">
                    <a16:rowId xmlns:a16="http://schemas.microsoft.com/office/drawing/2014/main" val="1405071665"/>
                  </a:ext>
                </a:extLst>
              </a:tr>
              <a:tr h="370840">
                <a:tc>
                  <a:txBody>
                    <a:bodyPr/>
                    <a:lstStyle/>
                    <a:p>
                      <a:pPr algn="ctr"/>
                      <a:r>
                        <a:rPr lang="en-US" dirty="0"/>
                        <a:t>1</a:t>
                      </a:r>
                      <a:r>
                        <a:rPr lang="en-US" dirty="0">
                          <a:solidFill>
                            <a:schemeClr val="accent2"/>
                          </a:solidFill>
                        </a:rPr>
                        <a:t>2</a:t>
                      </a:r>
                      <a:r>
                        <a:rPr lang="en-US" dirty="0"/>
                        <a:t>6</a:t>
                      </a:r>
                      <a:endParaRPr lang="en-SE" dirty="0"/>
                    </a:p>
                  </a:txBody>
                  <a:tcPr/>
                </a:tc>
                <a:extLst>
                  <a:ext uri="{0D108BD9-81ED-4DB2-BD59-A6C34878D82A}">
                    <a16:rowId xmlns:a16="http://schemas.microsoft.com/office/drawing/2014/main" val="2595388276"/>
                  </a:ext>
                </a:extLst>
              </a:tr>
              <a:tr h="370840">
                <a:tc>
                  <a:txBody>
                    <a:bodyPr/>
                    <a:lstStyle/>
                    <a:p>
                      <a:pPr algn="ctr"/>
                      <a:r>
                        <a:rPr lang="en-US" dirty="0"/>
                        <a:t>3</a:t>
                      </a:r>
                      <a:r>
                        <a:rPr lang="en-US" dirty="0">
                          <a:solidFill>
                            <a:schemeClr val="accent2"/>
                          </a:solidFill>
                        </a:rPr>
                        <a:t>2</a:t>
                      </a:r>
                      <a:r>
                        <a:rPr lang="en-US" dirty="0"/>
                        <a:t>8</a:t>
                      </a:r>
                      <a:endParaRPr lang="en-SE" dirty="0"/>
                    </a:p>
                  </a:txBody>
                  <a:tcPr/>
                </a:tc>
                <a:extLst>
                  <a:ext uri="{0D108BD9-81ED-4DB2-BD59-A6C34878D82A}">
                    <a16:rowId xmlns:a16="http://schemas.microsoft.com/office/drawing/2014/main" val="2434161929"/>
                  </a:ext>
                </a:extLst>
              </a:tr>
              <a:tr h="370840">
                <a:tc>
                  <a:txBody>
                    <a:bodyPr/>
                    <a:lstStyle/>
                    <a:p>
                      <a:pPr algn="ctr"/>
                      <a:r>
                        <a:rPr lang="en-US" dirty="0"/>
                        <a:t>3</a:t>
                      </a:r>
                      <a:r>
                        <a:rPr lang="en-US" dirty="0">
                          <a:solidFill>
                            <a:schemeClr val="accent2"/>
                          </a:solidFill>
                        </a:rPr>
                        <a:t>2</a:t>
                      </a:r>
                      <a:r>
                        <a:rPr lang="en-US" dirty="0"/>
                        <a:t>9</a:t>
                      </a:r>
                      <a:endParaRPr lang="en-SE" dirty="0"/>
                    </a:p>
                  </a:txBody>
                  <a:tcPr/>
                </a:tc>
                <a:extLst>
                  <a:ext uri="{0D108BD9-81ED-4DB2-BD59-A6C34878D82A}">
                    <a16:rowId xmlns:a16="http://schemas.microsoft.com/office/drawing/2014/main" val="3618848856"/>
                  </a:ext>
                </a:extLst>
              </a:tr>
              <a:tr h="370840">
                <a:tc>
                  <a:txBody>
                    <a:bodyPr/>
                    <a:lstStyle/>
                    <a:p>
                      <a:pPr algn="ctr"/>
                      <a:r>
                        <a:rPr lang="en-US" dirty="0"/>
                        <a:t>1</a:t>
                      </a:r>
                      <a:r>
                        <a:rPr lang="en-US" dirty="0">
                          <a:solidFill>
                            <a:schemeClr val="accent2"/>
                          </a:solidFill>
                        </a:rPr>
                        <a:t>3</a:t>
                      </a:r>
                      <a:r>
                        <a:rPr lang="en-US" dirty="0"/>
                        <a:t>1</a:t>
                      </a:r>
                      <a:endParaRPr lang="en-SE" dirty="0"/>
                    </a:p>
                  </a:txBody>
                  <a:tcPr/>
                </a:tc>
                <a:extLst>
                  <a:ext uri="{0D108BD9-81ED-4DB2-BD59-A6C34878D82A}">
                    <a16:rowId xmlns:a16="http://schemas.microsoft.com/office/drawing/2014/main" val="1944986019"/>
                  </a:ext>
                </a:extLst>
              </a:tr>
              <a:tr h="370840">
                <a:tc>
                  <a:txBody>
                    <a:bodyPr/>
                    <a:lstStyle/>
                    <a:p>
                      <a:pPr algn="ctr"/>
                      <a:r>
                        <a:rPr lang="en-US" dirty="0"/>
                        <a:t>6</a:t>
                      </a:r>
                      <a:r>
                        <a:rPr lang="en-US" dirty="0">
                          <a:solidFill>
                            <a:schemeClr val="accent2"/>
                          </a:solidFill>
                        </a:rPr>
                        <a:t>3</a:t>
                      </a:r>
                      <a:r>
                        <a:rPr lang="en-US" dirty="0"/>
                        <a:t>6</a:t>
                      </a:r>
                      <a:endParaRPr lang="en-SE" dirty="0"/>
                    </a:p>
                  </a:txBody>
                  <a:tcPr/>
                </a:tc>
                <a:extLst>
                  <a:ext uri="{0D108BD9-81ED-4DB2-BD59-A6C34878D82A}">
                    <a16:rowId xmlns:a16="http://schemas.microsoft.com/office/drawing/2014/main" val="1349512046"/>
                  </a:ext>
                </a:extLst>
              </a:tr>
              <a:tr h="370840">
                <a:tc>
                  <a:txBody>
                    <a:bodyPr/>
                    <a:lstStyle/>
                    <a:p>
                      <a:pPr algn="ctr"/>
                      <a:r>
                        <a:rPr lang="en-US" dirty="0"/>
                        <a:t>3</a:t>
                      </a:r>
                      <a:r>
                        <a:rPr lang="en-US" dirty="0">
                          <a:solidFill>
                            <a:schemeClr val="accent2"/>
                          </a:solidFill>
                        </a:rPr>
                        <a:t>4</a:t>
                      </a:r>
                      <a:r>
                        <a:rPr lang="en-US" dirty="0"/>
                        <a:t>1</a:t>
                      </a:r>
                      <a:endParaRPr lang="en-SE" dirty="0"/>
                    </a:p>
                  </a:txBody>
                  <a:tcPr/>
                </a:tc>
                <a:extLst>
                  <a:ext uri="{0D108BD9-81ED-4DB2-BD59-A6C34878D82A}">
                    <a16:rowId xmlns:a16="http://schemas.microsoft.com/office/drawing/2014/main" val="590241677"/>
                  </a:ext>
                </a:extLst>
              </a:tr>
            </a:tbl>
          </a:graphicData>
        </a:graphic>
      </p:graphicFrame>
      <p:graphicFrame>
        <p:nvGraphicFramePr>
          <p:cNvPr id="9" name="Table 8">
            <a:extLst>
              <a:ext uri="{FF2B5EF4-FFF2-40B4-BE49-F238E27FC236}">
                <a16:creationId xmlns:a16="http://schemas.microsoft.com/office/drawing/2014/main" id="{01A6F3B5-43CE-6E49-0751-0110E84F86CB}"/>
              </a:ext>
            </a:extLst>
          </p:cNvPr>
          <p:cNvGraphicFramePr>
            <a:graphicFrameLocks noGrp="1"/>
          </p:cNvGraphicFramePr>
          <p:nvPr/>
        </p:nvGraphicFramePr>
        <p:xfrm>
          <a:off x="4200151" y="3609980"/>
          <a:ext cx="582930" cy="2595880"/>
        </p:xfrm>
        <a:graphic>
          <a:graphicData uri="http://schemas.openxmlformats.org/drawingml/2006/table">
            <a:tbl>
              <a:tblPr firstRow="1" bandRow="1">
                <a:tableStyleId>{5940675A-B579-460E-94D1-54222C63F5DA}</a:tableStyleId>
              </a:tblPr>
              <a:tblGrid>
                <a:gridCol w="582930">
                  <a:extLst>
                    <a:ext uri="{9D8B030D-6E8A-4147-A177-3AD203B41FA5}">
                      <a16:colId xmlns:a16="http://schemas.microsoft.com/office/drawing/2014/main" val="686510476"/>
                    </a:ext>
                  </a:extLst>
                </a:gridCol>
              </a:tblGrid>
              <a:tr h="370840">
                <a:tc>
                  <a:txBody>
                    <a:bodyPr/>
                    <a:lstStyle/>
                    <a:p>
                      <a:pPr algn="ctr"/>
                      <a:r>
                        <a:rPr lang="en-US" dirty="0">
                          <a:solidFill>
                            <a:schemeClr val="accent2"/>
                          </a:solidFill>
                        </a:rPr>
                        <a:t>1</a:t>
                      </a:r>
                      <a:r>
                        <a:rPr lang="en-US" dirty="0"/>
                        <a:t>26</a:t>
                      </a:r>
                      <a:endParaRPr lang="en-SE" dirty="0"/>
                    </a:p>
                  </a:txBody>
                  <a:tcPr/>
                </a:tc>
                <a:extLst>
                  <a:ext uri="{0D108BD9-81ED-4DB2-BD59-A6C34878D82A}">
                    <a16:rowId xmlns:a16="http://schemas.microsoft.com/office/drawing/2014/main" val="1405071665"/>
                  </a:ext>
                </a:extLst>
              </a:tr>
              <a:tr h="370840">
                <a:tc>
                  <a:txBody>
                    <a:bodyPr/>
                    <a:lstStyle/>
                    <a:p>
                      <a:pPr algn="ctr"/>
                      <a:r>
                        <a:rPr lang="en-US" dirty="0">
                          <a:solidFill>
                            <a:schemeClr val="accent2"/>
                          </a:solidFill>
                        </a:rPr>
                        <a:t>1</a:t>
                      </a:r>
                      <a:r>
                        <a:rPr lang="en-US" dirty="0"/>
                        <a:t>31</a:t>
                      </a:r>
                      <a:endParaRPr lang="en-SE" dirty="0"/>
                    </a:p>
                  </a:txBody>
                  <a:tcPr/>
                </a:tc>
                <a:extLst>
                  <a:ext uri="{0D108BD9-81ED-4DB2-BD59-A6C34878D82A}">
                    <a16:rowId xmlns:a16="http://schemas.microsoft.com/office/drawing/2014/main" val="2595388276"/>
                  </a:ext>
                </a:extLst>
              </a:tr>
              <a:tr h="370840">
                <a:tc>
                  <a:txBody>
                    <a:bodyPr/>
                    <a:lstStyle/>
                    <a:p>
                      <a:pPr algn="ctr"/>
                      <a:r>
                        <a:rPr lang="en-US" dirty="0">
                          <a:solidFill>
                            <a:schemeClr val="accent2"/>
                          </a:solidFill>
                        </a:rPr>
                        <a:t>3</a:t>
                      </a:r>
                      <a:r>
                        <a:rPr lang="en-US" dirty="0"/>
                        <a:t>28</a:t>
                      </a:r>
                      <a:endParaRPr lang="en-SE" dirty="0"/>
                    </a:p>
                  </a:txBody>
                  <a:tcPr/>
                </a:tc>
                <a:extLst>
                  <a:ext uri="{0D108BD9-81ED-4DB2-BD59-A6C34878D82A}">
                    <a16:rowId xmlns:a16="http://schemas.microsoft.com/office/drawing/2014/main" val="2434161929"/>
                  </a:ext>
                </a:extLst>
              </a:tr>
              <a:tr h="370840">
                <a:tc>
                  <a:txBody>
                    <a:bodyPr/>
                    <a:lstStyle/>
                    <a:p>
                      <a:pPr algn="ctr"/>
                      <a:r>
                        <a:rPr lang="en-US" dirty="0">
                          <a:solidFill>
                            <a:schemeClr val="accent2"/>
                          </a:solidFill>
                        </a:rPr>
                        <a:t>3</a:t>
                      </a:r>
                      <a:r>
                        <a:rPr lang="en-US" dirty="0"/>
                        <a:t>29</a:t>
                      </a:r>
                      <a:endParaRPr lang="en-SE" dirty="0"/>
                    </a:p>
                  </a:txBody>
                  <a:tcPr/>
                </a:tc>
                <a:extLst>
                  <a:ext uri="{0D108BD9-81ED-4DB2-BD59-A6C34878D82A}">
                    <a16:rowId xmlns:a16="http://schemas.microsoft.com/office/drawing/2014/main" val="3618848856"/>
                  </a:ext>
                </a:extLst>
              </a:tr>
              <a:tr h="370840">
                <a:tc>
                  <a:txBody>
                    <a:bodyPr/>
                    <a:lstStyle/>
                    <a:p>
                      <a:pPr algn="ctr"/>
                      <a:r>
                        <a:rPr lang="en-US" dirty="0">
                          <a:solidFill>
                            <a:schemeClr val="accent2"/>
                          </a:solidFill>
                        </a:rPr>
                        <a:t>3</a:t>
                      </a:r>
                      <a:r>
                        <a:rPr lang="en-US" dirty="0"/>
                        <a:t>41</a:t>
                      </a:r>
                      <a:endParaRPr lang="en-SE" dirty="0"/>
                    </a:p>
                  </a:txBody>
                  <a:tcPr/>
                </a:tc>
                <a:extLst>
                  <a:ext uri="{0D108BD9-81ED-4DB2-BD59-A6C34878D82A}">
                    <a16:rowId xmlns:a16="http://schemas.microsoft.com/office/drawing/2014/main" val="1944986019"/>
                  </a:ext>
                </a:extLst>
              </a:tr>
              <a:tr h="370840">
                <a:tc>
                  <a:txBody>
                    <a:bodyPr/>
                    <a:lstStyle/>
                    <a:p>
                      <a:pPr algn="ctr"/>
                      <a:r>
                        <a:rPr lang="en-US" dirty="0">
                          <a:solidFill>
                            <a:schemeClr val="accent2"/>
                          </a:solidFill>
                        </a:rPr>
                        <a:t>4</a:t>
                      </a:r>
                      <a:r>
                        <a:rPr lang="en-US" dirty="0"/>
                        <a:t>16</a:t>
                      </a:r>
                      <a:endParaRPr lang="en-SE" dirty="0"/>
                    </a:p>
                  </a:txBody>
                  <a:tcPr/>
                </a:tc>
                <a:extLst>
                  <a:ext uri="{0D108BD9-81ED-4DB2-BD59-A6C34878D82A}">
                    <a16:rowId xmlns:a16="http://schemas.microsoft.com/office/drawing/2014/main" val="1349512046"/>
                  </a:ext>
                </a:extLst>
              </a:tr>
              <a:tr h="370840">
                <a:tc>
                  <a:txBody>
                    <a:bodyPr/>
                    <a:lstStyle/>
                    <a:p>
                      <a:pPr algn="ctr"/>
                      <a:r>
                        <a:rPr lang="en-US" dirty="0">
                          <a:solidFill>
                            <a:schemeClr val="accent2"/>
                          </a:solidFill>
                        </a:rPr>
                        <a:t>6</a:t>
                      </a:r>
                      <a:r>
                        <a:rPr lang="en-US" dirty="0"/>
                        <a:t>36</a:t>
                      </a:r>
                      <a:endParaRPr lang="en-SE" dirty="0"/>
                    </a:p>
                  </a:txBody>
                  <a:tcPr/>
                </a:tc>
                <a:extLst>
                  <a:ext uri="{0D108BD9-81ED-4DB2-BD59-A6C34878D82A}">
                    <a16:rowId xmlns:a16="http://schemas.microsoft.com/office/drawing/2014/main" val="590241677"/>
                  </a:ext>
                </a:extLst>
              </a:tr>
            </a:tbl>
          </a:graphicData>
        </a:graphic>
      </p:graphicFrame>
      <p:graphicFrame>
        <p:nvGraphicFramePr>
          <p:cNvPr id="10" name="Table 9">
            <a:extLst>
              <a:ext uri="{FF2B5EF4-FFF2-40B4-BE49-F238E27FC236}">
                <a16:creationId xmlns:a16="http://schemas.microsoft.com/office/drawing/2014/main" id="{89758751-6816-CA8B-9C1C-1A6F22A026EB}"/>
              </a:ext>
            </a:extLst>
          </p:cNvPr>
          <p:cNvGraphicFramePr>
            <a:graphicFrameLocks noGrp="1"/>
          </p:cNvGraphicFramePr>
          <p:nvPr/>
        </p:nvGraphicFramePr>
        <p:xfrm>
          <a:off x="1206062" y="3613264"/>
          <a:ext cx="585075" cy="2595880"/>
        </p:xfrm>
        <a:graphic>
          <a:graphicData uri="http://schemas.openxmlformats.org/drawingml/2006/table">
            <a:tbl>
              <a:tblPr firstRow="1" bandRow="1">
                <a:tableStyleId>{5940675A-B579-460E-94D1-54222C63F5DA}</a:tableStyleId>
              </a:tblPr>
              <a:tblGrid>
                <a:gridCol w="585075">
                  <a:extLst>
                    <a:ext uri="{9D8B030D-6E8A-4147-A177-3AD203B41FA5}">
                      <a16:colId xmlns:a16="http://schemas.microsoft.com/office/drawing/2014/main" val="686510476"/>
                    </a:ext>
                  </a:extLst>
                </a:gridCol>
              </a:tblGrid>
              <a:tr h="370840">
                <a:tc>
                  <a:txBody>
                    <a:bodyPr/>
                    <a:lstStyle/>
                    <a:p>
                      <a:pPr algn="ctr"/>
                      <a:r>
                        <a:rPr lang="en-US" dirty="0">
                          <a:solidFill>
                            <a:schemeClr val="tx1"/>
                          </a:solidFill>
                        </a:rPr>
                        <a:t>329</a:t>
                      </a:r>
                      <a:endParaRPr lang="en-SE" dirty="0">
                        <a:solidFill>
                          <a:schemeClr val="tx1"/>
                        </a:solidFill>
                      </a:endParaRPr>
                    </a:p>
                  </a:txBody>
                  <a:tcPr/>
                </a:tc>
                <a:extLst>
                  <a:ext uri="{0D108BD9-81ED-4DB2-BD59-A6C34878D82A}">
                    <a16:rowId xmlns:a16="http://schemas.microsoft.com/office/drawing/2014/main" val="1405071665"/>
                  </a:ext>
                </a:extLst>
              </a:tr>
              <a:tr h="370840">
                <a:tc>
                  <a:txBody>
                    <a:bodyPr/>
                    <a:lstStyle/>
                    <a:p>
                      <a:pPr algn="ctr"/>
                      <a:r>
                        <a:rPr lang="en-US" dirty="0">
                          <a:solidFill>
                            <a:schemeClr val="tx1"/>
                          </a:solidFill>
                        </a:rPr>
                        <a:t>416</a:t>
                      </a:r>
                      <a:endParaRPr lang="en-SE" dirty="0">
                        <a:solidFill>
                          <a:schemeClr val="tx1"/>
                        </a:solidFill>
                      </a:endParaRPr>
                    </a:p>
                  </a:txBody>
                  <a:tcPr/>
                </a:tc>
                <a:extLst>
                  <a:ext uri="{0D108BD9-81ED-4DB2-BD59-A6C34878D82A}">
                    <a16:rowId xmlns:a16="http://schemas.microsoft.com/office/drawing/2014/main" val="2595388276"/>
                  </a:ext>
                </a:extLst>
              </a:tr>
              <a:tr h="370840">
                <a:tc>
                  <a:txBody>
                    <a:bodyPr/>
                    <a:lstStyle/>
                    <a:p>
                      <a:pPr algn="ctr"/>
                      <a:r>
                        <a:rPr lang="en-US" dirty="0">
                          <a:solidFill>
                            <a:schemeClr val="tx1"/>
                          </a:solidFill>
                        </a:rPr>
                        <a:t>126</a:t>
                      </a:r>
                      <a:endParaRPr lang="en-SE" dirty="0">
                        <a:solidFill>
                          <a:schemeClr val="tx1"/>
                        </a:solidFill>
                      </a:endParaRPr>
                    </a:p>
                  </a:txBody>
                  <a:tcPr/>
                </a:tc>
                <a:extLst>
                  <a:ext uri="{0D108BD9-81ED-4DB2-BD59-A6C34878D82A}">
                    <a16:rowId xmlns:a16="http://schemas.microsoft.com/office/drawing/2014/main" val="2434161929"/>
                  </a:ext>
                </a:extLst>
              </a:tr>
              <a:tr h="370840">
                <a:tc>
                  <a:txBody>
                    <a:bodyPr/>
                    <a:lstStyle/>
                    <a:p>
                      <a:pPr algn="ctr"/>
                      <a:r>
                        <a:rPr lang="en-US" dirty="0">
                          <a:solidFill>
                            <a:schemeClr val="tx1"/>
                          </a:solidFill>
                        </a:rPr>
                        <a:t>636</a:t>
                      </a:r>
                      <a:endParaRPr lang="en-SE" dirty="0">
                        <a:solidFill>
                          <a:schemeClr val="tx1"/>
                        </a:solidFill>
                      </a:endParaRPr>
                    </a:p>
                  </a:txBody>
                  <a:tcPr/>
                </a:tc>
                <a:extLst>
                  <a:ext uri="{0D108BD9-81ED-4DB2-BD59-A6C34878D82A}">
                    <a16:rowId xmlns:a16="http://schemas.microsoft.com/office/drawing/2014/main" val="3618848856"/>
                  </a:ext>
                </a:extLst>
              </a:tr>
              <a:tr h="370840">
                <a:tc>
                  <a:txBody>
                    <a:bodyPr/>
                    <a:lstStyle/>
                    <a:p>
                      <a:pPr algn="ctr"/>
                      <a:r>
                        <a:rPr lang="en-US" dirty="0">
                          <a:solidFill>
                            <a:schemeClr val="tx1"/>
                          </a:solidFill>
                        </a:rPr>
                        <a:t>328</a:t>
                      </a:r>
                      <a:endParaRPr lang="en-SE" dirty="0">
                        <a:solidFill>
                          <a:schemeClr val="tx1"/>
                        </a:solidFill>
                      </a:endParaRPr>
                    </a:p>
                  </a:txBody>
                  <a:tcPr/>
                </a:tc>
                <a:extLst>
                  <a:ext uri="{0D108BD9-81ED-4DB2-BD59-A6C34878D82A}">
                    <a16:rowId xmlns:a16="http://schemas.microsoft.com/office/drawing/2014/main" val="19449860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131</a:t>
                      </a:r>
                      <a:endParaRPr lang="en-SE" dirty="0">
                        <a:solidFill>
                          <a:schemeClr val="tx1"/>
                        </a:solidFill>
                      </a:endParaRPr>
                    </a:p>
                  </a:txBody>
                  <a:tcPr/>
                </a:tc>
                <a:extLst>
                  <a:ext uri="{0D108BD9-81ED-4DB2-BD59-A6C34878D82A}">
                    <a16:rowId xmlns:a16="http://schemas.microsoft.com/office/drawing/2014/main" val="1349512046"/>
                  </a:ext>
                </a:extLst>
              </a:tr>
              <a:tr h="370840">
                <a:tc>
                  <a:txBody>
                    <a:bodyPr/>
                    <a:lstStyle/>
                    <a:p>
                      <a:pPr algn="ctr"/>
                      <a:r>
                        <a:rPr lang="en-US" dirty="0">
                          <a:solidFill>
                            <a:schemeClr val="tx1"/>
                          </a:solidFill>
                        </a:rPr>
                        <a:t>341</a:t>
                      </a:r>
                      <a:endParaRPr lang="en-SE" dirty="0">
                        <a:solidFill>
                          <a:schemeClr val="tx1"/>
                        </a:solidFill>
                      </a:endParaRPr>
                    </a:p>
                  </a:txBody>
                  <a:tcPr/>
                </a:tc>
                <a:extLst>
                  <a:ext uri="{0D108BD9-81ED-4DB2-BD59-A6C34878D82A}">
                    <a16:rowId xmlns:a16="http://schemas.microsoft.com/office/drawing/2014/main" val="590241677"/>
                  </a:ext>
                </a:extLst>
              </a:tr>
            </a:tbl>
          </a:graphicData>
        </a:graphic>
      </p:graphicFrame>
      <p:sp>
        <p:nvSpPr>
          <p:cNvPr id="12" name="Arrow: Right 11">
            <a:extLst>
              <a:ext uri="{FF2B5EF4-FFF2-40B4-BE49-F238E27FC236}">
                <a16:creationId xmlns:a16="http://schemas.microsoft.com/office/drawing/2014/main" id="{9F47ACD5-8B54-5B11-46A6-F4649DE057D3}"/>
              </a:ext>
            </a:extLst>
          </p:cNvPr>
          <p:cNvSpPr/>
          <p:nvPr/>
        </p:nvSpPr>
        <p:spPr>
          <a:xfrm>
            <a:off x="1839312" y="4588717"/>
            <a:ext cx="302432" cy="358310"/>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3" name="Arrow: Right 12">
            <a:extLst>
              <a:ext uri="{FF2B5EF4-FFF2-40B4-BE49-F238E27FC236}">
                <a16:creationId xmlns:a16="http://schemas.microsoft.com/office/drawing/2014/main" id="{97C96FDD-93D8-3A8E-E9D4-3F6A35E9C341}"/>
              </a:ext>
            </a:extLst>
          </p:cNvPr>
          <p:cNvSpPr/>
          <p:nvPr/>
        </p:nvSpPr>
        <p:spPr>
          <a:xfrm>
            <a:off x="2845500" y="4588717"/>
            <a:ext cx="302432" cy="358310"/>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4" name="Arrow: Right 13">
            <a:extLst>
              <a:ext uri="{FF2B5EF4-FFF2-40B4-BE49-F238E27FC236}">
                <a16:creationId xmlns:a16="http://schemas.microsoft.com/office/drawing/2014/main" id="{3903AC45-1EE0-311E-1E27-F1DE96CC534A}"/>
              </a:ext>
            </a:extLst>
          </p:cNvPr>
          <p:cNvSpPr/>
          <p:nvPr/>
        </p:nvSpPr>
        <p:spPr>
          <a:xfrm>
            <a:off x="3842100" y="4588717"/>
            <a:ext cx="302432" cy="358310"/>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graphicFrame>
        <p:nvGraphicFramePr>
          <p:cNvPr id="15" name="Table 14">
            <a:extLst>
              <a:ext uri="{FF2B5EF4-FFF2-40B4-BE49-F238E27FC236}">
                <a16:creationId xmlns:a16="http://schemas.microsoft.com/office/drawing/2014/main" id="{07219950-1653-64F6-EBAB-CD88B28E2A67}"/>
              </a:ext>
            </a:extLst>
          </p:cNvPr>
          <p:cNvGraphicFramePr>
            <a:graphicFrameLocks noGrp="1"/>
          </p:cNvGraphicFramePr>
          <p:nvPr/>
        </p:nvGraphicFramePr>
        <p:xfrm>
          <a:off x="7396787" y="3609980"/>
          <a:ext cx="585075" cy="2595880"/>
        </p:xfrm>
        <a:graphic>
          <a:graphicData uri="http://schemas.openxmlformats.org/drawingml/2006/table">
            <a:tbl>
              <a:tblPr firstRow="1" bandRow="1">
                <a:tableStyleId>{5940675A-B579-460E-94D1-54222C63F5DA}</a:tableStyleId>
              </a:tblPr>
              <a:tblGrid>
                <a:gridCol w="585075">
                  <a:extLst>
                    <a:ext uri="{9D8B030D-6E8A-4147-A177-3AD203B41FA5}">
                      <a16:colId xmlns:a16="http://schemas.microsoft.com/office/drawing/2014/main" val="686510476"/>
                    </a:ext>
                  </a:extLst>
                </a:gridCol>
              </a:tblGrid>
              <a:tr h="370840">
                <a:tc>
                  <a:txBody>
                    <a:bodyPr/>
                    <a:lstStyle/>
                    <a:p>
                      <a:pPr algn="r"/>
                      <a:r>
                        <a:rPr lang="en-US" dirty="0"/>
                        <a:t>05</a:t>
                      </a:r>
                      <a:r>
                        <a:rPr lang="en-US" dirty="0">
                          <a:solidFill>
                            <a:schemeClr val="accent2"/>
                          </a:solidFill>
                        </a:rPr>
                        <a:t>1</a:t>
                      </a:r>
                      <a:endParaRPr lang="en-SE" dirty="0"/>
                    </a:p>
                  </a:txBody>
                  <a:tcPr/>
                </a:tc>
                <a:extLst>
                  <a:ext uri="{0D108BD9-81ED-4DB2-BD59-A6C34878D82A}">
                    <a16:rowId xmlns:a16="http://schemas.microsoft.com/office/drawing/2014/main" val="1405071665"/>
                  </a:ext>
                </a:extLst>
              </a:tr>
              <a:tr h="370840">
                <a:tc>
                  <a:txBody>
                    <a:bodyPr/>
                    <a:lstStyle/>
                    <a:p>
                      <a:pPr algn="r"/>
                      <a:r>
                        <a:rPr lang="en-US" dirty="0"/>
                        <a:t>07</a:t>
                      </a:r>
                      <a:r>
                        <a:rPr lang="en-US" dirty="0">
                          <a:solidFill>
                            <a:schemeClr val="accent2"/>
                          </a:solidFill>
                        </a:rPr>
                        <a:t>1</a:t>
                      </a:r>
                      <a:endParaRPr lang="en-SE" dirty="0"/>
                    </a:p>
                  </a:txBody>
                  <a:tcPr/>
                </a:tc>
                <a:extLst>
                  <a:ext uri="{0D108BD9-81ED-4DB2-BD59-A6C34878D82A}">
                    <a16:rowId xmlns:a16="http://schemas.microsoft.com/office/drawing/2014/main" val="2595388276"/>
                  </a:ext>
                </a:extLst>
              </a:tr>
              <a:tr h="370840">
                <a:tc>
                  <a:txBody>
                    <a:bodyPr/>
                    <a:lstStyle/>
                    <a:p>
                      <a:pPr algn="r"/>
                      <a:r>
                        <a:rPr lang="en-US" dirty="0"/>
                        <a:t>41</a:t>
                      </a:r>
                      <a:r>
                        <a:rPr lang="en-US" dirty="0">
                          <a:solidFill>
                            <a:schemeClr val="accent2"/>
                          </a:solidFill>
                        </a:rPr>
                        <a:t>2</a:t>
                      </a:r>
                      <a:endParaRPr lang="en-SE" dirty="0"/>
                    </a:p>
                  </a:txBody>
                  <a:tcPr/>
                </a:tc>
                <a:extLst>
                  <a:ext uri="{0D108BD9-81ED-4DB2-BD59-A6C34878D82A}">
                    <a16:rowId xmlns:a16="http://schemas.microsoft.com/office/drawing/2014/main" val="2434161929"/>
                  </a:ext>
                </a:extLst>
              </a:tr>
              <a:tr h="370840">
                <a:tc>
                  <a:txBody>
                    <a:bodyPr/>
                    <a:lstStyle/>
                    <a:p>
                      <a:pPr algn="r"/>
                      <a:r>
                        <a:rPr lang="en-US" dirty="0"/>
                        <a:t>04</a:t>
                      </a:r>
                      <a:r>
                        <a:rPr lang="en-US" dirty="0">
                          <a:solidFill>
                            <a:schemeClr val="accent2"/>
                          </a:solidFill>
                        </a:rPr>
                        <a:t>3</a:t>
                      </a:r>
                      <a:endParaRPr lang="en-SE" dirty="0"/>
                    </a:p>
                  </a:txBody>
                  <a:tcPr/>
                </a:tc>
                <a:extLst>
                  <a:ext uri="{0D108BD9-81ED-4DB2-BD59-A6C34878D82A}">
                    <a16:rowId xmlns:a16="http://schemas.microsoft.com/office/drawing/2014/main" val="3618848856"/>
                  </a:ext>
                </a:extLst>
              </a:tr>
              <a:tr h="370840">
                <a:tc>
                  <a:txBody>
                    <a:bodyPr/>
                    <a:lstStyle/>
                    <a:p>
                      <a:pPr algn="r"/>
                      <a:r>
                        <a:rPr lang="en-US" dirty="0"/>
                        <a:t>03</a:t>
                      </a:r>
                      <a:r>
                        <a:rPr lang="en-US" dirty="0">
                          <a:solidFill>
                            <a:schemeClr val="accent2"/>
                          </a:solidFill>
                        </a:rPr>
                        <a:t>3</a:t>
                      </a:r>
                      <a:endParaRPr lang="en-SE" dirty="0"/>
                    </a:p>
                  </a:txBody>
                  <a:tcPr/>
                </a:tc>
                <a:extLst>
                  <a:ext uri="{0D108BD9-81ED-4DB2-BD59-A6C34878D82A}">
                    <a16:rowId xmlns:a16="http://schemas.microsoft.com/office/drawing/2014/main" val="1944986019"/>
                  </a:ext>
                </a:extLst>
              </a:tr>
              <a:tr h="370840">
                <a:tc>
                  <a:txBody>
                    <a:bodyPr/>
                    <a:lstStyle/>
                    <a:p>
                      <a:pPr algn="r"/>
                      <a:r>
                        <a:rPr lang="en-US" dirty="0"/>
                        <a:t>81</a:t>
                      </a:r>
                      <a:r>
                        <a:rPr lang="en-US" dirty="0">
                          <a:solidFill>
                            <a:schemeClr val="accent2"/>
                          </a:solidFill>
                        </a:rPr>
                        <a:t>7</a:t>
                      </a:r>
                      <a:endParaRPr lang="en-SE" dirty="0"/>
                    </a:p>
                  </a:txBody>
                  <a:tcPr/>
                </a:tc>
                <a:extLst>
                  <a:ext uri="{0D108BD9-81ED-4DB2-BD59-A6C34878D82A}">
                    <a16:rowId xmlns:a16="http://schemas.microsoft.com/office/drawing/2014/main" val="1349512046"/>
                  </a:ext>
                </a:extLst>
              </a:tr>
              <a:tr h="370840">
                <a:tc>
                  <a:txBody>
                    <a:bodyPr/>
                    <a:lstStyle/>
                    <a:p>
                      <a:pPr algn="r"/>
                      <a:r>
                        <a:rPr lang="en-US" dirty="0">
                          <a:solidFill>
                            <a:schemeClr val="tx1"/>
                          </a:solidFill>
                        </a:rPr>
                        <a:t>00</a:t>
                      </a:r>
                      <a:r>
                        <a:rPr lang="en-US" dirty="0">
                          <a:solidFill>
                            <a:schemeClr val="accent2"/>
                          </a:solidFill>
                        </a:rPr>
                        <a:t>9</a:t>
                      </a:r>
                      <a:endParaRPr lang="en-SE" dirty="0"/>
                    </a:p>
                  </a:txBody>
                  <a:tcPr/>
                </a:tc>
                <a:extLst>
                  <a:ext uri="{0D108BD9-81ED-4DB2-BD59-A6C34878D82A}">
                    <a16:rowId xmlns:a16="http://schemas.microsoft.com/office/drawing/2014/main" val="590241677"/>
                  </a:ext>
                </a:extLst>
              </a:tr>
            </a:tbl>
          </a:graphicData>
        </a:graphic>
      </p:graphicFrame>
      <p:graphicFrame>
        <p:nvGraphicFramePr>
          <p:cNvPr id="16" name="Table 15">
            <a:extLst>
              <a:ext uri="{FF2B5EF4-FFF2-40B4-BE49-F238E27FC236}">
                <a16:creationId xmlns:a16="http://schemas.microsoft.com/office/drawing/2014/main" id="{8CADF59C-9BF1-AF0D-CE1A-6C27042FC015}"/>
              </a:ext>
            </a:extLst>
          </p:cNvPr>
          <p:cNvGraphicFramePr>
            <a:graphicFrameLocks noGrp="1"/>
          </p:cNvGraphicFramePr>
          <p:nvPr/>
        </p:nvGraphicFramePr>
        <p:xfrm>
          <a:off x="8395532" y="3606696"/>
          <a:ext cx="582930" cy="2595880"/>
        </p:xfrm>
        <a:graphic>
          <a:graphicData uri="http://schemas.openxmlformats.org/drawingml/2006/table">
            <a:tbl>
              <a:tblPr firstRow="1" bandRow="1">
                <a:tableStyleId>{5940675A-B579-460E-94D1-54222C63F5DA}</a:tableStyleId>
              </a:tblPr>
              <a:tblGrid>
                <a:gridCol w="582930">
                  <a:extLst>
                    <a:ext uri="{9D8B030D-6E8A-4147-A177-3AD203B41FA5}">
                      <a16:colId xmlns:a16="http://schemas.microsoft.com/office/drawing/2014/main" val="686510476"/>
                    </a:ext>
                  </a:extLst>
                </a:gridCol>
              </a:tblGrid>
              <a:tr h="370840">
                <a:tc>
                  <a:txBody>
                    <a:bodyPr/>
                    <a:lstStyle/>
                    <a:p>
                      <a:pPr algn="r"/>
                      <a:r>
                        <a:rPr lang="en-US" dirty="0">
                          <a:solidFill>
                            <a:schemeClr val="tx1"/>
                          </a:solidFill>
                        </a:rPr>
                        <a:t>0</a:t>
                      </a:r>
                      <a:r>
                        <a:rPr lang="en-US" dirty="0">
                          <a:solidFill>
                            <a:schemeClr val="accent2"/>
                          </a:solidFill>
                        </a:rPr>
                        <a:t>0</a:t>
                      </a:r>
                      <a:r>
                        <a:rPr lang="en-US" dirty="0">
                          <a:solidFill>
                            <a:schemeClr val="tx1"/>
                          </a:solidFill>
                        </a:rPr>
                        <a:t>9</a:t>
                      </a:r>
                      <a:endParaRPr lang="en-SE" dirty="0">
                        <a:solidFill>
                          <a:schemeClr val="tx1"/>
                        </a:solidFill>
                      </a:endParaRPr>
                    </a:p>
                  </a:txBody>
                  <a:tcPr/>
                </a:tc>
                <a:extLst>
                  <a:ext uri="{0D108BD9-81ED-4DB2-BD59-A6C34878D82A}">
                    <a16:rowId xmlns:a16="http://schemas.microsoft.com/office/drawing/2014/main" val="1405071665"/>
                  </a:ext>
                </a:extLst>
              </a:tr>
              <a:tr h="370840">
                <a:tc>
                  <a:txBody>
                    <a:bodyPr/>
                    <a:lstStyle/>
                    <a:p>
                      <a:pPr algn="r"/>
                      <a:r>
                        <a:rPr lang="en-US" dirty="0"/>
                        <a:t>4</a:t>
                      </a:r>
                      <a:r>
                        <a:rPr lang="en-US" dirty="0">
                          <a:solidFill>
                            <a:schemeClr val="accent2"/>
                          </a:solidFill>
                        </a:rPr>
                        <a:t>1</a:t>
                      </a:r>
                      <a:r>
                        <a:rPr lang="en-US" dirty="0"/>
                        <a:t>2</a:t>
                      </a:r>
                      <a:endParaRPr lang="en-SE" dirty="0"/>
                    </a:p>
                  </a:txBody>
                  <a:tcPr/>
                </a:tc>
                <a:extLst>
                  <a:ext uri="{0D108BD9-81ED-4DB2-BD59-A6C34878D82A}">
                    <a16:rowId xmlns:a16="http://schemas.microsoft.com/office/drawing/2014/main" val="2595388276"/>
                  </a:ext>
                </a:extLst>
              </a:tr>
              <a:tr h="370840">
                <a:tc>
                  <a:txBody>
                    <a:bodyPr/>
                    <a:lstStyle/>
                    <a:p>
                      <a:pPr algn="r"/>
                      <a:r>
                        <a:rPr lang="en-US" dirty="0"/>
                        <a:t>8</a:t>
                      </a:r>
                      <a:r>
                        <a:rPr lang="en-US" dirty="0">
                          <a:solidFill>
                            <a:schemeClr val="accent2"/>
                          </a:solidFill>
                        </a:rPr>
                        <a:t>1</a:t>
                      </a:r>
                      <a:r>
                        <a:rPr lang="en-US" dirty="0"/>
                        <a:t>7</a:t>
                      </a:r>
                      <a:endParaRPr lang="en-SE" dirty="0"/>
                    </a:p>
                  </a:txBody>
                  <a:tcPr/>
                </a:tc>
                <a:extLst>
                  <a:ext uri="{0D108BD9-81ED-4DB2-BD59-A6C34878D82A}">
                    <a16:rowId xmlns:a16="http://schemas.microsoft.com/office/drawing/2014/main" val="2434161929"/>
                  </a:ext>
                </a:extLst>
              </a:tr>
              <a:tr h="370840">
                <a:tc>
                  <a:txBody>
                    <a:bodyPr/>
                    <a:lstStyle/>
                    <a:p>
                      <a:pPr algn="r"/>
                      <a:r>
                        <a:rPr lang="en-US" dirty="0"/>
                        <a:t>0</a:t>
                      </a:r>
                      <a:r>
                        <a:rPr lang="en-US" dirty="0">
                          <a:solidFill>
                            <a:schemeClr val="accent2"/>
                          </a:solidFill>
                        </a:rPr>
                        <a:t>3</a:t>
                      </a:r>
                      <a:r>
                        <a:rPr lang="en-US" dirty="0"/>
                        <a:t>3</a:t>
                      </a:r>
                      <a:endParaRPr lang="en-SE" dirty="0"/>
                    </a:p>
                  </a:txBody>
                  <a:tcPr/>
                </a:tc>
                <a:extLst>
                  <a:ext uri="{0D108BD9-81ED-4DB2-BD59-A6C34878D82A}">
                    <a16:rowId xmlns:a16="http://schemas.microsoft.com/office/drawing/2014/main" val="3618848856"/>
                  </a:ext>
                </a:extLst>
              </a:tr>
              <a:tr h="370840">
                <a:tc>
                  <a:txBody>
                    <a:bodyPr/>
                    <a:lstStyle/>
                    <a:p>
                      <a:pPr algn="r"/>
                      <a:r>
                        <a:rPr lang="en-US" dirty="0"/>
                        <a:t>0</a:t>
                      </a:r>
                      <a:r>
                        <a:rPr lang="en-US" dirty="0">
                          <a:solidFill>
                            <a:schemeClr val="accent2"/>
                          </a:solidFill>
                        </a:rPr>
                        <a:t>4</a:t>
                      </a:r>
                      <a:r>
                        <a:rPr lang="en-US" dirty="0"/>
                        <a:t>3</a:t>
                      </a:r>
                      <a:endParaRPr lang="en-SE" dirty="0"/>
                    </a:p>
                  </a:txBody>
                  <a:tcPr/>
                </a:tc>
                <a:extLst>
                  <a:ext uri="{0D108BD9-81ED-4DB2-BD59-A6C34878D82A}">
                    <a16:rowId xmlns:a16="http://schemas.microsoft.com/office/drawing/2014/main" val="1944986019"/>
                  </a:ext>
                </a:extLst>
              </a:tr>
              <a:tr h="370840">
                <a:tc>
                  <a:txBody>
                    <a:bodyPr/>
                    <a:lstStyle/>
                    <a:p>
                      <a:pPr algn="r"/>
                      <a:r>
                        <a:rPr lang="en-US" dirty="0"/>
                        <a:t>0</a:t>
                      </a:r>
                      <a:r>
                        <a:rPr lang="en-US" dirty="0">
                          <a:solidFill>
                            <a:schemeClr val="accent2"/>
                          </a:solidFill>
                        </a:rPr>
                        <a:t>5</a:t>
                      </a:r>
                      <a:r>
                        <a:rPr lang="en-US" dirty="0"/>
                        <a:t>1</a:t>
                      </a:r>
                      <a:endParaRPr lang="en-SE" dirty="0"/>
                    </a:p>
                  </a:txBody>
                  <a:tcPr/>
                </a:tc>
                <a:extLst>
                  <a:ext uri="{0D108BD9-81ED-4DB2-BD59-A6C34878D82A}">
                    <a16:rowId xmlns:a16="http://schemas.microsoft.com/office/drawing/2014/main" val="1349512046"/>
                  </a:ext>
                </a:extLst>
              </a:tr>
              <a:tr h="370840">
                <a:tc>
                  <a:txBody>
                    <a:bodyPr/>
                    <a:lstStyle/>
                    <a:p>
                      <a:pPr algn="r"/>
                      <a:r>
                        <a:rPr lang="en-US" dirty="0"/>
                        <a:t>0</a:t>
                      </a:r>
                      <a:r>
                        <a:rPr lang="en-US" dirty="0">
                          <a:solidFill>
                            <a:schemeClr val="accent2"/>
                          </a:solidFill>
                        </a:rPr>
                        <a:t>7</a:t>
                      </a:r>
                      <a:r>
                        <a:rPr lang="en-US" dirty="0"/>
                        <a:t>1</a:t>
                      </a:r>
                      <a:endParaRPr lang="en-SE" dirty="0"/>
                    </a:p>
                  </a:txBody>
                  <a:tcPr/>
                </a:tc>
                <a:extLst>
                  <a:ext uri="{0D108BD9-81ED-4DB2-BD59-A6C34878D82A}">
                    <a16:rowId xmlns:a16="http://schemas.microsoft.com/office/drawing/2014/main" val="590241677"/>
                  </a:ext>
                </a:extLst>
              </a:tr>
            </a:tbl>
          </a:graphicData>
        </a:graphic>
      </p:graphicFrame>
      <p:graphicFrame>
        <p:nvGraphicFramePr>
          <p:cNvPr id="17" name="Table 16">
            <a:extLst>
              <a:ext uri="{FF2B5EF4-FFF2-40B4-BE49-F238E27FC236}">
                <a16:creationId xmlns:a16="http://schemas.microsoft.com/office/drawing/2014/main" id="{E993D66B-E882-F694-CECD-BA0E87D8116C}"/>
              </a:ext>
            </a:extLst>
          </p:cNvPr>
          <p:cNvGraphicFramePr>
            <a:graphicFrameLocks noGrp="1"/>
          </p:cNvGraphicFramePr>
          <p:nvPr/>
        </p:nvGraphicFramePr>
        <p:xfrm>
          <a:off x="9392131" y="3606696"/>
          <a:ext cx="582930" cy="2595880"/>
        </p:xfrm>
        <a:graphic>
          <a:graphicData uri="http://schemas.openxmlformats.org/drawingml/2006/table">
            <a:tbl>
              <a:tblPr firstRow="1" bandRow="1">
                <a:tableStyleId>{5940675A-B579-460E-94D1-54222C63F5DA}</a:tableStyleId>
              </a:tblPr>
              <a:tblGrid>
                <a:gridCol w="582930">
                  <a:extLst>
                    <a:ext uri="{9D8B030D-6E8A-4147-A177-3AD203B41FA5}">
                      <a16:colId xmlns:a16="http://schemas.microsoft.com/office/drawing/2014/main" val="686510476"/>
                    </a:ext>
                  </a:extLst>
                </a:gridCol>
              </a:tblGrid>
              <a:tr h="370840">
                <a:tc>
                  <a:txBody>
                    <a:bodyPr/>
                    <a:lstStyle/>
                    <a:p>
                      <a:pPr algn="r"/>
                      <a:r>
                        <a:rPr lang="en-US" dirty="0">
                          <a:solidFill>
                            <a:schemeClr val="accent2"/>
                          </a:solidFill>
                        </a:rPr>
                        <a:t>0</a:t>
                      </a:r>
                      <a:r>
                        <a:rPr lang="en-US" dirty="0">
                          <a:solidFill>
                            <a:schemeClr val="tx1"/>
                          </a:solidFill>
                        </a:rPr>
                        <a:t>09</a:t>
                      </a:r>
                      <a:endParaRPr lang="en-SE" dirty="0">
                        <a:solidFill>
                          <a:schemeClr val="tx1"/>
                        </a:solidFill>
                      </a:endParaRPr>
                    </a:p>
                  </a:txBody>
                  <a:tcPr/>
                </a:tc>
                <a:extLst>
                  <a:ext uri="{0D108BD9-81ED-4DB2-BD59-A6C34878D82A}">
                    <a16:rowId xmlns:a16="http://schemas.microsoft.com/office/drawing/2014/main" val="1405071665"/>
                  </a:ext>
                </a:extLst>
              </a:tr>
              <a:tr h="370840">
                <a:tc>
                  <a:txBody>
                    <a:bodyPr/>
                    <a:lstStyle/>
                    <a:p>
                      <a:pPr algn="r"/>
                      <a:r>
                        <a:rPr lang="en-US" dirty="0">
                          <a:solidFill>
                            <a:schemeClr val="accent2"/>
                          </a:solidFill>
                        </a:rPr>
                        <a:t>0</a:t>
                      </a:r>
                      <a:r>
                        <a:rPr lang="en-US" dirty="0"/>
                        <a:t>33</a:t>
                      </a:r>
                      <a:endParaRPr lang="en-SE" dirty="0"/>
                    </a:p>
                  </a:txBody>
                  <a:tcPr/>
                </a:tc>
                <a:extLst>
                  <a:ext uri="{0D108BD9-81ED-4DB2-BD59-A6C34878D82A}">
                    <a16:rowId xmlns:a16="http://schemas.microsoft.com/office/drawing/2014/main" val="2595388276"/>
                  </a:ext>
                </a:extLst>
              </a:tr>
              <a:tr h="370840">
                <a:tc>
                  <a:txBody>
                    <a:bodyPr/>
                    <a:lstStyle/>
                    <a:p>
                      <a:pPr algn="r"/>
                      <a:r>
                        <a:rPr lang="en-US" dirty="0">
                          <a:solidFill>
                            <a:schemeClr val="accent2"/>
                          </a:solidFill>
                        </a:rPr>
                        <a:t>0</a:t>
                      </a:r>
                      <a:r>
                        <a:rPr lang="en-US" dirty="0"/>
                        <a:t>43</a:t>
                      </a:r>
                      <a:endParaRPr lang="en-SE" dirty="0"/>
                    </a:p>
                  </a:txBody>
                  <a:tcPr/>
                </a:tc>
                <a:extLst>
                  <a:ext uri="{0D108BD9-81ED-4DB2-BD59-A6C34878D82A}">
                    <a16:rowId xmlns:a16="http://schemas.microsoft.com/office/drawing/2014/main" val="2434161929"/>
                  </a:ext>
                </a:extLst>
              </a:tr>
              <a:tr h="370840">
                <a:tc>
                  <a:txBody>
                    <a:bodyPr/>
                    <a:lstStyle/>
                    <a:p>
                      <a:pPr algn="r"/>
                      <a:r>
                        <a:rPr lang="en-US" dirty="0">
                          <a:solidFill>
                            <a:schemeClr val="accent2"/>
                          </a:solidFill>
                        </a:rPr>
                        <a:t>0</a:t>
                      </a:r>
                      <a:r>
                        <a:rPr lang="en-US" dirty="0"/>
                        <a:t>51</a:t>
                      </a:r>
                      <a:endParaRPr lang="en-SE" dirty="0"/>
                    </a:p>
                  </a:txBody>
                  <a:tcPr/>
                </a:tc>
                <a:extLst>
                  <a:ext uri="{0D108BD9-81ED-4DB2-BD59-A6C34878D82A}">
                    <a16:rowId xmlns:a16="http://schemas.microsoft.com/office/drawing/2014/main" val="3618848856"/>
                  </a:ext>
                </a:extLst>
              </a:tr>
              <a:tr h="370840">
                <a:tc>
                  <a:txBody>
                    <a:bodyPr/>
                    <a:lstStyle/>
                    <a:p>
                      <a:pPr algn="r"/>
                      <a:r>
                        <a:rPr lang="en-US" dirty="0">
                          <a:solidFill>
                            <a:schemeClr val="accent2"/>
                          </a:solidFill>
                        </a:rPr>
                        <a:t>0</a:t>
                      </a:r>
                      <a:r>
                        <a:rPr lang="en-US" dirty="0"/>
                        <a:t>71</a:t>
                      </a:r>
                      <a:endParaRPr lang="en-SE" dirty="0"/>
                    </a:p>
                  </a:txBody>
                  <a:tcPr/>
                </a:tc>
                <a:extLst>
                  <a:ext uri="{0D108BD9-81ED-4DB2-BD59-A6C34878D82A}">
                    <a16:rowId xmlns:a16="http://schemas.microsoft.com/office/drawing/2014/main" val="1944986019"/>
                  </a:ext>
                </a:extLst>
              </a:tr>
              <a:tr h="370840">
                <a:tc>
                  <a:txBody>
                    <a:bodyPr/>
                    <a:lstStyle/>
                    <a:p>
                      <a:pPr algn="r"/>
                      <a:r>
                        <a:rPr lang="en-US" dirty="0">
                          <a:solidFill>
                            <a:schemeClr val="accent2"/>
                          </a:solidFill>
                        </a:rPr>
                        <a:t>4</a:t>
                      </a:r>
                      <a:r>
                        <a:rPr lang="en-US" dirty="0"/>
                        <a:t>12</a:t>
                      </a:r>
                      <a:endParaRPr lang="en-SE" dirty="0"/>
                    </a:p>
                  </a:txBody>
                  <a:tcPr/>
                </a:tc>
                <a:extLst>
                  <a:ext uri="{0D108BD9-81ED-4DB2-BD59-A6C34878D82A}">
                    <a16:rowId xmlns:a16="http://schemas.microsoft.com/office/drawing/2014/main" val="1349512046"/>
                  </a:ext>
                </a:extLst>
              </a:tr>
              <a:tr h="370840">
                <a:tc>
                  <a:txBody>
                    <a:bodyPr/>
                    <a:lstStyle/>
                    <a:p>
                      <a:pPr algn="r"/>
                      <a:r>
                        <a:rPr lang="en-US" dirty="0">
                          <a:solidFill>
                            <a:schemeClr val="accent2"/>
                          </a:solidFill>
                        </a:rPr>
                        <a:t>8</a:t>
                      </a:r>
                      <a:r>
                        <a:rPr lang="en-US" dirty="0"/>
                        <a:t>17</a:t>
                      </a:r>
                      <a:endParaRPr lang="en-SE" dirty="0"/>
                    </a:p>
                  </a:txBody>
                  <a:tcPr/>
                </a:tc>
                <a:extLst>
                  <a:ext uri="{0D108BD9-81ED-4DB2-BD59-A6C34878D82A}">
                    <a16:rowId xmlns:a16="http://schemas.microsoft.com/office/drawing/2014/main" val="590241677"/>
                  </a:ext>
                </a:extLst>
              </a:tr>
            </a:tbl>
          </a:graphicData>
        </a:graphic>
      </p:graphicFrame>
      <p:graphicFrame>
        <p:nvGraphicFramePr>
          <p:cNvPr id="18" name="Table 17">
            <a:extLst>
              <a:ext uri="{FF2B5EF4-FFF2-40B4-BE49-F238E27FC236}">
                <a16:creationId xmlns:a16="http://schemas.microsoft.com/office/drawing/2014/main" id="{45314402-95F4-B931-D365-CE1EB927136C}"/>
              </a:ext>
            </a:extLst>
          </p:cNvPr>
          <p:cNvGraphicFramePr>
            <a:graphicFrameLocks noGrp="1"/>
          </p:cNvGraphicFramePr>
          <p:nvPr/>
        </p:nvGraphicFramePr>
        <p:xfrm>
          <a:off x="6398042" y="3609980"/>
          <a:ext cx="585075" cy="2595880"/>
        </p:xfrm>
        <a:graphic>
          <a:graphicData uri="http://schemas.openxmlformats.org/drawingml/2006/table">
            <a:tbl>
              <a:tblPr firstRow="1" bandRow="1">
                <a:tableStyleId>{5940675A-B579-460E-94D1-54222C63F5DA}</a:tableStyleId>
              </a:tblPr>
              <a:tblGrid>
                <a:gridCol w="585075">
                  <a:extLst>
                    <a:ext uri="{9D8B030D-6E8A-4147-A177-3AD203B41FA5}">
                      <a16:colId xmlns:a16="http://schemas.microsoft.com/office/drawing/2014/main" val="686510476"/>
                    </a:ext>
                  </a:extLst>
                </a:gridCol>
              </a:tblGrid>
              <a:tr h="370840">
                <a:tc>
                  <a:txBody>
                    <a:bodyPr/>
                    <a:lstStyle/>
                    <a:p>
                      <a:pPr algn="r"/>
                      <a:r>
                        <a:rPr lang="en-US" dirty="0">
                          <a:solidFill>
                            <a:schemeClr val="tx1"/>
                          </a:solidFill>
                        </a:rPr>
                        <a:t>043</a:t>
                      </a:r>
                      <a:endParaRPr lang="en-SE" dirty="0">
                        <a:solidFill>
                          <a:schemeClr val="tx1"/>
                        </a:solidFill>
                      </a:endParaRPr>
                    </a:p>
                  </a:txBody>
                  <a:tcPr/>
                </a:tc>
                <a:extLst>
                  <a:ext uri="{0D108BD9-81ED-4DB2-BD59-A6C34878D82A}">
                    <a16:rowId xmlns:a16="http://schemas.microsoft.com/office/drawing/2014/main" val="1405071665"/>
                  </a:ext>
                </a:extLst>
              </a:tr>
              <a:tr h="370840">
                <a:tc>
                  <a:txBody>
                    <a:bodyPr/>
                    <a:lstStyle/>
                    <a:p>
                      <a:pPr algn="r"/>
                      <a:r>
                        <a:rPr lang="en-US" dirty="0">
                          <a:solidFill>
                            <a:schemeClr val="tx1"/>
                          </a:solidFill>
                        </a:rPr>
                        <a:t>009</a:t>
                      </a:r>
                      <a:endParaRPr lang="en-SE" dirty="0">
                        <a:solidFill>
                          <a:schemeClr val="tx1"/>
                        </a:solidFill>
                      </a:endParaRPr>
                    </a:p>
                  </a:txBody>
                  <a:tcPr/>
                </a:tc>
                <a:extLst>
                  <a:ext uri="{0D108BD9-81ED-4DB2-BD59-A6C34878D82A}">
                    <a16:rowId xmlns:a16="http://schemas.microsoft.com/office/drawing/2014/main" val="2595388276"/>
                  </a:ext>
                </a:extLst>
              </a:tr>
              <a:tr h="370840">
                <a:tc>
                  <a:txBody>
                    <a:bodyPr/>
                    <a:lstStyle/>
                    <a:p>
                      <a:pPr algn="r"/>
                      <a:r>
                        <a:rPr lang="en-US" dirty="0">
                          <a:solidFill>
                            <a:schemeClr val="tx1"/>
                          </a:solidFill>
                        </a:rPr>
                        <a:t>817</a:t>
                      </a:r>
                      <a:endParaRPr lang="en-SE" dirty="0">
                        <a:solidFill>
                          <a:schemeClr val="tx1"/>
                        </a:solidFill>
                      </a:endParaRPr>
                    </a:p>
                  </a:txBody>
                  <a:tcPr/>
                </a:tc>
                <a:extLst>
                  <a:ext uri="{0D108BD9-81ED-4DB2-BD59-A6C34878D82A}">
                    <a16:rowId xmlns:a16="http://schemas.microsoft.com/office/drawing/2014/main" val="2434161929"/>
                  </a:ext>
                </a:extLst>
              </a:tr>
              <a:tr h="370840">
                <a:tc>
                  <a:txBody>
                    <a:bodyPr/>
                    <a:lstStyle/>
                    <a:p>
                      <a:pPr algn="r"/>
                      <a:r>
                        <a:rPr lang="en-US" dirty="0">
                          <a:solidFill>
                            <a:schemeClr val="tx1"/>
                          </a:solidFill>
                        </a:rPr>
                        <a:t>412</a:t>
                      </a:r>
                      <a:endParaRPr lang="en-SE" dirty="0">
                        <a:solidFill>
                          <a:schemeClr val="tx1"/>
                        </a:solidFill>
                      </a:endParaRPr>
                    </a:p>
                  </a:txBody>
                  <a:tcPr/>
                </a:tc>
                <a:extLst>
                  <a:ext uri="{0D108BD9-81ED-4DB2-BD59-A6C34878D82A}">
                    <a16:rowId xmlns:a16="http://schemas.microsoft.com/office/drawing/2014/main" val="3618848856"/>
                  </a:ext>
                </a:extLst>
              </a:tr>
              <a:tr h="370840">
                <a:tc>
                  <a:txBody>
                    <a:bodyPr/>
                    <a:lstStyle/>
                    <a:p>
                      <a:pPr algn="r"/>
                      <a:r>
                        <a:rPr lang="en-US" dirty="0">
                          <a:solidFill>
                            <a:schemeClr val="tx1"/>
                          </a:solidFill>
                        </a:rPr>
                        <a:t>051</a:t>
                      </a:r>
                      <a:endParaRPr lang="en-SE" dirty="0">
                        <a:solidFill>
                          <a:schemeClr val="tx1"/>
                        </a:solidFill>
                      </a:endParaRPr>
                    </a:p>
                  </a:txBody>
                  <a:tcPr/>
                </a:tc>
                <a:extLst>
                  <a:ext uri="{0D108BD9-81ED-4DB2-BD59-A6C34878D82A}">
                    <a16:rowId xmlns:a16="http://schemas.microsoft.com/office/drawing/2014/main" val="194498601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033</a:t>
                      </a:r>
                      <a:endParaRPr lang="en-SE" dirty="0">
                        <a:solidFill>
                          <a:schemeClr val="tx1"/>
                        </a:solidFill>
                      </a:endParaRPr>
                    </a:p>
                  </a:txBody>
                  <a:tcPr/>
                </a:tc>
                <a:extLst>
                  <a:ext uri="{0D108BD9-81ED-4DB2-BD59-A6C34878D82A}">
                    <a16:rowId xmlns:a16="http://schemas.microsoft.com/office/drawing/2014/main" val="1349512046"/>
                  </a:ext>
                </a:extLst>
              </a:tr>
              <a:tr h="370840">
                <a:tc>
                  <a:txBody>
                    <a:bodyPr/>
                    <a:lstStyle/>
                    <a:p>
                      <a:pPr algn="r"/>
                      <a:r>
                        <a:rPr lang="en-US" dirty="0">
                          <a:solidFill>
                            <a:schemeClr val="tx1"/>
                          </a:solidFill>
                        </a:rPr>
                        <a:t>071</a:t>
                      </a:r>
                      <a:endParaRPr lang="en-SE" dirty="0">
                        <a:solidFill>
                          <a:schemeClr val="tx1"/>
                        </a:solidFill>
                      </a:endParaRPr>
                    </a:p>
                  </a:txBody>
                  <a:tcPr/>
                </a:tc>
                <a:extLst>
                  <a:ext uri="{0D108BD9-81ED-4DB2-BD59-A6C34878D82A}">
                    <a16:rowId xmlns:a16="http://schemas.microsoft.com/office/drawing/2014/main" val="590241677"/>
                  </a:ext>
                </a:extLst>
              </a:tr>
            </a:tbl>
          </a:graphicData>
        </a:graphic>
      </p:graphicFrame>
      <p:sp>
        <p:nvSpPr>
          <p:cNvPr id="19" name="Arrow: Right 18">
            <a:extLst>
              <a:ext uri="{FF2B5EF4-FFF2-40B4-BE49-F238E27FC236}">
                <a16:creationId xmlns:a16="http://schemas.microsoft.com/office/drawing/2014/main" id="{9310D567-F10A-B1D0-64C9-2AD0D43A6593}"/>
              </a:ext>
            </a:extLst>
          </p:cNvPr>
          <p:cNvSpPr/>
          <p:nvPr/>
        </p:nvSpPr>
        <p:spPr>
          <a:xfrm>
            <a:off x="7031292" y="4585433"/>
            <a:ext cx="302432" cy="358310"/>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0" name="Arrow: Right 19">
            <a:extLst>
              <a:ext uri="{FF2B5EF4-FFF2-40B4-BE49-F238E27FC236}">
                <a16:creationId xmlns:a16="http://schemas.microsoft.com/office/drawing/2014/main" id="{FC8E4824-4404-D868-7E3F-F4237E0BB8CE}"/>
              </a:ext>
            </a:extLst>
          </p:cNvPr>
          <p:cNvSpPr/>
          <p:nvPr/>
        </p:nvSpPr>
        <p:spPr>
          <a:xfrm>
            <a:off x="8037480" y="4585433"/>
            <a:ext cx="302432" cy="358310"/>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1" name="Arrow: Right 20">
            <a:extLst>
              <a:ext uri="{FF2B5EF4-FFF2-40B4-BE49-F238E27FC236}">
                <a16:creationId xmlns:a16="http://schemas.microsoft.com/office/drawing/2014/main" id="{74C5FC29-F41F-5094-FCD6-FFD761DC8DF4}"/>
              </a:ext>
            </a:extLst>
          </p:cNvPr>
          <p:cNvSpPr/>
          <p:nvPr/>
        </p:nvSpPr>
        <p:spPr>
          <a:xfrm>
            <a:off x="9034080" y="4585433"/>
            <a:ext cx="302432" cy="358310"/>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 name="TextBox 23">
            <a:extLst>
              <a:ext uri="{FF2B5EF4-FFF2-40B4-BE49-F238E27FC236}">
                <a16:creationId xmlns:a16="http://schemas.microsoft.com/office/drawing/2014/main" id="{79E514BD-40B1-952B-0B8C-6FB55AEB758D}"/>
              </a:ext>
            </a:extLst>
          </p:cNvPr>
          <p:cNvSpPr txBox="1"/>
          <p:nvPr/>
        </p:nvSpPr>
        <p:spPr>
          <a:xfrm>
            <a:off x="2369685" y="6295965"/>
            <a:ext cx="1254061" cy="400110"/>
          </a:xfrm>
          <a:prstGeom prst="rect">
            <a:avLst/>
          </a:prstGeom>
          <a:noFill/>
        </p:spPr>
        <p:txBody>
          <a:bodyPr wrap="none" rtlCol="0">
            <a:spAutoFit/>
          </a:bodyPr>
          <a:lstStyle/>
          <a:p>
            <a:r>
              <a:rPr lang="en-GB" sz="2000" dirty="0"/>
              <a:t>Example 1</a:t>
            </a:r>
            <a:endParaRPr lang="en-SE" sz="2000" dirty="0"/>
          </a:p>
        </p:txBody>
      </p:sp>
      <p:sp>
        <p:nvSpPr>
          <p:cNvPr id="25" name="TextBox 24">
            <a:extLst>
              <a:ext uri="{FF2B5EF4-FFF2-40B4-BE49-F238E27FC236}">
                <a16:creationId xmlns:a16="http://schemas.microsoft.com/office/drawing/2014/main" id="{0602C1BD-26A0-5B08-F97E-9C8B81014395}"/>
              </a:ext>
            </a:extLst>
          </p:cNvPr>
          <p:cNvSpPr txBox="1"/>
          <p:nvPr/>
        </p:nvSpPr>
        <p:spPr>
          <a:xfrm>
            <a:off x="7669746" y="6295965"/>
            <a:ext cx="1254061" cy="400110"/>
          </a:xfrm>
          <a:prstGeom prst="rect">
            <a:avLst/>
          </a:prstGeom>
          <a:noFill/>
        </p:spPr>
        <p:txBody>
          <a:bodyPr wrap="none" rtlCol="0">
            <a:spAutoFit/>
          </a:bodyPr>
          <a:lstStyle/>
          <a:p>
            <a:r>
              <a:rPr lang="en-GB" sz="2000" dirty="0"/>
              <a:t>Example 2</a:t>
            </a:r>
            <a:endParaRPr lang="en-SE" sz="2000" dirty="0"/>
          </a:p>
        </p:txBody>
      </p:sp>
    </p:spTree>
    <p:extLst>
      <p:ext uri="{BB962C8B-B14F-4D97-AF65-F5344CB8AC3E}">
        <p14:creationId xmlns:p14="http://schemas.microsoft.com/office/powerpoint/2010/main" val="30871686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2"/>
          <p:cNvSpPr txBox="1"/>
          <p:nvPr/>
        </p:nvSpPr>
        <p:spPr>
          <a:xfrm>
            <a:off x="7642925" y="2458175"/>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80" name="Google Shape;580;p42"/>
          <p:cNvSpPr txBox="1"/>
          <p:nvPr/>
        </p:nvSpPr>
        <p:spPr>
          <a:xfrm>
            <a:off x="4086363" y="2458175"/>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81" name="Google Shape;581;p42"/>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Radix Sort Example</a:t>
            </a:r>
            <a:endParaRPr dirty="0"/>
          </a:p>
        </p:txBody>
      </p:sp>
      <p:sp>
        <p:nvSpPr>
          <p:cNvPr id="582" name="Google Shape;582;p42"/>
          <p:cNvSpPr txBox="1"/>
          <p:nvPr/>
        </p:nvSpPr>
        <p:spPr>
          <a:xfrm>
            <a:off x="118050" y="1660800"/>
            <a:ext cx="352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[478, 537, 9, 721, 3, 38, 143, 67]</a:t>
            </a:r>
            <a:endParaRPr sz="2000">
              <a:latin typeface="Quattrocento Sans"/>
              <a:ea typeface="Quattrocento Sans"/>
              <a:cs typeface="Quattrocento Sans"/>
              <a:sym typeface="Quattrocento Sans"/>
            </a:endParaRPr>
          </a:p>
        </p:txBody>
      </p:sp>
      <p:graphicFrame>
        <p:nvGraphicFramePr>
          <p:cNvPr id="583" name="Google Shape;583;p42"/>
          <p:cNvGraphicFramePr/>
          <p:nvPr/>
        </p:nvGraphicFramePr>
        <p:xfrm>
          <a:off x="1222275" y="2153400"/>
          <a:ext cx="1316850" cy="396210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934000">
                  <a:extLst>
                    <a:ext uri="{9D8B030D-6E8A-4147-A177-3AD203B41FA5}">
                      <a16:colId xmlns:a16="http://schemas.microsoft.com/office/drawing/2014/main" val="20001"/>
                    </a:ext>
                  </a:extLst>
                </a:gridCol>
              </a:tblGrid>
              <a:tr h="396200">
                <a:tc>
                  <a:txBody>
                    <a:bodyPr/>
                    <a:lstStyle/>
                    <a:p>
                      <a:pPr marL="0" lvl="0" indent="0" algn="r" rtl="0">
                        <a:spcBef>
                          <a:spcPts val="0"/>
                        </a:spcBef>
                        <a:spcAft>
                          <a:spcPts val="0"/>
                        </a:spcAft>
                        <a:buNone/>
                      </a:pPr>
                      <a:r>
                        <a:rPr lang="en-US" b="1">
                          <a:solidFill>
                            <a:srgbClr val="B6A479"/>
                          </a:solidFill>
                        </a:rPr>
                        <a:t>0</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0"/>
                  </a:ext>
                </a:extLst>
              </a:tr>
              <a:tr h="396200">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721</a:t>
                      </a:r>
                      <a:endParaRPr/>
                    </a:p>
                  </a:txBody>
                  <a:tcPr marL="91425" marR="91425" marT="91425" marB="91425" anchor="ctr"/>
                </a:tc>
                <a:extLst>
                  <a:ext uri="{0D108BD9-81ED-4DB2-BD59-A6C34878D82A}">
                    <a16:rowId xmlns:a16="http://schemas.microsoft.com/office/drawing/2014/main" val="10001"/>
                  </a:ext>
                </a:extLst>
              </a:tr>
              <a:tr h="396200">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2"/>
                  </a:ext>
                </a:extLst>
              </a:tr>
              <a:tr h="396200">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3, 143</a:t>
                      </a:r>
                      <a:endParaRPr/>
                    </a:p>
                  </a:txBody>
                  <a:tcPr marL="91425" marR="91425" marT="91425" marB="91425" anchor="ctr"/>
                </a:tc>
                <a:extLst>
                  <a:ext uri="{0D108BD9-81ED-4DB2-BD59-A6C34878D82A}">
                    <a16:rowId xmlns:a16="http://schemas.microsoft.com/office/drawing/2014/main" val="10003"/>
                  </a:ext>
                </a:extLst>
              </a:tr>
              <a:tr h="396200">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4"/>
                  </a:ext>
                </a:extLst>
              </a:tr>
              <a:tr h="396200">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5"/>
                  </a:ext>
                </a:extLst>
              </a:tr>
              <a:tr h="396200">
                <a:tc>
                  <a:txBody>
                    <a:bodyPr/>
                    <a:lstStyle/>
                    <a:p>
                      <a:pPr marL="0" lvl="0" indent="0" algn="r" rtl="0">
                        <a:spcBef>
                          <a:spcPts val="0"/>
                        </a:spcBef>
                        <a:spcAft>
                          <a:spcPts val="0"/>
                        </a:spcAft>
                        <a:buNone/>
                      </a:pPr>
                      <a:r>
                        <a:rPr lang="en-US" b="1">
                          <a:solidFill>
                            <a:srgbClr val="B6A479"/>
                          </a:solidFill>
                        </a:rPr>
                        <a:t>6</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6"/>
                  </a:ext>
                </a:extLst>
              </a:tr>
              <a:tr h="396200">
                <a:tc>
                  <a:txBody>
                    <a:bodyPr/>
                    <a:lstStyle/>
                    <a:p>
                      <a:pPr marL="0" lvl="0" indent="0" algn="r" rtl="0">
                        <a:spcBef>
                          <a:spcPts val="0"/>
                        </a:spcBef>
                        <a:spcAft>
                          <a:spcPts val="0"/>
                        </a:spcAft>
                        <a:buNone/>
                      </a:pPr>
                      <a:r>
                        <a:rPr lang="en-US" b="1">
                          <a:solidFill>
                            <a:srgbClr val="B6A479"/>
                          </a:solidFill>
                        </a:rPr>
                        <a:t>7</a:t>
                      </a:r>
                      <a:endParaRPr b="1">
                        <a:solidFill>
                          <a:srgbClr val="B6A479"/>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537, 67</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7"/>
                  </a:ext>
                </a:extLst>
              </a:tr>
              <a:tr h="396200">
                <a:tc>
                  <a:txBody>
                    <a:bodyPr/>
                    <a:lstStyle/>
                    <a:p>
                      <a:pPr marL="0" lvl="0" indent="0" algn="r" rtl="0">
                        <a:spcBef>
                          <a:spcPts val="0"/>
                        </a:spcBef>
                        <a:spcAft>
                          <a:spcPts val="0"/>
                        </a:spcAft>
                        <a:buNone/>
                      </a:pPr>
                      <a:r>
                        <a:rPr lang="en-US" b="1">
                          <a:solidFill>
                            <a:srgbClr val="B6A479"/>
                          </a:solidFill>
                        </a:rPr>
                        <a:t>8</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solidFill>
                            <a:schemeClr val="dk1"/>
                          </a:solidFill>
                        </a:rPr>
                        <a:t>478, 38</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8"/>
                  </a:ext>
                </a:extLst>
              </a:tr>
              <a:tr h="396200">
                <a:tc>
                  <a:txBody>
                    <a:bodyPr/>
                    <a:lstStyle/>
                    <a:p>
                      <a:pPr marL="0" lvl="0" indent="0" algn="r" rtl="0">
                        <a:spcBef>
                          <a:spcPts val="0"/>
                        </a:spcBef>
                        <a:spcAft>
                          <a:spcPts val="0"/>
                        </a:spcAft>
                        <a:buNone/>
                      </a:pPr>
                      <a:r>
                        <a:rPr lang="en-US" b="1">
                          <a:solidFill>
                            <a:srgbClr val="B6A479"/>
                          </a:solidFill>
                        </a:rPr>
                        <a:t>9</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solidFill>
                            <a:schemeClr val="dk1"/>
                          </a:solidFill>
                        </a:rPr>
                        <a:t>9</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9"/>
                  </a:ext>
                </a:extLst>
              </a:tr>
            </a:tbl>
          </a:graphicData>
        </a:graphic>
      </p:graphicFrame>
      <p:graphicFrame>
        <p:nvGraphicFramePr>
          <p:cNvPr id="584" name="Google Shape;584;p42"/>
          <p:cNvGraphicFramePr/>
          <p:nvPr/>
        </p:nvGraphicFramePr>
        <p:xfrm>
          <a:off x="4805350" y="2153400"/>
          <a:ext cx="1316850" cy="396210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934000">
                  <a:extLst>
                    <a:ext uri="{9D8B030D-6E8A-4147-A177-3AD203B41FA5}">
                      <a16:colId xmlns:a16="http://schemas.microsoft.com/office/drawing/2014/main" val="20001"/>
                    </a:ext>
                  </a:extLst>
                </a:gridCol>
              </a:tblGrid>
              <a:tr h="396200">
                <a:tc>
                  <a:txBody>
                    <a:bodyPr/>
                    <a:lstStyle/>
                    <a:p>
                      <a:pPr marL="0" lvl="0" indent="0" algn="r" rtl="0">
                        <a:spcBef>
                          <a:spcPts val="0"/>
                        </a:spcBef>
                        <a:spcAft>
                          <a:spcPts val="0"/>
                        </a:spcAft>
                        <a:buNone/>
                      </a:pPr>
                      <a:r>
                        <a:rPr lang="en-US" b="1">
                          <a:solidFill>
                            <a:srgbClr val="B6A479"/>
                          </a:solidFill>
                        </a:rPr>
                        <a:t>0</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b="1"/>
                        <a:t>0</a:t>
                      </a:r>
                      <a:r>
                        <a:rPr lang="en-US"/>
                        <a:t>3, </a:t>
                      </a:r>
                      <a:r>
                        <a:rPr lang="en-US" b="1"/>
                        <a:t>0</a:t>
                      </a:r>
                      <a:r>
                        <a:rPr lang="en-US"/>
                        <a:t>9</a:t>
                      </a:r>
                      <a:endParaRPr/>
                    </a:p>
                  </a:txBody>
                  <a:tcPr marL="91425" marR="91425" marT="91425" marB="91425" anchor="ctr"/>
                </a:tc>
                <a:extLst>
                  <a:ext uri="{0D108BD9-81ED-4DB2-BD59-A6C34878D82A}">
                    <a16:rowId xmlns:a16="http://schemas.microsoft.com/office/drawing/2014/main" val="10000"/>
                  </a:ext>
                </a:extLst>
              </a:tr>
              <a:tr h="396200">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1"/>
                  </a:ext>
                </a:extLst>
              </a:tr>
              <a:tr h="396200">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721</a:t>
                      </a:r>
                      <a:endParaRPr/>
                    </a:p>
                  </a:txBody>
                  <a:tcPr marL="91425" marR="91425" marT="91425" marB="91425" anchor="ctr"/>
                </a:tc>
                <a:extLst>
                  <a:ext uri="{0D108BD9-81ED-4DB2-BD59-A6C34878D82A}">
                    <a16:rowId xmlns:a16="http://schemas.microsoft.com/office/drawing/2014/main" val="10002"/>
                  </a:ext>
                </a:extLst>
              </a:tr>
              <a:tr h="396200">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537, 38</a:t>
                      </a:r>
                      <a:endParaRPr/>
                    </a:p>
                  </a:txBody>
                  <a:tcPr marL="91425" marR="91425" marT="91425" marB="91425" anchor="ctr"/>
                </a:tc>
                <a:extLst>
                  <a:ext uri="{0D108BD9-81ED-4DB2-BD59-A6C34878D82A}">
                    <a16:rowId xmlns:a16="http://schemas.microsoft.com/office/drawing/2014/main" val="10003"/>
                  </a:ext>
                </a:extLst>
              </a:tr>
              <a:tr h="396200">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143</a:t>
                      </a:r>
                      <a:endParaRPr/>
                    </a:p>
                  </a:txBody>
                  <a:tcPr marL="91425" marR="91425" marT="91425" marB="91425" anchor="ctr"/>
                </a:tc>
                <a:extLst>
                  <a:ext uri="{0D108BD9-81ED-4DB2-BD59-A6C34878D82A}">
                    <a16:rowId xmlns:a16="http://schemas.microsoft.com/office/drawing/2014/main" val="10004"/>
                  </a:ext>
                </a:extLst>
              </a:tr>
              <a:tr h="396200">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5"/>
                  </a:ext>
                </a:extLst>
              </a:tr>
              <a:tr h="396200">
                <a:tc>
                  <a:txBody>
                    <a:bodyPr/>
                    <a:lstStyle/>
                    <a:p>
                      <a:pPr marL="0" lvl="0" indent="0" algn="r" rtl="0">
                        <a:spcBef>
                          <a:spcPts val="0"/>
                        </a:spcBef>
                        <a:spcAft>
                          <a:spcPts val="0"/>
                        </a:spcAft>
                        <a:buNone/>
                      </a:pPr>
                      <a:r>
                        <a:rPr lang="en-US" b="1">
                          <a:solidFill>
                            <a:srgbClr val="B6A479"/>
                          </a:solidFill>
                        </a:rPr>
                        <a:t>6</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solidFill>
                            <a:schemeClr val="dk1"/>
                          </a:solidFill>
                        </a:rPr>
                        <a:t>67</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6"/>
                  </a:ext>
                </a:extLst>
              </a:tr>
              <a:tr h="396200">
                <a:tc>
                  <a:txBody>
                    <a:bodyPr/>
                    <a:lstStyle/>
                    <a:p>
                      <a:pPr marL="0" lvl="0" indent="0" algn="r" rtl="0">
                        <a:spcBef>
                          <a:spcPts val="0"/>
                        </a:spcBef>
                        <a:spcAft>
                          <a:spcPts val="0"/>
                        </a:spcAft>
                        <a:buNone/>
                      </a:pPr>
                      <a:r>
                        <a:rPr lang="en-US" b="1">
                          <a:solidFill>
                            <a:srgbClr val="B6A479"/>
                          </a:solidFill>
                        </a:rPr>
                        <a:t>7</a:t>
                      </a:r>
                      <a:endParaRPr b="1">
                        <a:solidFill>
                          <a:srgbClr val="B6A479"/>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478</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7"/>
                  </a:ext>
                </a:extLst>
              </a:tr>
              <a:tr h="396200">
                <a:tc>
                  <a:txBody>
                    <a:bodyPr/>
                    <a:lstStyle/>
                    <a:p>
                      <a:pPr marL="0" lvl="0" indent="0" algn="r" rtl="0">
                        <a:spcBef>
                          <a:spcPts val="0"/>
                        </a:spcBef>
                        <a:spcAft>
                          <a:spcPts val="0"/>
                        </a:spcAft>
                        <a:buNone/>
                      </a:pPr>
                      <a:r>
                        <a:rPr lang="en-US" b="1">
                          <a:solidFill>
                            <a:srgbClr val="B6A479"/>
                          </a:solidFill>
                        </a:rPr>
                        <a:t>8</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8"/>
                  </a:ext>
                </a:extLst>
              </a:tr>
              <a:tr h="396200">
                <a:tc>
                  <a:txBody>
                    <a:bodyPr/>
                    <a:lstStyle/>
                    <a:p>
                      <a:pPr marL="0" lvl="0" indent="0" algn="r" rtl="0">
                        <a:spcBef>
                          <a:spcPts val="0"/>
                        </a:spcBef>
                        <a:spcAft>
                          <a:spcPts val="0"/>
                        </a:spcAft>
                        <a:buNone/>
                      </a:pPr>
                      <a:r>
                        <a:rPr lang="en-US" b="1">
                          <a:solidFill>
                            <a:srgbClr val="B6A479"/>
                          </a:solidFill>
                        </a:rPr>
                        <a:t>9</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9"/>
                  </a:ext>
                </a:extLst>
              </a:tr>
            </a:tbl>
          </a:graphicData>
        </a:graphic>
      </p:graphicFrame>
      <p:sp>
        <p:nvSpPr>
          <p:cNvPr id="585" name="Google Shape;585;p42"/>
          <p:cNvSpPr txBox="1"/>
          <p:nvPr/>
        </p:nvSpPr>
        <p:spPr>
          <a:xfrm>
            <a:off x="3701125" y="1660800"/>
            <a:ext cx="352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[721, 3, 143, 537, 67, 478, 38, 9]</a:t>
            </a:r>
            <a:endParaRPr sz="2000">
              <a:latin typeface="Quattrocento Sans"/>
              <a:ea typeface="Quattrocento Sans"/>
              <a:cs typeface="Quattrocento Sans"/>
              <a:sym typeface="Quattrocento Sans"/>
            </a:endParaRPr>
          </a:p>
        </p:txBody>
      </p:sp>
      <p:sp>
        <p:nvSpPr>
          <p:cNvPr id="586" name="Google Shape;586;p42"/>
          <p:cNvSpPr txBox="1"/>
          <p:nvPr/>
        </p:nvSpPr>
        <p:spPr>
          <a:xfrm>
            <a:off x="7282525" y="1660800"/>
            <a:ext cx="352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[3, 9, 721, 537, 38, 143, 67, 478]</a:t>
            </a:r>
            <a:endParaRPr sz="2000">
              <a:latin typeface="Quattrocento Sans"/>
              <a:ea typeface="Quattrocento Sans"/>
              <a:cs typeface="Quattrocento Sans"/>
              <a:sym typeface="Quattrocento Sans"/>
            </a:endParaRPr>
          </a:p>
        </p:txBody>
      </p:sp>
      <p:graphicFrame>
        <p:nvGraphicFramePr>
          <p:cNvPr id="587" name="Google Shape;587;p42"/>
          <p:cNvGraphicFramePr/>
          <p:nvPr/>
        </p:nvGraphicFramePr>
        <p:xfrm>
          <a:off x="8389263" y="2153400"/>
          <a:ext cx="2226225" cy="4175465"/>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1843375">
                  <a:extLst>
                    <a:ext uri="{9D8B030D-6E8A-4147-A177-3AD203B41FA5}">
                      <a16:colId xmlns:a16="http://schemas.microsoft.com/office/drawing/2014/main" val="20001"/>
                    </a:ext>
                  </a:extLst>
                </a:gridCol>
              </a:tblGrid>
              <a:tr h="609575">
                <a:tc>
                  <a:txBody>
                    <a:bodyPr/>
                    <a:lstStyle/>
                    <a:p>
                      <a:pPr marL="0" lvl="0" indent="0" algn="r" rtl="0">
                        <a:spcBef>
                          <a:spcPts val="0"/>
                        </a:spcBef>
                        <a:spcAft>
                          <a:spcPts val="0"/>
                        </a:spcAft>
                        <a:buNone/>
                      </a:pPr>
                      <a:r>
                        <a:rPr lang="en-US" b="1">
                          <a:solidFill>
                            <a:srgbClr val="B6A479"/>
                          </a:solidFill>
                        </a:rPr>
                        <a:t>0</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b="1"/>
                        <a:t>00</a:t>
                      </a:r>
                      <a:r>
                        <a:rPr lang="en-US"/>
                        <a:t>3, </a:t>
                      </a:r>
                      <a:r>
                        <a:rPr lang="en-US" b="1"/>
                        <a:t>00</a:t>
                      </a:r>
                      <a:r>
                        <a:rPr lang="en-US"/>
                        <a:t>9, </a:t>
                      </a:r>
                      <a:r>
                        <a:rPr lang="en-US" b="1"/>
                        <a:t>0</a:t>
                      </a:r>
                      <a:r>
                        <a:rPr lang="en-US"/>
                        <a:t>38, </a:t>
                      </a:r>
                      <a:r>
                        <a:rPr lang="en-US" b="1"/>
                        <a:t>0</a:t>
                      </a:r>
                      <a:r>
                        <a:rPr lang="en-US"/>
                        <a:t>67</a:t>
                      </a:r>
                      <a:endParaRPr/>
                    </a:p>
                  </a:txBody>
                  <a:tcPr marL="91425" marR="91425" marT="91425" marB="91425" anchor="ctr"/>
                </a:tc>
                <a:extLst>
                  <a:ext uri="{0D108BD9-81ED-4DB2-BD59-A6C34878D82A}">
                    <a16:rowId xmlns:a16="http://schemas.microsoft.com/office/drawing/2014/main" val="10000"/>
                  </a:ext>
                </a:extLst>
              </a:tr>
              <a:tr h="396200">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143</a:t>
                      </a:r>
                      <a:endParaRPr/>
                    </a:p>
                  </a:txBody>
                  <a:tcPr marL="91425" marR="91425" marT="91425" marB="91425" anchor="ctr"/>
                </a:tc>
                <a:extLst>
                  <a:ext uri="{0D108BD9-81ED-4DB2-BD59-A6C34878D82A}">
                    <a16:rowId xmlns:a16="http://schemas.microsoft.com/office/drawing/2014/main" val="10001"/>
                  </a:ext>
                </a:extLst>
              </a:tr>
              <a:tr h="396200">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2"/>
                  </a:ext>
                </a:extLst>
              </a:tr>
              <a:tr h="396200">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3"/>
                  </a:ext>
                </a:extLst>
              </a:tr>
              <a:tr h="396200">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478</a:t>
                      </a:r>
                      <a:endParaRPr/>
                    </a:p>
                  </a:txBody>
                  <a:tcPr marL="91425" marR="91425" marT="91425" marB="91425" anchor="ctr"/>
                </a:tc>
                <a:extLst>
                  <a:ext uri="{0D108BD9-81ED-4DB2-BD59-A6C34878D82A}">
                    <a16:rowId xmlns:a16="http://schemas.microsoft.com/office/drawing/2014/main" val="10004"/>
                  </a:ext>
                </a:extLst>
              </a:tr>
              <a:tr h="396200">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537</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5"/>
                  </a:ext>
                </a:extLst>
              </a:tr>
              <a:tr h="396200">
                <a:tc>
                  <a:txBody>
                    <a:bodyPr/>
                    <a:lstStyle/>
                    <a:p>
                      <a:pPr marL="0" lvl="0" indent="0" algn="r" rtl="0">
                        <a:spcBef>
                          <a:spcPts val="0"/>
                        </a:spcBef>
                        <a:spcAft>
                          <a:spcPts val="0"/>
                        </a:spcAft>
                        <a:buNone/>
                      </a:pPr>
                      <a:r>
                        <a:rPr lang="en-US" b="1">
                          <a:solidFill>
                            <a:srgbClr val="B6A479"/>
                          </a:solidFill>
                        </a:rPr>
                        <a:t>6</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6"/>
                  </a:ext>
                </a:extLst>
              </a:tr>
              <a:tr h="396200">
                <a:tc>
                  <a:txBody>
                    <a:bodyPr/>
                    <a:lstStyle/>
                    <a:p>
                      <a:pPr marL="0" lvl="0" indent="0" algn="r" rtl="0">
                        <a:spcBef>
                          <a:spcPts val="0"/>
                        </a:spcBef>
                        <a:spcAft>
                          <a:spcPts val="0"/>
                        </a:spcAft>
                        <a:buNone/>
                      </a:pPr>
                      <a:r>
                        <a:rPr lang="en-US" b="1">
                          <a:solidFill>
                            <a:srgbClr val="B6A479"/>
                          </a:solidFill>
                        </a:rPr>
                        <a:t>7</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solidFill>
                            <a:schemeClr val="dk1"/>
                          </a:solidFill>
                        </a:rPr>
                        <a:t>721</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7"/>
                  </a:ext>
                </a:extLst>
              </a:tr>
              <a:tr h="396200">
                <a:tc>
                  <a:txBody>
                    <a:bodyPr/>
                    <a:lstStyle/>
                    <a:p>
                      <a:pPr marL="0" lvl="0" indent="0" algn="r" rtl="0">
                        <a:spcBef>
                          <a:spcPts val="0"/>
                        </a:spcBef>
                        <a:spcAft>
                          <a:spcPts val="0"/>
                        </a:spcAft>
                        <a:buNone/>
                      </a:pPr>
                      <a:r>
                        <a:rPr lang="en-US" b="1">
                          <a:solidFill>
                            <a:srgbClr val="B6A479"/>
                          </a:solidFill>
                        </a:rPr>
                        <a:t>8</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8"/>
                  </a:ext>
                </a:extLst>
              </a:tr>
              <a:tr h="396200">
                <a:tc>
                  <a:txBody>
                    <a:bodyPr/>
                    <a:lstStyle/>
                    <a:p>
                      <a:pPr marL="0" lvl="0" indent="0" algn="r" rtl="0">
                        <a:spcBef>
                          <a:spcPts val="0"/>
                        </a:spcBef>
                        <a:spcAft>
                          <a:spcPts val="0"/>
                        </a:spcAft>
                        <a:buNone/>
                      </a:pPr>
                      <a:r>
                        <a:rPr lang="en-US" b="1">
                          <a:solidFill>
                            <a:srgbClr val="B6A479"/>
                          </a:solidFill>
                        </a:rPr>
                        <a:t>9</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9"/>
                  </a:ext>
                </a:extLst>
              </a:tr>
            </a:tbl>
          </a:graphicData>
        </a:graphic>
      </p:graphicFrame>
      <p:sp>
        <p:nvSpPr>
          <p:cNvPr id="588" name="Google Shape;588;p42"/>
          <p:cNvSpPr txBox="1"/>
          <p:nvPr/>
        </p:nvSpPr>
        <p:spPr>
          <a:xfrm>
            <a:off x="8499500" y="6328875"/>
            <a:ext cx="3911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[3, 9, 38, 67, 143, 478, 537, 721]</a:t>
            </a:r>
            <a:endParaRPr sz="2000">
              <a:latin typeface="Quattrocento Sans"/>
              <a:ea typeface="Quattrocento Sans"/>
              <a:cs typeface="Quattrocento Sans"/>
              <a:sym typeface="Quattrocento Sans"/>
            </a:endParaRPr>
          </a:p>
        </p:txBody>
      </p:sp>
      <p:sp>
        <p:nvSpPr>
          <p:cNvPr id="589" name="Google Shape;589;p42"/>
          <p:cNvSpPr/>
          <p:nvPr/>
        </p:nvSpPr>
        <p:spPr>
          <a:xfrm rot="10800000" flipH="1">
            <a:off x="390845" y="2153397"/>
            <a:ext cx="605100" cy="5052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2"/>
          <p:cNvSpPr/>
          <p:nvPr/>
        </p:nvSpPr>
        <p:spPr>
          <a:xfrm rot="5400000" flipH="1">
            <a:off x="3108333" y="1743300"/>
            <a:ext cx="605100" cy="1325400"/>
          </a:xfrm>
          <a:prstGeom prst="bentArrow">
            <a:avLst>
              <a:gd name="adj1" fmla="val 25000"/>
              <a:gd name="adj2" fmla="val 29304"/>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2"/>
          <p:cNvSpPr/>
          <p:nvPr/>
        </p:nvSpPr>
        <p:spPr>
          <a:xfrm rot="10800000" flipH="1">
            <a:off x="4136907" y="2153397"/>
            <a:ext cx="605100" cy="5052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p:nvPr/>
        </p:nvSpPr>
        <p:spPr>
          <a:xfrm rot="5400000" flipH="1">
            <a:off x="6601483" y="1743300"/>
            <a:ext cx="605100" cy="1325400"/>
          </a:xfrm>
          <a:prstGeom prst="bentArrow">
            <a:avLst>
              <a:gd name="adj1" fmla="val 25000"/>
              <a:gd name="adj2" fmla="val 29304"/>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2"/>
          <p:cNvSpPr/>
          <p:nvPr/>
        </p:nvSpPr>
        <p:spPr>
          <a:xfrm rot="10800000" flipH="1">
            <a:off x="7685857" y="2153397"/>
            <a:ext cx="605100" cy="5052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2"/>
          <p:cNvSpPr/>
          <p:nvPr/>
        </p:nvSpPr>
        <p:spPr>
          <a:xfrm rot="5400000">
            <a:off x="10630790" y="5256769"/>
            <a:ext cx="1248000" cy="10149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2"/>
          <p:cNvSpPr txBox="1"/>
          <p:nvPr/>
        </p:nvSpPr>
        <p:spPr>
          <a:xfrm>
            <a:off x="151050" y="2353800"/>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96" name="Google Shape;596;p42"/>
          <p:cNvSpPr txBox="1"/>
          <p:nvPr/>
        </p:nvSpPr>
        <p:spPr>
          <a:xfrm>
            <a:off x="2748175" y="2534375"/>
            <a:ext cx="1316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97" name="Google Shape;597;p42"/>
          <p:cNvSpPr txBox="1"/>
          <p:nvPr/>
        </p:nvSpPr>
        <p:spPr>
          <a:xfrm>
            <a:off x="6496100" y="2536025"/>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98" name="Google Shape;598;p42"/>
          <p:cNvSpPr txBox="1"/>
          <p:nvPr/>
        </p:nvSpPr>
        <p:spPr>
          <a:xfrm>
            <a:off x="10872850" y="4861375"/>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9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9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7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8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9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9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3"/>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Radix Sort Time Complexity</a:t>
            </a:r>
            <a:endParaRPr dirty="0"/>
          </a:p>
        </p:txBody>
      </p:sp>
      <p:sp>
        <p:nvSpPr>
          <p:cNvPr id="605" name="Google Shape;605;p43"/>
          <p:cNvSpPr txBox="1"/>
          <p:nvPr/>
        </p:nvSpPr>
        <p:spPr>
          <a:xfrm>
            <a:off x="4379410" y="2191658"/>
            <a:ext cx="21186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Worst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Average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Stable?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In-place?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Useful for:</a:t>
            </a:r>
            <a:endParaRPr sz="1800" dirty="0">
              <a:solidFill>
                <a:schemeClr val="dk1"/>
              </a:solidFill>
              <a:latin typeface="Calibri"/>
              <a:ea typeface="Calibri"/>
              <a:cs typeface="Calibri"/>
              <a:sym typeface="Calibri"/>
            </a:endParaRPr>
          </a:p>
        </p:txBody>
      </p:sp>
      <p:sp>
        <p:nvSpPr>
          <p:cNvPr id="606" name="Google Shape;606;p43"/>
          <p:cNvSpPr txBox="1"/>
          <p:nvPr/>
        </p:nvSpPr>
        <p:spPr>
          <a:xfrm>
            <a:off x="6631467" y="2208931"/>
            <a:ext cx="613394"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Quattrocento Sans"/>
                <a:ea typeface="Quattrocento Sans"/>
                <a:cs typeface="Quattrocento Sans"/>
                <a:sym typeface="Quattrocento Sans"/>
              </a:rPr>
              <a:t>O(n)</a:t>
            </a:r>
            <a:endParaRPr dirty="0">
              <a:latin typeface="Quattrocento Sans"/>
              <a:ea typeface="Quattrocento Sans"/>
              <a:cs typeface="Quattrocento Sans"/>
              <a:sym typeface="Quattrocento Sans"/>
            </a:endParaRPr>
          </a:p>
        </p:txBody>
      </p:sp>
      <p:sp>
        <p:nvSpPr>
          <p:cNvPr id="607" name="Google Shape;607;p43"/>
          <p:cNvSpPr txBox="1"/>
          <p:nvPr/>
        </p:nvSpPr>
        <p:spPr>
          <a:xfrm>
            <a:off x="6631467" y="2724818"/>
            <a:ext cx="90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Quattrocento Sans"/>
                <a:ea typeface="Quattrocento Sans"/>
                <a:cs typeface="Quattrocento Sans"/>
                <a:sym typeface="Quattrocento Sans"/>
              </a:rPr>
              <a:t>O(n) </a:t>
            </a:r>
            <a:endParaRPr dirty="0">
              <a:latin typeface="Quattrocento Sans"/>
              <a:ea typeface="Quattrocento Sans"/>
              <a:cs typeface="Quattrocento Sans"/>
              <a:sym typeface="Quattrocento Sans"/>
            </a:endParaRPr>
          </a:p>
        </p:txBody>
      </p:sp>
      <p:sp>
        <p:nvSpPr>
          <p:cNvPr id="608" name="Google Shape;608;p43"/>
          <p:cNvSpPr txBox="1"/>
          <p:nvPr/>
        </p:nvSpPr>
        <p:spPr>
          <a:xfrm>
            <a:off x="6631467" y="3204418"/>
            <a:ext cx="613394"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Quattrocento Sans"/>
                <a:ea typeface="Quattrocento Sans"/>
                <a:cs typeface="Quattrocento Sans"/>
                <a:sym typeface="Quattrocento Sans"/>
              </a:rPr>
              <a:t>O(n) </a:t>
            </a:r>
            <a:endParaRPr dirty="0">
              <a:latin typeface="Quattrocento Sans"/>
              <a:ea typeface="Quattrocento Sans"/>
              <a:cs typeface="Quattrocento Sans"/>
              <a:sym typeface="Quattrocento Sans"/>
            </a:endParaRPr>
          </a:p>
        </p:txBody>
      </p:sp>
      <p:sp>
        <p:nvSpPr>
          <p:cNvPr id="609" name="Google Shape;609;p43"/>
          <p:cNvSpPr txBox="1"/>
          <p:nvPr/>
        </p:nvSpPr>
        <p:spPr>
          <a:xfrm>
            <a:off x="6631467" y="3836418"/>
            <a:ext cx="613394"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Yes</a:t>
            </a:r>
            <a:endParaRPr>
              <a:latin typeface="Quattrocento Sans"/>
              <a:ea typeface="Quattrocento Sans"/>
              <a:cs typeface="Quattrocento Sans"/>
              <a:sym typeface="Quattrocento Sans"/>
            </a:endParaRPr>
          </a:p>
        </p:txBody>
      </p:sp>
      <p:sp>
        <p:nvSpPr>
          <p:cNvPr id="610" name="Google Shape;610;p43"/>
          <p:cNvSpPr txBox="1"/>
          <p:nvPr/>
        </p:nvSpPr>
        <p:spPr>
          <a:xfrm>
            <a:off x="6631467" y="4392218"/>
            <a:ext cx="613394"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Quattrocento Sans"/>
                <a:ea typeface="Quattrocento Sans"/>
                <a:cs typeface="Quattrocento Sans"/>
                <a:sym typeface="Quattrocento Sans"/>
              </a:rPr>
              <a:t>No</a:t>
            </a:r>
            <a:endParaRPr dirty="0">
              <a:latin typeface="Quattrocento Sans"/>
              <a:ea typeface="Quattrocento Sans"/>
              <a:cs typeface="Quattrocento Sans"/>
              <a:sym typeface="Quattrocento Sans"/>
            </a:endParaRPr>
          </a:p>
        </p:txBody>
      </p:sp>
      <p:sp>
        <p:nvSpPr>
          <p:cNvPr id="611" name="Google Shape;611;p43"/>
          <p:cNvSpPr txBox="1"/>
          <p:nvPr/>
        </p:nvSpPr>
        <p:spPr>
          <a:xfrm>
            <a:off x="6631467" y="4948018"/>
            <a:ext cx="1152656"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Quattrocento Sans"/>
                <a:ea typeface="Quattrocento Sans"/>
                <a:cs typeface="Quattrocento Sans"/>
                <a:sym typeface="Quattrocento Sans"/>
              </a:rPr>
              <a:t>Sorting </a:t>
            </a:r>
            <a:r>
              <a:rPr lang="en-US" dirty="0" err="1">
                <a:latin typeface="Quattrocento Sans"/>
                <a:ea typeface="Quattrocento Sans"/>
                <a:cs typeface="Quattrocento Sans"/>
                <a:sym typeface="Quattrocento Sans"/>
              </a:rPr>
              <a:t>ints</a:t>
            </a:r>
            <a:endParaRPr dirty="0">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794051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F00F-F4BF-A35F-713C-F04D0D70A4A2}"/>
              </a:ext>
            </a:extLst>
          </p:cNvPr>
          <p:cNvSpPr>
            <a:spLocks noGrp="1"/>
          </p:cNvSpPr>
          <p:nvPr>
            <p:ph type="title"/>
          </p:nvPr>
        </p:nvSpPr>
        <p:spPr/>
        <p:txBody>
          <a:bodyPr>
            <a:normAutofit/>
          </a:bodyPr>
          <a:lstStyle/>
          <a:p>
            <a:r>
              <a:rPr lang="en-GB" dirty="0"/>
              <a:t>Stable Sort, In-Place Sort</a:t>
            </a:r>
            <a:endParaRPr lang="en-SE" dirty="0"/>
          </a:p>
        </p:txBody>
      </p:sp>
      <p:sp>
        <p:nvSpPr>
          <p:cNvPr id="3" name="Text Placeholder 2">
            <a:extLst>
              <a:ext uri="{FF2B5EF4-FFF2-40B4-BE49-F238E27FC236}">
                <a16:creationId xmlns:a16="http://schemas.microsoft.com/office/drawing/2014/main" id="{F3CF77D9-DDBF-BB13-3C55-7B33243B79CA}"/>
              </a:ext>
            </a:extLst>
          </p:cNvPr>
          <p:cNvSpPr>
            <a:spLocks noGrp="1"/>
          </p:cNvSpPr>
          <p:nvPr>
            <p:ph type="body" idx="1"/>
          </p:nvPr>
        </p:nvSpPr>
        <p:spPr>
          <a:xfrm>
            <a:off x="239516" y="1184181"/>
            <a:ext cx="5929223" cy="5021332"/>
          </a:xfrm>
        </p:spPr>
        <p:txBody>
          <a:bodyPr/>
          <a:lstStyle/>
          <a:p>
            <a:r>
              <a:rPr lang="en-GB" sz="2000" dirty="0"/>
              <a:t>A stable sorting algorithm is one that maintains the relative order of elements with equal keys in the sorted output as they appeared in the input</a:t>
            </a:r>
          </a:p>
          <a:p>
            <a:pPr lvl="1"/>
            <a:r>
              <a:rPr lang="en-GB" sz="1800" dirty="0">
                <a:latin typeface="+mn-lt"/>
              </a:rPr>
              <a:t>e.g., Insertion Sort, Merge Sort, Radix Sort</a:t>
            </a:r>
          </a:p>
          <a:p>
            <a:r>
              <a:rPr lang="en-GB" sz="2000" dirty="0"/>
              <a:t>Stability is important when multiple sorting operations are performed on data with multiple keys. For example, if you first sort a list of students by name and then by grade, a stable sort will ensure that students with the same grade remain sorted by name. This characteristic is crucial in scenarios where secondary attributes need to be preserved after sorting by primary attributes.</a:t>
            </a:r>
          </a:p>
          <a:p>
            <a:r>
              <a:rPr lang="en-GB" sz="2000" dirty="0"/>
              <a:t>In-place sort: A sorting algorithm is in-place if it modifies input array and does not allocate extra memory. Useful for minimizing memory usage</a:t>
            </a:r>
          </a:p>
        </p:txBody>
      </p:sp>
      <p:graphicFrame>
        <p:nvGraphicFramePr>
          <p:cNvPr id="4" name="Table 3">
            <a:extLst>
              <a:ext uri="{FF2B5EF4-FFF2-40B4-BE49-F238E27FC236}">
                <a16:creationId xmlns:a16="http://schemas.microsoft.com/office/drawing/2014/main" id="{60AC84F1-A257-14E4-D533-1C74C2B8E407}"/>
              </a:ext>
            </a:extLst>
          </p:cNvPr>
          <p:cNvGraphicFramePr>
            <a:graphicFrameLocks noGrp="1"/>
          </p:cNvGraphicFramePr>
          <p:nvPr>
            <p:extLst>
              <p:ext uri="{D42A27DB-BD31-4B8C-83A1-F6EECF244321}">
                <p14:modId xmlns:p14="http://schemas.microsoft.com/office/powerpoint/2010/main" val="1453944355"/>
              </p:ext>
            </p:extLst>
          </p:nvPr>
        </p:nvGraphicFramePr>
        <p:xfrm>
          <a:off x="6391339" y="1371600"/>
          <a:ext cx="1911246" cy="4114800"/>
        </p:xfrm>
        <a:graphic>
          <a:graphicData uri="http://schemas.openxmlformats.org/drawingml/2006/table">
            <a:tbl>
              <a:tblPr firstRow="1" bandRow="1"/>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r"/>
                      <a:r>
                        <a:rPr lang="en-GB" sz="2400" dirty="0"/>
                        <a:t>Name</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r"/>
                      <a:r>
                        <a:rPr lang="en-GB" sz="2400" dirty="0"/>
                        <a:t>Grade</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32996776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Bas</a:t>
                      </a:r>
                      <a:endParaRPr lang="en-SE"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2403093"/>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Frank</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80</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931613384"/>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Jana</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303423834"/>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err="1"/>
                        <a:t>Jouni</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835543360"/>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Lara</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20</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260772700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Nick</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80</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814823735"/>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Rose</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21074889"/>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Sam</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40</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064016328"/>
                  </a:ext>
                </a:extLst>
              </a:tr>
            </a:tbl>
          </a:graphicData>
        </a:graphic>
      </p:graphicFrame>
      <p:graphicFrame>
        <p:nvGraphicFramePr>
          <p:cNvPr id="5" name="Table 4">
            <a:extLst>
              <a:ext uri="{FF2B5EF4-FFF2-40B4-BE49-F238E27FC236}">
                <a16:creationId xmlns:a16="http://schemas.microsoft.com/office/drawing/2014/main" id="{76D90A73-2875-BEA7-FFD2-6BFD429A6935}"/>
              </a:ext>
            </a:extLst>
          </p:cNvPr>
          <p:cNvGraphicFramePr>
            <a:graphicFrameLocks noGrp="1"/>
          </p:cNvGraphicFramePr>
          <p:nvPr>
            <p:extLst>
              <p:ext uri="{D42A27DB-BD31-4B8C-83A1-F6EECF244321}">
                <p14:modId xmlns:p14="http://schemas.microsoft.com/office/powerpoint/2010/main" val="1884223419"/>
              </p:ext>
            </p:extLst>
          </p:nvPr>
        </p:nvGraphicFramePr>
        <p:xfrm>
          <a:off x="10117874" y="1371600"/>
          <a:ext cx="1911246" cy="4114800"/>
        </p:xfrm>
        <a:graphic>
          <a:graphicData uri="http://schemas.openxmlformats.org/drawingml/2006/table">
            <a:tbl>
              <a:tblPr firstRow="1" bandRow="1"/>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450602">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r"/>
                      <a:r>
                        <a:rPr lang="en-GB" sz="2400" dirty="0"/>
                        <a:t>Name</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r"/>
                      <a:r>
                        <a:rPr lang="en-GB" sz="2400" dirty="0"/>
                        <a:t>Grade</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32996776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Lara</a:t>
                      </a:r>
                      <a:endParaRPr lang="en-SE"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20</a:t>
                      </a:r>
                      <a:endParaRPr lang="en-SE"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2403093"/>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Sam</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40</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931613384"/>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Bas</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303423834"/>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Jana</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835543360"/>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err="1"/>
                        <a:t>Jouni</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260772700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Rose</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814823735"/>
                  </a:ext>
                </a:extLst>
              </a:tr>
              <a:tr h="294441">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Frank</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80</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21074889"/>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Nick</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80</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064016328"/>
                  </a:ext>
                </a:extLst>
              </a:tr>
            </a:tbl>
          </a:graphicData>
        </a:graphic>
      </p:graphicFrame>
      <p:cxnSp>
        <p:nvCxnSpPr>
          <p:cNvPr id="6" name="Straight Arrow Connector 5">
            <a:extLst>
              <a:ext uri="{FF2B5EF4-FFF2-40B4-BE49-F238E27FC236}">
                <a16:creationId xmlns:a16="http://schemas.microsoft.com/office/drawing/2014/main" id="{4F091DCA-F72D-779E-4C07-502249B3A1F1}"/>
              </a:ext>
            </a:extLst>
          </p:cNvPr>
          <p:cNvCxnSpPr>
            <a:cxnSpLocks/>
          </p:cNvCxnSpPr>
          <p:nvPr/>
        </p:nvCxnSpPr>
        <p:spPr>
          <a:xfrm>
            <a:off x="8302585" y="1998507"/>
            <a:ext cx="1815289" cy="884420"/>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7" name="Straight Arrow Connector 6">
            <a:extLst>
              <a:ext uri="{FF2B5EF4-FFF2-40B4-BE49-F238E27FC236}">
                <a16:creationId xmlns:a16="http://schemas.microsoft.com/office/drawing/2014/main" id="{5700BE4A-BBF9-1DFC-982A-BEFAF041EB62}"/>
              </a:ext>
            </a:extLst>
          </p:cNvPr>
          <p:cNvCxnSpPr>
            <a:cxnSpLocks/>
          </p:cNvCxnSpPr>
          <p:nvPr/>
        </p:nvCxnSpPr>
        <p:spPr>
          <a:xfrm>
            <a:off x="8302584" y="2896850"/>
            <a:ext cx="1815290" cy="442210"/>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8" name="Straight Arrow Connector 7">
            <a:extLst>
              <a:ext uri="{FF2B5EF4-FFF2-40B4-BE49-F238E27FC236}">
                <a16:creationId xmlns:a16="http://schemas.microsoft.com/office/drawing/2014/main" id="{72C1A38A-710E-7B10-5D67-E63F15D0044F}"/>
              </a:ext>
            </a:extLst>
          </p:cNvPr>
          <p:cNvCxnSpPr>
            <a:cxnSpLocks/>
          </p:cNvCxnSpPr>
          <p:nvPr/>
        </p:nvCxnSpPr>
        <p:spPr>
          <a:xfrm>
            <a:off x="8302585" y="3378669"/>
            <a:ext cx="1815290" cy="442210"/>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9" name="Straight Arrow Connector 8">
            <a:extLst>
              <a:ext uri="{FF2B5EF4-FFF2-40B4-BE49-F238E27FC236}">
                <a16:creationId xmlns:a16="http://schemas.microsoft.com/office/drawing/2014/main" id="{72D14631-F15A-86CA-3C36-38BDC8EC0A62}"/>
              </a:ext>
            </a:extLst>
          </p:cNvPr>
          <p:cNvCxnSpPr>
            <a:cxnSpLocks/>
          </p:cNvCxnSpPr>
          <p:nvPr/>
        </p:nvCxnSpPr>
        <p:spPr>
          <a:xfrm flipV="1">
            <a:off x="8302585" y="4251326"/>
            <a:ext cx="1815288" cy="481819"/>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sp>
        <p:nvSpPr>
          <p:cNvPr id="10" name="TextBox 9">
            <a:extLst>
              <a:ext uri="{FF2B5EF4-FFF2-40B4-BE49-F238E27FC236}">
                <a16:creationId xmlns:a16="http://schemas.microsoft.com/office/drawing/2014/main" id="{757522BE-735E-B7B0-DA4A-6BC087169CB3}"/>
              </a:ext>
            </a:extLst>
          </p:cNvPr>
          <p:cNvSpPr txBox="1"/>
          <p:nvPr/>
        </p:nvSpPr>
        <p:spPr>
          <a:xfrm>
            <a:off x="6483376" y="5579824"/>
            <a:ext cx="5549663"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defTabSz="457200">
              <a:buClrTx/>
              <a:buFontTx/>
              <a:buNone/>
            </a:pPr>
            <a:r>
              <a:rPr lang="en-GB" sz="2000" kern="1200" dirty="0">
                <a:solidFill>
                  <a:prstClr val="black"/>
                </a:solidFill>
                <a:latin typeface="Calibri"/>
                <a:ea typeface="+mn-ea"/>
                <a:cs typeface="+mn-cs"/>
              </a:rPr>
              <a:t>Sorting by the Grade attribute (the key) maintains the relative order of the Name attribute for persons with equal Grade</a:t>
            </a:r>
            <a:endParaRPr lang="en-SE" sz="2000" kern="1200" dirty="0">
              <a:solidFill>
                <a:prstClr val="black"/>
              </a:solidFill>
              <a:latin typeface="Calibri"/>
              <a:ea typeface="+mn-ea"/>
              <a:cs typeface="+mn-cs"/>
            </a:endParaRPr>
          </a:p>
        </p:txBody>
      </p:sp>
      <p:sp>
        <p:nvSpPr>
          <p:cNvPr id="11" name="TextBox 10">
            <a:extLst>
              <a:ext uri="{FF2B5EF4-FFF2-40B4-BE49-F238E27FC236}">
                <a16:creationId xmlns:a16="http://schemas.microsoft.com/office/drawing/2014/main" id="{64D759B8-D7D0-FF6F-CE00-0351C280D049}"/>
              </a:ext>
            </a:extLst>
          </p:cNvPr>
          <p:cNvSpPr txBox="1"/>
          <p:nvPr/>
        </p:nvSpPr>
        <p:spPr>
          <a:xfrm>
            <a:off x="8302585" y="4587728"/>
            <a:ext cx="1911246" cy="707886"/>
          </a:xfrm>
          <a:prstGeom prst="rect">
            <a:avLst/>
          </a:prstGeom>
          <a:noFill/>
        </p:spPr>
        <p:txBody>
          <a:bodyPr wrap="square" rtlCol="0">
            <a:spAutoFit/>
          </a:bodyPr>
          <a:lstStyle/>
          <a:p>
            <a:pPr algn="ctr" defTabSz="457200">
              <a:buClrTx/>
              <a:buFontTx/>
              <a:buNone/>
            </a:pPr>
            <a:r>
              <a:rPr lang="en-GB" sz="2000" kern="1200" dirty="0">
                <a:solidFill>
                  <a:prstClr val="black"/>
                </a:solidFill>
                <a:latin typeface="Calibri"/>
                <a:ea typeface="+mn-ea"/>
                <a:cs typeface="+mn-cs"/>
              </a:rPr>
              <a:t>These lines do not cross</a:t>
            </a:r>
            <a:endParaRPr lang="en-SE" sz="2000" kern="1200" dirty="0">
              <a:solidFill>
                <a:prstClr val="black"/>
              </a:solidFill>
              <a:latin typeface="Calibri"/>
              <a:ea typeface="+mn-ea"/>
              <a:cs typeface="+mn-cs"/>
            </a:endParaRPr>
          </a:p>
        </p:txBody>
      </p:sp>
    </p:spTree>
    <p:extLst>
      <p:ext uri="{BB962C8B-B14F-4D97-AF65-F5344CB8AC3E}">
        <p14:creationId xmlns:p14="http://schemas.microsoft.com/office/powerpoint/2010/main" val="24019317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4"/>
          <p:cNvSpPr txBox="1"/>
          <p:nvPr/>
        </p:nvSpPr>
        <p:spPr>
          <a:xfrm>
            <a:off x="1689891" y="3102007"/>
            <a:ext cx="4406109" cy="653985"/>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dk1"/>
                </a:solidFill>
                <a:highlight>
                  <a:schemeClr val="lt1"/>
                </a:highlight>
                <a:latin typeface="Quattrocento Sans"/>
                <a:ea typeface="Quattrocento Sans"/>
                <a:cs typeface="Quattrocento Sans"/>
                <a:sym typeface="Quattrocento Sans"/>
              </a:rPr>
              <a:t>Sorting Summary</a:t>
            </a:r>
            <a:endParaRPr sz="3500" dirty="0">
              <a:solidFill>
                <a:schemeClr val="dk1"/>
              </a:solidFill>
              <a:highlight>
                <a:schemeClr val="lt1"/>
              </a:highlight>
              <a:latin typeface="Quattrocento Sans"/>
              <a:ea typeface="Quattrocento Sans"/>
              <a:cs typeface="Quattrocento Sans"/>
              <a:sym typeface="Quattrocento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45"/>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Sorting: Summary</a:t>
            </a:r>
            <a:endParaRPr/>
          </a:p>
        </p:txBody>
      </p:sp>
      <p:graphicFrame>
        <p:nvGraphicFramePr>
          <p:cNvPr id="622" name="Google Shape;622;p45"/>
          <p:cNvGraphicFramePr/>
          <p:nvPr/>
        </p:nvGraphicFramePr>
        <p:xfrm>
          <a:off x="200985" y="1625228"/>
          <a:ext cx="7386075" cy="4424780"/>
        </p:xfrm>
        <a:graphic>
          <a:graphicData uri="http://schemas.openxmlformats.org/drawingml/2006/table">
            <a:tbl>
              <a:tblPr firstRow="1" bandRow="1">
                <a:noFill/>
              </a:tblPr>
              <a:tblGrid>
                <a:gridCol w="2058325">
                  <a:extLst>
                    <a:ext uri="{9D8B030D-6E8A-4147-A177-3AD203B41FA5}">
                      <a16:colId xmlns:a16="http://schemas.microsoft.com/office/drawing/2014/main" val="20000"/>
                    </a:ext>
                  </a:extLst>
                </a:gridCol>
                <a:gridCol w="1446250">
                  <a:extLst>
                    <a:ext uri="{9D8B030D-6E8A-4147-A177-3AD203B41FA5}">
                      <a16:colId xmlns:a16="http://schemas.microsoft.com/office/drawing/2014/main" val="20001"/>
                    </a:ext>
                  </a:extLst>
                </a:gridCol>
                <a:gridCol w="1390250">
                  <a:extLst>
                    <a:ext uri="{9D8B030D-6E8A-4147-A177-3AD203B41FA5}">
                      <a16:colId xmlns:a16="http://schemas.microsoft.com/office/drawing/2014/main" val="20002"/>
                    </a:ext>
                  </a:extLst>
                </a:gridCol>
                <a:gridCol w="1305250">
                  <a:extLst>
                    <a:ext uri="{9D8B030D-6E8A-4147-A177-3AD203B41FA5}">
                      <a16:colId xmlns:a16="http://schemas.microsoft.com/office/drawing/2014/main" val="20003"/>
                    </a:ext>
                  </a:extLst>
                </a:gridCol>
                <a:gridCol w="1186000">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38100" cap="flat" cmpd="sng">
                      <a:solidFill>
                        <a:srgbClr val="D8D8D8"/>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a:t>Best-Case</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38100" cap="flat" cmpd="sng">
                      <a:solidFill>
                        <a:srgbClr val="D8D8D8"/>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a:t>Worst-Case</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38100" cap="flat" cmpd="sng">
                      <a:solidFill>
                        <a:srgbClr val="D8D8D8"/>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a:t>Space</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38100" cap="flat" cmpd="sng">
                      <a:solidFill>
                        <a:srgbClr val="D8D8D8"/>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a:t>Stable</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38100" cap="flat" cmpd="sng">
                      <a:solidFill>
                        <a:srgbClr val="D8D8D8"/>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Selection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381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r>
                        <a:rPr lang="en-US" sz="1800" baseline="30000"/>
                        <a:t>2</a:t>
                      </a:r>
                      <a:r>
                        <a:rPr lang="en-US" sz="1800"/>
                        <a: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381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r>
                        <a:rPr lang="en-US" sz="1800" baseline="30000"/>
                        <a:t>2</a:t>
                      </a:r>
                      <a:r>
                        <a:rPr lang="en-US" sz="1800"/>
                        <a: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381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O(1)</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381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No</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381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Insertion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a:t>O(n</a:t>
                      </a:r>
                      <a:r>
                        <a:rPr lang="en-US" sz="1800" baseline="30000"/>
                        <a:t>2</a:t>
                      </a:r>
                      <a:r>
                        <a:rPr lang="en-US" sz="1800"/>
                        <a: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O(1)</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Yes</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Heap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No</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In-Place Heap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O(1)</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No</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Merge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p>
                      <a:pPr marL="0" marR="0" lvl="0" indent="0" algn="ctr" rtl="0">
                        <a:spcBef>
                          <a:spcPts val="0"/>
                        </a:spcBef>
                        <a:spcAft>
                          <a:spcPts val="0"/>
                        </a:spcAft>
                        <a:buNone/>
                      </a:pPr>
                      <a:r>
                        <a:rPr lang="en-US" sz="1200"/>
                        <a:t>O(n)* optimized</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Yes</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t>Quick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r>
                        <a:rPr lang="en-US" sz="1800" baseline="30000"/>
                        <a:t>2</a:t>
                      </a:r>
                      <a:r>
                        <a:rPr lang="en-US" sz="1800"/>
                        <a: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No</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800"/>
                        <a:t>In-place Quick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r>
                        <a:rPr lang="en-US" sz="1800" baseline="30000"/>
                        <a:t>2</a:t>
                      </a:r>
                      <a:r>
                        <a:rPr lang="en-US" sz="1800"/>
                        <a: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O(1)</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No</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1800"/>
                        <a:t>Bucket Sort</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a:t>O(n)</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800"/>
                        <a:buFont typeface="Calibri"/>
                        <a:buNone/>
                      </a:pPr>
                      <a:r>
                        <a:rPr lang="en-US" sz="1800"/>
                        <a:t>O(n</a:t>
                      </a:r>
                      <a:r>
                        <a:rPr lang="en-US" sz="1800" baseline="30000"/>
                        <a:t>2</a:t>
                      </a:r>
                      <a:r>
                        <a:rPr lang="en-US" sz="1800"/>
                        <a:t>)</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O(K+n)</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Yes</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US" sz="1800"/>
                        <a:t>Radix</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100"/>
                        <a:buFont typeface="Arial"/>
                        <a:buNone/>
                      </a:pPr>
                      <a:r>
                        <a:rPr lang="en-US" sz="1800"/>
                        <a:t>O(n)</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100"/>
                        <a:buFont typeface="Arial"/>
                        <a:buNone/>
                      </a:pPr>
                      <a:r>
                        <a:rPr lang="en-US" sz="1800"/>
                        <a:t>O(n)</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Yes</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sp>
        <p:nvSpPr>
          <p:cNvPr id="623" name="Google Shape;623;p45"/>
          <p:cNvSpPr txBox="1"/>
          <p:nvPr/>
        </p:nvSpPr>
        <p:spPr>
          <a:xfrm>
            <a:off x="7740860" y="799902"/>
            <a:ext cx="4250100" cy="2985392"/>
          </a:xfrm>
          <a:prstGeom prst="rect">
            <a:avLst/>
          </a:prstGeom>
          <a:noFill/>
          <a:ln>
            <a:noFill/>
          </a:ln>
        </p:spPr>
        <p:txBody>
          <a:bodyPr spcFirstLastPara="1" wrap="square" lIns="91425" tIns="45700" rIns="91425" bIns="45700" anchor="t" anchorCtr="0">
            <a:spAutoFit/>
          </a:bodyPr>
          <a:lstStyle/>
          <a:p>
            <a:pPr marL="914400" indent="-349250">
              <a:buClr>
                <a:srgbClr val="B6A479"/>
              </a:buClr>
              <a:buSzPts val="1900"/>
              <a:buFont typeface="Quattrocento Sans"/>
              <a:buChar char="○"/>
            </a:pPr>
            <a:endParaRPr sz="2400" i="0" u="none" strike="noStrike" cap="none"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No single sorting algorithm is “the best”!</a:t>
            </a:r>
            <a:endParaRPr dirty="0">
              <a:latin typeface="Quattrocento Sans"/>
              <a:ea typeface="Quattrocento Sans"/>
              <a:cs typeface="Quattrocento Sans"/>
              <a:sym typeface="Quattrocento Sans"/>
            </a:endParaRPr>
          </a:p>
          <a:p>
            <a:pPr marL="457200" marR="0" lvl="0" indent="-349250" algn="l" rtl="0">
              <a:spcBef>
                <a:spcPts val="0"/>
              </a:spcBef>
              <a:spcAft>
                <a:spcPts val="0"/>
              </a:spcAft>
              <a:buClr>
                <a:srgbClr val="4C3282"/>
              </a:buClr>
              <a:buSzPts val="1900"/>
              <a:buFont typeface="Quattrocento Sans"/>
              <a:buChar char="●"/>
            </a:pPr>
            <a:r>
              <a:rPr lang="en-US" sz="1900" dirty="0">
                <a:solidFill>
                  <a:schemeClr val="dk1"/>
                </a:solidFill>
                <a:latin typeface="Quattrocento Sans"/>
                <a:ea typeface="Quattrocento Sans"/>
                <a:cs typeface="Quattrocento Sans"/>
                <a:sym typeface="Quattrocento Sans"/>
              </a:rPr>
              <a:t>Different algos have different properties in different situations</a:t>
            </a:r>
            <a:endParaRPr sz="1300" dirty="0">
              <a:latin typeface="Quattrocento Sans"/>
              <a:ea typeface="Quattrocento Sans"/>
              <a:cs typeface="Quattrocento Sans"/>
              <a:sym typeface="Quattrocento Sans"/>
            </a:endParaRPr>
          </a:p>
          <a:p>
            <a:pPr marL="457200" marR="0" lvl="0" indent="-349250" algn="l" rtl="0">
              <a:spcBef>
                <a:spcPts val="0"/>
              </a:spcBef>
              <a:spcAft>
                <a:spcPts val="0"/>
              </a:spcAft>
              <a:buClr>
                <a:srgbClr val="4C3282"/>
              </a:buClr>
              <a:buSzPts val="1900"/>
              <a:buFont typeface="Quattrocento Sans"/>
              <a:buChar char="●"/>
            </a:pPr>
            <a:r>
              <a:rPr lang="en-US" sz="1900" dirty="0">
                <a:solidFill>
                  <a:schemeClr val="dk1"/>
                </a:solidFill>
                <a:latin typeface="Quattrocento Sans"/>
                <a:ea typeface="Quattrocento Sans"/>
                <a:cs typeface="Quattrocento Sans"/>
                <a:sym typeface="Quattrocento Sans"/>
              </a:rPr>
              <a:t>The best one is one that is well-suited to your data</a:t>
            </a:r>
            <a:endParaRPr sz="1300" dirty="0">
              <a:latin typeface="Quattrocento Sans"/>
              <a:ea typeface="Quattrocento Sans"/>
              <a:cs typeface="Quattrocento Sans"/>
              <a:sym typeface="Quattrocento Sans"/>
            </a:endParaRPr>
          </a:p>
          <a:p>
            <a:pPr marL="0" marR="0" lvl="0" indent="0" algn="l" rtl="0">
              <a:spcBef>
                <a:spcPts val="0"/>
              </a:spcBef>
              <a:spcAft>
                <a:spcPts val="0"/>
              </a:spcAft>
              <a:buNone/>
            </a:pPr>
            <a:endParaRPr sz="20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2000" dirty="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2D24-0951-0560-AB9F-7D4A5AB165A3}"/>
              </a:ext>
            </a:extLst>
          </p:cNvPr>
          <p:cNvSpPr>
            <a:spLocks noGrp="1"/>
          </p:cNvSpPr>
          <p:nvPr>
            <p:ph type="title"/>
          </p:nvPr>
        </p:nvSpPr>
        <p:spPr/>
        <p:txBody>
          <a:bodyPr/>
          <a:lstStyle/>
          <a:p>
            <a:r>
              <a:rPr lang="en-GB" dirty="0"/>
              <a:t>References I</a:t>
            </a:r>
            <a:endParaRPr lang="en-SE" dirty="0"/>
          </a:p>
        </p:txBody>
      </p:sp>
      <p:sp>
        <p:nvSpPr>
          <p:cNvPr id="3" name="Text Placeholder 2">
            <a:extLst>
              <a:ext uri="{FF2B5EF4-FFF2-40B4-BE49-F238E27FC236}">
                <a16:creationId xmlns:a16="http://schemas.microsoft.com/office/drawing/2014/main" id="{AFA90292-23B4-CC86-A831-D07EB7191039}"/>
              </a:ext>
            </a:extLst>
          </p:cNvPr>
          <p:cNvSpPr>
            <a:spLocks noGrp="1"/>
          </p:cNvSpPr>
          <p:nvPr>
            <p:ph type="body" idx="1"/>
          </p:nvPr>
        </p:nvSpPr>
        <p:spPr>
          <a:xfrm>
            <a:off x="575239" y="1040737"/>
            <a:ext cx="11187000" cy="5746146"/>
          </a:xfrm>
        </p:spPr>
        <p:txBody>
          <a:bodyPr/>
          <a:lstStyle/>
          <a:p>
            <a:r>
              <a:rPr lang="en-GB" sz="2000" dirty="0"/>
              <a:t>Insertion Sort | </a:t>
            </a:r>
            <a:r>
              <a:rPr lang="en-GB" sz="2000" dirty="0" err="1"/>
              <a:t>GeeksforGeeks</a:t>
            </a:r>
            <a:endParaRPr lang="en-GB" sz="2000" dirty="0"/>
          </a:p>
          <a:p>
            <a:pPr lvl="1"/>
            <a:r>
              <a:rPr lang="en-GB" sz="1800" dirty="0">
                <a:hlinkClick r:id="rId3"/>
              </a:rPr>
              <a:t>https://www.geeksforgeeks.org/insertion-sort-algorithm/</a:t>
            </a:r>
            <a:r>
              <a:rPr lang="en-GB" sz="1800" dirty="0"/>
              <a:t> </a:t>
            </a:r>
          </a:p>
          <a:p>
            <a:pPr lvl="1"/>
            <a:r>
              <a:rPr lang="en-GB" sz="1800" dirty="0">
                <a:hlinkClick r:id="rId4"/>
              </a:rPr>
              <a:t>https://www.geeksforgeeks.org/time-and-space-complexity-of-insertion-sort-algorithm/</a:t>
            </a:r>
            <a:r>
              <a:rPr lang="en-GB" sz="1800" dirty="0"/>
              <a:t> </a:t>
            </a:r>
          </a:p>
          <a:p>
            <a:pPr lvl="1"/>
            <a:r>
              <a:rPr lang="en-GB" sz="1800" dirty="0">
                <a:hlinkClick r:id="rId5"/>
              </a:rPr>
              <a:t>https://www.youtube.com/watch?v=OGzPmgsI-pQ</a:t>
            </a:r>
            <a:r>
              <a:rPr lang="en-GB" sz="1800" dirty="0"/>
              <a:t> </a:t>
            </a:r>
          </a:p>
          <a:p>
            <a:r>
              <a:rPr lang="en-GB" sz="2000" dirty="0"/>
              <a:t>Selection Sort | </a:t>
            </a:r>
            <a:r>
              <a:rPr lang="en-GB" sz="2000" dirty="0" err="1"/>
              <a:t>GeeksforGeeks</a:t>
            </a:r>
            <a:endParaRPr lang="en-GB" sz="2000" dirty="0"/>
          </a:p>
          <a:p>
            <a:pPr lvl="1"/>
            <a:r>
              <a:rPr lang="en-GB" sz="1800" dirty="0">
                <a:hlinkClick r:id="rId6"/>
              </a:rPr>
              <a:t>https://www.geeksforgeeks.org/selection-sort-algorithm-2/</a:t>
            </a:r>
            <a:r>
              <a:rPr lang="en-GB" sz="1800" dirty="0"/>
              <a:t>  </a:t>
            </a:r>
          </a:p>
          <a:p>
            <a:pPr lvl="1"/>
            <a:r>
              <a:rPr lang="en-GB" sz="1800" dirty="0">
                <a:hlinkClick r:id="rId7"/>
              </a:rPr>
              <a:t>https://www.geeksforgeeks.org/time-and-space-complexity-analysis-of-selection-sort/</a:t>
            </a:r>
            <a:r>
              <a:rPr lang="en-GB" sz="1800" dirty="0"/>
              <a:t> </a:t>
            </a:r>
          </a:p>
          <a:p>
            <a:pPr lvl="1"/>
            <a:r>
              <a:rPr lang="en-GB" sz="1800" dirty="0">
                <a:hlinkClick r:id="rId8"/>
              </a:rPr>
              <a:t>https://www.youtube.com/watch?v=xWBP4lzkoyM</a:t>
            </a:r>
            <a:r>
              <a:rPr lang="en-GB" sz="1800" dirty="0"/>
              <a:t> </a:t>
            </a:r>
          </a:p>
          <a:p>
            <a:r>
              <a:rPr lang="en-GB" sz="2000" dirty="0"/>
              <a:t>Merge Sort Algorithm: A Step-by-Step Visualization, Quoc Dat Phung</a:t>
            </a:r>
          </a:p>
          <a:p>
            <a:pPr lvl="1"/>
            <a:r>
              <a:rPr lang="en-GB" sz="1800" dirty="0">
                <a:hlinkClick r:id="rId9"/>
              </a:rPr>
              <a:t>https://www.youtube.com/watch?v=ho05egqcPl4</a:t>
            </a:r>
            <a:endParaRPr lang="en-GB" sz="1800" dirty="0"/>
          </a:p>
          <a:p>
            <a:r>
              <a:rPr lang="en-GB" sz="2000" dirty="0"/>
              <a:t>Merge sort in 3 minutes</a:t>
            </a:r>
          </a:p>
          <a:p>
            <a:pPr lvl="1"/>
            <a:r>
              <a:rPr lang="en-GB" sz="1800" dirty="0">
                <a:hlinkClick r:id="rId10"/>
              </a:rPr>
              <a:t>https://www.youtube.com/watch?v=4VqmGXwpLqc</a:t>
            </a:r>
            <a:r>
              <a:rPr lang="en-GB" sz="1800" dirty="0"/>
              <a:t> </a:t>
            </a:r>
            <a:endParaRPr lang="en-SE" sz="1800" dirty="0"/>
          </a:p>
          <a:p>
            <a:r>
              <a:rPr lang="en-GB" sz="2000" dirty="0"/>
              <a:t>Merge Sort Algorithm: A Step-by-Step Visualization (recommended)</a:t>
            </a:r>
          </a:p>
          <a:p>
            <a:pPr lvl="1"/>
            <a:r>
              <a:rPr lang="en-GB" sz="1800" dirty="0">
                <a:hlinkClick r:id="rId9"/>
              </a:rPr>
              <a:t>https://www.youtube.com/watch?v=ho05egqcPl4</a:t>
            </a:r>
            <a:r>
              <a:rPr lang="en-GB" sz="1800" dirty="0"/>
              <a:t> </a:t>
            </a:r>
          </a:p>
          <a:p>
            <a:r>
              <a:rPr lang="en-GB" sz="2000" dirty="0"/>
              <a:t>Merge Sort Animations | Data Structure | Visual How</a:t>
            </a:r>
          </a:p>
          <a:p>
            <a:pPr lvl="1"/>
            <a:r>
              <a:rPr lang="en-GB" sz="1800" dirty="0">
                <a:hlinkClick r:id="rId11"/>
              </a:rPr>
              <a:t>https://www.youtube.com/watch?v=spVhtO_IcGg</a:t>
            </a:r>
            <a:endParaRPr lang="en-SE" sz="1800" dirty="0"/>
          </a:p>
        </p:txBody>
      </p:sp>
    </p:spTree>
    <p:extLst>
      <p:ext uri="{BB962C8B-B14F-4D97-AF65-F5344CB8AC3E}">
        <p14:creationId xmlns:p14="http://schemas.microsoft.com/office/powerpoint/2010/main" val="12309336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120A-1926-0F1C-1D2F-A63F628EE845}"/>
              </a:ext>
            </a:extLst>
          </p:cNvPr>
          <p:cNvSpPr>
            <a:spLocks noGrp="1"/>
          </p:cNvSpPr>
          <p:nvPr>
            <p:ph type="title"/>
          </p:nvPr>
        </p:nvSpPr>
        <p:spPr/>
        <p:txBody>
          <a:bodyPr/>
          <a:lstStyle/>
          <a:p>
            <a:r>
              <a:rPr lang="en-GB" dirty="0"/>
              <a:t>References II</a:t>
            </a:r>
            <a:endParaRPr lang="en-SE" dirty="0"/>
          </a:p>
        </p:txBody>
      </p:sp>
      <p:sp>
        <p:nvSpPr>
          <p:cNvPr id="3" name="Text Placeholder 2">
            <a:extLst>
              <a:ext uri="{FF2B5EF4-FFF2-40B4-BE49-F238E27FC236}">
                <a16:creationId xmlns:a16="http://schemas.microsoft.com/office/drawing/2014/main" id="{9B497C97-51C4-EFD6-AF54-4A741838829A}"/>
              </a:ext>
            </a:extLst>
          </p:cNvPr>
          <p:cNvSpPr>
            <a:spLocks noGrp="1"/>
          </p:cNvSpPr>
          <p:nvPr>
            <p:ph type="body" idx="1"/>
          </p:nvPr>
        </p:nvSpPr>
        <p:spPr>
          <a:xfrm>
            <a:off x="575239" y="1568275"/>
            <a:ext cx="11187000" cy="4302674"/>
          </a:xfrm>
        </p:spPr>
        <p:txBody>
          <a:bodyPr/>
          <a:lstStyle/>
          <a:p>
            <a:r>
              <a:rPr lang="en-GB" sz="2200" dirty="0"/>
              <a:t>Quicksort: Partitioning an array, KC Ang</a:t>
            </a:r>
          </a:p>
          <a:p>
            <a:pPr lvl="1"/>
            <a:r>
              <a:rPr lang="en-GB" sz="2000" dirty="0">
                <a:hlinkClick r:id="rId3"/>
              </a:rPr>
              <a:t>https://www.youtube.com/watch?v=MZaf_9IZCrc</a:t>
            </a:r>
            <a:endParaRPr lang="en-GB" sz="2000" dirty="0"/>
          </a:p>
          <a:p>
            <a:r>
              <a:rPr lang="en-GB" sz="2200" dirty="0" err="1"/>
              <a:t>QuickSort</a:t>
            </a:r>
            <a:r>
              <a:rPr lang="en-GB" sz="2200" dirty="0"/>
              <a:t> | </a:t>
            </a:r>
            <a:r>
              <a:rPr lang="en-GB" sz="2200" dirty="0" err="1"/>
              <a:t>geeksforgeeks</a:t>
            </a:r>
            <a:endParaRPr lang="en-GB" sz="2200" dirty="0"/>
          </a:p>
          <a:p>
            <a:pPr lvl="1"/>
            <a:r>
              <a:rPr lang="en-GB" sz="2000" dirty="0">
                <a:hlinkClick r:id="rId4"/>
              </a:rPr>
              <a:t>https://www.geeksforgeeks.org/quick-sort-algorithm/</a:t>
            </a:r>
            <a:endParaRPr lang="en-GB" sz="2000" dirty="0"/>
          </a:p>
          <a:p>
            <a:pPr lvl="1"/>
            <a:r>
              <a:rPr lang="en-GB" sz="2000" dirty="0">
                <a:hlinkClick r:id="rId5"/>
              </a:rPr>
              <a:t>https://www.youtube.com/watch?v=PgBzjlCcFvc</a:t>
            </a:r>
            <a:endParaRPr lang="en-GB" sz="2000" dirty="0"/>
          </a:p>
          <a:p>
            <a:r>
              <a:rPr lang="en-GB" sz="2200" dirty="0"/>
              <a:t>Quick sort in 4 minutes (recommended)</a:t>
            </a:r>
          </a:p>
          <a:p>
            <a:pPr lvl="1"/>
            <a:r>
              <a:rPr lang="en-GB" sz="2000" dirty="0">
                <a:hlinkClick r:id="rId6"/>
              </a:rPr>
              <a:t>https://www.youtube.com/watch?v=Hoixgm4-P4M</a:t>
            </a:r>
            <a:r>
              <a:rPr lang="en-GB" sz="2000" dirty="0"/>
              <a:t>  </a:t>
            </a:r>
          </a:p>
          <a:p>
            <a:r>
              <a:rPr lang="en-GB" sz="2200" dirty="0"/>
              <a:t>Quicksort Algorithm: A Step-by-Step Visualization (recommended)</a:t>
            </a:r>
          </a:p>
          <a:p>
            <a:pPr lvl="1"/>
            <a:r>
              <a:rPr lang="en-GB" sz="2000" dirty="0">
                <a:hlinkClick r:id="rId7"/>
              </a:rPr>
              <a:t>https://www.youtube.com/watch?v=pM-6r5xsNEY</a:t>
            </a:r>
            <a:endParaRPr lang="en-GB" sz="2000" dirty="0"/>
          </a:p>
          <a:p>
            <a:r>
              <a:rPr lang="en-GB" sz="2200" dirty="0"/>
              <a:t>Visualization of Quick sort (HD)</a:t>
            </a:r>
          </a:p>
          <a:p>
            <a:pPr lvl="1"/>
            <a:r>
              <a:rPr lang="en-GB" sz="2000" dirty="0">
                <a:hlinkClick r:id="rId8"/>
              </a:rPr>
              <a:t>https://www.youtube.com/watch?v=aXXWXz5rF64</a:t>
            </a:r>
            <a:r>
              <a:rPr lang="en-GB" sz="2000" dirty="0"/>
              <a:t> </a:t>
            </a:r>
          </a:p>
        </p:txBody>
      </p:sp>
    </p:spTree>
    <p:extLst>
      <p:ext uri="{BB962C8B-B14F-4D97-AF65-F5344CB8AC3E}">
        <p14:creationId xmlns:p14="http://schemas.microsoft.com/office/powerpoint/2010/main" val="6118171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38AC7-B8AD-6974-FBFD-5E864E3F01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84DC81-D3A0-1986-5B55-CBF17A4B426D}"/>
              </a:ext>
            </a:extLst>
          </p:cNvPr>
          <p:cNvSpPr>
            <a:spLocks noGrp="1"/>
          </p:cNvSpPr>
          <p:nvPr>
            <p:ph type="title"/>
          </p:nvPr>
        </p:nvSpPr>
        <p:spPr/>
        <p:txBody>
          <a:bodyPr/>
          <a:lstStyle/>
          <a:p>
            <a:r>
              <a:rPr lang="en-GB" dirty="0"/>
              <a:t>References III</a:t>
            </a:r>
            <a:endParaRPr lang="en-SE" dirty="0"/>
          </a:p>
        </p:txBody>
      </p:sp>
      <p:sp>
        <p:nvSpPr>
          <p:cNvPr id="3" name="Text Placeholder 2">
            <a:extLst>
              <a:ext uri="{FF2B5EF4-FFF2-40B4-BE49-F238E27FC236}">
                <a16:creationId xmlns:a16="http://schemas.microsoft.com/office/drawing/2014/main" id="{190D00BE-9EF8-9847-8227-99C834A74AC2}"/>
              </a:ext>
            </a:extLst>
          </p:cNvPr>
          <p:cNvSpPr>
            <a:spLocks noGrp="1"/>
          </p:cNvSpPr>
          <p:nvPr>
            <p:ph type="body" idx="1"/>
          </p:nvPr>
        </p:nvSpPr>
        <p:spPr>
          <a:xfrm>
            <a:off x="575239" y="1568275"/>
            <a:ext cx="11187000" cy="1955878"/>
          </a:xfrm>
        </p:spPr>
        <p:txBody>
          <a:bodyPr/>
          <a:lstStyle/>
          <a:p>
            <a:r>
              <a:rPr lang="en-US" sz="2800" dirty="0"/>
              <a:t>Radix Sort Algorithm Introduction in 5 Minutes, CS Dojo</a:t>
            </a:r>
          </a:p>
          <a:p>
            <a:pPr lvl="1"/>
            <a:r>
              <a:rPr lang="en-US" sz="2300" dirty="0">
                <a:hlinkClick r:id="rId2"/>
              </a:rPr>
              <a:t>https://www.youtube.com/watch?v=XiuSW_mEn7g</a:t>
            </a:r>
            <a:endParaRPr lang="en-US" sz="2300" dirty="0"/>
          </a:p>
          <a:p>
            <a:r>
              <a:rPr lang="en-US" sz="2800" dirty="0"/>
              <a:t>Radix Sort Animations | Data Structure | Visual How</a:t>
            </a:r>
          </a:p>
          <a:p>
            <a:pPr lvl="1"/>
            <a:r>
              <a:rPr lang="en-US" sz="2300" dirty="0">
                <a:hlinkClick r:id="rId3"/>
              </a:rPr>
              <a:t>https://www.youtube.com/watch?v=Om4BljCs_qE</a:t>
            </a:r>
            <a:endParaRPr lang="en-US" sz="2300" dirty="0"/>
          </a:p>
        </p:txBody>
      </p:sp>
    </p:spTree>
    <p:extLst>
      <p:ext uri="{BB962C8B-B14F-4D97-AF65-F5344CB8AC3E}">
        <p14:creationId xmlns:p14="http://schemas.microsoft.com/office/powerpoint/2010/main" val="35340123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DF51-8038-1D96-9009-27D8230C68A1}"/>
              </a:ext>
            </a:extLst>
          </p:cNvPr>
          <p:cNvSpPr>
            <a:spLocks noGrp="1"/>
          </p:cNvSpPr>
          <p:nvPr>
            <p:ph type="title"/>
          </p:nvPr>
        </p:nvSpPr>
        <p:spPr/>
        <p:txBody>
          <a:bodyPr/>
          <a:lstStyle/>
          <a:p>
            <a:r>
              <a:rPr lang="en-GB" dirty="0"/>
              <a:t>References</a:t>
            </a:r>
            <a:endParaRPr lang="en-SE" dirty="0"/>
          </a:p>
        </p:txBody>
      </p:sp>
      <p:sp>
        <p:nvSpPr>
          <p:cNvPr id="3" name="Text Placeholder 2">
            <a:extLst>
              <a:ext uri="{FF2B5EF4-FFF2-40B4-BE49-F238E27FC236}">
                <a16:creationId xmlns:a16="http://schemas.microsoft.com/office/drawing/2014/main" id="{E2BC3EAA-BB88-22FB-74D7-4474783F131D}"/>
              </a:ext>
            </a:extLst>
          </p:cNvPr>
          <p:cNvSpPr>
            <a:spLocks noGrp="1"/>
          </p:cNvSpPr>
          <p:nvPr>
            <p:ph type="body" idx="1"/>
          </p:nvPr>
        </p:nvSpPr>
        <p:spPr>
          <a:xfrm>
            <a:off x="746175" y="1568275"/>
            <a:ext cx="10847948" cy="3136201"/>
          </a:xfrm>
        </p:spPr>
        <p:txBody>
          <a:bodyPr/>
          <a:lstStyle/>
          <a:p>
            <a:r>
              <a:rPr lang="en-GB" dirty="0"/>
              <a:t>Sort Algos // Michael Sambol Michael Sambol</a:t>
            </a:r>
          </a:p>
          <a:p>
            <a:pPr lvl="1">
              <a:lnSpc>
                <a:spcPct val="120000"/>
              </a:lnSpc>
            </a:pPr>
            <a:r>
              <a:rPr lang="en-GB" dirty="0">
                <a:hlinkClick r:id="rId3"/>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GB" dirty="0"/>
              <a:t>10 Sorting Algorithms Easily Explained</a:t>
            </a:r>
          </a:p>
          <a:p>
            <a:pPr lvl="1">
              <a:lnSpc>
                <a:spcPct val="120000"/>
              </a:lnSpc>
            </a:pPr>
            <a:r>
              <a:rPr lang="en-US" dirty="0">
                <a:hlinkClick r:id="rId4"/>
              </a:rPr>
              <a:t>https://www.youtube.com/watch?v=rbbTd-gkajw</a:t>
            </a:r>
            <a:r>
              <a:rPr lang="en-GB" dirty="0"/>
              <a:t> </a:t>
            </a:r>
            <a:endParaRPr lang="en-US" dirty="0"/>
          </a:p>
          <a:p>
            <a:pPr lvl="1"/>
            <a:r>
              <a:rPr lang="en-GB" dirty="0"/>
              <a:t>Bubble Sort, Selection Sort, Insertion Sort, Merge Sort, Quick Sort, Heap Sort, Counting Sort, Shell Sort, Tim Sort, Radix Sort</a:t>
            </a:r>
          </a:p>
        </p:txBody>
      </p:sp>
    </p:spTree>
    <p:extLst>
      <p:ext uri="{BB962C8B-B14F-4D97-AF65-F5344CB8AC3E}">
        <p14:creationId xmlns:p14="http://schemas.microsoft.com/office/powerpoint/2010/main" val="38967142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FDA1B-D7BA-2232-B2A7-59FC2F460B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B5BB7B-10D7-FE67-B7DC-39BCBDB76323}"/>
              </a:ext>
            </a:extLst>
          </p:cNvPr>
          <p:cNvSpPr>
            <a:spLocks noGrp="1"/>
          </p:cNvSpPr>
          <p:nvPr>
            <p:ph type="title"/>
          </p:nvPr>
        </p:nvSpPr>
        <p:spPr/>
        <p:txBody>
          <a:bodyPr/>
          <a:lstStyle/>
          <a:p>
            <a:r>
              <a:rPr lang="en-GB" dirty="0"/>
              <a:t>References</a:t>
            </a:r>
            <a:endParaRPr lang="en-SE" dirty="0"/>
          </a:p>
        </p:txBody>
      </p:sp>
      <p:sp>
        <p:nvSpPr>
          <p:cNvPr id="3" name="Text Placeholder 2">
            <a:extLst>
              <a:ext uri="{FF2B5EF4-FFF2-40B4-BE49-F238E27FC236}">
                <a16:creationId xmlns:a16="http://schemas.microsoft.com/office/drawing/2014/main" id="{1BF5CCAC-E47B-976E-C0B4-15459EACF79B}"/>
              </a:ext>
            </a:extLst>
          </p:cNvPr>
          <p:cNvSpPr>
            <a:spLocks noGrp="1"/>
          </p:cNvSpPr>
          <p:nvPr>
            <p:ph type="body" idx="1"/>
          </p:nvPr>
        </p:nvSpPr>
        <p:spPr>
          <a:xfrm>
            <a:off x="746174" y="1568275"/>
            <a:ext cx="10683825" cy="3568627"/>
          </a:xfrm>
        </p:spPr>
        <p:txBody>
          <a:bodyPr/>
          <a:lstStyle/>
          <a:p>
            <a:r>
              <a:rPr lang="en-GB" dirty="0"/>
              <a:t>Radix Sort</a:t>
            </a:r>
          </a:p>
          <a:p>
            <a:pPr lvl="1"/>
            <a:r>
              <a:rPr lang="en-GB" dirty="0">
                <a:hlinkClick r:id="rId2"/>
              </a:rPr>
              <a:t>https://www.geeksforgeeks.org/radix-sort/</a:t>
            </a:r>
            <a:r>
              <a:rPr lang="en-GB" dirty="0"/>
              <a:t> </a:t>
            </a:r>
          </a:p>
          <a:p>
            <a:pPr lvl="1"/>
            <a:r>
              <a:rPr lang="en-GB" dirty="0">
                <a:hlinkClick r:id="rId3"/>
              </a:rPr>
              <a:t>https://www.geeksforgeeks.org/time-and-space-complexity-of-radix-sort-algorithm/</a:t>
            </a:r>
            <a:r>
              <a:rPr lang="en-GB" dirty="0"/>
              <a:t> </a:t>
            </a:r>
          </a:p>
          <a:p>
            <a:r>
              <a:rPr lang="en-GB" dirty="0"/>
              <a:t>Bucket Sort | </a:t>
            </a:r>
            <a:r>
              <a:rPr lang="en-GB" dirty="0" err="1"/>
              <a:t>GeeksforGeeks</a:t>
            </a:r>
            <a:endParaRPr lang="en-GB" dirty="0"/>
          </a:p>
          <a:p>
            <a:pPr lvl="1"/>
            <a:r>
              <a:rPr lang="en-GB" dirty="0">
                <a:hlinkClick r:id="rId4"/>
              </a:rPr>
              <a:t>https://www.geeksforgeeks.org/bucket-sort-2/</a:t>
            </a:r>
            <a:r>
              <a:rPr lang="en-GB" dirty="0"/>
              <a:t> </a:t>
            </a:r>
          </a:p>
          <a:p>
            <a:pPr lvl="1"/>
            <a:r>
              <a:rPr lang="sv-SE" dirty="0">
                <a:hlinkClick r:id="rId5"/>
              </a:rPr>
              <a:t>https://www.youtube.com/watch?v=VuXbEb5ywrU</a:t>
            </a:r>
            <a:endParaRPr lang="en-GB" dirty="0"/>
          </a:p>
          <a:p>
            <a:r>
              <a:rPr lang="en-GB" dirty="0"/>
              <a:t>Time Complexities of all Sorting Algorithms</a:t>
            </a:r>
          </a:p>
          <a:p>
            <a:pPr lvl="1"/>
            <a:r>
              <a:rPr lang="en-GB" dirty="0">
                <a:hlinkClick r:id="rId6"/>
              </a:rPr>
              <a:t>https://www.geeksforgeeks.org/time-complexities-of-all-sorting-algorithms/</a:t>
            </a:r>
            <a:endParaRPr lang="en-GB" dirty="0"/>
          </a:p>
        </p:txBody>
      </p:sp>
    </p:spTree>
    <p:extLst>
      <p:ext uri="{BB962C8B-B14F-4D97-AF65-F5344CB8AC3E}">
        <p14:creationId xmlns:p14="http://schemas.microsoft.com/office/powerpoint/2010/main" val="3339278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dirty="0"/>
              <a:t>Principle 1: Iterative Improvement </a:t>
            </a:r>
            <a:endParaRPr dirty="0"/>
          </a:p>
        </p:txBody>
      </p:sp>
      <p:sp>
        <p:nvSpPr>
          <p:cNvPr id="203" name="Google Shape;203;p27"/>
          <p:cNvSpPr txBox="1"/>
          <p:nvPr/>
        </p:nvSpPr>
        <p:spPr>
          <a:xfrm>
            <a:off x="744650" y="1278175"/>
            <a:ext cx="11264100" cy="243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dirty="0">
                <a:latin typeface="Quattrocento Sans"/>
                <a:ea typeface="Quattrocento Sans"/>
                <a:cs typeface="Quattrocento Sans"/>
                <a:sym typeface="Quattrocento Sans"/>
              </a:rPr>
              <a:t>Invariants/Iterative improvement</a:t>
            </a:r>
          </a:p>
          <a:p>
            <a:pPr marL="457200" lvl="0" indent="-361950" algn="l" rtl="0">
              <a:spcBef>
                <a:spcPts val="0"/>
              </a:spcBef>
              <a:spcAft>
                <a:spcPts val="0"/>
              </a:spcAft>
              <a:buClr>
                <a:srgbClr val="4C3282"/>
              </a:buClr>
              <a:buSzPts val="2100"/>
              <a:buFont typeface="Quattrocento Sans"/>
              <a:buChar char="●"/>
            </a:pPr>
            <a:r>
              <a:rPr lang="en-GB" sz="2100" dirty="0">
                <a:latin typeface="Quattrocento Sans"/>
                <a:ea typeface="Quattrocento Sans"/>
                <a:cs typeface="Quattrocento Sans"/>
                <a:sym typeface="Quattrocento Sans"/>
              </a:rPr>
              <a:t>Step-by-step, make one more part of the input your desired output</a:t>
            </a:r>
          </a:p>
          <a:p>
            <a:pPr marL="0" lvl="0" indent="0" algn="l" rtl="0">
              <a:spcBef>
                <a:spcPts val="0"/>
              </a:spcBef>
              <a:spcAft>
                <a:spcPts val="0"/>
              </a:spcAft>
              <a:buNone/>
            </a:pPr>
            <a:endParaRPr lang="en-GB" sz="2500" dirty="0">
              <a:latin typeface="Quattrocento Sans"/>
              <a:ea typeface="Quattrocento Sans"/>
              <a:cs typeface="Quattrocento Sans"/>
              <a:sym typeface="Quattrocento Sans"/>
            </a:endParaRPr>
          </a:p>
          <a:p>
            <a:pPr marL="0" lvl="0" indent="0" algn="l" rtl="0">
              <a:spcBef>
                <a:spcPts val="0"/>
              </a:spcBef>
              <a:spcAft>
                <a:spcPts val="0"/>
              </a:spcAft>
              <a:buNone/>
            </a:pPr>
            <a:r>
              <a:rPr lang="en-GB" sz="2500" dirty="0">
                <a:latin typeface="Quattrocento Sans"/>
                <a:ea typeface="Quattrocento Sans"/>
                <a:cs typeface="Quattrocento Sans"/>
                <a:sym typeface="Quattrocento Sans"/>
              </a:rPr>
              <a:t>We’ll write iterative algorithms to satisfy the following invariant:</a:t>
            </a:r>
          </a:p>
          <a:p>
            <a:pPr marL="0" lvl="0" indent="0" algn="l" rtl="0">
              <a:spcBef>
                <a:spcPts val="0"/>
              </a:spcBef>
              <a:spcAft>
                <a:spcPts val="0"/>
              </a:spcAft>
              <a:buNone/>
            </a:pPr>
            <a:endParaRPr lang="en-GB" sz="2500" dirty="0">
              <a:latin typeface="Quattrocento Sans"/>
              <a:ea typeface="Quattrocento Sans"/>
              <a:cs typeface="Quattrocento Sans"/>
              <a:sym typeface="Quattrocento Sans"/>
            </a:endParaRPr>
          </a:p>
          <a:p>
            <a:pPr marL="0" lvl="0" indent="0" algn="l" rtl="0">
              <a:spcBef>
                <a:spcPts val="0"/>
              </a:spcBef>
              <a:spcAft>
                <a:spcPts val="0"/>
              </a:spcAft>
              <a:buNone/>
            </a:pPr>
            <a:r>
              <a:rPr lang="en-GB" sz="2500" dirty="0">
                <a:latin typeface="Quattrocento Sans"/>
                <a:ea typeface="Quattrocento Sans"/>
                <a:cs typeface="Quattrocento Sans"/>
                <a:sym typeface="Quattrocento Sans"/>
              </a:rPr>
              <a:t>After </a:t>
            </a:r>
            <a:r>
              <a:rPr lang="en-GB" sz="2500" i="1" dirty="0">
                <a:latin typeface="Quattrocento Sans"/>
                <a:ea typeface="Quattrocento Sans"/>
                <a:cs typeface="Quattrocento Sans"/>
                <a:sym typeface="Quattrocento Sans"/>
              </a:rPr>
              <a:t>k</a:t>
            </a:r>
            <a:r>
              <a:rPr lang="en-GB" sz="2500" dirty="0">
                <a:latin typeface="Quattrocento Sans"/>
                <a:ea typeface="Quattrocento Sans"/>
                <a:cs typeface="Quattrocento Sans"/>
                <a:sym typeface="Quattrocento Sans"/>
              </a:rPr>
              <a:t> iterations of the loop, the first </a:t>
            </a:r>
            <a:r>
              <a:rPr lang="en-GB" sz="2500" i="1" dirty="0">
                <a:latin typeface="Quattrocento Sans"/>
                <a:ea typeface="Quattrocento Sans"/>
                <a:cs typeface="Quattrocento Sans"/>
                <a:sym typeface="Quattrocento Sans"/>
              </a:rPr>
              <a:t>k</a:t>
            </a:r>
            <a:r>
              <a:rPr lang="en-GB" sz="2500" dirty="0">
                <a:latin typeface="Quattrocento Sans"/>
                <a:ea typeface="Quattrocento Sans"/>
                <a:cs typeface="Quattrocento Sans"/>
                <a:sym typeface="Quattrocento Sans"/>
              </a:rPr>
              <a:t> elements of the array will be sorted.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p:nvPr/>
        </p:nvSpPr>
        <p:spPr>
          <a:xfrm>
            <a:off x="1694153" y="3102007"/>
            <a:ext cx="2913016" cy="653985"/>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rgbClr val="0C0C0C"/>
                </a:solidFill>
                <a:highlight>
                  <a:srgbClr val="FFFFFF"/>
                </a:highlight>
                <a:latin typeface="Quattrocento Sans"/>
                <a:ea typeface="Quattrocento Sans"/>
                <a:cs typeface="Quattrocento Sans"/>
                <a:sym typeface="Quattrocento Sans"/>
              </a:rPr>
              <a:t>Insertion Sort</a:t>
            </a:r>
            <a:endParaRPr sz="3500" dirty="0">
              <a:solidFill>
                <a:srgbClr val="0C0C0C"/>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894D-141F-BD24-60D5-2E725CD961D3}"/>
              </a:ext>
            </a:extLst>
          </p:cNvPr>
          <p:cNvSpPr>
            <a:spLocks noGrp="1"/>
          </p:cNvSpPr>
          <p:nvPr>
            <p:ph type="title"/>
          </p:nvPr>
        </p:nvSpPr>
        <p:spPr/>
        <p:txBody>
          <a:bodyPr/>
          <a:lstStyle/>
          <a:p>
            <a:r>
              <a:rPr lang="en-US" dirty="0"/>
              <a:t>Insertion Sort </a:t>
            </a:r>
            <a:endParaRPr lang="en-SE" dirty="0"/>
          </a:p>
        </p:txBody>
      </p:sp>
      <p:sp>
        <p:nvSpPr>
          <p:cNvPr id="3" name="Text Placeholder 2">
            <a:extLst>
              <a:ext uri="{FF2B5EF4-FFF2-40B4-BE49-F238E27FC236}">
                <a16:creationId xmlns:a16="http://schemas.microsoft.com/office/drawing/2014/main" id="{73712ABD-7414-073A-D855-F1E42AA2881A}"/>
              </a:ext>
            </a:extLst>
          </p:cNvPr>
          <p:cNvSpPr>
            <a:spLocks noGrp="1"/>
          </p:cNvSpPr>
          <p:nvPr>
            <p:ph type="body" idx="1"/>
          </p:nvPr>
        </p:nvSpPr>
        <p:spPr>
          <a:xfrm>
            <a:off x="31946" y="1046099"/>
            <a:ext cx="7174035" cy="5861177"/>
          </a:xfrm>
        </p:spPr>
        <p:txBody>
          <a:bodyPr>
            <a:normAutofit lnSpcReduction="10000"/>
          </a:bodyPr>
          <a:lstStyle/>
          <a:p>
            <a:r>
              <a:rPr lang="en-GB" sz="2000" dirty="0"/>
              <a:t>Insertion sort works by iteratively inserting each element of an unsorted list into its correct position in a sorted portion of the list. It is like sorting playing cards in your hands. You split the cards into two groups: the sorted cards and the unsorted cards. Then, you pick a card from the unsorted group and put it in the right place in the sorted group.</a:t>
            </a:r>
          </a:p>
          <a:p>
            <a:pPr lvl="1"/>
            <a:r>
              <a:rPr lang="en-GB" sz="1800" dirty="0"/>
              <a:t>Start with second element of the array as first element in the array is assumed to be sorted.</a:t>
            </a:r>
          </a:p>
          <a:p>
            <a:pPr lvl="1"/>
            <a:r>
              <a:rPr lang="en-GB" sz="1800" dirty="0"/>
              <a:t>Compare second element with the first element and check if the second element is smaller then swap them.</a:t>
            </a:r>
          </a:p>
          <a:p>
            <a:pPr lvl="1"/>
            <a:r>
              <a:rPr lang="en-GB" sz="1800" dirty="0"/>
              <a:t>Move to the third element and compare it with the first two elements and put at its correct position</a:t>
            </a:r>
          </a:p>
          <a:p>
            <a:pPr lvl="1"/>
            <a:r>
              <a:rPr lang="en-GB" sz="1800" dirty="0"/>
              <a:t>Repeat until the entire array is sorted.</a:t>
            </a:r>
          </a:p>
          <a:p>
            <a:r>
              <a:rPr lang="en-GB" sz="2000" dirty="0"/>
              <a:t>Time complexity: O(n</a:t>
            </a:r>
            <a:r>
              <a:rPr lang="en-GB" sz="2000" baseline="30000" dirty="0"/>
              <a:t>2</a:t>
            </a:r>
            <a:r>
              <a:rPr lang="en-GB" sz="2000" dirty="0"/>
              <a:t>), as there are two nested loops:</a:t>
            </a:r>
          </a:p>
          <a:p>
            <a:pPr lvl="1"/>
            <a:r>
              <a:rPr lang="en-GB" sz="1800" dirty="0"/>
              <a:t>Outer loop to select each element in the unsorted group one by one, with O(n) complexity</a:t>
            </a:r>
          </a:p>
          <a:p>
            <a:pPr lvl="1"/>
            <a:r>
              <a:rPr lang="en-GB" sz="1800" dirty="0"/>
              <a:t>Inner loop to insert that element into the sorted group, with O(n) complexity</a:t>
            </a:r>
          </a:p>
          <a:p>
            <a:r>
              <a:rPr lang="en-GB" sz="2000" dirty="0"/>
              <a:t>Insertion Sort | </a:t>
            </a:r>
            <a:r>
              <a:rPr lang="en-GB" sz="2000" dirty="0" err="1"/>
              <a:t>GeeksforGeeks</a:t>
            </a:r>
            <a:endParaRPr lang="en-GB" sz="2000" dirty="0"/>
          </a:p>
          <a:p>
            <a:pPr lvl="1"/>
            <a:r>
              <a:rPr lang="en-GB" sz="1800" dirty="0">
                <a:hlinkClick r:id="rId3"/>
              </a:rPr>
              <a:t>https://www.youtube.com/watch?v=OGzPmgsI-pQ</a:t>
            </a:r>
            <a:r>
              <a:rPr lang="en-GB" sz="1800" dirty="0"/>
              <a:t> </a:t>
            </a:r>
            <a:endParaRPr lang="en-SE" sz="1800" dirty="0"/>
          </a:p>
          <a:p>
            <a:endParaRPr lang="en-SE" sz="2000" dirty="0"/>
          </a:p>
        </p:txBody>
      </p:sp>
      <p:sp>
        <p:nvSpPr>
          <p:cNvPr id="57" name="Rectangle 56">
            <a:extLst>
              <a:ext uri="{FF2B5EF4-FFF2-40B4-BE49-F238E27FC236}">
                <a16:creationId xmlns:a16="http://schemas.microsoft.com/office/drawing/2014/main" id="{787AE491-B5EE-A7DB-79FB-98959BF40181}"/>
              </a:ext>
            </a:extLst>
          </p:cNvPr>
          <p:cNvSpPr/>
          <p:nvPr/>
        </p:nvSpPr>
        <p:spPr>
          <a:xfrm>
            <a:off x="7344492" y="3106139"/>
            <a:ext cx="4255570" cy="568922"/>
          </a:xfrm>
          <a:prstGeom prst="rect">
            <a:avLst/>
          </a:prstGeom>
          <a:solidFill>
            <a:srgbClr val="E6A20E">
              <a:alpha val="48000"/>
            </a:srgbClr>
          </a:solidFill>
          <a:ln w="9525" cap="flat" cmpd="sng" algn="ctr">
            <a:solidFill>
              <a:srgbClr val="4F81BD">
                <a:shade val="95000"/>
                <a:satMod val="10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a:extLst>
              <a:ext uri="{FF2B5EF4-FFF2-40B4-BE49-F238E27FC236}">
                <a16:creationId xmlns:a16="http://schemas.microsoft.com/office/drawing/2014/main" id="{F937004F-272A-F767-40EC-28815F2F65ED}"/>
              </a:ext>
            </a:extLst>
          </p:cNvPr>
          <p:cNvSpPr/>
          <p:nvPr/>
        </p:nvSpPr>
        <p:spPr>
          <a:xfrm>
            <a:off x="7344439" y="2285910"/>
            <a:ext cx="4255570" cy="1384995"/>
          </a:xfrm>
          <a:prstGeom prst="rect">
            <a:avLst/>
          </a:prstGeom>
          <a:ln>
            <a:solidFill>
              <a:srgbClr val="4F81BD"/>
            </a:solidFill>
          </a:ln>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sng" strike="noStrike" kern="1200" cap="none" spc="0" normalizeH="0" baseline="0" noProof="0" dirty="0">
                <a:ln>
                  <a:noFill/>
                </a:ln>
                <a:solidFill>
                  <a:prstClr val="black"/>
                </a:solidFill>
                <a:effectLst/>
                <a:uLnTx/>
                <a:uFillTx/>
                <a:ea typeface="+mn-ea"/>
              </a:rPr>
              <a:t>Insertion</a:t>
            </a:r>
            <a:r>
              <a:rPr kumimoji="0" lang="zh-CN" altLang="en-US" b="0" i="0" u="sng" strike="noStrike" kern="1200" cap="none" spc="0" normalizeH="0" baseline="0" noProof="0" dirty="0">
                <a:ln>
                  <a:noFill/>
                </a:ln>
                <a:solidFill>
                  <a:prstClr val="black"/>
                </a:solidFill>
                <a:effectLst/>
                <a:uLnTx/>
                <a:uFillTx/>
                <a:ea typeface="宋体" panose="02010600030101010101" pitchFamily="2" charset="-122"/>
              </a:rPr>
              <a:t> </a:t>
            </a:r>
            <a:r>
              <a:rPr kumimoji="0" lang="en-US" altLang="zh-CN" b="0" i="0" u="sng" strike="noStrike" kern="1200" cap="none" spc="0" normalizeH="0" baseline="0" noProof="0" dirty="0">
                <a:ln>
                  <a:noFill/>
                </a:ln>
                <a:solidFill>
                  <a:prstClr val="black"/>
                </a:solidFill>
                <a:effectLst/>
                <a:uLnTx/>
                <a:uFillTx/>
                <a:ea typeface="宋体" panose="02010600030101010101" pitchFamily="2" charset="-122"/>
              </a:rPr>
              <a:t>Sort</a:t>
            </a:r>
            <a:r>
              <a:rPr kumimoji="0" lang="en-US" b="0" i="0" u="sng" strike="noStrike" kern="1200" cap="none" spc="0" normalizeH="0" baseline="0" noProof="0" dirty="0">
                <a:ln>
                  <a:noFill/>
                </a:ln>
                <a:solidFill>
                  <a:prstClr val="black"/>
                </a:solidFill>
                <a:effectLst/>
                <a:uLnTx/>
                <a:uFillTx/>
                <a:ea typeface="+mn-ea"/>
              </a:rPr>
              <a:t>: Basic Algorithm</a:t>
            </a:r>
            <a:endParaRPr kumimoji="0" lang="en-US" b="0" i="0" u="none" strike="noStrike" kern="1200" cap="none" spc="0" normalizeH="0" baseline="0" noProof="0" dirty="0">
              <a:ln>
                <a:noFill/>
              </a:ln>
              <a:solidFill>
                <a:prstClr val="black"/>
              </a:solidFill>
              <a:effectLst/>
              <a:uLnTx/>
              <a:uFillTx/>
              <a:latin typeface="CenturyGothic"/>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enturyGothic"/>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enturyGothic"/>
                <a:ea typeface="+mn-ea"/>
                <a:cs typeface="+mn-cs"/>
              </a:rPr>
              <a:t>For each </a:t>
            </a:r>
            <a:r>
              <a:rPr kumimoji="0" lang="en-US" b="1" i="0" u="none" strike="noStrike" kern="1200" cap="none" spc="0" normalizeH="0" baseline="0" noProof="0" dirty="0">
                <a:ln>
                  <a:noFill/>
                </a:ln>
                <a:solidFill>
                  <a:prstClr val="black"/>
                </a:solidFill>
                <a:effectLst/>
                <a:uLnTx/>
                <a:uFillTx/>
                <a:latin typeface="CenturyGothic"/>
                <a:ea typeface="+mn-ea"/>
                <a:cs typeface="+mn-cs"/>
              </a:rPr>
              <a:t>position i</a:t>
            </a:r>
            <a:r>
              <a:rPr kumimoji="0" lang="en-US" b="0" i="0" u="none" strike="noStrike" kern="1200" cap="none" spc="0" normalizeH="0" baseline="0" noProof="0" dirty="0">
                <a:ln>
                  <a:noFill/>
                </a:ln>
                <a:solidFill>
                  <a:prstClr val="black"/>
                </a:solidFill>
                <a:effectLst/>
                <a:uLnTx/>
                <a:uFillTx/>
                <a:latin typeface="CenturyGothic"/>
                <a:ea typeface="+mn-ea"/>
                <a:cs typeface="+mn-cs"/>
              </a:rPr>
              <a:t> from </a:t>
            </a:r>
            <a:r>
              <a:rPr kumimoji="0" lang="en-US" altLang="zh-CN" b="1" i="0" u="none" strike="noStrike" kern="1200" cap="none" spc="0" normalizeH="0" baseline="0" noProof="0" dirty="0">
                <a:ln>
                  <a:noFill/>
                </a:ln>
                <a:solidFill>
                  <a:prstClr val="black"/>
                </a:solidFill>
                <a:effectLst/>
                <a:uLnTx/>
                <a:uFillTx/>
                <a:latin typeface="CenturyGothic"/>
                <a:ea typeface="宋体" panose="02010600030101010101" pitchFamily="2" charset="-122"/>
                <a:cs typeface="+mn-cs"/>
              </a:rPr>
              <a:t>1</a:t>
            </a:r>
            <a:r>
              <a:rPr kumimoji="0" lang="en-US" b="0" i="0" u="none" strike="noStrike" kern="1200" cap="none" spc="0" normalizeH="0" baseline="0" noProof="0" dirty="0">
                <a:ln>
                  <a:noFill/>
                </a:ln>
                <a:solidFill>
                  <a:prstClr val="black"/>
                </a:solidFill>
                <a:effectLst/>
                <a:uLnTx/>
                <a:uFillTx/>
                <a:latin typeface="CenturyGothic"/>
                <a:ea typeface="+mn-ea"/>
                <a:cs typeface="+mn-cs"/>
              </a:rPr>
              <a:t> to </a:t>
            </a:r>
            <a:r>
              <a:rPr kumimoji="0" lang="en-US" b="1" i="0" u="none" strike="noStrike" kern="1200" cap="none" spc="0" normalizeH="0" baseline="0" noProof="0" dirty="0">
                <a:ln>
                  <a:noFill/>
                </a:ln>
                <a:solidFill>
                  <a:prstClr val="black"/>
                </a:solidFill>
                <a:effectLst/>
                <a:uLnTx/>
                <a:uFillTx/>
                <a:latin typeface="CenturyGothic"/>
                <a:ea typeface="+mn-ea"/>
                <a:cs typeface="+mn-cs"/>
              </a:rPr>
              <a:t>length-</a:t>
            </a:r>
            <a:r>
              <a:rPr kumimoji="0" lang="en-US" altLang="zh-CN" b="1" i="0" u="none" strike="noStrike" kern="1200" cap="none" spc="0" normalizeH="0" baseline="0" noProof="0" dirty="0">
                <a:ln>
                  <a:noFill/>
                </a:ln>
                <a:solidFill>
                  <a:prstClr val="black"/>
                </a:solidFill>
                <a:effectLst/>
                <a:uLnTx/>
                <a:uFillTx/>
                <a:latin typeface="CenturyGothic"/>
                <a:ea typeface="宋体" panose="02010600030101010101" pitchFamily="2" charset="-122"/>
                <a:cs typeface="+mn-cs"/>
              </a:rPr>
              <a:t>1</a:t>
            </a:r>
            <a:r>
              <a:rPr kumimoji="0" lang="en-US" b="0" i="0" u="none" strike="noStrike" kern="1200" cap="none" spc="0" normalizeH="0" baseline="0" noProof="0" dirty="0">
                <a:ln>
                  <a:noFill/>
                </a:ln>
                <a:solidFill>
                  <a:prstClr val="black"/>
                </a:solidFill>
                <a:effectLst/>
                <a:uLnTx/>
                <a:uFillTx/>
                <a:latin typeface="CenturyGothic"/>
                <a:ea typeface="+mn-ea"/>
                <a:cs typeface="+mn-cs"/>
              </a:rPr>
              <a:t> </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enturyGothic"/>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enturyGothic"/>
                <a:ea typeface="+mn-ea"/>
                <a:cs typeface="+mn-cs"/>
              </a:rPr>
              <a:t>Swap successive pairs to put value in </a:t>
            </a:r>
            <a:r>
              <a:rPr kumimoji="0" lang="en-US" b="1" i="0" u="none" strike="noStrike" kern="1200" cap="none" spc="0" normalizeH="0" baseline="0" noProof="0" dirty="0">
                <a:ln>
                  <a:noFill/>
                </a:ln>
                <a:solidFill>
                  <a:prstClr val="black"/>
                </a:solidFill>
                <a:effectLst/>
                <a:uLnTx/>
                <a:uFillTx/>
                <a:latin typeface="CenturyGothic"/>
                <a:ea typeface="+mn-ea"/>
                <a:cs typeface="+mn-cs"/>
              </a:rPr>
              <a:t>position i </a:t>
            </a:r>
            <a:r>
              <a:rPr kumimoji="0" lang="en-US" b="0" i="0" u="none" strike="noStrike" kern="1200" cap="none" spc="0" normalizeH="0" baseline="0" noProof="0" dirty="0">
                <a:ln>
                  <a:noFill/>
                </a:ln>
                <a:solidFill>
                  <a:prstClr val="black"/>
                </a:solidFill>
                <a:effectLst/>
                <a:uLnTx/>
                <a:uFillTx/>
                <a:latin typeface="CenturyGothic"/>
                <a:ea typeface="+mn-ea"/>
                <a:cs typeface="+mn-cs"/>
              </a:rPr>
              <a:t>in correct location relative to earlier values</a:t>
            </a:r>
            <a:endParaRPr kumimoji="0" lang="en-US" b="1" i="0" u="none" strike="noStrike" kern="1200" cap="none" spc="0" normalizeH="0" baseline="0" noProof="0" dirty="0">
              <a:ln>
                <a:noFill/>
              </a:ln>
              <a:solidFill>
                <a:prstClr val="black"/>
              </a:solidFill>
              <a:effectLst/>
              <a:uLnTx/>
              <a:uFillTx/>
              <a:latin typeface="CenturyGothic"/>
              <a:ea typeface="+mn-ea"/>
              <a:cs typeface="+mn-cs"/>
            </a:endParaRPr>
          </a:p>
        </p:txBody>
      </p:sp>
      <p:sp>
        <p:nvSpPr>
          <p:cNvPr id="59" name="Rectangle 58">
            <a:extLst>
              <a:ext uri="{FF2B5EF4-FFF2-40B4-BE49-F238E27FC236}">
                <a16:creationId xmlns:a16="http://schemas.microsoft.com/office/drawing/2014/main" id="{06779C1C-D940-6053-C145-3DC9A8AC14C4}"/>
              </a:ext>
            </a:extLst>
          </p:cNvPr>
          <p:cNvSpPr/>
          <p:nvPr/>
        </p:nvSpPr>
        <p:spPr>
          <a:xfrm>
            <a:off x="7508885" y="4007149"/>
            <a:ext cx="404517" cy="385704"/>
          </a:xfrm>
          <a:prstGeom prst="rect">
            <a:avLst/>
          </a:prstGeom>
          <a:solidFill>
            <a:srgbClr val="008000">
              <a:alpha val="7000"/>
            </a:srgbClr>
          </a:solid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60" name="Rectangle 59">
            <a:extLst>
              <a:ext uri="{FF2B5EF4-FFF2-40B4-BE49-F238E27FC236}">
                <a16:creationId xmlns:a16="http://schemas.microsoft.com/office/drawing/2014/main" id="{C26625AE-5956-84ED-0345-533AE38BB367}"/>
              </a:ext>
            </a:extLst>
          </p:cNvPr>
          <p:cNvSpPr/>
          <p:nvPr/>
        </p:nvSpPr>
        <p:spPr>
          <a:xfrm>
            <a:off x="7913402" y="4007149"/>
            <a:ext cx="404517" cy="385704"/>
          </a:xfrm>
          <a:prstGeom prst="rect">
            <a:avLst/>
          </a:prstGeom>
          <a:solidFill>
            <a:srgbClr val="008000">
              <a:alpha val="7000"/>
            </a:srgbClr>
          </a:solid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61" name="Rectangle 60">
            <a:extLst>
              <a:ext uri="{FF2B5EF4-FFF2-40B4-BE49-F238E27FC236}">
                <a16:creationId xmlns:a16="http://schemas.microsoft.com/office/drawing/2014/main" id="{F82EA05B-7892-CCAA-45B8-3FA0ABA82F60}"/>
              </a:ext>
            </a:extLst>
          </p:cNvPr>
          <p:cNvSpPr/>
          <p:nvPr/>
        </p:nvSpPr>
        <p:spPr>
          <a:xfrm>
            <a:off x="8317919" y="4007149"/>
            <a:ext cx="404517" cy="385704"/>
          </a:xfrm>
          <a:prstGeom prst="rect">
            <a:avLst/>
          </a:prstGeom>
          <a:solidFill>
            <a:srgbClr val="F79646">
              <a:lumMod val="20000"/>
              <a:lumOff val="80000"/>
            </a:srgbClr>
          </a:solid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62" name="Rectangle 61">
            <a:extLst>
              <a:ext uri="{FF2B5EF4-FFF2-40B4-BE49-F238E27FC236}">
                <a16:creationId xmlns:a16="http://schemas.microsoft.com/office/drawing/2014/main" id="{78B5F925-EB7E-27A4-A8C3-C0D76E815685}"/>
              </a:ext>
            </a:extLst>
          </p:cNvPr>
          <p:cNvSpPr/>
          <p:nvPr/>
        </p:nvSpPr>
        <p:spPr>
          <a:xfrm>
            <a:off x="8722436" y="4007149"/>
            <a:ext cx="404517" cy="385704"/>
          </a:xfrm>
          <a:prstGeom prst="rect">
            <a:avLst/>
          </a:prstGeom>
          <a:no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63" name="Rectangle 62">
            <a:extLst>
              <a:ext uri="{FF2B5EF4-FFF2-40B4-BE49-F238E27FC236}">
                <a16:creationId xmlns:a16="http://schemas.microsoft.com/office/drawing/2014/main" id="{C6E8864D-E04E-2487-ECF6-A5FB91039AD6}"/>
              </a:ext>
            </a:extLst>
          </p:cNvPr>
          <p:cNvSpPr/>
          <p:nvPr/>
        </p:nvSpPr>
        <p:spPr>
          <a:xfrm>
            <a:off x="9126953" y="4007149"/>
            <a:ext cx="404517" cy="385704"/>
          </a:xfrm>
          <a:prstGeom prst="rect">
            <a:avLst/>
          </a:prstGeom>
          <a:no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64" name="Rectangle 63">
            <a:extLst>
              <a:ext uri="{FF2B5EF4-FFF2-40B4-BE49-F238E27FC236}">
                <a16:creationId xmlns:a16="http://schemas.microsoft.com/office/drawing/2014/main" id="{A3C2A19E-6B13-9CA5-8486-E65F42329E20}"/>
              </a:ext>
            </a:extLst>
          </p:cNvPr>
          <p:cNvSpPr/>
          <p:nvPr/>
        </p:nvSpPr>
        <p:spPr>
          <a:xfrm>
            <a:off x="9531470" y="4007149"/>
            <a:ext cx="404517" cy="385704"/>
          </a:xfrm>
          <a:prstGeom prst="rect">
            <a:avLst/>
          </a:prstGeom>
          <a:no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65" name="TextBox 64">
            <a:extLst>
              <a:ext uri="{FF2B5EF4-FFF2-40B4-BE49-F238E27FC236}">
                <a16:creationId xmlns:a16="http://schemas.microsoft.com/office/drawing/2014/main" id="{9E6357D5-A183-F8C3-5683-EAA6CA3E31A8}"/>
              </a:ext>
            </a:extLst>
          </p:cNvPr>
          <p:cNvSpPr txBox="1"/>
          <p:nvPr/>
        </p:nvSpPr>
        <p:spPr>
          <a:xfrm>
            <a:off x="7705552" y="4392853"/>
            <a:ext cx="612367"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79646"/>
                </a:solidFill>
                <a:effectLst/>
                <a:uLnTx/>
                <a:uFillTx/>
                <a:ea typeface="+mn-ea"/>
              </a:rPr>
              <a:t>sorted</a:t>
            </a:r>
          </a:p>
        </p:txBody>
      </p:sp>
      <p:sp>
        <p:nvSpPr>
          <p:cNvPr id="66" name="TextBox 65">
            <a:extLst>
              <a:ext uri="{FF2B5EF4-FFF2-40B4-BE49-F238E27FC236}">
                <a16:creationId xmlns:a16="http://schemas.microsoft.com/office/drawing/2014/main" id="{9AE4641D-DC2D-D010-3FF6-364D6D8AFD63}"/>
              </a:ext>
            </a:extLst>
          </p:cNvPr>
          <p:cNvSpPr txBox="1"/>
          <p:nvPr/>
        </p:nvSpPr>
        <p:spPr>
          <a:xfrm>
            <a:off x="8722436" y="4398225"/>
            <a:ext cx="783538"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79646"/>
                </a:solidFill>
                <a:effectLst/>
                <a:uLnTx/>
                <a:uFillTx/>
                <a:ea typeface="+mn-ea"/>
              </a:rPr>
              <a:t>unsorted</a:t>
            </a:r>
          </a:p>
        </p:txBody>
      </p:sp>
      <p:sp>
        <p:nvSpPr>
          <p:cNvPr id="67" name="Rectangle 66">
            <a:extLst>
              <a:ext uri="{FF2B5EF4-FFF2-40B4-BE49-F238E27FC236}">
                <a16:creationId xmlns:a16="http://schemas.microsoft.com/office/drawing/2014/main" id="{F84D3B2E-0514-5A07-3EE0-B43D75CF95C8}"/>
              </a:ext>
            </a:extLst>
          </p:cNvPr>
          <p:cNvSpPr/>
          <p:nvPr/>
        </p:nvSpPr>
        <p:spPr>
          <a:xfrm>
            <a:off x="7344492" y="3675060"/>
            <a:ext cx="2729953" cy="1075171"/>
          </a:xfrm>
          <a:prstGeom prst="rect">
            <a:avLst/>
          </a:prstGeom>
          <a:noFill/>
          <a:ln w="9525" cap="flat" cmpd="sng" algn="ctr">
            <a:solidFill>
              <a:srgbClr val="4F81BD">
                <a:shade val="95000"/>
                <a:satMod val="10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8" name="TextBox 67">
            <a:extLst>
              <a:ext uri="{FF2B5EF4-FFF2-40B4-BE49-F238E27FC236}">
                <a16:creationId xmlns:a16="http://schemas.microsoft.com/office/drawing/2014/main" id="{2CC04EF7-6B8E-5AEF-F840-93437CE79597}"/>
              </a:ext>
            </a:extLst>
          </p:cNvPr>
          <p:cNvSpPr txBox="1"/>
          <p:nvPr/>
        </p:nvSpPr>
        <p:spPr>
          <a:xfrm>
            <a:off x="8366495" y="4398225"/>
            <a:ext cx="292756" cy="307777"/>
          </a:xfrm>
          <a:prstGeom prst="rect">
            <a:avLst/>
          </a:prstGeom>
          <a:noFill/>
        </p:spPr>
        <p:txBody>
          <a:bodyPr wrap="none" rtlCol="0">
            <a:spAutoFit/>
          </a:bodyPr>
          <a:lstStyle/>
          <a:p>
            <a:pPr defTabSz="457200">
              <a:buClrTx/>
              <a:buFontTx/>
              <a:buNone/>
            </a:pPr>
            <a:r>
              <a:rPr lang="en-US" kern="1200" dirty="0">
                <a:solidFill>
                  <a:srgbClr val="4F81BD"/>
                </a:solidFill>
                <a:latin typeface="Menlo Regular"/>
                <a:ea typeface="+mn-ea"/>
                <a:cs typeface="Menlo Regular"/>
              </a:rPr>
              <a:t>i</a:t>
            </a:r>
          </a:p>
        </p:txBody>
      </p:sp>
      <p:sp>
        <p:nvSpPr>
          <p:cNvPr id="69" name="Freeform 44">
            <a:extLst>
              <a:ext uri="{FF2B5EF4-FFF2-40B4-BE49-F238E27FC236}">
                <a16:creationId xmlns:a16="http://schemas.microsoft.com/office/drawing/2014/main" id="{E48B3E60-C7F2-3156-DCFB-5A156CCE2DE8}"/>
              </a:ext>
            </a:extLst>
          </p:cNvPr>
          <p:cNvSpPr/>
          <p:nvPr/>
        </p:nvSpPr>
        <p:spPr>
          <a:xfrm>
            <a:off x="7913401" y="3762881"/>
            <a:ext cx="556315" cy="213807"/>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noFill/>
          <a:ln w="19050" cap="flat" cmpd="sng" algn="ctr">
            <a:solidFill>
              <a:srgbClr val="F79646"/>
            </a:solidFill>
            <a:prstDash val="solid"/>
            <a:headEnd type="arrow"/>
            <a:tailEnd type="arrow"/>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70" name="Group 69">
            <a:extLst>
              <a:ext uri="{FF2B5EF4-FFF2-40B4-BE49-F238E27FC236}">
                <a16:creationId xmlns:a16="http://schemas.microsoft.com/office/drawing/2014/main" id="{265084A6-A7A8-659D-1FA4-EAFEA9AB20AF}"/>
              </a:ext>
            </a:extLst>
          </p:cNvPr>
          <p:cNvGrpSpPr/>
          <p:nvPr/>
        </p:nvGrpSpPr>
        <p:grpSpPr>
          <a:xfrm>
            <a:off x="10231080" y="3786548"/>
            <a:ext cx="1314170" cy="208826"/>
            <a:chOff x="7529903" y="5386341"/>
            <a:chExt cx="1314170" cy="208826"/>
          </a:xfrm>
        </p:grpSpPr>
        <p:sp>
          <p:nvSpPr>
            <p:cNvPr id="71" name="Rectangle 70">
              <a:extLst>
                <a:ext uri="{FF2B5EF4-FFF2-40B4-BE49-F238E27FC236}">
                  <a16:creationId xmlns:a16="http://schemas.microsoft.com/office/drawing/2014/main" id="{51ACE57F-A02E-1E6E-6523-B8468BF83930}"/>
                </a:ext>
              </a:extLst>
            </p:cNvPr>
            <p:cNvSpPr/>
            <p:nvPr/>
          </p:nvSpPr>
          <p:spPr>
            <a:xfrm>
              <a:off x="7529903" y="5386341"/>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1</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72" name="Rectangle 71">
              <a:extLst>
                <a:ext uri="{FF2B5EF4-FFF2-40B4-BE49-F238E27FC236}">
                  <a16:creationId xmlns:a16="http://schemas.microsoft.com/office/drawing/2014/main" id="{96AF7729-2EF4-44AF-8CAC-EBADB080C0FB}"/>
                </a:ext>
              </a:extLst>
            </p:cNvPr>
            <p:cNvSpPr/>
            <p:nvPr/>
          </p:nvSpPr>
          <p:spPr>
            <a:xfrm>
              <a:off x="7749013" y="5386341"/>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8</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73" name="Rectangle 72">
              <a:extLst>
                <a:ext uri="{FF2B5EF4-FFF2-40B4-BE49-F238E27FC236}">
                  <a16:creationId xmlns:a16="http://schemas.microsoft.com/office/drawing/2014/main" id="{D2E312EF-FD70-C3B8-734F-800CBA6974A1}"/>
                </a:ext>
              </a:extLst>
            </p:cNvPr>
            <p:cNvSpPr/>
            <p:nvPr/>
          </p:nvSpPr>
          <p:spPr>
            <a:xfrm>
              <a:off x="7968025" y="5386341"/>
              <a:ext cx="219012" cy="208826"/>
            </a:xfrm>
            <a:prstGeom prst="rect">
              <a:avLst/>
            </a:prstGeom>
            <a:noFill/>
            <a:ln w="9525" cap="flat" cmpd="sng" algn="ctr">
              <a:solidFill>
                <a:srgbClr val="4F81BD"/>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4</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74" name="Rectangle 73">
              <a:extLst>
                <a:ext uri="{FF2B5EF4-FFF2-40B4-BE49-F238E27FC236}">
                  <a16:creationId xmlns:a16="http://schemas.microsoft.com/office/drawing/2014/main" id="{6D9CD03F-E7BD-7627-D779-70790BBE35C9}"/>
                </a:ext>
              </a:extLst>
            </p:cNvPr>
            <p:cNvSpPr/>
            <p:nvPr/>
          </p:nvSpPr>
          <p:spPr>
            <a:xfrm>
              <a:off x="8187037" y="5386341"/>
              <a:ext cx="219012" cy="208826"/>
            </a:xfrm>
            <a:prstGeom prst="rect">
              <a:avLst/>
            </a:prstGeom>
            <a:noFill/>
            <a:ln w="9525" cap="flat" cmpd="sng" algn="ctr">
              <a:solidFill>
                <a:srgbClr val="4F81BD"/>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3</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75" name="Rectangle 74">
              <a:extLst>
                <a:ext uri="{FF2B5EF4-FFF2-40B4-BE49-F238E27FC236}">
                  <a16:creationId xmlns:a16="http://schemas.microsoft.com/office/drawing/2014/main" id="{14E1C2EF-495C-DA42-7277-9A84C072BB99}"/>
                </a:ext>
              </a:extLst>
            </p:cNvPr>
            <p:cNvSpPr/>
            <p:nvPr/>
          </p:nvSpPr>
          <p:spPr>
            <a:xfrm>
              <a:off x="8406049" y="5386341"/>
              <a:ext cx="219012" cy="208826"/>
            </a:xfrm>
            <a:prstGeom prst="rect">
              <a:avLst/>
            </a:prstGeom>
            <a:noFill/>
            <a:ln w="9525" cap="flat" cmpd="sng" algn="ctr">
              <a:solidFill>
                <a:srgbClr val="4F81BD"/>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7</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76" name="Rectangle 75">
              <a:extLst>
                <a:ext uri="{FF2B5EF4-FFF2-40B4-BE49-F238E27FC236}">
                  <a16:creationId xmlns:a16="http://schemas.microsoft.com/office/drawing/2014/main" id="{1354CBE0-255D-42C2-D6F5-A6580A54AF71}"/>
                </a:ext>
              </a:extLst>
            </p:cNvPr>
            <p:cNvSpPr/>
            <p:nvPr/>
          </p:nvSpPr>
          <p:spPr>
            <a:xfrm>
              <a:off x="8625061" y="5386341"/>
              <a:ext cx="219012" cy="208826"/>
            </a:xfrm>
            <a:prstGeom prst="rect">
              <a:avLst/>
            </a:prstGeom>
            <a:noFill/>
            <a:ln w="9525" cap="flat" cmpd="sng" algn="ctr">
              <a:solidFill>
                <a:srgbClr val="4F81BD"/>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2</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grpSp>
      <p:grpSp>
        <p:nvGrpSpPr>
          <p:cNvPr id="77" name="Group 76">
            <a:extLst>
              <a:ext uri="{FF2B5EF4-FFF2-40B4-BE49-F238E27FC236}">
                <a16:creationId xmlns:a16="http://schemas.microsoft.com/office/drawing/2014/main" id="{8B049928-A550-F7D1-28C7-3654D1675810}"/>
              </a:ext>
            </a:extLst>
          </p:cNvPr>
          <p:cNvGrpSpPr/>
          <p:nvPr/>
        </p:nvGrpSpPr>
        <p:grpSpPr>
          <a:xfrm>
            <a:off x="10231080" y="4058795"/>
            <a:ext cx="1314170" cy="208826"/>
            <a:chOff x="7529903" y="5648813"/>
            <a:chExt cx="1314170" cy="208826"/>
          </a:xfrm>
        </p:grpSpPr>
        <p:sp>
          <p:nvSpPr>
            <p:cNvPr id="78" name="Rectangle 77">
              <a:extLst>
                <a:ext uri="{FF2B5EF4-FFF2-40B4-BE49-F238E27FC236}">
                  <a16:creationId xmlns:a16="http://schemas.microsoft.com/office/drawing/2014/main" id="{8CD18BD3-7FFB-D3FA-8421-0E63062CA9E9}"/>
                </a:ext>
              </a:extLst>
            </p:cNvPr>
            <p:cNvSpPr/>
            <p:nvPr/>
          </p:nvSpPr>
          <p:spPr>
            <a:xfrm>
              <a:off x="7529903" y="5648813"/>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1</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79" name="Rectangle 78">
              <a:extLst>
                <a:ext uri="{FF2B5EF4-FFF2-40B4-BE49-F238E27FC236}">
                  <a16:creationId xmlns:a16="http://schemas.microsoft.com/office/drawing/2014/main" id="{31843CB3-2348-77B7-1F63-6878E69E1097}"/>
                </a:ext>
              </a:extLst>
            </p:cNvPr>
            <p:cNvSpPr/>
            <p:nvPr/>
          </p:nvSpPr>
          <p:spPr>
            <a:xfrm>
              <a:off x="7749013" y="5648813"/>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4</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80" name="Rectangle 79">
              <a:extLst>
                <a:ext uri="{FF2B5EF4-FFF2-40B4-BE49-F238E27FC236}">
                  <a16:creationId xmlns:a16="http://schemas.microsoft.com/office/drawing/2014/main" id="{283E55EE-4F7B-6759-253C-DCD799BD3A81}"/>
                </a:ext>
              </a:extLst>
            </p:cNvPr>
            <p:cNvSpPr/>
            <p:nvPr/>
          </p:nvSpPr>
          <p:spPr>
            <a:xfrm>
              <a:off x="7968025" y="5648813"/>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8</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81" name="Rectangle 80">
              <a:extLst>
                <a:ext uri="{FF2B5EF4-FFF2-40B4-BE49-F238E27FC236}">
                  <a16:creationId xmlns:a16="http://schemas.microsoft.com/office/drawing/2014/main" id="{4DBC0EAD-824B-ECC0-A962-7FC1C4888180}"/>
                </a:ext>
              </a:extLst>
            </p:cNvPr>
            <p:cNvSpPr/>
            <p:nvPr/>
          </p:nvSpPr>
          <p:spPr>
            <a:xfrm>
              <a:off x="8187037" y="5648813"/>
              <a:ext cx="219012" cy="208826"/>
            </a:xfrm>
            <a:prstGeom prst="rect">
              <a:avLst/>
            </a:prstGeom>
            <a:noFill/>
            <a:ln w="9525" cap="flat" cmpd="sng" algn="ctr">
              <a:solidFill>
                <a:srgbClr val="4F81BD"/>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3</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82" name="Rectangle 81">
              <a:extLst>
                <a:ext uri="{FF2B5EF4-FFF2-40B4-BE49-F238E27FC236}">
                  <a16:creationId xmlns:a16="http://schemas.microsoft.com/office/drawing/2014/main" id="{257EBBA4-86C6-87C2-D5AF-DECE6A8733E6}"/>
                </a:ext>
              </a:extLst>
            </p:cNvPr>
            <p:cNvSpPr/>
            <p:nvPr/>
          </p:nvSpPr>
          <p:spPr>
            <a:xfrm>
              <a:off x="8406049" y="5648813"/>
              <a:ext cx="219012" cy="208826"/>
            </a:xfrm>
            <a:prstGeom prst="rect">
              <a:avLst/>
            </a:prstGeom>
            <a:noFill/>
            <a:ln w="9525" cap="flat" cmpd="sng" algn="ctr">
              <a:solidFill>
                <a:srgbClr val="4F81BD"/>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7</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83" name="Rectangle 82">
              <a:extLst>
                <a:ext uri="{FF2B5EF4-FFF2-40B4-BE49-F238E27FC236}">
                  <a16:creationId xmlns:a16="http://schemas.microsoft.com/office/drawing/2014/main" id="{77AEDD9F-27D4-2654-6E32-A649D414AA4D}"/>
                </a:ext>
              </a:extLst>
            </p:cNvPr>
            <p:cNvSpPr/>
            <p:nvPr/>
          </p:nvSpPr>
          <p:spPr>
            <a:xfrm>
              <a:off x="8625061" y="5648813"/>
              <a:ext cx="219012" cy="208826"/>
            </a:xfrm>
            <a:prstGeom prst="rect">
              <a:avLst/>
            </a:prstGeom>
            <a:noFill/>
            <a:ln w="9525" cap="flat" cmpd="sng" algn="ctr">
              <a:solidFill>
                <a:srgbClr val="4F81BD"/>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2</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grpSp>
      <p:grpSp>
        <p:nvGrpSpPr>
          <p:cNvPr id="84" name="Group 83">
            <a:extLst>
              <a:ext uri="{FF2B5EF4-FFF2-40B4-BE49-F238E27FC236}">
                <a16:creationId xmlns:a16="http://schemas.microsoft.com/office/drawing/2014/main" id="{E5C4A127-B08D-BF7D-036B-12C8C844F611}"/>
              </a:ext>
            </a:extLst>
          </p:cNvPr>
          <p:cNvGrpSpPr/>
          <p:nvPr/>
        </p:nvGrpSpPr>
        <p:grpSpPr>
          <a:xfrm>
            <a:off x="10231080" y="4331042"/>
            <a:ext cx="1314170" cy="208826"/>
            <a:chOff x="7530001" y="5914440"/>
            <a:chExt cx="1314170" cy="208826"/>
          </a:xfrm>
        </p:grpSpPr>
        <p:sp>
          <p:nvSpPr>
            <p:cNvPr id="85" name="Rectangle 84">
              <a:extLst>
                <a:ext uri="{FF2B5EF4-FFF2-40B4-BE49-F238E27FC236}">
                  <a16:creationId xmlns:a16="http://schemas.microsoft.com/office/drawing/2014/main" id="{470EE980-FFB8-0C1A-C814-BBC0B515BF0B}"/>
                </a:ext>
              </a:extLst>
            </p:cNvPr>
            <p:cNvSpPr/>
            <p:nvPr/>
          </p:nvSpPr>
          <p:spPr>
            <a:xfrm>
              <a:off x="7530001" y="5914440"/>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1</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86" name="Rectangle 85">
              <a:extLst>
                <a:ext uri="{FF2B5EF4-FFF2-40B4-BE49-F238E27FC236}">
                  <a16:creationId xmlns:a16="http://schemas.microsoft.com/office/drawing/2014/main" id="{BBF68ED4-F4A9-C985-E6EE-5407EE06538A}"/>
                </a:ext>
              </a:extLst>
            </p:cNvPr>
            <p:cNvSpPr/>
            <p:nvPr/>
          </p:nvSpPr>
          <p:spPr>
            <a:xfrm>
              <a:off x="7749111" y="5914440"/>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3</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87" name="Rectangle 86">
              <a:extLst>
                <a:ext uri="{FF2B5EF4-FFF2-40B4-BE49-F238E27FC236}">
                  <a16:creationId xmlns:a16="http://schemas.microsoft.com/office/drawing/2014/main" id="{04AEAD08-1576-52A9-E4BF-4CD23F72E2A4}"/>
                </a:ext>
              </a:extLst>
            </p:cNvPr>
            <p:cNvSpPr/>
            <p:nvPr/>
          </p:nvSpPr>
          <p:spPr>
            <a:xfrm>
              <a:off x="7968123" y="5914440"/>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4</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88" name="Rectangle 87">
              <a:extLst>
                <a:ext uri="{FF2B5EF4-FFF2-40B4-BE49-F238E27FC236}">
                  <a16:creationId xmlns:a16="http://schemas.microsoft.com/office/drawing/2014/main" id="{BA973D45-6291-1A1F-8700-CF33AD504049}"/>
                </a:ext>
              </a:extLst>
            </p:cNvPr>
            <p:cNvSpPr/>
            <p:nvPr/>
          </p:nvSpPr>
          <p:spPr>
            <a:xfrm>
              <a:off x="8187135" y="5914440"/>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8</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89" name="Rectangle 88">
              <a:extLst>
                <a:ext uri="{FF2B5EF4-FFF2-40B4-BE49-F238E27FC236}">
                  <a16:creationId xmlns:a16="http://schemas.microsoft.com/office/drawing/2014/main" id="{C41F4E59-335D-328A-4327-8138270AFAF9}"/>
                </a:ext>
              </a:extLst>
            </p:cNvPr>
            <p:cNvSpPr/>
            <p:nvPr/>
          </p:nvSpPr>
          <p:spPr>
            <a:xfrm>
              <a:off x="8406147" y="5914440"/>
              <a:ext cx="219012" cy="208826"/>
            </a:xfrm>
            <a:prstGeom prst="rect">
              <a:avLst/>
            </a:prstGeom>
            <a:noFill/>
            <a:ln w="9525" cap="flat" cmpd="sng" algn="ctr">
              <a:solidFill>
                <a:srgbClr val="4F81BD"/>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7</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90" name="Rectangle 89">
              <a:extLst>
                <a:ext uri="{FF2B5EF4-FFF2-40B4-BE49-F238E27FC236}">
                  <a16:creationId xmlns:a16="http://schemas.microsoft.com/office/drawing/2014/main" id="{5DA16E2A-7315-5893-5579-1D70BB32C981}"/>
                </a:ext>
              </a:extLst>
            </p:cNvPr>
            <p:cNvSpPr/>
            <p:nvPr/>
          </p:nvSpPr>
          <p:spPr>
            <a:xfrm>
              <a:off x="8625159" y="5914440"/>
              <a:ext cx="219012" cy="208826"/>
            </a:xfrm>
            <a:prstGeom prst="rect">
              <a:avLst/>
            </a:prstGeom>
            <a:noFill/>
            <a:ln w="9525" cap="flat" cmpd="sng" algn="ctr">
              <a:solidFill>
                <a:srgbClr val="4F81BD"/>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2</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grpSp>
      <p:grpSp>
        <p:nvGrpSpPr>
          <p:cNvPr id="91" name="Group 90">
            <a:extLst>
              <a:ext uri="{FF2B5EF4-FFF2-40B4-BE49-F238E27FC236}">
                <a16:creationId xmlns:a16="http://schemas.microsoft.com/office/drawing/2014/main" id="{502ED8A0-77B4-05A4-FD34-A7A257ABEFF9}"/>
              </a:ext>
            </a:extLst>
          </p:cNvPr>
          <p:cNvGrpSpPr/>
          <p:nvPr/>
        </p:nvGrpSpPr>
        <p:grpSpPr>
          <a:xfrm>
            <a:off x="10231080" y="4603289"/>
            <a:ext cx="1314170" cy="208826"/>
            <a:chOff x="7530099" y="6205095"/>
            <a:chExt cx="1314170" cy="208826"/>
          </a:xfrm>
        </p:grpSpPr>
        <p:sp>
          <p:nvSpPr>
            <p:cNvPr id="92" name="Rectangle 91">
              <a:extLst>
                <a:ext uri="{FF2B5EF4-FFF2-40B4-BE49-F238E27FC236}">
                  <a16:creationId xmlns:a16="http://schemas.microsoft.com/office/drawing/2014/main" id="{6E88A10A-E1C4-77EB-2BC4-CF995C9009F8}"/>
                </a:ext>
              </a:extLst>
            </p:cNvPr>
            <p:cNvSpPr/>
            <p:nvPr/>
          </p:nvSpPr>
          <p:spPr>
            <a:xfrm>
              <a:off x="7530099" y="6205095"/>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1</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93" name="Rectangle 92">
              <a:extLst>
                <a:ext uri="{FF2B5EF4-FFF2-40B4-BE49-F238E27FC236}">
                  <a16:creationId xmlns:a16="http://schemas.microsoft.com/office/drawing/2014/main" id="{16A475DB-E3FE-8001-06A3-351604F1F07F}"/>
                </a:ext>
              </a:extLst>
            </p:cNvPr>
            <p:cNvSpPr/>
            <p:nvPr/>
          </p:nvSpPr>
          <p:spPr>
            <a:xfrm>
              <a:off x="7749209" y="6205095"/>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3</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94" name="Rectangle 93">
              <a:extLst>
                <a:ext uri="{FF2B5EF4-FFF2-40B4-BE49-F238E27FC236}">
                  <a16:creationId xmlns:a16="http://schemas.microsoft.com/office/drawing/2014/main" id="{7C534E31-1575-09D3-528D-19F892DC8E80}"/>
                </a:ext>
              </a:extLst>
            </p:cNvPr>
            <p:cNvSpPr/>
            <p:nvPr/>
          </p:nvSpPr>
          <p:spPr>
            <a:xfrm>
              <a:off x="7968221" y="6205095"/>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4</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95" name="Rectangle 94">
              <a:extLst>
                <a:ext uri="{FF2B5EF4-FFF2-40B4-BE49-F238E27FC236}">
                  <a16:creationId xmlns:a16="http://schemas.microsoft.com/office/drawing/2014/main" id="{7842D68B-D993-004B-FBE3-0EAA72801004}"/>
                </a:ext>
              </a:extLst>
            </p:cNvPr>
            <p:cNvSpPr/>
            <p:nvPr/>
          </p:nvSpPr>
          <p:spPr>
            <a:xfrm>
              <a:off x="8187233" y="6205095"/>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7</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96" name="Rectangle 95">
              <a:extLst>
                <a:ext uri="{FF2B5EF4-FFF2-40B4-BE49-F238E27FC236}">
                  <a16:creationId xmlns:a16="http://schemas.microsoft.com/office/drawing/2014/main" id="{88FF5412-415C-FA1B-EE91-3CA49A1CE88C}"/>
                </a:ext>
              </a:extLst>
            </p:cNvPr>
            <p:cNvSpPr/>
            <p:nvPr/>
          </p:nvSpPr>
          <p:spPr>
            <a:xfrm>
              <a:off x="8406245" y="6205095"/>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8</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97" name="Rectangle 96">
              <a:extLst>
                <a:ext uri="{FF2B5EF4-FFF2-40B4-BE49-F238E27FC236}">
                  <a16:creationId xmlns:a16="http://schemas.microsoft.com/office/drawing/2014/main" id="{A6AF3312-F3DB-AF4B-71C3-88CCB9E5BBAE}"/>
                </a:ext>
              </a:extLst>
            </p:cNvPr>
            <p:cNvSpPr/>
            <p:nvPr/>
          </p:nvSpPr>
          <p:spPr>
            <a:xfrm>
              <a:off x="8625257" y="6205095"/>
              <a:ext cx="219012" cy="208826"/>
            </a:xfrm>
            <a:prstGeom prst="rect">
              <a:avLst/>
            </a:prstGeom>
            <a:noFill/>
            <a:ln w="9525" cap="flat" cmpd="sng" algn="ctr">
              <a:solidFill>
                <a:srgbClr val="4F81BD"/>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2</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grpSp>
      <p:grpSp>
        <p:nvGrpSpPr>
          <p:cNvPr id="98" name="Group 97">
            <a:extLst>
              <a:ext uri="{FF2B5EF4-FFF2-40B4-BE49-F238E27FC236}">
                <a16:creationId xmlns:a16="http://schemas.microsoft.com/office/drawing/2014/main" id="{FAB49C4C-C892-76A1-EBF9-8EB77550C989}"/>
              </a:ext>
            </a:extLst>
          </p:cNvPr>
          <p:cNvGrpSpPr/>
          <p:nvPr/>
        </p:nvGrpSpPr>
        <p:grpSpPr>
          <a:xfrm>
            <a:off x="10231080" y="4875537"/>
            <a:ext cx="1314170" cy="208826"/>
            <a:chOff x="7530197" y="6475330"/>
            <a:chExt cx="1314170" cy="208826"/>
          </a:xfrm>
        </p:grpSpPr>
        <p:sp>
          <p:nvSpPr>
            <p:cNvPr id="99" name="Rectangle 98">
              <a:extLst>
                <a:ext uri="{FF2B5EF4-FFF2-40B4-BE49-F238E27FC236}">
                  <a16:creationId xmlns:a16="http://schemas.microsoft.com/office/drawing/2014/main" id="{BD39B47C-6516-ED2D-E4B1-936408473460}"/>
                </a:ext>
              </a:extLst>
            </p:cNvPr>
            <p:cNvSpPr/>
            <p:nvPr/>
          </p:nvSpPr>
          <p:spPr>
            <a:xfrm>
              <a:off x="7530197" y="6475330"/>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1</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100" name="Rectangle 99">
              <a:extLst>
                <a:ext uri="{FF2B5EF4-FFF2-40B4-BE49-F238E27FC236}">
                  <a16:creationId xmlns:a16="http://schemas.microsoft.com/office/drawing/2014/main" id="{4679B5EB-C0FB-40CA-1EC9-A288D500007A}"/>
                </a:ext>
              </a:extLst>
            </p:cNvPr>
            <p:cNvSpPr/>
            <p:nvPr/>
          </p:nvSpPr>
          <p:spPr>
            <a:xfrm>
              <a:off x="7749307" y="6475330"/>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2</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101" name="Rectangle 100">
              <a:extLst>
                <a:ext uri="{FF2B5EF4-FFF2-40B4-BE49-F238E27FC236}">
                  <a16:creationId xmlns:a16="http://schemas.microsoft.com/office/drawing/2014/main" id="{1EB32DDD-6A15-E77B-10E4-60EA6EAE5D1F}"/>
                </a:ext>
              </a:extLst>
            </p:cNvPr>
            <p:cNvSpPr/>
            <p:nvPr/>
          </p:nvSpPr>
          <p:spPr>
            <a:xfrm>
              <a:off x="7968319" y="6475330"/>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3</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102" name="Rectangle 101">
              <a:extLst>
                <a:ext uri="{FF2B5EF4-FFF2-40B4-BE49-F238E27FC236}">
                  <a16:creationId xmlns:a16="http://schemas.microsoft.com/office/drawing/2014/main" id="{F9716B80-5825-CC93-E970-DF4B9B26483E}"/>
                </a:ext>
              </a:extLst>
            </p:cNvPr>
            <p:cNvSpPr/>
            <p:nvPr/>
          </p:nvSpPr>
          <p:spPr>
            <a:xfrm>
              <a:off x="8187331" y="6475330"/>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4</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103" name="Rectangle 102">
              <a:extLst>
                <a:ext uri="{FF2B5EF4-FFF2-40B4-BE49-F238E27FC236}">
                  <a16:creationId xmlns:a16="http://schemas.microsoft.com/office/drawing/2014/main" id="{A1A390A1-D102-C12E-B319-5DB5A1FD98E3}"/>
                </a:ext>
              </a:extLst>
            </p:cNvPr>
            <p:cNvSpPr/>
            <p:nvPr/>
          </p:nvSpPr>
          <p:spPr>
            <a:xfrm>
              <a:off x="8406343" y="6475330"/>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7</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104" name="Rectangle 103">
              <a:extLst>
                <a:ext uri="{FF2B5EF4-FFF2-40B4-BE49-F238E27FC236}">
                  <a16:creationId xmlns:a16="http://schemas.microsoft.com/office/drawing/2014/main" id="{90C2C6AB-7ED8-C070-C426-7DA54C57275B}"/>
                </a:ext>
              </a:extLst>
            </p:cNvPr>
            <p:cNvSpPr/>
            <p:nvPr/>
          </p:nvSpPr>
          <p:spPr>
            <a:xfrm>
              <a:off x="8625355" y="6475330"/>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8</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grpSp>
      <p:sp>
        <p:nvSpPr>
          <p:cNvPr id="105" name="Rectangle 104">
            <a:extLst>
              <a:ext uri="{FF2B5EF4-FFF2-40B4-BE49-F238E27FC236}">
                <a16:creationId xmlns:a16="http://schemas.microsoft.com/office/drawing/2014/main" id="{D655E53B-4EE9-2925-5C53-7BC5A6E9FB0C}"/>
              </a:ext>
            </a:extLst>
          </p:cNvPr>
          <p:cNvSpPr/>
          <p:nvPr/>
        </p:nvSpPr>
        <p:spPr>
          <a:xfrm>
            <a:off x="11543242" y="3762489"/>
            <a:ext cx="512468" cy="246221"/>
          </a:xfrm>
          <a:prstGeom prst="rect">
            <a:avLst/>
          </a:prstGeom>
        </p:spPr>
        <p:txBody>
          <a:bodyPr wrap="none">
            <a:spAutoFit/>
          </a:bodyPr>
          <a:lstStyle/>
          <a:p>
            <a:pPr defTabSz="457200">
              <a:buClrTx/>
              <a:buFontTx/>
              <a:buNone/>
            </a:pPr>
            <a:r>
              <a:rPr lang="en-US" sz="1000" kern="1200" dirty="0">
                <a:solidFill>
                  <a:prstClr val="black"/>
                </a:solidFill>
                <a:latin typeface="CenturyGothic"/>
                <a:ea typeface="+mn-ea"/>
                <a:cs typeface="+mn-cs"/>
              </a:rPr>
              <a:t>pos</a:t>
            </a:r>
            <a:r>
              <a:rPr lang="zh-CN" altLang="en-US" sz="1000" kern="1200" dirty="0">
                <a:solidFill>
                  <a:prstClr val="black"/>
                </a:solidFill>
                <a:latin typeface="CenturyGothic"/>
                <a:ea typeface="宋体" panose="02010600030101010101" pitchFamily="2" charset="-122"/>
                <a:cs typeface="+mn-cs"/>
              </a:rPr>
              <a:t> </a:t>
            </a:r>
            <a:r>
              <a:rPr lang="en-US" altLang="zh-CN" sz="1000" kern="1200" dirty="0">
                <a:solidFill>
                  <a:prstClr val="black"/>
                </a:solidFill>
                <a:latin typeface="CenturyGothic"/>
                <a:ea typeface="宋体" panose="02010600030101010101" pitchFamily="2" charset="-122"/>
                <a:cs typeface="+mn-cs"/>
              </a:rPr>
              <a:t>1</a:t>
            </a:r>
            <a:endParaRPr lang="en-US" sz="1000" kern="1200" dirty="0">
              <a:solidFill>
                <a:prstClr val="black"/>
              </a:solidFill>
              <a:latin typeface="Calibri"/>
              <a:ea typeface="+mn-ea"/>
              <a:cs typeface="+mn-cs"/>
            </a:endParaRPr>
          </a:p>
        </p:txBody>
      </p:sp>
      <p:sp>
        <p:nvSpPr>
          <p:cNvPr id="106" name="Rectangle 105">
            <a:extLst>
              <a:ext uri="{FF2B5EF4-FFF2-40B4-BE49-F238E27FC236}">
                <a16:creationId xmlns:a16="http://schemas.microsoft.com/office/drawing/2014/main" id="{598235D8-404E-328A-EFB5-908A728FB2FD}"/>
              </a:ext>
            </a:extLst>
          </p:cNvPr>
          <p:cNvSpPr/>
          <p:nvPr/>
        </p:nvSpPr>
        <p:spPr>
          <a:xfrm>
            <a:off x="11543242" y="4033794"/>
            <a:ext cx="512468" cy="246221"/>
          </a:xfrm>
          <a:prstGeom prst="rect">
            <a:avLst/>
          </a:prstGeom>
        </p:spPr>
        <p:txBody>
          <a:bodyPr wrap="none">
            <a:spAutoFit/>
          </a:bodyPr>
          <a:lstStyle/>
          <a:p>
            <a:pPr defTabSz="457200">
              <a:buClrTx/>
              <a:buFontTx/>
              <a:buNone/>
            </a:pPr>
            <a:r>
              <a:rPr lang="en-US" sz="1000" kern="1200" dirty="0">
                <a:solidFill>
                  <a:prstClr val="black"/>
                </a:solidFill>
                <a:latin typeface="CenturyGothic"/>
                <a:ea typeface="+mn-ea"/>
                <a:cs typeface="+mn-cs"/>
              </a:rPr>
              <a:t>pos</a:t>
            </a:r>
            <a:r>
              <a:rPr lang="zh-CN" altLang="en-US" sz="1000" kern="1200" dirty="0">
                <a:solidFill>
                  <a:prstClr val="black"/>
                </a:solidFill>
                <a:latin typeface="CenturyGothic"/>
                <a:ea typeface="宋体" panose="02010600030101010101" pitchFamily="2" charset="-122"/>
                <a:cs typeface="+mn-cs"/>
              </a:rPr>
              <a:t> </a:t>
            </a:r>
            <a:r>
              <a:rPr lang="en-US" altLang="zh-CN" sz="1000" kern="1200" dirty="0">
                <a:solidFill>
                  <a:prstClr val="black"/>
                </a:solidFill>
                <a:latin typeface="CenturyGothic"/>
                <a:ea typeface="宋体" panose="02010600030101010101" pitchFamily="2" charset="-122"/>
                <a:cs typeface="+mn-cs"/>
              </a:rPr>
              <a:t>2</a:t>
            </a:r>
            <a:endParaRPr lang="en-US" sz="1000" kern="1200" dirty="0">
              <a:solidFill>
                <a:prstClr val="black"/>
              </a:solidFill>
              <a:latin typeface="Calibri"/>
              <a:ea typeface="+mn-ea"/>
              <a:cs typeface="+mn-cs"/>
            </a:endParaRPr>
          </a:p>
        </p:txBody>
      </p:sp>
      <p:sp>
        <p:nvSpPr>
          <p:cNvPr id="107" name="Rectangle 106">
            <a:extLst>
              <a:ext uri="{FF2B5EF4-FFF2-40B4-BE49-F238E27FC236}">
                <a16:creationId xmlns:a16="http://schemas.microsoft.com/office/drawing/2014/main" id="{62A262D7-B7BA-0BC3-631B-F61172EF6A0A}"/>
              </a:ext>
            </a:extLst>
          </p:cNvPr>
          <p:cNvSpPr/>
          <p:nvPr/>
        </p:nvSpPr>
        <p:spPr>
          <a:xfrm>
            <a:off x="11543242" y="4305098"/>
            <a:ext cx="512468" cy="246221"/>
          </a:xfrm>
          <a:prstGeom prst="rect">
            <a:avLst/>
          </a:prstGeom>
        </p:spPr>
        <p:txBody>
          <a:bodyPr wrap="none">
            <a:spAutoFit/>
          </a:bodyPr>
          <a:lstStyle/>
          <a:p>
            <a:pPr defTabSz="457200">
              <a:buClrTx/>
              <a:buFontTx/>
              <a:buNone/>
            </a:pPr>
            <a:r>
              <a:rPr lang="en-US" sz="1000" kern="1200" dirty="0">
                <a:solidFill>
                  <a:prstClr val="black"/>
                </a:solidFill>
                <a:latin typeface="CenturyGothic"/>
                <a:ea typeface="+mn-ea"/>
                <a:cs typeface="+mn-cs"/>
              </a:rPr>
              <a:t>pos</a:t>
            </a:r>
            <a:r>
              <a:rPr lang="zh-CN" altLang="en-US" sz="1000" kern="1200" dirty="0">
                <a:solidFill>
                  <a:prstClr val="black"/>
                </a:solidFill>
                <a:latin typeface="CenturyGothic"/>
                <a:ea typeface="宋体" panose="02010600030101010101" pitchFamily="2" charset="-122"/>
                <a:cs typeface="+mn-cs"/>
              </a:rPr>
              <a:t> </a:t>
            </a:r>
            <a:r>
              <a:rPr lang="en-US" altLang="zh-CN" sz="1000" kern="1200" dirty="0">
                <a:solidFill>
                  <a:prstClr val="black"/>
                </a:solidFill>
                <a:latin typeface="CenturyGothic"/>
                <a:ea typeface="宋体" panose="02010600030101010101" pitchFamily="2" charset="-122"/>
                <a:cs typeface="+mn-cs"/>
              </a:rPr>
              <a:t>3</a:t>
            </a:r>
            <a:endParaRPr lang="en-US" sz="1000" kern="1200" dirty="0">
              <a:solidFill>
                <a:prstClr val="black"/>
              </a:solidFill>
              <a:latin typeface="Calibri"/>
              <a:ea typeface="+mn-ea"/>
              <a:cs typeface="+mn-cs"/>
            </a:endParaRPr>
          </a:p>
        </p:txBody>
      </p:sp>
      <p:sp>
        <p:nvSpPr>
          <p:cNvPr id="108" name="Rectangle 107">
            <a:extLst>
              <a:ext uri="{FF2B5EF4-FFF2-40B4-BE49-F238E27FC236}">
                <a16:creationId xmlns:a16="http://schemas.microsoft.com/office/drawing/2014/main" id="{232C8B09-C138-A308-24D0-C49B0722FC07}"/>
              </a:ext>
            </a:extLst>
          </p:cNvPr>
          <p:cNvSpPr/>
          <p:nvPr/>
        </p:nvSpPr>
        <p:spPr>
          <a:xfrm>
            <a:off x="11543242" y="4576402"/>
            <a:ext cx="518091" cy="246221"/>
          </a:xfrm>
          <a:prstGeom prst="rect">
            <a:avLst/>
          </a:prstGeom>
        </p:spPr>
        <p:txBody>
          <a:bodyPr wrap="none">
            <a:spAutoFit/>
          </a:bodyPr>
          <a:lstStyle/>
          <a:p>
            <a:pPr defTabSz="457200">
              <a:buClrTx/>
              <a:buFontTx/>
              <a:buNone/>
            </a:pPr>
            <a:r>
              <a:rPr lang="en-US" sz="1000" kern="1200" dirty="0">
                <a:solidFill>
                  <a:prstClr val="black"/>
                </a:solidFill>
                <a:latin typeface="CenturyGothic"/>
                <a:ea typeface="+mn-ea"/>
                <a:cs typeface="+mn-cs"/>
              </a:rPr>
              <a:t>pos</a:t>
            </a:r>
            <a:r>
              <a:rPr lang="zh-CN" altLang="en-US" sz="1000" kern="1200" dirty="0">
                <a:solidFill>
                  <a:prstClr val="black"/>
                </a:solidFill>
                <a:latin typeface="CenturyGothic"/>
                <a:ea typeface="宋体" panose="02010600030101010101" pitchFamily="2" charset="-122"/>
                <a:cs typeface="+mn-cs"/>
              </a:rPr>
              <a:t> </a:t>
            </a:r>
            <a:r>
              <a:rPr lang="en-US" altLang="zh-CN" sz="1000" kern="1200" dirty="0">
                <a:solidFill>
                  <a:prstClr val="black"/>
                </a:solidFill>
                <a:latin typeface="CenturyGothic"/>
                <a:ea typeface="宋体" panose="02010600030101010101" pitchFamily="2" charset="-122"/>
                <a:cs typeface="+mn-cs"/>
              </a:rPr>
              <a:t>4</a:t>
            </a:r>
            <a:endParaRPr lang="en-US" sz="1000" kern="1200" dirty="0">
              <a:solidFill>
                <a:prstClr val="black"/>
              </a:solidFill>
              <a:latin typeface="Calibri"/>
              <a:ea typeface="+mn-ea"/>
              <a:cs typeface="+mn-cs"/>
            </a:endParaRPr>
          </a:p>
        </p:txBody>
      </p:sp>
      <p:sp>
        <p:nvSpPr>
          <p:cNvPr id="109" name="Rectangle 108">
            <a:extLst>
              <a:ext uri="{FF2B5EF4-FFF2-40B4-BE49-F238E27FC236}">
                <a16:creationId xmlns:a16="http://schemas.microsoft.com/office/drawing/2014/main" id="{CBF215A8-EFBE-66A0-B96D-B52FAA11474F}"/>
              </a:ext>
            </a:extLst>
          </p:cNvPr>
          <p:cNvSpPr/>
          <p:nvPr/>
        </p:nvSpPr>
        <p:spPr>
          <a:xfrm>
            <a:off x="11543242" y="4847707"/>
            <a:ext cx="518091" cy="246221"/>
          </a:xfrm>
          <a:prstGeom prst="rect">
            <a:avLst/>
          </a:prstGeom>
        </p:spPr>
        <p:txBody>
          <a:bodyPr wrap="none">
            <a:spAutoFit/>
          </a:bodyPr>
          <a:lstStyle/>
          <a:p>
            <a:pPr defTabSz="457200">
              <a:buClrTx/>
              <a:buFontTx/>
              <a:buNone/>
            </a:pPr>
            <a:r>
              <a:rPr lang="en-US" sz="1000" kern="1200" dirty="0">
                <a:solidFill>
                  <a:prstClr val="black"/>
                </a:solidFill>
                <a:latin typeface="CenturyGothic"/>
                <a:ea typeface="+mn-ea"/>
                <a:cs typeface="+mn-cs"/>
              </a:rPr>
              <a:t>pos</a:t>
            </a:r>
            <a:r>
              <a:rPr lang="zh-CN" altLang="en-US" sz="1000" kern="1200" dirty="0">
                <a:solidFill>
                  <a:prstClr val="black"/>
                </a:solidFill>
                <a:latin typeface="CenturyGothic"/>
                <a:ea typeface="宋体" panose="02010600030101010101" pitchFamily="2" charset="-122"/>
                <a:cs typeface="+mn-cs"/>
              </a:rPr>
              <a:t> </a:t>
            </a:r>
            <a:r>
              <a:rPr lang="en-US" altLang="zh-CN" sz="1000" kern="1200" dirty="0">
                <a:solidFill>
                  <a:prstClr val="black"/>
                </a:solidFill>
                <a:latin typeface="CenturyGothic"/>
                <a:ea typeface="宋体" panose="02010600030101010101" pitchFamily="2" charset="-122"/>
                <a:cs typeface="+mn-cs"/>
              </a:rPr>
              <a:t>4</a:t>
            </a:r>
            <a:endParaRPr lang="en-US" sz="1000" kern="1200" dirty="0">
              <a:solidFill>
                <a:prstClr val="black"/>
              </a:solidFill>
              <a:latin typeface="Calibri"/>
              <a:ea typeface="+mn-ea"/>
              <a:cs typeface="+mn-cs"/>
            </a:endParaRPr>
          </a:p>
        </p:txBody>
      </p:sp>
    </p:spTree>
    <p:extLst>
      <p:ext uri="{BB962C8B-B14F-4D97-AF65-F5344CB8AC3E}">
        <p14:creationId xmlns:p14="http://schemas.microsoft.com/office/powerpoint/2010/main" val="381386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dissolve">
                                      <p:cBhvr>
                                        <p:cTn id="10" dur="500"/>
                                        <p:tgtEl>
                                          <p:spTgt spid="5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dissolve">
                                      <p:cBhvr>
                                        <p:cTn id="13" dur="500"/>
                                        <p:tgtEl>
                                          <p:spTgt spid="5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dissolve">
                                      <p:cBhvr>
                                        <p:cTn id="16" dur="500"/>
                                        <p:tgtEl>
                                          <p:spTgt spid="6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dissolve">
                                      <p:cBhvr>
                                        <p:cTn id="19" dur="500"/>
                                        <p:tgtEl>
                                          <p:spTgt spid="6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dissolve">
                                      <p:cBhvr>
                                        <p:cTn id="22" dur="500"/>
                                        <p:tgtEl>
                                          <p:spTgt spid="6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dissolve">
                                      <p:cBhvr>
                                        <p:cTn id="25" dur="500"/>
                                        <p:tgtEl>
                                          <p:spTgt spid="6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dissolve">
                                      <p:cBhvr>
                                        <p:cTn id="28" dur="500"/>
                                        <p:tgtEl>
                                          <p:spTgt spid="6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dissolve">
                                      <p:cBhvr>
                                        <p:cTn id="31" dur="500"/>
                                        <p:tgtEl>
                                          <p:spTgt spid="6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dissolve">
                                      <p:cBhvr>
                                        <p:cTn id="34" dur="500"/>
                                        <p:tgtEl>
                                          <p:spTgt spid="6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dissolve">
                                      <p:cBhvr>
                                        <p:cTn id="37" dur="500"/>
                                        <p:tgtEl>
                                          <p:spTgt spid="6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dissolve">
                                      <p:cBhvr>
                                        <p:cTn id="40" dur="500"/>
                                        <p:tgtEl>
                                          <p:spTgt spid="6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dissolve">
                                      <p:cBhvr>
                                        <p:cTn id="43" dur="500"/>
                                        <p:tgtEl>
                                          <p:spTgt spid="69"/>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dissolve">
                                      <p:cBhvr>
                                        <p:cTn id="48" dur="500"/>
                                        <p:tgtEl>
                                          <p:spTgt spid="70"/>
                                        </p:tgtEl>
                                      </p:cBhvr>
                                    </p:animEffect>
                                  </p:childTnLst>
                                </p:cTn>
                              </p:par>
                              <p:par>
                                <p:cTn id="49" presetID="9" presetClass="entr" presetSubtype="0" fill="hold" nodeType="with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dissolve">
                                      <p:cBhvr>
                                        <p:cTn id="51" dur="500"/>
                                        <p:tgtEl>
                                          <p:spTgt spid="77"/>
                                        </p:tgtEl>
                                      </p:cBhvr>
                                    </p:animEffect>
                                  </p:childTnLst>
                                </p:cTn>
                              </p:par>
                              <p:par>
                                <p:cTn id="52" presetID="9" presetClass="entr" presetSubtype="0" fill="hold" nodeType="with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dissolve">
                                      <p:cBhvr>
                                        <p:cTn id="54" dur="500"/>
                                        <p:tgtEl>
                                          <p:spTgt spid="84"/>
                                        </p:tgtEl>
                                      </p:cBhvr>
                                    </p:animEffect>
                                  </p:childTnLst>
                                </p:cTn>
                              </p:par>
                              <p:par>
                                <p:cTn id="55" presetID="9" presetClass="entr" presetSubtype="0" fill="hold" nodeType="withEffect">
                                  <p:stCondLst>
                                    <p:cond delay="0"/>
                                  </p:stCondLst>
                                  <p:childTnLst>
                                    <p:set>
                                      <p:cBhvr>
                                        <p:cTn id="56" dur="1" fill="hold">
                                          <p:stCondLst>
                                            <p:cond delay="0"/>
                                          </p:stCondLst>
                                        </p:cTn>
                                        <p:tgtEl>
                                          <p:spTgt spid="91"/>
                                        </p:tgtEl>
                                        <p:attrNameLst>
                                          <p:attrName>style.visibility</p:attrName>
                                        </p:attrNameLst>
                                      </p:cBhvr>
                                      <p:to>
                                        <p:strVal val="visible"/>
                                      </p:to>
                                    </p:set>
                                    <p:animEffect transition="in" filter="dissolve">
                                      <p:cBhvr>
                                        <p:cTn id="57" dur="500"/>
                                        <p:tgtEl>
                                          <p:spTgt spid="91"/>
                                        </p:tgtEl>
                                      </p:cBhvr>
                                    </p:animEffect>
                                  </p:childTnLst>
                                </p:cTn>
                              </p:par>
                              <p:par>
                                <p:cTn id="58" presetID="9" presetClass="entr" presetSubtype="0" fill="hold" nodeType="withEffect">
                                  <p:stCondLst>
                                    <p:cond delay="0"/>
                                  </p:stCondLst>
                                  <p:childTnLst>
                                    <p:set>
                                      <p:cBhvr>
                                        <p:cTn id="59" dur="1" fill="hold">
                                          <p:stCondLst>
                                            <p:cond delay="0"/>
                                          </p:stCondLst>
                                        </p:cTn>
                                        <p:tgtEl>
                                          <p:spTgt spid="98"/>
                                        </p:tgtEl>
                                        <p:attrNameLst>
                                          <p:attrName>style.visibility</p:attrName>
                                        </p:attrNameLst>
                                      </p:cBhvr>
                                      <p:to>
                                        <p:strVal val="visible"/>
                                      </p:to>
                                    </p:set>
                                    <p:animEffect transition="in" filter="dissolve">
                                      <p:cBhvr>
                                        <p:cTn id="60" dur="500"/>
                                        <p:tgtEl>
                                          <p:spTgt spid="98"/>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dissolve">
                                      <p:cBhvr>
                                        <p:cTn id="63" dur="500"/>
                                        <p:tgtEl>
                                          <p:spTgt spid="10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06"/>
                                        </p:tgtEl>
                                        <p:attrNameLst>
                                          <p:attrName>style.visibility</p:attrName>
                                        </p:attrNameLst>
                                      </p:cBhvr>
                                      <p:to>
                                        <p:strVal val="visible"/>
                                      </p:to>
                                    </p:set>
                                    <p:animEffect transition="in" filter="dissolve">
                                      <p:cBhvr>
                                        <p:cTn id="66" dur="500"/>
                                        <p:tgtEl>
                                          <p:spTgt spid="106"/>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animEffect transition="in" filter="dissolve">
                                      <p:cBhvr>
                                        <p:cTn id="69" dur="500"/>
                                        <p:tgtEl>
                                          <p:spTgt spid="107"/>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08"/>
                                        </p:tgtEl>
                                        <p:attrNameLst>
                                          <p:attrName>style.visibility</p:attrName>
                                        </p:attrNameLst>
                                      </p:cBhvr>
                                      <p:to>
                                        <p:strVal val="visible"/>
                                      </p:to>
                                    </p:set>
                                    <p:animEffect transition="in" filter="dissolve">
                                      <p:cBhvr>
                                        <p:cTn id="72" dur="500"/>
                                        <p:tgtEl>
                                          <p:spTgt spid="108"/>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109"/>
                                        </p:tgtEl>
                                        <p:attrNameLst>
                                          <p:attrName>style.visibility</p:attrName>
                                        </p:attrNameLst>
                                      </p:cBhvr>
                                      <p:to>
                                        <p:strVal val="visible"/>
                                      </p:to>
                                    </p:set>
                                    <p:animEffect transition="in" filter="dissolve">
                                      <p:cBhvr>
                                        <p:cTn id="75"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1" grpId="0" animBg="1"/>
      <p:bldP spid="62" grpId="0" animBg="1"/>
      <p:bldP spid="63" grpId="0" animBg="1"/>
      <p:bldP spid="64" grpId="0" animBg="1"/>
      <p:bldP spid="65" grpId="0"/>
      <p:bldP spid="66" grpId="0"/>
      <p:bldP spid="67" grpId="0" animBg="1"/>
      <p:bldP spid="68" grpId="0"/>
      <p:bldP spid="69" grpId="0" animBg="1"/>
      <p:bldP spid="105" grpId="0"/>
      <p:bldP spid="106" grpId="0"/>
      <p:bldP spid="107" grpId="0"/>
      <p:bldP spid="108" grpId="0"/>
      <p:bldP spid="109"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1450</TotalTime>
  <Words>8996</Words>
  <Application>Microsoft Office PowerPoint</Application>
  <PresentationFormat>Widescreen</PresentationFormat>
  <Paragraphs>2817</Paragraphs>
  <Slides>66</Slides>
  <Notes>59</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66</vt:i4>
      </vt:variant>
    </vt:vector>
  </HeadingPairs>
  <TitlesOfParts>
    <vt:vector size="86" baseType="lpstr">
      <vt:lpstr>Helvetica</vt:lpstr>
      <vt:lpstr>Courier New</vt:lpstr>
      <vt:lpstr>Quattrocento Sans</vt:lpstr>
      <vt:lpstr>Arial</vt:lpstr>
      <vt:lpstr>CenturyGothic</vt:lpstr>
      <vt:lpstr>SimSun</vt:lpstr>
      <vt:lpstr>Georgia</vt:lpstr>
      <vt:lpstr>Twentieth Century</vt:lpstr>
      <vt:lpstr>Menlo Regular</vt:lpstr>
      <vt:lpstr>Wingdings</vt:lpstr>
      <vt:lpstr>Lucida Sans Typewriter</vt:lpstr>
      <vt:lpstr>Consolas</vt:lpstr>
      <vt:lpstr>Gill Sans Light</vt:lpstr>
      <vt:lpstr>Calibri</vt:lpstr>
      <vt:lpstr>Times New Roman</vt:lpstr>
      <vt:lpstr>Cambria Math</vt:lpstr>
      <vt:lpstr>Verdana</vt:lpstr>
      <vt:lpstr>Trebuchet MS</vt:lpstr>
      <vt:lpstr>DejaVu Sans Mono</vt:lpstr>
      <vt:lpstr>Integral</vt:lpstr>
      <vt:lpstr>PowerPoint Presentation</vt:lpstr>
      <vt:lpstr>Warm Up</vt:lpstr>
      <vt:lpstr>PowerPoint Presentation</vt:lpstr>
      <vt:lpstr>PowerPoint Presentation</vt:lpstr>
      <vt:lpstr>Types of Sorts</vt:lpstr>
      <vt:lpstr>Stable Sort, In-Place Sort</vt:lpstr>
      <vt:lpstr>Principle 1: Iterative Improvement </vt:lpstr>
      <vt:lpstr>PowerPoint Presentation</vt:lpstr>
      <vt:lpstr>Insertion Sort </vt:lpstr>
      <vt:lpstr>Insertion Sort</vt:lpstr>
      <vt:lpstr>Insertion Sort </vt:lpstr>
      <vt:lpstr>Insertion Sort Stability</vt:lpstr>
      <vt:lpstr>Insertion Sort: More Examples</vt:lpstr>
      <vt:lpstr>PowerPoint Presentation</vt:lpstr>
      <vt:lpstr>Selection Sort</vt:lpstr>
      <vt:lpstr>Selection Sort</vt:lpstr>
      <vt:lpstr>Selection Sort </vt:lpstr>
      <vt:lpstr>Selection Sort Stability</vt:lpstr>
      <vt:lpstr>PowerPoint Presentation</vt:lpstr>
      <vt:lpstr>Principle 2: Divide and Conquer</vt:lpstr>
      <vt:lpstr>PowerPoint Presentation</vt:lpstr>
      <vt:lpstr>Merge Sort</vt:lpstr>
      <vt:lpstr>Merge Sort</vt:lpstr>
      <vt:lpstr>Merge Sort: Divide Step</vt:lpstr>
      <vt:lpstr>Merge Sort: Combine Step</vt:lpstr>
      <vt:lpstr>Merge Sort</vt:lpstr>
      <vt:lpstr>PowerPoint Presentation</vt:lpstr>
      <vt:lpstr>Quick Sort</vt:lpstr>
      <vt:lpstr>Quick Sort Example</vt:lpstr>
      <vt:lpstr>Quick Sort (v1)</vt:lpstr>
      <vt:lpstr>Quick Sort (v1): Divide Step</vt:lpstr>
      <vt:lpstr>Quick Sort (v1): Combine Step</vt:lpstr>
      <vt:lpstr>Quick Sort (v1)</vt:lpstr>
      <vt:lpstr>Strategies for Choosing a Pivot</vt:lpstr>
      <vt:lpstr>Quick Sort (v2: In-Place) Example I</vt:lpstr>
      <vt:lpstr>Quick Sort (v2: In-Place) Example II</vt:lpstr>
      <vt:lpstr>Quick Sort is Equivalent to Sorting by BST</vt:lpstr>
      <vt:lpstr>Trace of a Quick Sort Example</vt:lpstr>
      <vt:lpstr>Best-Case vs. Worst-Case</vt:lpstr>
      <vt:lpstr>PowerPoint Presentation</vt:lpstr>
      <vt:lpstr>Heap Sort</vt:lpstr>
      <vt:lpstr>In Place Heap Sort</vt:lpstr>
      <vt:lpstr>In Place Heap Sort</vt:lpstr>
      <vt:lpstr>PowerPoint Presentation</vt:lpstr>
      <vt:lpstr>Bucket Sort</vt:lpstr>
      <vt:lpstr>Bucket Sort (aka Bin Sort)</vt:lpstr>
      <vt:lpstr>Bucket Sort with Data</vt:lpstr>
      <vt:lpstr>Bucket Sort</vt:lpstr>
      <vt:lpstr>PowerPoint Presentation</vt:lpstr>
      <vt:lpstr>Specialized Sorts (“Niche Sorts”)</vt:lpstr>
      <vt:lpstr>Radix and Radix Sort</vt:lpstr>
      <vt:lpstr>Radix Sort Algorithm</vt:lpstr>
      <vt:lpstr>Bucket Sort as used in Radix Sort</vt:lpstr>
      <vt:lpstr>Radix Sort: bucket sort on every digit/bit  </vt:lpstr>
      <vt:lpstr>PowerPoint Presentation</vt:lpstr>
      <vt:lpstr>PowerPoint Presentation</vt:lpstr>
      <vt:lpstr>You can choose an appropriate radix value</vt:lpstr>
      <vt:lpstr>Radix Sort Example</vt:lpstr>
      <vt:lpstr>Radix Sort Time Complexity</vt:lpstr>
      <vt:lpstr>PowerPoint Presentation</vt:lpstr>
      <vt:lpstr>Sorting: Summary</vt:lpstr>
      <vt:lpstr>References I</vt:lpstr>
      <vt:lpstr>References II</vt:lpstr>
      <vt:lpstr>References III</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Zonghua Gu</cp:lastModifiedBy>
  <cp:revision>15</cp:revision>
  <dcterms:modified xsi:type="dcterms:W3CDTF">2025-04-22T20:07:59Z</dcterms:modified>
</cp:coreProperties>
</file>