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99" r:id="rId3"/>
    <p:sldId id="314" r:id="rId4"/>
    <p:sldId id="284" r:id="rId5"/>
    <p:sldId id="310" r:id="rId6"/>
    <p:sldId id="287" r:id="rId7"/>
    <p:sldId id="786" r:id="rId8"/>
    <p:sldId id="329" r:id="rId9"/>
    <p:sldId id="304" r:id="rId10"/>
    <p:sldId id="273" r:id="rId11"/>
    <p:sldId id="293" r:id="rId12"/>
    <p:sldId id="285" r:id="rId13"/>
    <p:sldId id="311" r:id="rId14"/>
    <p:sldId id="330" r:id="rId15"/>
    <p:sldId id="274" r:id="rId16"/>
    <p:sldId id="277" r:id="rId17"/>
    <p:sldId id="278" r:id="rId18"/>
    <p:sldId id="332" r:id="rId19"/>
    <p:sldId id="279" r:id="rId20"/>
    <p:sldId id="280" r:id="rId21"/>
    <p:sldId id="281" r:id="rId22"/>
    <p:sldId id="282" r:id="rId23"/>
    <p:sldId id="333" r:id="rId24"/>
    <p:sldId id="334" r:id="rId25"/>
    <p:sldId id="288" r:id="rId26"/>
    <p:sldId id="289" r:id="rId27"/>
    <p:sldId id="290" r:id="rId28"/>
    <p:sldId id="291" r:id="rId29"/>
    <p:sldId id="306" r:id="rId30"/>
    <p:sldId id="294" r:id="rId31"/>
    <p:sldId id="305" r:id="rId32"/>
    <p:sldId id="292" r:id="rId33"/>
    <p:sldId id="303" r:id="rId34"/>
    <p:sldId id="295" r:id="rId3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F7BDBF-BCF8-4038-BBD9-BAC0DEE71364}" v="156" dt="2025-09-04T23:27:01.6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05" autoAdjust="0"/>
  </p:normalViewPr>
  <p:slideViewPr>
    <p:cSldViewPr>
      <p:cViewPr varScale="1">
        <p:scale>
          <a:sx n="71" d="100"/>
          <a:sy n="71" d="100"/>
        </p:scale>
        <p:origin x="235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31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0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addSld modSld">
      <pc:chgData name="Zonghua Gu" userId="9a7e1853e1951ef5" providerId="LiveId" clId="{CF1FAA12-072C-4ED5-BA76-0FFFAEFDB88A}" dt="2025-09-18T17:51:10.226" v="277" actId="478"/>
      <pc:docMkLst>
        <pc:docMk/>
      </pc:docMkLst>
      <pc:sldChg chg="addSp delSp modSp mod">
        <pc:chgData name="Zonghua Gu" userId="9a7e1853e1951ef5" providerId="LiveId" clId="{CF1FAA12-072C-4ED5-BA76-0FFFAEFDB88A}" dt="2025-09-18T17:51:10.226" v="277" actId="478"/>
        <pc:sldMkLst>
          <pc:docMk/>
          <pc:sldMk cId="1227639730" sldId="256"/>
        </pc:sldMkLst>
        <pc:spChg chg="del mod">
          <ac:chgData name="Zonghua Gu" userId="9a7e1853e1951ef5" providerId="LiveId" clId="{CF1FAA12-072C-4ED5-BA76-0FFFAEFDB88A}" dt="2025-09-18T17:51:07.718" v="276" actId="478"/>
          <ac:spMkLst>
            <pc:docMk/>
            <pc:sldMk cId="1227639730" sldId="256"/>
            <ac:spMk id="2" creationId="{00000000-0000-0000-0000-000000000000}"/>
          </ac:spMkLst>
        </pc:spChg>
        <pc:spChg chg="add del mod">
          <ac:chgData name="Zonghua Gu" userId="9a7e1853e1951ef5" providerId="LiveId" clId="{CF1FAA12-072C-4ED5-BA76-0FFFAEFDB88A}" dt="2025-09-18T17:51:10.226" v="277" actId="478"/>
          <ac:spMkLst>
            <pc:docMk/>
            <pc:sldMk cId="1227639730" sldId="256"/>
            <ac:spMk id="8" creationId="{FD022FD8-BE98-F82A-0E45-EBC0FFB033B1}"/>
          </ac:spMkLst>
        </pc:spChg>
        <pc:spChg chg="mod">
          <ac:chgData name="Zonghua Gu" userId="9a7e1853e1951ef5" providerId="LiveId" clId="{CF1FAA12-072C-4ED5-BA76-0FFFAEFDB88A}" dt="2025-09-18T17:50:59.700" v="274" actId="20577"/>
          <ac:spMkLst>
            <pc:docMk/>
            <pc:sldMk cId="1227639730" sldId="256"/>
            <ac:spMk id="11" creationId="{A950AF61-E22F-B40C-FB60-A35C53D05D61}"/>
          </ac:spMkLst>
        </pc:spChg>
      </pc:sldChg>
      <pc:sldChg chg="modSp mod">
        <pc:chgData name="Zonghua Gu" userId="9a7e1853e1951ef5" providerId="LiveId" clId="{CF1FAA12-072C-4ED5-BA76-0FFFAEFDB88A}" dt="2025-09-04T23:27:00.480" v="153" actId="21"/>
        <pc:sldMkLst>
          <pc:docMk/>
          <pc:sldMk cId="0" sldId="285"/>
        </pc:sldMkLst>
        <pc:spChg chg="mod">
          <ac:chgData name="Zonghua Gu" userId="9a7e1853e1951ef5" providerId="LiveId" clId="{CF1FAA12-072C-4ED5-BA76-0FFFAEFDB88A}" dt="2025-09-04T23:27:00.480" v="153" actId="21"/>
          <ac:spMkLst>
            <pc:docMk/>
            <pc:sldMk cId="0" sldId="285"/>
            <ac:spMk id="7" creationId="{00000000-0000-0000-0000-000000000000}"/>
          </ac:spMkLst>
        </pc:spChg>
      </pc:sldChg>
      <pc:sldChg chg="modSp mod">
        <pc:chgData name="Zonghua Gu" userId="9a7e1853e1951ef5" providerId="LiveId" clId="{CF1FAA12-072C-4ED5-BA76-0FFFAEFDB88A}" dt="2025-09-04T23:28:53" v="270" actId="1076"/>
        <pc:sldMkLst>
          <pc:docMk/>
          <pc:sldMk cId="2951795929" sldId="330"/>
        </pc:sldMkLst>
        <pc:spChg chg="mod">
          <ac:chgData name="Zonghua Gu" userId="9a7e1853e1951ef5" providerId="LiveId" clId="{CF1FAA12-072C-4ED5-BA76-0FFFAEFDB88A}" dt="2025-09-04T23:28:53" v="270" actId="1076"/>
          <ac:spMkLst>
            <pc:docMk/>
            <pc:sldMk cId="2951795929" sldId="330"/>
            <ac:spMk id="4" creationId="{41348574-9425-45A8-91E6-E9DB86C164CE}"/>
          </ac:spMkLst>
        </pc:spChg>
      </pc:sldChg>
      <pc:sldChg chg="delSp modSp add">
        <pc:chgData name="Zonghua Gu" userId="9a7e1853e1951ef5" providerId="LiveId" clId="{CF1FAA12-072C-4ED5-BA76-0FFFAEFDB88A}" dt="2025-09-04T19:33:24.908" v="152" actId="478"/>
        <pc:sldMkLst>
          <pc:docMk/>
          <pc:sldMk cId="369676877" sldId="786"/>
        </pc:sldMkLst>
        <pc:spChg chg="mod">
          <ac:chgData name="Zonghua Gu" userId="9a7e1853e1951ef5" providerId="LiveId" clId="{CF1FAA12-072C-4ED5-BA76-0FFFAEFDB88A}" dt="2025-09-04T19:33:18.149" v="151" actId="20577"/>
          <ac:spMkLst>
            <pc:docMk/>
            <pc:sldMk cId="369676877" sldId="786"/>
            <ac:spMk id="717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54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2000188B or 8B180020  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67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46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__I     volatile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/*!&lt; defines 'read only' permissions      */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__O     volatile          /*!&lt; defines 'write only' permissions     */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__IO    volatile          /*!&lt; defines 'read / write' permissions   */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05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__I     volatile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/*!&lt; defines 'read only' permissions      */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__O     volatile          /*!&lt; defines 'write only' permissions     */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__IO    volatile          /*!&lt; defines 'read / write' permissions   */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05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__I     volatile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/*!&lt; defines 'read only' permissions      */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__O     volatile          /*!&lt; defines 'write only' permissions     */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__IO    volatile          /*!&lt; defines 'read / write' permissions   */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05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BE2268D-B161-4F55-8E86-B84AB374FCB2}" type="datetime1">
              <a:rPr lang="en-US" smtClean="0">
                <a:latin typeface="Arial" charset="0"/>
                <a:cs typeface="Arial" charset="0"/>
              </a:rPr>
              <a:pPr/>
              <a:t>9/18/2025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2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4A89EF-330F-4697-A9DC-33E71612D529}" type="slidenum">
              <a:rPr lang="en-US" smtClean="0">
                <a:latin typeface="Arial" charset="0"/>
                <a:cs typeface="Arial" charset="0"/>
              </a:rPr>
              <a:pPr/>
              <a:t>33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2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87588" y="512763"/>
            <a:ext cx="4570412" cy="2571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278" y="3257861"/>
            <a:ext cx="7311447" cy="3086723"/>
          </a:xfrm>
          <a:noFill/>
          <a:ln/>
        </p:spPr>
        <p:txBody>
          <a:bodyPr/>
          <a:lstStyle/>
          <a:p>
            <a:pPr eaLnBrk="1" hangingPunct="1"/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521517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3B6732A1-8A50-42D0-9FB5-A7CC4F887D83}" type="datetime1">
              <a:rPr lang="en-US" smtClean="0"/>
              <a:t>9/18/2025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32F6112-2530-4960-AA07-04E672D1E722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6A6EFF-8172-426D-9AC7-B0DD95EEE533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B809B3-6A2C-46CF-98AB-C7B45372B065}" type="datetime1">
              <a:rPr lang="en-US" smtClean="0"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C191117F-3CD7-4767-AEE5-49A060274EAA}" type="datetime1">
              <a:rPr lang="en-US" smtClean="0"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B8C5CE-9DF7-4BB4-863A-6E277DDC03D4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E11402-9D83-40E7-9253-0548CE63EB94}" type="datetime1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0C8811-C7DA-4658-BB60-F635F9220CDF}" type="datetime1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B38FCF-5E28-44CB-A212-D3E75CA77D8D}" type="datetime1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5FE7C6-0DE5-4400-A2DD-37AB2CB98797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312819A-A7E0-496A-9C6B-0FBBF375D97B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0259BA2E-082A-4ACD-AA34-4B617DF5D259}" type="datetime1">
              <a:rPr lang="en-US" smtClean="0"/>
              <a:t>9/18/2025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eece.maine.edu/~zhu/boo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337547"/>
            <a:ext cx="967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03832" y="1828801"/>
            <a:ext cx="6292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1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Computer and Assembly Language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950AF61-E22F-B40C-FB60-A35C53D05D61}"/>
              </a:ext>
            </a:extLst>
          </p:cNvPr>
          <p:cNvSpPr txBox="1">
            <a:spLocks/>
          </p:cNvSpPr>
          <p:nvPr/>
        </p:nvSpPr>
        <p:spPr>
          <a:xfrm>
            <a:off x="1625600" y="3886200"/>
            <a:ext cx="9144000" cy="99060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Z. Gu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C0124AA-0FAC-5E69-7E78-364D932E0C51}"/>
              </a:ext>
            </a:extLst>
          </p:cNvPr>
          <p:cNvSpPr txBox="1">
            <a:spLocks/>
          </p:cNvSpPr>
          <p:nvPr/>
        </p:nvSpPr>
        <p:spPr>
          <a:xfrm>
            <a:off x="1625600" y="5124450"/>
            <a:ext cx="9144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Fall 2025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3EC5B2-C191-2980-14D0-C87219AED9C5}"/>
              </a:ext>
            </a:extLst>
          </p:cNvPr>
          <p:cNvSpPr txBox="1"/>
          <p:nvPr/>
        </p:nvSpPr>
        <p:spPr>
          <a:xfrm>
            <a:off x="2334738" y="6307127"/>
            <a:ext cx="7725724" cy="461665"/>
          </a:xfrm>
          <a:prstGeom prst="rect">
            <a:avLst/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Acknowledgement: Lecture slides based on Embedded Systems with ARM Cortex-M Microcontrollers in Assembly Language and C, University of Maine 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  <a:hlinkClick r:id="rId3"/>
              </a:rPr>
              <a:t>https://web.eece.maine.edu/~zhu/book/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 </a:t>
            </a:r>
            <a:endParaRPr lang="en-SE" sz="1200" dirty="0">
              <a:solidFill>
                <a:schemeClr val="tx1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a Program Runs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1467757"/>
            <a:ext cx="22860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main(void){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 = 0;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 = 1;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c;</a:t>
            </a:r>
          </a:p>
          <a:p>
            <a:r>
              <a:rPr lang="en-US" dirty="0">
                <a:latin typeface="Consolas" panose="020B0609020204030204" pitchFamily="49" charset="0"/>
              </a:rPr>
              <a:t>  c = a + b;</a:t>
            </a:r>
          </a:p>
          <a:p>
            <a:r>
              <a:rPr lang="en-US" dirty="0">
                <a:latin typeface="Consolas" panose="020B0609020204030204" pitchFamily="49" charset="0"/>
              </a:rPr>
              <a:t>  return 0;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11028" y="6351508"/>
            <a:ext cx="1981200" cy="365760"/>
          </a:xfrm>
        </p:spPr>
        <p:txBody>
          <a:bodyPr/>
          <a:lstStyle/>
          <a:p>
            <a:fld id="{AEE14D4A-FE32-40AF-B06D-E9622816B10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1" y="114300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Code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828894" y="1326922"/>
            <a:ext cx="5762905" cy="1870098"/>
            <a:chOff x="3304893" y="1326922"/>
            <a:chExt cx="5762905" cy="1870098"/>
          </a:xfrm>
        </p:grpSpPr>
        <p:sp>
          <p:nvSpPr>
            <p:cNvPr id="6" name="Right Arrow 5"/>
            <p:cNvSpPr/>
            <p:nvPr/>
          </p:nvSpPr>
          <p:spPr>
            <a:xfrm>
              <a:off x="3352800" y="2382156"/>
              <a:ext cx="914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04893" y="2012824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compiler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1999" y="1719692"/>
              <a:ext cx="4495799" cy="14773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MOVS r1, #0x00  	</a:t>
              </a:r>
              <a:r>
                <a:rPr lang="pt-BR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; int a = 0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MOVS r2, #0x01	</a:t>
              </a:r>
              <a:r>
                <a:rPr lang="pt-BR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; int b = 1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ADDS r3, r1, r2	</a:t>
              </a:r>
              <a:r>
                <a:rPr lang="pt-BR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; c = a + b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MOVS r0, 0x00	</a:t>
              </a:r>
              <a:r>
                <a:rPr lang="pt-BR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; set return value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BX lr		</a:t>
              </a:r>
              <a:r>
                <a:rPr lang="pt-BR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; return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2000" y="1326922"/>
              <a:ext cx="1650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Assembly Code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82081" y="3314416"/>
            <a:ext cx="1166451" cy="530624"/>
            <a:chOff x="3458080" y="3314416"/>
            <a:chExt cx="1166451" cy="530624"/>
          </a:xfrm>
        </p:grpSpPr>
        <p:sp>
          <p:nvSpPr>
            <p:cNvPr id="11" name="Right Arrow 10"/>
            <p:cNvSpPr/>
            <p:nvPr/>
          </p:nvSpPr>
          <p:spPr>
            <a:xfrm rot="8470994">
              <a:off x="3710131" y="3692640"/>
              <a:ext cx="914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 rot="19364359">
              <a:off x="3458080" y="3314416"/>
              <a:ext cx="111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assembler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676400" y="3930134"/>
            <a:ext cx="2286000" cy="2306598"/>
            <a:chOff x="152400" y="3930134"/>
            <a:chExt cx="2286000" cy="2306598"/>
          </a:xfrm>
        </p:grpSpPr>
        <p:sp>
          <p:nvSpPr>
            <p:cNvPr id="12" name="Rectangle 11"/>
            <p:cNvSpPr/>
            <p:nvPr/>
          </p:nvSpPr>
          <p:spPr>
            <a:xfrm>
              <a:off x="152400" y="4348120"/>
              <a:ext cx="2286000" cy="14773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0010000100000000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0010001000000001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0001100010001011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0010000000000000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0100011101110000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0" y="3930134"/>
              <a:ext cx="1537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Machine Code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3927" y="5867400"/>
              <a:ext cx="1015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 Binary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181600" y="4353228"/>
            <a:ext cx="28956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MOVS r1, #0x00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MOVS r2, #0x01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ADDS r3, r1, r2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MOVS r0, #0x00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BX lr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141925" y="4348120"/>
            <a:ext cx="816249" cy="1896030"/>
            <a:chOff x="2617924" y="4348120"/>
            <a:chExt cx="816249" cy="1896030"/>
          </a:xfrm>
        </p:grpSpPr>
        <p:sp>
          <p:nvSpPr>
            <p:cNvPr id="13" name="Rectangle 12"/>
            <p:cNvSpPr/>
            <p:nvPr/>
          </p:nvSpPr>
          <p:spPr>
            <a:xfrm>
              <a:off x="2667000" y="4348120"/>
              <a:ext cx="762000" cy="14773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2100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2201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188B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2000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4770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17924" y="5874818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 Hex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8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Registers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049140"/>
              </p:ext>
            </p:extLst>
          </p:nvPr>
        </p:nvGraphicFramePr>
        <p:xfrm>
          <a:off x="228600" y="1143000"/>
          <a:ext cx="8305800" cy="501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051550" imgH="4239368" progId="Visio.Drawing.11">
                  <p:embed/>
                </p:oleObj>
              </mc:Choice>
              <mc:Fallback>
                <p:oleObj name="Visio" r:id="rId2" imgW="7051550" imgH="4239368" progId="Visio.Drawing.1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3000"/>
                        <a:ext cx="8305800" cy="5010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>
          <a:xfrm>
            <a:off x="6781800" y="1371600"/>
            <a:ext cx="5257800" cy="3124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/>
              <a:t>Fastest way to read and write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Registers are within the processor chip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register stores 32-bit value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ARM Cortex-M has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R0-R12</a:t>
            </a:r>
            <a:r>
              <a:rPr lang="en-US" sz="1800" dirty="0"/>
              <a:t>: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en-US" sz="1800" dirty="0"/>
              <a:t> general-purpose registers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R13</a:t>
            </a:r>
            <a:r>
              <a:rPr lang="en-US" sz="1800" dirty="0"/>
              <a:t>: Stack pointer (Shadow of MSP or PSP)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R14</a:t>
            </a:r>
            <a:r>
              <a:rPr lang="en-US" sz="1800" dirty="0"/>
              <a:t>: Link register (LR)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R15</a:t>
            </a:r>
            <a:r>
              <a:rPr lang="en-US" sz="1800" dirty="0"/>
              <a:t>: Program counter (PC)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Special registers (</a:t>
            </a:r>
            <a:r>
              <a:rPr lang="en-US" sz="1800" dirty="0" err="1"/>
              <a:t>xPSR</a:t>
            </a:r>
            <a:r>
              <a:rPr lang="en-US" sz="1800" dirty="0"/>
              <a:t>, BASEPRI, PRIMASK, </a:t>
            </a:r>
            <a:r>
              <a:rPr lang="en-US" sz="1800" dirty="0" err="1"/>
              <a:t>etc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790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4660" y="1272546"/>
            <a:ext cx="10997739" cy="7620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Program Counter 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b="1" dirty="0">
                <a:solidFill>
                  <a:srgbClr val="C00000"/>
                </a:solidFill>
              </a:rPr>
              <a:t>PC) </a:t>
            </a:r>
            <a:r>
              <a:rPr lang="en-US" sz="2000" dirty="0"/>
              <a:t>is a register that holds the memory address of the next instruction to be fetched from the memory.</a:t>
            </a:r>
            <a:endParaRPr lang="en-US" sz="2000" b="1" dirty="0">
              <a:solidFill>
                <a:srgbClr val="C00000"/>
              </a:solidFill>
            </a:endParaRPr>
          </a:p>
          <a:p>
            <a:endParaRPr lang="en-US" sz="2000" dirty="0">
              <a:solidFill>
                <a:srgbClr val="800000"/>
              </a:solidFill>
            </a:endParaRPr>
          </a:p>
          <a:p>
            <a:endParaRPr lang="en-US" sz="2000" dirty="0">
              <a:solidFill>
                <a:srgbClr val="800000"/>
              </a:solidFill>
            </a:endParaRPr>
          </a:p>
          <a:p>
            <a:endParaRPr lang="en-US" sz="2000" dirty="0">
              <a:solidFill>
                <a:srgbClr val="800000"/>
              </a:solidFill>
            </a:endParaRPr>
          </a:p>
          <a:p>
            <a:endParaRPr lang="en-US" sz="2000" dirty="0">
              <a:solidFill>
                <a:srgbClr val="800000"/>
              </a:solidFill>
            </a:endParaRPr>
          </a:p>
          <a:p>
            <a:endParaRPr lang="en-US" sz="2000" dirty="0">
              <a:solidFill>
                <a:srgbClr val="800000"/>
              </a:solidFill>
            </a:endParaRPr>
          </a:p>
          <a:p>
            <a:endParaRPr lang="en-US" sz="2000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800000"/>
              </a:solidFill>
            </a:endParaRPr>
          </a:p>
          <a:p>
            <a:endParaRPr lang="en-US" sz="2000" dirty="0">
              <a:solidFill>
                <a:srgbClr val="800000"/>
              </a:solidFill>
            </a:endParaRPr>
          </a:p>
          <a:p>
            <a:endParaRPr lang="en-US" sz="2000" dirty="0">
              <a:solidFill>
                <a:srgbClr val="8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91564" y="2496456"/>
            <a:ext cx="17411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1. Fetch instruction at PC address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4163926"/>
            <a:ext cx="14389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2. Decode the instruction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2364" y="4087726"/>
            <a:ext cx="1447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3. Execute the instruction</a:t>
            </a:r>
          </a:p>
        </p:txBody>
      </p:sp>
      <p:sp>
        <p:nvSpPr>
          <p:cNvPr id="10" name="Circular Arrow 9"/>
          <p:cNvSpPr/>
          <p:nvPr/>
        </p:nvSpPr>
        <p:spPr>
          <a:xfrm>
            <a:off x="2658164" y="2877456"/>
            <a:ext cx="2590800" cy="2667000"/>
          </a:xfrm>
          <a:prstGeom prst="circularArrow">
            <a:avLst>
              <a:gd name="adj1" fmla="val 10542"/>
              <a:gd name="adj2" fmla="val 1142319"/>
              <a:gd name="adj3" fmla="val 7038085"/>
              <a:gd name="adj4" fmla="val 2713974"/>
              <a:gd name="adj5" fmla="val 8429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Circular Arrow 10"/>
          <p:cNvSpPr/>
          <p:nvPr/>
        </p:nvSpPr>
        <p:spPr>
          <a:xfrm>
            <a:off x="2353364" y="2725056"/>
            <a:ext cx="2590800" cy="2667000"/>
          </a:xfrm>
          <a:prstGeom prst="circularArrow">
            <a:avLst>
              <a:gd name="adj1" fmla="val 10542"/>
              <a:gd name="adj2" fmla="val 1142319"/>
              <a:gd name="adj3" fmla="val 13912791"/>
              <a:gd name="adj4" fmla="val 10955213"/>
              <a:gd name="adj5" fmla="val 837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Circular Arrow 11"/>
          <p:cNvSpPr/>
          <p:nvPr/>
        </p:nvSpPr>
        <p:spPr>
          <a:xfrm>
            <a:off x="3039164" y="2648856"/>
            <a:ext cx="2590800" cy="2667000"/>
          </a:xfrm>
          <a:prstGeom prst="circularArrow">
            <a:avLst>
              <a:gd name="adj1" fmla="val 9498"/>
              <a:gd name="adj2" fmla="val 1142319"/>
              <a:gd name="adj3" fmla="val 20725568"/>
              <a:gd name="adj4" fmla="val 18161247"/>
              <a:gd name="adj5" fmla="val 7732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59357" y="3107531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4770 2000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188B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2201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2100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923363" y="3119825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0x080001B4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0x080001B2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0x080001B0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0x080001AE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0x080001AC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8253357" y="3419786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253357" y="3715061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253357" y="3991286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253357" y="4264336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42205" y="3662551"/>
            <a:ext cx="838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32352" y="2297668"/>
            <a:ext cx="178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Address</a:t>
            </a:r>
          </a:p>
        </p:txBody>
      </p:sp>
      <p:cxnSp>
        <p:nvCxnSpPr>
          <p:cNvPr id="23" name="Straight Arrow Connector 22"/>
          <p:cNvCxnSpPr>
            <a:stCxn id="19" idx="3"/>
            <a:endCxn id="13" idx="1"/>
          </p:cNvCxnSpPr>
          <p:nvPr/>
        </p:nvCxnSpPr>
        <p:spPr>
          <a:xfrm flipV="1">
            <a:off x="7680405" y="3846195"/>
            <a:ext cx="578952" cy="1022"/>
          </a:xfrm>
          <a:prstGeom prst="straightConnector1">
            <a:avLst/>
          </a:prstGeom>
          <a:ln w="19050" cmpd="sng">
            <a:solidFill>
              <a:srgbClr val="FF000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8200" y="6361927"/>
            <a:ext cx="1981200" cy="365760"/>
          </a:xfrm>
        </p:spPr>
        <p:txBody>
          <a:bodyPr/>
          <a:lstStyle/>
          <a:p>
            <a:fld id="{AEE14D4A-FE32-40AF-B06D-E9622816B10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42206" y="4707731"/>
            <a:ext cx="19944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PC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0x080001B0</a:t>
            </a:r>
          </a:p>
          <a:p>
            <a:r>
              <a:rPr lang="en-US" dirty="0">
                <a:solidFill>
                  <a:srgbClr val="C00000"/>
                </a:solidFill>
              </a:rPr>
              <a:t>Instruction =</a:t>
            </a:r>
            <a:r>
              <a:rPr lang="en-US" b="1" dirty="0">
                <a:solidFill>
                  <a:srgbClr val="C00000"/>
                </a:solidFill>
                <a:latin typeface="Gill Sans MT (Body)"/>
                <a:cs typeface="Consolas" panose="020B0609020204030204" pitchFamily="49" charset="0"/>
              </a:rPr>
              <a:t> </a:t>
            </a:r>
            <a:r>
              <a:rPr lang="pl-PL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188B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Three-state pipeline: </a:t>
            </a:r>
            <a:br>
              <a:rPr lang="en-US" dirty="0"/>
            </a:br>
            <a:r>
              <a:rPr lang="en-US" dirty="0"/>
              <a:t>Fetch, Decode,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7408" y="1291717"/>
            <a:ext cx="82296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Pipelining </a:t>
            </a:r>
            <a:r>
              <a:rPr lang="en-US" dirty="0"/>
              <a:t>allows hardware resources to be fully utilized</a:t>
            </a:r>
          </a:p>
          <a:p>
            <a:r>
              <a:rPr lang="en-US" dirty="0"/>
              <a:t>One 32-bit instruction or two 16-bit instructions can be fetched.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2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8200" y="6400800"/>
            <a:ext cx="1981200" cy="365760"/>
          </a:xfrm>
        </p:spPr>
        <p:txBody>
          <a:bodyPr/>
          <a:lstStyle/>
          <a:p>
            <a:fld id="{AEE14D4A-FE32-40AF-B06D-E9622816B10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70150"/>
            <a:ext cx="6389914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348574-9425-45A8-91E6-E9DB86C164CE}"/>
              </a:ext>
            </a:extLst>
          </p:cNvPr>
          <p:cNvSpPr txBox="1"/>
          <p:nvPr/>
        </p:nvSpPr>
        <p:spPr>
          <a:xfrm>
            <a:off x="4119275" y="5702503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Pipeline of </a:t>
            </a:r>
            <a:r>
              <a:rPr lang="en-US" b="1" dirty="0">
                <a:solidFill>
                  <a:srgbClr val="FF0000"/>
                </a:solidFill>
              </a:rPr>
              <a:t>32-bit</a:t>
            </a:r>
            <a:r>
              <a:rPr lang="en-US" b="1" dirty="0">
                <a:solidFill>
                  <a:schemeClr val="accent1"/>
                </a:solidFill>
              </a:rPr>
              <a:t> instructions</a:t>
            </a:r>
          </a:p>
        </p:txBody>
      </p:sp>
    </p:spTree>
    <p:extLst>
      <p:ext uri="{BB962C8B-B14F-4D97-AF65-F5344CB8AC3E}">
        <p14:creationId xmlns:p14="http://schemas.microsoft.com/office/powerpoint/2010/main" val="1852023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Three-state pipeline: </a:t>
            </a:r>
            <a:br>
              <a:rPr lang="en-US" dirty="0"/>
            </a:br>
            <a:r>
              <a:rPr lang="en-US" dirty="0"/>
              <a:t>Fetch, Decode,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1312" y="1275974"/>
            <a:ext cx="82296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Pipelining </a:t>
            </a:r>
            <a:r>
              <a:rPr lang="en-US" dirty="0"/>
              <a:t>allows hardware resources to be fully utilized</a:t>
            </a:r>
          </a:p>
          <a:p>
            <a:r>
              <a:rPr lang="en-US" dirty="0"/>
              <a:t>One 32-bit instruction or two 16-bit instructions can be fetched.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2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8200" y="6324600"/>
            <a:ext cx="1981200" cy="365760"/>
          </a:xfrm>
        </p:spPr>
        <p:txBody>
          <a:bodyPr/>
          <a:lstStyle/>
          <a:p>
            <a:fld id="{AEE14D4A-FE32-40AF-B06D-E9622816B10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48574-9425-45A8-91E6-E9DB86C164CE}"/>
              </a:ext>
            </a:extLst>
          </p:cNvPr>
          <p:cNvSpPr txBox="1"/>
          <p:nvPr/>
        </p:nvSpPr>
        <p:spPr>
          <a:xfrm>
            <a:off x="3038190" y="5861149"/>
            <a:ext cx="5818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Pipeline of </a:t>
            </a:r>
            <a:r>
              <a:rPr lang="en-US" b="1" dirty="0">
                <a:solidFill>
                  <a:srgbClr val="FF0000"/>
                </a:solidFill>
              </a:rPr>
              <a:t>16-bit</a:t>
            </a:r>
            <a:r>
              <a:rPr lang="en-US" b="1" dirty="0">
                <a:solidFill>
                  <a:schemeClr val="accent1"/>
                </a:solidFill>
              </a:rPr>
              <a:t> instructions (each instruction fetch</a:t>
            </a:r>
          </a:p>
          <a:p>
            <a:r>
              <a:rPr lang="en-US" b="1" dirty="0">
                <a:solidFill>
                  <a:schemeClr val="accent1"/>
                </a:solidFill>
              </a:rPr>
              <a:t>brings in 32 bits, two 16-bit instructions)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CF490-1824-4368-9D9D-F1EA3D83E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1" y="2209800"/>
            <a:ext cx="6843095" cy="331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95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175266"/>
            <a:ext cx="4953000" cy="5392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8" y="190831"/>
            <a:ext cx="8229600" cy="914400"/>
          </a:xfrm>
        </p:spPr>
        <p:txBody>
          <a:bodyPr/>
          <a:lstStyle/>
          <a:p>
            <a:r>
              <a:rPr lang="en-US" dirty="0"/>
              <a:t>Machine codes are stored in memory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129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1600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905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209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514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2819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24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429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3733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4038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43426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46474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49522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2570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5562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5867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590800" y="1295400"/>
            <a:ext cx="471604" cy="4876800"/>
            <a:chOff x="1066800" y="1295400"/>
            <a:chExt cx="471604" cy="4876800"/>
          </a:xfrm>
        </p:grpSpPr>
        <p:sp>
          <p:nvSpPr>
            <p:cNvPr id="20" name="TextBox 19"/>
            <p:cNvSpPr txBox="1"/>
            <p:nvPr/>
          </p:nvSpPr>
          <p:spPr>
            <a:xfrm>
              <a:off x="1066800" y="1295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16002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19050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22098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6800" y="25146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2819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3000" y="31242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r9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3000" y="34290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54988" y="3700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4988" y="4004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54988" y="4309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54988" y="46144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4988" y="49192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54988" y="5224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4988" y="5528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54988" y="5833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r0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435047" y="3117513"/>
            <a:ext cx="1066800" cy="897523"/>
            <a:chOff x="4267200" y="2379077"/>
            <a:chExt cx="1066800" cy="89752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495800" y="23790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95800" y="2971800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105400" y="26838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95800" y="2379077"/>
              <a:ext cx="60960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95800" y="2988677"/>
              <a:ext cx="609600" cy="2879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95800" y="2667000"/>
              <a:ext cx="152400" cy="1692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495800" y="2836277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267200" y="2531477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267200" y="312420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105400" y="284362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91297" y="266542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ALU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16600" y="3126270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4770 2000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188B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2201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2100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91000" y="12308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91000" y="15679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1000" y="187273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279271" y="59436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0x00000000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52972" y="13599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88" name="Rectangle 87"/>
          <p:cNvSpPr/>
          <p:nvPr/>
        </p:nvSpPr>
        <p:spPr>
          <a:xfrm>
            <a:off x="9280606" y="3138564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0x080001B4</a:t>
            </a:r>
          </a:p>
          <a:p>
            <a:r>
              <a:rPr lang="en-US" dirty="0">
                <a:latin typeface="Consolas" panose="020B0609020204030204" pitchFamily="49" charset="0"/>
              </a:rPr>
              <a:t>0x080001B2</a:t>
            </a:r>
          </a:p>
          <a:p>
            <a:r>
              <a:rPr lang="en-US" dirty="0">
                <a:latin typeface="Consolas" panose="020B0609020204030204" pitchFamily="49" charset="0"/>
              </a:rPr>
              <a:t>0x080001B0</a:t>
            </a:r>
          </a:p>
          <a:p>
            <a:r>
              <a:rPr lang="en-US" dirty="0">
                <a:latin typeface="Consolas" panose="020B0609020204030204" pitchFamily="49" charset="0"/>
              </a:rPr>
              <a:t>0x080001AE</a:t>
            </a:r>
          </a:p>
          <a:p>
            <a:r>
              <a:rPr lang="en-US" dirty="0">
                <a:latin typeface="Consolas" panose="020B0609020204030204" pitchFamily="49" charset="0"/>
              </a:rPr>
              <a:t>0x080001AC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75734" y="6198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70199" y="6248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72600" y="990600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10601" y="990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24601" y="60960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CPU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17754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175266"/>
            <a:ext cx="4953000" cy="5392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5744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Fetch Instruction: pc = </a:t>
            </a:r>
            <a:r>
              <a:rPr lang="en-US" dirty="0">
                <a:latin typeface="Consolas" panose="020B0609020204030204" pitchFamily="49" charset="0"/>
              </a:rPr>
              <a:t>0x08001AC</a:t>
            </a:r>
            <a:br>
              <a:rPr lang="en-US" dirty="0"/>
            </a:br>
            <a:r>
              <a:rPr lang="en-US" dirty="0"/>
              <a:t>Decode Instruction: </a:t>
            </a:r>
            <a:r>
              <a:rPr lang="en-US" dirty="0">
                <a:latin typeface="Consolas" panose="020B0609020204030204" pitchFamily="49" charset="0"/>
              </a:rPr>
              <a:t>2100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MOVS r1, #0x00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129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0x080001AC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600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905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209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514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2819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24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429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3733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4038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43426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46474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49522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2570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5562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5867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8" name="Group 38"/>
          <p:cNvGrpSpPr/>
          <p:nvPr/>
        </p:nvGrpSpPr>
        <p:grpSpPr>
          <a:xfrm>
            <a:off x="2590800" y="1295400"/>
            <a:ext cx="471604" cy="4876800"/>
            <a:chOff x="1066800" y="1295400"/>
            <a:chExt cx="471604" cy="4876800"/>
          </a:xfrm>
        </p:grpSpPr>
        <p:sp>
          <p:nvSpPr>
            <p:cNvPr id="20" name="TextBox 19"/>
            <p:cNvSpPr txBox="1"/>
            <p:nvPr/>
          </p:nvSpPr>
          <p:spPr>
            <a:xfrm>
              <a:off x="1066800" y="1295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16002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19050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22098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6800" y="25146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2819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3000" y="31242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r9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3000" y="34290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54988" y="3700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4988" y="4004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54988" y="4309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54988" y="46144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4988" y="49192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54988" y="5224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4988" y="5528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54988" y="5833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r0</a:t>
              </a:r>
            </a:p>
          </p:txBody>
        </p:sp>
      </p:grpSp>
      <p:grpSp>
        <p:nvGrpSpPr>
          <p:cNvPr id="29" name="Group 63"/>
          <p:cNvGrpSpPr/>
          <p:nvPr/>
        </p:nvGrpSpPr>
        <p:grpSpPr>
          <a:xfrm>
            <a:off x="5435047" y="3117513"/>
            <a:ext cx="1066800" cy="897523"/>
            <a:chOff x="4267200" y="2379077"/>
            <a:chExt cx="1066800" cy="89752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495800" y="23790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95800" y="2971800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105400" y="26838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95800" y="2379077"/>
              <a:ext cx="60960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95800" y="2988677"/>
              <a:ext cx="609600" cy="2879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95800" y="2667000"/>
              <a:ext cx="152400" cy="1692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495800" y="2836277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267200" y="2531477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267200" y="312420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105400" y="284362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91297" y="266542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ALU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16600" y="3126270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4770 2000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188B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2201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</a:rPr>
              <a:t>2100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91000" y="12308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91000" y="15679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1000" y="187273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279271" y="59436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0x00000000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52972" y="13599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75734" y="6198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70199" y="6248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72600" y="990600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10601" y="990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24601" y="60960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CPU</a:t>
            </a:r>
          </a:p>
        </p:txBody>
      </p:sp>
      <p:cxnSp>
        <p:nvCxnSpPr>
          <p:cNvPr id="64" name="Elbow Connector 63"/>
          <p:cNvCxnSpPr/>
          <p:nvPr/>
        </p:nvCxnSpPr>
        <p:spPr>
          <a:xfrm>
            <a:off x="4572000" y="1409700"/>
            <a:ext cx="4038600" cy="3009900"/>
          </a:xfrm>
          <a:prstGeom prst="bentConnector3">
            <a:avLst>
              <a:gd name="adj1" fmla="val 82390"/>
            </a:avLst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9280606" y="3138564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0x080001B4</a:t>
            </a:r>
          </a:p>
          <a:p>
            <a:r>
              <a:rPr lang="en-US" dirty="0">
                <a:latin typeface="Consolas" panose="020B0609020204030204" pitchFamily="49" charset="0"/>
              </a:rPr>
              <a:t>0x080001B2</a:t>
            </a:r>
          </a:p>
          <a:p>
            <a:r>
              <a:rPr lang="en-US" dirty="0">
                <a:latin typeface="Consolas" panose="020B0609020204030204" pitchFamily="49" charset="0"/>
              </a:rPr>
              <a:t>0x080001B0</a:t>
            </a:r>
          </a:p>
          <a:p>
            <a:r>
              <a:rPr lang="en-US" dirty="0">
                <a:latin typeface="Consolas" panose="020B0609020204030204" pitchFamily="49" charset="0"/>
              </a:rPr>
              <a:t>0x080001AE</a:t>
            </a:r>
          </a:p>
          <a:p>
            <a:r>
              <a:rPr lang="en-US" dirty="0">
                <a:latin typeface="Consolas" panose="020B0609020204030204" pitchFamily="49" charset="0"/>
              </a:rPr>
              <a:t>0x080001AC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16</a:t>
            </a:fld>
            <a:endParaRPr kumimoji="0"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3CC60F-9B44-6F80-877C-16C0FB403414}"/>
              </a:ext>
            </a:extLst>
          </p:cNvPr>
          <p:cNvSpPr txBox="1"/>
          <p:nvPr/>
        </p:nvSpPr>
        <p:spPr>
          <a:xfrm>
            <a:off x="8541415" y="138116"/>
            <a:ext cx="3555782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2100 encodes the whole instruction</a:t>
            </a:r>
          </a:p>
          <a:p>
            <a:r>
              <a:rPr lang="en-US" dirty="0"/>
              <a:t>MOVS r1, #0x00 (details omitted)</a:t>
            </a:r>
          </a:p>
        </p:txBody>
      </p:sp>
    </p:spTree>
    <p:extLst>
      <p:ext uri="{BB962C8B-B14F-4D97-AF65-F5344CB8AC3E}">
        <p14:creationId xmlns:p14="http://schemas.microsoft.com/office/powerpoint/2010/main" val="1717754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175266"/>
            <a:ext cx="4953000" cy="5392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86148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Execute Instruction: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MOVS r1, #0x00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129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0x080001AC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600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905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209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514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2819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24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429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3733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4038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43426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46474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49522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2570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5562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48000" y="5867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8" name="Group 38"/>
          <p:cNvGrpSpPr/>
          <p:nvPr/>
        </p:nvGrpSpPr>
        <p:grpSpPr>
          <a:xfrm>
            <a:off x="2590800" y="1295400"/>
            <a:ext cx="471604" cy="4876800"/>
            <a:chOff x="1066800" y="1295400"/>
            <a:chExt cx="471604" cy="4876800"/>
          </a:xfrm>
        </p:grpSpPr>
        <p:sp>
          <p:nvSpPr>
            <p:cNvPr id="20" name="TextBox 19"/>
            <p:cNvSpPr txBox="1"/>
            <p:nvPr/>
          </p:nvSpPr>
          <p:spPr>
            <a:xfrm>
              <a:off x="1066800" y="1295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16002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19050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22098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6800" y="25146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2819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3000" y="31242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r9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3000" y="34290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54988" y="3700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4988" y="4004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54988" y="4309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54988" y="46144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4988" y="49192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54988" y="5224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4988" y="5528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54988" y="5833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r0</a:t>
              </a:r>
            </a:p>
          </p:txBody>
        </p:sp>
      </p:grpSp>
      <p:grpSp>
        <p:nvGrpSpPr>
          <p:cNvPr id="29" name="Group 63"/>
          <p:cNvGrpSpPr/>
          <p:nvPr/>
        </p:nvGrpSpPr>
        <p:grpSpPr>
          <a:xfrm>
            <a:off x="5435047" y="3117513"/>
            <a:ext cx="1066800" cy="897523"/>
            <a:chOff x="4267200" y="2379077"/>
            <a:chExt cx="1066800" cy="89752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495800" y="23790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95800" y="2971800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105400" y="26838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95800" y="2379077"/>
              <a:ext cx="60960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95800" y="2988677"/>
              <a:ext cx="609600" cy="2879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95800" y="2667000"/>
              <a:ext cx="152400" cy="1692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495800" y="2836277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267200" y="2531477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267200" y="312420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105400" y="284362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91297" y="266542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ALU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16600" y="3126270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4770 2000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188B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2201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</a:rPr>
              <a:t>2100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91000" y="12308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91000" y="15679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1000" y="187273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279271" y="59436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0x00000000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52972" y="13599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75734" y="6198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70199" y="6248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72600" y="990600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10601" y="990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24601" y="60960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CPU</a:t>
            </a:r>
          </a:p>
        </p:txBody>
      </p:sp>
      <p:cxnSp>
        <p:nvCxnSpPr>
          <p:cNvPr id="64" name="Elbow Connector 63"/>
          <p:cNvCxnSpPr/>
          <p:nvPr/>
        </p:nvCxnSpPr>
        <p:spPr>
          <a:xfrm>
            <a:off x="4572000" y="1409700"/>
            <a:ext cx="4038600" cy="3009900"/>
          </a:xfrm>
          <a:prstGeom prst="bentConnector3">
            <a:avLst>
              <a:gd name="adj1" fmla="val 82390"/>
            </a:avLst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9280606" y="3138564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0x080001B4</a:t>
            </a:r>
          </a:p>
          <a:p>
            <a:r>
              <a:rPr lang="en-US" dirty="0">
                <a:latin typeface="Consolas" panose="020B0609020204030204" pitchFamily="49" charset="0"/>
              </a:rPr>
              <a:t>0x080001B2</a:t>
            </a:r>
          </a:p>
          <a:p>
            <a:r>
              <a:rPr lang="en-US" dirty="0">
                <a:latin typeface="Consolas" panose="020B0609020204030204" pitchFamily="49" charset="0"/>
              </a:rPr>
              <a:t>0x080001B0</a:t>
            </a:r>
          </a:p>
          <a:p>
            <a:r>
              <a:rPr lang="en-US" dirty="0">
                <a:latin typeface="Consolas" panose="020B0609020204030204" pitchFamily="49" charset="0"/>
              </a:rPr>
              <a:t>0x080001AE</a:t>
            </a:r>
          </a:p>
          <a:p>
            <a:r>
              <a:rPr lang="en-US" dirty="0">
                <a:latin typeface="Consolas" panose="020B0609020204030204" pitchFamily="49" charset="0"/>
              </a:rPr>
              <a:t>0x080001AC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17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17754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175266"/>
            <a:ext cx="4953000" cy="5392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71" y="179450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Fetch Next Instruction: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pc = pc + 2</a:t>
            </a:r>
            <a:br>
              <a:rPr lang="en-US" dirty="0"/>
            </a:b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129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0x080001AE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600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905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209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514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2819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24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429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3733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4038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43426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46474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49522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2570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5562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5867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8" name="Group 38"/>
          <p:cNvGrpSpPr/>
          <p:nvPr/>
        </p:nvGrpSpPr>
        <p:grpSpPr>
          <a:xfrm>
            <a:off x="2590800" y="1295400"/>
            <a:ext cx="471604" cy="4876800"/>
            <a:chOff x="1066800" y="1295400"/>
            <a:chExt cx="471604" cy="4876800"/>
          </a:xfrm>
        </p:grpSpPr>
        <p:sp>
          <p:nvSpPr>
            <p:cNvPr id="20" name="TextBox 19"/>
            <p:cNvSpPr txBox="1"/>
            <p:nvPr/>
          </p:nvSpPr>
          <p:spPr>
            <a:xfrm>
              <a:off x="1066800" y="1295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16002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19050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22098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6800" y="25146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2819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3000" y="31242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r9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3000" y="34290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54988" y="3700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4988" y="4004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54988" y="4309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54988" y="46144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4988" y="49192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54988" y="5224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4988" y="5528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54988" y="5833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r0</a:t>
              </a:r>
            </a:p>
          </p:txBody>
        </p:sp>
      </p:grpSp>
      <p:grpSp>
        <p:nvGrpSpPr>
          <p:cNvPr id="29" name="Group 63"/>
          <p:cNvGrpSpPr/>
          <p:nvPr/>
        </p:nvGrpSpPr>
        <p:grpSpPr>
          <a:xfrm>
            <a:off x="5435047" y="3117513"/>
            <a:ext cx="1066800" cy="897523"/>
            <a:chOff x="4267200" y="2379077"/>
            <a:chExt cx="1066800" cy="89752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495800" y="23790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95800" y="2971800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105400" y="26838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95800" y="2379077"/>
              <a:ext cx="60960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95800" y="2988677"/>
              <a:ext cx="609600" cy="2879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95800" y="2667000"/>
              <a:ext cx="152400" cy="1692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495800" y="2836277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267200" y="2531477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267200" y="312420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105400" y="284362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91297" y="266542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ALU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16600" y="3126270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4770 2000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188B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</a:rPr>
              <a:t>2201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2100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91000" y="12308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91000" y="15679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1000" y="187273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279271" y="5943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0x00000000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52972" y="13599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75734" y="6198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70199" y="6248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72600" y="990600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10601" y="990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24601" y="60960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CPU</a:t>
            </a:r>
          </a:p>
        </p:txBody>
      </p:sp>
      <p:cxnSp>
        <p:nvCxnSpPr>
          <p:cNvPr id="64" name="Elbow Connector 63"/>
          <p:cNvCxnSpPr/>
          <p:nvPr/>
        </p:nvCxnSpPr>
        <p:spPr>
          <a:xfrm>
            <a:off x="4572000" y="1409700"/>
            <a:ext cx="4038600" cy="2781300"/>
          </a:xfrm>
          <a:prstGeom prst="bentConnector3">
            <a:avLst>
              <a:gd name="adj1" fmla="val 81761"/>
            </a:avLst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280606" y="3138564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0x080001B4</a:t>
            </a:r>
          </a:p>
          <a:p>
            <a:r>
              <a:rPr lang="en-US" dirty="0">
                <a:latin typeface="Consolas" panose="020B0609020204030204" pitchFamily="49" charset="0"/>
              </a:rPr>
              <a:t>0x080001B2</a:t>
            </a:r>
          </a:p>
          <a:p>
            <a:r>
              <a:rPr lang="en-US" dirty="0">
                <a:latin typeface="Consolas" panose="020B0609020204030204" pitchFamily="49" charset="0"/>
              </a:rPr>
              <a:t>0x080001B0</a:t>
            </a:r>
          </a:p>
          <a:p>
            <a:r>
              <a:rPr lang="en-US" dirty="0">
                <a:latin typeface="Consolas" panose="020B0609020204030204" pitchFamily="49" charset="0"/>
              </a:rPr>
              <a:t>0x080001AE</a:t>
            </a:r>
          </a:p>
          <a:p>
            <a:r>
              <a:rPr lang="en-US" dirty="0">
                <a:latin typeface="Consolas" panose="020B0609020204030204" pitchFamily="49" charset="0"/>
              </a:rPr>
              <a:t>0x080001AC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18</a:t>
            </a:fld>
            <a:endParaRPr kumimoji="0"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385" y="1776063"/>
            <a:ext cx="20907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Thumb-2 consists of a mix of 16- &amp; 32-bit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reality, we always fetch 4 bytes from the instruction memory (either one 32-bit instruction or two 16-bit instructions)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To simplify the demo, we assume we only fetch 2 bytes from the instruction memory in this example.</a:t>
            </a:r>
          </a:p>
        </p:txBody>
      </p:sp>
    </p:spTree>
    <p:extLst>
      <p:ext uri="{BB962C8B-B14F-4D97-AF65-F5344CB8AC3E}">
        <p14:creationId xmlns:p14="http://schemas.microsoft.com/office/powerpoint/2010/main" val="3264619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175266"/>
            <a:ext cx="4953000" cy="5392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71" y="179450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Fetch Next Instruction: </a:t>
            </a:r>
            <a:r>
              <a:rPr lang="en-US" dirty="0">
                <a:latin typeface="Consolas" panose="020B0609020204030204" pitchFamily="49" charset="0"/>
              </a:rPr>
              <a:t>pc = pc + 2</a:t>
            </a:r>
            <a:br>
              <a:rPr lang="en-US" dirty="0"/>
            </a:br>
            <a:r>
              <a:rPr lang="en-US" dirty="0"/>
              <a:t>Decode &amp; Execute: </a:t>
            </a:r>
            <a:r>
              <a:rPr lang="en-US" dirty="0">
                <a:latin typeface="Consolas" panose="020B0609020204030204" pitchFamily="49" charset="0"/>
              </a:rPr>
              <a:t>2201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MOVS r2, #0x01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129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0x080001AE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600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905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209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514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2819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24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429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3733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4038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43426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46474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49522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2570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5562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5867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8" name="Group 38"/>
          <p:cNvGrpSpPr/>
          <p:nvPr/>
        </p:nvGrpSpPr>
        <p:grpSpPr>
          <a:xfrm>
            <a:off x="2590800" y="1295400"/>
            <a:ext cx="471604" cy="4876800"/>
            <a:chOff x="1066800" y="1295400"/>
            <a:chExt cx="471604" cy="4876800"/>
          </a:xfrm>
        </p:grpSpPr>
        <p:sp>
          <p:nvSpPr>
            <p:cNvPr id="20" name="TextBox 19"/>
            <p:cNvSpPr txBox="1"/>
            <p:nvPr/>
          </p:nvSpPr>
          <p:spPr>
            <a:xfrm>
              <a:off x="1066800" y="1295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16002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19050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22098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6800" y="25146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2819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3000" y="31242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r9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3000" y="34290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54988" y="3700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4988" y="4004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54988" y="4309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54988" y="46144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4988" y="49192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54988" y="5224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4988" y="5528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54988" y="5833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r0</a:t>
              </a:r>
            </a:p>
          </p:txBody>
        </p:sp>
      </p:grpSp>
      <p:grpSp>
        <p:nvGrpSpPr>
          <p:cNvPr id="29" name="Group 63"/>
          <p:cNvGrpSpPr/>
          <p:nvPr/>
        </p:nvGrpSpPr>
        <p:grpSpPr>
          <a:xfrm>
            <a:off x="5435047" y="3117513"/>
            <a:ext cx="1066800" cy="897523"/>
            <a:chOff x="4267200" y="2379077"/>
            <a:chExt cx="1066800" cy="89752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495800" y="23790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95800" y="2971800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105400" y="26838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95800" y="2379077"/>
              <a:ext cx="60960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95800" y="2988677"/>
              <a:ext cx="609600" cy="2879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95800" y="2667000"/>
              <a:ext cx="152400" cy="1692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495800" y="2836277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267200" y="2531477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267200" y="312420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105400" y="284362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91297" y="266542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ALU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16600" y="3126270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4770 2000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188B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</a:rPr>
              <a:t>2201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2100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91000" y="12308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91000" y="15679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1000" y="187273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279271" y="5943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0x00000000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52972" y="13599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75734" y="6198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70199" y="6248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72600" y="990600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10601" y="990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24601" y="60960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CPU</a:t>
            </a:r>
          </a:p>
        </p:txBody>
      </p:sp>
      <p:cxnSp>
        <p:nvCxnSpPr>
          <p:cNvPr id="64" name="Elbow Connector 63"/>
          <p:cNvCxnSpPr/>
          <p:nvPr/>
        </p:nvCxnSpPr>
        <p:spPr>
          <a:xfrm>
            <a:off x="4572000" y="1409700"/>
            <a:ext cx="4038600" cy="2781300"/>
          </a:xfrm>
          <a:prstGeom prst="bentConnector3">
            <a:avLst>
              <a:gd name="adj1" fmla="val 81761"/>
            </a:avLst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280606" y="3138564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0x080001B4</a:t>
            </a:r>
          </a:p>
          <a:p>
            <a:r>
              <a:rPr lang="en-US" dirty="0">
                <a:latin typeface="Consolas" panose="020B0609020204030204" pitchFamily="49" charset="0"/>
              </a:rPr>
              <a:t>0x080001B2</a:t>
            </a:r>
          </a:p>
          <a:p>
            <a:r>
              <a:rPr lang="en-US" dirty="0">
                <a:latin typeface="Consolas" panose="020B0609020204030204" pitchFamily="49" charset="0"/>
              </a:rPr>
              <a:t>0x080001B0</a:t>
            </a:r>
          </a:p>
          <a:p>
            <a:r>
              <a:rPr lang="en-US" dirty="0">
                <a:latin typeface="Consolas" panose="020B0609020204030204" pitchFamily="49" charset="0"/>
              </a:rPr>
              <a:t>0x080001AE</a:t>
            </a:r>
          </a:p>
          <a:p>
            <a:r>
              <a:rPr lang="en-US" dirty="0">
                <a:latin typeface="Consolas" panose="020B0609020204030204" pitchFamily="49" charset="0"/>
              </a:rPr>
              <a:t>0x080001AC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1775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7"/>
          <p:cNvGrpSpPr/>
          <p:nvPr/>
        </p:nvGrpSpPr>
        <p:grpSpPr>
          <a:xfrm>
            <a:off x="6858000" y="1325136"/>
            <a:ext cx="6319192" cy="4878288"/>
            <a:chOff x="3995936" y="1340768"/>
            <a:chExt cx="5904656" cy="4680520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95936" y="1340768"/>
              <a:ext cx="5904656" cy="4680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perspectiveContrastingRightFacing"/>
              <a:lightRig rig="threePt" dir="t"/>
            </a:scene3d>
          </p:spPr>
        </p:pic>
        <p:grpSp>
          <p:nvGrpSpPr>
            <p:cNvPr id="7" name="Group 33"/>
            <p:cNvGrpSpPr/>
            <p:nvPr/>
          </p:nvGrpSpPr>
          <p:grpSpPr>
            <a:xfrm>
              <a:off x="5441632" y="2178688"/>
              <a:ext cx="3018800" cy="2978504"/>
              <a:chOff x="8567934" y="1916832"/>
              <a:chExt cx="3060850" cy="3142458"/>
            </a:xfrm>
            <a:scene3d>
              <a:camera prst="perspectiveContrastingRightFacing"/>
              <a:lightRig rig="threePt" dir="t"/>
            </a:scene3d>
          </p:grpSpPr>
          <p:sp>
            <p:nvSpPr>
              <p:cNvPr id="8" name="Rounded Rectangle 7"/>
              <p:cNvSpPr/>
              <p:nvPr/>
            </p:nvSpPr>
            <p:spPr>
              <a:xfrm>
                <a:off x="8586192" y="1916832"/>
                <a:ext cx="1440160" cy="504056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ADC</a:t>
                </a: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8567936" y="2636912"/>
                <a:ext cx="1476672" cy="504056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DAC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8567936" y="3356992"/>
                <a:ext cx="1476672" cy="504056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USART,SPI, I</a:t>
                </a:r>
                <a:r>
                  <a:rPr lang="en-US" sz="1600" baseline="30000" dirty="0"/>
                  <a:t>2</a:t>
                </a:r>
                <a:r>
                  <a:rPr lang="en-US" sz="1600" dirty="0"/>
                  <a:t>C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8567934" y="4005064"/>
                <a:ext cx="1476672" cy="1054226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LCD Driver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10116616" y="1916832"/>
                <a:ext cx="1512168" cy="504056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USB 2.0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10152112" y="2564904"/>
                <a:ext cx="1476672" cy="648072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Touch sensing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0152112" y="3284984"/>
                <a:ext cx="1476672" cy="648072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Advanced timers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0152110" y="4005065"/>
                <a:ext cx="1476672" cy="981667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Motor control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ARM processor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010400" cy="4785360"/>
          </a:xfrm>
        </p:spPr>
        <p:txBody>
          <a:bodyPr>
            <a:normAutofit/>
          </a:bodyPr>
          <a:lstStyle/>
          <a:p>
            <a:r>
              <a:rPr lang="en-US" sz="2000" dirty="0"/>
              <a:t>ARM:  </a:t>
            </a:r>
            <a:r>
              <a:rPr lang="en-US" sz="2000" dirty="0" err="1">
                <a:solidFill>
                  <a:srgbClr val="C00000"/>
                </a:solidFill>
              </a:rPr>
              <a:t>A</a:t>
            </a:r>
            <a:r>
              <a:rPr lang="en-US" sz="2000" dirty="0" err="1"/>
              <a:t>cron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R</a:t>
            </a:r>
            <a:r>
              <a:rPr lang="en-US" sz="2000" dirty="0"/>
              <a:t>ISC </a:t>
            </a:r>
            <a:r>
              <a:rPr lang="en-US" sz="2000" dirty="0">
                <a:solidFill>
                  <a:srgbClr val="C00000"/>
                </a:solidFill>
              </a:rPr>
              <a:t>M</a:t>
            </a:r>
            <a:r>
              <a:rPr lang="en-US" sz="2000" dirty="0"/>
              <a:t>achine, founded in 1990</a:t>
            </a:r>
          </a:p>
          <a:p>
            <a:endParaRPr lang="en-US" sz="2000" dirty="0"/>
          </a:p>
          <a:p>
            <a:r>
              <a:rPr lang="en-US" sz="2000" dirty="0"/>
              <a:t>Public company, Headquarter at Cambridge, England, UK,  2023 Revenue: US$2.68 billion</a:t>
            </a:r>
          </a:p>
          <a:p>
            <a:endParaRPr lang="en-US" sz="2000" dirty="0"/>
          </a:p>
          <a:p>
            <a:r>
              <a:rPr lang="en-US" sz="2000" dirty="0"/>
              <a:t>Arm processors are used as the main CPU for most mobile phones and handhelds. </a:t>
            </a:r>
          </a:p>
          <a:p>
            <a:endParaRPr lang="en-US" sz="2000" dirty="0"/>
          </a:p>
          <a:p>
            <a:r>
              <a:rPr lang="en-US" sz="2000" dirty="0"/>
              <a:t>The world's second fastest supercomputer (previously fastest) in 2022, the Japanese </a:t>
            </a:r>
            <a:r>
              <a:rPr lang="en-US" sz="2000" dirty="0" err="1"/>
              <a:t>Fugaku</a:t>
            </a:r>
            <a:r>
              <a:rPr lang="en-US" sz="2000" dirty="0"/>
              <a:t> is based on Arm AArch64 architecture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4581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175266"/>
            <a:ext cx="4953000" cy="5392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71" y="180945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Fetch Next Instruction: </a:t>
            </a:r>
            <a:r>
              <a:rPr lang="en-US" dirty="0">
                <a:latin typeface="Consolas" panose="020B0609020204030204" pitchFamily="49" charset="0"/>
              </a:rPr>
              <a:t>pc = pc + 2</a:t>
            </a:r>
            <a:br>
              <a:rPr lang="en-US" dirty="0"/>
            </a:br>
            <a:r>
              <a:rPr lang="en-US" dirty="0"/>
              <a:t>Decode &amp; Execute: </a:t>
            </a:r>
            <a:r>
              <a:rPr lang="en-US" dirty="0">
                <a:latin typeface="Consolas" panose="020B0609020204030204" pitchFamily="49" charset="0"/>
              </a:rPr>
              <a:t>188B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ADDS r3, r1, r2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129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0x080001B0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600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905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209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514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2819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24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429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3733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4038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43426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46474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49522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2570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5562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5867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8" name="Group 38"/>
          <p:cNvGrpSpPr/>
          <p:nvPr/>
        </p:nvGrpSpPr>
        <p:grpSpPr>
          <a:xfrm>
            <a:off x="2590800" y="1295400"/>
            <a:ext cx="471604" cy="4876800"/>
            <a:chOff x="1066800" y="1295400"/>
            <a:chExt cx="471604" cy="4876800"/>
          </a:xfrm>
        </p:grpSpPr>
        <p:sp>
          <p:nvSpPr>
            <p:cNvPr id="20" name="TextBox 19"/>
            <p:cNvSpPr txBox="1"/>
            <p:nvPr/>
          </p:nvSpPr>
          <p:spPr>
            <a:xfrm>
              <a:off x="1066800" y="1295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16002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19050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22098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6800" y="25146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2819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3000" y="31242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r9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3000" y="34290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54988" y="3700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4988" y="4004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54988" y="4309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54988" y="46144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4988" y="49192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54988" y="5224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4988" y="5528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54988" y="5833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r0</a:t>
              </a:r>
            </a:p>
          </p:txBody>
        </p:sp>
      </p:grpSp>
      <p:grpSp>
        <p:nvGrpSpPr>
          <p:cNvPr id="29" name="Group 63"/>
          <p:cNvGrpSpPr/>
          <p:nvPr/>
        </p:nvGrpSpPr>
        <p:grpSpPr>
          <a:xfrm>
            <a:off x="5435047" y="3117513"/>
            <a:ext cx="1066800" cy="897523"/>
            <a:chOff x="4267200" y="2379077"/>
            <a:chExt cx="1066800" cy="89752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495800" y="23790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95800" y="2971800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105400" y="26838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95800" y="2379077"/>
              <a:ext cx="60960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95800" y="2988677"/>
              <a:ext cx="609600" cy="2879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95800" y="2667000"/>
              <a:ext cx="152400" cy="1692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495800" y="2836277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267200" y="2531477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267200" y="312420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105400" y="284362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91297" y="266542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ALU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16600" y="3126270"/>
            <a:ext cx="685800" cy="144655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4770 2000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188B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2201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2100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91000" y="12308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91000" y="15679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1000" y="187273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279271" y="5943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0x00000000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52972" y="13599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75734" y="6198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70199" y="6248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72600" y="990600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10601" y="990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24601" y="60960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CPU</a:t>
            </a:r>
          </a:p>
        </p:txBody>
      </p:sp>
      <p:cxnSp>
        <p:nvCxnSpPr>
          <p:cNvPr id="64" name="Elbow Connector 63"/>
          <p:cNvCxnSpPr>
            <a:endCxn id="82" idx="1"/>
          </p:cNvCxnSpPr>
          <p:nvPr/>
        </p:nvCxnSpPr>
        <p:spPr>
          <a:xfrm>
            <a:off x="4572000" y="1409701"/>
            <a:ext cx="4044600" cy="2439845"/>
          </a:xfrm>
          <a:prstGeom prst="bentConnector3">
            <a:avLst>
              <a:gd name="adj1" fmla="val 83113"/>
            </a:avLst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280606" y="3138564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0x080001B4</a:t>
            </a:r>
          </a:p>
          <a:p>
            <a:r>
              <a:rPr lang="en-US" dirty="0">
                <a:latin typeface="Consolas" panose="020B0609020204030204" pitchFamily="49" charset="0"/>
              </a:rPr>
              <a:t>0x080001B2</a:t>
            </a:r>
          </a:p>
          <a:p>
            <a:r>
              <a:rPr lang="en-US" dirty="0">
                <a:latin typeface="Consolas" panose="020B0609020204030204" pitchFamily="49" charset="0"/>
              </a:rPr>
              <a:t>0x080001B0</a:t>
            </a:r>
          </a:p>
          <a:p>
            <a:r>
              <a:rPr lang="en-US" dirty="0">
                <a:latin typeface="Consolas" panose="020B0609020204030204" pitchFamily="49" charset="0"/>
              </a:rPr>
              <a:t>0x080001AE</a:t>
            </a:r>
          </a:p>
          <a:p>
            <a:r>
              <a:rPr lang="en-US" dirty="0">
                <a:latin typeface="Consolas" panose="020B0609020204030204" pitchFamily="49" charset="0"/>
              </a:rPr>
              <a:t>0x080001AC</a:t>
            </a:r>
          </a:p>
        </p:txBody>
      </p:sp>
      <p:cxnSp>
        <p:nvCxnSpPr>
          <p:cNvPr id="71" name="Elbow Connector 70"/>
          <p:cNvCxnSpPr>
            <a:stCxn id="18" idx="3"/>
          </p:cNvCxnSpPr>
          <p:nvPr/>
        </p:nvCxnSpPr>
        <p:spPr>
          <a:xfrm flipV="1">
            <a:off x="4191000" y="3886200"/>
            <a:ext cx="1219200" cy="1828800"/>
          </a:xfrm>
          <a:prstGeom prst="bentConnector2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rot="5400000" flipH="1" flipV="1">
            <a:off x="4038600" y="4038600"/>
            <a:ext cx="2133600" cy="609600"/>
          </a:xfrm>
          <a:prstGeom prst="bentConnector3">
            <a:avLst>
              <a:gd name="adj1" fmla="val 99405"/>
            </a:avLst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7" idx="3"/>
          </p:cNvCxnSpPr>
          <p:nvPr/>
        </p:nvCxnSpPr>
        <p:spPr>
          <a:xfrm>
            <a:off x="4191000" y="5409432"/>
            <a:ext cx="609600" cy="76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rot="10800000" flipV="1">
            <a:off x="4191000" y="3568700"/>
            <a:ext cx="2260600" cy="1536700"/>
          </a:xfrm>
          <a:prstGeom prst="bentConnector3">
            <a:avLst>
              <a:gd name="adj1" fmla="val 0"/>
            </a:avLst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17754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175266"/>
            <a:ext cx="4953000" cy="5392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700" y="134584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Fetch Next Instruction: </a:t>
            </a:r>
            <a:r>
              <a:rPr lang="en-US" dirty="0">
                <a:latin typeface="Consolas" panose="020B0609020204030204" pitchFamily="49" charset="0"/>
              </a:rPr>
              <a:t>pc = pc + 2</a:t>
            </a:r>
            <a:br>
              <a:rPr lang="en-US" dirty="0"/>
            </a:br>
            <a:r>
              <a:rPr lang="en-US" dirty="0"/>
              <a:t>Decode &amp; Execute: </a:t>
            </a:r>
            <a:r>
              <a:rPr lang="en-US" dirty="0">
                <a:latin typeface="Consolas" panose="020B0609020204030204" pitchFamily="49" charset="0"/>
              </a:rPr>
              <a:t>2000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MOVS r0, #0x00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129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0x080001B2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600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905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209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514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2819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24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429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3733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4038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43426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46474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49522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2570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5562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5867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0x00000000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8" name="Group 38"/>
          <p:cNvGrpSpPr/>
          <p:nvPr/>
        </p:nvGrpSpPr>
        <p:grpSpPr>
          <a:xfrm>
            <a:off x="2590800" y="1295400"/>
            <a:ext cx="471604" cy="4876800"/>
            <a:chOff x="1066800" y="1295400"/>
            <a:chExt cx="471604" cy="4876800"/>
          </a:xfrm>
        </p:grpSpPr>
        <p:sp>
          <p:nvSpPr>
            <p:cNvPr id="20" name="TextBox 19"/>
            <p:cNvSpPr txBox="1"/>
            <p:nvPr/>
          </p:nvSpPr>
          <p:spPr>
            <a:xfrm>
              <a:off x="1066800" y="1295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16002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19050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22098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6800" y="25146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2819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3000" y="31242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r9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3000" y="34290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54988" y="3700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4988" y="4004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54988" y="4309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54988" y="46144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4988" y="49192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54988" y="5224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4988" y="5528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54988" y="5833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r0</a:t>
              </a:r>
            </a:p>
          </p:txBody>
        </p:sp>
      </p:grpSp>
      <p:grpSp>
        <p:nvGrpSpPr>
          <p:cNvPr id="29" name="Group 63"/>
          <p:cNvGrpSpPr/>
          <p:nvPr/>
        </p:nvGrpSpPr>
        <p:grpSpPr>
          <a:xfrm>
            <a:off x="5435047" y="3117513"/>
            <a:ext cx="1066800" cy="897523"/>
            <a:chOff x="4267200" y="2379077"/>
            <a:chExt cx="1066800" cy="89752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495800" y="23790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95800" y="2971800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105400" y="26838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95800" y="2379077"/>
              <a:ext cx="60960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95800" y="2988677"/>
              <a:ext cx="609600" cy="2879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95800" y="2667000"/>
              <a:ext cx="152400" cy="1692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495800" y="2836277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267200" y="2531477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267200" y="312420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105400" y="284362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91297" y="266542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ALU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16600" y="3126270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4770 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</a:rPr>
              <a:t>2000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188B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2201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2100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91000" y="12308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91000" y="15679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1000" y="187273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279271" y="5943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0x00000000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52972" y="13599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75734" y="6198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70199" y="6248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72600" y="990600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10601" y="990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24601" y="60960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CPU</a:t>
            </a:r>
          </a:p>
        </p:txBody>
      </p:sp>
      <p:cxnSp>
        <p:nvCxnSpPr>
          <p:cNvPr id="64" name="Elbow Connector 63"/>
          <p:cNvCxnSpPr/>
          <p:nvPr/>
        </p:nvCxnSpPr>
        <p:spPr>
          <a:xfrm>
            <a:off x="4572000" y="1409700"/>
            <a:ext cx="4038600" cy="2171700"/>
          </a:xfrm>
          <a:prstGeom prst="bentConnector3">
            <a:avLst>
              <a:gd name="adj1" fmla="val 82075"/>
            </a:avLst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280606" y="3138564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0x080001B4</a:t>
            </a:r>
          </a:p>
          <a:p>
            <a:r>
              <a:rPr lang="en-US" dirty="0"/>
              <a:t>0x080001B2</a:t>
            </a:r>
          </a:p>
          <a:p>
            <a:r>
              <a:rPr lang="en-US" dirty="0"/>
              <a:t>0x080001B0</a:t>
            </a:r>
          </a:p>
          <a:p>
            <a:r>
              <a:rPr lang="en-US" dirty="0"/>
              <a:t>0x080001AE</a:t>
            </a:r>
          </a:p>
          <a:p>
            <a:r>
              <a:rPr lang="en-US" dirty="0"/>
              <a:t>0x080001AC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17754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175266"/>
            <a:ext cx="4953000" cy="5392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4" y="161132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Fetch Next Instruction: </a:t>
            </a:r>
            <a:r>
              <a:rPr lang="en-US" dirty="0">
                <a:latin typeface="Consolas" panose="020B0609020204030204" pitchFamily="49" charset="0"/>
              </a:rPr>
              <a:t>pc = pc + 2</a:t>
            </a:r>
            <a:br>
              <a:rPr lang="en-US" dirty="0"/>
            </a:br>
            <a:r>
              <a:rPr lang="en-US" dirty="0"/>
              <a:t>Decode &amp; Decode: </a:t>
            </a:r>
            <a:r>
              <a:rPr lang="en-US" dirty="0">
                <a:latin typeface="Consolas" panose="020B0609020204030204" pitchFamily="49" charset="0"/>
              </a:rPr>
              <a:t>4770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BX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lr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129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0x080001B4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600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905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209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514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2819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24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429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3733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4038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43426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46474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49522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2570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5562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5867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0x00000000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8" name="Group 38"/>
          <p:cNvGrpSpPr/>
          <p:nvPr/>
        </p:nvGrpSpPr>
        <p:grpSpPr>
          <a:xfrm>
            <a:off x="2590800" y="1295400"/>
            <a:ext cx="471604" cy="4876800"/>
            <a:chOff x="1066800" y="1295400"/>
            <a:chExt cx="471604" cy="4876800"/>
          </a:xfrm>
        </p:grpSpPr>
        <p:sp>
          <p:nvSpPr>
            <p:cNvPr id="20" name="TextBox 19"/>
            <p:cNvSpPr txBox="1"/>
            <p:nvPr/>
          </p:nvSpPr>
          <p:spPr>
            <a:xfrm>
              <a:off x="1066800" y="1295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16002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19050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22098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6800" y="25146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2819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3000" y="31242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r9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3000" y="34290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54988" y="3700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4988" y="4004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54988" y="4309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54988" y="46144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4988" y="49192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54988" y="5224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4988" y="5528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54988" y="5833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r0</a:t>
              </a:r>
            </a:p>
          </p:txBody>
        </p:sp>
      </p:grpSp>
      <p:grpSp>
        <p:nvGrpSpPr>
          <p:cNvPr id="29" name="Group 63"/>
          <p:cNvGrpSpPr/>
          <p:nvPr/>
        </p:nvGrpSpPr>
        <p:grpSpPr>
          <a:xfrm>
            <a:off x="5435047" y="3117513"/>
            <a:ext cx="1066800" cy="897523"/>
            <a:chOff x="4267200" y="2379077"/>
            <a:chExt cx="1066800" cy="89752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495800" y="23790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95800" y="2971800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105400" y="26838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95800" y="2379077"/>
              <a:ext cx="60960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95800" y="2988677"/>
              <a:ext cx="609600" cy="2879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95800" y="2667000"/>
              <a:ext cx="152400" cy="1692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495800" y="2836277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267200" y="2531477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267200" y="312420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105400" y="284362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91297" y="266542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ALU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16600" y="3126270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</a:rPr>
              <a:t>4770 </a:t>
            </a:r>
            <a:r>
              <a:rPr lang="pl-PL" dirty="0">
                <a:latin typeface="Consolas" panose="020B0609020204030204" pitchFamily="49" charset="0"/>
              </a:rPr>
              <a:t>2000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188B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2201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2100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91000" y="12308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91000" y="15679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1000" y="187273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279271" y="5943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0x00000000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52972" y="13599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75734" y="6198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70199" y="6248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72600" y="990600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10601" y="990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24601" y="60960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CPU</a:t>
            </a:r>
          </a:p>
        </p:txBody>
      </p:sp>
      <p:cxnSp>
        <p:nvCxnSpPr>
          <p:cNvPr id="64" name="Elbow Connector 63"/>
          <p:cNvCxnSpPr/>
          <p:nvPr/>
        </p:nvCxnSpPr>
        <p:spPr>
          <a:xfrm>
            <a:off x="4572000" y="1409700"/>
            <a:ext cx="4038600" cy="1943100"/>
          </a:xfrm>
          <a:prstGeom prst="bentConnector3">
            <a:avLst>
              <a:gd name="adj1" fmla="val 82704"/>
            </a:avLst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280606" y="3138564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0x080001B4</a:t>
            </a:r>
          </a:p>
          <a:p>
            <a:r>
              <a:rPr lang="en-US" dirty="0">
                <a:latin typeface="Consolas" panose="020B0609020204030204" pitchFamily="49" charset="0"/>
              </a:rPr>
              <a:t>0x080001B2</a:t>
            </a:r>
          </a:p>
          <a:p>
            <a:r>
              <a:rPr lang="en-US" dirty="0">
                <a:latin typeface="Consolas" panose="020B0609020204030204" pitchFamily="49" charset="0"/>
              </a:rPr>
              <a:t>0x080001B0</a:t>
            </a:r>
          </a:p>
          <a:p>
            <a:r>
              <a:rPr lang="en-US" dirty="0">
                <a:latin typeface="Consolas" panose="020B0609020204030204" pitchFamily="49" charset="0"/>
              </a:rPr>
              <a:t>0x080001AE</a:t>
            </a:r>
          </a:p>
          <a:p>
            <a:r>
              <a:rPr lang="en-US" dirty="0">
                <a:latin typeface="Consolas" panose="020B0609020204030204" pitchFamily="49" charset="0"/>
              </a:rPr>
              <a:t>0x080001AC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22</a:t>
            </a:fld>
            <a:endParaRPr kumimoji="0"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DA3060-E2D6-4885-5BDD-90FCF777CBAB}"/>
              </a:ext>
            </a:extLst>
          </p:cNvPr>
          <p:cNvSpPr txBox="1"/>
          <p:nvPr/>
        </p:nvSpPr>
        <p:spPr>
          <a:xfrm>
            <a:off x="7577859" y="92838"/>
            <a:ext cx="4536187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BX </a:t>
            </a:r>
            <a:r>
              <a:rPr lang="en-US" dirty="0" err="1">
                <a:solidFill>
                  <a:schemeClr val="tx1"/>
                </a:solidFill>
              </a:rPr>
              <a:t>lr</a:t>
            </a:r>
            <a:r>
              <a:rPr lang="en-US" dirty="0">
                <a:solidFill>
                  <a:schemeClr val="tx1"/>
                </a:solidFill>
              </a:rPr>
              <a:t> is “branch-and-exchange” return instruction: it branches to the address held in the link register (</a:t>
            </a:r>
            <a:r>
              <a:rPr lang="en-US" dirty="0" err="1">
                <a:solidFill>
                  <a:schemeClr val="tx1"/>
                </a:solidFill>
              </a:rPr>
              <a:t>lr</a:t>
            </a:r>
            <a:r>
              <a:rPr lang="en-US" dirty="0">
                <a:solidFill>
                  <a:schemeClr val="tx1"/>
                </a:solidFill>
              </a:rPr>
              <a:t>) and sets execution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754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AB8C-6021-415F-9FF7-FD7ADFE0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6E89AC-AAB5-489E-891E-60A7652B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425FF-A178-4551-A735-28BCA827A8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92987"/>
            <a:ext cx="8305800" cy="4937760"/>
          </a:xfrm>
        </p:spPr>
        <p:txBody>
          <a:bodyPr/>
          <a:lstStyle/>
          <a:p>
            <a:r>
              <a:rPr lang="en-US" dirty="0"/>
              <a:t>In the previous example, </a:t>
            </a:r>
          </a:p>
          <a:p>
            <a:pPr lvl="1"/>
            <a:r>
              <a:rPr lang="en-US" dirty="0"/>
              <a:t>PC is incremented by 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Well, I lied!</a:t>
            </a:r>
          </a:p>
        </p:txBody>
      </p:sp>
    </p:spTree>
    <p:extLst>
      <p:ext uri="{BB962C8B-B14F-4D97-AF65-F5344CB8AC3E}">
        <p14:creationId xmlns:p14="http://schemas.microsoft.com/office/powerpoint/2010/main" val="3474026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AB8C-6021-415F-9FF7-FD7ADFE0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6E89AC-AAB5-489E-891E-60A7652B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425FF-A178-4551-A735-28BCA827A8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11125200" cy="4937760"/>
          </a:xfrm>
        </p:spPr>
        <p:txBody>
          <a:bodyPr>
            <a:normAutofit/>
          </a:bodyPr>
          <a:lstStyle/>
          <a:p>
            <a:r>
              <a:rPr lang="en-US" dirty="0"/>
              <a:t>PC is always incremented by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Each time, 4 bytes are fetched from the instruction memory</a:t>
            </a:r>
          </a:p>
          <a:p>
            <a:pPr lvl="1"/>
            <a:r>
              <a:rPr lang="en-US" dirty="0"/>
              <a:t>It is either two 16-bit instructions or one 32-bit instruction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548640" lvl="2" indent="0">
              <a:buNone/>
            </a:pPr>
            <a:r>
              <a:rPr lang="en-US" sz="1700" dirty="0"/>
              <a:t>If bit [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15-11</a:t>
            </a:r>
            <a:r>
              <a:rPr lang="en-US" sz="1700" dirty="0"/>
              <a:t>] = 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11101</a:t>
            </a:r>
            <a:r>
              <a:rPr lang="en-US" sz="1700" dirty="0"/>
              <a:t>, 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11110</a:t>
            </a:r>
            <a:r>
              <a:rPr lang="en-US" sz="1700" dirty="0"/>
              <a:t>, or 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11111</a:t>
            </a:r>
            <a:r>
              <a:rPr lang="en-US" sz="1700" dirty="0"/>
              <a:t>,  then, it is the first half-word of a 32-bit instruction. </a:t>
            </a:r>
          </a:p>
          <a:p>
            <a:pPr marL="548640" lvl="2" indent="0">
              <a:buNone/>
            </a:pPr>
            <a:r>
              <a:rPr lang="en-US" sz="1700" dirty="0"/>
              <a:t>Otherwise, it is a 16-bit instruction.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CC10BCB-F227-4415-BEEB-4F435F49C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520" y="2667000"/>
            <a:ext cx="7010401" cy="961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441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Calculate the Sum of an Array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9900" y="2057400"/>
            <a:ext cx="617220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a[10] = {1, 2, 3, 4, 5, 6, 7, 8, 9, 10};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total;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main(void){		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total = 0;</a:t>
            </a:r>
          </a:p>
          <a:p>
            <a:r>
              <a:rPr lang="en-US" dirty="0">
                <a:latin typeface="Consolas" panose="020B0609020204030204" pitchFamily="49" charset="0"/>
              </a:rPr>
              <a:t>  for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10;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latin typeface="Consolas" panose="020B0609020204030204" pitchFamily="49" charset="0"/>
              </a:rPr>
              <a:t>    total += a[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latin typeface="Consolas" panose="020B0609020204030204" pitchFamily="49" charset="0"/>
              </a:rPr>
              <a:t>  } </a:t>
            </a:r>
          </a:p>
          <a:p>
            <a:r>
              <a:rPr lang="en-US" dirty="0">
                <a:latin typeface="Consolas" panose="020B0609020204030204" pitchFamily="49" charset="0"/>
              </a:rPr>
              <a:t>  while(1);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56376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Calculate the Sum of an Array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3289437"/>
            <a:ext cx="2133600" cy="12016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CPU 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4600" y="1948232"/>
            <a:ext cx="2057400" cy="25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8534400" y="3289437"/>
            <a:ext cx="2057400" cy="1196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I/O Devices</a:t>
            </a:r>
          </a:p>
        </p:txBody>
      </p:sp>
      <p:sp>
        <p:nvSpPr>
          <p:cNvPr id="9" name="Up-Down Arrow 8"/>
          <p:cNvSpPr/>
          <p:nvPr/>
        </p:nvSpPr>
        <p:spPr>
          <a:xfrm>
            <a:off x="2705100" y="4491083"/>
            <a:ext cx="381000" cy="627154"/>
          </a:xfrm>
          <a:prstGeom prst="up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/>
          <p:cNvSpPr/>
          <p:nvPr/>
        </p:nvSpPr>
        <p:spPr>
          <a:xfrm>
            <a:off x="7162800" y="4503895"/>
            <a:ext cx="381000" cy="614342"/>
          </a:xfrm>
          <a:prstGeom prst="up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>
            <a:off x="9372600" y="4491083"/>
            <a:ext cx="381000" cy="627154"/>
          </a:xfrm>
          <a:prstGeom prst="up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2133600" y="5042037"/>
            <a:ext cx="8077200" cy="304800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14800" y="1948232"/>
            <a:ext cx="2057400" cy="25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4" name="Up-Down Arrow 13"/>
          <p:cNvSpPr/>
          <p:nvPr/>
        </p:nvSpPr>
        <p:spPr>
          <a:xfrm>
            <a:off x="4953000" y="4491083"/>
            <a:ext cx="381000" cy="627154"/>
          </a:xfrm>
          <a:prstGeom prst="up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324600" y="1936314"/>
            <a:ext cx="205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</a:t>
            </a:r>
          </a:p>
          <a:p>
            <a:pPr algn="ctr"/>
            <a:r>
              <a:rPr lang="en-US" b="1" dirty="0"/>
              <a:t>Memory (RAM)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08516" y="1948233"/>
            <a:ext cx="2063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Instruction Memory (Flash)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14800" y="2921423"/>
            <a:ext cx="2057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/>
              <a:t>int</a:t>
            </a:r>
            <a:r>
              <a:rPr lang="en-US" sz="1200" b="1" dirty="0"/>
              <a:t> main(void){</a:t>
            </a:r>
          </a:p>
          <a:p>
            <a:r>
              <a:rPr lang="en-US" sz="1200" b="1" dirty="0"/>
              <a:t>    </a:t>
            </a:r>
            <a:r>
              <a:rPr lang="en-US" sz="1200" b="1" dirty="0" err="1"/>
              <a:t>int</a:t>
            </a:r>
            <a:r>
              <a:rPr lang="en-US" sz="1200" b="1" dirty="0"/>
              <a:t> </a:t>
            </a:r>
            <a:r>
              <a:rPr lang="en-US" sz="1200" b="1" dirty="0" err="1"/>
              <a:t>i</a:t>
            </a:r>
            <a:r>
              <a:rPr lang="en-US" sz="1200" b="1" dirty="0"/>
              <a:t>;</a:t>
            </a:r>
          </a:p>
          <a:p>
            <a:r>
              <a:rPr lang="en-US" sz="1200" b="1" dirty="0"/>
              <a:t>    total = 0;</a:t>
            </a:r>
          </a:p>
          <a:p>
            <a:r>
              <a:rPr lang="en-US" sz="1200" b="1" dirty="0"/>
              <a:t>    for (</a:t>
            </a:r>
            <a:r>
              <a:rPr lang="en-US" sz="1200" b="1" dirty="0" err="1"/>
              <a:t>i</a:t>
            </a:r>
            <a:r>
              <a:rPr lang="en-US" sz="1200" b="1" dirty="0"/>
              <a:t> = 0; </a:t>
            </a:r>
            <a:r>
              <a:rPr lang="en-US" sz="1200" b="1" dirty="0" err="1"/>
              <a:t>i</a:t>
            </a:r>
            <a:r>
              <a:rPr lang="en-US" sz="1200" b="1" dirty="0"/>
              <a:t> &lt; 10; </a:t>
            </a:r>
            <a:r>
              <a:rPr lang="en-US" sz="1200" b="1" dirty="0" err="1"/>
              <a:t>i</a:t>
            </a:r>
            <a:r>
              <a:rPr lang="en-US" sz="1200" b="1" dirty="0"/>
              <a:t>++) {</a:t>
            </a:r>
          </a:p>
          <a:p>
            <a:r>
              <a:rPr lang="en-US" sz="1200" b="1" dirty="0"/>
              <a:t>        total += a[</a:t>
            </a:r>
            <a:r>
              <a:rPr lang="en-US" sz="1200" b="1" dirty="0" err="1"/>
              <a:t>i</a:t>
            </a:r>
            <a:r>
              <a:rPr lang="en-US" sz="1200" b="1" dirty="0"/>
              <a:t>];</a:t>
            </a:r>
          </a:p>
          <a:p>
            <a:r>
              <a:rPr lang="en-US" sz="1200" b="1" dirty="0"/>
              <a:t>    } </a:t>
            </a:r>
          </a:p>
          <a:p>
            <a:r>
              <a:rPr lang="en-US" sz="1200" b="1" dirty="0"/>
              <a:t>    while(1);</a:t>
            </a:r>
          </a:p>
          <a:p>
            <a:r>
              <a:rPr lang="en-US" sz="1200" b="1" dirty="0"/>
              <a:t>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24600" y="2989355"/>
            <a:ext cx="20574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/>
              <a:t>int</a:t>
            </a:r>
            <a:r>
              <a:rPr lang="en-US" sz="1100" b="1" dirty="0"/>
              <a:t> a[10] = {1, 2, 3, 4, 5, 6, 7, 8, 9, 10};</a:t>
            </a:r>
          </a:p>
          <a:p>
            <a:r>
              <a:rPr lang="en-US" sz="1100" b="1" dirty="0" err="1"/>
              <a:t>int</a:t>
            </a:r>
            <a:r>
              <a:rPr lang="en-US" sz="1100" b="1" dirty="0"/>
              <a:t> total;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30954" y="4419600"/>
            <a:ext cx="17908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Starting memory address</a:t>
            </a:r>
          </a:p>
          <a:p>
            <a:r>
              <a:rPr lang="en-US" sz="1050" b="1" dirty="0">
                <a:solidFill>
                  <a:srgbClr val="FF0000"/>
                </a:solidFill>
              </a:rPr>
              <a:t>0x08000000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47039" y="4419600"/>
            <a:ext cx="17908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Starting memory address</a:t>
            </a:r>
          </a:p>
          <a:p>
            <a:r>
              <a:rPr lang="en-US" sz="1050" b="1" dirty="0">
                <a:solidFill>
                  <a:srgbClr val="FF0000"/>
                </a:solidFill>
              </a:rPr>
              <a:t>0x20000000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44682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Calculate the Sum of an Array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58885" y="1828800"/>
            <a:ext cx="2057400" cy="25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1752601" y="1828801"/>
            <a:ext cx="2063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Instruction Memory (Flash)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58885" y="2801991"/>
            <a:ext cx="2057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/>
              <a:t>int</a:t>
            </a:r>
            <a:r>
              <a:rPr lang="en-US" sz="1200" b="1" dirty="0"/>
              <a:t> main(void){</a:t>
            </a:r>
          </a:p>
          <a:p>
            <a:r>
              <a:rPr lang="en-US" sz="1200" b="1" dirty="0"/>
              <a:t>    </a:t>
            </a:r>
            <a:r>
              <a:rPr lang="en-US" sz="1200" b="1" dirty="0" err="1"/>
              <a:t>int</a:t>
            </a:r>
            <a:r>
              <a:rPr lang="en-US" sz="1200" b="1" dirty="0"/>
              <a:t> </a:t>
            </a:r>
            <a:r>
              <a:rPr lang="en-US" sz="1200" b="1" dirty="0" err="1"/>
              <a:t>i</a:t>
            </a:r>
            <a:r>
              <a:rPr lang="en-US" sz="1200" b="1" dirty="0"/>
              <a:t>;</a:t>
            </a:r>
          </a:p>
          <a:p>
            <a:r>
              <a:rPr lang="en-US" sz="1200" b="1" dirty="0"/>
              <a:t>    total = 0;</a:t>
            </a:r>
          </a:p>
          <a:p>
            <a:r>
              <a:rPr lang="en-US" sz="1200" b="1" dirty="0"/>
              <a:t>    for (</a:t>
            </a:r>
            <a:r>
              <a:rPr lang="en-US" sz="1200" b="1" dirty="0" err="1"/>
              <a:t>i</a:t>
            </a:r>
            <a:r>
              <a:rPr lang="en-US" sz="1200" b="1" dirty="0"/>
              <a:t> = 0; </a:t>
            </a:r>
            <a:r>
              <a:rPr lang="en-US" sz="1200" b="1" dirty="0" err="1"/>
              <a:t>i</a:t>
            </a:r>
            <a:r>
              <a:rPr lang="en-US" sz="1200" b="1" dirty="0"/>
              <a:t> &lt; 10; </a:t>
            </a:r>
            <a:r>
              <a:rPr lang="en-US" sz="1200" b="1" dirty="0" err="1"/>
              <a:t>i</a:t>
            </a:r>
            <a:r>
              <a:rPr lang="en-US" sz="1200" b="1" dirty="0"/>
              <a:t>++) {</a:t>
            </a:r>
          </a:p>
          <a:p>
            <a:r>
              <a:rPr lang="en-US" sz="1200" b="1" dirty="0"/>
              <a:t>        total += a[</a:t>
            </a:r>
            <a:r>
              <a:rPr lang="en-US" sz="1200" b="1" dirty="0" err="1"/>
              <a:t>i</a:t>
            </a:r>
            <a:r>
              <a:rPr lang="en-US" sz="1200" b="1" dirty="0"/>
              <a:t>];</a:t>
            </a:r>
          </a:p>
          <a:p>
            <a:r>
              <a:rPr lang="en-US" sz="1200" b="1" dirty="0"/>
              <a:t>    } </a:t>
            </a:r>
          </a:p>
          <a:p>
            <a:r>
              <a:rPr lang="en-US" sz="1200" b="1" dirty="0"/>
              <a:t>    while(1);</a:t>
            </a:r>
          </a:p>
          <a:p>
            <a:r>
              <a:rPr lang="en-US" sz="1200" b="1" dirty="0"/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75039" y="4300168"/>
            <a:ext cx="17908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Starting memory address</a:t>
            </a:r>
          </a:p>
          <a:p>
            <a:r>
              <a:rPr lang="en-US" sz="1050" b="1" dirty="0">
                <a:solidFill>
                  <a:srgbClr val="FF0000"/>
                </a:solidFill>
              </a:rPr>
              <a:t>0x08000000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260087"/>
              </p:ext>
            </p:extLst>
          </p:nvPr>
        </p:nvGraphicFramePr>
        <p:xfrm>
          <a:off x="4572000" y="1338919"/>
          <a:ext cx="1981200" cy="4495805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0010 0001 0000 0000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0100 1010 0000 1000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0110 0000 0001 0001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0010 0000 0000 0000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1110 0000 0000 1000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0100 1001 0000 0111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1111 1000 0101 0001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0001 0000 0010 0000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0100 1010 0000 0100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0110 1000 0001 0010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0100 0100 0001 0001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0100 1010 0000 0011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0110 0000 0001 0001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0001 1100 0100 0000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0010 1000 0000 1010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1101 1011 1111 0100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1011 1111 0000 0000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1110 0111 1111 1110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572000" y="1295400"/>
            <a:ext cx="1981200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816286" y="1295401"/>
            <a:ext cx="755715" cy="1506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816286" y="4371652"/>
            <a:ext cx="755715" cy="1495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6781800" y="3309123"/>
            <a:ext cx="5334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151109"/>
              </p:ext>
            </p:extLst>
          </p:nvPr>
        </p:nvGraphicFramePr>
        <p:xfrm>
          <a:off x="7467600" y="1752600"/>
          <a:ext cx="2895600" cy="3627120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MOVS  r1, #0x00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LDR     r2, = </a:t>
                      </a:r>
                      <a:r>
                        <a:rPr lang="en-US" sz="1400" b="1" dirty="0" err="1">
                          <a:effectLst/>
                        </a:rPr>
                        <a:t>total_addr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STR      r1, [r2, #0x00]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MOVS  r0, #0x00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B          Check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Loop: LDR      r1, = </a:t>
                      </a:r>
                      <a:r>
                        <a:rPr lang="en-US" sz="1400" b="1" dirty="0" err="1">
                          <a:effectLst/>
                        </a:rPr>
                        <a:t>a_addr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LDR      r1, [r1, r0, LSL #2]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LDR      r2, = </a:t>
                      </a:r>
                      <a:r>
                        <a:rPr lang="en-US" sz="1400" b="1" dirty="0" err="1">
                          <a:effectLst/>
                        </a:rPr>
                        <a:t>total_addr</a:t>
                      </a:r>
                      <a:r>
                        <a:rPr lang="en-US" sz="1400" b="1" dirty="0">
                          <a:effectLst/>
                        </a:rPr>
                        <a:t>  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LDR      r2, [r2, #0x00]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ADD     r1, r1, r2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LDR      r2, = </a:t>
                      </a:r>
                      <a:r>
                        <a:rPr lang="en-US" sz="1400" b="1" dirty="0" err="1">
                          <a:effectLst/>
                        </a:rPr>
                        <a:t>total_addr</a:t>
                      </a:r>
                      <a:r>
                        <a:rPr lang="en-US" sz="1400" b="1" dirty="0">
                          <a:effectLst/>
                        </a:rPr>
                        <a:t>                     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STR      r1, [r2,#0x00]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ADDS   r0, r0, #1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Check: CMP   r0, #0x0A                          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BLT        Loop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NOP      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Self:  B             Self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7467600" y="1752600"/>
            <a:ext cx="2819400" cy="3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27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476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8" grpId="0" animBg="1"/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Calculate the Sum of an Array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89097"/>
              </p:ext>
            </p:extLst>
          </p:nvPr>
        </p:nvGraphicFramePr>
        <p:xfrm>
          <a:off x="6429080" y="1341866"/>
          <a:ext cx="1066800" cy="4510351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0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000A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0009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0008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0007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0006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0005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0x00000004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0x00000003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0x00000002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0x00000001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429080" y="1295401"/>
            <a:ext cx="1066800" cy="460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648200" y="1295401"/>
            <a:ext cx="790280" cy="169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48200" y="3619501"/>
            <a:ext cx="790280" cy="217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52600" y="1945116"/>
            <a:ext cx="2895600" cy="25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1752600" y="1933198"/>
            <a:ext cx="289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</a:t>
            </a:r>
          </a:p>
          <a:p>
            <a:pPr algn="ctr"/>
            <a:r>
              <a:rPr lang="en-US" b="1" dirty="0"/>
              <a:t>Memory (RAM)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752600" y="2986240"/>
            <a:ext cx="2895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/>
              <a:t>int</a:t>
            </a:r>
            <a:r>
              <a:rPr lang="en-US" sz="1100" b="1" dirty="0"/>
              <a:t> a[10] = {1, 2, 3, 4, 5, 6, 7, 8, 9, 10};</a:t>
            </a:r>
          </a:p>
          <a:p>
            <a:r>
              <a:rPr lang="en-US" sz="1100" b="1" dirty="0" err="1"/>
              <a:t>int</a:t>
            </a:r>
            <a:r>
              <a:rPr lang="en-US" sz="1100" b="1" dirty="0"/>
              <a:t> total;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52600" y="4487966"/>
            <a:ext cx="2895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Assume the starting memory address of the data memory is </a:t>
            </a:r>
            <a:r>
              <a:rPr lang="en-US" sz="1050" b="1" dirty="0" err="1">
                <a:solidFill>
                  <a:srgbClr val="FF0000"/>
                </a:solidFill>
              </a:rPr>
              <a:t>0x20000000</a:t>
            </a:r>
            <a:endParaRPr lang="en-US" sz="1050" b="1" dirty="0">
              <a:solidFill>
                <a:srgbClr val="FF0000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922272"/>
              </p:ext>
            </p:extLst>
          </p:nvPr>
        </p:nvGraphicFramePr>
        <p:xfrm>
          <a:off x="5368565" y="1333466"/>
          <a:ext cx="1066800" cy="4510351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016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0x20000054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0x2000004C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0x20000044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0x20000040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03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0x2000003C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0x20000038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0x20000034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0x20000030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0x2000002C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0x20000028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0x20000024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0x2000001C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0x20000018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0x20000014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0x2000000C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0x20000008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0x20000004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68048" y="5795831"/>
            <a:ext cx="9482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Memory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address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in bytes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55940" y="5903553"/>
            <a:ext cx="911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Memory</a:t>
            </a:r>
          </a:p>
          <a:p>
            <a:r>
              <a:rPr lang="en-US" sz="1400" b="1" dirty="0"/>
              <a:t>content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874247"/>
              </p:ext>
            </p:extLst>
          </p:nvPr>
        </p:nvGraphicFramePr>
        <p:xfrm>
          <a:off x="7568184" y="3581399"/>
          <a:ext cx="2903264" cy="2491848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2903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total= 0x00000000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a[9] = 0x0000000A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a[8] = 0x00000009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a[7] = 0x00000008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a[6] = 0x00000007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a[5] = 0x00000006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a[4] = 0x00000005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a[3] = 0x00000004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a[2] = 0x00000003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a[1] = 0x00000002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a[0] = 0x00000001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28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70800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8" name="Picture 10" descr="https://admissionblog.usc.edu/files/2013/05/Question-Ma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890" y="2034745"/>
            <a:ext cx="990600" cy="123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Code and Data into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29</a:t>
            </a:fld>
            <a:endParaRPr kumimoji="0" lang="en-US" dirty="0"/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1371600"/>
            <a:ext cx="275272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4667250" y="2819401"/>
            <a:ext cx="2647950" cy="8966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67250" y="3716032"/>
            <a:ext cx="2647950" cy="5511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 descr="data:image/jpeg;base64,/9j/4AAQSkZJRgABAQAAAQABAAD/2wCEAAkGBw8QEBAQDxIQDw8QEBAUDxAPDxAPDg0QFBEWFxQVFBQYHCggGBolGxYUIjEiJTUsLi8uFx8zODQtNygtLysBCgoKDg0OGxAQGzQmICQsLCw3LzIsLCwsNCwsLCwsLCwsLCwtLCw0MDctLC4sLCwsLCwsLCw0LCwsLCwsLCwsN//AABEIAOEA4QMBEQACEQEDEQH/xAAcAAEAAQUBAQAAAAAAAAAAAAAAAQIDBQYHBAj/xABFEAABAwIDBAcEBwUFCQAAAAABAAIDBBEFEiEGMUFRBxMiYXGBkRQyQqEjUmJykrHBFYKTstEzQ3Oi4RYkRFNjs8Lw8f/EABsBAQACAwEBAAAAAAAAAAAAAAADBAECBQYH/8QANREBAAIBAgQDBgYCAQUBAAAAAAECAwQRBRIhMUFRoSJhcYGR4RMUscHR8AYy8SNCUmKyFf/aAAwDAQACEQMRAD8A7igICAgICAgICAgICAgICAgICAgICAgICAgICAgICAgICAgICAgIIc4DU6AbydwCDWsV29wynJaZxK8fDADL5Zh2QfNQW1GOvi6mDg+syxvFNo9/T07+jAy9LdJ8NPUuH2uqaf5iovzlfJfr/jefxvHr/EJi6WqP44Klv3RE7/yCRrK+MMW/xvP4Xr6/wzWH9IWFzEDr+qceE7HRj8RGX5qWupxz4qWXgusx9eTf4Tv6d/RssE7JGh8bmvYdzmODmnwIU0TE9nMtS1J2tG0riy1EBAQEBAQEBAQEBAQEBAQEBAQEBAQYHavaqnw+PNKc8rv7KFpGeQ8/st5k/PcosuauOOq/oOH5dZbavSI7z4R9/c4vtJtbWV7j1ryyG/ZgjJbEBwzfXPefKy5mTNbJ3e10fDsGlj2I6+c9/t8mBUS8ICMiD2YZilRSuz08skLuOR1mu+83c7zW1b2rO8SgzafFnry5KxLpey3Si1xbFiDQwmwFRGOwT/1GfD4jTuCvYtXv0v8AV5rXf4/NYm+nnf8A9Z7/ACn9p+sulRSNe0OaQ5rgC1zSC1wO4gjeFdid3mZiaztPdWjAgICAgICAgICAgICAgICAgICDA7YbSxYdAZHWdK64givrI/v5NGlz/UKLLljHXdf4foL6zJyx0rHefL7+X8OB4niMtTK+edxfI83JO4DgAOAHALk2tNp3l77DhphpGOkbRDyrVKICAgICAg27YTbSSgeIpS59G49pu90BJ1fH3c28fHfYwZ5xztPZx+KcLrq689Ol49fdP7T+zuVPOyRjXxuD2PaHMc03a5pFwQV1IneN4eHtS1LTW0bTC4stRAQEBAQEBAQEBAQEBAQEBB4MbxWKkgfPKeywaAe89x91re8laZLxSvNKxpNLk1OWMWPvPpHjMvn/AGmxuWtqHTSnuY0HsxtG5re4fM3PFci95vPNL6FptLj0uOMWPtHj5z5sStU4sMiCzPVMZ7xseW8reuO1uytm1eHD/vLz/tWL7XopPy91T/8AWwe/6PTT1LJNGG55cfRaWx2r3haxazDl6Vt+y6o1pKAg6R0S7UGN/sEx+jkJNMSfck3uZ4O1I7781d0uXaeSXm+PaDnr+Zp3jv8ADz+X6fB1xdB5EQEBAQEBAQEBAQEBAQEBAQcY6UdoDPUmBh+hpSW6HR8+558vd8nc1y9Vk5r8sdo/V7rgWjjBp/xbR7V//nw+vf6NBVd1xAQemkwPEKvs0VNLNzkADIm93WPIbfuurODDNus9nG4nxKuD/p1n2v0VzdFeO2zeyhxO8Cppi4f59fJXeSYeZnVUmd5lrGL4FWUjstVTzQEmwMkbmsefsu3O8isTGySt627S8cbTf8u5apYZ6inc4WfqeDuJ7nc/FVsuKJ6w7Wi11q+xknp+j0qq7ggqikc1zXNJa5pDmuGha4G4I807dmLRFomJ7S+jtlsXFZSQVA3vZ2wPhkacrx4ZgfKy7GK/PWJfOdbpp0+e2Lynp8PD0ZVSKogICAgICAgICAgICAgIMftBiPstLPUaXiic5oO5z7dgebrDzWmS3LWbLGkwfj56YvOYj5ePo+Y8QxYB5Bu83Je6+uYm537zzXMphm0by9xqeJUxX/DrG8R6e6EQ1kbtzhfkdD81i2K0N8Wvw5PHb4r6iXInfs9uDYa+qqIaaP3pnht9+Ru9zrdzQT5Lelee0VQ6rURgw2yz4R/x6vpHD6KOCKOGIZY4mNawcgBbU8T3rsRERG0PnOTJbJeb27z1ehZaLNXSxzMdHKxksbxZ7JGh7HDkWnQoROziXSP0bNo71dED7KT9NDcuNKSdHNO8x8NdW9492C9dusOppM8X9i3dowswKKXRrCqCTNfuKp5Y2s9Bosk2x7T4LijWxB1voUryYqqnP93IyRvhI0tIHmweqv6O3SYeT/yPFtkpk84mPp/y6WrrzYgICAgICAgICAgICAgIMFtpgUlfRyUscwp3PLDnLOsFmuDrWuLaga8FpekWjaVjTai2DJ+JXv19ejgmPdF+LUlz1PtUY+OlJlP8Owf8io5pMLtNVjt7mmSMLSWuBa5ps5rgQ5p5EHctViJiey5DVPZ7riByOo9CtJpFu8JcefJj/wBZ2dx6GtmKhl8Qq2CPPHlpmEESFriCZSD7oIFhzBJ3WvvhwRWeZW4jxO+fHGGfPfd1ZWXGEBBbnhbIxzHgOY9pa9pFw5rhYgjkQjMTMTvD5d2qw11JWVFKSSIZXBpJ1MZ7UZPflLVSv0nZ6fBb8SkX820bE9HlVWME0p9mp32LHOaXSyt5sZpofrHyBWsYJydZ6Q2txXHpN61jmt6fOf2dFpOjTC2Cz2zTHi58zmk+TMoU8aXHDnZOO6u07xMR8I/ndbr+jHDZB9EZoHcC2TrG+Yfe/kQsW0mOe3Rti4/qqz7W1vlt+mzzbBbLVWHYhM15EtPLTOyTMBDXPbKyzXN+F1i429CbFa4MNsd537bJeJ8Qw6zS1mvS0W7e6Yn6ujK28+ICAgICAgICAgICAgICAgIMXjWztFWjLV08U+lg57B1jR9l47TfIrExEtq3tXtLVcO6JcLgqm1LRK9rNWU8rxJA1+ljqMxA5OJ1WvJG6W2pvNdm/LdAICAgIOU4ns5HWbQVL5Wh0FOymdM0i4llMTerY7mLAE9zbcVXmnNkl141E4dFWI7zM7fDfq6F1ysOQjrkDrkFTZ7IMhDIHAEf+lBWgICAgICAgICAgICAgICAgICAgICAgolkaxrnOIa1oJc4mwa0C5JPKyMxEzO0NB2axBs7airH/FVUr230PVstHGD+6wepUWKeaJt5yu6/HOK9cU/9tY+s9Z9ZZn2lSqKPaUD2hBUKhBlMGmzZxysfz/0QZNAQEBAQEBAQEBAQEBAQEBAQEBAQEFueZkbXPkc1jGglznENa0DeSTuCxMxHWW1a2tMVrG8y410hbf8AteampCRTX+kk1Dqm3ADgzu48dNDQz6jm9mvZ63hnCYwbZc3W3hHhH39IXdgq69KWX1jkeD4O7QPzPop9LO9NvJyuPY5rqef/AMoj06Nk9pVlxT2lBIqEFYqEGf2YuRI7h2QPHUn8wgzqAgICAgICAgICAgICAgICAgICAgxO0W0NNQR9ZUPtcHJG2xllI4Nb6a7hdR5MlaRvK1pNHl1V+XHHxnwj4/3dxDa/bSpxFxa49VTA9iBp0PJzz8R+Q4Bc/Lmtkn3PYaLh+LSR7PW3n/HlHr5taUK+y2zeKezzXd/ZyANf3a9l3lr5EqfBk5Lde0ubxTR/mcPs/wC1esfvH98W+e08ium8RPR6MPq4cxE2Y3tlyuy+KDLyYW2RuamkufqSG3o4D80FwYDLlv1jQ7kWm3qCg2fBqdscLWAgkavPN53/ANPJB7kBAQEBAQEBAQEBAQEBAQEBAQEGsba7Xx4ewNaBLVSD6KK+jRuzycm7+82sOJEGbNGOPe6nDeGX1lt56UjvP7R7/wBHCsZxWaqldLM8yPdvcePIAfC0cAFzrWm07y9jjxY8NIx442iP7u8Cw3FgFkZnBMVma5kIa6YOIaxjAXS3O4MHHwVjDntX2e8ONxLhuLLE5Ynlt4z4T8f5/Vt1Zh08bi2RhY4WuCRpcX3g2Pkui8g9GGV0sYOt8tuOpHFBsuGY4H2BKDZsLaCXvudQ0W+Eb9fH+iDIoCAgICAgICAgICAgICAgICAgxO0+NsoaaSofqRpGy9utlPut/U9wKjy5IpXmWtFpbarNGOPnPlHjP98Xz3jGIyTySSyuL5ZXEvcfyHIAWAHJcqZm07y9/XHTDjjHSNohjUaiAgyOA4HU10ohpmZ3aZnHSOJv1nu4D5ngCt6Y7XnaFbU6vHp682Sfl4y7lsZsTT4c3MPpqpws+dw3Di2MfC35njwA6OPDWnxeQ1vEMmqnr0r5JrnMkkc42N9B4AWClUGNqMChk1acjjy3HyQRhuAmF93NBb9YEkX7wdyDYpZjCGvbuBAcOBaUGWhlD2hzdQUFaAgICAgICAgICAgICAgICAg450v4wZKplK09inYHPHOWQX18GZfxFc/V33ty+T1/ANPyYZyz3tPpH3/RzmZ1yq0Ozeeq2stS6DN7JbNzYjUCGPssaA6aUi7YWX+bjwHHXgCRJixTedlLW6yulx80957R/fB9AYDglPQwtgpmZWDVzjrJK7i57uJ/+Cw0XSrWKxtDxmfPkz358k7y98wJa62/KbeNlshc6diFjvQXI8S70HoZjLhuKCv9tXBDzcEWQZPA8Qy6HVp393eg2UFBKAgICAgICAgICAgICAgIBQfNGOV/tFTUT3v1s0jm/cLjkHk2w8lx7zzWmX0TTY/wsNMflER8/H1YklGZlCG5dGH0D0X4Q2mw6E2+kqR18h4nOOwPAMy6c7810sFeWkPF8Uzzl1NvKOn0+7bVM54g57jWEsE8osdX3FiR73at80GOfgjt4Jb4k39EFDMKdfVzvVBmKGiiY0gtzZhZxdqSOXcgyUVVCwWDWi3IBBsOFSF0TXHjmt4ZjZB60BAQEBAQEBAQEBAQEBAQY/aKp6mjqpRvjp5nDxbGSPmtbztWZT6anPmpXzmI9XzMTYa6WHkuQ+g2tEdZWgVlFExPYRlVDEXuaxvvPc1rfFxsPzWYjedmtrRWJtPg+qKeIMY1jdGsa1re4AWC68Pn0zvO8riMCDUsWnAme/gTa/gAP0+aDxmVBadI0IIdU30ZqePIeJQZjCtnoZWMlkdI4m92BwbHcOI4C/Dmg2VjA0BrQAAAABoABuAQVICAgICAgICAgICAgICAgxu0mGuqqSenY8RumjLA9zS4NvvuARwutb15qzCbT5vwctcm2+07uIYv0O4vclklLUNHutbI+J34XNsPVRVwxXsvZeI2zT7f2atXbA4zT6voqjT/AJIbUf8AaLkmksV1FfCWGkbVRvEb2yskcQGxvjcHuJNgA0i5N1pOOs+C3TW5Yjpd03YDo7xOSaCpq2tpIY5YpMkrT7TKGODsvVg9i9iO1YjkVmunjfdpl4veaTTvvEw7srLiCC1UuIY8jeGOI8QNEGnPaHjXigx0uGuvpI8DlcIKBhw+NzneJt+SCt8obZrbAcgg3XZ0/wC7Rnnn/nKDJICAgICAgICAgICAgICAgICC3UVDI2l8jmsY0Xc97g1rRzJOgWJmI6y2rS155axvMtMxDpTwuJ2VpmqLEgugiBYLd7y2/ldQTqaR73Ux8F1N43navxn+Il7cE2/wyse2NkvVyk9hk7ercSdLNd7pOu4G62pnpZDn4ZqMMc0xvHnHX7+jalM54gIBQafJHkc9g3Nc4DwBICCw9yDxVc2UEncBqgxEL3PdfhwQdRwqLJBE3lG2/iRc/NB6kBAQEBAQEBAQEBAQEBAQEGqbc7ZMw9oYwNkqpG3Yx3uRt3Z321tcGw42O5V8+eMfSO7rcL4XbWTzWnakePn7o/vRxTaPaGqrHXqJXSWNw33Y2dzWDQeO/vVGb2v1tL1VNPh00cmGu3nPjPxnv+zCrDKEY3dr6Itq31Ub6OocXzQNDonuN3SQ3tZx4lpIF+ThyV7T5JtHLLzHF9HXFaMtI6T3+P3dGVlxhAQalXn6WT77vzQeKQoMNi0m5vM6+AQKOPcBxQdSaLADkglAQEBAQEBAQEBAQEBAQEBB83bZ4m6evq3uP9/IxvcyNxYwejR81y8m9rzL3WimuLTUrHlE/OessC4rTZPvv1QghZYbj0SveMWgDdzmTiT7nVOP8waptPvzw5vFtvytt/d+v8bvoBdB5EQEGoVx+ll/xH/zFB4ZigwNS7NKeQsEGTwtl5Ixzewf5gg6QgICAgICAgICCm6BdAugXQLoF0C6BdB859IeGOpMRqWuBDZZHTxE7nMlcXaeDi5v7qpXptaXp9JqefBX3Rt9GuRvDrgbxrbiR3KK9PFewZ4n2ZFGtiMOu9DOzb4w+vmaW9azJTNcLExkguktyNmgdwJ3EK5p8e3tS83xjVxeYw1nt3+Pk6jmVpxDMgh8gAJO4C5QafVvu97vrOcfC5ug8E8gQYeMdo95QZvAmXnhA+u0/h1P5IN+ugXQLoF0C6BdBKBdAugt5kEZkEZ0DOgZ0EZ0EdYgjrEGv7Y7MU2Jw9VNdkjLmGdgBkhcd/3mmwu3jYbiARrasW7psOa2Kd4cYxXoqxeJ/wBC2OqbfsvimZGbcCWyFpB8L+Kj/DldjWVn3PfgnRZistjVSQUjOOYiom/Cw5T+Jafl4lLHFslI2jr8XQsC6OcOpi18gfVytNwZyOrB7om6H97Mt64KVV83E9RljbfaPd/d26dapnPOuQOtQeDGaqzA0b3HXwH+tkGqVk5QMLpHSNnld7kUUlvtSZDYeW/0QYmMaoNl2XZ9MD9Vjj+n6oNvzoGZBIcgkOQTmQLoJugXQLoLN0EEoKS5BSXIKS9BS6RBbMyC26oQeeSutz9EHnfituDvRBb/AGwOTvRBUMUvwd6ILra8ngfRBcbVFBdbOUGPxJxcb8AEGAla57srRckgDzPFBss7GQ0rox9RzRze5w1P5lBqMcJvuQbFgcgie5z9OwQNLkm45IM5DiDXcx42Qetr0FQcgnMgnMgnMgkOQTdAzIKbIIsgpIQQWoKSxBTkQQY0FBiCCkwjkgpMA5D0QUGAcggpMQ5IIyBBSbILM7xlIBDTwJ3IPEMTjb2X2DvEEHwKC43FmAWblHhYIMdjFdnYC0Fzmn3W6kg79PRBiI6943xS/wANx/RB6Bi/OOX+E/8AogvxYxwDJSf8N/8ARBs+H1B6tt99te65vZB7BKgqEiCsPQVByCQ5BVmQTdBcIQRZAsgjKgjKgZUEFqCksQRkQQY0EGNBT1SCDCgo9mQWpKFrt4ug8FRs1TP96MeIJafkg8/+x9Nw60eErv1QXqbZiCM3bnJ5ueXIPa3CmBBcbQBBcbRhBUKZBWIEEiFBPVoKhGgkMQTkQTlQXrIFkCyCLIFkCyBZBGVAyoGVALUEZUDIgZUEZUDIgZEE5EDKgZUE5UDKgnKgZUDKgZUDKgnKgZUFSAgIFkEIJsgiyBZAsgWQLIFkCyBZAsgWQLIFkCyBZBNkCyBZAQLICAgWQLIJQEBBCAgICAgICAgICAgFAQEBAQEBAQSgICAgICAg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eg;base64,/9j/4AAQSkZJRgABAQAAAQABAAD/2wCEAAkGBw8QEBAQDxIQDw8QEBAUDxAPDxAPDg0QFBEWFxQVFBQYHCggGBolGxYUIjEiJTUsLi8uFx8zODQtNygtLysBCgoKDg0OGxAQGzQmICQsLCw3LzIsLCwsNCwsLCwsLCwsLCwtLCw0MDctLC4sLCwsLCwsLCw0LCwsLCwsLCwsN//AABEIAOEA4QMBEQACEQEDEQH/xAAcAAEAAQUBAQAAAAAAAAAAAAAAAQIDBQYHBAj/xABFEAABAwIDBAcEBwUFCQAAAAABAAIDBBEFEiEGMUFRBxMiYXGBkRQyQqEjUmJykrHBFYKTstEzQ3Oi4RYkRFNjs8Lw8f/EABsBAQACAwEBAAAAAAAAAAAAAAADBAECBQYH/8QANREBAAIBAgQDBgYCAQUBAAAAAAECAwQRBRIhMUFRoSJhcYGR4RMUscHR8AYy8SNCUmKyFf/aAAwDAQACEQMRAD8A7igICAgICAgICAgICAgICAgICAgICAgICAgICAgICAgICAgICAgIIc4DU6AbydwCDWsV29wynJaZxK8fDADL5Zh2QfNQW1GOvi6mDg+syxvFNo9/T07+jAy9LdJ8NPUuH2uqaf5iovzlfJfr/jefxvHr/EJi6WqP44Klv3RE7/yCRrK+MMW/xvP4Xr6/wzWH9IWFzEDr+qceE7HRj8RGX5qWupxz4qWXgusx9eTf4Tv6d/RssE7JGh8bmvYdzmODmnwIU0TE9nMtS1J2tG0riy1EBAQEBAQEBAQEBAQEBAQEBAQEBAQYHavaqnw+PNKc8rv7KFpGeQ8/st5k/PcosuauOOq/oOH5dZbavSI7z4R9/c4vtJtbWV7j1ryyG/ZgjJbEBwzfXPefKy5mTNbJ3e10fDsGlj2I6+c9/t8mBUS8ICMiD2YZilRSuz08skLuOR1mu+83c7zW1b2rO8SgzafFnry5KxLpey3Si1xbFiDQwmwFRGOwT/1GfD4jTuCvYtXv0v8AV5rXf4/NYm+nnf8A9Z7/ACn9p+sulRSNe0OaQ5rgC1zSC1wO4gjeFdid3mZiaztPdWjAgICAgICAgICAgICAgICAgICDA7YbSxYdAZHWdK64givrI/v5NGlz/UKLLljHXdf4foL6zJyx0rHefL7+X8OB4niMtTK+edxfI83JO4DgAOAHALk2tNp3l77DhphpGOkbRDyrVKICAgICAg27YTbSSgeIpS59G49pu90BJ1fH3c28fHfYwZ5xztPZx+KcLrq689Ol49fdP7T+zuVPOyRjXxuD2PaHMc03a5pFwQV1IneN4eHtS1LTW0bTC4stRAQEBAQEBAQEBAQEBAQEBB4MbxWKkgfPKeywaAe89x91re8laZLxSvNKxpNLk1OWMWPvPpHjMvn/AGmxuWtqHTSnuY0HsxtG5re4fM3PFci95vPNL6FptLj0uOMWPtHj5z5sStU4sMiCzPVMZ7xseW8reuO1uytm1eHD/vLz/tWL7XopPy91T/8AWwe/6PTT1LJNGG55cfRaWx2r3haxazDl6Vt+y6o1pKAg6R0S7UGN/sEx+jkJNMSfck3uZ4O1I7781d0uXaeSXm+PaDnr+Zp3jv8ADz+X6fB1xdB5EQEBAQEBAQEBAQEBAQEBAQcY6UdoDPUmBh+hpSW6HR8+558vd8nc1y9Vk5r8sdo/V7rgWjjBp/xbR7V//nw+vf6NBVd1xAQemkwPEKvs0VNLNzkADIm93WPIbfuurODDNus9nG4nxKuD/p1n2v0VzdFeO2zeyhxO8Cppi4f59fJXeSYeZnVUmd5lrGL4FWUjstVTzQEmwMkbmsefsu3O8isTGySt627S8cbTf8u5apYZ6inc4WfqeDuJ7nc/FVsuKJ6w7Wi11q+xknp+j0qq7ggqikc1zXNJa5pDmuGha4G4I807dmLRFomJ7S+jtlsXFZSQVA3vZ2wPhkacrx4ZgfKy7GK/PWJfOdbpp0+e2Lynp8PD0ZVSKogICAgICAgICAgICAgIMftBiPstLPUaXiic5oO5z7dgebrDzWmS3LWbLGkwfj56YvOYj5ePo+Y8QxYB5Bu83Je6+uYm537zzXMphm0by9xqeJUxX/DrG8R6e6EQ1kbtzhfkdD81i2K0N8Wvw5PHb4r6iXInfs9uDYa+qqIaaP3pnht9+Ru9zrdzQT5Lelee0VQ6rURgw2yz4R/x6vpHD6KOCKOGIZY4mNawcgBbU8T3rsRERG0PnOTJbJeb27z1ehZaLNXSxzMdHKxksbxZ7JGh7HDkWnQoROziXSP0bNo71dED7KT9NDcuNKSdHNO8x8NdW9492C9dusOppM8X9i3dowswKKXRrCqCTNfuKp5Y2s9Bosk2x7T4LijWxB1voUryYqqnP93IyRvhI0tIHmweqv6O3SYeT/yPFtkpk84mPp/y6WrrzYgICAgICAgICAgICAgIMFtpgUlfRyUscwp3PLDnLOsFmuDrWuLaga8FpekWjaVjTai2DJ+JXv19ejgmPdF+LUlz1PtUY+OlJlP8Owf8io5pMLtNVjt7mmSMLSWuBa5ps5rgQ5p5EHctViJiey5DVPZ7riByOo9CtJpFu8JcefJj/wBZ2dx6GtmKhl8Qq2CPPHlpmEESFriCZSD7oIFhzBJ3WvvhwRWeZW4jxO+fHGGfPfd1ZWXGEBBbnhbIxzHgOY9pa9pFw5rhYgjkQjMTMTvD5d2qw11JWVFKSSIZXBpJ1MZ7UZPflLVSv0nZ6fBb8SkX820bE9HlVWME0p9mp32LHOaXSyt5sZpofrHyBWsYJydZ6Q2txXHpN61jmt6fOf2dFpOjTC2Cz2zTHi58zmk+TMoU8aXHDnZOO6u07xMR8I/ndbr+jHDZB9EZoHcC2TrG+Yfe/kQsW0mOe3Rti4/qqz7W1vlt+mzzbBbLVWHYhM15EtPLTOyTMBDXPbKyzXN+F1i429CbFa4MNsd537bJeJ8Qw6zS1mvS0W7e6Yn6ujK28+ICAgICAgICAgICAgICAgIMXjWztFWjLV08U+lg57B1jR9l47TfIrExEtq3tXtLVcO6JcLgqm1LRK9rNWU8rxJA1+ljqMxA5OJ1WvJG6W2pvNdm/LdAICAgIOU4ns5HWbQVL5Wh0FOymdM0i4llMTerY7mLAE9zbcVXmnNkl141E4dFWI7zM7fDfq6F1ysOQjrkDrkFTZ7IMhDIHAEf+lBWgICAgICAgICAgICAgICAgICAgICAgolkaxrnOIa1oJc4mwa0C5JPKyMxEzO0NB2axBs7airH/FVUr230PVstHGD+6wepUWKeaJt5yu6/HOK9cU/9tY+s9Z9ZZn2lSqKPaUD2hBUKhBlMGmzZxysfz/0QZNAQEBAQEBAQEBAQEBAQEBAQEBAQEFueZkbXPkc1jGglznENa0DeSTuCxMxHWW1a2tMVrG8y410hbf8AteampCRTX+kk1Dqm3ADgzu48dNDQz6jm9mvZ63hnCYwbZc3W3hHhH39IXdgq69KWX1jkeD4O7QPzPop9LO9NvJyuPY5rqef/AMoj06Nk9pVlxT2lBIqEFYqEGf2YuRI7h2QPHUn8wgzqAgICAgICAgICAgICAgICAgICAgxO0W0NNQR9ZUPtcHJG2xllI4Nb6a7hdR5MlaRvK1pNHl1V+XHHxnwj4/3dxDa/bSpxFxa49VTA9iBp0PJzz8R+Q4Bc/Lmtkn3PYaLh+LSR7PW3n/HlHr5taUK+y2zeKezzXd/ZyANf3a9l3lr5EqfBk5Lde0ubxTR/mcPs/wC1esfvH98W+e08ium8RPR6MPq4cxE2Y3tlyuy+KDLyYW2RuamkufqSG3o4D80FwYDLlv1jQ7kWm3qCg2fBqdscLWAgkavPN53/ANPJB7kBAQEBAQEBAQEBAQEBAQEBAQEGsba7Xx4ewNaBLVSD6KK+jRuzycm7+82sOJEGbNGOPe6nDeGX1lt56UjvP7R7/wBHCsZxWaqldLM8yPdvcePIAfC0cAFzrWm07y9jjxY8NIx442iP7u8Cw3FgFkZnBMVma5kIa6YOIaxjAXS3O4MHHwVjDntX2e8ONxLhuLLE5Ynlt4z4T8f5/Vt1Zh08bi2RhY4WuCRpcX3g2Pkui8g9GGV0sYOt8tuOpHFBsuGY4H2BKDZsLaCXvudQ0W+Eb9fH+iDIoCAgICAgICAgICAgICAgICAgxO0+NsoaaSofqRpGy9utlPut/U9wKjy5IpXmWtFpbarNGOPnPlHjP98Xz3jGIyTySSyuL5ZXEvcfyHIAWAHJcqZm07y9/XHTDjjHSNohjUaiAgyOA4HU10ohpmZ3aZnHSOJv1nu4D5ngCt6Y7XnaFbU6vHp682Sfl4y7lsZsTT4c3MPpqpws+dw3Di2MfC35njwA6OPDWnxeQ1vEMmqnr0r5JrnMkkc42N9B4AWClUGNqMChk1acjjy3HyQRhuAmF93NBb9YEkX7wdyDYpZjCGvbuBAcOBaUGWhlD2hzdQUFaAgICAgICAgICAgICAgICAg450v4wZKplK09inYHPHOWQX18GZfxFc/V33ty+T1/ANPyYZyz3tPpH3/RzmZ1yq0Ozeeq2stS6DN7JbNzYjUCGPssaA6aUi7YWX+bjwHHXgCRJixTedlLW6yulx80957R/fB9AYDglPQwtgpmZWDVzjrJK7i57uJ/+Cw0XSrWKxtDxmfPkz358k7y98wJa62/KbeNlshc6diFjvQXI8S70HoZjLhuKCv9tXBDzcEWQZPA8Qy6HVp393eg2UFBKAgICAgICAgICAgICAgIBQfNGOV/tFTUT3v1s0jm/cLjkHk2w8lx7zzWmX0TTY/wsNMflER8/H1YklGZlCG5dGH0D0X4Q2mw6E2+kqR18h4nOOwPAMy6c7810sFeWkPF8Uzzl1NvKOn0+7bVM54g57jWEsE8osdX3FiR73at80GOfgjt4Jb4k39EFDMKdfVzvVBmKGiiY0gtzZhZxdqSOXcgyUVVCwWDWi3IBBsOFSF0TXHjmt4ZjZB60BAQEBAQEBAQEBAQEBAQY/aKp6mjqpRvjp5nDxbGSPmtbztWZT6anPmpXzmI9XzMTYa6WHkuQ+g2tEdZWgVlFExPYRlVDEXuaxvvPc1rfFxsPzWYjedmtrRWJtPg+qKeIMY1jdGsa1re4AWC68Pn0zvO8riMCDUsWnAme/gTa/gAP0+aDxmVBadI0IIdU30ZqePIeJQZjCtnoZWMlkdI4m92BwbHcOI4C/Dmg2VjA0BrQAAAABoABuAQVICAgICAgICAgICAgICAgxu0mGuqqSenY8RumjLA9zS4NvvuARwutb15qzCbT5vwctcm2+07uIYv0O4vclklLUNHutbI+J34XNsPVRVwxXsvZeI2zT7f2atXbA4zT6voqjT/AJIbUf8AaLkmksV1FfCWGkbVRvEb2yskcQGxvjcHuJNgA0i5N1pOOs+C3TW5Yjpd03YDo7xOSaCpq2tpIY5YpMkrT7TKGODsvVg9i9iO1YjkVmunjfdpl4veaTTvvEw7srLiCC1UuIY8jeGOI8QNEGnPaHjXigx0uGuvpI8DlcIKBhw+NzneJt+SCt8obZrbAcgg3XZ0/wC7Rnnn/nKDJICAgICAgICAgICAgICAgICC3UVDI2l8jmsY0Xc97g1rRzJOgWJmI6y2rS155axvMtMxDpTwuJ2VpmqLEgugiBYLd7y2/ldQTqaR73Ux8F1N43navxn+Il7cE2/wyse2NkvVyk9hk7ercSdLNd7pOu4G62pnpZDn4ZqMMc0xvHnHX7+jalM54gIBQafJHkc9g3Nc4DwBICCw9yDxVc2UEncBqgxEL3PdfhwQdRwqLJBE3lG2/iRc/NB6kBAQEBAQEBAQEBAQEBAQEGqbc7ZMw9oYwNkqpG3Yx3uRt3Z321tcGw42O5V8+eMfSO7rcL4XbWTzWnakePn7o/vRxTaPaGqrHXqJXSWNw33Y2dzWDQeO/vVGb2v1tL1VNPh00cmGu3nPjPxnv+zCrDKEY3dr6Itq31Ub6OocXzQNDonuN3SQ3tZx4lpIF+ThyV7T5JtHLLzHF9HXFaMtI6T3+P3dGVlxhAQalXn6WT77vzQeKQoMNi0m5vM6+AQKOPcBxQdSaLADkglAQEBAQEBAQEBAQEBAQEBB83bZ4m6evq3uP9/IxvcyNxYwejR81y8m9rzL3WimuLTUrHlE/OessC4rTZPvv1QghZYbj0SveMWgDdzmTiT7nVOP8waptPvzw5vFtvytt/d+v8bvoBdB5EQEGoVx+ll/xH/zFB4ZigwNS7NKeQsEGTwtl5Ixzewf5gg6QgICAgICAgICCm6BdAugXQLoF0C6BdB859IeGOpMRqWuBDZZHTxE7nMlcXaeDi5v7qpXptaXp9JqefBX3Rt9GuRvDrgbxrbiR3KK9PFewZ4n2ZFGtiMOu9DOzb4w+vmaW9azJTNcLExkguktyNmgdwJ3EK5p8e3tS83xjVxeYw1nt3+Pk6jmVpxDMgh8gAJO4C5QafVvu97vrOcfC5ug8E8gQYeMdo95QZvAmXnhA+u0/h1P5IN+ugXQLoF0C6BdBKBdAugt5kEZkEZ0DOgZ0EZ0EdYgjrEGv7Y7MU2Jw9VNdkjLmGdgBkhcd/3mmwu3jYbiARrasW7psOa2Kd4cYxXoqxeJ/wBC2OqbfsvimZGbcCWyFpB8L+Kj/DldjWVn3PfgnRZistjVSQUjOOYiom/Cw5T+Jafl4lLHFslI2jr8XQsC6OcOpi18gfVytNwZyOrB7om6H97Mt64KVV83E9RljbfaPd/d26dapnPOuQOtQeDGaqzA0b3HXwH+tkGqVk5QMLpHSNnld7kUUlvtSZDYeW/0QYmMaoNl2XZ9MD9Vjj+n6oNvzoGZBIcgkOQTmQLoJugXQLoLN0EEoKS5BSXIKS9BS6RBbMyC26oQeeSutz9EHnfituDvRBb/AGwOTvRBUMUvwd6ILra8ngfRBcbVFBdbOUGPxJxcb8AEGAla57srRckgDzPFBss7GQ0rox9RzRze5w1P5lBqMcJvuQbFgcgie5z9OwQNLkm45IM5DiDXcx42Qetr0FQcgnMgnMgnMgkOQTdAzIKbIIsgpIQQWoKSxBTkQQY0FBiCCkwjkgpMA5D0QUGAcggpMQ5IIyBBSbILM7xlIBDTwJ3IPEMTjb2X2DvEEHwKC43FmAWblHhYIMdjFdnYC0Fzmn3W6kg79PRBiI6943xS/wANx/RB6Bi/OOX+E/8AogvxYxwDJSf8N/8ARBs+H1B6tt99te65vZB7BKgqEiCsPQVByCQ5BVmQTdBcIQRZAsgjKgjKgZUEFqCksQRkQQY0EGNBT1SCDCgo9mQWpKFrt4ug8FRs1TP96MeIJafkg8/+x9Nw60eErv1QXqbZiCM3bnJ5ueXIPa3CmBBcbQBBcbRhBUKZBWIEEiFBPVoKhGgkMQTkQTlQXrIFkCyCLIFkCyBZBGVAyoGVALUEZUDIgZUEZUDIgZEE5EDKgZUE5UDKgnKgZUDKgZUDKgnKgZUFSAgIFkEIJsgiyBZAsgWQLIFkCyBZAsgWQLIFkCyBZBNkCyBZAQLICAgWQLIJQEBBCAgICAgICAgICAgFAQEBAQEBAQSgICAgICAg/9k=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1981201"/>
            <a:ext cx="26860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69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4" name="Picture 6" descr="http://ecx.images-amazon.com/images/I/61YRYwYtSJL._SL15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44704"/>
            <a:ext cx="3583409" cy="201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Systems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pic>
        <p:nvPicPr>
          <p:cNvPr id="53256" name="Picture 8" descr="http://shawncraine.com/presentations/automotive-embedded-systems/images/trans-porsch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1" y="3276600"/>
            <a:ext cx="456247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60" name="Picture 12" descr="http://i00.i.aliimg.com/photo/v0/859900826/F05062_RC_Quadcopter_ARF_F450_Frame_Ki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593" y="1167044"/>
            <a:ext cx="3013579" cy="21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0" name="Picture 2" descr="SmartWatch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68829"/>
            <a:ext cx="3200400" cy="216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2" name="Picture 4" descr="http://news.thomasnet.com/IMT/wp-content/uploads/sites/2/2014/08/google-glas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75" y="1383792"/>
            <a:ext cx="3281623" cy="217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64" name="Picture 16" descr="http://www.robotshop.com/blog/en/files/atlas-boston0dynamic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756" y="3053182"/>
            <a:ext cx="2679558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613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8" name="Picture 10" descr="https://admissionblog.usc.edu/files/2013/05/Question-Ma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890" y="2034745"/>
            <a:ext cx="990600" cy="123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Code and Data into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30</a:t>
            </a:fld>
            <a:endParaRPr kumimoji="0" lang="en-US" dirty="0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06294"/>
            <a:ext cx="26860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1371600"/>
            <a:ext cx="275272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>
            <a:stCxn id="53251" idx="3"/>
          </p:cNvCxnSpPr>
          <p:nvPr/>
        </p:nvCxnSpPr>
        <p:spPr>
          <a:xfrm flipV="1">
            <a:off x="4667250" y="2819401"/>
            <a:ext cx="2647950" cy="8966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3251" idx="3"/>
          </p:cNvCxnSpPr>
          <p:nvPr/>
        </p:nvCxnSpPr>
        <p:spPr>
          <a:xfrm>
            <a:off x="4667250" y="3716032"/>
            <a:ext cx="2647950" cy="5511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 descr="data:image/jpeg;base64,/9j/4AAQSkZJRgABAQAAAQABAAD/2wCEAAkGBw8QEBAQDxIQDw8QEBAUDxAPDxAPDg0QFBEWFxQVFBQYHCggGBolGxYUIjEiJTUsLi8uFx8zODQtNygtLysBCgoKDg0OGxAQGzQmICQsLCw3LzIsLCwsNCwsLCwsLCwsLCwtLCw0MDctLC4sLCwsLCwsLCw0LCwsLCwsLCwsN//AABEIAOEA4QMBEQACEQEDEQH/xAAcAAEAAQUBAQAAAAAAAAAAAAAAAQIDBQYHBAj/xABFEAABAwIDBAcEBwUFCQAAAAABAAIDBBEFEiEGMUFRBxMiYXGBkRQyQqEjUmJykrHBFYKTstEzQ3Oi4RYkRFNjs8Lw8f/EABsBAQACAwEBAAAAAAAAAAAAAAADBAECBQYH/8QANREBAAIBAgQDBgYCAQUBAAAAAAECAwQRBRIhMUFRoSJhcYGR4RMUscHR8AYy8SNCUmKyFf/aAAwDAQACEQMRAD8A7igICAgICAgICAgICAgICAgICAgICAgICAgICAgICAgICAgICAgIIc4DU6AbydwCDWsV29wynJaZxK8fDADL5Zh2QfNQW1GOvi6mDg+syxvFNo9/T07+jAy9LdJ8NPUuH2uqaf5iovzlfJfr/jefxvHr/EJi6WqP44Klv3RE7/yCRrK+MMW/xvP4Xr6/wzWH9IWFzEDr+qceE7HRj8RGX5qWupxz4qWXgusx9eTf4Tv6d/RssE7JGh8bmvYdzmODmnwIU0TE9nMtS1J2tG0riy1EBAQEBAQEBAQEBAQEBAQEBAQEBAQYHavaqnw+PNKc8rv7KFpGeQ8/st5k/PcosuauOOq/oOH5dZbavSI7z4R9/c4vtJtbWV7j1ryyG/ZgjJbEBwzfXPefKy5mTNbJ3e10fDsGlj2I6+c9/t8mBUS8ICMiD2YZilRSuz08skLuOR1mu+83c7zW1b2rO8SgzafFnry5KxLpey3Si1xbFiDQwmwFRGOwT/1GfD4jTuCvYtXv0v8AV5rXf4/NYm+nnf8A9Z7/ACn9p+sulRSNe0OaQ5rgC1zSC1wO4gjeFdid3mZiaztPdWjAgICAgICAgICAgICAgICAgICDA7YbSxYdAZHWdK64givrI/v5NGlz/UKLLljHXdf4foL6zJyx0rHefL7+X8OB4niMtTK+edxfI83JO4DgAOAHALk2tNp3l77DhphpGOkbRDyrVKICAgICAg27YTbSSgeIpS59G49pu90BJ1fH3c28fHfYwZ5xztPZx+KcLrq689Ol49fdP7T+zuVPOyRjXxuD2PaHMc03a5pFwQV1IneN4eHtS1LTW0bTC4stRAQEBAQEBAQEBAQEBAQEBB4MbxWKkgfPKeywaAe89x91re8laZLxSvNKxpNLk1OWMWPvPpHjMvn/AGmxuWtqHTSnuY0HsxtG5re4fM3PFci95vPNL6FptLj0uOMWPtHj5z5sStU4sMiCzPVMZ7xseW8reuO1uytm1eHD/vLz/tWL7XopPy91T/8AWwe/6PTT1LJNGG55cfRaWx2r3haxazDl6Vt+y6o1pKAg6R0S7UGN/sEx+jkJNMSfck3uZ4O1I7781d0uXaeSXm+PaDnr+Zp3jv8ADz+X6fB1xdB5EQEBAQEBAQEBAQEBAQEBAQcY6UdoDPUmBh+hpSW6HR8+558vd8nc1y9Vk5r8sdo/V7rgWjjBp/xbR7V//nw+vf6NBVd1xAQemkwPEKvs0VNLNzkADIm93WPIbfuurODDNus9nG4nxKuD/p1n2v0VzdFeO2zeyhxO8Cppi4f59fJXeSYeZnVUmd5lrGL4FWUjstVTzQEmwMkbmsefsu3O8isTGySt627S8cbTf8u5apYZ6inc4WfqeDuJ7nc/FVsuKJ6w7Wi11q+xknp+j0qq7ggqikc1zXNJa5pDmuGha4G4I807dmLRFomJ7S+jtlsXFZSQVA3vZ2wPhkacrx4ZgfKy7GK/PWJfOdbpp0+e2Lynp8PD0ZVSKogICAgICAgICAgICAgIMftBiPstLPUaXiic5oO5z7dgebrDzWmS3LWbLGkwfj56YvOYj5ePo+Y8QxYB5Bu83Je6+uYm537zzXMphm0by9xqeJUxX/DrG8R6e6EQ1kbtzhfkdD81i2K0N8Wvw5PHb4r6iXInfs9uDYa+qqIaaP3pnht9+Ru9zrdzQT5Lelee0VQ6rURgw2yz4R/x6vpHD6KOCKOGIZY4mNawcgBbU8T3rsRERG0PnOTJbJeb27z1ehZaLNXSxzMdHKxksbxZ7JGh7HDkWnQoROziXSP0bNo71dED7KT9NDcuNKSdHNO8x8NdW9492C9dusOppM8X9i3dowswKKXRrCqCTNfuKp5Y2s9Bosk2x7T4LijWxB1voUryYqqnP93IyRvhI0tIHmweqv6O3SYeT/yPFtkpk84mPp/y6WrrzYgICAgICAgICAgICAgIMFtpgUlfRyUscwp3PLDnLOsFmuDrWuLaga8FpekWjaVjTai2DJ+JXv19ejgmPdF+LUlz1PtUY+OlJlP8Owf8io5pMLtNVjt7mmSMLSWuBa5ps5rgQ5p5EHctViJiey5DVPZ7riByOo9CtJpFu8JcefJj/wBZ2dx6GtmKhl8Qq2CPPHlpmEESFriCZSD7oIFhzBJ3WvvhwRWeZW4jxO+fHGGfPfd1ZWXGEBBbnhbIxzHgOY9pa9pFw5rhYgjkQjMTMTvD5d2qw11JWVFKSSIZXBpJ1MZ7UZPflLVSv0nZ6fBb8SkX820bE9HlVWME0p9mp32LHOaXSyt5sZpofrHyBWsYJydZ6Q2txXHpN61jmt6fOf2dFpOjTC2Cz2zTHi58zmk+TMoU8aXHDnZOO6u07xMR8I/ndbr+jHDZB9EZoHcC2TrG+Yfe/kQsW0mOe3Rti4/qqz7W1vlt+mzzbBbLVWHYhM15EtPLTOyTMBDXPbKyzXN+F1i429CbFa4MNsd537bJeJ8Qw6zS1mvS0W7e6Yn6ujK28+ICAgICAgICAgICAgICAgIMXjWztFWjLV08U+lg57B1jR9l47TfIrExEtq3tXtLVcO6JcLgqm1LRK9rNWU8rxJA1+ljqMxA5OJ1WvJG6W2pvNdm/LdAICAgIOU4ns5HWbQVL5Wh0FOymdM0i4llMTerY7mLAE9zbcVXmnNkl141E4dFWI7zM7fDfq6F1ysOQjrkDrkFTZ7IMhDIHAEf+lBWgICAgICAgICAgICAgICAgICAgICAgolkaxrnOIa1oJc4mwa0C5JPKyMxEzO0NB2axBs7airH/FVUr230PVstHGD+6wepUWKeaJt5yu6/HOK9cU/9tY+s9Z9ZZn2lSqKPaUD2hBUKhBlMGmzZxysfz/0QZNAQEBAQEBAQEBAQEBAQEBAQEBAQEFueZkbXPkc1jGglznENa0DeSTuCxMxHWW1a2tMVrG8y410hbf8AteampCRTX+kk1Dqm3ADgzu48dNDQz6jm9mvZ63hnCYwbZc3W3hHhH39IXdgq69KWX1jkeD4O7QPzPop9LO9NvJyuPY5rqef/AMoj06Nk9pVlxT2lBIqEFYqEGf2YuRI7h2QPHUn8wgzqAgICAgICAgICAgICAgICAgICAgxO0W0NNQR9ZUPtcHJG2xllI4Nb6a7hdR5MlaRvK1pNHl1V+XHHxnwj4/3dxDa/bSpxFxa49VTA9iBp0PJzz8R+Q4Bc/Lmtkn3PYaLh+LSR7PW3n/HlHr5taUK+y2zeKezzXd/ZyANf3a9l3lr5EqfBk5Lde0ubxTR/mcPs/wC1esfvH98W+e08ium8RPR6MPq4cxE2Y3tlyuy+KDLyYW2RuamkufqSG3o4D80FwYDLlv1jQ7kWm3qCg2fBqdscLWAgkavPN53/ANPJB7kBAQEBAQEBAQEBAQEBAQEBAQEGsba7Xx4ewNaBLVSD6KK+jRuzycm7+82sOJEGbNGOPe6nDeGX1lt56UjvP7R7/wBHCsZxWaqldLM8yPdvcePIAfC0cAFzrWm07y9jjxY8NIx442iP7u8Cw3FgFkZnBMVma5kIa6YOIaxjAXS3O4MHHwVjDntX2e8ONxLhuLLE5Ynlt4z4T8f5/Vt1Zh08bi2RhY4WuCRpcX3g2Pkui8g9GGV0sYOt8tuOpHFBsuGY4H2BKDZsLaCXvudQ0W+Eb9fH+iDIoCAgICAgICAgICAgICAgICAgxO0+NsoaaSofqRpGy9utlPut/U9wKjy5IpXmWtFpbarNGOPnPlHjP98Xz3jGIyTySSyuL5ZXEvcfyHIAWAHJcqZm07y9/XHTDjjHSNohjUaiAgyOA4HU10ohpmZ3aZnHSOJv1nu4D5ngCt6Y7XnaFbU6vHp682Sfl4y7lsZsTT4c3MPpqpws+dw3Di2MfC35njwA6OPDWnxeQ1vEMmqnr0r5JrnMkkc42N9B4AWClUGNqMChk1acjjy3HyQRhuAmF93NBb9YEkX7wdyDYpZjCGvbuBAcOBaUGWhlD2hzdQUFaAgICAgICAgICAgICAgICAg450v4wZKplK09inYHPHOWQX18GZfxFc/V33ty+T1/ANPyYZyz3tPpH3/RzmZ1yq0Ozeeq2stS6DN7JbNzYjUCGPssaA6aUi7YWX+bjwHHXgCRJixTedlLW6yulx80957R/fB9AYDglPQwtgpmZWDVzjrJK7i57uJ/+Cw0XSrWKxtDxmfPkz358k7y98wJa62/KbeNlshc6diFjvQXI8S70HoZjLhuKCv9tXBDzcEWQZPA8Qy6HVp393eg2UFBKAgICAgICAgICAgICAgIBQfNGOV/tFTUT3v1s0jm/cLjkHk2w8lx7zzWmX0TTY/wsNMflER8/H1YklGZlCG5dGH0D0X4Q2mw6E2+kqR18h4nOOwPAMy6c7810sFeWkPF8Uzzl1NvKOn0+7bVM54g57jWEsE8osdX3FiR73at80GOfgjt4Jb4k39EFDMKdfVzvVBmKGiiY0gtzZhZxdqSOXcgyUVVCwWDWi3IBBsOFSF0TXHjmt4ZjZB60BAQEBAQEBAQEBAQEBAQY/aKp6mjqpRvjp5nDxbGSPmtbztWZT6anPmpXzmI9XzMTYa6WHkuQ+g2tEdZWgVlFExPYRlVDEXuaxvvPc1rfFxsPzWYjedmtrRWJtPg+qKeIMY1jdGsa1re4AWC68Pn0zvO8riMCDUsWnAme/gTa/gAP0+aDxmVBadI0IIdU30ZqePIeJQZjCtnoZWMlkdI4m92BwbHcOI4C/Dmg2VjA0BrQAAAABoABuAQVICAgICAgICAgICAgICAgxu0mGuqqSenY8RumjLA9zS4NvvuARwutb15qzCbT5vwctcm2+07uIYv0O4vclklLUNHutbI+J34XNsPVRVwxXsvZeI2zT7f2atXbA4zT6voqjT/AJIbUf8AaLkmksV1FfCWGkbVRvEb2yskcQGxvjcHuJNgA0i5N1pOOs+C3TW5Yjpd03YDo7xOSaCpq2tpIY5YpMkrT7TKGODsvVg9i9iO1YjkVmunjfdpl4veaTTvvEw7srLiCC1UuIY8jeGOI8QNEGnPaHjXigx0uGuvpI8DlcIKBhw+NzneJt+SCt8obZrbAcgg3XZ0/wC7Rnnn/nKDJICAgICAgICAgICAgICAgICC3UVDI2l8jmsY0Xc97g1rRzJOgWJmI6y2rS155axvMtMxDpTwuJ2VpmqLEgugiBYLd7y2/ldQTqaR73Ux8F1N43navxn+Il7cE2/wyse2NkvVyk9hk7ercSdLNd7pOu4G62pnpZDn4ZqMMc0xvHnHX7+jalM54gIBQafJHkc9g3Nc4DwBICCw9yDxVc2UEncBqgxEL3PdfhwQdRwqLJBE3lG2/iRc/NB6kBAQEBAQEBAQEBAQEBAQEGqbc7ZMw9oYwNkqpG3Yx3uRt3Z321tcGw42O5V8+eMfSO7rcL4XbWTzWnakePn7o/vRxTaPaGqrHXqJXSWNw33Y2dzWDQeO/vVGb2v1tL1VNPh00cmGu3nPjPxnv+zCrDKEY3dr6Itq31Ub6OocXzQNDonuN3SQ3tZx4lpIF+ThyV7T5JtHLLzHF9HXFaMtI6T3+P3dGVlxhAQalXn6WT77vzQeKQoMNi0m5vM6+AQKOPcBxQdSaLADkglAQEBAQEBAQEBAQEBAQEBB83bZ4m6evq3uP9/IxvcyNxYwejR81y8m9rzL3WimuLTUrHlE/OessC4rTZPvv1QghZYbj0SveMWgDdzmTiT7nVOP8waptPvzw5vFtvytt/d+v8bvoBdB5EQEGoVx+ll/xH/zFB4ZigwNS7NKeQsEGTwtl5Ixzewf5gg6QgICAgICAgICCm6BdAugXQLoF0C6BdB859IeGOpMRqWuBDZZHTxE7nMlcXaeDi5v7qpXptaXp9JqefBX3Rt9GuRvDrgbxrbiR3KK9PFewZ4n2ZFGtiMOu9DOzb4w+vmaW9azJTNcLExkguktyNmgdwJ3EK5p8e3tS83xjVxeYw1nt3+Pk6jmVpxDMgh8gAJO4C5QafVvu97vrOcfC5ug8E8gQYeMdo95QZvAmXnhA+u0/h1P5IN+ugXQLoF0C6BdBKBdAugt5kEZkEZ0DOgZ0EZ0EdYgjrEGv7Y7MU2Jw9VNdkjLmGdgBkhcd/3mmwu3jYbiARrasW7psOa2Kd4cYxXoqxeJ/wBC2OqbfsvimZGbcCWyFpB8L+Kj/DldjWVn3PfgnRZistjVSQUjOOYiom/Cw5T+Jafl4lLHFslI2jr8XQsC6OcOpi18gfVytNwZyOrB7om6H97Mt64KVV83E9RljbfaPd/d26dapnPOuQOtQeDGaqzA0b3HXwH+tkGqVk5QMLpHSNnld7kUUlvtSZDYeW/0QYmMaoNl2XZ9MD9Vjj+n6oNvzoGZBIcgkOQTmQLoJugXQLoLN0EEoKS5BSXIKS9BS6RBbMyC26oQeeSutz9EHnfituDvRBb/AGwOTvRBUMUvwd6ILra8ngfRBcbVFBdbOUGPxJxcb8AEGAla57srRckgDzPFBss7GQ0rox9RzRze5w1P5lBqMcJvuQbFgcgie5z9OwQNLkm45IM5DiDXcx42Qetr0FQcgnMgnMgnMgkOQTdAzIKbIIsgpIQQWoKSxBTkQQY0FBiCCkwjkgpMA5D0QUGAcggpMQ5IIyBBSbILM7xlIBDTwJ3IPEMTjb2X2DvEEHwKC43FmAWblHhYIMdjFdnYC0Fzmn3W6kg79PRBiI6943xS/wANx/RB6Bi/OOX+E/8AogvxYxwDJSf8N/8ARBs+H1B6tt99te65vZB7BKgqEiCsPQVByCQ5BVmQTdBcIQRZAsgjKgjKgZUEFqCksQRkQQY0EGNBT1SCDCgo9mQWpKFrt4ug8FRs1TP96MeIJafkg8/+x9Nw60eErv1QXqbZiCM3bnJ5ueXIPa3CmBBcbQBBcbRhBUKZBWIEEiFBPVoKhGgkMQTkQTlQXrIFkCyCLIFkCyBZBGVAyoGVALUEZUDIgZUEZUDIgZEE5EDKgZUE5UDKgnKgZUDKgZUDKgnKgZUFSAgIFkEIJsgiyBZAsgWQLIFkCyBZAsgWQLIFkCyBZBNkCyBZAQLICAgWQLIJQEBBCAgICAgICAgICAgFAQEBAQEBAQSgICAgICAg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eg;base64,/9j/4AAQSkZJRgABAQAAAQABAAD/2wCEAAkGBw8QEBAQDxIQDw8QEBAUDxAPDxAPDg0QFBEWFxQVFBQYHCggGBolGxYUIjEiJTUsLi8uFx8zODQtNygtLysBCgoKDg0OGxAQGzQmICQsLCw3LzIsLCwsNCwsLCwsLCwsLCwtLCw0MDctLC4sLCwsLCwsLCw0LCwsLCwsLCwsN//AABEIAOEA4QMBEQACEQEDEQH/xAAcAAEAAQUBAQAAAAAAAAAAAAAAAQIDBQYHBAj/xABFEAABAwIDBAcEBwUFCQAAAAABAAIDBBEFEiEGMUFRBxMiYXGBkRQyQqEjUmJykrHBFYKTstEzQ3Oi4RYkRFNjs8Lw8f/EABsBAQACAwEBAAAAAAAAAAAAAAADBAECBQYH/8QANREBAAIBAgQDBgYCAQUBAAAAAAECAwQRBRIhMUFRoSJhcYGR4RMUscHR8AYy8SNCUmKyFf/aAAwDAQACEQMRAD8A7igICAgICAgICAgICAgICAgICAgICAgICAgICAgICAgICAgICAgIIc4DU6AbydwCDWsV29wynJaZxK8fDADL5Zh2QfNQW1GOvi6mDg+syxvFNo9/T07+jAy9LdJ8NPUuH2uqaf5iovzlfJfr/jefxvHr/EJi6WqP44Klv3RE7/yCRrK+MMW/xvP4Xr6/wzWH9IWFzEDr+qceE7HRj8RGX5qWupxz4qWXgusx9eTf4Tv6d/RssE7JGh8bmvYdzmODmnwIU0TE9nMtS1J2tG0riy1EBAQEBAQEBAQEBAQEBAQEBAQEBAQYHavaqnw+PNKc8rv7KFpGeQ8/st5k/PcosuauOOq/oOH5dZbavSI7z4R9/c4vtJtbWV7j1ryyG/ZgjJbEBwzfXPefKy5mTNbJ3e10fDsGlj2I6+c9/t8mBUS8ICMiD2YZilRSuz08skLuOR1mu+83c7zW1b2rO8SgzafFnry5KxLpey3Si1xbFiDQwmwFRGOwT/1GfD4jTuCvYtXv0v8AV5rXf4/NYm+nnf8A9Z7/ACn9p+sulRSNe0OaQ5rgC1zSC1wO4gjeFdid3mZiaztPdWjAgICAgICAgICAgICAgICAgICDA7YbSxYdAZHWdK64givrI/v5NGlz/UKLLljHXdf4foL6zJyx0rHefL7+X8OB4niMtTK+edxfI83JO4DgAOAHALk2tNp3l77DhphpGOkbRDyrVKICAgICAg27YTbSSgeIpS59G49pu90BJ1fH3c28fHfYwZ5xztPZx+KcLrq689Ol49fdP7T+zuVPOyRjXxuD2PaHMc03a5pFwQV1IneN4eHtS1LTW0bTC4stRAQEBAQEBAQEBAQEBAQEBB4MbxWKkgfPKeywaAe89x91re8laZLxSvNKxpNLk1OWMWPvPpHjMvn/AGmxuWtqHTSnuY0HsxtG5re4fM3PFci95vPNL6FptLj0uOMWPtHj5z5sStU4sMiCzPVMZ7xseW8reuO1uytm1eHD/vLz/tWL7XopPy91T/8AWwe/6PTT1LJNGG55cfRaWx2r3haxazDl6Vt+y6o1pKAg6R0S7UGN/sEx+jkJNMSfck3uZ4O1I7781d0uXaeSXm+PaDnr+Zp3jv8ADz+X6fB1xdB5EQEBAQEBAQEBAQEBAQEBAQcY6UdoDPUmBh+hpSW6HR8+558vd8nc1y9Vk5r8sdo/V7rgWjjBp/xbR7V//nw+vf6NBVd1xAQemkwPEKvs0VNLNzkADIm93WPIbfuurODDNus9nG4nxKuD/p1n2v0VzdFeO2zeyhxO8Cppi4f59fJXeSYeZnVUmd5lrGL4FWUjstVTzQEmwMkbmsefsu3O8isTGySt627S8cbTf8u5apYZ6inc4WfqeDuJ7nc/FVsuKJ6w7Wi11q+xknp+j0qq7ggqikc1zXNJa5pDmuGha4G4I807dmLRFomJ7S+jtlsXFZSQVA3vZ2wPhkacrx4ZgfKy7GK/PWJfOdbpp0+e2Lynp8PD0ZVSKogICAgICAgICAgICAgIMftBiPstLPUaXiic5oO5z7dgebrDzWmS3LWbLGkwfj56YvOYj5ePo+Y8QxYB5Bu83Je6+uYm537zzXMphm0by9xqeJUxX/DrG8R6e6EQ1kbtzhfkdD81i2K0N8Wvw5PHb4r6iXInfs9uDYa+qqIaaP3pnht9+Ru9zrdzQT5Lelee0VQ6rURgw2yz4R/x6vpHD6KOCKOGIZY4mNawcgBbU8T3rsRERG0PnOTJbJeb27z1ehZaLNXSxzMdHKxksbxZ7JGh7HDkWnQoROziXSP0bNo71dED7KT9NDcuNKSdHNO8x8NdW9492C9dusOppM8X9i3dowswKKXRrCqCTNfuKp5Y2s9Bosk2x7T4LijWxB1voUryYqqnP93IyRvhI0tIHmweqv6O3SYeT/yPFtkpk84mPp/y6WrrzYgICAgICAgICAgICAgIMFtpgUlfRyUscwp3PLDnLOsFmuDrWuLaga8FpekWjaVjTai2DJ+JXv19ejgmPdF+LUlz1PtUY+OlJlP8Owf8io5pMLtNVjt7mmSMLSWuBa5ps5rgQ5p5EHctViJiey5DVPZ7riByOo9CtJpFu8JcefJj/wBZ2dx6GtmKhl8Qq2CPPHlpmEESFriCZSD7oIFhzBJ3WvvhwRWeZW4jxO+fHGGfPfd1ZWXGEBBbnhbIxzHgOY9pa9pFw5rhYgjkQjMTMTvD5d2qw11JWVFKSSIZXBpJ1MZ7UZPflLVSv0nZ6fBb8SkX820bE9HlVWME0p9mp32LHOaXSyt5sZpofrHyBWsYJydZ6Q2txXHpN61jmt6fOf2dFpOjTC2Cz2zTHi58zmk+TMoU8aXHDnZOO6u07xMR8I/ndbr+jHDZB9EZoHcC2TrG+Yfe/kQsW0mOe3Rti4/qqz7W1vlt+mzzbBbLVWHYhM15EtPLTOyTMBDXPbKyzXN+F1i429CbFa4MNsd537bJeJ8Qw6zS1mvS0W7e6Yn6ujK28+ICAgICAgICAgICAgICAgIMXjWztFWjLV08U+lg57B1jR9l47TfIrExEtq3tXtLVcO6JcLgqm1LRK9rNWU8rxJA1+ljqMxA5OJ1WvJG6W2pvNdm/LdAICAgIOU4ns5HWbQVL5Wh0FOymdM0i4llMTerY7mLAE9zbcVXmnNkl141E4dFWI7zM7fDfq6F1ysOQjrkDrkFTZ7IMhDIHAEf+lBWgICAgICAgICAgICAgICAgICAgICAgolkaxrnOIa1oJc4mwa0C5JPKyMxEzO0NB2axBs7airH/FVUr230PVstHGD+6wepUWKeaJt5yu6/HOK9cU/9tY+s9Z9ZZn2lSqKPaUD2hBUKhBlMGmzZxysfz/0QZNAQEBAQEBAQEBAQEBAQEBAQEBAQEFueZkbXPkc1jGglznENa0DeSTuCxMxHWW1a2tMVrG8y410hbf8AteampCRTX+kk1Dqm3ADgzu48dNDQz6jm9mvZ63hnCYwbZc3W3hHhH39IXdgq69KWX1jkeD4O7QPzPop9LO9NvJyuPY5rqef/AMoj06Nk9pVlxT2lBIqEFYqEGf2YuRI7h2QPHUn8wgzqAgICAgICAgICAgICAgICAgICAgxO0W0NNQR9ZUPtcHJG2xllI4Nb6a7hdR5MlaRvK1pNHl1V+XHHxnwj4/3dxDa/bSpxFxa49VTA9iBp0PJzz8R+Q4Bc/Lmtkn3PYaLh+LSR7PW3n/HlHr5taUK+y2zeKezzXd/ZyANf3a9l3lr5EqfBk5Lde0ubxTR/mcPs/wC1esfvH98W+e08ium8RPR6MPq4cxE2Y3tlyuy+KDLyYW2RuamkufqSG3o4D80FwYDLlv1jQ7kWm3qCg2fBqdscLWAgkavPN53/ANPJB7kBAQEBAQEBAQEBAQEBAQEBAQEGsba7Xx4ewNaBLVSD6KK+jRuzycm7+82sOJEGbNGOPe6nDeGX1lt56UjvP7R7/wBHCsZxWaqldLM8yPdvcePIAfC0cAFzrWm07y9jjxY8NIx442iP7u8Cw3FgFkZnBMVma5kIa6YOIaxjAXS3O4MHHwVjDntX2e8ONxLhuLLE5Ynlt4z4T8f5/Vt1Zh08bi2RhY4WuCRpcX3g2Pkui8g9GGV0sYOt8tuOpHFBsuGY4H2BKDZsLaCXvudQ0W+Eb9fH+iDIoCAgICAgICAgICAgICAgICAgxO0+NsoaaSofqRpGy9utlPut/U9wKjy5IpXmWtFpbarNGOPnPlHjP98Xz3jGIyTySSyuL5ZXEvcfyHIAWAHJcqZm07y9/XHTDjjHSNohjUaiAgyOA4HU10ohpmZ3aZnHSOJv1nu4D5ngCt6Y7XnaFbU6vHp682Sfl4y7lsZsTT4c3MPpqpws+dw3Di2MfC35njwA6OPDWnxeQ1vEMmqnr0r5JrnMkkc42N9B4AWClUGNqMChk1acjjy3HyQRhuAmF93NBb9YEkX7wdyDYpZjCGvbuBAcOBaUGWhlD2hzdQUFaAgICAgICAgICAgICAgICAg450v4wZKplK09inYHPHOWQX18GZfxFc/V33ty+T1/ANPyYZyz3tPpH3/RzmZ1yq0Ozeeq2stS6DN7JbNzYjUCGPssaA6aUi7YWX+bjwHHXgCRJixTedlLW6yulx80957R/fB9AYDglPQwtgpmZWDVzjrJK7i57uJ/+Cw0XSrWKxtDxmfPkz358k7y98wJa62/KbeNlshc6diFjvQXI8S70HoZjLhuKCv9tXBDzcEWQZPA8Qy6HVp393eg2UFBKAgICAgICAgICAgICAgIBQfNGOV/tFTUT3v1s0jm/cLjkHk2w8lx7zzWmX0TTY/wsNMflER8/H1YklGZlCG5dGH0D0X4Q2mw6E2+kqR18h4nOOwPAMy6c7810sFeWkPF8Uzzl1NvKOn0+7bVM54g57jWEsE8osdX3FiR73at80GOfgjt4Jb4k39EFDMKdfVzvVBmKGiiY0gtzZhZxdqSOXcgyUVVCwWDWi3IBBsOFSF0TXHjmt4ZjZB60BAQEBAQEBAQEBAQEBAQY/aKp6mjqpRvjp5nDxbGSPmtbztWZT6anPmpXzmI9XzMTYa6WHkuQ+g2tEdZWgVlFExPYRlVDEXuaxvvPc1rfFxsPzWYjedmtrRWJtPg+qKeIMY1jdGsa1re4AWC68Pn0zvO8riMCDUsWnAme/gTa/gAP0+aDxmVBadI0IIdU30ZqePIeJQZjCtnoZWMlkdI4m92BwbHcOI4C/Dmg2VjA0BrQAAAABoABuAQVICAgICAgICAgICAgICAgxu0mGuqqSenY8RumjLA9zS4NvvuARwutb15qzCbT5vwctcm2+07uIYv0O4vclklLUNHutbI+J34XNsPVRVwxXsvZeI2zT7f2atXbA4zT6voqjT/AJIbUf8AaLkmksV1FfCWGkbVRvEb2yskcQGxvjcHuJNgA0i5N1pOOs+C3TW5Yjpd03YDo7xOSaCpq2tpIY5YpMkrT7TKGODsvVg9i9iO1YjkVmunjfdpl4veaTTvvEw7srLiCC1UuIY8jeGOI8QNEGnPaHjXigx0uGuvpI8DlcIKBhw+NzneJt+SCt8obZrbAcgg3XZ0/wC7Rnnn/nKDJICAgICAgICAgICAgICAgICC3UVDI2l8jmsY0Xc97g1rRzJOgWJmI6y2rS155axvMtMxDpTwuJ2VpmqLEgugiBYLd7y2/ldQTqaR73Ux8F1N43navxn+Il7cE2/wyse2NkvVyk9hk7ercSdLNd7pOu4G62pnpZDn4ZqMMc0xvHnHX7+jalM54gIBQafJHkc9g3Nc4DwBICCw9yDxVc2UEncBqgxEL3PdfhwQdRwqLJBE3lG2/iRc/NB6kBAQEBAQEBAQEBAQEBAQEGqbc7ZMw9oYwNkqpG3Yx3uRt3Z321tcGw42O5V8+eMfSO7rcL4XbWTzWnakePn7o/vRxTaPaGqrHXqJXSWNw33Y2dzWDQeO/vVGb2v1tL1VNPh00cmGu3nPjPxnv+zCrDKEY3dr6Itq31Ub6OocXzQNDonuN3SQ3tZx4lpIF+ThyV7T5JtHLLzHF9HXFaMtI6T3+P3dGVlxhAQalXn6WT77vzQeKQoMNi0m5vM6+AQKOPcBxQdSaLADkglAQEBAQEBAQEBAQEBAQEBB83bZ4m6evq3uP9/IxvcyNxYwejR81y8m9rzL3WimuLTUrHlE/OessC4rTZPvv1QghZYbj0SveMWgDdzmTiT7nVOP8waptPvzw5vFtvytt/d+v8bvoBdB5EQEGoVx+ll/xH/zFB4ZigwNS7NKeQsEGTwtl5Ixzewf5gg6QgICAgICAgICCm6BdAugXQLoF0C6BdB859IeGOpMRqWuBDZZHTxE7nMlcXaeDi5v7qpXptaXp9JqefBX3Rt9GuRvDrgbxrbiR3KK9PFewZ4n2ZFGtiMOu9DOzb4w+vmaW9azJTNcLExkguktyNmgdwJ3EK5p8e3tS83xjVxeYw1nt3+Pk6jmVpxDMgh8gAJO4C5QafVvu97vrOcfC5ug8E8gQYeMdo95QZvAmXnhA+u0/h1P5IN+ugXQLoF0C6BdBKBdAugt5kEZkEZ0DOgZ0EZ0EdYgjrEGv7Y7MU2Jw9VNdkjLmGdgBkhcd/3mmwu3jYbiARrasW7psOa2Kd4cYxXoqxeJ/wBC2OqbfsvimZGbcCWyFpB8L+Kj/DldjWVn3PfgnRZistjVSQUjOOYiom/Cw5T+Jafl4lLHFslI2jr8XQsC6OcOpi18gfVytNwZyOrB7om6H97Mt64KVV83E9RljbfaPd/d26dapnPOuQOtQeDGaqzA0b3HXwH+tkGqVk5QMLpHSNnld7kUUlvtSZDYeW/0QYmMaoNl2XZ9MD9Vjj+n6oNvzoGZBIcgkOQTmQLoJugXQLoLN0EEoKS5BSXIKS9BS6RBbMyC26oQeeSutz9EHnfituDvRBb/AGwOTvRBUMUvwd6ILra8ngfRBcbVFBdbOUGPxJxcb8AEGAla57srRckgDzPFBss7GQ0rox9RzRze5w1P5lBqMcJvuQbFgcgie5z9OwQNLkm45IM5DiDXcx42Qetr0FQcgnMgnMgnMgkOQTdAzIKbIIsgpIQQWoKSxBTkQQY0FBiCCkwjkgpMA5D0QUGAcggpMQ5IIyBBSbILM7xlIBDTwJ3IPEMTjb2X2DvEEHwKC43FmAWblHhYIMdjFdnYC0Fzmn3W6kg79PRBiI6943xS/wANx/RB6Bi/OOX+E/8AogvxYxwDJSf8N/8ARBs+H1B6tt99te65vZB7BKgqEiCsPQVByCQ5BVmQTdBcIQRZAsgjKgjKgZUEFqCksQRkQQY0EGNBT1SCDCgo9mQWpKFrt4ug8FRs1TP96MeIJafkg8/+x9Nw60eErv1QXqbZiCM3bnJ5ueXIPa3CmBBcbQBBcbRhBUKZBWIEEiFBPVoKhGgkMQTkQTlQXrIFkCyCLIFkCyBZBGVAyoGVALUEZUDIgZUEZUDIgZEE5EDKgZUE5UDKgnKgZUDKgZUDKgnKgZUFSAgIFkEIJsgiyBZAsgWQLIFkCyBZAsgWQLIFkCyBZBNkCyBZAQLICAgWQLIJQEBBCAgICAgICAgICAgFAQEBAQEBAQSgICAgICAg/9k=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99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Code and Data into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31</a:t>
            </a:fld>
            <a:endParaRPr kumimoji="0" lang="en-US" dirty="0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828801"/>
            <a:ext cx="26860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219200"/>
            <a:ext cx="91249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64950D-58CC-45A5-B31A-18E8E5E2F5A6}"/>
              </a:ext>
            </a:extLst>
          </p:cNvPr>
          <p:cNvSpPr txBox="1"/>
          <p:nvPr/>
        </p:nvSpPr>
        <p:spPr>
          <a:xfrm>
            <a:off x="7620000" y="4572000"/>
            <a:ext cx="2514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C00000"/>
                </a:solidFill>
              </a:rPr>
              <a:t>Stack is mandatory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C00000"/>
                </a:solidFill>
              </a:rPr>
              <a:t>Heap is used only if dynamic allocation (e.g. </a:t>
            </a:r>
            <a:r>
              <a:rPr lang="en-US" sz="1300" b="1" i="1" dirty="0">
                <a:solidFill>
                  <a:srgbClr val="C00000"/>
                </a:solidFill>
              </a:rPr>
              <a:t>malloc</a:t>
            </a:r>
            <a:r>
              <a:rPr lang="en-US" sz="1300" b="1" dirty="0">
                <a:solidFill>
                  <a:srgbClr val="C00000"/>
                </a:solidFill>
              </a:rPr>
              <a:t>, </a:t>
            </a:r>
            <a:r>
              <a:rPr lang="en-US" sz="1300" b="1" i="1" dirty="0">
                <a:solidFill>
                  <a:srgbClr val="C00000"/>
                </a:solidFill>
              </a:rPr>
              <a:t>calloc</a:t>
            </a:r>
            <a:r>
              <a:rPr lang="en-US" sz="1300" b="1" dirty="0">
                <a:solidFill>
                  <a:srgbClr val="C00000"/>
                </a:solidFill>
              </a:rPr>
              <a:t>) is used. </a:t>
            </a:r>
          </a:p>
        </p:txBody>
      </p:sp>
    </p:spTree>
    <p:extLst>
      <p:ext uri="{BB962C8B-B14F-4D97-AF65-F5344CB8AC3E}">
        <p14:creationId xmlns:p14="http://schemas.microsoft.com/office/powerpoint/2010/main" val="2064232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of a Binary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32</a:t>
            </a:fld>
            <a:endParaRPr kumimoji="0" 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777" y="1294068"/>
            <a:ext cx="9017561" cy="4954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358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" y="6351331"/>
            <a:ext cx="456931" cy="27467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27" tIns="45714" rIns="91427" bIns="45714"/>
          <a:lstStyle/>
          <a:p>
            <a:fld id="{EC4A1ABF-A7D6-487E-8C83-4E5B5028A8FD}" type="slidenum">
              <a:rPr lang="fr-FR"/>
              <a:pPr/>
              <a:t>33</a:t>
            </a:fld>
            <a:endParaRPr lang="fr-FR" dirty="0"/>
          </a:p>
        </p:txBody>
      </p:sp>
      <p:sp>
        <p:nvSpPr>
          <p:cNvPr id="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8192"/>
            <a:ext cx="8075240" cy="762000"/>
          </a:xfrm>
          <a:noFill/>
          <a:ln>
            <a:miter lim="800000"/>
            <a:headEnd/>
            <a:tailEnd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/>
              <a:t>STM32L4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447800"/>
            <a:ext cx="15335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95400"/>
            <a:ext cx="7034486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393810" y="6304002"/>
            <a:ext cx="1257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from st.com</a:t>
            </a:r>
          </a:p>
        </p:txBody>
      </p:sp>
    </p:spTree>
    <p:extLst>
      <p:ext uri="{BB962C8B-B14F-4D97-AF65-F5344CB8AC3E}">
        <p14:creationId xmlns:p14="http://schemas.microsoft.com/office/powerpoint/2010/main" val="212243223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 </a:t>
            </a:r>
            <a:br>
              <a:rPr lang="en-US" dirty="0"/>
            </a:br>
            <a:r>
              <a:rPr lang="en-US" dirty="0"/>
              <a:t>Map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34</a:t>
            </a:fld>
            <a:endParaRPr kumimoji="0"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670" y="228600"/>
            <a:ext cx="565069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4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7888" y="1418590"/>
            <a:ext cx="6324600" cy="49377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Memory is arranged as a series of “locations”</a:t>
            </a:r>
          </a:p>
          <a:p>
            <a:pPr lvl="1"/>
            <a:r>
              <a:rPr lang="en-US" dirty="0"/>
              <a:t>Each location has a unique “address”</a:t>
            </a:r>
          </a:p>
          <a:p>
            <a:pPr lvl="1"/>
            <a:r>
              <a:rPr lang="en-US" dirty="0"/>
              <a:t>Each location holds a byte (</a:t>
            </a:r>
            <a:r>
              <a:rPr lang="en-US" b="1" i="1" dirty="0">
                <a:solidFill>
                  <a:srgbClr val="C00000"/>
                </a:solidFill>
              </a:rPr>
              <a:t>byte-addressable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e.g. the memory location at address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0x080001B0</a:t>
            </a:r>
            <a:r>
              <a:rPr lang="en-US" dirty="0"/>
              <a:t> contains the byte value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0x70</a:t>
            </a:r>
            <a:r>
              <a:rPr lang="en-US" dirty="0"/>
              <a:t>, i.e.,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112</a:t>
            </a:r>
          </a:p>
          <a:p>
            <a:r>
              <a:rPr lang="en-US" dirty="0"/>
              <a:t>The number of locations in memory is limited</a:t>
            </a:r>
          </a:p>
          <a:p>
            <a:pPr lvl="1"/>
            <a:r>
              <a:rPr lang="en-US" dirty="0"/>
              <a:t>e.g. 4 GB of RAM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/>
              <a:t> Gigabyte (GB) = 2</a:t>
            </a:r>
            <a:r>
              <a:rPr lang="en-US" baseline="30000" dirty="0"/>
              <a:t>30</a:t>
            </a:r>
            <a:r>
              <a:rPr lang="en-US" dirty="0"/>
              <a:t> bytes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32</a:t>
            </a:r>
            <a:r>
              <a:rPr lang="en-US" dirty="0"/>
              <a:t> locations </a:t>
            </a:r>
            <a:r>
              <a:rPr lang="en-US" dirty="0">
                <a:latin typeface="Wingdings"/>
                <a:ea typeface="Wingdings"/>
                <a:cs typeface="Wingdings"/>
              </a:rPr>
              <a:t></a:t>
            </a:r>
            <a:r>
              <a:rPr lang="en-US" dirty="0"/>
              <a:t> 4,294,967,296 locations!</a:t>
            </a:r>
          </a:p>
          <a:p>
            <a:r>
              <a:rPr lang="en-US" dirty="0"/>
              <a:t>Values stored at each location can represent either </a:t>
            </a:r>
            <a:r>
              <a:rPr lang="en-US" dirty="0">
                <a:solidFill>
                  <a:srgbClr val="C00000"/>
                </a:solidFill>
              </a:rPr>
              <a:t>program data </a:t>
            </a:r>
            <a:r>
              <a:rPr lang="en-US" dirty="0"/>
              <a:t>or </a:t>
            </a:r>
            <a:r>
              <a:rPr lang="en-US" dirty="0">
                <a:solidFill>
                  <a:srgbClr val="C00000"/>
                </a:solidFill>
              </a:rPr>
              <a:t>program instructions</a:t>
            </a:r>
          </a:p>
          <a:p>
            <a:pPr lvl="1"/>
            <a:r>
              <a:rPr lang="en-US" dirty="0"/>
              <a:t>e.g. the value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0x70</a:t>
            </a:r>
            <a:r>
              <a:rPr lang="en-US" dirty="0"/>
              <a:t> might be the code used to tell the processor to add two values together</a:t>
            </a:r>
          </a:p>
          <a:p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136648" y="6356350"/>
            <a:ext cx="1981200" cy="365760"/>
          </a:xfrm>
        </p:spPr>
        <p:txBody>
          <a:bodyPr/>
          <a:lstStyle/>
          <a:p>
            <a:fld id="{AEE14D4A-FE32-40AF-B06D-E9622816B10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16600" y="3126270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 70    </a:t>
            </a:r>
          </a:p>
          <a:p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 BC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 18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 01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 A0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79271" y="603146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52972" y="12954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</a:p>
        </p:txBody>
      </p:sp>
      <p:sp>
        <p:nvSpPr>
          <p:cNvPr id="9" name="Rectangle 8"/>
          <p:cNvSpPr/>
          <p:nvPr/>
        </p:nvSpPr>
        <p:spPr>
          <a:xfrm>
            <a:off x="9280606" y="3124200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0x080001B0</a:t>
            </a:r>
          </a:p>
          <a:p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0x080001AF</a:t>
            </a:r>
          </a:p>
          <a:p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0x080001AE</a:t>
            </a:r>
          </a:p>
          <a:p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0x080001AD</a:t>
            </a:r>
          </a:p>
          <a:p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0x080001AC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16601" y="6399229"/>
            <a:ext cx="19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82114" y="545068"/>
            <a:ext cx="857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Address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1" y="5450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Data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8608244" y="896034"/>
            <a:ext cx="766557" cy="399366"/>
            <a:chOff x="7084243" y="933071"/>
            <a:chExt cx="766557" cy="39936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7084243" y="1071571"/>
              <a:ext cx="0" cy="260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778400" y="1071571"/>
              <a:ext cx="0" cy="260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4243" y="1202004"/>
              <a:ext cx="688157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156379" y="933071"/>
              <a:ext cx="6944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8 bits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10591800" y="1034534"/>
            <a:ext cx="0" cy="260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302400" y="1164967"/>
            <a:ext cx="1289400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525001" y="91440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32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3C35-3755-9847-99E1-F16A7E5149DE}" type="slidenum">
              <a:rPr lang="en-US"/>
              <a:pPr/>
              <a:t>5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3724275" y="233838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37194" y="1821623"/>
            <a:ext cx="359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Instructions and data are stored in the same memory.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1" y="1410035"/>
            <a:ext cx="191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Von-Neumann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19927" y="1410035"/>
            <a:ext cx="1185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Harvard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15000" y="1410036"/>
            <a:ext cx="0" cy="484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1" y="1810146"/>
            <a:ext cx="365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 and instructions are stored into separate memories. 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133" y="3275949"/>
            <a:ext cx="27622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276601"/>
            <a:ext cx="27622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411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3C35-3755-9847-99E1-F16A7E5149DE}" type="slidenum">
              <a:rPr lang="en-US"/>
              <a:pPr/>
              <a:t>6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3724275" y="233838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194" y="2667001"/>
            <a:ext cx="3636372" cy="2989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37194" y="1821623"/>
            <a:ext cx="359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Instructions and data are stored in the same memory.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673400"/>
            <a:ext cx="3650093" cy="340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43201" y="1410035"/>
            <a:ext cx="191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Von-Neumann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19927" y="1410035"/>
            <a:ext cx="1185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Harvard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15000" y="1410036"/>
            <a:ext cx="0" cy="484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1" y="1810146"/>
            <a:ext cx="365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 and instructions are stored into separate memories. </a:t>
            </a:r>
          </a:p>
        </p:txBody>
      </p:sp>
    </p:spTree>
    <p:extLst>
      <p:ext uri="{BB962C8B-B14F-4D97-AF65-F5344CB8AC3E}">
        <p14:creationId xmlns:p14="http://schemas.microsoft.com/office/powerpoint/2010/main" val="130829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Neumann vs. Harvard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Harvard allows two simultaneous memory fetches.</a:t>
            </a:r>
          </a:p>
          <a:p>
            <a:r>
              <a:rPr lang="en-US" dirty="0"/>
              <a:t>Most DSPs use Harvard architecture for streaming data:</a:t>
            </a:r>
          </a:p>
          <a:p>
            <a:pPr lvl="1"/>
            <a:r>
              <a:rPr lang="en-US" dirty="0"/>
              <a:t>greater memory bandwidth</a:t>
            </a:r>
          </a:p>
          <a:p>
            <a:pPr lvl="1"/>
            <a:r>
              <a:rPr lang="en-US" dirty="0"/>
              <a:t>more predictable bandwidth</a:t>
            </a:r>
          </a:p>
          <a:p>
            <a:r>
              <a:rPr lang="en-US" dirty="0"/>
              <a:t>von Neumann allows more flexible placement of instructions and data, hence more efficient memory space utilization</a:t>
            </a:r>
          </a:p>
        </p:txBody>
      </p:sp>
    </p:spTree>
    <p:extLst>
      <p:ext uri="{BB962C8B-B14F-4D97-AF65-F5344CB8AC3E}">
        <p14:creationId xmlns:p14="http://schemas.microsoft.com/office/powerpoint/2010/main" val="36967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0064-FED4-4CA4-A2B9-4727A9D3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ARM Cortex-M Series Family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04C90F-CA76-4531-AEEA-4F76F67B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290A4-A52E-490C-A018-C9ED15E0966D}"/>
              </a:ext>
            </a:extLst>
          </p:cNvPr>
          <p:cNvSpPr txBox="1"/>
          <p:nvPr/>
        </p:nvSpPr>
        <p:spPr>
          <a:xfrm>
            <a:off x="1837194" y="1821623"/>
            <a:ext cx="359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Instructions and data are stored in the same memory.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B3AD8-FADA-4F7A-B815-1B2D85F36EC2}"/>
              </a:ext>
            </a:extLst>
          </p:cNvPr>
          <p:cNvSpPr txBox="1"/>
          <p:nvPr/>
        </p:nvSpPr>
        <p:spPr>
          <a:xfrm>
            <a:off x="2743201" y="1410035"/>
            <a:ext cx="191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Von-Neumann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84527-C9CB-4208-90E2-189579A115D0}"/>
              </a:ext>
            </a:extLst>
          </p:cNvPr>
          <p:cNvSpPr txBox="1"/>
          <p:nvPr/>
        </p:nvSpPr>
        <p:spPr>
          <a:xfrm>
            <a:off x="7819927" y="1410035"/>
            <a:ext cx="1185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Harvard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6F0AE-20E7-4B0E-AD21-B50132960117}"/>
              </a:ext>
            </a:extLst>
          </p:cNvPr>
          <p:cNvSpPr txBox="1"/>
          <p:nvPr/>
        </p:nvSpPr>
        <p:spPr>
          <a:xfrm>
            <a:off x="6400801" y="1810146"/>
            <a:ext cx="365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 and instructions are stored into separate memories.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A28F77-7033-4C7B-8630-60425783D715}"/>
              </a:ext>
            </a:extLst>
          </p:cNvPr>
          <p:cNvCxnSpPr/>
          <p:nvPr/>
        </p:nvCxnSpPr>
        <p:spPr>
          <a:xfrm>
            <a:off x="5715000" y="1410036"/>
            <a:ext cx="0" cy="484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6">
            <a:extLst>
              <a:ext uri="{FF2B5EF4-FFF2-40B4-BE49-F238E27FC236}">
                <a16:creationId xmlns:a16="http://schemas.microsoft.com/office/drawing/2014/main" id="{8417C225-F83D-4816-A449-BECAAC103419}"/>
              </a:ext>
            </a:extLst>
          </p:cNvPr>
          <p:cNvGrpSpPr>
            <a:grpSpLocks/>
          </p:cNvGrpSpPr>
          <p:nvPr/>
        </p:nvGrpSpPr>
        <p:grpSpPr bwMode="auto">
          <a:xfrm>
            <a:off x="2076485" y="2870807"/>
            <a:ext cx="1207526" cy="1101376"/>
            <a:chOff x="6790786" y="4391025"/>
            <a:chExt cx="1227904" cy="1227904"/>
          </a:xfrm>
        </p:grpSpPr>
        <p:grpSp>
          <p:nvGrpSpPr>
            <p:cNvPr id="10" name="Group 7">
              <a:extLst>
                <a:ext uri="{FF2B5EF4-FFF2-40B4-BE49-F238E27FC236}">
                  <a16:creationId xmlns:a16="http://schemas.microsoft.com/office/drawing/2014/main" id="{E714B200-320E-4F41-B7A6-F6F19AF012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6116" y="4391025"/>
              <a:ext cx="817243" cy="1227904"/>
              <a:chOff x="6767513" y="4391025"/>
              <a:chExt cx="817243" cy="122790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E3463D4-2F3A-4345-88A9-1D4B494C1D88}"/>
                  </a:ext>
                </a:extLst>
              </p:cNvPr>
              <p:cNvSpPr/>
              <p:nvPr/>
            </p:nvSpPr>
            <p:spPr bwMode="auto">
              <a:xfrm>
                <a:off x="6766833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93C6CB3-517E-4719-832D-8CECD75DEEAB}"/>
                  </a:ext>
                </a:extLst>
              </p:cNvPr>
              <p:cNvSpPr/>
              <p:nvPr/>
            </p:nvSpPr>
            <p:spPr bwMode="auto">
              <a:xfrm>
                <a:off x="6881057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5B7BE6E-9D0A-454D-800B-15E74BE83B35}"/>
                  </a:ext>
                </a:extLst>
              </p:cNvPr>
              <p:cNvSpPr/>
              <p:nvPr/>
            </p:nvSpPr>
            <p:spPr bwMode="auto">
              <a:xfrm>
                <a:off x="6985762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4F69FD1-5616-413F-9B1C-EE6965CB4F38}"/>
                  </a:ext>
                </a:extLst>
              </p:cNvPr>
              <p:cNvSpPr/>
              <p:nvPr/>
            </p:nvSpPr>
            <p:spPr bwMode="auto">
              <a:xfrm>
                <a:off x="7099986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D65F24E-2189-4FB0-9862-3F9C53DAA7EA}"/>
                  </a:ext>
                </a:extLst>
              </p:cNvPr>
              <p:cNvSpPr/>
              <p:nvPr/>
            </p:nvSpPr>
            <p:spPr bwMode="auto">
              <a:xfrm>
                <a:off x="7206278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8B2E214-F4E9-4422-804A-8BBA4F396EF5}"/>
                  </a:ext>
                </a:extLst>
              </p:cNvPr>
              <p:cNvSpPr/>
              <p:nvPr/>
            </p:nvSpPr>
            <p:spPr bwMode="auto">
              <a:xfrm>
                <a:off x="7320502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E05CB2A-E924-4287-B638-9FB9BA78C38A}"/>
                  </a:ext>
                </a:extLst>
              </p:cNvPr>
              <p:cNvSpPr/>
              <p:nvPr/>
            </p:nvSpPr>
            <p:spPr bwMode="auto">
              <a:xfrm>
                <a:off x="7425207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3B8A551-F093-433E-99E5-7B5F78F71658}"/>
                  </a:ext>
                </a:extLst>
              </p:cNvPr>
              <p:cNvSpPr/>
              <p:nvPr/>
            </p:nvSpPr>
            <p:spPr bwMode="auto">
              <a:xfrm>
                <a:off x="7539430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CDAFE8A7-1C63-4EF2-9DFB-4D7ABAFB5074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996116" y="4386262"/>
              <a:ext cx="817243" cy="1227904"/>
              <a:chOff x="6767513" y="4391025"/>
              <a:chExt cx="817243" cy="122790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E3A69D6-6525-4320-95F5-6D56D73797DB}"/>
                  </a:ext>
                </a:extLst>
              </p:cNvPr>
              <p:cNvSpPr/>
              <p:nvPr/>
            </p:nvSpPr>
            <p:spPr bwMode="auto">
              <a:xfrm>
                <a:off x="6767096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58AC61E-21BC-4F43-B341-32C7A0488506}"/>
                  </a:ext>
                </a:extLst>
              </p:cNvPr>
              <p:cNvSpPr/>
              <p:nvPr/>
            </p:nvSpPr>
            <p:spPr bwMode="auto">
              <a:xfrm>
                <a:off x="6881467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1511E4-F9E1-409B-8418-C2547D89895E}"/>
                  </a:ext>
                </a:extLst>
              </p:cNvPr>
              <p:cNvSpPr/>
              <p:nvPr/>
            </p:nvSpPr>
            <p:spPr bwMode="auto">
              <a:xfrm>
                <a:off x="6986308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17D8F76-E5DB-48B7-BA78-0C3AD5B79DA3}"/>
                  </a:ext>
                </a:extLst>
              </p:cNvPr>
              <p:cNvSpPr/>
              <p:nvPr/>
            </p:nvSpPr>
            <p:spPr bwMode="auto">
              <a:xfrm>
                <a:off x="710067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F011D2C-C184-4210-BA39-2DB2C9C5ADFD}"/>
                  </a:ext>
                </a:extLst>
              </p:cNvPr>
              <p:cNvSpPr/>
              <p:nvPr/>
            </p:nvSpPr>
            <p:spPr bwMode="auto">
              <a:xfrm>
                <a:off x="720551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EB89B35-4A70-49DE-90B3-8F9AB7C2A354}"/>
                  </a:ext>
                </a:extLst>
              </p:cNvPr>
              <p:cNvSpPr/>
              <p:nvPr/>
            </p:nvSpPr>
            <p:spPr bwMode="auto">
              <a:xfrm>
                <a:off x="731989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21E3533-EB75-4514-B824-60D211894AE0}"/>
                  </a:ext>
                </a:extLst>
              </p:cNvPr>
              <p:cNvSpPr/>
              <p:nvPr/>
            </p:nvSpPr>
            <p:spPr bwMode="auto">
              <a:xfrm>
                <a:off x="742473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AB87C16-00BE-466D-A216-5CCE97B61158}"/>
                  </a:ext>
                </a:extLst>
              </p:cNvPr>
              <p:cNvSpPr/>
              <p:nvPr/>
            </p:nvSpPr>
            <p:spPr bwMode="auto">
              <a:xfrm>
                <a:off x="7539103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337E58A-8688-4691-8A19-D857900DEE18}"/>
                </a:ext>
              </a:extLst>
            </p:cNvPr>
            <p:cNvSpPr/>
            <p:nvPr/>
          </p:nvSpPr>
          <p:spPr bwMode="auto">
            <a:xfrm>
              <a:off x="6881213" y="4472038"/>
              <a:ext cx="1058155" cy="1056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ARM</a:t>
              </a:r>
            </a:p>
            <a:p>
              <a:pPr algn="ctr">
                <a:defRPr/>
              </a:pPr>
              <a:r>
                <a:rPr lang="en-GB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Cortex-M0</a:t>
              </a:r>
            </a:p>
          </p:txBody>
        </p:sp>
      </p:grpSp>
      <p:grpSp>
        <p:nvGrpSpPr>
          <p:cNvPr id="29" name="Group 6">
            <a:extLst>
              <a:ext uri="{FF2B5EF4-FFF2-40B4-BE49-F238E27FC236}">
                <a16:creationId xmlns:a16="http://schemas.microsoft.com/office/drawing/2014/main" id="{D3AB79EC-FDFB-4A53-8687-EC720D05A8F6}"/>
              </a:ext>
            </a:extLst>
          </p:cNvPr>
          <p:cNvGrpSpPr>
            <a:grpSpLocks/>
          </p:cNvGrpSpPr>
          <p:nvPr/>
        </p:nvGrpSpPr>
        <p:grpSpPr bwMode="auto">
          <a:xfrm>
            <a:off x="2086548" y="4441720"/>
            <a:ext cx="1207526" cy="1101376"/>
            <a:chOff x="6790786" y="4391025"/>
            <a:chExt cx="1227904" cy="1227904"/>
          </a:xfrm>
        </p:grpSpPr>
        <p:grpSp>
          <p:nvGrpSpPr>
            <p:cNvPr id="30" name="Group 7">
              <a:extLst>
                <a:ext uri="{FF2B5EF4-FFF2-40B4-BE49-F238E27FC236}">
                  <a16:creationId xmlns:a16="http://schemas.microsoft.com/office/drawing/2014/main" id="{B51510F2-4C34-4517-BDB5-5F887A57FE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6116" y="4391025"/>
              <a:ext cx="817243" cy="1227904"/>
              <a:chOff x="6767513" y="4391025"/>
              <a:chExt cx="817243" cy="122790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E6CA901-73D0-4D73-A2C1-CFF6B898B285}"/>
                  </a:ext>
                </a:extLst>
              </p:cNvPr>
              <p:cNvSpPr/>
              <p:nvPr/>
            </p:nvSpPr>
            <p:spPr bwMode="auto">
              <a:xfrm>
                <a:off x="6766833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6AE8F3C-D234-49C2-8FDD-01E68EA57EFA}"/>
                  </a:ext>
                </a:extLst>
              </p:cNvPr>
              <p:cNvSpPr/>
              <p:nvPr/>
            </p:nvSpPr>
            <p:spPr bwMode="auto">
              <a:xfrm>
                <a:off x="6881057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30203D6-1D1D-4CDD-993F-6B87792550D2}"/>
                  </a:ext>
                </a:extLst>
              </p:cNvPr>
              <p:cNvSpPr/>
              <p:nvPr/>
            </p:nvSpPr>
            <p:spPr bwMode="auto">
              <a:xfrm>
                <a:off x="6985762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091FA4F-1B1F-4A16-A4D1-4335A77E80AB}"/>
                  </a:ext>
                </a:extLst>
              </p:cNvPr>
              <p:cNvSpPr/>
              <p:nvPr/>
            </p:nvSpPr>
            <p:spPr bwMode="auto">
              <a:xfrm>
                <a:off x="7099986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FA8DE51-0466-4025-9106-BB0877367DF4}"/>
                  </a:ext>
                </a:extLst>
              </p:cNvPr>
              <p:cNvSpPr/>
              <p:nvPr/>
            </p:nvSpPr>
            <p:spPr bwMode="auto">
              <a:xfrm>
                <a:off x="7206278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02F36AA-DA16-4FE7-9A17-E6B64B224F2A}"/>
                  </a:ext>
                </a:extLst>
              </p:cNvPr>
              <p:cNvSpPr/>
              <p:nvPr/>
            </p:nvSpPr>
            <p:spPr bwMode="auto">
              <a:xfrm>
                <a:off x="7320502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7CA364D-DD50-4DA6-9458-6948F29B6690}"/>
                  </a:ext>
                </a:extLst>
              </p:cNvPr>
              <p:cNvSpPr/>
              <p:nvPr/>
            </p:nvSpPr>
            <p:spPr bwMode="auto">
              <a:xfrm>
                <a:off x="7425207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7673B77-A8EE-4EC9-BE95-FD073448611F}"/>
                  </a:ext>
                </a:extLst>
              </p:cNvPr>
              <p:cNvSpPr/>
              <p:nvPr/>
            </p:nvSpPr>
            <p:spPr bwMode="auto">
              <a:xfrm>
                <a:off x="7539430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31" name="Group 8">
              <a:extLst>
                <a:ext uri="{FF2B5EF4-FFF2-40B4-BE49-F238E27FC236}">
                  <a16:creationId xmlns:a16="http://schemas.microsoft.com/office/drawing/2014/main" id="{F59730A1-A34D-4623-97DD-EC90CD58407C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996116" y="4386262"/>
              <a:ext cx="817243" cy="1227904"/>
              <a:chOff x="6767513" y="4391025"/>
              <a:chExt cx="817243" cy="122790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0A0993B-0400-47F0-80B8-5C4182C428E5}"/>
                  </a:ext>
                </a:extLst>
              </p:cNvPr>
              <p:cNvSpPr/>
              <p:nvPr/>
            </p:nvSpPr>
            <p:spPr bwMode="auto">
              <a:xfrm>
                <a:off x="6767096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D543212-96DE-4F69-BDED-2222397B114D}"/>
                  </a:ext>
                </a:extLst>
              </p:cNvPr>
              <p:cNvSpPr/>
              <p:nvPr/>
            </p:nvSpPr>
            <p:spPr bwMode="auto">
              <a:xfrm>
                <a:off x="6881467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1DB57E4-5934-48D3-81B8-C1975E868F44}"/>
                  </a:ext>
                </a:extLst>
              </p:cNvPr>
              <p:cNvSpPr/>
              <p:nvPr/>
            </p:nvSpPr>
            <p:spPr bwMode="auto">
              <a:xfrm>
                <a:off x="6986308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6B0E42D-5CCC-4FDD-88C0-4F27F5D56A25}"/>
                  </a:ext>
                </a:extLst>
              </p:cNvPr>
              <p:cNvSpPr/>
              <p:nvPr/>
            </p:nvSpPr>
            <p:spPr bwMode="auto">
              <a:xfrm>
                <a:off x="710067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F63A85F-EA30-4942-8300-8FA6F3397A48}"/>
                  </a:ext>
                </a:extLst>
              </p:cNvPr>
              <p:cNvSpPr/>
              <p:nvPr/>
            </p:nvSpPr>
            <p:spPr bwMode="auto">
              <a:xfrm>
                <a:off x="720551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E67F62C-A8EE-424C-A2B6-99AAF2805C6D}"/>
                  </a:ext>
                </a:extLst>
              </p:cNvPr>
              <p:cNvSpPr/>
              <p:nvPr/>
            </p:nvSpPr>
            <p:spPr bwMode="auto">
              <a:xfrm>
                <a:off x="731989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FEB3B0-47BA-4BF4-9E20-7EC631093155}"/>
                  </a:ext>
                </a:extLst>
              </p:cNvPr>
              <p:cNvSpPr/>
              <p:nvPr/>
            </p:nvSpPr>
            <p:spPr bwMode="auto">
              <a:xfrm>
                <a:off x="742473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4F226A6-E4FB-475E-A0F1-EB0591B707E6}"/>
                  </a:ext>
                </a:extLst>
              </p:cNvPr>
              <p:cNvSpPr/>
              <p:nvPr/>
            </p:nvSpPr>
            <p:spPr bwMode="auto">
              <a:xfrm>
                <a:off x="7539103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AED5DEE-910C-4DC3-BBF5-C0048FC496A7}"/>
                </a:ext>
              </a:extLst>
            </p:cNvPr>
            <p:cNvSpPr/>
            <p:nvPr/>
          </p:nvSpPr>
          <p:spPr bwMode="auto">
            <a:xfrm>
              <a:off x="6881213" y="4472038"/>
              <a:ext cx="1058155" cy="1056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ARM</a:t>
              </a:r>
            </a:p>
            <a:p>
              <a:pPr algn="ctr">
                <a:defRPr/>
              </a:pPr>
              <a:r>
                <a:rPr lang="en-GB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Cortex-M1</a:t>
              </a:r>
            </a:p>
          </p:txBody>
        </p:sp>
      </p:grpSp>
      <p:grpSp>
        <p:nvGrpSpPr>
          <p:cNvPr id="49" name="Group 6">
            <a:extLst>
              <a:ext uri="{FF2B5EF4-FFF2-40B4-BE49-F238E27FC236}">
                <a16:creationId xmlns:a16="http://schemas.microsoft.com/office/drawing/2014/main" id="{4DD5CF1F-80A5-4359-B788-D7ECFFCBBB68}"/>
              </a:ext>
            </a:extLst>
          </p:cNvPr>
          <p:cNvGrpSpPr>
            <a:grpSpLocks/>
          </p:cNvGrpSpPr>
          <p:nvPr/>
        </p:nvGrpSpPr>
        <p:grpSpPr bwMode="auto">
          <a:xfrm>
            <a:off x="3938905" y="2866300"/>
            <a:ext cx="1207526" cy="1101376"/>
            <a:chOff x="6790786" y="4391025"/>
            <a:chExt cx="1227904" cy="1227904"/>
          </a:xfrm>
        </p:grpSpPr>
        <p:grpSp>
          <p:nvGrpSpPr>
            <p:cNvPr id="50" name="Group 7">
              <a:extLst>
                <a:ext uri="{FF2B5EF4-FFF2-40B4-BE49-F238E27FC236}">
                  <a16:creationId xmlns:a16="http://schemas.microsoft.com/office/drawing/2014/main" id="{62E7C0BE-C44B-4C22-8220-E19F9AB0A4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6116" y="4391025"/>
              <a:ext cx="817243" cy="1227904"/>
              <a:chOff x="6767513" y="4391025"/>
              <a:chExt cx="817243" cy="122790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16EE86C-EF75-41E9-9A11-600194A4B4A0}"/>
                  </a:ext>
                </a:extLst>
              </p:cNvPr>
              <p:cNvSpPr/>
              <p:nvPr/>
            </p:nvSpPr>
            <p:spPr bwMode="auto">
              <a:xfrm>
                <a:off x="6766833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E46ABE8-AF2E-4A46-8988-53491AB5F0D5}"/>
                  </a:ext>
                </a:extLst>
              </p:cNvPr>
              <p:cNvSpPr/>
              <p:nvPr/>
            </p:nvSpPr>
            <p:spPr bwMode="auto">
              <a:xfrm>
                <a:off x="6881057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4C10C91-2322-49E0-A218-C7CAF5AAE59D}"/>
                  </a:ext>
                </a:extLst>
              </p:cNvPr>
              <p:cNvSpPr/>
              <p:nvPr/>
            </p:nvSpPr>
            <p:spPr bwMode="auto">
              <a:xfrm>
                <a:off x="6985762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102F3DE-7DA1-43E8-8451-8958EB89DACB}"/>
                  </a:ext>
                </a:extLst>
              </p:cNvPr>
              <p:cNvSpPr/>
              <p:nvPr/>
            </p:nvSpPr>
            <p:spPr bwMode="auto">
              <a:xfrm>
                <a:off x="7099986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32D393D-D338-4F15-B268-4BEE6130F8B2}"/>
                  </a:ext>
                </a:extLst>
              </p:cNvPr>
              <p:cNvSpPr/>
              <p:nvPr/>
            </p:nvSpPr>
            <p:spPr bwMode="auto">
              <a:xfrm>
                <a:off x="7206278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6B5617E-9148-42A5-A33B-6A6856A9322C}"/>
                  </a:ext>
                </a:extLst>
              </p:cNvPr>
              <p:cNvSpPr/>
              <p:nvPr/>
            </p:nvSpPr>
            <p:spPr bwMode="auto">
              <a:xfrm>
                <a:off x="7320502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998A2F9-8C1E-4476-9845-1794A3747FA2}"/>
                  </a:ext>
                </a:extLst>
              </p:cNvPr>
              <p:cNvSpPr/>
              <p:nvPr/>
            </p:nvSpPr>
            <p:spPr bwMode="auto">
              <a:xfrm>
                <a:off x="7425207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E3A93FB-00DE-45BE-97AC-7F3D32F9B57E}"/>
                  </a:ext>
                </a:extLst>
              </p:cNvPr>
              <p:cNvSpPr/>
              <p:nvPr/>
            </p:nvSpPr>
            <p:spPr bwMode="auto">
              <a:xfrm>
                <a:off x="7539430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51" name="Group 8">
              <a:extLst>
                <a:ext uri="{FF2B5EF4-FFF2-40B4-BE49-F238E27FC236}">
                  <a16:creationId xmlns:a16="http://schemas.microsoft.com/office/drawing/2014/main" id="{E35B690F-A2CF-4F2C-9C82-7CA843CEF13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996116" y="4386262"/>
              <a:ext cx="817243" cy="1227904"/>
              <a:chOff x="6767513" y="4391025"/>
              <a:chExt cx="817243" cy="122790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97A799F-6E23-48B0-B6A9-D256502DAA64}"/>
                  </a:ext>
                </a:extLst>
              </p:cNvPr>
              <p:cNvSpPr/>
              <p:nvPr/>
            </p:nvSpPr>
            <p:spPr bwMode="auto">
              <a:xfrm>
                <a:off x="6767096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E0D7D22-CA94-48F9-9787-07861E35C706}"/>
                  </a:ext>
                </a:extLst>
              </p:cNvPr>
              <p:cNvSpPr/>
              <p:nvPr/>
            </p:nvSpPr>
            <p:spPr bwMode="auto">
              <a:xfrm>
                <a:off x="6881467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0AB9851-2AA2-4E6F-811F-1C71D86F4A0E}"/>
                  </a:ext>
                </a:extLst>
              </p:cNvPr>
              <p:cNvSpPr/>
              <p:nvPr/>
            </p:nvSpPr>
            <p:spPr bwMode="auto">
              <a:xfrm>
                <a:off x="6986308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8356977-51EE-4C26-B912-EAAE958B3144}"/>
                  </a:ext>
                </a:extLst>
              </p:cNvPr>
              <p:cNvSpPr/>
              <p:nvPr/>
            </p:nvSpPr>
            <p:spPr bwMode="auto">
              <a:xfrm>
                <a:off x="710067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7C0ACFB-9B0E-4314-BEAF-3DC4B5AEAC38}"/>
                  </a:ext>
                </a:extLst>
              </p:cNvPr>
              <p:cNvSpPr/>
              <p:nvPr/>
            </p:nvSpPr>
            <p:spPr bwMode="auto">
              <a:xfrm>
                <a:off x="720551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1B6F677-958C-4F7C-B77C-5D92F777B586}"/>
                  </a:ext>
                </a:extLst>
              </p:cNvPr>
              <p:cNvSpPr/>
              <p:nvPr/>
            </p:nvSpPr>
            <p:spPr bwMode="auto">
              <a:xfrm>
                <a:off x="731989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69F19C0-B8D7-417D-B601-CD36AFC9DEB0}"/>
                  </a:ext>
                </a:extLst>
              </p:cNvPr>
              <p:cNvSpPr/>
              <p:nvPr/>
            </p:nvSpPr>
            <p:spPr bwMode="auto">
              <a:xfrm>
                <a:off x="742473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A82108F-1D1A-4D57-AC51-F9D98B6623A2}"/>
                  </a:ext>
                </a:extLst>
              </p:cNvPr>
              <p:cNvSpPr/>
              <p:nvPr/>
            </p:nvSpPr>
            <p:spPr bwMode="auto">
              <a:xfrm>
                <a:off x="7539103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CFCAF15-8329-42A4-91D0-F08487B76BD4}"/>
                </a:ext>
              </a:extLst>
            </p:cNvPr>
            <p:cNvSpPr/>
            <p:nvPr/>
          </p:nvSpPr>
          <p:spPr bwMode="auto">
            <a:xfrm>
              <a:off x="6881213" y="4472038"/>
              <a:ext cx="1058155" cy="1056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ARM</a:t>
              </a:r>
            </a:p>
            <a:p>
              <a:pPr algn="ctr">
                <a:defRPr/>
              </a:pPr>
              <a:r>
                <a:rPr lang="en-GB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Cortex-M0+</a:t>
              </a:r>
            </a:p>
          </p:txBody>
        </p:sp>
      </p:grpSp>
      <p:grpSp>
        <p:nvGrpSpPr>
          <p:cNvPr id="109" name="Group 6">
            <a:extLst>
              <a:ext uri="{FF2B5EF4-FFF2-40B4-BE49-F238E27FC236}">
                <a16:creationId xmlns:a16="http://schemas.microsoft.com/office/drawing/2014/main" id="{258E1E90-5A5B-4AEE-97CE-0493F38B171F}"/>
              </a:ext>
            </a:extLst>
          </p:cNvPr>
          <p:cNvGrpSpPr>
            <a:grpSpLocks/>
          </p:cNvGrpSpPr>
          <p:nvPr/>
        </p:nvGrpSpPr>
        <p:grpSpPr bwMode="auto">
          <a:xfrm>
            <a:off x="3938904" y="4455657"/>
            <a:ext cx="1207526" cy="1101376"/>
            <a:chOff x="6790786" y="4391025"/>
            <a:chExt cx="1227904" cy="1227904"/>
          </a:xfrm>
        </p:grpSpPr>
        <p:grpSp>
          <p:nvGrpSpPr>
            <p:cNvPr id="110" name="Group 7">
              <a:extLst>
                <a:ext uri="{FF2B5EF4-FFF2-40B4-BE49-F238E27FC236}">
                  <a16:creationId xmlns:a16="http://schemas.microsoft.com/office/drawing/2014/main" id="{2143B845-2ADD-4E0F-A2E2-B2AC25116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6116" y="4391025"/>
              <a:ext cx="817243" cy="1227904"/>
              <a:chOff x="6767513" y="4391025"/>
              <a:chExt cx="817243" cy="1227904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6DC25AF7-50F6-4CAE-9956-7BF996B755F0}"/>
                  </a:ext>
                </a:extLst>
              </p:cNvPr>
              <p:cNvSpPr/>
              <p:nvPr/>
            </p:nvSpPr>
            <p:spPr bwMode="auto">
              <a:xfrm>
                <a:off x="6766833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C6DF2D03-F248-4035-9D80-512BF385BBEB}"/>
                  </a:ext>
                </a:extLst>
              </p:cNvPr>
              <p:cNvSpPr/>
              <p:nvPr/>
            </p:nvSpPr>
            <p:spPr bwMode="auto">
              <a:xfrm>
                <a:off x="6881057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7E4D27A-2C4D-4696-A023-7D59002AD51D}"/>
                  </a:ext>
                </a:extLst>
              </p:cNvPr>
              <p:cNvSpPr/>
              <p:nvPr/>
            </p:nvSpPr>
            <p:spPr bwMode="auto">
              <a:xfrm>
                <a:off x="6985762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ED25358D-25C6-4FF4-A445-A555BEB30BA7}"/>
                  </a:ext>
                </a:extLst>
              </p:cNvPr>
              <p:cNvSpPr/>
              <p:nvPr/>
            </p:nvSpPr>
            <p:spPr bwMode="auto">
              <a:xfrm>
                <a:off x="7099986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FCBD45DF-FD77-4620-A7C2-6221A7690B3F}"/>
                  </a:ext>
                </a:extLst>
              </p:cNvPr>
              <p:cNvSpPr/>
              <p:nvPr/>
            </p:nvSpPr>
            <p:spPr bwMode="auto">
              <a:xfrm>
                <a:off x="7206278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0AEF048-FEA2-4B89-B937-6111AD1BC4F2}"/>
                  </a:ext>
                </a:extLst>
              </p:cNvPr>
              <p:cNvSpPr/>
              <p:nvPr/>
            </p:nvSpPr>
            <p:spPr bwMode="auto">
              <a:xfrm>
                <a:off x="7320502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2464946E-C7EA-4682-AD64-93EB5E3BDE57}"/>
                  </a:ext>
                </a:extLst>
              </p:cNvPr>
              <p:cNvSpPr/>
              <p:nvPr/>
            </p:nvSpPr>
            <p:spPr bwMode="auto">
              <a:xfrm>
                <a:off x="7425207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3308D701-BC5C-42F8-B96D-7EF5DF84A6CA}"/>
                  </a:ext>
                </a:extLst>
              </p:cNvPr>
              <p:cNvSpPr/>
              <p:nvPr/>
            </p:nvSpPr>
            <p:spPr bwMode="auto">
              <a:xfrm>
                <a:off x="7539430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11" name="Group 8">
              <a:extLst>
                <a:ext uri="{FF2B5EF4-FFF2-40B4-BE49-F238E27FC236}">
                  <a16:creationId xmlns:a16="http://schemas.microsoft.com/office/drawing/2014/main" id="{6932581E-CF0D-451C-9DF9-87F02341F4AE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996116" y="4386262"/>
              <a:ext cx="817243" cy="1227904"/>
              <a:chOff x="6767513" y="4391025"/>
              <a:chExt cx="817243" cy="1227904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F93936E6-2421-4B3A-9209-F0D5BC3C2D3A}"/>
                  </a:ext>
                </a:extLst>
              </p:cNvPr>
              <p:cNvSpPr/>
              <p:nvPr/>
            </p:nvSpPr>
            <p:spPr bwMode="auto">
              <a:xfrm>
                <a:off x="6767096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6D9B7E9B-413B-4EB8-A568-9F288EB7929A}"/>
                  </a:ext>
                </a:extLst>
              </p:cNvPr>
              <p:cNvSpPr/>
              <p:nvPr/>
            </p:nvSpPr>
            <p:spPr bwMode="auto">
              <a:xfrm>
                <a:off x="6881467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37B5862-EA91-4001-A10D-44AB31038DE8}"/>
                  </a:ext>
                </a:extLst>
              </p:cNvPr>
              <p:cNvSpPr/>
              <p:nvPr/>
            </p:nvSpPr>
            <p:spPr bwMode="auto">
              <a:xfrm>
                <a:off x="6986308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C2ED8AEF-1BFD-4B7D-976F-CBCB5474FF7D}"/>
                  </a:ext>
                </a:extLst>
              </p:cNvPr>
              <p:cNvSpPr/>
              <p:nvPr/>
            </p:nvSpPr>
            <p:spPr bwMode="auto">
              <a:xfrm>
                <a:off x="710067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D246A701-473F-4979-BFC7-4F2C93AFD82F}"/>
                  </a:ext>
                </a:extLst>
              </p:cNvPr>
              <p:cNvSpPr/>
              <p:nvPr/>
            </p:nvSpPr>
            <p:spPr bwMode="auto">
              <a:xfrm>
                <a:off x="720551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E677976C-57AE-4C47-9BB5-773F8C09F45C}"/>
                  </a:ext>
                </a:extLst>
              </p:cNvPr>
              <p:cNvSpPr/>
              <p:nvPr/>
            </p:nvSpPr>
            <p:spPr bwMode="auto">
              <a:xfrm>
                <a:off x="731989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ADC43A05-0352-44D1-A1FD-3C711FA1C203}"/>
                  </a:ext>
                </a:extLst>
              </p:cNvPr>
              <p:cNvSpPr/>
              <p:nvPr/>
            </p:nvSpPr>
            <p:spPr bwMode="auto">
              <a:xfrm>
                <a:off x="742473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06FF26C6-A854-4B95-B868-FA3D078BD6C7}"/>
                  </a:ext>
                </a:extLst>
              </p:cNvPr>
              <p:cNvSpPr/>
              <p:nvPr/>
            </p:nvSpPr>
            <p:spPr bwMode="auto">
              <a:xfrm>
                <a:off x="7539103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ADE83DF-D9B7-450C-841A-C5A22A7EEA24}"/>
                </a:ext>
              </a:extLst>
            </p:cNvPr>
            <p:cNvSpPr/>
            <p:nvPr/>
          </p:nvSpPr>
          <p:spPr bwMode="auto">
            <a:xfrm>
              <a:off x="6881213" y="4472038"/>
              <a:ext cx="1058155" cy="1056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ARM</a:t>
              </a:r>
            </a:p>
            <a:p>
              <a:pPr algn="ctr">
                <a:defRPr/>
              </a:pPr>
              <a:r>
                <a:rPr lang="en-GB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Cortex-M23</a:t>
              </a:r>
            </a:p>
          </p:txBody>
        </p:sp>
      </p:grpSp>
      <p:grpSp>
        <p:nvGrpSpPr>
          <p:cNvPr id="129" name="Group 6">
            <a:extLst>
              <a:ext uri="{FF2B5EF4-FFF2-40B4-BE49-F238E27FC236}">
                <a16:creationId xmlns:a16="http://schemas.microsoft.com/office/drawing/2014/main" id="{3F7BD2AB-77D1-4E24-BAAB-DC5FE1B06345}"/>
              </a:ext>
            </a:extLst>
          </p:cNvPr>
          <p:cNvGrpSpPr>
            <a:grpSpLocks/>
          </p:cNvGrpSpPr>
          <p:nvPr/>
        </p:nvGrpSpPr>
        <p:grpSpPr bwMode="auto">
          <a:xfrm>
            <a:off x="6681187" y="2866300"/>
            <a:ext cx="1207526" cy="1101376"/>
            <a:chOff x="6790786" y="4391025"/>
            <a:chExt cx="1227904" cy="1227904"/>
          </a:xfrm>
        </p:grpSpPr>
        <p:grpSp>
          <p:nvGrpSpPr>
            <p:cNvPr id="130" name="Group 7">
              <a:extLst>
                <a:ext uri="{FF2B5EF4-FFF2-40B4-BE49-F238E27FC236}">
                  <a16:creationId xmlns:a16="http://schemas.microsoft.com/office/drawing/2014/main" id="{BC5E8D1A-91E9-4B09-A366-AF22F8212D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6116" y="4391025"/>
              <a:ext cx="817243" cy="1227904"/>
              <a:chOff x="6767513" y="4391025"/>
              <a:chExt cx="817243" cy="1227904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F0EDD1F-0060-4600-B395-B54DC3E8A3B0}"/>
                  </a:ext>
                </a:extLst>
              </p:cNvPr>
              <p:cNvSpPr/>
              <p:nvPr/>
            </p:nvSpPr>
            <p:spPr bwMode="auto">
              <a:xfrm>
                <a:off x="6766833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1017D3DA-7278-4265-A7DF-0F984A211DB7}"/>
                  </a:ext>
                </a:extLst>
              </p:cNvPr>
              <p:cNvSpPr/>
              <p:nvPr/>
            </p:nvSpPr>
            <p:spPr bwMode="auto">
              <a:xfrm>
                <a:off x="6881057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7EE679FE-D6C2-4957-8052-49EAE16BECAD}"/>
                  </a:ext>
                </a:extLst>
              </p:cNvPr>
              <p:cNvSpPr/>
              <p:nvPr/>
            </p:nvSpPr>
            <p:spPr bwMode="auto">
              <a:xfrm>
                <a:off x="6985762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D8F9A391-72B2-45CD-9223-07966B9E9E74}"/>
                  </a:ext>
                </a:extLst>
              </p:cNvPr>
              <p:cNvSpPr/>
              <p:nvPr/>
            </p:nvSpPr>
            <p:spPr bwMode="auto">
              <a:xfrm>
                <a:off x="7099986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3F686AC3-EB44-43A1-A95B-58CFE5524DCB}"/>
                  </a:ext>
                </a:extLst>
              </p:cNvPr>
              <p:cNvSpPr/>
              <p:nvPr/>
            </p:nvSpPr>
            <p:spPr bwMode="auto">
              <a:xfrm>
                <a:off x="7206278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05FD7A45-0026-4488-AF06-56224321E77C}"/>
                  </a:ext>
                </a:extLst>
              </p:cNvPr>
              <p:cNvSpPr/>
              <p:nvPr/>
            </p:nvSpPr>
            <p:spPr bwMode="auto">
              <a:xfrm>
                <a:off x="7320502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DA171978-77DB-4E8E-B780-F6D79B939E63}"/>
                  </a:ext>
                </a:extLst>
              </p:cNvPr>
              <p:cNvSpPr/>
              <p:nvPr/>
            </p:nvSpPr>
            <p:spPr bwMode="auto">
              <a:xfrm>
                <a:off x="7425207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97E3916-5AEE-464F-A1BB-5A5BE261D7BC}"/>
                  </a:ext>
                </a:extLst>
              </p:cNvPr>
              <p:cNvSpPr/>
              <p:nvPr/>
            </p:nvSpPr>
            <p:spPr bwMode="auto">
              <a:xfrm>
                <a:off x="7539430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31" name="Group 8">
              <a:extLst>
                <a:ext uri="{FF2B5EF4-FFF2-40B4-BE49-F238E27FC236}">
                  <a16:creationId xmlns:a16="http://schemas.microsoft.com/office/drawing/2014/main" id="{309C165A-876C-42E5-9343-27974F5476D4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996116" y="4386262"/>
              <a:ext cx="817243" cy="1227904"/>
              <a:chOff x="6767513" y="4391025"/>
              <a:chExt cx="817243" cy="1227904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18213DD2-9B2D-458D-B1B2-E7B431774A1D}"/>
                  </a:ext>
                </a:extLst>
              </p:cNvPr>
              <p:cNvSpPr/>
              <p:nvPr/>
            </p:nvSpPr>
            <p:spPr bwMode="auto">
              <a:xfrm>
                <a:off x="6767096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1097BEFC-7595-4CC7-8C96-390479D9990F}"/>
                  </a:ext>
                </a:extLst>
              </p:cNvPr>
              <p:cNvSpPr/>
              <p:nvPr/>
            </p:nvSpPr>
            <p:spPr bwMode="auto">
              <a:xfrm>
                <a:off x="6881467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E790BC23-0D1A-4F17-BB4B-5ED075EC5912}"/>
                  </a:ext>
                </a:extLst>
              </p:cNvPr>
              <p:cNvSpPr/>
              <p:nvPr/>
            </p:nvSpPr>
            <p:spPr bwMode="auto">
              <a:xfrm>
                <a:off x="6986308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200F10C6-2D22-4257-A701-8094AE678924}"/>
                  </a:ext>
                </a:extLst>
              </p:cNvPr>
              <p:cNvSpPr/>
              <p:nvPr/>
            </p:nvSpPr>
            <p:spPr bwMode="auto">
              <a:xfrm>
                <a:off x="710067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85553515-6D7C-4F84-B341-0096B086A50E}"/>
                  </a:ext>
                </a:extLst>
              </p:cNvPr>
              <p:cNvSpPr/>
              <p:nvPr/>
            </p:nvSpPr>
            <p:spPr bwMode="auto">
              <a:xfrm>
                <a:off x="720551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9DEB76B-4AD4-4B22-9DEA-42F1641C1E49}"/>
                  </a:ext>
                </a:extLst>
              </p:cNvPr>
              <p:cNvSpPr/>
              <p:nvPr/>
            </p:nvSpPr>
            <p:spPr bwMode="auto">
              <a:xfrm>
                <a:off x="731989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CB41010-37C0-419D-A918-42A57364920D}"/>
                  </a:ext>
                </a:extLst>
              </p:cNvPr>
              <p:cNvSpPr/>
              <p:nvPr/>
            </p:nvSpPr>
            <p:spPr bwMode="auto">
              <a:xfrm>
                <a:off x="742473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FBAEF4B8-65CF-4425-815A-4A301AE8E379}"/>
                  </a:ext>
                </a:extLst>
              </p:cNvPr>
              <p:cNvSpPr/>
              <p:nvPr/>
            </p:nvSpPr>
            <p:spPr bwMode="auto">
              <a:xfrm>
                <a:off x="7539103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9891C67-24A6-40AA-872A-96799205BE1D}"/>
                </a:ext>
              </a:extLst>
            </p:cNvPr>
            <p:cNvSpPr/>
            <p:nvPr/>
          </p:nvSpPr>
          <p:spPr bwMode="auto">
            <a:xfrm>
              <a:off x="6881213" y="4472038"/>
              <a:ext cx="1058155" cy="1056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ARM</a:t>
              </a:r>
            </a:p>
            <a:p>
              <a:pPr algn="ctr">
                <a:defRPr/>
              </a:pPr>
              <a:r>
                <a:rPr lang="en-GB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Cortex-M3</a:t>
              </a:r>
            </a:p>
          </p:txBody>
        </p:sp>
      </p:grpSp>
      <p:grpSp>
        <p:nvGrpSpPr>
          <p:cNvPr id="149" name="Group 6">
            <a:extLst>
              <a:ext uri="{FF2B5EF4-FFF2-40B4-BE49-F238E27FC236}">
                <a16:creationId xmlns:a16="http://schemas.microsoft.com/office/drawing/2014/main" id="{CC4D4C2E-1B5D-4A3A-8CE8-CDD3D37CD04B}"/>
              </a:ext>
            </a:extLst>
          </p:cNvPr>
          <p:cNvGrpSpPr>
            <a:grpSpLocks/>
          </p:cNvGrpSpPr>
          <p:nvPr/>
        </p:nvGrpSpPr>
        <p:grpSpPr bwMode="auto">
          <a:xfrm>
            <a:off x="6691250" y="4437213"/>
            <a:ext cx="1207526" cy="1101376"/>
            <a:chOff x="6790786" y="4391025"/>
            <a:chExt cx="1227904" cy="1227904"/>
          </a:xfrm>
        </p:grpSpPr>
        <p:grpSp>
          <p:nvGrpSpPr>
            <p:cNvPr id="150" name="Group 7">
              <a:extLst>
                <a:ext uri="{FF2B5EF4-FFF2-40B4-BE49-F238E27FC236}">
                  <a16:creationId xmlns:a16="http://schemas.microsoft.com/office/drawing/2014/main" id="{122C8905-7A9C-4EE5-A5B7-3EAC8F0C00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6116" y="4391025"/>
              <a:ext cx="817243" cy="1227904"/>
              <a:chOff x="6767513" y="4391025"/>
              <a:chExt cx="817243" cy="1227904"/>
            </a:xfrm>
          </p:grpSpPr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7C6CA4D4-064A-4CED-A50B-AC1F988475C8}"/>
                  </a:ext>
                </a:extLst>
              </p:cNvPr>
              <p:cNvSpPr/>
              <p:nvPr/>
            </p:nvSpPr>
            <p:spPr bwMode="auto">
              <a:xfrm>
                <a:off x="6766833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8A6B8BA-4707-4A09-B3BE-0407D4182F32}"/>
                  </a:ext>
                </a:extLst>
              </p:cNvPr>
              <p:cNvSpPr/>
              <p:nvPr/>
            </p:nvSpPr>
            <p:spPr bwMode="auto">
              <a:xfrm>
                <a:off x="6881057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39E9520B-452B-4AA8-8ECA-BF39CAC3F471}"/>
                  </a:ext>
                </a:extLst>
              </p:cNvPr>
              <p:cNvSpPr/>
              <p:nvPr/>
            </p:nvSpPr>
            <p:spPr bwMode="auto">
              <a:xfrm>
                <a:off x="6985762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B775E3A-22B0-4943-910A-ADFF3F4B1DA4}"/>
                  </a:ext>
                </a:extLst>
              </p:cNvPr>
              <p:cNvSpPr/>
              <p:nvPr/>
            </p:nvSpPr>
            <p:spPr bwMode="auto">
              <a:xfrm>
                <a:off x="7099986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14667B3F-116A-4108-B991-0790DA330DB8}"/>
                  </a:ext>
                </a:extLst>
              </p:cNvPr>
              <p:cNvSpPr/>
              <p:nvPr/>
            </p:nvSpPr>
            <p:spPr bwMode="auto">
              <a:xfrm>
                <a:off x="7206278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7D372BD6-3DC1-4229-9E96-79391CF51644}"/>
                  </a:ext>
                </a:extLst>
              </p:cNvPr>
              <p:cNvSpPr/>
              <p:nvPr/>
            </p:nvSpPr>
            <p:spPr bwMode="auto">
              <a:xfrm>
                <a:off x="7320502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EB8A6E3D-F11D-421A-9FAD-730AE399040F}"/>
                  </a:ext>
                </a:extLst>
              </p:cNvPr>
              <p:cNvSpPr/>
              <p:nvPr/>
            </p:nvSpPr>
            <p:spPr bwMode="auto">
              <a:xfrm>
                <a:off x="7425207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821251F9-7849-4A51-88C6-0FAD2CBBA908}"/>
                  </a:ext>
                </a:extLst>
              </p:cNvPr>
              <p:cNvSpPr/>
              <p:nvPr/>
            </p:nvSpPr>
            <p:spPr bwMode="auto">
              <a:xfrm>
                <a:off x="7539430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51" name="Group 8">
              <a:extLst>
                <a:ext uri="{FF2B5EF4-FFF2-40B4-BE49-F238E27FC236}">
                  <a16:creationId xmlns:a16="http://schemas.microsoft.com/office/drawing/2014/main" id="{4B7D366A-DF45-4A7C-A065-1106406D93B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996116" y="4386262"/>
              <a:ext cx="817243" cy="1227904"/>
              <a:chOff x="6767513" y="4391025"/>
              <a:chExt cx="817243" cy="1227904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3D1E1BB-95BC-4027-959F-ADFA60BDAECA}"/>
                  </a:ext>
                </a:extLst>
              </p:cNvPr>
              <p:cNvSpPr/>
              <p:nvPr/>
            </p:nvSpPr>
            <p:spPr bwMode="auto">
              <a:xfrm>
                <a:off x="6767096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53615E36-CF98-4B62-9DD9-FD265CCB0DCF}"/>
                  </a:ext>
                </a:extLst>
              </p:cNvPr>
              <p:cNvSpPr/>
              <p:nvPr/>
            </p:nvSpPr>
            <p:spPr bwMode="auto">
              <a:xfrm>
                <a:off x="6881467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D322C20-E85D-4C81-A685-9AFC1C1DE4BF}"/>
                  </a:ext>
                </a:extLst>
              </p:cNvPr>
              <p:cNvSpPr/>
              <p:nvPr/>
            </p:nvSpPr>
            <p:spPr bwMode="auto">
              <a:xfrm>
                <a:off x="6986308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765ADD8-D789-4A76-8FE4-BCD1D90B3E5F}"/>
                  </a:ext>
                </a:extLst>
              </p:cNvPr>
              <p:cNvSpPr/>
              <p:nvPr/>
            </p:nvSpPr>
            <p:spPr bwMode="auto">
              <a:xfrm>
                <a:off x="710067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030A640D-1939-425A-819E-DF5D890B662B}"/>
                  </a:ext>
                </a:extLst>
              </p:cNvPr>
              <p:cNvSpPr/>
              <p:nvPr/>
            </p:nvSpPr>
            <p:spPr bwMode="auto">
              <a:xfrm>
                <a:off x="720551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12C2FD68-A310-409F-B217-44740CA68A8D}"/>
                  </a:ext>
                </a:extLst>
              </p:cNvPr>
              <p:cNvSpPr/>
              <p:nvPr/>
            </p:nvSpPr>
            <p:spPr bwMode="auto">
              <a:xfrm>
                <a:off x="731989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C2FC16FA-E202-432A-A232-A49735A9F0EF}"/>
                  </a:ext>
                </a:extLst>
              </p:cNvPr>
              <p:cNvSpPr/>
              <p:nvPr/>
            </p:nvSpPr>
            <p:spPr bwMode="auto">
              <a:xfrm>
                <a:off x="742473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F6A4B41B-6673-4B14-8059-8CAB8F826791}"/>
                  </a:ext>
                </a:extLst>
              </p:cNvPr>
              <p:cNvSpPr/>
              <p:nvPr/>
            </p:nvSpPr>
            <p:spPr bwMode="auto">
              <a:xfrm>
                <a:off x="7539103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0E6BE3A-A2B7-4523-BF67-4829F5251CB5}"/>
                </a:ext>
              </a:extLst>
            </p:cNvPr>
            <p:cNvSpPr/>
            <p:nvPr/>
          </p:nvSpPr>
          <p:spPr bwMode="auto">
            <a:xfrm>
              <a:off x="6881213" y="4472038"/>
              <a:ext cx="1058155" cy="1056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ARM</a:t>
              </a:r>
            </a:p>
            <a:p>
              <a:pPr algn="ctr">
                <a:defRPr/>
              </a:pPr>
              <a:r>
                <a:rPr lang="en-GB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Cortex-M7</a:t>
              </a:r>
            </a:p>
          </p:txBody>
        </p:sp>
      </p:grpSp>
      <p:grpSp>
        <p:nvGrpSpPr>
          <p:cNvPr id="169" name="Group 6">
            <a:extLst>
              <a:ext uri="{FF2B5EF4-FFF2-40B4-BE49-F238E27FC236}">
                <a16:creationId xmlns:a16="http://schemas.microsoft.com/office/drawing/2014/main" id="{35A655C5-947A-488C-9704-8D038628CF57}"/>
              </a:ext>
            </a:extLst>
          </p:cNvPr>
          <p:cNvGrpSpPr>
            <a:grpSpLocks/>
          </p:cNvGrpSpPr>
          <p:nvPr/>
        </p:nvGrpSpPr>
        <p:grpSpPr bwMode="auto">
          <a:xfrm>
            <a:off x="8543607" y="2861793"/>
            <a:ext cx="1207526" cy="1101376"/>
            <a:chOff x="6790786" y="4391025"/>
            <a:chExt cx="1227904" cy="1227904"/>
          </a:xfrm>
        </p:grpSpPr>
        <p:grpSp>
          <p:nvGrpSpPr>
            <p:cNvPr id="170" name="Group 7">
              <a:extLst>
                <a:ext uri="{FF2B5EF4-FFF2-40B4-BE49-F238E27FC236}">
                  <a16:creationId xmlns:a16="http://schemas.microsoft.com/office/drawing/2014/main" id="{0732D3DE-78A8-4457-87C8-7CCB764C67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6116" y="4391025"/>
              <a:ext cx="817243" cy="1227904"/>
              <a:chOff x="6767513" y="4391025"/>
              <a:chExt cx="817243" cy="1227904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149C50E9-D0CE-496F-94B4-77D8135E9136}"/>
                  </a:ext>
                </a:extLst>
              </p:cNvPr>
              <p:cNvSpPr/>
              <p:nvPr/>
            </p:nvSpPr>
            <p:spPr bwMode="auto">
              <a:xfrm>
                <a:off x="6766833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510A2CA0-66AC-49BC-A389-5B54FF4058AD}"/>
                  </a:ext>
                </a:extLst>
              </p:cNvPr>
              <p:cNvSpPr/>
              <p:nvPr/>
            </p:nvSpPr>
            <p:spPr bwMode="auto">
              <a:xfrm>
                <a:off x="6881057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B1AC9D83-C1FC-4881-9659-62065B6ABC7E}"/>
                  </a:ext>
                </a:extLst>
              </p:cNvPr>
              <p:cNvSpPr/>
              <p:nvPr/>
            </p:nvSpPr>
            <p:spPr bwMode="auto">
              <a:xfrm>
                <a:off x="6985762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677A49AB-0BF6-40B0-878B-7ADC4CFBDE0C}"/>
                  </a:ext>
                </a:extLst>
              </p:cNvPr>
              <p:cNvSpPr/>
              <p:nvPr/>
            </p:nvSpPr>
            <p:spPr bwMode="auto">
              <a:xfrm>
                <a:off x="7099986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DABE886F-9CB4-4D9C-A59A-470B506D342B}"/>
                  </a:ext>
                </a:extLst>
              </p:cNvPr>
              <p:cNvSpPr/>
              <p:nvPr/>
            </p:nvSpPr>
            <p:spPr bwMode="auto">
              <a:xfrm>
                <a:off x="7206278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CF4E682E-2504-4CA1-9F78-339AF8D915C8}"/>
                  </a:ext>
                </a:extLst>
              </p:cNvPr>
              <p:cNvSpPr/>
              <p:nvPr/>
            </p:nvSpPr>
            <p:spPr bwMode="auto">
              <a:xfrm>
                <a:off x="7320502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660B62AC-1BA6-4248-811A-53B6A3CFBB19}"/>
                  </a:ext>
                </a:extLst>
              </p:cNvPr>
              <p:cNvSpPr/>
              <p:nvPr/>
            </p:nvSpPr>
            <p:spPr bwMode="auto">
              <a:xfrm>
                <a:off x="7425207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AC62B60-E3AA-44A5-B61B-860A62482684}"/>
                  </a:ext>
                </a:extLst>
              </p:cNvPr>
              <p:cNvSpPr/>
              <p:nvPr/>
            </p:nvSpPr>
            <p:spPr bwMode="auto">
              <a:xfrm>
                <a:off x="7539430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71" name="Group 8">
              <a:extLst>
                <a:ext uri="{FF2B5EF4-FFF2-40B4-BE49-F238E27FC236}">
                  <a16:creationId xmlns:a16="http://schemas.microsoft.com/office/drawing/2014/main" id="{32B89549-4100-4315-900B-97C8CD8C0721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996116" y="4386262"/>
              <a:ext cx="817243" cy="1227904"/>
              <a:chOff x="6767513" y="4391025"/>
              <a:chExt cx="817243" cy="1227904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4F103F1C-022A-4E02-8495-2A8AE9F8E295}"/>
                  </a:ext>
                </a:extLst>
              </p:cNvPr>
              <p:cNvSpPr/>
              <p:nvPr/>
            </p:nvSpPr>
            <p:spPr bwMode="auto">
              <a:xfrm>
                <a:off x="6767096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AA9444C-9964-4684-9073-9CD1D7F3A0BC}"/>
                  </a:ext>
                </a:extLst>
              </p:cNvPr>
              <p:cNvSpPr/>
              <p:nvPr/>
            </p:nvSpPr>
            <p:spPr bwMode="auto">
              <a:xfrm>
                <a:off x="6881467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D5CB7C72-62DD-49FA-9B6F-198BA1EC45F8}"/>
                  </a:ext>
                </a:extLst>
              </p:cNvPr>
              <p:cNvSpPr/>
              <p:nvPr/>
            </p:nvSpPr>
            <p:spPr bwMode="auto">
              <a:xfrm>
                <a:off x="6986308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1D7DFB75-F5A7-4CA2-9A1E-944F97FBE831}"/>
                  </a:ext>
                </a:extLst>
              </p:cNvPr>
              <p:cNvSpPr/>
              <p:nvPr/>
            </p:nvSpPr>
            <p:spPr bwMode="auto">
              <a:xfrm>
                <a:off x="710067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CB7607C4-7815-4E08-968E-92BB5835522B}"/>
                  </a:ext>
                </a:extLst>
              </p:cNvPr>
              <p:cNvSpPr/>
              <p:nvPr/>
            </p:nvSpPr>
            <p:spPr bwMode="auto">
              <a:xfrm>
                <a:off x="720551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DF603CA5-6DAA-45C8-A0C7-74D04A380546}"/>
                  </a:ext>
                </a:extLst>
              </p:cNvPr>
              <p:cNvSpPr/>
              <p:nvPr/>
            </p:nvSpPr>
            <p:spPr bwMode="auto">
              <a:xfrm>
                <a:off x="731989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69867875-230E-426A-81A1-9BA26AC8491D}"/>
                  </a:ext>
                </a:extLst>
              </p:cNvPr>
              <p:cNvSpPr/>
              <p:nvPr/>
            </p:nvSpPr>
            <p:spPr bwMode="auto">
              <a:xfrm>
                <a:off x="742473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4AA2743C-F41A-4C4F-9BBB-F51E5734DF92}"/>
                  </a:ext>
                </a:extLst>
              </p:cNvPr>
              <p:cNvSpPr/>
              <p:nvPr/>
            </p:nvSpPr>
            <p:spPr bwMode="auto">
              <a:xfrm>
                <a:off x="7539103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EB05FB0-33BE-4662-A884-5D2141A9231B}"/>
                </a:ext>
              </a:extLst>
            </p:cNvPr>
            <p:cNvSpPr/>
            <p:nvPr/>
          </p:nvSpPr>
          <p:spPr bwMode="auto">
            <a:xfrm>
              <a:off x="6881213" y="4472038"/>
              <a:ext cx="1058155" cy="1056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ARM</a:t>
              </a:r>
            </a:p>
            <a:p>
              <a:pPr algn="ctr">
                <a:defRPr/>
              </a:pPr>
              <a:r>
                <a:rPr lang="en-GB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Cortex-M4</a:t>
              </a:r>
            </a:p>
          </p:txBody>
        </p:sp>
      </p:grpSp>
      <p:grpSp>
        <p:nvGrpSpPr>
          <p:cNvPr id="189" name="Group 6">
            <a:extLst>
              <a:ext uri="{FF2B5EF4-FFF2-40B4-BE49-F238E27FC236}">
                <a16:creationId xmlns:a16="http://schemas.microsoft.com/office/drawing/2014/main" id="{745AC529-3761-41B9-9D56-CF80F59B46D6}"/>
              </a:ext>
            </a:extLst>
          </p:cNvPr>
          <p:cNvGrpSpPr>
            <a:grpSpLocks/>
          </p:cNvGrpSpPr>
          <p:nvPr/>
        </p:nvGrpSpPr>
        <p:grpSpPr bwMode="auto">
          <a:xfrm>
            <a:off x="8543606" y="4451150"/>
            <a:ext cx="1207526" cy="1101376"/>
            <a:chOff x="6790786" y="4391025"/>
            <a:chExt cx="1227904" cy="1227904"/>
          </a:xfrm>
        </p:grpSpPr>
        <p:grpSp>
          <p:nvGrpSpPr>
            <p:cNvPr id="190" name="Group 7">
              <a:extLst>
                <a:ext uri="{FF2B5EF4-FFF2-40B4-BE49-F238E27FC236}">
                  <a16:creationId xmlns:a16="http://schemas.microsoft.com/office/drawing/2014/main" id="{798F10C9-71A3-4BC7-A3EF-D8E1A1F809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6116" y="4391025"/>
              <a:ext cx="817243" cy="1227904"/>
              <a:chOff x="6767513" y="4391025"/>
              <a:chExt cx="817243" cy="1227904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F1232CE3-6ACA-45C7-B5A4-D8A084CDE866}"/>
                  </a:ext>
                </a:extLst>
              </p:cNvPr>
              <p:cNvSpPr/>
              <p:nvPr/>
            </p:nvSpPr>
            <p:spPr bwMode="auto">
              <a:xfrm>
                <a:off x="6766833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04A7ED74-94FF-4B54-AB2D-6E70D8B12FEF}"/>
                  </a:ext>
                </a:extLst>
              </p:cNvPr>
              <p:cNvSpPr/>
              <p:nvPr/>
            </p:nvSpPr>
            <p:spPr bwMode="auto">
              <a:xfrm>
                <a:off x="6881057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1F47FF23-22C0-45E8-80D3-D323BAD2E865}"/>
                  </a:ext>
                </a:extLst>
              </p:cNvPr>
              <p:cNvSpPr/>
              <p:nvPr/>
            </p:nvSpPr>
            <p:spPr bwMode="auto">
              <a:xfrm>
                <a:off x="6985762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1D2C000E-323C-4320-8852-1172C86505BE}"/>
                  </a:ext>
                </a:extLst>
              </p:cNvPr>
              <p:cNvSpPr/>
              <p:nvPr/>
            </p:nvSpPr>
            <p:spPr bwMode="auto">
              <a:xfrm>
                <a:off x="7099986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1A1E44EF-A795-403D-905E-A3FBAD4A367A}"/>
                  </a:ext>
                </a:extLst>
              </p:cNvPr>
              <p:cNvSpPr/>
              <p:nvPr/>
            </p:nvSpPr>
            <p:spPr bwMode="auto">
              <a:xfrm>
                <a:off x="7206278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A2D1A17C-E340-47A5-9FCE-3F55EFD32FD5}"/>
                  </a:ext>
                </a:extLst>
              </p:cNvPr>
              <p:cNvSpPr/>
              <p:nvPr/>
            </p:nvSpPr>
            <p:spPr bwMode="auto">
              <a:xfrm>
                <a:off x="7320502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8CA21C62-4454-491B-AE6C-5CE0D017AAB8}"/>
                  </a:ext>
                </a:extLst>
              </p:cNvPr>
              <p:cNvSpPr/>
              <p:nvPr/>
            </p:nvSpPr>
            <p:spPr bwMode="auto">
              <a:xfrm>
                <a:off x="7425207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7FE11C00-4C7D-4EA7-8773-64FF0AC6331B}"/>
                  </a:ext>
                </a:extLst>
              </p:cNvPr>
              <p:cNvSpPr/>
              <p:nvPr/>
            </p:nvSpPr>
            <p:spPr bwMode="auto">
              <a:xfrm>
                <a:off x="7539430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91" name="Group 8">
              <a:extLst>
                <a:ext uri="{FF2B5EF4-FFF2-40B4-BE49-F238E27FC236}">
                  <a16:creationId xmlns:a16="http://schemas.microsoft.com/office/drawing/2014/main" id="{50A63910-98CB-4516-9FCB-B03FFE5F7812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996116" y="4386262"/>
              <a:ext cx="817243" cy="1227904"/>
              <a:chOff x="6767513" y="4391025"/>
              <a:chExt cx="817243" cy="1227904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26E2D4E5-7052-44B4-8900-7FB3466A93F0}"/>
                  </a:ext>
                </a:extLst>
              </p:cNvPr>
              <p:cNvSpPr/>
              <p:nvPr/>
            </p:nvSpPr>
            <p:spPr bwMode="auto">
              <a:xfrm>
                <a:off x="6767096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305693A0-BC06-4364-BACC-38DB61246557}"/>
                  </a:ext>
                </a:extLst>
              </p:cNvPr>
              <p:cNvSpPr/>
              <p:nvPr/>
            </p:nvSpPr>
            <p:spPr bwMode="auto">
              <a:xfrm>
                <a:off x="6881467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7355FC8E-EF5F-4907-AB4B-90213AFB764B}"/>
                  </a:ext>
                </a:extLst>
              </p:cNvPr>
              <p:cNvSpPr/>
              <p:nvPr/>
            </p:nvSpPr>
            <p:spPr bwMode="auto">
              <a:xfrm>
                <a:off x="6986308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5D1454EA-77C1-4CAA-9934-482C5774442D}"/>
                  </a:ext>
                </a:extLst>
              </p:cNvPr>
              <p:cNvSpPr/>
              <p:nvPr/>
            </p:nvSpPr>
            <p:spPr bwMode="auto">
              <a:xfrm>
                <a:off x="710067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101AFB30-E982-4840-9DF5-D04C55E95D6A}"/>
                  </a:ext>
                </a:extLst>
              </p:cNvPr>
              <p:cNvSpPr/>
              <p:nvPr/>
            </p:nvSpPr>
            <p:spPr bwMode="auto">
              <a:xfrm>
                <a:off x="720551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B781C20-B5B2-40B8-9690-55A3C7C4FD8A}"/>
                  </a:ext>
                </a:extLst>
              </p:cNvPr>
              <p:cNvSpPr/>
              <p:nvPr/>
            </p:nvSpPr>
            <p:spPr bwMode="auto">
              <a:xfrm>
                <a:off x="731989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4F2725CC-E9A0-45FA-B5E7-F26F4D104AE0}"/>
                  </a:ext>
                </a:extLst>
              </p:cNvPr>
              <p:cNvSpPr/>
              <p:nvPr/>
            </p:nvSpPr>
            <p:spPr bwMode="auto">
              <a:xfrm>
                <a:off x="742473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22CC18E-2D04-412D-B4E6-3FA39717C4F9}"/>
                  </a:ext>
                </a:extLst>
              </p:cNvPr>
              <p:cNvSpPr/>
              <p:nvPr/>
            </p:nvSpPr>
            <p:spPr bwMode="auto">
              <a:xfrm>
                <a:off x="7539103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AE38EE38-D61F-484A-979F-1C0E4947EF93}"/>
                </a:ext>
              </a:extLst>
            </p:cNvPr>
            <p:cNvSpPr/>
            <p:nvPr/>
          </p:nvSpPr>
          <p:spPr bwMode="auto">
            <a:xfrm>
              <a:off x="6881213" y="4472038"/>
              <a:ext cx="1058155" cy="1056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ARM</a:t>
              </a:r>
            </a:p>
            <a:p>
              <a:pPr algn="ctr">
                <a:defRPr/>
              </a:pPr>
              <a:r>
                <a:rPr lang="en-GB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Cortex-M33</a:t>
              </a:r>
            </a:p>
          </p:txBody>
        </p:sp>
      </p:grpSp>
      <p:sp>
        <p:nvSpPr>
          <p:cNvPr id="209" name="Rectangle 208">
            <a:extLst>
              <a:ext uri="{FF2B5EF4-FFF2-40B4-BE49-F238E27FC236}">
                <a16:creationId xmlns:a16="http://schemas.microsoft.com/office/drawing/2014/main" id="{C89A4512-8668-415E-AE41-F3B06EB8C796}"/>
              </a:ext>
            </a:extLst>
          </p:cNvPr>
          <p:cNvSpPr/>
          <p:nvPr/>
        </p:nvSpPr>
        <p:spPr>
          <a:xfrm>
            <a:off x="2345717" y="3986120"/>
            <a:ext cx="8114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ARMv6-M</a:t>
            </a:r>
            <a:endParaRPr lang="en-US" sz="1100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407291A-5A9C-4E2D-972E-5A94FF2031C1}"/>
              </a:ext>
            </a:extLst>
          </p:cNvPr>
          <p:cNvSpPr/>
          <p:nvPr/>
        </p:nvSpPr>
        <p:spPr>
          <a:xfrm>
            <a:off x="4228867" y="3962400"/>
            <a:ext cx="8114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ARMv6-M</a:t>
            </a:r>
            <a:endParaRPr lang="en-US" sz="1100" dirty="0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1F1A2AC-F161-48EC-9893-4DAD0892F0B0}"/>
              </a:ext>
            </a:extLst>
          </p:cNvPr>
          <p:cNvSpPr/>
          <p:nvPr/>
        </p:nvSpPr>
        <p:spPr>
          <a:xfrm>
            <a:off x="2385924" y="5552526"/>
            <a:ext cx="8114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ARMv6-M</a:t>
            </a:r>
            <a:endParaRPr lang="en-US" sz="1100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BA9C64FA-C3CB-48F6-886D-2689E30328C8}"/>
              </a:ext>
            </a:extLst>
          </p:cNvPr>
          <p:cNvSpPr/>
          <p:nvPr/>
        </p:nvSpPr>
        <p:spPr>
          <a:xfrm>
            <a:off x="4131778" y="5575423"/>
            <a:ext cx="8114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ARMv8-M</a:t>
            </a:r>
            <a:endParaRPr lang="en-US" sz="1100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0396807D-B7AF-4878-80C1-F79B40AC1160}"/>
              </a:ext>
            </a:extLst>
          </p:cNvPr>
          <p:cNvSpPr/>
          <p:nvPr/>
        </p:nvSpPr>
        <p:spPr>
          <a:xfrm>
            <a:off x="6918935" y="3959128"/>
            <a:ext cx="8114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ARMv7-M</a:t>
            </a:r>
            <a:endParaRPr lang="en-US" sz="1100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40CDC0A-2783-451E-987B-6B62CE3FDFAC}"/>
              </a:ext>
            </a:extLst>
          </p:cNvPr>
          <p:cNvSpPr/>
          <p:nvPr/>
        </p:nvSpPr>
        <p:spPr>
          <a:xfrm>
            <a:off x="8738436" y="3933528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ARMv7E-M</a:t>
            </a:r>
            <a:endParaRPr lang="en-US" sz="1100" dirty="0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D7D0014-5F83-43F1-B2FC-6376C78F80F7}"/>
              </a:ext>
            </a:extLst>
          </p:cNvPr>
          <p:cNvSpPr/>
          <p:nvPr/>
        </p:nvSpPr>
        <p:spPr>
          <a:xfrm>
            <a:off x="6862165" y="5552359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ARMv7E-M</a:t>
            </a:r>
            <a:endParaRPr lang="en-US" sz="1100" dirty="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8DC535E3-389D-4F28-87F2-DA95120ADEB0}"/>
              </a:ext>
            </a:extLst>
          </p:cNvPr>
          <p:cNvSpPr/>
          <p:nvPr/>
        </p:nvSpPr>
        <p:spPr>
          <a:xfrm>
            <a:off x="8738436" y="5575423"/>
            <a:ext cx="8114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ARMv8-M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5156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Program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>
          <a:xfrm>
            <a:off x="609600" y="3403733"/>
            <a:ext cx="3657600" cy="193026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b="1" dirty="0"/>
              <a:t>High-level language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Level of abstraction closer to problem domain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Provides for productivity and portability </a:t>
            </a:r>
            <a:endParaRPr lang="en-AU" sz="1800" dirty="0"/>
          </a:p>
        </p:txBody>
      </p:sp>
      <p:sp>
        <p:nvSpPr>
          <p:cNvPr id="8" name="Rectangle 7"/>
          <p:cNvSpPr/>
          <p:nvPr/>
        </p:nvSpPr>
        <p:spPr>
          <a:xfrm>
            <a:off x="841248" y="1230868"/>
            <a:ext cx="1382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 Program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607013" y="2360432"/>
            <a:ext cx="1012797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553010" y="1975354"/>
            <a:ext cx="1066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Compile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91400" y="1981200"/>
            <a:ext cx="11204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Assemble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408187" y="2360432"/>
            <a:ext cx="1071108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4681992" y="1230868"/>
            <a:ext cx="2868613" cy="4179332"/>
            <a:chOff x="3760787" y="1230868"/>
            <a:chExt cx="2868613" cy="4179332"/>
          </a:xfrm>
        </p:grpSpPr>
        <p:pic>
          <p:nvPicPr>
            <p:cNvPr id="522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1600200"/>
              <a:ext cx="2247900" cy="158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3886200" y="1230868"/>
              <a:ext cx="22372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Assembly Program</a:t>
              </a:r>
            </a:p>
          </p:txBody>
        </p:sp>
        <p:sp>
          <p:nvSpPr>
            <p:cNvPr id="27" name="Rectangle 9"/>
            <p:cNvSpPr txBox="1">
              <a:spLocks noChangeArrowheads="1"/>
            </p:cNvSpPr>
            <p:nvPr/>
          </p:nvSpPr>
          <p:spPr>
            <a:xfrm>
              <a:off x="3760787" y="3449637"/>
              <a:ext cx="2868613" cy="1960563"/>
            </a:xfrm>
            <a:prstGeom prst="rect">
              <a:avLst/>
            </a:prstGeom>
          </p:spPr>
          <p:txBody>
            <a:bodyPr/>
            <a:lstStyle>
              <a:lvl1pPr marL="274320" indent="-274320" algn="l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74320" algn="l" rtl="0" eaLnBrk="1" latinLnBrk="0" hangingPunct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kumimoji="0" sz="23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rtl="0" eaLnBrk="1" latinLnBrk="0" hangingPunct="1">
                <a:spcBef>
                  <a:spcPts val="500"/>
                </a:spcBef>
                <a:buClr>
                  <a:schemeClr val="bg1">
                    <a:shade val="50000"/>
                  </a:schemeClr>
                </a:buClr>
                <a:buSzPct val="76000"/>
                <a:buFont typeface="Wingdings 3"/>
                <a:buChar char="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1" latinLnBrk="0" hangingPunct="1">
                <a:spcBef>
                  <a:spcPts val="400"/>
                </a:spcBef>
                <a:buClr>
                  <a:schemeClr val="accent2">
                    <a:shade val="75000"/>
                  </a:schemeClr>
                </a:buClr>
                <a:buSzPct val="70000"/>
                <a:buFont typeface="Wingdings"/>
                <a:buChar char="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1" latinLnBrk="0" hangingPunct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/>
                <a:buChar char="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182880" algn="l" rtl="0" eaLnBrk="1" latinLnBrk="0" hangingPunct="1">
                <a:spcBef>
                  <a:spcPts val="300"/>
                </a:spcBef>
                <a:buClr>
                  <a:srgbClr val="9FB8CD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6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rgbClr val="727CA3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11680" indent="-182880" algn="l" rtl="0" eaLnBrk="1" latinLnBrk="0" hangingPunct="1">
                <a:spcBef>
                  <a:spcPts val="300"/>
                </a:spcBef>
                <a:buClr>
                  <a:prstClr val="white">
                    <a:shade val="50000"/>
                  </a:prst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94560" indent="-182880" algn="l" rtl="0" eaLnBrk="1" latinLnBrk="0" hangingPunct="1">
                <a:spcBef>
                  <a:spcPts val="300"/>
                </a:spcBef>
                <a:buClr>
                  <a:srgbClr val="9FB8CD"/>
                </a:buClr>
                <a:buSzPct val="75000"/>
                <a:buFont typeface="Wingdings 3"/>
                <a:buChar char=""/>
                <a:defRPr kumimoji="0" lang="en-US" sz="12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000" b="1" dirty="0"/>
                <a:t>Assembly language</a:t>
              </a:r>
            </a:p>
            <a:p>
              <a:pPr lvl="1">
                <a:lnSpc>
                  <a:spcPct val="90000"/>
                </a:lnSpc>
              </a:pPr>
              <a:r>
                <a:rPr lang="en-US" sz="1800" dirty="0"/>
                <a:t>Textual representation of instructions</a:t>
              </a:r>
            </a:p>
            <a:p>
              <a:pPr lvl="1">
                <a:lnSpc>
                  <a:spcPct val="90000"/>
                </a:lnSpc>
              </a:pPr>
              <a:r>
                <a:rPr lang="en-US" sz="1800" dirty="0"/>
                <a:t>Human-readable format instructions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382000" y="1143000"/>
            <a:ext cx="2971800" cy="4800600"/>
            <a:chOff x="6858000" y="1143000"/>
            <a:chExt cx="2971800" cy="4800600"/>
          </a:xfrm>
        </p:grpSpPr>
        <p:sp>
          <p:nvSpPr>
            <p:cNvPr id="12" name="Rectangle 11"/>
            <p:cNvSpPr/>
            <p:nvPr/>
          </p:nvSpPr>
          <p:spPr>
            <a:xfrm>
              <a:off x="7040154" y="1143000"/>
              <a:ext cx="21038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Machine Program</a:t>
              </a:r>
            </a:p>
          </p:txBody>
        </p:sp>
        <p:sp>
          <p:nvSpPr>
            <p:cNvPr id="28" name="Rectangle 9"/>
            <p:cNvSpPr txBox="1">
              <a:spLocks noChangeArrowheads="1"/>
            </p:cNvSpPr>
            <p:nvPr/>
          </p:nvSpPr>
          <p:spPr>
            <a:xfrm>
              <a:off x="6858000" y="3449637"/>
              <a:ext cx="2971800" cy="2493963"/>
            </a:xfrm>
            <a:prstGeom prst="rect">
              <a:avLst/>
            </a:prstGeom>
          </p:spPr>
          <p:txBody>
            <a:bodyPr/>
            <a:lstStyle>
              <a:lvl1pPr marL="274320" indent="-274320" algn="l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74320" algn="l" rtl="0" eaLnBrk="1" latinLnBrk="0" hangingPunct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kumimoji="0" sz="23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rtl="0" eaLnBrk="1" latinLnBrk="0" hangingPunct="1">
                <a:spcBef>
                  <a:spcPts val="500"/>
                </a:spcBef>
                <a:buClr>
                  <a:schemeClr val="bg1">
                    <a:shade val="50000"/>
                  </a:schemeClr>
                </a:buClr>
                <a:buSzPct val="76000"/>
                <a:buFont typeface="Wingdings 3"/>
                <a:buChar char="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1" latinLnBrk="0" hangingPunct="1">
                <a:spcBef>
                  <a:spcPts val="400"/>
                </a:spcBef>
                <a:buClr>
                  <a:schemeClr val="accent2">
                    <a:shade val="75000"/>
                  </a:schemeClr>
                </a:buClr>
                <a:buSzPct val="70000"/>
                <a:buFont typeface="Wingdings"/>
                <a:buChar char="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1" latinLnBrk="0" hangingPunct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/>
                <a:buChar char="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182880" algn="l" rtl="0" eaLnBrk="1" latinLnBrk="0" hangingPunct="1">
                <a:spcBef>
                  <a:spcPts val="300"/>
                </a:spcBef>
                <a:buClr>
                  <a:srgbClr val="9FB8CD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6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rgbClr val="727CA3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11680" indent="-182880" algn="l" rtl="0" eaLnBrk="1" latinLnBrk="0" hangingPunct="1">
                <a:spcBef>
                  <a:spcPts val="300"/>
                </a:spcBef>
                <a:buClr>
                  <a:prstClr val="white">
                    <a:shade val="50000"/>
                  </a:prst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94560" indent="-182880" algn="l" rtl="0" eaLnBrk="1" latinLnBrk="0" hangingPunct="1">
                <a:spcBef>
                  <a:spcPts val="300"/>
                </a:spcBef>
                <a:buClr>
                  <a:srgbClr val="9FB8CD"/>
                </a:buClr>
                <a:buSzPct val="75000"/>
                <a:buFont typeface="Wingdings 3"/>
                <a:buChar char=""/>
                <a:defRPr kumimoji="0" lang="en-US" sz="12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000" b="1" dirty="0"/>
                <a:t>Hardware representation</a:t>
              </a:r>
            </a:p>
            <a:p>
              <a:pPr lvl="1">
                <a:lnSpc>
                  <a:spcPct val="90000"/>
                </a:lnSpc>
              </a:pPr>
              <a:r>
                <a:rPr lang="en-US" sz="1800" dirty="0"/>
                <a:t>Binary digits (bits)</a:t>
              </a:r>
            </a:p>
            <a:p>
              <a:pPr lvl="1">
                <a:lnSpc>
                  <a:spcPct val="90000"/>
                </a:lnSpc>
              </a:pPr>
              <a:r>
                <a:rPr lang="en-US" sz="1800" dirty="0"/>
                <a:t>Encoded instructions and data</a:t>
              </a:r>
            </a:p>
            <a:p>
              <a:pPr lvl="1">
                <a:lnSpc>
                  <a:spcPct val="90000"/>
                </a:lnSpc>
              </a:pPr>
              <a:r>
                <a:rPr lang="en-US" sz="1800" dirty="0"/>
                <a:t>Computer-readable format instructions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239000" y="1493056"/>
              <a:ext cx="1752600" cy="178354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0010000100000000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0010000000000000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1110000000000001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0100010000000001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0001110001000000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0010100000001010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1101110011111011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1011111100000000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1110011111111110</a:t>
              </a: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841248" y="1667452"/>
            <a:ext cx="25146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main(void){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total = 0;</a:t>
            </a:r>
          </a:p>
          <a:p>
            <a:r>
              <a:rPr lang="nn-NO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(i = 0; i &lt; 10; i++) {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total += </a:t>
            </a:r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while(1); // Dead loop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354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3221</TotalTime>
  <Words>2300</Words>
  <Application>Microsoft Office PowerPoint</Application>
  <PresentationFormat>Widescreen</PresentationFormat>
  <Paragraphs>773</Paragraphs>
  <Slides>34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Bookman Old Style (Headings)</vt:lpstr>
      <vt:lpstr>Gill Sans Light</vt:lpstr>
      <vt:lpstr>Gill Sans MT (Body)</vt:lpstr>
      <vt:lpstr>Arial</vt:lpstr>
      <vt:lpstr>Bookman Old Style</vt:lpstr>
      <vt:lpstr>Calibri</vt:lpstr>
      <vt:lpstr>Cambria</vt:lpstr>
      <vt:lpstr>Consolas</vt:lpstr>
      <vt:lpstr>Gill Sans MT</vt:lpstr>
      <vt:lpstr>Wingdings</vt:lpstr>
      <vt:lpstr>Wingdings 3</vt:lpstr>
      <vt:lpstr>Origin</vt:lpstr>
      <vt:lpstr>Visio</vt:lpstr>
      <vt:lpstr>PowerPoint Presentation</vt:lpstr>
      <vt:lpstr>Why ARM processor</vt:lpstr>
      <vt:lpstr>Embedded Systems</vt:lpstr>
      <vt:lpstr>Memory</vt:lpstr>
      <vt:lpstr>Computer Architecture</vt:lpstr>
      <vt:lpstr>Computer Architecture</vt:lpstr>
      <vt:lpstr>von Neumann vs. Harvard</vt:lpstr>
      <vt:lpstr>ARM Cortex-M Series Family</vt:lpstr>
      <vt:lpstr>Levels of Program Code</vt:lpstr>
      <vt:lpstr>See a Program Runs</vt:lpstr>
      <vt:lpstr>Processor Registers</vt:lpstr>
      <vt:lpstr>Program Execution</vt:lpstr>
      <vt:lpstr>Three-state pipeline:  Fetch, Decode, Execution</vt:lpstr>
      <vt:lpstr>Three-state pipeline:  Fetch, Decode, Execution</vt:lpstr>
      <vt:lpstr>Machine codes are stored in memory</vt:lpstr>
      <vt:lpstr>Fetch Instruction: pc = 0x08001AC Decode Instruction: 2100 = MOVS r1, #0x00 </vt:lpstr>
      <vt:lpstr>Execute Instruction:  MOVS r1, #0x00</vt:lpstr>
      <vt:lpstr>Fetch Next Instruction: pc = pc + 2 </vt:lpstr>
      <vt:lpstr>Fetch Next Instruction: pc = pc + 2 Decode &amp; Execute: 2201 = MOVS r2, #0x01</vt:lpstr>
      <vt:lpstr>Fetch Next Instruction: pc = pc + 2 Decode &amp; Execute: 188B = ADDS r3, r1, r2</vt:lpstr>
      <vt:lpstr>Fetch Next Instruction: pc = pc + 2 Decode &amp; Execute: 2000 = MOVS r0, #0x00</vt:lpstr>
      <vt:lpstr>Fetch Next Instruction: pc = pc + 2 Decode &amp; Decode: 4770 = BX lr</vt:lpstr>
      <vt:lpstr>Realities</vt:lpstr>
      <vt:lpstr>Realities</vt:lpstr>
      <vt:lpstr>Example:  Calculate the Sum of an Array</vt:lpstr>
      <vt:lpstr>Example:  Calculate the Sum of an Array</vt:lpstr>
      <vt:lpstr>Example:  Calculate the Sum of an Array</vt:lpstr>
      <vt:lpstr>Example:  Calculate the Sum of an Array</vt:lpstr>
      <vt:lpstr>Loading Code and Data into Memory</vt:lpstr>
      <vt:lpstr>Loading Code and Data into Memory</vt:lpstr>
      <vt:lpstr>Loading Code and Data into Memory</vt:lpstr>
      <vt:lpstr>View of a Binary Program</vt:lpstr>
      <vt:lpstr>STM32L4</vt:lpstr>
      <vt:lpstr>Memory 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248</cp:revision>
  <dcterms:created xsi:type="dcterms:W3CDTF">2013-05-12T07:12:15Z</dcterms:created>
  <dcterms:modified xsi:type="dcterms:W3CDTF">2025-09-18T17:51:10Z</dcterms:modified>
</cp:coreProperties>
</file>