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7" r:id="rId3"/>
  </p:sldMasterIdLst>
  <p:notesMasterIdLst>
    <p:notesMasterId r:id="rId32"/>
  </p:notesMasterIdLst>
  <p:handoutMasterIdLst>
    <p:handoutMasterId r:id="rId33"/>
  </p:handoutMasterIdLst>
  <p:sldIdLst>
    <p:sldId id="507" r:id="rId4"/>
    <p:sldId id="559" r:id="rId5"/>
    <p:sldId id="560" r:id="rId6"/>
    <p:sldId id="510" r:id="rId7"/>
    <p:sldId id="547" r:id="rId8"/>
    <p:sldId id="509" r:id="rId9"/>
    <p:sldId id="546" r:id="rId10"/>
    <p:sldId id="511" r:id="rId11"/>
    <p:sldId id="558" r:id="rId12"/>
    <p:sldId id="513" r:id="rId13"/>
    <p:sldId id="557" r:id="rId14"/>
    <p:sldId id="548" r:id="rId15"/>
    <p:sldId id="549" r:id="rId16"/>
    <p:sldId id="550" r:id="rId17"/>
    <p:sldId id="540" r:id="rId18"/>
    <p:sldId id="542" r:id="rId19"/>
    <p:sldId id="544" r:id="rId20"/>
    <p:sldId id="543" r:id="rId21"/>
    <p:sldId id="514" r:id="rId22"/>
    <p:sldId id="538" r:id="rId23"/>
    <p:sldId id="564" r:id="rId24"/>
    <p:sldId id="563" r:id="rId25"/>
    <p:sldId id="516" r:id="rId26"/>
    <p:sldId id="517" r:id="rId27"/>
    <p:sldId id="565" r:id="rId28"/>
    <p:sldId id="561" r:id="rId29"/>
    <p:sldId id="518" r:id="rId30"/>
    <p:sldId id="567" r:id="rId31"/>
  </p:sldIdLst>
  <p:sldSz cx="9144000" cy="6858000" type="screen4x3"/>
  <p:notesSz cx="7023100" cy="93091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varScale="1">
        <p:scale>
          <a:sx n="70" d="100"/>
          <a:sy n="70" d="100"/>
        </p:scale>
        <p:origin x="178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4" d="100"/>
          <a:sy n="54" d="100"/>
        </p:scale>
        <p:origin x="-1770"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4T18:32:32.985" v="0" actId="478"/>
      <pc:docMkLst>
        <pc:docMk/>
      </pc:docMkLst>
      <pc:sldChg chg="delSp mod">
        <pc:chgData name="Zonghua Gu" userId="9a7e1853e1951ef5" providerId="LiveId" clId="{CF1FAA12-072C-4ED5-BA76-0FFFAEFDB88A}" dt="2025-09-04T18:32:32.985" v="0" actId="478"/>
        <pc:sldMkLst>
          <pc:docMk/>
          <pc:sldMk cId="669218787" sldId="507"/>
        </pc:sldMkLst>
        <pc:picChg chg="del">
          <ac:chgData name="Zonghua Gu" userId="9a7e1853e1951ef5" providerId="LiveId" clId="{CF1FAA12-072C-4ED5-BA76-0FFFAEFDB88A}" dt="2025-09-04T18:32:32.985" v="0" actId="478"/>
          <ac:picMkLst>
            <pc:docMk/>
            <pc:sldMk cId="669218787" sldId="507"/>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4D9EC5AB-9ABD-4631-B05F-46FAC90D6183}" type="datetimeFigureOut">
              <a:rPr lang="en-US" smtClean="0"/>
              <a:t>9/4/2025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80746199-50B6-4D57-82C9-281804AC6C8E}" type="datetimeFigureOut">
              <a:rPr lang="en-US" smtClean="0"/>
              <a:t>9/4/2025</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srgbClr val="000000"/>
                </a:solidFill>
                <a:latin typeface="Arial" charset="0"/>
              </a:rPr>
              <a:t>Exceptions: CBZ, CBNZ, CMP, CMN, NEG, TST, or TEQ. </a:t>
            </a:r>
          </a:p>
          <a:p>
            <a:pPr defTabSz="933237">
              <a:defRPr/>
            </a:pPr>
            <a:r>
              <a:rPr lang="en-US" dirty="0">
                <a:solidFill>
                  <a:srgbClr val="000000"/>
                </a:solidFill>
                <a:latin typeface="Arial" charset="0"/>
              </a:rPr>
              <a:t>. (E.g., “IT NE followed by ADDNE” would add only if Z ≠ 0.)</a:t>
            </a:r>
          </a:p>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4</a:t>
            </a:fld>
            <a:endParaRPr lang="en-US"/>
          </a:p>
        </p:txBody>
      </p:sp>
    </p:spTree>
    <p:extLst>
      <p:ext uri="{BB962C8B-B14F-4D97-AF65-F5344CB8AC3E}">
        <p14:creationId xmlns:p14="http://schemas.microsoft.com/office/powerpoint/2010/main" val="305070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ITTE   NE           ; Next 3 instructions are conditional ANDNE  R0, R0, R1   ; ANDNE does not update condition flags ADDSNE R2, R2, #1   ; ADDSNE updates condition flags MOVEQ  R2, R3       ; Conditional move ITE    GT           ; Next 2 instructions are conditional ADDGT  R1, R0, #55  ; Conditional addition in case the GT is true ADDLE  R1, R0, #48  ; Conditional addition in case the GT is not true ITTEE  EQ           ; Next 4 instructions are conditional MOVEQ  R0, R1       ; Conditional MOV ADDEQ  R2, R2, #10  ; Conditional ADD ANDNE  R3, R3, #1   ; Conditional AND BNE.W  </a:t>
            </a:r>
            <a:r>
              <a:rPr lang="en-US" dirty="0" err="1"/>
              <a:t>dloop</a:t>
            </a:r>
            <a:r>
              <a:rPr lang="en-US" dirty="0"/>
              <a:t>        ; Branch instruction can only be used in the last instruction of an IT block</a:t>
            </a:r>
          </a:p>
        </p:txBody>
      </p:sp>
      <p:sp>
        <p:nvSpPr>
          <p:cNvPr id="4" name="Slide Number Placeholder 3"/>
          <p:cNvSpPr>
            <a:spLocks noGrp="1"/>
          </p:cNvSpPr>
          <p:nvPr>
            <p:ph type="sldNum" sz="quarter" idx="10"/>
          </p:nvPr>
        </p:nvSpPr>
        <p:spPr/>
        <p:txBody>
          <a:bodyPr/>
          <a:lstStyle/>
          <a:p>
            <a:fld id="{633BBA0F-9BBE-41FE-A859-D6EE6CD9FB52}" type="slidenum">
              <a:rPr lang="en-US" smtClean="0"/>
              <a:t>18</a:t>
            </a:fld>
            <a:endParaRPr lang="en-US"/>
          </a:p>
        </p:txBody>
      </p:sp>
    </p:spTree>
    <p:extLst>
      <p:ext uri="{BB962C8B-B14F-4D97-AF65-F5344CB8AC3E}">
        <p14:creationId xmlns:p14="http://schemas.microsoft.com/office/powerpoint/2010/main" val="372609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40308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50192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07065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12687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616372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1517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100225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8957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90906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14338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115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144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1432458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033159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9859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1432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40257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666239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9/4/2025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941807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9/4/2025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97047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9/4/2025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06840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87740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859445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638771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1465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609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40186530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9/4/2025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2558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0981325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9/4/2025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215586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dirty="0">
                <a:solidFill>
                  <a:srgbClr val="FF0000"/>
                </a:solidFill>
              </a:rPr>
              <a:t>L4 (CHAPTER 7)</a:t>
            </a:r>
            <a:br>
              <a:rPr lang="en-US" dirty="0">
                <a:solidFill>
                  <a:srgbClr val="FF0000"/>
                </a:solidFill>
              </a:rPr>
            </a:br>
            <a:br>
              <a:rPr lang="en-US" dirty="0">
                <a:solidFill>
                  <a:srgbClr val="FF0000"/>
                </a:solidFill>
              </a:rPr>
            </a:br>
            <a:r>
              <a:rPr lang="en-US" dirty="0">
                <a:solidFill>
                  <a:srgbClr val="FF0000"/>
                </a:solidFill>
                <a:cs typeface="Times New Roman" pitchFamily="18" charset="0"/>
              </a:rPr>
              <a:t>Programming in Assembly </a:t>
            </a:r>
            <a:br>
              <a:rPr lang="en-US" dirty="0">
                <a:solidFill>
                  <a:srgbClr val="FF0000"/>
                </a:solidFill>
                <a:cs typeface="Times New Roman" pitchFamily="18" charset="0"/>
              </a:rPr>
            </a:br>
            <a:r>
              <a:rPr lang="en-US" dirty="0">
                <a:solidFill>
                  <a:srgbClr val="FF0000"/>
                </a:solidFill>
                <a:cs typeface="Times New Roman" pitchFamily="18" charset="0"/>
              </a:rPr>
              <a:t>Part 3: Control Structures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a:p>
        </p:txBody>
      </p:sp>
      <p:sp>
        <p:nvSpPr>
          <p:cNvPr id="4" name="Rectangle 3"/>
          <p:cNvSpPr/>
          <p:nvPr/>
        </p:nvSpPr>
        <p:spPr>
          <a:xfrm>
            <a:off x="2310047" y="6547833"/>
            <a:ext cx="5195653" cy="246221"/>
          </a:xfrm>
          <a:prstGeom prst="rect">
            <a:avLst/>
          </a:prstGeom>
        </p:spPr>
        <p:txBody>
          <a:bodyPr wrap="none">
            <a:spAutoFit/>
          </a:bodyPr>
          <a:lstStyle/>
          <a:p>
            <a:r>
              <a:rPr lang="en-US" sz="1000" b="0" dirty="0">
                <a:solidFill>
                  <a:schemeClr val="bg1">
                    <a:lumMod val="50000"/>
                  </a:schemeClr>
                </a:solidFill>
              </a:rPr>
              <a:t>Acknowledgement: some slides taken from instructor resources of Daniel Lewis textbook</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58800" y="183568"/>
            <a:ext cx="7772400" cy="1143000"/>
          </a:xfrm>
        </p:spPr>
        <p:txBody>
          <a:bodyPr/>
          <a:lstStyle/>
          <a:p>
            <a:r>
              <a:rPr lang="en-US" dirty="0">
                <a:solidFill>
                  <a:srgbClr val="FF0000"/>
                </a:solidFill>
              </a:rPr>
              <a:t>If-Then-Else Statement with Branch Instruction: Option 2</a:t>
            </a:r>
          </a:p>
        </p:txBody>
      </p:sp>
      <p:sp>
        <p:nvSpPr>
          <p:cNvPr id="61443" name="Text Box 9"/>
          <p:cNvSpPr txBox="1">
            <a:spLocks noChangeArrowheads="1"/>
          </p:cNvSpPr>
          <p:nvPr/>
        </p:nvSpPr>
        <p:spPr bwMode="auto">
          <a:xfrm>
            <a:off x="4501660" y="1260557"/>
            <a:ext cx="43529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1800" b="0" dirty="0">
                <a:solidFill>
                  <a:srgbClr val="CC0066"/>
                </a:solidFill>
              </a:rPr>
              <a:t>	</a:t>
            </a:r>
            <a:r>
              <a:rPr lang="en-US" sz="1800" b="0" dirty="0">
                <a:solidFill>
                  <a:srgbClr val="000000"/>
                </a:solidFill>
              </a:rPr>
              <a:t>LDR	R0, [</a:t>
            </a:r>
            <a:r>
              <a:rPr lang="en-US" sz="1800" b="0" dirty="0" err="1">
                <a:solidFill>
                  <a:srgbClr val="000000"/>
                </a:solidFill>
              </a:rPr>
              <a:t>addr</a:t>
            </a:r>
            <a:r>
              <a:rPr lang="en-US" sz="1800" b="0" dirty="0">
                <a:solidFill>
                  <a:srgbClr val="000000"/>
                </a:solidFill>
              </a:rPr>
              <a:t>(a)]</a:t>
            </a:r>
            <a:br>
              <a:rPr lang="en-US" sz="1800" b="0" dirty="0">
                <a:solidFill>
                  <a:srgbClr val="000000"/>
                </a:solidFill>
              </a:rPr>
            </a:br>
            <a:r>
              <a:rPr lang="en-US" sz="1800" b="0" dirty="0">
                <a:solidFill>
                  <a:srgbClr val="000000"/>
                </a:solidFill>
              </a:rPr>
              <a:t>	LDR	R1, [</a:t>
            </a:r>
            <a:r>
              <a:rPr lang="en-US" sz="1800" b="0" dirty="0" err="1">
                <a:solidFill>
                  <a:srgbClr val="000000"/>
                </a:solidFill>
              </a:rPr>
              <a:t>addr</a:t>
            </a:r>
            <a:r>
              <a:rPr lang="en-US" sz="1800" b="0" dirty="0">
                <a:solidFill>
                  <a:srgbClr val="000000"/>
                </a:solidFill>
              </a:rPr>
              <a:t>(b)]</a:t>
            </a:r>
            <a:br>
              <a:rPr lang="en-US" sz="1800" b="0" dirty="0">
                <a:solidFill>
                  <a:schemeClr val="accent2"/>
                </a:solidFill>
              </a:rPr>
            </a:br>
            <a:r>
              <a:rPr lang="en-US" sz="1800" b="0" dirty="0">
                <a:solidFill>
                  <a:schemeClr val="accent2"/>
                </a:solidFill>
              </a:rPr>
              <a:t>	</a:t>
            </a:r>
            <a:r>
              <a:rPr lang="en-US" sz="1800" b="0" dirty="0">
                <a:solidFill>
                  <a:srgbClr val="000000"/>
                </a:solidFill>
              </a:rPr>
              <a:t>CMP	R0,R1</a:t>
            </a:r>
            <a:br>
              <a:rPr lang="en-US" sz="1800" b="0" dirty="0">
                <a:solidFill>
                  <a:srgbClr val="000000"/>
                </a:solidFill>
              </a:rPr>
            </a:br>
            <a:r>
              <a:rPr lang="en-US" sz="1800" b="0" dirty="0">
                <a:solidFill>
                  <a:srgbClr val="000000"/>
                </a:solidFill>
              </a:rPr>
              <a:t>	BLE	L1</a:t>
            </a:r>
            <a:br>
              <a:rPr lang="en-US" sz="1800" b="0" dirty="0">
                <a:solidFill>
                  <a:schemeClr val="accent2"/>
                </a:solidFill>
              </a:rPr>
            </a:br>
            <a:r>
              <a:rPr lang="en-US" sz="1800" b="0" dirty="0">
                <a:solidFill>
                  <a:srgbClr val="FF0000"/>
                </a:solidFill>
              </a:rPr>
              <a:t>	LDR	R0,=1</a:t>
            </a:r>
            <a:br>
              <a:rPr lang="en-US" sz="1800" b="0" dirty="0">
                <a:solidFill>
                  <a:srgbClr val="FF0000"/>
                </a:solidFill>
              </a:rPr>
            </a:br>
            <a:r>
              <a:rPr lang="en-US" sz="1800" b="0" dirty="0">
                <a:solidFill>
                  <a:srgbClr val="FF0000"/>
                </a:solidFill>
              </a:rPr>
              <a:t>	</a:t>
            </a:r>
            <a:r>
              <a:rPr lang="en-US" sz="1800" b="0" dirty="0">
                <a:solidFill>
                  <a:srgbClr val="000000"/>
                </a:solidFill>
              </a:rPr>
              <a:t>B	L2</a:t>
            </a:r>
            <a:br>
              <a:rPr lang="en-US" sz="1800" b="0" dirty="0">
                <a:solidFill>
                  <a:srgbClr val="000000"/>
                </a:solidFill>
              </a:rPr>
            </a:br>
            <a:r>
              <a:rPr lang="en-US" sz="1800" b="0" dirty="0">
                <a:solidFill>
                  <a:srgbClr val="000000"/>
                </a:solidFill>
              </a:rPr>
              <a:t>L1:	</a:t>
            </a:r>
            <a:r>
              <a:rPr lang="en-US" sz="1800" b="0" dirty="0">
                <a:solidFill>
                  <a:schemeClr val="accent6"/>
                </a:solidFill>
              </a:rPr>
              <a:t>LDR	R0,=0</a:t>
            </a:r>
            <a:br>
              <a:rPr lang="en-US" sz="1800" b="0" dirty="0">
                <a:solidFill>
                  <a:schemeClr val="accent6"/>
                </a:solidFill>
              </a:rPr>
            </a:br>
            <a:r>
              <a:rPr lang="en-US" sz="1800" b="0" dirty="0">
                <a:solidFill>
                  <a:srgbClr val="000000"/>
                </a:solidFill>
              </a:rPr>
              <a:t>L2:</a:t>
            </a:r>
            <a:r>
              <a:rPr lang="en-US" sz="1800" b="0" dirty="0"/>
              <a:t> </a:t>
            </a:r>
            <a:r>
              <a:rPr lang="en-US" sz="1800" b="0" dirty="0">
                <a:solidFill>
                  <a:srgbClr val="00CC00"/>
                </a:solidFill>
              </a:rPr>
              <a:t>	</a:t>
            </a:r>
            <a:r>
              <a:rPr lang="en-US" sz="1800" b="0" dirty="0">
                <a:solidFill>
                  <a:srgbClr val="000000"/>
                </a:solidFill>
              </a:rPr>
              <a:t>STR	R0, [</a:t>
            </a:r>
            <a:r>
              <a:rPr lang="en-US" sz="1800" b="0" dirty="0" err="1">
                <a:solidFill>
                  <a:srgbClr val="000000"/>
                </a:solidFill>
              </a:rPr>
              <a:t>addr</a:t>
            </a:r>
            <a:r>
              <a:rPr lang="en-US" sz="1800" b="0" dirty="0">
                <a:solidFill>
                  <a:srgbClr val="000000"/>
                </a:solidFill>
              </a:rPr>
              <a:t>(c)]</a:t>
            </a:r>
            <a:br>
              <a:rPr lang="en-US" sz="1800" b="0" dirty="0">
                <a:solidFill>
                  <a:srgbClr val="000000"/>
                </a:solidFill>
              </a:rPr>
            </a:br>
            <a:r>
              <a:rPr lang="en-US" sz="1800" b="0" dirty="0">
                <a:solidFill>
                  <a:srgbClr val="000000"/>
                </a:solidFill>
              </a:rPr>
              <a:t>	…</a:t>
            </a:r>
          </a:p>
        </p:txBody>
      </p:sp>
      <p:grpSp>
        <p:nvGrpSpPr>
          <p:cNvPr id="61444" name="Group 20"/>
          <p:cNvGrpSpPr>
            <a:grpSpLocks/>
          </p:cNvGrpSpPr>
          <p:nvPr/>
        </p:nvGrpSpPr>
        <p:grpSpPr bwMode="auto">
          <a:xfrm>
            <a:off x="401638" y="2104671"/>
            <a:ext cx="3689350" cy="4291012"/>
            <a:chOff x="253" y="1101"/>
            <a:chExt cx="2324" cy="2703"/>
          </a:xfrm>
        </p:grpSpPr>
        <p:sp>
          <p:nvSpPr>
            <p:cNvPr id="61445" name="AutoShape 3"/>
            <p:cNvSpPr>
              <a:spLocks noChangeArrowheads="1"/>
            </p:cNvSpPr>
            <p:nvPr/>
          </p:nvSpPr>
          <p:spPr bwMode="auto">
            <a:xfrm>
              <a:off x="962" y="1379"/>
              <a:ext cx="894" cy="804"/>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000000"/>
                  </a:solidFill>
                </a:rPr>
                <a:t>a&lt;=b?</a:t>
              </a:r>
            </a:p>
          </p:txBody>
        </p:sp>
        <p:sp>
          <p:nvSpPr>
            <p:cNvPr id="61446" name="Rectangle 4"/>
            <p:cNvSpPr>
              <a:spLocks noChangeArrowheads="1"/>
            </p:cNvSpPr>
            <p:nvPr/>
          </p:nvSpPr>
          <p:spPr bwMode="auto">
            <a:xfrm>
              <a:off x="1703" y="2283"/>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FF0000"/>
                  </a:solidFill>
                </a:rPr>
                <a:t>c </a:t>
              </a:r>
              <a:r>
                <a:rPr lang="en-US" dirty="0">
                  <a:solidFill>
                    <a:srgbClr val="FF0000"/>
                  </a:solidFill>
                  <a:sym typeface="Wingdings" pitchFamily="2" charset="2"/>
                </a:rPr>
                <a:t>= 1</a:t>
              </a:r>
              <a:endParaRPr lang="en-US" dirty="0">
                <a:solidFill>
                  <a:srgbClr val="FF0000"/>
                </a:solidFill>
              </a:endParaRPr>
            </a:p>
          </p:txBody>
        </p:sp>
        <p:cxnSp>
          <p:nvCxnSpPr>
            <p:cNvPr id="61447" name="AutoShape 5"/>
            <p:cNvCxnSpPr>
              <a:cxnSpLocks noChangeShapeType="1"/>
              <a:endCxn id="61445" idx="0"/>
            </p:cNvCxnSpPr>
            <p:nvPr/>
          </p:nvCxnSpPr>
          <p:spPr bwMode="auto">
            <a:xfrm>
              <a:off x="1409" y="1101"/>
              <a:ext cx="0" cy="27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8" name="Rectangle 10"/>
            <p:cNvSpPr>
              <a:spLocks noChangeArrowheads="1"/>
            </p:cNvSpPr>
            <p:nvPr/>
          </p:nvSpPr>
          <p:spPr bwMode="auto">
            <a:xfrm>
              <a:off x="253" y="2290"/>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chemeClr val="accent6"/>
                  </a:solidFill>
                </a:rPr>
                <a:t>c </a:t>
              </a:r>
              <a:r>
                <a:rPr lang="en-US" dirty="0">
                  <a:solidFill>
                    <a:schemeClr val="accent6"/>
                  </a:solidFill>
                  <a:sym typeface="Wingdings" pitchFamily="2" charset="2"/>
                </a:rPr>
                <a:t>= 0</a:t>
              </a:r>
              <a:endParaRPr lang="en-US" dirty="0">
                <a:solidFill>
                  <a:schemeClr val="accent6"/>
                </a:solidFill>
              </a:endParaRPr>
            </a:p>
          </p:txBody>
        </p:sp>
        <p:cxnSp>
          <p:nvCxnSpPr>
            <p:cNvPr id="61449" name="AutoShape 11"/>
            <p:cNvCxnSpPr>
              <a:cxnSpLocks noChangeShapeType="1"/>
              <a:stCxn id="61445" idx="1"/>
              <a:endCxn id="61448" idx="0"/>
            </p:cNvCxnSpPr>
            <p:nvPr/>
          </p:nvCxnSpPr>
          <p:spPr bwMode="auto">
            <a:xfrm rot="10800000" flipV="1">
              <a:off x="690" y="1781"/>
              <a:ext cx="272" cy="509"/>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0" name="AutoShape 12"/>
            <p:cNvCxnSpPr>
              <a:cxnSpLocks noChangeShapeType="1"/>
              <a:stCxn id="61445" idx="3"/>
              <a:endCxn id="61446" idx="0"/>
            </p:cNvCxnSpPr>
            <p:nvPr/>
          </p:nvCxnSpPr>
          <p:spPr bwMode="auto">
            <a:xfrm>
              <a:off x="1856" y="1781"/>
              <a:ext cx="284" cy="502"/>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1" name="Line 13"/>
            <p:cNvSpPr>
              <a:spLocks noChangeShapeType="1"/>
            </p:cNvSpPr>
            <p:nvPr/>
          </p:nvSpPr>
          <p:spPr bwMode="auto">
            <a:xfrm>
              <a:off x="1409" y="2959"/>
              <a:ext cx="0" cy="8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61452" name="AutoShape 14"/>
            <p:cNvCxnSpPr>
              <a:cxnSpLocks noChangeShapeType="1"/>
              <a:stCxn id="61448" idx="2"/>
              <a:endCxn id="61446" idx="2"/>
            </p:cNvCxnSpPr>
            <p:nvPr/>
          </p:nvCxnSpPr>
          <p:spPr bwMode="auto">
            <a:xfrm rot="5400000" flipH="1" flipV="1">
              <a:off x="1411" y="1899"/>
              <a:ext cx="7" cy="1450"/>
            </a:xfrm>
            <a:prstGeom prst="bentConnector3">
              <a:avLst>
                <a:gd name="adj1" fmla="val -4771431"/>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3" name="Text Box 18"/>
            <p:cNvSpPr txBox="1">
              <a:spLocks noChangeArrowheads="1"/>
            </p:cNvSpPr>
            <p:nvPr/>
          </p:nvSpPr>
          <p:spPr bwMode="auto">
            <a:xfrm>
              <a:off x="1796" y="146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&gt;</a:t>
              </a:r>
            </a:p>
          </p:txBody>
        </p:sp>
        <p:sp>
          <p:nvSpPr>
            <p:cNvPr id="61454" name="Text Box 19"/>
            <p:cNvSpPr txBox="1">
              <a:spLocks noChangeArrowheads="1"/>
            </p:cNvSpPr>
            <p:nvPr/>
          </p:nvSpPr>
          <p:spPr bwMode="auto">
            <a:xfrm>
              <a:off x="749" y="1461"/>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a:t>
              </a:r>
            </a:p>
          </p:txBody>
        </p:sp>
      </p:grpSp>
      <p:sp>
        <p:nvSpPr>
          <p:cNvPr id="15" name="Text Box 12"/>
          <p:cNvSpPr txBox="1">
            <a:spLocks noChangeArrowheads="1"/>
          </p:cNvSpPr>
          <p:nvPr/>
        </p:nvSpPr>
        <p:spPr bwMode="auto">
          <a:xfrm>
            <a:off x="161093" y="1503077"/>
            <a:ext cx="37016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if (a &lt;= b) {c = 0;} else {c=1;}</a:t>
            </a:r>
          </a:p>
        </p:txBody>
      </p:sp>
      <p:sp>
        <p:nvSpPr>
          <p:cNvPr id="17" name="Rectangle 16"/>
          <p:cNvSpPr/>
          <p:nvPr/>
        </p:nvSpPr>
        <p:spPr>
          <a:xfrm>
            <a:off x="5790920" y="4300633"/>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BLE L1 </a:t>
            </a:r>
            <a:endParaRPr kumimoji="0" lang="en-US" sz="1800" b="0" i="0" u="none" strike="noStrike" kern="0" cap="none" spc="0" normalizeH="0" baseline="0" noProof="0" dirty="0">
              <a:ln>
                <a:noFill/>
              </a:ln>
              <a:solidFill>
                <a:prstClr val="white"/>
              </a:solidFill>
              <a:effectLst/>
              <a:uLnTx/>
              <a:uFillTx/>
            </a:endParaRPr>
          </a:p>
        </p:txBody>
      </p:sp>
      <p:sp>
        <p:nvSpPr>
          <p:cNvPr id="18" name="Rectangle 17"/>
          <p:cNvSpPr/>
          <p:nvPr/>
        </p:nvSpPr>
        <p:spPr>
          <a:xfrm>
            <a:off x="5885693" y="4655203"/>
            <a:ext cx="2071819" cy="93490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rgbClr val="FF0000"/>
                </a:solidFill>
                <a:effectLst/>
                <a:uLnTx/>
                <a:uFillTx/>
                <a:latin typeface="Calibri"/>
              </a:rPr>
              <a:t>False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Calibri" pitchFamily="34" charset="0"/>
                <a:cs typeface="Calibri" pitchFamily="34" charset="0"/>
              </a:rPr>
              <a:t>{c = 1;}</a:t>
            </a:r>
            <a:endParaRPr kumimoji="0" lang="en-US" sz="1800" i="0" u="none" strike="noStrike" kern="0" cap="none" spc="0" normalizeH="0" baseline="0" noProof="0" dirty="0">
              <a:ln>
                <a:noFill/>
              </a:ln>
              <a:solidFill>
                <a:srgbClr val="FF0000"/>
              </a:solidFill>
              <a:effectLst/>
              <a:uLnTx/>
              <a:uFillTx/>
              <a:latin typeface="Calibri"/>
            </a:endParaRPr>
          </a:p>
        </p:txBody>
      </p:sp>
      <p:cxnSp>
        <p:nvCxnSpPr>
          <p:cNvPr id="20" name="Elbow Connector 19"/>
          <p:cNvCxnSpPr>
            <a:stCxn id="17" idx="1"/>
          </p:cNvCxnSpPr>
          <p:nvPr/>
        </p:nvCxnSpPr>
        <p:spPr>
          <a:xfrm rot="10800000" flipH="1" flipV="1">
            <a:off x="5790920" y="4485299"/>
            <a:ext cx="40830" cy="1366644"/>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1" name="Rectangle 20"/>
          <p:cNvSpPr/>
          <p:nvPr/>
        </p:nvSpPr>
        <p:spPr>
          <a:xfrm>
            <a:off x="5872654" y="3791093"/>
            <a:ext cx="2071819" cy="54102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black"/>
                </a:solidFill>
                <a:latin typeface="Calibri"/>
              </a:rPr>
              <a:t>Compare a vs. b</a:t>
            </a:r>
          </a:p>
        </p:txBody>
      </p:sp>
      <p:sp>
        <p:nvSpPr>
          <p:cNvPr id="22" name="Rectangle 21"/>
          <p:cNvSpPr/>
          <p:nvPr/>
        </p:nvSpPr>
        <p:spPr>
          <a:xfrm>
            <a:off x="5885693" y="5691169"/>
            <a:ext cx="2071819" cy="70451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solidFill>
                <a:effectLst/>
                <a:uLnTx/>
                <a:uFillTx/>
                <a:latin typeface="Calibri"/>
              </a:rPr>
              <a:t>True </a:t>
            </a:r>
            <a:r>
              <a:rPr lang="en-US" sz="1800" kern="0" dirty="0">
                <a:solidFill>
                  <a:schemeClr val="accent6"/>
                </a:solidFill>
                <a:latin typeface="Calibri"/>
              </a:rPr>
              <a:t>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solidFill>
                  <a:schemeClr val="accent6"/>
                </a:solidFill>
                <a:latin typeface="Calibri" pitchFamily="34" charset="0"/>
                <a:cs typeface="Calibri" pitchFamily="34" charset="0"/>
              </a:rPr>
              <a:t>{c = 0;}</a:t>
            </a:r>
            <a:endParaRPr kumimoji="0" lang="en-US" sz="1800" i="0" u="none" strike="noStrike" kern="0" cap="none" spc="0" normalizeH="0" baseline="0" noProof="0" dirty="0">
              <a:ln>
                <a:noFill/>
              </a:ln>
              <a:solidFill>
                <a:schemeClr val="accent6"/>
              </a:solidFill>
              <a:effectLst/>
              <a:uLnTx/>
              <a:uFillTx/>
              <a:latin typeface="Calibri"/>
            </a:endParaRPr>
          </a:p>
        </p:txBody>
      </p:sp>
      <p:sp>
        <p:nvSpPr>
          <p:cNvPr id="23" name="Rectangle 22"/>
          <p:cNvSpPr/>
          <p:nvPr/>
        </p:nvSpPr>
        <p:spPr>
          <a:xfrm>
            <a:off x="5831750" y="5667277"/>
            <a:ext cx="4379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L1</a:t>
            </a:r>
            <a:endParaRPr kumimoji="0" lang="en-US" sz="1800" b="0" i="0" u="none" strike="noStrike" kern="0" cap="none" spc="0" normalizeH="0" baseline="0" noProof="0" dirty="0">
              <a:ln>
                <a:noFill/>
              </a:ln>
              <a:solidFill>
                <a:prstClr val="white"/>
              </a:solidFill>
              <a:effectLst/>
              <a:uLnTx/>
              <a:uFillTx/>
            </a:endParaRPr>
          </a:p>
        </p:txBody>
      </p:sp>
      <p:sp>
        <p:nvSpPr>
          <p:cNvPr id="25" name="Rectangle 24"/>
          <p:cNvSpPr/>
          <p:nvPr/>
        </p:nvSpPr>
        <p:spPr>
          <a:xfrm>
            <a:off x="5819185" y="5272869"/>
            <a:ext cx="69121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L2</a:t>
            </a:r>
            <a:endParaRPr kumimoji="0" lang="en-US" sz="1800" b="0" i="0" u="none" strike="noStrike" kern="0" cap="none" spc="0" normalizeH="0" baseline="0" noProof="0" dirty="0">
              <a:ln>
                <a:noFill/>
              </a:ln>
              <a:solidFill>
                <a:prstClr val="white"/>
              </a:solidFill>
              <a:effectLst/>
              <a:uLnTx/>
              <a:uFillTx/>
            </a:endParaRPr>
          </a:p>
        </p:txBody>
      </p:sp>
      <p:sp>
        <p:nvSpPr>
          <p:cNvPr id="26" name="Rectangle 25"/>
          <p:cNvSpPr/>
          <p:nvPr/>
        </p:nvSpPr>
        <p:spPr>
          <a:xfrm>
            <a:off x="5790920" y="6388440"/>
            <a:ext cx="5645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L2 </a:t>
            </a:r>
            <a:endParaRPr kumimoji="0" lang="en-US" sz="1800" b="0" i="0" u="none" strike="noStrike" kern="0" cap="none" spc="0" normalizeH="0" baseline="0" noProof="0" dirty="0">
              <a:ln>
                <a:noFill/>
              </a:ln>
              <a:solidFill>
                <a:prstClr val="white"/>
              </a:solidFill>
              <a:effectLst/>
              <a:uLnTx/>
              <a:uFillTx/>
            </a:endParaRPr>
          </a:p>
        </p:txBody>
      </p:sp>
      <p:cxnSp>
        <p:nvCxnSpPr>
          <p:cNvPr id="27" name="Elbow Connector 26"/>
          <p:cNvCxnSpPr/>
          <p:nvPr/>
        </p:nvCxnSpPr>
        <p:spPr>
          <a:xfrm rot="10800000" flipH="1" flipV="1">
            <a:off x="5824447" y="5436906"/>
            <a:ext cx="61246" cy="1140371"/>
          </a:xfrm>
          <a:prstGeom prst="bentConnector4">
            <a:avLst>
              <a:gd name="adj1" fmla="val -373249"/>
              <a:gd name="adj2" fmla="val 10034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10</a:t>
            </a:fld>
            <a:endParaRPr lang="en-US"/>
          </a:p>
        </p:txBody>
      </p:sp>
    </p:spTree>
    <p:extLst>
      <p:ext uri="{BB962C8B-B14F-4D97-AF65-F5344CB8AC3E}">
        <p14:creationId xmlns:p14="http://schemas.microsoft.com/office/powerpoint/2010/main" val="353580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a:t>Another Example: </a:t>
            </a:r>
            <a:endParaRPr lang="en-US" sz="4000" dirty="0"/>
          </a:p>
        </p:txBody>
      </p:sp>
      <p:sp>
        <p:nvSpPr>
          <p:cNvPr id="25605" name="Rectangle 3"/>
          <p:cNvSpPr>
            <a:spLocks noGrp="1" noChangeArrowheads="1"/>
          </p:cNvSpPr>
          <p:nvPr>
            <p:ph type="body" idx="1"/>
          </p:nvPr>
        </p:nvSpPr>
        <p:spPr>
          <a:xfrm>
            <a:off x="457200" y="1600203"/>
            <a:ext cx="8229600" cy="1549912"/>
          </a:xfrm>
        </p:spPr>
        <p:txBody>
          <a:bodyPr>
            <a:normAutofit/>
          </a:bodyPr>
          <a:lstStyle/>
          <a:p>
            <a:r>
              <a:rPr lang="en-US" sz="3200" dirty="0"/>
              <a:t>C code: </a:t>
            </a:r>
          </a:p>
          <a:p>
            <a:pPr lvl="1">
              <a:buFont typeface="Monotype Sorts" pitchFamily="2" charset="2"/>
              <a:buNone/>
            </a:pPr>
            <a:r>
              <a:rPr lang="en-US" sz="1800" dirty="0">
                <a:latin typeface="Consolas" pitchFamily="49" charset="0"/>
                <a:cs typeface="Consolas" pitchFamily="49" charset="0"/>
              </a:rPr>
              <a:t>if (a &lt; b) {x = 5; y = c + d;} else {x = c - d;}</a:t>
            </a:r>
          </a:p>
          <a:p>
            <a:pPr lvl="0"/>
            <a:r>
              <a:rPr lang="en-US" sz="3200" dirty="0">
                <a:solidFill>
                  <a:prstClr val="black"/>
                </a:solidFill>
              </a:rPr>
              <a:t>Assembler code: </a:t>
            </a: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11</a:t>
            </a:fld>
            <a:endParaRPr lang="en-US" dirty="0"/>
          </a:p>
        </p:txBody>
      </p:sp>
      <p:sp>
        <p:nvSpPr>
          <p:cNvPr id="6" name="Rectangle 5"/>
          <p:cNvSpPr/>
          <p:nvPr/>
        </p:nvSpPr>
        <p:spPr>
          <a:xfrm>
            <a:off x="1563477" y="3975598"/>
            <a:ext cx="2071819" cy="10156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eaLnBrk="1" fontAlgn="auto" hangingPunct="1">
              <a:spcBef>
                <a:spcPts val="0"/>
              </a:spcBef>
              <a:spcAft>
                <a:spcPts val="0"/>
              </a:spcAft>
              <a:defRPr/>
            </a:pPr>
            <a:r>
              <a:rPr lang="en-US" sz="1800" kern="0" dirty="0">
                <a:solidFill>
                  <a:srgbClr val="0000E7"/>
                </a:solidFill>
              </a:rPr>
              <a:t>True Block</a:t>
            </a:r>
          </a:p>
          <a:p>
            <a:pPr lvl="0" algn="ctr" eaLnBrk="1" fontAlgn="auto" hangingPunct="1">
              <a:spcBef>
                <a:spcPts val="0"/>
              </a:spcBef>
              <a:spcAft>
                <a:spcPts val="0"/>
              </a:spcAft>
              <a:defRPr/>
            </a:pPr>
            <a:r>
              <a:rPr lang="en-US" sz="1800" dirty="0">
                <a:latin typeface="Consolas" pitchFamily="49" charset="0"/>
                <a:cs typeface="Consolas" pitchFamily="49" charset="0"/>
              </a:rPr>
              <a:t>{x=5;y=</a:t>
            </a:r>
            <a:r>
              <a:rPr lang="en-US" sz="1800" dirty="0" err="1">
                <a:latin typeface="Consolas" pitchFamily="49" charset="0"/>
                <a:cs typeface="Consolas" pitchFamily="49" charset="0"/>
              </a:rPr>
              <a:t>c+d</a:t>
            </a:r>
            <a:r>
              <a:rPr lang="en-US" sz="1800" dirty="0">
                <a:latin typeface="Consolas" pitchFamily="49" charset="0"/>
                <a:cs typeface="Consolas" pitchFamily="49" charset="0"/>
              </a:rPr>
              <a:t>;}</a:t>
            </a:r>
            <a:endParaRPr lang="en-US" sz="1800" kern="0" dirty="0">
              <a:solidFill>
                <a:srgbClr val="0000E7"/>
              </a:solidFill>
            </a:endParaRPr>
          </a:p>
        </p:txBody>
      </p:sp>
      <p:sp>
        <p:nvSpPr>
          <p:cNvPr id="7" name="Rectangle 6"/>
          <p:cNvSpPr/>
          <p:nvPr/>
        </p:nvSpPr>
        <p:spPr>
          <a:xfrm>
            <a:off x="1563475" y="5102447"/>
            <a:ext cx="2071818"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FF0000"/>
                </a:solidFill>
              </a:rPr>
              <a:t>False Block</a:t>
            </a:r>
          </a:p>
          <a:p>
            <a:pPr algn="ctr"/>
            <a:r>
              <a:rPr lang="en-US" sz="1800" dirty="0">
                <a:latin typeface="Consolas" pitchFamily="49" charset="0"/>
                <a:cs typeface="Consolas" pitchFamily="49" charset="0"/>
              </a:rPr>
              <a:t>{x=c-d;}</a:t>
            </a:r>
          </a:p>
        </p:txBody>
      </p:sp>
      <p:grpSp>
        <p:nvGrpSpPr>
          <p:cNvPr id="23" name="Group 22"/>
          <p:cNvGrpSpPr/>
          <p:nvPr/>
        </p:nvGrpSpPr>
        <p:grpSpPr>
          <a:xfrm>
            <a:off x="1468704" y="3662787"/>
            <a:ext cx="2131169" cy="1735977"/>
            <a:chOff x="1468704" y="3662787"/>
            <a:chExt cx="2131169" cy="1735977"/>
          </a:xfrm>
        </p:grpSpPr>
        <p:sp>
          <p:nvSpPr>
            <p:cNvPr id="5" name="Rectangle 4"/>
            <p:cNvSpPr/>
            <p:nvPr/>
          </p:nvSpPr>
          <p:spPr>
            <a:xfrm>
              <a:off x="1468704" y="3662787"/>
              <a:ext cx="2131169" cy="498904"/>
            </a:xfrm>
            <a:prstGeom prst="rect">
              <a:avLst/>
            </a:prstGeom>
          </p:spPr>
          <p:txBody>
            <a:bodyPr wrap="none">
              <a:spAutoFit/>
            </a:bodyPr>
            <a:lstStyle/>
            <a:p>
              <a:r>
                <a:rPr lang="en-US" sz="1800" b="0" dirty="0">
                  <a:solidFill>
                    <a:prstClr val="black"/>
                  </a:solidFill>
                  <a:latin typeface="Consolas" pitchFamily="49" charset="0"/>
                  <a:cs typeface="Consolas" pitchFamily="49" charset="0"/>
                </a:rPr>
                <a:t>BGE </a:t>
              </a:r>
              <a:r>
                <a:rPr lang="en-US" sz="1800" b="0" dirty="0" err="1">
                  <a:solidFill>
                    <a:prstClr val="black"/>
                  </a:solidFill>
                  <a:latin typeface="Consolas" pitchFamily="49" charset="0"/>
                  <a:cs typeface="Consolas" pitchFamily="49" charset="0"/>
                </a:rPr>
                <a:t>fblock</a:t>
              </a:r>
              <a:r>
                <a:rPr lang="en-US" sz="1800" b="0" dirty="0">
                  <a:solidFill>
                    <a:prstClr val="black"/>
                  </a:solidFill>
                  <a:latin typeface="Consolas" pitchFamily="49" charset="0"/>
                  <a:cs typeface="Consolas" pitchFamily="49" charset="0"/>
                </a:rPr>
                <a:t> </a:t>
              </a:r>
              <a:endParaRPr lang="en-US" dirty="0"/>
            </a:p>
          </p:txBody>
        </p:sp>
        <p:sp>
          <p:nvSpPr>
            <p:cNvPr id="8" name="Rectangle 7"/>
            <p:cNvSpPr/>
            <p:nvPr/>
          </p:nvSpPr>
          <p:spPr>
            <a:xfrm>
              <a:off x="1509534" y="5029432"/>
              <a:ext cx="944490" cy="369332"/>
            </a:xfrm>
            <a:prstGeom prst="rect">
              <a:avLst/>
            </a:prstGeom>
          </p:spPr>
          <p:txBody>
            <a:bodyPr wrap="none">
              <a:spAutoFit/>
            </a:bodyPr>
            <a:lstStyle/>
            <a:p>
              <a:r>
                <a:rPr lang="en-US" sz="1800" b="0" dirty="0" err="1">
                  <a:solidFill>
                    <a:prstClr val="black"/>
                  </a:solidFill>
                  <a:latin typeface="Consolas" pitchFamily="49" charset="0"/>
                  <a:cs typeface="Consolas" pitchFamily="49" charset="0"/>
                </a:rPr>
                <a:t>fblock</a:t>
              </a:r>
              <a:endParaRPr lang="en-US" dirty="0"/>
            </a:p>
          </p:txBody>
        </p:sp>
        <p:cxnSp>
          <p:nvCxnSpPr>
            <p:cNvPr id="9" name="Elbow Connector 8"/>
            <p:cNvCxnSpPr>
              <a:stCxn id="5" idx="1"/>
              <a:endCxn id="8" idx="1"/>
            </p:cNvCxnSpPr>
            <p:nvPr/>
          </p:nvCxnSpPr>
          <p:spPr>
            <a:xfrm rot="10800000" flipH="1" flipV="1">
              <a:off x="1468704" y="3912239"/>
              <a:ext cx="40830" cy="1301859"/>
            </a:xfrm>
            <a:prstGeom prst="bentConnector3">
              <a:avLst>
                <a:gd name="adj1" fmla="val -55988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1550438"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Compare a vs. b</a:t>
            </a:r>
          </a:p>
        </p:txBody>
      </p:sp>
      <p:grpSp>
        <p:nvGrpSpPr>
          <p:cNvPr id="24" name="Group 23"/>
          <p:cNvGrpSpPr/>
          <p:nvPr/>
        </p:nvGrpSpPr>
        <p:grpSpPr>
          <a:xfrm>
            <a:off x="1489118" y="4658532"/>
            <a:ext cx="1125195" cy="2031067"/>
            <a:chOff x="1489118" y="4658532"/>
            <a:chExt cx="1125195" cy="2031067"/>
          </a:xfrm>
        </p:grpSpPr>
        <p:sp>
          <p:nvSpPr>
            <p:cNvPr id="10" name="Rectangle 9"/>
            <p:cNvSpPr/>
            <p:nvPr/>
          </p:nvSpPr>
          <p:spPr>
            <a:xfrm>
              <a:off x="1509534" y="6190695"/>
              <a:ext cx="1104779" cy="498904"/>
            </a:xfrm>
            <a:prstGeom prst="rect">
              <a:avLst/>
            </a:prstGeom>
          </p:spPr>
          <p:txBody>
            <a:bodyPr wrap="none">
              <a:spAutoFit/>
            </a:bodyPr>
            <a:lstStyle/>
            <a:p>
              <a:r>
                <a:rPr lang="en-US" sz="1800" b="0" dirty="0">
                  <a:solidFill>
                    <a:prstClr val="black"/>
                  </a:solidFill>
                  <a:latin typeface="Consolas" pitchFamily="49" charset="0"/>
                  <a:cs typeface="Consolas" pitchFamily="49" charset="0"/>
                </a:rPr>
                <a:t>after</a:t>
              </a:r>
              <a:endParaRPr lang="en-US" dirty="0"/>
            </a:p>
          </p:txBody>
        </p:sp>
        <p:cxnSp>
          <p:nvCxnSpPr>
            <p:cNvPr id="11" name="Elbow Connector 10"/>
            <p:cNvCxnSpPr/>
            <p:nvPr/>
          </p:nvCxnSpPr>
          <p:spPr>
            <a:xfrm rot="10800000" flipV="1">
              <a:off x="1554899" y="4823575"/>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89118" y="4658532"/>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after</a:t>
              </a:r>
              <a:endParaRPr kumimoji="0" lang="en-US" sz="1800" b="0" i="0" u="none" strike="noStrike" kern="0" cap="none" spc="0" normalizeH="0" baseline="0" noProof="0" dirty="0">
                <a:ln>
                  <a:noFill/>
                </a:ln>
                <a:solidFill>
                  <a:prstClr val="white"/>
                </a:solidFill>
                <a:effectLst/>
                <a:uLnTx/>
                <a:uFillTx/>
              </a:endParaRPr>
            </a:p>
          </p:txBody>
        </p:sp>
      </p:grpSp>
      <p:sp>
        <p:nvSpPr>
          <p:cNvPr id="16" name="Rectangle 15"/>
          <p:cNvSpPr/>
          <p:nvPr/>
        </p:nvSpPr>
        <p:spPr>
          <a:xfrm>
            <a:off x="5244128" y="5102447"/>
            <a:ext cx="2071819"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eaLnBrk="1" fontAlgn="auto" hangingPunct="1">
              <a:spcBef>
                <a:spcPts val="0"/>
              </a:spcBef>
              <a:spcAft>
                <a:spcPts val="0"/>
              </a:spcAft>
              <a:defRPr/>
            </a:pPr>
            <a:r>
              <a:rPr lang="en-US" sz="1800" kern="0" dirty="0">
                <a:solidFill>
                  <a:srgbClr val="0000E7"/>
                </a:solidFill>
              </a:rPr>
              <a:t>True Block</a:t>
            </a:r>
          </a:p>
          <a:p>
            <a:pPr lvl="0" algn="ctr" eaLnBrk="1" fontAlgn="auto" hangingPunct="1">
              <a:spcBef>
                <a:spcPts val="0"/>
              </a:spcBef>
              <a:spcAft>
                <a:spcPts val="0"/>
              </a:spcAft>
              <a:defRPr/>
            </a:pPr>
            <a:r>
              <a:rPr lang="en-US" sz="1800" dirty="0">
                <a:latin typeface="Consolas" pitchFamily="49" charset="0"/>
                <a:cs typeface="Consolas" pitchFamily="49" charset="0"/>
              </a:rPr>
              <a:t>{x=5;y=</a:t>
            </a:r>
            <a:r>
              <a:rPr lang="en-US" sz="1800" dirty="0" err="1">
                <a:latin typeface="Consolas" pitchFamily="49" charset="0"/>
                <a:cs typeface="Consolas" pitchFamily="49" charset="0"/>
              </a:rPr>
              <a:t>c+d</a:t>
            </a:r>
            <a:r>
              <a:rPr lang="en-US" sz="1800" dirty="0">
                <a:latin typeface="Consolas" pitchFamily="49" charset="0"/>
                <a:cs typeface="Consolas" pitchFamily="49" charset="0"/>
              </a:rPr>
              <a:t>;}</a:t>
            </a:r>
            <a:endParaRPr lang="en-US" sz="1800" kern="0" dirty="0">
              <a:solidFill>
                <a:srgbClr val="0000E7"/>
              </a:solidFill>
            </a:endParaRPr>
          </a:p>
        </p:txBody>
      </p:sp>
      <p:sp>
        <p:nvSpPr>
          <p:cNvPr id="17" name="Rectangle 16"/>
          <p:cNvSpPr/>
          <p:nvPr/>
        </p:nvSpPr>
        <p:spPr>
          <a:xfrm>
            <a:off x="5244129" y="3975598"/>
            <a:ext cx="2071818" cy="993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rgbClr val="FF0000"/>
                </a:solidFill>
              </a:rPr>
              <a:t>False Block</a:t>
            </a:r>
          </a:p>
          <a:p>
            <a:pPr algn="ctr"/>
            <a:r>
              <a:rPr lang="en-US" sz="1800" dirty="0">
                <a:latin typeface="Consolas" pitchFamily="49" charset="0"/>
                <a:cs typeface="Consolas" pitchFamily="49" charset="0"/>
              </a:rPr>
              <a:t>{x=c-d;}</a:t>
            </a:r>
          </a:p>
        </p:txBody>
      </p:sp>
      <p:grpSp>
        <p:nvGrpSpPr>
          <p:cNvPr id="25" name="Group 24"/>
          <p:cNvGrpSpPr/>
          <p:nvPr/>
        </p:nvGrpSpPr>
        <p:grpSpPr>
          <a:xfrm>
            <a:off x="5135967" y="3662786"/>
            <a:ext cx="1577677" cy="1735978"/>
            <a:chOff x="5135967" y="3662786"/>
            <a:chExt cx="1577677" cy="1735978"/>
          </a:xfrm>
        </p:grpSpPr>
        <p:sp>
          <p:nvSpPr>
            <p:cNvPr id="15" name="Rectangle 14"/>
            <p:cNvSpPr/>
            <p:nvPr/>
          </p:nvSpPr>
          <p:spPr>
            <a:xfrm>
              <a:off x="5135968" y="3662786"/>
              <a:ext cx="1577676" cy="369332"/>
            </a:xfrm>
            <a:prstGeom prst="rect">
              <a:avLst/>
            </a:prstGeom>
          </p:spPr>
          <p:txBody>
            <a:bodyPr wrap="none">
              <a:spAutoFit/>
            </a:bodyPr>
            <a:lstStyle/>
            <a:p>
              <a:r>
                <a:rPr lang="en-US" sz="1800" b="0" dirty="0">
                  <a:solidFill>
                    <a:prstClr val="black"/>
                  </a:solidFill>
                  <a:latin typeface="Consolas" pitchFamily="49" charset="0"/>
                  <a:cs typeface="Consolas" pitchFamily="49" charset="0"/>
                </a:rPr>
                <a:t>B</a:t>
              </a:r>
              <a:r>
                <a:rPr lang="en-US" altLang="zh-CN" sz="1800" b="0" dirty="0">
                  <a:solidFill>
                    <a:prstClr val="black"/>
                  </a:solidFill>
                  <a:latin typeface="Consolas" pitchFamily="49" charset="0"/>
                  <a:cs typeface="Consolas" pitchFamily="49" charset="0"/>
                </a:rPr>
                <a:t>LT</a:t>
              </a:r>
              <a:r>
                <a:rPr lang="en-US" sz="1800" b="0" dirty="0">
                  <a:solidFill>
                    <a:prstClr val="black"/>
                  </a:solidFill>
                  <a:latin typeface="Consolas" pitchFamily="49" charset="0"/>
                  <a:cs typeface="Consolas" pitchFamily="49" charset="0"/>
                </a:rPr>
                <a:t> </a:t>
              </a:r>
              <a:r>
                <a:rPr lang="en-US" sz="1800" b="0" dirty="0" err="1">
                  <a:solidFill>
                    <a:prstClr val="black"/>
                  </a:solidFill>
                  <a:latin typeface="Consolas" pitchFamily="49" charset="0"/>
                  <a:cs typeface="Consolas" pitchFamily="49" charset="0"/>
                </a:rPr>
                <a:t>tblock</a:t>
              </a:r>
              <a:r>
                <a:rPr lang="en-US" sz="1800" b="0" dirty="0">
                  <a:solidFill>
                    <a:prstClr val="black"/>
                  </a:solidFill>
                  <a:latin typeface="Consolas" pitchFamily="49" charset="0"/>
                  <a:cs typeface="Consolas" pitchFamily="49" charset="0"/>
                </a:rPr>
                <a:t> </a:t>
              </a:r>
              <a:endParaRPr lang="en-US" dirty="0"/>
            </a:p>
          </p:txBody>
        </p:sp>
        <p:sp>
          <p:nvSpPr>
            <p:cNvPr id="18" name="Rectangle 17"/>
            <p:cNvSpPr/>
            <p:nvPr/>
          </p:nvSpPr>
          <p:spPr>
            <a:xfrm>
              <a:off x="5206503" y="5029432"/>
              <a:ext cx="944489" cy="369332"/>
            </a:xfrm>
            <a:prstGeom prst="rect">
              <a:avLst/>
            </a:prstGeom>
          </p:spPr>
          <p:txBody>
            <a:bodyPr wrap="none">
              <a:spAutoFit/>
            </a:bodyPr>
            <a:lstStyle/>
            <a:p>
              <a:r>
                <a:rPr lang="en-US" sz="1800" b="0" dirty="0" err="1">
                  <a:solidFill>
                    <a:prstClr val="black"/>
                  </a:solidFill>
                  <a:latin typeface="Consolas" pitchFamily="49" charset="0"/>
                  <a:cs typeface="Consolas" pitchFamily="49" charset="0"/>
                </a:rPr>
                <a:t>tblock</a:t>
              </a:r>
              <a:endParaRPr lang="en-US" dirty="0"/>
            </a:p>
          </p:txBody>
        </p:sp>
        <p:cxnSp>
          <p:nvCxnSpPr>
            <p:cNvPr id="19" name="Elbow Connector 18"/>
            <p:cNvCxnSpPr>
              <a:stCxn id="15" idx="1"/>
              <a:endCxn id="18" idx="1"/>
            </p:cNvCxnSpPr>
            <p:nvPr/>
          </p:nvCxnSpPr>
          <p:spPr>
            <a:xfrm rot="10800000" flipH="1" flipV="1">
              <a:off x="5135967" y="3847452"/>
              <a:ext cx="70535" cy="1366646"/>
            </a:xfrm>
            <a:prstGeom prst="bentConnector3">
              <a:avLst>
                <a:gd name="adj1" fmla="val -324094"/>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5217702"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Compare a vs. b</a:t>
            </a:r>
          </a:p>
        </p:txBody>
      </p:sp>
      <p:grpSp>
        <p:nvGrpSpPr>
          <p:cNvPr id="28" name="Group 27"/>
          <p:cNvGrpSpPr/>
          <p:nvPr/>
        </p:nvGrpSpPr>
        <p:grpSpPr>
          <a:xfrm>
            <a:off x="5172854" y="4656067"/>
            <a:ext cx="1104779" cy="1988079"/>
            <a:chOff x="5172854" y="4656067"/>
            <a:chExt cx="1104779" cy="1988079"/>
          </a:xfrm>
        </p:grpSpPr>
        <p:sp>
          <p:nvSpPr>
            <p:cNvPr id="20" name="Rectangle 19"/>
            <p:cNvSpPr/>
            <p:nvPr/>
          </p:nvSpPr>
          <p:spPr>
            <a:xfrm>
              <a:off x="5172854" y="6145242"/>
              <a:ext cx="1104779" cy="498904"/>
            </a:xfrm>
            <a:prstGeom prst="rect">
              <a:avLst/>
            </a:prstGeom>
          </p:spPr>
          <p:txBody>
            <a:bodyPr wrap="none">
              <a:spAutoFit/>
            </a:bodyPr>
            <a:lstStyle/>
            <a:p>
              <a:r>
                <a:rPr lang="en-US" sz="1800" b="0" dirty="0">
                  <a:solidFill>
                    <a:prstClr val="black"/>
                  </a:solidFill>
                  <a:latin typeface="Consolas" pitchFamily="49" charset="0"/>
                  <a:cs typeface="Consolas" pitchFamily="49" charset="0"/>
                </a:rPr>
                <a:t>after</a:t>
              </a:r>
              <a:endParaRPr lang="en-US" dirty="0"/>
            </a:p>
          </p:txBody>
        </p:sp>
        <p:cxnSp>
          <p:nvCxnSpPr>
            <p:cNvPr id="21" name="Elbow Connector 20"/>
            <p:cNvCxnSpPr/>
            <p:nvPr/>
          </p:nvCxnSpPr>
          <p:spPr>
            <a:xfrm rot="10800000" flipV="1">
              <a:off x="5222163" y="4823573"/>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206506" y="4656067"/>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after</a:t>
              </a:r>
              <a:endParaRPr kumimoji="0" lang="en-US" sz="1800" b="0" i="0" u="none" strike="noStrike" kern="0" cap="none" spc="0" normalizeH="0" baseline="0" noProof="0" dirty="0">
                <a:ln>
                  <a:noFill/>
                </a:ln>
                <a:solidFill>
                  <a:prstClr val="white"/>
                </a:solidFill>
                <a:effectLst/>
                <a:uLnTx/>
                <a:uFillTx/>
              </a:endParaRPr>
            </a:p>
          </p:txBody>
        </p:sp>
      </p:grpSp>
    </p:spTree>
    <p:extLst>
      <p:ext uri="{BB962C8B-B14F-4D97-AF65-F5344CB8AC3E}">
        <p14:creationId xmlns:p14="http://schemas.microsoft.com/office/powerpoint/2010/main" val="36916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Autofit/>
          </a:bodyPr>
          <a:lstStyle/>
          <a:p>
            <a:r>
              <a:rPr lang="en-US" sz="4400" dirty="0"/>
              <a:t>Assembler Part 1: Compute and Test condition</a:t>
            </a:r>
          </a:p>
        </p:txBody>
      </p:sp>
      <p:sp>
        <p:nvSpPr>
          <p:cNvPr id="25605" name="Rectangle 3"/>
          <p:cNvSpPr>
            <a:spLocks noGrp="1" noChangeArrowheads="1"/>
          </p:cNvSpPr>
          <p:nvPr>
            <p:ph type="body" idx="1"/>
          </p:nvPr>
        </p:nvSpPr>
        <p:spPr/>
        <p:txBody>
          <a:bodyPr>
            <a:normAutofit/>
          </a:bodyPr>
          <a:lstStyle/>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compute and test condition</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R4,a ; get address for a</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R4,b ; get address for b</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R1,[R4] ; get value for b</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CMP R0,R1 ; compare a and b; set GE bit in CPSR to 1 if a&gt;=b</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BGE </a:t>
            </a:r>
            <a:r>
              <a:rPr lang="en-US" sz="1800" dirty="0" err="1">
                <a:latin typeface="Tahoma" panose="020B0604030504040204" pitchFamily="34" charset="0"/>
                <a:ea typeface="Tahoma" panose="020B0604030504040204" pitchFamily="34" charset="0"/>
                <a:cs typeface="Tahoma" panose="020B0604030504040204" pitchFamily="34" charset="0"/>
              </a:rPr>
              <a:t>fblock</a:t>
            </a:r>
            <a:r>
              <a:rPr lang="en-US" sz="1800" dirty="0">
                <a:latin typeface="Tahoma" panose="020B0604030504040204" pitchFamily="34" charset="0"/>
                <a:ea typeface="Tahoma" panose="020B0604030504040204" pitchFamily="34" charset="0"/>
                <a:cs typeface="Tahoma" panose="020B0604030504040204" pitchFamily="34" charset="0"/>
              </a:rPr>
              <a:t> ; Branch-if-GE: if GE bit is 1 (a&gt;=b), branch to 					  				; label </a:t>
            </a:r>
            <a:r>
              <a:rPr lang="en-US" sz="1800" dirty="0" err="1">
                <a:latin typeface="Tahoma" panose="020B0604030504040204" pitchFamily="34" charset="0"/>
                <a:ea typeface="Tahoma" panose="020B0604030504040204" pitchFamily="34" charset="0"/>
                <a:cs typeface="Tahoma" panose="020B0604030504040204" pitchFamily="34" charset="0"/>
              </a:rPr>
              <a:t>fblock</a:t>
            </a:r>
            <a:r>
              <a:rPr lang="en-US" sz="1800" dirty="0">
                <a:latin typeface="Tahoma" panose="020B0604030504040204" pitchFamily="34" charset="0"/>
                <a:ea typeface="Tahoma" panose="020B0604030504040204" pitchFamily="34" charset="0"/>
                <a:cs typeface="Tahoma" panose="020B0604030504040204" pitchFamily="34" charset="0"/>
              </a:rPr>
              <a:t> (false block)</a:t>
            </a:r>
          </a:p>
        </p:txBody>
      </p:sp>
      <p:sp>
        <p:nvSpPr>
          <p:cNvPr id="2" name="Slide Number Placeholder 1"/>
          <p:cNvSpPr>
            <a:spLocks noGrp="1"/>
          </p:cNvSpPr>
          <p:nvPr>
            <p:ph type="sldNum" sz="quarter" idx="12"/>
          </p:nvPr>
        </p:nvSpPr>
        <p:spPr/>
        <p:txBody>
          <a:bodyPr/>
          <a:lstStyle/>
          <a:p>
            <a:fld id="{3CC63E4C-4642-794D-A2FD-70F6B81535F5}" type="slidenum">
              <a:rPr lang="en-US" smtClean="0"/>
              <a:pPr/>
              <a:t>12</a:t>
            </a:fld>
            <a:endParaRPr lang="en-US" dirty="0"/>
          </a:p>
        </p:txBody>
      </p:sp>
    </p:spTree>
    <p:extLst>
      <p:ext uri="{BB962C8B-B14F-4D97-AF65-F5344CB8AC3E}">
        <p14:creationId xmlns:p14="http://schemas.microsoft.com/office/powerpoint/2010/main" val="308179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r>
              <a:rPr lang="en-US" sz="4400" dirty="0"/>
              <a:t>Assembler Part 2: True Block</a:t>
            </a:r>
          </a:p>
        </p:txBody>
      </p:sp>
      <p:sp>
        <p:nvSpPr>
          <p:cNvPr id="26629" name="Rectangle 3"/>
          <p:cNvSpPr>
            <a:spLocks noGrp="1" noChangeArrowheads="1"/>
          </p:cNvSpPr>
          <p:nvPr>
            <p:ph type="body" idx="1"/>
          </p:nvPr>
        </p:nvSpPr>
        <p:spPr/>
        <p:txBody>
          <a:bodyPr>
            <a:normAutofit/>
          </a:bodyPr>
          <a:lstStyle/>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true block: { x = 5; y = c + d; } </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MOV R0,#5 ; set register R0=5</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R4,x ; get address for variable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R0,[R4] ; store value 5 into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R4,c ; get address for variable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R0,[R4] ; get value of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R4,d ; get address for variable d</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R1,[R4] ; get value of d</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ADD R0,R0,R1 ; compute </a:t>
            </a:r>
            <a:r>
              <a:rPr lang="en-US" sz="2000" dirty="0" err="1">
                <a:latin typeface="Tahoma" panose="020B0604030504040204" pitchFamily="34" charset="0"/>
                <a:ea typeface="Tahoma" panose="020B0604030504040204" pitchFamily="34" charset="0"/>
                <a:cs typeface="Tahoma" panose="020B0604030504040204" pitchFamily="34" charset="0"/>
              </a:rPr>
              <a:t>c+d</a:t>
            </a:r>
            <a:r>
              <a:rPr lang="en-US" sz="2000" dirty="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R4,y ; get address for y</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R0,[R4] ; store </a:t>
            </a:r>
            <a:r>
              <a:rPr lang="en-US" sz="2000" dirty="0" err="1">
                <a:latin typeface="Tahoma" panose="020B0604030504040204" pitchFamily="34" charset="0"/>
                <a:ea typeface="Tahoma" panose="020B0604030504040204" pitchFamily="34" charset="0"/>
                <a:cs typeface="Tahoma" panose="020B0604030504040204" pitchFamily="34" charset="0"/>
              </a:rPr>
              <a:t>c+d</a:t>
            </a:r>
            <a:r>
              <a:rPr lang="en-US" sz="2000" dirty="0">
                <a:latin typeface="Tahoma" panose="020B0604030504040204" pitchFamily="34" charset="0"/>
                <a:ea typeface="Tahoma" panose="020B0604030504040204" pitchFamily="34" charset="0"/>
                <a:cs typeface="Tahoma" panose="020B0604030504040204" pitchFamily="34" charset="0"/>
              </a:rPr>
              <a:t> into y</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B after ; branch around false block</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13</a:t>
            </a:fld>
            <a:endParaRPr lang="en-US" dirty="0"/>
          </a:p>
        </p:txBody>
      </p:sp>
    </p:spTree>
    <p:extLst>
      <p:ext uri="{BB962C8B-B14F-4D97-AF65-F5344CB8AC3E}">
        <p14:creationId xmlns:p14="http://schemas.microsoft.com/office/powerpoint/2010/main" val="75738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en-US" sz="4400" dirty="0"/>
              <a:t>Assembler Part 3: False Block</a:t>
            </a:r>
          </a:p>
        </p:txBody>
      </p:sp>
      <p:sp>
        <p:nvSpPr>
          <p:cNvPr id="27653" name="Rectangle 3"/>
          <p:cNvSpPr>
            <a:spLocks noGrp="1" noChangeArrowheads="1"/>
          </p:cNvSpPr>
          <p:nvPr>
            <p:ph type="body" idx="1"/>
          </p:nvPr>
        </p:nvSpPr>
        <p:spPr/>
        <p:txBody>
          <a:bodyPr>
            <a:normAutofit/>
          </a:bodyPr>
          <a:lstStyle/>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false block {x = c - d;}</a:t>
            </a:r>
          </a:p>
          <a:p>
            <a:pPr>
              <a:buFont typeface="Monotype Sorts" pitchFamily="2" charset="2"/>
              <a:buNone/>
            </a:pPr>
            <a:r>
              <a:rPr lang="en-US" sz="1800" dirty="0" err="1">
                <a:latin typeface="Tahoma" panose="020B0604030504040204" pitchFamily="34" charset="0"/>
                <a:ea typeface="Tahoma" panose="020B0604030504040204" pitchFamily="34" charset="0"/>
                <a:cs typeface="Tahoma" panose="020B0604030504040204" pitchFamily="34" charset="0"/>
              </a:rPr>
              <a:t>fblock</a:t>
            </a:r>
            <a:r>
              <a:rPr lang="en-US" sz="1800" dirty="0">
                <a:latin typeface="Tahoma" panose="020B0604030504040204" pitchFamily="34" charset="0"/>
                <a:ea typeface="Tahoma" panose="020B0604030504040204" pitchFamily="34" charset="0"/>
                <a:cs typeface="Tahoma" panose="020B0604030504040204" pitchFamily="34" charset="0"/>
              </a:rPr>
              <a:t> ADR R4,c ; get address for variable c</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R0,[R4] ; get value of c</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R4,d ; get address for variable d</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R1,[R4] ; get value for d</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SUB R0,R0,R1 ; compute a-b</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R4,x ; get address for x</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STR R0,[R4] ; store value of x</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after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14</a:t>
            </a:fld>
            <a:endParaRPr lang="en-US" dirty="0"/>
          </a:p>
        </p:txBody>
      </p:sp>
    </p:spTree>
    <p:extLst>
      <p:ext uri="{BB962C8B-B14F-4D97-AF65-F5344CB8AC3E}">
        <p14:creationId xmlns:p14="http://schemas.microsoft.com/office/powerpoint/2010/main" val="220674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IT Instruction</a:t>
            </a:r>
          </a:p>
        </p:txBody>
      </p:sp>
      <p:sp>
        <p:nvSpPr>
          <p:cNvPr id="4" name="Rectangle 3"/>
          <p:cNvSpPr/>
          <p:nvPr/>
        </p:nvSpPr>
        <p:spPr>
          <a:xfrm>
            <a:off x="241299" y="1803900"/>
            <a:ext cx="8555567" cy="2554545"/>
          </a:xfrm>
          <a:prstGeom prst="rect">
            <a:avLst/>
          </a:prstGeom>
        </p:spPr>
        <p:txBody>
          <a:bodyPr wrap="square">
            <a:spAutoFit/>
          </a:bodyPr>
          <a:lstStyle/>
          <a:p>
            <a:r>
              <a:rPr lang="en-US" b="0" dirty="0">
                <a:solidFill>
                  <a:srgbClr val="000000"/>
                </a:solidFill>
              </a:rPr>
              <a:t>The structure of the IT instruction is “IF-Then-(Else)” and the syntax is a construct of the two letters T and E:</a:t>
            </a:r>
          </a:p>
          <a:p>
            <a:endParaRPr lang="en-US" b="0" dirty="0">
              <a:solidFill>
                <a:srgbClr val="000000"/>
              </a:solidFill>
            </a:endParaRPr>
          </a:p>
          <a:p>
            <a:r>
              <a:rPr lang="en-US" b="0" dirty="0">
                <a:solidFill>
                  <a:srgbClr val="000000"/>
                </a:solidFill>
              </a:rPr>
              <a:t>IT refers to If-Then (next instruction is conditional)</a:t>
            </a:r>
          </a:p>
          <a:p>
            <a:r>
              <a:rPr lang="en-US" b="0" dirty="0">
                <a:solidFill>
                  <a:srgbClr val="000000"/>
                </a:solidFill>
              </a:rPr>
              <a:t>ITT refers to If-Then-Then (next 2 instructions are conditional)</a:t>
            </a:r>
          </a:p>
          <a:p>
            <a:r>
              <a:rPr lang="en-US" b="0" dirty="0">
                <a:solidFill>
                  <a:srgbClr val="000000"/>
                </a:solidFill>
              </a:rPr>
              <a:t>ITE refers to If-Then-Else (next 2 instructions are conditional)</a:t>
            </a:r>
          </a:p>
          <a:p>
            <a:r>
              <a:rPr lang="en-US" b="0" dirty="0">
                <a:solidFill>
                  <a:srgbClr val="000000"/>
                </a:solidFill>
              </a:rPr>
              <a:t>ITTE refers to If-Then-Then-Else (next 3 instructions are conditional)</a:t>
            </a:r>
          </a:p>
          <a:p>
            <a:r>
              <a:rPr lang="en-US" b="0" dirty="0">
                <a:solidFill>
                  <a:srgbClr val="000000"/>
                </a:solidFill>
              </a:rPr>
              <a:t>ITTEE refers to If-Then-Then-Else-Else (next 4 instructions are conditional)</a:t>
            </a: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15</a:t>
            </a:fld>
            <a:endParaRPr lang="en-US"/>
          </a:p>
        </p:txBody>
      </p:sp>
    </p:spTree>
    <p:extLst>
      <p:ext uri="{BB962C8B-B14F-4D97-AF65-F5344CB8AC3E}">
        <p14:creationId xmlns:p14="http://schemas.microsoft.com/office/powerpoint/2010/main" val="44338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237067" y="0"/>
            <a:ext cx="8661399" cy="1143000"/>
          </a:xfrm>
        </p:spPr>
        <p:txBody>
          <a:bodyPr/>
          <a:lstStyle/>
          <a:p>
            <a:r>
              <a:rPr lang="en-US" dirty="0">
                <a:solidFill>
                  <a:srgbClr val="FF0000"/>
                </a:solidFill>
                <a:latin typeface="Calibri" pitchFamily="34" charset="0"/>
                <a:cs typeface="Calibri" pitchFamily="34" charset="0"/>
              </a:rPr>
              <a:t>If-Then Statement with IT Instruction</a:t>
            </a:r>
          </a:p>
        </p:txBody>
      </p:sp>
      <p:sp>
        <p:nvSpPr>
          <p:cNvPr id="59395" name="Text Box 11"/>
          <p:cNvSpPr txBox="1">
            <a:spLocks noChangeArrowheads="1"/>
          </p:cNvSpPr>
          <p:nvPr/>
        </p:nvSpPr>
        <p:spPr bwMode="auto">
          <a:xfrm>
            <a:off x="4609326" y="1887263"/>
            <a:ext cx="4887053"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ts val="0"/>
              </a:spcBef>
            </a:pPr>
            <a:r>
              <a:rPr lang="en-US" dirty="0">
                <a:solidFill>
                  <a:srgbClr val="000000"/>
                </a:solidFill>
                <a:latin typeface="Calibri" pitchFamily="34" charset="0"/>
                <a:cs typeface="Calibri" pitchFamily="34" charset="0"/>
              </a:rPr>
              <a:t>	</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LDR	R0,address(a)</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CMP	R0,#0 ;Compare R0 with 0</a:t>
            </a:r>
            <a:br>
              <a:rPr lang="en-US"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ITT	EQ ;If-Then-Then: next 2 </a:t>
            </a:r>
          </a:p>
          <a:p>
            <a:pPr>
              <a:spcBef>
                <a:spcPts val="0"/>
              </a:spcBef>
            </a:pPr>
            <a:r>
              <a:rPr lang="en-US" b="0" dirty="0">
                <a:solidFill>
                  <a:srgbClr val="000000"/>
                </a:solidFill>
                <a:latin typeface="Calibri" pitchFamily="34" charset="0"/>
                <a:cs typeface="Calibri" pitchFamily="34" charset="0"/>
              </a:rPr>
              <a:t>;instructions are conditional</a:t>
            </a:r>
          </a:p>
          <a:p>
            <a:pPr>
              <a:spcBef>
                <a:spcPct val="50000"/>
              </a:spcBef>
            </a:pPr>
            <a:r>
              <a:rPr lang="en-US" b="0" dirty="0">
                <a:solidFill>
                  <a:schemeClr val="accent6"/>
                </a:solidFill>
                <a:latin typeface="Calibri" pitchFamily="34" charset="0"/>
                <a:cs typeface="Calibri" pitchFamily="34" charset="0"/>
              </a:rPr>
              <a:t>LDREQ	R0,=1 </a:t>
            </a:r>
            <a:r>
              <a:rPr lang="en-US" b="0" dirty="0">
                <a:solidFill>
                  <a:srgbClr val="000000"/>
                </a:solidFill>
                <a:latin typeface="Calibri" pitchFamily="34" charset="0"/>
                <a:cs typeface="Calibri" pitchFamily="34" charset="0"/>
              </a:rPr>
              <a:t>; in case EQ=1</a:t>
            </a:r>
            <a:br>
              <a:rPr lang="en-US" b="0" dirty="0">
                <a:solidFill>
                  <a:schemeClr val="accent6"/>
                </a:solidFill>
                <a:latin typeface="Calibri" pitchFamily="34" charset="0"/>
                <a:cs typeface="Calibri" pitchFamily="34" charset="0"/>
              </a:rPr>
            </a:br>
            <a:r>
              <a:rPr lang="en-US" b="0" dirty="0">
                <a:solidFill>
                  <a:schemeClr val="accent6"/>
                </a:solidFill>
                <a:latin typeface="Calibri" pitchFamily="34" charset="0"/>
                <a:cs typeface="Calibri" pitchFamily="34" charset="0"/>
              </a:rPr>
              <a:t>STREQ	R0,address(b)</a:t>
            </a:r>
            <a:r>
              <a:rPr lang="en-US" b="0" dirty="0">
                <a:solidFill>
                  <a:srgbClr val="000000"/>
                </a:solidFill>
                <a:latin typeface="Calibri" pitchFamily="34" charset="0"/>
                <a:cs typeface="Calibri" pitchFamily="34" charset="0"/>
              </a:rPr>
              <a:t>; in case EQ=1</a:t>
            </a:r>
            <a:endParaRPr lang="en-US" b="0" dirty="0">
              <a:solidFill>
                <a:schemeClr val="accent6"/>
              </a:solidFill>
              <a:latin typeface="Calibri" pitchFamily="34" charset="0"/>
              <a:cs typeface="Calibri" pitchFamily="34" charset="0"/>
            </a:endParaRPr>
          </a:p>
        </p:txBody>
      </p:sp>
      <p:sp>
        <p:nvSpPr>
          <p:cNvPr id="59396" name="AutoShape 5"/>
          <p:cNvSpPr>
            <a:spLocks noChangeArrowheads="1"/>
          </p:cNvSpPr>
          <p:nvPr/>
        </p:nvSpPr>
        <p:spPr bwMode="auto">
          <a:xfrm>
            <a:off x="848842" y="2918355"/>
            <a:ext cx="1419225" cy="1276350"/>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000000"/>
                </a:solidFill>
                <a:latin typeface="Calibri" pitchFamily="34" charset="0"/>
                <a:cs typeface="Calibri" pitchFamily="34" charset="0"/>
              </a:rPr>
              <a:t>a == 0?</a:t>
            </a:r>
          </a:p>
        </p:txBody>
      </p:sp>
      <p:sp>
        <p:nvSpPr>
          <p:cNvPr id="59397" name="Rectangle 6"/>
          <p:cNvSpPr>
            <a:spLocks noChangeArrowheads="1"/>
          </p:cNvSpPr>
          <p:nvPr/>
        </p:nvSpPr>
        <p:spPr bwMode="auto">
          <a:xfrm>
            <a:off x="2834805" y="3297767"/>
            <a:ext cx="1387475" cy="534988"/>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chemeClr val="accent6"/>
                </a:solidFill>
                <a:latin typeface="Calibri" pitchFamily="34" charset="0"/>
                <a:cs typeface="Calibri" pitchFamily="34" charset="0"/>
              </a:rPr>
              <a:t>b </a:t>
            </a:r>
            <a:r>
              <a:rPr lang="en-US" dirty="0">
                <a:solidFill>
                  <a:schemeClr val="accent6"/>
                </a:solidFill>
                <a:latin typeface="Calibri" pitchFamily="34" charset="0"/>
                <a:cs typeface="Calibri" pitchFamily="34" charset="0"/>
                <a:sym typeface="Wingdings" pitchFamily="2" charset="2"/>
              </a:rPr>
              <a:t>= 1</a:t>
            </a:r>
            <a:endParaRPr lang="en-US" dirty="0">
              <a:solidFill>
                <a:schemeClr val="accent6"/>
              </a:solidFill>
              <a:latin typeface="Calibri" pitchFamily="34" charset="0"/>
              <a:cs typeface="Calibri" pitchFamily="34" charset="0"/>
            </a:endParaRPr>
          </a:p>
        </p:txBody>
      </p:sp>
      <p:cxnSp>
        <p:nvCxnSpPr>
          <p:cNvPr id="59398" name="AutoShape 7"/>
          <p:cNvCxnSpPr>
            <a:cxnSpLocks noChangeShapeType="1"/>
            <a:endCxn id="59396" idx="0"/>
          </p:cNvCxnSpPr>
          <p:nvPr/>
        </p:nvCxnSpPr>
        <p:spPr bwMode="auto">
          <a:xfrm>
            <a:off x="1558455" y="2477030"/>
            <a:ext cx="0" cy="4413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9" name="AutoShape 8"/>
          <p:cNvCxnSpPr>
            <a:cxnSpLocks noChangeShapeType="1"/>
            <a:stCxn id="59396" idx="3"/>
            <a:endCxn id="59397" idx="1"/>
          </p:cNvCxnSpPr>
          <p:nvPr/>
        </p:nvCxnSpPr>
        <p:spPr bwMode="auto">
          <a:xfrm>
            <a:off x="2268067" y="3556530"/>
            <a:ext cx="566738" cy="95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0" name="AutoShape 9"/>
          <p:cNvCxnSpPr>
            <a:cxnSpLocks noChangeShapeType="1"/>
            <a:stCxn id="59396" idx="2"/>
          </p:cNvCxnSpPr>
          <p:nvPr/>
        </p:nvCxnSpPr>
        <p:spPr bwMode="auto">
          <a:xfrm>
            <a:off x="1558455" y="4194705"/>
            <a:ext cx="0" cy="115093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1" name="AutoShape 10"/>
          <p:cNvCxnSpPr>
            <a:cxnSpLocks noChangeShapeType="1"/>
            <a:stCxn id="59397" idx="2"/>
          </p:cNvCxnSpPr>
          <p:nvPr/>
        </p:nvCxnSpPr>
        <p:spPr bwMode="auto">
          <a:xfrm rot="5400000">
            <a:off x="2061692" y="3359680"/>
            <a:ext cx="993775" cy="1939925"/>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02" name="Text Box 12"/>
          <p:cNvSpPr txBox="1">
            <a:spLocks noChangeArrowheads="1"/>
          </p:cNvSpPr>
          <p:nvPr/>
        </p:nvSpPr>
        <p:spPr bwMode="auto">
          <a:xfrm>
            <a:off x="2042641" y="3066934"/>
            <a:ext cx="1031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Yes</a:t>
            </a:r>
          </a:p>
        </p:txBody>
      </p:sp>
      <p:sp>
        <p:nvSpPr>
          <p:cNvPr id="59403" name="Text Box 14"/>
          <p:cNvSpPr txBox="1">
            <a:spLocks noChangeArrowheads="1"/>
          </p:cNvSpPr>
          <p:nvPr/>
        </p:nvSpPr>
        <p:spPr bwMode="auto">
          <a:xfrm>
            <a:off x="1588617" y="4087051"/>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No</a:t>
            </a:r>
          </a:p>
        </p:txBody>
      </p:sp>
      <p:sp>
        <p:nvSpPr>
          <p:cNvPr id="12" name="Text Box 14"/>
          <p:cNvSpPr txBox="1">
            <a:spLocks noChangeArrowheads="1"/>
          </p:cNvSpPr>
          <p:nvPr/>
        </p:nvSpPr>
        <p:spPr bwMode="auto">
          <a:xfrm>
            <a:off x="939329" y="4595697"/>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L1:</a:t>
            </a:r>
          </a:p>
        </p:txBody>
      </p:sp>
      <p:sp>
        <p:nvSpPr>
          <p:cNvPr id="13" name="Text Box 12"/>
          <p:cNvSpPr txBox="1">
            <a:spLocks noChangeArrowheads="1"/>
          </p:cNvSpPr>
          <p:nvPr/>
        </p:nvSpPr>
        <p:spPr bwMode="auto">
          <a:xfrm>
            <a:off x="905991" y="1593734"/>
            <a:ext cx="2900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if (a == 0) b = 1 ;</a:t>
            </a: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16</a:t>
            </a:fld>
            <a:endParaRPr lang="en-US"/>
          </a:p>
        </p:txBody>
      </p:sp>
    </p:spTree>
    <p:extLst>
      <p:ext uri="{BB962C8B-B14F-4D97-AF65-F5344CB8AC3E}">
        <p14:creationId xmlns:p14="http://schemas.microsoft.com/office/powerpoint/2010/main" val="185930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58800" y="86256"/>
            <a:ext cx="7772400" cy="1143000"/>
          </a:xfrm>
        </p:spPr>
        <p:txBody>
          <a:bodyPr/>
          <a:lstStyle/>
          <a:p>
            <a:r>
              <a:rPr lang="en-US" dirty="0">
                <a:solidFill>
                  <a:srgbClr val="FF0000"/>
                </a:solidFill>
              </a:rPr>
              <a:t>If-Then-Else Statement with IT  Instruction</a:t>
            </a:r>
          </a:p>
        </p:txBody>
      </p:sp>
      <p:sp>
        <p:nvSpPr>
          <p:cNvPr id="61443" name="Text Box 9"/>
          <p:cNvSpPr txBox="1">
            <a:spLocks noChangeArrowheads="1"/>
          </p:cNvSpPr>
          <p:nvPr/>
        </p:nvSpPr>
        <p:spPr bwMode="auto">
          <a:xfrm>
            <a:off x="3582989" y="2325333"/>
            <a:ext cx="519954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1800" b="0" dirty="0">
                <a:solidFill>
                  <a:srgbClr val="000000"/>
                </a:solidFill>
              </a:rPr>
              <a:t>	LDR	R0, [</a:t>
            </a:r>
            <a:r>
              <a:rPr lang="en-US" sz="1800" b="0" dirty="0" err="1">
                <a:solidFill>
                  <a:srgbClr val="000000"/>
                </a:solidFill>
              </a:rPr>
              <a:t>addr</a:t>
            </a:r>
            <a:r>
              <a:rPr lang="en-US" sz="1800" b="0" dirty="0">
                <a:solidFill>
                  <a:srgbClr val="000000"/>
                </a:solidFill>
              </a:rPr>
              <a:t>(a)]</a:t>
            </a:r>
            <a:br>
              <a:rPr lang="en-US" sz="1800" b="0" dirty="0">
                <a:solidFill>
                  <a:srgbClr val="000000"/>
                </a:solidFill>
              </a:rPr>
            </a:br>
            <a:r>
              <a:rPr lang="en-US" sz="1800" b="0" dirty="0">
                <a:solidFill>
                  <a:srgbClr val="000000"/>
                </a:solidFill>
              </a:rPr>
              <a:t>	LDR	R1, [</a:t>
            </a:r>
            <a:r>
              <a:rPr lang="en-US" sz="1800" b="0" dirty="0" err="1">
                <a:solidFill>
                  <a:srgbClr val="000000"/>
                </a:solidFill>
              </a:rPr>
              <a:t>addr</a:t>
            </a:r>
            <a:r>
              <a:rPr lang="en-US" sz="1800" b="0" dirty="0">
                <a:solidFill>
                  <a:srgbClr val="000000"/>
                </a:solidFill>
              </a:rPr>
              <a:t>(b)]</a:t>
            </a:r>
            <a:br>
              <a:rPr lang="en-US" sz="1800" b="0" dirty="0">
                <a:solidFill>
                  <a:schemeClr val="accent2"/>
                </a:solidFill>
              </a:rPr>
            </a:br>
            <a:r>
              <a:rPr lang="en-US" sz="1800" b="0" dirty="0">
                <a:solidFill>
                  <a:schemeClr val="accent2"/>
                </a:solidFill>
              </a:rPr>
              <a:t>	</a:t>
            </a:r>
            <a:r>
              <a:rPr lang="en-US" sz="1800" b="0" dirty="0">
                <a:solidFill>
                  <a:srgbClr val="000000"/>
                </a:solidFill>
              </a:rPr>
              <a:t>CMP	R0, R1 ;Compare R0 with R1</a:t>
            </a:r>
            <a:br>
              <a:rPr lang="en-US" sz="1800" b="0" dirty="0">
                <a:solidFill>
                  <a:srgbClr val="000000"/>
                </a:solidFill>
              </a:rPr>
            </a:br>
            <a:r>
              <a:rPr lang="en-US" sz="1800" b="0" dirty="0">
                <a:solidFill>
                  <a:srgbClr val="000000"/>
                </a:solidFill>
              </a:rPr>
              <a:t>	ITE	GT ;If-Then-Else: </a:t>
            </a:r>
            <a:r>
              <a:rPr lang="en-US" altLang="zh-CN" sz="1800" b="0" dirty="0">
                <a:solidFill>
                  <a:srgbClr val="000000"/>
                </a:solidFill>
              </a:rPr>
              <a:t>next </a:t>
            </a:r>
            <a:r>
              <a:rPr lang="en-US" sz="1800" b="0" dirty="0">
                <a:solidFill>
                  <a:srgbClr val="000000"/>
                </a:solidFill>
              </a:rPr>
              <a:t>2 	;instructions are conditional</a:t>
            </a:r>
          </a:p>
          <a:p>
            <a:pPr>
              <a:spcBef>
                <a:spcPct val="50000"/>
              </a:spcBef>
            </a:pPr>
            <a:r>
              <a:rPr lang="en-US" sz="1800" b="0" dirty="0">
                <a:solidFill>
                  <a:srgbClr val="000000"/>
                </a:solidFill>
              </a:rPr>
              <a:t>	</a:t>
            </a:r>
            <a:r>
              <a:rPr lang="en-US" sz="1800" b="0" dirty="0">
                <a:solidFill>
                  <a:srgbClr val="FF0000"/>
                </a:solidFill>
              </a:rPr>
              <a:t>LDRGT	R0,=1 </a:t>
            </a:r>
            <a:r>
              <a:rPr lang="en-US" sz="1800" b="0" dirty="0">
                <a:solidFill>
                  <a:srgbClr val="000000"/>
                </a:solidFill>
              </a:rPr>
              <a:t>; in case GT=1</a:t>
            </a:r>
            <a:br>
              <a:rPr lang="en-US" sz="1800" b="0" dirty="0">
                <a:solidFill>
                  <a:srgbClr val="FF0000"/>
                </a:solidFill>
              </a:rPr>
            </a:br>
            <a:r>
              <a:rPr lang="en-US" sz="1800" b="0" dirty="0">
                <a:solidFill>
                  <a:srgbClr val="000000"/>
                </a:solidFill>
              </a:rPr>
              <a:t>	</a:t>
            </a:r>
            <a:r>
              <a:rPr lang="en-US" sz="1800" b="0" dirty="0">
                <a:solidFill>
                  <a:schemeClr val="accent6"/>
                </a:solidFill>
              </a:rPr>
              <a:t>LDRLE	R0,=0 </a:t>
            </a:r>
            <a:r>
              <a:rPr lang="en-US" sz="1800" b="0" dirty="0">
                <a:solidFill>
                  <a:srgbClr val="000000"/>
                </a:solidFill>
              </a:rPr>
              <a:t>; in case LE=1</a:t>
            </a:r>
            <a:br>
              <a:rPr lang="en-US" sz="1800" b="0" dirty="0">
                <a:solidFill>
                  <a:schemeClr val="accent6"/>
                </a:solidFill>
              </a:rPr>
            </a:br>
            <a:r>
              <a:rPr lang="en-US" sz="1800" b="0" dirty="0">
                <a:solidFill>
                  <a:srgbClr val="000000"/>
                </a:solidFill>
              </a:rPr>
              <a:t>	STR	R0, [</a:t>
            </a:r>
            <a:r>
              <a:rPr lang="en-US" sz="1800" b="0" dirty="0" err="1">
                <a:solidFill>
                  <a:srgbClr val="000000"/>
                </a:solidFill>
              </a:rPr>
              <a:t>addr</a:t>
            </a:r>
            <a:r>
              <a:rPr lang="en-US" sz="1800" b="0" dirty="0">
                <a:solidFill>
                  <a:srgbClr val="000000"/>
                </a:solidFill>
              </a:rPr>
              <a:t>[c])</a:t>
            </a:r>
          </a:p>
        </p:txBody>
      </p:sp>
      <p:grpSp>
        <p:nvGrpSpPr>
          <p:cNvPr id="15" name="Group 20"/>
          <p:cNvGrpSpPr>
            <a:grpSpLocks/>
          </p:cNvGrpSpPr>
          <p:nvPr/>
        </p:nvGrpSpPr>
        <p:grpSpPr bwMode="auto">
          <a:xfrm>
            <a:off x="401638" y="2104671"/>
            <a:ext cx="3689350" cy="4291012"/>
            <a:chOff x="253" y="1101"/>
            <a:chExt cx="2324" cy="2703"/>
          </a:xfrm>
        </p:grpSpPr>
        <p:sp>
          <p:nvSpPr>
            <p:cNvPr id="16" name="AutoShape 3"/>
            <p:cNvSpPr>
              <a:spLocks noChangeArrowheads="1"/>
            </p:cNvSpPr>
            <p:nvPr/>
          </p:nvSpPr>
          <p:spPr bwMode="auto">
            <a:xfrm>
              <a:off x="962" y="1379"/>
              <a:ext cx="894" cy="804"/>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000000"/>
                  </a:solidFill>
                </a:rPr>
                <a:t>a&lt;=b?</a:t>
              </a:r>
            </a:p>
          </p:txBody>
        </p:sp>
        <p:sp>
          <p:nvSpPr>
            <p:cNvPr id="17" name="Rectangle 4"/>
            <p:cNvSpPr>
              <a:spLocks noChangeArrowheads="1"/>
            </p:cNvSpPr>
            <p:nvPr/>
          </p:nvSpPr>
          <p:spPr bwMode="auto">
            <a:xfrm>
              <a:off x="1703" y="2283"/>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FF0000"/>
                  </a:solidFill>
                </a:rPr>
                <a:t>c </a:t>
              </a:r>
              <a:r>
                <a:rPr lang="en-US" dirty="0">
                  <a:solidFill>
                    <a:srgbClr val="FF0000"/>
                  </a:solidFill>
                  <a:sym typeface="Wingdings" pitchFamily="2" charset="2"/>
                </a:rPr>
                <a:t>= 1</a:t>
              </a:r>
              <a:endParaRPr lang="en-US" dirty="0">
                <a:solidFill>
                  <a:srgbClr val="FF0000"/>
                </a:solidFill>
              </a:endParaRPr>
            </a:p>
          </p:txBody>
        </p:sp>
        <p:cxnSp>
          <p:nvCxnSpPr>
            <p:cNvPr id="18" name="AutoShape 5"/>
            <p:cNvCxnSpPr>
              <a:cxnSpLocks noChangeShapeType="1"/>
              <a:endCxn id="16" idx="0"/>
            </p:cNvCxnSpPr>
            <p:nvPr/>
          </p:nvCxnSpPr>
          <p:spPr bwMode="auto">
            <a:xfrm>
              <a:off x="1409" y="1101"/>
              <a:ext cx="0" cy="27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0"/>
            <p:cNvSpPr>
              <a:spLocks noChangeArrowheads="1"/>
            </p:cNvSpPr>
            <p:nvPr/>
          </p:nvSpPr>
          <p:spPr bwMode="auto">
            <a:xfrm>
              <a:off x="253" y="2290"/>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chemeClr val="accent6"/>
                  </a:solidFill>
                </a:rPr>
                <a:t>c </a:t>
              </a:r>
              <a:r>
                <a:rPr lang="en-US" dirty="0">
                  <a:solidFill>
                    <a:schemeClr val="accent6"/>
                  </a:solidFill>
                  <a:sym typeface="Wingdings" pitchFamily="2" charset="2"/>
                </a:rPr>
                <a:t>= 0</a:t>
              </a:r>
              <a:endParaRPr lang="en-US" dirty="0">
                <a:solidFill>
                  <a:schemeClr val="accent6"/>
                </a:solidFill>
              </a:endParaRPr>
            </a:p>
          </p:txBody>
        </p:sp>
        <p:cxnSp>
          <p:nvCxnSpPr>
            <p:cNvPr id="20" name="AutoShape 11"/>
            <p:cNvCxnSpPr>
              <a:cxnSpLocks noChangeShapeType="1"/>
              <a:stCxn id="16" idx="1"/>
              <a:endCxn id="19" idx="0"/>
            </p:cNvCxnSpPr>
            <p:nvPr/>
          </p:nvCxnSpPr>
          <p:spPr bwMode="auto">
            <a:xfrm rot="10800000" flipV="1">
              <a:off x="690" y="1781"/>
              <a:ext cx="272" cy="509"/>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2"/>
            <p:cNvCxnSpPr>
              <a:cxnSpLocks noChangeShapeType="1"/>
              <a:stCxn id="16" idx="3"/>
              <a:endCxn id="17" idx="0"/>
            </p:cNvCxnSpPr>
            <p:nvPr/>
          </p:nvCxnSpPr>
          <p:spPr bwMode="auto">
            <a:xfrm>
              <a:off x="1856" y="1781"/>
              <a:ext cx="284" cy="502"/>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13"/>
            <p:cNvSpPr>
              <a:spLocks noChangeShapeType="1"/>
            </p:cNvSpPr>
            <p:nvPr/>
          </p:nvSpPr>
          <p:spPr bwMode="auto">
            <a:xfrm>
              <a:off x="1409" y="2959"/>
              <a:ext cx="0" cy="8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3" name="AutoShape 14"/>
            <p:cNvCxnSpPr>
              <a:cxnSpLocks noChangeShapeType="1"/>
              <a:stCxn id="19" idx="2"/>
              <a:endCxn id="17" idx="2"/>
            </p:cNvCxnSpPr>
            <p:nvPr/>
          </p:nvCxnSpPr>
          <p:spPr bwMode="auto">
            <a:xfrm rot="5400000" flipH="1" flipV="1">
              <a:off x="1411" y="1899"/>
              <a:ext cx="7" cy="1450"/>
            </a:xfrm>
            <a:prstGeom prst="bentConnector3">
              <a:avLst>
                <a:gd name="adj1" fmla="val -4771431"/>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18"/>
            <p:cNvSpPr txBox="1">
              <a:spLocks noChangeArrowheads="1"/>
            </p:cNvSpPr>
            <p:nvPr/>
          </p:nvSpPr>
          <p:spPr bwMode="auto">
            <a:xfrm>
              <a:off x="1796" y="146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&gt;</a:t>
              </a:r>
            </a:p>
          </p:txBody>
        </p:sp>
        <p:sp>
          <p:nvSpPr>
            <p:cNvPr id="25" name="Text Box 19"/>
            <p:cNvSpPr txBox="1">
              <a:spLocks noChangeArrowheads="1"/>
            </p:cNvSpPr>
            <p:nvPr/>
          </p:nvSpPr>
          <p:spPr bwMode="auto">
            <a:xfrm>
              <a:off x="749" y="1461"/>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a:t>
              </a:r>
            </a:p>
          </p:txBody>
        </p:sp>
      </p:grpSp>
      <p:sp>
        <p:nvSpPr>
          <p:cNvPr id="26" name="Text Box 12"/>
          <p:cNvSpPr txBox="1">
            <a:spLocks noChangeArrowheads="1"/>
          </p:cNvSpPr>
          <p:nvPr/>
        </p:nvSpPr>
        <p:spPr bwMode="auto">
          <a:xfrm>
            <a:off x="161093" y="1503077"/>
            <a:ext cx="37016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if (a &lt;= b) {c = 0;} else {c=1;}</a:t>
            </a: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17</a:t>
            </a:fld>
            <a:endParaRPr lang="en-US"/>
          </a:p>
        </p:txBody>
      </p:sp>
    </p:spTree>
    <p:extLst>
      <p:ext uri="{BB962C8B-B14F-4D97-AF65-F5344CB8AC3E}">
        <p14:creationId xmlns:p14="http://schemas.microsoft.com/office/powerpoint/2010/main" val="259115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3552"/>
            <a:ext cx="7772400" cy="1143000"/>
          </a:xfrm>
        </p:spPr>
        <p:txBody>
          <a:bodyPr/>
          <a:lstStyle/>
          <a:p>
            <a:r>
              <a:rPr lang="en-US" dirty="0">
                <a:solidFill>
                  <a:srgbClr val="FF0000"/>
                </a:solidFill>
              </a:rPr>
              <a:t>IT Instruction: More Examples</a:t>
            </a:r>
          </a:p>
        </p:txBody>
      </p:sp>
      <p:sp>
        <p:nvSpPr>
          <p:cNvPr id="5" name="Rectangle 4"/>
          <p:cNvSpPr/>
          <p:nvPr/>
        </p:nvSpPr>
        <p:spPr>
          <a:xfrm>
            <a:off x="294216" y="1588000"/>
            <a:ext cx="8555567" cy="5016758"/>
          </a:xfrm>
          <a:prstGeom prst="rect">
            <a:avLst/>
          </a:prstGeom>
        </p:spPr>
        <p:txBody>
          <a:bodyPr wrap="square">
            <a:spAutoFit/>
          </a:bodyPr>
          <a:lstStyle/>
          <a:p>
            <a:r>
              <a:rPr lang="en-US" b="0" dirty="0">
                <a:solidFill>
                  <a:srgbClr val="000000"/>
                </a:solidFill>
              </a:rPr>
              <a:t>ITE    GT                 ; Next 2 instructions are conditional</a:t>
            </a:r>
          </a:p>
          <a:p>
            <a:r>
              <a:rPr lang="en-US" b="0" dirty="0">
                <a:solidFill>
                  <a:schemeClr val="accent2"/>
                </a:solidFill>
              </a:rPr>
              <a:t>ADDGT  </a:t>
            </a:r>
            <a:r>
              <a:rPr lang="en-US" altLang="zh-CN" b="0" dirty="0">
                <a:solidFill>
                  <a:schemeClr val="accent2"/>
                </a:solidFill>
              </a:rPr>
              <a:t>R1</a:t>
            </a:r>
            <a:r>
              <a:rPr lang="en-US" b="0" dirty="0">
                <a:solidFill>
                  <a:schemeClr val="accent2"/>
                </a:solidFill>
              </a:rPr>
              <a:t>, </a:t>
            </a:r>
            <a:r>
              <a:rPr lang="en-US" altLang="zh-CN" b="0" dirty="0">
                <a:solidFill>
                  <a:schemeClr val="accent2"/>
                </a:solidFill>
              </a:rPr>
              <a:t>R0</a:t>
            </a:r>
            <a:r>
              <a:rPr lang="en-US" b="0" dirty="0">
                <a:solidFill>
                  <a:schemeClr val="accent2"/>
                </a:solidFill>
              </a:rPr>
              <a:t>, #55  </a:t>
            </a:r>
            <a:r>
              <a:rPr lang="en-US" b="0" dirty="0">
                <a:solidFill>
                  <a:srgbClr val="000000"/>
                </a:solidFill>
              </a:rPr>
              <a:t>; in case GT(Greater-Than)=1</a:t>
            </a:r>
          </a:p>
          <a:p>
            <a:r>
              <a:rPr lang="en-US" b="0" dirty="0">
                <a:solidFill>
                  <a:srgbClr val="FF0000"/>
                </a:solidFill>
              </a:rPr>
              <a:t>ADDLE  </a:t>
            </a:r>
            <a:r>
              <a:rPr lang="en-US" altLang="zh-CN" b="0" dirty="0">
                <a:solidFill>
                  <a:srgbClr val="FF0000"/>
                </a:solidFill>
              </a:rPr>
              <a:t>R1</a:t>
            </a:r>
            <a:r>
              <a:rPr lang="en-US" b="0" dirty="0">
                <a:solidFill>
                  <a:srgbClr val="FF0000"/>
                </a:solidFill>
              </a:rPr>
              <a:t>, </a:t>
            </a:r>
            <a:r>
              <a:rPr lang="en-US" altLang="zh-CN" b="0" dirty="0">
                <a:solidFill>
                  <a:srgbClr val="FF0000"/>
                </a:solidFill>
              </a:rPr>
              <a:t>R0</a:t>
            </a:r>
            <a:r>
              <a:rPr lang="en-US" b="0" dirty="0">
                <a:solidFill>
                  <a:srgbClr val="FF0000"/>
                </a:solidFill>
              </a:rPr>
              <a:t>, #48   </a:t>
            </a:r>
            <a:r>
              <a:rPr lang="en-US" b="0" dirty="0">
                <a:solidFill>
                  <a:srgbClr val="000000"/>
                </a:solidFill>
              </a:rPr>
              <a:t>; in case GT=0 (LE: Less-or-Equal)</a:t>
            </a:r>
          </a:p>
          <a:p>
            <a:endParaRPr lang="en-US" b="0" dirty="0">
              <a:solidFill>
                <a:srgbClr val="000000"/>
              </a:solidFill>
            </a:endParaRPr>
          </a:p>
          <a:p>
            <a:r>
              <a:rPr lang="en-US" b="0" dirty="0">
                <a:solidFill>
                  <a:srgbClr val="000000"/>
                </a:solidFill>
              </a:rPr>
              <a:t>ITTE   NE              ; Next 3 instructions are conditional</a:t>
            </a:r>
          </a:p>
          <a:p>
            <a:r>
              <a:rPr lang="en-US" b="0" dirty="0">
                <a:solidFill>
                  <a:schemeClr val="accent2"/>
                </a:solidFill>
              </a:rPr>
              <a:t>ANDNE  </a:t>
            </a:r>
            <a:r>
              <a:rPr lang="en-US" altLang="zh-CN" b="0" dirty="0">
                <a:solidFill>
                  <a:schemeClr val="accent2"/>
                </a:solidFill>
              </a:rPr>
              <a:t>R0</a:t>
            </a:r>
            <a:r>
              <a:rPr lang="en-US" b="0" dirty="0">
                <a:solidFill>
                  <a:schemeClr val="accent2"/>
                </a:solidFill>
              </a:rPr>
              <a:t>, </a:t>
            </a:r>
            <a:r>
              <a:rPr lang="en-US" altLang="zh-CN" b="0" dirty="0">
                <a:solidFill>
                  <a:schemeClr val="accent2"/>
                </a:solidFill>
              </a:rPr>
              <a:t>R0</a:t>
            </a:r>
            <a:r>
              <a:rPr lang="en-US" b="0" dirty="0">
                <a:solidFill>
                  <a:schemeClr val="accent2"/>
                </a:solidFill>
              </a:rPr>
              <a:t>, </a:t>
            </a:r>
            <a:r>
              <a:rPr lang="en-US" altLang="zh-CN" b="0" dirty="0">
                <a:solidFill>
                  <a:schemeClr val="accent2"/>
                </a:solidFill>
              </a:rPr>
              <a:t>R1</a:t>
            </a:r>
            <a:r>
              <a:rPr lang="en-US" b="0" dirty="0">
                <a:solidFill>
                  <a:schemeClr val="accent2"/>
                </a:solidFill>
              </a:rPr>
              <a:t>   </a:t>
            </a:r>
            <a:r>
              <a:rPr lang="en-US" b="0" dirty="0">
                <a:solidFill>
                  <a:srgbClr val="000000"/>
                </a:solidFill>
              </a:rPr>
              <a:t>; in case NE(Not-Equal)=1</a:t>
            </a:r>
          </a:p>
          <a:p>
            <a:r>
              <a:rPr lang="en-US" b="0" dirty="0">
                <a:solidFill>
                  <a:schemeClr val="accent2"/>
                </a:solidFill>
              </a:rPr>
              <a:t>ADDSNE </a:t>
            </a:r>
            <a:r>
              <a:rPr lang="en-US" altLang="zh-CN" b="0" dirty="0">
                <a:solidFill>
                  <a:schemeClr val="accent2"/>
                </a:solidFill>
              </a:rPr>
              <a:t>R2</a:t>
            </a:r>
            <a:r>
              <a:rPr lang="en-US" b="0" dirty="0">
                <a:solidFill>
                  <a:schemeClr val="accent2"/>
                </a:solidFill>
              </a:rPr>
              <a:t>, </a:t>
            </a:r>
            <a:r>
              <a:rPr lang="en-US" altLang="zh-CN" b="0" dirty="0">
                <a:solidFill>
                  <a:schemeClr val="accent2"/>
                </a:solidFill>
              </a:rPr>
              <a:t>R2</a:t>
            </a:r>
            <a:r>
              <a:rPr lang="en-US" b="0" dirty="0">
                <a:solidFill>
                  <a:schemeClr val="accent2"/>
                </a:solidFill>
              </a:rPr>
              <a:t>, #1 </a:t>
            </a:r>
            <a:r>
              <a:rPr lang="en-US" b="0" dirty="0">
                <a:solidFill>
                  <a:srgbClr val="000000"/>
                </a:solidFill>
              </a:rPr>
              <a:t>; in case NE(Not-Equal)=1</a:t>
            </a:r>
          </a:p>
          <a:p>
            <a:r>
              <a:rPr lang="en-US" b="0" dirty="0">
                <a:solidFill>
                  <a:srgbClr val="FF0000"/>
                </a:solidFill>
              </a:rPr>
              <a:t>MOVEQ  </a:t>
            </a:r>
            <a:r>
              <a:rPr lang="en-US" altLang="zh-CN" b="0" dirty="0">
                <a:solidFill>
                  <a:srgbClr val="FF0000"/>
                </a:solidFill>
              </a:rPr>
              <a:t>R2</a:t>
            </a:r>
            <a:r>
              <a:rPr lang="en-US" b="0" dirty="0">
                <a:solidFill>
                  <a:srgbClr val="FF0000"/>
                </a:solidFill>
              </a:rPr>
              <a:t>, </a:t>
            </a:r>
            <a:r>
              <a:rPr lang="en-US" altLang="zh-CN" b="0" dirty="0">
                <a:solidFill>
                  <a:srgbClr val="FF0000"/>
                </a:solidFill>
              </a:rPr>
              <a:t>R3</a:t>
            </a:r>
            <a:r>
              <a:rPr lang="en-US" b="0" dirty="0">
                <a:solidFill>
                  <a:srgbClr val="FF0000"/>
                </a:solidFill>
              </a:rPr>
              <a:t>       </a:t>
            </a:r>
            <a:r>
              <a:rPr lang="en-US" b="0" dirty="0">
                <a:solidFill>
                  <a:srgbClr val="000000"/>
                </a:solidFill>
              </a:rPr>
              <a:t>; in case NE=0 (EQ: Equal)</a:t>
            </a:r>
          </a:p>
          <a:p>
            <a:br>
              <a:rPr lang="en-US" b="0" dirty="0">
                <a:solidFill>
                  <a:srgbClr val="000000"/>
                </a:solidFill>
              </a:rPr>
            </a:br>
            <a:r>
              <a:rPr lang="en-US" b="0" dirty="0">
                <a:solidFill>
                  <a:srgbClr val="000000"/>
                </a:solidFill>
              </a:rPr>
              <a:t>ITTEE  EQ              ; Next 4 instructions are conditional</a:t>
            </a:r>
          </a:p>
          <a:p>
            <a:r>
              <a:rPr lang="en-US" b="0" dirty="0">
                <a:solidFill>
                  <a:schemeClr val="accent2"/>
                </a:solidFill>
              </a:rPr>
              <a:t>MOVEQ  R0, R1        </a:t>
            </a:r>
            <a:r>
              <a:rPr lang="en-US" b="0" dirty="0">
                <a:solidFill>
                  <a:srgbClr val="000000"/>
                </a:solidFill>
              </a:rPr>
              <a:t>; in case EQ(Equal)=1</a:t>
            </a:r>
          </a:p>
          <a:p>
            <a:r>
              <a:rPr lang="en-US" b="0" dirty="0">
                <a:solidFill>
                  <a:schemeClr val="accent2"/>
                </a:solidFill>
              </a:rPr>
              <a:t>ADDEQ  R2, R2, #10 </a:t>
            </a:r>
            <a:r>
              <a:rPr lang="en-US" b="0" dirty="0">
                <a:solidFill>
                  <a:srgbClr val="000000"/>
                </a:solidFill>
              </a:rPr>
              <a:t>; in case EQ(Equal)=1</a:t>
            </a:r>
          </a:p>
          <a:p>
            <a:r>
              <a:rPr lang="en-US" b="0" dirty="0">
                <a:solidFill>
                  <a:srgbClr val="FF0000"/>
                </a:solidFill>
              </a:rPr>
              <a:t>ANDNE  R3, R3, #1</a:t>
            </a:r>
            <a:r>
              <a:rPr lang="en-US" b="0" dirty="0">
                <a:solidFill>
                  <a:srgbClr val="000000"/>
                </a:solidFill>
              </a:rPr>
              <a:t>   ; in case EQ=0 (NE: Not-Equal) </a:t>
            </a:r>
          </a:p>
          <a:p>
            <a:r>
              <a:rPr lang="en-US" b="0" dirty="0">
                <a:solidFill>
                  <a:srgbClr val="FF0000"/>
                </a:solidFill>
              </a:rPr>
              <a:t>BNE      L1              </a:t>
            </a:r>
            <a:r>
              <a:rPr lang="en-US" b="0" dirty="0">
                <a:solidFill>
                  <a:srgbClr val="000000"/>
                </a:solidFill>
              </a:rPr>
              <a:t>; in case EQ=0 (NE: Not-Equal), branch to statement with label L1. Branch can only be used as the last instruction of an IT block</a:t>
            </a: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18</a:t>
            </a:fld>
            <a:endParaRPr lang="en-US"/>
          </a:p>
        </p:txBody>
      </p:sp>
    </p:spTree>
    <p:extLst>
      <p:ext uri="{BB962C8B-B14F-4D97-AF65-F5344CB8AC3E}">
        <p14:creationId xmlns:p14="http://schemas.microsoft.com/office/powerpoint/2010/main" val="428118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en-US" dirty="0">
                <a:solidFill>
                  <a:srgbClr val="FF0000"/>
                </a:solidFill>
                <a:cs typeface="Times New Roman" pitchFamily="18" charset="0"/>
              </a:rPr>
              <a:t>Compound Conditional</a:t>
            </a:r>
            <a:r>
              <a:rPr lang="en-US" altLang="zh-CN" dirty="0">
                <a:solidFill>
                  <a:srgbClr val="FF0000"/>
                </a:solidFill>
                <a:cs typeface="Times New Roman" pitchFamily="18" charset="0"/>
              </a:rPr>
              <a:t>s: Example 1</a:t>
            </a:r>
            <a:endParaRPr lang="en-US" dirty="0">
              <a:solidFill>
                <a:srgbClr val="FF0000"/>
              </a:solidFill>
            </a:endParaRPr>
          </a:p>
        </p:txBody>
      </p:sp>
      <p:sp>
        <p:nvSpPr>
          <p:cNvPr id="62467" name="Rectangle 3"/>
          <p:cNvSpPr>
            <a:spLocks noChangeArrowheads="1"/>
          </p:cNvSpPr>
          <p:nvPr/>
        </p:nvSpPr>
        <p:spPr bwMode="auto">
          <a:xfrm>
            <a:off x="0" y="1295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dirty="0">
                <a:solidFill>
                  <a:srgbClr val="000000"/>
                </a:solidFill>
                <a:cs typeface="Courier New" pitchFamily="49" charset="0"/>
              </a:rPr>
              <a:t>	if (</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&lt;= x &amp;&amp; x &lt;=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y = x ;</a:t>
            </a:r>
            <a:endParaRPr lang="en-US" sz="2400" b="0" dirty="0">
              <a:solidFill>
                <a:srgbClr val="000000"/>
              </a:solidFill>
            </a:endParaRPr>
          </a:p>
        </p:txBody>
      </p:sp>
      <p:sp>
        <p:nvSpPr>
          <p:cNvPr id="431110" name="Text Box 6"/>
          <p:cNvSpPr txBox="1">
            <a:spLocks noChangeArrowheads="1"/>
          </p:cNvSpPr>
          <p:nvPr/>
        </p:nvSpPr>
        <p:spPr bwMode="auto">
          <a:xfrm>
            <a:off x="71966" y="3953354"/>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a:solidFill>
                  <a:srgbClr val="000000"/>
                </a:solidFill>
                <a:cs typeface="Courier New" pitchFamily="49" charset="0"/>
              </a:rPr>
              <a:t>	if (</a:t>
            </a:r>
            <a:r>
              <a:rPr lang="en-US" sz="2400" dirty="0">
                <a:solidFill>
                  <a:srgbClr val="000000"/>
                </a:solidFill>
                <a:cs typeface="Courier New" pitchFamily="49" charset="0"/>
              </a:rPr>
              <a:t>!</a:t>
            </a:r>
            <a:r>
              <a:rPr lang="en-US" sz="2400" b="0" dirty="0">
                <a:solidFill>
                  <a:srgbClr val="000000"/>
                </a:solidFill>
                <a:cs typeface="Courier New" pitchFamily="49" charset="0"/>
              </a:rPr>
              <a:t>(</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&lt;= x &amp;&amp; x &lt;=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a:t>
            </a:r>
            <a:r>
              <a:rPr lang="en-US" sz="2400" dirty="0" err="1">
                <a:solidFill>
                  <a:srgbClr val="000000"/>
                </a:solidFill>
                <a:cs typeface="Courier New" pitchFamily="49" charset="0"/>
              </a:rPr>
              <a:t>goto</a:t>
            </a:r>
            <a:r>
              <a:rPr lang="en-US" sz="2400" dirty="0">
                <a:solidFill>
                  <a:srgbClr val="000000"/>
                </a:solidFill>
                <a:cs typeface="Courier New" pitchFamily="49" charset="0"/>
              </a:rPr>
              <a:t> L1</a:t>
            </a:r>
            <a:endParaRPr lang="en-US" sz="2400" dirty="0">
              <a:solidFill>
                <a:srgbClr val="000000"/>
              </a:solidFill>
              <a:cs typeface="Times New Roman" pitchFamily="18" charset="0"/>
            </a:endParaRPr>
          </a:p>
          <a:p>
            <a:r>
              <a:rPr lang="en-US" sz="2400" dirty="0">
                <a:solidFill>
                  <a:srgbClr val="000000"/>
                </a:solidFill>
                <a:cs typeface="Courier New" pitchFamily="49" charset="0"/>
              </a:rPr>
              <a:t>	</a:t>
            </a:r>
            <a:r>
              <a:rPr lang="en-US" sz="2400" b="0" dirty="0">
                <a:solidFill>
                  <a:srgbClr val="000000"/>
                </a:solidFill>
                <a:cs typeface="Courier New" pitchFamily="49" charset="0"/>
              </a:rPr>
              <a:t>y = x ;</a:t>
            </a:r>
            <a:endParaRPr lang="en-US" sz="2400" b="0" dirty="0">
              <a:solidFill>
                <a:srgbClr val="000000"/>
              </a:solidFill>
              <a:cs typeface="Times New Roman" pitchFamily="18" charset="0"/>
            </a:endParaRPr>
          </a:p>
          <a:p>
            <a:r>
              <a:rPr lang="en-US" sz="2400" dirty="0">
                <a:solidFill>
                  <a:srgbClr val="000000"/>
                </a:solidFill>
                <a:cs typeface="Courier New" pitchFamily="49" charset="0"/>
              </a:rPr>
              <a:t>	L1:</a:t>
            </a:r>
            <a:r>
              <a:rPr lang="en-US" sz="2400" dirty="0">
                <a:solidFill>
                  <a:srgbClr val="000000"/>
                </a:solidFill>
                <a:cs typeface="Times New Roman" pitchFamily="18" charset="0"/>
              </a:rPr>
              <a:t> </a:t>
            </a:r>
            <a:endParaRPr lang="en-US" sz="2400" dirty="0">
              <a:solidFill>
                <a:srgbClr val="000000"/>
              </a:solidFill>
            </a:endParaRPr>
          </a:p>
        </p:txBody>
      </p:sp>
      <p:cxnSp>
        <p:nvCxnSpPr>
          <p:cNvPr id="4" name="Straight Connector 3"/>
          <p:cNvCxnSpPr/>
          <p:nvPr/>
        </p:nvCxnSpPr>
        <p:spPr bwMode="auto">
          <a:xfrm flipV="1">
            <a:off x="2019300" y="2934433"/>
            <a:ext cx="4555067" cy="423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bwMode="auto">
          <a:xfrm>
            <a:off x="2844801" y="2599266"/>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p:cNvSpPr/>
          <p:nvPr/>
        </p:nvSpPr>
        <p:spPr>
          <a:xfrm>
            <a:off x="2129891" y="2873049"/>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15" name="Straight Connector 14"/>
          <p:cNvCxnSpPr/>
          <p:nvPr/>
        </p:nvCxnSpPr>
        <p:spPr bwMode="auto">
          <a:xfrm>
            <a:off x="5719234" y="2599266"/>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p:cNvSpPr/>
          <p:nvPr/>
        </p:nvSpPr>
        <p:spPr>
          <a:xfrm>
            <a:off x="5050191" y="2851883"/>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11" name="Straight Arrow Connector 10"/>
          <p:cNvCxnSpPr/>
          <p:nvPr/>
        </p:nvCxnSpPr>
        <p:spPr bwMode="auto">
          <a:xfrm flipV="1">
            <a:off x="2840566" y="2793999"/>
            <a:ext cx="2878668" cy="6026"/>
          </a:xfrm>
          <a:prstGeom prst="straightConnector1">
            <a:avLst/>
          </a:prstGeom>
          <a:ln w="2857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13"/>
          <p:cNvSpPr/>
          <p:nvPr/>
        </p:nvSpPr>
        <p:spPr>
          <a:xfrm>
            <a:off x="6460631" y="2850539"/>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16" name="Rectangular Callout 15"/>
          <p:cNvSpPr/>
          <p:nvPr/>
        </p:nvSpPr>
        <p:spPr bwMode="auto">
          <a:xfrm>
            <a:off x="2976033" y="1864001"/>
            <a:ext cx="2586567" cy="676098"/>
          </a:xfrm>
          <a:prstGeom prst="wedgeRectCallout">
            <a:avLst>
              <a:gd name="adj1" fmla="val -17207"/>
              <a:gd name="adj2" fmla="val 81848"/>
            </a:avLst>
          </a:prstGeom>
          <a:ln w="12700">
            <a:solidFill>
              <a:srgbClr val="0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ahoma" pitchFamily="34" charset="0"/>
              </a:rPr>
              <a:t>If x falls within this</a:t>
            </a:r>
            <a:r>
              <a:rPr kumimoji="0" lang="en-US" altLang="zh-CN" sz="2000" b="0" i="0" u="none" strike="noStrike" cap="none" normalizeH="0" dirty="0">
                <a:ln>
                  <a:noFill/>
                </a:ln>
                <a:solidFill>
                  <a:srgbClr val="000000"/>
                </a:solidFill>
                <a:effectLst/>
                <a:latin typeface="Tahoma" pitchFamily="34" charset="0"/>
              </a:rPr>
              <a:t> range</a:t>
            </a:r>
            <a:r>
              <a:rPr lang="en-US" altLang="zh-CN" b="0" dirty="0">
                <a:solidFill>
                  <a:srgbClr val="000000"/>
                </a:solidFill>
                <a:latin typeface="Tahoma" pitchFamily="34" charset="0"/>
              </a:rPr>
              <a:t>, </a:t>
            </a:r>
            <a:r>
              <a:rPr kumimoji="0" lang="en-US" altLang="zh-CN" sz="2000" b="0" i="0" u="none" strike="noStrike" cap="none" normalizeH="0" dirty="0">
                <a:ln>
                  <a:noFill/>
                </a:ln>
                <a:solidFill>
                  <a:srgbClr val="000000"/>
                </a:solidFill>
                <a:effectLst/>
                <a:latin typeface="Tahoma" pitchFamily="34" charset="0"/>
              </a:rPr>
              <a:t>execute “y=x”</a:t>
            </a:r>
            <a:endParaRPr kumimoji="0" lang="en-US" sz="2000" b="0" i="0" u="none" strike="noStrike" cap="none" normalizeH="0" baseline="0" dirty="0">
              <a:ln>
                <a:noFill/>
              </a:ln>
              <a:solidFill>
                <a:srgbClr val="000000"/>
              </a:solidFill>
              <a:effectLst/>
              <a:latin typeface="Tahoma" pitchFamily="34" charset="0"/>
            </a:endParaRPr>
          </a:p>
        </p:txBody>
      </p:sp>
      <p:cxnSp>
        <p:nvCxnSpPr>
          <p:cNvPr id="27" name="Straight Connector 26"/>
          <p:cNvCxnSpPr/>
          <p:nvPr/>
        </p:nvCxnSpPr>
        <p:spPr bwMode="auto">
          <a:xfrm flipV="1">
            <a:off x="2053805" y="5798742"/>
            <a:ext cx="4555067" cy="423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bwMode="auto">
          <a:xfrm>
            <a:off x="2879306" y="5463575"/>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2164396" y="5737358"/>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30" name="Straight Connector 29"/>
          <p:cNvCxnSpPr/>
          <p:nvPr/>
        </p:nvCxnSpPr>
        <p:spPr bwMode="auto">
          <a:xfrm>
            <a:off x="5753739" y="5463575"/>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1" name="Rectangle 30"/>
          <p:cNvSpPr/>
          <p:nvPr/>
        </p:nvSpPr>
        <p:spPr>
          <a:xfrm>
            <a:off x="5084696" y="5716192"/>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32" name="Straight Arrow Connector 31"/>
          <p:cNvCxnSpPr/>
          <p:nvPr/>
        </p:nvCxnSpPr>
        <p:spPr bwMode="auto">
          <a:xfrm flipV="1">
            <a:off x="5772698" y="5666613"/>
            <a:ext cx="878090" cy="6026"/>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6495136" y="5714848"/>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34" name="Rectangular Callout 33"/>
          <p:cNvSpPr/>
          <p:nvPr/>
        </p:nvSpPr>
        <p:spPr bwMode="auto">
          <a:xfrm>
            <a:off x="3087890" y="4721356"/>
            <a:ext cx="2732943" cy="683052"/>
          </a:xfrm>
          <a:prstGeom prst="wedgeRectCallout">
            <a:avLst>
              <a:gd name="adj1" fmla="val -17207"/>
              <a:gd name="adj2" fmla="val 81848"/>
            </a:avLst>
          </a:prstGeom>
          <a:ln w="12700">
            <a:solidFill>
              <a:srgbClr val="0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000" b="0" i="0" u="none" strike="noStrike" cap="none" normalizeH="0" baseline="0" dirty="0">
                <a:ln>
                  <a:noFill/>
                </a:ln>
                <a:solidFill>
                  <a:srgbClr val="000000"/>
                </a:solidFill>
                <a:effectLst/>
                <a:latin typeface="Tahoma" pitchFamily="34" charset="0"/>
              </a:rPr>
              <a:t>If x falls outside of this</a:t>
            </a:r>
            <a:r>
              <a:rPr kumimoji="0" lang="en-US" altLang="zh-CN" sz="2000" b="0" i="0" u="none" strike="noStrike" cap="none" normalizeH="0" dirty="0">
                <a:ln>
                  <a:noFill/>
                </a:ln>
                <a:solidFill>
                  <a:srgbClr val="000000"/>
                </a:solidFill>
                <a:effectLst/>
                <a:latin typeface="Tahoma" pitchFamily="34" charset="0"/>
              </a:rPr>
              <a:t> range, </a:t>
            </a:r>
            <a:r>
              <a:rPr lang="en-US" altLang="zh-CN" b="0" dirty="0">
                <a:solidFill>
                  <a:srgbClr val="000000"/>
                </a:solidFill>
                <a:latin typeface="Tahoma" pitchFamily="34" charset="0"/>
              </a:rPr>
              <a:t>skip “y=x”</a:t>
            </a:r>
            <a:endParaRPr lang="en-US" b="0" dirty="0">
              <a:solidFill>
                <a:srgbClr val="000000"/>
              </a:solidFill>
              <a:latin typeface="Tahoma" pitchFamily="34" charset="0"/>
            </a:endParaRPr>
          </a:p>
        </p:txBody>
      </p:sp>
      <p:cxnSp>
        <p:nvCxnSpPr>
          <p:cNvPr id="36" name="Straight Arrow Connector 35"/>
          <p:cNvCxnSpPr/>
          <p:nvPr/>
        </p:nvCxnSpPr>
        <p:spPr bwMode="auto">
          <a:xfrm flipV="1">
            <a:off x="2019300" y="5660587"/>
            <a:ext cx="878090" cy="6026"/>
          </a:xfrm>
          <a:prstGeom prst="straightConnector1">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Rectangle 3"/>
          <p:cNvSpPr>
            <a:spLocks noChangeArrowheads="1"/>
          </p:cNvSpPr>
          <p:nvPr/>
        </p:nvSpPr>
        <p:spPr bwMode="auto">
          <a:xfrm>
            <a:off x="132241" y="3395169"/>
            <a:ext cx="2814159"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Equivalent C code:</a:t>
            </a:r>
            <a:endParaRPr lang="en-US" sz="2400" b="0" dirty="0">
              <a:solidFill>
                <a:srgbClr val="000000"/>
              </a:solidFill>
            </a:endParaRPr>
          </a:p>
        </p:txBody>
      </p:sp>
      <p:sp>
        <p:nvSpPr>
          <p:cNvPr id="38" name="Rectangle 3"/>
          <p:cNvSpPr>
            <a:spLocks noChangeArrowheads="1"/>
          </p:cNvSpPr>
          <p:nvPr/>
        </p:nvSpPr>
        <p:spPr bwMode="auto">
          <a:xfrm>
            <a:off x="132240" y="909622"/>
            <a:ext cx="1317419"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a:solidFill>
                  <a:srgbClr val="000000"/>
                </a:solidFill>
                <a:cs typeface="Courier New" pitchFamily="49" charset="0"/>
              </a:rPr>
              <a:t>C </a:t>
            </a:r>
            <a:r>
              <a:rPr lang="en-US" sz="2400" b="0" dirty="0">
                <a:solidFill>
                  <a:srgbClr val="000000"/>
                </a:solidFill>
                <a:cs typeface="Courier New" pitchFamily="49" charset="0"/>
              </a:rPr>
              <a:t>code:</a:t>
            </a:r>
            <a:endParaRPr lang="en-US" sz="2400" b="0" dirty="0">
              <a:solidFill>
                <a:srgbClr val="00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19</a:t>
            </a:fld>
            <a:endParaRPr lang="en-US"/>
          </a:p>
        </p:txBody>
      </p:sp>
    </p:spTree>
    <p:extLst>
      <p:ext uri="{BB962C8B-B14F-4D97-AF65-F5344CB8AC3E}">
        <p14:creationId xmlns:p14="http://schemas.microsoft.com/office/powerpoint/2010/main" val="4130867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t>ARM programming model</a:t>
            </a:r>
          </a:p>
        </p:txBody>
      </p:sp>
      <p:sp>
        <p:nvSpPr>
          <p:cNvPr id="6165" name="Rectangle 20"/>
          <p:cNvSpPr>
            <a:spLocks noChangeArrowheads="1"/>
          </p:cNvSpPr>
          <p:nvPr/>
        </p:nvSpPr>
        <p:spPr bwMode="auto">
          <a:xfrm>
            <a:off x="5226303" y="192944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6166" name="Text Box 21"/>
          <p:cNvSpPr txBox="1">
            <a:spLocks noChangeArrowheads="1"/>
          </p:cNvSpPr>
          <p:nvPr/>
        </p:nvSpPr>
        <p:spPr bwMode="auto">
          <a:xfrm>
            <a:off x="5157247" y="169064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6167" name="Text Box 22"/>
          <p:cNvSpPr txBox="1">
            <a:spLocks noChangeArrowheads="1"/>
          </p:cNvSpPr>
          <p:nvPr/>
        </p:nvSpPr>
        <p:spPr bwMode="auto">
          <a:xfrm>
            <a:off x="6883653" y="167992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graphicFrame>
        <p:nvGraphicFramePr>
          <p:cNvPr id="26" name="Group 560"/>
          <p:cNvGraphicFramePr>
            <a:graphicFrameLocks/>
          </p:cNvGraphicFramePr>
          <p:nvPr/>
        </p:nvGraphicFramePr>
        <p:xfrm>
          <a:off x="1539572" y="1778701"/>
          <a:ext cx="2857500" cy="4023232"/>
        </p:xfrm>
        <a:graphic>
          <a:graphicData uri="http://schemas.openxmlformats.org/drawingml/2006/table">
            <a:tbl>
              <a:tblPr/>
              <a:tblGrid>
                <a:gridCol w="2857500">
                  <a:extLst>
                    <a:ext uri="{9D8B030D-6E8A-4147-A177-3AD203B41FA5}">
                      <a16:colId xmlns:a16="http://schemas.microsoft.com/office/drawing/2014/main" val="20000"/>
                    </a:ext>
                  </a:extLst>
                </a:gridCol>
              </a:tblGrid>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R0</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R1</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R2</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R3</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R4</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R5</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R6</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R7</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R8</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R9</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R10</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R11</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R12</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R13: Stack Pointer (SP)</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3"/>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R14: Link Register (LR)</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4"/>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rPr>
                        <a:t>R15: Program Counter (PC)</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5"/>
                  </a:ext>
                </a:extLst>
              </a:tr>
            </a:tbl>
          </a:graphicData>
        </a:graphic>
      </p:graphicFrame>
      <p:sp>
        <p:nvSpPr>
          <p:cNvPr id="3" name="Rectangle 2"/>
          <p:cNvSpPr/>
          <p:nvPr/>
        </p:nvSpPr>
        <p:spPr>
          <a:xfrm>
            <a:off x="5226303" y="192944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33" name="Rectangle 32"/>
          <p:cNvSpPr/>
          <p:nvPr/>
        </p:nvSpPr>
        <p:spPr>
          <a:xfrm>
            <a:off x="5388425" y="192916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34" name="Rectangle 33"/>
          <p:cNvSpPr/>
          <p:nvPr/>
        </p:nvSpPr>
        <p:spPr>
          <a:xfrm>
            <a:off x="5550548" y="192860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35" name="Rectangle 34"/>
          <p:cNvSpPr/>
          <p:nvPr/>
        </p:nvSpPr>
        <p:spPr>
          <a:xfrm>
            <a:off x="5710289" y="192860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4" name="Rectangle 3"/>
          <p:cNvSpPr/>
          <p:nvPr/>
        </p:nvSpPr>
        <p:spPr>
          <a:xfrm>
            <a:off x="4763999" y="236401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38" name="Rectangle 3"/>
          <p:cNvSpPr txBox="1">
            <a:spLocks noChangeArrowheads="1"/>
          </p:cNvSpPr>
          <p:nvPr/>
        </p:nvSpPr>
        <p:spPr>
          <a:xfrm>
            <a:off x="4492826" y="2639495"/>
            <a:ext cx="4230773" cy="3394472"/>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spcAft>
                <a:spcPts val="0"/>
              </a:spcAft>
            </a:pPr>
            <a:r>
              <a:rPr lang="en-US" sz="2400" b="0" dirty="0">
                <a:solidFill>
                  <a:prstClr val="black"/>
                </a:solidFill>
                <a:latin typeface="Calibri"/>
              </a:rPr>
              <a:t>Every arithmetic, logical, or shifting operation sets CPSR bits:</a:t>
            </a:r>
          </a:p>
          <a:p>
            <a:pPr marL="557213" lvl="1" indent="-214313" defTabSz="342900" fontAlgn="auto">
              <a:spcAft>
                <a:spcPts val="0"/>
              </a:spcAft>
            </a:pPr>
            <a:r>
              <a:rPr lang="en-US" sz="2100" b="0" dirty="0">
                <a:solidFill>
                  <a:prstClr val="black"/>
                </a:solidFill>
                <a:latin typeface="Calibri"/>
              </a:rPr>
              <a:t>N (negative), Z (zero), C (carry), V (overflow).</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2</a:t>
            </a:fld>
            <a:endParaRPr lang="en-US" b="0" dirty="0">
              <a:solidFill>
                <a:prstClr val="black">
                  <a:tint val="75000"/>
                </a:prstClr>
              </a:solidFill>
              <a:latin typeface="Calibri"/>
            </a:endParaRPr>
          </a:p>
        </p:txBody>
      </p:sp>
    </p:spTree>
    <p:extLst>
      <p:ext uri="{BB962C8B-B14F-4D97-AF65-F5344CB8AC3E}">
        <p14:creationId xmlns:p14="http://schemas.microsoft.com/office/powerpoint/2010/main" val="72424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80433" y="434580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a:solidFill>
                  <a:srgbClr val="000000"/>
                </a:solidFill>
                <a:cs typeface="Courier New" pitchFamily="49" charset="0"/>
              </a:rPr>
              <a:t>if (</a:t>
            </a:r>
            <a:r>
              <a:rPr lang="en-US" sz="2400" dirty="0">
                <a:solidFill>
                  <a:srgbClr val="000000"/>
                </a:solidFill>
                <a:cs typeface="Courier New" pitchFamily="49" charset="0"/>
              </a:rPr>
              <a:t>x &lt; </a:t>
            </a:r>
            <a:r>
              <a:rPr lang="en-US" sz="240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if (</a:t>
            </a:r>
            <a:r>
              <a:rPr lang="en-US" sz="2400" dirty="0">
                <a:solidFill>
                  <a:srgbClr val="000000"/>
                </a:solidFill>
                <a:cs typeface="Courier New" pitchFamily="49" charset="0"/>
              </a:rPr>
              <a:t>x &gt; </a:t>
            </a:r>
            <a:r>
              <a:rPr lang="en-US" sz="2400" dirty="0" err="1">
                <a:solidFill>
                  <a:srgbClr val="000000"/>
                </a:solidFill>
                <a:cs typeface="Courier New" pitchFamily="49" charset="0"/>
              </a:rPr>
              <a:t>upper_limit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y = x ;</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L1:</a:t>
            </a:r>
            <a:r>
              <a:rPr lang="en-US" sz="2400" b="0" dirty="0">
                <a:solidFill>
                  <a:srgbClr val="000000"/>
                </a:solidFill>
                <a:cs typeface="Times New Roman" pitchFamily="18" charset="0"/>
              </a:rPr>
              <a:t> </a:t>
            </a:r>
            <a:endParaRPr lang="en-US" sz="2400" dirty="0">
              <a:solidFill>
                <a:srgbClr val="000000"/>
              </a:solidFill>
            </a:endParaRPr>
          </a:p>
        </p:txBody>
      </p:sp>
      <p:sp>
        <p:nvSpPr>
          <p:cNvPr id="4" name="Text Box 5"/>
          <p:cNvSpPr txBox="1">
            <a:spLocks noChangeArrowheads="1"/>
          </p:cNvSpPr>
          <p:nvPr/>
        </p:nvSpPr>
        <p:spPr bwMode="auto">
          <a:xfrm>
            <a:off x="156633" y="2265597"/>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a:solidFill>
                  <a:srgbClr val="000000"/>
                </a:solidFill>
                <a:cs typeface="Courier New" pitchFamily="49" charset="0"/>
              </a:rPr>
              <a:t>if (</a:t>
            </a:r>
            <a:r>
              <a:rPr lang="en-US" sz="2400" dirty="0">
                <a:solidFill>
                  <a:srgbClr val="000000"/>
                </a:solidFill>
                <a:cs typeface="Courier New" pitchFamily="49" charset="0"/>
              </a:rPr>
              <a:t>x &lt; </a:t>
            </a:r>
            <a:r>
              <a:rPr lang="en-US" sz="2400" dirty="0" err="1">
                <a:solidFill>
                  <a:srgbClr val="000000"/>
                </a:solidFill>
                <a:cs typeface="Courier New" pitchFamily="49" charset="0"/>
              </a:rPr>
              <a:t>lower_limit</a:t>
            </a:r>
            <a:r>
              <a:rPr lang="en-US" sz="2400" dirty="0">
                <a:solidFill>
                  <a:srgbClr val="000000"/>
                </a:solidFill>
                <a:cs typeface="Courier New" pitchFamily="49" charset="0"/>
              </a:rPr>
              <a:t> || x &gt; </a:t>
            </a:r>
            <a:r>
              <a:rPr lang="en-US" sz="2400" dirty="0" err="1">
                <a:solidFill>
                  <a:srgbClr val="000000"/>
                </a:solidFill>
                <a:cs typeface="Courier New" pitchFamily="49" charset="0"/>
              </a:rPr>
              <a:t>upper_limit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y = x ;</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L1:</a:t>
            </a:r>
            <a:r>
              <a:rPr lang="en-US" sz="2400" b="0" dirty="0">
                <a:solidFill>
                  <a:srgbClr val="000000"/>
                </a:solidFill>
                <a:cs typeface="Times New Roman" pitchFamily="18" charset="0"/>
              </a:rPr>
              <a:t> </a:t>
            </a:r>
            <a:endParaRPr lang="en-US" sz="2400" dirty="0">
              <a:solidFill>
                <a:srgbClr val="000000"/>
              </a:solidFill>
            </a:endParaRPr>
          </a:p>
        </p:txBody>
      </p:sp>
      <p:sp>
        <p:nvSpPr>
          <p:cNvPr id="6" name="Rectangle 3"/>
          <p:cNvSpPr>
            <a:spLocks noChangeArrowheads="1"/>
          </p:cNvSpPr>
          <p:nvPr/>
        </p:nvSpPr>
        <p:spPr bwMode="auto">
          <a:xfrm>
            <a:off x="187275" y="1400818"/>
            <a:ext cx="3804758" cy="83099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Equivalent C code (with </a:t>
            </a:r>
            <a:r>
              <a:rPr lang="en-US" sz="2400" b="0" dirty="0" err="1">
                <a:solidFill>
                  <a:srgbClr val="000000"/>
                </a:solidFill>
                <a:cs typeface="Courier New" pitchFamily="49" charset="0"/>
              </a:rPr>
              <a:t>DeMorgan’s</a:t>
            </a:r>
            <a:r>
              <a:rPr lang="en-US" sz="2400" b="0" dirty="0">
                <a:solidFill>
                  <a:srgbClr val="000000"/>
                </a:solidFill>
                <a:cs typeface="Courier New" pitchFamily="49" charset="0"/>
              </a:rPr>
              <a:t> law):</a:t>
            </a:r>
            <a:endParaRPr lang="en-US" sz="2400" b="0" dirty="0">
              <a:solidFill>
                <a:srgbClr val="000000"/>
              </a:solidFill>
            </a:endParaRPr>
          </a:p>
        </p:txBody>
      </p:sp>
      <p:sp>
        <p:nvSpPr>
          <p:cNvPr id="7" name="Rectangle 3"/>
          <p:cNvSpPr>
            <a:spLocks noChangeArrowheads="1"/>
          </p:cNvSpPr>
          <p:nvPr/>
        </p:nvSpPr>
        <p:spPr bwMode="auto">
          <a:xfrm>
            <a:off x="80433" y="3676960"/>
            <a:ext cx="2823345"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Equivalent C code:</a:t>
            </a:r>
            <a:endParaRPr lang="en-US" sz="2400" b="0" dirty="0">
              <a:solidFill>
                <a:srgbClr val="000000"/>
              </a:solidFill>
            </a:endParaRPr>
          </a:p>
        </p:txBody>
      </p:sp>
      <p:sp>
        <p:nvSpPr>
          <p:cNvPr id="8" name="Rectangle 3"/>
          <p:cNvSpPr>
            <a:spLocks noChangeArrowheads="1"/>
          </p:cNvSpPr>
          <p:nvPr/>
        </p:nvSpPr>
        <p:spPr bwMode="auto">
          <a:xfrm>
            <a:off x="4301065" y="2836614"/>
            <a:ext cx="3932995"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a:t>
            </a:r>
            <a:endParaRPr lang="en-US" sz="2400" b="0" dirty="0">
              <a:solidFill>
                <a:srgbClr val="000000"/>
              </a:solidFill>
            </a:endParaRPr>
          </a:p>
        </p:txBody>
      </p:sp>
      <p:sp>
        <p:nvSpPr>
          <p:cNvPr id="9" name="Rectangle 2"/>
          <p:cNvSpPr txBox="1">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b="0" kern="0" dirty="0">
                <a:solidFill>
                  <a:srgbClr val="FF0000"/>
                </a:solidFill>
                <a:cs typeface="Times New Roman" pitchFamily="18" charset="0"/>
              </a:rPr>
              <a:t>Compound Conditionals: Example 1</a:t>
            </a:r>
            <a:endParaRPr lang="en-US" b="0" kern="0"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20</a:t>
            </a:fld>
            <a:endParaRPr lang="en-US"/>
          </a:p>
        </p:txBody>
      </p:sp>
      <p:sp>
        <p:nvSpPr>
          <p:cNvPr id="15" name="Rectangle 6"/>
          <p:cNvSpPr>
            <a:spLocks noChangeArrowheads="1"/>
          </p:cNvSpPr>
          <p:nvPr/>
        </p:nvSpPr>
        <p:spPr bwMode="auto">
          <a:xfrm>
            <a:off x="4301065" y="3499708"/>
            <a:ext cx="4038600" cy="286232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spcBef>
                <a:spcPts val="0"/>
              </a:spcBef>
              <a:tabLst>
                <a:tab pos="563563" algn="l"/>
                <a:tab pos="1477963" algn="l"/>
                <a:tab pos="3314700" algn="l"/>
              </a:tabLst>
            </a:pPr>
            <a:r>
              <a:rPr lang="en-US" dirty="0">
                <a:solidFill>
                  <a:srgbClr val="000000"/>
                </a:solidFill>
                <a:cs typeface="Courier New" pitchFamily="49" charset="0"/>
              </a:rPr>
              <a:t>	</a:t>
            </a:r>
            <a:r>
              <a:rPr lang="en-US" b="0" dirty="0">
                <a:solidFill>
                  <a:srgbClr val="000000"/>
                </a:solidFill>
              </a:rPr>
              <a:t>LDR	</a:t>
            </a:r>
            <a:r>
              <a:rPr lang="en-US" altLang="zh-CN" b="0" dirty="0">
                <a:solidFill>
                  <a:srgbClr val="000000"/>
                </a:solidFill>
              </a:rPr>
              <a:t>R0</a:t>
            </a:r>
            <a:r>
              <a:rPr lang="en-US" b="0" dirty="0">
                <a:solidFill>
                  <a:srgbClr val="000000"/>
                </a:solidFill>
              </a:rPr>
              <a:t>,[</a:t>
            </a:r>
            <a:r>
              <a:rPr lang="en-US" b="0" dirty="0" err="1">
                <a:solidFill>
                  <a:srgbClr val="000000"/>
                </a:solidFill>
              </a:rPr>
              <a:t>addr</a:t>
            </a:r>
            <a:r>
              <a:rPr lang="en-US" b="0" dirty="0">
                <a:solidFill>
                  <a:srgbClr val="000000"/>
                </a:solidFill>
              </a:rPr>
              <a:t>(x)]</a:t>
            </a:r>
            <a:br>
              <a:rPr lang="en-US" b="0" dirty="0">
                <a:solidFill>
                  <a:srgbClr val="000000"/>
                </a:solidFill>
              </a:rPr>
            </a:br>
            <a:r>
              <a:rPr lang="en-US" b="0" dirty="0">
                <a:solidFill>
                  <a:srgbClr val="000000"/>
                </a:solidFill>
              </a:rPr>
              <a:t>	LDR	R1,lower_limit</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CMP	R0,R1 </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BLT	L1</a:t>
            </a:r>
            <a:br>
              <a:rPr lang="en-US" b="0" dirty="0">
                <a:solidFill>
                  <a:srgbClr val="000000"/>
                </a:solidFill>
              </a:rPr>
            </a:br>
            <a:r>
              <a:rPr lang="en-US" b="0" dirty="0">
                <a:solidFill>
                  <a:srgbClr val="000000"/>
                </a:solidFill>
              </a:rPr>
              <a:t>	LDR	R1,upper_limit</a:t>
            </a:r>
          </a:p>
          <a:p>
            <a:pPr>
              <a:spcBef>
                <a:spcPts val="0"/>
              </a:spcBef>
              <a:tabLst>
                <a:tab pos="563563" algn="l"/>
                <a:tab pos="1477963" algn="l"/>
                <a:tab pos="3314700" algn="l"/>
              </a:tabLst>
            </a:pPr>
            <a:r>
              <a:rPr lang="en-US" b="0" dirty="0">
                <a:solidFill>
                  <a:srgbClr val="000000"/>
                </a:solidFill>
              </a:rPr>
              <a:t>	CMP	R0,R1 </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BGT	L1</a:t>
            </a:r>
          </a:p>
          <a:p>
            <a:pPr>
              <a:spcBef>
                <a:spcPts val="0"/>
              </a:spcBef>
              <a:tabLst>
                <a:tab pos="563563" algn="l"/>
                <a:tab pos="1477963" algn="l"/>
                <a:tab pos="3314700" algn="l"/>
              </a:tabLst>
            </a:pPr>
            <a:r>
              <a:rPr lang="en-US" b="0" dirty="0">
                <a:solidFill>
                  <a:srgbClr val="000000"/>
                </a:solidFill>
              </a:rPr>
              <a:t>	STR	R0,[</a:t>
            </a:r>
            <a:r>
              <a:rPr lang="en-US" b="0" dirty="0" err="1">
                <a:solidFill>
                  <a:srgbClr val="000000"/>
                </a:solidFill>
              </a:rPr>
              <a:t>addr</a:t>
            </a:r>
            <a:r>
              <a:rPr lang="en-US" b="0" dirty="0">
                <a:solidFill>
                  <a:srgbClr val="000000"/>
                </a:solidFill>
              </a:rPr>
              <a:t>(y)]</a:t>
            </a:r>
          </a:p>
          <a:p>
            <a:pPr>
              <a:spcBef>
                <a:spcPts val="0"/>
              </a:spcBef>
              <a:tabLst>
                <a:tab pos="563563" algn="l"/>
                <a:tab pos="1477963" algn="l"/>
                <a:tab pos="3314700" algn="l"/>
              </a:tabLst>
            </a:pPr>
            <a:r>
              <a:rPr lang="en-US" b="0" dirty="0">
                <a:solidFill>
                  <a:srgbClr val="000000"/>
                </a:solidFill>
              </a:rPr>
              <a:t>L1:	...</a:t>
            </a:r>
          </a:p>
        </p:txBody>
      </p:sp>
    </p:spTree>
    <p:extLst>
      <p:ext uri="{BB962C8B-B14F-4D97-AF65-F5344CB8AC3E}">
        <p14:creationId xmlns:p14="http://schemas.microsoft.com/office/powerpoint/2010/main" val="291193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1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en-US" dirty="0">
                <a:solidFill>
                  <a:srgbClr val="FF0000"/>
                </a:solidFill>
                <a:cs typeface="Times New Roman" pitchFamily="18" charset="0"/>
              </a:rPr>
              <a:t>Compound Conditional</a:t>
            </a:r>
            <a:r>
              <a:rPr lang="en-US" altLang="zh-CN" dirty="0">
                <a:solidFill>
                  <a:srgbClr val="FF0000"/>
                </a:solidFill>
                <a:cs typeface="Times New Roman" pitchFamily="18" charset="0"/>
              </a:rPr>
              <a:t>s: Example 2 (Option 1)</a:t>
            </a:r>
            <a:endParaRPr lang="en-US" dirty="0">
              <a:solidFill>
                <a:srgbClr val="FF0000"/>
              </a:solidFill>
            </a:endParaRPr>
          </a:p>
        </p:txBody>
      </p:sp>
      <p:sp>
        <p:nvSpPr>
          <p:cNvPr id="62467" name="Rectangle 3"/>
          <p:cNvSpPr>
            <a:spLocks noChangeArrowheads="1"/>
          </p:cNvSpPr>
          <p:nvPr/>
        </p:nvSpPr>
        <p:spPr bwMode="auto">
          <a:xfrm>
            <a:off x="0" y="129540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dirty="0">
                <a:solidFill>
                  <a:srgbClr val="000000"/>
                </a:solidFill>
                <a:cs typeface="Courier New" pitchFamily="49" charset="0"/>
              </a:rPr>
              <a:t>	if (x &lt; </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dirty="0">
                <a:solidFill>
                  <a:srgbClr val="000000"/>
                </a:solidFill>
                <a:cs typeface="Courier New" pitchFamily="49" charset="0"/>
              </a:rPr>
              <a:t>||</a:t>
            </a:r>
            <a:r>
              <a:rPr lang="en-US" sz="2400" b="0" dirty="0">
                <a:solidFill>
                  <a:srgbClr val="000000"/>
                </a:solidFill>
                <a:cs typeface="Courier New" pitchFamily="49" charset="0"/>
              </a:rPr>
              <a: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&lt; x) y = x ;</a:t>
            </a:r>
            <a:endParaRPr lang="en-US" sz="2400" b="0" dirty="0">
              <a:solidFill>
                <a:srgbClr val="000000"/>
              </a:solidFill>
            </a:endParaRPr>
          </a:p>
          <a:p>
            <a:endParaRPr lang="en-US" sz="2400" b="0" dirty="0">
              <a:solidFill>
                <a:srgbClr val="000000"/>
              </a:solidFill>
            </a:endParaRPr>
          </a:p>
        </p:txBody>
      </p:sp>
      <p:cxnSp>
        <p:nvCxnSpPr>
          <p:cNvPr id="27" name="Straight Connector 26"/>
          <p:cNvCxnSpPr/>
          <p:nvPr/>
        </p:nvCxnSpPr>
        <p:spPr bwMode="auto">
          <a:xfrm flipV="1">
            <a:off x="1924451" y="2939569"/>
            <a:ext cx="4555067" cy="423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bwMode="auto">
          <a:xfrm>
            <a:off x="2749952" y="2604402"/>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2035042" y="2878185"/>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30" name="Straight Connector 29"/>
          <p:cNvCxnSpPr/>
          <p:nvPr/>
        </p:nvCxnSpPr>
        <p:spPr bwMode="auto">
          <a:xfrm>
            <a:off x="5624385" y="2604402"/>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1" name="Rectangle 30"/>
          <p:cNvSpPr/>
          <p:nvPr/>
        </p:nvSpPr>
        <p:spPr>
          <a:xfrm>
            <a:off x="4955342" y="2857019"/>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32" name="Straight Arrow Connector 31"/>
          <p:cNvCxnSpPr/>
          <p:nvPr/>
        </p:nvCxnSpPr>
        <p:spPr bwMode="auto">
          <a:xfrm flipV="1">
            <a:off x="5643344" y="2807440"/>
            <a:ext cx="878090" cy="6026"/>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6365782" y="2855675"/>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34" name="Rectangular Callout 33"/>
          <p:cNvSpPr/>
          <p:nvPr/>
        </p:nvSpPr>
        <p:spPr bwMode="auto">
          <a:xfrm>
            <a:off x="2958536" y="1862183"/>
            <a:ext cx="2795493" cy="683052"/>
          </a:xfrm>
          <a:prstGeom prst="wedgeRectCallout">
            <a:avLst>
              <a:gd name="adj1" fmla="val -17207"/>
              <a:gd name="adj2" fmla="val 81848"/>
            </a:avLst>
          </a:prstGeom>
          <a:ln w="12700">
            <a:solidFill>
              <a:srgbClr val="0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000" b="0" i="0" u="none" strike="noStrike" cap="none" normalizeH="0" baseline="0" dirty="0">
                <a:ln>
                  <a:noFill/>
                </a:ln>
                <a:solidFill>
                  <a:srgbClr val="000000"/>
                </a:solidFill>
                <a:effectLst/>
                <a:latin typeface="Tahoma" pitchFamily="34" charset="0"/>
              </a:rPr>
              <a:t>If x falls outside of this</a:t>
            </a:r>
            <a:r>
              <a:rPr kumimoji="0" lang="en-US" altLang="zh-CN" sz="2000" b="0" i="0" u="none" strike="noStrike" cap="none" normalizeH="0" dirty="0">
                <a:ln>
                  <a:noFill/>
                </a:ln>
                <a:solidFill>
                  <a:srgbClr val="000000"/>
                </a:solidFill>
                <a:effectLst/>
                <a:latin typeface="Tahoma" pitchFamily="34" charset="0"/>
              </a:rPr>
              <a:t> range, </a:t>
            </a:r>
            <a:r>
              <a:rPr lang="en-US" altLang="zh-CN" b="0" dirty="0">
                <a:solidFill>
                  <a:srgbClr val="000000"/>
                </a:solidFill>
                <a:latin typeface="Tahoma" pitchFamily="34" charset="0"/>
              </a:rPr>
              <a:t>execute “y=x”</a:t>
            </a:r>
            <a:endParaRPr lang="en-US" b="0" dirty="0">
              <a:solidFill>
                <a:srgbClr val="000000"/>
              </a:solidFill>
              <a:latin typeface="Tahoma" pitchFamily="34" charset="0"/>
            </a:endParaRPr>
          </a:p>
        </p:txBody>
      </p:sp>
      <p:cxnSp>
        <p:nvCxnSpPr>
          <p:cNvPr id="36" name="Straight Arrow Connector 35"/>
          <p:cNvCxnSpPr/>
          <p:nvPr/>
        </p:nvCxnSpPr>
        <p:spPr bwMode="auto">
          <a:xfrm flipV="1">
            <a:off x="1889946" y="2801414"/>
            <a:ext cx="878090" cy="6026"/>
          </a:xfrm>
          <a:prstGeom prst="straightConnector1">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8" name="Rectangle 3"/>
          <p:cNvSpPr>
            <a:spLocks noChangeArrowheads="1"/>
          </p:cNvSpPr>
          <p:nvPr/>
        </p:nvSpPr>
        <p:spPr bwMode="auto">
          <a:xfrm>
            <a:off x="132240" y="909622"/>
            <a:ext cx="1317419"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a:solidFill>
                  <a:srgbClr val="000000"/>
                </a:solidFill>
                <a:cs typeface="Courier New" pitchFamily="49" charset="0"/>
              </a:rPr>
              <a:t>C </a:t>
            </a:r>
            <a:r>
              <a:rPr lang="en-US" sz="2400" b="0" dirty="0">
                <a:solidFill>
                  <a:srgbClr val="000000"/>
                </a:solidFill>
                <a:cs typeface="Courier New" pitchFamily="49" charset="0"/>
              </a:rPr>
              <a:t>code:</a:t>
            </a:r>
            <a:endParaRPr lang="en-US" sz="2400" b="0" dirty="0">
              <a:solidFill>
                <a:srgbClr val="00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21</a:t>
            </a:fld>
            <a:endParaRPr lang="en-US"/>
          </a:p>
        </p:txBody>
      </p:sp>
      <p:sp>
        <p:nvSpPr>
          <p:cNvPr id="35" name="Text Box 4"/>
          <p:cNvSpPr txBox="1">
            <a:spLocks noChangeArrowheads="1"/>
          </p:cNvSpPr>
          <p:nvPr/>
        </p:nvSpPr>
        <p:spPr bwMode="auto">
          <a:xfrm>
            <a:off x="80433" y="4345800"/>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a:solidFill>
                  <a:srgbClr val="000000"/>
                </a:solidFill>
                <a:cs typeface="Courier New" pitchFamily="49" charset="0"/>
              </a:rPr>
              <a:t>if (</a:t>
            </a:r>
            <a:r>
              <a:rPr lang="en-US" sz="2400" dirty="0">
                <a:solidFill>
                  <a:srgbClr val="000000"/>
                </a:solidFill>
                <a:cs typeface="Courier New" pitchFamily="49" charset="0"/>
              </a:rPr>
              <a:t>x &lt; </a:t>
            </a:r>
            <a:r>
              <a:rPr lang="en-US" sz="240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if (</a:t>
            </a:r>
            <a:r>
              <a:rPr lang="en-US" sz="2400" dirty="0">
                <a:solidFill>
                  <a:srgbClr val="000000"/>
                </a:solidFill>
                <a:cs typeface="Courier New" pitchFamily="49" charset="0"/>
              </a:rPr>
              <a:t>x &gt; </a:t>
            </a:r>
            <a:r>
              <a:rPr lang="en-US" sz="2400" dirty="0" err="1">
                <a:solidFill>
                  <a:srgbClr val="000000"/>
                </a:solidFill>
                <a:cs typeface="Courier New" pitchFamily="49" charset="0"/>
              </a:rPr>
              <a:t>upper_limit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p>
          <a:p>
            <a:r>
              <a:rPr lang="en-US" sz="2400" b="0" dirty="0" err="1">
                <a:solidFill>
                  <a:srgbClr val="000000"/>
                </a:solidFill>
                <a:cs typeface="Courier New" pitchFamily="49" charset="0"/>
              </a:rPr>
              <a:t>goto</a:t>
            </a:r>
            <a:r>
              <a:rPr lang="en-US" sz="2400" b="0" dirty="0">
                <a:solidFill>
                  <a:srgbClr val="000000"/>
                </a:solidFill>
                <a:cs typeface="Courier New" pitchFamily="49" charset="0"/>
              </a:rPr>
              <a:t> L2</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L1: y = x ;</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L2:</a:t>
            </a:r>
            <a:r>
              <a:rPr lang="en-US" sz="2400" b="0" dirty="0">
                <a:solidFill>
                  <a:srgbClr val="000000"/>
                </a:solidFill>
                <a:cs typeface="Times New Roman" pitchFamily="18" charset="0"/>
              </a:rPr>
              <a:t> </a:t>
            </a:r>
            <a:endParaRPr lang="en-US" sz="2400" dirty="0">
              <a:solidFill>
                <a:srgbClr val="000000"/>
              </a:solidFill>
            </a:endParaRPr>
          </a:p>
        </p:txBody>
      </p:sp>
      <p:sp>
        <p:nvSpPr>
          <p:cNvPr id="39" name="Rectangle 3"/>
          <p:cNvSpPr>
            <a:spLocks noChangeArrowheads="1"/>
          </p:cNvSpPr>
          <p:nvPr/>
        </p:nvSpPr>
        <p:spPr bwMode="auto">
          <a:xfrm>
            <a:off x="80433" y="3676960"/>
            <a:ext cx="2823345"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Equivalent C code:</a:t>
            </a:r>
            <a:endParaRPr lang="en-US" sz="2400" b="0" dirty="0">
              <a:solidFill>
                <a:srgbClr val="000000"/>
              </a:solidFill>
            </a:endParaRPr>
          </a:p>
        </p:txBody>
      </p:sp>
      <p:sp>
        <p:nvSpPr>
          <p:cNvPr id="40" name="Rectangle 3"/>
          <p:cNvSpPr>
            <a:spLocks noChangeArrowheads="1"/>
          </p:cNvSpPr>
          <p:nvPr/>
        </p:nvSpPr>
        <p:spPr bwMode="auto">
          <a:xfrm>
            <a:off x="4635598" y="3229126"/>
            <a:ext cx="2469959"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a:t>
            </a:r>
            <a:endParaRPr lang="en-US" sz="2400" b="0" dirty="0">
              <a:solidFill>
                <a:srgbClr val="000000"/>
              </a:solidFill>
            </a:endParaRPr>
          </a:p>
        </p:txBody>
      </p:sp>
      <p:sp>
        <p:nvSpPr>
          <p:cNvPr id="41" name="Rectangle 6"/>
          <p:cNvSpPr>
            <a:spLocks noChangeArrowheads="1"/>
          </p:cNvSpPr>
          <p:nvPr/>
        </p:nvSpPr>
        <p:spPr bwMode="auto">
          <a:xfrm>
            <a:off x="4635598" y="3722732"/>
            <a:ext cx="4038600" cy="3170099"/>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spcBef>
                <a:spcPts val="0"/>
              </a:spcBef>
              <a:tabLst>
                <a:tab pos="563563" algn="l"/>
                <a:tab pos="1477963" algn="l"/>
                <a:tab pos="3314700" algn="l"/>
              </a:tabLst>
            </a:pPr>
            <a:r>
              <a:rPr lang="en-US" dirty="0">
                <a:solidFill>
                  <a:srgbClr val="000000"/>
                </a:solidFill>
                <a:cs typeface="Courier New" pitchFamily="49" charset="0"/>
              </a:rPr>
              <a:t>	</a:t>
            </a:r>
            <a:r>
              <a:rPr lang="en-US" b="0" dirty="0">
                <a:solidFill>
                  <a:srgbClr val="000000"/>
                </a:solidFill>
              </a:rPr>
              <a:t>LDR	</a:t>
            </a:r>
            <a:r>
              <a:rPr lang="en-US" altLang="zh-CN" b="0" dirty="0">
                <a:solidFill>
                  <a:srgbClr val="000000"/>
                </a:solidFill>
              </a:rPr>
              <a:t>R0</a:t>
            </a:r>
            <a:r>
              <a:rPr lang="en-US" b="0" dirty="0">
                <a:solidFill>
                  <a:srgbClr val="000000"/>
                </a:solidFill>
              </a:rPr>
              <a:t>,[</a:t>
            </a:r>
            <a:r>
              <a:rPr lang="en-US" b="0" dirty="0" err="1">
                <a:solidFill>
                  <a:srgbClr val="000000"/>
                </a:solidFill>
              </a:rPr>
              <a:t>addr</a:t>
            </a:r>
            <a:r>
              <a:rPr lang="en-US" b="0" dirty="0">
                <a:solidFill>
                  <a:srgbClr val="000000"/>
                </a:solidFill>
              </a:rPr>
              <a:t>(x)]</a:t>
            </a:r>
            <a:br>
              <a:rPr lang="en-US" b="0" dirty="0">
                <a:solidFill>
                  <a:srgbClr val="000000"/>
                </a:solidFill>
              </a:rPr>
            </a:br>
            <a:r>
              <a:rPr lang="en-US" b="0" dirty="0">
                <a:solidFill>
                  <a:srgbClr val="000000"/>
                </a:solidFill>
              </a:rPr>
              <a:t>	LDR	R1,lower_limit</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CMP	R0,R1 </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BLT	L1</a:t>
            </a:r>
            <a:br>
              <a:rPr lang="en-US" b="0" dirty="0">
                <a:solidFill>
                  <a:srgbClr val="000000"/>
                </a:solidFill>
              </a:rPr>
            </a:br>
            <a:r>
              <a:rPr lang="en-US" b="0" dirty="0">
                <a:solidFill>
                  <a:srgbClr val="000000"/>
                </a:solidFill>
              </a:rPr>
              <a:t>	LDR	R1,upper_limit</a:t>
            </a:r>
          </a:p>
          <a:p>
            <a:pPr>
              <a:spcBef>
                <a:spcPts val="0"/>
              </a:spcBef>
              <a:tabLst>
                <a:tab pos="563563" algn="l"/>
                <a:tab pos="1477963" algn="l"/>
                <a:tab pos="3314700" algn="l"/>
              </a:tabLst>
            </a:pPr>
            <a:r>
              <a:rPr lang="en-US" b="0" dirty="0">
                <a:solidFill>
                  <a:srgbClr val="000000"/>
                </a:solidFill>
              </a:rPr>
              <a:t>	CMP	R0,R1 </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BGT	L1</a:t>
            </a:r>
          </a:p>
          <a:p>
            <a:pPr>
              <a:spcBef>
                <a:spcPts val="0"/>
              </a:spcBef>
              <a:tabLst>
                <a:tab pos="563563" algn="l"/>
                <a:tab pos="1477963" algn="l"/>
                <a:tab pos="3314700" algn="l"/>
              </a:tabLst>
            </a:pPr>
            <a:r>
              <a:rPr lang="en-US" b="0" dirty="0">
                <a:solidFill>
                  <a:srgbClr val="FF0000"/>
                </a:solidFill>
              </a:rPr>
              <a:t>	B L2</a:t>
            </a:r>
          </a:p>
          <a:p>
            <a:pPr>
              <a:spcBef>
                <a:spcPts val="0"/>
              </a:spcBef>
              <a:tabLst>
                <a:tab pos="563563" algn="l"/>
                <a:tab pos="1477963" algn="l"/>
                <a:tab pos="3314700" algn="l"/>
              </a:tabLst>
            </a:pPr>
            <a:r>
              <a:rPr lang="en-US" altLang="zh-CN" b="0" dirty="0">
                <a:solidFill>
                  <a:srgbClr val="000000"/>
                </a:solidFill>
              </a:rPr>
              <a:t>L1:</a:t>
            </a:r>
            <a:r>
              <a:rPr lang="en-US" b="0" dirty="0">
                <a:solidFill>
                  <a:srgbClr val="000000"/>
                </a:solidFill>
              </a:rPr>
              <a:t>	STR	R0,[</a:t>
            </a:r>
            <a:r>
              <a:rPr lang="en-US" b="0" dirty="0" err="1">
                <a:solidFill>
                  <a:srgbClr val="000000"/>
                </a:solidFill>
              </a:rPr>
              <a:t>addr</a:t>
            </a:r>
            <a:r>
              <a:rPr lang="en-US" b="0" dirty="0">
                <a:solidFill>
                  <a:srgbClr val="000000"/>
                </a:solidFill>
              </a:rPr>
              <a:t>(y)]</a:t>
            </a:r>
          </a:p>
          <a:p>
            <a:pPr>
              <a:spcBef>
                <a:spcPts val="0"/>
              </a:spcBef>
              <a:tabLst>
                <a:tab pos="563563" algn="l"/>
                <a:tab pos="1477963" algn="l"/>
                <a:tab pos="3314700" algn="l"/>
              </a:tabLst>
            </a:pPr>
            <a:r>
              <a:rPr lang="en-US" b="0" dirty="0">
                <a:solidFill>
                  <a:srgbClr val="000000"/>
                </a:solidFill>
              </a:rPr>
              <a:t>L2:	...</a:t>
            </a:r>
          </a:p>
        </p:txBody>
      </p:sp>
    </p:spTree>
    <p:extLst>
      <p:ext uri="{BB962C8B-B14F-4D97-AF65-F5344CB8AC3E}">
        <p14:creationId xmlns:p14="http://schemas.microsoft.com/office/powerpoint/2010/main" val="943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41"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en-US" dirty="0">
                <a:solidFill>
                  <a:srgbClr val="FF0000"/>
                </a:solidFill>
                <a:cs typeface="Times New Roman" pitchFamily="18" charset="0"/>
              </a:rPr>
              <a:t>Compound Conditional</a:t>
            </a:r>
            <a:r>
              <a:rPr lang="en-US" altLang="zh-CN" dirty="0">
                <a:solidFill>
                  <a:srgbClr val="FF0000"/>
                </a:solidFill>
                <a:cs typeface="Times New Roman" pitchFamily="18" charset="0"/>
              </a:rPr>
              <a:t>s: Example 2 (Option 2)</a:t>
            </a:r>
            <a:endParaRPr lang="en-US" dirty="0">
              <a:solidFill>
                <a:srgbClr val="FF0000"/>
              </a:solidFill>
            </a:endParaRPr>
          </a:p>
        </p:txBody>
      </p:sp>
      <p:sp>
        <p:nvSpPr>
          <p:cNvPr id="62467" name="Rectangle 3"/>
          <p:cNvSpPr>
            <a:spLocks noChangeArrowheads="1"/>
          </p:cNvSpPr>
          <p:nvPr/>
        </p:nvSpPr>
        <p:spPr bwMode="auto">
          <a:xfrm>
            <a:off x="0" y="129540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dirty="0">
                <a:solidFill>
                  <a:srgbClr val="000000"/>
                </a:solidFill>
                <a:cs typeface="Courier New" pitchFamily="49" charset="0"/>
              </a:rPr>
              <a:t>	if (x &lt; </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dirty="0">
                <a:solidFill>
                  <a:srgbClr val="000000"/>
                </a:solidFill>
                <a:cs typeface="Courier New" pitchFamily="49" charset="0"/>
              </a:rPr>
              <a:t>||</a:t>
            </a:r>
            <a:r>
              <a:rPr lang="en-US" sz="2400" b="0" dirty="0">
                <a:solidFill>
                  <a:srgbClr val="000000"/>
                </a:solidFill>
                <a:cs typeface="Courier New" pitchFamily="49" charset="0"/>
              </a:rPr>
              <a: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&lt; x) y = x ;</a:t>
            </a:r>
            <a:endParaRPr lang="en-US" sz="2400" b="0" dirty="0">
              <a:solidFill>
                <a:srgbClr val="000000"/>
              </a:solidFill>
            </a:endParaRPr>
          </a:p>
          <a:p>
            <a:endParaRPr lang="en-US" sz="2400" b="0" dirty="0">
              <a:solidFill>
                <a:srgbClr val="000000"/>
              </a:solidFill>
            </a:endParaRPr>
          </a:p>
        </p:txBody>
      </p:sp>
      <p:cxnSp>
        <p:nvCxnSpPr>
          <p:cNvPr id="27" name="Straight Connector 26"/>
          <p:cNvCxnSpPr/>
          <p:nvPr/>
        </p:nvCxnSpPr>
        <p:spPr bwMode="auto">
          <a:xfrm flipV="1">
            <a:off x="1924451" y="2939569"/>
            <a:ext cx="4555067" cy="423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bwMode="auto">
          <a:xfrm>
            <a:off x="2749952" y="2604402"/>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2035042" y="2878185"/>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30" name="Straight Connector 29"/>
          <p:cNvCxnSpPr/>
          <p:nvPr/>
        </p:nvCxnSpPr>
        <p:spPr bwMode="auto">
          <a:xfrm>
            <a:off x="5624385" y="2604402"/>
            <a:ext cx="0" cy="318228"/>
          </a:xfrm>
          <a:prstGeom prst="line">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1" name="Rectangle 30"/>
          <p:cNvSpPr/>
          <p:nvPr/>
        </p:nvSpPr>
        <p:spPr>
          <a:xfrm>
            <a:off x="4955342" y="2857019"/>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32" name="Straight Arrow Connector 31"/>
          <p:cNvCxnSpPr/>
          <p:nvPr/>
        </p:nvCxnSpPr>
        <p:spPr bwMode="auto">
          <a:xfrm flipV="1">
            <a:off x="5643344" y="2807440"/>
            <a:ext cx="878090" cy="6026"/>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6365782" y="2855675"/>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34" name="Rectangular Callout 33"/>
          <p:cNvSpPr/>
          <p:nvPr/>
        </p:nvSpPr>
        <p:spPr bwMode="auto">
          <a:xfrm>
            <a:off x="2958536" y="1862183"/>
            <a:ext cx="2795493" cy="683052"/>
          </a:xfrm>
          <a:prstGeom prst="wedgeRectCallout">
            <a:avLst>
              <a:gd name="adj1" fmla="val -17207"/>
              <a:gd name="adj2" fmla="val 81848"/>
            </a:avLst>
          </a:prstGeom>
          <a:ln w="12700">
            <a:solidFill>
              <a:srgbClr val="0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000" b="0" i="0" u="none" strike="noStrike" cap="none" normalizeH="0" baseline="0" dirty="0">
                <a:ln>
                  <a:noFill/>
                </a:ln>
                <a:solidFill>
                  <a:srgbClr val="000000"/>
                </a:solidFill>
                <a:effectLst/>
                <a:latin typeface="Tahoma" pitchFamily="34" charset="0"/>
              </a:rPr>
              <a:t>If x falls outside of this</a:t>
            </a:r>
            <a:r>
              <a:rPr kumimoji="0" lang="en-US" altLang="zh-CN" sz="2000" b="0" i="0" u="none" strike="noStrike" cap="none" normalizeH="0" dirty="0">
                <a:ln>
                  <a:noFill/>
                </a:ln>
                <a:solidFill>
                  <a:srgbClr val="000000"/>
                </a:solidFill>
                <a:effectLst/>
                <a:latin typeface="Tahoma" pitchFamily="34" charset="0"/>
              </a:rPr>
              <a:t> range, </a:t>
            </a:r>
            <a:r>
              <a:rPr lang="en-US" altLang="zh-CN" b="0" dirty="0">
                <a:solidFill>
                  <a:srgbClr val="000000"/>
                </a:solidFill>
                <a:latin typeface="Tahoma" pitchFamily="34" charset="0"/>
              </a:rPr>
              <a:t>execute “y=x”</a:t>
            </a:r>
            <a:endParaRPr lang="en-US" b="0" dirty="0">
              <a:solidFill>
                <a:srgbClr val="000000"/>
              </a:solidFill>
              <a:latin typeface="Tahoma" pitchFamily="34" charset="0"/>
            </a:endParaRPr>
          </a:p>
        </p:txBody>
      </p:sp>
      <p:cxnSp>
        <p:nvCxnSpPr>
          <p:cNvPr id="36" name="Straight Arrow Connector 35"/>
          <p:cNvCxnSpPr/>
          <p:nvPr/>
        </p:nvCxnSpPr>
        <p:spPr bwMode="auto">
          <a:xfrm flipV="1">
            <a:off x="1889946" y="2801414"/>
            <a:ext cx="878090" cy="6026"/>
          </a:xfrm>
          <a:prstGeom prst="straightConnector1">
            <a:avLst/>
          </a:prstGeom>
          <a:ln w="28575"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8" name="Rectangle 3"/>
          <p:cNvSpPr>
            <a:spLocks noChangeArrowheads="1"/>
          </p:cNvSpPr>
          <p:nvPr/>
        </p:nvSpPr>
        <p:spPr bwMode="auto">
          <a:xfrm>
            <a:off x="132240" y="909622"/>
            <a:ext cx="1317419"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a:solidFill>
                  <a:srgbClr val="000000"/>
                </a:solidFill>
                <a:cs typeface="Courier New" pitchFamily="49" charset="0"/>
              </a:rPr>
              <a:t>C </a:t>
            </a:r>
            <a:r>
              <a:rPr lang="en-US" sz="2400" b="0" dirty="0">
                <a:solidFill>
                  <a:srgbClr val="000000"/>
                </a:solidFill>
                <a:cs typeface="Courier New" pitchFamily="49" charset="0"/>
              </a:rPr>
              <a:t>code:</a:t>
            </a:r>
            <a:endParaRPr lang="en-US" sz="2400" b="0" dirty="0">
              <a:solidFill>
                <a:srgbClr val="00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22</a:t>
            </a:fld>
            <a:endParaRPr lang="en-US"/>
          </a:p>
        </p:txBody>
      </p:sp>
      <p:sp>
        <p:nvSpPr>
          <p:cNvPr id="35" name="Text Box 4"/>
          <p:cNvSpPr txBox="1">
            <a:spLocks noChangeArrowheads="1"/>
          </p:cNvSpPr>
          <p:nvPr/>
        </p:nvSpPr>
        <p:spPr bwMode="auto">
          <a:xfrm>
            <a:off x="80433" y="434580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a:solidFill>
                  <a:srgbClr val="000000"/>
                </a:solidFill>
                <a:cs typeface="Courier New" pitchFamily="49" charset="0"/>
              </a:rPr>
              <a:t>if (</a:t>
            </a:r>
            <a:r>
              <a:rPr lang="en-US" sz="2400" dirty="0">
                <a:solidFill>
                  <a:srgbClr val="000000"/>
                </a:solidFill>
                <a:cs typeface="Courier New" pitchFamily="49" charset="0"/>
              </a:rPr>
              <a:t>x &lt; </a:t>
            </a:r>
            <a:r>
              <a:rPr lang="en-US" sz="240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if (</a:t>
            </a:r>
            <a:r>
              <a:rPr lang="en-US" sz="2400" dirty="0">
                <a:solidFill>
                  <a:srgbClr val="000000"/>
                </a:solidFill>
                <a:cs typeface="Courier New" pitchFamily="49" charset="0"/>
              </a:rPr>
              <a:t>x &lt;=</a:t>
            </a:r>
            <a:r>
              <a:rPr lang="en-US" sz="2400" dirty="0" err="1">
                <a:solidFill>
                  <a:srgbClr val="000000"/>
                </a:solidFill>
                <a:cs typeface="Courier New" pitchFamily="49" charset="0"/>
              </a:rPr>
              <a:t>upper_limit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L2</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L1: y = x ;</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L2:</a:t>
            </a:r>
            <a:r>
              <a:rPr lang="en-US" sz="2400" b="0" dirty="0">
                <a:solidFill>
                  <a:srgbClr val="000000"/>
                </a:solidFill>
                <a:cs typeface="Times New Roman" pitchFamily="18" charset="0"/>
              </a:rPr>
              <a:t> </a:t>
            </a:r>
            <a:endParaRPr lang="en-US" sz="2400" dirty="0">
              <a:solidFill>
                <a:srgbClr val="000000"/>
              </a:solidFill>
            </a:endParaRPr>
          </a:p>
        </p:txBody>
      </p:sp>
      <p:sp>
        <p:nvSpPr>
          <p:cNvPr id="39" name="Rectangle 3"/>
          <p:cNvSpPr>
            <a:spLocks noChangeArrowheads="1"/>
          </p:cNvSpPr>
          <p:nvPr/>
        </p:nvSpPr>
        <p:spPr bwMode="auto">
          <a:xfrm>
            <a:off x="80433" y="3676960"/>
            <a:ext cx="2823345"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Equivalent C code:</a:t>
            </a:r>
            <a:endParaRPr lang="en-US" sz="2400" b="0" dirty="0">
              <a:solidFill>
                <a:srgbClr val="000000"/>
              </a:solidFill>
            </a:endParaRPr>
          </a:p>
        </p:txBody>
      </p:sp>
      <p:sp>
        <p:nvSpPr>
          <p:cNvPr id="40" name="Rectangle 3"/>
          <p:cNvSpPr>
            <a:spLocks noChangeArrowheads="1"/>
          </p:cNvSpPr>
          <p:nvPr/>
        </p:nvSpPr>
        <p:spPr bwMode="auto">
          <a:xfrm>
            <a:off x="4635598" y="3229126"/>
            <a:ext cx="2469959"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a:t>
            </a:r>
            <a:endParaRPr lang="en-US" sz="2400" b="0" dirty="0">
              <a:solidFill>
                <a:srgbClr val="000000"/>
              </a:solidFill>
            </a:endParaRPr>
          </a:p>
        </p:txBody>
      </p:sp>
      <p:sp>
        <p:nvSpPr>
          <p:cNvPr id="41" name="Rectangle 6"/>
          <p:cNvSpPr>
            <a:spLocks noChangeArrowheads="1"/>
          </p:cNvSpPr>
          <p:nvPr/>
        </p:nvSpPr>
        <p:spPr bwMode="auto">
          <a:xfrm>
            <a:off x="4635598" y="3722732"/>
            <a:ext cx="4038600" cy="286232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spcBef>
                <a:spcPts val="0"/>
              </a:spcBef>
              <a:tabLst>
                <a:tab pos="563563" algn="l"/>
                <a:tab pos="1477963" algn="l"/>
                <a:tab pos="3314700" algn="l"/>
              </a:tabLst>
            </a:pPr>
            <a:r>
              <a:rPr lang="en-US" dirty="0">
                <a:solidFill>
                  <a:srgbClr val="000000"/>
                </a:solidFill>
                <a:cs typeface="Courier New" pitchFamily="49" charset="0"/>
              </a:rPr>
              <a:t>	</a:t>
            </a:r>
            <a:r>
              <a:rPr lang="en-US" b="0" dirty="0">
                <a:solidFill>
                  <a:srgbClr val="000000"/>
                </a:solidFill>
              </a:rPr>
              <a:t>LDR	</a:t>
            </a:r>
            <a:r>
              <a:rPr lang="en-US" altLang="zh-CN" b="0" dirty="0">
                <a:solidFill>
                  <a:srgbClr val="000000"/>
                </a:solidFill>
              </a:rPr>
              <a:t>R0</a:t>
            </a:r>
            <a:r>
              <a:rPr lang="en-US" b="0" dirty="0">
                <a:solidFill>
                  <a:srgbClr val="000000"/>
                </a:solidFill>
              </a:rPr>
              <a:t>,[</a:t>
            </a:r>
            <a:r>
              <a:rPr lang="en-US" b="0" dirty="0" err="1">
                <a:solidFill>
                  <a:srgbClr val="000000"/>
                </a:solidFill>
              </a:rPr>
              <a:t>addr</a:t>
            </a:r>
            <a:r>
              <a:rPr lang="en-US" b="0" dirty="0">
                <a:solidFill>
                  <a:srgbClr val="000000"/>
                </a:solidFill>
              </a:rPr>
              <a:t>(x)]</a:t>
            </a:r>
            <a:br>
              <a:rPr lang="en-US" b="0" dirty="0">
                <a:solidFill>
                  <a:srgbClr val="000000"/>
                </a:solidFill>
              </a:rPr>
            </a:br>
            <a:r>
              <a:rPr lang="en-US" b="0" dirty="0">
                <a:solidFill>
                  <a:srgbClr val="000000"/>
                </a:solidFill>
              </a:rPr>
              <a:t>	LDR	R1,lower_limit</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CMP	R0,R1 </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BLT	L1</a:t>
            </a:r>
            <a:br>
              <a:rPr lang="en-US" b="0" dirty="0">
                <a:solidFill>
                  <a:srgbClr val="000000"/>
                </a:solidFill>
              </a:rPr>
            </a:br>
            <a:r>
              <a:rPr lang="en-US" b="0" dirty="0">
                <a:solidFill>
                  <a:srgbClr val="000000"/>
                </a:solidFill>
              </a:rPr>
              <a:t>	LDR	R1,upper_limit</a:t>
            </a:r>
          </a:p>
          <a:p>
            <a:pPr>
              <a:spcBef>
                <a:spcPts val="0"/>
              </a:spcBef>
              <a:tabLst>
                <a:tab pos="563563" algn="l"/>
                <a:tab pos="1477963" algn="l"/>
                <a:tab pos="3314700" algn="l"/>
              </a:tabLst>
            </a:pPr>
            <a:r>
              <a:rPr lang="en-US" b="0" dirty="0">
                <a:solidFill>
                  <a:srgbClr val="000000"/>
                </a:solidFill>
              </a:rPr>
              <a:t>	CMP	R0,R1 </a:t>
            </a: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BLE	L2</a:t>
            </a:r>
          </a:p>
          <a:p>
            <a:pPr>
              <a:spcBef>
                <a:spcPts val="0"/>
              </a:spcBef>
              <a:tabLst>
                <a:tab pos="563563" algn="l"/>
                <a:tab pos="1477963" algn="l"/>
                <a:tab pos="3314700" algn="l"/>
              </a:tabLst>
            </a:pPr>
            <a:r>
              <a:rPr lang="en-US" altLang="zh-CN" b="0" dirty="0">
                <a:solidFill>
                  <a:srgbClr val="000000"/>
                </a:solidFill>
              </a:rPr>
              <a:t>L1:</a:t>
            </a:r>
            <a:r>
              <a:rPr lang="en-US" b="0" dirty="0">
                <a:solidFill>
                  <a:srgbClr val="000000"/>
                </a:solidFill>
              </a:rPr>
              <a:t>	STR	R0,[</a:t>
            </a:r>
            <a:r>
              <a:rPr lang="en-US" b="0" dirty="0" err="1">
                <a:solidFill>
                  <a:srgbClr val="000000"/>
                </a:solidFill>
              </a:rPr>
              <a:t>addr</a:t>
            </a:r>
            <a:r>
              <a:rPr lang="en-US" b="0" dirty="0">
                <a:solidFill>
                  <a:srgbClr val="000000"/>
                </a:solidFill>
              </a:rPr>
              <a:t>(y)]</a:t>
            </a:r>
          </a:p>
          <a:p>
            <a:pPr>
              <a:spcBef>
                <a:spcPts val="0"/>
              </a:spcBef>
              <a:tabLst>
                <a:tab pos="563563" algn="l"/>
                <a:tab pos="1477963" algn="l"/>
                <a:tab pos="3314700" algn="l"/>
              </a:tabLst>
            </a:pPr>
            <a:r>
              <a:rPr lang="en-US" b="0" dirty="0">
                <a:solidFill>
                  <a:srgbClr val="000000"/>
                </a:solidFill>
              </a:rPr>
              <a:t>L2:	...</a:t>
            </a:r>
          </a:p>
        </p:txBody>
      </p:sp>
      <p:sp>
        <p:nvSpPr>
          <p:cNvPr id="42" name="Horizontal Scroll 41"/>
          <p:cNvSpPr/>
          <p:nvPr/>
        </p:nvSpPr>
        <p:spPr bwMode="auto">
          <a:xfrm>
            <a:off x="933426" y="5731764"/>
            <a:ext cx="3268558" cy="1033272"/>
          </a:xfrm>
          <a:prstGeom prst="horizontalScroll">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rPr>
              <a:t>More efficient, </a:t>
            </a:r>
            <a:r>
              <a:rPr kumimoji="0" lang="en-US" sz="2000" b="0" i="0" u="none" strike="noStrike" cap="none" normalizeH="0" dirty="0">
                <a:ln>
                  <a:noFill/>
                </a:ln>
                <a:solidFill>
                  <a:srgbClr val="000000"/>
                </a:solidFill>
                <a:effectLst/>
                <a:latin typeface="Tahoma" pitchFamily="34" charset="0"/>
              </a:rPr>
              <a:t>with fewer branch instructions</a:t>
            </a:r>
            <a:endParaRPr kumimoji="0" lang="en-US" sz="2000" b="0" i="0" u="none" strike="noStrike" cap="none" normalizeH="0" baseline="0" dirty="0">
              <a:ln>
                <a:noFill/>
              </a:ln>
              <a:solidFill>
                <a:srgbClr val="000000"/>
              </a:solidFill>
              <a:effectLst/>
              <a:latin typeface="Tahoma" pitchFamily="34" charset="0"/>
            </a:endParaRPr>
          </a:p>
        </p:txBody>
      </p:sp>
    </p:spTree>
    <p:extLst>
      <p:ext uri="{BB962C8B-B14F-4D97-AF65-F5344CB8AC3E}">
        <p14:creationId xmlns:p14="http://schemas.microsoft.com/office/powerpoint/2010/main" val="318514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4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55638" y="0"/>
            <a:ext cx="7772400" cy="1143000"/>
          </a:xfrm>
        </p:spPr>
        <p:txBody>
          <a:bodyPr/>
          <a:lstStyle/>
          <a:p>
            <a:r>
              <a:rPr lang="en-US" dirty="0">
                <a:solidFill>
                  <a:srgbClr val="FF0000"/>
                </a:solidFill>
              </a:rPr>
              <a:t>Loops: Basic Structure</a:t>
            </a:r>
          </a:p>
        </p:txBody>
      </p:sp>
      <p:grpSp>
        <p:nvGrpSpPr>
          <p:cNvPr id="64516" name="Group 33"/>
          <p:cNvGrpSpPr>
            <a:grpSpLocks/>
          </p:cNvGrpSpPr>
          <p:nvPr/>
        </p:nvGrpSpPr>
        <p:grpSpPr bwMode="auto">
          <a:xfrm>
            <a:off x="449263" y="1768476"/>
            <a:ext cx="2579687" cy="4603750"/>
            <a:chOff x="634" y="1114"/>
            <a:chExt cx="1625" cy="2900"/>
          </a:xfrm>
        </p:grpSpPr>
        <p:sp>
          <p:nvSpPr>
            <p:cNvPr id="64524" name="Rectangle 17"/>
            <p:cNvSpPr>
              <a:spLocks noChangeArrowheads="1"/>
            </p:cNvSpPr>
            <p:nvPr/>
          </p:nvSpPr>
          <p:spPr bwMode="auto">
            <a:xfrm>
              <a:off x="1095" y="1114"/>
              <a:ext cx="1143" cy="47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000000"/>
                  </a:solidFill>
                </a:rPr>
                <a:t>initialization</a:t>
              </a:r>
            </a:p>
          </p:txBody>
        </p:sp>
        <p:sp>
          <p:nvSpPr>
            <p:cNvPr id="64525" name="AutoShape 18"/>
            <p:cNvSpPr>
              <a:spLocks noChangeArrowheads="1"/>
            </p:cNvSpPr>
            <p:nvPr/>
          </p:nvSpPr>
          <p:spPr bwMode="auto">
            <a:xfrm>
              <a:off x="1069" y="1955"/>
              <a:ext cx="1190" cy="538"/>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altLang="zh-CN" dirty="0" err="1">
                  <a:solidFill>
                    <a:schemeClr val="accent2"/>
                  </a:solidFill>
                </a:rPr>
                <a:t>cond</a:t>
              </a:r>
              <a:r>
                <a:rPr lang="en-US" altLang="zh-CN" dirty="0">
                  <a:solidFill>
                    <a:schemeClr val="accent2"/>
                  </a:solidFill>
                </a:rPr>
                <a:t>?</a:t>
              </a:r>
              <a:endParaRPr lang="en-US" dirty="0">
                <a:solidFill>
                  <a:schemeClr val="accent2"/>
                </a:solidFill>
              </a:endParaRPr>
            </a:p>
          </p:txBody>
        </p:sp>
        <p:sp>
          <p:nvSpPr>
            <p:cNvPr id="64526" name="Rectangle 20"/>
            <p:cNvSpPr>
              <a:spLocks noChangeArrowheads="1"/>
            </p:cNvSpPr>
            <p:nvPr/>
          </p:nvSpPr>
          <p:spPr bwMode="auto">
            <a:xfrm>
              <a:off x="1103" y="2665"/>
              <a:ext cx="1123" cy="47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a:solidFill>
                    <a:srgbClr val="000000"/>
                  </a:solidFill>
                </a:rPr>
                <a:t>body of loop</a:t>
              </a:r>
            </a:p>
          </p:txBody>
        </p:sp>
        <p:cxnSp>
          <p:nvCxnSpPr>
            <p:cNvPr id="64528" name="AutoShape 22"/>
            <p:cNvCxnSpPr>
              <a:cxnSpLocks noChangeShapeType="1"/>
              <a:stCxn id="64524" idx="2"/>
              <a:endCxn id="64525" idx="0"/>
            </p:cNvCxnSpPr>
            <p:nvPr/>
          </p:nvCxnSpPr>
          <p:spPr bwMode="auto">
            <a:xfrm flipH="1">
              <a:off x="1664" y="1586"/>
              <a:ext cx="3" cy="36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9" name="AutoShape 23"/>
            <p:cNvCxnSpPr>
              <a:cxnSpLocks noChangeShapeType="1"/>
              <a:stCxn id="64525" idx="2"/>
              <a:endCxn id="64526" idx="0"/>
            </p:cNvCxnSpPr>
            <p:nvPr/>
          </p:nvCxnSpPr>
          <p:spPr bwMode="auto">
            <a:xfrm>
              <a:off x="1664" y="2493"/>
              <a:ext cx="1" cy="17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0" name="AutoShape 24"/>
            <p:cNvCxnSpPr>
              <a:cxnSpLocks noChangeShapeType="1"/>
              <a:stCxn id="64525" idx="3"/>
            </p:cNvCxnSpPr>
            <p:nvPr/>
          </p:nvCxnSpPr>
          <p:spPr bwMode="auto">
            <a:xfrm flipH="1">
              <a:off x="1669" y="2224"/>
              <a:ext cx="590" cy="1790"/>
            </a:xfrm>
            <a:prstGeom prst="bentConnector4">
              <a:avLst>
                <a:gd name="adj1" fmla="val -24407"/>
                <a:gd name="adj2" fmla="val 81449"/>
              </a:avLst>
            </a:prstGeom>
            <a:noFill/>
            <a:ln w="38100">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1" name="AutoShape 25"/>
            <p:cNvCxnSpPr>
              <a:cxnSpLocks noChangeShapeType="1"/>
              <a:stCxn id="64526" idx="2"/>
            </p:cNvCxnSpPr>
            <p:nvPr/>
          </p:nvCxnSpPr>
          <p:spPr bwMode="auto">
            <a:xfrm rot="16200000" flipV="1">
              <a:off x="459" y="1930"/>
              <a:ext cx="1382" cy="1031"/>
            </a:xfrm>
            <a:prstGeom prst="bentConnector3">
              <a:avLst>
                <a:gd name="adj1" fmla="val -20120"/>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32" name="Line 26"/>
            <p:cNvSpPr>
              <a:spLocks noChangeShapeType="1"/>
            </p:cNvSpPr>
            <p:nvPr/>
          </p:nvSpPr>
          <p:spPr bwMode="auto">
            <a:xfrm flipV="1">
              <a:off x="640" y="1759"/>
              <a:ext cx="101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1"/>
          </p:nvPr>
        </p:nvSpPr>
        <p:spPr/>
        <p:txBody>
          <a:bodyPr/>
          <a:lstStyle/>
          <a:p>
            <a:pPr>
              <a:defRPr/>
            </a:pPr>
            <a:fld id="{9B7204A0-866A-4C6B-ACC6-B587B369E722}" type="slidenum">
              <a:rPr lang="en-US" smtClean="0"/>
              <a:pPr>
                <a:defRPr/>
              </a:pPr>
              <a:t>23</a:t>
            </a:fld>
            <a:endParaRPr lang="en-US"/>
          </a:p>
        </p:txBody>
      </p:sp>
      <p:grpSp>
        <p:nvGrpSpPr>
          <p:cNvPr id="6" name="Group 5"/>
          <p:cNvGrpSpPr/>
          <p:nvPr/>
        </p:nvGrpSpPr>
        <p:grpSpPr>
          <a:xfrm>
            <a:off x="5436748" y="1699280"/>
            <a:ext cx="2166592" cy="1926268"/>
            <a:chOff x="6377911" y="1093684"/>
            <a:chExt cx="2166592" cy="1926268"/>
          </a:xfrm>
        </p:grpSpPr>
        <p:sp>
          <p:nvSpPr>
            <p:cNvPr id="23" name="Rectangle 22"/>
            <p:cNvSpPr/>
            <p:nvPr/>
          </p:nvSpPr>
          <p:spPr>
            <a:xfrm>
              <a:off x="6377911" y="1408862"/>
              <a:ext cx="195758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a:t>
              </a:r>
              <a:r>
                <a:rPr kumimoji="0" lang="en-US" altLang="zh-CN" sz="1800" b="0" i="0" u="none" strike="noStrike" kern="0" cap="none" spc="0" normalizeH="0" baseline="0" noProof="0" dirty="0">
                  <a:ln>
                    <a:noFill/>
                  </a:ln>
                  <a:solidFill>
                    <a:prstClr val="black"/>
                  </a:solidFill>
                  <a:effectLst/>
                  <a:uLnTx/>
                  <a:uFillTx/>
                  <a:latin typeface="Consolas" pitchFamily="49" charset="0"/>
                  <a:cs typeface="Consolas" pitchFamily="49" charset="0"/>
                </a:rPr>
                <a:t>{!</a:t>
              </a:r>
              <a:r>
                <a:rPr kumimoji="0" lang="en-US" altLang="zh-CN" sz="1800" b="0" i="0" u="none" strike="noStrike" kern="0" cap="none" spc="0" normalizeH="0" baseline="0" noProof="0" dirty="0" err="1">
                  <a:ln>
                    <a:noFill/>
                  </a:ln>
                  <a:solidFill>
                    <a:prstClr val="black"/>
                  </a:solidFill>
                  <a:effectLst/>
                  <a:uLnTx/>
                  <a:uFillTx/>
                  <a:latin typeface="Consolas" pitchFamily="49" charset="0"/>
                  <a:cs typeface="Consolas" pitchFamily="49" charset="0"/>
                </a:rPr>
                <a:t>cond</a:t>
              </a:r>
              <a:r>
                <a:rPr kumimoji="0" lang="en-US" altLang="zh-CN" sz="1800" b="0" i="0" u="none" strike="noStrike" kern="0" cap="none" spc="0" normalizeH="0" baseline="0" noProof="0" dirty="0">
                  <a:ln>
                    <a:noFill/>
                  </a:ln>
                  <a:solidFill>
                    <a:prstClr val="black"/>
                  </a:solidFill>
                  <a:effectLst/>
                  <a:uLnTx/>
                  <a:uFillTx/>
                  <a:latin typeface="Consolas" pitchFamily="49" charset="0"/>
                  <a:cs typeface="Consolas" pitchFamily="49" charset="0"/>
                </a:rPr>
                <a:t>}</a:t>
              </a: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 done </a:t>
              </a:r>
              <a:endParaRPr kumimoji="0" lang="en-US" sz="1800" b="0" i="0" u="none" strike="noStrike" kern="0" cap="none" spc="0" normalizeH="0" baseline="0" noProof="0" dirty="0">
                <a:ln>
                  <a:noFill/>
                </a:ln>
                <a:solidFill>
                  <a:prstClr val="white"/>
                </a:solidFill>
                <a:effectLst/>
                <a:uLnTx/>
                <a:uFillTx/>
              </a:endParaRPr>
            </a:p>
          </p:txBody>
        </p:sp>
        <p:sp>
          <p:nvSpPr>
            <p:cNvPr id="24" name="Rectangle 23"/>
            <p:cNvSpPr/>
            <p:nvPr/>
          </p:nvSpPr>
          <p:spPr>
            <a:xfrm>
              <a:off x="6472684" y="1763432"/>
              <a:ext cx="2071819" cy="93490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solidFill>
                  <a:effectLst/>
                  <a:uLnTx/>
                  <a:uFillTx/>
                  <a:latin typeface="Calibri"/>
                </a:rPr>
                <a:t>Loop Body</a:t>
              </a:r>
            </a:p>
          </p:txBody>
        </p:sp>
        <p:sp>
          <p:nvSpPr>
            <p:cNvPr id="25" name="Rectangle 24"/>
            <p:cNvSpPr/>
            <p:nvPr/>
          </p:nvSpPr>
          <p:spPr>
            <a:xfrm>
              <a:off x="6418741" y="2650620"/>
              <a:ext cx="69121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done</a:t>
              </a:r>
              <a:endParaRPr kumimoji="0" lang="en-US" sz="1800" b="0" i="0" u="none" strike="noStrike" kern="0" cap="none" spc="0" normalizeH="0" baseline="0" noProof="0" dirty="0">
                <a:ln>
                  <a:noFill/>
                </a:ln>
                <a:solidFill>
                  <a:prstClr val="white"/>
                </a:solidFill>
                <a:effectLst/>
                <a:uLnTx/>
                <a:uFillTx/>
              </a:endParaRPr>
            </a:p>
          </p:txBody>
        </p:sp>
        <p:cxnSp>
          <p:nvCxnSpPr>
            <p:cNvPr id="26" name="Elbow Connector 25"/>
            <p:cNvCxnSpPr>
              <a:stCxn id="23" idx="1"/>
              <a:endCxn id="25" idx="1"/>
            </p:cNvCxnSpPr>
            <p:nvPr/>
          </p:nvCxnSpPr>
          <p:spPr>
            <a:xfrm rot="10800000" flipH="1" flipV="1">
              <a:off x="6377911" y="1593528"/>
              <a:ext cx="40830" cy="1241758"/>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7" name="Rectangle 26"/>
            <p:cNvSpPr/>
            <p:nvPr/>
          </p:nvSpPr>
          <p:spPr>
            <a:xfrm>
              <a:off x="6459645" y="1093684"/>
              <a:ext cx="2071819" cy="34665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top: CMP</a:t>
              </a:r>
            </a:p>
          </p:txBody>
        </p:sp>
        <p:cxnSp>
          <p:nvCxnSpPr>
            <p:cNvPr id="37" name="Elbow Connector 36"/>
            <p:cNvCxnSpPr>
              <a:stCxn id="27" idx="1"/>
            </p:cNvCxnSpPr>
            <p:nvPr/>
          </p:nvCxnSpPr>
          <p:spPr>
            <a:xfrm rot="10800000" flipH="1" flipV="1">
              <a:off x="6459645" y="1267012"/>
              <a:ext cx="6482" cy="1294379"/>
            </a:xfrm>
            <a:prstGeom prst="bentConnector4">
              <a:avLst>
                <a:gd name="adj1" fmla="val -3526689"/>
                <a:gd name="adj2" fmla="val 103217"/>
              </a:avLst>
            </a:prstGeom>
            <a:noFill/>
            <a:ln w="25400" cap="flat" cmpd="sng" algn="ctr">
              <a:solidFill>
                <a:srgbClr val="4F81BD"/>
              </a:solidFill>
              <a:prstDash val="solid"/>
              <a:headEnd type="triangle" w="med" len="med"/>
              <a:tailEnd type="none" w="med" len="med"/>
            </a:ln>
            <a:effectLst>
              <a:outerShdw blurRad="40000" dist="20000" dir="5400000" rotWithShape="0">
                <a:srgbClr val="000000">
                  <a:alpha val="38000"/>
                </a:srgbClr>
              </a:outerShdw>
            </a:effectLst>
          </p:spPr>
        </p:cxnSp>
        <p:sp>
          <p:nvSpPr>
            <p:cNvPr id="38" name="Rectangle 37"/>
            <p:cNvSpPr/>
            <p:nvPr/>
          </p:nvSpPr>
          <p:spPr>
            <a:xfrm>
              <a:off x="6441939" y="2370971"/>
              <a:ext cx="81785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 top</a:t>
              </a:r>
              <a:endParaRPr kumimoji="0" lang="en-US" sz="1800" b="0" i="0" u="none" strike="noStrike" kern="0" cap="none" spc="0" normalizeH="0" baseline="0" noProof="0" dirty="0">
                <a:ln>
                  <a:noFill/>
                </a:ln>
                <a:solidFill>
                  <a:prstClr val="white"/>
                </a:solidFill>
                <a:effectLst/>
                <a:uLnTx/>
                <a:uFillTx/>
              </a:endParaRPr>
            </a:p>
          </p:txBody>
        </p:sp>
      </p:grpSp>
      <p:grpSp>
        <p:nvGrpSpPr>
          <p:cNvPr id="43" name="Group 42"/>
          <p:cNvGrpSpPr/>
          <p:nvPr/>
        </p:nvGrpSpPr>
        <p:grpSpPr>
          <a:xfrm>
            <a:off x="5500776" y="4428695"/>
            <a:ext cx="2102564" cy="1673829"/>
            <a:chOff x="6441939" y="1093684"/>
            <a:chExt cx="2102564" cy="1673829"/>
          </a:xfrm>
        </p:grpSpPr>
        <p:sp>
          <p:nvSpPr>
            <p:cNvPr id="45" name="Rectangle 44"/>
            <p:cNvSpPr/>
            <p:nvPr/>
          </p:nvSpPr>
          <p:spPr>
            <a:xfrm>
              <a:off x="6472684" y="1544758"/>
              <a:ext cx="2071819" cy="1189656"/>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a:ln>
                  <a:noFill/>
                </a:ln>
                <a:solidFill>
                  <a:schemeClr val="accent6"/>
                </a:solidFill>
                <a:effectLst/>
                <a:uLnTx/>
                <a:uFillTx/>
                <a:latin typeface="Calibri"/>
              </a:endParaRPr>
            </a:p>
          </p:txBody>
        </p:sp>
        <p:sp>
          <p:nvSpPr>
            <p:cNvPr id="48" name="Rectangle 47"/>
            <p:cNvSpPr/>
            <p:nvPr/>
          </p:nvSpPr>
          <p:spPr>
            <a:xfrm>
              <a:off x="6459645" y="1093684"/>
              <a:ext cx="2071819" cy="34665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top: CMP</a:t>
              </a:r>
            </a:p>
          </p:txBody>
        </p:sp>
        <p:cxnSp>
          <p:nvCxnSpPr>
            <p:cNvPr id="49" name="Elbow Connector 48"/>
            <p:cNvCxnSpPr>
              <a:stCxn id="48" idx="1"/>
            </p:cNvCxnSpPr>
            <p:nvPr/>
          </p:nvCxnSpPr>
          <p:spPr>
            <a:xfrm rot="10800000" flipH="1" flipV="1">
              <a:off x="6459645" y="1267012"/>
              <a:ext cx="6482" cy="1294379"/>
            </a:xfrm>
            <a:prstGeom prst="bentConnector4">
              <a:avLst>
                <a:gd name="adj1" fmla="val -3526689"/>
                <a:gd name="adj2" fmla="val 103217"/>
              </a:avLst>
            </a:prstGeom>
            <a:noFill/>
            <a:ln w="25400" cap="flat" cmpd="sng" algn="ctr">
              <a:solidFill>
                <a:srgbClr val="4F81BD"/>
              </a:solidFill>
              <a:prstDash val="solid"/>
              <a:headEnd type="triangle" w="med" len="med"/>
              <a:tailEnd type="none" w="med" len="med"/>
            </a:ln>
            <a:effectLst>
              <a:outerShdw blurRad="40000" dist="20000" dir="5400000" rotWithShape="0">
                <a:srgbClr val="000000">
                  <a:alpha val="38000"/>
                </a:srgbClr>
              </a:outerShdw>
            </a:effectLst>
          </p:spPr>
        </p:cxnSp>
        <p:sp>
          <p:nvSpPr>
            <p:cNvPr id="50" name="Rectangle 49"/>
            <p:cNvSpPr/>
            <p:nvPr/>
          </p:nvSpPr>
          <p:spPr>
            <a:xfrm>
              <a:off x="6441939" y="2121182"/>
              <a:ext cx="1577676" cy="646331"/>
            </a:xfrm>
            <a:prstGeom prst="rect">
              <a:avLst/>
            </a:prstGeom>
          </p:spPr>
          <p:txBody>
            <a:bodyPr wrap="none">
              <a:spAutoFit/>
            </a:bodyPr>
            <a:lstStyle/>
            <a:p>
              <a:pPr eaLnBrk="1" fontAlgn="auto" hangingPunct="1">
                <a:spcBef>
                  <a:spcPts val="0"/>
                </a:spcBef>
                <a:spcAft>
                  <a:spcPts val="0"/>
                </a:spcAft>
                <a:defRPr/>
              </a:pPr>
              <a:r>
                <a:rPr lang="en-US" sz="1800" b="0" kern="0" dirty="0">
                  <a:solidFill>
                    <a:prstClr val="black"/>
                  </a:solidFill>
                  <a:latin typeface="Calibri"/>
                </a:rPr>
                <a:t>CMP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a:t>
              </a:r>
              <a:r>
                <a:rPr kumimoji="0" lang="en-US" altLang="zh-CN" sz="1800" b="0" i="0" u="none" strike="noStrike" kern="0" cap="none" spc="0" normalizeH="0" baseline="0" noProof="0" dirty="0">
                  <a:ln>
                    <a:noFill/>
                  </a:ln>
                  <a:solidFill>
                    <a:prstClr val="black"/>
                  </a:solidFill>
                  <a:effectLst/>
                  <a:uLnTx/>
                  <a:uFillTx/>
                  <a:latin typeface="Consolas" pitchFamily="49" charset="0"/>
                  <a:cs typeface="Consolas" pitchFamily="49" charset="0"/>
                </a:rPr>
                <a:t>{</a:t>
              </a:r>
              <a:r>
                <a:rPr kumimoji="0" lang="en-US" altLang="zh-CN" sz="1800" b="0" i="0" u="none" strike="noStrike" kern="0" cap="none" spc="0" normalizeH="0" baseline="0" noProof="0" dirty="0" err="1">
                  <a:ln>
                    <a:noFill/>
                  </a:ln>
                  <a:solidFill>
                    <a:prstClr val="black"/>
                  </a:solidFill>
                  <a:effectLst/>
                  <a:uLnTx/>
                  <a:uFillTx/>
                  <a:latin typeface="Consolas" pitchFamily="49" charset="0"/>
                  <a:cs typeface="Consolas" pitchFamily="49" charset="0"/>
                </a:rPr>
                <a:t>cond</a:t>
              </a:r>
              <a:r>
                <a:rPr kumimoji="0" lang="en-US" altLang="zh-CN" sz="1800" b="0" i="0" u="none" strike="noStrike" kern="0" cap="none" spc="0" normalizeH="0" baseline="0" noProof="0" dirty="0">
                  <a:ln>
                    <a:noFill/>
                  </a:ln>
                  <a:solidFill>
                    <a:prstClr val="black"/>
                  </a:solidFill>
                  <a:effectLst/>
                  <a:uLnTx/>
                  <a:uFillTx/>
                  <a:latin typeface="Consolas" pitchFamily="49" charset="0"/>
                  <a:cs typeface="Consolas" pitchFamily="49" charset="0"/>
                </a:rPr>
                <a:t>}</a:t>
              </a: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 top</a:t>
              </a:r>
              <a:endParaRPr kumimoji="0" lang="en-US" sz="1800" b="0" i="0" u="none" strike="noStrike" kern="0" cap="none" spc="0" normalizeH="0" baseline="0" noProof="0" dirty="0">
                <a:ln>
                  <a:noFill/>
                </a:ln>
                <a:solidFill>
                  <a:prstClr val="white"/>
                </a:solidFill>
                <a:effectLst/>
                <a:uLnTx/>
                <a:uFillTx/>
              </a:endParaRPr>
            </a:p>
          </p:txBody>
        </p:sp>
      </p:grpSp>
      <p:sp>
        <p:nvSpPr>
          <p:cNvPr id="7" name="Rectangle 6"/>
          <p:cNvSpPr/>
          <p:nvPr/>
        </p:nvSpPr>
        <p:spPr>
          <a:xfrm>
            <a:off x="5976228" y="5183824"/>
            <a:ext cx="1191352"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chemeClr val="accent6"/>
                </a:solidFill>
                <a:latin typeface="Calibri"/>
              </a:rPr>
              <a:t>Loop Body</a:t>
            </a:r>
          </a:p>
        </p:txBody>
      </p:sp>
      <p:sp>
        <p:nvSpPr>
          <p:cNvPr id="52" name="Rectangle 51"/>
          <p:cNvSpPr/>
          <p:nvPr/>
        </p:nvSpPr>
        <p:spPr>
          <a:xfrm>
            <a:off x="2776538" y="3115268"/>
            <a:ext cx="79701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rPr>
              <a:t>false</a:t>
            </a:r>
          </a:p>
        </p:txBody>
      </p:sp>
      <p:sp>
        <p:nvSpPr>
          <p:cNvPr id="53" name="Rectangle 52"/>
          <p:cNvSpPr/>
          <p:nvPr/>
        </p:nvSpPr>
        <p:spPr>
          <a:xfrm>
            <a:off x="2067072" y="3852862"/>
            <a:ext cx="71686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rPr>
              <a:t>true</a:t>
            </a:r>
          </a:p>
        </p:txBody>
      </p:sp>
      <p:sp>
        <p:nvSpPr>
          <p:cNvPr id="56" name="Rectangle 3"/>
          <p:cNvSpPr>
            <a:spLocks noChangeArrowheads="1"/>
          </p:cNvSpPr>
          <p:nvPr/>
        </p:nvSpPr>
        <p:spPr bwMode="auto">
          <a:xfrm>
            <a:off x="5167107" y="1157065"/>
            <a:ext cx="3000047"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a:solidFill>
                  <a:srgbClr val="000000"/>
                </a:solidFill>
                <a:cs typeface="Courier New" pitchFamily="49" charset="0"/>
              </a:rPr>
              <a:t>A</a:t>
            </a:r>
            <a:r>
              <a:rPr lang="en-US" altLang="zh-CN" sz="1800" b="0" dirty="0">
                <a:solidFill>
                  <a:srgbClr val="000000"/>
                </a:solidFill>
                <a:cs typeface="Courier New" pitchFamily="49" charset="0"/>
              </a:rPr>
              <a:t>ssembler</a:t>
            </a:r>
            <a:r>
              <a:rPr lang="en-US" sz="1800" b="0" dirty="0">
                <a:solidFill>
                  <a:srgbClr val="000000"/>
                </a:solidFill>
                <a:cs typeface="Courier New" pitchFamily="49" charset="0"/>
              </a:rPr>
              <a:t> code (option 1):</a:t>
            </a:r>
            <a:endParaRPr lang="en-US" sz="1800" b="0" dirty="0">
              <a:solidFill>
                <a:srgbClr val="000000"/>
              </a:solidFill>
            </a:endParaRPr>
          </a:p>
        </p:txBody>
      </p:sp>
      <p:sp>
        <p:nvSpPr>
          <p:cNvPr id="57" name="Rectangle 3"/>
          <p:cNvSpPr>
            <a:spLocks noChangeArrowheads="1"/>
          </p:cNvSpPr>
          <p:nvPr/>
        </p:nvSpPr>
        <p:spPr bwMode="auto">
          <a:xfrm>
            <a:off x="5167106" y="3903519"/>
            <a:ext cx="3000047"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a:solidFill>
                  <a:srgbClr val="000000"/>
                </a:solidFill>
                <a:cs typeface="Courier New" pitchFamily="49" charset="0"/>
              </a:rPr>
              <a:t>A</a:t>
            </a:r>
            <a:r>
              <a:rPr lang="en-US" altLang="zh-CN" sz="1800" b="0" dirty="0">
                <a:solidFill>
                  <a:srgbClr val="000000"/>
                </a:solidFill>
                <a:cs typeface="Courier New" pitchFamily="49" charset="0"/>
              </a:rPr>
              <a:t>ssembler</a:t>
            </a:r>
            <a:r>
              <a:rPr lang="en-US" sz="1800" b="0" dirty="0">
                <a:solidFill>
                  <a:srgbClr val="000000"/>
                </a:solidFill>
                <a:cs typeface="Courier New" pitchFamily="49" charset="0"/>
              </a:rPr>
              <a:t> code (option 2):</a:t>
            </a:r>
            <a:endParaRPr lang="en-US" sz="1800" b="0" dirty="0">
              <a:solidFill>
                <a:srgbClr val="000000"/>
              </a:solidFill>
            </a:endParaRPr>
          </a:p>
        </p:txBody>
      </p:sp>
      <p:sp>
        <p:nvSpPr>
          <p:cNvPr id="58" name="Rectangle 3"/>
          <p:cNvSpPr>
            <a:spLocks noChangeArrowheads="1"/>
          </p:cNvSpPr>
          <p:nvPr/>
        </p:nvSpPr>
        <p:spPr bwMode="auto">
          <a:xfrm>
            <a:off x="163497" y="1143000"/>
            <a:ext cx="1952656"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a:solidFill>
                  <a:srgbClr val="000000"/>
                </a:solidFill>
                <a:cs typeface="Courier New" pitchFamily="49" charset="0"/>
              </a:rPr>
              <a:t>C code flowchart:</a:t>
            </a:r>
            <a:endParaRPr lang="en-US" sz="1800" b="0" dirty="0">
              <a:solidFill>
                <a:srgbClr val="000000"/>
              </a:solidFill>
            </a:endParaRPr>
          </a:p>
        </p:txBody>
      </p:sp>
    </p:spTree>
    <p:extLst>
      <p:ext uri="{BB962C8B-B14F-4D97-AF65-F5344CB8AC3E}">
        <p14:creationId xmlns:p14="http://schemas.microsoft.com/office/powerpoint/2010/main" val="5423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32882" y="220133"/>
            <a:ext cx="7772400" cy="1143000"/>
          </a:xfrm>
        </p:spPr>
        <p:txBody>
          <a:bodyPr/>
          <a:lstStyle/>
          <a:p>
            <a:r>
              <a:rPr lang="en-US" sz="4000" dirty="0">
                <a:solidFill>
                  <a:srgbClr val="FF0000"/>
                </a:solidFill>
              </a:rPr>
              <a:t>Loops: Predetermined #Iterations</a:t>
            </a:r>
          </a:p>
        </p:txBody>
      </p:sp>
      <p:graphicFrame>
        <p:nvGraphicFramePr>
          <p:cNvPr id="422933" name="Group 21"/>
          <p:cNvGraphicFramePr>
            <a:graphicFrameLocks noGrp="1"/>
          </p:cNvGraphicFramePr>
          <p:nvPr>
            <p:ph idx="1"/>
            <p:extLst>
              <p:ext uri="{D42A27DB-BD31-4B8C-83A1-F6EECF244321}">
                <p14:modId xmlns:p14="http://schemas.microsoft.com/office/powerpoint/2010/main" val="1734341172"/>
              </p:ext>
            </p:extLst>
          </p:nvPr>
        </p:nvGraphicFramePr>
        <p:xfrm>
          <a:off x="3184606" y="1582120"/>
          <a:ext cx="3100221" cy="1993682"/>
        </p:xfrm>
        <a:graphic>
          <a:graphicData uri="http://schemas.openxmlformats.org/drawingml/2006/table">
            <a:tbl>
              <a:tblPr/>
              <a:tblGrid>
                <a:gridCol w="3100221">
                  <a:extLst>
                    <a:ext uri="{9D8B030D-6E8A-4147-A177-3AD203B41FA5}">
                      <a16:colId xmlns:a16="http://schemas.microsoft.com/office/drawing/2014/main" val="20000"/>
                    </a:ext>
                  </a:extLst>
                </a:gridCol>
              </a:tblGrid>
              <a:tr h="12453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for (</a:t>
                      </a:r>
                      <a:r>
                        <a:rPr kumimoji="0" lang="en-US" sz="2000" b="1" i="0" u="none" strike="noStrike" cap="none" normalizeH="0" baseline="0" dirty="0">
                          <a:ln>
                            <a:noFill/>
                          </a:ln>
                          <a:solidFill>
                            <a:srgbClr val="FF0000"/>
                          </a:solidFill>
                          <a:effectLst/>
                          <a:latin typeface="Arial" charset="0"/>
                        </a:rPr>
                        <a:t>n = 0</a:t>
                      </a:r>
                      <a:r>
                        <a:rPr kumimoji="0" lang="en-US" sz="2000" b="1" i="0" u="none" strike="noStrike" cap="none" normalizeH="0" baseline="0" dirty="0">
                          <a:ln>
                            <a:noFill/>
                          </a:ln>
                          <a:solidFill>
                            <a:srgbClr val="000000"/>
                          </a:solidFill>
                          <a:effectLst/>
                          <a:latin typeface="Arial" charset="0"/>
                        </a:rPr>
                        <a:t>; </a:t>
                      </a:r>
                      <a:r>
                        <a:rPr kumimoji="0" lang="en-US" sz="2000" b="1" i="0" u="none" strike="noStrike" cap="none" normalizeH="0" baseline="0" dirty="0">
                          <a:ln>
                            <a:noFill/>
                          </a:ln>
                          <a:solidFill>
                            <a:schemeClr val="accent2"/>
                          </a:solidFill>
                          <a:effectLst/>
                          <a:latin typeface="Arial" charset="0"/>
                        </a:rPr>
                        <a:t>n &lt; 100</a:t>
                      </a:r>
                      <a:r>
                        <a:rPr kumimoji="0" lang="en-US" sz="2000" b="1" i="0" u="none" strike="noStrike" cap="none" normalizeH="0" baseline="0" dirty="0">
                          <a:ln>
                            <a:noFill/>
                          </a:ln>
                          <a:solidFill>
                            <a:srgbClr val="000000"/>
                          </a:solidFill>
                          <a:effectLst/>
                          <a:latin typeface="Arial" charset="0"/>
                        </a:rPr>
                        <a:t>; </a:t>
                      </a:r>
                      <a:r>
                        <a:rPr kumimoji="0" lang="en-US" sz="2000" b="1" i="0" u="none" strike="noStrike" cap="none" normalizeH="0" baseline="0" dirty="0">
                          <a:ln>
                            <a:noFill/>
                          </a:ln>
                          <a:solidFill>
                            <a:srgbClr val="33CC33"/>
                          </a:solidFill>
                          <a:effectLst/>
                          <a:latin typeface="Arial" charset="0"/>
                        </a:rPr>
                        <a:t>n++</a:t>
                      </a:r>
                      <a:r>
                        <a:rPr kumimoji="0" lang="en-US" sz="2000" b="1" i="0" u="none" strike="noStrike" cap="none" normalizeH="0" baseline="0" dirty="0">
                          <a:ln>
                            <a:noFill/>
                          </a:ln>
                          <a:solidFill>
                            <a:srgbClr val="000000"/>
                          </a:solidFill>
                          <a:effectLst/>
                          <a:latin typeface="Arial" charset="0"/>
                        </a:rPr>
                        <a:t>)</a:t>
                      </a:r>
                      <a:br>
                        <a:rPr kumimoji="0" lang="en-US" sz="2000" b="1" i="0" u="none" strike="noStrike" cap="none" normalizeH="0" baseline="0" dirty="0">
                          <a:ln>
                            <a:noFill/>
                          </a:ln>
                          <a:solidFill>
                            <a:srgbClr val="000000"/>
                          </a:solidFill>
                          <a:effectLst/>
                          <a:latin typeface="Arial" charset="0"/>
                        </a:rPr>
                      </a:br>
                      <a:r>
                        <a:rPr kumimoji="0" lang="en-US" sz="2000" b="1" i="0" u="none" strike="noStrike" cap="none" normalizeH="0" baseline="0" dirty="0">
                          <a:ln>
                            <a:noFill/>
                          </a:ln>
                          <a:solidFill>
                            <a:srgbClr val="000000"/>
                          </a:solidFill>
                          <a:effectLst/>
                          <a:latin typeface="Arial"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 … //Loop body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a:t>
                      </a: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611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3485731834"/>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24</a:t>
            </a:fld>
            <a:endParaRPr lang="en-US"/>
          </a:p>
        </p:txBody>
      </p:sp>
      <p:graphicFrame>
        <p:nvGraphicFramePr>
          <p:cNvPr id="8" name="Group 21"/>
          <p:cNvGraphicFramePr>
            <a:graphicFrameLocks/>
          </p:cNvGraphicFramePr>
          <p:nvPr>
            <p:extLst>
              <p:ext uri="{D42A27DB-BD31-4B8C-83A1-F6EECF244321}">
                <p14:modId xmlns:p14="http://schemas.microsoft.com/office/powerpoint/2010/main" val="2160954938"/>
              </p:ext>
            </p:extLst>
          </p:nvPr>
        </p:nvGraphicFramePr>
        <p:xfrm>
          <a:off x="472304" y="3629757"/>
          <a:ext cx="8343900" cy="3184525"/>
        </p:xfrm>
        <a:graphic>
          <a:graphicData uri="http://schemas.openxmlformats.org/drawingml/2006/table">
            <a:tbl>
              <a:tblPr/>
              <a:tblGrid>
                <a:gridCol w="4171950">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3184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	</a:t>
                      </a:r>
                      <a:r>
                        <a:rPr kumimoji="0" lang="en-US" sz="2000" b="0" i="0" u="none" strike="noStrike" cap="none" normalizeH="0" baseline="0" dirty="0">
                          <a:ln>
                            <a:noFill/>
                          </a:ln>
                          <a:solidFill>
                            <a:srgbClr val="000000"/>
                          </a:solidFill>
                          <a:effectLst/>
                          <a:latin typeface="Arial" charset="0"/>
                        </a:rPr>
                        <a:t>LDR	R0,=0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top:	</a:t>
                      </a:r>
                      <a:r>
                        <a:rPr kumimoji="0" lang="en-US" sz="2000" b="0" i="0" u="none" strike="noStrike" cap="none" normalizeH="0" baseline="0" dirty="0">
                          <a:ln>
                            <a:noFill/>
                          </a:ln>
                          <a:solidFill>
                            <a:srgbClr val="FF0000"/>
                          </a:solidFill>
                          <a:effectLst/>
                          <a:latin typeface="Arial" charset="0"/>
                        </a:rPr>
                        <a:t>CMP	R0,#100</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rgbClr val="FF0000"/>
                          </a:solidFill>
                          <a:effectLst/>
                          <a:latin typeface="Arial" charset="0"/>
                        </a:rPr>
                        <a:t>	BGE	done </a:t>
                      </a:r>
                      <a:r>
                        <a:rPr lang="en-US" sz="2000" b="0" dirty="0">
                          <a:solidFill>
                            <a:srgbClr val="000000"/>
                          </a:solidFill>
                        </a:rPr>
                        <a:t>;Branch  greater than or equal to (n&gt;=100)</a:t>
                      </a:r>
                      <a:endParaRPr lang="en-US" sz="2000" b="0" dirty="0">
                        <a:solidFill>
                          <a:srgbClr val="000000"/>
                        </a:solidFill>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	ADD	R0,R0,#1</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	</a:t>
                      </a:r>
                      <a:r>
                        <a:rPr kumimoji="0" lang="en-US" sz="2000" b="0" i="0" u="none" strike="noStrike" cap="none" normalizeH="0" baseline="0" dirty="0">
                          <a:ln>
                            <a:noFill/>
                          </a:ln>
                          <a:solidFill>
                            <a:srgbClr val="FF0000"/>
                          </a:solidFill>
                          <a:effectLst/>
                          <a:latin typeface="Arial" charset="0"/>
                        </a:rPr>
                        <a:t>B	top</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lvl="0">
                        <a:spcBef>
                          <a:spcPct val="20000"/>
                        </a:spcBef>
                      </a:pPr>
                      <a:r>
                        <a:rPr lang="en-US" sz="2000" b="0" dirty="0">
                          <a:solidFill>
                            <a:srgbClr val="FF0000"/>
                          </a:solidFill>
                          <a:latin typeface="Arial" charset="0"/>
                        </a:rPr>
                        <a:t>             </a:t>
                      </a:r>
                      <a:r>
                        <a:rPr lang="en-US" sz="2000" b="0" dirty="0">
                          <a:solidFill>
                            <a:srgbClr val="000000"/>
                          </a:solidFill>
                          <a:latin typeface="Arial" charset="0"/>
                        </a:rPr>
                        <a:t>LDR	R0,=0</a:t>
                      </a:r>
                    </a:p>
                    <a:p>
                      <a:pPr lvl="0">
                        <a:spcBef>
                          <a:spcPct val="20000"/>
                        </a:spcBef>
                      </a:pPr>
                      <a:r>
                        <a:rPr lang="en-US" sz="2000" b="0" dirty="0">
                          <a:solidFill>
                            <a:srgbClr val="000000"/>
                          </a:solidFill>
                          <a:latin typeface="Arial" charset="0"/>
                        </a:rPr>
                        <a:t>top:	…</a:t>
                      </a:r>
                    </a:p>
                    <a:p>
                      <a:pPr lvl="0">
                        <a:spcBef>
                          <a:spcPct val="20000"/>
                        </a:spcBef>
                      </a:pPr>
                      <a:r>
                        <a:rPr lang="en-US" sz="2000" b="0" dirty="0">
                          <a:solidFill>
                            <a:srgbClr val="000000"/>
                          </a:solidFill>
                          <a:latin typeface="Arial" charset="0"/>
                        </a:rPr>
                        <a:t>	ADD	R0,R0,#1</a:t>
                      </a:r>
                    </a:p>
                    <a:p>
                      <a:pPr>
                        <a:spcBef>
                          <a:spcPct val="20000"/>
                        </a:spcBef>
                      </a:pPr>
                      <a:r>
                        <a:rPr lang="en-US" sz="2000" b="0" dirty="0">
                          <a:solidFill>
                            <a:srgbClr val="33CC33"/>
                          </a:solidFill>
                          <a:latin typeface="Arial" charset="0"/>
                        </a:rPr>
                        <a:t>	</a:t>
                      </a:r>
                      <a:r>
                        <a:rPr lang="en-US" sz="2000" b="0" dirty="0">
                          <a:solidFill>
                            <a:srgbClr val="FF0000"/>
                          </a:solidFill>
                          <a:latin typeface="Arial" charset="0"/>
                        </a:rPr>
                        <a:t>CMP	R0,#100</a:t>
                      </a:r>
                    </a:p>
                    <a:p>
                      <a:pPr marL="0" marR="0" lvl="0" indent="0" algn="l" defTabSz="914400" rtl="0" eaLnBrk="1" fontAlgn="auto" latinLnBrk="0" hangingPunct="1">
                        <a:lnSpc>
                          <a:spcPct val="100000"/>
                        </a:lnSpc>
                        <a:spcBef>
                          <a:spcPct val="20000"/>
                        </a:spcBef>
                        <a:spcAft>
                          <a:spcPts val="0"/>
                        </a:spcAft>
                        <a:buClrTx/>
                        <a:buSzTx/>
                        <a:buFontTx/>
                        <a:buNone/>
                        <a:tabLst/>
                        <a:defRPr/>
                      </a:pPr>
                      <a:r>
                        <a:rPr lang="en-US" sz="2000" b="0" dirty="0">
                          <a:solidFill>
                            <a:srgbClr val="000000"/>
                          </a:solidFill>
                          <a:latin typeface="Arial" charset="0"/>
                        </a:rPr>
                        <a:t>	</a:t>
                      </a:r>
                      <a:r>
                        <a:rPr lang="en-US" sz="2000" b="0" dirty="0">
                          <a:solidFill>
                            <a:srgbClr val="FF0000"/>
                          </a:solidFill>
                          <a:latin typeface="Arial" charset="0"/>
                        </a:rPr>
                        <a:t>BLT	top</a:t>
                      </a:r>
                      <a:r>
                        <a:rPr lang="en-US" sz="2000" b="0" dirty="0">
                          <a:solidFill>
                            <a:srgbClr val="000000"/>
                          </a:solidFill>
                          <a:latin typeface="Arial" charset="0"/>
                        </a:rPr>
                        <a:t> </a:t>
                      </a:r>
                      <a:r>
                        <a:rPr lang="en-US" sz="2000" b="0" dirty="0">
                          <a:solidFill>
                            <a:srgbClr val="000000"/>
                          </a:solidFill>
                        </a:rPr>
                        <a:t>;Branch  less than (n&lt;100)</a:t>
                      </a:r>
                      <a:endParaRPr lang="en-US" sz="2000" b="0" dirty="0">
                        <a:solidFill>
                          <a:srgbClr val="000000"/>
                        </a:solidFill>
                        <a:cs typeface="Times New Roman" pitchFamily="18" charset="0"/>
                      </a:endParaRPr>
                    </a:p>
                    <a:p>
                      <a:pPr lvl="0">
                        <a:spcBef>
                          <a:spcPct val="20000"/>
                        </a:spcBef>
                      </a:pPr>
                      <a:r>
                        <a:rPr lang="en-US" sz="2000" b="0" dirty="0">
                          <a:solidFill>
                            <a:srgbClr val="000000"/>
                          </a:solidFill>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00"/>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Rectangle 3"/>
          <p:cNvSpPr>
            <a:spLocks noChangeArrowheads="1"/>
          </p:cNvSpPr>
          <p:nvPr/>
        </p:nvSpPr>
        <p:spPr bwMode="auto">
          <a:xfrm>
            <a:off x="472304" y="3147322"/>
            <a:ext cx="389731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 (option 1):</a:t>
            </a:r>
            <a:endParaRPr lang="en-US" sz="2400" b="0" dirty="0">
              <a:solidFill>
                <a:srgbClr val="000000"/>
              </a:solidFill>
            </a:endParaRPr>
          </a:p>
        </p:txBody>
      </p:sp>
      <p:sp>
        <p:nvSpPr>
          <p:cNvPr id="10" name="Rectangle 3"/>
          <p:cNvSpPr>
            <a:spLocks noChangeArrowheads="1"/>
          </p:cNvSpPr>
          <p:nvPr/>
        </p:nvSpPr>
        <p:spPr bwMode="auto">
          <a:xfrm>
            <a:off x="4644254" y="3147322"/>
            <a:ext cx="389731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 (option 2):</a:t>
            </a:r>
            <a:endParaRPr lang="en-US" sz="2400" b="0" dirty="0">
              <a:solidFill>
                <a:srgbClr val="000000"/>
              </a:solidFill>
            </a:endParaRPr>
          </a:p>
        </p:txBody>
      </p:sp>
      <p:sp>
        <p:nvSpPr>
          <p:cNvPr id="11" name="Rectangle 3"/>
          <p:cNvSpPr>
            <a:spLocks noChangeArrowheads="1"/>
          </p:cNvSpPr>
          <p:nvPr/>
        </p:nvSpPr>
        <p:spPr bwMode="auto">
          <a:xfrm>
            <a:off x="3747450" y="1062043"/>
            <a:ext cx="124433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C code:</a:t>
            </a:r>
            <a:endParaRPr lang="en-US" sz="2400" b="0" dirty="0">
              <a:solidFill>
                <a:srgbClr val="000000"/>
              </a:solidFill>
            </a:endParaRPr>
          </a:p>
        </p:txBody>
      </p:sp>
      <p:sp>
        <p:nvSpPr>
          <p:cNvPr id="12" name="Horizontal Scroll 11"/>
          <p:cNvSpPr/>
          <p:nvPr/>
        </p:nvSpPr>
        <p:spPr bwMode="auto">
          <a:xfrm>
            <a:off x="5768762" y="5781010"/>
            <a:ext cx="3268558" cy="1033272"/>
          </a:xfrm>
          <a:prstGeom prst="horizontalScroll">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rPr>
              <a:t>More efficient, </a:t>
            </a:r>
            <a:r>
              <a:rPr kumimoji="0" lang="en-US" sz="2000" b="0" i="0" u="none" strike="noStrike" cap="none" normalizeH="0" dirty="0">
                <a:ln>
                  <a:noFill/>
                </a:ln>
                <a:solidFill>
                  <a:srgbClr val="000000"/>
                </a:solidFill>
                <a:effectLst/>
                <a:latin typeface="Tahoma" pitchFamily="34" charset="0"/>
              </a:rPr>
              <a:t>with fewer branch instructions</a:t>
            </a:r>
            <a:r>
              <a:rPr lang="en-US" b="0" dirty="0">
                <a:solidFill>
                  <a:srgbClr val="000000"/>
                </a:solidFill>
                <a:latin typeface="Tahoma" pitchFamily="34" charset="0"/>
              </a:rPr>
              <a:t>.</a:t>
            </a:r>
            <a:endParaRPr kumimoji="0" lang="en-US" sz="2000" b="0" i="0" u="none" strike="noStrike" cap="none" normalizeH="0" baseline="0" dirty="0">
              <a:ln>
                <a:noFill/>
              </a:ln>
              <a:solidFill>
                <a:srgbClr val="000000"/>
              </a:solidFill>
              <a:effectLst/>
              <a:latin typeface="Tahoma" pitchFamily="34" charset="0"/>
            </a:endParaRPr>
          </a:p>
        </p:txBody>
      </p:sp>
    </p:spTree>
    <p:extLst>
      <p:ext uri="{BB962C8B-B14F-4D97-AF65-F5344CB8AC3E}">
        <p14:creationId xmlns:p14="http://schemas.microsoft.com/office/powerpoint/2010/main" val="2129697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25</a:t>
            </a:fld>
            <a:endParaRPr lang="en-US"/>
          </a:p>
        </p:txBody>
      </p:sp>
      <p:sp>
        <p:nvSpPr>
          <p:cNvPr id="6" name="Rectangle 2"/>
          <p:cNvSpPr txBox="1">
            <a:spLocks noChangeArrowheads="1"/>
          </p:cNvSpPr>
          <p:nvPr/>
        </p:nvSpPr>
        <p:spPr bwMode="auto">
          <a:xfrm>
            <a:off x="632882" y="22013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sz="4000" b="0" kern="0" dirty="0">
                <a:solidFill>
                  <a:srgbClr val="FF0000"/>
                </a:solidFill>
              </a:rPr>
              <a:t>Option 2 Caveat</a:t>
            </a:r>
          </a:p>
        </p:txBody>
      </p:sp>
      <p:sp>
        <p:nvSpPr>
          <p:cNvPr id="8" name="Rectangle 3"/>
          <p:cNvSpPr txBox="1">
            <a:spLocks noChangeArrowheads="1"/>
          </p:cNvSpPr>
          <p:nvPr/>
        </p:nvSpPr>
        <p:spPr bwMode="auto">
          <a:xfrm>
            <a:off x="228600" y="1220688"/>
            <a:ext cx="8229600" cy="478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altLang="zh-CN" b="0" kern="0" dirty="0"/>
              <a:t>Option 2 executes the loop for at least one iteration</a:t>
            </a:r>
          </a:p>
          <a:p>
            <a:r>
              <a:rPr lang="en-US" altLang="zh-CN" b="0" kern="0" dirty="0"/>
              <a:t>Not correct for loops with 0 iterations!</a:t>
            </a:r>
          </a:p>
          <a:p>
            <a:pPr marL="800100" lvl="2" indent="0">
              <a:buNone/>
            </a:pPr>
            <a:r>
              <a:rPr lang="en-US" dirty="0">
                <a:latin typeface="Arial" charset="0"/>
              </a:rPr>
              <a:t>for (</a:t>
            </a:r>
            <a:r>
              <a:rPr lang="en-US" dirty="0">
                <a:solidFill>
                  <a:srgbClr val="FF0000"/>
                </a:solidFill>
                <a:latin typeface="Arial" charset="0"/>
              </a:rPr>
              <a:t>n = 0</a:t>
            </a:r>
            <a:r>
              <a:rPr lang="en-US" dirty="0">
                <a:latin typeface="Arial" charset="0"/>
              </a:rPr>
              <a:t>; </a:t>
            </a:r>
            <a:r>
              <a:rPr lang="en-US" dirty="0">
                <a:solidFill>
                  <a:schemeClr val="accent2"/>
                </a:solidFill>
                <a:latin typeface="Arial" charset="0"/>
              </a:rPr>
              <a:t>n &lt; 0</a:t>
            </a:r>
            <a:r>
              <a:rPr lang="en-US" dirty="0">
                <a:latin typeface="Arial" charset="0"/>
              </a:rPr>
              <a:t>; </a:t>
            </a:r>
            <a:r>
              <a:rPr lang="en-US" dirty="0">
                <a:solidFill>
                  <a:srgbClr val="33CC33"/>
                </a:solidFill>
                <a:latin typeface="Arial" charset="0"/>
              </a:rPr>
              <a:t>n++</a:t>
            </a:r>
            <a:r>
              <a:rPr lang="en-US" dirty="0">
                <a:latin typeface="Arial" charset="0"/>
              </a:rPr>
              <a:t>)</a:t>
            </a:r>
            <a:br>
              <a:rPr lang="en-US" dirty="0">
                <a:latin typeface="Arial" charset="0"/>
              </a:rPr>
            </a:br>
            <a:r>
              <a:rPr lang="en-US" dirty="0">
                <a:latin typeface="Arial" charset="0"/>
              </a:rPr>
              <a:t>{</a:t>
            </a:r>
          </a:p>
          <a:p>
            <a:pPr marL="800100" lvl="2" indent="0">
              <a:buNone/>
            </a:pPr>
            <a:r>
              <a:rPr lang="en-US" dirty="0">
                <a:latin typeface="Arial" charset="0"/>
              </a:rPr>
              <a:t> … //Loop body is never executed        </a:t>
            </a:r>
          </a:p>
          <a:p>
            <a:pPr marL="800100" lvl="2" indent="0">
              <a:buNone/>
            </a:pPr>
            <a:r>
              <a:rPr lang="en-US" dirty="0">
                <a:latin typeface="Arial" charset="0"/>
              </a:rPr>
              <a:t>}</a:t>
            </a:r>
          </a:p>
          <a:p>
            <a:r>
              <a:rPr lang="en-US" altLang="zh-CN" b="0" kern="0" dirty="0"/>
              <a:t>But this is a pathological example</a:t>
            </a:r>
          </a:p>
          <a:p>
            <a:pPr lvl="1"/>
            <a:r>
              <a:rPr lang="en-US" altLang="zh-CN" b="0" kern="0" dirty="0"/>
              <a:t>Normal loops should have at least 1 iteration</a:t>
            </a:r>
            <a:endParaRPr lang="en-US" sz="1500" b="0" kern="0" dirty="0">
              <a:latin typeface="Consolas" pitchFamily="49" charset="0"/>
              <a:cs typeface="Consolas" pitchFamily="49" charset="0"/>
            </a:endParaRPr>
          </a:p>
        </p:txBody>
      </p:sp>
    </p:spTree>
    <p:extLst>
      <p:ext uri="{BB962C8B-B14F-4D97-AF65-F5344CB8AC3E}">
        <p14:creationId xmlns:p14="http://schemas.microsoft.com/office/powerpoint/2010/main" val="342945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normAutofit/>
          </a:bodyPr>
          <a:lstStyle/>
          <a:p>
            <a:r>
              <a:rPr lang="en-US" altLang="zh-CN" sz="4400" dirty="0"/>
              <a:t>Larger </a:t>
            </a:r>
            <a:r>
              <a:rPr lang="en-US" sz="4400" dirty="0"/>
              <a:t>Example: FIR filter</a:t>
            </a:r>
          </a:p>
        </p:txBody>
      </p:sp>
      <p:sp>
        <p:nvSpPr>
          <p:cNvPr id="30725" name="Rectangle 3"/>
          <p:cNvSpPr>
            <a:spLocks noGrp="1" noChangeArrowheads="1"/>
          </p:cNvSpPr>
          <p:nvPr>
            <p:ph type="body" idx="1"/>
          </p:nvPr>
        </p:nvSpPr>
        <p:spPr>
          <a:xfrm>
            <a:off x="109289" y="1159728"/>
            <a:ext cx="8229600" cy="5522084"/>
          </a:xfrm>
        </p:spPr>
        <p:txBody>
          <a:bodyPr>
            <a:normAutofit fontScale="77500" lnSpcReduction="20000"/>
          </a:bodyPr>
          <a:lstStyle/>
          <a:p>
            <a:r>
              <a:rPr lang="en-US" b="1" dirty="0"/>
              <a:t>C:</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for (</a:t>
            </a:r>
            <a:r>
              <a:rPr lang="en-US" dirty="0" err="1">
                <a:latin typeface="Tahoma" panose="020B0604030504040204" pitchFamily="34" charset="0"/>
                <a:ea typeface="Tahoma" panose="020B0604030504040204" pitchFamily="34" charset="0"/>
                <a:cs typeface="Tahoma" panose="020B0604030504040204" pitchFamily="34" charset="0"/>
              </a:rPr>
              <a:t>int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=0, f=0; </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&lt;N; </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	f = f + c[</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]*x[</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a:t>
            </a:r>
          </a:p>
          <a:p>
            <a:r>
              <a:rPr lang="en-US" b="1" dirty="0"/>
              <a:t>Assembler:</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loop initiation code</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MOV R0,#0 ; use R0 for loop index </a:t>
            </a:r>
            <a:r>
              <a:rPr lang="en-US" sz="1900" dirty="0" err="1">
                <a:latin typeface="Tahoma" panose="020B0604030504040204" pitchFamily="34" charset="0"/>
                <a:ea typeface="Tahoma" panose="020B0604030504040204" pitchFamily="34" charset="0"/>
                <a:cs typeface="Tahoma" panose="020B0604030504040204" pitchFamily="34" charset="0"/>
              </a:rPr>
              <a:t>i</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MOV R8,#0 ; use R8 for array offset </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ADR R2,N ; get address for variable N</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LDR R1,[R2] ; get value of N and put in register R1</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MOV R2,#0 ; use R2 for f</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ADR R3,c ; load R3 with base address of </a:t>
            </a:r>
            <a:r>
              <a:rPr lang="en-US" sz="1900" dirty="0" err="1">
                <a:latin typeface="Tahoma" panose="020B0604030504040204" pitchFamily="34" charset="0"/>
                <a:ea typeface="Tahoma" panose="020B0604030504040204" pitchFamily="34" charset="0"/>
                <a:cs typeface="Tahoma" panose="020B0604030504040204" pitchFamily="34" charset="0"/>
              </a:rPr>
              <a:t>int</a:t>
            </a:r>
            <a:r>
              <a:rPr lang="en-US" sz="1900" dirty="0">
                <a:latin typeface="Tahoma" panose="020B0604030504040204" pitchFamily="34" charset="0"/>
                <a:ea typeface="Tahoma" panose="020B0604030504040204" pitchFamily="34" charset="0"/>
                <a:cs typeface="Tahoma" panose="020B0604030504040204" pitchFamily="34" charset="0"/>
              </a:rPr>
              <a:t> array c</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ADR R5,x ; load R5 with base address of </a:t>
            </a:r>
            <a:r>
              <a:rPr lang="en-US" sz="1900" dirty="0" err="1">
                <a:latin typeface="Tahoma" panose="020B0604030504040204" pitchFamily="34" charset="0"/>
                <a:ea typeface="Tahoma" panose="020B0604030504040204" pitchFamily="34" charset="0"/>
                <a:cs typeface="Tahoma" panose="020B0604030504040204" pitchFamily="34" charset="0"/>
              </a:rPr>
              <a:t>int</a:t>
            </a:r>
            <a:r>
              <a:rPr lang="en-US" sz="1900" dirty="0">
                <a:latin typeface="Tahoma" panose="020B0604030504040204" pitchFamily="34" charset="0"/>
                <a:ea typeface="Tahoma" panose="020B0604030504040204" pitchFamily="34" charset="0"/>
                <a:cs typeface="Tahoma" panose="020B0604030504040204" pitchFamily="34" charset="0"/>
              </a:rPr>
              <a:t> array x</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loop body</a:t>
            </a:r>
          </a:p>
          <a:p>
            <a:pPr>
              <a:buFont typeface="Monotype Sorts" pitchFamily="2" charset="2"/>
              <a:buNone/>
            </a:pPr>
            <a:r>
              <a:rPr lang="en-US" sz="1900" dirty="0">
                <a:solidFill>
                  <a:srgbClr val="FF0000"/>
                </a:solidFill>
                <a:latin typeface="Tahoma" panose="020B0604030504040204" pitchFamily="34" charset="0"/>
                <a:ea typeface="Tahoma" panose="020B0604030504040204" pitchFamily="34" charset="0"/>
                <a:cs typeface="Tahoma" panose="020B0604030504040204" pitchFamily="34" charset="0"/>
              </a:rPr>
              <a:t>	loop</a:t>
            </a:r>
            <a:r>
              <a:rPr lang="en-US" sz="1900" dirty="0">
                <a:latin typeface="Tahoma" panose="020B0604030504040204" pitchFamily="34" charset="0"/>
                <a:ea typeface="Tahoma" panose="020B0604030504040204" pitchFamily="34" charset="0"/>
                <a:cs typeface="Tahoma" panose="020B0604030504040204" pitchFamily="34" charset="0"/>
              </a:rPr>
              <a:t> LDR R4,[R3,R8] ; load c[</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 at memory address R3+R8</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 into R4</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LDR R6,[R5,R8] 	 ; load x[</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 at memory address R5+R8</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 into R6</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MUL R4,R4,R6 ; compute c[</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]*x[</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 and store result in R4</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ADD R2,R2,R4 ; add into running sum f</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ADD R8,R8,#4 ; add 4 (one word) to array offset R8</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ADD R0,R0,#1 ; add 1 to loop index </a:t>
            </a:r>
            <a:r>
              <a:rPr lang="en-US" sz="1900" dirty="0" err="1">
                <a:latin typeface="Tahoma" panose="020B0604030504040204" pitchFamily="34" charset="0"/>
                <a:ea typeface="Tahoma" panose="020B0604030504040204" pitchFamily="34" charset="0"/>
                <a:cs typeface="Tahoma" panose="020B0604030504040204" pitchFamily="34" charset="0"/>
              </a:rPr>
              <a:t>i</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CMP R0,R1 ; Compare </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 and N</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BLT loop ; if </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 &lt; N, continue and go back to label “</a:t>
            </a:r>
            <a:r>
              <a:rPr lang="en-US" sz="1900" dirty="0">
                <a:solidFill>
                  <a:srgbClr val="FF0000"/>
                </a:solidFill>
                <a:latin typeface="Tahoma" panose="020B0604030504040204" pitchFamily="34" charset="0"/>
                <a:ea typeface="Tahoma" panose="020B0604030504040204" pitchFamily="34" charset="0"/>
                <a:cs typeface="Tahoma" panose="020B0604030504040204" pitchFamily="34" charset="0"/>
              </a:rPr>
              <a:t>loop</a:t>
            </a:r>
            <a:r>
              <a:rPr lang="en-US" sz="1900" dirty="0">
                <a:latin typeface="Tahoma" panose="020B0604030504040204" pitchFamily="34" charset="0"/>
                <a:ea typeface="Tahoma" panose="020B0604030504040204" pitchFamily="34" charset="0"/>
                <a:cs typeface="Tahoma" panose="020B0604030504040204" pitchFamily="34" charset="0"/>
              </a:rPr>
              <a:t>”</a:t>
            </a:r>
          </a:p>
          <a:p>
            <a:pPr>
              <a:buFont typeface="Monotype Sorts" pitchFamily="2" charset="2"/>
              <a:buNone/>
            </a:pPr>
            <a:endParaRPr lang="en-US" sz="1500" dirty="0">
              <a:latin typeface="Consolas" pitchFamily="49" charset="0"/>
              <a:cs typeface="Consolas"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54166060"/>
              </p:ext>
            </p:extLst>
          </p:nvPr>
        </p:nvGraphicFramePr>
        <p:xfrm>
          <a:off x="5417269" y="1672007"/>
          <a:ext cx="3095576" cy="4241800"/>
        </p:xfrm>
        <a:graphic>
          <a:graphicData uri="http://schemas.openxmlformats.org/drawingml/2006/table">
            <a:tbl>
              <a:tblPr firstRow="1" bandRow="1">
                <a:tableStyleId>{5C22544A-7EE6-4342-B048-85BDC9FD1C3A}</a:tableStyleId>
              </a:tblPr>
              <a:tblGrid>
                <a:gridCol w="505400">
                  <a:extLst>
                    <a:ext uri="{9D8B030D-6E8A-4147-A177-3AD203B41FA5}">
                      <a16:colId xmlns:a16="http://schemas.microsoft.com/office/drawing/2014/main" val="2352017086"/>
                    </a:ext>
                  </a:extLst>
                </a:gridCol>
                <a:gridCol w="2590176">
                  <a:extLst>
                    <a:ext uri="{9D8B030D-6E8A-4147-A177-3AD203B41FA5}">
                      <a16:colId xmlns:a16="http://schemas.microsoft.com/office/drawing/2014/main" val="3676263977"/>
                    </a:ext>
                  </a:extLst>
                </a:gridCol>
              </a:tblGrid>
              <a:tr h="370840">
                <a:tc>
                  <a:txBody>
                    <a:bodyPr/>
                    <a:lstStyle/>
                    <a:p>
                      <a:r>
                        <a:rPr lang="en-US" sz="1600" dirty="0" err="1"/>
                        <a:t>Reg</a:t>
                      </a:r>
                      <a:endParaRPr lang="en-US" sz="1600" dirty="0"/>
                    </a:p>
                  </a:txBody>
                  <a:tcPr/>
                </a:tc>
                <a:tc>
                  <a:txBody>
                    <a:bodyPr/>
                    <a:lstStyle/>
                    <a:p>
                      <a:r>
                        <a:rPr lang="en-US" sz="1600" dirty="0"/>
                        <a:t>Meaning </a:t>
                      </a:r>
                    </a:p>
                  </a:txBody>
                  <a:tcPr/>
                </a:tc>
                <a:extLst>
                  <a:ext uri="{0D108BD9-81ED-4DB2-BD59-A6C34878D82A}">
                    <a16:rowId xmlns:a16="http://schemas.microsoft.com/office/drawing/2014/main" val="1755647539"/>
                  </a:ext>
                </a:extLst>
              </a:tr>
              <a:tr h="370840">
                <a:tc>
                  <a:txBody>
                    <a:bodyPr/>
                    <a:lstStyle/>
                    <a:p>
                      <a:r>
                        <a:rPr lang="en-US" sz="1600" dirty="0"/>
                        <a:t>R0</a:t>
                      </a:r>
                    </a:p>
                  </a:txBody>
                  <a:tcPr/>
                </a:tc>
                <a:tc>
                  <a:txBody>
                    <a:bodyPr/>
                    <a:lstStyle/>
                    <a:p>
                      <a:r>
                        <a:rPr lang="en-US" sz="1600" dirty="0"/>
                        <a:t>Loop index </a:t>
                      </a:r>
                      <a:r>
                        <a:rPr lang="en-US" sz="1600" dirty="0" err="1"/>
                        <a:t>i</a:t>
                      </a:r>
                      <a:r>
                        <a:rPr lang="en-US" sz="1600" dirty="0"/>
                        <a:t>, incremented by 1 at each loop iteration</a:t>
                      </a:r>
                    </a:p>
                  </a:txBody>
                  <a:tcPr/>
                </a:tc>
                <a:extLst>
                  <a:ext uri="{0D108BD9-81ED-4DB2-BD59-A6C34878D82A}">
                    <a16:rowId xmlns:a16="http://schemas.microsoft.com/office/drawing/2014/main" val="548322444"/>
                  </a:ext>
                </a:extLst>
              </a:tr>
              <a:tr h="370840">
                <a:tc>
                  <a:txBody>
                    <a:bodyPr/>
                    <a:lstStyle/>
                    <a:p>
                      <a:r>
                        <a:rPr lang="en-US" sz="1600" dirty="0"/>
                        <a:t>R1 </a:t>
                      </a:r>
                    </a:p>
                  </a:txBody>
                  <a:tcPr/>
                </a:tc>
                <a:tc>
                  <a:txBody>
                    <a:bodyPr/>
                    <a:lstStyle/>
                    <a:p>
                      <a:r>
                        <a:rPr lang="en-US" sz="1600" dirty="0"/>
                        <a:t>Loop bound N</a:t>
                      </a:r>
                    </a:p>
                  </a:txBody>
                  <a:tcPr/>
                </a:tc>
                <a:extLst>
                  <a:ext uri="{0D108BD9-81ED-4DB2-BD59-A6C34878D82A}">
                    <a16:rowId xmlns:a16="http://schemas.microsoft.com/office/drawing/2014/main" val="303079949"/>
                  </a:ext>
                </a:extLst>
              </a:tr>
              <a:tr h="370840">
                <a:tc>
                  <a:txBody>
                    <a:bodyPr/>
                    <a:lstStyle/>
                    <a:p>
                      <a:r>
                        <a:rPr lang="en-US" sz="1600" dirty="0"/>
                        <a:t>R2</a:t>
                      </a:r>
                    </a:p>
                  </a:txBody>
                  <a:tcPr/>
                </a:tc>
                <a:tc>
                  <a:txBody>
                    <a:bodyPr/>
                    <a:lstStyle/>
                    <a:p>
                      <a:r>
                        <a:rPr lang="en-US" sz="1600" dirty="0"/>
                        <a:t>Running sum f</a:t>
                      </a:r>
                    </a:p>
                  </a:txBody>
                  <a:tcPr/>
                </a:tc>
                <a:extLst>
                  <a:ext uri="{0D108BD9-81ED-4DB2-BD59-A6C34878D82A}">
                    <a16:rowId xmlns:a16="http://schemas.microsoft.com/office/drawing/2014/main" val="3751848208"/>
                  </a:ext>
                </a:extLst>
              </a:tr>
              <a:tr h="370840">
                <a:tc>
                  <a:txBody>
                    <a:bodyPr/>
                    <a:lstStyle/>
                    <a:p>
                      <a:r>
                        <a:rPr lang="en-US" sz="1600" dirty="0"/>
                        <a:t>R3</a:t>
                      </a:r>
                    </a:p>
                  </a:txBody>
                  <a:tcPr/>
                </a:tc>
                <a:tc>
                  <a:txBody>
                    <a:bodyPr/>
                    <a:lstStyle/>
                    <a:p>
                      <a:r>
                        <a:rPr lang="en-US" sz="1600" dirty="0"/>
                        <a:t>Base address of</a:t>
                      </a:r>
                      <a:r>
                        <a:rPr lang="en-US" sz="1600" baseline="0" dirty="0"/>
                        <a:t> array c</a:t>
                      </a:r>
                      <a:endParaRPr lang="en-US" sz="1600" dirty="0"/>
                    </a:p>
                  </a:txBody>
                  <a:tcPr/>
                </a:tc>
                <a:extLst>
                  <a:ext uri="{0D108BD9-81ED-4DB2-BD59-A6C34878D82A}">
                    <a16:rowId xmlns:a16="http://schemas.microsoft.com/office/drawing/2014/main" val="1979519283"/>
                  </a:ext>
                </a:extLst>
              </a:tr>
              <a:tr h="370840">
                <a:tc>
                  <a:txBody>
                    <a:bodyPr/>
                    <a:lstStyle/>
                    <a:p>
                      <a:r>
                        <a:rPr lang="en-US" sz="1600" dirty="0"/>
                        <a:t>R4</a:t>
                      </a:r>
                    </a:p>
                  </a:txBody>
                  <a:tcPr/>
                </a:tc>
                <a:tc>
                  <a:txBody>
                    <a:bodyPr/>
                    <a:lstStyle/>
                    <a:p>
                      <a:r>
                        <a:rPr lang="en-US" sz="1600" dirty="0"/>
                        <a:t>c[</a:t>
                      </a:r>
                      <a:r>
                        <a:rPr lang="en-US" sz="1600" dirty="0" err="1"/>
                        <a:t>i</a:t>
                      </a:r>
                      <a:r>
                        <a:rPr lang="en-US" sz="1600" dirty="0"/>
                        <a:t>]</a:t>
                      </a:r>
                    </a:p>
                  </a:txBody>
                  <a:tcPr/>
                </a:tc>
                <a:extLst>
                  <a:ext uri="{0D108BD9-81ED-4DB2-BD59-A6C34878D82A}">
                    <a16:rowId xmlns:a16="http://schemas.microsoft.com/office/drawing/2014/main" val="2936173773"/>
                  </a:ext>
                </a:extLst>
              </a:tr>
              <a:tr h="370840">
                <a:tc>
                  <a:txBody>
                    <a:bodyPr/>
                    <a:lstStyle/>
                    <a:p>
                      <a:r>
                        <a:rPr lang="en-US" sz="1600" dirty="0"/>
                        <a:t>R5</a:t>
                      </a:r>
                    </a:p>
                  </a:txBody>
                  <a:tcPr/>
                </a:tc>
                <a:tc>
                  <a:txBody>
                    <a:bodyPr/>
                    <a:lstStyle/>
                    <a:p>
                      <a:r>
                        <a:rPr lang="en-US" sz="1600" dirty="0"/>
                        <a:t>Base address of</a:t>
                      </a:r>
                      <a:r>
                        <a:rPr lang="en-US" sz="1600" baseline="0" dirty="0"/>
                        <a:t> array x</a:t>
                      </a:r>
                      <a:endParaRPr lang="en-US" sz="1600" dirty="0"/>
                    </a:p>
                  </a:txBody>
                  <a:tcPr/>
                </a:tc>
                <a:extLst>
                  <a:ext uri="{0D108BD9-81ED-4DB2-BD59-A6C34878D82A}">
                    <a16:rowId xmlns:a16="http://schemas.microsoft.com/office/drawing/2014/main" val="2140157084"/>
                  </a:ext>
                </a:extLst>
              </a:tr>
              <a:tr h="370840">
                <a:tc>
                  <a:txBody>
                    <a:bodyPr/>
                    <a:lstStyle/>
                    <a:p>
                      <a:r>
                        <a:rPr lang="en-US" sz="1600" dirty="0"/>
                        <a:t>R6</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dirty="0"/>
                        <a:t>x[</a:t>
                      </a:r>
                      <a:r>
                        <a:rPr lang="en-US" sz="1600" dirty="0" err="1"/>
                        <a:t>i</a:t>
                      </a:r>
                      <a:r>
                        <a:rPr lang="en-US" sz="1600" dirty="0"/>
                        <a:t>]</a:t>
                      </a:r>
                    </a:p>
                  </a:txBody>
                  <a:tcPr/>
                </a:tc>
                <a:extLst>
                  <a:ext uri="{0D108BD9-81ED-4DB2-BD59-A6C34878D82A}">
                    <a16:rowId xmlns:a16="http://schemas.microsoft.com/office/drawing/2014/main" val="1776381706"/>
                  </a:ext>
                </a:extLst>
              </a:tr>
              <a:tr h="370840">
                <a:tc>
                  <a:txBody>
                    <a:bodyPr/>
                    <a:lstStyle/>
                    <a:p>
                      <a:r>
                        <a:rPr lang="en-US" sz="1600" dirty="0"/>
                        <a:t>R8</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dirty="0"/>
                        <a:t>Array offset, incremented by 4 at each loop iteration since both c and x are 4-byte </a:t>
                      </a:r>
                      <a:r>
                        <a:rPr lang="en-US" sz="1600" baseline="0" dirty="0" err="1"/>
                        <a:t>int</a:t>
                      </a:r>
                      <a:r>
                        <a:rPr lang="en-US" sz="1600" baseline="0" dirty="0"/>
                        <a:t> arrays</a:t>
                      </a:r>
                      <a:endParaRPr lang="en-US" sz="1600" dirty="0"/>
                    </a:p>
                  </a:txBody>
                  <a:tcPr/>
                </a:tc>
                <a:extLst>
                  <a:ext uri="{0D108BD9-81ED-4DB2-BD59-A6C34878D82A}">
                    <a16:rowId xmlns:a16="http://schemas.microsoft.com/office/drawing/2014/main" val="3988701847"/>
                  </a:ext>
                </a:extLst>
              </a:tr>
            </a:tbl>
          </a:graphicData>
        </a:graphic>
      </p:graphicFrame>
      <p:sp>
        <p:nvSpPr>
          <p:cNvPr id="3" name="Slide Number Placeholder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Tree>
    <p:extLst>
      <p:ext uri="{BB962C8B-B14F-4D97-AF65-F5344CB8AC3E}">
        <p14:creationId xmlns:p14="http://schemas.microsoft.com/office/powerpoint/2010/main" val="65175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a:solidFill>
                  <a:srgbClr val="FF0000"/>
                </a:solidFill>
              </a:rPr>
              <a:t>Loops: Variable # Iterations</a:t>
            </a:r>
            <a:endParaRPr lang="en-US" sz="2800" dirty="0">
              <a:solidFill>
                <a:srgbClr val="FF0000"/>
              </a:solidFill>
            </a:endParaRPr>
          </a:p>
        </p:txBody>
      </p:sp>
      <p:graphicFrame>
        <p:nvGraphicFramePr>
          <p:cNvPr id="433171" name="Group 19"/>
          <p:cNvGraphicFramePr>
            <a:graphicFrameLocks noGrp="1"/>
          </p:cNvGraphicFramePr>
          <p:nvPr>
            <p:ph idx="1"/>
            <p:extLst>
              <p:ext uri="{D42A27DB-BD31-4B8C-83A1-F6EECF244321}">
                <p14:modId xmlns:p14="http://schemas.microsoft.com/office/powerpoint/2010/main" val="2415083828"/>
              </p:ext>
            </p:extLst>
          </p:nvPr>
        </p:nvGraphicFramePr>
        <p:xfrm>
          <a:off x="685799" y="1786996"/>
          <a:ext cx="8025533" cy="3736848"/>
        </p:xfrm>
        <a:graphic>
          <a:graphicData uri="http://schemas.openxmlformats.org/drawingml/2006/table">
            <a:tbl>
              <a:tblPr/>
              <a:tblGrid>
                <a:gridCol w="3443482">
                  <a:extLst>
                    <a:ext uri="{9D8B030D-6E8A-4147-A177-3AD203B41FA5}">
                      <a16:colId xmlns:a16="http://schemas.microsoft.com/office/drawing/2014/main" val="20000"/>
                    </a:ext>
                  </a:extLst>
                </a:gridCol>
                <a:gridCol w="4582051">
                  <a:extLst>
                    <a:ext uri="{9D8B030D-6E8A-4147-A177-3AD203B41FA5}">
                      <a16:colId xmlns:a16="http://schemas.microsoft.com/office/drawing/2014/main" val="20001"/>
                    </a:ext>
                  </a:extLst>
                </a:gridCol>
              </a:tblGrid>
              <a:tr h="35385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GCD(</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a,b</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computes</a:t>
                      </a:r>
                      <a:r>
                        <a:rPr lang="en-US" sz="2000" baseline="0" dirty="0">
                          <a:solidFill>
                            <a:srgbClr val="000000"/>
                          </a:solidFill>
                          <a:latin typeface="Tahoma" panose="020B0604030504040204" pitchFamily="34" charset="0"/>
                          <a:ea typeface="Tahoma" panose="020B0604030504040204" pitchFamily="34" charset="0"/>
                          <a:cs typeface="Tahoma" panose="020B0604030504040204" pitchFamily="34" charset="0"/>
                        </a:rPr>
                        <a:t> the Greatest Common Divisor of a and b</a:t>
                      </a:r>
                      <a:endParaRPr kumimoji="0" lang="en-US" sz="20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while (a != b)</a:t>
                      </a:r>
                      <a:br>
                        <a:rPr kumimoji="0" lang="en-US" sz="20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18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if (a &gt; b) </a:t>
                      </a:r>
                      <a:r>
                        <a:rPr kumimoji="0" lang="en-US" sz="1800" b="1" i="0" u="none" strike="noStrike" cap="none" normalizeH="0" baseline="0" dirty="0">
                          <a:ln>
                            <a:noFill/>
                          </a:ln>
                          <a:solidFill>
                            <a:schemeClr val="accent2"/>
                          </a:solidFill>
                          <a:effectLst/>
                          <a:latin typeface="Tahoma" panose="020B0604030504040204" pitchFamily="34" charset="0"/>
                          <a:ea typeface="Tahoma" panose="020B0604030504040204" pitchFamily="34" charset="0"/>
                          <a:cs typeface="Tahoma" panose="020B0604030504040204" pitchFamily="34" charset="0"/>
                        </a:rPr>
                        <a:t>a = a – b ;</a:t>
                      </a:r>
                      <a:br>
                        <a:rPr kumimoji="0" lang="en-US" sz="18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18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else </a:t>
                      </a:r>
                      <a:r>
                        <a:rPr kumimoji="0" lang="en-US" sz="1800" b="1"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b = b – a;</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LDR	R0, [</a:t>
                      </a:r>
                      <a:r>
                        <a:rPr kumimoji="0" lang="en-US" sz="2000" b="0" i="0" u="none" strike="noStrike" cap="none" normalizeH="0" baseline="0" dirty="0" err="1">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a:t>
                      </a:r>
                      <a:b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LDR	R1, [</a:t>
                      </a:r>
                      <a:r>
                        <a:rPr kumimoji="0" lang="en-US" sz="2000" b="0" i="0" u="none" strike="noStrike" cap="none" normalizeH="0" baseline="0" dirty="0" err="1">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(b)]</a:t>
                      </a:r>
                      <a:endParaRPr kumimoji="0" lang="en-US" sz="24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top:	CMP	R0, R1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BEQ	done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ITE</a:t>
                      </a:r>
                      <a:r>
                        <a:rPr kumimoji="0" lang="en-US" sz="18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GT </a:t>
                      </a:r>
                      <a:r>
                        <a:rPr lang="en-US" sz="2000" b="0" dirty="0">
                          <a:solidFill>
                            <a:srgbClr val="000000"/>
                          </a:solidFill>
                          <a:latin typeface="Tahoma" panose="020B0604030504040204" pitchFamily="34" charset="0"/>
                          <a:ea typeface="Tahoma" panose="020B0604030504040204" pitchFamily="34" charset="0"/>
                          <a:cs typeface="Tahoma" panose="020B0604030504040204" pitchFamily="34" charset="0"/>
                        </a:rPr>
                        <a:t>;If-Then-Else: next 	;2 instructions are conditional</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accent2"/>
                          </a:solidFill>
                          <a:effectLst/>
                          <a:latin typeface="Tahoma" panose="020B0604030504040204" pitchFamily="34" charset="0"/>
                          <a:ea typeface="Tahoma" panose="020B0604030504040204" pitchFamily="34" charset="0"/>
                          <a:cs typeface="Tahoma" panose="020B0604030504040204" pitchFamily="34" charset="0"/>
                        </a:rPr>
                        <a:t>             SUBGT	R0,R0,R1 </a:t>
                      </a:r>
                      <a:r>
                        <a:rPr lang="en-US" sz="1800" b="0" kern="1200" dirty="0">
                          <a:solidFill>
                            <a:srgbClr val="000000"/>
                          </a:solidFill>
                          <a:latin typeface="Tahoma" panose="020B0604030504040204" pitchFamily="34" charset="0"/>
                          <a:ea typeface="Tahoma" panose="020B0604030504040204" pitchFamily="34" charset="0"/>
                          <a:cs typeface="Tahoma" panose="020B0604030504040204" pitchFamily="34" charset="0"/>
                        </a:rPr>
                        <a:t>;in case</a:t>
                      </a:r>
                      <a:r>
                        <a:rPr lang="en-US" sz="1800" b="0" kern="1200" baseline="0" dirty="0">
                          <a:solidFill>
                            <a:srgbClr val="000000"/>
                          </a:solidFill>
                          <a:latin typeface="Tahoma" panose="020B0604030504040204" pitchFamily="34" charset="0"/>
                          <a:ea typeface="Tahoma" panose="020B0604030504040204" pitchFamily="34" charset="0"/>
                          <a:cs typeface="Tahoma" panose="020B0604030504040204" pitchFamily="34" charset="0"/>
                        </a:rPr>
                        <a:t> GT=1</a:t>
                      </a:r>
                      <a:endParaRPr lang="en-US" sz="1800" b="0" kern="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kumimoji="0" lang="en-US" sz="1800" b="0"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SUBLE	R1,R1,R0 </a:t>
                      </a:r>
                      <a:r>
                        <a:rPr lang="en-US" sz="1800" b="0" kern="12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zh-CN" sz="1800" b="0" kern="1200" dirty="0">
                          <a:solidFill>
                            <a:srgbClr val="000000"/>
                          </a:solidFill>
                          <a:latin typeface="Tahoma" panose="020B0604030504040204" pitchFamily="34" charset="0"/>
                          <a:ea typeface="Tahoma" panose="020B0604030504040204" pitchFamily="34" charset="0"/>
                          <a:cs typeface="Tahoma" panose="020B0604030504040204" pitchFamily="34" charset="0"/>
                        </a:rPr>
                        <a:t>in case </a:t>
                      </a:r>
                      <a:r>
                        <a:rPr lang="en-US" sz="1800" b="0" kern="1200" dirty="0">
                          <a:solidFill>
                            <a:srgbClr val="000000"/>
                          </a:solidFill>
                          <a:latin typeface="Tahoma" panose="020B0604030504040204" pitchFamily="34" charset="0"/>
                          <a:ea typeface="Tahoma" panose="020B0604030504040204" pitchFamily="34" charset="0"/>
                          <a:cs typeface="Tahoma" panose="020B0604030504040204" pitchFamily="34" charset="0"/>
                        </a:rPr>
                        <a:t>GT=0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B top </a:t>
                      </a:r>
                      <a:r>
                        <a:rPr lang="en-US" sz="1800" b="0" kern="1200" dirty="0">
                          <a:solidFill>
                            <a:srgbClr val="000000"/>
                          </a:solidFill>
                          <a:latin typeface="Tahoma" panose="020B0604030504040204" pitchFamily="34" charset="0"/>
                          <a:ea typeface="Tahoma" panose="020B0604030504040204" pitchFamily="34" charset="0"/>
                          <a:cs typeface="Tahoma" panose="020B0604030504040204" pitchFamily="34" charset="0"/>
                        </a:rPr>
                        <a:t>;go back to top</a:t>
                      </a:r>
                      <a:b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done:</a:t>
                      </a:r>
                      <a:r>
                        <a:rPr kumimoji="0" lang="en-US" sz="18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STR	R0, [</a:t>
                      </a:r>
                      <a:r>
                        <a:rPr kumimoji="0" lang="en-US" sz="2000" b="0" i="0" u="none" strike="noStrike" cap="none" normalizeH="0" baseline="0" dirty="0" err="1">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a:t>
                      </a:r>
                      <a:b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STR	R1, [</a:t>
                      </a:r>
                      <a:r>
                        <a:rPr kumimoji="0" lang="en-US" sz="2000" b="0" i="0" u="none" strike="noStrike" cap="none" normalizeH="0" baseline="0" dirty="0" err="1">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(b)]</a:t>
                      </a:r>
                      <a:endParaRPr kumimoji="0" lang="en-US" sz="24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27</a:t>
            </a:fld>
            <a:endParaRPr lang="en-US"/>
          </a:p>
        </p:txBody>
      </p:sp>
    </p:spTree>
    <p:extLst>
      <p:ext uri="{BB962C8B-B14F-4D97-AF65-F5344CB8AC3E}">
        <p14:creationId xmlns:p14="http://schemas.microsoft.com/office/powerpoint/2010/main" val="1169116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28</a:t>
            </a:fld>
            <a:endParaRPr lang="en-US"/>
          </a:p>
        </p:txBody>
      </p:sp>
      <p:sp>
        <p:nvSpPr>
          <p:cNvPr id="6" name="Rectangle 2"/>
          <p:cNvSpPr txBox="1">
            <a:spLocks noChangeArrowheads="1"/>
          </p:cNvSpPr>
          <p:nvPr/>
        </p:nvSpPr>
        <p:spPr bwMode="auto">
          <a:xfrm>
            <a:off x="632882" y="22013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sz="4000" b="0" kern="0" dirty="0">
                <a:solidFill>
                  <a:srgbClr val="FF0000"/>
                </a:solidFill>
              </a:rPr>
              <a:t>Summary</a:t>
            </a:r>
          </a:p>
        </p:txBody>
      </p:sp>
      <p:sp>
        <p:nvSpPr>
          <p:cNvPr id="8" name="Rectangle 3"/>
          <p:cNvSpPr txBox="1">
            <a:spLocks noChangeArrowheads="1"/>
          </p:cNvSpPr>
          <p:nvPr/>
        </p:nvSpPr>
        <p:spPr bwMode="auto">
          <a:xfrm>
            <a:off x="228600" y="1220688"/>
            <a:ext cx="8229600" cy="478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altLang="zh-CN" b="0" kern="0" dirty="0"/>
              <a:t>ARM programming model</a:t>
            </a:r>
          </a:p>
          <a:p>
            <a:r>
              <a:rPr lang="en-US" altLang="zh-CN" b="0" kern="0" dirty="0"/>
              <a:t>Two alternative control flow schemes:</a:t>
            </a:r>
          </a:p>
          <a:p>
            <a:pPr lvl="1"/>
            <a:r>
              <a:rPr lang="en-US" altLang="zh-CN" b="0" kern="0" dirty="0"/>
              <a:t>Branch (conditional) instructions</a:t>
            </a:r>
          </a:p>
          <a:p>
            <a:pPr lvl="1"/>
            <a:r>
              <a:rPr lang="en-US" altLang="zh-CN" b="0" kern="0" dirty="0"/>
              <a:t>ITE family of instructions</a:t>
            </a:r>
          </a:p>
          <a:p>
            <a:r>
              <a:rPr lang="en-US" altLang="zh-CN" b="0" kern="0" dirty="0"/>
              <a:t>Loops</a:t>
            </a:r>
          </a:p>
          <a:p>
            <a:pPr lvl="1"/>
            <a:r>
              <a:rPr lang="en-US" altLang="zh-CN" b="0" kern="0"/>
              <a:t>Two options</a:t>
            </a:r>
            <a:endParaRPr lang="en-US" sz="1500" b="0" kern="0" dirty="0">
              <a:latin typeface="Consolas" pitchFamily="49" charset="0"/>
              <a:cs typeface="Consolas" pitchFamily="49" charset="0"/>
            </a:endParaRPr>
          </a:p>
        </p:txBody>
      </p:sp>
    </p:spTree>
    <p:extLst>
      <p:ext uri="{BB962C8B-B14F-4D97-AF65-F5344CB8AC3E}">
        <p14:creationId xmlns:p14="http://schemas.microsoft.com/office/powerpoint/2010/main" val="268495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Comparison Instructions</a:t>
            </a:r>
          </a:p>
        </p:txBody>
      </p:sp>
      <p:sp>
        <p:nvSpPr>
          <p:cNvPr id="13317" name="Rectangle 3"/>
          <p:cNvSpPr>
            <a:spLocks noGrp="1" noChangeArrowheads="1"/>
          </p:cNvSpPr>
          <p:nvPr>
            <p:ph type="body" idx="1"/>
          </p:nvPr>
        </p:nvSpPr>
        <p:spPr/>
        <p:txBody>
          <a:bodyPr/>
          <a:lstStyle/>
          <a:p>
            <a:r>
              <a:rPr lang="en-US" dirty="0"/>
              <a:t>These instructions set only the NZCV bits of CPSR, with no other effect.</a:t>
            </a:r>
          </a:p>
          <a:p>
            <a:pPr lvl="1"/>
            <a:r>
              <a:rPr lang="en-US" dirty="0"/>
              <a:t>CMP : compare</a:t>
            </a:r>
          </a:p>
          <a:p>
            <a:pPr lvl="1"/>
            <a:r>
              <a:rPr lang="en-US" dirty="0"/>
              <a:t>CMN : negated compare</a:t>
            </a:r>
          </a:p>
          <a:p>
            <a:pPr lvl="1"/>
            <a:r>
              <a:rPr lang="en-US" dirty="0"/>
              <a:t>TST : bit-wise test</a:t>
            </a:r>
          </a:p>
          <a:p>
            <a:pPr lvl="1"/>
            <a:r>
              <a:rPr lang="en-US" dirty="0"/>
              <a:t>TEQ : bit-wise negated test</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3</a:t>
            </a:fld>
            <a:endParaRPr lang="en-US" b="0" dirty="0">
              <a:solidFill>
                <a:prstClr val="black">
                  <a:tint val="75000"/>
                </a:prstClr>
              </a:solidFill>
              <a:latin typeface="Calibri"/>
            </a:endParaRPr>
          </a:p>
        </p:txBody>
      </p:sp>
    </p:spTree>
    <p:extLst>
      <p:ext uri="{BB962C8B-B14F-4D97-AF65-F5344CB8AC3E}">
        <p14:creationId xmlns:p14="http://schemas.microsoft.com/office/powerpoint/2010/main" val="301243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346" name="Group 314"/>
          <p:cNvGraphicFramePr>
            <a:graphicFrameLocks noGrp="1"/>
          </p:cNvGraphicFramePr>
          <p:nvPr>
            <p:extLst>
              <p:ext uri="{D42A27DB-BD31-4B8C-83A1-F6EECF244321}">
                <p14:modId xmlns:p14="http://schemas.microsoft.com/office/powerpoint/2010/main" val="1882235988"/>
              </p:ext>
            </p:extLst>
          </p:nvPr>
        </p:nvGraphicFramePr>
        <p:xfrm>
          <a:off x="266701" y="428261"/>
          <a:ext cx="8610600" cy="5089744"/>
        </p:xfrm>
        <a:graphic>
          <a:graphicData uri="http://schemas.openxmlformats.org/drawingml/2006/table">
            <a:tbl>
              <a:tblPr/>
              <a:tblGrid>
                <a:gridCol w="1482725">
                  <a:extLst>
                    <a:ext uri="{9D8B030D-6E8A-4147-A177-3AD203B41FA5}">
                      <a16:colId xmlns:a16="http://schemas.microsoft.com/office/drawing/2014/main" val="20000"/>
                    </a:ext>
                  </a:extLst>
                </a:gridCol>
                <a:gridCol w="3646488">
                  <a:extLst>
                    <a:ext uri="{9D8B030D-6E8A-4147-A177-3AD203B41FA5}">
                      <a16:colId xmlns:a16="http://schemas.microsoft.com/office/drawing/2014/main" val="20001"/>
                    </a:ext>
                  </a:extLst>
                </a:gridCol>
                <a:gridCol w="3481387">
                  <a:extLst>
                    <a:ext uri="{9D8B030D-6E8A-4147-A177-3AD203B41FA5}">
                      <a16:colId xmlns:a16="http://schemas.microsoft.com/office/drawing/2014/main" val="20002"/>
                    </a:ext>
                  </a:extLst>
                </a:gridCol>
              </a:tblGrid>
              <a:tr h="5181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ea typeface="Times New Roman" pitchFamily="18" charset="0"/>
                          <a:cs typeface="Arial" charset="0"/>
                        </a:rPr>
                        <a:t>Condition Code</a:t>
                      </a:r>
                      <a:endParaRPr kumimoji="0" lang="en-US" sz="1400" b="0" i="0" u="none" strike="noStrike" cap="none" normalizeH="0" baseline="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ea typeface="Times New Roman" pitchFamily="18" charset="0"/>
                          <a:cs typeface="Arial" charset="0"/>
                        </a:rPr>
                        <a:t>Meaning</a:t>
                      </a:r>
                      <a:endParaRPr kumimoji="0" lang="en-US" sz="1400" b="0" i="0" u="none" strike="noStrike" cap="none" normalizeH="0" baseline="0" dirty="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ea typeface="Times New Roman" pitchFamily="18" charset="0"/>
                          <a:cs typeface="Arial" charset="0"/>
                        </a:rPr>
                        <a:t>Requirements</a:t>
                      </a:r>
                      <a:endParaRPr kumimoji="0" lang="en-US" sz="1400" b="0" i="0" u="none" strike="noStrike" cap="none" normalizeH="0" baseline="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EQ</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Not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Carry set</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Carry clear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MI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Minus/negative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PL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Plus/positive or zero (non-negative)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No 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HI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Unsigned &gt; (“Higher”)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1 &amp;&amp; 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Unsigned ≤ (“Lower or Same”)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0 || 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GE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 (“Greater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&lt; (“Less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GT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&gt; (“Greater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0 &amp;&amp;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 (“Less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1 ||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Always (unconditional)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only used with IT instruction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5"/>
                  </a:ext>
                </a:extLst>
              </a:tr>
            </a:tbl>
          </a:graphicData>
        </a:graphic>
      </p:graphicFrame>
      <p:sp>
        <p:nvSpPr>
          <p:cNvPr id="5" name="Text Box 310"/>
          <p:cNvSpPr txBox="1">
            <a:spLocks noChangeArrowheads="1"/>
          </p:cNvSpPr>
          <p:nvPr/>
        </p:nvSpPr>
        <p:spPr bwMode="auto">
          <a:xfrm>
            <a:off x="304800" y="5518005"/>
            <a:ext cx="861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1400" b="0" dirty="0">
                <a:solidFill>
                  <a:srgbClr val="000000"/>
                </a:solidFill>
                <a:latin typeface="Arial" charset="0"/>
              </a:rPr>
              <a:t> The condition is described as the state of a specific bit in the CPSR register. For example, when we compare two numbers a and b, and they turn out to be equal, we set the Zero bit (Z = 1), because a – b = 0. In this case we have </a:t>
            </a:r>
            <a:r>
              <a:rPr lang="en-US" sz="1400" b="0" dirty="0" err="1">
                <a:solidFill>
                  <a:srgbClr val="000000"/>
                </a:solidFill>
                <a:latin typeface="Arial" charset="0"/>
              </a:rPr>
              <a:t>EQual</a:t>
            </a:r>
            <a:r>
              <a:rPr lang="en-US" sz="1400" b="0" dirty="0">
                <a:solidFill>
                  <a:srgbClr val="000000"/>
                </a:solidFill>
                <a:latin typeface="Arial" charset="0"/>
              </a:rPr>
              <a:t> condition. If the first number was bigger, we would have a Greater Than condition and in the opposite case – Lower Than. There are more conditions, like Lower or Equal (LE), Greater or Equal (GE) and so on. Any one of these may be appended to any instruction mnemonic when used inside an If-Then-Else (IT) block.</a:t>
            </a:r>
          </a:p>
        </p:txBody>
      </p:sp>
      <p:sp>
        <p:nvSpPr>
          <p:cNvPr id="6" name="Rectangle 166"/>
          <p:cNvSpPr txBox="1">
            <a:spLocks noChangeArrowheads="1"/>
          </p:cNvSpPr>
          <p:nvPr/>
        </p:nvSpPr>
        <p:spPr>
          <a:xfrm>
            <a:off x="609600" y="-194734"/>
            <a:ext cx="7772400" cy="1143000"/>
          </a:xfrm>
          <a:prstGeom prst="rect">
            <a:avLst/>
          </a:prstGeom>
        </p:spPr>
        <p:txBody>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b="0" kern="0" dirty="0">
                <a:solidFill>
                  <a:srgbClr val="FF0000"/>
                </a:solidFill>
              </a:rPr>
              <a:t>Condition Codes</a:t>
            </a:r>
          </a:p>
        </p:txBody>
      </p:sp>
      <p:sp>
        <p:nvSpPr>
          <p:cNvPr id="2" name="Slide Number Placeholder 1"/>
          <p:cNvSpPr>
            <a:spLocks noGrp="1"/>
          </p:cNvSpPr>
          <p:nvPr>
            <p:ph type="sldNum" sz="quarter" idx="11"/>
          </p:nvPr>
        </p:nvSpPr>
        <p:spPr/>
        <p:txBody>
          <a:bodyPr/>
          <a:lstStyle/>
          <a:p>
            <a:pPr>
              <a:defRPr/>
            </a:pPr>
            <a:fld id="{E437C3FA-45C9-4666-A5E7-637F30BA6269}" type="slidenum">
              <a:rPr lang="en-US" smtClean="0"/>
              <a:pPr>
                <a:defRPr/>
              </a:pPr>
              <a:t>4</a:t>
            </a:fld>
            <a:endParaRPr lang="en-US"/>
          </a:p>
        </p:txBody>
      </p:sp>
    </p:spTree>
    <p:extLst>
      <p:ext uri="{BB962C8B-B14F-4D97-AF65-F5344CB8AC3E}">
        <p14:creationId xmlns:p14="http://schemas.microsoft.com/office/powerpoint/2010/main" val="176073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t>ARM flow of control</a:t>
            </a:r>
          </a:p>
        </p:txBody>
      </p:sp>
      <p:sp>
        <p:nvSpPr>
          <p:cNvPr id="24581" name="Rectangle 3"/>
          <p:cNvSpPr>
            <a:spLocks noGrp="1" noChangeArrowheads="1"/>
          </p:cNvSpPr>
          <p:nvPr>
            <p:ph type="body" idx="1"/>
          </p:nvPr>
        </p:nvSpPr>
        <p:spPr/>
        <p:txBody>
          <a:bodyPr>
            <a:normAutofit lnSpcReduction="10000"/>
          </a:bodyPr>
          <a:lstStyle/>
          <a:p>
            <a:r>
              <a:rPr lang="en-US" sz="2800" dirty="0"/>
              <a:t>All operations can be performed conditionally, testing CPSR:</a:t>
            </a:r>
          </a:p>
          <a:p>
            <a:pPr lvl="1"/>
            <a:r>
              <a:rPr lang="en-US" sz="2400" dirty="0"/>
              <a:t>EQ, NE, CS, CC, MI, PL, VS, VC, HI, LS, GE, LT, GT, LE</a:t>
            </a:r>
          </a:p>
          <a:p>
            <a:pPr lvl="1"/>
            <a:r>
              <a:rPr lang="en-US" sz="2400" dirty="0"/>
              <a:t>You should never access CPSR bits directly. Always use condition codes for control flow decisions.</a:t>
            </a:r>
          </a:p>
          <a:p>
            <a:r>
              <a:rPr lang="en-US" sz="2800" dirty="0"/>
              <a:t>Branch operation:</a:t>
            </a:r>
          </a:p>
          <a:p>
            <a:pPr lvl="1">
              <a:buFont typeface="Monotype Sorts" pitchFamily="2" charset="2"/>
              <a:buNone/>
            </a:pPr>
            <a:r>
              <a:rPr lang="en-US" sz="2400" dirty="0">
                <a:latin typeface="Consolas" pitchFamily="49" charset="0"/>
                <a:cs typeface="Consolas" pitchFamily="49" charset="0"/>
              </a:rPr>
              <a:t>B </a:t>
            </a:r>
            <a:r>
              <a:rPr lang="en-US" sz="2400" dirty="0" err="1">
                <a:latin typeface="Consolas" pitchFamily="49" charset="0"/>
                <a:cs typeface="Consolas" pitchFamily="49" charset="0"/>
              </a:rPr>
              <a:t>fblock</a:t>
            </a:r>
            <a:r>
              <a:rPr lang="en-US" sz="2400" dirty="0">
                <a:latin typeface="Consolas" pitchFamily="49" charset="0"/>
                <a:cs typeface="Consolas" pitchFamily="49" charset="0"/>
              </a:rPr>
              <a:t> ;branch to code line with label 			       ;“</a:t>
            </a:r>
            <a:r>
              <a:rPr lang="en-US" sz="2400" dirty="0" err="1">
                <a:latin typeface="Consolas" pitchFamily="49" charset="0"/>
                <a:cs typeface="Consolas" pitchFamily="49" charset="0"/>
              </a:rPr>
              <a:t>fblock</a:t>
            </a:r>
            <a:r>
              <a:rPr lang="en-US" sz="2400" dirty="0">
                <a:latin typeface="Consolas" pitchFamily="49" charset="0"/>
                <a:cs typeface="Consolas" pitchFamily="49" charset="0"/>
              </a:rPr>
              <a:t>”</a:t>
            </a:r>
          </a:p>
          <a:p>
            <a:pPr lvl="1"/>
            <a:r>
              <a:rPr lang="en-US" sz="2400" dirty="0"/>
              <a:t>Can be performed conditionally.</a:t>
            </a:r>
          </a:p>
          <a:p>
            <a:pPr marL="342900" lvl="1" indent="0">
              <a:buNone/>
            </a:pPr>
            <a:r>
              <a:rPr lang="en-US" sz="2400" dirty="0"/>
              <a:t>BNE </a:t>
            </a:r>
            <a:r>
              <a:rPr lang="en-US" sz="2400" dirty="0" err="1"/>
              <a:t>fblock</a:t>
            </a:r>
            <a:r>
              <a:rPr lang="en-US" sz="2400" dirty="0"/>
              <a:t> </a:t>
            </a:r>
            <a:r>
              <a:rPr lang="en-US" sz="2400" dirty="0">
                <a:latin typeface="Consolas" pitchFamily="49" charset="0"/>
                <a:cs typeface="Consolas" pitchFamily="49" charset="0"/>
              </a:rPr>
              <a:t>;branch to code line with label 			       			  ;“</a:t>
            </a:r>
            <a:r>
              <a:rPr lang="en-US" sz="2400" dirty="0" err="1">
                <a:latin typeface="Consolas" pitchFamily="49" charset="0"/>
                <a:cs typeface="Consolas" pitchFamily="49" charset="0"/>
              </a:rPr>
              <a:t>fblock</a:t>
            </a:r>
            <a:r>
              <a:rPr lang="en-US" sz="2400" dirty="0">
                <a:latin typeface="Consolas" pitchFamily="49" charset="0"/>
                <a:cs typeface="Consolas" pitchFamily="49" charset="0"/>
              </a:rPr>
              <a:t>” if NE bit is set in CPSR</a:t>
            </a:r>
            <a:endParaRPr lang="en-US" sz="2400"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301891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115" name="Group 179"/>
          <p:cNvGraphicFramePr>
            <a:graphicFrameLocks noGrp="1"/>
          </p:cNvGraphicFramePr>
          <p:nvPr>
            <p:extLst>
              <p:ext uri="{D42A27DB-BD31-4B8C-83A1-F6EECF244321}">
                <p14:modId xmlns:p14="http://schemas.microsoft.com/office/powerpoint/2010/main" val="75413143"/>
              </p:ext>
            </p:extLst>
          </p:nvPr>
        </p:nvGraphicFramePr>
        <p:xfrm>
          <a:off x="436563" y="1340909"/>
          <a:ext cx="8229600" cy="3136901"/>
        </p:xfrm>
        <a:graphic>
          <a:graphicData uri="http://schemas.openxmlformats.org/drawingml/2006/table">
            <a:tbl>
              <a:tblPr/>
              <a:tblGrid>
                <a:gridCol w="2098675">
                  <a:extLst>
                    <a:ext uri="{9D8B030D-6E8A-4147-A177-3AD203B41FA5}">
                      <a16:colId xmlns:a16="http://schemas.microsoft.com/office/drawing/2014/main" val="20000"/>
                    </a:ext>
                  </a:extLst>
                </a:gridCol>
                <a:gridCol w="2284412">
                  <a:extLst>
                    <a:ext uri="{9D8B030D-6E8A-4147-A177-3AD203B41FA5}">
                      <a16:colId xmlns:a16="http://schemas.microsoft.com/office/drawing/2014/main" val="20001"/>
                    </a:ext>
                  </a:extLst>
                </a:gridCol>
                <a:gridCol w="671513">
                  <a:extLst>
                    <a:ext uri="{9D8B030D-6E8A-4147-A177-3AD203B41FA5}">
                      <a16:colId xmlns:a16="http://schemas.microsoft.com/office/drawing/2014/main" val="20002"/>
                    </a:ext>
                  </a:extLst>
                </a:gridCol>
                <a:gridCol w="3175000">
                  <a:extLst>
                    <a:ext uri="{9D8B030D-6E8A-4147-A177-3AD203B41FA5}">
                      <a16:colId xmlns:a16="http://schemas.microsoft.com/office/drawing/2014/main" val="20003"/>
                    </a:ext>
                  </a:extLst>
                </a:gridCol>
              </a:tblGrid>
              <a:tr h="42386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a:ln>
                            <a:noFill/>
                          </a:ln>
                          <a:solidFill>
                            <a:srgbClr val="000000"/>
                          </a:solidFill>
                          <a:effectLst/>
                          <a:latin typeface="Arial" charset="0"/>
                          <a:cs typeface="Times New Roman" pitchFamily="18" charset="0"/>
                        </a:rPr>
                        <a:t>Branch Instructions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Operation</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{S}</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Notes</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5086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B{c}	</a:t>
                      </a:r>
                      <a:r>
                        <a:rPr kumimoji="0" lang="en-US" sz="2000" b="0" i="0" u="none" strike="noStrike" cap="none" normalizeH="0" baseline="0">
                          <a:ln>
                            <a:noFill/>
                          </a:ln>
                          <a:solidFill>
                            <a:srgbClr val="000000"/>
                          </a:solidFill>
                          <a:effectLst/>
                          <a:latin typeface="Tahoma" pitchFamily="34" charset="0"/>
                        </a:rPr>
                        <a:t>	</a:t>
                      </a:r>
                      <a:r>
                        <a:rPr kumimoji="0" lang="en-US" sz="1400" b="0" i="0" u="none" strike="noStrike" cap="none" normalizeH="0" baseline="0">
                          <a:ln>
                            <a:noFill/>
                          </a:ln>
                          <a:solidFill>
                            <a:srgbClr val="000000"/>
                          </a:solidFill>
                          <a:effectLst/>
                          <a:latin typeface="Arial" charset="0"/>
                          <a:cs typeface="Times New Roman" pitchFamily="18" charset="0"/>
                        </a:rPr>
                        <a:t>label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PC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PC + imm</a:t>
                      </a:r>
                      <a:endPar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n/a</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“c” is an </a:t>
                      </a:r>
                      <a:r>
                        <a:rPr kumimoji="0" lang="en-US" sz="1400" b="0" i="1" u="none" strike="noStrike" cap="none" normalizeH="0" baseline="0">
                          <a:ln>
                            <a:noFill/>
                          </a:ln>
                          <a:solidFill>
                            <a:srgbClr val="000000"/>
                          </a:solidFill>
                          <a:effectLst/>
                          <a:latin typeface="Arial" charset="0"/>
                        </a:rPr>
                        <a:t>optional</a:t>
                      </a:r>
                      <a:r>
                        <a:rPr kumimoji="0" lang="en-US" sz="1400" b="0" i="0" u="none" strike="noStrike" cap="none" normalizeH="0" baseline="0">
                          <a:ln>
                            <a:noFill/>
                          </a:ln>
                          <a:solidFill>
                            <a:srgbClr val="000000"/>
                          </a:solidFill>
                          <a:effectLst/>
                          <a:latin typeface="Arial" charset="0"/>
                        </a:rPr>
                        <a:t> condition code</a:t>
                      </a:r>
                      <a:br>
                        <a:rPr kumimoji="0" lang="en-US" sz="1400" b="0" i="0" u="none" strike="noStrike" cap="none" normalizeH="0" baseline="0">
                          <a:ln>
                            <a:noFill/>
                          </a:ln>
                          <a:solidFill>
                            <a:srgbClr val="000000"/>
                          </a:solidFill>
                          <a:effectLst/>
                          <a:latin typeface="Arial" charset="0"/>
                        </a:rPr>
                      </a:br>
                      <a:r>
                        <a:rPr kumimoji="0" lang="en-US" sz="1400" b="0" i="0" u="none" strike="noStrike" cap="none" normalizeH="0" baseline="0">
                          <a:ln>
                            <a:noFill/>
                          </a:ln>
                          <a:solidFill>
                            <a:srgbClr val="000000"/>
                          </a:solidFill>
                          <a:effectLst/>
                          <a:latin typeface="Arial" charset="0"/>
                        </a:rPr>
                        <a:t>(see next slide)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7207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IT</a:t>
                      </a:r>
                      <a:r>
                        <a:rPr kumimoji="0" lang="en-US" sz="1400" b="0" i="1" u="none" strike="noStrike" cap="none" normalizeH="0" baseline="0" dirty="0">
                          <a:ln>
                            <a:noFill/>
                          </a:ln>
                          <a:solidFill>
                            <a:srgbClr val="000000"/>
                          </a:solidFill>
                          <a:effectLst/>
                          <a:latin typeface="Arial" charset="0"/>
                          <a:cs typeface="Times New Roman" pitchFamily="18" charset="0"/>
                        </a:rPr>
                        <a:t>c</a:t>
                      </a:r>
                      <a:r>
                        <a:rPr kumimoji="0" lang="en-US" sz="1400" b="0" i="1" u="none" strike="noStrike" cap="none" normalizeH="0" baseline="-30000" dirty="0">
                          <a:ln>
                            <a:noFill/>
                          </a:ln>
                          <a:solidFill>
                            <a:srgbClr val="000000"/>
                          </a:solidFill>
                          <a:effectLst/>
                          <a:latin typeface="Arial" charset="0"/>
                          <a:cs typeface="Times New Roman" pitchFamily="18" charset="0"/>
                        </a:rPr>
                        <a:t>1</a:t>
                      </a:r>
                      <a:r>
                        <a:rPr kumimoji="0" lang="en-US" sz="1400" b="0" i="1" u="none" strike="noStrike" cap="none" normalizeH="0" baseline="0" dirty="0">
                          <a:ln>
                            <a:noFill/>
                          </a:ln>
                          <a:solidFill>
                            <a:srgbClr val="000000"/>
                          </a:solidFill>
                          <a:effectLst/>
                          <a:latin typeface="Arial" charset="0"/>
                          <a:cs typeface="Times New Roman" pitchFamily="18" charset="0"/>
                        </a:rPr>
                        <a:t>c</a:t>
                      </a:r>
                      <a:r>
                        <a:rPr kumimoji="0" lang="en-US" sz="1400" b="0" i="1" u="none" strike="noStrike" cap="none" normalizeH="0" baseline="-30000" dirty="0">
                          <a:ln>
                            <a:noFill/>
                          </a:ln>
                          <a:solidFill>
                            <a:srgbClr val="000000"/>
                          </a:solidFill>
                          <a:effectLst/>
                          <a:latin typeface="Arial" charset="0"/>
                          <a:cs typeface="Times New Roman" pitchFamily="18" charset="0"/>
                        </a:rPr>
                        <a:t>2</a:t>
                      </a:r>
                      <a:r>
                        <a:rPr kumimoji="0" lang="en-US" sz="1400" b="0" i="1" u="none" strike="noStrike" cap="none" normalizeH="0" baseline="0" dirty="0">
                          <a:ln>
                            <a:noFill/>
                          </a:ln>
                          <a:solidFill>
                            <a:srgbClr val="000000"/>
                          </a:solidFill>
                          <a:effectLst/>
                          <a:latin typeface="Arial" charset="0"/>
                          <a:cs typeface="Times New Roman" pitchFamily="18" charset="0"/>
                        </a:rPr>
                        <a:t>c</a:t>
                      </a:r>
                      <a:r>
                        <a:rPr kumimoji="0" lang="en-US" sz="1400" b="0" i="1" u="none" strike="noStrike" cap="none" normalizeH="0" baseline="-30000" dirty="0">
                          <a:ln>
                            <a:noFill/>
                          </a:ln>
                          <a:solidFill>
                            <a:srgbClr val="000000"/>
                          </a:solidFill>
                          <a:effectLst/>
                          <a:latin typeface="Arial" charset="0"/>
                          <a:cs typeface="Times New Roman" pitchFamily="18" charset="0"/>
                        </a:rPr>
                        <a:t>3</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err="1">
                          <a:ln>
                            <a:noFill/>
                          </a:ln>
                          <a:solidFill>
                            <a:srgbClr val="000000"/>
                          </a:solidFill>
                          <a:effectLst/>
                          <a:latin typeface="Arial" charset="0"/>
                          <a:cs typeface="Times New Roman" pitchFamily="18" charset="0"/>
                        </a:rPr>
                        <a:t>cond</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Each </a:t>
                      </a:r>
                      <a:r>
                        <a:rPr kumimoji="0" lang="en-US" sz="1400" b="0" i="1" u="none" strike="noStrike" cap="none" normalizeH="0" baseline="0">
                          <a:ln>
                            <a:noFill/>
                          </a:ln>
                          <a:solidFill>
                            <a:srgbClr val="000000"/>
                          </a:solidFill>
                          <a:effectLst/>
                          <a:latin typeface="Arial" charset="0"/>
                          <a:cs typeface="Times New Roman" pitchFamily="18" charset="0"/>
                        </a:rPr>
                        <a:t>c</a:t>
                      </a:r>
                      <a:r>
                        <a:rPr kumimoji="0" lang="en-US" sz="1400" b="0" i="1" u="none" strike="noStrike" cap="none" normalizeH="0" baseline="-30000">
                          <a:ln>
                            <a:noFill/>
                          </a:ln>
                          <a:solidFill>
                            <a:srgbClr val="000000"/>
                          </a:solidFill>
                          <a:effectLst/>
                          <a:latin typeface="Arial" charset="0"/>
                          <a:cs typeface="Times New Roman" pitchFamily="18" charset="0"/>
                        </a:rPr>
                        <a:t>i</a:t>
                      </a:r>
                      <a:r>
                        <a:rPr kumimoji="0" lang="en-US" sz="1400" b="0" i="0" u="none" strike="noStrike" cap="none" normalizeH="0" baseline="0">
                          <a:ln>
                            <a:noFill/>
                          </a:ln>
                          <a:solidFill>
                            <a:srgbClr val="000000"/>
                          </a:solidFill>
                          <a:effectLst/>
                          <a:latin typeface="Arial" charset="0"/>
                          <a:cs typeface="Times New Roman" pitchFamily="18" charset="0"/>
                        </a:rPr>
                        <a:t> is one of T, E, or </a:t>
                      </a:r>
                      <a:r>
                        <a:rPr kumimoji="0" lang="en-US" sz="1400" b="0" i="1" u="none" strike="noStrike" cap="none" normalizeH="0" baseline="0">
                          <a:ln>
                            <a:noFill/>
                          </a:ln>
                          <a:solidFill>
                            <a:srgbClr val="000000"/>
                          </a:solidFill>
                          <a:effectLst/>
                          <a:latin typeface="Arial" charset="0"/>
                          <a:cs typeface="Times New Roman" pitchFamily="18" charset="0"/>
                        </a:rPr>
                        <a:t>empty</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n/a</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Controls 1-4 instructions in “IT block”</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7207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BL	</a:t>
                      </a:r>
                      <a:r>
                        <a:rPr kumimoji="0" lang="en-US" sz="2000" b="0" i="0" u="none" strike="noStrike" cap="none" normalizeH="0" baseline="0" dirty="0">
                          <a:ln>
                            <a:noFill/>
                          </a:ln>
                          <a:solidFill>
                            <a:srgbClr val="000000"/>
                          </a:solidFill>
                          <a:effectLst/>
                          <a:latin typeface="Tahoma" pitchFamily="34" charset="0"/>
                        </a:rPr>
                        <a:t>	</a:t>
                      </a:r>
                      <a:r>
                        <a:rPr kumimoji="0" lang="en-US" sz="1400" b="0" i="0" u="none" strike="noStrike" cap="none" normalizeH="0" baseline="0" dirty="0">
                          <a:ln>
                            <a:noFill/>
                          </a:ln>
                          <a:solidFill>
                            <a:srgbClr val="000000"/>
                          </a:solidFill>
                          <a:effectLst/>
                          <a:latin typeface="Arial" charset="0"/>
                          <a:cs typeface="Times New Roman" pitchFamily="18" charset="0"/>
                        </a:rPr>
                        <a:t>label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PC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PC + </a:t>
                      </a:r>
                      <a:r>
                        <a:rPr kumimoji="0" lang="en-US" sz="1400" b="0" i="0" u="none" strike="noStrike" cap="none" normalizeH="0" baseline="0" dirty="0" err="1">
                          <a:ln>
                            <a:noFill/>
                          </a:ln>
                          <a:solidFill>
                            <a:srgbClr val="000000"/>
                          </a:solidFill>
                          <a:effectLst/>
                          <a:latin typeface="Arial" charset="0"/>
                          <a:cs typeface="Times New Roman" pitchFamily="18" charset="0"/>
                        </a:rPr>
                        <a:t>imm</a:t>
                      </a:r>
                      <a:r>
                        <a:rPr kumimoji="0" lang="en-US" sz="1400" b="0" i="0" u="none" strike="noStrike" cap="none" normalizeH="0" baseline="0" dirty="0">
                          <a:ln>
                            <a:noFill/>
                          </a:ln>
                          <a:solidFill>
                            <a:srgbClr val="000000"/>
                          </a:solidFill>
                          <a:effectLst/>
                          <a:latin typeface="Arial" charset="0"/>
                          <a:cs typeface="Times New Roman" pitchFamily="18" charset="0"/>
                        </a:rPr>
                        <a:t>;</a:t>
                      </a:r>
                      <a:br>
                        <a:rPr kumimoji="0" lang="en-US" sz="1400" b="0" i="0" u="none" strike="noStrike" cap="none" normalizeH="0" baseline="0" dirty="0">
                          <a:ln>
                            <a:noFill/>
                          </a:ln>
                          <a:solidFill>
                            <a:srgbClr val="000000"/>
                          </a:solidFill>
                          <a:effectLst/>
                          <a:latin typeface="Arial" charset="0"/>
                          <a:cs typeface="Times New Roman" pitchFamily="18" charset="0"/>
                        </a:rPr>
                      </a:br>
                      <a:r>
                        <a:rPr kumimoji="0" lang="en-US" sz="1400" b="0" i="0" u="none" strike="noStrike" cap="none" normalizeH="0" baseline="0" dirty="0">
                          <a:ln>
                            <a:noFill/>
                          </a:ln>
                          <a:solidFill>
                            <a:srgbClr val="000000"/>
                          </a:solidFill>
                          <a:effectLst/>
                          <a:latin typeface="Arial" charset="0"/>
                          <a:cs typeface="Times New Roman" pitchFamily="18" charset="0"/>
                        </a:rPr>
                        <a:t>LR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err="1">
                          <a:ln>
                            <a:noFill/>
                          </a:ln>
                          <a:solidFill>
                            <a:srgbClr val="000000"/>
                          </a:solidFill>
                          <a:effectLst/>
                          <a:latin typeface="Arial" charset="0"/>
                          <a:cs typeface="Times New Roman" pitchFamily="18" charset="0"/>
                        </a:rPr>
                        <a:t>rtn</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err="1">
                          <a:ln>
                            <a:noFill/>
                          </a:ln>
                          <a:solidFill>
                            <a:srgbClr val="000000"/>
                          </a:solidFill>
                          <a:effectLst/>
                          <a:latin typeface="Arial" charset="0"/>
                          <a:cs typeface="Times New Roman" pitchFamily="18" charset="0"/>
                        </a:rPr>
                        <a:t>adr</a:t>
                      </a:r>
                      <a:endPar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n/a</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Subroutine call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19109028"/>
                  </a:ext>
                </a:extLst>
              </a:tr>
              <a:tr h="7207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BX	</a:t>
                      </a:r>
                      <a:r>
                        <a:rPr kumimoji="0" lang="en-US" sz="2000" b="0" i="0" u="none" strike="noStrike" cap="none" normalizeH="0" baseline="0">
                          <a:ln>
                            <a:noFill/>
                          </a:ln>
                          <a:solidFill>
                            <a:srgbClr val="000000"/>
                          </a:solidFill>
                          <a:effectLst/>
                          <a:latin typeface="Tahoma" pitchFamily="34" charset="0"/>
                        </a:rPr>
                        <a:t>	</a:t>
                      </a:r>
                      <a:r>
                        <a:rPr kumimoji="0" lang="en-US" sz="1400" b="0" i="0" u="none" strike="noStrike" cap="none" normalizeH="0" baseline="0">
                          <a:ln>
                            <a:noFill/>
                          </a:ln>
                          <a:solidFill>
                            <a:srgbClr val="000000"/>
                          </a:solidFill>
                          <a:effectLst/>
                          <a:latin typeface="Arial" charset="0"/>
                          <a:cs typeface="Times New Roman" pitchFamily="18" charset="0"/>
                        </a:rPr>
                        <a:t>reg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PC  </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reg</a:t>
                      </a:r>
                      <a:endPar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rPr>
                        <a:t>n/a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rPr>
                        <a:t>“BX LR” often used as function return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89599240"/>
                  </a:ext>
                </a:extLst>
              </a:tr>
            </a:tbl>
          </a:graphicData>
        </a:graphic>
      </p:graphicFrame>
      <p:sp>
        <p:nvSpPr>
          <p:cNvPr id="57388" name="Rectangle 166"/>
          <p:cNvSpPr>
            <a:spLocks noGrp="1" noChangeArrowheads="1"/>
          </p:cNvSpPr>
          <p:nvPr>
            <p:ph type="title"/>
          </p:nvPr>
        </p:nvSpPr>
        <p:spPr>
          <a:xfrm>
            <a:off x="592667" y="118533"/>
            <a:ext cx="7772400" cy="1143000"/>
          </a:xfrm>
        </p:spPr>
        <p:txBody>
          <a:bodyPr/>
          <a:lstStyle/>
          <a:p>
            <a:r>
              <a:rPr lang="en-US" dirty="0">
                <a:solidFill>
                  <a:srgbClr val="FF0000"/>
                </a:solidFill>
              </a:rPr>
              <a:t>Branch Instructions</a:t>
            </a: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6</a:t>
            </a:fld>
            <a:endParaRPr lang="en-US"/>
          </a:p>
        </p:txBody>
      </p:sp>
    </p:spTree>
    <p:extLst>
      <p:ext uri="{BB962C8B-B14F-4D97-AF65-F5344CB8AC3E}">
        <p14:creationId xmlns:p14="http://schemas.microsoft.com/office/powerpoint/2010/main" val="213370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solidFill>
                  <a:srgbClr val="FF0000"/>
                </a:solidFill>
              </a:rPr>
              <a:t>B{c} Instructions</a:t>
            </a:r>
          </a:p>
        </p:txBody>
      </p:sp>
      <p:graphicFrame>
        <p:nvGraphicFramePr>
          <p:cNvPr id="449628" name="Group 92"/>
          <p:cNvGraphicFramePr>
            <a:graphicFrameLocks noGrp="1"/>
          </p:cNvGraphicFramePr>
          <p:nvPr>
            <p:ph idx="1"/>
            <p:extLst>
              <p:ext uri="{D42A27DB-BD31-4B8C-83A1-F6EECF244321}">
                <p14:modId xmlns:p14="http://schemas.microsoft.com/office/powerpoint/2010/main" val="3384095963"/>
              </p:ext>
            </p:extLst>
          </p:nvPr>
        </p:nvGraphicFramePr>
        <p:xfrm>
          <a:off x="733425" y="1758950"/>
          <a:ext cx="7772400" cy="4114803"/>
        </p:xfrm>
        <a:graphic>
          <a:graphicData uri="http://schemas.openxmlformats.org/drawingml/2006/table">
            <a:tbl>
              <a:tblPr/>
              <a:tblGrid>
                <a:gridCol w="1741488">
                  <a:extLst>
                    <a:ext uri="{9D8B030D-6E8A-4147-A177-3AD203B41FA5}">
                      <a16:colId xmlns:a16="http://schemas.microsoft.com/office/drawing/2014/main" val="20000"/>
                    </a:ext>
                  </a:extLst>
                </a:gridCol>
                <a:gridCol w="1435100">
                  <a:extLst>
                    <a:ext uri="{9D8B030D-6E8A-4147-A177-3AD203B41FA5}">
                      <a16:colId xmlns:a16="http://schemas.microsoft.com/office/drawing/2014/main" val="20001"/>
                    </a:ext>
                  </a:extLst>
                </a:gridCol>
                <a:gridCol w="4595812">
                  <a:extLst>
                    <a:ext uri="{9D8B030D-6E8A-4147-A177-3AD203B41FA5}">
                      <a16:colId xmlns:a16="http://schemas.microsoft.com/office/drawing/2014/main" val="20002"/>
                    </a:ext>
                  </a:extLst>
                </a:gridCol>
              </a:tblGrid>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1" u="none" strike="noStrike" cap="none" normalizeH="0" baseline="0" dirty="0">
                          <a:ln>
                            <a:noFill/>
                          </a:ln>
                          <a:solidFill>
                            <a:srgbClr val="000000"/>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1" u="none" strike="noStrike" cap="none" normalizeH="0" baseline="0" dirty="0">
                          <a:ln>
                            <a:noFill/>
                          </a:ln>
                          <a:solidFill>
                            <a:srgbClr val="000000"/>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1" u="none" strike="noStrike" cap="none" normalizeH="0" baseline="0" dirty="0">
                          <a:ln>
                            <a:noFill/>
                          </a:ln>
                          <a:solidFill>
                            <a:srgbClr val="000000"/>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585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587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Reverse Operands &amp; Use 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r h="585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Reverse Operands &amp; Use 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5"/>
                  </a:ext>
                </a:extLst>
              </a:tr>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Arial"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Arial"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7</a:t>
            </a:fld>
            <a:endParaRPr lang="en-US"/>
          </a:p>
        </p:txBody>
      </p:sp>
    </p:spTree>
    <p:extLst>
      <p:ext uri="{BB962C8B-B14F-4D97-AF65-F5344CB8AC3E}">
        <p14:creationId xmlns:p14="http://schemas.microsoft.com/office/powerpoint/2010/main" val="347561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685800" y="159278"/>
            <a:ext cx="7772400" cy="1143000"/>
          </a:xfrm>
        </p:spPr>
        <p:txBody>
          <a:bodyPr/>
          <a:lstStyle/>
          <a:p>
            <a:r>
              <a:rPr lang="en-US" altLang="zh-CN" dirty="0">
                <a:solidFill>
                  <a:srgbClr val="FF0000"/>
                </a:solidFill>
                <a:latin typeface="Calibri" pitchFamily="34" charset="0"/>
                <a:cs typeface="Calibri" pitchFamily="34" charset="0"/>
              </a:rPr>
              <a:t>I</a:t>
            </a:r>
            <a:r>
              <a:rPr lang="en-US" dirty="0">
                <a:solidFill>
                  <a:srgbClr val="FF0000"/>
                </a:solidFill>
                <a:latin typeface="Calibri" pitchFamily="34" charset="0"/>
                <a:cs typeface="Calibri" pitchFamily="34" charset="0"/>
              </a:rPr>
              <a:t>f-Then Statement with Branch Instruction</a:t>
            </a:r>
          </a:p>
        </p:txBody>
      </p:sp>
      <p:sp>
        <p:nvSpPr>
          <p:cNvPr id="59395" name="Text Box 11"/>
          <p:cNvSpPr txBox="1">
            <a:spLocks noChangeArrowheads="1"/>
          </p:cNvSpPr>
          <p:nvPr/>
        </p:nvSpPr>
        <p:spPr bwMode="auto">
          <a:xfrm>
            <a:off x="3914511" y="1523297"/>
            <a:ext cx="508793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dirty="0">
                <a:solidFill>
                  <a:srgbClr val="000000"/>
                </a:solidFill>
                <a:latin typeface="Calibri" pitchFamily="34" charset="0"/>
                <a:cs typeface="Calibri" pitchFamily="34" charset="0"/>
              </a:rPr>
              <a:t>	</a:t>
            </a:r>
            <a:r>
              <a:rPr lang="en-US" b="0" dirty="0">
                <a:solidFill>
                  <a:srgbClr val="000000"/>
                </a:solidFill>
                <a:latin typeface="Calibri" pitchFamily="34" charset="0"/>
                <a:cs typeface="Calibri" pitchFamily="34" charset="0"/>
              </a:rPr>
              <a:t>LDR	R0, [</a:t>
            </a:r>
            <a:r>
              <a:rPr lang="en-US" b="0" dirty="0" err="1">
                <a:solidFill>
                  <a:srgbClr val="000000"/>
                </a:solidFill>
                <a:latin typeface="Calibri" pitchFamily="34" charset="0"/>
                <a:cs typeface="Calibri" pitchFamily="34" charset="0"/>
              </a:rPr>
              <a:t>addr</a:t>
            </a:r>
            <a:r>
              <a:rPr lang="en-US" b="0" dirty="0">
                <a:solidFill>
                  <a:srgbClr val="000000"/>
                </a:solidFill>
                <a:latin typeface="Calibri" pitchFamily="34" charset="0"/>
                <a:cs typeface="Calibri" pitchFamily="34" charset="0"/>
              </a:rPr>
              <a:t>(a)]</a:t>
            </a:r>
            <a:br>
              <a:rPr lang="en-US" b="0" dirty="0">
                <a:solidFill>
                  <a:srgbClr val="000000"/>
                </a:solidFill>
                <a:latin typeface="Calibri" pitchFamily="34" charset="0"/>
                <a:cs typeface="Calibri" pitchFamily="34" charset="0"/>
              </a:rPr>
            </a:br>
            <a:r>
              <a:rPr lang="en-US" dirty="0">
                <a:solidFill>
                  <a:srgbClr val="000000"/>
                </a:solidFill>
                <a:latin typeface="Calibri" pitchFamily="34" charset="0"/>
                <a:cs typeface="Calibri" pitchFamily="34" charset="0"/>
              </a:rPr>
              <a:t>	CMP	R0,#0 </a:t>
            </a:r>
            <a:r>
              <a:rPr lang="en-US" b="0" dirty="0">
                <a:solidFill>
                  <a:srgbClr val="000000"/>
                </a:solidFill>
                <a:latin typeface="Calibri" pitchFamily="34" charset="0"/>
                <a:cs typeface="Calibri" pitchFamily="34" charset="0"/>
              </a:rPr>
              <a:t>;Compare a with 0</a:t>
            </a:r>
            <a:br>
              <a:rPr lang="en-US" dirty="0">
                <a:solidFill>
                  <a:srgbClr val="000000"/>
                </a:solidFill>
                <a:latin typeface="Calibri" pitchFamily="34" charset="0"/>
                <a:cs typeface="Calibri" pitchFamily="34" charset="0"/>
              </a:rPr>
            </a:br>
            <a:r>
              <a:rPr lang="en-US" dirty="0">
                <a:solidFill>
                  <a:srgbClr val="000000"/>
                </a:solidFill>
                <a:latin typeface="Calibri" pitchFamily="34" charset="0"/>
                <a:cs typeface="Calibri" pitchFamily="34" charset="0"/>
              </a:rPr>
              <a:t>	BNE	L1 </a:t>
            </a:r>
            <a:r>
              <a:rPr lang="en-US" b="0" dirty="0">
                <a:solidFill>
                  <a:srgbClr val="000000"/>
                </a:solidFill>
                <a:latin typeface="Calibri" pitchFamily="34" charset="0"/>
                <a:cs typeface="Calibri" pitchFamily="34" charset="0"/>
              </a:rPr>
              <a:t>;</a:t>
            </a:r>
            <a:r>
              <a:rPr lang="en-US" altLang="zh-CN" b="0" dirty="0">
                <a:solidFill>
                  <a:srgbClr val="000000"/>
                </a:solidFill>
                <a:latin typeface="Calibri" pitchFamily="34" charset="0"/>
                <a:cs typeface="Calibri" pitchFamily="34" charset="0"/>
              </a:rPr>
              <a:t>branch to L1 if not 			     ;equal </a:t>
            </a:r>
            <a:r>
              <a:rPr lang="en-US" b="0" dirty="0">
                <a:solidFill>
                  <a:srgbClr val="000000"/>
                </a:solidFill>
                <a:latin typeface="Calibri" pitchFamily="34" charset="0"/>
                <a:cs typeface="Calibri" pitchFamily="34" charset="0"/>
              </a:rPr>
              <a:t>(a!=0)</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	</a:t>
            </a:r>
            <a:r>
              <a:rPr lang="en-US" b="0" dirty="0">
                <a:solidFill>
                  <a:schemeClr val="accent6"/>
                </a:solidFill>
                <a:latin typeface="Calibri" pitchFamily="34" charset="0"/>
                <a:cs typeface="Calibri" pitchFamily="34" charset="0"/>
              </a:rPr>
              <a:t>LDR	R0,=1</a:t>
            </a:r>
            <a:br>
              <a:rPr lang="en-US" b="0" dirty="0">
                <a:solidFill>
                  <a:schemeClr val="accent6"/>
                </a:solidFill>
                <a:latin typeface="Calibri" pitchFamily="34" charset="0"/>
                <a:cs typeface="Calibri" pitchFamily="34" charset="0"/>
              </a:rPr>
            </a:br>
            <a:r>
              <a:rPr lang="en-US" b="0" dirty="0">
                <a:solidFill>
                  <a:schemeClr val="accent6"/>
                </a:solidFill>
                <a:latin typeface="Calibri" pitchFamily="34" charset="0"/>
                <a:cs typeface="Calibri" pitchFamily="34" charset="0"/>
              </a:rPr>
              <a:t>	STR	R0,</a:t>
            </a:r>
            <a:r>
              <a:rPr lang="en-US" b="0" dirty="0">
                <a:solidFill>
                  <a:srgbClr val="000000"/>
                </a:solidFill>
                <a:latin typeface="Calibri" pitchFamily="34" charset="0"/>
                <a:cs typeface="Calibri" pitchFamily="34" charset="0"/>
              </a:rPr>
              <a:t> [</a:t>
            </a:r>
            <a:r>
              <a:rPr lang="en-US" b="0" dirty="0" err="1">
                <a:solidFill>
                  <a:srgbClr val="000000"/>
                </a:solidFill>
                <a:latin typeface="Calibri" pitchFamily="34" charset="0"/>
                <a:cs typeface="Calibri" pitchFamily="34" charset="0"/>
              </a:rPr>
              <a:t>addr</a:t>
            </a:r>
            <a:r>
              <a:rPr lang="en-US" b="0" dirty="0">
                <a:solidFill>
                  <a:srgbClr val="000000"/>
                </a:solidFill>
                <a:latin typeface="Calibri" pitchFamily="34" charset="0"/>
                <a:cs typeface="Calibri" pitchFamily="34" charset="0"/>
              </a:rPr>
              <a:t>(b)]</a:t>
            </a:r>
            <a:br>
              <a:rPr lang="en-US" b="0" dirty="0">
                <a:solidFill>
                  <a:srgbClr val="000000"/>
                </a:solidFill>
                <a:latin typeface="Calibri" pitchFamily="34" charset="0"/>
                <a:cs typeface="Calibri" pitchFamily="34" charset="0"/>
              </a:rPr>
            </a:br>
            <a:r>
              <a:rPr lang="en-US" dirty="0">
                <a:solidFill>
                  <a:srgbClr val="000000"/>
                </a:solidFill>
                <a:latin typeface="Calibri" pitchFamily="34" charset="0"/>
                <a:cs typeface="Calibri" pitchFamily="34" charset="0"/>
              </a:rPr>
              <a:t>L1:</a:t>
            </a:r>
            <a:r>
              <a:rPr lang="en-US" b="0" dirty="0">
                <a:solidFill>
                  <a:srgbClr val="000000"/>
                </a:solidFill>
                <a:latin typeface="Calibri" pitchFamily="34" charset="0"/>
                <a:cs typeface="Calibri" pitchFamily="34" charset="0"/>
              </a:rPr>
              <a:t>	</a:t>
            </a:r>
          </a:p>
        </p:txBody>
      </p:sp>
      <p:sp>
        <p:nvSpPr>
          <p:cNvPr id="59396" name="AutoShape 5"/>
          <p:cNvSpPr>
            <a:spLocks noChangeArrowheads="1"/>
          </p:cNvSpPr>
          <p:nvPr/>
        </p:nvSpPr>
        <p:spPr bwMode="auto">
          <a:xfrm>
            <a:off x="99483" y="2918355"/>
            <a:ext cx="1419225" cy="1276350"/>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000000"/>
                </a:solidFill>
                <a:latin typeface="Calibri" pitchFamily="34" charset="0"/>
                <a:cs typeface="Calibri" pitchFamily="34" charset="0"/>
              </a:rPr>
              <a:t>a == 0?</a:t>
            </a:r>
          </a:p>
        </p:txBody>
      </p:sp>
      <p:sp>
        <p:nvSpPr>
          <p:cNvPr id="59397" name="Rectangle 6"/>
          <p:cNvSpPr>
            <a:spLocks noChangeArrowheads="1"/>
          </p:cNvSpPr>
          <p:nvPr/>
        </p:nvSpPr>
        <p:spPr bwMode="auto">
          <a:xfrm>
            <a:off x="2085446" y="3297767"/>
            <a:ext cx="1387475" cy="534988"/>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chemeClr val="accent6"/>
                </a:solidFill>
                <a:latin typeface="Calibri" pitchFamily="34" charset="0"/>
                <a:cs typeface="Calibri" pitchFamily="34" charset="0"/>
              </a:rPr>
              <a:t>b </a:t>
            </a:r>
            <a:r>
              <a:rPr lang="en-US" dirty="0">
                <a:solidFill>
                  <a:schemeClr val="accent6"/>
                </a:solidFill>
                <a:latin typeface="Calibri" pitchFamily="34" charset="0"/>
                <a:cs typeface="Calibri" pitchFamily="34" charset="0"/>
                <a:sym typeface="Wingdings" pitchFamily="2" charset="2"/>
              </a:rPr>
              <a:t>= 1</a:t>
            </a:r>
            <a:endParaRPr lang="en-US" dirty="0">
              <a:solidFill>
                <a:schemeClr val="accent6"/>
              </a:solidFill>
              <a:latin typeface="Calibri" pitchFamily="34" charset="0"/>
              <a:cs typeface="Calibri" pitchFamily="34" charset="0"/>
            </a:endParaRPr>
          </a:p>
        </p:txBody>
      </p:sp>
      <p:cxnSp>
        <p:nvCxnSpPr>
          <p:cNvPr id="59398" name="AutoShape 7"/>
          <p:cNvCxnSpPr>
            <a:cxnSpLocks noChangeShapeType="1"/>
            <a:endCxn id="59396" idx="0"/>
          </p:cNvCxnSpPr>
          <p:nvPr/>
        </p:nvCxnSpPr>
        <p:spPr bwMode="auto">
          <a:xfrm>
            <a:off x="809096" y="2477030"/>
            <a:ext cx="0" cy="4413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9" name="AutoShape 8"/>
          <p:cNvCxnSpPr>
            <a:cxnSpLocks noChangeShapeType="1"/>
            <a:stCxn id="59396" idx="3"/>
            <a:endCxn id="59397" idx="1"/>
          </p:cNvCxnSpPr>
          <p:nvPr/>
        </p:nvCxnSpPr>
        <p:spPr bwMode="auto">
          <a:xfrm>
            <a:off x="1518708" y="3556530"/>
            <a:ext cx="566738" cy="95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0" name="AutoShape 9"/>
          <p:cNvCxnSpPr>
            <a:cxnSpLocks noChangeShapeType="1"/>
            <a:stCxn id="59396" idx="2"/>
          </p:cNvCxnSpPr>
          <p:nvPr/>
        </p:nvCxnSpPr>
        <p:spPr bwMode="auto">
          <a:xfrm>
            <a:off x="809096" y="4194705"/>
            <a:ext cx="0" cy="115093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1" name="AutoShape 10"/>
          <p:cNvCxnSpPr>
            <a:cxnSpLocks noChangeShapeType="1"/>
            <a:stCxn id="59397" idx="2"/>
          </p:cNvCxnSpPr>
          <p:nvPr/>
        </p:nvCxnSpPr>
        <p:spPr bwMode="auto">
          <a:xfrm rot="5400000">
            <a:off x="1312333" y="3359680"/>
            <a:ext cx="993775" cy="1939925"/>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02" name="Text Box 12"/>
          <p:cNvSpPr txBox="1">
            <a:spLocks noChangeArrowheads="1"/>
          </p:cNvSpPr>
          <p:nvPr/>
        </p:nvSpPr>
        <p:spPr bwMode="auto">
          <a:xfrm>
            <a:off x="1293282" y="3066934"/>
            <a:ext cx="1031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Yes</a:t>
            </a:r>
          </a:p>
        </p:txBody>
      </p:sp>
      <p:sp>
        <p:nvSpPr>
          <p:cNvPr id="59403" name="Text Box 14"/>
          <p:cNvSpPr txBox="1">
            <a:spLocks noChangeArrowheads="1"/>
          </p:cNvSpPr>
          <p:nvPr/>
        </p:nvSpPr>
        <p:spPr bwMode="auto">
          <a:xfrm>
            <a:off x="839258" y="4087051"/>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No</a:t>
            </a:r>
          </a:p>
        </p:txBody>
      </p:sp>
      <p:sp>
        <p:nvSpPr>
          <p:cNvPr id="12" name="Text Box 14"/>
          <p:cNvSpPr txBox="1">
            <a:spLocks noChangeArrowheads="1"/>
          </p:cNvSpPr>
          <p:nvPr/>
        </p:nvSpPr>
        <p:spPr bwMode="auto">
          <a:xfrm>
            <a:off x="189970" y="4595697"/>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L1:</a:t>
            </a:r>
          </a:p>
        </p:txBody>
      </p:sp>
      <p:sp>
        <p:nvSpPr>
          <p:cNvPr id="13" name="Text Box 12"/>
          <p:cNvSpPr txBox="1">
            <a:spLocks noChangeArrowheads="1"/>
          </p:cNvSpPr>
          <p:nvPr/>
        </p:nvSpPr>
        <p:spPr bwMode="auto">
          <a:xfrm>
            <a:off x="156632" y="1593734"/>
            <a:ext cx="2900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if (a == 0) {b = 1;}</a:t>
            </a:r>
          </a:p>
        </p:txBody>
      </p:sp>
      <p:grpSp>
        <p:nvGrpSpPr>
          <p:cNvPr id="23" name="Group 22"/>
          <p:cNvGrpSpPr/>
          <p:nvPr/>
        </p:nvGrpSpPr>
        <p:grpSpPr>
          <a:xfrm>
            <a:off x="5781999" y="4318474"/>
            <a:ext cx="2166592" cy="1735976"/>
            <a:chOff x="4229752" y="3679868"/>
            <a:chExt cx="1603899" cy="1285119"/>
          </a:xfrm>
        </p:grpSpPr>
        <p:sp>
          <p:nvSpPr>
            <p:cNvPr id="24" name="Rectangle 23"/>
            <p:cNvSpPr/>
            <p:nvPr/>
          </p:nvSpPr>
          <p:spPr>
            <a:xfrm>
              <a:off x="4229752" y="3679868"/>
              <a:ext cx="792941" cy="27341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BNE L1 </a:t>
              </a:r>
              <a:endParaRPr kumimoji="0" lang="en-US" sz="1800" b="0" i="0" u="none" strike="noStrike" kern="0" cap="none" spc="0" normalizeH="0" baseline="0" noProof="0" dirty="0">
                <a:ln>
                  <a:noFill/>
                </a:ln>
                <a:solidFill>
                  <a:prstClr val="white"/>
                </a:solidFill>
                <a:effectLst/>
                <a:uLnTx/>
                <a:uFillTx/>
              </a:endParaRPr>
            </a:p>
          </p:txBody>
        </p:sp>
        <p:sp>
          <p:nvSpPr>
            <p:cNvPr id="25" name="Rectangle 24"/>
            <p:cNvSpPr/>
            <p:nvPr/>
          </p:nvSpPr>
          <p:spPr>
            <a:xfrm>
              <a:off x="4299911" y="3942351"/>
              <a:ext cx="1533740" cy="692095"/>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solidFill>
                  <a:effectLst/>
                  <a:uLnTx/>
                  <a:uFillTx/>
                  <a:latin typeface="Calibri"/>
                </a:rPr>
                <a:t>True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solidFill>
                    <a:schemeClr val="accent6"/>
                  </a:solidFill>
                  <a:latin typeface="Calibri" pitchFamily="34" charset="0"/>
                  <a:cs typeface="Calibri" pitchFamily="34" charset="0"/>
                </a:rPr>
                <a:t>{b = 1;}</a:t>
              </a:r>
              <a:endParaRPr kumimoji="0" lang="en-US" sz="1800" i="0" u="none" strike="noStrike" kern="0" cap="none" spc="0" normalizeH="0" baseline="0" noProof="0" dirty="0">
                <a:ln>
                  <a:noFill/>
                </a:ln>
                <a:solidFill>
                  <a:schemeClr val="accent6"/>
                </a:solidFill>
                <a:effectLst/>
                <a:uLnTx/>
                <a:uFillTx/>
                <a:latin typeface="Calibri"/>
              </a:endParaRPr>
            </a:p>
          </p:txBody>
        </p:sp>
        <p:sp>
          <p:nvSpPr>
            <p:cNvPr id="27" name="Rectangle 26"/>
            <p:cNvSpPr/>
            <p:nvPr/>
          </p:nvSpPr>
          <p:spPr>
            <a:xfrm>
              <a:off x="4259978" y="4691576"/>
              <a:ext cx="324201" cy="27341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L1</a:t>
              </a:r>
              <a:endParaRPr kumimoji="0" lang="en-US" sz="1800" b="0" i="0" u="none" strike="noStrike" kern="0" cap="none" spc="0" normalizeH="0" baseline="0" noProof="0" dirty="0">
                <a:ln>
                  <a:noFill/>
                </a:ln>
                <a:solidFill>
                  <a:prstClr val="white"/>
                </a:solidFill>
                <a:effectLst/>
                <a:uLnTx/>
                <a:uFillTx/>
              </a:endParaRPr>
            </a:p>
          </p:txBody>
        </p:sp>
        <p:cxnSp>
          <p:nvCxnSpPr>
            <p:cNvPr id="28" name="Elbow Connector 27"/>
            <p:cNvCxnSpPr>
              <a:stCxn id="24" idx="1"/>
              <a:endCxn id="27" idx="1"/>
            </p:cNvCxnSpPr>
            <p:nvPr/>
          </p:nvCxnSpPr>
          <p:spPr>
            <a:xfrm rot="10800000" flipH="1" flipV="1">
              <a:off x="4229752" y="3816574"/>
              <a:ext cx="30226" cy="1011708"/>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grpSp>
      <p:sp>
        <p:nvSpPr>
          <p:cNvPr id="31" name="Rectangle 30"/>
          <p:cNvSpPr/>
          <p:nvPr/>
        </p:nvSpPr>
        <p:spPr>
          <a:xfrm>
            <a:off x="5863733" y="3808934"/>
            <a:ext cx="2071819" cy="54102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prstClr val="black"/>
                </a:solidFill>
                <a:effectLst/>
                <a:uLnTx/>
                <a:uFillTx/>
                <a:latin typeface="Calibri"/>
                <a:ea typeface="+mn-ea"/>
                <a:cs typeface="+mn-cs"/>
              </a:rPr>
              <a:t>Compare</a:t>
            </a:r>
            <a:r>
              <a:rPr kumimoji="0" lang="en-US" sz="1800" i="0" u="none" strike="noStrike" kern="0" cap="none" spc="0" normalizeH="0" noProof="0" dirty="0">
                <a:ln>
                  <a:noFill/>
                </a:ln>
                <a:solidFill>
                  <a:prstClr val="black"/>
                </a:solidFill>
                <a:effectLst/>
                <a:uLnTx/>
                <a:uFillTx/>
                <a:latin typeface="Calibri"/>
                <a:ea typeface="+mn-ea"/>
                <a:cs typeface="+mn-cs"/>
              </a:rPr>
              <a:t> a vs. 0</a:t>
            </a:r>
            <a:endParaRPr kumimoji="0" lang="en-US" sz="1800" i="0" u="none" strike="noStrike" kern="0" cap="none" spc="0" normalizeH="0" baseline="0" noProof="0" dirty="0">
              <a:ln>
                <a:noFill/>
              </a:ln>
              <a:solidFill>
                <a:prstClr val="black"/>
              </a:solidFill>
              <a:effectLst/>
              <a:uLnTx/>
              <a:uFillTx/>
              <a:latin typeface="Calibri"/>
              <a:ea typeface="+mn-ea"/>
              <a:cs typeface="+mn-cs"/>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8</a:t>
            </a:fld>
            <a:endParaRPr lang="en-US"/>
          </a:p>
        </p:txBody>
      </p:sp>
      <p:sp>
        <p:nvSpPr>
          <p:cNvPr id="3" name="Rounded Rectangular Callout 2"/>
          <p:cNvSpPr/>
          <p:nvPr/>
        </p:nvSpPr>
        <p:spPr bwMode="auto">
          <a:xfrm>
            <a:off x="7066492" y="950836"/>
            <a:ext cx="1362075" cy="612648"/>
          </a:xfrm>
          <a:prstGeom prst="wedgeRoundRectCallout">
            <a:avLst>
              <a:gd name="adj1" fmla="val -45833"/>
              <a:gd name="adj2" fmla="val 78047"/>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ADR R1, a</a:t>
            </a:r>
          </a:p>
          <a:p>
            <a:pPr marL="0" marR="0" indent="0" algn="l" defTabSz="914400" rtl="0" eaLnBrk="0" fontAlgn="base" latinLnBrk="0" hangingPunct="0">
              <a:lnSpc>
                <a:spcPct val="100000"/>
              </a:lnSpc>
              <a:spcBef>
                <a:spcPct val="0"/>
              </a:spcBef>
              <a:spcAft>
                <a:spcPct val="0"/>
              </a:spcAft>
              <a:buClrTx/>
              <a:buSzTx/>
              <a:buFontTx/>
              <a:buNone/>
              <a:tabLst/>
            </a:pPr>
            <a:r>
              <a:rPr lang="en-US" sz="1600" b="0" dirty="0">
                <a:solidFill>
                  <a:srgbClr val="000000"/>
                </a:solidFill>
                <a:latin typeface="Tahoma" pitchFamily="34" charset="0"/>
              </a:rPr>
              <a:t>LDR R0, [R1]</a:t>
            </a:r>
            <a:endParaRPr kumimoji="0" lang="en-US" sz="1600" b="0" i="0" u="none" strike="noStrike" cap="none" normalizeH="0" baseline="0" dirty="0">
              <a:ln>
                <a:noFill/>
              </a:ln>
              <a:solidFill>
                <a:srgbClr val="000000"/>
              </a:solidFill>
              <a:effectLst/>
              <a:latin typeface="Tahoma" pitchFamily="34" charset="0"/>
            </a:endParaRPr>
          </a:p>
        </p:txBody>
      </p:sp>
      <p:sp>
        <p:nvSpPr>
          <p:cNvPr id="4" name="TextBox 3"/>
          <p:cNvSpPr txBox="1"/>
          <p:nvPr/>
        </p:nvSpPr>
        <p:spPr>
          <a:xfrm>
            <a:off x="6627222" y="605260"/>
            <a:ext cx="2240613" cy="400110"/>
          </a:xfrm>
          <a:prstGeom prst="rect">
            <a:avLst/>
          </a:prstGeom>
          <a:noFill/>
        </p:spPr>
        <p:txBody>
          <a:bodyPr wrap="none" rtlCol="0">
            <a:spAutoFit/>
          </a:bodyPr>
          <a:lstStyle/>
          <a:p>
            <a:r>
              <a:rPr lang="en-US" b="0" dirty="0">
                <a:solidFill>
                  <a:srgbClr val="000000"/>
                </a:solidFill>
                <a:latin typeface="Calibri" pitchFamily="34" charset="0"/>
                <a:cs typeface="Calibri" pitchFamily="34" charset="0"/>
              </a:rPr>
              <a:t>Shorthand</a:t>
            </a:r>
            <a:r>
              <a:rPr lang="en-US" dirty="0"/>
              <a:t> </a:t>
            </a:r>
            <a:r>
              <a:rPr lang="en-US" b="0" dirty="0">
                <a:solidFill>
                  <a:srgbClr val="000000"/>
                </a:solidFill>
                <a:latin typeface="Calibri" pitchFamily="34" charset="0"/>
                <a:cs typeface="Calibri" pitchFamily="34" charset="0"/>
              </a:rPr>
              <a:t>notation</a:t>
            </a:r>
          </a:p>
        </p:txBody>
      </p:sp>
    </p:spTree>
    <p:extLst>
      <p:ext uri="{BB962C8B-B14F-4D97-AF65-F5344CB8AC3E}">
        <p14:creationId xmlns:p14="http://schemas.microsoft.com/office/powerpoint/2010/main" val="207059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58800" y="183568"/>
            <a:ext cx="7772400" cy="1143000"/>
          </a:xfrm>
        </p:spPr>
        <p:txBody>
          <a:bodyPr/>
          <a:lstStyle/>
          <a:p>
            <a:r>
              <a:rPr lang="en-US" sz="4000" dirty="0">
                <a:solidFill>
                  <a:srgbClr val="FF0000"/>
                </a:solidFill>
              </a:rPr>
              <a:t>If-Then-Else Statement with Branch Instruction: Option 1</a:t>
            </a:r>
          </a:p>
        </p:txBody>
      </p:sp>
      <p:sp>
        <p:nvSpPr>
          <p:cNvPr id="61443" name="Text Box 9"/>
          <p:cNvSpPr txBox="1">
            <a:spLocks noChangeArrowheads="1"/>
          </p:cNvSpPr>
          <p:nvPr/>
        </p:nvSpPr>
        <p:spPr bwMode="auto">
          <a:xfrm>
            <a:off x="4501660" y="1237023"/>
            <a:ext cx="43529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ts val="0"/>
              </a:spcBef>
            </a:pPr>
            <a:r>
              <a:rPr lang="en-US" sz="1800" b="0" dirty="0">
                <a:solidFill>
                  <a:srgbClr val="CC0066"/>
                </a:solidFill>
              </a:rPr>
              <a:t>	</a:t>
            </a:r>
            <a:r>
              <a:rPr lang="en-US" sz="1800" b="0" dirty="0">
                <a:solidFill>
                  <a:srgbClr val="000000"/>
                </a:solidFill>
              </a:rPr>
              <a:t>LDR	R0, [</a:t>
            </a:r>
            <a:r>
              <a:rPr lang="en-US" sz="1800" b="0" dirty="0" err="1">
                <a:solidFill>
                  <a:srgbClr val="000000"/>
                </a:solidFill>
              </a:rPr>
              <a:t>addr</a:t>
            </a:r>
            <a:r>
              <a:rPr lang="en-US" sz="1800" b="0" dirty="0">
                <a:solidFill>
                  <a:srgbClr val="000000"/>
                </a:solidFill>
              </a:rPr>
              <a:t>(a)]</a:t>
            </a:r>
            <a:br>
              <a:rPr lang="en-US" sz="1800" b="0" dirty="0">
                <a:solidFill>
                  <a:srgbClr val="000000"/>
                </a:solidFill>
              </a:rPr>
            </a:br>
            <a:r>
              <a:rPr lang="en-US" sz="1800" b="0" dirty="0">
                <a:solidFill>
                  <a:srgbClr val="000000"/>
                </a:solidFill>
              </a:rPr>
              <a:t>	LDR	R1, [</a:t>
            </a:r>
            <a:r>
              <a:rPr lang="en-US" sz="1800" b="0" dirty="0" err="1">
                <a:solidFill>
                  <a:srgbClr val="000000"/>
                </a:solidFill>
              </a:rPr>
              <a:t>addr</a:t>
            </a:r>
            <a:r>
              <a:rPr lang="en-US" sz="1800" b="0" dirty="0">
                <a:solidFill>
                  <a:srgbClr val="000000"/>
                </a:solidFill>
              </a:rPr>
              <a:t>(b)]</a:t>
            </a:r>
            <a:br>
              <a:rPr lang="en-US" sz="1800" b="0" dirty="0">
                <a:solidFill>
                  <a:schemeClr val="accent2"/>
                </a:solidFill>
              </a:rPr>
            </a:br>
            <a:r>
              <a:rPr lang="en-US" sz="1800" b="0" dirty="0">
                <a:solidFill>
                  <a:schemeClr val="accent2"/>
                </a:solidFill>
              </a:rPr>
              <a:t>	</a:t>
            </a:r>
            <a:r>
              <a:rPr lang="en-US" sz="1800" b="0" dirty="0">
                <a:solidFill>
                  <a:srgbClr val="000000"/>
                </a:solidFill>
              </a:rPr>
              <a:t>CMP	R0,R1</a:t>
            </a:r>
            <a:br>
              <a:rPr lang="en-US" sz="1800" b="0" dirty="0">
                <a:solidFill>
                  <a:srgbClr val="000000"/>
                </a:solidFill>
              </a:rPr>
            </a:br>
            <a:r>
              <a:rPr lang="en-US" sz="1800" b="0" dirty="0">
                <a:solidFill>
                  <a:srgbClr val="000000"/>
                </a:solidFill>
              </a:rPr>
              <a:t>	BGT	L1</a:t>
            </a:r>
            <a:br>
              <a:rPr lang="en-US" sz="1800" b="0" dirty="0">
                <a:solidFill>
                  <a:schemeClr val="accent2"/>
                </a:solidFill>
              </a:rPr>
            </a:br>
            <a:r>
              <a:rPr lang="en-US" sz="1800" b="0" dirty="0">
                <a:solidFill>
                  <a:schemeClr val="accent2"/>
                </a:solidFill>
              </a:rPr>
              <a:t>	</a:t>
            </a:r>
            <a:r>
              <a:rPr lang="en-US" sz="1800" b="0" dirty="0">
                <a:solidFill>
                  <a:schemeClr val="accent6"/>
                </a:solidFill>
              </a:rPr>
              <a:t>LDR	R0,=0 </a:t>
            </a:r>
            <a:r>
              <a:rPr lang="en-US" sz="1800" b="0" dirty="0">
                <a:solidFill>
                  <a:srgbClr val="FF0000"/>
                </a:solidFill>
              </a:rPr>
              <a:t>	</a:t>
            </a:r>
          </a:p>
          <a:p>
            <a:pPr>
              <a:spcBef>
                <a:spcPts val="0"/>
              </a:spcBef>
            </a:pPr>
            <a:r>
              <a:rPr lang="en-US" sz="1800" b="0" dirty="0">
                <a:solidFill>
                  <a:srgbClr val="FF0000"/>
                </a:solidFill>
              </a:rPr>
              <a:t>	</a:t>
            </a:r>
            <a:r>
              <a:rPr lang="en-US" sz="1800" b="0" dirty="0">
                <a:solidFill>
                  <a:srgbClr val="000000"/>
                </a:solidFill>
              </a:rPr>
              <a:t>B	L2</a:t>
            </a:r>
            <a:br>
              <a:rPr lang="en-US" sz="1800" b="0" dirty="0">
                <a:solidFill>
                  <a:srgbClr val="000000"/>
                </a:solidFill>
              </a:rPr>
            </a:br>
            <a:r>
              <a:rPr lang="en-US" sz="1800" b="0" dirty="0">
                <a:solidFill>
                  <a:srgbClr val="000000"/>
                </a:solidFill>
              </a:rPr>
              <a:t>L1:	</a:t>
            </a:r>
            <a:r>
              <a:rPr lang="en-US" sz="1800" b="0" dirty="0">
                <a:solidFill>
                  <a:srgbClr val="FF0000"/>
                </a:solidFill>
              </a:rPr>
              <a:t>LDR	R0,=1</a:t>
            </a:r>
            <a:br>
              <a:rPr lang="en-US" sz="1800" b="0" dirty="0">
                <a:solidFill>
                  <a:schemeClr val="accent6"/>
                </a:solidFill>
              </a:rPr>
            </a:br>
            <a:r>
              <a:rPr lang="en-US" sz="1800" b="0" dirty="0">
                <a:solidFill>
                  <a:srgbClr val="000000"/>
                </a:solidFill>
              </a:rPr>
              <a:t>L2:</a:t>
            </a:r>
            <a:r>
              <a:rPr lang="en-US" sz="1800" b="0" dirty="0"/>
              <a:t> </a:t>
            </a:r>
            <a:r>
              <a:rPr lang="en-US" sz="1800" b="0" dirty="0">
                <a:solidFill>
                  <a:srgbClr val="00CC00"/>
                </a:solidFill>
              </a:rPr>
              <a:t>	</a:t>
            </a:r>
            <a:r>
              <a:rPr lang="en-US" sz="1800" b="0" dirty="0">
                <a:solidFill>
                  <a:srgbClr val="000000"/>
                </a:solidFill>
              </a:rPr>
              <a:t>STR	R0, [</a:t>
            </a:r>
            <a:r>
              <a:rPr lang="en-US" sz="1800" b="0" dirty="0" err="1">
                <a:solidFill>
                  <a:srgbClr val="000000"/>
                </a:solidFill>
              </a:rPr>
              <a:t>addr</a:t>
            </a:r>
            <a:r>
              <a:rPr lang="en-US" sz="1800" b="0" dirty="0">
                <a:solidFill>
                  <a:srgbClr val="000000"/>
                </a:solidFill>
              </a:rPr>
              <a:t>(c)]</a:t>
            </a:r>
            <a:br>
              <a:rPr lang="en-US" sz="1800" b="0" dirty="0">
                <a:solidFill>
                  <a:srgbClr val="000000"/>
                </a:solidFill>
              </a:rPr>
            </a:br>
            <a:r>
              <a:rPr lang="en-US" sz="1800" b="0" dirty="0">
                <a:solidFill>
                  <a:srgbClr val="000000"/>
                </a:solidFill>
              </a:rPr>
              <a:t>	…</a:t>
            </a:r>
          </a:p>
        </p:txBody>
      </p:sp>
      <p:grpSp>
        <p:nvGrpSpPr>
          <p:cNvPr id="61444" name="Group 20"/>
          <p:cNvGrpSpPr>
            <a:grpSpLocks/>
          </p:cNvGrpSpPr>
          <p:nvPr/>
        </p:nvGrpSpPr>
        <p:grpSpPr bwMode="auto">
          <a:xfrm>
            <a:off x="401638" y="2104671"/>
            <a:ext cx="3689350" cy="4291012"/>
            <a:chOff x="253" y="1101"/>
            <a:chExt cx="2324" cy="2703"/>
          </a:xfrm>
        </p:grpSpPr>
        <p:sp>
          <p:nvSpPr>
            <p:cNvPr id="61445" name="AutoShape 3"/>
            <p:cNvSpPr>
              <a:spLocks noChangeArrowheads="1"/>
            </p:cNvSpPr>
            <p:nvPr/>
          </p:nvSpPr>
          <p:spPr bwMode="auto">
            <a:xfrm>
              <a:off x="962" y="1379"/>
              <a:ext cx="894" cy="804"/>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000000"/>
                  </a:solidFill>
                </a:rPr>
                <a:t>a&lt;=b?</a:t>
              </a:r>
            </a:p>
          </p:txBody>
        </p:sp>
        <p:sp>
          <p:nvSpPr>
            <p:cNvPr id="61446" name="Rectangle 4"/>
            <p:cNvSpPr>
              <a:spLocks noChangeArrowheads="1"/>
            </p:cNvSpPr>
            <p:nvPr/>
          </p:nvSpPr>
          <p:spPr bwMode="auto">
            <a:xfrm>
              <a:off x="1703" y="2283"/>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rgbClr val="FF0000"/>
                  </a:solidFill>
                </a:rPr>
                <a:t>c </a:t>
              </a:r>
              <a:r>
                <a:rPr lang="en-US" dirty="0">
                  <a:solidFill>
                    <a:srgbClr val="FF0000"/>
                  </a:solidFill>
                  <a:sym typeface="Wingdings" pitchFamily="2" charset="2"/>
                </a:rPr>
                <a:t>= 1</a:t>
              </a:r>
              <a:endParaRPr lang="en-US" dirty="0">
                <a:solidFill>
                  <a:srgbClr val="FF0000"/>
                </a:solidFill>
              </a:endParaRPr>
            </a:p>
          </p:txBody>
        </p:sp>
        <p:cxnSp>
          <p:nvCxnSpPr>
            <p:cNvPr id="61447" name="AutoShape 5"/>
            <p:cNvCxnSpPr>
              <a:cxnSpLocks noChangeShapeType="1"/>
              <a:endCxn id="61445" idx="0"/>
            </p:cNvCxnSpPr>
            <p:nvPr/>
          </p:nvCxnSpPr>
          <p:spPr bwMode="auto">
            <a:xfrm>
              <a:off x="1409" y="1101"/>
              <a:ext cx="0" cy="27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8" name="Rectangle 10"/>
            <p:cNvSpPr>
              <a:spLocks noChangeArrowheads="1"/>
            </p:cNvSpPr>
            <p:nvPr/>
          </p:nvSpPr>
          <p:spPr bwMode="auto">
            <a:xfrm>
              <a:off x="253" y="2290"/>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dirty="0">
                  <a:solidFill>
                    <a:schemeClr val="accent6"/>
                  </a:solidFill>
                </a:rPr>
                <a:t>c </a:t>
              </a:r>
              <a:r>
                <a:rPr lang="en-US" dirty="0">
                  <a:solidFill>
                    <a:schemeClr val="accent6"/>
                  </a:solidFill>
                  <a:sym typeface="Wingdings" pitchFamily="2" charset="2"/>
                </a:rPr>
                <a:t>= 0</a:t>
              </a:r>
              <a:endParaRPr lang="en-US" dirty="0">
                <a:solidFill>
                  <a:schemeClr val="accent6"/>
                </a:solidFill>
              </a:endParaRPr>
            </a:p>
          </p:txBody>
        </p:sp>
        <p:cxnSp>
          <p:nvCxnSpPr>
            <p:cNvPr id="61449" name="AutoShape 11"/>
            <p:cNvCxnSpPr>
              <a:cxnSpLocks noChangeShapeType="1"/>
              <a:stCxn id="61445" idx="1"/>
              <a:endCxn id="61448" idx="0"/>
            </p:cNvCxnSpPr>
            <p:nvPr/>
          </p:nvCxnSpPr>
          <p:spPr bwMode="auto">
            <a:xfrm rot="10800000" flipV="1">
              <a:off x="690" y="1781"/>
              <a:ext cx="272" cy="509"/>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0" name="AutoShape 12"/>
            <p:cNvCxnSpPr>
              <a:cxnSpLocks noChangeShapeType="1"/>
              <a:stCxn id="61445" idx="3"/>
              <a:endCxn id="61446" idx="0"/>
            </p:cNvCxnSpPr>
            <p:nvPr/>
          </p:nvCxnSpPr>
          <p:spPr bwMode="auto">
            <a:xfrm>
              <a:off x="1856" y="1781"/>
              <a:ext cx="284" cy="502"/>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1" name="Line 13"/>
            <p:cNvSpPr>
              <a:spLocks noChangeShapeType="1"/>
            </p:cNvSpPr>
            <p:nvPr/>
          </p:nvSpPr>
          <p:spPr bwMode="auto">
            <a:xfrm>
              <a:off x="1409" y="2959"/>
              <a:ext cx="0" cy="8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61452" name="AutoShape 14"/>
            <p:cNvCxnSpPr>
              <a:cxnSpLocks noChangeShapeType="1"/>
              <a:stCxn id="61448" idx="2"/>
              <a:endCxn id="61446" idx="2"/>
            </p:cNvCxnSpPr>
            <p:nvPr/>
          </p:nvCxnSpPr>
          <p:spPr bwMode="auto">
            <a:xfrm rot="5400000" flipH="1" flipV="1">
              <a:off x="1411" y="1899"/>
              <a:ext cx="7" cy="1450"/>
            </a:xfrm>
            <a:prstGeom prst="bentConnector3">
              <a:avLst>
                <a:gd name="adj1" fmla="val -4771431"/>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3" name="Text Box 18"/>
            <p:cNvSpPr txBox="1">
              <a:spLocks noChangeArrowheads="1"/>
            </p:cNvSpPr>
            <p:nvPr/>
          </p:nvSpPr>
          <p:spPr bwMode="auto">
            <a:xfrm>
              <a:off x="1796" y="146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&gt;</a:t>
              </a:r>
            </a:p>
          </p:txBody>
        </p:sp>
        <p:sp>
          <p:nvSpPr>
            <p:cNvPr id="61454" name="Text Box 19"/>
            <p:cNvSpPr txBox="1">
              <a:spLocks noChangeArrowheads="1"/>
            </p:cNvSpPr>
            <p:nvPr/>
          </p:nvSpPr>
          <p:spPr bwMode="auto">
            <a:xfrm>
              <a:off x="749" y="1461"/>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a:t>
              </a:r>
            </a:p>
          </p:txBody>
        </p:sp>
      </p:grpSp>
      <p:sp>
        <p:nvSpPr>
          <p:cNvPr id="15" name="Text Box 12"/>
          <p:cNvSpPr txBox="1">
            <a:spLocks noChangeArrowheads="1"/>
          </p:cNvSpPr>
          <p:nvPr/>
        </p:nvSpPr>
        <p:spPr bwMode="auto">
          <a:xfrm>
            <a:off x="161093" y="1503077"/>
            <a:ext cx="37016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if (a &lt;= b) {</a:t>
            </a:r>
            <a:r>
              <a:rPr lang="en-US" altLang="zh-CN" sz="2400" b="0" dirty="0">
                <a:solidFill>
                  <a:srgbClr val="000000"/>
                </a:solidFill>
                <a:latin typeface="Calibri" pitchFamily="34" charset="0"/>
                <a:cs typeface="Calibri" pitchFamily="34" charset="0"/>
              </a:rPr>
              <a:t>c</a:t>
            </a:r>
            <a:r>
              <a:rPr lang="en-US" sz="2400" b="0" dirty="0">
                <a:solidFill>
                  <a:srgbClr val="000000"/>
                </a:solidFill>
                <a:latin typeface="Calibri" pitchFamily="34" charset="0"/>
                <a:cs typeface="Calibri" pitchFamily="34" charset="0"/>
              </a:rPr>
              <a:t> = 0;} else {c=1;}</a:t>
            </a:r>
          </a:p>
        </p:txBody>
      </p:sp>
      <p:sp>
        <p:nvSpPr>
          <p:cNvPr id="17" name="Rectangle 16"/>
          <p:cNvSpPr/>
          <p:nvPr/>
        </p:nvSpPr>
        <p:spPr>
          <a:xfrm>
            <a:off x="5790920" y="4300633"/>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BGT L1 </a:t>
            </a:r>
            <a:endParaRPr kumimoji="0" lang="en-US" sz="1800" b="0" i="0" u="none" strike="noStrike" kern="0" cap="none" spc="0" normalizeH="0" baseline="0" noProof="0" dirty="0">
              <a:ln>
                <a:noFill/>
              </a:ln>
              <a:solidFill>
                <a:prstClr val="white"/>
              </a:solidFill>
              <a:effectLst/>
              <a:uLnTx/>
              <a:uFillTx/>
            </a:endParaRPr>
          </a:p>
        </p:txBody>
      </p:sp>
      <p:sp>
        <p:nvSpPr>
          <p:cNvPr id="18" name="Rectangle 17"/>
          <p:cNvSpPr/>
          <p:nvPr/>
        </p:nvSpPr>
        <p:spPr>
          <a:xfrm>
            <a:off x="5885693" y="4655203"/>
            <a:ext cx="2071819" cy="93490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solidFill>
                <a:effectLst/>
                <a:uLnTx/>
                <a:uFillTx/>
                <a:latin typeface="Calibri"/>
              </a:rPr>
              <a:t>True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solidFill>
                  <a:schemeClr val="accent6"/>
                </a:solidFill>
                <a:latin typeface="Calibri" pitchFamily="34" charset="0"/>
                <a:cs typeface="Calibri" pitchFamily="34" charset="0"/>
              </a:rPr>
              <a:t>{c = 0;}</a:t>
            </a:r>
            <a:endParaRPr kumimoji="0" lang="en-US" sz="1800" i="0" u="none" strike="noStrike" kern="0" cap="none" spc="0" normalizeH="0" baseline="0" noProof="0" dirty="0">
              <a:ln>
                <a:noFill/>
              </a:ln>
              <a:solidFill>
                <a:schemeClr val="accent6"/>
              </a:solidFill>
              <a:effectLst/>
              <a:uLnTx/>
              <a:uFillTx/>
              <a:latin typeface="Calibri"/>
            </a:endParaRPr>
          </a:p>
        </p:txBody>
      </p:sp>
      <p:cxnSp>
        <p:nvCxnSpPr>
          <p:cNvPr id="20" name="Elbow Connector 19"/>
          <p:cNvCxnSpPr>
            <a:stCxn id="17" idx="1"/>
          </p:cNvCxnSpPr>
          <p:nvPr/>
        </p:nvCxnSpPr>
        <p:spPr>
          <a:xfrm rot="10800000" flipH="1" flipV="1">
            <a:off x="5790920" y="4485299"/>
            <a:ext cx="40830" cy="1366644"/>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1" name="Rectangle 20"/>
          <p:cNvSpPr/>
          <p:nvPr/>
        </p:nvSpPr>
        <p:spPr>
          <a:xfrm>
            <a:off x="5872654" y="3791093"/>
            <a:ext cx="2071819" cy="54102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black"/>
                </a:solidFill>
                <a:latin typeface="Calibri"/>
              </a:rPr>
              <a:t>Compare a vs. b</a:t>
            </a:r>
          </a:p>
        </p:txBody>
      </p:sp>
      <p:sp>
        <p:nvSpPr>
          <p:cNvPr id="22" name="Rectangle 21"/>
          <p:cNvSpPr/>
          <p:nvPr/>
        </p:nvSpPr>
        <p:spPr>
          <a:xfrm>
            <a:off x="5885693" y="5691169"/>
            <a:ext cx="2071819" cy="70451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rgbClr val="FF0000"/>
                </a:solidFill>
                <a:latin typeface="Calibri"/>
              </a:rPr>
              <a:t>False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Calibri" pitchFamily="34" charset="0"/>
                <a:cs typeface="Calibri" pitchFamily="34" charset="0"/>
              </a:rPr>
              <a:t>{c = 1;}</a:t>
            </a:r>
            <a:endParaRPr lang="en-US" sz="1800" kern="0" dirty="0">
              <a:solidFill>
                <a:srgbClr val="FF0000"/>
              </a:solidFill>
              <a:latin typeface="Calibri"/>
            </a:endParaRPr>
          </a:p>
        </p:txBody>
      </p:sp>
      <p:sp>
        <p:nvSpPr>
          <p:cNvPr id="23" name="Rectangle 22"/>
          <p:cNvSpPr/>
          <p:nvPr/>
        </p:nvSpPr>
        <p:spPr>
          <a:xfrm>
            <a:off x="5831750" y="5667277"/>
            <a:ext cx="4379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L1</a:t>
            </a:r>
            <a:endParaRPr kumimoji="0" lang="en-US" sz="1800" b="0" i="0" u="none" strike="noStrike" kern="0" cap="none" spc="0" normalizeH="0" baseline="0" noProof="0" dirty="0">
              <a:ln>
                <a:noFill/>
              </a:ln>
              <a:solidFill>
                <a:prstClr val="white"/>
              </a:solidFill>
              <a:effectLst/>
              <a:uLnTx/>
              <a:uFillTx/>
            </a:endParaRPr>
          </a:p>
        </p:txBody>
      </p:sp>
      <p:sp>
        <p:nvSpPr>
          <p:cNvPr id="25" name="Rectangle 24"/>
          <p:cNvSpPr/>
          <p:nvPr/>
        </p:nvSpPr>
        <p:spPr>
          <a:xfrm>
            <a:off x="5819185" y="5272869"/>
            <a:ext cx="69121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L2</a:t>
            </a:r>
            <a:endParaRPr kumimoji="0" lang="en-US" sz="1800" b="0" i="0" u="none" strike="noStrike" kern="0" cap="none" spc="0" normalizeH="0" baseline="0" noProof="0" dirty="0">
              <a:ln>
                <a:noFill/>
              </a:ln>
              <a:solidFill>
                <a:prstClr val="white"/>
              </a:solidFill>
              <a:effectLst/>
              <a:uLnTx/>
              <a:uFillTx/>
            </a:endParaRPr>
          </a:p>
        </p:txBody>
      </p:sp>
      <p:sp>
        <p:nvSpPr>
          <p:cNvPr id="26" name="Rectangle 25"/>
          <p:cNvSpPr/>
          <p:nvPr/>
        </p:nvSpPr>
        <p:spPr>
          <a:xfrm>
            <a:off x="5790920" y="6388440"/>
            <a:ext cx="5645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cs typeface="Consolas" pitchFamily="49" charset="0"/>
              </a:rPr>
              <a:t>L2 </a:t>
            </a:r>
            <a:endParaRPr kumimoji="0" lang="en-US" sz="1800" b="0" i="0" u="none" strike="noStrike" kern="0" cap="none" spc="0" normalizeH="0" baseline="0" noProof="0" dirty="0">
              <a:ln>
                <a:noFill/>
              </a:ln>
              <a:solidFill>
                <a:prstClr val="white"/>
              </a:solidFill>
              <a:effectLst/>
              <a:uLnTx/>
              <a:uFillTx/>
            </a:endParaRPr>
          </a:p>
        </p:txBody>
      </p:sp>
      <p:cxnSp>
        <p:nvCxnSpPr>
          <p:cNvPr id="27" name="Elbow Connector 26"/>
          <p:cNvCxnSpPr/>
          <p:nvPr/>
        </p:nvCxnSpPr>
        <p:spPr>
          <a:xfrm rot="10800000" flipH="1" flipV="1">
            <a:off x="5824447" y="5436906"/>
            <a:ext cx="61246" cy="1140371"/>
          </a:xfrm>
          <a:prstGeom prst="bentConnector4">
            <a:avLst>
              <a:gd name="adj1" fmla="val -373249"/>
              <a:gd name="adj2" fmla="val 10034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9</a:t>
            </a:fld>
            <a:endParaRPr lang="en-US"/>
          </a:p>
        </p:txBody>
      </p:sp>
    </p:spTree>
    <p:extLst>
      <p:ext uri="{BB962C8B-B14F-4D97-AF65-F5344CB8AC3E}">
        <p14:creationId xmlns:p14="http://schemas.microsoft.com/office/powerpoint/2010/main" val="1718330184"/>
      </p:ext>
    </p:extLst>
  </p:cSld>
  <p:clrMapOvr>
    <a:masterClrMapping/>
  </p:clrMapOvr>
</p:sld>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5345</TotalTime>
  <Words>3481</Words>
  <Application>Microsoft Office PowerPoint</Application>
  <PresentationFormat>On-screen Show (4:3)</PresentationFormat>
  <Paragraphs>495</Paragraphs>
  <Slides>28</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Monotype Sorts</vt:lpstr>
      <vt:lpstr>Arial</vt:lpstr>
      <vt:lpstr>Calibri</vt:lpstr>
      <vt:lpstr>Consolas</vt:lpstr>
      <vt:lpstr>Courier New</vt:lpstr>
      <vt:lpstr>Tahoma</vt:lpstr>
      <vt:lpstr>Times New Roman</vt:lpstr>
      <vt:lpstr>Wingdings</vt:lpstr>
      <vt:lpstr>Blank Presentation</vt:lpstr>
      <vt:lpstr>Office Theme</vt:lpstr>
      <vt:lpstr>1_Office Theme</vt:lpstr>
      <vt:lpstr>L4 (CHAPTER 7)  Programming in Assembly  Part 3: Control Structures</vt:lpstr>
      <vt:lpstr>ARM programming model</vt:lpstr>
      <vt:lpstr>Comparison Instructions</vt:lpstr>
      <vt:lpstr>PowerPoint Presentation</vt:lpstr>
      <vt:lpstr>ARM flow of control</vt:lpstr>
      <vt:lpstr>Branch Instructions</vt:lpstr>
      <vt:lpstr>B{c} Instructions</vt:lpstr>
      <vt:lpstr>If-Then Statement with Branch Instruction</vt:lpstr>
      <vt:lpstr>If-Then-Else Statement with Branch Instruction: Option 1</vt:lpstr>
      <vt:lpstr>If-Then-Else Statement with Branch Instruction: Option 2</vt:lpstr>
      <vt:lpstr>Another Example: </vt:lpstr>
      <vt:lpstr>Assembler Part 1: Compute and Test condition</vt:lpstr>
      <vt:lpstr>Assembler Part 2: True Block</vt:lpstr>
      <vt:lpstr>Assembler Part 3: False Block</vt:lpstr>
      <vt:lpstr>IT Instruction</vt:lpstr>
      <vt:lpstr>If-Then Statement with IT Instruction</vt:lpstr>
      <vt:lpstr>If-Then-Else Statement with IT  Instruction</vt:lpstr>
      <vt:lpstr>IT Instruction: More Examples</vt:lpstr>
      <vt:lpstr>Compound Conditionals: Example 1</vt:lpstr>
      <vt:lpstr>PowerPoint Presentation</vt:lpstr>
      <vt:lpstr>Compound Conditionals: Example 2 (Option 1)</vt:lpstr>
      <vt:lpstr>Compound Conditionals: Example 2 (Option 2)</vt:lpstr>
      <vt:lpstr>Loops: Basic Structure</vt:lpstr>
      <vt:lpstr>Loops: Predetermined #Iterations</vt:lpstr>
      <vt:lpstr>PowerPoint Presentation</vt:lpstr>
      <vt:lpstr>Larger Example: FIR filter</vt:lpstr>
      <vt:lpstr>Loops: Variable # Iterations</vt:lpstr>
      <vt:lpstr>PowerPoint Presentation</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488</cp:revision>
  <cp:lastPrinted>2018-02-09T03:10:54Z</cp:lastPrinted>
  <dcterms:created xsi:type="dcterms:W3CDTF">1999-01-04T11:50:11Z</dcterms:created>
  <dcterms:modified xsi:type="dcterms:W3CDTF">2025-09-04T18:32:34Z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