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2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7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97" r:id="rId32"/>
    <p:sldId id="270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</p:sldIdLst>
  <p:sldSz cx="12192000" cy="6858000"/>
  <p:notesSz cx="6858000" cy="9144000"/>
  <p:embeddedFontLst>
    <p:embeddedFont>
      <p:font typeface="Helvetica" panose="020B0604020202020204" pitchFamily="34" charset="0"/>
      <p:regular r:id="rId43"/>
      <p:bold r:id="rId44"/>
      <p:italic r:id="rId45"/>
      <p:boldItalic r:id="rId46"/>
    </p:embeddedFont>
    <p:embeddedFont>
      <p:font typeface="Quattrocento Sans" panose="020B05020500000200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f3f2df1ca7_0_1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f3f2df1ca7_0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Ω(log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Ω(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XX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3" y="1664050"/>
            <a:ext cx="93717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binary heap bounds our height at O(log(n)) because it’s complete </a:t>
            </a:r>
            <a:r>
              <a:rPr lang="en-US" dirty="0"/>
              <a:t>– and it’s actually a little stricter and better than AVL.</a:t>
            </a:r>
            <a:endParaRPr dirty="0"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3" name="Google Shape;983;p44"/>
          <p:cNvSpPr txBox="1"/>
          <p:nvPr/>
        </p:nvSpPr>
        <p:spPr>
          <a:xfrm>
            <a:off x="481953" y="2894249"/>
            <a:ext cx="33439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the runtime to traverse from root to leaf or leaf to root will be log(n) time.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</a:t>
            </a:r>
            <a:endParaRPr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 - percolateDown</a:t>
            </a: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 </a:t>
            </a:r>
            <a:r>
              <a:rPr lang="en-US"/>
              <a:t>removeMin()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But it’s NOT fun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And there’s a much better way (that we’ll talk about Wednesday)!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isan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067858235"/>
              </p:ext>
            </p:extLst>
          </p:nvPr>
        </p:nvGraphicFramePr>
        <p:xfrm>
          <a:off x="4814721" y="1364515"/>
          <a:ext cx="7158100" cy="1295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5" name="Google Shape;715;p26"/>
          <p:cNvSpPr txBox="1"/>
          <p:nvPr/>
        </p:nvSpPr>
        <p:spPr>
          <a:xfrm>
            <a:off x="4714026" y="3005645"/>
            <a:ext cx="72588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US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 of AVL trees.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MUCH simpler to implement.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Are heaps always better? AVL vs Heaps</a:t>
            </a:r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US" sz="2505" dirty="0"/>
              <a:t>The really amazing things about heaps over AVL implementations are the constant factors (e.g. 1.2n instead of 2n) and the sweet </a:t>
            </a:r>
            <a:r>
              <a:rPr lang="en-US" sz="2505" dirty="0" err="1"/>
              <a:t>sweet</a:t>
            </a:r>
            <a:r>
              <a:rPr lang="en-US" sz="2505" dirty="0"/>
              <a:t> O(1) in-practice `add` time.</a:t>
            </a:r>
            <a:endParaRPr sz="2505" dirty="0"/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US" sz="2505" dirty="0"/>
              <a:t>The really amazing things about AVL implementations over heaps is that AVL trees are absolutely sorted, and they guarantee worst-case be able to find (contains/get) in O(log(n)) time.</a:t>
            </a:r>
            <a:endParaRPr sz="2505" dirty="0"/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US" sz="2505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  <a:endParaRPr sz="2505" dirty="0"/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US" sz="2505" dirty="0"/>
              <a:t>Heaps are stuck at O(n) runtime and we can’t do anything more clever…. aha, just kidding.. unless…?</a:t>
            </a:r>
            <a:endParaRPr sz="250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More Operations</a:t>
            </a: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>
            <a:off x="654806" y="1264732"/>
            <a:ext cx="4683261" cy="5243736"/>
            <a:chOff x="908857" y="1530095"/>
            <a:chExt cx="4683261" cy="4096669"/>
          </a:xfrm>
        </p:grpSpPr>
        <p:sp>
          <p:nvSpPr>
            <p:cNvPr id="767" name="Google Shape;767;p31"/>
            <p:cNvSpPr/>
            <p:nvPr/>
          </p:nvSpPr>
          <p:spPr>
            <a:xfrm>
              <a:off x="908857" y="2061556"/>
              <a:ext cx="4683261" cy="3565208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908858" y="1530095"/>
              <a:ext cx="4683260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9" name="Google Shape;769;p31"/>
            <p:cNvSpPr txBox="1"/>
            <p:nvPr/>
          </p:nvSpPr>
          <p:spPr>
            <a:xfrm>
              <a:off x="1129407" y="3937116"/>
              <a:ext cx="4354500" cy="8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22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0" name="Google Shape;770;p31"/>
            <p:cNvSpPr txBox="1"/>
            <p:nvPr/>
          </p:nvSpPr>
          <p:spPr>
            <a:xfrm>
              <a:off x="928946" y="2078637"/>
              <a:ext cx="2035232" cy="360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1" name="Google Shape;771;p31"/>
            <p:cNvSpPr txBox="1"/>
            <p:nvPr/>
          </p:nvSpPr>
          <p:spPr>
            <a:xfrm>
              <a:off x="928946" y="2979430"/>
              <a:ext cx="2035232" cy="360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1098580" y="2386738"/>
              <a:ext cx="4212184" cy="60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1098580" y="4708463"/>
              <a:ext cx="4385400" cy="8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smallest </a:t>
              </a:r>
              <a:r>
                <a:rPr lang="en-US" sz="22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4" name="Google Shape;774;p31"/>
            <p:cNvSpPr txBox="1"/>
            <p:nvPr/>
          </p:nvSpPr>
          <p:spPr>
            <a:xfrm>
              <a:off x="1129406" y="3366314"/>
              <a:ext cx="4181362" cy="60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75" name="Google Shape;775;p31"/>
          <p:cNvSpPr txBox="1"/>
          <p:nvPr/>
        </p:nvSpPr>
        <p:spPr>
          <a:xfrm>
            <a:off x="5494075" y="1264725"/>
            <a:ext cx="6588600" cy="4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We’ll use priority queues for lots of things later in the quarter.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Let’s add them to our ADT now.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Some of these will be </a:t>
            </a:r>
            <a:r>
              <a:rPr lang="en-US" sz="2600" b="1">
                <a:latin typeface="Quattrocento Sans"/>
                <a:ea typeface="Quattrocento Sans"/>
                <a:cs typeface="Quattrocento Sans"/>
                <a:sym typeface="Quattrocento Sans"/>
              </a:rPr>
              <a:t>asymptotically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 faster for a heap than an AVL tree!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BuildHeap(elements </a:t>
            </a:r>
            <a:r>
              <a:rPr lang="en-US" sz="2600" i="1"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600" i="1"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600" b="1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600" b="1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Even More Operations</a:t>
            </a:r>
            <a:endParaRPr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Ω(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nodes” </a:t>
            </a:r>
            <a:r>
              <a:rPr lang="en-US" altLang="zh-CN" sz="240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Is It Really Faster?</a:t>
            </a:r>
            <a:endParaRPr/>
          </a:p>
        </p:txBody>
      </p:sp>
      <p:sp>
        <p:nvSpPr>
          <p:cNvPr id="1307" name="Google Shape;1307;p40"/>
          <p:cNvSpPr txBox="1"/>
          <p:nvPr/>
        </p:nvSpPr>
        <p:spPr>
          <a:xfrm>
            <a:off x="5335650" y="456575"/>
            <a:ext cx="56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percolateDown() has worst case log n in general, but for most of these nodes, it has a much smaller worst case!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etc…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are log </a:t>
            </a:r>
            <a:r>
              <a:rPr lang="en-US" sz="25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levels, each level does a smaller and smaller amount of work. Even with infinite levels, as we sum smaller and smaller values (think 1/2ⁱ) we converge to a constant factor of n.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3652</Words>
  <Application>Microsoft Office PowerPoint</Application>
  <PresentationFormat>Widescreen</PresentationFormat>
  <Paragraphs>921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Times New Roman</vt:lpstr>
      <vt:lpstr>Arial</vt:lpstr>
      <vt:lpstr>Gill Sans Light</vt:lpstr>
      <vt:lpstr>Calibri</vt:lpstr>
      <vt:lpstr>Twentieth Century</vt:lpstr>
      <vt:lpstr>Courier New</vt:lpstr>
      <vt:lpstr>Quattrocento Sans</vt:lpstr>
      <vt:lpstr>Helvetica</vt:lpstr>
      <vt:lpstr>Wingdings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Binary Heap invariants</vt:lpstr>
      <vt:lpstr>Quiz - Are these valid heaps?</vt:lpstr>
      <vt:lpstr>Quiz - Are these valid heaps?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Are heaps always better? AVL vs Heaps</vt:lpstr>
      <vt:lpstr>PowerPoint Presentation</vt:lpstr>
      <vt:lpstr>More Operations</vt:lpstr>
      <vt:lpstr>Even More Operations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Is It Really Faster?</vt:lpstr>
      <vt:lpstr>Optional Slide  Floyd’s buildHeap Summation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8</cp:revision>
  <dcterms:modified xsi:type="dcterms:W3CDTF">2025-03-30T22:27:11Z</dcterms:modified>
</cp:coreProperties>
</file>