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64"/>
  </p:notesMasterIdLst>
  <p:sldIdLst>
    <p:sldId id="296" r:id="rId2"/>
    <p:sldId id="297" r:id="rId3"/>
    <p:sldId id="299" r:id="rId4"/>
    <p:sldId id="300" r:id="rId5"/>
    <p:sldId id="301" r:id="rId6"/>
    <p:sldId id="302" r:id="rId7"/>
    <p:sldId id="303" r:id="rId8"/>
    <p:sldId id="304" r:id="rId9"/>
    <p:sldId id="305" r:id="rId10"/>
    <p:sldId id="306" r:id="rId11"/>
    <p:sldId id="307" r:id="rId12"/>
    <p:sldId id="308" r:id="rId13"/>
    <p:sldId id="309" r:id="rId14"/>
    <p:sldId id="261" r:id="rId15"/>
    <p:sldId id="262"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8" r:id="rId29"/>
    <p:sldId id="279" r:id="rId30"/>
    <p:sldId id="281" r:id="rId31"/>
    <p:sldId id="282" r:id="rId32"/>
    <p:sldId id="283" r:id="rId33"/>
    <p:sldId id="284" r:id="rId34"/>
    <p:sldId id="285" r:id="rId35"/>
    <p:sldId id="286" r:id="rId36"/>
    <p:sldId id="287" r:id="rId37"/>
    <p:sldId id="288" r:id="rId38"/>
    <p:sldId id="290" r:id="rId39"/>
    <p:sldId id="291" r:id="rId40"/>
    <p:sldId id="292" r:id="rId41"/>
    <p:sldId id="293" r:id="rId42"/>
    <p:sldId id="318" r:id="rId43"/>
    <p:sldId id="319" r:id="rId44"/>
    <p:sldId id="320" r:id="rId45"/>
    <p:sldId id="321" r:id="rId46"/>
    <p:sldId id="322" r:id="rId47"/>
    <p:sldId id="323" r:id="rId48"/>
    <p:sldId id="277" r:id="rId49"/>
    <p:sldId id="324" r:id="rId50"/>
    <p:sldId id="325" r:id="rId51"/>
    <p:sldId id="280" r:id="rId52"/>
    <p:sldId id="326" r:id="rId53"/>
    <p:sldId id="327" r:id="rId54"/>
    <p:sldId id="328" r:id="rId55"/>
    <p:sldId id="329" r:id="rId56"/>
    <p:sldId id="330" r:id="rId57"/>
    <p:sldId id="331" r:id="rId58"/>
    <p:sldId id="332" r:id="rId59"/>
    <p:sldId id="333" r:id="rId60"/>
    <p:sldId id="289" r:id="rId61"/>
    <p:sldId id="334" r:id="rId62"/>
    <p:sldId id="335" r:id="rId63"/>
  </p:sldIdLst>
  <p:sldSz cx="12192000" cy="6858000"/>
  <p:notesSz cx="6858000" cy="9144000"/>
  <p:embeddedFontLst>
    <p:embeddedFont>
      <p:font typeface="Consolas" panose="020B0609020204030204" pitchFamily="49" charset="0"/>
      <p:regular r:id="rId65"/>
      <p:bold r:id="rId66"/>
      <p:italic r:id="rId67"/>
      <p:boldItalic r:id="rId68"/>
    </p:embeddedFont>
    <p:embeddedFont>
      <p:font typeface="Georgia" panose="02040502050405020303" pitchFamily="18" charset="0"/>
      <p:regular r:id="rId69"/>
      <p:bold r:id="rId70"/>
      <p:italic r:id="rId71"/>
      <p:boldItalic r:id="rId72"/>
    </p:embeddedFont>
    <p:embeddedFont>
      <p:font typeface="Helvetica" panose="020B0604020202020204" pitchFamily="34" charset="0"/>
      <p:regular r:id="rId73"/>
      <p:bold r:id="rId74"/>
      <p:italic r:id="rId75"/>
      <p:boldItalic r:id="rId76"/>
    </p:embeddedFont>
    <p:embeddedFont>
      <p:font typeface="Quattrocento Sans" panose="020B0502050000020003" pitchFamily="34"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F4A71E-2EC3-4D22-9284-7B01D5CB0B2A}">
  <a:tblStyle styleId="{C6F4A71E-2EC3-4D22-9284-7B01D5CB0B2A}" styleName="Table_0">
    <a:wholeTbl>
      <a:tcTxStyle b="off" i="off">
        <a:font>
          <a:latin typeface="Segoe UI Semilight"/>
          <a:ea typeface="Segoe UI Semilight"/>
          <a:cs typeface="Segoe UI Semi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Segoe UI Semilight"/>
          <a:ea typeface="Segoe UI Semilight"/>
          <a:cs typeface="Segoe UI Semilight"/>
        </a:font>
        <a:schemeClr val="lt1"/>
      </a:tcTxStyle>
      <a:tcStyle>
        <a:tcBdr/>
        <a:fill>
          <a:solidFill>
            <a:schemeClr val="accent1"/>
          </a:solidFill>
        </a:fill>
      </a:tcStyle>
    </a:lastCol>
    <a:firstCol>
      <a:tcTxStyle b="on" i="off">
        <a:font>
          <a:latin typeface="Segoe UI Semilight"/>
          <a:ea typeface="Segoe UI Semilight"/>
          <a:cs typeface="Segoe UI Semilight"/>
        </a:font>
        <a:schemeClr val="lt1"/>
      </a:tcTxStyle>
      <a:tcStyle>
        <a:tcBdr/>
        <a:fill>
          <a:solidFill>
            <a:schemeClr val="accent1"/>
          </a:solidFill>
        </a:fill>
      </a:tcStyle>
    </a:firstCol>
    <a:lastRow>
      <a:tcTxStyle b="on" i="off">
        <a:font>
          <a:latin typeface="Segoe UI Semilight"/>
          <a:ea typeface="Segoe UI Semilight"/>
          <a:cs typeface="Segoe UI Semi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Semilight"/>
          <a:ea typeface="Segoe UI Semilight"/>
          <a:cs typeface="Segoe UI Semi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654" autoAdjust="0"/>
  </p:normalViewPr>
  <p:slideViewPr>
    <p:cSldViewPr snapToGrid="0">
      <p:cViewPr varScale="1">
        <p:scale>
          <a:sx n="66" d="100"/>
          <a:sy n="66" d="100"/>
        </p:scale>
        <p:origin x="1301"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4.fntdata"/><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0.fntdata"/><Relationship Id="rId79" Type="http://schemas.openxmlformats.org/officeDocument/2006/relationships/font" Target="fonts/font15.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80"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font" Target="fonts/font11.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font" Target="fonts/font14.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9" name="Google Shape;42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It is usual to write |V| = n and |E| = m, though sometimes we’ll abuse notation and just use V and E.</a:t>
            </a:r>
            <a:endParaRPr/>
          </a:p>
        </p:txBody>
      </p:sp>
      <p:sp>
        <p:nvSpPr>
          <p:cNvPr id="430" name="Google Shape;43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1200" dirty="0">
                <a:latin typeface="Quattrocento Sans"/>
                <a:ea typeface="Quattrocento Sans"/>
                <a:cs typeface="Quattrocento Sans"/>
                <a:sym typeface="Quattrocento Sans"/>
              </a:rPr>
              <a:t>For this class, unless we say otherwise, we’ll assume the hash tables operations </a:t>
            </a:r>
            <a:r>
              <a:rPr lang="en-GB" sz="1200" b="1" dirty="0">
                <a:latin typeface="Quattrocento Sans"/>
                <a:ea typeface="Quattrocento Sans"/>
                <a:cs typeface="Quattrocento Sans"/>
                <a:sym typeface="Quattrocento Sans"/>
              </a:rPr>
              <a:t>on graphs</a:t>
            </a:r>
            <a:r>
              <a:rPr lang="en-GB" sz="1200" dirty="0">
                <a:latin typeface="Quattrocento Sans"/>
                <a:ea typeface="Quattrocento Sans"/>
                <a:cs typeface="Quattrocento Sans"/>
                <a:sym typeface="Quattrocento Sans"/>
              </a:rPr>
              <a:t> are all O(1)</a:t>
            </a:r>
          </a:p>
          <a:p>
            <a:pPr marL="457200" lvl="0" indent="-368300" algn="l" rtl="0">
              <a:spcBef>
                <a:spcPts val="0"/>
              </a:spcBef>
              <a:spcAft>
                <a:spcPts val="0"/>
              </a:spcAft>
              <a:buClr>
                <a:srgbClr val="4C3283"/>
              </a:buClr>
              <a:buSzPts val="2200"/>
              <a:buFont typeface="Quattrocento Sans"/>
              <a:buChar char="●"/>
            </a:pPr>
            <a:r>
              <a:rPr lang="en-GB" sz="1100" dirty="0">
                <a:latin typeface="Quattrocento Sans"/>
                <a:ea typeface="Quattrocento Sans"/>
                <a:cs typeface="Quattrocento Sans"/>
                <a:sym typeface="Quattrocento Sans"/>
              </a:rPr>
              <a:t>Because you can probably control the keys</a:t>
            </a:r>
          </a:p>
          <a:p>
            <a:pPr marL="0" lvl="0" indent="0" algn="l" rtl="0">
              <a:spcBef>
                <a:spcPts val="1000"/>
              </a:spcBef>
              <a:spcAft>
                <a:spcPts val="0"/>
              </a:spcAft>
              <a:buNone/>
            </a:pPr>
            <a:r>
              <a:rPr lang="en-GB" sz="1200" dirty="0">
                <a:latin typeface="Quattrocento Sans"/>
                <a:ea typeface="Quattrocento Sans"/>
                <a:cs typeface="Quattrocento Sans"/>
                <a:sym typeface="Quattrocento Sans"/>
              </a:rPr>
              <a:t>Unless we say otherwise, assume we’re using the hash table approach</a:t>
            </a:r>
          </a:p>
          <a:p>
            <a:pPr marL="0" lvl="0" indent="0" algn="l" rtl="0">
              <a:spcBef>
                <a:spcPts val="0"/>
              </a:spcBef>
              <a:spcAft>
                <a:spcPts val="0"/>
              </a:spcAft>
              <a:buNone/>
            </a:pPr>
            <a:endParaRPr dirty="0"/>
          </a:p>
        </p:txBody>
      </p:sp>
      <p:sp>
        <p:nvSpPr>
          <p:cNvPr id="563" name="Google Shape;56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5" name="Google Shape;64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r>
              <a:rPr lang="en-GB" sz="1200" dirty="0"/>
              <a:t>relevant ideas for today</a:t>
            </a:r>
          </a:p>
          <a:p>
            <a:pPr marL="285750" lvl="0" indent="-282395" algn="l" rtl="0">
              <a:spcBef>
                <a:spcPts val="200"/>
              </a:spcBef>
              <a:spcAft>
                <a:spcPts val="0"/>
              </a:spcAft>
              <a:buSzPts val="1747"/>
              <a:buFont typeface="Quattrocento Sans"/>
              <a:buChar char="-"/>
            </a:pPr>
            <a:r>
              <a:rPr lang="en-GB" sz="1200" dirty="0"/>
              <a:t>vertices, edges, definitions</a:t>
            </a:r>
          </a:p>
          <a:p>
            <a:pPr marL="285750" lvl="0" indent="-282395" algn="l" rtl="0">
              <a:spcBef>
                <a:spcPts val="200"/>
              </a:spcBef>
              <a:spcAft>
                <a:spcPts val="0"/>
              </a:spcAft>
              <a:buSzPts val="1747"/>
              <a:buFont typeface="Quattrocento Sans"/>
              <a:buChar char="-"/>
            </a:pPr>
            <a:r>
              <a:rPr lang="en-GB" sz="1200" dirty="0"/>
              <a:t>graphs model relationships between real data (you can choose your vertices and edges to</a:t>
            </a:r>
          </a:p>
          <a:p>
            <a:pPr marL="285750" lvl="0" indent="-282395" algn="l" rtl="0">
              <a:spcBef>
                <a:spcPts val="200"/>
              </a:spcBef>
              <a:spcAft>
                <a:spcPts val="0"/>
              </a:spcAft>
              <a:buSzPts val="1747"/>
              <a:buFont typeface="Quattrocento Sans"/>
              <a:buChar char="-"/>
            </a:pPr>
            <a:r>
              <a:rPr lang="en-GB" sz="1200" dirty="0"/>
              <a:t>different graph implementations exist</a:t>
            </a:r>
          </a:p>
          <a:p>
            <a:pPr marL="0" lvl="0" indent="0" algn="l" rtl="0">
              <a:spcBef>
                <a:spcPts val="200"/>
              </a:spcBef>
              <a:spcAft>
                <a:spcPts val="0"/>
              </a:spcAft>
              <a:buClr>
                <a:schemeClr val="dk1"/>
              </a:buClr>
              <a:buSzPts val="1800"/>
              <a:buFont typeface="Arial"/>
              <a:buNone/>
            </a:pPr>
            <a:endParaRPr lang="en-GB" sz="400" dirty="0"/>
          </a:p>
          <a:p>
            <a:pPr marL="0" lvl="0" indent="0" algn="l" rtl="0">
              <a:spcBef>
                <a:spcPts val="0"/>
              </a:spcBef>
              <a:spcAft>
                <a:spcPts val="0"/>
              </a:spcAft>
              <a:buNone/>
            </a:pPr>
            <a:endParaRPr lang="en-GB" sz="400" dirty="0"/>
          </a:p>
          <a:p>
            <a:pPr marL="0" lvl="0" indent="0" algn="l" rtl="0">
              <a:spcBef>
                <a:spcPts val="0"/>
              </a:spcBef>
              <a:spcAft>
                <a:spcPts val="0"/>
              </a:spcAft>
              <a:buNone/>
            </a:pPr>
            <a:endParaRPr dirty="0"/>
          </a:p>
        </p:txBody>
      </p:sp>
      <p:sp>
        <p:nvSpPr>
          <p:cNvPr id="646" name="Google Shape;646;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3dc07705c2_0_1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3dc07705c2_0_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1"/>
              </a:buClr>
              <a:buSzPts val="1200"/>
              <a:buFont typeface="Calibri"/>
              <a:buNone/>
            </a:pPr>
            <a:endParaRPr/>
          </a:p>
        </p:txBody>
      </p:sp>
      <p:sp>
        <p:nvSpPr>
          <p:cNvPr id="176" name="Google Shape;176;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8" name="Google Shape;418;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7" name="Google Shape;50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8" name="Google Shape;508;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3" name="Google Shape;573;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4" name="Google Shape;574;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6" name="Google Shape;586;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7" name="Google Shape;587;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0" name="Google Shape;600;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1" name="Google Shape;601;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23dc07705c2_0_2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2" name="Google Shape;612;g23dc07705c2_0_2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1b879ab131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7" name="Google Shape;617;g11b879ab131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A </a:t>
            </a:r>
            <a:r>
              <a:rPr lang="en-GB" b="1" dirty="0">
                <a:solidFill>
                  <a:srgbClr val="4C3283"/>
                </a:solidFill>
              </a:rPr>
              <a:t>topological sort</a:t>
            </a:r>
            <a:r>
              <a:rPr lang="en-GB" b="1" dirty="0">
                <a:solidFill>
                  <a:schemeClr val="accent3"/>
                </a:solidFill>
              </a:rPr>
              <a:t> </a:t>
            </a:r>
            <a:r>
              <a:rPr lang="en-GB" dirty="0"/>
              <a:t>of a directed acyclic graph (DAG) G is an ordering of the nodes, where for every edge in the graph, the origin appears before the destination in the ordering</a:t>
            </a:r>
          </a:p>
          <a:p>
            <a:pPr marL="0" lvl="0" indent="0" algn="l" rtl="0">
              <a:spcBef>
                <a:spcPts val="0"/>
              </a:spcBef>
              <a:spcAft>
                <a:spcPts val="0"/>
              </a:spcAft>
              <a:buNone/>
            </a:pPr>
            <a:endParaRPr dirty="0"/>
          </a:p>
        </p:txBody>
      </p:sp>
      <p:sp>
        <p:nvSpPr>
          <p:cNvPr id="618" name="Google Shape;618;g11b879ab131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11b879ab131_0_1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dk1"/>
                </a:solidFill>
                <a:latin typeface="Quattrocento Sans"/>
                <a:ea typeface="Quattrocento Sans"/>
                <a:cs typeface="Quattrocento Sans"/>
                <a:sym typeface="Quattrocento Sans"/>
              </a:rPr>
              <a:t>More generally, if the only incoming edges are from vertices already in the ordering, it’s safe to add. </a:t>
            </a:r>
            <a:endParaRPr lang="en-GB" dirty="0"/>
          </a:p>
          <a:p>
            <a:pPr marL="0" lvl="0" indent="0" algn="l" rtl="0">
              <a:spcBef>
                <a:spcPts val="0"/>
              </a:spcBef>
              <a:spcAft>
                <a:spcPts val="0"/>
              </a:spcAft>
              <a:buNone/>
            </a:pPr>
            <a:endParaRPr dirty="0"/>
          </a:p>
        </p:txBody>
      </p:sp>
      <p:sp>
        <p:nvSpPr>
          <p:cNvPr id="657" name="Google Shape;657;g11b879ab131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1b879ab131_0_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9" name="Google Shape;689;g11b879ab13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6219bcd4a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126219bcd4a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11b879ab131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4" name="Google Shape;734;g11b879ab131_0_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3:00</a:t>
            </a:r>
            <a:endParaRPr/>
          </a:p>
        </p:txBody>
      </p:sp>
      <p:sp>
        <p:nvSpPr>
          <p:cNvPr id="735" name="Google Shape;735;g11b879ab131_0_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11b879ab131_0_2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11b879ab131_0_2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7" name="Google Shape;767;g11b879ab131_0_29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23dc07705c2_0_2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5" name="Google Shape;775;g23dc07705c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0" name="Google Shape;780;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1" name="Google Shape;781;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1" name="Google Shape;791;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2" name="Google Shape;792;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9" name="Google Shape;809;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0" name="Google Shape;810;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4" name="Google Shape;85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5" name="Google Shape;855;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5" name="Google Shape;88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6" name="Google Shape;88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3" name="Google Shape;9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934" name="Google Shape;9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
        <p:nvSpPr>
          <p:cNvPr id="935" name="Google Shape;935;p3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1" name="Google Shape;941;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942" name="Google Shape;942;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
        <p:nvSpPr>
          <p:cNvPr id="943" name="Google Shape;943;p33: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2" name="Google Shape;100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3" name="Google Shape;104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1044" name="Google Shape;1044;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
        <p:nvSpPr>
          <p:cNvPr id="1045" name="Google Shape;1045;p35: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22159937079_1_2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0" name="Google Shape;480;g22159937079_1_2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481" name="Google Shape;481;g22159937079_1_2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
        <p:nvSpPr>
          <p:cNvPr id="482" name="Google Shape;482;g22159937079_1_292: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2159937079_1_3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9" name="Google Shape;499;g22159937079_1_3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500" name="Google Shape;500;g22159937079_1_3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
        <p:nvSpPr>
          <p:cNvPr id="501" name="Google Shape;501;g22159937079_1_312: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3" name="Google Shape;513;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514" name="Google Shape;514;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
        <p:nvSpPr>
          <p:cNvPr id="515" name="Google Shape;515;p36: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572" name="Google Shape;572;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
        <p:nvSpPr>
          <p:cNvPr id="573" name="Google Shape;573;p37: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9" name="Google Shape;629;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Note how E’s distance is 12 (path length) instead of 11 (edge weight)</a:t>
            </a:r>
            <a:endParaRPr/>
          </a:p>
        </p:txBody>
      </p:sp>
      <p:sp>
        <p:nvSpPr>
          <p:cNvPr id="630" name="Google Shape;630;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
        <p:nvSpPr>
          <p:cNvPr id="631" name="Google Shape;631;p38: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7" name="Google Shape;687;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Note how</a:t>
            </a:r>
            <a:endParaRPr/>
          </a:p>
          <a:p>
            <a:pPr marL="457200" lvl="0" indent="-298450" algn="l" rtl="0">
              <a:spcBef>
                <a:spcPts val="0"/>
              </a:spcBef>
              <a:spcAft>
                <a:spcPts val="0"/>
              </a:spcAft>
              <a:buClr>
                <a:schemeClr val="dk1"/>
              </a:buClr>
              <a:buSzPts val="1200"/>
              <a:buFont typeface="Arial"/>
              <a:buChar char="-"/>
            </a:pPr>
            <a:r>
              <a:rPr lang="en-US">
                <a:latin typeface="Arial"/>
                <a:ea typeface="Arial"/>
                <a:cs typeface="Arial"/>
                <a:sym typeface="Arial"/>
              </a:rPr>
              <a:t>Again, we don’t set F’s pathlen to 2 (the edge weight); we set it to 4 (length of A-&gt;B-&gt;F)</a:t>
            </a:r>
            <a:endParaRPr/>
          </a:p>
          <a:p>
            <a:pPr marL="457200" lvl="0" indent="-298450" algn="l" rtl="0">
              <a:spcBef>
                <a:spcPts val="0"/>
              </a:spcBef>
              <a:spcAft>
                <a:spcPts val="0"/>
              </a:spcAft>
              <a:buClr>
                <a:schemeClr val="dk1"/>
              </a:buClr>
              <a:buSzPts val="1200"/>
              <a:buFont typeface="Arial"/>
              <a:buChar char="-"/>
            </a:pPr>
            <a:r>
              <a:rPr lang="en-US">
                <a:latin typeface="Arial"/>
                <a:ea typeface="Arial"/>
                <a:cs typeface="Arial"/>
                <a:sym typeface="Arial"/>
              </a:rPr>
              <a:t>We don’t update C with distance 7 (A-&gt;B-&gt;C); its optimal path is already known</a:t>
            </a:r>
            <a:endParaRPr/>
          </a:p>
          <a:p>
            <a:pPr marL="457200" lvl="0" indent="-298450" algn="l" rtl="0">
              <a:spcBef>
                <a:spcPts val="0"/>
              </a:spcBef>
              <a:spcAft>
                <a:spcPts val="0"/>
              </a:spcAft>
              <a:buClr>
                <a:schemeClr val="dk1"/>
              </a:buClr>
              <a:buSzPts val="1200"/>
              <a:buFont typeface="Arial"/>
              <a:buChar char="-"/>
            </a:pPr>
            <a:r>
              <a:rPr lang="en-US">
                <a:latin typeface="Arial"/>
                <a:ea typeface="Arial"/>
                <a:cs typeface="Arial"/>
                <a:sym typeface="Arial"/>
              </a:rPr>
              <a:t>We don’t update E with distance 12 (A-&gt;B-&gt;E); the path length is the same</a:t>
            </a:r>
            <a:endParaRPr/>
          </a:p>
        </p:txBody>
      </p:sp>
      <p:sp>
        <p:nvSpPr>
          <p:cNvPr id="688" name="Google Shape;688;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
        <p:nvSpPr>
          <p:cNvPr id="689" name="Google Shape;689;p39: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5" name="Google Shape;745;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Nothing was updated; we already had an optimal path to C</a:t>
            </a:r>
            <a:endParaRPr/>
          </a:p>
        </p:txBody>
      </p:sp>
      <p:sp>
        <p:nvSpPr>
          <p:cNvPr id="746" name="Google Shape;746;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
        <p:nvSpPr>
          <p:cNvPr id="747" name="Google Shape;747;p40: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3" name="Google Shape;803;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804" name="Google Shape;804;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
        <p:nvSpPr>
          <p:cNvPr id="805" name="Google Shape;805;p4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1" name="Google Shape;861;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862" name="Google Shape;862;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
        <p:nvSpPr>
          <p:cNvPr id="863" name="Google Shape;863;p4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9" name="Google Shape;919;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Note how we found a better path to E at last (A-&gt;B-&gt;F-&gt;H-&gt;G-&gt;E), with cost 11; formerly path A-&gt;C-&gt;E had cost 12</a:t>
            </a:r>
            <a:endParaRPr/>
          </a:p>
        </p:txBody>
      </p:sp>
      <p:sp>
        <p:nvSpPr>
          <p:cNvPr id="920" name="Google Shape;920;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
        <p:nvSpPr>
          <p:cNvPr id="921" name="Google Shape;921;p43: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7" name="Google Shape;977;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Done!</a:t>
            </a:r>
            <a:endParaRPr/>
          </a:p>
        </p:txBody>
      </p:sp>
      <p:sp>
        <p:nvSpPr>
          <p:cNvPr id="978" name="Google Shape;978;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
        <p:nvSpPr>
          <p:cNvPr id="979" name="Google Shape;979;p4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5" name="Google Shape;1035;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Walk through the chain of “previous” (E-&gt;G-&gt;H-&gt;F-&gt;B-&gt;A)</a:t>
            </a:r>
            <a:endParaRPr/>
          </a:p>
        </p:txBody>
      </p:sp>
      <p:sp>
        <p:nvSpPr>
          <p:cNvPr id="1036" name="Google Shape;1036;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
        <p:nvSpPr>
          <p:cNvPr id="1037" name="Google Shape;1037;p45: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4" name="Google Shape;1094;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1095" name="Google Shape;1095;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
        <p:nvSpPr>
          <p:cNvPr id="1096" name="Google Shape;1096;p46: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22159937079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22159937079_1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3" name="Google Shape;1103;g22159937079_1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22159937079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22159937079_1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2" name="Google Shape;1112;g22159937079_1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22159937079_1_2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22159937079_1_2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9" name="Google Shape;1119;g22159937079_1_27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22159937079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22159937079_1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6" name="Google Shape;1126;g22159937079_1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22159937079_1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22159937079_1_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5" name="Google Shape;1165;g22159937079_1_7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22159937079_1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22159937079_1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5" name="Google Shape;1205;g22159937079_1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22159937079_1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22159937079_1_1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0" name="Google Shape;1250;g22159937079_1_19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22159937079_1_2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3" name="Google Shape;1293;g22159937079_1_2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4" name="Google Shape;1294;g22159937079_1_2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3" name="Google Shape;36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4"/>
        <p:cNvGrpSpPr/>
        <p:nvPr/>
      </p:nvGrpSpPr>
      <p:grpSpPr>
        <a:xfrm>
          <a:off x="0" y="0"/>
          <a:ext cx="0" cy="0"/>
          <a:chOff x="0" y="0"/>
          <a:chExt cx="0" cy="0"/>
        </a:xfrm>
      </p:grpSpPr>
      <p:sp>
        <p:nvSpPr>
          <p:cNvPr id="25" name="Google Shape;25;p3"/>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cxnSp>
        <p:nvCxnSpPr>
          <p:cNvPr id="26" name="Google Shape;26;p3"/>
          <p:cNvCxnSpPr/>
          <p:nvPr/>
        </p:nvCxnSpPr>
        <p:spPr>
          <a:xfrm>
            <a:off x="61415" y="753975"/>
            <a:ext cx="12008700" cy="0"/>
          </a:xfrm>
          <a:prstGeom prst="straightConnector1">
            <a:avLst/>
          </a:prstGeom>
          <a:noFill/>
          <a:ln w="9525" cap="flat" cmpd="sng">
            <a:solidFill>
              <a:srgbClr val="D8D8D8"/>
            </a:solidFill>
            <a:prstDash val="solid"/>
            <a:round/>
            <a:headEnd type="none" w="sm" len="sm"/>
            <a:tailEnd type="none" w="sm" len="sm"/>
          </a:ln>
        </p:spPr>
      </p:cxnSp>
      <p:sp>
        <p:nvSpPr>
          <p:cNvPr id="27" name="Google Shape;27;p3"/>
          <p:cNvSpPr txBox="1">
            <a:spLocks noGrp="1"/>
          </p:cNvSpPr>
          <p:nvPr>
            <p:ph type="title"/>
          </p:nvPr>
        </p:nvSpPr>
        <p:spPr>
          <a:xfrm>
            <a:off x="1428134" y="263276"/>
            <a:ext cx="10334400" cy="1014900"/>
          </a:xfrm>
          <a:prstGeom prst="rect">
            <a:avLst/>
          </a:prstGeom>
          <a:solidFill>
            <a:schemeClr val="lt1"/>
          </a:solid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grpSp>
        <p:nvGrpSpPr>
          <p:cNvPr id="28" name="Google Shape;28;p3"/>
          <p:cNvGrpSpPr/>
          <p:nvPr/>
        </p:nvGrpSpPr>
        <p:grpSpPr>
          <a:xfrm>
            <a:off x="575239" y="475151"/>
            <a:ext cx="631200" cy="631200"/>
            <a:chOff x="1530939" y="2405329"/>
            <a:chExt cx="631200" cy="631200"/>
          </a:xfrm>
        </p:grpSpPr>
        <p:sp>
          <p:nvSpPr>
            <p:cNvPr id="29" name="Google Shape;29;p3"/>
            <p:cNvSpPr/>
            <p:nvPr/>
          </p:nvSpPr>
          <p:spPr>
            <a:xfrm>
              <a:off x="1530939" y="2405329"/>
              <a:ext cx="631200" cy="6312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30" name="Google Shape;30;p3"/>
            <p:cNvGrpSpPr/>
            <p:nvPr/>
          </p:nvGrpSpPr>
          <p:grpSpPr>
            <a:xfrm>
              <a:off x="1661834" y="2536224"/>
              <a:ext cx="369505" cy="369505"/>
              <a:chOff x="2594050" y="1631825"/>
              <a:chExt cx="439625" cy="439625"/>
            </a:xfrm>
          </p:grpSpPr>
          <p:sp>
            <p:nvSpPr>
              <p:cNvPr id="31" name="Google Shape;31;p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32" name="Google Shape;32;p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33" name="Google Shape;33;p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34" name="Google Shape;34;p3"/>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35" name="Google Shape;35;p3"/>
          <p:cNvSpPr txBox="1">
            <a:spLocks noGrp="1"/>
          </p:cNvSpPr>
          <p:nvPr>
            <p:ph type="body" idx="1"/>
          </p:nvPr>
        </p:nvSpPr>
        <p:spPr>
          <a:xfrm>
            <a:off x="746175" y="1568275"/>
            <a:ext cx="9371700" cy="4654200"/>
          </a:xfrm>
          <a:prstGeom prst="rect">
            <a:avLst/>
          </a:prstGeom>
        </p:spPr>
        <p:txBody>
          <a:bodyPr spcFirstLastPara="1" wrap="square" lIns="44175" tIns="44175" rIns="44175" bIns="44175" anchor="t" anchorCtr="0">
            <a:spAutoFit/>
          </a:bodyPr>
          <a:lstStyle>
            <a:lvl1pPr marL="457200" lvl="0" indent="-393700" rtl="0">
              <a:spcBef>
                <a:spcPts val="1200"/>
              </a:spcBef>
              <a:spcAft>
                <a:spcPts val="0"/>
              </a:spcAft>
              <a:buClr>
                <a:srgbClr val="4C3282"/>
              </a:buClr>
              <a:buSzPts val="2600"/>
              <a:buChar char="●"/>
              <a:defRPr/>
            </a:lvl1pPr>
            <a:lvl2pPr marL="914400" lvl="1" indent="-361950" rtl="0">
              <a:spcBef>
                <a:spcPts val="300"/>
              </a:spcBef>
              <a:spcAft>
                <a:spcPts val="0"/>
              </a:spcAft>
              <a:buSzPts val="21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400"/>
              </a:spcAft>
              <a:buSzPts val="14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7"/>
        <p:cNvGrpSpPr/>
        <p:nvPr/>
      </p:nvGrpSpPr>
      <p:grpSpPr>
        <a:xfrm>
          <a:off x="0" y="0"/>
          <a:ext cx="0" cy="0"/>
          <a:chOff x="0" y="0"/>
          <a:chExt cx="0" cy="0"/>
        </a:xfrm>
      </p:grpSpPr>
      <p:sp>
        <p:nvSpPr>
          <p:cNvPr id="108" name="Google Shape;108;p14"/>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
        <p:nvSpPr>
          <p:cNvPr id="109" name="Google Shape;109;p14"/>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457200" y="4960138"/>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2" name="Google Shape;112;p15"/>
          <p:cNvSpPr>
            <a:spLocks noGrp="1"/>
          </p:cNvSpPr>
          <p:nvPr>
            <p:ph type="pic" idx="2"/>
          </p:nvPr>
        </p:nvSpPr>
        <p:spPr>
          <a:xfrm>
            <a:off x="0" y="-1"/>
            <a:ext cx="12189300" cy="4572000"/>
          </a:xfrm>
          <a:prstGeom prst="rect">
            <a:avLst/>
          </a:prstGeom>
          <a:solidFill>
            <a:srgbClr val="76CEEF"/>
          </a:solidFill>
          <a:ln>
            <a:noFill/>
          </a:ln>
        </p:spPr>
      </p:sp>
      <p:sp>
        <p:nvSpPr>
          <p:cNvPr id="113" name="Google Shape;113;p15"/>
          <p:cNvSpPr txBox="1">
            <a:spLocks noGrp="1"/>
          </p:cNvSpPr>
          <p:nvPr>
            <p:ph type="body" idx="1"/>
          </p:nvPr>
        </p:nvSpPr>
        <p:spPr>
          <a:xfrm>
            <a:off x="8610600" y="4960138"/>
            <a:ext cx="3200400" cy="1463100"/>
          </a:xfrm>
          <a:prstGeom prst="rect">
            <a:avLst/>
          </a:prstGeom>
          <a:noFill/>
          <a:ln>
            <a:noFill/>
          </a:ln>
        </p:spPr>
        <p:txBody>
          <a:bodyPr spcFirstLastPara="1" wrap="square" lIns="88375" tIns="44175" rIns="88375" bIns="44175" anchor="ctr" anchorCtr="0">
            <a:norm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400"/>
              <a:buNone/>
              <a:defRPr sz="1400"/>
            </a:lvl2pPr>
            <a:lvl3pPr marL="1371600" lvl="2" indent="-228600" algn="l" rtl="0">
              <a:lnSpc>
                <a:spcPct val="90000"/>
              </a:lnSpc>
              <a:spcBef>
                <a:spcPts val="400"/>
              </a:spcBef>
              <a:spcAft>
                <a:spcPts val="0"/>
              </a:spcAft>
              <a:buSzPts val="1200"/>
              <a:buNone/>
              <a:defRPr sz="1200"/>
            </a:lvl3pPr>
            <a:lvl4pPr marL="1828800" lvl="3" indent="-228600" algn="l" rtl="0">
              <a:lnSpc>
                <a:spcPct val="90000"/>
              </a:lnSpc>
              <a:spcBef>
                <a:spcPts val="400"/>
              </a:spcBef>
              <a:spcAft>
                <a:spcPts val="0"/>
              </a:spcAft>
              <a:buSzPts val="1000"/>
              <a:buNone/>
              <a:defRPr sz="1000"/>
            </a:lvl4pPr>
            <a:lvl5pPr marL="2286000" lvl="4" indent="-228600" algn="l" rtl="0">
              <a:lnSpc>
                <a:spcPct val="90000"/>
              </a:lnSpc>
              <a:spcBef>
                <a:spcPts val="400"/>
              </a:spcBef>
              <a:spcAft>
                <a:spcPts val="0"/>
              </a:spcAft>
              <a:buSzPts val="1000"/>
              <a:buNone/>
              <a:defRPr sz="1000"/>
            </a:lvl5pPr>
            <a:lvl6pPr marL="2743200" lvl="5" indent="-228600" algn="l" rtl="0">
              <a:lnSpc>
                <a:spcPct val="90000"/>
              </a:lnSpc>
              <a:spcBef>
                <a:spcPts val="400"/>
              </a:spcBef>
              <a:spcAft>
                <a:spcPts val="0"/>
              </a:spcAft>
              <a:buSzPts val="1000"/>
              <a:buNone/>
              <a:defRPr sz="1000"/>
            </a:lvl6pPr>
            <a:lvl7pPr marL="3200400" lvl="6" indent="-228600" algn="l" rtl="0">
              <a:lnSpc>
                <a:spcPct val="90000"/>
              </a:lnSpc>
              <a:spcBef>
                <a:spcPts val="400"/>
              </a:spcBef>
              <a:spcAft>
                <a:spcPts val="0"/>
              </a:spcAft>
              <a:buSzPts val="1000"/>
              <a:buNone/>
              <a:defRPr sz="1000"/>
            </a:lvl7pPr>
            <a:lvl8pPr marL="3657600" lvl="7" indent="-228600" algn="l" rtl="0">
              <a:lnSpc>
                <a:spcPct val="90000"/>
              </a:lnSpc>
              <a:spcBef>
                <a:spcPts val="400"/>
              </a:spcBef>
              <a:spcAft>
                <a:spcPts val="0"/>
              </a:spcAft>
              <a:buSzPts val="1000"/>
              <a:buNone/>
              <a:defRPr sz="1000"/>
            </a:lvl8pPr>
            <a:lvl9pPr marL="4114800" lvl="8" indent="-228600" algn="l" rtl="0">
              <a:lnSpc>
                <a:spcPct val="90000"/>
              </a:lnSpc>
              <a:spcBef>
                <a:spcPts val="400"/>
              </a:spcBef>
              <a:spcAft>
                <a:spcPts val="400"/>
              </a:spcAft>
              <a:buSzPts val="1000"/>
              <a:buNone/>
              <a:defRPr sz="1000"/>
            </a:lvl9pPr>
          </a:lstStyle>
          <a:p>
            <a:endParaRPr/>
          </a:p>
        </p:txBody>
      </p:sp>
      <p:sp>
        <p:nvSpPr>
          <p:cNvPr id="114" name="Google Shape;114;p15"/>
          <p:cNvSpPr txBox="1">
            <a:spLocks noGrp="1"/>
          </p:cNvSpPr>
          <p:nvPr>
            <p:ph type="dt" idx="10"/>
          </p:nvPr>
        </p:nvSpPr>
        <p:spPr>
          <a:xfrm>
            <a:off x="6418815" y="6495352"/>
            <a:ext cx="2154000" cy="274200"/>
          </a:xfrm>
          <a:prstGeom prst="rect">
            <a:avLst/>
          </a:prstGeom>
          <a:noFill/>
          <a:ln>
            <a:noFill/>
          </a:ln>
        </p:spPr>
        <p:txBody>
          <a:bodyPr spcFirstLastPara="1" wrap="square" lIns="88375" tIns="44175" rIns="88375" bIns="44175" anchor="ctr" anchorCtr="0">
            <a:noAutofit/>
          </a:bodyPr>
          <a:lstStyle>
            <a:lvl1pPr lvl="0" algn="l"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sz="1400"/>
            </a:lvl2pPr>
            <a:lvl3pPr lvl="2" algn="l" rtl="0">
              <a:lnSpc>
                <a:spcPct val="100000"/>
              </a:lnSpc>
              <a:spcBef>
                <a:spcPts val="0"/>
              </a:spcBef>
              <a:spcAft>
                <a:spcPts val="0"/>
              </a:spcAft>
              <a:buSzPts val="1400"/>
              <a:buNone/>
              <a:defRPr sz="1400"/>
            </a:lvl3pPr>
            <a:lvl4pPr lvl="3" algn="l" rtl="0">
              <a:lnSpc>
                <a:spcPct val="100000"/>
              </a:lnSpc>
              <a:spcBef>
                <a:spcPts val="0"/>
              </a:spcBef>
              <a:spcAft>
                <a:spcPts val="0"/>
              </a:spcAft>
              <a:buSzPts val="1400"/>
              <a:buNone/>
              <a:defRPr sz="1400"/>
            </a:lvl4pPr>
            <a:lvl5pPr lvl="4" algn="l" rtl="0">
              <a:lnSpc>
                <a:spcPct val="100000"/>
              </a:lnSpc>
              <a:spcBef>
                <a:spcPts val="0"/>
              </a:spcBef>
              <a:spcAft>
                <a:spcPts val="0"/>
              </a:spcAft>
              <a:buSzPts val="1400"/>
              <a:buNone/>
              <a:defRPr sz="1400"/>
            </a:lvl5pPr>
            <a:lvl6pPr lvl="5" algn="l" rtl="0">
              <a:lnSpc>
                <a:spcPct val="100000"/>
              </a:lnSpc>
              <a:spcBef>
                <a:spcPts val="0"/>
              </a:spcBef>
              <a:spcAft>
                <a:spcPts val="0"/>
              </a:spcAft>
              <a:buSzPts val="1400"/>
              <a:buNone/>
              <a:defRPr sz="1400"/>
            </a:lvl6pPr>
            <a:lvl7pPr lvl="6" algn="l" rtl="0">
              <a:lnSpc>
                <a:spcPct val="100000"/>
              </a:lnSpc>
              <a:spcBef>
                <a:spcPts val="0"/>
              </a:spcBef>
              <a:spcAft>
                <a:spcPts val="0"/>
              </a:spcAft>
              <a:buSzPts val="1400"/>
              <a:buNone/>
              <a:defRPr sz="1400"/>
            </a:lvl7pPr>
            <a:lvl8pPr lvl="7" algn="l" rtl="0">
              <a:lnSpc>
                <a:spcPct val="100000"/>
              </a:lnSpc>
              <a:spcBef>
                <a:spcPts val="0"/>
              </a:spcBef>
              <a:spcAft>
                <a:spcPts val="0"/>
              </a:spcAft>
              <a:buSzPts val="1400"/>
              <a:buNone/>
              <a:defRPr sz="1400"/>
            </a:lvl8pPr>
            <a:lvl9pPr lvl="8" algn="l" rtl="0">
              <a:lnSpc>
                <a:spcPct val="100000"/>
              </a:lnSpc>
              <a:spcBef>
                <a:spcPts val="0"/>
              </a:spcBef>
              <a:spcAft>
                <a:spcPts val="0"/>
              </a:spcAft>
              <a:buSzPts val="1400"/>
              <a:buNone/>
              <a:defRPr sz="1400"/>
            </a:lvl9pPr>
          </a:lstStyle>
          <a:p>
            <a:endParaRPr/>
          </a:p>
        </p:txBody>
      </p:sp>
      <p:cxnSp>
        <p:nvCxnSpPr>
          <p:cNvPr id="115" name="Google Shape;115;p15"/>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16"/>
        <p:cNvGrpSpPr/>
        <p:nvPr/>
      </p:nvGrpSpPr>
      <p:grpSpPr>
        <a:xfrm>
          <a:off x="0" y="0"/>
          <a:ext cx="0" cy="0"/>
          <a:chOff x="0" y="0"/>
          <a:chExt cx="0" cy="0"/>
        </a:xfrm>
      </p:grpSpPr>
      <p:sp>
        <p:nvSpPr>
          <p:cNvPr id="117" name="Google Shape;117;p16"/>
          <p:cNvSpPr/>
          <p:nvPr/>
        </p:nvSpPr>
        <p:spPr>
          <a:xfrm>
            <a:off x="0" y="0"/>
            <a:ext cx="5735700" cy="6858000"/>
          </a:xfrm>
          <a:prstGeom prst="rect">
            <a:avLst/>
          </a:prstGeom>
          <a:solidFill>
            <a:srgbClr val="F2F2F2"/>
          </a:solidFill>
          <a:ln>
            <a:noFill/>
          </a:ln>
        </p:spPr>
        <p:txBody>
          <a:bodyPr spcFirstLastPara="1" wrap="square" lIns="88375" tIns="88375" rIns="88375" bIns="88375" anchor="ctr" anchorCtr="0">
            <a:noAutofit/>
          </a:bodyPr>
          <a:lstStyle/>
          <a:p>
            <a:pPr marL="0" lvl="0" indent="0" algn="l" rtl="0">
              <a:spcBef>
                <a:spcPts val="0"/>
              </a:spcBef>
              <a:spcAft>
                <a:spcPts val="0"/>
              </a:spcAft>
              <a:buNone/>
            </a:pPr>
            <a:endParaRPr/>
          </a:p>
        </p:txBody>
      </p:sp>
      <p:sp>
        <p:nvSpPr>
          <p:cNvPr id="118" name="Google Shape;118;p16"/>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5"/>
        <p:cNvGrpSpPr/>
        <p:nvPr/>
      </p:nvGrpSpPr>
      <p:grpSpPr>
        <a:xfrm>
          <a:off x="0" y="0"/>
          <a:ext cx="0" cy="0"/>
          <a:chOff x="0" y="0"/>
          <a:chExt cx="0" cy="0"/>
        </a:xfrm>
      </p:grpSpPr>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44167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746175" y="1568275"/>
            <a:ext cx="9371700" cy="4654200"/>
          </a:xfrm>
          <a:prstGeom prst="rect">
            <a:avLst/>
          </a:prstGeom>
        </p:spPr>
        <p:txBody>
          <a:bodyPr spcFirstLastPara="1" wrap="square" lIns="44175" tIns="44175" rIns="44175" bIns="44175" anchor="t" anchorCtr="0">
            <a:spAutoFit/>
          </a:bodyPr>
          <a:lstStyle>
            <a:lvl1pPr marL="457200" lvl="0" indent="-393700" rtl="0">
              <a:spcBef>
                <a:spcPts val="1200"/>
              </a:spcBef>
              <a:spcAft>
                <a:spcPts val="0"/>
              </a:spcAft>
              <a:buClr>
                <a:srgbClr val="4C3282"/>
              </a:buClr>
              <a:buSzPts val="2600"/>
              <a:buChar char="●"/>
              <a:defRPr/>
            </a:lvl1pPr>
            <a:lvl2pPr marL="914400" lvl="1" indent="-361950" rtl="0">
              <a:spcBef>
                <a:spcPts val="300"/>
              </a:spcBef>
              <a:spcAft>
                <a:spcPts val="0"/>
              </a:spcAft>
              <a:buSzPts val="21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4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1">
  <p:cSld name="OBJECT_1">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315881" y="3446573"/>
            <a:ext cx="5590200" cy="1014900"/>
          </a:xfrm>
          <a:prstGeom prst="rect">
            <a:avLst/>
          </a:prstGeom>
          <a:noFill/>
          <a:ln>
            <a:noFill/>
          </a:ln>
        </p:spPr>
        <p:txBody>
          <a:bodyPr spcFirstLastPara="1" wrap="square" lIns="88375" tIns="44175" rIns="88375" bIns="44175" anchor="ctr" anchorCtr="0">
            <a:normAutofit/>
          </a:bodyPr>
          <a:lstStyle>
            <a:lvl1pPr lvl="0" algn="ctr" rtl="0">
              <a:lnSpc>
                <a:spcPct val="80000"/>
              </a:lnSpc>
              <a:spcBef>
                <a:spcPts val="0"/>
              </a:spcBef>
              <a:spcAft>
                <a:spcPts val="0"/>
              </a:spcAft>
              <a:buClr>
                <a:srgbClr val="0C0C0C"/>
              </a:buClr>
              <a:buSzPts val="4300"/>
              <a:buFont typeface="Quattrocento Sans"/>
              <a:buNone/>
              <a:defRPr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43" name="Google Shape;43;p6"/>
          <p:cNvCxnSpPr/>
          <p:nvPr/>
        </p:nvCxnSpPr>
        <p:spPr>
          <a:xfrm>
            <a:off x="138752" y="1917510"/>
            <a:ext cx="11914500" cy="0"/>
          </a:xfrm>
          <a:prstGeom prst="straightConnector1">
            <a:avLst/>
          </a:prstGeom>
          <a:noFill/>
          <a:ln w="19050" cap="flat" cmpd="sng">
            <a:solidFill>
              <a:srgbClr val="D8D8D8"/>
            </a:solidFill>
            <a:prstDash val="solid"/>
            <a:round/>
            <a:headEnd type="none" w="sm" len="sm"/>
            <a:tailEnd type="none" w="sm" len="sm"/>
          </a:ln>
        </p:spPr>
      </p:cxnSp>
      <p:grpSp>
        <p:nvGrpSpPr>
          <p:cNvPr id="44" name="Google Shape;44;p6"/>
          <p:cNvGrpSpPr/>
          <p:nvPr/>
        </p:nvGrpSpPr>
        <p:grpSpPr>
          <a:xfrm>
            <a:off x="4736689" y="555664"/>
            <a:ext cx="2723981" cy="2723981"/>
            <a:chOff x="4360460" y="449353"/>
            <a:chExt cx="3282300" cy="3282300"/>
          </a:xfrm>
        </p:grpSpPr>
        <p:sp>
          <p:nvSpPr>
            <p:cNvPr id="45" name="Google Shape;45;p6"/>
            <p:cNvSpPr/>
            <p:nvPr/>
          </p:nvSpPr>
          <p:spPr>
            <a:xfrm>
              <a:off x="4360460" y="449353"/>
              <a:ext cx="3282300" cy="32823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46" name="Google Shape;46;p6"/>
            <p:cNvGrpSpPr/>
            <p:nvPr/>
          </p:nvGrpSpPr>
          <p:grpSpPr>
            <a:xfrm>
              <a:off x="4868882" y="1003916"/>
              <a:ext cx="2265384" cy="2173111"/>
              <a:chOff x="5233525" y="4954450"/>
              <a:chExt cx="538275" cy="516350"/>
            </a:xfrm>
          </p:grpSpPr>
          <p:sp>
            <p:nvSpPr>
              <p:cNvPr id="47" name="Google Shape;47;p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8" name="Google Shape;48;p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9" name="Google Shape;49;p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0" name="Google Shape;50;p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1" name="Google Shape;51;p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2" name="Google Shape;52;p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3" name="Google Shape;53;p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4" name="Google Shape;54;p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5" name="Google Shape;55;p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6" name="Google Shape;56;p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7" name="Google Shape;57;p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58" name="Google Shape;58;p6"/>
          <p:cNvSpPr txBox="1">
            <a:spLocks noGrp="1"/>
          </p:cNvSpPr>
          <p:nvPr>
            <p:ph type="body" idx="1"/>
          </p:nvPr>
        </p:nvSpPr>
        <p:spPr>
          <a:xfrm>
            <a:off x="3315880" y="4628428"/>
            <a:ext cx="5590200" cy="14631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59" name="Google Shape;59;p6"/>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7"/>
          <p:cNvSpPr txBox="1">
            <a:spLocks noGrp="1"/>
          </p:cNvSpPr>
          <p:nvPr>
            <p:ph type="body" idx="1"/>
          </p:nvPr>
        </p:nvSpPr>
        <p:spPr>
          <a:xfrm>
            <a:off x="6364809"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2" name="Google Shape;62;p7"/>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7"/>
          <p:cNvSpPr txBox="1">
            <a:spLocks noGrp="1"/>
          </p:cNvSpPr>
          <p:nvPr>
            <p:ph type="body" idx="2"/>
          </p:nvPr>
        </p:nvSpPr>
        <p:spPr>
          <a:xfrm>
            <a:off x="575239"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a:p>
        </p:txBody>
      </p:sp>
      <p:sp>
        <p:nvSpPr>
          <p:cNvPr id="64" name="Google Shape;64;p7"/>
          <p:cNvSpPr txBox="1">
            <a:spLocks noGrp="1"/>
          </p:cNvSpPr>
          <p:nvPr>
            <p:ph type="body" idx="3"/>
          </p:nvPr>
        </p:nvSpPr>
        <p:spPr>
          <a:xfrm>
            <a:off x="584218"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5" name="Google Shape;65;p7"/>
          <p:cNvSpPr txBox="1">
            <a:spLocks noGrp="1"/>
          </p:cNvSpPr>
          <p:nvPr>
            <p:ph type="body" idx="4"/>
          </p:nvPr>
        </p:nvSpPr>
        <p:spPr>
          <a:xfrm>
            <a:off x="6355830"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Introduction">
  <p:cSld name="2_Custom Layout">
    <p:spTree>
      <p:nvGrpSpPr>
        <p:cNvPr id="1" name="Shape 66"/>
        <p:cNvGrpSpPr/>
        <p:nvPr/>
      </p:nvGrpSpPr>
      <p:grpSpPr>
        <a:xfrm>
          <a:off x="0" y="0"/>
          <a:ext cx="0" cy="0"/>
          <a:chOff x="0" y="0"/>
          <a:chExt cx="0" cy="0"/>
        </a:xfrm>
      </p:grpSpPr>
      <p:cxnSp>
        <p:nvCxnSpPr>
          <p:cNvPr id="67" name="Google Shape;67;p8"/>
          <p:cNvCxnSpPr/>
          <p:nvPr/>
        </p:nvCxnSpPr>
        <p:spPr>
          <a:xfrm>
            <a:off x="127669" y="3557888"/>
            <a:ext cx="11914500" cy="0"/>
          </a:xfrm>
          <a:prstGeom prst="straightConnector1">
            <a:avLst/>
          </a:prstGeom>
          <a:noFill/>
          <a:ln w="19050" cap="flat" cmpd="sng">
            <a:solidFill>
              <a:srgbClr val="D8D8D8"/>
            </a:solidFill>
            <a:prstDash val="solid"/>
            <a:round/>
            <a:headEnd type="none" w="sm" len="sm"/>
            <a:tailEnd type="none" w="sm" len="sm"/>
          </a:ln>
        </p:spPr>
      </p:cxnSp>
      <p:sp>
        <p:nvSpPr>
          <p:cNvPr id="68" name="Google Shape;68;p8"/>
          <p:cNvSpPr txBox="1">
            <a:spLocks noGrp="1"/>
          </p:cNvSpPr>
          <p:nvPr>
            <p:ph type="title"/>
          </p:nvPr>
        </p:nvSpPr>
        <p:spPr>
          <a:xfrm>
            <a:off x="1902775" y="3262680"/>
            <a:ext cx="6504300" cy="590400"/>
          </a:xfrm>
          <a:prstGeom prst="rect">
            <a:avLst/>
          </a:prstGeom>
          <a:noFill/>
          <a:ln>
            <a:noFill/>
          </a:ln>
        </p:spPr>
        <p:txBody>
          <a:bodyPr spcFirstLastPara="1" wrap="square" lIns="88375" tIns="44175" rIns="88375" bIns="44175" anchor="ctr" anchorCtr="0">
            <a:spAutoFit/>
          </a:bodyPr>
          <a:lstStyle>
            <a:lvl1pPr lvl="0" algn="l" rtl="0">
              <a:lnSpc>
                <a:spcPct val="80000"/>
              </a:lnSpc>
              <a:spcBef>
                <a:spcPts val="0"/>
              </a:spcBef>
              <a:spcAft>
                <a:spcPts val="0"/>
              </a:spcAft>
              <a:buClr>
                <a:srgbClr val="0C0C0C"/>
              </a:buClr>
              <a:buSzPts val="3400"/>
              <a:buFont typeface="Quattrocento Sans"/>
              <a:buNone/>
              <a:defRPr sz="3400">
                <a:highlight>
                  <a:schemeClr val="lt1"/>
                </a:highlight>
                <a:latin typeface="Quattrocento Sans"/>
                <a:ea typeface="Quattrocento Sans"/>
                <a:cs typeface="Quattrocento Sans"/>
                <a:sym typeface="Quattrocento Sans"/>
              </a:defRPr>
            </a:lvl1pPr>
            <a:lvl2pPr lvl="1" algn="l" rtl="0">
              <a:lnSpc>
                <a:spcPct val="100000"/>
              </a:lnSpc>
              <a:spcBef>
                <a:spcPts val="0"/>
              </a:spcBef>
              <a:spcAft>
                <a:spcPts val="0"/>
              </a:spcAft>
              <a:buSzPts val="3400"/>
              <a:buNone/>
              <a:defRPr sz="3400">
                <a:highlight>
                  <a:srgbClr val="000000"/>
                </a:highlight>
              </a:defRPr>
            </a:lvl2pPr>
            <a:lvl3pPr lvl="2" algn="l" rtl="0">
              <a:lnSpc>
                <a:spcPct val="100000"/>
              </a:lnSpc>
              <a:spcBef>
                <a:spcPts val="0"/>
              </a:spcBef>
              <a:spcAft>
                <a:spcPts val="0"/>
              </a:spcAft>
              <a:buSzPts val="3400"/>
              <a:buNone/>
              <a:defRPr sz="3400">
                <a:highlight>
                  <a:srgbClr val="000000"/>
                </a:highlight>
              </a:defRPr>
            </a:lvl3pPr>
            <a:lvl4pPr lvl="3" algn="l" rtl="0">
              <a:lnSpc>
                <a:spcPct val="100000"/>
              </a:lnSpc>
              <a:spcBef>
                <a:spcPts val="0"/>
              </a:spcBef>
              <a:spcAft>
                <a:spcPts val="0"/>
              </a:spcAft>
              <a:buSzPts val="3400"/>
              <a:buNone/>
              <a:defRPr sz="3400">
                <a:highlight>
                  <a:srgbClr val="000000"/>
                </a:highlight>
              </a:defRPr>
            </a:lvl4pPr>
            <a:lvl5pPr lvl="4" algn="l" rtl="0">
              <a:lnSpc>
                <a:spcPct val="100000"/>
              </a:lnSpc>
              <a:spcBef>
                <a:spcPts val="0"/>
              </a:spcBef>
              <a:spcAft>
                <a:spcPts val="0"/>
              </a:spcAft>
              <a:buSzPts val="3400"/>
              <a:buNone/>
              <a:defRPr sz="3400">
                <a:highlight>
                  <a:srgbClr val="000000"/>
                </a:highlight>
              </a:defRPr>
            </a:lvl5pPr>
            <a:lvl6pPr lvl="5" algn="l" rtl="0">
              <a:lnSpc>
                <a:spcPct val="100000"/>
              </a:lnSpc>
              <a:spcBef>
                <a:spcPts val="0"/>
              </a:spcBef>
              <a:spcAft>
                <a:spcPts val="0"/>
              </a:spcAft>
              <a:buSzPts val="3400"/>
              <a:buNone/>
              <a:defRPr sz="3400">
                <a:highlight>
                  <a:srgbClr val="000000"/>
                </a:highlight>
              </a:defRPr>
            </a:lvl6pPr>
            <a:lvl7pPr lvl="6" algn="l" rtl="0">
              <a:lnSpc>
                <a:spcPct val="100000"/>
              </a:lnSpc>
              <a:spcBef>
                <a:spcPts val="0"/>
              </a:spcBef>
              <a:spcAft>
                <a:spcPts val="0"/>
              </a:spcAft>
              <a:buSzPts val="3400"/>
              <a:buNone/>
              <a:defRPr sz="3400">
                <a:highlight>
                  <a:srgbClr val="000000"/>
                </a:highlight>
              </a:defRPr>
            </a:lvl7pPr>
            <a:lvl8pPr lvl="7" algn="l" rtl="0">
              <a:lnSpc>
                <a:spcPct val="100000"/>
              </a:lnSpc>
              <a:spcBef>
                <a:spcPts val="0"/>
              </a:spcBef>
              <a:spcAft>
                <a:spcPts val="0"/>
              </a:spcAft>
              <a:buSzPts val="3400"/>
              <a:buNone/>
              <a:defRPr sz="3400">
                <a:highlight>
                  <a:srgbClr val="000000"/>
                </a:highlight>
              </a:defRPr>
            </a:lvl8pPr>
            <a:lvl9pPr lvl="8" algn="l" rtl="0">
              <a:lnSpc>
                <a:spcPct val="100000"/>
              </a:lnSpc>
              <a:spcBef>
                <a:spcPts val="0"/>
              </a:spcBef>
              <a:spcAft>
                <a:spcPts val="0"/>
              </a:spcAft>
              <a:buSzPts val="3400"/>
              <a:buNone/>
              <a:defRPr sz="3400">
                <a:highlight>
                  <a:srgbClr val="000000"/>
                </a:highlight>
              </a:defRPr>
            </a:lvl9pPr>
          </a:lstStyle>
          <a:p>
            <a:endParaRPr/>
          </a:p>
        </p:txBody>
      </p:sp>
      <p:sp>
        <p:nvSpPr>
          <p:cNvPr id="69" name="Google Shape;69;p8"/>
          <p:cNvSpPr/>
          <p:nvPr/>
        </p:nvSpPr>
        <p:spPr>
          <a:xfrm>
            <a:off x="743453" y="3050554"/>
            <a:ext cx="898200" cy="8979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70" name="Google Shape;70;p8"/>
          <p:cNvSpPr/>
          <p:nvPr/>
        </p:nvSpPr>
        <p:spPr>
          <a:xfrm>
            <a:off x="321425" y="60960"/>
            <a:ext cx="171900" cy="14745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71" name="Google Shape;71;p8"/>
          <p:cNvGrpSpPr/>
          <p:nvPr/>
        </p:nvGrpSpPr>
        <p:grpSpPr>
          <a:xfrm>
            <a:off x="1092976" y="3287056"/>
            <a:ext cx="299911" cy="424768"/>
            <a:chOff x="3979850" y="1598950"/>
            <a:chExt cx="356825" cy="505375"/>
          </a:xfrm>
        </p:grpSpPr>
        <p:sp>
          <p:nvSpPr>
            <p:cNvPr id="72" name="Google Shape;72;p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73" name="Google Shape;73;p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sp>
        <p:nvSpPr>
          <p:cNvPr id="74" name="Google Shape;74;p8"/>
          <p:cNvSpPr txBox="1">
            <a:spLocks noGrp="1"/>
          </p:cNvSpPr>
          <p:nvPr>
            <p:ph type="body" idx="1"/>
          </p:nvPr>
        </p:nvSpPr>
        <p:spPr>
          <a:xfrm>
            <a:off x="1902775" y="3931493"/>
            <a:ext cx="6504300" cy="5064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9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94"/>
        <p:cNvGrpSpPr/>
        <p:nvPr/>
      </p:nvGrpSpPr>
      <p:grpSpPr>
        <a:xfrm>
          <a:off x="0" y="0"/>
          <a:ext cx="0" cy="0"/>
          <a:chOff x="0" y="0"/>
          <a:chExt cx="0" cy="0"/>
        </a:xfrm>
      </p:grpSpPr>
      <p:sp>
        <p:nvSpPr>
          <p:cNvPr id="95" name="Google Shape;95;p11"/>
          <p:cNvSpPr/>
          <p:nvPr/>
        </p:nvSpPr>
        <p:spPr>
          <a:xfrm>
            <a:off x="0" y="0"/>
            <a:ext cx="12192000" cy="4572000"/>
          </a:xfrm>
          <a:prstGeom prst="rect">
            <a:avLst/>
          </a:prstGeom>
          <a:solidFill>
            <a:srgbClr val="1D9AA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1"/>
          <p:cNvSpPr txBox="1">
            <a:spLocks noGrp="1"/>
          </p:cNvSpPr>
          <p:nvPr>
            <p:ph type="title"/>
          </p:nvPr>
        </p:nvSpPr>
        <p:spPr>
          <a:xfrm>
            <a:off x="457200" y="4960137"/>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p11"/>
          <p:cNvSpPr txBox="1">
            <a:spLocks noGrp="1"/>
          </p:cNvSpPr>
          <p:nvPr>
            <p:ph type="body" idx="1"/>
          </p:nvPr>
        </p:nvSpPr>
        <p:spPr>
          <a:xfrm>
            <a:off x="8610600" y="4960137"/>
            <a:ext cx="3200400" cy="1463100"/>
          </a:xfrm>
          <a:prstGeom prst="rect">
            <a:avLst/>
          </a:prstGeom>
          <a:noFill/>
          <a:ln>
            <a:noFill/>
          </a:ln>
        </p:spPr>
        <p:txBody>
          <a:bodyPr spcFirstLastPara="1" wrap="square" lIns="88375" tIns="44175" rIns="88375" bIns="44175" anchor="ctr" anchorCtr="0">
            <a:norm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cxnSp>
        <p:nvCxnSpPr>
          <p:cNvPr id="99" name="Google Shape;99;p11"/>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pic>
        <p:nvPicPr>
          <p:cNvPr id="100" name="Google Shape;100;p11" descr="UW building"/>
          <p:cNvPicPr preferRelativeResize="0"/>
          <p:nvPr/>
        </p:nvPicPr>
        <p:blipFill rotWithShape="1">
          <a:blip r:embed="rId2">
            <a:alphaModFix/>
          </a:blip>
          <a:srcRect t="38182" b="5568"/>
          <a:stretch/>
        </p:blipFill>
        <p:spPr>
          <a:xfrm>
            <a:off x="3" y="0"/>
            <a:ext cx="12191993" cy="4572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1"/>
        <p:cNvGrpSpPr/>
        <p:nvPr/>
      </p:nvGrpSpPr>
      <p:grpSpPr>
        <a:xfrm>
          <a:off x="0" y="0"/>
          <a:ext cx="0" cy="0"/>
          <a:chOff x="0" y="0"/>
          <a:chExt cx="0" cy="0"/>
        </a:xfrm>
      </p:grpSpPr>
      <p:sp>
        <p:nvSpPr>
          <p:cNvPr id="102" name="Google Shape;102;p12"/>
          <p:cNvSpPr txBox="1">
            <a:spLocks noGrp="1"/>
          </p:cNvSpPr>
          <p:nvPr>
            <p:ph type="body" idx="1"/>
          </p:nvPr>
        </p:nvSpPr>
        <p:spPr>
          <a:xfrm>
            <a:off x="634620" y="1512985"/>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3" name="Google Shape;103;p12"/>
          <p:cNvSpPr txBox="1">
            <a:spLocks noGrp="1"/>
          </p:cNvSpPr>
          <p:nvPr>
            <p:ph type="body" idx="2"/>
          </p:nvPr>
        </p:nvSpPr>
        <p:spPr>
          <a:xfrm>
            <a:off x="6364809" y="1512984"/>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4" name="Google Shape;104;p12"/>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75240" y="1463857"/>
            <a:ext cx="11187000" cy="48456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cxnSp>
        <p:nvCxnSpPr>
          <p:cNvPr id="12" name="Google Shape;12;p1"/>
          <p:cNvCxnSpPr/>
          <p:nvPr/>
        </p:nvCxnSpPr>
        <p:spPr>
          <a:xfrm rot="10800000">
            <a:off x="429491" y="172429"/>
            <a:ext cx="0" cy="1196400"/>
          </a:xfrm>
          <a:prstGeom prst="straightConnector1">
            <a:avLst/>
          </a:prstGeom>
          <a:noFill/>
          <a:ln w="19050" cap="flat" cmpd="sng">
            <a:solidFill>
              <a:srgbClr val="4C3282"/>
            </a:solidFill>
            <a:prstDash val="solid"/>
            <a:round/>
            <a:headEnd type="none" w="sm" len="sm"/>
            <a:tailEnd type="none" w="sm" len="sm"/>
          </a:ln>
        </p:spPr>
      </p:cxnSp>
      <p:sp>
        <p:nvSpPr>
          <p:cNvPr id="14" name="Google Shape;14;p1"/>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 id="2147483662" r:id="rId13"/>
    <p:sldLayoutId id="214748366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www.allthingsgraphed.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youtube.com/watch?v=obWXjtg0L64"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youtube.com/watch?v=obWXjtg0L64"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youtube.com/watch?v=obWXjtg0L64"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www.youtube.com/watch?v=obWXjtg0L64"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youtube.com/watch?v=obWXjtg0L64"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4" name="Title 1">
            <a:extLst>
              <a:ext uri="{FF2B5EF4-FFF2-40B4-BE49-F238E27FC236}">
                <a16:creationId xmlns:a16="http://schemas.microsoft.com/office/drawing/2014/main" id="{FF74C60C-7FBF-0198-02D6-369C8C9E2F98}"/>
              </a:ext>
            </a:extLst>
          </p:cNvPr>
          <p:cNvSpPr txBox="1">
            <a:spLocks/>
          </p:cNvSpPr>
          <p:nvPr/>
        </p:nvSpPr>
        <p:spPr>
          <a:xfrm>
            <a:off x="2259666" y="1054389"/>
            <a:ext cx="7952128" cy="26252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3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Lecture</a:t>
            </a:r>
            <a:r>
              <a:rPr kumimoji="0" lang="zh-CN" altLang="en-US"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XX</a:t>
            </a:r>
            <a:b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br>
            <a:r>
              <a:rPr kumimoji="0" lang="en-US" sz="3600" b="0" i="0" u="none" strike="noStrike" kern="1200" cap="none" spc="0" normalizeH="0" baseline="0" noProof="0">
                <a:ln>
                  <a:noFill/>
                </a:ln>
                <a:solidFill>
                  <a:srgbClr val="4F81BD"/>
                </a:solidFill>
                <a:effectLst/>
                <a:uLnTx/>
                <a:uFillTx/>
                <a:latin typeface="Helvetica"/>
                <a:ea typeface="+mj-ea"/>
                <a:cs typeface="Helvetica"/>
              </a:rPr>
              <a:t>Graph Algorithms</a:t>
            </a:r>
            <a:endParaRPr kumimoji="0" lang="en-US" sz="3600" b="0" i="0" u="none" strike="noStrike" kern="1200" cap="none" spc="0" normalizeH="0" baseline="0" noProof="0" dirty="0">
              <a:ln>
                <a:noFill/>
              </a:ln>
              <a:solidFill>
                <a:srgbClr val="4F81BD"/>
              </a:solidFill>
              <a:effectLst/>
              <a:uLnTx/>
              <a:uFillTx/>
              <a:latin typeface="Helvetica"/>
              <a:ea typeface="+mj-ea"/>
              <a:cs typeface="Helvetica"/>
            </a:endParaRPr>
          </a:p>
        </p:txBody>
      </p:sp>
      <p:sp>
        <p:nvSpPr>
          <p:cNvPr id="5" name="Subtitle 2">
            <a:extLst>
              <a:ext uri="{FF2B5EF4-FFF2-40B4-BE49-F238E27FC236}">
                <a16:creationId xmlns:a16="http://schemas.microsoft.com/office/drawing/2014/main" id="{4B44BB71-7572-07AF-DC4B-83D5FDDAFEA6}"/>
              </a:ext>
            </a:extLst>
          </p:cNvPr>
          <p:cNvSpPr txBox="1">
            <a:spLocks/>
          </p:cNvSpPr>
          <p:nvPr/>
        </p:nvSpPr>
        <p:spPr>
          <a:xfrm>
            <a:off x="3034145" y="3793837"/>
            <a:ext cx="6400800" cy="175260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accent6"/>
              </a:buClr>
              <a:buFont typeface="Wingdings" charset="2"/>
              <a:buNone/>
              <a:defRPr sz="2400" kern="1200">
                <a:solidFill>
                  <a:schemeClr val="tx1"/>
                </a:solidFill>
                <a:latin typeface="Times New Roman"/>
                <a:ea typeface="+mn-ea"/>
                <a:cs typeface="Times New Roman"/>
              </a:defRPr>
            </a:lvl1pPr>
            <a:lvl2pPr marL="457200" indent="0" algn="ctr" defTabSz="457200" rtl="0" eaLnBrk="1" latinLnBrk="0" hangingPunct="1">
              <a:spcBef>
                <a:spcPct val="20000"/>
              </a:spcBef>
              <a:buClr>
                <a:schemeClr val="accent6"/>
              </a:buClr>
              <a:buFont typeface="Wingdings" charset="2"/>
              <a:buNone/>
              <a:defRPr sz="2000" kern="1200">
                <a:solidFill>
                  <a:schemeClr val="tx1">
                    <a:tint val="75000"/>
                  </a:schemeClr>
                </a:solidFill>
                <a:latin typeface="Times New Roman"/>
                <a:ea typeface="+mn-ea"/>
                <a:cs typeface="Times New Roman"/>
              </a:defRPr>
            </a:lvl2pPr>
            <a:lvl3pPr marL="914400" indent="0" algn="ctr" defTabSz="457200" rtl="0" eaLnBrk="1" latinLnBrk="0" hangingPunct="1">
              <a:spcBef>
                <a:spcPct val="20000"/>
              </a:spcBef>
              <a:buClr>
                <a:schemeClr val="accent6"/>
              </a:buClr>
              <a:buFont typeface="Wingdings" charset="2"/>
              <a:buNone/>
              <a:defRPr sz="1800" kern="1200">
                <a:solidFill>
                  <a:schemeClr val="tx1">
                    <a:tint val="75000"/>
                  </a:schemeClr>
                </a:solidFill>
                <a:latin typeface="Times New Roman"/>
                <a:ea typeface="+mn-ea"/>
                <a:cs typeface="Times New Roman"/>
              </a:defRPr>
            </a:lvl3pPr>
            <a:lvl4pPr marL="13716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4pPr>
            <a:lvl5pPr marL="18288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Department</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of</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Computer</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Science</a:t>
            </a:r>
          </a:p>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Hofstra</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University</a:t>
            </a:r>
            <a:endPar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2" name="TextBox 1">
            <a:extLst>
              <a:ext uri="{FF2B5EF4-FFF2-40B4-BE49-F238E27FC236}">
                <a16:creationId xmlns:a16="http://schemas.microsoft.com/office/drawing/2014/main" id="{260853BE-133A-977A-76F6-3EBD56979FEE}"/>
              </a:ext>
            </a:extLst>
          </p:cNvPr>
          <p:cNvSpPr txBox="1"/>
          <p:nvPr/>
        </p:nvSpPr>
        <p:spPr>
          <a:xfrm>
            <a:off x="4358711" y="6487758"/>
            <a:ext cx="4856394" cy="276999"/>
          </a:xfrm>
          <a:prstGeom prst="rect">
            <a:avLst/>
          </a:prstGeom>
          <a:solidFill>
            <a:srgbClr val="FFFFFF"/>
          </a:solidFill>
          <a:ln w="25400" cap="flat" cmpd="sng" algn="ctr">
            <a:solidFill>
              <a:srgbClr val="B7C6FE"/>
            </a:solidFill>
            <a:prstDash val="solid"/>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Acknowledgement: Lecture slides based on </a:t>
            </a:r>
            <a:r>
              <a:rPr lang="en-US" altLang="zh-CN" sz="1200" b="1" kern="1200" dirty="0" err="1">
                <a:latin typeface="Gill Sans Light"/>
                <a:ea typeface="宋体" panose="02010600030101010101" pitchFamily="2" charset="-122"/>
                <a:cs typeface="+mn-cs"/>
              </a:rPr>
              <a:t>UofW</a:t>
            </a: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 Course on Data Structures </a:t>
            </a:r>
            <a:endParaRPr kumimoji="0" lang="en-SE" sz="1200" b="1" i="0" u="none" strike="noStrike" kern="1200" cap="none" spc="0" normalizeH="0" baseline="0" noProof="0" dirty="0">
              <a:ln>
                <a:noFill/>
              </a:ln>
              <a:solidFill>
                <a:srgbClr val="000000"/>
              </a:solidFill>
              <a:effectLst/>
              <a:uLnTx/>
              <a:uFillTx/>
              <a:latin typeface="Gill Sans Ligh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Adjacency Matrix</a:t>
            </a:r>
            <a:endParaRPr/>
          </a:p>
        </p:txBody>
      </p:sp>
      <p:graphicFrame>
        <p:nvGraphicFramePr>
          <p:cNvPr id="433" name="Google Shape;433;p29"/>
          <p:cNvGraphicFramePr/>
          <p:nvPr/>
        </p:nvGraphicFramePr>
        <p:xfrm>
          <a:off x="6477234" y="2102951"/>
          <a:ext cx="5460600" cy="3768480"/>
        </p:xfrm>
        <a:graphic>
          <a:graphicData uri="http://schemas.openxmlformats.org/drawingml/2006/table">
            <a:tbl>
              <a:tblPr firstRow="1" bandRow="1">
                <a:noFill/>
              </a:tblPr>
              <a:tblGrid>
                <a:gridCol w="682575">
                  <a:extLst>
                    <a:ext uri="{9D8B030D-6E8A-4147-A177-3AD203B41FA5}">
                      <a16:colId xmlns:a16="http://schemas.microsoft.com/office/drawing/2014/main" val="20000"/>
                    </a:ext>
                  </a:extLst>
                </a:gridCol>
                <a:gridCol w="682575">
                  <a:extLst>
                    <a:ext uri="{9D8B030D-6E8A-4147-A177-3AD203B41FA5}">
                      <a16:colId xmlns:a16="http://schemas.microsoft.com/office/drawing/2014/main" val="20001"/>
                    </a:ext>
                  </a:extLst>
                </a:gridCol>
                <a:gridCol w="682575">
                  <a:extLst>
                    <a:ext uri="{9D8B030D-6E8A-4147-A177-3AD203B41FA5}">
                      <a16:colId xmlns:a16="http://schemas.microsoft.com/office/drawing/2014/main" val="20002"/>
                    </a:ext>
                  </a:extLst>
                </a:gridCol>
                <a:gridCol w="682575">
                  <a:extLst>
                    <a:ext uri="{9D8B030D-6E8A-4147-A177-3AD203B41FA5}">
                      <a16:colId xmlns:a16="http://schemas.microsoft.com/office/drawing/2014/main" val="20003"/>
                    </a:ext>
                  </a:extLst>
                </a:gridCol>
                <a:gridCol w="682575">
                  <a:extLst>
                    <a:ext uri="{9D8B030D-6E8A-4147-A177-3AD203B41FA5}">
                      <a16:colId xmlns:a16="http://schemas.microsoft.com/office/drawing/2014/main" val="20004"/>
                    </a:ext>
                  </a:extLst>
                </a:gridCol>
                <a:gridCol w="682575">
                  <a:extLst>
                    <a:ext uri="{9D8B030D-6E8A-4147-A177-3AD203B41FA5}">
                      <a16:colId xmlns:a16="http://schemas.microsoft.com/office/drawing/2014/main" val="20005"/>
                    </a:ext>
                  </a:extLst>
                </a:gridCol>
                <a:gridCol w="682575">
                  <a:extLst>
                    <a:ext uri="{9D8B030D-6E8A-4147-A177-3AD203B41FA5}">
                      <a16:colId xmlns:a16="http://schemas.microsoft.com/office/drawing/2014/main" val="20006"/>
                    </a:ext>
                  </a:extLst>
                </a:gridCol>
                <a:gridCol w="682575">
                  <a:extLst>
                    <a:ext uri="{9D8B030D-6E8A-4147-A177-3AD203B41FA5}">
                      <a16:colId xmlns:a16="http://schemas.microsoft.com/office/drawing/2014/main" val="20007"/>
                    </a:ext>
                  </a:extLst>
                </a:gridCol>
              </a:tblGrid>
              <a:tr h="266875">
                <a:tc>
                  <a:txBody>
                    <a:bodyPr/>
                    <a:lstStyle/>
                    <a:p>
                      <a:pPr marL="0" marR="0" lvl="0" indent="0" algn="ctr" rtl="0">
                        <a:spcBef>
                          <a:spcPts val="0"/>
                        </a:spcBef>
                        <a:spcAft>
                          <a:spcPts val="0"/>
                        </a:spcAft>
                        <a:buNone/>
                      </a:pPr>
                      <a:endParaRPr sz="2400">
                        <a:latin typeface="Calibri"/>
                        <a:ea typeface="Calibri"/>
                        <a:cs typeface="Calibri"/>
                        <a:sym typeface="Calibri"/>
                      </a:endParaRPr>
                    </a:p>
                  </a:txBody>
                  <a:tcPr marL="105275" marR="105275" marT="52650" marB="52650">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lnT w="9525" cap="flat" cmpd="sng">
                      <a:solidFill>
                        <a:srgbClr val="000000">
                          <a:alpha val="0"/>
                        </a:srgbClr>
                      </a:solidFill>
                      <a:prstDash val="solid"/>
                      <a:round/>
                      <a:headEnd type="none" w="sm" len="sm"/>
                      <a:tailEnd type="none" w="sm" len="sm"/>
                    </a:lnT>
                  </a:tcPr>
                </a:tc>
                <a:tc>
                  <a:txBody>
                    <a:bodyPr/>
                    <a:lstStyle/>
                    <a:p>
                      <a:pPr marL="0" marR="0" lvl="0" indent="0" algn="ctr" rtl="0">
                        <a:spcBef>
                          <a:spcPts val="0"/>
                        </a:spcBef>
                        <a:spcAft>
                          <a:spcPts val="0"/>
                        </a:spcAft>
                        <a:buNone/>
                      </a:pPr>
                      <a:r>
                        <a:rPr lang="en-US" sz="2400">
                          <a:latin typeface="Calibri"/>
                          <a:ea typeface="Calibri"/>
                          <a:cs typeface="Calibri"/>
                          <a:sym typeface="Calibri"/>
                        </a:rPr>
                        <a:t>1</a:t>
                      </a:r>
                      <a:endParaRPr/>
                    </a:p>
                  </a:txBody>
                  <a:tcPr marL="105275" marR="105275" marT="52650" marB="52650">
                    <a:lnT w="9525" cap="flat" cmpd="sng">
                      <a:solidFill>
                        <a:srgbClr val="000000">
                          <a:alpha val="0"/>
                        </a:srgbClr>
                      </a:solidFill>
                      <a:prstDash val="solid"/>
                      <a:round/>
                      <a:headEnd type="none" w="sm" len="sm"/>
                      <a:tailEnd type="none" w="sm" len="sm"/>
                    </a:lnT>
                  </a:tcPr>
                </a:tc>
                <a:tc>
                  <a:txBody>
                    <a:bodyPr/>
                    <a:lstStyle/>
                    <a:p>
                      <a:pPr marL="0" marR="0" lvl="0" indent="0" algn="ctr" rtl="0">
                        <a:spcBef>
                          <a:spcPts val="0"/>
                        </a:spcBef>
                        <a:spcAft>
                          <a:spcPts val="0"/>
                        </a:spcAft>
                        <a:buNone/>
                      </a:pPr>
                      <a:r>
                        <a:rPr lang="en-US" sz="2400">
                          <a:latin typeface="Calibri"/>
                          <a:ea typeface="Calibri"/>
                          <a:cs typeface="Calibri"/>
                          <a:sym typeface="Calibri"/>
                        </a:rPr>
                        <a:t>2</a:t>
                      </a:r>
                      <a:endParaRPr/>
                    </a:p>
                  </a:txBody>
                  <a:tcPr marL="105275" marR="105275" marT="52650" marB="52650">
                    <a:lnT w="9525" cap="flat" cmpd="sng">
                      <a:solidFill>
                        <a:srgbClr val="000000">
                          <a:alpha val="0"/>
                        </a:srgbClr>
                      </a:solidFill>
                      <a:prstDash val="solid"/>
                      <a:round/>
                      <a:headEnd type="none" w="sm" len="sm"/>
                      <a:tailEnd type="none" w="sm" len="sm"/>
                    </a:lnT>
                  </a:tcPr>
                </a:tc>
                <a:tc>
                  <a:txBody>
                    <a:bodyPr/>
                    <a:lstStyle/>
                    <a:p>
                      <a:pPr marL="0" marR="0" lvl="0" indent="0" algn="ctr" rtl="0">
                        <a:spcBef>
                          <a:spcPts val="0"/>
                        </a:spcBef>
                        <a:spcAft>
                          <a:spcPts val="0"/>
                        </a:spcAft>
                        <a:buNone/>
                      </a:pPr>
                      <a:r>
                        <a:rPr lang="en-US" sz="2400">
                          <a:latin typeface="Calibri"/>
                          <a:ea typeface="Calibri"/>
                          <a:cs typeface="Calibri"/>
                          <a:sym typeface="Calibri"/>
                        </a:rPr>
                        <a:t>3</a:t>
                      </a:r>
                      <a:endParaRPr/>
                    </a:p>
                  </a:txBody>
                  <a:tcPr marL="105275" marR="105275" marT="52650" marB="52650">
                    <a:lnT w="9525" cap="flat" cmpd="sng">
                      <a:solidFill>
                        <a:srgbClr val="000000">
                          <a:alpha val="0"/>
                        </a:srgbClr>
                      </a:solidFill>
                      <a:prstDash val="solid"/>
                      <a:round/>
                      <a:headEnd type="none" w="sm" len="sm"/>
                      <a:tailEnd type="none" w="sm" len="sm"/>
                    </a:lnT>
                  </a:tcPr>
                </a:tc>
                <a:tc>
                  <a:txBody>
                    <a:bodyPr/>
                    <a:lstStyle/>
                    <a:p>
                      <a:pPr marL="0" marR="0" lvl="0" indent="0" algn="ctr" rtl="0">
                        <a:spcBef>
                          <a:spcPts val="0"/>
                        </a:spcBef>
                        <a:spcAft>
                          <a:spcPts val="0"/>
                        </a:spcAft>
                        <a:buNone/>
                      </a:pPr>
                      <a:r>
                        <a:rPr lang="en-US" sz="2400">
                          <a:latin typeface="Calibri"/>
                          <a:ea typeface="Calibri"/>
                          <a:cs typeface="Calibri"/>
                          <a:sym typeface="Calibri"/>
                        </a:rPr>
                        <a:t>4</a:t>
                      </a:r>
                      <a:endParaRPr/>
                    </a:p>
                  </a:txBody>
                  <a:tcPr marL="105275" marR="105275" marT="52650" marB="52650">
                    <a:lnT w="9525" cap="flat" cmpd="sng">
                      <a:solidFill>
                        <a:srgbClr val="000000">
                          <a:alpha val="0"/>
                        </a:srgbClr>
                      </a:solidFill>
                      <a:prstDash val="solid"/>
                      <a:round/>
                      <a:headEnd type="none" w="sm" len="sm"/>
                      <a:tailEnd type="none" w="sm" len="sm"/>
                    </a:lnT>
                  </a:tcPr>
                </a:tc>
                <a:tc>
                  <a:txBody>
                    <a:bodyPr/>
                    <a:lstStyle/>
                    <a:p>
                      <a:pPr marL="0" marR="0" lvl="0" indent="0" algn="ctr" rtl="0">
                        <a:spcBef>
                          <a:spcPts val="0"/>
                        </a:spcBef>
                        <a:spcAft>
                          <a:spcPts val="0"/>
                        </a:spcAft>
                        <a:buNone/>
                      </a:pPr>
                      <a:r>
                        <a:rPr lang="en-US" sz="2400">
                          <a:latin typeface="Calibri"/>
                          <a:ea typeface="Calibri"/>
                          <a:cs typeface="Calibri"/>
                          <a:sym typeface="Calibri"/>
                        </a:rPr>
                        <a:t>5</a:t>
                      </a:r>
                      <a:endParaRPr/>
                    </a:p>
                  </a:txBody>
                  <a:tcPr marL="105275" marR="105275" marT="52650" marB="52650">
                    <a:lnT w="9525" cap="flat" cmpd="sng">
                      <a:solidFill>
                        <a:srgbClr val="000000">
                          <a:alpha val="0"/>
                        </a:srgbClr>
                      </a:solidFill>
                      <a:prstDash val="solid"/>
                      <a:round/>
                      <a:headEnd type="none" w="sm" len="sm"/>
                      <a:tailEnd type="none" w="sm" len="sm"/>
                    </a:lnT>
                  </a:tcPr>
                </a:tc>
                <a:tc>
                  <a:txBody>
                    <a:bodyPr/>
                    <a:lstStyle/>
                    <a:p>
                      <a:pPr marL="0" marR="0" lvl="0" indent="0" algn="ctr" rtl="0">
                        <a:spcBef>
                          <a:spcPts val="0"/>
                        </a:spcBef>
                        <a:spcAft>
                          <a:spcPts val="0"/>
                        </a:spcAft>
                        <a:buNone/>
                      </a:pPr>
                      <a:r>
                        <a:rPr lang="en-US" sz="2400">
                          <a:latin typeface="Calibri"/>
                          <a:ea typeface="Calibri"/>
                          <a:cs typeface="Calibri"/>
                          <a:sym typeface="Calibri"/>
                        </a:rPr>
                        <a:t>6</a:t>
                      </a:r>
                      <a:endParaRPr/>
                    </a:p>
                  </a:txBody>
                  <a:tcPr marL="105275" marR="105275" marT="52650" marB="526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0"/>
                  </a:ext>
                </a:extLst>
              </a:tr>
              <a:tr h="427000">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lnL w="9525" cap="flat" cmpd="sng">
                      <a:solidFill>
                        <a:srgbClr val="000000">
                          <a:alpha val="0"/>
                        </a:srgbClr>
                      </a:solidFill>
                      <a:prstDash val="solid"/>
                      <a:round/>
                      <a:headEnd type="none" w="sm" len="sm"/>
                      <a:tailEnd type="none" w="sm" len="sm"/>
                    </a:lnL>
                    <a:lnT w="12700" cap="flat" cmpd="sng">
                      <a:solidFill>
                        <a:schemeClr val="lt1"/>
                      </a:solidFill>
                      <a:prstDash val="solid"/>
                      <a:round/>
                      <a:headEnd type="none" w="sm" len="sm"/>
                      <a:tailEnd type="none" w="sm" len="sm"/>
                    </a:lnT>
                  </a:tcPr>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1</a:t>
                      </a:r>
                      <a:endParaRPr/>
                    </a:p>
                  </a:txBody>
                  <a:tcPr marL="105275" marR="105275" marT="52650" marB="52650"/>
                </a:tc>
                <a:tc>
                  <a:txBody>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1</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extLst>
                  <a:ext uri="{0D108BD9-81ED-4DB2-BD59-A6C34878D82A}">
                    <a16:rowId xmlns:a16="http://schemas.microsoft.com/office/drawing/2014/main" val="10001"/>
                  </a:ext>
                </a:extLst>
              </a:tr>
              <a:tr h="427000">
                <a:tc>
                  <a:txBody>
                    <a:bodyPr/>
                    <a:lstStyle/>
                    <a:p>
                      <a:pPr marL="0" marR="0" lvl="0" indent="0" algn="ctr" rtl="0">
                        <a:spcBef>
                          <a:spcPts val="0"/>
                        </a:spcBef>
                        <a:spcAft>
                          <a:spcPts val="0"/>
                        </a:spcAft>
                        <a:buNone/>
                      </a:pPr>
                      <a:r>
                        <a:rPr lang="en-US" sz="2400">
                          <a:latin typeface="Calibri"/>
                          <a:ea typeface="Calibri"/>
                          <a:cs typeface="Calibri"/>
                          <a:sym typeface="Calibri"/>
                        </a:rPr>
                        <a:t>1</a:t>
                      </a:r>
                      <a:endParaRPr/>
                    </a:p>
                  </a:txBody>
                  <a:tcPr marL="105275" marR="105275" marT="52650" marB="52650">
                    <a:lnL w="9525" cap="flat" cmpd="sng">
                      <a:solidFill>
                        <a:srgbClr val="000000">
                          <a:alpha val="0"/>
                        </a:srgbClr>
                      </a:solidFill>
                      <a:prstDash val="solid"/>
                      <a:round/>
                      <a:headEnd type="none" w="sm" len="sm"/>
                      <a:tailEnd type="none" w="sm" len="sm"/>
                    </a:lnL>
                  </a:tcPr>
                </a:tc>
                <a:tc>
                  <a:txBody>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1</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1</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extLst>
                  <a:ext uri="{0D108BD9-81ED-4DB2-BD59-A6C34878D82A}">
                    <a16:rowId xmlns:a16="http://schemas.microsoft.com/office/drawing/2014/main" val="10002"/>
                  </a:ext>
                </a:extLst>
              </a:tr>
              <a:tr h="427000">
                <a:tc>
                  <a:txBody>
                    <a:bodyPr/>
                    <a:lstStyle/>
                    <a:p>
                      <a:pPr marL="0" marR="0" lvl="0" indent="0" algn="ctr" rtl="0">
                        <a:spcBef>
                          <a:spcPts val="0"/>
                        </a:spcBef>
                        <a:spcAft>
                          <a:spcPts val="0"/>
                        </a:spcAft>
                        <a:buNone/>
                      </a:pPr>
                      <a:r>
                        <a:rPr lang="en-US" sz="2400">
                          <a:latin typeface="Calibri"/>
                          <a:ea typeface="Calibri"/>
                          <a:cs typeface="Calibri"/>
                          <a:sym typeface="Calibri"/>
                        </a:rPr>
                        <a:t>2</a:t>
                      </a:r>
                      <a:endParaRPr/>
                    </a:p>
                  </a:txBody>
                  <a:tcPr marL="105275" marR="105275" marT="52650" marB="52650">
                    <a:lnL w="9525" cap="flat" cmpd="sng">
                      <a:solidFill>
                        <a:srgbClr val="000000">
                          <a:alpha val="0"/>
                        </a:srgbClr>
                      </a:solidFill>
                      <a:prstDash val="solid"/>
                      <a:round/>
                      <a:headEnd type="none" w="sm" len="sm"/>
                      <a:tailEnd type="none" w="sm" len="sm"/>
                    </a:lnL>
                  </a:tcPr>
                </a:tc>
                <a:tc>
                  <a:txBody>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1</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1</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extLst>
                  <a:ext uri="{0D108BD9-81ED-4DB2-BD59-A6C34878D82A}">
                    <a16:rowId xmlns:a16="http://schemas.microsoft.com/office/drawing/2014/main" val="10003"/>
                  </a:ext>
                </a:extLst>
              </a:tr>
              <a:tr h="427000">
                <a:tc>
                  <a:txBody>
                    <a:bodyPr/>
                    <a:lstStyle/>
                    <a:p>
                      <a:pPr marL="0" marR="0" lvl="0" indent="0" algn="ctr" rtl="0">
                        <a:spcBef>
                          <a:spcPts val="0"/>
                        </a:spcBef>
                        <a:spcAft>
                          <a:spcPts val="0"/>
                        </a:spcAft>
                        <a:buNone/>
                      </a:pPr>
                      <a:r>
                        <a:rPr lang="en-US" sz="2400">
                          <a:latin typeface="Calibri"/>
                          <a:ea typeface="Calibri"/>
                          <a:cs typeface="Calibri"/>
                          <a:sym typeface="Calibri"/>
                        </a:rPr>
                        <a:t>3</a:t>
                      </a:r>
                      <a:endParaRPr/>
                    </a:p>
                  </a:txBody>
                  <a:tcPr marL="105275" marR="105275" marT="52650" marB="52650">
                    <a:lnL w="9525" cap="flat" cmpd="sng">
                      <a:solidFill>
                        <a:srgbClr val="000000">
                          <a:alpha val="0"/>
                        </a:srgbClr>
                      </a:solidFill>
                      <a:prstDash val="solid"/>
                      <a:round/>
                      <a:headEnd type="none" w="sm" len="sm"/>
                      <a:tailEnd type="none" w="sm" len="sm"/>
                    </a:lnL>
                  </a:tcPr>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1</a:t>
                      </a:r>
                      <a:endParaRPr/>
                    </a:p>
                  </a:txBody>
                  <a:tcPr marL="105275" marR="105275" marT="52650" marB="52650"/>
                </a:tc>
                <a:tc>
                  <a:txBody>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1</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1</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extLst>
                  <a:ext uri="{0D108BD9-81ED-4DB2-BD59-A6C34878D82A}">
                    <a16:rowId xmlns:a16="http://schemas.microsoft.com/office/drawing/2014/main" val="10004"/>
                  </a:ext>
                </a:extLst>
              </a:tr>
              <a:tr h="427000">
                <a:tc>
                  <a:txBody>
                    <a:bodyPr/>
                    <a:lstStyle/>
                    <a:p>
                      <a:pPr marL="0" marR="0" lvl="0" indent="0" algn="ctr" rtl="0">
                        <a:spcBef>
                          <a:spcPts val="0"/>
                        </a:spcBef>
                        <a:spcAft>
                          <a:spcPts val="0"/>
                        </a:spcAft>
                        <a:buNone/>
                      </a:pPr>
                      <a:r>
                        <a:rPr lang="en-US" sz="2400">
                          <a:latin typeface="Calibri"/>
                          <a:ea typeface="Calibri"/>
                          <a:cs typeface="Calibri"/>
                          <a:sym typeface="Calibri"/>
                        </a:rPr>
                        <a:t>4</a:t>
                      </a:r>
                      <a:endParaRPr/>
                    </a:p>
                  </a:txBody>
                  <a:tcPr marL="105275" marR="105275" marT="52650" marB="52650">
                    <a:lnL w="9525" cap="flat" cmpd="sng">
                      <a:solidFill>
                        <a:srgbClr val="000000">
                          <a:alpha val="0"/>
                        </a:srgbClr>
                      </a:solidFill>
                      <a:prstDash val="solid"/>
                      <a:round/>
                      <a:headEnd type="none" w="sm" len="sm"/>
                      <a:tailEnd type="none" w="sm" len="sm"/>
                    </a:lnL>
                  </a:tcPr>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1</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extLst>
                  <a:ext uri="{0D108BD9-81ED-4DB2-BD59-A6C34878D82A}">
                    <a16:rowId xmlns:a16="http://schemas.microsoft.com/office/drawing/2014/main" val="10005"/>
                  </a:ext>
                </a:extLst>
              </a:tr>
              <a:tr h="427000">
                <a:tc>
                  <a:txBody>
                    <a:bodyPr/>
                    <a:lstStyle/>
                    <a:p>
                      <a:pPr marL="0" marR="0" lvl="0" indent="0" algn="ctr" rtl="0">
                        <a:spcBef>
                          <a:spcPts val="0"/>
                        </a:spcBef>
                        <a:spcAft>
                          <a:spcPts val="0"/>
                        </a:spcAft>
                        <a:buNone/>
                      </a:pPr>
                      <a:r>
                        <a:rPr lang="en-US" sz="2400">
                          <a:latin typeface="Calibri"/>
                          <a:ea typeface="Calibri"/>
                          <a:cs typeface="Calibri"/>
                          <a:sym typeface="Calibri"/>
                        </a:rPr>
                        <a:t>5</a:t>
                      </a:r>
                      <a:endParaRPr/>
                    </a:p>
                  </a:txBody>
                  <a:tcPr marL="105275" marR="105275" marT="52650" marB="52650">
                    <a:lnL w="9525" cap="flat" cmpd="sng">
                      <a:solidFill>
                        <a:srgbClr val="000000">
                          <a:alpha val="0"/>
                        </a:srgbClr>
                      </a:solidFill>
                      <a:prstDash val="solid"/>
                      <a:round/>
                      <a:headEnd type="none" w="sm" len="sm"/>
                      <a:tailEnd type="none" w="sm" len="sm"/>
                    </a:lnL>
                  </a:tcPr>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solidFill>
                            <a:srgbClr val="FF0000"/>
                          </a:solidFill>
                          <a:latin typeface="Calibri"/>
                          <a:ea typeface="Calibri"/>
                          <a:cs typeface="Calibri"/>
                          <a:sym typeface="Calibri"/>
                        </a:rPr>
                        <a:t>1</a:t>
                      </a:r>
                      <a:endParaRPr/>
                    </a:p>
                  </a:txBody>
                  <a:tcPr marL="105275" marR="105275" marT="52650" marB="52650"/>
                </a:tc>
                <a:tc>
                  <a:txBody>
                    <a:bodyPr/>
                    <a:lstStyle/>
                    <a:p>
                      <a:pPr marL="0" marR="0" lvl="0" indent="0" algn="ctr" rtl="0">
                        <a:spcBef>
                          <a:spcPts val="0"/>
                        </a:spcBef>
                        <a:spcAft>
                          <a:spcPts val="0"/>
                        </a:spcAft>
                        <a:buNone/>
                      </a:pPr>
                      <a:r>
                        <a:rPr lang="en-US" sz="2400">
                          <a:solidFill>
                            <a:srgbClr val="FF0000"/>
                          </a:solidFill>
                          <a:latin typeface="Calibri"/>
                          <a:ea typeface="Calibri"/>
                          <a:cs typeface="Calibri"/>
                          <a:sym typeface="Calibri"/>
                        </a:rPr>
                        <a:t>1</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extLst>
                  <a:ext uri="{0D108BD9-81ED-4DB2-BD59-A6C34878D82A}">
                    <a16:rowId xmlns:a16="http://schemas.microsoft.com/office/drawing/2014/main" val="10006"/>
                  </a:ext>
                </a:extLst>
              </a:tr>
              <a:tr h="427000">
                <a:tc>
                  <a:txBody>
                    <a:bodyPr/>
                    <a:lstStyle/>
                    <a:p>
                      <a:pPr marL="0" marR="0" lvl="0" indent="0" algn="ctr" rtl="0">
                        <a:spcBef>
                          <a:spcPts val="0"/>
                        </a:spcBef>
                        <a:spcAft>
                          <a:spcPts val="0"/>
                        </a:spcAft>
                        <a:buNone/>
                      </a:pPr>
                      <a:r>
                        <a:rPr lang="en-US" sz="2400">
                          <a:latin typeface="Calibri"/>
                          <a:ea typeface="Calibri"/>
                          <a:cs typeface="Calibri"/>
                          <a:sym typeface="Calibri"/>
                        </a:rPr>
                        <a:t>6</a:t>
                      </a:r>
                      <a:endParaRPr/>
                    </a:p>
                  </a:txBody>
                  <a:tcPr marL="105275" marR="105275" marT="52650" marB="52650">
                    <a:lnL w="9525" cap="flat" cmpd="sng">
                      <a:solidFill>
                        <a:srgbClr val="000000">
                          <a:alpha val="0"/>
                        </a:srgbClr>
                      </a:solidFill>
                      <a:prstDash val="solid"/>
                      <a:round/>
                      <a:headEnd type="none" w="sm" len="sm"/>
                      <a:tailEnd type="none" w="sm" len="sm"/>
                    </a:lnL>
                  </a:tcPr>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extLst>
                  <a:ext uri="{0D108BD9-81ED-4DB2-BD59-A6C34878D82A}">
                    <a16:rowId xmlns:a16="http://schemas.microsoft.com/office/drawing/2014/main" val="10007"/>
                  </a:ext>
                </a:extLst>
              </a:tr>
            </a:tbl>
          </a:graphicData>
        </a:graphic>
      </p:graphicFrame>
      <p:grpSp>
        <p:nvGrpSpPr>
          <p:cNvPr id="434" name="Google Shape;434;p29"/>
          <p:cNvGrpSpPr/>
          <p:nvPr/>
        </p:nvGrpSpPr>
        <p:grpSpPr>
          <a:xfrm>
            <a:off x="7238082" y="143217"/>
            <a:ext cx="4197425" cy="1866768"/>
            <a:chOff x="4202258" y="3421009"/>
            <a:chExt cx="5122837" cy="2090659"/>
          </a:xfrm>
        </p:grpSpPr>
        <p:grpSp>
          <p:nvGrpSpPr>
            <p:cNvPr id="435" name="Google Shape;435;p29"/>
            <p:cNvGrpSpPr/>
            <p:nvPr/>
          </p:nvGrpSpPr>
          <p:grpSpPr>
            <a:xfrm>
              <a:off x="4202258" y="4542602"/>
              <a:ext cx="690113" cy="690113"/>
              <a:chOff x="9831042" y="3675297"/>
              <a:chExt cx="690113" cy="690113"/>
            </a:xfrm>
          </p:grpSpPr>
          <p:sp>
            <p:nvSpPr>
              <p:cNvPr id="436" name="Google Shape;436;p29"/>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37" name="Google Shape;437;p29"/>
              <p:cNvSpPr txBox="1"/>
              <p:nvPr/>
            </p:nvSpPr>
            <p:spPr>
              <a:xfrm>
                <a:off x="9927534" y="3748446"/>
                <a:ext cx="415153" cy="5170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6</a:t>
                </a:r>
                <a:endParaRPr/>
              </a:p>
            </p:txBody>
          </p:sp>
        </p:grpSp>
        <p:grpSp>
          <p:nvGrpSpPr>
            <p:cNvPr id="438" name="Google Shape;438;p29"/>
            <p:cNvGrpSpPr/>
            <p:nvPr/>
          </p:nvGrpSpPr>
          <p:grpSpPr>
            <a:xfrm>
              <a:off x="5481419" y="4821554"/>
              <a:ext cx="2020949" cy="690114"/>
              <a:chOff x="9076131" y="1493488"/>
              <a:chExt cx="2020949" cy="690114"/>
            </a:xfrm>
          </p:grpSpPr>
          <p:grpSp>
            <p:nvGrpSpPr>
              <p:cNvPr id="439" name="Google Shape;439;p29"/>
              <p:cNvGrpSpPr/>
              <p:nvPr/>
            </p:nvGrpSpPr>
            <p:grpSpPr>
              <a:xfrm>
                <a:off x="9076131" y="1493489"/>
                <a:ext cx="690113" cy="690113"/>
                <a:chOff x="9831042" y="3675297"/>
                <a:chExt cx="690113" cy="690113"/>
              </a:xfrm>
            </p:grpSpPr>
            <p:sp>
              <p:nvSpPr>
                <p:cNvPr id="440" name="Google Shape;440;p29"/>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41" name="Google Shape;441;p29"/>
                <p:cNvSpPr txBox="1"/>
                <p:nvPr/>
              </p:nvSpPr>
              <p:spPr>
                <a:xfrm>
                  <a:off x="9974345" y="3747411"/>
                  <a:ext cx="415153" cy="5170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grpSp>
          <p:grpSp>
            <p:nvGrpSpPr>
              <p:cNvPr id="442" name="Google Shape;442;p29"/>
              <p:cNvGrpSpPr/>
              <p:nvPr/>
            </p:nvGrpSpPr>
            <p:grpSpPr>
              <a:xfrm>
                <a:off x="10406967" y="1493488"/>
                <a:ext cx="690113" cy="690113"/>
                <a:chOff x="9831042" y="3675297"/>
                <a:chExt cx="690113" cy="690113"/>
              </a:xfrm>
            </p:grpSpPr>
            <p:sp>
              <p:nvSpPr>
                <p:cNvPr id="443" name="Google Shape;443;p29"/>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44" name="Google Shape;444;p29"/>
                <p:cNvSpPr txBox="1"/>
                <p:nvPr/>
              </p:nvSpPr>
              <p:spPr>
                <a:xfrm>
                  <a:off x="9963998" y="3773100"/>
                  <a:ext cx="415154" cy="5170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grpSp>
          <p:cxnSp>
            <p:nvCxnSpPr>
              <p:cNvPr id="445" name="Google Shape;445;p29"/>
              <p:cNvCxnSpPr>
                <a:endCxn id="443" idx="2"/>
              </p:cNvCxnSpPr>
              <p:nvPr/>
            </p:nvCxnSpPr>
            <p:spPr>
              <a:xfrm>
                <a:off x="9766167" y="1838545"/>
                <a:ext cx="640800" cy="0"/>
              </a:xfrm>
              <a:prstGeom prst="straightConnector1">
                <a:avLst/>
              </a:prstGeom>
              <a:noFill/>
              <a:ln w="28575" cap="flat" cmpd="sng">
                <a:solidFill>
                  <a:srgbClr val="B6A479"/>
                </a:solidFill>
                <a:prstDash val="solid"/>
                <a:round/>
                <a:headEnd type="none" w="sm" len="sm"/>
                <a:tailEnd type="none" w="sm" len="sm"/>
              </a:ln>
            </p:spPr>
          </p:cxnSp>
        </p:grpSp>
        <p:grpSp>
          <p:nvGrpSpPr>
            <p:cNvPr id="446" name="Google Shape;446;p29"/>
            <p:cNvGrpSpPr/>
            <p:nvPr/>
          </p:nvGrpSpPr>
          <p:grpSpPr>
            <a:xfrm>
              <a:off x="7318349" y="3421009"/>
              <a:ext cx="690113" cy="690113"/>
              <a:chOff x="9831042" y="3675297"/>
              <a:chExt cx="690113" cy="690113"/>
            </a:xfrm>
          </p:grpSpPr>
          <p:sp>
            <p:nvSpPr>
              <p:cNvPr id="447" name="Google Shape;447;p29"/>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48" name="Google Shape;448;p29"/>
              <p:cNvSpPr txBox="1"/>
              <p:nvPr/>
            </p:nvSpPr>
            <p:spPr>
              <a:xfrm>
                <a:off x="9981098" y="3722015"/>
                <a:ext cx="415153" cy="5170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grpSp>
        <p:grpSp>
          <p:nvGrpSpPr>
            <p:cNvPr id="449" name="Google Shape;449;p29"/>
            <p:cNvGrpSpPr/>
            <p:nvPr/>
          </p:nvGrpSpPr>
          <p:grpSpPr>
            <a:xfrm>
              <a:off x="8634982" y="4038483"/>
              <a:ext cx="690113" cy="690113"/>
              <a:chOff x="9831042" y="3675297"/>
              <a:chExt cx="690113" cy="690113"/>
            </a:xfrm>
          </p:grpSpPr>
          <p:sp>
            <p:nvSpPr>
              <p:cNvPr id="450" name="Google Shape;450;p29"/>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51" name="Google Shape;451;p29"/>
              <p:cNvSpPr txBox="1"/>
              <p:nvPr/>
            </p:nvSpPr>
            <p:spPr>
              <a:xfrm>
                <a:off x="9999484" y="3758562"/>
                <a:ext cx="312907" cy="5170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grpSp>
        <p:cxnSp>
          <p:nvCxnSpPr>
            <p:cNvPr id="452" name="Google Shape;452;p29"/>
            <p:cNvCxnSpPr>
              <a:stCxn id="447" idx="5"/>
              <a:endCxn id="450" idx="2"/>
            </p:cNvCxnSpPr>
            <p:nvPr/>
          </p:nvCxnSpPr>
          <p:spPr>
            <a:xfrm>
              <a:off x="7907397" y="4010057"/>
              <a:ext cx="727500" cy="373500"/>
            </a:xfrm>
            <a:prstGeom prst="straightConnector1">
              <a:avLst/>
            </a:prstGeom>
            <a:noFill/>
            <a:ln w="28575" cap="flat" cmpd="sng">
              <a:solidFill>
                <a:srgbClr val="B6A479"/>
              </a:solidFill>
              <a:prstDash val="solid"/>
              <a:round/>
              <a:headEnd type="none" w="sm" len="sm"/>
              <a:tailEnd type="none" w="sm" len="sm"/>
            </a:ln>
          </p:spPr>
        </p:cxnSp>
        <p:grpSp>
          <p:nvGrpSpPr>
            <p:cNvPr id="453" name="Google Shape;453;p29"/>
            <p:cNvGrpSpPr/>
            <p:nvPr/>
          </p:nvGrpSpPr>
          <p:grpSpPr>
            <a:xfrm>
              <a:off x="4452719" y="3581400"/>
              <a:ext cx="2020949" cy="690114"/>
              <a:chOff x="9076131" y="1493488"/>
              <a:chExt cx="2020949" cy="690114"/>
            </a:xfrm>
          </p:grpSpPr>
          <p:grpSp>
            <p:nvGrpSpPr>
              <p:cNvPr id="454" name="Google Shape;454;p29"/>
              <p:cNvGrpSpPr/>
              <p:nvPr/>
            </p:nvGrpSpPr>
            <p:grpSpPr>
              <a:xfrm>
                <a:off x="9076131" y="1493489"/>
                <a:ext cx="690113" cy="690113"/>
                <a:chOff x="9831042" y="3675297"/>
                <a:chExt cx="690113" cy="690113"/>
              </a:xfrm>
            </p:grpSpPr>
            <p:sp>
              <p:nvSpPr>
                <p:cNvPr id="455" name="Google Shape;455;p29"/>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56" name="Google Shape;456;p29"/>
                <p:cNvSpPr txBox="1"/>
                <p:nvPr/>
              </p:nvSpPr>
              <p:spPr>
                <a:xfrm>
                  <a:off x="9974327" y="3736461"/>
                  <a:ext cx="415153" cy="5170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0</a:t>
                  </a:r>
                  <a:endParaRPr/>
                </a:p>
              </p:txBody>
            </p:sp>
          </p:grpSp>
          <p:grpSp>
            <p:nvGrpSpPr>
              <p:cNvPr id="457" name="Google Shape;457;p29"/>
              <p:cNvGrpSpPr/>
              <p:nvPr/>
            </p:nvGrpSpPr>
            <p:grpSpPr>
              <a:xfrm>
                <a:off x="10406967" y="1493488"/>
                <a:ext cx="690113" cy="690113"/>
                <a:chOff x="9831042" y="3675297"/>
                <a:chExt cx="690113" cy="690113"/>
              </a:xfrm>
            </p:grpSpPr>
            <p:sp>
              <p:nvSpPr>
                <p:cNvPr id="458" name="Google Shape;458;p29"/>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59" name="Google Shape;459;p29"/>
                <p:cNvSpPr txBox="1"/>
                <p:nvPr/>
              </p:nvSpPr>
              <p:spPr>
                <a:xfrm>
                  <a:off x="9982570" y="3733816"/>
                  <a:ext cx="415153" cy="5170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grpSp>
          <p:cxnSp>
            <p:nvCxnSpPr>
              <p:cNvPr id="460" name="Google Shape;460;p29"/>
              <p:cNvCxnSpPr>
                <a:endCxn id="458" idx="2"/>
              </p:cNvCxnSpPr>
              <p:nvPr/>
            </p:nvCxnSpPr>
            <p:spPr>
              <a:xfrm>
                <a:off x="9766167" y="1838545"/>
                <a:ext cx="640800" cy="0"/>
              </a:xfrm>
              <a:prstGeom prst="straightConnector1">
                <a:avLst/>
              </a:prstGeom>
              <a:noFill/>
              <a:ln w="28575" cap="flat" cmpd="sng">
                <a:solidFill>
                  <a:srgbClr val="B6A479"/>
                </a:solidFill>
                <a:prstDash val="solid"/>
                <a:round/>
                <a:headEnd type="none" w="sm" len="sm"/>
                <a:tailEnd type="none" w="sm" len="sm"/>
              </a:ln>
            </p:spPr>
          </p:cxnSp>
        </p:grpSp>
        <p:cxnSp>
          <p:nvCxnSpPr>
            <p:cNvPr id="461" name="Google Shape;461;p29"/>
            <p:cNvCxnSpPr>
              <a:stCxn id="455" idx="5"/>
              <a:endCxn id="440" idx="1"/>
            </p:cNvCxnSpPr>
            <p:nvPr/>
          </p:nvCxnSpPr>
          <p:spPr>
            <a:xfrm>
              <a:off x="5041767" y="4170449"/>
              <a:ext cx="540600" cy="752100"/>
            </a:xfrm>
            <a:prstGeom prst="straightConnector1">
              <a:avLst/>
            </a:prstGeom>
            <a:noFill/>
            <a:ln w="28575" cap="flat" cmpd="sng">
              <a:solidFill>
                <a:srgbClr val="B6A479"/>
              </a:solidFill>
              <a:prstDash val="solid"/>
              <a:round/>
              <a:headEnd type="none" w="sm" len="sm"/>
              <a:tailEnd type="none" w="sm" len="sm"/>
            </a:ln>
          </p:spPr>
        </p:cxnSp>
        <p:cxnSp>
          <p:nvCxnSpPr>
            <p:cNvPr id="462" name="Google Shape;462;p29"/>
            <p:cNvCxnSpPr>
              <a:stCxn id="443" idx="7"/>
              <a:endCxn id="450" idx="3"/>
            </p:cNvCxnSpPr>
            <p:nvPr/>
          </p:nvCxnSpPr>
          <p:spPr>
            <a:xfrm rot="10800000" flipH="1">
              <a:off x="7401303" y="4627419"/>
              <a:ext cx="1334700" cy="295200"/>
            </a:xfrm>
            <a:prstGeom prst="straightConnector1">
              <a:avLst/>
            </a:prstGeom>
            <a:noFill/>
            <a:ln w="28575" cap="flat" cmpd="sng">
              <a:solidFill>
                <a:srgbClr val="B6A479"/>
              </a:solidFill>
              <a:prstDash val="solid"/>
              <a:round/>
              <a:headEnd type="none" w="sm" len="sm"/>
              <a:tailEnd type="none" w="sm" len="sm"/>
            </a:ln>
          </p:spPr>
        </p:cxnSp>
        <p:cxnSp>
          <p:nvCxnSpPr>
            <p:cNvPr id="463" name="Google Shape;463;p29"/>
            <p:cNvCxnSpPr>
              <a:stCxn id="458" idx="5"/>
              <a:endCxn id="443" idx="1"/>
            </p:cNvCxnSpPr>
            <p:nvPr/>
          </p:nvCxnSpPr>
          <p:spPr>
            <a:xfrm>
              <a:off x="6372603" y="4170448"/>
              <a:ext cx="540600" cy="752100"/>
            </a:xfrm>
            <a:prstGeom prst="straightConnector1">
              <a:avLst/>
            </a:prstGeom>
            <a:noFill/>
            <a:ln w="28575" cap="flat" cmpd="sng">
              <a:solidFill>
                <a:srgbClr val="B6A479"/>
              </a:solidFill>
              <a:prstDash val="solid"/>
              <a:round/>
              <a:headEnd type="none" w="sm" len="sm"/>
              <a:tailEnd type="none" w="sm" len="sm"/>
            </a:ln>
          </p:spPr>
        </p:cxnSp>
      </p:grpSp>
      <p:sp>
        <p:nvSpPr>
          <p:cNvPr id="464" name="Google Shape;464;p29"/>
          <p:cNvSpPr txBox="1"/>
          <p:nvPr/>
        </p:nvSpPr>
        <p:spPr>
          <a:xfrm>
            <a:off x="657225" y="1505782"/>
            <a:ext cx="5901600" cy="483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In an adjacency matrix a[u][v] is 1 if there is an edge (u,v), and 0 otherwise.</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Worst-case Time Complexity </a:t>
            </a:r>
            <a:br>
              <a:rPr lang="en-US" sz="2800">
                <a:solidFill>
                  <a:schemeClr val="dk1"/>
                </a:solidFill>
                <a:latin typeface="Quattrocento Sans"/>
                <a:ea typeface="Quattrocento Sans"/>
                <a:cs typeface="Quattrocento Sans"/>
                <a:sym typeface="Quattrocento Sans"/>
              </a:rPr>
            </a:br>
            <a:r>
              <a:rPr lang="en-US" sz="2800">
                <a:solidFill>
                  <a:schemeClr val="dk1"/>
                </a:solidFill>
                <a:latin typeface="Quattrocento Sans"/>
                <a:ea typeface="Quattrocento Sans"/>
                <a:cs typeface="Quattrocento Sans"/>
                <a:sym typeface="Quattrocento Sans"/>
              </a:rPr>
              <a:t>(|V| = n, |E| = m):</a:t>
            </a:r>
            <a:endParaRPr>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a:solidFill>
                  <a:schemeClr val="dk1"/>
                </a:solidFill>
                <a:latin typeface="Quattrocento Sans"/>
                <a:ea typeface="Quattrocento Sans"/>
                <a:cs typeface="Quattrocento Sans"/>
                <a:sym typeface="Quattrocento Sans"/>
              </a:rPr>
              <a:t>Add Edge: </a:t>
            </a:r>
            <a:endParaRPr>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a:solidFill>
                  <a:schemeClr val="dk1"/>
                </a:solidFill>
                <a:latin typeface="Quattrocento Sans"/>
                <a:ea typeface="Quattrocento Sans"/>
                <a:cs typeface="Quattrocento Sans"/>
                <a:sym typeface="Quattrocento Sans"/>
              </a:rPr>
              <a:t>Remove Edge: </a:t>
            </a:r>
            <a:endParaRPr>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a:solidFill>
                  <a:schemeClr val="dk1"/>
                </a:solidFill>
                <a:latin typeface="Quattrocento Sans"/>
                <a:ea typeface="Quattrocento Sans"/>
                <a:cs typeface="Quattrocento Sans"/>
                <a:sym typeface="Quattrocento Sans"/>
              </a:rPr>
              <a:t>Check edge exists from (u,v): </a:t>
            </a:r>
            <a:endParaRPr>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a:solidFill>
                  <a:schemeClr val="dk1"/>
                </a:solidFill>
                <a:latin typeface="Quattrocento Sans"/>
                <a:ea typeface="Quattrocento Sans"/>
                <a:cs typeface="Quattrocento Sans"/>
                <a:sym typeface="Quattrocento Sans"/>
              </a:rPr>
              <a:t>Get outneighbors of u: </a:t>
            </a:r>
            <a:endParaRPr>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a:solidFill>
                  <a:schemeClr val="dk1"/>
                </a:solidFill>
                <a:latin typeface="Quattrocento Sans"/>
                <a:ea typeface="Quattrocento Sans"/>
                <a:cs typeface="Quattrocento Sans"/>
                <a:sym typeface="Quattrocento Sans"/>
              </a:rPr>
              <a:t>Get inneighbors of u:</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Space Complexity:</a:t>
            </a:r>
            <a:endParaRPr>
              <a:latin typeface="Quattrocento Sans"/>
              <a:ea typeface="Quattrocento Sans"/>
              <a:cs typeface="Quattrocento Sans"/>
              <a:sym typeface="Quattrocento Sans"/>
            </a:endParaRPr>
          </a:p>
        </p:txBody>
      </p:sp>
      <p:sp>
        <p:nvSpPr>
          <p:cNvPr id="465" name="Google Shape;465;p29"/>
          <p:cNvSpPr txBox="1"/>
          <p:nvPr/>
        </p:nvSpPr>
        <p:spPr>
          <a:xfrm>
            <a:off x="2858925" y="3660825"/>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O(1)</a:t>
            </a:r>
            <a:endParaRPr sz="2200" dirty="0">
              <a:latin typeface="Quattrocento Sans"/>
              <a:ea typeface="Quattrocento Sans"/>
              <a:cs typeface="Quattrocento Sans"/>
              <a:sym typeface="Quattrocento Sans"/>
            </a:endParaRPr>
          </a:p>
        </p:txBody>
      </p:sp>
      <p:sp>
        <p:nvSpPr>
          <p:cNvPr id="466" name="Google Shape;466;p29"/>
          <p:cNvSpPr txBox="1"/>
          <p:nvPr/>
        </p:nvSpPr>
        <p:spPr>
          <a:xfrm>
            <a:off x="3368575" y="4085838"/>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O(1)</a:t>
            </a:r>
            <a:endParaRPr sz="2200" dirty="0">
              <a:latin typeface="Quattrocento Sans"/>
              <a:ea typeface="Quattrocento Sans"/>
              <a:cs typeface="Quattrocento Sans"/>
              <a:sym typeface="Quattrocento Sans"/>
            </a:endParaRPr>
          </a:p>
        </p:txBody>
      </p:sp>
      <p:sp>
        <p:nvSpPr>
          <p:cNvPr id="467" name="Google Shape;467;p29"/>
          <p:cNvSpPr txBox="1"/>
          <p:nvPr/>
        </p:nvSpPr>
        <p:spPr>
          <a:xfrm>
            <a:off x="5567550" y="4498363"/>
            <a:ext cx="945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O(1)</a:t>
            </a:r>
            <a:endParaRPr sz="2200" dirty="0">
              <a:latin typeface="Quattrocento Sans"/>
              <a:ea typeface="Quattrocento Sans"/>
              <a:cs typeface="Quattrocento Sans"/>
              <a:sym typeface="Quattrocento Sans"/>
            </a:endParaRPr>
          </a:p>
        </p:txBody>
      </p:sp>
      <p:sp>
        <p:nvSpPr>
          <p:cNvPr id="468" name="Google Shape;468;p29"/>
          <p:cNvSpPr txBox="1"/>
          <p:nvPr/>
        </p:nvSpPr>
        <p:spPr>
          <a:xfrm>
            <a:off x="4607550" y="4914600"/>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O(n)</a:t>
            </a:r>
            <a:endParaRPr sz="2200" dirty="0">
              <a:latin typeface="Quattrocento Sans"/>
              <a:ea typeface="Quattrocento Sans"/>
              <a:cs typeface="Quattrocento Sans"/>
              <a:sym typeface="Quattrocento Sans"/>
            </a:endParaRPr>
          </a:p>
        </p:txBody>
      </p:sp>
      <p:sp>
        <p:nvSpPr>
          <p:cNvPr id="469" name="Google Shape;469;p29"/>
          <p:cNvSpPr txBox="1"/>
          <p:nvPr/>
        </p:nvSpPr>
        <p:spPr>
          <a:xfrm>
            <a:off x="4415375" y="5337600"/>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O(n)</a:t>
            </a:r>
            <a:endParaRPr sz="2200" dirty="0">
              <a:latin typeface="Quattrocento Sans"/>
              <a:ea typeface="Quattrocento Sans"/>
              <a:cs typeface="Quattrocento Sans"/>
              <a:sym typeface="Quattrocento Sans"/>
            </a:endParaRPr>
          </a:p>
        </p:txBody>
      </p:sp>
      <p:sp>
        <p:nvSpPr>
          <p:cNvPr id="470" name="Google Shape;470;p29"/>
          <p:cNvSpPr txBox="1"/>
          <p:nvPr/>
        </p:nvSpPr>
        <p:spPr>
          <a:xfrm>
            <a:off x="3694675" y="5784600"/>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O(n * n)</a:t>
            </a:r>
            <a:endParaRPr sz="2200" dirty="0">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5"/>
                                        </p:tgtEl>
                                        <p:attrNameLst>
                                          <p:attrName>style.visibility</p:attrName>
                                        </p:attrNameLst>
                                      </p:cBhvr>
                                      <p:to>
                                        <p:strVal val="visible"/>
                                      </p:to>
                                    </p:set>
                                    <p:animEffect transition="in" filter="fade">
                                      <p:cBhvr>
                                        <p:cTn id="7" dur="1000"/>
                                        <p:tgtEl>
                                          <p:spTgt spid="4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6"/>
                                        </p:tgtEl>
                                        <p:attrNameLst>
                                          <p:attrName>style.visibility</p:attrName>
                                        </p:attrNameLst>
                                      </p:cBhvr>
                                      <p:to>
                                        <p:strVal val="visible"/>
                                      </p:to>
                                    </p:set>
                                    <p:animEffect transition="in" filter="fade">
                                      <p:cBhvr>
                                        <p:cTn id="12" dur="1000"/>
                                        <p:tgtEl>
                                          <p:spTgt spid="4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7"/>
                                        </p:tgtEl>
                                        <p:attrNameLst>
                                          <p:attrName>style.visibility</p:attrName>
                                        </p:attrNameLst>
                                      </p:cBhvr>
                                      <p:to>
                                        <p:strVal val="visible"/>
                                      </p:to>
                                    </p:set>
                                    <p:animEffect transition="in" filter="fade">
                                      <p:cBhvr>
                                        <p:cTn id="17" dur="1000"/>
                                        <p:tgtEl>
                                          <p:spTgt spid="46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8"/>
                                        </p:tgtEl>
                                        <p:attrNameLst>
                                          <p:attrName>style.visibility</p:attrName>
                                        </p:attrNameLst>
                                      </p:cBhvr>
                                      <p:to>
                                        <p:strVal val="visible"/>
                                      </p:to>
                                    </p:set>
                                    <p:animEffect transition="in" filter="fade">
                                      <p:cBhvr>
                                        <p:cTn id="22" dur="1000"/>
                                        <p:tgtEl>
                                          <p:spTgt spid="4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9"/>
                                        </p:tgtEl>
                                        <p:attrNameLst>
                                          <p:attrName>style.visibility</p:attrName>
                                        </p:attrNameLst>
                                      </p:cBhvr>
                                      <p:to>
                                        <p:strVal val="visible"/>
                                      </p:to>
                                    </p:set>
                                    <p:animEffect transition="in" filter="fade">
                                      <p:cBhvr>
                                        <p:cTn id="27" dur="1000"/>
                                        <p:tgtEl>
                                          <p:spTgt spid="4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70"/>
                                        </p:tgtEl>
                                        <p:attrNameLst>
                                          <p:attrName>style.visibility</p:attrName>
                                        </p:attrNameLst>
                                      </p:cBhvr>
                                      <p:to>
                                        <p:strVal val="visible"/>
                                      </p:to>
                                    </p:set>
                                    <p:animEffect transition="in" filter="fade">
                                      <p:cBhvr>
                                        <p:cTn id="32" dur="1000"/>
                                        <p:tgtEl>
                                          <p:spTgt spid="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0"/>
          <p:cNvSpPr txBox="1"/>
          <p:nvPr/>
        </p:nvSpPr>
        <p:spPr>
          <a:xfrm>
            <a:off x="657225" y="1505782"/>
            <a:ext cx="5901600" cy="483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In an adjacency matrix a[u][v] is 1 if there is an edge (u,v), and 0 otherwise.</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Worst-case Time Complexity </a:t>
            </a:r>
            <a:br>
              <a:rPr lang="en-US" sz="2800">
                <a:solidFill>
                  <a:schemeClr val="dk1"/>
                </a:solidFill>
                <a:latin typeface="Quattrocento Sans"/>
                <a:ea typeface="Quattrocento Sans"/>
                <a:cs typeface="Quattrocento Sans"/>
                <a:sym typeface="Quattrocento Sans"/>
              </a:rPr>
            </a:br>
            <a:r>
              <a:rPr lang="en-US" sz="2800">
                <a:solidFill>
                  <a:schemeClr val="dk1"/>
                </a:solidFill>
                <a:latin typeface="Quattrocento Sans"/>
                <a:ea typeface="Quattrocento Sans"/>
                <a:cs typeface="Quattrocento Sans"/>
                <a:sym typeface="Quattrocento Sans"/>
              </a:rPr>
              <a:t>(|V| = n, |E| = m):</a:t>
            </a:r>
            <a:endParaRPr>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a:solidFill>
                  <a:schemeClr val="dk1"/>
                </a:solidFill>
                <a:latin typeface="Quattrocento Sans"/>
                <a:ea typeface="Quattrocento Sans"/>
                <a:cs typeface="Quattrocento Sans"/>
                <a:sym typeface="Quattrocento Sans"/>
              </a:rPr>
              <a:t>Add Edge: </a:t>
            </a:r>
            <a:endParaRPr>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a:solidFill>
                  <a:schemeClr val="dk1"/>
                </a:solidFill>
                <a:latin typeface="Quattrocento Sans"/>
                <a:ea typeface="Quattrocento Sans"/>
                <a:cs typeface="Quattrocento Sans"/>
                <a:sym typeface="Quattrocento Sans"/>
              </a:rPr>
              <a:t>Remove Edge: </a:t>
            </a:r>
            <a:endParaRPr>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a:solidFill>
                  <a:schemeClr val="dk1"/>
                </a:solidFill>
                <a:latin typeface="Quattrocento Sans"/>
                <a:ea typeface="Quattrocento Sans"/>
                <a:cs typeface="Quattrocento Sans"/>
                <a:sym typeface="Quattrocento Sans"/>
              </a:rPr>
              <a:t>Check edge exists from (u,v): </a:t>
            </a:r>
            <a:endParaRPr>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a:solidFill>
                  <a:schemeClr val="dk1"/>
                </a:solidFill>
                <a:latin typeface="Quattrocento Sans"/>
                <a:ea typeface="Quattrocento Sans"/>
                <a:cs typeface="Quattrocento Sans"/>
                <a:sym typeface="Quattrocento Sans"/>
              </a:rPr>
              <a:t>Get outneighbors of u: </a:t>
            </a:r>
            <a:endParaRPr>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a:solidFill>
                  <a:schemeClr val="dk1"/>
                </a:solidFill>
                <a:latin typeface="Quattrocento Sans"/>
                <a:ea typeface="Quattrocento Sans"/>
                <a:cs typeface="Quattrocento Sans"/>
                <a:sym typeface="Quattrocento Sans"/>
              </a:rPr>
              <a:t>Get inneighbors of u:</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Space Complexity:</a:t>
            </a:r>
            <a:endParaRPr>
              <a:latin typeface="Quattrocento Sans"/>
              <a:ea typeface="Quattrocento Sans"/>
              <a:cs typeface="Quattrocento Sans"/>
              <a:sym typeface="Quattrocento Sans"/>
            </a:endParaRPr>
          </a:p>
        </p:txBody>
      </p:sp>
      <p:sp>
        <p:nvSpPr>
          <p:cNvPr id="476" name="Google Shape;476;p3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Adjacency List</a:t>
            </a:r>
            <a:endParaRPr/>
          </a:p>
        </p:txBody>
      </p:sp>
      <p:grpSp>
        <p:nvGrpSpPr>
          <p:cNvPr id="477" name="Google Shape;477;p30"/>
          <p:cNvGrpSpPr/>
          <p:nvPr/>
        </p:nvGrpSpPr>
        <p:grpSpPr>
          <a:xfrm>
            <a:off x="8186809" y="213215"/>
            <a:ext cx="3237549" cy="2551087"/>
            <a:chOff x="5773537" y="3944188"/>
            <a:chExt cx="3237549" cy="2551087"/>
          </a:xfrm>
        </p:grpSpPr>
        <p:grpSp>
          <p:nvGrpSpPr>
            <p:cNvPr id="478" name="Google Shape;478;p30"/>
            <p:cNvGrpSpPr/>
            <p:nvPr/>
          </p:nvGrpSpPr>
          <p:grpSpPr>
            <a:xfrm>
              <a:off x="5773537" y="4473911"/>
              <a:ext cx="690113" cy="690113"/>
              <a:chOff x="9831042" y="3675297"/>
              <a:chExt cx="690113" cy="690113"/>
            </a:xfrm>
          </p:grpSpPr>
          <p:sp>
            <p:nvSpPr>
              <p:cNvPr id="479" name="Google Shape;479;p30"/>
              <p:cNvSpPr/>
              <p:nvPr/>
            </p:nvSpPr>
            <p:spPr>
              <a:xfrm>
                <a:off x="9831042" y="3675297"/>
                <a:ext cx="690113" cy="690113"/>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0" name="Google Shape;480;p30"/>
              <p:cNvSpPr txBox="1"/>
              <p:nvPr/>
            </p:nvSpPr>
            <p:spPr>
              <a:xfrm>
                <a:off x="10010027" y="3835687"/>
                <a:ext cx="3321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grpSp>
        <p:grpSp>
          <p:nvGrpSpPr>
            <p:cNvPr id="481" name="Google Shape;481;p30"/>
            <p:cNvGrpSpPr/>
            <p:nvPr/>
          </p:nvGrpSpPr>
          <p:grpSpPr>
            <a:xfrm>
              <a:off x="6982117" y="3944188"/>
              <a:ext cx="690113" cy="690113"/>
              <a:chOff x="9831042" y="3675297"/>
              <a:chExt cx="690113" cy="690113"/>
            </a:xfrm>
          </p:grpSpPr>
          <p:sp>
            <p:nvSpPr>
              <p:cNvPr id="482" name="Google Shape;482;p30"/>
              <p:cNvSpPr/>
              <p:nvPr/>
            </p:nvSpPr>
            <p:spPr>
              <a:xfrm>
                <a:off x="9831042" y="3675297"/>
                <a:ext cx="690113" cy="690113"/>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3" name="Google Shape;483;p30"/>
              <p:cNvSpPr txBox="1"/>
              <p:nvPr/>
            </p:nvSpPr>
            <p:spPr>
              <a:xfrm>
                <a:off x="10010027" y="3835687"/>
                <a:ext cx="3129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grpSp>
        <p:grpSp>
          <p:nvGrpSpPr>
            <p:cNvPr id="484" name="Google Shape;484;p30"/>
            <p:cNvGrpSpPr/>
            <p:nvPr/>
          </p:nvGrpSpPr>
          <p:grpSpPr>
            <a:xfrm>
              <a:off x="8320973" y="5176815"/>
              <a:ext cx="690113" cy="690113"/>
              <a:chOff x="9831042" y="3675297"/>
              <a:chExt cx="690113" cy="690113"/>
            </a:xfrm>
          </p:grpSpPr>
          <p:sp>
            <p:nvSpPr>
              <p:cNvPr id="485" name="Google Shape;485;p30"/>
              <p:cNvSpPr/>
              <p:nvPr/>
            </p:nvSpPr>
            <p:spPr>
              <a:xfrm>
                <a:off x="9831042" y="3675297"/>
                <a:ext cx="690113" cy="690113"/>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6" name="Google Shape;486;p30"/>
              <p:cNvSpPr txBox="1"/>
              <p:nvPr/>
            </p:nvSpPr>
            <p:spPr>
              <a:xfrm>
                <a:off x="10010027" y="3835687"/>
                <a:ext cx="3273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grpSp>
        <p:cxnSp>
          <p:nvCxnSpPr>
            <p:cNvPr id="487" name="Google Shape;487;p30"/>
            <p:cNvCxnSpPr>
              <a:stCxn id="479" idx="7"/>
              <a:endCxn id="482" idx="2"/>
            </p:cNvCxnSpPr>
            <p:nvPr/>
          </p:nvCxnSpPr>
          <p:spPr>
            <a:xfrm rot="10800000" flipH="1">
              <a:off x="6362585" y="4289376"/>
              <a:ext cx="619500" cy="285600"/>
            </a:xfrm>
            <a:prstGeom prst="straightConnector1">
              <a:avLst/>
            </a:prstGeom>
            <a:noFill/>
            <a:ln w="28575" cap="flat" cmpd="sng">
              <a:solidFill>
                <a:srgbClr val="B6A479"/>
              </a:solidFill>
              <a:prstDash val="solid"/>
              <a:round/>
              <a:headEnd type="none" w="sm" len="sm"/>
              <a:tailEnd type="triangle" w="med" len="med"/>
            </a:ln>
          </p:spPr>
        </p:cxnSp>
        <p:grpSp>
          <p:nvGrpSpPr>
            <p:cNvPr id="488" name="Google Shape;488;p30"/>
            <p:cNvGrpSpPr/>
            <p:nvPr/>
          </p:nvGrpSpPr>
          <p:grpSpPr>
            <a:xfrm>
              <a:off x="6316802" y="5805162"/>
              <a:ext cx="690113" cy="690113"/>
              <a:chOff x="9831042" y="3675297"/>
              <a:chExt cx="690113" cy="690113"/>
            </a:xfrm>
          </p:grpSpPr>
          <p:sp>
            <p:nvSpPr>
              <p:cNvPr id="489" name="Google Shape;489;p30"/>
              <p:cNvSpPr/>
              <p:nvPr/>
            </p:nvSpPr>
            <p:spPr>
              <a:xfrm>
                <a:off x="9831042" y="3675297"/>
                <a:ext cx="690113" cy="690113"/>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90" name="Google Shape;490;p30"/>
              <p:cNvSpPr txBox="1"/>
              <p:nvPr/>
            </p:nvSpPr>
            <p:spPr>
              <a:xfrm>
                <a:off x="10010027" y="3835687"/>
                <a:ext cx="3433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grpSp>
        <p:cxnSp>
          <p:nvCxnSpPr>
            <p:cNvPr id="491" name="Google Shape;491;p30"/>
            <p:cNvCxnSpPr>
              <a:stCxn id="489" idx="1"/>
              <a:endCxn id="479" idx="4"/>
            </p:cNvCxnSpPr>
            <p:nvPr/>
          </p:nvCxnSpPr>
          <p:spPr>
            <a:xfrm rot="10800000">
              <a:off x="6118467" y="5164027"/>
              <a:ext cx="299400" cy="742200"/>
            </a:xfrm>
            <a:prstGeom prst="straightConnector1">
              <a:avLst/>
            </a:prstGeom>
            <a:noFill/>
            <a:ln w="28575" cap="flat" cmpd="sng">
              <a:solidFill>
                <a:srgbClr val="B6A479"/>
              </a:solidFill>
              <a:prstDash val="solid"/>
              <a:round/>
              <a:headEnd type="none" w="sm" len="sm"/>
              <a:tailEnd type="triangle" w="med" len="med"/>
            </a:ln>
          </p:spPr>
        </p:cxnSp>
        <p:cxnSp>
          <p:nvCxnSpPr>
            <p:cNvPr id="492" name="Google Shape;492;p30"/>
            <p:cNvCxnSpPr>
              <a:stCxn id="479" idx="6"/>
              <a:endCxn id="485" idx="2"/>
            </p:cNvCxnSpPr>
            <p:nvPr/>
          </p:nvCxnSpPr>
          <p:spPr>
            <a:xfrm>
              <a:off x="6463650" y="4818968"/>
              <a:ext cx="1857300" cy="702900"/>
            </a:xfrm>
            <a:prstGeom prst="straightConnector1">
              <a:avLst/>
            </a:prstGeom>
            <a:noFill/>
            <a:ln w="28575" cap="flat" cmpd="sng">
              <a:solidFill>
                <a:srgbClr val="B6A479"/>
              </a:solidFill>
              <a:prstDash val="solid"/>
              <a:round/>
              <a:headEnd type="none" w="sm" len="sm"/>
              <a:tailEnd type="triangle" w="med" len="med"/>
            </a:ln>
          </p:spPr>
        </p:cxnSp>
        <p:cxnSp>
          <p:nvCxnSpPr>
            <p:cNvPr id="493" name="Google Shape;493;p30"/>
            <p:cNvCxnSpPr>
              <a:stCxn id="485" idx="1"/>
              <a:endCxn id="482" idx="5"/>
            </p:cNvCxnSpPr>
            <p:nvPr/>
          </p:nvCxnSpPr>
          <p:spPr>
            <a:xfrm rot="10800000">
              <a:off x="7571238" y="4533280"/>
              <a:ext cx="850800" cy="744600"/>
            </a:xfrm>
            <a:prstGeom prst="straightConnector1">
              <a:avLst/>
            </a:prstGeom>
            <a:noFill/>
            <a:ln w="28575" cap="flat" cmpd="sng">
              <a:solidFill>
                <a:srgbClr val="B6A479"/>
              </a:solidFill>
              <a:prstDash val="solid"/>
              <a:round/>
              <a:headEnd type="none" w="sm" len="sm"/>
              <a:tailEnd type="triangle" w="med" len="med"/>
            </a:ln>
          </p:spPr>
        </p:cxnSp>
        <p:cxnSp>
          <p:nvCxnSpPr>
            <p:cNvPr id="494" name="Google Shape;494;p30"/>
            <p:cNvCxnSpPr>
              <a:stCxn id="485" idx="3"/>
              <a:endCxn id="489" idx="6"/>
            </p:cNvCxnSpPr>
            <p:nvPr/>
          </p:nvCxnSpPr>
          <p:spPr>
            <a:xfrm flipH="1">
              <a:off x="7006938" y="5765863"/>
              <a:ext cx="1415100" cy="384300"/>
            </a:xfrm>
            <a:prstGeom prst="straightConnector1">
              <a:avLst/>
            </a:prstGeom>
            <a:noFill/>
            <a:ln w="28575" cap="flat" cmpd="sng">
              <a:solidFill>
                <a:srgbClr val="B6A479"/>
              </a:solidFill>
              <a:prstDash val="solid"/>
              <a:round/>
              <a:headEnd type="none" w="sm" len="sm"/>
              <a:tailEnd type="triangle" w="med" len="med"/>
            </a:ln>
          </p:spPr>
        </p:cxnSp>
      </p:grpSp>
      <p:sp>
        <p:nvSpPr>
          <p:cNvPr id="495" name="Google Shape;495;p30"/>
          <p:cNvSpPr/>
          <p:nvPr/>
        </p:nvSpPr>
        <p:spPr>
          <a:xfrm>
            <a:off x="1679482" y="3371091"/>
            <a:ext cx="126509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496" name="Google Shape;496;p30"/>
          <p:cNvSpPr/>
          <p:nvPr/>
        </p:nvSpPr>
        <p:spPr>
          <a:xfrm>
            <a:off x="2646955" y="3651512"/>
            <a:ext cx="2034531"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497" name="Google Shape;497;p30"/>
          <p:cNvSpPr/>
          <p:nvPr/>
        </p:nvSpPr>
        <p:spPr>
          <a:xfrm>
            <a:off x="3167352" y="4282035"/>
            <a:ext cx="192360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498" name="Google Shape;498;p30"/>
          <p:cNvSpPr/>
          <p:nvPr/>
        </p:nvSpPr>
        <p:spPr>
          <a:xfrm>
            <a:off x="3068579" y="4599611"/>
            <a:ext cx="19338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499" name="Google Shape;499;p30"/>
          <p:cNvSpPr/>
          <p:nvPr/>
        </p:nvSpPr>
        <p:spPr>
          <a:xfrm>
            <a:off x="3618662" y="3970144"/>
            <a:ext cx="2034531"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500" name="Google Shape;500;p30"/>
          <p:cNvSpPr/>
          <p:nvPr/>
        </p:nvSpPr>
        <p:spPr>
          <a:xfrm>
            <a:off x="2516190" y="5177448"/>
            <a:ext cx="147207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501" name="Google Shape;501;p30"/>
          <p:cNvSpPr txBox="1"/>
          <p:nvPr/>
        </p:nvSpPr>
        <p:spPr>
          <a:xfrm>
            <a:off x="8866904" y="3029757"/>
            <a:ext cx="12722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rgbClr val="4C3282"/>
                </a:solidFill>
                <a:latin typeface="Calibri"/>
                <a:ea typeface="Calibri"/>
                <a:cs typeface="Calibri"/>
                <a:sym typeface="Calibri"/>
              </a:rPr>
              <a:t>Linked Lists</a:t>
            </a:r>
            <a:endParaRPr/>
          </a:p>
        </p:txBody>
      </p:sp>
      <p:graphicFrame>
        <p:nvGraphicFramePr>
          <p:cNvPr id="502" name="Google Shape;502;p30"/>
          <p:cNvGraphicFramePr/>
          <p:nvPr/>
        </p:nvGraphicFramePr>
        <p:xfrm>
          <a:off x="7235375" y="3458390"/>
          <a:ext cx="1188325" cy="2827700"/>
        </p:xfrm>
        <a:graphic>
          <a:graphicData uri="http://schemas.openxmlformats.org/drawingml/2006/table">
            <a:tbl>
              <a:tblPr firstRow="1" bandRow="1">
                <a:noFill/>
              </a:tblPr>
              <a:tblGrid>
                <a:gridCol w="369575">
                  <a:extLst>
                    <a:ext uri="{9D8B030D-6E8A-4147-A177-3AD203B41FA5}">
                      <a16:colId xmlns:a16="http://schemas.microsoft.com/office/drawing/2014/main" val="20000"/>
                    </a:ext>
                  </a:extLst>
                </a:gridCol>
                <a:gridCol w="610450">
                  <a:extLst>
                    <a:ext uri="{9D8B030D-6E8A-4147-A177-3AD203B41FA5}">
                      <a16:colId xmlns:a16="http://schemas.microsoft.com/office/drawing/2014/main" val="20001"/>
                    </a:ext>
                  </a:extLst>
                </a:gridCol>
                <a:gridCol w="208300">
                  <a:extLst>
                    <a:ext uri="{9D8B030D-6E8A-4147-A177-3AD203B41FA5}">
                      <a16:colId xmlns:a16="http://schemas.microsoft.com/office/drawing/2014/main" val="20002"/>
                    </a:ext>
                  </a:extLst>
                </a:gridCol>
              </a:tblGrid>
              <a:tr h="706925">
                <a:tc>
                  <a:txBody>
                    <a:bodyPr/>
                    <a:lstStyle/>
                    <a:p>
                      <a:pPr marL="0" marR="0" lvl="0" indent="0" algn="ctr" rtl="0">
                        <a:spcBef>
                          <a:spcPts val="0"/>
                        </a:spcBef>
                        <a:spcAft>
                          <a:spcPts val="0"/>
                        </a:spcAft>
                        <a:buNone/>
                      </a:pPr>
                      <a:r>
                        <a:rPr lang="en-US" sz="1800" b="0">
                          <a:solidFill>
                            <a:srgbClr val="B6A479"/>
                          </a:solidFill>
                        </a:rPr>
                        <a:t>0</a:t>
                      </a:r>
                      <a:endParaRPr/>
                    </a:p>
                  </a:txBody>
                  <a:tcPr marL="91450" marR="91450" marT="45725" marB="45725" anchor="ctr">
                    <a:lnR w="12700" cap="flat" cmpd="sng">
                      <a:solidFill>
                        <a:schemeClr val="dk1"/>
                      </a:solidFill>
                      <a:prstDash val="solid"/>
                      <a:round/>
                      <a:headEnd type="none" w="sm" len="sm"/>
                      <a:tailEnd type="none" w="sm" len="sm"/>
                    </a:lnR>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06925">
                <a:tc>
                  <a:txBody>
                    <a:bodyPr/>
                    <a:lstStyle/>
                    <a:p>
                      <a:pPr marL="0" marR="0" lvl="0" indent="0" algn="ctr" rtl="0">
                        <a:spcBef>
                          <a:spcPts val="0"/>
                        </a:spcBef>
                        <a:spcAft>
                          <a:spcPts val="0"/>
                        </a:spcAft>
                        <a:buNone/>
                      </a:pPr>
                      <a:r>
                        <a:rPr lang="en-US" sz="1800" b="0">
                          <a:solidFill>
                            <a:srgbClr val="B6A479"/>
                          </a:solidFill>
                        </a:rPr>
                        <a:t>1</a:t>
                      </a:r>
                      <a:endParaRPr/>
                    </a:p>
                  </a:txBody>
                  <a:tcPr marL="91450" marR="91450" marT="45725" marB="45725" anchor="ctr">
                    <a:lnR w="12700" cap="flat" cmpd="sng">
                      <a:solidFill>
                        <a:schemeClr val="dk1"/>
                      </a:solidFill>
                      <a:prstDash val="solid"/>
                      <a:round/>
                      <a:headEnd type="none" w="sm" len="sm"/>
                      <a:tailEnd type="none" w="sm" len="sm"/>
                    </a:lnR>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06925">
                <a:tc>
                  <a:txBody>
                    <a:bodyPr/>
                    <a:lstStyle/>
                    <a:p>
                      <a:pPr marL="0" marR="0" lvl="0" indent="0" algn="ctr" rtl="0">
                        <a:spcBef>
                          <a:spcPts val="0"/>
                        </a:spcBef>
                        <a:spcAft>
                          <a:spcPts val="0"/>
                        </a:spcAft>
                        <a:buNone/>
                      </a:pPr>
                      <a:r>
                        <a:rPr lang="en-US" sz="1800" b="0">
                          <a:solidFill>
                            <a:srgbClr val="B6A479"/>
                          </a:solidFill>
                        </a:rPr>
                        <a:t>2</a:t>
                      </a:r>
                      <a:endParaRPr/>
                    </a:p>
                  </a:txBody>
                  <a:tcPr marL="91450" marR="91450" marT="45725" marB="45725" anchor="ctr">
                    <a:lnR w="12700" cap="flat" cmpd="sng">
                      <a:solidFill>
                        <a:schemeClr val="dk1"/>
                      </a:solidFill>
                      <a:prstDash val="solid"/>
                      <a:round/>
                      <a:headEnd type="none" w="sm" len="sm"/>
                      <a:tailEnd type="none" w="sm" len="sm"/>
                    </a:lnR>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706925">
                <a:tc>
                  <a:txBody>
                    <a:bodyPr/>
                    <a:lstStyle/>
                    <a:p>
                      <a:pPr marL="0" marR="0" lvl="0" indent="0" algn="ctr" rtl="0">
                        <a:spcBef>
                          <a:spcPts val="0"/>
                        </a:spcBef>
                        <a:spcAft>
                          <a:spcPts val="0"/>
                        </a:spcAft>
                        <a:buNone/>
                      </a:pPr>
                      <a:r>
                        <a:rPr lang="en-US" sz="1800" b="0">
                          <a:solidFill>
                            <a:srgbClr val="B6A479"/>
                          </a:solidFill>
                        </a:rPr>
                        <a:t>3</a:t>
                      </a:r>
                      <a:endParaRPr/>
                    </a:p>
                  </a:txBody>
                  <a:tcPr marL="91450" marR="91450" marT="45725" marB="45725" anchor="ctr">
                    <a:lnR w="12700" cap="flat" cmpd="sng">
                      <a:solidFill>
                        <a:schemeClr val="dk1"/>
                      </a:solidFill>
                      <a:prstDash val="solid"/>
                      <a:round/>
                      <a:headEnd type="none" w="sm" len="sm"/>
                      <a:tailEnd type="none" w="sm" len="sm"/>
                    </a:lnR>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grpSp>
        <p:nvGrpSpPr>
          <p:cNvPr id="503" name="Google Shape;503;p30"/>
          <p:cNvGrpSpPr/>
          <p:nvPr/>
        </p:nvGrpSpPr>
        <p:grpSpPr>
          <a:xfrm>
            <a:off x="6887457" y="3616417"/>
            <a:ext cx="417004" cy="417004"/>
            <a:chOff x="9831043" y="3675298"/>
            <a:chExt cx="417004" cy="417004"/>
          </a:xfrm>
        </p:grpSpPr>
        <p:sp>
          <p:nvSpPr>
            <p:cNvPr id="504" name="Google Shape;504;p30"/>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05" name="Google Shape;505;p30"/>
            <p:cNvSpPr txBox="1"/>
            <p:nvPr/>
          </p:nvSpPr>
          <p:spPr>
            <a:xfrm>
              <a:off x="9873474" y="3699134"/>
              <a:ext cx="3321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grpSp>
      <p:grpSp>
        <p:nvGrpSpPr>
          <p:cNvPr id="506" name="Google Shape;506;p30"/>
          <p:cNvGrpSpPr/>
          <p:nvPr/>
        </p:nvGrpSpPr>
        <p:grpSpPr>
          <a:xfrm>
            <a:off x="6887457" y="4335681"/>
            <a:ext cx="417004" cy="417004"/>
            <a:chOff x="9831043" y="3675298"/>
            <a:chExt cx="417004" cy="417004"/>
          </a:xfrm>
        </p:grpSpPr>
        <p:sp>
          <p:nvSpPr>
            <p:cNvPr id="507" name="Google Shape;507;p30"/>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08" name="Google Shape;508;p30"/>
            <p:cNvSpPr txBox="1"/>
            <p:nvPr/>
          </p:nvSpPr>
          <p:spPr>
            <a:xfrm>
              <a:off x="9873474" y="3699134"/>
              <a:ext cx="3129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grpSp>
      <p:grpSp>
        <p:nvGrpSpPr>
          <p:cNvPr id="509" name="Google Shape;509;p30"/>
          <p:cNvGrpSpPr/>
          <p:nvPr/>
        </p:nvGrpSpPr>
        <p:grpSpPr>
          <a:xfrm>
            <a:off x="6887457" y="5014625"/>
            <a:ext cx="417004" cy="417004"/>
            <a:chOff x="9831043" y="3675298"/>
            <a:chExt cx="417004" cy="417004"/>
          </a:xfrm>
        </p:grpSpPr>
        <p:sp>
          <p:nvSpPr>
            <p:cNvPr id="510" name="Google Shape;510;p30"/>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1" name="Google Shape;511;p30"/>
            <p:cNvSpPr txBox="1"/>
            <p:nvPr/>
          </p:nvSpPr>
          <p:spPr>
            <a:xfrm>
              <a:off x="9873474" y="3699134"/>
              <a:ext cx="3321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grpSp>
      <p:grpSp>
        <p:nvGrpSpPr>
          <p:cNvPr id="512" name="Google Shape;512;p30"/>
          <p:cNvGrpSpPr/>
          <p:nvPr/>
        </p:nvGrpSpPr>
        <p:grpSpPr>
          <a:xfrm>
            <a:off x="6887457" y="5733889"/>
            <a:ext cx="417004" cy="417004"/>
            <a:chOff x="9831043" y="3675298"/>
            <a:chExt cx="417004" cy="417004"/>
          </a:xfrm>
        </p:grpSpPr>
        <p:sp>
          <p:nvSpPr>
            <p:cNvPr id="513" name="Google Shape;513;p30"/>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4" name="Google Shape;514;p30"/>
            <p:cNvSpPr txBox="1"/>
            <p:nvPr/>
          </p:nvSpPr>
          <p:spPr>
            <a:xfrm>
              <a:off x="9873474" y="3699134"/>
              <a:ext cx="3433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grpSp>
      <p:cxnSp>
        <p:nvCxnSpPr>
          <p:cNvPr id="515" name="Google Shape;515;p30"/>
          <p:cNvCxnSpPr/>
          <p:nvPr/>
        </p:nvCxnSpPr>
        <p:spPr>
          <a:xfrm>
            <a:off x="8271800" y="3816880"/>
            <a:ext cx="726653" cy="0"/>
          </a:xfrm>
          <a:prstGeom prst="straightConnector1">
            <a:avLst/>
          </a:prstGeom>
          <a:noFill/>
          <a:ln w="28575" cap="flat" cmpd="sng">
            <a:solidFill>
              <a:srgbClr val="B6A479"/>
            </a:solidFill>
            <a:prstDash val="solid"/>
            <a:round/>
            <a:headEnd type="none" w="sm" len="sm"/>
            <a:tailEnd type="triangle" w="med" len="med"/>
          </a:ln>
        </p:spPr>
      </p:cxnSp>
      <p:cxnSp>
        <p:nvCxnSpPr>
          <p:cNvPr id="516" name="Google Shape;516;p30"/>
          <p:cNvCxnSpPr/>
          <p:nvPr/>
        </p:nvCxnSpPr>
        <p:spPr>
          <a:xfrm>
            <a:off x="8271799" y="5237027"/>
            <a:ext cx="726653" cy="0"/>
          </a:xfrm>
          <a:prstGeom prst="straightConnector1">
            <a:avLst/>
          </a:prstGeom>
          <a:noFill/>
          <a:ln w="28575" cap="flat" cmpd="sng">
            <a:solidFill>
              <a:srgbClr val="B6A479"/>
            </a:solidFill>
            <a:prstDash val="solid"/>
            <a:round/>
            <a:headEnd type="none" w="sm" len="sm"/>
            <a:tailEnd type="triangle" w="med" len="med"/>
          </a:ln>
        </p:spPr>
      </p:cxnSp>
      <p:cxnSp>
        <p:nvCxnSpPr>
          <p:cNvPr id="517" name="Google Shape;517;p30"/>
          <p:cNvCxnSpPr/>
          <p:nvPr/>
        </p:nvCxnSpPr>
        <p:spPr>
          <a:xfrm>
            <a:off x="8271798" y="5926845"/>
            <a:ext cx="726653" cy="0"/>
          </a:xfrm>
          <a:prstGeom prst="straightConnector1">
            <a:avLst/>
          </a:prstGeom>
          <a:noFill/>
          <a:ln w="28575" cap="flat" cmpd="sng">
            <a:solidFill>
              <a:srgbClr val="B6A479"/>
            </a:solidFill>
            <a:prstDash val="solid"/>
            <a:round/>
            <a:headEnd type="none" w="sm" len="sm"/>
            <a:tailEnd type="triangle" w="med" len="med"/>
          </a:ln>
        </p:spPr>
      </p:cxnSp>
      <p:grpSp>
        <p:nvGrpSpPr>
          <p:cNvPr id="518" name="Google Shape;518;p30"/>
          <p:cNvGrpSpPr/>
          <p:nvPr/>
        </p:nvGrpSpPr>
        <p:grpSpPr>
          <a:xfrm>
            <a:off x="9122164" y="5777779"/>
            <a:ext cx="417004" cy="417004"/>
            <a:chOff x="9831043" y="3675298"/>
            <a:chExt cx="417004" cy="417004"/>
          </a:xfrm>
        </p:grpSpPr>
        <p:sp>
          <p:nvSpPr>
            <p:cNvPr id="519" name="Google Shape;519;p30"/>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20" name="Google Shape;520;p30"/>
            <p:cNvSpPr txBox="1"/>
            <p:nvPr/>
          </p:nvSpPr>
          <p:spPr>
            <a:xfrm>
              <a:off x="9873474" y="3699134"/>
              <a:ext cx="32412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a:t>
              </a:r>
              <a:endParaRPr/>
            </a:p>
          </p:txBody>
        </p:sp>
      </p:grpSp>
      <p:grpSp>
        <p:nvGrpSpPr>
          <p:cNvPr id="521" name="Google Shape;521;p30"/>
          <p:cNvGrpSpPr/>
          <p:nvPr/>
        </p:nvGrpSpPr>
        <p:grpSpPr>
          <a:xfrm>
            <a:off x="9052693" y="3477095"/>
            <a:ext cx="2089822" cy="668441"/>
            <a:chOff x="1097280" y="6023567"/>
            <a:chExt cx="2089822" cy="668441"/>
          </a:xfrm>
        </p:grpSpPr>
        <p:grpSp>
          <p:nvGrpSpPr>
            <p:cNvPr id="522" name="Google Shape;522;p30"/>
            <p:cNvGrpSpPr/>
            <p:nvPr/>
          </p:nvGrpSpPr>
          <p:grpSpPr>
            <a:xfrm>
              <a:off x="1158475" y="6170477"/>
              <a:ext cx="417004" cy="417004"/>
              <a:chOff x="9831043" y="3675298"/>
              <a:chExt cx="417004" cy="417004"/>
            </a:xfrm>
          </p:grpSpPr>
          <p:sp>
            <p:nvSpPr>
              <p:cNvPr id="523" name="Google Shape;523;p30"/>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24" name="Google Shape;524;p30"/>
              <p:cNvSpPr txBox="1"/>
              <p:nvPr/>
            </p:nvSpPr>
            <p:spPr>
              <a:xfrm>
                <a:off x="9912663" y="3699134"/>
                <a:ext cx="3129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a:t>
                </a:r>
                <a:endParaRPr/>
              </a:p>
            </p:txBody>
          </p:sp>
        </p:grpSp>
        <p:grpSp>
          <p:nvGrpSpPr>
            <p:cNvPr id="525" name="Google Shape;525;p30"/>
            <p:cNvGrpSpPr/>
            <p:nvPr/>
          </p:nvGrpSpPr>
          <p:grpSpPr>
            <a:xfrm>
              <a:off x="2512237" y="6170846"/>
              <a:ext cx="417004" cy="417004"/>
              <a:chOff x="9831043" y="3675298"/>
              <a:chExt cx="417004" cy="417004"/>
            </a:xfrm>
          </p:grpSpPr>
          <p:sp>
            <p:nvSpPr>
              <p:cNvPr id="526" name="Google Shape;526;p30"/>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27" name="Google Shape;527;p30"/>
              <p:cNvSpPr txBox="1"/>
              <p:nvPr/>
            </p:nvSpPr>
            <p:spPr>
              <a:xfrm>
                <a:off x="9873474" y="3699134"/>
                <a:ext cx="3080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a:t>
                </a:r>
                <a:endParaRPr/>
              </a:p>
            </p:txBody>
          </p:sp>
        </p:grpSp>
        <p:grpSp>
          <p:nvGrpSpPr>
            <p:cNvPr id="528" name="Google Shape;528;p30"/>
            <p:cNvGrpSpPr/>
            <p:nvPr/>
          </p:nvGrpSpPr>
          <p:grpSpPr>
            <a:xfrm>
              <a:off x="1097280" y="6023567"/>
              <a:ext cx="724251" cy="668441"/>
              <a:chOff x="1097280" y="6019742"/>
              <a:chExt cx="724251" cy="668441"/>
            </a:xfrm>
          </p:grpSpPr>
          <p:sp>
            <p:nvSpPr>
              <p:cNvPr id="529" name="Google Shape;529;p30"/>
              <p:cNvSpPr/>
              <p:nvPr/>
            </p:nvSpPr>
            <p:spPr>
              <a:xfrm>
                <a:off x="1097280" y="6019742"/>
                <a:ext cx="724251" cy="668441"/>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530" name="Google Shape;530;p30"/>
              <p:cNvCxnSpPr/>
              <p:nvPr/>
            </p:nvCxnSpPr>
            <p:spPr>
              <a:xfrm>
                <a:off x="1619794" y="6019742"/>
                <a:ext cx="0" cy="668441"/>
              </a:xfrm>
              <a:prstGeom prst="straightConnector1">
                <a:avLst/>
              </a:prstGeom>
              <a:noFill/>
              <a:ln w="9525" cap="flat" cmpd="sng">
                <a:solidFill>
                  <a:schemeClr val="dk1"/>
                </a:solidFill>
                <a:prstDash val="solid"/>
                <a:round/>
                <a:headEnd type="none" w="sm" len="sm"/>
                <a:tailEnd type="none" w="sm" len="sm"/>
              </a:ln>
            </p:spPr>
          </p:cxnSp>
        </p:grpSp>
        <p:cxnSp>
          <p:nvCxnSpPr>
            <p:cNvPr id="531" name="Google Shape;531;p30"/>
            <p:cNvCxnSpPr/>
            <p:nvPr/>
          </p:nvCxnSpPr>
          <p:spPr>
            <a:xfrm>
              <a:off x="1743153" y="6357787"/>
              <a:ext cx="726653" cy="0"/>
            </a:xfrm>
            <a:prstGeom prst="straightConnector1">
              <a:avLst/>
            </a:prstGeom>
            <a:noFill/>
            <a:ln w="28575" cap="flat" cmpd="sng">
              <a:solidFill>
                <a:srgbClr val="B6A479"/>
              </a:solidFill>
              <a:prstDash val="solid"/>
              <a:round/>
              <a:headEnd type="none" w="sm" len="sm"/>
              <a:tailEnd type="triangle" w="med" len="med"/>
            </a:ln>
          </p:spPr>
        </p:cxnSp>
        <p:grpSp>
          <p:nvGrpSpPr>
            <p:cNvPr id="532" name="Google Shape;532;p30"/>
            <p:cNvGrpSpPr/>
            <p:nvPr/>
          </p:nvGrpSpPr>
          <p:grpSpPr>
            <a:xfrm>
              <a:off x="2462851" y="6023567"/>
              <a:ext cx="724251" cy="668441"/>
              <a:chOff x="1097280" y="6019742"/>
              <a:chExt cx="724251" cy="668441"/>
            </a:xfrm>
          </p:grpSpPr>
          <p:sp>
            <p:nvSpPr>
              <p:cNvPr id="533" name="Google Shape;533;p30"/>
              <p:cNvSpPr/>
              <p:nvPr/>
            </p:nvSpPr>
            <p:spPr>
              <a:xfrm>
                <a:off x="1097280" y="6019742"/>
                <a:ext cx="724251" cy="668441"/>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534" name="Google Shape;534;p30"/>
              <p:cNvCxnSpPr/>
              <p:nvPr/>
            </p:nvCxnSpPr>
            <p:spPr>
              <a:xfrm>
                <a:off x="1619794" y="6019742"/>
                <a:ext cx="0" cy="668441"/>
              </a:xfrm>
              <a:prstGeom prst="straightConnector1">
                <a:avLst/>
              </a:prstGeom>
              <a:noFill/>
              <a:ln w="9525" cap="flat" cmpd="sng">
                <a:solidFill>
                  <a:schemeClr val="dk1"/>
                </a:solidFill>
                <a:prstDash val="solid"/>
                <a:round/>
                <a:headEnd type="none" w="sm" len="sm"/>
                <a:tailEnd type="none" w="sm" len="sm"/>
              </a:ln>
            </p:spPr>
          </p:cxnSp>
        </p:grpSp>
        <p:cxnSp>
          <p:nvCxnSpPr>
            <p:cNvPr id="535" name="Google Shape;535;p30"/>
            <p:cNvCxnSpPr/>
            <p:nvPr/>
          </p:nvCxnSpPr>
          <p:spPr>
            <a:xfrm rot="10800000" flipH="1">
              <a:off x="2985365" y="6049019"/>
              <a:ext cx="191624" cy="632543"/>
            </a:xfrm>
            <a:prstGeom prst="straightConnector1">
              <a:avLst/>
            </a:prstGeom>
            <a:noFill/>
            <a:ln w="28575" cap="flat" cmpd="sng">
              <a:solidFill>
                <a:srgbClr val="B6A479"/>
              </a:solidFill>
              <a:prstDash val="solid"/>
              <a:round/>
              <a:headEnd type="none" w="sm" len="sm"/>
              <a:tailEnd type="none" w="sm" len="sm"/>
            </a:ln>
          </p:spPr>
        </p:cxnSp>
      </p:grpSp>
      <p:grpSp>
        <p:nvGrpSpPr>
          <p:cNvPr id="536" name="Google Shape;536;p30"/>
          <p:cNvGrpSpPr/>
          <p:nvPr/>
        </p:nvGrpSpPr>
        <p:grpSpPr>
          <a:xfrm>
            <a:off x="9060969" y="4869616"/>
            <a:ext cx="2089822" cy="668441"/>
            <a:chOff x="1097280" y="6023567"/>
            <a:chExt cx="2089822" cy="668441"/>
          </a:xfrm>
        </p:grpSpPr>
        <p:grpSp>
          <p:nvGrpSpPr>
            <p:cNvPr id="537" name="Google Shape;537;p30"/>
            <p:cNvGrpSpPr/>
            <p:nvPr/>
          </p:nvGrpSpPr>
          <p:grpSpPr>
            <a:xfrm>
              <a:off x="1158475" y="6170477"/>
              <a:ext cx="417004" cy="417004"/>
              <a:chOff x="9831043" y="3675298"/>
              <a:chExt cx="417004" cy="417004"/>
            </a:xfrm>
          </p:grpSpPr>
          <p:sp>
            <p:nvSpPr>
              <p:cNvPr id="538" name="Google Shape;538;p30"/>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39" name="Google Shape;539;p30"/>
              <p:cNvSpPr txBox="1"/>
              <p:nvPr/>
            </p:nvSpPr>
            <p:spPr>
              <a:xfrm>
                <a:off x="9912663" y="3699134"/>
                <a:ext cx="3129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a:t>
                </a:r>
                <a:endParaRPr/>
              </a:p>
            </p:txBody>
          </p:sp>
        </p:grpSp>
        <p:sp>
          <p:nvSpPr>
            <p:cNvPr id="540" name="Google Shape;540;p30"/>
            <p:cNvSpPr/>
            <p:nvPr/>
          </p:nvSpPr>
          <p:spPr>
            <a:xfrm>
              <a:off x="2512237" y="6170846"/>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541" name="Google Shape;541;p30"/>
            <p:cNvGrpSpPr/>
            <p:nvPr/>
          </p:nvGrpSpPr>
          <p:grpSpPr>
            <a:xfrm>
              <a:off x="1097280" y="6023567"/>
              <a:ext cx="724251" cy="668441"/>
              <a:chOff x="1097280" y="6019742"/>
              <a:chExt cx="724251" cy="668441"/>
            </a:xfrm>
          </p:grpSpPr>
          <p:sp>
            <p:nvSpPr>
              <p:cNvPr id="542" name="Google Shape;542;p30"/>
              <p:cNvSpPr/>
              <p:nvPr/>
            </p:nvSpPr>
            <p:spPr>
              <a:xfrm>
                <a:off x="1097280" y="6019742"/>
                <a:ext cx="724251" cy="668441"/>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543" name="Google Shape;543;p30"/>
              <p:cNvCxnSpPr/>
              <p:nvPr/>
            </p:nvCxnSpPr>
            <p:spPr>
              <a:xfrm>
                <a:off x="1619794" y="6019742"/>
                <a:ext cx="0" cy="668441"/>
              </a:xfrm>
              <a:prstGeom prst="straightConnector1">
                <a:avLst/>
              </a:prstGeom>
              <a:noFill/>
              <a:ln w="9525" cap="flat" cmpd="sng">
                <a:solidFill>
                  <a:schemeClr val="dk1"/>
                </a:solidFill>
                <a:prstDash val="solid"/>
                <a:round/>
                <a:headEnd type="none" w="sm" len="sm"/>
                <a:tailEnd type="none" w="sm" len="sm"/>
              </a:ln>
            </p:spPr>
          </p:cxnSp>
        </p:grpSp>
        <p:cxnSp>
          <p:nvCxnSpPr>
            <p:cNvPr id="544" name="Google Shape;544;p30"/>
            <p:cNvCxnSpPr/>
            <p:nvPr/>
          </p:nvCxnSpPr>
          <p:spPr>
            <a:xfrm>
              <a:off x="1743153" y="6357787"/>
              <a:ext cx="726653" cy="0"/>
            </a:xfrm>
            <a:prstGeom prst="straightConnector1">
              <a:avLst/>
            </a:prstGeom>
            <a:noFill/>
            <a:ln w="28575" cap="flat" cmpd="sng">
              <a:solidFill>
                <a:srgbClr val="B6A479"/>
              </a:solidFill>
              <a:prstDash val="solid"/>
              <a:round/>
              <a:headEnd type="none" w="sm" len="sm"/>
              <a:tailEnd type="triangle" w="med" len="med"/>
            </a:ln>
          </p:spPr>
        </p:cxnSp>
        <p:grpSp>
          <p:nvGrpSpPr>
            <p:cNvPr id="545" name="Google Shape;545;p30"/>
            <p:cNvGrpSpPr/>
            <p:nvPr/>
          </p:nvGrpSpPr>
          <p:grpSpPr>
            <a:xfrm>
              <a:off x="2462851" y="6023567"/>
              <a:ext cx="724251" cy="668441"/>
              <a:chOff x="1097280" y="6019742"/>
              <a:chExt cx="724251" cy="668441"/>
            </a:xfrm>
          </p:grpSpPr>
          <p:sp>
            <p:nvSpPr>
              <p:cNvPr id="546" name="Google Shape;546;p30"/>
              <p:cNvSpPr/>
              <p:nvPr/>
            </p:nvSpPr>
            <p:spPr>
              <a:xfrm>
                <a:off x="1097280" y="6019742"/>
                <a:ext cx="724251" cy="668441"/>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547" name="Google Shape;547;p30"/>
              <p:cNvCxnSpPr/>
              <p:nvPr/>
            </p:nvCxnSpPr>
            <p:spPr>
              <a:xfrm>
                <a:off x="1619794" y="6019742"/>
                <a:ext cx="0" cy="668441"/>
              </a:xfrm>
              <a:prstGeom prst="straightConnector1">
                <a:avLst/>
              </a:prstGeom>
              <a:noFill/>
              <a:ln w="9525" cap="flat" cmpd="sng">
                <a:solidFill>
                  <a:schemeClr val="dk1"/>
                </a:solidFill>
                <a:prstDash val="solid"/>
                <a:round/>
                <a:headEnd type="none" w="sm" len="sm"/>
                <a:tailEnd type="none" w="sm" len="sm"/>
              </a:ln>
            </p:spPr>
          </p:cxnSp>
        </p:grpSp>
        <p:cxnSp>
          <p:nvCxnSpPr>
            <p:cNvPr id="548" name="Google Shape;548;p30"/>
            <p:cNvCxnSpPr/>
            <p:nvPr/>
          </p:nvCxnSpPr>
          <p:spPr>
            <a:xfrm rot="10800000" flipH="1">
              <a:off x="2985365" y="6049019"/>
              <a:ext cx="191624" cy="632543"/>
            </a:xfrm>
            <a:prstGeom prst="straightConnector1">
              <a:avLst/>
            </a:prstGeom>
            <a:noFill/>
            <a:ln w="28575" cap="flat" cmpd="sng">
              <a:solidFill>
                <a:srgbClr val="B6A479"/>
              </a:solidFill>
              <a:prstDash val="solid"/>
              <a:round/>
              <a:headEnd type="none" w="sm" len="sm"/>
              <a:tailEnd type="none" w="sm" len="sm"/>
            </a:ln>
          </p:spPr>
        </p:cxnSp>
      </p:grpSp>
      <p:sp>
        <p:nvSpPr>
          <p:cNvPr id="549" name="Google Shape;549;p30"/>
          <p:cNvSpPr txBox="1"/>
          <p:nvPr/>
        </p:nvSpPr>
        <p:spPr>
          <a:xfrm>
            <a:off x="10537216" y="5056184"/>
            <a:ext cx="3273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a:t>
            </a:r>
            <a:endParaRPr/>
          </a:p>
        </p:txBody>
      </p:sp>
      <p:grpSp>
        <p:nvGrpSpPr>
          <p:cNvPr id="550" name="Google Shape;550;p30"/>
          <p:cNvGrpSpPr/>
          <p:nvPr/>
        </p:nvGrpSpPr>
        <p:grpSpPr>
          <a:xfrm>
            <a:off x="9060969" y="5641990"/>
            <a:ext cx="724251" cy="668441"/>
            <a:chOff x="1097280" y="6019742"/>
            <a:chExt cx="724251" cy="668441"/>
          </a:xfrm>
        </p:grpSpPr>
        <p:sp>
          <p:nvSpPr>
            <p:cNvPr id="551" name="Google Shape;551;p30"/>
            <p:cNvSpPr/>
            <p:nvPr/>
          </p:nvSpPr>
          <p:spPr>
            <a:xfrm>
              <a:off x="1097280" y="6019742"/>
              <a:ext cx="724251" cy="668441"/>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552" name="Google Shape;552;p30"/>
            <p:cNvCxnSpPr/>
            <p:nvPr/>
          </p:nvCxnSpPr>
          <p:spPr>
            <a:xfrm>
              <a:off x="1619794" y="6019742"/>
              <a:ext cx="0" cy="668441"/>
            </a:xfrm>
            <a:prstGeom prst="straightConnector1">
              <a:avLst/>
            </a:prstGeom>
            <a:noFill/>
            <a:ln w="9525" cap="flat" cmpd="sng">
              <a:solidFill>
                <a:schemeClr val="dk1"/>
              </a:solidFill>
              <a:prstDash val="solid"/>
              <a:round/>
              <a:headEnd type="none" w="sm" len="sm"/>
              <a:tailEnd type="none" w="sm" len="sm"/>
            </a:ln>
          </p:spPr>
        </p:cxnSp>
      </p:grpSp>
      <p:cxnSp>
        <p:nvCxnSpPr>
          <p:cNvPr id="553" name="Google Shape;553;p30"/>
          <p:cNvCxnSpPr/>
          <p:nvPr/>
        </p:nvCxnSpPr>
        <p:spPr>
          <a:xfrm rot="10800000" flipH="1">
            <a:off x="8219622" y="4213955"/>
            <a:ext cx="191624" cy="632543"/>
          </a:xfrm>
          <a:prstGeom prst="straightConnector1">
            <a:avLst/>
          </a:prstGeom>
          <a:noFill/>
          <a:ln w="28575" cap="flat" cmpd="sng">
            <a:solidFill>
              <a:srgbClr val="B6A479"/>
            </a:solidFill>
            <a:prstDash val="solid"/>
            <a:round/>
            <a:headEnd type="none" w="sm" len="sm"/>
            <a:tailEnd type="none" w="sm" len="sm"/>
          </a:ln>
        </p:spPr>
      </p:cxnSp>
      <p:sp>
        <p:nvSpPr>
          <p:cNvPr id="554" name="Google Shape;554;p30"/>
          <p:cNvSpPr txBox="1"/>
          <p:nvPr/>
        </p:nvSpPr>
        <p:spPr>
          <a:xfrm>
            <a:off x="2915113" y="3660813"/>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O(1)</a:t>
            </a:r>
            <a:endParaRPr sz="2200" dirty="0">
              <a:latin typeface="Quattrocento Sans"/>
              <a:ea typeface="Quattrocento Sans"/>
              <a:cs typeface="Quattrocento Sans"/>
              <a:sym typeface="Quattrocento Sans"/>
            </a:endParaRPr>
          </a:p>
        </p:txBody>
      </p:sp>
      <p:sp>
        <p:nvSpPr>
          <p:cNvPr id="555" name="Google Shape;555;p30"/>
          <p:cNvSpPr txBox="1"/>
          <p:nvPr/>
        </p:nvSpPr>
        <p:spPr>
          <a:xfrm>
            <a:off x="3504175" y="4103925"/>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O(deg(u))</a:t>
            </a:r>
            <a:endParaRPr sz="2200" dirty="0">
              <a:latin typeface="Quattrocento Sans"/>
              <a:ea typeface="Quattrocento Sans"/>
              <a:cs typeface="Quattrocento Sans"/>
              <a:sym typeface="Quattrocento Sans"/>
            </a:endParaRPr>
          </a:p>
        </p:txBody>
      </p:sp>
      <p:sp>
        <p:nvSpPr>
          <p:cNvPr id="556" name="Google Shape;556;p30"/>
          <p:cNvSpPr txBox="1"/>
          <p:nvPr/>
        </p:nvSpPr>
        <p:spPr>
          <a:xfrm>
            <a:off x="5524188" y="4538100"/>
            <a:ext cx="1638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O(deg (u))</a:t>
            </a:r>
            <a:endParaRPr sz="2200" dirty="0">
              <a:latin typeface="Quattrocento Sans"/>
              <a:ea typeface="Quattrocento Sans"/>
              <a:cs typeface="Quattrocento Sans"/>
              <a:sym typeface="Quattrocento Sans"/>
            </a:endParaRPr>
          </a:p>
        </p:txBody>
      </p:sp>
      <p:sp>
        <p:nvSpPr>
          <p:cNvPr id="557" name="Google Shape;557;p30"/>
          <p:cNvSpPr txBox="1"/>
          <p:nvPr/>
        </p:nvSpPr>
        <p:spPr>
          <a:xfrm>
            <a:off x="4633388" y="4957113"/>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O(deg(u))</a:t>
            </a:r>
            <a:endParaRPr sz="2200" dirty="0">
              <a:latin typeface="Quattrocento Sans"/>
              <a:ea typeface="Quattrocento Sans"/>
              <a:cs typeface="Quattrocento Sans"/>
              <a:sym typeface="Quattrocento Sans"/>
            </a:endParaRPr>
          </a:p>
        </p:txBody>
      </p:sp>
      <p:sp>
        <p:nvSpPr>
          <p:cNvPr id="558" name="Google Shape;558;p30"/>
          <p:cNvSpPr txBox="1"/>
          <p:nvPr/>
        </p:nvSpPr>
        <p:spPr>
          <a:xfrm>
            <a:off x="4357125" y="5415375"/>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O(n + m)</a:t>
            </a:r>
            <a:endParaRPr sz="2200" dirty="0">
              <a:latin typeface="Quattrocento Sans"/>
              <a:ea typeface="Quattrocento Sans"/>
              <a:cs typeface="Quattrocento Sans"/>
              <a:sym typeface="Quattrocento Sans"/>
            </a:endParaRPr>
          </a:p>
        </p:txBody>
      </p:sp>
      <p:sp>
        <p:nvSpPr>
          <p:cNvPr id="559" name="Google Shape;559;p30"/>
          <p:cNvSpPr txBox="1"/>
          <p:nvPr/>
        </p:nvSpPr>
        <p:spPr>
          <a:xfrm>
            <a:off x="3706675" y="5755275"/>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O(n + m)</a:t>
            </a:r>
            <a:endParaRPr sz="2200" dirty="0">
              <a:latin typeface="Quattrocento Sans"/>
              <a:ea typeface="Quattrocento Sans"/>
              <a:cs typeface="Quattrocento Sans"/>
              <a:sym typeface="Quattrocento Sans"/>
            </a:endParaRPr>
          </a:p>
        </p:txBody>
      </p:sp>
      <p:cxnSp>
        <p:nvCxnSpPr>
          <p:cNvPr id="560" name="Google Shape;560;p30"/>
          <p:cNvCxnSpPr/>
          <p:nvPr/>
        </p:nvCxnSpPr>
        <p:spPr>
          <a:xfrm rot="10800000" flipH="1">
            <a:off x="9539179" y="5660024"/>
            <a:ext cx="191700" cy="632400"/>
          </a:xfrm>
          <a:prstGeom prst="straightConnector1">
            <a:avLst/>
          </a:prstGeom>
          <a:noFill/>
          <a:ln w="28575" cap="flat" cmpd="sng">
            <a:solidFill>
              <a:srgbClr val="B6A479"/>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4"/>
                                        </p:tgtEl>
                                        <p:attrNameLst>
                                          <p:attrName>style.visibility</p:attrName>
                                        </p:attrNameLst>
                                      </p:cBhvr>
                                      <p:to>
                                        <p:strVal val="visible"/>
                                      </p:to>
                                    </p:set>
                                    <p:animEffect transition="in" filter="fade">
                                      <p:cBhvr>
                                        <p:cTn id="7" dur="700"/>
                                        <p:tgtEl>
                                          <p:spTgt spid="5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5"/>
                                        </p:tgtEl>
                                        <p:attrNameLst>
                                          <p:attrName>style.visibility</p:attrName>
                                        </p:attrNameLst>
                                      </p:cBhvr>
                                      <p:to>
                                        <p:strVal val="visible"/>
                                      </p:to>
                                    </p:set>
                                    <p:animEffect transition="in" filter="fade">
                                      <p:cBhvr>
                                        <p:cTn id="12" dur="1000"/>
                                        <p:tgtEl>
                                          <p:spTgt spid="5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6"/>
                                        </p:tgtEl>
                                        <p:attrNameLst>
                                          <p:attrName>style.visibility</p:attrName>
                                        </p:attrNameLst>
                                      </p:cBhvr>
                                      <p:to>
                                        <p:strVal val="visible"/>
                                      </p:to>
                                    </p:set>
                                    <p:animEffect transition="in" filter="fade">
                                      <p:cBhvr>
                                        <p:cTn id="17" dur="1200"/>
                                        <p:tgtEl>
                                          <p:spTgt spid="5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7"/>
                                        </p:tgtEl>
                                        <p:attrNameLst>
                                          <p:attrName>style.visibility</p:attrName>
                                        </p:attrNameLst>
                                      </p:cBhvr>
                                      <p:to>
                                        <p:strVal val="visible"/>
                                      </p:to>
                                    </p:set>
                                    <p:animEffect transition="in" filter="fade">
                                      <p:cBhvr>
                                        <p:cTn id="22" dur="1000"/>
                                        <p:tgtEl>
                                          <p:spTgt spid="5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8"/>
                                        </p:tgtEl>
                                        <p:attrNameLst>
                                          <p:attrName>style.visibility</p:attrName>
                                        </p:attrNameLst>
                                      </p:cBhvr>
                                      <p:to>
                                        <p:strVal val="visible"/>
                                      </p:to>
                                    </p:set>
                                    <p:animEffect transition="in" filter="fade">
                                      <p:cBhvr>
                                        <p:cTn id="27" dur="1300"/>
                                        <p:tgtEl>
                                          <p:spTgt spid="55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59"/>
                                        </p:tgtEl>
                                        <p:attrNameLst>
                                          <p:attrName>style.visibility</p:attrName>
                                        </p:attrNameLst>
                                      </p:cBhvr>
                                      <p:to>
                                        <p:strVal val="visible"/>
                                      </p:to>
                                    </p:set>
                                    <p:animEffect transition="in" filter="fade">
                                      <p:cBhvr>
                                        <p:cTn id="32" dur="1000"/>
                                        <p:tgtEl>
                                          <p:spTgt spid="55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02"/>
                                        </p:tgtEl>
                                        <p:attrNameLst>
                                          <p:attrName>style.visibility</p:attrName>
                                        </p:attrNameLst>
                                      </p:cBhvr>
                                      <p:to>
                                        <p:strVal val="visible"/>
                                      </p:to>
                                    </p:set>
                                    <p:animEffect transition="in" filter="fade">
                                      <p:cBhvr>
                                        <p:cTn id="37" dur="500"/>
                                        <p:tgtEl>
                                          <p:spTgt spid="502"/>
                                        </p:tgtEl>
                                      </p:cBhvr>
                                    </p:animEffect>
                                  </p:childTnLst>
                                </p:cTn>
                              </p:par>
                              <p:par>
                                <p:cTn id="38" presetID="10" presetClass="entr" presetSubtype="0" fill="hold" nodeType="withEffect">
                                  <p:stCondLst>
                                    <p:cond delay="0"/>
                                  </p:stCondLst>
                                  <p:childTnLst>
                                    <p:set>
                                      <p:cBhvr>
                                        <p:cTn id="39" dur="1" fill="hold">
                                          <p:stCondLst>
                                            <p:cond delay="0"/>
                                          </p:stCondLst>
                                        </p:cTn>
                                        <p:tgtEl>
                                          <p:spTgt spid="503"/>
                                        </p:tgtEl>
                                        <p:attrNameLst>
                                          <p:attrName>style.visibility</p:attrName>
                                        </p:attrNameLst>
                                      </p:cBhvr>
                                      <p:to>
                                        <p:strVal val="visible"/>
                                      </p:to>
                                    </p:set>
                                    <p:animEffect transition="in" filter="fade">
                                      <p:cBhvr>
                                        <p:cTn id="40" dur="500"/>
                                        <p:tgtEl>
                                          <p:spTgt spid="503"/>
                                        </p:tgtEl>
                                      </p:cBhvr>
                                    </p:animEffect>
                                  </p:childTnLst>
                                </p:cTn>
                              </p:par>
                              <p:par>
                                <p:cTn id="41" presetID="10" presetClass="entr" presetSubtype="0" fill="hold" nodeType="withEffect">
                                  <p:stCondLst>
                                    <p:cond delay="0"/>
                                  </p:stCondLst>
                                  <p:childTnLst>
                                    <p:set>
                                      <p:cBhvr>
                                        <p:cTn id="42" dur="1" fill="hold">
                                          <p:stCondLst>
                                            <p:cond delay="0"/>
                                          </p:stCondLst>
                                        </p:cTn>
                                        <p:tgtEl>
                                          <p:spTgt spid="506"/>
                                        </p:tgtEl>
                                        <p:attrNameLst>
                                          <p:attrName>style.visibility</p:attrName>
                                        </p:attrNameLst>
                                      </p:cBhvr>
                                      <p:to>
                                        <p:strVal val="visible"/>
                                      </p:to>
                                    </p:set>
                                    <p:animEffect transition="in" filter="fade">
                                      <p:cBhvr>
                                        <p:cTn id="43" dur="500"/>
                                        <p:tgtEl>
                                          <p:spTgt spid="506"/>
                                        </p:tgtEl>
                                      </p:cBhvr>
                                    </p:animEffect>
                                  </p:childTnLst>
                                </p:cTn>
                              </p:par>
                              <p:par>
                                <p:cTn id="44" presetID="10" presetClass="entr" presetSubtype="0" fill="hold" nodeType="withEffect">
                                  <p:stCondLst>
                                    <p:cond delay="0"/>
                                  </p:stCondLst>
                                  <p:childTnLst>
                                    <p:set>
                                      <p:cBhvr>
                                        <p:cTn id="45" dur="1" fill="hold">
                                          <p:stCondLst>
                                            <p:cond delay="0"/>
                                          </p:stCondLst>
                                        </p:cTn>
                                        <p:tgtEl>
                                          <p:spTgt spid="509"/>
                                        </p:tgtEl>
                                        <p:attrNameLst>
                                          <p:attrName>style.visibility</p:attrName>
                                        </p:attrNameLst>
                                      </p:cBhvr>
                                      <p:to>
                                        <p:strVal val="visible"/>
                                      </p:to>
                                    </p:set>
                                    <p:animEffect transition="in" filter="fade">
                                      <p:cBhvr>
                                        <p:cTn id="46" dur="500"/>
                                        <p:tgtEl>
                                          <p:spTgt spid="509"/>
                                        </p:tgtEl>
                                      </p:cBhvr>
                                    </p:animEffect>
                                  </p:childTnLst>
                                </p:cTn>
                              </p:par>
                              <p:par>
                                <p:cTn id="47" presetID="10" presetClass="entr" presetSubtype="0" fill="hold" nodeType="withEffect">
                                  <p:stCondLst>
                                    <p:cond delay="0"/>
                                  </p:stCondLst>
                                  <p:childTnLst>
                                    <p:set>
                                      <p:cBhvr>
                                        <p:cTn id="48" dur="1" fill="hold">
                                          <p:stCondLst>
                                            <p:cond delay="0"/>
                                          </p:stCondLst>
                                        </p:cTn>
                                        <p:tgtEl>
                                          <p:spTgt spid="512"/>
                                        </p:tgtEl>
                                        <p:attrNameLst>
                                          <p:attrName>style.visibility</p:attrName>
                                        </p:attrNameLst>
                                      </p:cBhvr>
                                      <p:to>
                                        <p:strVal val="visible"/>
                                      </p:to>
                                    </p:set>
                                    <p:animEffect transition="in" filter="fade">
                                      <p:cBhvr>
                                        <p:cTn id="49" dur="500"/>
                                        <p:tgtEl>
                                          <p:spTgt spid="512"/>
                                        </p:tgtEl>
                                      </p:cBhvr>
                                    </p:animEffect>
                                  </p:childTnLst>
                                </p:cTn>
                              </p:par>
                              <p:par>
                                <p:cTn id="50" presetID="10" presetClass="entr" presetSubtype="0" fill="hold" nodeType="withEffect">
                                  <p:stCondLst>
                                    <p:cond delay="0"/>
                                  </p:stCondLst>
                                  <p:childTnLst>
                                    <p:set>
                                      <p:cBhvr>
                                        <p:cTn id="51" dur="1" fill="hold">
                                          <p:stCondLst>
                                            <p:cond delay="0"/>
                                          </p:stCondLst>
                                        </p:cTn>
                                        <p:tgtEl>
                                          <p:spTgt spid="515"/>
                                        </p:tgtEl>
                                        <p:attrNameLst>
                                          <p:attrName>style.visibility</p:attrName>
                                        </p:attrNameLst>
                                      </p:cBhvr>
                                      <p:to>
                                        <p:strVal val="visible"/>
                                      </p:to>
                                    </p:set>
                                    <p:animEffect transition="in" filter="fade">
                                      <p:cBhvr>
                                        <p:cTn id="52" dur="500"/>
                                        <p:tgtEl>
                                          <p:spTgt spid="515"/>
                                        </p:tgtEl>
                                      </p:cBhvr>
                                    </p:animEffect>
                                  </p:childTnLst>
                                </p:cTn>
                              </p:par>
                              <p:par>
                                <p:cTn id="53" presetID="10" presetClass="entr" presetSubtype="0" fill="hold" nodeType="withEffect">
                                  <p:stCondLst>
                                    <p:cond delay="0"/>
                                  </p:stCondLst>
                                  <p:childTnLst>
                                    <p:set>
                                      <p:cBhvr>
                                        <p:cTn id="54" dur="1" fill="hold">
                                          <p:stCondLst>
                                            <p:cond delay="0"/>
                                          </p:stCondLst>
                                        </p:cTn>
                                        <p:tgtEl>
                                          <p:spTgt spid="516"/>
                                        </p:tgtEl>
                                        <p:attrNameLst>
                                          <p:attrName>style.visibility</p:attrName>
                                        </p:attrNameLst>
                                      </p:cBhvr>
                                      <p:to>
                                        <p:strVal val="visible"/>
                                      </p:to>
                                    </p:set>
                                    <p:animEffect transition="in" filter="fade">
                                      <p:cBhvr>
                                        <p:cTn id="55" dur="500"/>
                                        <p:tgtEl>
                                          <p:spTgt spid="516"/>
                                        </p:tgtEl>
                                      </p:cBhvr>
                                    </p:animEffect>
                                  </p:childTnLst>
                                </p:cTn>
                              </p:par>
                              <p:par>
                                <p:cTn id="56" presetID="10" presetClass="entr" presetSubtype="0" fill="hold" nodeType="withEffect">
                                  <p:stCondLst>
                                    <p:cond delay="0"/>
                                  </p:stCondLst>
                                  <p:childTnLst>
                                    <p:set>
                                      <p:cBhvr>
                                        <p:cTn id="57" dur="1" fill="hold">
                                          <p:stCondLst>
                                            <p:cond delay="0"/>
                                          </p:stCondLst>
                                        </p:cTn>
                                        <p:tgtEl>
                                          <p:spTgt spid="517"/>
                                        </p:tgtEl>
                                        <p:attrNameLst>
                                          <p:attrName>style.visibility</p:attrName>
                                        </p:attrNameLst>
                                      </p:cBhvr>
                                      <p:to>
                                        <p:strVal val="visible"/>
                                      </p:to>
                                    </p:set>
                                    <p:animEffect transition="in" filter="fade">
                                      <p:cBhvr>
                                        <p:cTn id="58" dur="500"/>
                                        <p:tgtEl>
                                          <p:spTgt spid="517"/>
                                        </p:tgtEl>
                                      </p:cBhvr>
                                    </p:animEffect>
                                  </p:childTnLst>
                                </p:cTn>
                              </p:par>
                              <p:par>
                                <p:cTn id="59" presetID="10" presetClass="entr" presetSubtype="0" fill="hold" nodeType="withEffect">
                                  <p:stCondLst>
                                    <p:cond delay="0"/>
                                  </p:stCondLst>
                                  <p:childTnLst>
                                    <p:set>
                                      <p:cBhvr>
                                        <p:cTn id="60" dur="1" fill="hold">
                                          <p:stCondLst>
                                            <p:cond delay="0"/>
                                          </p:stCondLst>
                                        </p:cTn>
                                        <p:tgtEl>
                                          <p:spTgt spid="518"/>
                                        </p:tgtEl>
                                        <p:attrNameLst>
                                          <p:attrName>style.visibility</p:attrName>
                                        </p:attrNameLst>
                                      </p:cBhvr>
                                      <p:to>
                                        <p:strVal val="visible"/>
                                      </p:to>
                                    </p:set>
                                    <p:animEffect transition="in" filter="fade">
                                      <p:cBhvr>
                                        <p:cTn id="61" dur="500"/>
                                        <p:tgtEl>
                                          <p:spTgt spid="518"/>
                                        </p:tgtEl>
                                      </p:cBhvr>
                                    </p:animEffect>
                                  </p:childTnLst>
                                </p:cTn>
                              </p:par>
                              <p:par>
                                <p:cTn id="62" presetID="10" presetClass="entr" presetSubtype="0" fill="hold" nodeType="withEffect">
                                  <p:stCondLst>
                                    <p:cond delay="0"/>
                                  </p:stCondLst>
                                  <p:childTnLst>
                                    <p:set>
                                      <p:cBhvr>
                                        <p:cTn id="63" dur="1" fill="hold">
                                          <p:stCondLst>
                                            <p:cond delay="0"/>
                                          </p:stCondLst>
                                        </p:cTn>
                                        <p:tgtEl>
                                          <p:spTgt spid="560"/>
                                        </p:tgtEl>
                                        <p:attrNameLst>
                                          <p:attrName>style.visibility</p:attrName>
                                        </p:attrNameLst>
                                      </p:cBhvr>
                                      <p:to>
                                        <p:strVal val="visible"/>
                                      </p:to>
                                    </p:set>
                                    <p:animEffect transition="in" filter="fade">
                                      <p:cBhvr>
                                        <p:cTn id="64" dur="1000"/>
                                        <p:tgtEl>
                                          <p:spTgt spid="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aphicFrame>
        <p:nvGraphicFramePr>
          <p:cNvPr id="565" name="Google Shape;565;p31"/>
          <p:cNvGraphicFramePr/>
          <p:nvPr/>
        </p:nvGraphicFramePr>
        <p:xfrm>
          <a:off x="8862155" y="5377758"/>
          <a:ext cx="2810750" cy="816700"/>
        </p:xfrm>
        <a:graphic>
          <a:graphicData uri="http://schemas.openxmlformats.org/drawingml/2006/table">
            <a:tbl>
              <a:tblPr firstRow="1" bandRow="1">
                <a:noFill/>
              </a:tblPr>
              <a:tblGrid>
                <a:gridCol w="562150">
                  <a:extLst>
                    <a:ext uri="{9D8B030D-6E8A-4147-A177-3AD203B41FA5}">
                      <a16:colId xmlns:a16="http://schemas.microsoft.com/office/drawing/2014/main" val="20000"/>
                    </a:ext>
                  </a:extLst>
                </a:gridCol>
                <a:gridCol w="562150">
                  <a:extLst>
                    <a:ext uri="{9D8B030D-6E8A-4147-A177-3AD203B41FA5}">
                      <a16:colId xmlns:a16="http://schemas.microsoft.com/office/drawing/2014/main" val="20001"/>
                    </a:ext>
                  </a:extLst>
                </a:gridCol>
                <a:gridCol w="562150">
                  <a:extLst>
                    <a:ext uri="{9D8B030D-6E8A-4147-A177-3AD203B41FA5}">
                      <a16:colId xmlns:a16="http://schemas.microsoft.com/office/drawing/2014/main" val="20002"/>
                    </a:ext>
                  </a:extLst>
                </a:gridCol>
                <a:gridCol w="562150">
                  <a:extLst>
                    <a:ext uri="{9D8B030D-6E8A-4147-A177-3AD203B41FA5}">
                      <a16:colId xmlns:a16="http://schemas.microsoft.com/office/drawing/2014/main" val="20003"/>
                    </a:ext>
                  </a:extLst>
                </a:gridCol>
                <a:gridCol w="562150">
                  <a:extLst>
                    <a:ext uri="{9D8B030D-6E8A-4147-A177-3AD203B41FA5}">
                      <a16:colId xmlns:a16="http://schemas.microsoft.com/office/drawing/2014/main" val="20004"/>
                    </a:ext>
                  </a:extLst>
                </a:gridCol>
              </a:tblGrid>
              <a:tr h="367625">
                <a:tc>
                  <a:txBody>
                    <a:bodyPr/>
                    <a:lstStyle/>
                    <a:p>
                      <a:pPr marL="0" marR="0" lvl="0" indent="0" algn="ctr" rtl="0">
                        <a:spcBef>
                          <a:spcPts val="0"/>
                        </a:spcBef>
                        <a:spcAft>
                          <a:spcPts val="0"/>
                        </a:spcAft>
                        <a:buNone/>
                      </a:pPr>
                      <a:r>
                        <a:rPr lang="en-US" sz="1800">
                          <a:solidFill>
                            <a:srgbClr val="B6A479"/>
                          </a:solidFill>
                        </a:rPr>
                        <a:t>0</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solidFill>
                            <a:srgbClr val="B6A479"/>
                          </a:solidFill>
                        </a:rPr>
                        <a:t>1</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solidFill>
                            <a:srgbClr val="B6A479"/>
                          </a:solidFill>
                        </a:rPr>
                        <a:t>2</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solidFill>
                            <a:srgbClr val="B6A479"/>
                          </a:solidFill>
                        </a:rPr>
                        <a:t>3</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solidFill>
                            <a:srgbClr val="B6A479"/>
                          </a:solidFill>
                        </a:rPr>
                        <a:t>4</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49075">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graphicFrame>
        <p:nvGraphicFramePr>
          <p:cNvPr id="566" name="Google Shape;566;p31"/>
          <p:cNvGraphicFramePr/>
          <p:nvPr/>
        </p:nvGraphicFramePr>
        <p:xfrm>
          <a:off x="8869697" y="4621731"/>
          <a:ext cx="2810750" cy="816700"/>
        </p:xfrm>
        <a:graphic>
          <a:graphicData uri="http://schemas.openxmlformats.org/drawingml/2006/table">
            <a:tbl>
              <a:tblPr firstRow="1" bandRow="1">
                <a:noFill/>
              </a:tblPr>
              <a:tblGrid>
                <a:gridCol w="562150">
                  <a:extLst>
                    <a:ext uri="{9D8B030D-6E8A-4147-A177-3AD203B41FA5}">
                      <a16:colId xmlns:a16="http://schemas.microsoft.com/office/drawing/2014/main" val="20000"/>
                    </a:ext>
                  </a:extLst>
                </a:gridCol>
                <a:gridCol w="562150">
                  <a:extLst>
                    <a:ext uri="{9D8B030D-6E8A-4147-A177-3AD203B41FA5}">
                      <a16:colId xmlns:a16="http://schemas.microsoft.com/office/drawing/2014/main" val="20001"/>
                    </a:ext>
                  </a:extLst>
                </a:gridCol>
                <a:gridCol w="562150">
                  <a:extLst>
                    <a:ext uri="{9D8B030D-6E8A-4147-A177-3AD203B41FA5}">
                      <a16:colId xmlns:a16="http://schemas.microsoft.com/office/drawing/2014/main" val="20002"/>
                    </a:ext>
                  </a:extLst>
                </a:gridCol>
                <a:gridCol w="562150">
                  <a:extLst>
                    <a:ext uri="{9D8B030D-6E8A-4147-A177-3AD203B41FA5}">
                      <a16:colId xmlns:a16="http://schemas.microsoft.com/office/drawing/2014/main" val="20003"/>
                    </a:ext>
                  </a:extLst>
                </a:gridCol>
                <a:gridCol w="562150">
                  <a:extLst>
                    <a:ext uri="{9D8B030D-6E8A-4147-A177-3AD203B41FA5}">
                      <a16:colId xmlns:a16="http://schemas.microsoft.com/office/drawing/2014/main" val="20004"/>
                    </a:ext>
                  </a:extLst>
                </a:gridCol>
              </a:tblGrid>
              <a:tr h="367625">
                <a:tc>
                  <a:txBody>
                    <a:bodyPr/>
                    <a:lstStyle/>
                    <a:p>
                      <a:pPr marL="0" marR="0" lvl="0" indent="0" algn="ctr" rtl="0">
                        <a:spcBef>
                          <a:spcPts val="0"/>
                        </a:spcBef>
                        <a:spcAft>
                          <a:spcPts val="0"/>
                        </a:spcAft>
                        <a:buNone/>
                      </a:pPr>
                      <a:r>
                        <a:rPr lang="en-US" sz="1800">
                          <a:solidFill>
                            <a:srgbClr val="B6A479"/>
                          </a:solidFill>
                        </a:rPr>
                        <a:t>0</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solidFill>
                            <a:srgbClr val="B6A479"/>
                          </a:solidFill>
                        </a:rPr>
                        <a:t>1</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solidFill>
                            <a:srgbClr val="B6A479"/>
                          </a:solidFill>
                        </a:rPr>
                        <a:t>2</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solidFill>
                            <a:srgbClr val="B6A479"/>
                          </a:solidFill>
                        </a:rPr>
                        <a:t>3</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solidFill>
                            <a:srgbClr val="B6A479"/>
                          </a:solidFill>
                        </a:rPr>
                        <a:t>4</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49075">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graphicFrame>
        <p:nvGraphicFramePr>
          <p:cNvPr id="567" name="Google Shape;567;p31"/>
          <p:cNvGraphicFramePr/>
          <p:nvPr/>
        </p:nvGraphicFramePr>
        <p:xfrm>
          <a:off x="8889247" y="3211789"/>
          <a:ext cx="2810750" cy="822325"/>
        </p:xfrm>
        <a:graphic>
          <a:graphicData uri="http://schemas.openxmlformats.org/drawingml/2006/table">
            <a:tbl>
              <a:tblPr firstRow="1" bandRow="1">
                <a:noFill/>
              </a:tblPr>
              <a:tblGrid>
                <a:gridCol w="562150">
                  <a:extLst>
                    <a:ext uri="{9D8B030D-6E8A-4147-A177-3AD203B41FA5}">
                      <a16:colId xmlns:a16="http://schemas.microsoft.com/office/drawing/2014/main" val="20000"/>
                    </a:ext>
                  </a:extLst>
                </a:gridCol>
                <a:gridCol w="562150">
                  <a:extLst>
                    <a:ext uri="{9D8B030D-6E8A-4147-A177-3AD203B41FA5}">
                      <a16:colId xmlns:a16="http://schemas.microsoft.com/office/drawing/2014/main" val="20001"/>
                    </a:ext>
                  </a:extLst>
                </a:gridCol>
                <a:gridCol w="562150">
                  <a:extLst>
                    <a:ext uri="{9D8B030D-6E8A-4147-A177-3AD203B41FA5}">
                      <a16:colId xmlns:a16="http://schemas.microsoft.com/office/drawing/2014/main" val="20002"/>
                    </a:ext>
                  </a:extLst>
                </a:gridCol>
                <a:gridCol w="562150">
                  <a:extLst>
                    <a:ext uri="{9D8B030D-6E8A-4147-A177-3AD203B41FA5}">
                      <a16:colId xmlns:a16="http://schemas.microsoft.com/office/drawing/2014/main" val="20003"/>
                    </a:ext>
                  </a:extLst>
                </a:gridCol>
                <a:gridCol w="562150">
                  <a:extLst>
                    <a:ext uri="{9D8B030D-6E8A-4147-A177-3AD203B41FA5}">
                      <a16:colId xmlns:a16="http://schemas.microsoft.com/office/drawing/2014/main" val="20004"/>
                    </a:ext>
                  </a:extLst>
                </a:gridCol>
              </a:tblGrid>
              <a:tr h="367625">
                <a:tc>
                  <a:txBody>
                    <a:bodyPr/>
                    <a:lstStyle/>
                    <a:p>
                      <a:pPr marL="0" marR="0" lvl="0" indent="0" algn="ctr" rtl="0">
                        <a:spcBef>
                          <a:spcPts val="0"/>
                        </a:spcBef>
                        <a:spcAft>
                          <a:spcPts val="0"/>
                        </a:spcAft>
                        <a:buNone/>
                      </a:pPr>
                      <a:r>
                        <a:rPr lang="en-US" sz="1800">
                          <a:solidFill>
                            <a:srgbClr val="B6A479"/>
                          </a:solidFill>
                        </a:rPr>
                        <a:t>0</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solidFill>
                            <a:srgbClr val="B6A479"/>
                          </a:solidFill>
                        </a:rPr>
                        <a:t>1</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solidFill>
                            <a:srgbClr val="B6A479"/>
                          </a:solidFill>
                        </a:rPr>
                        <a:t>2</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solidFill>
                            <a:srgbClr val="B6A479"/>
                          </a:solidFill>
                        </a:rPr>
                        <a:t>3</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solidFill>
                            <a:srgbClr val="B6A479"/>
                          </a:solidFill>
                        </a:rPr>
                        <a:t>4</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54700">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568" name="Google Shape;568;p31"/>
          <p:cNvSpPr txBox="1">
            <a:spLocks noGrp="1"/>
          </p:cNvSpPr>
          <p:nvPr>
            <p:ph type="title"/>
          </p:nvPr>
        </p:nvSpPr>
        <p:spPr>
          <a:xfrm>
            <a:off x="653897" y="-257"/>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Adjacency List</a:t>
            </a:r>
            <a:endParaRPr dirty="0"/>
          </a:p>
        </p:txBody>
      </p:sp>
      <p:grpSp>
        <p:nvGrpSpPr>
          <p:cNvPr id="569" name="Google Shape;569;p31"/>
          <p:cNvGrpSpPr/>
          <p:nvPr/>
        </p:nvGrpSpPr>
        <p:grpSpPr>
          <a:xfrm>
            <a:off x="8186809" y="213215"/>
            <a:ext cx="3237549" cy="2551087"/>
            <a:chOff x="5773537" y="3944188"/>
            <a:chExt cx="3237549" cy="2551087"/>
          </a:xfrm>
        </p:grpSpPr>
        <p:grpSp>
          <p:nvGrpSpPr>
            <p:cNvPr id="570" name="Google Shape;570;p31"/>
            <p:cNvGrpSpPr/>
            <p:nvPr/>
          </p:nvGrpSpPr>
          <p:grpSpPr>
            <a:xfrm>
              <a:off x="5773537" y="4473911"/>
              <a:ext cx="690113" cy="690113"/>
              <a:chOff x="9831042" y="3675297"/>
              <a:chExt cx="690113" cy="690113"/>
            </a:xfrm>
          </p:grpSpPr>
          <p:sp>
            <p:nvSpPr>
              <p:cNvPr id="571" name="Google Shape;571;p31"/>
              <p:cNvSpPr/>
              <p:nvPr/>
            </p:nvSpPr>
            <p:spPr>
              <a:xfrm>
                <a:off x="9831042" y="3675297"/>
                <a:ext cx="690113" cy="690113"/>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72" name="Google Shape;572;p31"/>
              <p:cNvSpPr txBox="1"/>
              <p:nvPr/>
            </p:nvSpPr>
            <p:spPr>
              <a:xfrm>
                <a:off x="10010027" y="3835687"/>
                <a:ext cx="3321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grpSp>
        <p:grpSp>
          <p:nvGrpSpPr>
            <p:cNvPr id="573" name="Google Shape;573;p31"/>
            <p:cNvGrpSpPr/>
            <p:nvPr/>
          </p:nvGrpSpPr>
          <p:grpSpPr>
            <a:xfrm>
              <a:off x="6982117" y="3944188"/>
              <a:ext cx="690113" cy="690113"/>
              <a:chOff x="9831042" y="3675297"/>
              <a:chExt cx="690113" cy="690113"/>
            </a:xfrm>
          </p:grpSpPr>
          <p:sp>
            <p:nvSpPr>
              <p:cNvPr id="574" name="Google Shape;574;p31"/>
              <p:cNvSpPr/>
              <p:nvPr/>
            </p:nvSpPr>
            <p:spPr>
              <a:xfrm>
                <a:off x="9831042" y="3675297"/>
                <a:ext cx="690113" cy="690113"/>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75" name="Google Shape;575;p31"/>
              <p:cNvSpPr txBox="1"/>
              <p:nvPr/>
            </p:nvSpPr>
            <p:spPr>
              <a:xfrm>
                <a:off x="10010027" y="3835687"/>
                <a:ext cx="3129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grpSp>
        <p:grpSp>
          <p:nvGrpSpPr>
            <p:cNvPr id="576" name="Google Shape;576;p31"/>
            <p:cNvGrpSpPr/>
            <p:nvPr/>
          </p:nvGrpSpPr>
          <p:grpSpPr>
            <a:xfrm>
              <a:off x="8320973" y="5176815"/>
              <a:ext cx="690113" cy="690113"/>
              <a:chOff x="9831042" y="3675297"/>
              <a:chExt cx="690113" cy="690113"/>
            </a:xfrm>
          </p:grpSpPr>
          <p:sp>
            <p:nvSpPr>
              <p:cNvPr id="577" name="Google Shape;577;p31"/>
              <p:cNvSpPr/>
              <p:nvPr/>
            </p:nvSpPr>
            <p:spPr>
              <a:xfrm>
                <a:off x="9831042" y="3675297"/>
                <a:ext cx="690113" cy="690113"/>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78" name="Google Shape;578;p31"/>
              <p:cNvSpPr txBox="1"/>
              <p:nvPr/>
            </p:nvSpPr>
            <p:spPr>
              <a:xfrm>
                <a:off x="10010027" y="3835687"/>
                <a:ext cx="3273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grpSp>
        <p:cxnSp>
          <p:nvCxnSpPr>
            <p:cNvPr id="579" name="Google Shape;579;p31"/>
            <p:cNvCxnSpPr>
              <a:stCxn id="571" idx="7"/>
              <a:endCxn id="574" idx="2"/>
            </p:cNvCxnSpPr>
            <p:nvPr/>
          </p:nvCxnSpPr>
          <p:spPr>
            <a:xfrm rot="10800000" flipH="1">
              <a:off x="6362585" y="4289376"/>
              <a:ext cx="619500" cy="285600"/>
            </a:xfrm>
            <a:prstGeom prst="straightConnector1">
              <a:avLst/>
            </a:prstGeom>
            <a:noFill/>
            <a:ln w="28575" cap="flat" cmpd="sng">
              <a:solidFill>
                <a:srgbClr val="B6A479"/>
              </a:solidFill>
              <a:prstDash val="solid"/>
              <a:round/>
              <a:headEnd type="none" w="sm" len="sm"/>
              <a:tailEnd type="triangle" w="med" len="med"/>
            </a:ln>
          </p:spPr>
        </p:cxnSp>
        <p:grpSp>
          <p:nvGrpSpPr>
            <p:cNvPr id="580" name="Google Shape;580;p31"/>
            <p:cNvGrpSpPr/>
            <p:nvPr/>
          </p:nvGrpSpPr>
          <p:grpSpPr>
            <a:xfrm>
              <a:off x="6316802" y="5805162"/>
              <a:ext cx="690113" cy="690113"/>
              <a:chOff x="9831042" y="3675297"/>
              <a:chExt cx="690113" cy="690113"/>
            </a:xfrm>
          </p:grpSpPr>
          <p:sp>
            <p:nvSpPr>
              <p:cNvPr id="581" name="Google Shape;581;p31"/>
              <p:cNvSpPr/>
              <p:nvPr/>
            </p:nvSpPr>
            <p:spPr>
              <a:xfrm>
                <a:off x="9831042" y="3675297"/>
                <a:ext cx="690113" cy="690113"/>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82" name="Google Shape;582;p31"/>
              <p:cNvSpPr txBox="1"/>
              <p:nvPr/>
            </p:nvSpPr>
            <p:spPr>
              <a:xfrm>
                <a:off x="10010027" y="3835687"/>
                <a:ext cx="3433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grpSp>
        <p:cxnSp>
          <p:nvCxnSpPr>
            <p:cNvPr id="583" name="Google Shape;583;p31"/>
            <p:cNvCxnSpPr>
              <a:stCxn id="581" idx="1"/>
              <a:endCxn id="571" idx="4"/>
            </p:cNvCxnSpPr>
            <p:nvPr/>
          </p:nvCxnSpPr>
          <p:spPr>
            <a:xfrm rot="10800000">
              <a:off x="6118467" y="5164027"/>
              <a:ext cx="299400" cy="742200"/>
            </a:xfrm>
            <a:prstGeom prst="straightConnector1">
              <a:avLst/>
            </a:prstGeom>
            <a:noFill/>
            <a:ln w="28575" cap="flat" cmpd="sng">
              <a:solidFill>
                <a:srgbClr val="B6A479"/>
              </a:solidFill>
              <a:prstDash val="solid"/>
              <a:round/>
              <a:headEnd type="none" w="sm" len="sm"/>
              <a:tailEnd type="triangle" w="med" len="med"/>
            </a:ln>
          </p:spPr>
        </p:cxnSp>
        <p:cxnSp>
          <p:nvCxnSpPr>
            <p:cNvPr id="584" name="Google Shape;584;p31"/>
            <p:cNvCxnSpPr>
              <a:stCxn id="571" idx="6"/>
              <a:endCxn id="577" idx="2"/>
            </p:cNvCxnSpPr>
            <p:nvPr/>
          </p:nvCxnSpPr>
          <p:spPr>
            <a:xfrm>
              <a:off x="6463650" y="4818968"/>
              <a:ext cx="1857300" cy="702900"/>
            </a:xfrm>
            <a:prstGeom prst="straightConnector1">
              <a:avLst/>
            </a:prstGeom>
            <a:noFill/>
            <a:ln w="28575" cap="flat" cmpd="sng">
              <a:solidFill>
                <a:srgbClr val="B6A479"/>
              </a:solidFill>
              <a:prstDash val="solid"/>
              <a:round/>
              <a:headEnd type="none" w="sm" len="sm"/>
              <a:tailEnd type="triangle" w="med" len="med"/>
            </a:ln>
          </p:spPr>
        </p:cxnSp>
        <p:cxnSp>
          <p:nvCxnSpPr>
            <p:cNvPr id="585" name="Google Shape;585;p31"/>
            <p:cNvCxnSpPr>
              <a:stCxn id="577" idx="1"/>
              <a:endCxn id="574" idx="5"/>
            </p:cNvCxnSpPr>
            <p:nvPr/>
          </p:nvCxnSpPr>
          <p:spPr>
            <a:xfrm rot="10800000">
              <a:off x="7571238" y="4533280"/>
              <a:ext cx="850800" cy="744600"/>
            </a:xfrm>
            <a:prstGeom prst="straightConnector1">
              <a:avLst/>
            </a:prstGeom>
            <a:noFill/>
            <a:ln w="28575" cap="flat" cmpd="sng">
              <a:solidFill>
                <a:srgbClr val="B6A479"/>
              </a:solidFill>
              <a:prstDash val="solid"/>
              <a:round/>
              <a:headEnd type="none" w="sm" len="sm"/>
              <a:tailEnd type="triangle" w="med" len="med"/>
            </a:ln>
          </p:spPr>
        </p:cxnSp>
        <p:cxnSp>
          <p:nvCxnSpPr>
            <p:cNvPr id="586" name="Google Shape;586;p31"/>
            <p:cNvCxnSpPr>
              <a:stCxn id="577" idx="3"/>
              <a:endCxn id="581" idx="6"/>
            </p:cNvCxnSpPr>
            <p:nvPr/>
          </p:nvCxnSpPr>
          <p:spPr>
            <a:xfrm flipH="1">
              <a:off x="7006938" y="5765863"/>
              <a:ext cx="1415100" cy="384300"/>
            </a:xfrm>
            <a:prstGeom prst="straightConnector1">
              <a:avLst/>
            </a:prstGeom>
            <a:noFill/>
            <a:ln w="28575" cap="flat" cmpd="sng">
              <a:solidFill>
                <a:srgbClr val="B6A479"/>
              </a:solidFill>
              <a:prstDash val="solid"/>
              <a:round/>
              <a:headEnd type="none" w="sm" len="sm"/>
              <a:tailEnd type="triangle" w="med" len="med"/>
            </a:ln>
          </p:spPr>
        </p:cxnSp>
      </p:grpSp>
      <p:sp>
        <p:nvSpPr>
          <p:cNvPr id="587" name="Google Shape;587;p31"/>
          <p:cNvSpPr txBox="1"/>
          <p:nvPr/>
        </p:nvSpPr>
        <p:spPr>
          <a:xfrm>
            <a:off x="8769828" y="2946925"/>
            <a:ext cx="1638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rgbClr val="4C3282"/>
                </a:solidFill>
                <a:latin typeface="Calibri"/>
                <a:ea typeface="Calibri"/>
                <a:cs typeface="Calibri"/>
                <a:sym typeface="Calibri"/>
              </a:rPr>
              <a:t>Hash Tables</a:t>
            </a:r>
            <a:endParaRPr/>
          </a:p>
        </p:txBody>
      </p:sp>
      <p:graphicFrame>
        <p:nvGraphicFramePr>
          <p:cNvPr id="588" name="Google Shape;588;p31"/>
          <p:cNvGraphicFramePr/>
          <p:nvPr/>
        </p:nvGraphicFramePr>
        <p:xfrm>
          <a:off x="7063658" y="3438279"/>
          <a:ext cx="1188325" cy="2827700"/>
        </p:xfrm>
        <a:graphic>
          <a:graphicData uri="http://schemas.openxmlformats.org/drawingml/2006/table">
            <a:tbl>
              <a:tblPr firstRow="1" bandRow="1">
                <a:noFill/>
              </a:tblPr>
              <a:tblGrid>
                <a:gridCol w="369575">
                  <a:extLst>
                    <a:ext uri="{9D8B030D-6E8A-4147-A177-3AD203B41FA5}">
                      <a16:colId xmlns:a16="http://schemas.microsoft.com/office/drawing/2014/main" val="20000"/>
                    </a:ext>
                  </a:extLst>
                </a:gridCol>
                <a:gridCol w="610450">
                  <a:extLst>
                    <a:ext uri="{9D8B030D-6E8A-4147-A177-3AD203B41FA5}">
                      <a16:colId xmlns:a16="http://schemas.microsoft.com/office/drawing/2014/main" val="20001"/>
                    </a:ext>
                  </a:extLst>
                </a:gridCol>
                <a:gridCol w="208300">
                  <a:extLst>
                    <a:ext uri="{9D8B030D-6E8A-4147-A177-3AD203B41FA5}">
                      <a16:colId xmlns:a16="http://schemas.microsoft.com/office/drawing/2014/main" val="20002"/>
                    </a:ext>
                  </a:extLst>
                </a:gridCol>
              </a:tblGrid>
              <a:tr h="706925">
                <a:tc>
                  <a:txBody>
                    <a:bodyPr/>
                    <a:lstStyle/>
                    <a:p>
                      <a:pPr marL="0" marR="0" lvl="0" indent="0" algn="ctr" rtl="0">
                        <a:spcBef>
                          <a:spcPts val="0"/>
                        </a:spcBef>
                        <a:spcAft>
                          <a:spcPts val="0"/>
                        </a:spcAft>
                        <a:buNone/>
                      </a:pPr>
                      <a:r>
                        <a:rPr lang="en-US" sz="1800" b="0">
                          <a:solidFill>
                            <a:srgbClr val="B6A479"/>
                          </a:solidFill>
                        </a:rPr>
                        <a:t>0</a:t>
                      </a:r>
                      <a:endParaRPr/>
                    </a:p>
                  </a:txBody>
                  <a:tcPr marL="91450" marR="91450" marT="45725" marB="45725" anchor="ctr">
                    <a:lnR w="12700" cap="flat" cmpd="sng">
                      <a:solidFill>
                        <a:schemeClr val="dk1"/>
                      </a:solidFill>
                      <a:prstDash val="solid"/>
                      <a:round/>
                      <a:headEnd type="none" w="sm" len="sm"/>
                      <a:tailEnd type="none" w="sm" len="sm"/>
                    </a:lnR>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06925">
                <a:tc>
                  <a:txBody>
                    <a:bodyPr/>
                    <a:lstStyle/>
                    <a:p>
                      <a:pPr marL="0" marR="0" lvl="0" indent="0" algn="ctr" rtl="0">
                        <a:spcBef>
                          <a:spcPts val="0"/>
                        </a:spcBef>
                        <a:spcAft>
                          <a:spcPts val="0"/>
                        </a:spcAft>
                        <a:buNone/>
                      </a:pPr>
                      <a:r>
                        <a:rPr lang="en-US" sz="1800" b="0">
                          <a:solidFill>
                            <a:srgbClr val="B6A479"/>
                          </a:solidFill>
                        </a:rPr>
                        <a:t>1</a:t>
                      </a:r>
                      <a:endParaRPr/>
                    </a:p>
                  </a:txBody>
                  <a:tcPr marL="91450" marR="91450" marT="45725" marB="45725" anchor="ctr">
                    <a:lnR w="12700" cap="flat" cmpd="sng">
                      <a:solidFill>
                        <a:schemeClr val="dk1"/>
                      </a:solidFill>
                      <a:prstDash val="solid"/>
                      <a:round/>
                      <a:headEnd type="none" w="sm" len="sm"/>
                      <a:tailEnd type="none" w="sm" len="sm"/>
                    </a:lnR>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06925">
                <a:tc>
                  <a:txBody>
                    <a:bodyPr/>
                    <a:lstStyle/>
                    <a:p>
                      <a:pPr marL="0" marR="0" lvl="0" indent="0" algn="ctr" rtl="0">
                        <a:spcBef>
                          <a:spcPts val="0"/>
                        </a:spcBef>
                        <a:spcAft>
                          <a:spcPts val="0"/>
                        </a:spcAft>
                        <a:buNone/>
                      </a:pPr>
                      <a:r>
                        <a:rPr lang="en-US" sz="1800" b="0">
                          <a:solidFill>
                            <a:srgbClr val="B6A479"/>
                          </a:solidFill>
                        </a:rPr>
                        <a:t>2</a:t>
                      </a:r>
                      <a:endParaRPr/>
                    </a:p>
                  </a:txBody>
                  <a:tcPr marL="91450" marR="91450" marT="45725" marB="45725" anchor="ctr">
                    <a:lnR w="12700" cap="flat" cmpd="sng">
                      <a:solidFill>
                        <a:schemeClr val="dk1"/>
                      </a:solidFill>
                      <a:prstDash val="solid"/>
                      <a:round/>
                      <a:headEnd type="none" w="sm" len="sm"/>
                      <a:tailEnd type="none" w="sm" len="sm"/>
                    </a:lnR>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706925">
                <a:tc>
                  <a:txBody>
                    <a:bodyPr/>
                    <a:lstStyle/>
                    <a:p>
                      <a:pPr marL="0" marR="0" lvl="0" indent="0" algn="ctr" rtl="0">
                        <a:spcBef>
                          <a:spcPts val="0"/>
                        </a:spcBef>
                        <a:spcAft>
                          <a:spcPts val="0"/>
                        </a:spcAft>
                        <a:buNone/>
                      </a:pPr>
                      <a:r>
                        <a:rPr lang="en-US" sz="1800" b="0">
                          <a:solidFill>
                            <a:srgbClr val="B6A479"/>
                          </a:solidFill>
                        </a:rPr>
                        <a:t>3</a:t>
                      </a:r>
                      <a:endParaRPr/>
                    </a:p>
                  </a:txBody>
                  <a:tcPr marL="91450" marR="91450" marT="45725" marB="45725" anchor="ctr">
                    <a:lnR w="12700" cap="flat" cmpd="sng">
                      <a:solidFill>
                        <a:schemeClr val="dk1"/>
                      </a:solidFill>
                      <a:prstDash val="solid"/>
                      <a:round/>
                      <a:headEnd type="none" w="sm" len="sm"/>
                      <a:tailEnd type="none" w="sm" len="sm"/>
                    </a:lnR>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grpSp>
        <p:nvGrpSpPr>
          <p:cNvPr id="589" name="Google Shape;589;p31"/>
          <p:cNvGrpSpPr/>
          <p:nvPr/>
        </p:nvGrpSpPr>
        <p:grpSpPr>
          <a:xfrm>
            <a:off x="6715740" y="3596306"/>
            <a:ext cx="417004" cy="417004"/>
            <a:chOff x="9831043" y="3675298"/>
            <a:chExt cx="417004" cy="417004"/>
          </a:xfrm>
        </p:grpSpPr>
        <p:sp>
          <p:nvSpPr>
            <p:cNvPr id="590" name="Google Shape;590;p31"/>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91" name="Google Shape;591;p31"/>
            <p:cNvSpPr txBox="1"/>
            <p:nvPr/>
          </p:nvSpPr>
          <p:spPr>
            <a:xfrm>
              <a:off x="9873474" y="3699134"/>
              <a:ext cx="3321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grpSp>
      <p:grpSp>
        <p:nvGrpSpPr>
          <p:cNvPr id="592" name="Google Shape;592;p31"/>
          <p:cNvGrpSpPr/>
          <p:nvPr/>
        </p:nvGrpSpPr>
        <p:grpSpPr>
          <a:xfrm>
            <a:off x="6715740" y="4315570"/>
            <a:ext cx="417004" cy="417004"/>
            <a:chOff x="9831043" y="3675298"/>
            <a:chExt cx="417004" cy="417004"/>
          </a:xfrm>
        </p:grpSpPr>
        <p:sp>
          <p:nvSpPr>
            <p:cNvPr id="593" name="Google Shape;593;p31"/>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94" name="Google Shape;594;p31"/>
            <p:cNvSpPr txBox="1"/>
            <p:nvPr/>
          </p:nvSpPr>
          <p:spPr>
            <a:xfrm>
              <a:off x="9873474" y="3699134"/>
              <a:ext cx="3129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grpSp>
      <p:grpSp>
        <p:nvGrpSpPr>
          <p:cNvPr id="595" name="Google Shape;595;p31"/>
          <p:cNvGrpSpPr/>
          <p:nvPr/>
        </p:nvGrpSpPr>
        <p:grpSpPr>
          <a:xfrm>
            <a:off x="6715740" y="4994514"/>
            <a:ext cx="417004" cy="417004"/>
            <a:chOff x="9831043" y="3675298"/>
            <a:chExt cx="417004" cy="417004"/>
          </a:xfrm>
        </p:grpSpPr>
        <p:sp>
          <p:nvSpPr>
            <p:cNvPr id="596" name="Google Shape;596;p31"/>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97" name="Google Shape;597;p31"/>
            <p:cNvSpPr txBox="1"/>
            <p:nvPr/>
          </p:nvSpPr>
          <p:spPr>
            <a:xfrm>
              <a:off x="9873474" y="3699134"/>
              <a:ext cx="3321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grpSp>
      <p:grpSp>
        <p:nvGrpSpPr>
          <p:cNvPr id="598" name="Google Shape;598;p31"/>
          <p:cNvGrpSpPr/>
          <p:nvPr/>
        </p:nvGrpSpPr>
        <p:grpSpPr>
          <a:xfrm>
            <a:off x="6715740" y="5713778"/>
            <a:ext cx="417004" cy="417004"/>
            <a:chOff x="9831043" y="3675298"/>
            <a:chExt cx="417004" cy="417004"/>
          </a:xfrm>
        </p:grpSpPr>
        <p:sp>
          <p:nvSpPr>
            <p:cNvPr id="599" name="Google Shape;599;p31"/>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00" name="Google Shape;600;p31"/>
            <p:cNvSpPr txBox="1"/>
            <p:nvPr/>
          </p:nvSpPr>
          <p:spPr>
            <a:xfrm>
              <a:off x="9873474" y="3699134"/>
              <a:ext cx="3433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grpSp>
      <p:cxnSp>
        <p:nvCxnSpPr>
          <p:cNvPr id="601" name="Google Shape;601;p31"/>
          <p:cNvCxnSpPr/>
          <p:nvPr/>
        </p:nvCxnSpPr>
        <p:spPr>
          <a:xfrm>
            <a:off x="8100083" y="3796769"/>
            <a:ext cx="726653" cy="0"/>
          </a:xfrm>
          <a:prstGeom prst="straightConnector1">
            <a:avLst/>
          </a:prstGeom>
          <a:noFill/>
          <a:ln w="28575" cap="flat" cmpd="sng">
            <a:solidFill>
              <a:srgbClr val="B6A479"/>
            </a:solidFill>
            <a:prstDash val="solid"/>
            <a:round/>
            <a:headEnd type="none" w="sm" len="sm"/>
            <a:tailEnd type="triangle" w="med" len="med"/>
          </a:ln>
        </p:spPr>
      </p:cxnSp>
      <p:cxnSp>
        <p:nvCxnSpPr>
          <p:cNvPr id="602" name="Google Shape;602;p31"/>
          <p:cNvCxnSpPr/>
          <p:nvPr/>
        </p:nvCxnSpPr>
        <p:spPr>
          <a:xfrm>
            <a:off x="8100082" y="5216916"/>
            <a:ext cx="726653" cy="0"/>
          </a:xfrm>
          <a:prstGeom prst="straightConnector1">
            <a:avLst/>
          </a:prstGeom>
          <a:noFill/>
          <a:ln w="28575" cap="flat" cmpd="sng">
            <a:solidFill>
              <a:srgbClr val="B6A479"/>
            </a:solidFill>
            <a:prstDash val="solid"/>
            <a:round/>
            <a:headEnd type="none" w="sm" len="sm"/>
            <a:tailEnd type="triangle" w="med" len="med"/>
          </a:ln>
        </p:spPr>
      </p:cxnSp>
      <p:cxnSp>
        <p:nvCxnSpPr>
          <p:cNvPr id="603" name="Google Shape;603;p31"/>
          <p:cNvCxnSpPr/>
          <p:nvPr/>
        </p:nvCxnSpPr>
        <p:spPr>
          <a:xfrm>
            <a:off x="8100081" y="5906734"/>
            <a:ext cx="726653" cy="0"/>
          </a:xfrm>
          <a:prstGeom prst="straightConnector1">
            <a:avLst/>
          </a:prstGeom>
          <a:noFill/>
          <a:ln w="28575" cap="flat" cmpd="sng">
            <a:solidFill>
              <a:srgbClr val="B6A479"/>
            </a:solidFill>
            <a:prstDash val="solid"/>
            <a:round/>
            <a:headEnd type="none" w="sm" len="sm"/>
            <a:tailEnd type="triangle" w="med" len="med"/>
          </a:ln>
        </p:spPr>
      </p:cxnSp>
      <p:grpSp>
        <p:nvGrpSpPr>
          <p:cNvPr id="604" name="Google Shape;604;p31"/>
          <p:cNvGrpSpPr/>
          <p:nvPr/>
        </p:nvGrpSpPr>
        <p:grpSpPr>
          <a:xfrm>
            <a:off x="10074780" y="3593656"/>
            <a:ext cx="417004" cy="417004"/>
            <a:chOff x="9831043" y="3675298"/>
            <a:chExt cx="417004" cy="417004"/>
          </a:xfrm>
        </p:grpSpPr>
        <p:sp>
          <p:nvSpPr>
            <p:cNvPr id="605" name="Google Shape;605;p31"/>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06" name="Google Shape;606;p31"/>
            <p:cNvSpPr txBox="1"/>
            <p:nvPr/>
          </p:nvSpPr>
          <p:spPr>
            <a:xfrm>
              <a:off x="9873474" y="3699134"/>
              <a:ext cx="3273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grpSp>
      <p:grpSp>
        <p:nvGrpSpPr>
          <p:cNvPr id="607" name="Google Shape;607;p31"/>
          <p:cNvGrpSpPr/>
          <p:nvPr/>
        </p:nvGrpSpPr>
        <p:grpSpPr>
          <a:xfrm>
            <a:off x="10600563" y="5007678"/>
            <a:ext cx="417004" cy="417004"/>
            <a:chOff x="9831043" y="3675298"/>
            <a:chExt cx="417004" cy="417004"/>
          </a:xfrm>
        </p:grpSpPr>
        <p:sp>
          <p:nvSpPr>
            <p:cNvPr id="608" name="Google Shape;608;p31"/>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09" name="Google Shape;609;p31"/>
            <p:cNvSpPr txBox="1"/>
            <p:nvPr/>
          </p:nvSpPr>
          <p:spPr>
            <a:xfrm>
              <a:off x="9873474" y="3699134"/>
              <a:ext cx="3433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grpSp>
      <p:grpSp>
        <p:nvGrpSpPr>
          <p:cNvPr id="610" name="Google Shape;610;p31"/>
          <p:cNvGrpSpPr/>
          <p:nvPr/>
        </p:nvGrpSpPr>
        <p:grpSpPr>
          <a:xfrm>
            <a:off x="8938890" y="5740252"/>
            <a:ext cx="417004" cy="417004"/>
            <a:chOff x="9831043" y="3675298"/>
            <a:chExt cx="417004" cy="417004"/>
          </a:xfrm>
        </p:grpSpPr>
        <p:sp>
          <p:nvSpPr>
            <p:cNvPr id="611" name="Google Shape;611;p31"/>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12" name="Google Shape;612;p31"/>
            <p:cNvSpPr txBox="1"/>
            <p:nvPr/>
          </p:nvSpPr>
          <p:spPr>
            <a:xfrm>
              <a:off x="9873474" y="3699134"/>
              <a:ext cx="3321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grpSp>
      <p:cxnSp>
        <p:nvCxnSpPr>
          <p:cNvPr id="613" name="Google Shape;613;p31"/>
          <p:cNvCxnSpPr/>
          <p:nvPr/>
        </p:nvCxnSpPr>
        <p:spPr>
          <a:xfrm rot="10800000" flipH="1">
            <a:off x="8062866" y="4187829"/>
            <a:ext cx="191624" cy="632543"/>
          </a:xfrm>
          <a:prstGeom prst="straightConnector1">
            <a:avLst/>
          </a:prstGeom>
          <a:noFill/>
          <a:ln w="28575" cap="flat" cmpd="sng">
            <a:solidFill>
              <a:srgbClr val="B6A479"/>
            </a:solidFill>
            <a:prstDash val="solid"/>
            <a:round/>
            <a:headEnd type="none" w="sm" len="sm"/>
            <a:tailEnd type="none" w="sm" len="sm"/>
          </a:ln>
        </p:spPr>
      </p:cxnSp>
      <p:grpSp>
        <p:nvGrpSpPr>
          <p:cNvPr id="614" name="Google Shape;614;p31"/>
          <p:cNvGrpSpPr/>
          <p:nvPr/>
        </p:nvGrpSpPr>
        <p:grpSpPr>
          <a:xfrm>
            <a:off x="9511838" y="3593656"/>
            <a:ext cx="417004" cy="419294"/>
            <a:chOff x="9831043" y="3675298"/>
            <a:chExt cx="417004" cy="419294"/>
          </a:xfrm>
        </p:grpSpPr>
        <p:sp>
          <p:nvSpPr>
            <p:cNvPr id="615" name="Google Shape;615;p31"/>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16" name="Google Shape;616;p31"/>
            <p:cNvSpPr txBox="1"/>
            <p:nvPr/>
          </p:nvSpPr>
          <p:spPr>
            <a:xfrm>
              <a:off x="9879808" y="3725260"/>
              <a:ext cx="3097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a:t>
              </a:r>
              <a:endParaRPr/>
            </a:p>
          </p:txBody>
        </p:sp>
      </p:grpSp>
      <p:grpSp>
        <p:nvGrpSpPr>
          <p:cNvPr id="617" name="Google Shape;617;p31"/>
          <p:cNvGrpSpPr/>
          <p:nvPr/>
        </p:nvGrpSpPr>
        <p:grpSpPr>
          <a:xfrm>
            <a:off x="9492549" y="5001978"/>
            <a:ext cx="417004" cy="419294"/>
            <a:chOff x="9831043" y="3675298"/>
            <a:chExt cx="417004" cy="419294"/>
          </a:xfrm>
        </p:grpSpPr>
        <p:sp>
          <p:nvSpPr>
            <p:cNvPr id="618" name="Google Shape;618;p31"/>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19" name="Google Shape;619;p31"/>
            <p:cNvSpPr txBox="1"/>
            <p:nvPr/>
          </p:nvSpPr>
          <p:spPr>
            <a:xfrm>
              <a:off x="9879808" y="3725260"/>
              <a:ext cx="3097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a:t>
              </a:r>
              <a:endParaRPr/>
            </a:p>
          </p:txBody>
        </p:sp>
      </p:grpSp>
      <p:cxnSp>
        <p:nvCxnSpPr>
          <p:cNvPr id="620" name="Google Shape;620;p31"/>
          <p:cNvCxnSpPr/>
          <p:nvPr/>
        </p:nvCxnSpPr>
        <p:spPr>
          <a:xfrm rot="10800000" flipH="1">
            <a:off x="8909059" y="3570338"/>
            <a:ext cx="505132" cy="458156"/>
          </a:xfrm>
          <a:prstGeom prst="straightConnector1">
            <a:avLst/>
          </a:prstGeom>
          <a:noFill/>
          <a:ln w="28575" cap="flat" cmpd="sng">
            <a:solidFill>
              <a:srgbClr val="B6A479"/>
            </a:solidFill>
            <a:prstDash val="solid"/>
            <a:round/>
            <a:headEnd type="none" w="sm" len="sm"/>
            <a:tailEnd type="none" w="sm" len="sm"/>
          </a:ln>
        </p:spPr>
      </p:cxnSp>
      <p:cxnSp>
        <p:nvCxnSpPr>
          <p:cNvPr id="621" name="Google Shape;621;p31"/>
          <p:cNvCxnSpPr/>
          <p:nvPr/>
        </p:nvCxnSpPr>
        <p:spPr>
          <a:xfrm rot="10800000" flipH="1">
            <a:off x="10594074" y="3586479"/>
            <a:ext cx="505132" cy="458156"/>
          </a:xfrm>
          <a:prstGeom prst="straightConnector1">
            <a:avLst/>
          </a:prstGeom>
          <a:noFill/>
          <a:ln w="28575" cap="flat" cmpd="sng">
            <a:solidFill>
              <a:srgbClr val="B6A479"/>
            </a:solidFill>
            <a:prstDash val="solid"/>
            <a:round/>
            <a:headEnd type="none" w="sm" len="sm"/>
            <a:tailEnd type="none" w="sm" len="sm"/>
          </a:ln>
        </p:spPr>
      </p:cxnSp>
      <p:cxnSp>
        <p:nvCxnSpPr>
          <p:cNvPr id="622" name="Google Shape;622;p31"/>
          <p:cNvCxnSpPr/>
          <p:nvPr/>
        </p:nvCxnSpPr>
        <p:spPr>
          <a:xfrm rot="10800000" flipH="1">
            <a:off x="11171792" y="3586479"/>
            <a:ext cx="505132" cy="458156"/>
          </a:xfrm>
          <a:prstGeom prst="straightConnector1">
            <a:avLst/>
          </a:prstGeom>
          <a:noFill/>
          <a:ln w="28575" cap="flat" cmpd="sng">
            <a:solidFill>
              <a:srgbClr val="B6A479"/>
            </a:solidFill>
            <a:prstDash val="solid"/>
            <a:round/>
            <a:headEnd type="none" w="sm" len="sm"/>
            <a:tailEnd type="none" w="sm" len="sm"/>
          </a:ln>
        </p:spPr>
      </p:cxnSp>
      <p:cxnSp>
        <p:nvCxnSpPr>
          <p:cNvPr id="623" name="Google Shape;623;p31"/>
          <p:cNvCxnSpPr/>
          <p:nvPr/>
        </p:nvCxnSpPr>
        <p:spPr>
          <a:xfrm rot="10800000" flipH="1">
            <a:off x="8899599" y="4986814"/>
            <a:ext cx="505132" cy="458156"/>
          </a:xfrm>
          <a:prstGeom prst="straightConnector1">
            <a:avLst/>
          </a:prstGeom>
          <a:noFill/>
          <a:ln w="28575" cap="flat" cmpd="sng">
            <a:solidFill>
              <a:srgbClr val="B6A479"/>
            </a:solidFill>
            <a:prstDash val="solid"/>
            <a:round/>
            <a:headEnd type="none" w="sm" len="sm"/>
            <a:tailEnd type="none" w="sm" len="sm"/>
          </a:ln>
        </p:spPr>
      </p:cxnSp>
      <p:cxnSp>
        <p:nvCxnSpPr>
          <p:cNvPr id="624" name="Google Shape;624;p31"/>
          <p:cNvCxnSpPr/>
          <p:nvPr/>
        </p:nvCxnSpPr>
        <p:spPr>
          <a:xfrm rot="10800000" flipH="1">
            <a:off x="10029904" y="4986814"/>
            <a:ext cx="505132" cy="458156"/>
          </a:xfrm>
          <a:prstGeom prst="straightConnector1">
            <a:avLst/>
          </a:prstGeom>
          <a:noFill/>
          <a:ln w="28575" cap="flat" cmpd="sng">
            <a:solidFill>
              <a:srgbClr val="B6A479"/>
            </a:solidFill>
            <a:prstDash val="solid"/>
            <a:round/>
            <a:headEnd type="none" w="sm" len="sm"/>
            <a:tailEnd type="none" w="sm" len="sm"/>
          </a:ln>
        </p:spPr>
      </p:cxnSp>
      <p:cxnSp>
        <p:nvCxnSpPr>
          <p:cNvPr id="625" name="Google Shape;625;p31"/>
          <p:cNvCxnSpPr/>
          <p:nvPr/>
        </p:nvCxnSpPr>
        <p:spPr>
          <a:xfrm rot="10800000" flipH="1">
            <a:off x="11160209" y="4986814"/>
            <a:ext cx="505132" cy="458156"/>
          </a:xfrm>
          <a:prstGeom prst="straightConnector1">
            <a:avLst/>
          </a:prstGeom>
          <a:noFill/>
          <a:ln w="28575" cap="flat" cmpd="sng">
            <a:solidFill>
              <a:srgbClr val="B6A479"/>
            </a:solidFill>
            <a:prstDash val="solid"/>
            <a:round/>
            <a:headEnd type="none" w="sm" len="sm"/>
            <a:tailEnd type="none" w="sm" len="sm"/>
          </a:ln>
        </p:spPr>
      </p:cxnSp>
      <p:cxnSp>
        <p:nvCxnSpPr>
          <p:cNvPr id="626" name="Google Shape;626;p31"/>
          <p:cNvCxnSpPr/>
          <p:nvPr/>
        </p:nvCxnSpPr>
        <p:spPr>
          <a:xfrm rot="10800000" flipH="1">
            <a:off x="9432629" y="5754743"/>
            <a:ext cx="505132" cy="458156"/>
          </a:xfrm>
          <a:prstGeom prst="straightConnector1">
            <a:avLst/>
          </a:prstGeom>
          <a:noFill/>
          <a:ln w="28575" cap="flat" cmpd="sng">
            <a:solidFill>
              <a:srgbClr val="B6A479"/>
            </a:solidFill>
            <a:prstDash val="solid"/>
            <a:round/>
            <a:headEnd type="none" w="sm" len="sm"/>
            <a:tailEnd type="none" w="sm" len="sm"/>
          </a:ln>
        </p:spPr>
      </p:cxnSp>
      <p:cxnSp>
        <p:nvCxnSpPr>
          <p:cNvPr id="627" name="Google Shape;627;p31"/>
          <p:cNvCxnSpPr/>
          <p:nvPr/>
        </p:nvCxnSpPr>
        <p:spPr>
          <a:xfrm rot="10800000" flipH="1">
            <a:off x="10015400" y="5754322"/>
            <a:ext cx="505132" cy="458156"/>
          </a:xfrm>
          <a:prstGeom prst="straightConnector1">
            <a:avLst/>
          </a:prstGeom>
          <a:noFill/>
          <a:ln w="28575" cap="flat" cmpd="sng">
            <a:solidFill>
              <a:srgbClr val="B6A479"/>
            </a:solidFill>
            <a:prstDash val="solid"/>
            <a:round/>
            <a:headEnd type="none" w="sm" len="sm"/>
            <a:tailEnd type="none" w="sm" len="sm"/>
          </a:ln>
        </p:spPr>
      </p:cxnSp>
      <p:cxnSp>
        <p:nvCxnSpPr>
          <p:cNvPr id="628" name="Google Shape;628;p31"/>
          <p:cNvCxnSpPr/>
          <p:nvPr/>
        </p:nvCxnSpPr>
        <p:spPr>
          <a:xfrm rot="10800000" flipH="1">
            <a:off x="10571765" y="5767113"/>
            <a:ext cx="505132" cy="458156"/>
          </a:xfrm>
          <a:prstGeom prst="straightConnector1">
            <a:avLst/>
          </a:prstGeom>
          <a:noFill/>
          <a:ln w="28575" cap="flat" cmpd="sng">
            <a:solidFill>
              <a:srgbClr val="B6A479"/>
            </a:solidFill>
            <a:prstDash val="solid"/>
            <a:round/>
            <a:headEnd type="none" w="sm" len="sm"/>
            <a:tailEnd type="none" w="sm" len="sm"/>
          </a:ln>
        </p:spPr>
      </p:cxnSp>
      <p:cxnSp>
        <p:nvCxnSpPr>
          <p:cNvPr id="629" name="Google Shape;629;p31"/>
          <p:cNvCxnSpPr/>
          <p:nvPr/>
        </p:nvCxnSpPr>
        <p:spPr>
          <a:xfrm rot="10800000" flipH="1">
            <a:off x="11123228" y="5766623"/>
            <a:ext cx="505132" cy="458156"/>
          </a:xfrm>
          <a:prstGeom prst="straightConnector1">
            <a:avLst/>
          </a:prstGeom>
          <a:noFill/>
          <a:ln w="28575" cap="flat" cmpd="sng">
            <a:solidFill>
              <a:srgbClr val="B6A479"/>
            </a:solidFill>
            <a:prstDash val="solid"/>
            <a:round/>
            <a:headEnd type="none" w="sm" len="sm"/>
            <a:tailEnd type="none" w="sm" len="sm"/>
          </a:ln>
        </p:spPr>
      </p:cxnSp>
      <p:sp>
        <p:nvSpPr>
          <p:cNvPr id="630" name="Google Shape;630;p31"/>
          <p:cNvSpPr/>
          <p:nvPr/>
        </p:nvSpPr>
        <p:spPr>
          <a:xfrm>
            <a:off x="1592982" y="3437666"/>
            <a:ext cx="1265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631" name="Google Shape;631;p31"/>
          <p:cNvSpPr/>
          <p:nvPr/>
        </p:nvSpPr>
        <p:spPr>
          <a:xfrm>
            <a:off x="2560455" y="3718087"/>
            <a:ext cx="20346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632" name="Google Shape;632;p31"/>
          <p:cNvSpPr/>
          <p:nvPr/>
        </p:nvSpPr>
        <p:spPr>
          <a:xfrm>
            <a:off x="3080852" y="4348610"/>
            <a:ext cx="19236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633" name="Google Shape;633;p31"/>
          <p:cNvSpPr/>
          <p:nvPr/>
        </p:nvSpPr>
        <p:spPr>
          <a:xfrm>
            <a:off x="2982079" y="4666186"/>
            <a:ext cx="19338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634" name="Google Shape;634;p31"/>
          <p:cNvSpPr/>
          <p:nvPr/>
        </p:nvSpPr>
        <p:spPr>
          <a:xfrm>
            <a:off x="3532162" y="4036719"/>
            <a:ext cx="20346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635" name="Google Shape;635;p31"/>
          <p:cNvSpPr/>
          <p:nvPr/>
        </p:nvSpPr>
        <p:spPr>
          <a:xfrm>
            <a:off x="2429690" y="5244023"/>
            <a:ext cx="1472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636" name="Google Shape;636;p31"/>
          <p:cNvSpPr txBox="1"/>
          <p:nvPr/>
        </p:nvSpPr>
        <p:spPr>
          <a:xfrm>
            <a:off x="570725" y="736617"/>
            <a:ext cx="5901600" cy="56938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Quattrocento Sans"/>
                <a:ea typeface="Quattrocento Sans"/>
                <a:cs typeface="Quattrocento Sans"/>
                <a:sym typeface="Quattrocento Sans"/>
              </a:rPr>
              <a:t>In an adjacency matrix a[u][v] is 1 if there is an edge (</a:t>
            </a:r>
            <a:r>
              <a:rPr lang="en-US" sz="2800" dirty="0" err="1">
                <a:solidFill>
                  <a:schemeClr val="dk1"/>
                </a:solidFill>
                <a:latin typeface="Quattrocento Sans"/>
                <a:ea typeface="Quattrocento Sans"/>
                <a:cs typeface="Quattrocento Sans"/>
                <a:sym typeface="Quattrocento Sans"/>
              </a:rPr>
              <a:t>u,v</a:t>
            </a:r>
            <a:r>
              <a:rPr lang="en-US" sz="2800" dirty="0">
                <a:solidFill>
                  <a:schemeClr val="dk1"/>
                </a:solidFill>
                <a:latin typeface="Quattrocento Sans"/>
                <a:ea typeface="Quattrocento Sans"/>
                <a:cs typeface="Quattrocento Sans"/>
                <a:sym typeface="Quattrocento Sans"/>
              </a:rPr>
              <a:t>), and 0 otherwise.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r>
              <a:rPr lang="en-US" sz="2800" dirty="0">
                <a:solidFill>
                  <a:schemeClr val="dk1"/>
                </a:solidFill>
                <a:latin typeface="Quattrocento Sans"/>
                <a:ea typeface="Quattrocento Sans"/>
                <a:cs typeface="Quattrocento Sans"/>
                <a:sym typeface="Quattrocento Sans"/>
              </a:rPr>
              <a:t>Worst-case Time Complexity (assuming a good hash function so all hash table operations are O(1)) </a:t>
            </a:r>
            <a:br>
              <a:rPr lang="en-US" sz="2800" dirty="0">
                <a:solidFill>
                  <a:schemeClr val="dk1"/>
                </a:solidFill>
                <a:latin typeface="Quattrocento Sans"/>
                <a:ea typeface="Quattrocento Sans"/>
                <a:cs typeface="Quattrocento Sans"/>
                <a:sym typeface="Quattrocento Sans"/>
              </a:rPr>
            </a:br>
            <a:r>
              <a:rPr lang="en-US" sz="2800" dirty="0">
                <a:solidFill>
                  <a:schemeClr val="dk1"/>
                </a:solidFill>
                <a:latin typeface="Quattrocento Sans"/>
                <a:ea typeface="Quattrocento Sans"/>
                <a:cs typeface="Quattrocento Sans"/>
                <a:sym typeface="Quattrocento Sans"/>
              </a:rPr>
              <a:t>(|V| = n, |E| = m):</a:t>
            </a:r>
            <a:endParaRPr dirty="0">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dirty="0">
                <a:solidFill>
                  <a:schemeClr val="dk1"/>
                </a:solidFill>
                <a:latin typeface="Quattrocento Sans"/>
                <a:ea typeface="Quattrocento Sans"/>
                <a:cs typeface="Quattrocento Sans"/>
                <a:sym typeface="Quattrocento Sans"/>
              </a:rPr>
              <a:t>Add Edge: </a:t>
            </a:r>
            <a:endParaRPr dirty="0">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dirty="0">
                <a:solidFill>
                  <a:schemeClr val="dk1"/>
                </a:solidFill>
                <a:latin typeface="Quattrocento Sans"/>
                <a:ea typeface="Quattrocento Sans"/>
                <a:cs typeface="Quattrocento Sans"/>
                <a:sym typeface="Quattrocento Sans"/>
              </a:rPr>
              <a:t>Remove Edge: </a:t>
            </a:r>
            <a:endParaRPr dirty="0">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dirty="0">
                <a:solidFill>
                  <a:schemeClr val="dk1"/>
                </a:solidFill>
                <a:latin typeface="Quattrocento Sans"/>
                <a:ea typeface="Quattrocento Sans"/>
                <a:cs typeface="Quattrocento Sans"/>
                <a:sym typeface="Quattrocento Sans"/>
              </a:rPr>
              <a:t>Check edge exists from (</a:t>
            </a:r>
            <a:r>
              <a:rPr lang="en-US" sz="2800" i="0" u="none" strike="noStrike" cap="none" dirty="0" err="1">
                <a:solidFill>
                  <a:schemeClr val="dk1"/>
                </a:solidFill>
                <a:latin typeface="Quattrocento Sans"/>
                <a:ea typeface="Quattrocento Sans"/>
                <a:cs typeface="Quattrocento Sans"/>
                <a:sym typeface="Quattrocento Sans"/>
              </a:rPr>
              <a:t>u,v</a:t>
            </a:r>
            <a:r>
              <a:rPr lang="en-US" sz="2800" i="0" u="none" strike="noStrike" cap="none" dirty="0">
                <a:solidFill>
                  <a:schemeClr val="dk1"/>
                </a:solidFill>
                <a:latin typeface="Quattrocento Sans"/>
                <a:ea typeface="Quattrocento Sans"/>
                <a:cs typeface="Quattrocento Sans"/>
                <a:sym typeface="Quattrocento Sans"/>
              </a:rPr>
              <a:t>): </a:t>
            </a:r>
            <a:endParaRPr dirty="0">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dirty="0">
                <a:solidFill>
                  <a:schemeClr val="dk1"/>
                </a:solidFill>
                <a:latin typeface="Quattrocento Sans"/>
                <a:ea typeface="Quattrocento Sans"/>
                <a:cs typeface="Quattrocento Sans"/>
                <a:sym typeface="Quattrocento Sans"/>
              </a:rPr>
              <a:t>Get </a:t>
            </a:r>
            <a:r>
              <a:rPr lang="en-US" sz="2800" i="0" u="none" strike="noStrike" cap="none" dirty="0" err="1">
                <a:solidFill>
                  <a:schemeClr val="dk1"/>
                </a:solidFill>
                <a:latin typeface="Quattrocento Sans"/>
                <a:ea typeface="Quattrocento Sans"/>
                <a:cs typeface="Quattrocento Sans"/>
                <a:sym typeface="Quattrocento Sans"/>
              </a:rPr>
              <a:t>outneighbors</a:t>
            </a:r>
            <a:r>
              <a:rPr lang="en-US" sz="2800" i="0" u="none" strike="noStrike" cap="none" dirty="0">
                <a:solidFill>
                  <a:schemeClr val="dk1"/>
                </a:solidFill>
                <a:latin typeface="Quattrocento Sans"/>
                <a:ea typeface="Quattrocento Sans"/>
                <a:cs typeface="Quattrocento Sans"/>
                <a:sym typeface="Quattrocento Sans"/>
              </a:rPr>
              <a:t> of u: </a:t>
            </a:r>
            <a:endParaRPr dirty="0">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dirty="0">
                <a:solidFill>
                  <a:schemeClr val="dk1"/>
                </a:solidFill>
                <a:latin typeface="Quattrocento Sans"/>
                <a:ea typeface="Quattrocento Sans"/>
                <a:cs typeface="Quattrocento Sans"/>
                <a:sym typeface="Quattrocento Sans"/>
              </a:rPr>
              <a:t>Get </a:t>
            </a:r>
            <a:r>
              <a:rPr lang="en-US" sz="2800" i="0" u="none" strike="noStrike" cap="none" dirty="0" err="1">
                <a:solidFill>
                  <a:schemeClr val="dk1"/>
                </a:solidFill>
                <a:latin typeface="Quattrocento Sans"/>
                <a:ea typeface="Quattrocento Sans"/>
                <a:cs typeface="Quattrocento Sans"/>
                <a:sym typeface="Quattrocento Sans"/>
              </a:rPr>
              <a:t>inneighbors</a:t>
            </a:r>
            <a:r>
              <a:rPr lang="en-US" sz="2800" i="0" u="none" strike="noStrike" cap="none" dirty="0">
                <a:solidFill>
                  <a:schemeClr val="dk1"/>
                </a:solidFill>
                <a:latin typeface="Quattrocento Sans"/>
                <a:ea typeface="Quattrocento Sans"/>
                <a:cs typeface="Quattrocento Sans"/>
                <a:sym typeface="Quattrocento Sans"/>
              </a:rPr>
              <a:t> of u:</a:t>
            </a:r>
            <a:endParaRPr sz="2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2800" dirty="0">
                <a:solidFill>
                  <a:schemeClr val="dk1"/>
                </a:solidFill>
                <a:latin typeface="Quattrocento Sans"/>
                <a:ea typeface="Quattrocento Sans"/>
                <a:cs typeface="Quattrocento Sans"/>
                <a:sym typeface="Quattrocento Sans"/>
              </a:rPr>
              <a:t>Space Complexity:</a:t>
            </a:r>
            <a:endParaRPr dirty="0">
              <a:latin typeface="Quattrocento Sans"/>
              <a:ea typeface="Quattrocento Sans"/>
              <a:cs typeface="Quattrocento Sans"/>
              <a:sym typeface="Quattrocento Sans"/>
            </a:endParaRPr>
          </a:p>
        </p:txBody>
      </p:sp>
      <p:sp>
        <p:nvSpPr>
          <p:cNvPr id="637" name="Google Shape;637;p31"/>
          <p:cNvSpPr txBox="1"/>
          <p:nvPr/>
        </p:nvSpPr>
        <p:spPr>
          <a:xfrm>
            <a:off x="2772425" y="3727400"/>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O(1)</a:t>
            </a:r>
            <a:endParaRPr sz="2200" dirty="0">
              <a:latin typeface="Quattrocento Sans"/>
              <a:ea typeface="Quattrocento Sans"/>
              <a:cs typeface="Quattrocento Sans"/>
              <a:sym typeface="Quattrocento Sans"/>
            </a:endParaRPr>
          </a:p>
        </p:txBody>
      </p:sp>
      <p:sp>
        <p:nvSpPr>
          <p:cNvPr id="638" name="Google Shape;638;p31"/>
          <p:cNvSpPr txBox="1"/>
          <p:nvPr/>
        </p:nvSpPr>
        <p:spPr>
          <a:xfrm>
            <a:off x="3293550" y="4180750"/>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solidFill>
                  <a:srgbClr val="FF0000"/>
                </a:solidFill>
                <a:latin typeface="Quattrocento Sans"/>
                <a:ea typeface="Quattrocento Sans"/>
                <a:cs typeface="Quattrocento Sans"/>
                <a:sym typeface="Quattrocento Sans"/>
              </a:rPr>
              <a:t>O(1)</a:t>
            </a:r>
            <a:endParaRPr sz="2200" dirty="0">
              <a:solidFill>
                <a:srgbClr val="FF0000"/>
              </a:solidFill>
              <a:latin typeface="Quattrocento Sans"/>
              <a:ea typeface="Quattrocento Sans"/>
              <a:cs typeface="Quattrocento Sans"/>
              <a:sym typeface="Quattrocento Sans"/>
            </a:endParaRPr>
          </a:p>
        </p:txBody>
      </p:sp>
      <p:sp>
        <p:nvSpPr>
          <p:cNvPr id="639" name="Google Shape;639;p31"/>
          <p:cNvSpPr txBox="1"/>
          <p:nvPr/>
        </p:nvSpPr>
        <p:spPr>
          <a:xfrm>
            <a:off x="5505825" y="4601938"/>
            <a:ext cx="1638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solidFill>
                  <a:srgbClr val="FF0000"/>
                </a:solidFill>
                <a:latin typeface="Quattrocento Sans"/>
                <a:ea typeface="Quattrocento Sans"/>
                <a:cs typeface="Quattrocento Sans"/>
                <a:sym typeface="Quattrocento Sans"/>
              </a:rPr>
              <a:t>O(1)</a:t>
            </a:r>
            <a:endParaRPr sz="2200" dirty="0">
              <a:solidFill>
                <a:srgbClr val="FF0000"/>
              </a:solidFill>
              <a:latin typeface="Quattrocento Sans"/>
              <a:ea typeface="Quattrocento Sans"/>
              <a:cs typeface="Quattrocento Sans"/>
              <a:sym typeface="Quattrocento Sans"/>
            </a:endParaRPr>
          </a:p>
        </p:txBody>
      </p:sp>
      <p:sp>
        <p:nvSpPr>
          <p:cNvPr id="640" name="Google Shape;640;p31"/>
          <p:cNvSpPr txBox="1"/>
          <p:nvPr/>
        </p:nvSpPr>
        <p:spPr>
          <a:xfrm>
            <a:off x="4596525" y="5077488"/>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O(deg(u) )</a:t>
            </a:r>
            <a:endParaRPr sz="2200" dirty="0">
              <a:latin typeface="Quattrocento Sans"/>
              <a:ea typeface="Quattrocento Sans"/>
              <a:cs typeface="Quattrocento Sans"/>
              <a:sym typeface="Quattrocento Sans"/>
            </a:endParaRPr>
          </a:p>
        </p:txBody>
      </p:sp>
      <p:sp>
        <p:nvSpPr>
          <p:cNvPr id="641" name="Google Shape;641;p31"/>
          <p:cNvSpPr txBox="1"/>
          <p:nvPr/>
        </p:nvSpPr>
        <p:spPr>
          <a:xfrm>
            <a:off x="4270625" y="5444975"/>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solidFill>
                  <a:srgbClr val="FF0000"/>
                </a:solidFill>
                <a:latin typeface="Quattrocento Sans"/>
                <a:ea typeface="Quattrocento Sans"/>
                <a:cs typeface="Quattrocento Sans"/>
                <a:sym typeface="Quattrocento Sans"/>
              </a:rPr>
              <a:t>O(n)</a:t>
            </a:r>
            <a:endParaRPr sz="2200" dirty="0">
              <a:solidFill>
                <a:srgbClr val="FF0000"/>
              </a:solidFill>
              <a:latin typeface="Quattrocento Sans"/>
              <a:ea typeface="Quattrocento Sans"/>
              <a:cs typeface="Quattrocento Sans"/>
              <a:sym typeface="Quattrocento Sans"/>
            </a:endParaRPr>
          </a:p>
        </p:txBody>
      </p:sp>
      <p:sp>
        <p:nvSpPr>
          <p:cNvPr id="642" name="Google Shape;642;p31"/>
          <p:cNvSpPr txBox="1"/>
          <p:nvPr/>
        </p:nvSpPr>
        <p:spPr>
          <a:xfrm>
            <a:off x="3591925" y="5929375"/>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O(n + m)</a:t>
            </a:r>
            <a:endParaRPr sz="2200" dirty="0">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7"/>
                                        </p:tgtEl>
                                        <p:attrNameLst>
                                          <p:attrName>style.visibility</p:attrName>
                                        </p:attrNameLst>
                                      </p:cBhvr>
                                      <p:to>
                                        <p:strVal val="visible"/>
                                      </p:to>
                                    </p:set>
                                    <p:animEffect transition="in" filter="fade">
                                      <p:cBhvr>
                                        <p:cTn id="7" dur="1000"/>
                                        <p:tgtEl>
                                          <p:spTgt spid="6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8"/>
                                        </p:tgtEl>
                                        <p:attrNameLst>
                                          <p:attrName>style.visibility</p:attrName>
                                        </p:attrNameLst>
                                      </p:cBhvr>
                                      <p:to>
                                        <p:strVal val="visible"/>
                                      </p:to>
                                    </p:set>
                                    <p:animEffect transition="in" filter="fade">
                                      <p:cBhvr>
                                        <p:cTn id="12" dur="1100"/>
                                        <p:tgtEl>
                                          <p:spTgt spid="6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9"/>
                                        </p:tgtEl>
                                        <p:attrNameLst>
                                          <p:attrName>style.visibility</p:attrName>
                                        </p:attrNameLst>
                                      </p:cBhvr>
                                      <p:to>
                                        <p:strVal val="visible"/>
                                      </p:to>
                                    </p:set>
                                    <p:animEffect transition="in" filter="fade">
                                      <p:cBhvr>
                                        <p:cTn id="17" dur="1"/>
                                        <p:tgtEl>
                                          <p:spTgt spid="6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0"/>
                                        </p:tgtEl>
                                        <p:attrNameLst>
                                          <p:attrName>style.visibility</p:attrName>
                                        </p:attrNameLst>
                                      </p:cBhvr>
                                      <p:to>
                                        <p:strVal val="visible"/>
                                      </p:to>
                                    </p:set>
                                    <p:animEffect transition="in" filter="fade">
                                      <p:cBhvr>
                                        <p:cTn id="22" dur="1300"/>
                                        <p:tgtEl>
                                          <p:spTgt spid="6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41"/>
                                        </p:tgtEl>
                                        <p:attrNameLst>
                                          <p:attrName>style.visibility</p:attrName>
                                        </p:attrNameLst>
                                      </p:cBhvr>
                                      <p:to>
                                        <p:strVal val="visible"/>
                                      </p:to>
                                    </p:set>
                                    <p:animEffect transition="in" filter="fade">
                                      <p:cBhvr>
                                        <p:cTn id="27" dur="1100"/>
                                        <p:tgtEl>
                                          <p:spTgt spid="6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42"/>
                                        </p:tgtEl>
                                        <p:attrNameLst>
                                          <p:attrName>style.visibility</p:attrName>
                                        </p:attrNameLst>
                                      </p:cBhvr>
                                      <p:to>
                                        <p:strVal val="visible"/>
                                      </p:to>
                                    </p:set>
                                    <p:animEffect transition="in" filter="fade">
                                      <p:cBhvr>
                                        <p:cTn id="32" dur="1000"/>
                                        <p:tgtEl>
                                          <p:spTgt spid="64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8"/>
                                        </p:tgtEl>
                                        <p:attrNameLst>
                                          <p:attrName>style.visibility</p:attrName>
                                        </p:attrNameLst>
                                      </p:cBhvr>
                                      <p:to>
                                        <p:strVal val="visible"/>
                                      </p:to>
                                    </p:set>
                                    <p:animEffect transition="in" filter="fade">
                                      <p:cBhvr>
                                        <p:cTn id="37" dur="500"/>
                                        <p:tgtEl>
                                          <p:spTgt spid="588"/>
                                        </p:tgtEl>
                                      </p:cBhvr>
                                    </p:animEffect>
                                  </p:childTnLst>
                                </p:cTn>
                              </p:par>
                              <p:par>
                                <p:cTn id="38" presetID="10" presetClass="entr" presetSubtype="0" fill="hold" nodeType="withEffect">
                                  <p:stCondLst>
                                    <p:cond delay="0"/>
                                  </p:stCondLst>
                                  <p:childTnLst>
                                    <p:set>
                                      <p:cBhvr>
                                        <p:cTn id="39" dur="1" fill="hold">
                                          <p:stCondLst>
                                            <p:cond delay="0"/>
                                          </p:stCondLst>
                                        </p:cTn>
                                        <p:tgtEl>
                                          <p:spTgt spid="589"/>
                                        </p:tgtEl>
                                        <p:attrNameLst>
                                          <p:attrName>style.visibility</p:attrName>
                                        </p:attrNameLst>
                                      </p:cBhvr>
                                      <p:to>
                                        <p:strVal val="visible"/>
                                      </p:to>
                                    </p:set>
                                    <p:animEffect transition="in" filter="fade">
                                      <p:cBhvr>
                                        <p:cTn id="40" dur="500"/>
                                        <p:tgtEl>
                                          <p:spTgt spid="589"/>
                                        </p:tgtEl>
                                      </p:cBhvr>
                                    </p:animEffect>
                                  </p:childTnLst>
                                </p:cTn>
                              </p:par>
                              <p:par>
                                <p:cTn id="41" presetID="10" presetClass="entr" presetSubtype="0" fill="hold" nodeType="withEffect">
                                  <p:stCondLst>
                                    <p:cond delay="0"/>
                                  </p:stCondLst>
                                  <p:childTnLst>
                                    <p:set>
                                      <p:cBhvr>
                                        <p:cTn id="42" dur="1" fill="hold">
                                          <p:stCondLst>
                                            <p:cond delay="0"/>
                                          </p:stCondLst>
                                        </p:cTn>
                                        <p:tgtEl>
                                          <p:spTgt spid="592"/>
                                        </p:tgtEl>
                                        <p:attrNameLst>
                                          <p:attrName>style.visibility</p:attrName>
                                        </p:attrNameLst>
                                      </p:cBhvr>
                                      <p:to>
                                        <p:strVal val="visible"/>
                                      </p:to>
                                    </p:set>
                                    <p:animEffect transition="in" filter="fade">
                                      <p:cBhvr>
                                        <p:cTn id="43" dur="500"/>
                                        <p:tgtEl>
                                          <p:spTgt spid="592"/>
                                        </p:tgtEl>
                                      </p:cBhvr>
                                    </p:animEffect>
                                  </p:childTnLst>
                                </p:cTn>
                              </p:par>
                              <p:par>
                                <p:cTn id="44" presetID="10" presetClass="entr" presetSubtype="0" fill="hold" nodeType="withEffect">
                                  <p:stCondLst>
                                    <p:cond delay="0"/>
                                  </p:stCondLst>
                                  <p:childTnLst>
                                    <p:set>
                                      <p:cBhvr>
                                        <p:cTn id="45" dur="1" fill="hold">
                                          <p:stCondLst>
                                            <p:cond delay="0"/>
                                          </p:stCondLst>
                                        </p:cTn>
                                        <p:tgtEl>
                                          <p:spTgt spid="595"/>
                                        </p:tgtEl>
                                        <p:attrNameLst>
                                          <p:attrName>style.visibility</p:attrName>
                                        </p:attrNameLst>
                                      </p:cBhvr>
                                      <p:to>
                                        <p:strVal val="visible"/>
                                      </p:to>
                                    </p:set>
                                    <p:animEffect transition="in" filter="fade">
                                      <p:cBhvr>
                                        <p:cTn id="46" dur="500"/>
                                        <p:tgtEl>
                                          <p:spTgt spid="595"/>
                                        </p:tgtEl>
                                      </p:cBhvr>
                                    </p:animEffect>
                                  </p:childTnLst>
                                </p:cTn>
                              </p:par>
                              <p:par>
                                <p:cTn id="47" presetID="10" presetClass="entr" presetSubtype="0" fill="hold" nodeType="withEffect">
                                  <p:stCondLst>
                                    <p:cond delay="0"/>
                                  </p:stCondLst>
                                  <p:childTnLst>
                                    <p:set>
                                      <p:cBhvr>
                                        <p:cTn id="48" dur="1" fill="hold">
                                          <p:stCondLst>
                                            <p:cond delay="0"/>
                                          </p:stCondLst>
                                        </p:cTn>
                                        <p:tgtEl>
                                          <p:spTgt spid="598"/>
                                        </p:tgtEl>
                                        <p:attrNameLst>
                                          <p:attrName>style.visibility</p:attrName>
                                        </p:attrNameLst>
                                      </p:cBhvr>
                                      <p:to>
                                        <p:strVal val="visible"/>
                                      </p:to>
                                    </p:set>
                                    <p:animEffect transition="in" filter="fade">
                                      <p:cBhvr>
                                        <p:cTn id="49" dur="500"/>
                                        <p:tgtEl>
                                          <p:spTgt spid="598"/>
                                        </p:tgtEl>
                                      </p:cBhvr>
                                    </p:animEffect>
                                  </p:childTnLst>
                                </p:cTn>
                              </p:par>
                              <p:par>
                                <p:cTn id="50" presetID="10" presetClass="entr" presetSubtype="0" fill="hold" nodeType="withEffect">
                                  <p:stCondLst>
                                    <p:cond delay="0"/>
                                  </p:stCondLst>
                                  <p:childTnLst>
                                    <p:set>
                                      <p:cBhvr>
                                        <p:cTn id="51" dur="1" fill="hold">
                                          <p:stCondLst>
                                            <p:cond delay="0"/>
                                          </p:stCondLst>
                                        </p:cTn>
                                        <p:tgtEl>
                                          <p:spTgt spid="601"/>
                                        </p:tgtEl>
                                        <p:attrNameLst>
                                          <p:attrName>style.visibility</p:attrName>
                                        </p:attrNameLst>
                                      </p:cBhvr>
                                      <p:to>
                                        <p:strVal val="visible"/>
                                      </p:to>
                                    </p:set>
                                    <p:animEffect transition="in" filter="fade">
                                      <p:cBhvr>
                                        <p:cTn id="52" dur="500"/>
                                        <p:tgtEl>
                                          <p:spTgt spid="601"/>
                                        </p:tgtEl>
                                      </p:cBhvr>
                                    </p:animEffect>
                                  </p:childTnLst>
                                </p:cTn>
                              </p:par>
                              <p:par>
                                <p:cTn id="53" presetID="10" presetClass="entr" presetSubtype="0" fill="hold" nodeType="withEffect">
                                  <p:stCondLst>
                                    <p:cond delay="0"/>
                                  </p:stCondLst>
                                  <p:childTnLst>
                                    <p:set>
                                      <p:cBhvr>
                                        <p:cTn id="54" dur="1" fill="hold">
                                          <p:stCondLst>
                                            <p:cond delay="0"/>
                                          </p:stCondLst>
                                        </p:cTn>
                                        <p:tgtEl>
                                          <p:spTgt spid="602"/>
                                        </p:tgtEl>
                                        <p:attrNameLst>
                                          <p:attrName>style.visibility</p:attrName>
                                        </p:attrNameLst>
                                      </p:cBhvr>
                                      <p:to>
                                        <p:strVal val="visible"/>
                                      </p:to>
                                    </p:set>
                                    <p:animEffect transition="in" filter="fade">
                                      <p:cBhvr>
                                        <p:cTn id="55" dur="500"/>
                                        <p:tgtEl>
                                          <p:spTgt spid="602"/>
                                        </p:tgtEl>
                                      </p:cBhvr>
                                    </p:animEffect>
                                  </p:childTnLst>
                                </p:cTn>
                              </p:par>
                              <p:par>
                                <p:cTn id="56" presetID="10" presetClass="entr" presetSubtype="0" fill="hold" nodeType="withEffect">
                                  <p:stCondLst>
                                    <p:cond delay="0"/>
                                  </p:stCondLst>
                                  <p:childTnLst>
                                    <p:set>
                                      <p:cBhvr>
                                        <p:cTn id="57" dur="1" fill="hold">
                                          <p:stCondLst>
                                            <p:cond delay="0"/>
                                          </p:stCondLst>
                                        </p:cTn>
                                        <p:tgtEl>
                                          <p:spTgt spid="603"/>
                                        </p:tgtEl>
                                        <p:attrNameLst>
                                          <p:attrName>style.visibility</p:attrName>
                                        </p:attrNameLst>
                                      </p:cBhvr>
                                      <p:to>
                                        <p:strVal val="visible"/>
                                      </p:to>
                                    </p:set>
                                    <p:animEffect transition="in" filter="fade">
                                      <p:cBhvr>
                                        <p:cTn id="58" dur="500"/>
                                        <p:tgtEl>
                                          <p:spTgt spid="603"/>
                                        </p:tgtEl>
                                      </p:cBhvr>
                                    </p:animEffect>
                                  </p:childTnLst>
                                </p:cTn>
                              </p:par>
                              <p:par>
                                <p:cTn id="59" presetID="10" presetClass="entr" presetSubtype="0" fill="hold" nodeType="withEffect">
                                  <p:stCondLst>
                                    <p:cond delay="0"/>
                                  </p:stCondLst>
                                  <p:childTnLst>
                                    <p:set>
                                      <p:cBhvr>
                                        <p:cTn id="60" dur="1" fill="hold">
                                          <p:stCondLst>
                                            <p:cond delay="0"/>
                                          </p:stCondLst>
                                        </p:cTn>
                                        <p:tgtEl>
                                          <p:spTgt spid="614"/>
                                        </p:tgtEl>
                                        <p:attrNameLst>
                                          <p:attrName>style.visibility</p:attrName>
                                        </p:attrNameLst>
                                      </p:cBhvr>
                                      <p:to>
                                        <p:strVal val="visible"/>
                                      </p:to>
                                    </p:set>
                                    <p:animEffect transition="in" filter="fade">
                                      <p:cBhvr>
                                        <p:cTn id="61" dur="500"/>
                                        <p:tgtEl>
                                          <p:spTgt spid="614"/>
                                        </p:tgtEl>
                                      </p:cBhvr>
                                    </p:animEffect>
                                  </p:childTnLst>
                                </p:cTn>
                              </p:par>
                              <p:par>
                                <p:cTn id="62" presetID="10" presetClass="entr" presetSubtype="0" fill="hold" nodeType="withEffect">
                                  <p:stCondLst>
                                    <p:cond delay="0"/>
                                  </p:stCondLst>
                                  <p:childTnLst>
                                    <p:set>
                                      <p:cBhvr>
                                        <p:cTn id="63" dur="1" fill="hold">
                                          <p:stCondLst>
                                            <p:cond delay="0"/>
                                          </p:stCondLst>
                                        </p:cTn>
                                        <p:tgtEl>
                                          <p:spTgt spid="604"/>
                                        </p:tgtEl>
                                        <p:attrNameLst>
                                          <p:attrName>style.visibility</p:attrName>
                                        </p:attrNameLst>
                                      </p:cBhvr>
                                      <p:to>
                                        <p:strVal val="visible"/>
                                      </p:to>
                                    </p:set>
                                    <p:animEffect transition="in" filter="fade">
                                      <p:cBhvr>
                                        <p:cTn id="64" dur="500"/>
                                        <p:tgtEl>
                                          <p:spTgt spid="604"/>
                                        </p:tgtEl>
                                      </p:cBhvr>
                                    </p:animEffect>
                                  </p:childTnLst>
                                </p:cTn>
                              </p:par>
                              <p:par>
                                <p:cTn id="65" presetID="10" presetClass="entr" presetSubtype="0" fill="hold" nodeType="withEffect">
                                  <p:stCondLst>
                                    <p:cond delay="0"/>
                                  </p:stCondLst>
                                  <p:childTnLst>
                                    <p:set>
                                      <p:cBhvr>
                                        <p:cTn id="66" dur="1" fill="hold">
                                          <p:stCondLst>
                                            <p:cond delay="0"/>
                                          </p:stCondLst>
                                        </p:cTn>
                                        <p:tgtEl>
                                          <p:spTgt spid="607"/>
                                        </p:tgtEl>
                                        <p:attrNameLst>
                                          <p:attrName>style.visibility</p:attrName>
                                        </p:attrNameLst>
                                      </p:cBhvr>
                                      <p:to>
                                        <p:strVal val="visible"/>
                                      </p:to>
                                    </p:set>
                                    <p:animEffect transition="in" filter="fade">
                                      <p:cBhvr>
                                        <p:cTn id="67" dur="500"/>
                                        <p:tgtEl>
                                          <p:spTgt spid="607"/>
                                        </p:tgtEl>
                                      </p:cBhvr>
                                    </p:animEffect>
                                  </p:childTnLst>
                                </p:cTn>
                              </p:par>
                              <p:par>
                                <p:cTn id="68" presetID="10" presetClass="entr" presetSubtype="0" fill="hold" nodeType="withEffect">
                                  <p:stCondLst>
                                    <p:cond delay="0"/>
                                  </p:stCondLst>
                                  <p:childTnLst>
                                    <p:set>
                                      <p:cBhvr>
                                        <p:cTn id="69" dur="1" fill="hold">
                                          <p:stCondLst>
                                            <p:cond delay="0"/>
                                          </p:stCondLst>
                                        </p:cTn>
                                        <p:tgtEl>
                                          <p:spTgt spid="610"/>
                                        </p:tgtEl>
                                        <p:attrNameLst>
                                          <p:attrName>style.visibility</p:attrName>
                                        </p:attrNameLst>
                                      </p:cBhvr>
                                      <p:to>
                                        <p:strVal val="visible"/>
                                      </p:to>
                                    </p:set>
                                    <p:animEffect transition="in" filter="fade">
                                      <p:cBhvr>
                                        <p:cTn id="70" dur="500"/>
                                        <p:tgtEl>
                                          <p:spTgt spid="610"/>
                                        </p:tgtEl>
                                      </p:cBhvr>
                                    </p:animEffect>
                                  </p:childTnLst>
                                </p:cTn>
                              </p:par>
                              <p:par>
                                <p:cTn id="71" presetID="10" presetClass="entr" presetSubtype="0" fill="hold" nodeType="withEffect">
                                  <p:stCondLst>
                                    <p:cond delay="0"/>
                                  </p:stCondLst>
                                  <p:childTnLst>
                                    <p:set>
                                      <p:cBhvr>
                                        <p:cTn id="72" dur="1" fill="hold">
                                          <p:stCondLst>
                                            <p:cond delay="0"/>
                                          </p:stCondLst>
                                        </p:cTn>
                                        <p:tgtEl>
                                          <p:spTgt spid="617"/>
                                        </p:tgtEl>
                                        <p:attrNameLst>
                                          <p:attrName>style.visibility</p:attrName>
                                        </p:attrNameLst>
                                      </p:cBhvr>
                                      <p:to>
                                        <p:strVal val="visible"/>
                                      </p:to>
                                    </p:set>
                                    <p:animEffect transition="in" filter="fade">
                                      <p:cBhvr>
                                        <p:cTn id="73" dur="500"/>
                                        <p:tgtEl>
                                          <p:spTgt spid="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3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Tradeoffs</a:t>
            </a:r>
            <a:endParaRPr/>
          </a:p>
        </p:txBody>
      </p:sp>
      <p:sp>
        <p:nvSpPr>
          <p:cNvPr id="649" name="Google Shape;649;p32"/>
          <p:cNvSpPr txBox="1"/>
          <p:nvPr/>
        </p:nvSpPr>
        <p:spPr>
          <a:xfrm>
            <a:off x="636575" y="1861625"/>
            <a:ext cx="105813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dirty="0">
                <a:latin typeface="Quattrocento Sans"/>
                <a:ea typeface="Quattrocento Sans"/>
                <a:cs typeface="Quattrocento Sans"/>
                <a:sym typeface="Quattrocento Sans"/>
              </a:rPr>
              <a:t>Adjacency Matrices take more space, why would you use them?</a:t>
            </a:r>
            <a:endParaRPr sz="2600" dirty="0">
              <a:latin typeface="Quattrocento Sans"/>
              <a:ea typeface="Quattrocento Sans"/>
              <a:cs typeface="Quattrocento Sans"/>
              <a:sym typeface="Quattrocento Sans"/>
            </a:endParaRPr>
          </a:p>
          <a:p>
            <a:pPr marL="457200" lvl="0" indent="-368300" algn="l" rtl="0">
              <a:spcBef>
                <a:spcPts val="0"/>
              </a:spcBef>
              <a:spcAft>
                <a:spcPts val="0"/>
              </a:spcAft>
              <a:buClr>
                <a:srgbClr val="B6A479"/>
              </a:buClr>
              <a:buSzPts val="2200"/>
              <a:buFont typeface="Quattrocento Sans"/>
              <a:buChar char="●"/>
            </a:pPr>
            <a:r>
              <a:rPr lang="en-US" sz="2200" dirty="0">
                <a:latin typeface="Quattrocento Sans"/>
                <a:ea typeface="Quattrocento Sans"/>
                <a:cs typeface="Quattrocento Sans"/>
                <a:sym typeface="Quattrocento Sans"/>
              </a:rPr>
              <a:t>For </a:t>
            </a:r>
            <a:r>
              <a:rPr lang="en-US" sz="2200" b="1" dirty="0">
                <a:latin typeface="Quattrocento Sans"/>
                <a:ea typeface="Quattrocento Sans"/>
                <a:cs typeface="Quattrocento Sans"/>
                <a:sym typeface="Quattrocento Sans"/>
              </a:rPr>
              <a:t>dense </a:t>
            </a:r>
            <a:r>
              <a:rPr lang="en-US" sz="2200" dirty="0">
                <a:latin typeface="Quattrocento Sans"/>
                <a:ea typeface="Quattrocento Sans"/>
                <a:cs typeface="Quattrocento Sans"/>
                <a:sym typeface="Quattrocento Sans"/>
              </a:rPr>
              <a:t>graphs (where </a:t>
            </a:r>
            <a:r>
              <a:rPr lang="en-US" sz="2200" i="1" dirty="0">
                <a:latin typeface="Quattrocento Sans"/>
                <a:ea typeface="Quattrocento Sans"/>
                <a:cs typeface="Quattrocento Sans"/>
                <a:sym typeface="Quattrocento Sans"/>
              </a:rPr>
              <a:t>m</a:t>
            </a:r>
            <a:r>
              <a:rPr lang="en-US" sz="2200" dirty="0">
                <a:latin typeface="Quattrocento Sans"/>
                <a:ea typeface="Quattrocento Sans"/>
                <a:cs typeface="Quattrocento Sans"/>
                <a:sym typeface="Quattrocento Sans"/>
              </a:rPr>
              <a:t> is close to </a:t>
            </a:r>
            <a:r>
              <a:rPr lang="en-US" sz="2200" i="1" dirty="0">
                <a:latin typeface="Quattrocento Sans"/>
                <a:ea typeface="Quattrocento Sans"/>
                <a:cs typeface="Quattrocento Sans"/>
                <a:sym typeface="Quattrocento Sans"/>
              </a:rPr>
              <a:t>n</a:t>
            </a:r>
            <a:r>
              <a:rPr lang="en-US" sz="2200" dirty="0">
                <a:latin typeface="Quattrocento Sans"/>
                <a:ea typeface="Quattrocento Sans"/>
                <a:cs typeface="Quattrocento Sans"/>
                <a:sym typeface="Quattrocento Sans"/>
              </a:rPr>
              <a:t>²), the running times will be close</a:t>
            </a:r>
            <a:endParaRPr sz="2200" dirty="0">
              <a:latin typeface="Quattrocento Sans"/>
              <a:ea typeface="Quattrocento Sans"/>
              <a:cs typeface="Quattrocento Sans"/>
              <a:sym typeface="Quattrocento Sans"/>
            </a:endParaRPr>
          </a:p>
          <a:p>
            <a:pPr marL="457200" lvl="0" indent="-368300" algn="l" rtl="0">
              <a:spcBef>
                <a:spcPts val="0"/>
              </a:spcBef>
              <a:spcAft>
                <a:spcPts val="0"/>
              </a:spcAft>
              <a:buClr>
                <a:srgbClr val="B6A479"/>
              </a:buClr>
              <a:buSzPts val="2200"/>
              <a:buFont typeface="Quattrocento Sans"/>
              <a:buChar char="●"/>
            </a:pPr>
            <a:r>
              <a:rPr lang="en-US" sz="2200" dirty="0">
                <a:latin typeface="Quattrocento Sans"/>
                <a:ea typeface="Quattrocento Sans"/>
                <a:cs typeface="Quattrocento Sans"/>
                <a:sym typeface="Quattrocento Sans"/>
              </a:rPr>
              <a:t>And the constant factors can be much better for matrices than for lists</a:t>
            </a:r>
            <a:endParaRPr sz="2200" dirty="0">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p:nvPr/>
        </p:nvSpPr>
        <p:spPr>
          <a:xfrm>
            <a:off x="1870000" y="3242500"/>
            <a:ext cx="7257600" cy="28245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chemeClr val="dk1"/>
                </a:solidFill>
                <a:highlight>
                  <a:srgbClr val="FFFFFF"/>
                </a:highlight>
                <a:latin typeface="Quattrocento Sans"/>
                <a:ea typeface="Quattrocento Sans"/>
                <a:cs typeface="Quattrocento Sans"/>
                <a:sym typeface="Quattrocento Sans"/>
              </a:rPr>
              <a:t>Graph Traversals</a:t>
            </a:r>
            <a:endParaRPr sz="3500">
              <a:solidFill>
                <a:schemeClr val="dk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Topological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Shortest Path</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s-t Connectivity Problem</a:t>
            </a:r>
            <a:endParaRPr/>
          </a:p>
        </p:txBody>
      </p:sp>
      <p:sp>
        <p:nvSpPr>
          <p:cNvPr id="179" name="Google Shape;179;p23"/>
          <p:cNvSpPr txBox="1">
            <a:spLocks noGrp="1"/>
          </p:cNvSpPr>
          <p:nvPr>
            <p:ph type="body" idx="1"/>
          </p:nvPr>
        </p:nvSpPr>
        <p:spPr>
          <a:xfrm>
            <a:off x="894825" y="3804044"/>
            <a:ext cx="5600400" cy="10146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dirty="0"/>
              <a:t>An algorithm for </a:t>
            </a:r>
            <a:r>
              <a:rPr lang="en-US" dirty="0">
                <a:latin typeface="Consolas"/>
                <a:ea typeface="Consolas"/>
                <a:cs typeface="Consolas"/>
                <a:sym typeface="Consolas"/>
              </a:rPr>
              <a:t>connected(</a:t>
            </a:r>
            <a:r>
              <a:rPr lang="en-US" b="1" dirty="0">
                <a:latin typeface="Consolas"/>
                <a:ea typeface="Consolas"/>
                <a:cs typeface="Consolas"/>
                <a:sym typeface="Consolas"/>
              </a:rPr>
              <a:t>s</a:t>
            </a:r>
            <a:r>
              <a:rPr lang="en-US" dirty="0">
                <a:latin typeface="Consolas"/>
                <a:ea typeface="Consolas"/>
                <a:cs typeface="Consolas"/>
                <a:sym typeface="Consolas"/>
              </a:rPr>
              <a:t>, </a:t>
            </a:r>
            <a:r>
              <a:rPr lang="en-US" b="1" dirty="0">
                <a:latin typeface="Consolas"/>
                <a:ea typeface="Consolas"/>
                <a:cs typeface="Consolas"/>
                <a:sym typeface="Consolas"/>
              </a:rPr>
              <a:t>t</a:t>
            </a:r>
            <a:r>
              <a:rPr lang="en-US" dirty="0">
                <a:latin typeface="Consolas"/>
                <a:ea typeface="Consolas"/>
                <a:cs typeface="Consolas"/>
                <a:sym typeface="Consolas"/>
              </a:rPr>
              <a:t>)</a:t>
            </a:r>
            <a:endParaRPr dirty="0"/>
          </a:p>
        </p:txBody>
      </p:sp>
      <p:grpSp>
        <p:nvGrpSpPr>
          <p:cNvPr id="180" name="Google Shape;180;p23"/>
          <p:cNvGrpSpPr/>
          <p:nvPr/>
        </p:nvGrpSpPr>
        <p:grpSpPr>
          <a:xfrm>
            <a:off x="1027528" y="1505413"/>
            <a:ext cx="5269342" cy="1932322"/>
            <a:chOff x="1200498" y="1542028"/>
            <a:chExt cx="4815838" cy="1704989"/>
          </a:xfrm>
        </p:grpSpPr>
        <p:sp>
          <p:nvSpPr>
            <p:cNvPr id="181" name="Google Shape;181;p23"/>
            <p:cNvSpPr/>
            <p:nvPr/>
          </p:nvSpPr>
          <p:spPr>
            <a:xfrm>
              <a:off x="1200498" y="1542028"/>
              <a:ext cx="4815838" cy="1704989"/>
            </a:xfrm>
            <a:prstGeom prst="rect">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82" name="Google Shape;182;p23"/>
            <p:cNvSpPr/>
            <p:nvPr/>
          </p:nvSpPr>
          <p:spPr>
            <a:xfrm>
              <a:off x="1200498" y="1546719"/>
              <a:ext cx="4815838" cy="482356"/>
            </a:xfrm>
            <a:prstGeom prst="rect">
              <a:avLst/>
            </a:prstGeom>
            <a:solidFill>
              <a:srgbClr val="4C32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Quattrocento Sans"/>
                  <a:ea typeface="Quattrocento Sans"/>
                  <a:cs typeface="Quattrocento Sans"/>
                  <a:sym typeface="Quattrocento Sans"/>
                </a:rPr>
                <a:t>s-t Connectivity Problem</a:t>
              </a:r>
              <a:endParaRPr/>
            </a:p>
          </p:txBody>
        </p:sp>
        <p:sp>
          <p:nvSpPr>
            <p:cNvPr id="183" name="Google Shape;183;p23"/>
            <p:cNvSpPr/>
            <p:nvPr/>
          </p:nvSpPr>
          <p:spPr>
            <a:xfrm>
              <a:off x="1200498" y="2258238"/>
              <a:ext cx="4815838" cy="62460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solidFill>
                    <a:schemeClr val="lt1"/>
                  </a:solidFill>
                  <a:latin typeface="Quattrocento Sans"/>
                  <a:ea typeface="Quattrocento Sans"/>
                  <a:cs typeface="Quattrocento Sans"/>
                  <a:sym typeface="Quattrocento Sans"/>
                </a:rPr>
                <a:t>Given source vertex </a:t>
              </a:r>
              <a:r>
                <a:rPr lang="en-US" sz="2000" b="1">
                  <a:solidFill>
                    <a:schemeClr val="lt1"/>
                  </a:solidFill>
                  <a:latin typeface="Quattrocento Sans"/>
                  <a:ea typeface="Quattrocento Sans"/>
                  <a:cs typeface="Quattrocento Sans"/>
                  <a:sym typeface="Quattrocento Sans"/>
                </a:rPr>
                <a:t>s</a:t>
              </a:r>
              <a:r>
                <a:rPr lang="en-US" sz="2000">
                  <a:solidFill>
                    <a:schemeClr val="lt1"/>
                  </a:solidFill>
                  <a:latin typeface="Quattrocento Sans"/>
                  <a:ea typeface="Quattrocento Sans"/>
                  <a:cs typeface="Quattrocento Sans"/>
                  <a:sym typeface="Quattrocento Sans"/>
                </a:rPr>
                <a:t> and a target vertex </a:t>
              </a:r>
              <a:r>
                <a:rPr lang="en-US" sz="2000" b="1">
                  <a:solidFill>
                    <a:schemeClr val="lt1"/>
                  </a:solidFill>
                  <a:latin typeface="Quattrocento Sans"/>
                  <a:ea typeface="Quattrocento Sans"/>
                  <a:cs typeface="Quattrocento Sans"/>
                  <a:sym typeface="Quattrocento Sans"/>
                </a:rPr>
                <a:t>t</a:t>
              </a:r>
              <a:r>
                <a:rPr lang="en-US" sz="2000">
                  <a:solidFill>
                    <a:schemeClr val="lt1"/>
                  </a:solidFill>
                  <a:latin typeface="Quattrocento Sans"/>
                  <a:ea typeface="Quattrocento Sans"/>
                  <a:cs typeface="Quattrocento Sans"/>
                  <a:sym typeface="Quattrocento Sans"/>
                </a:rPr>
                <a:t>, does there exist a path between </a:t>
              </a:r>
              <a:r>
                <a:rPr lang="en-US" sz="2000" b="1">
                  <a:solidFill>
                    <a:schemeClr val="lt1"/>
                  </a:solidFill>
                  <a:latin typeface="Quattrocento Sans"/>
                  <a:ea typeface="Quattrocento Sans"/>
                  <a:cs typeface="Quattrocento Sans"/>
                  <a:sym typeface="Quattrocento Sans"/>
                </a:rPr>
                <a:t>s</a:t>
              </a:r>
              <a:r>
                <a:rPr lang="en-US" sz="2000">
                  <a:solidFill>
                    <a:schemeClr val="lt1"/>
                  </a:solidFill>
                  <a:latin typeface="Quattrocento Sans"/>
                  <a:ea typeface="Quattrocento Sans"/>
                  <a:cs typeface="Quattrocento Sans"/>
                  <a:sym typeface="Quattrocento Sans"/>
                </a:rPr>
                <a:t> and </a:t>
              </a:r>
              <a:r>
                <a:rPr lang="en-US" sz="2000" b="1">
                  <a:solidFill>
                    <a:schemeClr val="lt1"/>
                  </a:solidFill>
                  <a:latin typeface="Quattrocento Sans"/>
                  <a:ea typeface="Quattrocento Sans"/>
                  <a:cs typeface="Quattrocento Sans"/>
                  <a:sym typeface="Quattrocento Sans"/>
                </a:rPr>
                <a:t>t</a:t>
              </a:r>
              <a:r>
                <a:rPr lang="en-US" sz="2000">
                  <a:solidFill>
                    <a:schemeClr val="lt1"/>
                  </a:solidFill>
                  <a:latin typeface="Quattrocento Sans"/>
                  <a:ea typeface="Quattrocento Sans"/>
                  <a:cs typeface="Quattrocento Sans"/>
                  <a:sym typeface="Quattrocento Sans"/>
                </a:rPr>
                <a:t>?</a:t>
              </a:r>
              <a:endParaRPr/>
            </a:p>
          </p:txBody>
        </p:sp>
      </p:grpSp>
      <p:grpSp>
        <p:nvGrpSpPr>
          <p:cNvPr id="184" name="Google Shape;184;p23"/>
          <p:cNvGrpSpPr/>
          <p:nvPr/>
        </p:nvGrpSpPr>
        <p:grpSpPr>
          <a:xfrm>
            <a:off x="7460934" y="1872926"/>
            <a:ext cx="4272596" cy="2179744"/>
            <a:chOff x="3561846" y="2711584"/>
            <a:chExt cx="3204447" cy="1634808"/>
          </a:xfrm>
        </p:grpSpPr>
        <p:sp>
          <p:nvSpPr>
            <p:cNvPr id="185" name="Google Shape;185;p23"/>
            <p:cNvSpPr/>
            <p:nvPr/>
          </p:nvSpPr>
          <p:spPr>
            <a:xfrm>
              <a:off x="4419916" y="3029859"/>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1</a:t>
              </a:r>
              <a:endParaRPr sz="2133" b="0" i="0" u="none" strike="noStrike" cap="none">
                <a:solidFill>
                  <a:srgbClr val="000000"/>
                </a:solidFill>
                <a:latin typeface="Calibri"/>
                <a:ea typeface="Calibri"/>
                <a:cs typeface="Calibri"/>
                <a:sym typeface="Calibri"/>
              </a:endParaRPr>
            </a:p>
          </p:txBody>
        </p:sp>
        <p:sp>
          <p:nvSpPr>
            <p:cNvPr id="186" name="Google Shape;186;p23"/>
            <p:cNvSpPr/>
            <p:nvPr/>
          </p:nvSpPr>
          <p:spPr>
            <a:xfrm>
              <a:off x="4533375" y="3648838"/>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2</a:t>
              </a:r>
              <a:endParaRPr sz="2133" b="0" i="0" u="none" strike="noStrike" cap="none">
                <a:solidFill>
                  <a:srgbClr val="000000"/>
                </a:solidFill>
                <a:latin typeface="Calibri"/>
                <a:ea typeface="Calibri"/>
                <a:cs typeface="Calibri"/>
                <a:sym typeface="Calibri"/>
              </a:endParaRPr>
            </a:p>
          </p:txBody>
        </p:sp>
        <p:sp>
          <p:nvSpPr>
            <p:cNvPr id="187" name="Google Shape;187;p23"/>
            <p:cNvSpPr/>
            <p:nvPr/>
          </p:nvSpPr>
          <p:spPr>
            <a:xfrm>
              <a:off x="5073800" y="2711584"/>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3</a:t>
              </a:r>
              <a:endParaRPr sz="2133" b="0" i="0" u="none" strike="noStrike" cap="none">
                <a:solidFill>
                  <a:srgbClr val="000000"/>
                </a:solidFill>
                <a:latin typeface="Calibri"/>
                <a:ea typeface="Calibri"/>
                <a:cs typeface="Calibri"/>
                <a:sym typeface="Calibri"/>
              </a:endParaRPr>
            </a:p>
          </p:txBody>
        </p:sp>
        <p:sp>
          <p:nvSpPr>
            <p:cNvPr id="188" name="Google Shape;188;p23"/>
            <p:cNvSpPr/>
            <p:nvPr/>
          </p:nvSpPr>
          <p:spPr>
            <a:xfrm>
              <a:off x="5048800" y="3282759"/>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4</a:t>
              </a:r>
              <a:endParaRPr sz="2133" b="0" i="0" u="none" strike="noStrike" cap="none">
                <a:solidFill>
                  <a:srgbClr val="000000"/>
                </a:solidFill>
                <a:latin typeface="Calibri"/>
                <a:ea typeface="Calibri"/>
                <a:cs typeface="Calibri"/>
                <a:sym typeface="Calibri"/>
              </a:endParaRPr>
            </a:p>
          </p:txBody>
        </p:sp>
        <p:sp>
          <p:nvSpPr>
            <p:cNvPr id="189" name="Google Shape;189;p23"/>
            <p:cNvSpPr/>
            <p:nvPr/>
          </p:nvSpPr>
          <p:spPr>
            <a:xfrm>
              <a:off x="5389511" y="3761348"/>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5</a:t>
              </a:r>
              <a:endParaRPr sz="2133" b="0" i="0" u="none" strike="noStrike" cap="none">
                <a:solidFill>
                  <a:srgbClr val="000000"/>
                </a:solidFill>
                <a:latin typeface="Calibri"/>
                <a:ea typeface="Calibri"/>
                <a:cs typeface="Calibri"/>
                <a:sym typeface="Calibri"/>
              </a:endParaRPr>
            </a:p>
          </p:txBody>
        </p:sp>
        <p:sp>
          <p:nvSpPr>
            <p:cNvPr id="190" name="Google Shape;190;p23"/>
            <p:cNvSpPr/>
            <p:nvPr/>
          </p:nvSpPr>
          <p:spPr>
            <a:xfrm>
              <a:off x="5606359" y="2997184"/>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6</a:t>
              </a:r>
              <a:endParaRPr sz="2133" b="0" i="0" u="none" strike="noStrike" cap="none">
                <a:solidFill>
                  <a:srgbClr val="000000"/>
                </a:solidFill>
                <a:latin typeface="Calibri"/>
                <a:ea typeface="Calibri"/>
                <a:cs typeface="Calibri"/>
                <a:sym typeface="Calibri"/>
              </a:endParaRPr>
            </a:p>
          </p:txBody>
        </p:sp>
        <p:sp>
          <p:nvSpPr>
            <p:cNvPr id="191" name="Google Shape;191;p23"/>
            <p:cNvSpPr/>
            <p:nvPr/>
          </p:nvSpPr>
          <p:spPr>
            <a:xfrm>
              <a:off x="6056687" y="3444000"/>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1" i="0" u="none" strike="noStrike" cap="none">
                  <a:solidFill>
                    <a:srgbClr val="000000"/>
                  </a:solidFill>
                  <a:latin typeface="Calibri"/>
                  <a:ea typeface="Calibri"/>
                  <a:cs typeface="Calibri"/>
                  <a:sym typeface="Calibri"/>
                </a:rPr>
                <a:t>7</a:t>
              </a:r>
              <a:endParaRPr sz="2133" b="1" i="0" u="none" strike="noStrike" cap="none">
                <a:solidFill>
                  <a:srgbClr val="000000"/>
                </a:solidFill>
                <a:latin typeface="Calibri"/>
                <a:ea typeface="Calibri"/>
                <a:cs typeface="Calibri"/>
                <a:sym typeface="Calibri"/>
              </a:endParaRPr>
            </a:p>
          </p:txBody>
        </p:sp>
        <p:sp>
          <p:nvSpPr>
            <p:cNvPr id="192" name="Google Shape;192;p23"/>
            <p:cNvSpPr/>
            <p:nvPr/>
          </p:nvSpPr>
          <p:spPr>
            <a:xfrm>
              <a:off x="5048519" y="4093492"/>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8</a:t>
              </a:r>
              <a:endParaRPr sz="2133" b="0" i="0" u="none" strike="noStrike" cap="none">
                <a:solidFill>
                  <a:srgbClr val="000000"/>
                </a:solidFill>
                <a:latin typeface="Calibri"/>
                <a:ea typeface="Calibri"/>
                <a:cs typeface="Calibri"/>
                <a:sym typeface="Calibri"/>
              </a:endParaRPr>
            </a:p>
          </p:txBody>
        </p:sp>
        <p:cxnSp>
          <p:nvCxnSpPr>
            <p:cNvPr id="193" name="Google Shape;193;p23"/>
            <p:cNvCxnSpPr>
              <a:stCxn id="185" idx="2"/>
              <a:endCxn id="186" idx="0"/>
            </p:cNvCxnSpPr>
            <p:nvPr/>
          </p:nvCxnSpPr>
          <p:spPr>
            <a:xfrm>
              <a:off x="4578616" y="3282759"/>
              <a:ext cx="113400" cy="366000"/>
            </a:xfrm>
            <a:prstGeom prst="straightConnector1">
              <a:avLst/>
            </a:prstGeom>
            <a:noFill/>
            <a:ln w="19050" cap="flat" cmpd="sng">
              <a:solidFill>
                <a:schemeClr val="dk2"/>
              </a:solidFill>
              <a:prstDash val="solid"/>
              <a:round/>
              <a:headEnd type="none" w="sm" len="sm"/>
              <a:tailEnd type="none" w="sm" len="sm"/>
            </a:ln>
          </p:spPr>
        </p:cxnSp>
        <p:cxnSp>
          <p:nvCxnSpPr>
            <p:cNvPr id="194" name="Google Shape;194;p23"/>
            <p:cNvCxnSpPr>
              <a:stCxn id="185" idx="3"/>
              <a:endCxn id="188" idx="1"/>
            </p:cNvCxnSpPr>
            <p:nvPr/>
          </p:nvCxnSpPr>
          <p:spPr>
            <a:xfrm>
              <a:off x="4737316" y="3156309"/>
              <a:ext cx="311400" cy="252900"/>
            </a:xfrm>
            <a:prstGeom prst="straightConnector1">
              <a:avLst/>
            </a:prstGeom>
            <a:noFill/>
            <a:ln w="19050" cap="flat" cmpd="sng">
              <a:solidFill>
                <a:schemeClr val="dk2"/>
              </a:solidFill>
              <a:prstDash val="solid"/>
              <a:round/>
              <a:headEnd type="none" w="sm" len="sm"/>
              <a:tailEnd type="none" w="sm" len="sm"/>
            </a:ln>
          </p:spPr>
        </p:cxnSp>
        <p:cxnSp>
          <p:nvCxnSpPr>
            <p:cNvPr id="195" name="Google Shape;195;p23"/>
            <p:cNvCxnSpPr>
              <a:stCxn id="187" idx="2"/>
              <a:endCxn id="188" idx="0"/>
            </p:cNvCxnSpPr>
            <p:nvPr/>
          </p:nvCxnSpPr>
          <p:spPr>
            <a:xfrm flipH="1">
              <a:off x="5207600" y="2964484"/>
              <a:ext cx="24900" cy="318300"/>
            </a:xfrm>
            <a:prstGeom prst="straightConnector1">
              <a:avLst/>
            </a:prstGeom>
            <a:noFill/>
            <a:ln w="19050" cap="flat" cmpd="sng">
              <a:solidFill>
                <a:schemeClr val="dk2"/>
              </a:solidFill>
              <a:prstDash val="solid"/>
              <a:round/>
              <a:headEnd type="none" w="sm" len="sm"/>
              <a:tailEnd type="none" w="sm" len="sm"/>
            </a:ln>
          </p:spPr>
        </p:cxnSp>
        <p:cxnSp>
          <p:nvCxnSpPr>
            <p:cNvPr id="196" name="Google Shape;196;p23"/>
            <p:cNvCxnSpPr>
              <a:stCxn id="190" idx="2"/>
              <a:endCxn id="191" idx="0"/>
            </p:cNvCxnSpPr>
            <p:nvPr/>
          </p:nvCxnSpPr>
          <p:spPr>
            <a:xfrm>
              <a:off x="5765059" y="3250084"/>
              <a:ext cx="450300" cy="193800"/>
            </a:xfrm>
            <a:prstGeom prst="straightConnector1">
              <a:avLst/>
            </a:prstGeom>
            <a:noFill/>
            <a:ln w="19050" cap="flat" cmpd="sng">
              <a:solidFill>
                <a:schemeClr val="dk2"/>
              </a:solidFill>
              <a:prstDash val="solid"/>
              <a:round/>
              <a:headEnd type="none" w="sm" len="sm"/>
              <a:tailEnd type="none" w="sm" len="sm"/>
            </a:ln>
          </p:spPr>
        </p:cxnSp>
        <p:cxnSp>
          <p:nvCxnSpPr>
            <p:cNvPr id="197" name="Google Shape;197;p23"/>
            <p:cNvCxnSpPr>
              <a:stCxn id="190" idx="2"/>
              <a:endCxn id="189" idx="3"/>
            </p:cNvCxnSpPr>
            <p:nvPr/>
          </p:nvCxnSpPr>
          <p:spPr>
            <a:xfrm flipH="1">
              <a:off x="5706859" y="3250084"/>
              <a:ext cx="58200" cy="637800"/>
            </a:xfrm>
            <a:prstGeom prst="straightConnector1">
              <a:avLst/>
            </a:prstGeom>
            <a:noFill/>
            <a:ln w="19050" cap="flat" cmpd="sng">
              <a:solidFill>
                <a:schemeClr val="dk2"/>
              </a:solidFill>
              <a:prstDash val="solid"/>
              <a:round/>
              <a:headEnd type="none" w="sm" len="sm"/>
              <a:tailEnd type="none" w="sm" len="sm"/>
            </a:ln>
          </p:spPr>
        </p:cxnSp>
        <p:cxnSp>
          <p:nvCxnSpPr>
            <p:cNvPr id="198" name="Google Shape;198;p23"/>
            <p:cNvCxnSpPr>
              <a:stCxn id="188" idx="2"/>
              <a:endCxn id="189" idx="0"/>
            </p:cNvCxnSpPr>
            <p:nvPr/>
          </p:nvCxnSpPr>
          <p:spPr>
            <a:xfrm>
              <a:off x="5207500" y="3535659"/>
              <a:ext cx="340800" cy="225600"/>
            </a:xfrm>
            <a:prstGeom prst="straightConnector1">
              <a:avLst/>
            </a:prstGeom>
            <a:noFill/>
            <a:ln w="19050" cap="flat" cmpd="sng">
              <a:solidFill>
                <a:schemeClr val="dk2"/>
              </a:solidFill>
              <a:prstDash val="solid"/>
              <a:round/>
              <a:headEnd type="none" w="sm" len="sm"/>
              <a:tailEnd type="none" w="sm" len="sm"/>
            </a:ln>
          </p:spPr>
        </p:cxnSp>
        <p:cxnSp>
          <p:nvCxnSpPr>
            <p:cNvPr id="199" name="Google Shape;199;p23"/>
            <p:cNvCxnSpPr>
              <a:stCxn id="186" idx="3"/>
              <a:endCxn id="189" idx="1"/>
            </p:cNvCxnSpPr>
            <p:nvPr/>
          </p:nvCxnSpPr>
          <p:spPr>
            <a:xfrm>
              <a:off x="4850775" y="3775288"/>
              <a:ext cx="538800" cy="112500"/>
            </a:xfrm>
            <a:prstGeom prst="straightConnector1">
              <a:avLst/>
            </a:prstGeom>
            <a:noFill/>
            <a:ln w="19050" cap="flat" cmpd="sng">
              <a:solidFill>
                <a:schemeClr val="dk2"/>
              </a:solidFill>
              <a:prstDash val="solid"/>
              <a:round/>
              <a:headEnd type="none" w="sm" len="sm"/>
              <a:tailEnd type="none" w="sm" len="sm"/>
            </a:ln>
          </p:spPr>
        </p:cxnSp>
        <p:cxnSp>
          <p:nvCxnSpPr>
            <p:cNvPr id="200" name="Google Shape;200;p23"/>
            <p:cNvCxnSpPr>
              <a:stCxn id="189" idx="2"/>
              <a:endCxn id="192" idx="0"/>
            </p:cNvCxnSpPr>
            <p:nvPr/>
          </p:nvCxnSpPr>
          <p:spPr>
            <a:xfrm flipH="1">
              <a:off x="5207111" y="4014248"/>
              <a:ext cx="341100" cy="79200"/>
            </a:xfrm>
            <a:prstGeom prst="straightConnector1">
              <a:avLst/>
            </a:prstGeom>
            <a:noFill/>
            <a:ln w="19050" cap="flat" cmpd="sng">
              <a:solidFill>
                <a:schemeClr val="dk2"/>
              </a:solidFill>
              <a:prstDash val="solid"/>
              <a:round/>
              <a:headEnd type="none" w="sm" len="sm"/>
              <a:tailEnd type="none" w="sm" len="sm"/>
            </a:ln>
          </p:spPr>
        </p:cxnSp>
        <p:sp>
          <p:nvSpPr>
            <p:cNvPr id="201" name="Google Shape;201;p23"/>
            <p:cNvSpPr/>
            <p:nvPr/>
          </p:nvSpPr>
          <p:spPr>
            <a:xfrm>
              <a:off x="3822136" y="3282759"/>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1" i="0" u="none" strike="noStrike" cap="none">
                  <a:solidFill>
                    <a:srgbClr val="000000"/>
                  </a:solidFill>
                  <a:latin typeface="Calibri"/>
                  <a:ea typeface="Calibri"/>
                  <a:cs typeface="Calibri"/>
                  <a:sym typeface="Calibri"/>
                </a:rPr>
                <a:t>0</a:t>
              </a:r>
              <a:endParaRPr sz="2133" b="1" i="0" u="none" strike="noStrike" cap="none">
                <a:solidFill>
                  <a:srgbClr val="000000"/>
                </a:solidFill>
                <a:latin typeface="Calibri"/>
                <a:ea typeface="Calibri"/>
                <a:cs typeface="Calibri"/>
                <a:sym typeface="Calibri"/>
              </a:endParaRPr>
            </a:p>
          </p:txBody>
        </p:sp>
        <p:cxnSp>
          <p:nvCxnSpPr>
            <p:cNvPr id="202" name="Google Shape;202;p23"/>
            <p:cNvCxnSpPr>
              <a:stCxn id="201" idx="3"/>
              <a:endCxn id="185" idx="1"/>
            </p:cNvCxnSpPr>
            <p:nvPr/>
          </p:nvCxnSpPr>
          <p:spPr>
            <a:xfrm rot="10800000" flipH="1">
              <a:off x="4139536" y="3156309"/>
              <a:ext cx="280500" cy="252900"/>
            </a:xfrm>
            <a:prstGeom prst="straightConnector1">
              <a:avLst/>
            </a:prstGeom>
            <a:noFill/>
            <a:ln w="19050" cap="flat" cmpd="sng">
              <a:solidFill>
                <a:schemeClr val="dk2"/>
              </a:solidFill>
              <a:prstDash val="solid"/>
              <a:round/>
              <a:headEnd type="none" w="sm" len="sm"/>
              <a:tailEnd type="none" w="sm" len="sm"/>
            </a:ln>
          </p:spPr>
        </p:cxnSp>
        <p:sp>
          <p:nvSpPr>
            <p:cNvPr id="203" name="Google Shape;203;p23"/>
            <p:cNvSpPr txBox="1"/>
            <p:nvPr/>
          </p:nvSpPr>
          <p:spPr>
            <a:xfrm>
              <a:off x="3561846" y="3177459"/>
              <a:ext cx="317400" cy="358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s</a:t>
              </a:r>
              <a:endParaRPr sz="2133" b="0" i="0" u="none" strike="noStrike" cap="none">
                <a:solidFill>
                  <a:srgbClr val="000000"/>
                </a:solidFill>
                <a:latin typeface="Calibri"/>
                <a:ea typeface="Calibri"/>
                <a:cs typeface="Calibri"/>
                <a:sym typeface="Calibri"/>
              </a:endParaRPr>
            </a:p>
          </p:txBody>
        </p:sp>
        <p:sp>
          <p:nvSpPr>
            <p:cNvPr id="204" name="Google Shape;204;p23"/>
            <p:cNvSpPr txBox="1"/>
            <p:nvPr/>
          </p:nvSpPr>
          <p:spPr>
            <a:xfrm>
              <a:off x="6354393" y="3387202"/>
              <a:ext cx="411900" cy="4041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t</a:t>
              </a:r>
              <a:endParaRPr sz="2133" b="0" i="0" u="none" strike="noStrike" cap="none">
                <a:solidFill>
                  <a:srgbClr val="000000"/>
                </a:solidFill>
                <a:latin typeface="Calibri"/>
                <a:ea typeface="Calibri"/>
                <a:cs typeface="Calibri"/>
                <a:sym typeface="Calibri"/>
              </a:endParaRPr>
            </a:p>
          </p:txBody>
        </p:sp>
      </p:grpSp>
      <p:sp>
        <p:nvSpPr>
          <p:cNvPr id="205" name="Google Shape;205;p23"/>
          <p:cNvSpPr txBox="1"/>
          <p:nvPr/>
        </p:nvSpPr>
        <p:spPr>
          <a:xfrm>
            <a:off x="1027575" y="4503750"/>
            <a:ext cx="4806900" cy="932700"/>
          </a:xfrm>
          <a:prstGeom prst="rect">
            <a:avLst/>
          </a:prstGeom>
          <a:noFill/>
          <a:ln>
            <a:noFill/>
          </a:ln>
        </p:spPr>
        <p:txBody>
          <a:bodyPr spcFirstLastPara="1" wrap="square" lIns="91425" tIns="91425" rIns="91425" bIns="91425" anchor="t" anchorCtr="0">
            <a:spAutoFit/>
          </a:bodyPr>
          <a:lstStyle/>
          <a:p>
            <a:pPr marL="265176" lvl="1" indent="-137159" algn="l" rtl="0">
              <a:lnSpc>
                <a:spcPct val="90000"/>
              </a:lnSpc>
              <a:spcBef>
                <a:spcPts val="2134"/>
              </a:spcBef>
              <a:spcAft>
                <a:spcPts val="0"/>
              </a:spcAft>
              <a:buClr>
                <a:srgbClr val="B6A479"/>
              </a:buClr>
              <a:buSzPts val="1800"/>
              <a:buFont typeface="Quattrocento Sans"/>
              <a:buChar char="-"/>
            </a:pPr>
            <a:r>
              <a:rPr lang="en-US" sz="1800">
                <a:solidFill>
                  <a:schemeClr val="dk1"/>
                </a:solidFill>
                <a:latin typeface="Quattrocento Sans"/>
                <a:ea typeface="Quattrocento Sans"/>
                <a:cs typeface="Quattrocento Sans"/>
                <a:sym typeface="Quattrocento Sans"/>
              </a:rPr>
              <a:t>We can use recursion: if a neighbor of </a:t>
            </a:r>
            <a:r>
              <a:rPr lang="en-US" sz="1800" b="1">
                <a:solidFill>
                  <a:schemeClr val="dk1"/>
                </a:solidFill>
                <a:latin typeface="Quattrocento Sans"/>
                <a:ea typeface="Quattrocento Sans"/>
                <a:cs typeface="Quattrocento Sans"/>
                <a:sym typeface="Quattrocento Sans"/>
              </a:rPr>
              <a:t>s</a:t>
            </a:r>
            <a:r>
              <a:rPr lang="en-US" sz="1800">
                <a:solidFill>
                  <a:schemeClr val="dk1"/>
                </a:solidFill>
                <a:latin typeface="Quattrocento Sans"/>
                <a:ea typeface="Quattrocento Sans"/>
                <a:cs typeface="Quattrocento Sans"/>
                <a:sym typeface="Quattrocento Sans"/>
              </a:rPr>
              <a:t> is connected to </a:t>
            </a:r>
            <a:r>
              <a:rPr lang="en-US" sz="1800" b="1">
                <a:solidFill>
                  <a:schemeClr val="dk1"/>
                </a:solidFill>
                <a:latin typeface="Quattrocento Sans"/>
                <a:ea typeface="Quattrocento Sans"/>
                <a:cs typeface="Quattrocento Sans"/>
                <a:sym typeface="Quattrocento Sans"/>
              </a:rPr>
              <a:t>t</a:t>
            </a:r>
            <a:r>
              <a:rPr lang="en-US" sz="1800">
                <a:solidFill>
                  <a:schemeClr val="dk1"/>
                </a:solidFill>
                <a:latin typeface="Quattrocento Sans"/>
                <a:ea typeface="Quattrocento Sans"/>
                <a:cs typeface="Quattrocento Sans"/>
                <a:sym typeface="Quattrocento Sans"/>
              </a:rPr>
              <a:t>, that means </a:t>
            </a:r>
            <a:r>
              <a:rPr lang="en-US" sz="1800" b="1">
                <a:solidFill>
                  <a:schemeClr val="dk1"/>
                </a:solidFill>
                <a:latin typeface="Quattrocento Sans"/>
                <a:ea typeface="Quattrocento Sans"/>
                <a:cs typeface="Quattrocento Sans"/>
                <a:sym typeface="Quattrocento Sans"/>
              </a:rPr>
              <a:t>s</a:t>
            </a:r>
            <a:r>
              <a:rPr lang="en-US" sz="1800">
                <a:solidFill>
                  <a:schemeClr val="dk1"/>
                </a:solidFill>
                <a:latin typeface="Quattrocento Sans"/>
                <a:ea typeface="Quattrocento Sans"/>
                <a:cs typeface="Quattrocento Sans"/>
                <a:sym typeface="Quattrocento Sans"/>
              </a:rPr>
              <a:t> is also connected to </a:t>
            </a:r>
            <a:r>
              <a:rPr lang="en-US" sz="1800" b="1">
                <a:solidFill>
                  <a:schemeClr val="dk1"/>
                </a:solidFill>
                <a:latin typeface="Quattrocento Sans"/>
                <a:ea typeface="Quattrocento Sans"/>
                <a:cs typeface="Quattrocento Sans"/>
                <a:sym typeface="Quattrocento Sans"/>
              </a:rPr>
              <a:t>t</a:t>
            </a:r>
            <a:r>
              <a:rPr lang="en-US" sz="1800">
                <a:solidFill>
                  <a:schemeClr val="dk1"/>
                </a:solidFill>
                <a:latin typeface="Quattrocento Sans"/>
                <a:ea typeface="Quattrocento Sans"/>
                <a:cs typeface="Quattrocento Sans"/>
                <a:sym typeface="Quattrocento Sans"/>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fade">
                                      <p:cBhvr>
                                        <p:cTn id="7" dur="1"/>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6"/>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s-t Connectivity Problem with Recursion</a:t>
            </a:r>
            <a:endParaRPr dirty="0"/>
          </a:p>
        </p:txBody>
      </p:sp>
      <p:sp>
        <p:nvSpPr>
          <p:cNvPr id="267" name="Google Shape;267;p26"/>
          <p:cNvSpPr txBox="1">
            <a:spLocks noGrp="1"/>
          </p:cNvSpPr>
          <p:nvPr>
            <p:ph type="body" idx="1"/>
          </p:nvPr>
        </p:nvSpPr>
        <p:spPr>
          <a:xfrm>
            <a:off x="838200" y="1371600"/>
            <a:ext cx="10515600" cy="642727"/>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a:t>Solution: Mark each node as visited!</a:t>
            </a:r>
            <a:endParaRPr/>
          </a:p>
        </p:txBody>
      </p:sp>
      <p:sp>
        <p:nvSpPr>
          <p:cNvPr id="268" name="Google Shape;268;p26"/>
          <p:cNvSpPr txBox="1"/>
          <p:nvPr/>
        </p:nvSpPr>
        <p:spPr>
          <a:xfrm>
            <a:off x="1199394" y="1901332"/>
            <a:ext cx="5475900" cy="4585800"/>
          </a:xfrm>
          <a:prstGeom prst="rect">
            <a:avLst/>
          </a:prstGeom>
          <a:solidFill>
            <a:srgbClr val="FAFAFA"/>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spcBef>
                <a:spcPts val="0"/>
              </a:spcBef>
              <a:spcAft>
                <a:spcPts val="0"/>
              </a:spcAft>
              <a:buClr>
                <a:schemeClr val="dk1"/>
              </a:buClr>
              <a:buSzPts val="1100"/>
              <a:buFont typeface="Noto Sans Symbols"/>
              <a:buNone/>
            </a:pPr>
            <a:r>
              <a:rPr lang="en-US" sz="1800" b="0">
                <a:solidFill>
                  <a:srgbClr val="1D9AA1"/>
                </a:solidFill>
                <a:highlight>
                  <a:srgbClr val="E6DAFF"/>
                </a:highlight>
                <a:latin typeface="Consolas"/>
                <a:ea typeface="Consolas"/>
                <a:cs typeface="Consolas"/>
                <a:sym typeface="Consolas"/>
              </a:rPr>
              <a:t>Set</a:t>
            </a:r>
            <a:r>
              <a:rPr lang="en-US" sz="1800" b="0">
                <a:solidFill>
                  <a:srgbClr val="000000"/>
                </a:solidFill>
                <a:highlight>
                  <a:srgbClr val="E6DAFF"/>
                </a:highlight>
                <a:latin typeface="Consolas"/>
                <a:ea typeface="Consolas"/>
                <a:cs typeface="Consolas"/>
                <a:sym typeface="Consolas"/>
              </a:rPr>
              <a:t>&lt;</a:t>
            </a:r>
            <a:r>
              <a:rPr lang="en-US" sz="1800" b="0">
                <a:solidFill>
                  <a:srgbClr val="1D9AA1"/>
                </a:solidFill>
                <a:highlight>
                  <a:srgbClr val="E6DAFF"/>
                </a:highlight>
                <a:latin typeface="Consolas"/>
                <a:ea typeface="Consolas"/>
                <a:cs typeface="Consolas"/>
                <a:sym typeface="Consolas"/>
              </a:rPr>
              <a:t>Vertex</a:t>
            </a:r>
            <a:r>
              <a:rPr lang="en-US" sz="1800" b="0">
                <a:solidFill>
                  <a:srgbClr val="000000"/>
                </a:solidFill>
                <a:highlight>
                  <a:srgbClr val="E6DAFF"/>
                </a:highlight>
                <a:latin typeface="Consolas"/>
                <a:ea typeface="Consolas"/>
                <a:cs typeface="Consolas"/>
                <a:sym typeface="Consolas"/>
              </a:rPr>
              <a:t>&gt; visited;  </a:t>
            </a:r>
            <a:r>
              <a:rPr lang="en-US" sz="1800" b="0">
                <a:solidFill>
                  <a:srgbClr val="595959"/>
                </a:solidFill>
                <a:highlight>
                  <a:srgbClr val="E6DAFF"/>
                </a:highlight>
                <a:latin typeface="Consolas"/>
                <a:ea typeface="Consolas"/>
                <a:cs typeface="Consolas"/>
                <a:sym typeface="Consolas"/>
              </a:rPr>
              <a:t>// assume global</a:t>
            </a:r>
            <a:endParaRPr sz="1800" b="1">
              <a:solidFill>
                <a:schemeClr val="dk1"/>
              </a:solidFill>
              <a:highlight>
                <a:srgbClr val="E6DAFF"/>
              </a:highlight>
              <a:latin typeface="Consolas"/>
              <a:ea typeface="Consolas"/>
              <a:cs typeface="Consolas"/>
              <a:sym typeface="Consolas"/>
            </a:endParaRPr>
          </a:p>
          <a:p>
            <a:pPr marL="0" marR="0" lvl="0" indent="0" algn="l" rtl="0">
              <a:spcBef>
                <a:spcPts val="0"/>
              </a:spcBef>
              <a:spcAft>
                <a:spcPts val="0"/>
              </a:spcAft>
              <a:buClr>
                <a:schemeClr val="dk1"/>
              </a:buClr>
              <a:buSzPts val="1100"/>
              <a:buFont typeface="Noto Sans Symbols"/>
              <a:buNone/>
            </a:pPr>
            <a:r>
              <a:rPr lang="en-US" sz="1867" b="1">
                <a:solidFill>
                  <a:schemeClr val="dk1"/>
                </a:solidFill>
                <a:latin typeface="Consolas"/>
                <a:ea typeface="Consolas"/>
                <a:cs typeface="Consolas"/>
                <a:sym typeface="Consolas"/>
              </a:rPr>
              <a:t>connected</a:t>
            </a:r>
            <a:r>
              <a:rPr lang="en-US" sz="1867" b="0">
                <a:solidFill>
                  <a:schemeClr val="dk1"/>
                </a:solidFill>
                <a:latin typeface="Consolas"/>
                <a:ea typeface="Consolas"/>
                <a:cs typeface="Consolas"/>
                <a:sym typeface="Consolas"/>
              </a:rPr>
              <a:t>(</a:t>
            </a:r>
            <a:r>
              <a:rPr lang="en-US" sz="1867" b="0">
                <a:solidFill>
                  <a:schemeClr val="accent3"/>
                </a:solidFill>
                <a:latin typeface="Consolas"/>
                <a:ea typeface="Consolas"/>
                <a:cs typeface="Consolas"/>
                <a:sym typeface="Consolas"/>
              </a:rPr>
              <a:t>Vertex</a:t>
            </a:r>
            <a:r>
              <a:rPr lang="en-US" sz="1867" b="0">
                <a:solidFill>
                  <a:schemeClr val="dk1"/>
                </a:solidFill>
                <a:latin typeface="Consolas"/>
                <a:ea typeface="Consolas"/>
                <a:cs typeface="Consolas"/>
                <a:sym typeface="Consolas"/>
              </a:rPr>
              <a:t> s, </a:t>
            </a:r>
            <a:r>
              <a:rPr lang="en-US" sz="1867" b="0">
                <a:solidFill>
                  <a:schemeClr val="accent3"/>
                </a:solidFill>
                <a:latin typeface="Consolas"/>
                <a:ea typeface="Consolas"/>
                <a:cs typeface="Consolas"/>
                <a:sym typeface="Consolas"/>
              </a:rPr>
              <a:t>Vertex</a:t>
            </a:r>
            <a:r>
              <a:rPr lang="en-US" sz="1867" b="0">
                <a:solidFill>
                  <a:schemeClr val="dk1"/>
                </a:solidFill>
                <a:latin typeface="Consolas"/>
                <a:ea typeface="Consolas"/>
                <a:cs typeface="Consolas"/>
                <a:sym typeface="Consolas"/>
              </a:rPr>
              <a:t> t) {</a:t>
            </a:r>
            <a:endParaRPr sz="1800" b="0">
              <a:solidFill>
                <a:srgbClr val="595959"/>
              </a:solidFill>
              <a:highlight>
                <a:srgbClr val="0FB9B1"/>
              </a:highlight>
              <a:latin typeface="Consolas"/>
              <a:ea typeface="Consolas"/>
              <a:cs typeface="Consolas"/>
              <a:sym typeface="Consolas"/>
            </a:endParaRPr>
          </a:p>
          <a:p>
            <a:pPr marL="0" marR="0" lvl="0" indent="0" algn="l" rtl="0">
              <a:spcBef>
                <a:spcPts val="0"/>
              </a:spcBef>
              <a:spcAft>
                <a:spcPts val="0"/>
              </a:spcAft>
              <a:buClr>
                <a:schemeClr val="dk1"/>
              </a:buClr>
              <a:buSzPts val="1100"/>
              <a:buFont typeface="Noto Sans Symbols"/>
              <a:buNone/>
            </a:pPr>
            <a:r>
              <a:rPr lang="en-US" sz="1800" b="0">
                <a:solidFill>
                  <a:srgbClr val="000000"/>
                </a:solidFill>
                <a:latin typeface="Consolas"/>
                <a:ea typeface="Consolas"/>
                <a:cs typeface="Consolas"/>
                <a:sym typeface="Consolas"/>
              </a:rPr>
              <a:t>  </a:t>
            </a:r>
            <a:r>
              <a:rPr lang="en-US" sz="1867" b="0">
                <a:solidFill>
                  <a:schemeClr val="accent2"/>
                </a:solidFill>
                <a:latin typeface="Consolas"/>
                <a:ea typeface="Consolas"/>
                <a:cs typeface="Consolas"/>
                <a:sym typeface="Consolas"/>
              </a:rPr>
              <a:t>if</a:t>
            </a:r>
            <a:r>
              <a:rPr lang="en-US" sz="1867" b="0">
                <a:solidFill>
                  <a:schemeClr val="dk1"/>
                </a:solidFill>
                <a:latin typeface="Consolas"/>
                <a:ea typeface="Consolas"/>
                <a:cs typeface="Consolas"/>
                <a:sym typeface="Consolas"/>
              </a:rPr>
              <a:t> (s == t) {</a:t>
            </a:r>
            <a:endParaRPr/>
          </a:p>
          <a:p>
            <a:pPr marL="0" marR="0" lvl="0" indent="0" algn="l" rtl="0">
              <a:spcBef>
                <a:spcPts val="0"/>
              </a:spcBef>
              <a:spcAft>
                <a:spcPts val="0"/>
              </a:spcAft>
              <a:buClr>
                <a:schemeClr val="dk1"/>
              </a:buClr>
              <a:buSzPts val="1100"/>
              <a:buFont typeface="Noto Sans Symbols"/>
              <a:buNone/>
            </a:pPr>
            <a:r>
              <a:rPr lang="en-US" sz="1867" b="0">
                <a:solidFill>
                  <a:schemeClr val="dk1"/>
                </a:solidFill>
                <a:latin typeface="Consolas"/>
                <a:ea typeface="Consolas"/>
                <a:cs typeface="Consolas"/>
                <a:sym typeface="Consolas"/>
              </a:rPr>
              <a:t>    </a:t>
            </a:r>
            <a:r>
              <a:rPr lang="en-US" sz="1867" b="0">
                <a:solidFill>
                  <a:schemeClr val="accent2"/>
                </a:solidFill>
                <a:latin typeface="Consolas"/>
                <a:ea typeface="Consolas"/>
                <a:cs typeface="Consolas"/>
                <a:sym typeface="Consolas"/>
              </a:rPr>
              <a:t>return</a:t>
            </a:r>
            <a:r>
              <a:rPr lang="en-US" sz="1867" b="0">
                <a:solidFill>
                  <a:schemeClr val="dk1"/>
                </a:solidFill>
                <a:latin typeface="Consolas"/>
                <a:ea typeface="Consolas"/>
                <a:cs typeface="Consolas"/>
                <a:sym typeface="Consolas"/>
              </a:rPr>
              <a:t> true;</a:t>
            </a:r>
            <a:endParaRPr/>
          </a:p>
          <a:p>
            <a:pPr marL="0" marR="0" lvl="0" indent="0" algn="l" rtl="0">
              <a:spcBef>
                <a:spcPts val="0"/>
              </a:spcBef>
              <a:spcAft>
                <a:spcPts val="0"/>
              </a:spcAft>
              <a:buClr>
                <a:schemeClr val="dk1"/>
              </a:buClr>
              <a:buSzPts val="1100"/>
              <a:buFont typeface="Noto Sans Symbols"/>
              <a:buNone/>
            </a:pPr>
            <a:r>
              <a:rPr lang="en-US" sz="1867" b="0">
                <a:solidFill>
                  <a:schemeClr val="dk1"/>
                </a:solidFill>
                <a:latin typeface="Consolas"/>
                <a:ea typeface="Consolas"/>
                <a:cs typeface="Consolas"/>
                <a:sym typeface="Consolas"/>
              </a:rPr>
              <a:t>  } </a:t>
            </a:r>
            <a:r>
              <a:rPr lang="en-US" sz="1867" b="0">
                <a:solidFill>
                  <a:schemeClr val="accent2"/>
                </a:solidFill>
                <a:latin typeface="Consolas"/>
                <a:ea typeface="Consolas"/>
                <a:cs typeface="Consolas"/>
                <a:sym typeface="Consolas"/>
              </a:rPr>
              <a:t>else</a:t>
            </a:r>
            <a:r>
              <a:rPr lang="en-US" sz="1867"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867" b="0">
                <a:solidFill>
                  <a:schemeClr val="dk1"/>
                </a:solidFill>
                <a:latin typeface="Consolas"/>
                <a:ea typeface="Consolas"/>
                <a:cs typeface="Consolas"/>
                <a:sym typeface="Consolas"/>
              </a:rPr>
              <a:t>    </a:t>
            </a:r>
            <a:r>
              <a:rPr lang="en-US" sz="1867" b="0">
                <a:solidFill>
                  <a:schemeClr val="dk1"/>
                </a:solidFill>
                <a:highlight>
                  <a:srgbClr val="E6DAFF"/>
                </a:highlight>
                <a:latin typeface="Consolas"/>
                <a:ea typeface="Consolas"/>
                <a:cs typeface="Consolas"/>
                <a:sym typeface="Consolas"/>
              </a:rPr>
              <a:t>visited.</a:t>
            </a:r>
            <a:r>
              <a:rPr lang="en-US" sz="1867" b="1">
                <a:solidFill>
                  <a:schemeClr val="dk1"/>
                </a:solidFill>
                <a:highlight>
                  <a:srgbClr val="E6DAFF"/>
                </a:highlight>
                <a:latin typeface="Consolas"/>
                <a:ea typeface="Consolas"/>
                <a:cs typeface="Consolas"/>
                <a:sym typeface="Consolas"/>
              </a:rPr>
              <a:t>add</a:t>
            </a:r>
            <a:r>
              <a:rPr lang="en-US" sz="1867" b="0">
                <a:solidFill>
                  <a:schemeClr val="dk1"/>
                </a:solidFill>
                <a:highlight>
                  <a:srgbClr val="E6DAFF"/>
                </a:highlight>
                <a:latin typeface="Consolas"/>
                <a:ea typeface="Consolas"/>
                <a:cs typeface="Consolas"/>
                <a:sym typeface="Consolas"/>
              </a:rPr>
              <a:t>(s);</a:t>
            </a:r>
            <a:endParaRPr>
              <a:highlight>
                <a:srgbClr val="E6DAFF"/>
              </a:highlight>
            </a:endParaRPr>
          </a:p>
          <a:p>
            <a:pPr marL="0" marR="0" lvl="0" indent="0" algn="l" rtl="0">
              <a:spcBef>
                <a:spcPts val="0"/>
              </a:spcBef>
              <a:spcAft>
                <a:spcPts val="0"/>
              </a:spcAft>
              <a:buClr>
                <a:schemeClr val="dk1"/>
              </a:buClr>
              <a:buSzPts val="1100"/>
              <a:buFont typeface="Noto Sans Symbols"/>
              <a:buNone/>
            </a:pPr>
            <a:r>
              <a:rPr lang="en-US" sz="1867" b="0">
                <a:solidFill>
                  <a:schemeClr val="dk1"/>
                </a:solidFill>
                <a:latin typeface="Consolas"/>
                <a:ea typeface="Consolas"/>
                <a:cs typeface="Consolas"/>
                <a:sym typeface="Consolas"/>
              </a:rPr>
              <a:t>    </a:t>
            </a:r>
            <a:r>
              <a:rPr lang="en-US" sz="1867" b="0">
                <a:solidFill>
                  <a:schemeClr val="accent2"/>
                </a:solidFill>
                <a:latin typeface="Consolas"/>
                <a:ea typeface="Consolas"/>
                <a:cs typeface="Consolas"/>
                <a:sym typeface="Consolas"/>
              </a:rPr>
              <a:t>for</a:t>
            </a:r>
            <a:r>
              <a:rPr lang="en-US" sz="1867" b="0">
                <a:solidFill>
                  <a:schemeClr val="dk1"/>
                </a:solidFill>
                <a:latin typeface="Consolas"/>
                <a:ea typeface="Consolas"/>
                <a:cs typeface="Consolas"/>
                <a:sym typeface="Consolas"/>
              </a:rPr>
              <a:t> (</a:t>
            </a:r>
            <a:r>
              <a:rPr lang="en-US" sz="1867" b="0">
                <a:solidFill>
                  <a:schemeClr val="accent3"/>
                </a:solidFill>
                <a:latin typeface="Consolas"/>
                <a:ea typeface="Consolas"/>
                <a:cs typeface="Consolas"/>
                <a:sym typeface="Consolas"/>
              </a:rPr>
              <a:t>Vertex</a:t>
            </a:r>
            <a:r>
              <a:rPr lang="en-US" sz="1867" b="0">
                <a:solidFill>
                  <a:schemeClr val="dk1"/>
                </a:solidFill>
                <a:latin typeface="Consolas"/>
                <a:ea typeface="Consolas"/>
                <a:cs typeface="Consolas"/>
                <a:sym typeface="Consolas"/>
              </a:rPr>
              <a:t> n : s.neighbors) {</a:t>
            </a:r>
            <a:endParaRPr/>
          </a:p>
          <a:p>
            <a:pPr marL="0" marR="0" lvl="0" indent="0" algn="l" rtl="0">
              <a:spcBef>
                <a:spcPts val="0"/>
              </a:spcBef>
              <a:spcAft>
                <a:spcPts val="0"/>
              </a:spcAft>
              <a:buClr>
                <a:schemeClr val="dk1"/>
              </a:buClr>
              <a:buSzPts val="1100"/>
              <a:buFont typeface="Noto Sans Symbols"/>
              <a:buNone/>
            </a:pPr>
            <a:r>
              <a:rPr lang="en-US" sz="1867" b="0">
                <a:solidFill>
                  <a:srgbClr val="C00000"/>
                </a:solidFill>
                <a:latin typeface="Consolas"/>
                <a:ea typeface="Consolas"/>
                <a:cs typeface="Consolas"/>
                <a:sym typeface="Consolas"/>
              </a:rPr>
              <a:t>      </a:t>
            </a:r>
            <a:r>
              <a:rPr lang="en-US" sz="1867" b="0">
                <a:solidFill>
                  <a:schemeClr val="accent2"/>
                </a:solidFill>
                <a:highlight>
                  <a:srgbClr val="E6DAFF"/>
                </a:highlight>
                <a:latin typeface="Consolas"/>
                <a:ea typeface="Consolas"/>
                <a:cs typeface="Consolas"/>
                <a:sym typeface="Consolas"/>
              </a:rPr>
              <a:t>if</a:t>
            </a:r>
            <a:r>
              <a:rPr lang="en-US" sz="1867" b="0">
                <a:solidFill>
                  <a:schemeClr val="dk1"/>
                </a:solidFill>
                <a:highlight>
                  <a:srgbClr val="E6DAFF"/>
                </a:highlight>
                <a:latin typeface="Consolas"/>
                <a:ea typeface="Consolas"/>
                <a:cs typeface="Consolas"/>
                <a:sym typeface="Consolas"/>
              </a:rPr>
              <a:t> (!visited.</a:t>
            </a:r>
            <a:r>
              <a:rPr lang="en-US" sz="1867" b="1">
                <a:solidFill>
                  <a:schemeClr val="dk1"/>
                </a:solidFill>
                <a:highlight>
                  <a:srgbClr val="E6DAFF"/>
                </a:highlight>
                <a:latin typeface="Consolas"/>
                <a:ea typeface="Consolas"/>
                <a:cs typeface="Consolas"/>
                <a:sym typeface="Consolas"/>
              </a:rPr>
              <a:t>contains</a:t>
            </a:r>
            <a:r>
              <a:rPr lang="en-US" sz="1867" b="0">
                <a:solidFill>
                  <a:schemeClr val="dk1"/>
                </a:solidFill>
                <a:highlight>
                  <a:srgbClr val="E6DAFF"/>
                </a:highlight>
                <a:latin typeface="Consolas"/>
                <a:ea typeface="Consolas"/>
                <a:cs typeface="Consolas"/>
                <a:sym typeface="Consolas"/>
              </a:rPr>
              <a:t>(n)) {</a:t>
            </a:r>
            <a:endParaRPr>
              <a:highlight>
                <a:srgbClr val="E6DAFF"/>
              </a:highlight>
            </a:endParaRPr>
          </a:p>
          <a:p>
            <a:pPr marL="0" marR="0" lvl="0" indent="0" algn="l" rtl="0">
              <a:spcBef>
                <a:spcPts val="0"/>
              </a:spcBef>
              <a:spcAft>
                <a:spcPts val="0"/>
              </a:spcAft>
              <a:buClr>
                <a:schemeClr val="dk1"/>
              </a:buClr>
              <a:buSzPts val="1100"/>
              <a:buFont typeface="Noto Sans Symbols"/>
              <a:buNone/>
            </a:pPr>
            <a:r>
              <a:rPr lang="en-US" sz="1867" b="0">
                <a:solidFill>
                  <a:schemeClr val="dk1"/>
                </a:solidFill>
                <a:latin typeface="Consolas"/>
                <a:ea typeface="Consolas"/>
                <a:cs typeface="Consolas"/>
                <a:sym typeface="Consolas"/>
              </a:rPr>
              <a:t>        </a:t>
            </a:r>
            <a:r>
              <a:rPr lang="en-US" sz="1867" b="0">
                <a:solidFill>
                  <a:schemeClr val="accent2"/>
                </a:solidFill>
                <a:latin typeface="Consolas"/>
                <a:ea typeface="Consolas"/>
                <a:cs typeface="Consolas"/>
                <a:sym typeface="Consolas"/>
              </a:rPr>
              <a:t>if</a:t>
            </a:r>
            <a:r>
              <a:rPr lang="en-US" sz="1867" b="0">
                <a:solidFill>
                  <a:schemeClr val="dk1"/>
                </a:solidFill>
                <a:latin typeface="Consolas"/>
                <a:ea typeface="Consolas"/>
                <a:cs typeface="Consolas"/>
                <a:sym typeface="Consolas"/>
              </a:rPr>
              <a:t> (</a:t>
            </a:r>
            <a:r>
              <a:rPr lang="en-US" sz="1867" b="1">
                <a:solidFill>
                  <a:schemeClr val="dk1"/>
                </a:solidFill>
                <a:latin typeface="Consolas"/>
                <a:ea typeface="Consolas"/>
                <a:cs typeface="Consolas"/>
                <a:sym typeface="Consolas"/>
              </a:rPr>
              <a:t>connected</a:t>
            </a:r>
            <a:r>
              <a:rPr lang="en-US" sz="1867" b="0">
                <a:solidFill>
                  <a:schemeClr val="dk1"/>
                </a:solidFill>
                <a:latin typeface="Consolas"/>
                <a:ea typeface="Consolas"/>
                <a:cs typeface="Consolas"/>
                <a:sym typeface="Consolas"/>
              </a:rPr>
              <a:t>(n, t)) {</a:t>
            </a:r>
            <a:endParaRPr/>
          </a:p>
          <a:p>
            <a:pPr marL="0" marR="0" lvl="0" indent="0" algn="l" rtl="0">
              <a:spcBef>
                <a:spcPts val="0"/>
              </a:spcBef>
              <a:spcAft>
                <a:spcPts val="0"/>
              </a:spcAft>
              <a:buClr>
                <a:schemeClr val="dk1"/>
              </a:buClr>
              <a:buSzPts val="1100"/>
              <a:buFont typeface="Noto Sans Symbols"/>
              <a:buNone/>
            </a:pPr>
            <a:r>
              <a:rPr lang="en-US" sz="1867" b="0">
                <a:solidFill>
                  <a:schemeClr val="dk1"/>
                </a:solidFill>
                <a:latin typeface="Consolas"/>
                <a:ea typeface="Consolas"/>
                <a:cs typeface="Consolas"/>
                <a:sym typeface="Consolas"/>
              </a:rPr>
              <a:t>          </a:t>
            </a:r>
            <a:r>
              <a:rPr lang="en-US" sz="1867" b="0">
                <a:solidFill>
                  <a:schemeClr val="accent2"/>
                </a:solidFill>
                <a:latin typeface="Consolas"/>
                <a:ea typeface="Consolas"/>
                <a:cs typeface="Consolas"/>
                <a:sym typeface="Consolas"/>
              </a:rPr>
              <a:t>return</a:t>
            </a:r>
            <a:r>
              <a:rPr lang="en-US" sz="1867" b="0">
                <a:solidFill>
                  <a:schemeClr val="dk1"/>
                </a:solidFill>
                <a:latin typeface="Consolas"/>
                <a:ea typeface="Consolas"/>
                <a:cs typeface="Consolas"/>
                <a:sym typeface="Consolas"/>
              </a:rPr>
              <a:t> </a:t>
            </a:r>
            <a:r>
              <a:rPr lang="en-US" sz="1867" b="0">
                <a:solidFill>
                  <a:schemeClr val="accent5"/>
                </a:solidFill>
                <a:latin typeface="Consolas"/>
                <a:ea typeface="Consolas"/>
                <a:cs typeface="Consolas"/>
                <a:sym typeface="Consolas"/>
              </a:rPr>
              <a:t>true</a:t>
            </a:r>
            <a:r>
              <a:rPr lang="en-US" sz="1867" b="0">
                <a:solidFill>
                  <a:schemeClr val="dk1"/>
                </a:solidFill>
                <a:latin typeface="Consolas"/>
                <a:ea typeface="Consolas"/>
                <a:cs typeface="Consolas"/>
                <a:sym typeface="Consolas"/>
              </a:rPr>
              <a:t>;</a:t>
            </a:r>
            <a:endParaRPr/>
          </a:p>
          <a:p>
            <a:pPr marL="0" marR="0" lvl="0" indent="0" algn="l" rtl="0">
              <a:spcBef>
                <a:spcPts val="0"/>
              </a:spcBef>
              <a:spcAft>
                <a:spcPts val="0"/>
              </a:spcAft>
              <a:buClr>
                <a:schemeClr val="dk1"/>
              </a:buClr>
              <a:buSzPts val="1100"/>
              <a:buFont typeface="Noto Sans Symbols"/>
              <a:buNone/>
            </a:pPr>
            <a:r>
              <a:rPr lang="en-US" sz="1867"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867"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867"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867" b="0">
                <a:solidFill>
                  <a:schemeClr val="dk1"/>
                </a:solidFill>
                <a:latin typeface="Consolas"/>
                <a:ea typeface="Consolas"/>
                <a:cs typeface="Consolas"/>
                <a:sym typeface="Consolas"/>
              </a:rPr>
              <a:t>    </a:t>
            </a:r>
            <a:r>
              <a:rPr lang="en-US" sz="1867" b="0">
                <a:solidFill>
                  <a:schemeClr val="accent2"/>
                </a:solidFill>
                <a:latin typeface="Consolas"/>
                <a:ea typeface="Consolas"/>
                <a:cs typeface="Consolas"/>
                <a:sym typeface="Consolas"/>
              </a:rPr>
              <a:t>return</a:t>
            </a:r>
            <a:r>
              <a:rPr lang="en-US" sz="1867" b="0">
                <a:solidFill>
                  <a:schemeClr val="dk1"/>
                </a:solidFill>
                <a:latin typeface="Consolas"/>
                <a:ea typeface="Consolas"/>
                <a:cs typeface="Consolas"/>
                <a:sym typeface="Consolas"/>
              </a:rPr>
              <a:t> </a:t>
            </a:r>
            <a:r>
              <a:rPr lang="en-US" sz="1867" b="0">
                <a:solidFill>
                  <a:schemeClr val="accent5"/>
                </a:solidFill>
                <a:latin typeface="Consolas"/>
                <a:ea typeface="Consolas"/>
                <a:cs typeface="Consolas"/>
                <a:sym typeface="Consolas"/>
              </a:rPr>
              <a:t>false</a:t>
            </a:r>
            <a:r>
              <a:rPr lang="en-US" sz="1867" b="0">
                <a:solidFill>
                  <a:schemeClr val="dk1"/>
                </a:solidFill>
                <a:latin typeface="Consolas"/>
                <a:ea typeface="Consolas"/>
                <a:cs typeface="Consolas"/>
                <a:sym typeface="Consolas"/>
              </a:rPr>
              <a:t>;</a:t>
            </a:r>
            <a:endParaRPr/>
          </a:p>
          <a:p>
            <a:pPr marL="0" marR="0" lvl="0" indent="0" algn="l" rtl="0">
              <a:spcBef>
                <a:spcPts val="0"/>
              </a:spcBef>
              <a:spcAft>
                <a:spcPts val="0"/>
              </a:spcAft>
              <a:buClr>
                <a:schemeClr val="dk1"/>
              </a:buClr>
              <a:buSzPts val="1100"/>
              <a:buFont typeface="Noto Sans Symbols"/>
              <a:buNone/>
            </a:pPr>
            <a:r>
              <a:rPr lang="en-US" sz="1867"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867" b="0">
                <a:solidFill>
                  <a:schemeClr val="dk1"/>
                </a:solidFill>
                <a:latin typeface="Consolas"/>
                <a:ea typeface="Consolas"/>
                <a:cs typeface="Consolas"/>
                <a:sym typeface="Consolas"/>
              </a:rPr>
              <a:t>}</a:t>
            </a:r>
            <a:endParaRPr/>
          </a:p>
        </p:txBody>
      </p:sp>
      <p:sp>
        <p:nvSpPr>
          <p:cNvPr id="269" name="Google Shape;269;p26"/>
          <p:cNvSpPr txBox="1"/>
          <p:nvPr/>
        </p:nvSpPr>
        <p:spPr>
          <a:xfrm>
            <a:off x="7776621" y="5078000"/>
            <a:ext cx="41400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Quattrocento Sans"/>
                <a:ea typeface="Quattrocento Sans"/>
                <a:cs typeface="Quattrocento Sans"/>
                <a:sym typeface="Quattrocento Sans"/>
              </a:rPr>
              <a:t>This general approach for crawling through a graph is going to be the basis for a LOT of algorithms!</a:t>
            </a:r>
            <a:endParaRPr/>
          </a:p>
        </p:txBody>
      </p:sp>
      <p:grpSp>
        <p:nvGrpSpPr>
          <p:cNvPr id="270" name="Google Shape;270;p26"/>
          <p:cNvGrpSpPr/>
          <p:nvPr/>
        </p:nvGrpSpPr>
        <p:grpSpPr>
          <a:xfrm>
            <a:off x="7460815" y="1872836"/>
            <a:ext cx="4272489" cy="2179690"/>
            <a:chOff x="3561846" y="2711584"/>
            <a:chExt cx="3204447" cy="1634808"/>
          </a:xfrm>
        </p:grpSpPr>
        <p:sp>
          <p:nvSpPr>
            <p:cNvPr id="271" name="Google Shape;271;p26"/>
            <p:cNvSpPr/>
            <p:nvPr/>
          </p:nvSpPr>
          <p:spPr>
            <a:xfrm>
              <a:off x="4419916" y="3029859"/>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1</a:t>
              </a:r>
              <a:endParaRPr sz="2133" b="0" i="0" u="none" strike="noStrike" cap="none">
                <a:solidFill>
                  <a:srgbClr val="000000"/>
                </a:solidFill>
                <a:latin typeface="Calibri"/>
                <a:ea typeface="Calibri"/>
                <a:cs typeface="Calibri"/>
                <a:sym typeface="Calibri"/>
              </a:endParaRPr>
            </a:p>
          </p:txBody>
        </p:sp>
        <p:sp>
          <p:nvSpPr>
            <p:cNvPr id="272" name="Google Shape;272;p26"/>
            <p:cNvSpPr/>
            <p:nvPr/>
          </p:nvSpPr>
          <p:spPr>
            <a:xfrm>
              <a:off x="4533375" y="3648838"/>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2</a:t>
              </a:r>
              <a:endParaRPr sz="2133" b="0" i="0" u="none" strike="noStrike" cap="none">
                <a:solidFill>
                  <a:srgbClr val="000000"/>
                </a:solidFill>
                <a:latin typeface="Calibri"/>
                <a:ea typeface="Calibri"/>
                <a:cs typeface="Calibri"/>
                <a:sym typeface="Calibri"/>
              </a:endParaRPr>
            </a:p>
          </p:txBody>
        </p:sp>
        <p:sp>
          <p:nvSpPr>
            <p:cNvPr id="273" name="Google Shape;273;p26"/>
            <p:cNvSpPr/>
            <p:nvPr/>
          </p:nvSpPr>
          <p:spPr>
            <a:xfrm>
              <a:off x="5073800" y="2711584"/>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3</a:t>
              </a:r>
              <a:endParaRPr sz="2133" b="0" i="0" u="none" strike="noStrike" cap="none">
                <a:solidFill>
                  <a:srgbClr val="000000"/>
                </a:solidFill>
                <a:latin typeface="Calibri"/>
                <a:ea typeface="Calibri"/>
                <a:cs typeface="Calibri"/>
                <a:sym typeface="Calibri"/>
              </a:endParaRPr>
            </a:p>
          </p:txBody>
        </p:sp>
        <p:sp>
          <p:nvSpPr>
            <p:cNvPr id="274" name="Google Shape;274;p26"/>
            <p:cNvSpPr/>
            <p:nvPr/>
          </p:nvSpPr>
          <p:spPr>
            <a:xfrm>
              <a:off x="5048800" y="3282759"/>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4</a:t>
              </a:r>
              <a:endParaRPr sz="2133" b="0" i="0" u="none" strike="noStrike" cap="none">
                <a:solidFill>
                  <a:srgbClr val="000000"/>
                </a:solidFill>
                <a:latin typeface="Calibri"/>
                <a:ea typeface="Calibri"/>
                <a:cs typeface="Calibri"/>
                <a:sym typeface="Calibri"/>
              </a:endParaRPr>
            </a:p>
          </p:txBody>
        </p:sp>
        <p:sp>
          <p:nvSpPr>
            <p:cNvPr id="275" name="Google Shape;275;p26"/>
            <p:cNvSpPr/>
            <p:nvPr/>
          </p:nvSpPr>
          <p:spPr>
            <a:xfrm>
              <a:off x="5389511" y="3761348"/>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5</a:t>
              </a:r>
              <a:endParaRPr sz="2133" b="0" i="0" u="none" strike="noStrike" cap="none">
                <a:solidFill>
                  <a:srgbClr val="000000"/>
                </a:solidFill>
                <a:latin typeface="Calibri"/>
                <a:ea typeface="Calibri"/>
                <a:cs typeface="Calibri"/>
                <a:sym typeface="Calibri"/>
              </a:endParaRPr>
            </a:p>
          </p:txBody>
        </p:sp>
        <p:sp>
          <p:nvSpPr>
            <p:cNvPr id="276" name="Google Shape;276;p26"/>
            <p:cNvSpPr/>
            <p:nvPr/>
          </p:nvSpPr>
          <p:spPr>
            <a:xfrm>
              <a:off x="5606359" y="2997184"/>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6</a:t>
              </a:r>
              <a:endParaRPr sz="2133" b="0" i="0" u="none" strike="noStrike" cap="none">
                <a:solidFill>
                  <a:srgbClr val="000000"/>
                </a:solidFill>
                <a:latin typeface="Calibri"/>
                <a:ea typeface="Calibri"/>
                <a:cs typeface="Calibri"/>
                <a:sym typeface="Calibri"/>
              </a:endParaRPr>
            </a:p>
          </p:txBody>
        </p:sp>
        <p:sp>
          <p:nvSpPr>
            <p:cNvPr id="277" name="Google Shape;277;p26"/>
            <p:cNvSpPr/>
            <p:nvPr/>
          </p:nvSpPr>
          <p:spPr>
            <a:xfrm>
              <a:off x="6056687" y="3444000"/>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1" i="0" u="none" strike="noStrike" cap="none">
                  <a:solidFill>
                    <a:srgbClr val="000000"/>
                  </a:solidFill>
                  <a:latin typeface="Calibri"/>
                  <a:ea typeface="Calibri"/>
                  <a:cs typeface="Calibri"/>
                  <a:sym typeface="Calibri"/>
                </a:rPr>
                <a:t>7</a:t>
              </a:r>
              <a:endParaRPr sz="2133" b="1" i="0" u="none" strike="noStrike" cap="none">
                <a:solidFill>
                  <a:srgbClr val="000000"/>
                </a:solidFill>
                <a:latin typeface="Calibri"/>
                <a:ea typeface="Calibri"/>
                <a:cs typeface="Calibri"/>
                <a:sym typeface="Calibri"/>
              </a:endParaRPr>
            </a:p>
          </p:txBody>
        </p:sp>
        <p:sp>
          <p:nvSpPr>
            <p:cNvPr id="278" name="Google Shape;278;p26"/>
            <p:cNvSpPr/>
            <p:nvPr/>
          </p:nvSpPr>
          <p:spPr>
            <a:xfrm>
              <a:off x="5048519" y="4093492"/>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8</a:t>
              </a:r>
              <a:endParaRPr sz="2133" b="0" i="0" u="none" strike="noStrike" cap="none">
                <a:solidFill>
                  <a:srgbClr val="000000"/>
                </a:solidFill>
                <a:latin typeface="Calibri"/>
                <a:ea typeface="Calibri"/>
                <a:cs typeface="Calibri"/>
                <a:sym typeface="Calibri"/>
              </a:endParaRPr>
            </a:p>
          </p:txBody>
        </p:sp>
        <p:cxnSp>
          <p:nvCxnSpPr>
            <p:cNvPr id="279" name="Google Shape;279;p26"/>
            <p:cNvCxnSpPr>
              <a:stCxn id="271" idx="2"/>
              <a:endCxn id="272" idx="0"/>
            </p:cNvCxnSpPr>
            <p:nvPr/>
          </p:nvCxnSpPr>
          <p:spPr>
            <a:xfrm>
              <a:off x="4578616" y="3282759"/>
              <a:ext cx="113400" cy="366000"/>
            </a:xfrm>
            <a:prstGeom prst="straightConnector1">
              <a:avLst/>
            </a:prstGeom>
            <a:noFill/>
            <a:ln w="19050" cap="flat" cmpd="sng">
              <a:solidFill>
                <a:schemeClr val="dk2"/>
              </a:solidFill>
              <a:prstDash val="solid"/>
              <a:round/>
              <a:headEnd type="none" w="sm" len="sm"/>
              <a:tailEnd type="none" w="sm" len="sm"/>
            </a:ln>
          </p:spPr>
        </p:cxnSp>
        <p:cxnSp>
          <p:nvCxnSpPr>
            <p:cNvPr id="280" name="Google Shape;280;p26"/>
            <p:cNvCxnSpPr>
              <a:stCxn id="271" idx="3"/>
              <a:endCxn id="274" idx="1"/>
            </p:cNvCxnSpPr>
            <p:nvPr/>
          </p:nvCxnSpPr>
          <p:spPr>
            <a:xfrm>
              <a:off x="4737316" y="3156309"/>
              <a:ext cx="311400" cy="252900"/>
            </a:xfrm>
            <a:prstGeom prst="straightConnector1">
              <a:avLst/>
            </a:prstGeom>
            <a:noFill/>
            <a:ln w="19050" cap="flat" cmpd="sng">
              <a:solidFill>
                <a:schemeClr val="dk2"/>
              </a:solidFill>
              <a:prstDash val="solid"/>
              <a:round/>
              <a:headEnd type="none" w="sm" len="sm"/>
              <a:tailEnd type="none" w="sm" len="sm"/>
            </a:ln>
          </p:spPr>
        </p:cxnSp>
        <p:cxnSp>
          <p:nvCxnSpPr>
            <p:cNvPr id="281" name="Google Shape;281;p26"/>
            <p:cNvCxnSpPr>
              <a:stCxn id="273" idx="2"/>
              <a:endCxn id="274" idx="0"/>
            </p:cNvCxnSpPr>
            <p:nvPr/>
          </p:nvCxnSpPr>
          <p:spPr>
            <a:xfrm flipH="1">
              <a:off x="5207600" y="2964484"/>
              <a:ext cx="24900" cy="318300"/>
            </a:xfrm>
            <a:prstGeom prst="straightConnector1">
              <a:avLst/>
            </a:prstGeom>
            <a:noFill/>
            <a:ln w="19050" cap="flat" cmpd="sng">
              <a:solidFill>
                <a:schemeClr val="dk2"/>
              </a:solidFill>
              <a:prstDash val="solid"/>
              <a:round/>
              <a:headEnd type="none" w="sm" len="sm"/>
              <a:tailEnd type="none" w="sm" len="sm"/>
            </a:ln>
          </p:spPr>
        </p:cxnSp>
        <p:cxnSp>
          <p:nvCxnSpPr>
            <p:cNvPr id="282" name="Google Shape;282;p26"/>
            <p:cNvCxnSpPr>
              <a:stCxn id="276" idx="2"/>
              <a:endCxn id="277" idx="0"/>
            </p:cNvCxnSpPr>
            <p:nvPr/>
          </p:nvCxnSpPr>
          <p:spPr>
            <a:xfrm>
              <a:off x="5765059" y="3250084"/>
              <a:ext cx="450300" cy="193800"/>
            </a:xfrm>
            <a:prstGeom prst="straightConnector1">
              <a:avLst/>
            </a:prstGeom>
            <a:noFill/>
            <a:ln w="19050" cap="flat" cmpd="sng">
              <a:solidFill>
                <a:schemeClr val="dk2"/>
              </a:solidFill>
              <a:prstDash val="solid"/>
              <a:round/>
              <a:headEnd type="none" w="sm" len="sm"/>
              <a:tailEnd type="none" w="sm" len="sm"/>
            </a:ln>
          </p:spPr>
        </p:cxnSp>
        <p:cxnSp>
          <p:nvCxnSpPr>
            <p:cNvPr id="283" name="Google Shape;283;p26"/>
            <p:cNvCxnSpPr>
              <a:stCxn id="276" idx="2"/>
              <a:endCxn id="275" idx="3"/>
            </p:cNvCxnSpPr>
            <p:nvPr/>
          </p:nvCxnSpPr>
          <p:spPr>
            <a:xfrm flipH="1">
              <a:off x="5706859" y="3250084"/>
              <a:ext cx="58200" cy="637800"/>
            </a:xfrm>
            <a:prstGeom prst="straightConnector1">
              <a:avLst/>
            </a:prstGeom>
            <a:noFill/>
            <a:ln w="19050" cap="flat" cmpd="sng">
              <a:solidFill>
                <a:schemeClr val="dk2"/>
              </a:solidFill>
              <a:prstDash val="solid"/>
              <a:round/>
              <a:headEnd type="none" w="sm" len="sm"/>
              <a:tailEnd type="none" w="sm" len="sm"/>
            </a:ln>
          </p:spPr>
        </p:cxnSp>
        <p:cxnSp>
          <p:nvCxnSpPr>
            <p:cNvPr id="284" name="Google Shape;284;p26"/>
            <p:cNvCxnSpPr>
              <a:stCxn id="274" idx="2"/>
              <a:endCxn id="275" idx="0"/>
            </p:cNvCxnSpPr>
            <p:nvPr/>
          </p:nvCxnSpPr>
          <p:spPr>
            <a:xfrm>
              <a:off x="5207500" y="3535659"/>
              <a:ext cx="340800" cy="225600"/>
            </a:xfrm>
            <a:prstGeom prst="straightConnector1">
              <a:avLst/>
            </a:prstGeom>
            <a:noFill/>
            <a:ln w="19050" cap="flat" cmpd="sng">
              <a:solidFill>
                <a:schemeClr val="dk2"/>
              </a:solidFill>
              <a:prstDash val="solid"/>
              <a:round/>
              <a:headEnd type="none" w="sm" len="sm"/>
              <a:tailEnd type="none" w="sm" len="sm"/>
            </a:ln>
          </p:spPr>
        </p:cxnSp>
        <p:cxnSp>
          <p:nvCxnSpPr>
            <p:cNvPr id="285" name="Google Shape;285;p26"/>
            <p:cNvCxnSpPr>
              <a:stCxn id="272" idx="3"/>
              <a:endCxn id="275" idx="1"/>
            </p:cNvCxnSpPr>
            <p:nvPr/>
          </p:nvCxnSpPr>
          <p:spPr>
            <a:xfrm>
              <a:off x="4850775" y="3775288"/>
              <a:ext cx="538800" cy="112500"/>
            </a:xfrm>
            <a:prstGeom prst="straightConnector1">
              <a:avLst/>
            </a:prstGeom>
            <a:noFill/>
            <a:ln w="19050" cap="flat" cmpd="sng">
              <a:solidFill>
                <a:schemeClr val="dk2"/>
              </a:solidFill>
              <a:prstDash val="solid"/>
              <a:round/>
              <a:headEnd type="none" w="sm" len="sm"/>
              <a:tailEnd type="none" w="sm" len="sm"/>
            </a:ln>
          </p:spPr>
        </p:cxnSp>
        <p:cxnSp>
          <p:nvCxnSpPr>
            <p:cNvPr id="286" name="Google Shape;286;p26"/>
            <p:cNvCxnSpPr>
              <a:stCxn id="275" idx="2"/>
              <a:endCxn id="278" idx="0"/>
            </p:cNvCxnSpPr>
            <p:nvPr/>
          </p:nvCxnSpPr>
          <p:spPr>
            <a:xfrm flipH="1">
              <a:off x="5207111" y="4014248"/>
              <a:ext cx="341100" cy="79200"/>
            </a:xfrm>
            <a:prstGeom prst="straightConnector1">
              <a:avLst/>
            </a:prstGeom>
            <a:noFill/>
            <a:ln w="19050" cap="flat" cmpd="sng">
              <a:solidFill>
                <a:schemeClr val="dk2"/>
              </a:solidFill>
              <a:prstDash val="solid"/>
              <a:round/>
              <a:headEnd type="none" w="sm" len="sm"/>
              <a:tailEnd type="none" w="sm" len="sm"/>
            </a:ln>
          </p:spPr>
        </p:cxnSp>
        <p:sp>
          <p:nvSpPr>
            <p:cNvPr id="287" name="Google Shape;287;p26"/>
            <p:cNvSpPr/>
            <p:nvPr/>
          </p:nvSpPr>
          <p:spPr>
            <a:xfrm>
              <a:off x="3822136" y="3282759"/>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1" i="0" u="none" strike="noStrike" cap="none">
                  <a:solidFill>
                    <a:srgbClr val="000000"/>
                  </a:solidFill>
                  <a:latin typeface="Calibri"/>
                  <a:ea typeface="Calibri"/>
                  <a:cs typeface="Calibri"/>
                  <a:sym typeface="Calibri"/>
                </a:rPr>
                <a:t>0</a:t>
              </a:r>
              <a:endParaRPr sz="2133" b="1" i="0" u="none" strike="noStrike" cap="none">
                <a:solidFill>
                  <a:srgbClr val="000000"/>
                </a:solidFill>
                <a:latin typeface="Calibri"/>
                <a:ea typeface="Calibri"/>
                <a:cs typeface="Calibri"/>
                <a:sym typeface="Calibri"/>
              </a:endParaRPr>
            </a:p>
          </p:txBody>
        </p:sp>
        <p:cxnSp>
          <p:nvCxnSpPr>
            <p:cNvPr id="288" name="Google Shape;288;p26"/>
            <p:cNvCxnSpPr>
              <a:stCxn id="287" idx="3"/>
              <a:endCxn id="271" idx="1"/>
            </p:cNvCxnSpPr>
            <p:nvPr/>
          </p:nvCxnSpPr>
          <p:spPr>
            <a:xfrm rot="10800000" flipH="1">
              <a:off x="4139536" y="3156309"/>
              <a:ext cx="280500" cy="252900"/>
            </a:xfrm>
            <a:prstGeom prst="straightConnector1">
              <a:avLst/>
            </a:prstGeom>
            <a:noFill/>
            <a:ln w="19050" cap="flat" cmpd="sng">
              <a:solidFill>
                <a:schemeClr val="dk2"/>
              </a:solidFill>
              <a:prstDash val="solid"/>
              <a:round/>
              <a:headEnd type="none" w="sm" len="sm"/>
              <a:tailEnd type="none" w="sm" len="sm"/>
            </a:ln>
          </p:spPr>
        </p:cxnSp>
        <p:sp>
          <p:nvSpPr>
            <p:cNvPr id="289" name="Google Shape;289;p26"/>
            <p:cNvSpPr txBox="1"/>
            <p:nvPr/>
          </p:nvSpPr>
          <p:spPr>
            <a:xfrm>
              <a:off x="3561846" y="3177459"/>
              <a:ext cx="317400" cy="358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s</a:t>
              </a:r>
              <a:endParaRPr sz="2133" b="0" i="0" u="none" strike="noStrike" cap="none">
                <a:solidFill>
                  <a:srgbClr val="000000"/>
                </a:solidFill>
                <a:latin typeface="Calibri"/>
                <a:ea typeface="Calibri"/>
                <a:cs typeface="Calibri"/>
                <a:sym typeface="Calibri"/>
              </a:endParaRPr>
            </a:p>
          </p:txBody>
        </p:sp>
        <p:sp>
          <p:nvSpPr>
            <p:cNvPr id="290" name="Google Shape;290;p26"/>
            <p:cNvSpPr txBox="1"/>
            <p:nvPr/>
          </p:nvSpPr>
          <p:spPr>
            <a:xfrm>
              <a:off x="6354393" y="3387202"/>
              <a:ext cx="411900" cy="4041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t</a:t>
              </a:r>
              <a:endParaRPr sz="2133" b="0" i="0" u="none" strike="noStrike" cap="none">
                <a:solidFill>
                  <a:srgbClr val="000000"/>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7"/>
          <p:cNvSpPr/>
          <p:nvPr/>
        </p:nvSpPr>
        <p:spPr>
          <a:xfrm>
            <a:off x="9364132" y="5902522"/>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97" name="Google Shape;297;p27"/>
          <p:cNvSpPr/>
          <p:nvPr/>
        </p:nvSpPr>
        <p:spPr>
          <a:xfrm>
            <a:off x="9769358" y="4871173"/>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98" name="Google Shape;298;p27"/>
          <p:cNvSpPr/>
          <p:nvPr/>
        </p:nvSpPr>
        <p:spPr>
          <a:xfrm>
            <a:off x="9090823" y="5231383"/>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99" name="Google Shape;299;p27"/>
          <p:cNvSpPr/>
          <p:nvPr/>
        </p:nvSpPr>
        <p:spPr>
          <a:xfrm>
            <a:off x="8475576" y="5707234"/>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00" name="Google Shape;300;p27"/>
          <p:cNvSpPr/>
          <p:nvPr/>
        </p:nvSpPr>
        <p:spPr>
          <a:xfrm>
            <a:off x="7814572" y="6203368"/>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01" name="Google Shape;301;p27"/>
          <p:cNvSpPr/>
          <p:nvPr/>
        </p:nvSpPr>
        <p:spPr>
          <a:xfrm>
            <a:off x="7341334" y="5557221"/>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02" name="Google Shape;302;p27"/>
          <p:cNvSpPr/>
          <p:nvPr/>
        </p:nvSpPr>
        <p:spPr>
          <a:xfrm>
            <a:off x="7177449" y="4731915"/>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03" name="Google Shape;303;p27"/>
          <p:cNvSpPr/>
          <p:nvPr/>
        </p:nvSpPr>
        <p:spPr>
          <a:xfrm>
            <a:off x="7986201" y="4758609"/>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04" name="Google Shape;304;p27"/>
          <p:cNvSpPr/>
          <p:nvPr/>
        </p:nvSpPr>
        <p:spPr>
          <a:xfrm>
            <a:off x="8239793" y="4150755"/>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05" name="Google Shape;305;p27"/>
          <p:cNvSpPr txBox="1"/>
          <p:nvPr/>
        </p:nvSpPr>
        <p:spPr>
          <a:xfrm>
            <a:off x="547879" y="2364604"/>
            <a:ext cx="4190335" cy="4011752"/>
          </a:xfrm>
          <a:prstGeom prst="rect">
            <a:avLst/>
          </a:prstGeom>
          <a:solidFill>
            <a:srgbClr val="FAFAFA"/>
          </a:solidFill>
          <a:ln w="9525" cap="flat" cmpd="sng">
            <a:solidFill>
              <a:srgbClr val="7F7F7F"/>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spcBef>
                <a:spcPts val="0"/>
              </a:spcBef>
              <a:spcAft>
                <a:spcPts val="0"/>
              </a:spcAft>
              <a:buClr>
                <a:schemeClr val="dk1"/>
              </a:buClr>
              <a:buSzPts val="1100"/>
              <a:buFont typeface="Noto Sans Symbols"/>
              <a:buNone/>
            </a:pPr>
            <a:r>
              <a:rPr lang="en-US" sz="1400" b="0">
                <a:solidFill>
                  <a:srgbClr val="2699A9"/>
                </a:solidFill>
                <a:latin typeface="Consolas"/>
                <a:ea typeface="Consolas"/>
                <a:cs typeface="Consolas"/>
                <a:sym typeface="Consolas"/>
              </a:rPr>
              <a:t>Set</a:t>
            </a:r>
            <a:r>
              <a:rPr lang="en-US" sz="1400" b="0">
                <a:solidFill>
                  <a:srgbClr val="000000"/>
                </a:solidFill>
                <a:latin typeface="Consolas"/>
                <a:ea typeface="Consolas"/>
                <a:cs typeface="Consolas"/>
                <a:sym typeface="Consolas"/>
              </a:rPr>
              <a:t>&lt;</a:t>
            </a:r>
            <a:r>
              <a:rPr lang="en-US" sz="1400" b="0">
                <a:solidFill>
                  <a:srgbClr val="2699A9"/>
                </a:solidFill>
                <a:latin typeface="Consolas"/>
                <a:ea typeface="Consolas"/>
                <a:cs typeface="Consolas"/>
                <a:sym typeface="Consolas"/>
              </a:rPr>
              <a:t>Vertex</a:t>
            </a:r>
            <a:r>
              <a:rPr lang="en-US" sz="1400" b="0">
                <a:solidFill>
                  <a:srgbClr val="000000"/>
                </a:solidFill>
                <a:latin typeface="Consolas"/>
                <a:ea typeface="Consolas"/>
                <a:cs typeface="Consolas"/>
                <a:sym typeface="Consolas"/>
              </a:rPr>
              <a:t>&gt; visited; </a:t>
            </a:r>
            <a:r>
              <a:rPr lang="en-US" sz="1400" b="0">
                <a:solidFill>
                  <a:srgbClr val="A5A5A5"/>
                </a:solidFill>
                <a:latin typeface="Consolas"/>
                <a:ea typeface="Consolas"/>
                <a:cs typeface="Consolas"/>
                <a:sym typeface="Consolas"/>
              </a:rPr>
              <a:t>// assume global</a:t>
            </a:r>
            <a:endParaRPr sz="1400" b="1">
              <a:solidFill>
                <a:schemeClr val="dk1"/>
              </a:solidFill>
              <a:latin typeface="Consolas"/>
              <a:ea typeface="Consolas"/>
              <a:cs typeface="Consolas"/>
              <a:sym typeface="Consolas"/>
            </a:endParaRPr>
          </a:p>
          <a:p>
            <a:pPr marL="0" marR="0" lvl="0" indent="0" algn="l" rtl="0">
              <a:spcBef>
                <a:spcPts val="0"/>
              </a:spcBef>
              <a:spcAft>
                <a:spcPts val="0"/>
              </a:spcAft>
              <a:buClr>
                <a:schemeClr val="dk1"/>
              </a:buClr>
              <a:buSzPts val="1100"/>
              <a:buFont typeface="Noto Sans Symbols"/>
              <a:buNone/>
            </a:pPr>
            <a:r>
              <a:rPr lang="en-US" sz="1600" b="1">
                <a:solidFill>
                  <a:schemeClr val="dk1"/>
                </a:solidFill>
                <a:latin typeface="Consolas"/>
                <a:ea typeface="Consolas"/>
                <a:cs typeface="Consolas"/>
                <a:sym typeface="Consolas"/>
              </a:rPr>
              <a:t>connected</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s,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t) {</a:t>
            </a:r>
            <a:endParaRPr sz="1600" b="0">
              <a:solidFill>
                <a:srgbClr val="A5A5A5"/>
              </a:solidFill>
              <a:latin typeface="Consolas"/>
              <a:ea typeface="Consolas"/>
              <a:cs typeface="Consolas"/>
              <a:sym typeface="Consolas"/>
            </a:endParaRPr>
          </a:p>
          <a:p>
            <a:pPr marL="0" marR="0" lvl="0" indent="0" algn="l" rtl="0">
              <a:spcBef>
                <a:spcPts val="0"/>
              </a:spcBef>
              <a:spcAft>
                <a:spcPts val="0"/>
              </a:spcAft>
              <a:buClr>
                <a:schemeClr val="dk1"/>
              </a:buClr>
              <a:buSzPts val="1100"/>
              <a:buFont typeface="Noto Sans Symbols"/>
              <a:buNone/>
            </a:pPr>
            <a:r>
              <a:rPr lang="en-US" sz="1600" b="0">
                <a:solidFill>
                  <a:srgbClr val="C00000"/>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(s == 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return</a:t>
            </a:r>
            <a:r>
              <a:rPr lang="en-US" sz="1600" b="0">
                <a:solidFill>
                  <a:schemeClr val="dk1"/>
                </a:solidFill>
                <a:latin typeface="Consolas"/>
                <a:ea typeface="Consolas"/>
                <a:cs typeface="Consolas"/>
                <a:sym typeface="Consolas"/>
              </a:rPr>
              <a:t> true;</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 </a:t>
            </a:r>
            <a:r>
              <a:rPr lang="en-US" sz="1600" b="0">
                <a:solidFill>
                  <a:schemeClr val="accent2"/>
                </a:solidFill>
                <a:latin typeface="Consolas"/>
                <a:ea typeface="Consolas"/>
                <a:cs typeface="Consolas"/>
                <a:sym typeface="Consolas"/>
              </a:rPr>
              <a:t>else</a:t>
            </a:r>
            <a:r>
              <a:rPr lang="en-US" sz="1600"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(s);</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for</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n : s.neighbors) {</a:t>
            </a:r>
            <a:endParaRPr/>
          </a:p>
          <a:p>
            <a:pPr marL="0" marR="0" lvl="0" indent="0" algn="l" rtl="0">
              <a:spcBef>
                <a:spcPts val="0"/>
              </a:spcBef>
              <a:spcAft>
                <a:spcPts val="0"/>
              </a:spcAft>
              <a:buClr>
                <a:schemeClr val="dk1"/>
              </a:buClr>
              <a:buSzPts val="1100"/>
              <a:buFont typeface="Noto Sans Symbols"/>
              <a:buNone/>
            </a:pPr>
            <a:r>
              <a:rPr lang="en-US" sz="1600" b="0">
                <a:solidFill>
                  <a:srgbClr val="C00000"/>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contains</a:t>
            </a:r>
            <a:r>
              <a:rPr lang="en-US" sz="1600" b="0">
                <a:solidFill>
                  <a:schemeClr val="dk1"/>
                </a:solidFill>
                <a:latin typeface="Consolas"/>
                <a:ea typeface="Consolas"/>
                <a:cs typeface="Consolas"/>
                <a:sym typeface="Consolas"/>
              </a:rPr>
              <a:t>(n))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a:t>
            </a:r>
            <a:r>
              <a:rPr lang="en-US" sz="1600" b="1">
                <a:solidFill>
                  <a:schemeClr val="dk1"/>
                </a:solidFill>
                <a:latin typeface="Consolas"/>
                <a:ea typeface="Consolas"/>
                <a:cs typeface="Consolas"/>
                <a:sym typeface="Consolas"/>
              </a:rPr>
              <a:t>connected</a:t>
            </a:r>
            <a:r>
              <a:rPr lang="en-US" sz="1600" b="0">
                <a:solidFill>
                  <a:schemeClr val="dk1"/>
                </a:solidFill>
                <a:latin typeface="Consolas"/>
                <a:ea typeface="Consolas"/>
                <a:cs typeface="Consolas"/>
                <a:sym typeface="Consolas"/>
              </a:rPr>
              <a:t>(n, 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return</a:t>
            </a:r>
            <a:r>
              <a:rPr lang="en-US" sz="1600" b="0">
                <a:solidFill>
                  <a:schemeClr val="dk1"/>
                </a:solidFill>
                <a:latin typeface="Consolas"/>
                <a:ea typeface="Consolas"/>
                <a:cs typeface="Consolas"/>
                <a:sym typeface="Consolas"/>
              </a:rPr>
              <a:t> </a:t>
            </a:r>
            <a:r>
              <a:rPr lang="en-US" sz="1600" b="0">
                <a:solidFill>
                  <a:schemeClr val="accent5"/>
                </a:solidFill>
                <a:latin typeface="Consolas"/>
                <a:ea typeface="Consolas"/>
                <a:cs typeface="Consolas"/>
                <a:sym typeface="Consolas"/>
              </a:rPr>
              <a:t>true</a:t>
            </a:r>
            <a:r>
              <a:rPr lang="en-US" sz="1600" b="0">
                <a:solidFill>
                  <a:schemeClr val="dk1"/>
                </a:solidFill>
                <a:latin typeface="Consolas"/>
                <a:ea typeface="Consolas"/>
                <a:cs typeface="Consolas"/>
                <a:sym typeface="Consolas"/>
              </a:rPr>
              <a:t>;</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return</a:t>
            </a:r>
            <a:r>
              <a:rPr lang="en-US" sz="1600" b="0">
                <a:solidFill>
                  <a:schemeClr val="dk1"/>
                </a:solidFill>
                <a:latin typeface="Consolas"/>
                <a:ea typeface="Consolas"/>
                <a:cs typeface="Consolas"/>
                <a:sym typeface="Consolas"/>
              </a:rPr>
              <a:t> </a:t>
            </a:r>
            <a:r>
              <a:rPr lang="en-US" sz="1600" b="0">
                <a:solidFill>
                  <a:schemeClr val="accent5"/>
                </a:solidFill>
                <a:latin typeface="Consolas"/>
                <a:ea typeface="Consolas"/>
                <a:cs typeface="Consolas"/>
                <a:sym typeface="Consolas"/>
              </a:rPr>
              <a:t>false</a:t>
            </a:r>
            <a:r>
              <a:rPr lang="en-US" sz="1600" b="0">
                <a:solidFill>
                  <a:schemeClr val="dk1"/>
                </a:solidFill>
                <a:latin typeface="Consolas"/>
                <a:ea typeface="Consolas"/>
                <a:cs typeface="Consolas"/>
                <a:sym typeface="Consolas"/>
              </a:rPr>
              <a:t>;</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a:t>
            </a:r>
            <a:endParaRPr/>
          </a:p>
        </p:txBody>
      </p:sp>
      <p:sp>
        <p:nvSpPr>
          <p:cNvPr id="306" name="Google Shape;306;p27"/>
          <p:cNvSpPr txBox="1"/>
          <p:nvPr/>
        </p:nvSpPr>
        <p:spPr>
          <a:xfrm>
            <a:off x="838200" y="481644"/>
            <a:ext cx="10515600" cy="76263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4400" i="0">
                <a:solidFill>
                  <a:schemeClr val="dk1"/>
                </a:solidFill>
                <a:latin typeface="Quattrocento Sans"/>
                <a:ea typeface="Quattrocento Sans"/>
                <a:cs typeface="Quattrocento Sans"/>
                <a:sym typeface="Quattrocento Sans"/>
              </a:rPr>
              <a:t>Recursive Depth-First Search (DFS)</a:t>
            </a:r>
            <a:endParaRPr>
              <a:latin typeface="Quattrocento Sans"/>
              <a:ea typeface="Quattrocento Sans"/>
              <a:cs typeface="Quattrocento Sans"/>
              <a:sym typeface="Quattrocento Sans"/>
            </a:endParaRPr>
          </a:p>
        </p:txBody>
      </p:sp>
      <p:sp>
        <p:nvSpPr>
          <p:cNvPr id="307" name="Google Shape;307;p27"/>
          <p:cNvSpPr txBox="1"/>
          <p:nvPr/>
        </p:nvSpPr>
        <p:spPr>
          <a:xfrm>
            <a:off x="838200" y="1244279"/>
            <a:ext cx="10515600" cy="920055"/>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2800">
                <a:solidFill>
                  <a:schemeClr val="dk1"/>
                </a:solidFill>
                <a:latin typeface="Quattrocento Sans"/>
                <a:ea typeface="Quattrocento Sans"/>
                <a:cs typeface="Quattrocento Sans"/>
                <a:sym typeface="Quattrocento Sans"/>
              </a:rPr>
              <a:t>What order does this algorithm use to visit nodes?</a:t>
            </a:r>
            <a:endParaRPr/>
          </a:p>
          <a:p>
            <a:pPr marL="685800" marR="0" lvl="1" indent="-228600" algn="l" rtl="0">
              <a:lnSpc>
                <a:spcPct val="90000"/>
              </a:lnSpc>
              <a:spcBef>
                <a:spcPts val="500"/>
              </a:spcBef>
              <a:spcAft>
                <a:spcPts val="0"/>
              </a:spcAft>
              <a:buClr>
                <a:schemeClr val="dk1"/>
              </a:buClr>
              <a:buSzPts val="2400"/>
              <a:buFont typeface="NTR"/>
              <a:buChar char="-"/>
            </a:pPr>
            <a:r>
              <a:rPr lang="en-US" sz="2400" b="0" i="0" u="none" strike="noStrike" cap="none">
                <a:solidFill>
                  <a:schemeClr val="dk1"/>
                </a:solidFill>
                <a:latin typeface="Quattrocento Sans"/>
                <a:ea typeface="Quattrocento Sans"/>
                <a:cs typeface="Quattrocento Sans"/>
                <a:sym typeface="Quattrocento Sans"/>
              </a:rPr>
              <a:t>Assume order of </a:t>
            </a:r>
            <a:r>
              <a:rPr lang="en-US" sz="2400" b="0" i="0" u="none" strike="noStrike" cap="none">
                <a:solidFill>
                  <a:schemeClr val="dk1"/>
                </a:solidFill>
                <a:latin typeface="Consolas"/>
                <a:ea typeface="Consolas"/>
                <a:cs typeface="Consolas"/>
                <a:sym typeface="Consolas"/>
              </a:rPr>
              <a:t>s.neighbors </a:t>
            </a:r>
            <a:r>
              <a:rPr lang="en-US" sz="2400" b="0" i="0" u="none" strike="noStrike" cap="none">
                <a:solidFill>
                  <a:schemeClr val="dk1"/>
                </a:solidFill>
                <a:latin typeface="Quattrocento Sans"/>
                <a:ea typeface="Quattrocento Sans"/>
                <a:cs typeface="Quattrocento Sans"/>
                <a:sym typeface="Quattrocento Sans"/>
              </a:rPr>
              <a:t>is arbitrary!</a:t>
            </a:r>
            <a:endParaRPr/>
          </a:p>
        </p:txBody>
      </p:sp>
      <p:sp>
        <p:nvSpPr>
          <p:cNvPr id="308" name="Google Shape;308;p27"/>
          <p:cNvSpPr txBox="1"/>
          <p:nvPr/>
        </p:nvSpPr>
        <p:spPr>
          <a:xfrm>
            <a:off x="4738225" y="2102502"/>
            <a:ext cx="7194000" cy="146400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dirty="0">
                <a:solidFill>
                  <a:schemeClr val="dk1"/>
                </a:solidFill>
                <a:latin typeface="Quattrocento Sans"/>
                <a:ea typeface="Quattrocento Sans"/>
                <a:cs typeface="Quattrocento Sans"/>
                <a:sym typeface="Quattrocento Sans"/>
              </a:rPr>
              <a:t>It will explore one option “all the way down” before coming back to try other options</a:t>
            </a:r>
            <a:endParaRPr dirty="0"/>
          </a:p>
          <a:p>
            <a:pPr marL="685800" marR="0" lvl="1" indent="-228600" algn="l" rtl="0">
              <a:lnSpc>
                <a:spcPct val="90000"/>
              </a:lnSpc>
              <a:spcBef>
                <a:spcPts val="500"/>
              </a:spcBef>
              <a:spcAft>
                <a:spcPts val="0"/>
              </a:spcAft>
              <a:buClr>
                <a:schemeClr val="dk1"/>
              </a:buClr>
              <a:buSzPts val="2000"/>
              <a:buFont typeface="NTR"/>
              <a:buChar char="-"/>
            </a:pPr>
            <a:r>
              <a:rPr lang="en-US" sz="2000" b="0" i="0" u="none" strike="noStrike" cap="none" dirty="0">
                <a:solidFill>
                  <a:schemeClr val="dk1"/>
                </a:solidFill>
                <a:latin typeface="Quattrocento Sans"/>
                <a:ea typeface="Quattrocento Sans"/>
                <a:cs typeface="Quattrocento Sans"/>
                <a:sym typeface="Quattrocento Sans"/>
              </a:rPr>
              <a:t>Many possible orderings: e.g., {1, 2, 5, 6, 9, 7, 8, 4, 3} or </a:t>
            </a:r>
            <a:br>
              <a:rPr lang="en-US" sz="2000" b="0" i="0" u="none" strike="noStrike" cap="none" dirty="0">
                <a:solidFill>
                  <a:schemeClr val="dk1"/>
                </a:solidFill>
                <a:latin typeface="Quattrocento Sans"/>
                <a:ea typeface="Quattrocento Sans"/>
                <a:cs typeface="Quattrocento Sans"/>
                <a:sym typeface="Quattrocento Sans"/>
              </a:rPr>
            </a:br>
            <a:r>
              <a:rPr lang="en-US" sz="2000" b="0" i="0" u="none" strike="noStrike" cap="none" dirty="0">
                <a:solidFill>
                  <a:schemeClr val="dk1"/>
                </a:solidFill>
                <a:latin typeface="Quattrocento Sans"/>
                <a:ea typeface="Quattrocento Sans"/>
                <a:cs typeface="Quattrocento Sans"/>
                <a:sym typeface="Quattrocento Sans"/>
              </a:rPr>
              <a:t>{1, 4, 3, 2, 5, 8, 6, 7, 9} both possible</a:t>
            </a:r>
            <a:endParaRPr dirty="0"/>
          </a:p>
        </p:txBody>
      </p:sp>
      <p:grpSp>
        <p:nvGrpSpPr>
          <p:cNvPr id="309" name="Google Shape;309;p27"/>
          <p:cNvGrpSpPr/>
          <p:nvPr/>
        </p:nvGrpSpPr>
        <p:grpSpPr>
          <a:xfrm>
            <a:off x="6816757" y="4210251"/>
            <a:ext cx="3425617" cy="2385282"/>
            <a:chOff x="4102516" y="2597342"/>
            <a:chExt cx="2569277" cy="1789006"/>
          </a:xfrm>
        </p:grpSpPr>
        <p:sp>
          <p:nvSpPr>
            <p:cNvPr id="310" name="Google Shape;310;p27"/>
            <p:cNvSpPr/>
            <p:nvPr/>
          </p:nvSpPr>
          <p:spPr>
            <a:xfrm>
              <a:off x="4419916" y="3029859"/>
              <a:ext cx="317400" cy="252900"/>
            </a:xfrm>
            <a:prstGeom prst="rect">
              <a:avLst/>
            </a:prstGeom>
            <a:solidFill>
              <a:srgbClr val="A48DD3">
                <a:alpha val="42270"/>
              </a:srgbClr>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1</a:t>
              </a:r>
              <a:endParaRPr sz="2133" b="0" i="0" u="none" strike="noStrike" cap="none">
                <a:solidFill>
                  <a:srgbClr val="000000"/>
                </a:solidFill>
                <a:latin typeface="Calibri"/>
                <a:ea typeface="Calibri"/>
                <a:cs typeface="Calibri"/>
                <a:sym typeface="Calibri"/>
              </a:endParaRPr>
            </a:p>
          </p:txBody>
        </p:sp>
        <p:sp>
          <p:nvSpPr>
            <p:cNvPr id="311" name="Google Shape;311;p27"/>
            <p:cNvSpPr/>
            <p:nvPr/>
          </p:nvSpPr>
          <p:spPr>
            <a:xfrm>
              <a:off x="4533375" y="3648838"/>
              <a:ext cx="317400" cy="252900"/>
            </a:xfrm>
            <a:prstGeom prst="rect">
              <a:avLst/>
            </a:prstGeom>
            <a:solidFill>
              <a:srgbClr val="A48DD3">
                <a:alpha val="42270"/>
              </a:srgbClr>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2</a:t>
              </a:r>
              <a:endParaRPr sz="2133" b="0" i="0" u="none" strike="noStrike" cap="none">
                <a:solidFill>
                  <a:srgbClr val="000000"/>
                </a:solidFill>
                <a:latin typeface="Calibri"/>
                <a:ea typeface="Calibri"/>
                <a:cs typeface="Calibri"/>
                <a:sym typeface="Calibri"/>
              </a:endParaRPr>
            </a:p>
          </p:txBody>
        </p:sp>
        <p:sp>
          <p:nvSpPr>
            <p:cNvPr id="312" name="Google Shape;312;p27"/>
            <p:cNvSpPr/>
            <p:nvPr/>
          </p:nvSpPr>
          <p:spPr>
            <a:xfrm>
              <a:off x="5207219" y="2597342"/>
              <a:ext cx="317400" cy="252900"/>
            </a:xfrm>
            <a:prstGeom prst="rect">
              <a:avLst/>
            </a:prstGeom>
            <a:solidFill>
              <a:srgbClr val="A48DD3">
                <a:alpha val="42270"/>
              </a:srgbClr>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3</a:t>
              </a:r>
              <a:endParaRPr sz="2133" b="0" i="0" u="none" strike="noStrike" cap="none">
                <a:solidFill>
                  <a:srgbClr val="000000"/>
                </a:solidFill>
                <a:latin typeface="Calibri"/>
                <a:ea typeface="Calibri"/>
                <a:cs typeface="Calibri"/>
                <a:sym typeface="Calibri"/>
              </a:endParaRPr>
            </a:p>
          </p:txBody>
        </p:sp>
        <p:sp>
          <p:nvSpPr>
            <p:cNvPr id="313" name="Google Shape;313;p27"/>
            <p:cNvSpPr/>
            <p:nvPr/>
          </p:nvSpPr>
          <p:spPr>
            <a:xfrm>
              <a:off x="5017025" y="3051009"/>
              <a:ext cx="317400" cy="252900"/>
            </a:xfrm>
            <a:prstGeom prst="rect">
              <a:avLst/>
            </a:prstGeom>
            <a:solidFill>
              <a:srgbClr val="A48DD3">
                <a:alpha val="42270"/>
              </a:srgbClr>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4</a:t>
              </a:r>
              <a:endParaRPr sz="2133" b="0" i="0" u="none" strike="noStrike" cap="none">
                <a:solidFill>
                  <a:srgbClr val="000000"/>
                </a:solidFill>
                <a:latin typeface="Calibri"/>
                <a:ea typeface="Calibri"/>
                <a:cs typeface="Calibri"/>
                <a:sym typeface="Calibri"/>
              </a:endParaRPr>
            </a:p>
          </p:txBody>
        </p:sp>
        <p:sp>
          <p:nvSpPr>
            <p:cNvPr id="314" name="Google Shape;314;p27"/>
            <p:cNvSpPr/>
            <p:nvPr/>
          </p:nvSpPr>
          <p:spPr>
            <a:xfrm>
              <a:off x="5389511" y="3761348"/>
              <a:ext cx="317400" cy="252900"/>
            </a:xfrm>
            <a:prstGeom prst="rect">
              <a:avLst/>
            </a:prstGeom>
            <a:solidFill>
              <a:srgbClr val="A48DD3">
                <a:alpha val="42270"/>
              </a:srgbClr>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5</a:t>
              </a:r>
              <a:endParaRPr sz="2133" b="0" i="0" u="none" strike="noStrike" cap="none">
                <a:solidFill>
                  <a:srgbClr val="000000"/>
                </a:solidFill>
                <a:latin typeface="Calibri"/>
                <a:ea typeface="Calibri"/>
                <a:cs typeface="Calibri"/>
                <a:sym typeface="Calibri"/>
              </a:endParaRPr>
            </a:p>
          </p:txBody>
        </p:sp>
        <p:sp>
          <p:nvSpPr>
            <p:cNvPr id="315" name="Google Shape;315;p27"/>
            <p:cNvSpPr/>
            <p:nvPr/>
          </p:nvSpPr>
          <p:spPr>
            <a:xfrm>
              <a:off x="6047903" y="3907814"/>
              <a:ext cx="317400" cy="252900"/>
            </a:xfrm>
            <a:prstGeom prst="rect">
              <a:avLst/>
            </a:prstGeom>
            <a:solidFill>
              <a:srgbClr val="A48DD3">
                <a:alpha val="42270"/>
              </a:srgbClr>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6</a:t>
              </a:r>
              <a:endParaRPr sz="2133" b="0" i="0" u="none" strike="noStrike" cap="none">
                <a:solidFill>
                  <a:srgbClr val="000000"/>
                </a:solidFill>
                <a:latin typeface="Calibri"/>
                <a:ea typeface="Calibri"/>
                <a:cs typeface="Calibri"/>
                <a:sym typeface="Calibri"/>
              </a:endParaRPr>
            </a:p>
          </p:txBody>
        </p:sp>
        <p:sp>
          <p:nvSpPr>
            <p:cNvPr id="316" name="Google Shape;316;p27"/>
            <p:cNvSpPr/>
            <p:nvPr/>
          </p:nvSpPr>
          <p:spPr>
            <a:xfrm>
              <a:off x="6354393" y="3134302"/>
              <a:ext cx="317400" cy="252900"/>
            </a:xfrm>
            <a:prstGeom prst="rect">
              <a:avLst/>
            </a:prstGeom>
            <a:solidFill>
              <a:srgbClr val="A48DD3">
                <a:alpha val="42270"/>
              </a:srgbClr>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7</a:t>
              </a:r>
              <a:endParaRPr sz="2133" b="0" i="0" u="none" strike="noStrike" cap="none">
                <a:solidFill>
                  <a:srgbClr val="000000"/>
                </a:solidFill>
                <a:latin typeface="Calibri"/>
                <a:ea typeface="Calibri"/>
                <a:cs typeface="Calibri"/>
                <a:sym typeface="Calibri"/>
              </a:endParaRPr>
            </a:p>
          </p:txBody>
        </p:sp>
        <p:sp>
          <p:nvSpPr>
            <p:cNvPr id="317" name="Google Shape;317;p27"/>
            <p:cNvSpPr/>
            <p:nvPr/>
          </p:nvSpPr>
          <p:spPr>
            <a:xfrm>
              <a:off x="4889819" y="4133448"/>
              <a:ext cx="317400" cy="252900"/>
            </a:xfrm>
            <a:prstGeom prst="rect">
              <a:avLst/>
            </a:prstGeom>
            <a:solidFill>
              <a:srgbClr val="A48DD3">
                <a:alpha val="42270"/>
              </a:srgbClr>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8</a:t>
              </a:r>
              <a:endParaRPr sz="2133" b="0" i="0" u="none" strike="noStrike" cap="none">
                <a:solidFill>
                  <a:srgbClr val="000000"/>
                </a:solidFill>
                <a:latin typeface="Calibri"/>
                <a:ea typeface="Calibri"/>
                <a:cs typeface="Calibri"/>
                <a:sym typeface="Calibri"/>
              </a:endParaRPr>
            </a:p>
          </p:txBody>
        </p:sp>
        <p:cxnSp>
          <p:nvCxnSpPr>
            <p:cNvPr id="318" name="Google Shape;318;p27"/>
            <p:cNvCxnSpPr>
              <a:stCxn id="310" idx="2"/>
              <a:endCxn id="311" idx="0"/>
            </p:cNvCxnSpPr>
            <p:nvPr/>
          </p:nvCxnSpPr>
          <p:spPr>
            <a:xfrm>
              <a:off x="4578616" y="3282759"/>
              <a:ext cx="113400" cy="366000"/>
            </a:xfrm>
            <a:prstGeom prst="straightConnector1">
              <a:avLst/>
            </a:prstGeom>
            <a:noFill/>
            <a:ln w="19050" cap="flat" cmpd="sng">
              <a:solidFill>
                <a:schemeClr val="dk2"/>
              </a:solidFill>
              <a:prstDash val="solid"/>
              <a:round/>
              <a:headEnd type="none" w="sm" len="sm"/>
              <a:tailEnd type="none" w="sm" len="sm"/>
            </a:ln>
          </p:spPr>
        </p:cxnSp>
        <p:cxnSp>
          <p:nvCxnSpPr>
            <p:cNvPr id="319" name="Google Shape;319;p27"/>
            <p:cNvCxnSpPr>
              <a:stCxn id="310" idx="3"/>
              <a:endCxn id="313" idx="1"/>
            </p:cNvCxnSpPr>
            <p:nvPr/>
          </p:nvCxnSpPr>
          <p:spPr>
            <a:xfrm>
              <a:off x="4737316" y="3156309"/>
              <a:ext cx="279600" cy="21000"/>
            </a:xfrm>
            <a:prstGeom prst="straightConnector1">
              <a:avLst/>
            </a:prstGeom>
            <a:noFill/>
            <a:ln w="19050" cap="flat" cmpd="sng">
              <a:solidFill>
                <a:schemeClr val="dk2"/>
              </a:solidFill>
              <a:prstDash val="solid"/>
              <a:round/>
              <a:headEnd type="none" w="sm" len="sm"/>
              <a:tailEnd type="none" w="sm" len="sm"/>
            </a:ln>
          </p:spPr>
        </p:cxnSp>
        <p:cxnSp>
          <p:nvCxnSpPr>
            <p:cNvPr id="320" name="Google Shape;320;p27"/>
            <p:cNvCxnSpPr>
              <a:stCxn id="312" idx="2"/>
              <a:endCxn id="313" idx="0"/>
            </p:cNvCxnSpPr>
            <p:nvPr/>
          </p:nvCxnSpPr>
          <p:spPr>
            <a:xfrm flipH="1">
              <a:off x="5175719" y="2850242"/>
              <a:ext cx="190200" cy="200700"/>
            </a:xfrm>
            <a:prstGeom prst="straightConnector1">
              <a:avLst/>
            </a:prstGeom>
            <a:noFill/>
            <a:ln w="19050" cap="flat" cmpd="sng">
              <a:solidFill>
                <a:schemeClr val="dk2"/>
              </a:solidFill>
              <a:prstDash val="solid"/>
              <a:round/>
              <a:headEnd type="none" w="sm" len="sm"/>
              <a:tailEnd type="none" w="sm" len="sm"/>
            </a:ln>
          </p:spPr>
        </p:cxnSp>
        <p:cxnSp>
          <p:nvCxnSpPr>
            <p:cNvPr id="321" name="Google Shape;321;p27"/>
            <p:cNvCxnSpPr>
              <a:stCxn id="315" idx="0"/>
              <a:endCxn id="316" idx="2"/>
            </p:cNvCxnSpPr>
            <p:nvPr/>
          </p:nvCxnSpPr>
          <p:spPr>
            <a:xfrm rot="10800000" flipH="1">
              <a:off x="6206603" y="3387314"/>
              <a:ext cx="306600" cy="520500"/>
            </a:xfrm>
            <a:prstGeom prst="straightConnector1">
              <a:avLst/>
            </a:prstGeom>
            <a:noFill/>
            <a:ln w="19050" cap="flat" cmpd="sng">
              <a:solidFill>
                <a:schemeClr val="dk2"/>
              </a:solidFill>
              <a:prstDash val="solid"/>
              <a:round/>
              <a:headEnd type="none" w="sm" len="sm"/>
              <a:tailEnd type="none" w="sm" len="sm"/>
            </a:ln>
          </p:spPr>
        </p:cxnSp>
        <p:cxnSp>
          <p:nvCxnSpPr>
            <p:cNvPr id="322" name="Google Shape;322;p27"/>
            <p:cNvCxnSpPr>
              <a:stCxn id="315" idx="1"/>
              <a:endCxn id="314" idx="3"/>
            </p:cNvCxnSpPr>
            <p:nvPr/>
          </p:nvCxnSpPr>
          <p:spPr>
            <a:xfrm rot="10800000">
              <a:off x="5706803" y="3887864"/>
              <a:ext cx="341100" cy="146400"/>
            </a:xfrm>
            <a:prstGeom prst="straightConnector1">
              <a:avLst/>
            </a:prstGeom>
            <a:noFill/>
            <a:ln w="19050" cap="flat" cmpd="sng">
              <a:solidFill>
                <a:schemeClr val="dk2"/>
              </a:solidFill>
              <a:prstDash val="solid"/>
              <a:round/>
              <a:headEnd type="none" w="sm" len="sm"/>
              <a:tailEnd type="none" w="sm" len="sm"/>
            </a:ln>
          </p:spPr>
        </p:cxnSp>
        <p:cxnSp>
          <p:nvCxnSpPr>
            <p:cNvPr id="323" name="Google Shape;323;p27"/>
            <p:cNvCxnSpPr>
              <a:stCxn id="311" idx="3"/>
              <a:endCxn id="314" idx="1"/>
            </p:cNvCxnSpPr>
            <p:nvPr/>
          </p:nvCxnSpPr>
          <p:spPr>
            <a:xfrm>
              <a:off x="4850775" y="3775288"/>
              <a:ext cx="538800" cy="112500"/>
            </a:xfrm>
            <a:prstGeom prst="straightConnector1">
              <a:avLst/>
            </a:prstGeom>
            <a:noFill/>
            <a:ln w="19050" cap="flat" cmpd="sng">
              <a:solidFill>
                <a:schemeClr val="dk2"/>
              </a:solidFill>
              <a:prstDash val="solid"/>
              <a:round/>
              <a:headEnd type="none" w="sm" len="sm"/>
              <a:tailEnd type="none" w="sm" len="sm"/>
            </a:ln>
          </p:spPr>
        </p:cxnSp>
        <p:cxnSp>
          <p:nvCxnSpPr>
            <p:cNvPr id="324" name="Google Shape;324;p27"/>
            <p:cNvCxnSpPr>
              <a:stCxn id="314" idx="2"/>
              <a:endCxn id="317" idx="0"/>
            </p:cNvCxnSpPr>
            <p:nvPr/>
          </p:nvCxnSpPr>
          <p:spPr>
            <a:xfrm flipH="1">
              <a:off x="5048411" y="4014248"/>
              <a:ext cx="499800" cy="119100"/>
            </a:xfrm>
            <a:prstGeom prst="straightConnector1">
              <a:avLst/>
            </a:prstGeom>
            <a:noFill/>
            <a:ln w="19050" cap="flat" cmpd="sng">
              <a:solidFill>
                <a:schemeClr val="dk2"/>
              </a:solidFill>
              <a:prstDash val="solid"/>
              <a:round/>
              <a:headEnd type="none" w="sm" len="sm"/>
              <a:tailEnd type="none" w="sm" len="sm"/>
            </a:ln>
          </p:spPr>
        </p:cxnSp>
        <p:sp>
          <p:nvSpPr>
            <p:cNvPr id="325" name="Google Shape;325;p27"/>
            <p:cNvSpPr txBox="1"/>
            <p:nvPr/>
          </p:nvSpPr>
          <p:spPr>
            <a:xfrm>
              <a:off x="4102516" y="2940796"/>
              <a:ext cx="317400" cy="358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s</a:t>
              </a:r>
              <a:endParaRPr sz="2133" b="0" i="0" u="none" strike="noStrike" cap="none">
                <a:solidFill>
                  <a:srgbClr val="000000"/>
                </a:solidFill>
                <a:latin typeface="Calibri"/>
                <a:ea typeface="Calibri"/>
                <a:cs typeface="Calibri"/>
                <a:sym typeface="Calibri"/>
              </a:endParaRPr>
            </a:p>
          </p:txBody>
        </p:sp>
      </p:grpSp>
      <p:sp>
        <p:nvSpPr>
          <p:cNvPr id="326" name="Google Shape;326;p27"/>
          <p:cNvSpPr txBox="1"/>
          <p:nvPr/>
        </p:nvSpPr>
        <p:spPr>
          <a:xfrm>
            <a:off x="6884663" y="4271390"/>
            <a:ext cx="10134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3"/>
                </a:solidFill>
                <a:latin typeface="Quattrocento Sans"/>
                <a:ea typeface="Quattrocento Sans"/>
                <a:cs typeface="Quattrocento Sans"/>
                <a:sym typeface="Quattrocento Sans"/>
              </a:rPr>
              <a:t>VISITED</a:t>
            </a:r>
            <a:endParaRPr>
              <a:solidFill>
                <a:srgbClr val="4C3283"/>
              </a:solidFill>
            </a:endParaRPr>
          </a:p>
        </p:txBody>
      </p:sp>
      <p:sp>
        <p:nvSpPr>
          <p:cNvPr id="327" name="Google Shape;327;p27"/>
          <p:cNvSpPr/>
          <p:nvPr/>
        </p:nvSpPr>
        <p:spPr>
          <a:xfrm>
            <a:off x="9144288" y="5283933"/>
            <a:ext cx="423200" cy="337200"/>
          </a:xfrm>
          <a:prstGeom prst="rect">
            <a:avLst/>
          </a:prstGeom>
          <a:solidFill>
            <a:srgbClr val="A48DD3">
              <a:alpha val="42270"/>
            </a:srgbClr>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9</a:t>
            </a:r>
            <a:endParaRPr sz="2133" b="0" i="0" u="none" strike="noStrike" cap="none">
              <a:solidFill>
                <a:srgbClr val="000000"/>
              </a:solidFill>
              <a:latin typeface="Calibri"/>
              <a:ea typeface="Calibri"/>
              <a:cs typeface="Calibri"/>
              <a:sym typeface="Calibri"/>
            </a:endParaRPr>
          </a:p>
        </p:txBody>
      </p:sp>
      <p:cxnSp>
        <p:nvCxnSpPr>
          <p:cNvPr id="328" name="Google Shape;328;p27"/>
          <p:cNvCxnSpPr>
            <a:stCxn id="315" idx="0"/>
            <a:endCxn id="327" idx="2"/>
          </p:cNvCxnSpPr>
          <p:nvPr/>
        </p:nvCxnSpPr>
        <p:spPr>
          <a:xfrm rot="10800000">
            <a:off x="9356036" y="5621204"/>
            <a:ext cx="266100" cy="336300"/>
          </a:xfrm>
          <a:prstGeom prst="straightConnector1">
            <a:avLst/>
          </a:prstGeom>
          <a:noFill/>
          <a:ln w="19050" cap="flat" cmpd="sng">
            <a:solidFill>
              <a:schemeClr val="dk2"/>
            </a:solidFill>
            <a:prstDash val="solid"/>
            <a:round/>
            <a:headEnd type="none" w="sm" len="sm"/>
            <a:tailEnd type="none" w="sm" len="sm"/>
          </a:ln>
        </p:spPr>
      </p:cxnSp>
      <p:sp>
        <p:nvSpPr>
          <p:cNvPr id="329" name="Google Shape;329;p27"/>
          <p:cNvSpPr/>
          <p:nvPr/>
        </p:nvSpPr>
        <p:spPr>
          <a:xfrm>
            <a:off x="1056202" y="3632885"/>
            <a:ext cx="1732005" cy="231183"/>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30" name="Google Shape;330;p27"/>
          <p:cNvSpPr txBox="1"/>
          <p:nvPr/>
        </p:nvSpPr>
        <p:spPr>
          <a:xfrm>
            <a:off x="4738225" y="3465525"/>
            <a:ext cx="7341300" cy="517200"/>
          </a:xfrm>
          <a:prstGeom prst="rect">
            <a:avLst/>
          </a:prstGeom>
          <a:noFill/>
          <a:ln>
            <a:noFill/>
          </a:ln>
        </p:spPr>
        <p:txBody>
          <a:bodyPr spcFirstLastPara="1" wrap="square" lIns="91425" tIns="91425" rIns="91425" bIns="91425" anchor="t" anchorCtr="0">
            <a:spAutoFit/>
          </a:bodyPr>
          <a:lstStyle/>
          <a:p>
            <a:pPr marL="228600" lvl="0" indent="-228600" algn="l" rtl="0">
              <a:lnSpc>
                <a:spcPct val="90000"/>
              </a:lnSpc>
              <a:spcBef>
                <a:spcPts val="1000"/>
              </a:spcBef>
              <a:spcAft>
                <a:spcPts val="0"/>
              </a:spcAft>
              <a:buClr>
                <a:schemeClr val="dk1"/>
              </a:buClr>
              <a:buSzPts val="2400"/>
              <a:buChar char="•"/>
            </a:pPr>
            <a:r>
              <a:rPr lang="en-US" sz="2400">
                <a:solidFill>
                  <a:schemeClr val="dk1"/>
                </a:solidFill>
                <a:latin typeface="Quattrocento Sans"/>
                <a:ea typeface="Quattrocento Sans"/>
                <a:cs typeface="Quattrocento Sans"/>
                <a:sym typeface="Quattrocento Sans"/>
              </a:rPr>
              <a:t>We call this approach a </a:t>
            </a:r>
            <a:r>
              <a:rPr lang="en-US" sz="2400" b="1">
                <a:solidFill>
                  <a:srgbClr val="4C3283"/>
                </a:solidFill>
                <a:latin typeface="Quattrocento Sans"/>
                <a:ea typeface="Quattrocento Sans"/>
                <a:cs typeface="Quattrocento Sans"/>
                <a:sym typeface="Quattrocento Sans"/>
              </a:rPr>
              <a:t>depth-first search (DFS)</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6"/>
                                        </p:tgtEl>
                                        <p:attrNameLst>
                                          <p:attrName>style.visibility</p:attrName>
                                        </p:attrNameLst>
                                      </p:cBhvr>
                                      <p:to>
                                        <p:strVal val="visible"/>
                                      </p:to>
                                    </p:set>
                                    <p:animEffect transition="in" filter="fade">
                                      <p:cBhvr>
                                        <p:cTn id="7" dur="500"/>
                                        <p:tgtEl>
                                          <p:spTgt spid="326"/>
                                        </p:tgtEl>
                                      </p:cBhvr>
                                    </p:animEffect>
                                  </p:childTnLst>
                                </p:cTn>
                              </p:par>
                              <p:par>
                                <p:cTn id="8" presetID="10" presetClass="entr" presetSubtype="0" fill="hold" nodeType="withEffect">
                                  <p:stCondLst>
                                    <p:cond delay="0"/>
                                  </p:stCondLst>
                                  <p:childTnLst>
                                    <p:set>
                                      <p:cBhvr>
                                        <p:cTn id="9" dur="1" fill="hold">
                                          <p:stCondLst>
                                            <p:cond delay="0"/>
                                          </p:stCondLst>
                                        </p:cTn>
                                        <p:tgtEl>
                                          <p:spTgt spid="329"/>
                                        </p:tgtEl>
                                        <p:attrNameLst>
                                          <p:attrName>style.visibility</p:attrName>
                                        </p:attrNameLst>
                                      </p:cBhvr>
                                      <p:to>
                                        <p:strVal val="visible"/>
                                      </p:to>
                                    </p:set>
                                    <p:animEffect transition="in" filter="fade">
                                      <p:cBhvr>
                                        <p:cTn id="10" dur="500"/>
                                        <p:tgtEl>
                                          <p:spTgt spid="329"/>
                                        </p:tgtEl>
                                      </p:cBhvr>
                                    </p:animEffect>
                                  </p:childTnLst>
                                </p:cTn>
                              </p:par>
                              <p:par>
                                <p:cTn id="11" presetID="10" presetClass="entr" presetSubtype="0" fill="hold" nodeType="withEffect">
                                  <p:stCondLst>
                                    <p:cond delay="0"/>
                                  </p:stCondLst>
                                  <p:childTnLst>
                                    <p:set>
                                      <p:cBhvr>
                                        <p:cTn id="12" dur="1" fill="hold">
                                          <p:stCondLst>
                                            <p:cond delay="0"/>
                                          </p:stCondLst>
                                        </p:cTn>
                                        <p:tgtEl>
                                          <p:spTgt spid="302"/>
                                        </p:tgtEl>
                                        <p:attrNameLst>
                                          <p:attrName>style.visibility</p:attrName>
                                        </p:attrNameLst>
                                      </p:cBhvr>
                                      <p:to>
                                        <p:strVal val="visible"/>
                                      </p:to>
                                    </p:set>
                                    <p:animEffect transition="in" filter="fade">
                                      <p:cBhvr>
                                        <p:cTn id="13" dur="500"/>
                                        <p:tgtEl>
                                          <p:spTgt spid="30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1"/>
                                        </p:tgtEl>
                                        <p:attrNameLst>
                                          <p:attrName>style.visibility</p:attrName>
                                        </p:attrNameLst>
                                      </p:cBhvr>
                                      <p:to>
                                        <p:strVal val="visible"/>
                                      </p:to>
                                    </p:set>
                                    <p:animEffect transition="in" filter="fade">
                                      <p:cBhvr>
                                        <p:cTn id="18" dur="500"/>
                                        <p:tgtEl>
                                          <p:spTgt spid="30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99"/>
                                        </p:tgtEl>
                                        <p:attrNameLst>
                                          <p:attrName>style.visibility</p:attrName>
                                        </p:attrNameLst>
                                      </p:cBhvr>
                                      <p:to>
                                        <p:strVal val="visible"/>
                                      </p:to>
                                    </p:set>
                                    <p:animEffect transition="in" filter="fade">
                                      <p:cBhvr>
                                        <p:cTn id="23" dur="500"/>
                                        <p:tgtEl>
                                          <p:spTgt spid="29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96"/>
                                        </p:tgtEl>
                                        <p:attrNameLst>
                                          <p:attrName>style.visibility</p:attrName>
                                        </p:attrNameLst>
                                      </p:cBhvr>
                                      <p:to>
                                        <p:strVal val="visible"/>
                                      </p:to>
                                    </p:set>
                                    <p:animEffect transition="in" filter="fade">
                                      <p:cBhvr>
                                        <p:cTn id="28" dur="500"/>
                                        <p:tgtEl>
                                          <p:spTgt spid="29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98"/>
                                        </p:tgtEl>
                                        <p:attrNameLst>
                                          <p:attrName>style.visibility</p:attrName>
                                        </p:attrNameLst>
                                      </p:cBhvr>
                                      <p:to>
                                        <p:strVal val="visible"/>
                                      </p:to>
                                    </p:set>
                                    <p:animEffect transition="in" filter="fade">
                                      <p:cBhvr>
                                        <p:cTn id="33" dur="500"/>
                                        <p:tgtEl>
                                          <p:spTgt spid="29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97"/>
                                        </p:tgtEl>
                                        <p:attrNameLst>
                                          <p:attrName>style.visibility</p:attrName>
                                        </p:attrNameLst>
                                      </p:cBhvr>
                                      <p:to>
                                        <p:strVal val="visible"/>
                                      </p:to>
                                    </p:set>
                                    <p:animEffect transition="in" filter="fade">
                                      <p:cBhvr>
                                        <p:cTn id="38" dur="500"/>
                                        <p:tgtEl>
                                          <p:spTgt spid="29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0"/>
                                        </p:tgtEl>
                                        <p:attrNameLst>
                                          <p:attrName>style.visibility</p:attrName>
                                        </p:attrNameLst>
                                      </p:cBhvr>
                                      <p:to>
                                        <p:strVal val="visible"/>
                                      </p:to>
                                    </p:set>
                                    <p:animEffect transition="in" filter="fade">
                                      <p:cBhvr>
                                        <p:cTn id="43" dur="500"/>
                                        <p:tgtEl>
                                          <p:spTgt spid="30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03"/>
                                        </p:tgtEl>
                                        <p:attrNameLst>
                                          <p:attrName>style.visibility</p:attrName>
                                        </p:attrNameLst>
                                      </p:cBhvr>
                                      <p:to>
                                        <p:strVal val="visible"/>
                                      </p:to>
                                    </p:set>
                                    <p:animEffect transition="in" filter="fade">
                                      <p:cBhvr>
                                        <p:cTn id="48" dur="500"/>
                                        <p:tgtEl>
                                          <p:spTgt spid="30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04"/>
                                        </p:tgtEl>
                                        <p:attrNameLst>
                                          <p:attrName>style.visibility</p:attrName>
                                        </p:attrNameLst>
                                      </p:cBhvr>
                                      <p:to>
                                        <p:strVal val="visible"/>
                                      </p:to>
                                    </p:set>
                                    <p:animEffect transition="in" filter="fade">
                                      <p:cBhvr>
                                        <p:cTn id="53" dur="500"/>
                                        <p:tgtEl>
                                          <p:spTgt spid="30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30"/>
                                        </p:tgtEl>
                                        <p:attrNameLst>
                                          <p:attrName>style.visibility</p:attrName>
                                        </p:attrNameLst>
                                      </p:cBhvr>
                                      <p:to>
                                        <p:strVal val="visible"/>
                                      </p:to>
                                    </p:set>
                                    <p:animEffect transition="in" filter="fade">
                                      <p:cBhvr>
                                        <p:cTn id="58" dur="1000"/>
                                        <p:tgtEl>
                                          <p:spTgt spid="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8"/>
          <p:cNvSpPr/>
          <p:nvPr/>
        </p:nvSpPr>
        <p:spPr>
          <a:xfrm>
            <a:off x="6141097" y="3110186"/>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37" name="Google Shape;337;p28"/>
          <p:cNvSpPr/>
          <p:nvPr/>
        </p:nvSpPr>
        <p:spPr>
          <a:xfrm>
            <a:off x="6914050" y="4662755"/>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38" name="Google Shape;338;p28"/>
          <p:cNvSpPr/>
          <p:nvPr/>
        </p:nvSpPr>
        <p:spPr>
          <a:xfrm>
            <a:off x="6484783" y="3899560"/>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39" name="Google Shape;339;p28"/>
          <p:cNvSpPr/>
          <p:nvPr/>
        </p:nvSpPr>
        <p:spPr>
          <a:xfrm>
            <a:off x="5746914" y="3901359"/>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40" name="Google Shape;340;p28"/>
          <p:cNvSpPr/>
          <p:nvPr/>
        </p:nvSpPr>
        <p:spPr>
          <a:xfrm>
            <a:off x="5929438" y="5405560"/>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41" name="Google Shape;341;p28"/>
          <p:cNvSpPr/>
          <p:nvPr/>
        </p:nvSpPr>
        <p:spPr>
          <a:xfrm>
            <a:off x="5421262" y="4662755"/>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42" name="Google Shape;342;p28"/>
          <p:cNvSpPr/>
          <p:nvPr/>
        </p:nvSpPr>
        <p:spPr>
          <a:xfrm>
            <a:off x="4940172" y="5405560"/>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43" name="Google Shape;343;p28"/>
          <p:cNvSpPr txBox="1"/>
          <p:nvPr/>
        </p:nvSpPr>
        <p:spPr>
          <a:xfrm>
            <a:off x="547880" y="2364604"/>
            <a:ext cx="4177700" cy="4011752"/>
          </a:xfrm>
          <a:prstGeom prst="rect">
            <a:avLst/>
          </a:prstGeom>
          <a:solidFill>
            <a:srgbClr val="FAFAFA"/>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spcBef>
                <a:spcPts val="0"/>
              </a:spcBef>
              <a:spcAft>
                <a:spcPts val="0"/>
              </a:spcAft>
              <a:buClr>
                <a:schemeClr val="dk1"/>
              </a:buClr>
              <a:buSzPts val="1100"/>
              <a:buFont typeface="Noto Sans Symbols"/>
              <a:buNone/>
            </a:pPr>
            <a:r>
              <a:rPr lang="en-US" sz="1400" b="0">
                <a:solidFill>
                  <a:srgbClr val="2699A9"/>
                </a:solidFill>
                <a:latin typeface="Consolas"/>
                <a:ea typeface="Consolas"/>
                <a:cs typeface="Consolas"/>
                <a:sym typeface="Consolas"/>
              </a:rPr>
              <a:t>Set</a:t>
            </a:r>
            <a:r>
              <a:rPr lang="en-US" sz="1400" b="0">
                <a:solidFill>
                  <a:srgbClr val="000000"/>
                </a:solidFill>
                <a:latin typeface="Consolas"/>
                <a:ea typeface="Consolas"/>
                <a:cs typeface="Consolas"/>
                <a:sym typeface="Consolas"/>
              </a:rPr>
              <a:t>&lt;</a:t>
            </a:r>
            <a:r>
              <a:rPr lang="en-US" sz="1400" b="0">
                <a:solidFill>
                  <a:srgbClr val="2699A9"/>
                </a:solidFill>
                <a:latin typeface="Consolas"/>
                <a:ea typeface="Consolas"/>
                <a:cs typeface="Consolas"/>
                <a:sym typeface="Consolas"/>
              </a:rPr>
              <a:t>Vertex</a:t>
            </a:r>
            <a:r>
              <a:rPr lang="en-US" sz="1400" b="0">
                <a:solidFill>
                  <a:srgbClr val="000000"/>
                </a:solidFill>
                <a:latin typeface="Consolas"/>
                <a:ea typeface="Consolas"/>
                <a:cs typeface="Consolas"/>
                <a:sym typeface="Consolas"/>
              </a:rPr>
              <a:t>&gt; visited; </a:t>
            </a:r>
            <a:r>
              <a:rPr lang="en-US" sz="1400" b="0">
                <a:solidFill>
                  <a:srgbClr val="A5A5A5"/>
                </a:solidFill>
                <a:latin typeface="Consolas"/>
                <a:ea typeface="Consolas"/>
                <a:cs typeface="Consolas"/>
                <a:sym typeface="Consolas"/>
              </a:rPr>
              <a:t>// assume global</a:t>
            </a:r>
            <a:endParaRPr sz="1400" b="1">
              <a:solidFill>
                <a:schemeClr val="dk1"/>
              </a:solidFill>
              <a:latin typeface="Consolas"/>
              <a:ea typeface="Consolas"/>
              <a:cs typeface="Consolas"/>
              <a:sym typeface="Consolas"/>
            </a:endParaRPr>
          </a:p>
          <a:p>
            <a:pPr marL="0" marR="0" lvl="0" indent="0" algn="l" rtl="0">
              <a:spcBef>
                <a:spcPts val="0"/>
              </a:spcBef>
              <a:spcAft>
                <a:spcPts val="0"/>
              </a:spcAft>
              <a:buClr>
                <a:schemeClr val="dk1"/>
              </a:buClr>
              <a:buSzPts val="1100"/>
              <a:buFont typeface="Noto Sans Symbols"/>
              <a:buNone/>
            </a:pPr>
            <a:r>
              <a:rPr lang="en-US" sz="1600" b="1">
                <a:solidFill>
                  <a:schemeClr val="dk1"/>
                </a:solidFill>
                <a:latin typeface="Consolas"/>
                <a:ea typeface="Consolas"/>
                <a:cs typeface="Consolas"/>
                <a:sym typeface="Consolas"/>
              </a:rPr>
              <a:t>connected</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s,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t) {</a:t>
            </a:r>
            <a:endParaRPr sz="1600" b="0">
              <a:solidFill>
                <a:srgbClr val="A5A5A5"/>
              </a:solidFill>
              <a:latin typeface="Consolas"/>
              <a:ea typeface="Consolas"/>
              <a:cs typeface="Consolas"/>
              <a:sym typeface="Consolas"/>
            </a:endParaRPr>
          </a:p>
          <a:p>
            <a:pPr marL="0" marR="0" lvl="0" indent="0" algn="l" rtl="0">
              <a:spcBef>
                <a:spcPts val="0"/>
              </a:spcBef>
              <a:spcAft>
                <a:spcPts val="0"/>
              </a:spcAft>
              <a:buClr>
                <a:schemeClr val="dk1"/>
              </a:buClr>
              <a:buSzPts val="1100"/>
              <a:buFont typeface="Noto Sans Symbols"/>
              <a:buNone/>
            </a:pPr>
            <a:r>
              <a:rPr lang="en-US" sz="1600" b="0">
                <a:solidFill>
                  <a:srgbClr val="C00000"/>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(s == 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return</a:t>
            </a:r>
            <a:r>
              <a:rPr lang="en-US" sz="1600" b="0">
                <a:solidFill>
                  <a:schemeClr val="dk1"/>
                </a:solidFill>
                <a:latin typeface="Consolas"/>
                <a:ea typeface="Consolas"/>
                <a:cs typeface="Consolas"/>
                <a:sym typeface="Consolas"/>
              </a:rPr>
              <a:t> true;</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 </a:t>
            </a:r>
            <a:r>
              <a:rPr lang="en-US" sz="1600" b="0">
                <a:solidFill>
                  <a:schemeClr val="accent2"/>
                </a:solidFill>
                <a:latin typeface="Consolas"/>
                <a:ea typeface="Consolas"/>
                <a:cs typeface="Consolas"/>
                <a:sym typeface="Consolas"/>
              </a:rPr>
              <a:t>else</a:t>
            </a:r>
            <a:r>
              <a:rPr lang="en-US" sz="1600"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(s);</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for</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n : s.neighbors) {</a:t>
            </a:r>
            <a:endParaRPr/>
          </a:p>
          <a:p>
            <a:pPr marL="0" marR="0" lvl="0" indent="0" algn="l" rtl="0">
              <a:spcBef>
                <a:spcPts val="0"/>
              </a:spcBef>
              <a:spcAft>
                <a:spcPts val="0"/>
              </a:spcAft>
              <a:buClr>
                <a:schemeClr val="dk1"/>
              </a:buClr>
              <a:buSzPts val="1100"/>
              <a:buFont typeface="Noto Sans Symbols"/>
              <a:buNone/>
            </a:pPr>
            <a:r>
              <a:rPr lang="en-US" sz="1600" b="0">
                <a:solidFill>
                  <a:srgbClr val="C00000"/>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contains</a:t>
            </a:r>
            <a:r>
              <a:rPr lang="en-US" sz="1600" b="0">
                <a:solidFill>
                  <a:schemeClr val="dk1"/>
                </a:solidFill>
                <a:latin typeface="Consolas"/>
                <a:ea typeface="Consolas"/>
                <a:cs typeface="Consolas"/>
                <a:sym typeface="Consolas"/>
              </a:rPr>
              <a:t>(n))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a:t>
            </a:r>
            <a:r>
              <a:rPr lang="en-US" sz="1600" b="1">
                <a:solidFill>
                  <a:schemeClr val="dk1"/>
                </a:solidFill>
                <a:latin typeface="Consolas"/>
                <a:ea typeface="Consolas"/>
                <a:cs typeface="Consolas"/>
                <a:sym typeface="Consolas"/>
              </a:rPr>
              <a:t>connected</a:t>
            </a:r>
            <a:r>
              <a:rPr lang="en-US" sz="1600" b="0">
                <a:solidFill>
                  <a:schemeClr val="dk1"/>
                </a:solidFill>
                <a:latin typeface="Consolas"/>
                <a:ea typeface="Consolas"/>
                <a:cs typeface="Consolas"/>
                <a:sym typeface="Consolas"/>
              </a:rPr>
              <a:t>(n, 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return</a:t>
            </a:r>
            <a:r>
              <a:rPr lang="en-US" sz="1600" b="0">
                <a:solidFill>
                  <a:schemeClr val="dk1"/>
                </a:solidFill>
                <a:latin typeface="Consolas"/>
                <a:ea typeface="Consolas"/>
                <a:cs typeface="Consolas"/>
                <a:sym typeface="Consolas"/>
              </a:rPr>
              <a:t> </a:t>
            </a:r>
            <a:r>
              <a:rPr lang="en-US" sz="1600" b="0">
                <a:solidFill>
                  <a:schemeClr val="accent5"/>
                </a:solidFill>
                <a:latin typeface="Consolas"/>
                <a:ea typeface="Consolas"/>
                <a:cs typeface="Consolas"/>
                <a:sym typeface="Consolas"/>
              </a:rPr>
              <a:t>true</a:t>
            </a:r>
            <a:r>
              <a:rPr lang="en-US" sz="1600" b="0">
                <a:solidFill>
                  <a:schemeClr val="dk1"/>
                </a:solidFill>
                <a:latin typeface="Consolas"/>
                <a:ea typeface="Consolas"/>
                <a:cs typeface="Consolas"/>
                <a:sym typeface="Consolas"/>
              </a:rPr>
              <a:t>;</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return</a:t>
            </a:r>
            <a:r>
              <a:rPr lang="en-US" sz="1600" b="0">
                <a:solidFill>
                  <a:schemeClr val="dk1"/>
                </a:solidFill>
                <a:latin typeface="Consolas"/>
                <a:ea typeface="Consolas"/>
                <a:cs typeface="Consolas"/>
                <a:sym typeface="Consolas"/>
              </a:rPr>
              <a:t> </a:t>
            </a:r>
            <a:r>
              <a:rPr lang="en-US" sz="1600" b="0">
                <a:solidFill>
                  <a:schemeClr val="accent5"/>
                </a:solidFill>
                <a:latin typeface="Consolas"/>
                <a:ea typeface="Consolas"/>
                <a:cs typeface="Consolas"/>
                <a:sym typeface="Consolas"/>
              </a:rPr>
              <a:t>false</a:t>
            </a:r>
            <a:r>
              <a:rPr lang="en-US" sz="1600" b="0">
                <a:solidFill>
                  <a:schemeClr val="dk1"/>
                </a:solidFill>
                <a:latin typeface="Consolas"/>
                <a:ea typeface="Consolas"/>
                <a:cs typeface="Consolas"/>
                <a:sym typeface="Consolas"/>
              </a:rPr>
              <a:t>;</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a:t>
            </a:r>
            <a:endParaRPr/>
          </a:p>
        </p:txBody>
      </p:sp>
      <p:grpSp>
        <p:nvGrpSpPr>
          <p:cNvPr id="344" name="Google Shape;344;p28"/>
          <p:cNvGrpSpPr/>
          <p:nvPr/>
        </p:nvGrpSpPr>
        <p:grpSpPr>
          <a:xfrm>
            <a:off x="4990210" y="3018154"/>
            <a:ext cx="2397121" cy="2779719"/>
            <a:chOff x="1233023" y="2628856"/>
            <a:chExt cx="2397121" cy="2779719"/>
          </a:xfrm>
        </p:grpSpPr>
        <p:sp>
          <p:nvSpPr>
            <p:cNvPr id="345" name="Google Shape;345;p28"/>
            <p:cNvSpPr/>
            <p:nvPr/>
          </p:nvSpPr>
          <p:spPr>
            <a:xfrm>
              <a:off x="2044924" y="3560627"/>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1</a:t>
              </a:r>
              <a:endParaRPr sz="2133" b="0" i="0" u="none" strike="noStrike" cap="none">
                <a:solidFill>
                  <a:srgbClr val="000000"/>
                </a:solidFill>
                <a:latin typeface="Calibri"/>
                <a:ea typeface="Calibri"/>
                <a:cs typeface="Calibri"/>
                <a:sym typeface="Calibri"/>
              </a:endParaRPr>
            </a:p>
          </p:txBody>
        </p:sp>
        <p:sp>
          <p:nvSpPr>
            <p:cNvPr id="346" name="Google Shape;346;p28"/>
            <p:cNvSpPr/>
            <p:nvPr/>
          </p:nvSpPr>
          <p:spPr>
            <a:xfrm>
              <a:off x="1714113" y="4328570"/>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2</a:t>
              </a:r>
              <a:endParaRPr sz="2133" b="0" i="0" u="none" strike="noStrike" cap="none">
                <a:solidFill>
                  <a:srgbClr val="000000"/>
                </a:solidFill>
                <a:latin typeface="Calibri"/>
                <a:ea typeface="Calibri"/>
                <a:cs typeface="Calibri"/>
                <a:sym typeface="Calibri"/>
              </a:endParaRPr>
            </a:p>
          </p:txBody>
        </p:sp>
        <p:sp>
          <p:nvSpPr>
            <p:cNvPr id="347" name="Google Shape;347;p28"/>
            <p:cNvSpPr/>
            <p:nvPr/>
          </p:nvSpPr>
          <p:spPr>
            <a:xfrm>
              <a:off x="3206944" y="4328570"/>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3</a:t>
              </a:r>
              <a:endParaRPr sz="2133" b="0" i="0" u="none" strike="noStrike" cap="none">
                <a:solidFill>
                  <a:srgbClr val="000000"/>
                </a:solidFill>
                <a:latin typeface="Calibri"/>
                <a:ea typeface="Calibri"/>
                <a:cs typeface="Calibri"/>
                <a:sym typeface="Calibri"/>
              </a:endParaRPr>
            </a:p>
          </p:txBody>
        </p:sp>
        <p:sp>
          <p:nvSpPr>
            <p:cNvPr id="348" name="Google Shape;348;p28"/>
            <p:cNvSpPr/>
            <p:nvPr/>
          </p:nvSpPr>
          <p:spPr>
            <a:xfrm>
              <a:off x="2783744" y="3560627"/>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4</a:t>
              </a:r>
              <a:endParaRPr sz="2133" b="0" i="0" u="none" strike="noStrike" cap="none">
                <a:solidFill>
                  <a:srgbClr val="000000"/>
                </a:solidFill>
                <a:latin typeface="Calibri"/>
                <a:ea typeface="Calibri"/>
                <a:cs typeface="Calibri"/>
                <a:sym typeface="Calibri"/>
              </a:endParaRPr>
            </a:p>
          </p:txBody>
        </p:sp>
        <p:sp>
          <p:nvSpPr>
            <p:cNvPr id="349" name="Google Shape;349;p28"/>
            <p:cNvSpPr/>
            <p:nvPr/>
          </p:nvSpPr>
          <p:spPr>
            <a:xfrm>
              <a:off x="1233023" y="5071375"/>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5</a:t>
              </a:r>
              <a:endParaRPr sz="2133" b="0" i="0" u="none" strike="noStrike" cap="none">
                <a:solidFill>
                  <a:srgbClr val="000000"/>
                </a:solidFill>
                <a:latin typeface="Calibri"/>
                <a:ea typeface="Calibri"/>
                <a:cs typeface="Calibri"/>
                <a:sym typeface="Calibri"/>
              </a:endParaRPr>
            </a:p>
          </p:txBody>
        </p:sp>
        <p:sp>
          <p:nvSpPr>
            <p:cNvPr id="350" name="Google Shape;350;p28"/>
            <p:cNvSpPr/>
            <p:nvPr/>
          </p:nvSpPr>
          <p:spPr>
            <a:xfrm>
              <a:off x="2222348" y="5071375"/>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8</a:t>
              </a:r>
              <a:endParaRPr sz="2133" b="0" i="0" u="none" strike="noStrike" cap="none">
                <a:solidFill>
                  <a:srgbClr val="000000"/>
                </a:solidFill>
                <a:latin typeface="Calibri"/>
                <a:ea typeface="Calibri"/>
                <a:cs typeface="Calibri"/>
                <a:sym typeface="Calibri"/>
              </a:endParaRPr>
            </a:p>
          </p:txBody>
        </p:sp>
        <p:cxnSp>
          <p:nvCxnSpPr>
            <p:cNvPr id="351" name="Google Shape;351;p28"/>
            <p:cNvCxnSpPr>
              <a:stCxn id="345" idx="2"/>
              <a:endCxn id="346" idx="0"/>
            </p:cNvCxnSpPr>
            <p:nvPr/>
          </p:nvCxnSpPr>
          <p:spPr>
            <a:xfrm flipH="1">
              <a:off x="1925624" y="3897827"/>
              <a:ext cx="330900" cy="430800"/>
            </a:xfrm>
            <a:prstGeom prst="straightConnector1">
              <a:avLst/>
            </a:prstGeom>
            <a:noFill/>
            <a:ln w="19050" cap="flat" cmpd="sng">
              <a:solidFill>
                <a:schemeClr val="dk2"/>
              </a:solidFill>
              <a:prstDash val="solid"/>
              <a:round/>
              <a:headEnd type="none" w="sm" len="sm"/>
              <a:tailEnd type="none" w="sm" len="sm"/>
            </a:ln>
          </p:spPr>
        </p:cxnSp>
        <p:cxnSp>
          <p:nvCxnSpPr>
            <p:cNvPr id="352" name="Google Shape;352;p28"/>
            <p:cNvCxnSpPr>
              <a:stCxn id="353" idx="2"/>
              <a:endCxn id="348" idx="0"/>
            </p:cNvCxnSpPr>
            <p:nvPr/>
          </p:nvCxnSpPr>
          <p:spPr>
            <a:xfrm>
              <a:off x="2645548" y="3113201"/>
              <a:ext cx="349800" cy="447300"/>
            </a:xfrm>
            <a:prstGeom prst="straightConnector1">
              <a:avLst/>
            </a:prstGeom>
            <a:noFill/>
            <a:ln w="19050" cap="flat" cmpd="sng">
              <a:solidFill>
                <a:schemeClr val="dk2"/>
              </a:solidFill>
              <a:prstDash val="solid"/>
              <a:round/>
              <a:headEnd type="none" w="sm" len="sm"/>
              <a:tailEnd type="none" w="sm" len="sm"/>
            </a:ln>
          </p:spPr>
        </p:cxnSp>
        <p:cxnSp>
          <p:nvCxnSpPr>
            <p:cNvPr id="354" name="Google Shape;354;p28"/>
            <p:cNvCxnSpPr>
              <a:stCxn id="347" idx="0"/>
              <a:endCxn id="348" idx="2"/>
            </p:cNvCxnSpPr>
            <p:nvPr/>
          </p:nvCxnSpPr>
          <p:spPr>
            <a:xfrm rot="10800000">
              <a:off x="2995244" y="3897770"/>
              <a:ext cx="423300" cy="430800"/>
            </a:xfrm>
            <a:prstGeom prst="straightConnector1">
              <a:avLst/>
            </a:prstGeom>
            <a:noFill/>
            <a:ln w="19050" cap="flat" cmpd="sng">
              <a:solidFill>
                <a:schemeClr val="dk2"/>
              </a:solidFill>
              <a:prstDash val="solid"/>
              <a:round/>
              <a:headEnd type="none" w="sm" len="sm"/>
              <a:tailEnd type="none" w="sm" len="sm"/>
            </a:ln>
          </p:spPr>
        </p:cxnSp>
        <p:cxnSp>
          <p:nvCxnSpPr>
            <p:cNvPr id="355" name="Google Shape;355;p28"/>
            <p:cNvCxnSpPr>
              <a:stCxn id="346" idx="2"/>
              <a:endCxn id="349" idx="0"/>
            </p:cNvCxnSpPr>
            <p:nvPr/>
          </p:nvCxnSpPr>
          <p:spPr>
            <a:xfrm flipH="1">
              <a:off x="1444513" y="4665770"/>
              <a:ext cx="481200" cy="405600"/>
            </a:xfrm>
            <a:prstGeom prst="straightConnector1">
              <a:avLst/>
            </a:prstGeom>
            <a:noFill/>
            <a:ln w="19050" cap="flat" cmpd="sng">
              <a:solidFill>
                <a:schemeClr val="dk2"/>
              </a:solidFill>
              <a:prstDash val="solid"/>
              <a:round/>
              <a:headEnd type="none" w="sm" len="sm"/>
              <a:tailEnd type="none" w="sm" len="sm"/>
            </a:ln>
          </p:spPr>
        </p:cxnSp>
        <p:cxnSp>
          <p:nvCxnSpPr>
            <p:cNvPr id="356" name="Google Shape;356;p28"/>
            <p:cNvCxnSpPr>
              <a:stCxn id="346" idx="2"/>
              <a:endCxn id="350" idx="0"/>
            </p:cNvCxnSpPr>
            <p:nvPr/>
          </p:nvCxnSpPr>
          <p:spPr>
            <a:xfrm>
              <a:off x="1925713" y="4665770"/>
              <a:ext cx="508200" cy="405600"/>
            </a:xfrm>
            <a:prstGeom prst="straightConnector1">
              <a:avLst/>
            </a:prstGeom>
            <a:noFill/>
            <a:ln w="19050" cap="flat" cmpd="sng">
              <a:solidFill>
                <a:schemeClr val="dk2"/>
              </a:solidFill>
              <a:prstDash val="solid"/>
              <a:round/>
              <a:headEnd type="none" w="sm" len="sm"/>
              <a:tailEnd type="none" w="sm" len="sm"/>
            </a:ln>
          </p:spPr>
        </p:cxnSp>
        <p:sp>
          <p:nvSpPr>
            <p:cNvPr id="353" name="Google Shape;353;p28"/>
            <p:cNvSpPr/>
            <p:nvPr/>
          </p:nvSpPr>
          <p:spPr>
            <a:xfrm>
              <a:off x="2433948" y="2776001"/>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1" i="0" u="none" strike="noStrike" cap="none">
                  <a:solidFill>
                    <a:srgbClr val="000000"/>
                  </a:solidFill>
                  <a:latin typeface="Calibri"/>
                  <a:ea typeface="Calibri"/>
                  <a:cs typeface="Calibri"/>
                  <a:sym typeface="Calibri"/>
                </a:rPr>
                <a:t>0</a:t>
              </a:r>
              <a:endParaRPr sz="2133" b="1" i="0" u="none" strike="noStrike" cap="none">
                <a:solidFill>
                  <a:srgbClr val="000000"/>
                </a:solidFill>
                <a:latin typeface="Calibri"/>
                <a:ea typeface="Calibri"/>
                <a:cs typeface="Calibri"/>
                <a:sym typeface="Calibri"/>
              </a:endParaRPr>
            </a:p>
          </p:txBody>
        </p:sp>
        <p:cxnSp>
          <p:nvCxnSpPr>
            <p:cNvPr id="357" name="Google Shape;357;p28"/>
            <p:cNvCxnSpPr>
              <a:stCxn id="353" idx="2"/>
              <a:endCxn id="345" idx="0"/>
            </p:cNvCxnSpPr>
            <p:nvPr/>
          </p:nvCxnSpPr>
          <p:spPr>
            <a:xfrm flipH="1">
              <a:off x="2256448" y="3113201"/>
              <a:ext cx="389100" cy="447300"/>
            </a:xfrm>
            <a:prstGeom prst="straightConnector1">
              <a:avLst/>
            </a:prstGeom>
            <a:noFill/>
            <a:ln w="19050" cap="flat" cmpd="sng">
              <a:solidFill>
                <a:schemeClr val="dk2"/>
              </a:solidFill>
              <a:prstDash val="solid"/>
              <a:round/>
              <a:headEnd type="none" w="sm" len="sm"/>
              <a:tailEnd type="none" w="sm" len="sm"/>
            </a:ln>
          </p:spPr>
        </p:cxnSp>
        <p:sp>
          <p:nvSpPr>
            <p:cNvPr id="358" name="Google Shape;358;p28"/>
            <p:cNvSpPr txBox="1"/>
            <p:nvPr/>
          </p:nvSpPr>
          <p:spPr>
            <a:xfrm>
              <a:off x="2079846" y="2628856"/>
              <a:ext cx="423200" cy="4776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s</a:t>
              </a:r>
              <a:endParaRPr sz="2133" b="0" i="0" u="none" strike="noStrike" cap="none">
                <a:solidFill>
                  <a:srgbClr val="000000"/>
                </a:solidFill>
                <a:latin typeface="Calibri"/>
                <a:ea typeface="Calibri"/>
                <a:cs typeface="Calibri"/>
                <a:sym typeface="Calibri"/>
              </a:endParaRPr>
            </a:p>
          </p:txBody>
        </p:sp>
      </p:grpSp>
      <p:sp>
        <p:nvSpPr>
          <p:cNvPr id="359" name="Google Shape;359;p28"/>
          <p:cNvSpPr txBox="1"/>
          <p:nvPr/>
        </p:nvSpPr>
        <p:spPr>
          <a:xfrm>
            <a:off x="7848350" y="1931149"/>
            <a:ext cx="4167900" cy="2970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400" dirty="0">
                <a:solidFill>
                  <a:schemeClr val="tx1"/>
                </a:solidFill>
                <a:latin typeface="Quattrocento Sans"/>
                <a:ea typeface="Quattrocento Sans"/>
                <a:cs typeface="Quattrocento Sans"/>
                <a:sym typeface="Quattrocento Sans"/>
              </a:rPr>
              <a:t>Recall: DFS traversal of a binary tree has 3 options:</a:t>
            </a:r>
            <a:endParaRPr dirty="0">
              <a:solidFill>
                <a:schemeClr val="tx1"/>
              </a:solidFill>
            </a:endParaRPr>
          </a:p>
          <a:p>
            <a:pPr marL="685800" marR="0" lvl="1" indent="-228600" algn="l" rtl="0">
              <a:lnSpc>
                <a:spcPct val="90000"/>
              </a:lnSpc>
              <a:spcBef>
                <a:spcPts val="500"/>
              </a:spcBef>
              <a:spcAft>
                <a:spcPts val="0"/>
              </a:spcAft>
              <a:buClr>
                <a:schemeClr val="dk1"/>
              </a:buClr>
              <a:buSzPts val="2000"/>
              <a:buFont typeface="NTR"/>
              <a:buChar char="-"/>
            </a:pPr>
            <a:r>
              <a:rPr lang="en-US" sz="2000" u="none" strike="noStrike" cap="none" dirty="0">
                <a:solidFill>
                  <a:schemeClr val="tx1"/>
                </a:solidFill>
                <a:latin typeface="Quattrocento Sans"/>
                <a:ea typeface="Quattrocento Sans"/>
                <a:cs typeface="Quattrocento Sans"/>
                <a:sym typeface="Quattrocento Sans"/>
              </a:rPr>
              <a:t>Pre-order: visit </a:t>
            </a:r>
            <a:r>
              <a:rPr lang="en-US" sz="2000" b="0" i="0" u="none" strike="noStrike" cap="none" dirty="0">
                <a:solidFill>
                  <a:schemeClr val="tx1"/>
                </a:solidFill>
                <a:latin typeface="Quattrocento Sans"/>
                <a:ea typeface="Quattrocento Sans"/>
                <a:cs typeface="Quattrocento Sans"/>
                <a:sym typeface="Quattrocento Sans"/>
              </a:rPr>
              <a:t>node before its children</a:t>
            </a:r>
            <a:endParaRPr dirty="0">
              <a:solidFill>
                <a:schemeClr val="tx1"/>
              </a:solidFill>
            </a:endParaRPr>
          </a:p>
          <a:p>
            <a:pPr marL="685800" marR="0" lvl="1" indent="-228600" algn="l" rtl="0">
              <a:lnSpc>
                <a:spcPct val="90000"/>
              </a:lnSpc>
              <a:spcBef>
                <a:spcPts val="500"/>
              </a:spcBef>
              <a:spcAft>
                <a:spcPts val="0"/>
              </a:spcAft>
              <a:buClr>
                <a:schemeClr val="dk1"/>
              </a:buClr>
              <a:buSzPts val="2000"/>
              <a:buFont typeface="NTR"/>
              <a:buChar char="-"/>
            </a:pPr>
            <a:r>
              <a:rPr lang="en-US" sz="2000" b="0" i="0" u="none" strike="noStrike" cap="none" dirty="0">
                <a:solidFill>
                  <a:schemeClr val="tx1"/>
                </a:solidFill>
                <a:latin typeface="Quattrocento Sans"/>
                <a:ea typeface="Quattrocento Sans"/>
                <a:cs typeface="Quattrocento Sans"/>
                <a:sym typeface="Quattrocento Sans"/>
              </a:rPr>
              <a:t>In-order: visit node between its children</a:t>
            </a:r>
            <a:endParaRPr dirty="0">
              <a:solidFill>
                <a:schemeClr val="tx1"/>
              </a:solidFill>
            </a:endParaRPr>
          </a:p>
          <a:p>
            <a:pPr marL="685800" marR="0" lvl="1" indent="-228600" algn="l" rtl="0">
              <a:lnSpc>
                <a:spcPct val="90000"/>
              </a:lnSpc>
              <a:spcBef>
                <a:spcPts val="500"/>
              </a:spcBef>
              <a:spcAft>
                <a:spcPts val="0"/>
              </a:spcAft>
              <a:buClr>
                <a:schemeClr val="dk1"/>
              </a:buClr>
              <a:buSzPts val="2000"/>
              <a:buFont typeface="NTR"/>
              <a:buChar char="-"/>
            </a:pPr>
            <a:r>
              <a:rPr lang="en-US" sz="2000" b="0" i="0" u="none" strike="noStrike" cap="none" dirty="0">
                <a:solidFill>
                  <a:schemeClr val="tx1"/>
                </a:solidFill>
                <a:latin typeface="Quattrocento Sans"/>
                <a:ea typeface="Quattrocento Sans"/>
                <a:cs typeface="Quattrocento Sans"/>
                <a:sym typeface="Quattrocento Sans"/>
              </a:rPr>
              <a:t>Post-order: visit node after its children</a:t>
            </a:r>
            <a:endParaRPr dirty="0">
              <a:solidFill>
                <a:schemeClr val="tx1"/>
              </a:solidFill>
            </a:endParaRPr>
          </a:p>
          <a:p>
            <a:pPr marL="685800" marR="0" lvl="1" indent="-101600" algn="l" rtl="0">
              <a:lnSpc>
                <a:spcPct val="90000"/>
              </a:lnSpc>
              <a:spcBef>
                <a:spcPts val="500"/>
              </a:spcBef>
              <a:spcAft>
                <a:spcPts val="0"/>
              </a:spcAft>
              <a:buClr>
                <a:schemeClr val="dk1"/>
              </a:buClr>
              <a:buSzPts val="2000"/>
              <a:buFont typeface="NTR"/>
              <a:buNone/>
            </a:pPr>
            <a:endParaRPr sz="2000" b="0" i="0" u="none" strike="noStrike" cap="none" dirty="0">
              <a:solidFill>
                <a:schemeClr val="tx1"/>
              </a:solidFill>
              <a:latin typeface="Quattrocento Sans"/>
              <a:ea typeface="Quattrocento Sans"/>
              <a:cs typeface="Quattrocento Sans"/>
              <a:sym typeface="Quattrocento Sans"/>
            </a:endParaRPr>
          </a:p>
        </p:txBody>
      </p:sp>
      <p:sp>
        <p:nvSpPr>
          <p:cNvPr id="360" name="Google Shape;360;p28"/>
          <p:cNvSpPr/>
          <p:nvPr/>
        </p:nvSpPr>
        <p:spPr>
          <a:xfrm>
            <a:off x="8197704" y="3022734"/>
            <a:ext cx="371192" cy="295109"/>
          </a:xfrm>
          <a:prstGeom prst="rightArrow">
            <a:avLst>
              <a:gd name="adj1" fmla="val 50000"/>
              <a:gd name="adj2" fmla="val 50000"/>
            </a:avLst>
          </a:prstGeom>
          <a:solidFill>
            <a:srgbClr val="4C32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4C3283"/>
              </a:solidFill>
              <a:latin typeface="Quattrocento Sans"/>
              <a:ea typeface="Quattrocento Sans"/>
              <a:cs typeface="Quattrocento Sans"/>
              <a:sym typeface="Quattrocento Sans"/>
            </a:endParaRPr>
          </a:p>
        </p:txBody>
      </p:sp>
      <p:sp>
        <p:nvSpPr>
          <p:cNvPr id="361" name="Google Shape;361;p28"/>
          <p:cNvSpPr txBox="1"/>
          <p:nvPr/>
        </p:nvSpPr>
        <p:spPr>
          <a:xfrm>
            <a:off x="5931769" y="2500978"/>
            <a:ext cx="10134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3"/>
                </a:solidFill>
                <a:latin typeface="Quattrocento Sans"/>
                <a:ea typeface="Quattrocento Sans"/>
                <a:cs typeface="Quattrocento Sans"/>
                <a:sym typeface="Quattrocento Sans"/>
              </a:rPr>
              <a:t>VISITED</a:t>
            </a:r>
            <a:endParaRPr>
              <a:solidFill>
                <a:srgbClr val="4C3283"/>
              </a:solidFill>
            </a:endParaRPr>
          </a:p>
        </p:txBody>
      </p:sp>
      <p:sp>
        <p:nvSpPr>
          <p:cNvPr id="362" name="Google Shape;362;p28"/>
          <p:cNvSpPr txBox="1"/>
          <p:nvPr/>
        </p:nvSpPr>
        <p:spPr>
          <a:xfrm>
            <a:off x="838200" y="476578"/>
            <a:ext cx="10515600" cy="76263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accent2"/>
              </a:buClr>
              <a:buSzPts val="3600"/>
              <a:buFont typeface="Calibri"/>
              <a:buNone/>
            </a:pPr>
            <a:r>
              <a:rPr lang="en-US" sz="3600" i="1">
                <a:solidFill>
                  <a:schemeClr val="accent2"/>
                </a:solidFill>
                <a:latin typeface="Quattrocento Sans"/>
                <a:ea typeface="Quattrocento Sans"/>
                <a:cs typeface="Quattrocento Sans"/>
                <a:sym typeface="Quattrocento Sans"/>
              </a:rPr>
              <a:t>Aside</a:t>
            </a:r>
            <a:r>
              <a:rPr lang="en-US" sz="4400" i="0">
                <a:solidFill>
                  <a:schemeClr val="dk1"/>
                </a:solidFill>
                <a:latin typeface="Quattrocento Sans"/>
                <a:ea typeface="Quattrocento Sans"/>
                <a:cs typeface="Quattrocento Sans"/>
                <a:sym typeface="Quattrocento Sans"/>
              </a:rPr>
              <a:t>  Tree Traversals</a:t>
            </a:r>
            <a:endParaRPr>
              <a:latin typeface="Quattrocento Sans"/>
              <a:ea typeface="Quattrocento Sans"/>
              <a:cs typeface="Quattrocento Sans"/>
              <a:sym typeface="Quattrocento Sans"/>
            </a:endParaRPr>
          </a:p>
        </p:txBody>
      </p:sp>
      <p:sp>
        <p:nvSpPr>
          <p:cNvPr id="363" name="Google Shape;363;p28"/>
          <p:cNvSpPr txBox="1">
            <a:spLocks noGrp="1"/>
          </p:cNvSpPr>
          <p:nvPr>
            <p:ph type="body" idx="1"/>
          </p:nvPr>
        </p:nvSpPr>
        <p:spPr>
          <a:xfrm>
            <a:off x="838200" y="1371600"/>
            <a:ext cx="11225359" cy="103230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dirty="0"/>
              <a:t>We could also apply this code to a tree (recall: a type of graph) to do a depth-first search on it</a:t>
            </a:r>
            <a:endParaRPr dirty="0"/>
          </a:p>
        </p:txBody>
      </p:sp>
      <p:sp>
        <p:nvSpPr>
          <p:cNvPr id="364" name="Google Shape;364;p28"/>
          <p:cNvSpPr/>
          <p:nvPr/>
        </p:nvSpPr>
        <p:spPr>
          <a:xfrm>
            <a:off x="415334" y="3654816"/>
            <a:ext cx="371192" cy="295109"/>
          </a:xfrm>
          <a:prstGeom prst="rightArrow">
            <a:avLst>
              <a:gd name="adj1" fmla="val 50000"/>
              <a:gd name="adj2" fmla="val 50000"/>
            </a:avLst>
          </a:prstGeom>
          <a:solidFill>
            <a:srgbClr val="4C32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4C3283"/>
              </a:solidFill>
              <a:latin typeface="Quattrocento Sans"/>
              <a:ea typeface="Quattrocento Sans"/>
              <a:cs typeface="Quattrocento Sans"/>
              <a:sym typeface="Quattrocento Sans"/>
            </a:endParaRPr>
          </a:p>
        </p:txBody>
      </p:sp>
      <p:sp>
        <p:nvSpPr>
          <p:cNvPr id="365" name="Google Shape;365;p28"/>
          <p:cNvSpPr txBox="1"/>
          <p:nvPr/>
        </p:nvSpPr>
        <p:spPr>
          <a:xfrm>
            <a:off x="8406825" y="5101350"/>
            <a:ext cx="3505500" cy="1514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2400" dirty="0">
                <a:solidFill>
                  <a:schemeClr val="dk1"/>
                </a:solidFill>
                <a:latin typeface="Quattrocento Sans"/>
                <a:ea typeface="Quattrocento Sans"/>
                <a:cs typeface="Quattrocento Sans"/>
                <a:sym typeface="Quattrocento Sans"/>
              </a:rPr>
              <a:t>The difference between these orderings is </a:t>
            </a:r>
            <a:r>
              <a:rPr lang="en-US" sz="2400" b="1" dirty="0">
                <a:solidFill>
                  <a:srgbClr val="4C3283"/>
                </a:solidFill>
                <a:latin typeface="Quattrocento Sans"/>
                <a:ea typeface="Quattrocento Sans"/>
                <a:cs typeface="Quattrocento Sans"/>
                <a:sym typeface="Quattrocento Sans"/>
              </a:rPr>
              <a:t>when we “process” the root</a:t>
            </a:r>
            <a:r>
              <a:rPr lang="en-US" sz="2400" b="1" dirty="0">
                <a:solidFill>
                  <a:schemeClr val="accent2"/>
                </a:solidFill>
                <a:latin typeface="Quattrocento Sans"/>
                <a:ea typeface="Quattrocento Sans"/>
                <a:cs typeface="Quattrocento Sans"/>
                <a:sym typeface="Quattrocento Sans"/>
              </a:rPr>
              <a:t> </a:t>
            </a:r>
            <a:r>
              <a:rPr lang="en-US" sz="2400" dirty="0">
                <a:solidFill>
                  <a:schemeClr val="dk1"/>
                </a:solidFill>
                <a:latin typeface="Quattrocento Sans"/>
                <a:ea typeface="Quattrocento Sans"/>
                <a:cs typeface="Quattrocento Sans"/>
                <a:sym typeface="Quattrocento Sans"/>
              </a:rPr>
              <a:t>– all are DFS!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1"/>
                                        </p:tgtEl>
                                        <p:attrNameLst>
                                          <p:attrName>style.visibility</p:attrName>
                                        </p:attrNameLst>
                                      </p:cBhvr>
                                      <p:to>
                                        <p:strVal val="visible"/>
                                      </p:to>
                                    </p:set>
                                    <p:animEffect transition="in" filter="fade">
                                      <p:cBhvr>
                                        <p:cTn id="7" dur="500"/>
                                        <p:tgtEl>
                                          <p:spTgt spid="361"/>
                                        </p:tgtEl>
                                      </p:cBhvr>
                                    </p:animEffect>
                                  </p:childTnLst>
                                </p:cTn>
                              </p:par>
                              <p:par>
                                <p:cTn id="8" presetID="10" presetClass="entr" presetSubtype="0" fill="hold" nodeType="withEffect">
                                  <p:stCondLst>
                                    <p:cond delay="0"/>
                                  </p:stCondLst>
                                  <p:childTnLst>
                                    <p:set>
                                      <p:cBhvr>
                                        <p:cTn id="9" dur="1" fill="hold">
                                          <p:stCondLst>
                                            <p:cond delay="0"/>
                                          </p:stCondLst>
                                        </p:cTn>
                                        <p:tgtEl>
                                          <p:spTgt spid="336"/>
                                        </p:tgtEl>
                                        <p:attrNameLst>
                                          <p:attrName>style.visibility</p:attrName>
                                        </p:attrNameLst>
                                      </p:cBhvr>
                                      <p:to>
                                        <p:strVal val="visible"/>
                                      </p:to>
                                    </p:set>
                                    <p:animEffect transition="in" filter="fade">
                                      <p:cBhvr>
                                        <p:cTn id="10" dur="500"/>
                                        <p:tgtEl>
                                          <p:spTgt spid="33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39"/>
                                        </p:tgtEl>
                                        <p:attrNameLst>
                                          <p:attrName>style.visibility</p:attrName>
                                        </p:attrNameLst>
                                      </p:cBhvr>
                                      <p:to>
                                        <p:strVal val="visible"/>
                                      </p:to>
                                    </p:set>
                                    <p:animEffect transition="in" filter="fade">
                                      <p:cBhvr>
                                        <p:cTn id="14" dur="500"/>
                                        <p:tgtEl>
                                          <p:spTgt spid="339"/>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41"/>
                                        </p:tgtEl>
                                        <p:attrNameLst>
                                          <p:attrName>style.visibility</p:attrName>
                                        </p:attrNameLst>
                                      </p:cBhvr>
                                      <p:to>
                                        <p:strVal val="visible"/>
                                      </p:to>
                                    </p:set>
                                    <p:animEffect transition="in" filter="fade">
                                      <p:cBhvr>
                                        <p:cTn id="18" dur="500"/>
                                        <p:tgtEl>
                                          <p:spTgt spid="341"/>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42"/>
                                        </p:tgtEl>
                                        <p:attrNameLst>
                                          <p:attrName>style.visibility</p:attrName>
                                        </p:attrNameLst>
                                      </p:cBhvr>
                                      <p:to>
                                        <p:strVal val="visible"/>
                                      </p:to>
                                    </p:set>
                                    <p:animEffect transition="in" filter="fade">
                                      <p:cBhvr>
                                        <p:cTn id="22" dur="500"/>
                                        <p:tgtEl>
                                          <p:spTgt spid="342"/>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340"/>
                                        </p:tgtEl>
                                        <p:attrNameLst>
                                          <p:attrName>style.visibility</p:attrName>
                                        </p:attrNameLst>
                                      </p:cBhvr>
                                      <p:to>
                                        <p:strVal val="visible"/>
                                      </p:to>
                                    </p:set>
                                    <p:animEffect transition="in" filter="fade">
                                      <p:cBhvr>
                                        <p:cTn id="26" dur="500"/>
                                        <p:tgtEl>
                                          <p:spTgt spid="340"/>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338"/>
                                        </p:tgtEl>
                                        <p:attrNameLst>
                                          <p:attrName>style.visibility</p:attrName>
                                        </p:attrNameLst>
                                      </p:cBhvr>
                                      <p:to>
                                        <p:strVal val="visible"/>
                                      </p:to>
                                    </p:set>
                                    <p:animEffect transition="in" filter="fade">
                                      <p:cBhvr>
                                        <p:cTn id="30" dur="500"/>
                                        <p:tgtEl>
                                          <p:spTgt spid="338"/>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337"/>
                                        </p:tgtEl>
                                        <p:attrNameLst>
                                          <p:attrName>style.visibility</p:attrName>
                                        </p:attrNameLst>
                                      </p:cBhvr>
                                      <p:to>
                                        <p:strVal val="visible"/>
                                      </p:to>
                                    </p:set>
                                    <p:animEffect transition="in" filter="fade">
                                      <p:cBhvr>
                                        <p:cTn id="34" dur="500"/>
                                        <p:tgtEl>
                                          <p:spTgt spid="33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65"/>
                                        </p:tgtEl>
                                        <p:attrNameLst>
                                          <p:attrName>style.visibility</p:attrName>
                                        </p:attrNameLst>
                                      </p:cBhvr>
                                      <p:to>
                                        <p:strVal val="visible"/>
                                      </p:to>
                                    </p:set>
                                    <p:animEffect transition="in" filter="fade">
                                      <p:cBhvr>
                                        <p:cTn id="39" dur="1000"/>
                                        <p:tgtEl>
                                          <p:spTgt spid="365"/>
                                        </p:tgtEl>
                                      </p:cBhvr>
                                    </p:animEffect>
                                  </p:childTnLst>
                                </p:cTn>
                              </p:par>
                              <p:par>
                                <p:cTn id="40" presetID="1" presetClass="entr" presetSubtype="0" fill="hold" nodeType="withEffect">
                                  <p:stCondLst>
                                    <p:cond delay="0"/>
                                  </p:stCondLst>
                                  <p:childTnLst>
                                    <p:set>
                                      <p:cBhvr>
                                        <p:cTn id="41" dur="1" fill="hold">
                                          <p:stCondLst>
                                            <p:cond delay="0"/>
                                          </p:stCondLst>
                                        </p:cTn>
                                        <p:tgtEl>
                                          <p:spTgt spid="36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9"/>
          <p:cNvSpPr txBox="1"/>
          <p:nvPr/>
        </p:nvSpPr>
        <p:spPr>
          <a:xfrm>
            <a:off x="4960150" y="3436050"/>
            <a:ext cx="70608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This is our goal, but how do we translate into code?</a:t>
            </a:r>
            <a:endParaRPr>
              <a:solidFill>
                <a:schemeClr val="dk1"/>
              </a:solidFill>
            </a:endParaRPr>
          </a:p>
          <a:p>
            <a:pPr marL="742950" lvl="1" indent="-285750" algn="l" rtl="0">
              <a:spcBef>
                <a:spcPts val="0"/>
              </a:spcBef>
              <a:spcAft>
                <a:spcPts val="0"/>
              </a:spcAft>
              <a:buClr>
                <a:schemeClr val="dk1"/>
              </a:buClr>
              <a:buSzPts val="2000"/>
              <a:buChar char="•"/>
            </a:pPr>
            <a:r>
              <a:rPr lang="en-US" sz="2000">
                <a:solidFill>
                  <a:schemeClr val="dk1"/>
                </a:solidFill>
                <a:latin typeface="Quattrocento Sans"/>
                <a:ea typeface="Quattrocento Sans"/>
                <a:cs typeface="Quattrocento Sans"/>
                <a:sym typeface="Quattrocento Sans"/>
              </a:rPr>
              <a:t>Key observation: recursive calls interrupted s.neighbors loop to immediately process children</a:t>
            </a:r>
            <a:endParaRPr>
              <a:solidFill>
                <a:schemeClr val="dk1"/>
              </a:solidFill>
            </a:endParaRPr>
          </a:p>
          <a:p>
            <a:pPr marL="742950" lvl="1" indent="-285750" algn="l" rtl="0">
              <a:spcBef>
                <a:spcPts val="0"/>
              </a:spcBef>
              <a:spcAft>
                <a:spcPts val="0"/>
              </a:spcAft>
              <a:buClr>
                <a:schemeClr val="dk1"/>
              </a:buClr>
              <a:buSzPts val="2000"/>
              <a:buChar char="•"/>
            </a:pPr>
            <a:r>
              <a:rPr lang="en-US" sz="2000">
                <a:solidFill>
                  <a:schemeClr val="dk1"/>
                </a:solidFill>
                <a:latin typeface="Quattrocento Sans"/>
                <a:ea typeface="Quattrocento Sans"/>
                <a:cs typeface="Quattrocento Sans"/>
                <a:sym typeface="Quattrocento Sans"/>
              </a:rPr>
              <a:t>For BFS, instead we want to </a:t>
            </a:r>
            <a:r>
              <a:rPr lang="en-US" sz="2000" i="1">
                <a:solidFill>
                  <a:schemeClr val="dk1"/>
                </a:solidFill>
                <a:latin typeface="Quattrocento Sans"/>
                <a:ea typeface="Quattrocento Sans"/>
                <a:cs typeface="Quattrocento Sans"/>
                <a:sym typeface="Quattrocento Sans"/>
              </a:rPr>
              <a:t>complete</a:t>
            </a:r>
            <a:r>
              <a:rPr lang="en-US" sz="2000">
                <a:solidFill>
                  <a:schemeClr val="dk1"/>
                </a:solidFill>
                <a:latin typeface="Quattrocento Sans"/>
                <a:ea typeface="Quattrocento Sans"/>
                <a:cs typeface="Quattrocento Sans"/>
                <a:sym typeface="Quattrocento Sans"/>
              </a:rPr>
              <a:t> that loop before processing children</a:t>
            </a:r>
            <a:endParaRPr>
              <a:solidFill>
                <a:schemeClr val="dk1"/>
              </a:solidFill>
            </a:endParaRPr>
          </a:p>
          <a:p>
            <a:pPr marL="742950" lvl="1" indent="-285750" algn="l" rtl="0">
              <a:spcBef>
                <a:spcPts val="0"/>
              </a:spcBef>
              <a:spcAft>
                <a:spcPts val="0"/>
              </a:spcAft>
              <a:buClr>
                <a:schemeClr val="dk1"/>
              </a:buClr>
              <a:buSzPts val="2000"/>
              <a:buChar char="•"/>
            </a:pPr>
            <a:r>
              <a:rPr lang="en-US" sz="2000">
                <a:solidFill>
                  <a:schemeClr val="dk1"/>
                </a:solidFill>
                <a:latin typeface="Quattrocento Sans"/>
                <a:ea typeface="Quattrocento Sans"/>
                <a:cs typeface="Quattrocento Sans"/>
                <a:sym typeface="Quattrocento Sans"/>
              </a:rPr>
              <a:t>Recursion isn’t the answer! Need a data structure to ”queue up” children…</a:t>
            </a:r>
            <a:endParaRPr/>
          </a:p>
        </p:txBody>
      </p:sp>
      <p:sp>
        <p:nvSpPr>
          <p:cNvPr id="372" name="Google Shape;372;p29"/>
          <p:cNvSpPr/>
          <p:nvPr/>
        </p:nvSpPr>
        <p:spPr>
          <a:xfrm>
            <a:off x="600456" y="3592275"/>
            <a:ext cx="822960" cy="766365"/>
          </a:xfrm>
          <a:custGeom>
            <a:avLst/>
            <a:gdLst/>
            <a:ahLst/>
            <a:cxnLst/>
            <a:rect l="l" t="t" r="r" b="b"/>
            <a:pathLst>
              <a:path w="822960" h="766365" extrusionOk="0">
                <a:moveTo>
                  <a:pt x="448056" y="7413"/>
                </a:moveTo>
                <a:cubicBezTo>
                  <a:pt x="423672" y="8937"/>
                  <a:pt x="399400" y="14597"/>
                  <a:pt x="374904" y="16557"/>
                </a:cubicBezTo>
                <a:cubicBezTo>
                  <a:pt x="323164" y="20696"/>
                  <a:pt x="270926" y="18988"/>
                  <a:pt x="219456" y="25701"/>
                </a:cubicBezTo>
                <a:cubicBezTo>
                  <a:pt x="192382" y="29232"/>
                  <a:pt x="158845" y="43690"/>
                  <a:pt x="137160" y="62277"/>
                </a:cubicBezTo>
                <a:cubicBezTo>
                  <a:pt x="124069" y="73498"/>
                  <a:pt x="111938" y="85877"/>
                  <a:pt x="100584" y="98853"/>
                </a:cubicBezTo>
                <a:cubicBezTo>
                  <a:pt x="90548" y="110322"/>
                  <a:pt x="82296" y="123237"/>
                  <a:pt x="73152" y="135429"/>
                </a:cubicBezTo>
                <a:cubicBezTo>
                  <a:pt x="67056" y="153717"/>
                  <a:pt x="63485" y="173051"/>
                  <a:pt x="54864" y="190293"/>
                </a:cubicBezTo>
                <a:cubicBezTo>
                  <a:pt x="27955" y="244111"/>
                  <a:pt x="40887" y="213937"/>
                  <a:pt x="18288" y="281733"/>
                </a:cubicBezTo>
                <a:lnTo>
                  <a:pt x="9144" y="309165"/>
                </a:lnTo>
                <a:lnTo>
                  <a:pt x="0" y="336597"/>
                </a:lnTo>
                <a:cubicBezTo>
                  <a:pt x="6096" y="424989"/>
                  <a:pt x="10018" y="513558"/>
                  <a:pt x="18288" y="601773"/>
                </a:cubicBezTo>
                <a:cubicBezTo>
                  <a:pt x="19188" y="611370"/>
                  <a:pt x="22085" y="621185"/>
                  <a:pt x="27432" y="629205"/>
                </a:cubicBezTo>
                <a:cubicBezTo>
                  <a:pt x="46709" y="658121"/>
                  <a:pt x="61640" y="693621"/>
                  <a:pt x="91440" y="711501"/>
                </a:cubicBezTo>
                <a:cubicBezTo>
                  <a:pt x="106680" y="720645"/>
                  <a:pt x="121264" y="730985"/>
                  <a:pt x="137160" y="738933"/>
                </a:cubicBezTo>
                <a:cubicBezTo>
                  <a:pt x="161861" y="751284"/>
                  <a:pt x="194170" y="751602"/>
                  <a:pt x="219456" y="757221"/>
                </a:cubicBezTo>
                <a:cubicBezTo>
                  <a:pt x="228865" y="759312"/>
                  <a:pt x="237744" y="763317"/>
                  <a:pt x="246888" y="766365"/>
                </a:cubicBezTo>
                <a:cubicBezTo>
                  <a:pt x="329184" y="763317"/>
                  <a:pt x="411584" y="762358"/>
                  <a:pt x="493776" y="757221"/>
                </a:cubicBezTo>
                <a:cubicBezTo>
                  <a:pt x="529900" y="754963"/>
                  <a:pt x="545734" y="746643"/>
                  <a:pt x="576072" y="729789"/>
                </a:cubicBezTo>
                <a:cubicBezTo>
                  <a:pt x="591608" y="721158"/>
                  <a:pt x="605551" y="709575"/>
                  <a:pt x="621792" y="702357"/>
                </a:cubicBezTo>
                <a:cubicBezTo>
                  <a:pt x="633276" y="697253"/>
                  <a:pt x="646601" y="697626"/>
                  <a:pt x="658368" y="693213"/>
                </a:cubicBezTo>
                <a:cubicBezTo>
                  <a:pt x="839156" y="625417"/>
                  <a:pt x="586135" y="711195"/>
                  <a:pt x="722376" y="665781"/>
                </a:cubicBezTo>
                <a:cubicBezTo>
                  <a:pt x="754761" y="617203"/>
                  <a:pt x="729126" y="659737"/>
                  <a:pt x="758952" y="592629"/>
                </a:cubicBezTo>
                <a:cubicBezTo>
                  <a:pt x="764488" y="580173"/>
                  <a:pt x="771870" y="568582"/>
                  <a:pt x="777240" y="556053"/>
                </a:cubicBezTo>
                <a:cubicBezTo>
                  <a:pt x="781037" y="547194"/>
                  <a:pt x="783000" y="537646"/>
                  <a:pt x="786384" y="528621"/>
                </a:cubicBezTo>
                <a:cubicBezTo>
                  <a:pt x="792147" y="513252"/>
                  <a:pt x="799955" y="498623"/>
                  <a:pt x="804672" y="482901"/>
                </a:cubicBezTo>
                <a:cubicBezTo>
                  <a:pt x="814948" y="448649"/>
                  <a:pt x="819703" y="384196"/>
                  <a:pt x="822960" y="354885"/>
                </a:cubicBezTo>
                <a:cubicBezTo>
                  <a:pt x="819912" y="315261"/>
                  <a:pt x="818745" y="275447"/>
                  <a:pt x="813816" y="236013"/>
                </a:cubicBezTo>
                <a:cubicBezTo>
                  <a:pt x="812620" y="226449"/>
                  <a:pt x="807320" y="217849"/>
                  <a:pt x="804672" y="208581"/>
                </a:cubicBezTo>
                <a:cubicBezTo>
                  <a:pt x="801220" y="196497"/>
                  <a:pt x="801148" y="183245"/>
                  <a:pt x="795528" y="172005"/>
                </a:cubicBezTo>
                <a:cubicBezTo>
                  <a:pt x="788712" y="158374"/>
                  <a:pt x="776173" y="148352"/>
                  <a:pt x="768096" y="135429"/>
                </a:cubicBezTo>
                <a:cubicBezTo>
                  <a:pt x="760872" y="123870"/>
                  <a:pt x="759447" y="108492"/>
                  <a:pt x="749808" y="98853"/>
                </a:cubicBezTo>
                <a:cubicBezTo>
                  <a:pt x="732959" y="82004"/>
                  <a:pt x="673862" y="36962"/>
                  <a:pt x="640080" y="25701"/>
                </a:cubicBezTo>
                <a:cubicBezTo>
                  <a:pt x="614946" y="17323"/>
                  <a:pt x="539132" y="9654"/>
                  <a:pt x="521208" y="7413"/>
                </a:cubicBezTo>
                <a:cubicBezTo>
                  <a:pt x="473535" y="-8478"/>
                  <a:pt x="472440" y="5889"/>
                  <a:pt x="448056" y="7413"/>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73" name="Google Shape;373;p29"/>
          <p:cNvSpPr/>
          <p:nvPr/>
        </p:nvSpPr>
        <p:spPr>
          <a:xfrm>
            <a:off x="2804160" y="3681984"/>
            <a:ext cx="1847088" cy="923544"/>
          </a:xfrm>
          <a:custGeom>
            <a:avLst/>
            <a:gdLst/>
            <a:ahLst/>
            <a:cxnLst/>
            <a:rect l="l" t="t" r="r" b="b"/>
            <a:pathLst>
              <a:path w="1847088" h="923544" extrusionOk="0">
                <a:moveTo>
                  <a:pt x="393192" y="0"/>
                </a:moveTo>
                <a:cubicBezTo>
                  <a:pt x="371856" y="3048"/>
                  <a:pt x="350589" y="6626"/>
                  <a:pt x="329184" y="9144"/>
                </a:cubicBezTo>
                <a:cubicBezTo>
                  <a:pt x="298762" y="12723"/>
                  <a:pt x="267851" y="12643"/>
                  <a:pt x="237744" y="18288"/>
                </a:cubicBezTo>
                <a:cubicBezTo>
                  <a:pt x="194130" y="26466"/>
                  <a:pt x="155559" y="49806"/>
                  <a:pt x="118872" y="73152"/>
                </a:cubicBezTo>
                <a:cubicBezTo>
                  <a:pt x="106015" y="81334"/>
                  <a:pt x="93072" y="89808"/>
                  <a:pt x="82296" y="100584"/>
                </a:cubicBezTo>
                <a:cubicBezTo>
                  <a:pt x="71520" y="111360"/>
                  <a:pt x="64008" y="124968"/>
                  <a:pt x="54864" y="137160"/>
                </a:cubicBezTo>
                <a:cubicBezTo>
                  <a:pt x="32951" y="224811"/>
                  <a:pt x="61865" y="116157"/>
                  <a:pt x="27432" y="219456"/>
                </a:cubicBezTo>
                <a:cubicBezTo>
                  <a:pt x="7947" y="277910"/>
                  <a:pt x="9536" y="281112"/>
                  <a:pt x="0" y="338328"/>
                </a:cubicBezTo>
                <a:cubicBezTo>
                  <a:pt x="6096" y="417576"/>
                  <a:pt x="7783" y="497287"/>
                  <a:pt x="18288" y="576072"/>
                </a:cubicBezTo>
                <a:cubicBezTo>
                  <a:pt x="20090" y="589583"/>
                  <a:pt x="27944" y="602098"/>
                  <a:pt x="36576" y="612648"/>
                </a:cubicBezTo>
                <a:cubicBezTo>
                  <a:pt x="123483" y="718868"/>
                  <a:pt x="68625" y="643671"/>
                  <a:pt x="146304" y="704088"/>
                </a:cubicBezTo>
                <a:cubicBezTo>
                  <a:pt x="193279" y="740624"/>
                  <a:pt x="170330" y="744788"/>
                  <a:pt x="228600" y="768096"/>
                </a:cubicBezTo>
                <a:cubicBezTo>
                  <a:pt x="243030" y="773868"/>
                  <a:pt x="259242" y="773471"/>
                  <a:pt x="274320" y="777240"/>
                </a:cubicBezTo>
                <a:cubicBezTo>
                  <a:pt x="419434" y="813519"/>
                  <a:pt x="263568" y="781104"/>
                  <a:pt x="393192" y="804672"/>
                </a:cubicBezTo>
                <a:cubicBezTo>
                  <a:pt x="408483" y="807452"/>
                  <a:pt x="423477" y="812000"/>
                  <a:pt x="438912" y="813816"/>
                </a:cubicBezTo>
                <a:cubicBezTo>
                  <a:pt x="475363" y="818104"/>
                  <a:pt x="512064" y="819912"/>
                  <a:pt x="548640" y="822960"/>
                </a:cubicBezTo>
                <a:cubicBezTo>
                  <a:pt x="738176" y="860867"/>
                  <a:pt x="408845" y="795880"/>
                  <a:pt x="658368" y="841248"/>
                </a:cubicBezTo>
                <a:cubicBezTo>
                  <a:pt x="670733" y="843496"/>
                  <a:pt x="682446" y="849076"/>
                  <a:pt x="694944" y="850392"/>
                </a:cubicBezTo>
                <a:cubicBezTo>
                  <a:pt x="737859" y="854909"/>
                  <a:pt x="965119" y="866926"/>
                  <a:pt x="996696" y="868680"/>
                </a:cubicBezTo>
                <a:cubicBezTo>
                  <a:pt x="1032333" y="874620"/>
                  <a:pt x="1080270" y="883046"/>
                  <a:pt x="1115568" y="886968"/>
                </a:cubicBezTo>
                <a:cubicBezTo>
                  <a:pt x="1149028" y="890686"/>
                  <a:pt x="1182716" y="892178"/>
                  <a:pt x="1216152" y="896112"/>
                </a:cubicBezTo>
                <a:cubicBezTo>
                  <a:pt x="1266306" y="902012"/>
                  <a:pt x="1293025" y="910758"/>
                  <a:pt x="1344168" y="923544"/>
                </a:cubicBezTo>
                <a:cubicBezTo>
                  <a:pt x="1423416" y="917448"/>
                  <a:pt x="1503791" y="919904"/>
                  <a:pt x="1581912" y="905256"/>
                </a:cubicBezTo>
                <a:cubicBezTo>
                  <a:pt x="1603515" y="901205"/>
                  <a:pt x="1619052" y="881678"/>
                  <a:pt x="1636776" y="868680"/>
                </a:cubicBezTo>
                <a:cubicBezTo>
                  <a:pt x="1664801" y="848129"/>
                  <a:pt x="1697362" y="831809"/>
                  <a:pt x="1719072" y="804672"/>
                </a:cubicBezTo>
                <a:cubicBezTo>
                  <a:pt x="1786144" y="720832"/>
                  <a:pt x="1731375" y="798353"/>
                  <a:pt x="1773936" y="713232"/>
                </a:cubicBezTo>
                <a:cubicBezTo>
                  <a:pt x="1781884" y="697336"/>
                  <a:pt x="1792737" y="683048"/>
                  <a:pt x="1801368" y="667512"/>
                </a:cubicBezTo>
                <a:cubicBezTo>
                  <a:pt x="1817353" y="638739"/>
                  <a:pt x="1826206" y="616518"/>
                  <a:pt x="1837944" y="585216"/>
                </a:cubicBezTo>
                <a:cubicBezTo>
                  <a:pt x="1841328" y="576191"/>
                  <a:pt x="1844040" y="566928"/>
                  <a:pt x="1847088" y="557784"/>
                </a:cubicBezTo>
                <a:cubicBezTo>
                  <a:pt x="1844040" y="515112"/>
                  <a:pt x="1842201" y="472336"/>
                  <a:pt x="1837944" y="429768"/>
                </a:cubicBezTo>
                <a:cubicBezTo>
                  <a:pt x="1834489" y="395215"/>
                  <a:pt x="1832054" y="306298"/>
                  <a:pt x="1810512" y="256032"/>
                </a:cubicBezTo>
                <a:cubicBezTo>
                  <a:pt x="1805142" y="243503"/>
                  <a:pt x="1799448" y="231015"/>
                  <a:pt x="1792224" y="219456"/>
                </a:cubicBezTo>
                <a:cubicBezTo>
                  <a:pt x="1775153" y="192142"/>
                  <a:pt x="1752142" y="167572"/>
                  <a:pt x="1728216" y="146304"/>
                </a:cubicBezTo>
                <a:cubicBezTo>
                  <a:pt x="1713629" y="133338"/>
                  <a:pt x="1699630" y="119074"/>
                  <a:pt x="1682496" y="109728"/>
                </a:cubicBezTo>
                <a:cubicBezTo>
                  <a:pt x="1665573" y="100497"/>
                  <a:pt x="1645530" y="98599"/>
                  <a:pt x="1627632" y="91440"/>
                </a:cubicBezTo>
                <a:cubicBezTo>
                  <a:pt x="1612392" y="85344"/>
                  <a:pt x="1597484" y="78343"/>
                  <a:pt x="1581912" y="73152"/>
                </a:cubicBezTo>
                <a:cubicBezTo>
                  <a:pt x="1569990" y="69178"/>
                  <a:pt x="1557420" y="67460"/>
                  <a:pt x="1545336" y="64008"/>
                </a:cubicBezTo>
                <a:cubicBezTo>
                  <a:pt x="1474800" y="43855"/>
                  <a:pt x="1576490" y="66347"/>
                  <a:pt x="1463040" y="45720"/>
                </a:cubicBezTo>
                <a:cubicBezTo>
                  <a:pt x="1383225" y="31208"/>
                  <a:pt x="1420351" y="31564"/>
                  <a:pt x="1298448" y="27432"/>
                </a:cubicBezTo>
                <a:cubicBezTo>
                  <a:pt x="1158287" y="22681"/>
                  <a:pt x="1018038" y="21037"/>
                  <a:pt x="877824" y="18288"/>
                </a:cubicBezTo>
                <a:lnTo>
                  <a:pt x="393192"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74" name="Google Shape;374;p29"/>
          <p:cNvSpPr/>
          <p:nvPr/>
        </p:nvSpPr>
        <p:spPr>
          <a:xfrm>
            <a:off x="1459992" y="4715256"/>
            <a:ext cx="2450592" cy="1572768"/>
          </a:xfrm>
          <a:custGeom>
            <a:avLst/>
            <a:gdLst/>
            <a:ahLst/>
            <a:cxnLst/>
            <a:rect l="l" t="t" r="r" b="b"/>
            <a:pathLst>
              <a:path w="2450592" h="1572768" extrusionOk="0">
                <a:moveTo>
                  <a:pt x="1783080" y="82296"/>
                </a:moveTo>
                <a:lnTo>
                  <a:pt x="1655064" y="210312"/>
                </a:lnTo>
                <a:lnTo>
                  <a:pt x="1627632" y="237744"/>
                </a:lnTo>
                <a:lnTo>
                  <a:pt x="1591056" y="274320"/>
                </a:lnTo>
                <a:cubicBezTo>
                  <a:pt x="1544078" y="391765"/>
                  <a:pt x="1605131" y="246170"/>
                  <a:pt x="1545336" y="365760"/>
                </a:cubicBezTo>
                <a:cubicBezTo>
                  <a:pt x="1469724" y="516984"/>
                  <a:pt x="1596337" y="289022"/>
                  <a:pt x="1499616" y="466344"/>
                </a:cubicBezTo>
                <a:cubicBezTo>
                  <a:pt x="1491105" y="481947"/>
                  <a:pt x="1479538" y="495884"/>
                  <a:pt x="1472184" y="512064"/>
                </a:cubicBezTo>
                <a:cubicBezTo>
                  <a:pt x="1464207" y="529613"/>
                  <a:pt x="1462517" y="549686"/>
                  <a:pt x="1453896" y="566928"/>
                </a:cubicBezTo>
                <a:cubicBezTo>
                  <a:pt x="1447080" y="580559"/>
                  <a:pt x="1434918" y="590824"/>
                  <a:pt x="1426464" y="603504"/>
                </a:cubicBezTo>
                <a:cubicBezTo>
                  <a:pt x="1416605" y="618292"/>
                  <a:pt x="1410410" y="635571"/>
                  <a:pt x="1399032" y="649224"/>
                </a:cubicBezTo>
                <a:cubicBezTo>
                  <a:pt x="1371948" y="681725"/>
                  <a:pt x="1343851" y="710800"/>
                  <a:pt x="1307592" y="731520"/>
                </a:cubicBezTo>
                <a:cubicBezTo>
                  <a:pt x="1295757" y="738283"/>
                  <a:pt x="1282851" y="743045"/>
                  <a:pt x="1271016" y="749808"/>
                </a:cubicBezTo>
                <a:cubicBezTo>
                  <a:pt x="1261474" y="755260"/>
                  <a:pt x="1253685" y="763767"/>
                  <a:pt x="1243584" y="768096"/>
                </a:cubicBezTo>
                <a:cubicBezTo>
                  <a:pt x="1232033" y="773046"/>
                  <a:pt x="1219045" y="773629"/>
                  <a:pt x="1207008" y="777240"/>
                </a:cubicBezTo>
                <a:cubicBezTo>
                  <a:pt x="1149557" y="794475"/>
                  <a:pt x="1156731" y="799010"/>
                  <a:pt x="1097280" y="804672"/>
                </a:cubicBezTo>
                <a:cubicBezTo>
                  <a:pt x="1024310" y="811622"/>
                  <a:pt x="839258" y="819859"/>
                  <a:pt x="777240" y="822960"/>
                </a:cubicBezTo>
                <a:cubicBezTo>
                  <a:pt x="752856" y="826008"/>
                  <a:pt x="728605" y="830432"/>
                  <a:pt x="704088" y="832104"/>
                </a:cubicBezTo>
                <a:cubicBezTo>
                  <a:pt x="594445" y="839580"/>
                  <a:pt x="484370" y="840662"/>
                  <a:pt x="374904" y="850392"/>
                </a:cubicBezTo>
                <a:cubicBezTo>
                  <a:pt x="346913" y="852880"/>
                  <a:pt x="319684" y="861159"/>
                  <a:pt x="292608" y="868680"/>
                </a:cubicBezTo>
                <a:cubicBezTo>
                  <a:pt x="216338" y="889866"/>
                  <a:pt x="218198" y="892169"/>
                  <a:pt x="155448" y="923544"/>
                </a:cubicBezTo>
                <a:cubicBezTo>
                  <a:pt x="128016" y="963168"/>
                  <a:pt x="94705" y="999311"/>
                  <a:pt x="73152" y="1042416"/>
                </a:cubicBezTo>
                <a:cubicBezTo>
                  <a:pt x="64008" y="1060704"/>
                  <a:pt x="55511" y="1079330"/>
                  <a:pt x="45720" y="1097280"/>
                </a:cubicBezTo>
                <a:cubicBezTo>
                  <a:pt x="37209" y="1112883"/>
                  <a:pt x="26236" y="1127104"/>
                  <a:pt x="18288" y="1143000"/>
                </a:cubicBezTo>
                <a:cubicBezTo>
                  <a:pt x="10947" y="1157681"/>
                  <a:pt x="6096" y="1173480"/>
                  <a:pt x="0" y="1188720"/>
                </a:cubicBezTo>
                <a:cubicBezTo>
                  <a:pt x="3048" y="1246632"/>
                  <a:pt x="-18" y="1305192"/>
                  <a:pt x="9144" y="1362456"/>
                </a:cubicBezTo>
                <a:cubicBezTo>
                  <a:pt x="12374" y="1382646"/>
                  <a:pt x="26882" y="1399317"/>
                  <a:pt x="36576" y="1417320"/>
                </a:cubicBezTo>
                <a:cubicBezTo>
                  <a:pt x="48226" y="1438956"/>
                  <a:pt x="57801" y="1462139"/>
                  <a:pt x="73152" y="1481328"/>
                </a:cubicBezTo>
                <a:cubicBezTo>
                  <a:pt x="82672" y="1493228"/>
                  <a:pt x="98157" y="1498842"/>
                  <a:pt x="109728" y="1508760"/>
                </a:cubicBezTo>
                <a:cubicBezTo>
                  <a:pt x="119546" y="1517176"/>
                  <a:pt x="126194" y="1529338"/>
                  <a:pt x="137160" y="1536192"/>
                </a:cubicBezTo>
                <a:cubicBezTo>
                  <a:pt x="151079" y="1544891"/>
                  <a:pt x="167308" y="1549289"/>
                  <a:pt x="182880" y="1554480"/>
                </a:cubicBezTo>
                <a:cubicBezTo>
                  <a:pt x="202250" y="1560937"/>
                  <a:pt x="247058" y="1569144"/>
                  <a:pt x="265176" y="1572768"/>
                </a:cubicBezTo>
                <a:cubicBezTo>
                  <a:pt x="413364" y="1566840"/>
                  <a:pt x="451928" y="1571730"/>
                  <a:pt x="566928" y="1554480"/>
                </a:cubicBezTo>
                <a:cubicBezTo>
                  <a:pt x="603598" y="1548979"/>
                  <a:pt x="641478" y="1547918"/>
                  <a:pt x="676656" y="1536192"/>
                </a:cubicBezTo>
                <a:cubicBezTo>
                  <a:pt x="713232" y="1524000"/>
                  <a:pt x="751900" y="1516858"/>
                  <a:pt x="786384" y="1499616"/>
                </a:cubicBezTo>
                <a:lnTo>
                  <a:pt x="877824" y="1453896"/>
                </a:lnTo>
                <a:cubicBezTo>
                  <a:pt x="890016" y="1447800"/>
                  <a:pt x="903058" y="1443169"/>
                  <a:pt x="914400" y="1435608"/>
                </a:cubicBezTo>
                <a:cubicBezTo>
                  <a:pt x="923544" y="1429512"/>
                  <a:pt x="931854" y="1421925"/>
                  <a:pt x="941832" y="1417320"/>
                </a:cubicBezTo>
                <a:cubicBezTo>
                  <a:pt x="1059985" y="1362788"/>
                  <a:pt x="999096" y="1401879"/>
                  <a:pt x="1088136" y="1353312"/>
                </a:cubicBezTo>
                <a:cubicBezTo>
                  <a:pt x="1103739" y="1344801"/>
                  <a:pt x="1119827" y="1336791"/>
                  <a:pt x="1133856" y="1325880"/>
                </a:cubicBezTo>
                <a:cubicBezTo>
                  <a:pt x="1147466" y="1315294"/>
                  <a:pt x="1155811" y="1298442"/>
                  <a:pt x="1170432" y="1289304"/>
                </a:cubicBezTo>
                <a:cubicBezTo>
                  <a:pt x="1205109" y="1267631"/>
                  <a:pt x="1246135" y="1257123"/>
                  <a:pt x="1280160" y="1234440"/>
                </a:cubicBezTo>
                <a:cubicBezTo>
                  <a:pt x="1298448" y="1222248"/>
                  <a:pt x="1315365" y="1207694"/>
                  <a:pt x="1335024" y="1197864"/>
                </a:cubicBezTo>
                <a:cubicBezTo>
                  <a:pt x="1346264" y="1192244"/>
                  <a:pt x="1359833" y="1193133"/>
                  <a:pt x="1371600" y="1188720"/>
                </a:cubicBezTo>
                <a:cubicBezTo>
                  <a:pt x="1384363" y="1183934"/>
                  <a:pt x="1395366" y="1175090"/>
                  <a:pt x="1408176" y="1170432"/>
                </a:cubicBezTo>
                <a:cubicBezTo>
                  <a:pt x="1439863" y="1158910"/>
                  <a:pt x="1514642" y="1142041"/>
                  <a:pt x="1545336" y="1133856"/>
                </a:cubicBezTo>
                <a:cubicBezTo>
                  <a:pt x="1587506" y="1122611"/>
                  <a:pt x="1623367" y="1111866"/>
                  <a:pt x="1664208" y="1097280"/>
                </a:cubicBezTo>
                <a:cubicBezTo>
                  <a:pt x="1688733" y="1088521"/>
                  <a:pt x="1712503" y="1077616"/>
                  <a:pt x="1737360" y="1069848"/>
                </a:cubicBezTo>
                <a:cubicBezTo>
                  <a:pt x="1761350" y="1062351"/>
                  <a:pt x="1786226" y="1058036"/>
                  <a:pt x="1810512" y="1051560"/>
                </a:cubicBezTo>
                <a:cubicBezTo>
                  <a:pt x="1831953" y="1045843"/>
                  <a:pt x="1853184" y="1039368"/>
                  <a:pt x="1874520" y="1033272"/>
                </a:cubicBezTo>
                <a:cubicBezTo>
                  <a:pt x="1889760" y="1024128"/>
                  <a:pt x="1903652" y="1012220"/>
                  <a:pt x="1920240" y="1005840"/>
                </a:cubicBezTo>
                <a:cubicBezTo>
                  <a:pt x="2129081" y="925516"/>
                  <a:pt x="1865772" y="1049546"/>
                  <a:pt x="2057400" y="960120"/>
                </a:cubicBezTo>
                <a:cubicBezTo>
                  <a:pt x="2082104" y="948591"/>
                  <a:pt x="2107004" y="937281"/>
                  <a:pt x="2130552" y="923544"/>
                </a:cubicBezTo>
                <a:cubicBezTo>
                  <a:pt x="2143716" y="915865"/>
                  <a:pt x="2154448" y="904566"/>
                  <a:pt x="2167128" y="896112"/>
                </a:cubicBezTo>
                <a:cubicBezTo>
                  <a:pt x="2181916" y="886253"/>
                  <a:pt x="2198060" y="878539"/>
                  <a:pt x="2212848" y="868680"/>
                </a:cubicBezTo>
                <a:cubicBezTo>
                  <a:pt x="2225528" y="860226"/>
                  <a:pt x="2236744" y="849702"/>
                  <a:pt x="2249424" y="841248"/>
                </a:cubicBezTo>
                <a:cubicBezTo>
                  <a:pt x="2264212" y="831389"/>
                  <a:pt x="2280356" y="823675"/>
                  <a:pt x="2295144" y="813816"/>
                </a:cubicBezTo>
                <a:cubicBezTo>
                  <a:pt x="2330335" y="790355"/>
                  <a:pt x="2330897" y="787207"/>
                  <a:pt x="2359152" y="758952"/>
                </a:cubicBezTo>
                <a:lnTo>
                  <a:pt x="2395728" y="667512"/>
                </a:lnTo>
                <a:cubicBezTo>
                  <a:pt x="2401824" y="652272"/>
                  <a:pt x="2410797" y="637887"/>
                  <a:pt x="2414016" y="621792"/>
                </a:cubicBezTo>
                <a:cubicBezTo>
                  <a:pt x="2426941" y="557169"/>
                  <a:pt x="2418245" y="590816"/>
                  <a:pt x="2441448" y="521208"/>
                </a:cubicBezTo>
                <a:cubicBezTo>
                  <a:pt x="2444496" y="499872"/>
                  <a:pt x="2450592" y="478753"/>
                  <a:pt x="2450592" y="457200"/>
                </a:cubicBezTo>
                <a:cubicBezTo>
                  <a:pt x="2450592" y="408337"/>
                  <a:pt x="2446563" y="359491"/>
                  <a:pt x="2441448" y="310896"/>
                </a:cubicBezTo>
                <a:cubicBezTo>
                  <a:pt x="2439793" y="295177"/>
                  <a:pt x="2419927" y="257232"/>
                  <a:pt x="2414016" y="246888"/>
                </a:cubicBezTo>
                <a:cubicBezTo>
                  <a:pt x="2408564" y="237346"/>
                  <a:pt x="2402116" y="228399"/>
                  <a:pt x="2395728" y="219456"/>
                </a:cubicBezTo>
                <a:cubicBezTo>
                  <a:pt x="2386870" y="207055"/>
                  <a:pt x="2378332" y="194349"/>
                  <a:pt x="2368296" y="182880"/>
                </a:cubicBezTo>
                <a:cubicBezTo>
                  <a:pt x="2344387" y="155555"/>
                  <a:pt x="2315225" y="130983"/>
                  <a:pt x="2286000" y="109728"/>
                </a:cubicBezTo>
                <a:cubicBezTo>
                  <a:pt x="2259761" y="90645"/>
                  <a:pt x="2226009" y="67443"/>
                  <a:pt x="2194560" y="54864"/>
                </a:cubicBezTo>
                <a:cubicBezTo>
                  <a:pt x="2140235" y="33134"/>
                  <a:pt x="2150274" y="40905"/>
                  <a:pt x="2103120" y="27432"/>
                </a:cubicBezTo>
                <a:cubicBezTo>
                  <a:pt x="2093852" y="24784"/>
                  <a:pt x="2084987" y="20824"/>
                  <a:pt x="2075688" y="18288"/>
                </a:cubicBezTo>
                <a:cubicBezTo>
                  <a:pt x="2051439" y="11675"/>
                  <a:pt x="2002536" y="0"/>
                  <a:pt x="2002536" y="0"/>
                </a:cubicBezTo>
                <a:cubicBezTo>
                  <a:pt x="1861156" y="11782"/>
                  <a:pt x="1933725" y="-5057"/>
                  <a:pt x="1847088" y="27432"/>
                </a:cubicBezTo>
                <a:cubicBezTo>
                  <a:pt x="1838063" y="30816"/>
                  <a:pt x="1828082" y="31895"/>
                  <a:pt x="1819656" y="36576"/>
                </a:cubicBezTo>
                <a:cubicBezTo>
                  <a:pt x="1800443" y="47250"/>
                  <a:pt x="1764792" y="73152"/>
                  <a:pt x="1783080" y="82296"/>
                </a:cubicBezTo>
                <a:close/>
              </a:path>
            </a:pathLst>
          </a:custGeom>
          <a:solidFill>
            <a:srgbClr val="7DC4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75" name="Google Shape;375;p29"/>
          <p:cNvSpPr/>
          <p:nvPr/>
        </p:nvSpPr>
        <p:spPr>
          <a:xfrm>
            <a:off x="1935480" y="2456580"/>
            <a:ext cx="1033271" cy="2880468"/>
          </a:xfrm>
          <a:custGeom>
            <a:avLst/>
            <a:gdLst/>
            <a:ahLst/>
            <a:cxnLst/>
            <a:rect l="l" t="t" r="r" b="b"/>
            <a:pathLst>
              <a:path w="1033271" h="2880468" extrusionOk="0">
                <a:moveTo>
                  <a:pt x="475488" y="27540"/>
                </a:moveTo>
                <a:cubicBezTo>
                  <a:pt x="437388" y="39732"/>
                  <a:pt x="376378" y="51580"/>
                  <a:pt x="347472" y="73260"/>
                </a:cubicBezTo>
                <a:cubicBezTo>
                  <a:pt x="216423" y="171546"/>
                  <a:pt x="410107" y="50309"/>
                  <a:pt x="265176" y="137268"/>
                </a:cubicBezTo>
                <a:cubicBezTo>
                  <a:pt x="252984" y="152508"/>
                  <a:pt x="241566" y="168401"/>
                  <a:pt x="228600" y="182988"/>
                </a:cubicBezTo>
                <a:cubicBezTo>
                  <a:pt x="217145" y="195875"/>
                  <a:pt x="202610" y="205954"/>
                  <a:pt x="192024" y="219564"/>
                </a:cubicBezTo>
                <a:cubicBezTo>
                  <a:pt x="162974" y="256914"/>
                  <a:pt x="161210" y="275431"/>
                  <a:pt x="146304" y="320148"/>
                </a:cubicBezTo>
                <a:cubicBezTo>
                  <a:pt x="159956" y="524924"/>
                  <a:pt x="131583" y="524769"/>
                  <a:pt x="182880" y="640188"/>
                </a:cubicBezTo>
                <a:cubicBezTo>
                  <a:pt x="188416" y="652644"/>
                  <a:pt x="193607" y="665422"/>
                  <a:pt x="201168" y="676764"/>
                </a:cubicBezTo>
                <a:cubicBezTo>
                  <a:pt x="247708" y="746573"/>
                  <a:pt x="219760" y="702926"/>
                  <a:pt x="265176" y="740772"/>
                </a:cubicBezTo>
                <a:cubicBezTo>
                  <a:pt x="275110" y="749051"/>
                  <a:pt x="281848" y="761031"/>
                  <a:pt x="292608" y="768204"/>
                </a:cubicBezTo>
                <a:cubicBezTo>
                  <a:pt x="309621" y="779546"/>
                  <a:pt x="329651" y="785612"/>
                  <a:pt x="347472" y="795636"/>
                </a:cubicBezTo>
                <a:cubicBezTo>
                  <a:pt x="378453" y="813063"/>
                  <a:pt x="410476" y="829173"/>
                  <a:pt x="438912" y="850500"/>
                </a:cubicBezTo>
                <a:cubicBezTo>
                  <a:pt x="451104" y="859644"/>
                  <a:pt x="462565" y="869855"/>
                  <a:pt x="475488" y="877932"/>
                </a:cubicBezTo>
                <a:cubicBezTo>
                  <a:pt x="487047" y="885156"/>
                  <a:pt x="500722" y="888659"/>
                  <a:pt x="512064" y="896220"/>
                </a:cubicBezTo>
                <a:cubicBezTo>
                  <a:pt x="528303" y="907046"/>
                  <a:pt x="543984" y="918996"/>
                  <a:pt x="557784" y="932796"/>
                </a:cubicBezTo>
                <a:cubicBezTo>
                  <a:pt x="565555" y="940567"/>
                  <a:pt x="570247" y="950909"/>
                  <a:pt x="576072" y="960228"/>
                </a:cubicBezTo>
                <a:cubicBezTo>
                  <a:pt x="585492" y="975299"/>
                  <a:pt x="594084" y="990877"/>
                  <a:pt x="603504" y="1005948"/>
                </a:cubicBezTo>
                <a:cubicBezTo>
                  <a:pt x="609329" y="1015267"/>
                  <a:pt x="616340" y="1023838"/>
                  <a:pt x="621792" y="1033380"/>
                </a:cubicBezTo>
                <a:cubicBezTo>
                  <a:pt x="628555" y="1045215"/>
                  <a:pt x="633460" y="1058040"/>
                  <a:pt x="640080" y="1069956"/>
                </a:cubicBezTo>
                <a:cubicBezTo>
                  <a:pt x="648711" y="1085492"/>
                  <a:pt x="658368" y="1100436"/>
                  <a:pt x="667512" y="1115676"/>
                </a:cubicBezTo>
                <a:cubicBezTo>
                  <a:pt x="692494" y="1215605"/>
                  <a:pt x="683024" y="1163847"/>
                  <a:pt x="694944" y="1271124"/>
                </a:cubicBezTo>
                <a:cubicBezTo>
                  <a:pt x="685920" y="1388440"/>
                  <a:pt x="704002" y="1463320"/>
                  <a:pt x="658368" y="1554588"/>
                </a:cubicBezTo>
                <a:cubicBezTo>
                  <a:pt x="651250" y="1568825"/>
                  <a:pt x="624737" y="1610815"/>
                  <a:pt x="612648" y="1627740"/>
                </a:cubicBezTo>
                <a:cubicBezTo>
                  <a:pt x="603790" y="1640141"/>
                  <a:pt x="593670" y="1651636"/>
                  <a:pt x="585216" y="1664316"/>
                </a:cubicBezTo>
                <a:cubicBezTo>
                  <a:pt x="575357" y="1679104"/>
                  <a:pt x="569592" y="1696752"/>
                  <a:pt x="557784" y="1710036"/>
                </a:cubicBezTo>
                <a:cubicBezTo>
                  <a:pt x="544818" y="1724623"/>
                  <a:pt x="526232" y="1733189"/>
                  <a:pt x="512064" y="1746612"/>
                </a:cubicBezTo>
                <a:cubicBezTo>
                  <a:pt x="468255" y="1788116"/>
                  <a:pt x="422411" y="1828044"/>
                  <a:pt x="384048" y="1874628"/>
                </a:cubicBezTo>
                <a:cubicBezTo>
                  <a:pt x="341376" y="1926444"/>
                  <a:pt x="303497" y="1982611"/>
                  <a:pt x="256032" y="2030076"/>
                </a:cubicBezTo>
                <a:cubicBezTo>
                  <a:pt x="237744" y="2048364"/>
                  <a:pt x="220805" y="2068108"/>
                  <a:pt x="201168" y="2084940"/>
                </a:cubicBezTo>
                <a:cubicBezTo>
                  <a:pt x="178026" y="2104776"/>
                  <a:pt x="150484" y="2119208"/>
                  <a:pt x="128016" y="2139804"/>
                </a:cubicBezTo>
                <a:cubicBezTo>
                  <a:pt x="112615" y="2153922"/>
                  <a:pt x="62956" y="2224204"/>
                  <a:pt x="54864" y="2240388"/>
                </a:cubicBezTo>
                <a:cubicBezTo>
                  <a:pt x="35784" y="2278547"/>
                  <a:pt x="34868" y="2309220"/>
                  <a:pt x="27432" y="2350116"/>
                </a:cubicBezTo>
                <a:cubicBezTo>
                  <a:pt x="24652" y="2365407"/>
                  <a:pt x="21068" y="2380545"/>
                  <a:pt x="18288" y="2395836"/>
                </a:cubicBezTo>
                <a:cubicBezTo>
                  <a:pt x="9830" y="2442356"/>
                  <a:pt x="6850" y="2466759"/>
                  <a:pt x="0" y="2514708"/>
                </a:cubicBezTo>
                <a:cubicBezTo>
                  <a:pt x="3048" y="2566524"/>
                  <a:pt x="-2359" y="2619541"/>
                  <a:pt x="9144" y="2670156"/>
                </a:cubicBezTo>
                <a:cubicBezTo>
                  <a:pt x="13469" y="2689187"/>
                  <a:pt x="31333" y="2702688"/>
                  <a:pt x="45720" y="2715876"/>
                </a:cubicBezTo>
                <a:cubicBezTo>
                  <a:pt x="103479" y="2768822"/>
                  <a:pt x="97262" y="2763537"/>
                  <a:pt x="146304" y="2779884"/>
                </a:cubicBezTo>
                <a:cubicBezTo>
                  <a:pt x="158496" y="2789028"/>
                  <a:pt x="169648" y="2799755"/>
                  <a:pt x="182880" y="2807316"/>
                </a:cubicBezTo>
                <a:cubicBezTo>
                  <a:pt x="191249" y="2812098"/>
                  <a:pt x="202138" y="2811352"/>
                  <a:pt x="210312" y="2816460"/>
                </a:cubicBezTo>
                <a:cubicBezTo>
                  <a:pt x="226862" y="2826804"/>
                  <a:pt x="239482" y="2842692"/>
                  <a:pt x="256032" y="2853036"/>
                </a:cubicBezTo>
                <a:cubicBezTo>
                  <a:pt x="264206" y="2858144"/>
                  <a:pt x="274196" y="2859532"/>
                  <a:pt x="283464" y="2862180"/>
                </a:cubicBezTo>
                <a:cubicBezTo>
                  <a:pt x="337009" y="2877478"/>
                  <a:pt x="338610" y="2873181"/>
                  <a:pt x="411480" y="2880468"/>
                </a:cubicBezTo>
                <a:cubicBezTo>
                  <a:pt x="438912" y="2877420"/>
                  <a:pt x="466999" y="2878018"/>
                  <a:pt x="493776" y="2871324"/>
                </a:cubicBezTo>
                <a:cubicBezTo>
                  <a:pt x="504438" y="2868659"/>
                  <a:pt x="511107" y="2857365"/>
                  <a:pt x="521208" y="2853036"/>
                </a:cubicBezTo>
                <a:cubicBezTo>
                  <a:pt x="532759" y="2848086"/>
                  <a:pt x="545592" y="2846940"/>
                  <a:pt x="557784" y="2843892"/>
                </a:cubicBezTo>
                <a:cubicBezTo>
                  <a:pt x="569976" y="2834748"/>
                  <a:pt x="581680" y="2824914"/>
                  <a:pt x="594360" y="2816460"/>
                </a:cubicBezTo>
                <a:cubicBezTo>
                  <a:pt x="609148" y="2806601"/>
                  <a:pt x="626051" y="2799939"/>
                  <a:pt x="640080" y="2789028"/>
                </a:cubicBezTo>
                <a:cubicBezTo>
                  <a:pt x="653690" y="2778442"/>
                  <a:pt x="664464" y="2764644"/>
                  <a:pt x="676656" y="2752452"/>
                </a:cubicBezTo>
                <a:cubicBezTo>
                  <a:pt x="679704" y="2743308"/>
                  <a:pt x="682003" y="2733879"/>
                  <a:pt x="685800" y="2725020"/>
                </a:cubicBezTo>
                <a:cubicBezTo>
                  <a:pt x="699722" y="2692536"/>
                  <a:pt x="704010" y="2688562"/>
                  <a:pt x="722376" y="2661012"/>
                </a:cubicBezTo>
                <a:cubicBezTo>
                  <a:pt x="754673" y="2499527"/>
                  <a:pt x="704695" y="2734985"/>
                  <a:pt x="749808" y="2569572"/>
                </a:cubicBezTo>
                <a:cubicBezTo>
                  <a:pt x="755893" y="2547261"/>
                  <a:pt x="766062" y="2457831"/>
                  <a:pt x="768096" y="2441556"/>
                </a:cubicBezTo>
                <a:cubicBezTo>
                  <a:pt x="759932" y="2074154"/>
                  <a:pt x="752184" y="2013196"/>
                  <a:pt x="768096" y="1655172"/>
                </a:cubicBezTo>
                <a:cubicBezTo>
                  <a:pt x="768654" y="1642617"/>
                  <a:pt x="774992" y="1630961"/>
                  <a:pt x="777240" y="1618596"/>
                </a:cubicBezTo>
                <a:cubicBezTo>
                  <a:pt x="819691" y="1385113"/>
                  <a:pt x="752216" y="1709549"/>
                  <a:pt x="804672" y="1499724"/>
                </a:cubicBezTo>
                <a:cubicBezTo>
                  <a:pt x="809169" y="1481737"/>
                  <a:pt x="808938" y="1462747"/>
                  <a:pt x="813816" y="1444860"/>
                </a:cubicBezTo>
                <a:cubicBezTo>
                  <a:pt x="818135" y="1429024"/>
                  <a:pt x="826913" y="1414712"/>
                  <a:pt x="832104" y="1399140"/>
                </a:cubicBezTo>
                <a:cubicBezTo>
                  <a:pt x="866926" y="1294674"/>
                  <a:pt x="794328" y="1466147"/>
                  <a:pt x="868680" y="1280268"/>
                </a:cubicBezTo>
                <a:cubicBezTo>
                  <a:pt x="876599" y="1260471"/>
                  <a:pt x="889969" y="1229642"/>
                  <a:pt x="896112" y="1207116"/>
                </a:cubicBezTo>
                <a:cubicBezTo>
                  <a:pt x="915482" y="1136092"/>
                  <a:pt x="917456" y="1118685"/>
                  <a:pt x="932688" y="1042524"/>
                </a:cubicBezTo>
                <a:cubicBezTo>
                  <a:pt x="935736" y="1027284"/>
                  <a:pt x="936060" y="1011234"/>
                  <a:pt x="941832" y="996804"/>
                </a:cubicBezTo>
                <a:cubicBezTo>
                  <a:pt x="973359" y="917988"/>
                  <a:pt x="949577" y="983414"/>
                  <a:pt x="969264" y="914508"/>
                </a:cubicBezTo>
                <a:cubicBezTo>
                  <a:pt x="982244" y="869077"/>
                  <a:pt x="978257" y="901776"/>
                  <a:pt x="987552" y="841356"/>
                </a:cubicBezTo>
                <a:cubicBezTo>
                  <a:pt x="991289" y="817068"/>
                  <a:pt x="992656" y="792443"/>
                  <a:pt x="996696" y="768204"/>
                </a:cubicBezTo>
                <a:cubicBezTo>
                  <a:pt x="998762" y="755808"/>
                  <a:pt x="1003114" y="743896"/>
                  <a:pt x="1005840" y="731628"/>
                </a:cubicBezTo>
                <a:cubicBezTo>
                  <a:pt x="1016537" y="683493"/>
                  <a:pt x="1016494" y="675335"/>
                  <a:pt x="1024128" y="621900"/>
                </a:cubicBezTo>
                <a:cubicBezTo>
                  <a:pt x="1033575" y="470742"/>
                  <a:pt x="1038789" y="496004"/>
                  <a:pt x="1024128" y="356724"/>
                </a:cubicBezTo>
                <a:cubicBezTo>
                  <a:pt x="1017252" y="291404"/>
                  <a:pt x="1018844" y="319942"/>
                  <a:pt x="1005840" y="274428"/>
                </a:cubicBezTo>
                <a:cubicBezTo>
                  <a:pt x="1002388" y="262344"/>
                  <a:pt x="1002931" y="248763"/>
                  <a:pt x="996696" y="237852"/>
                </a:cubicBezTo>
                <a:cubicBezTo>
                  <a:pt x="990280" y="226624"/>
                  <a:pt x="977680" y="220238"/>
                  <a:pt x="969264" y="210420"/>
                </a:cubicBezTo>
                <a:cubicBezTo>
                  <a:pt x="923896" y="157491"/>
                  <a:pt x="962691" y="187750"/>
                  <a:pt x="914400" y="155556"/>
                </a:cubicBezTo>
                <a:cubicBezTo>
                  <a:pt x="908304" y="146412"/>
                  <a:pt x="903883" y="135895"/>
                  <a:pt x="896112" y="128124"/>
                </a:cubicBezTo>
                <a:cubicBezTo>
                  <a:pt x="876009" y="108021"/>
                  <a:pt x="831161" y="76478"/>
                  <a:pt x="804672" y="64116"/>
                </a:cubicBezTo>
                <a:cubicBezTo>
                  <a:pt x="758903" y="42757"/>
                  <a:pt x="692245" y="16704"/>
                  <a:pt x="640080" y="9252"/>
                </a:cubicBezTo>
                <a:cubicBezTo>
                  <a:pt x="618744" y="6204"/>
                  <a:pt x="597577" y="1542"/>
                  <a:pt x="576072" y="108"/>
                </a:cubicBezTo>
                <a:cubicBezTo>
                  <a:pt x="551742" y="-1514"/>
                  <a:pt x="513588" y="15348"/>
                  <a:pt x="475488" y="27540"/>
                </a:cubicBezTo>
                <a:close/>
              </a:path>
            </a:pathLst>
          </a:custGeom>
          <a:solidFill>
            <a:srgbClr val="A7D8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76" name="Google Shape;376;p29"/>
          <p:cNvSpPr/>
          <p:nvPr/>
        </p:nvSpPr>
        <p:spPr>
          <a:xfrm>
            <a:off x="698994" y="3334383"/>
            <a:ext cx="1913142" cy="1947801"/>
          </a:xfrm>
          <a:custGeom>
            <a:avLst/>
            <a:gdLst/>
            <a:ahLst/>
            <a:cxnLst/>
            <a:rect l="l" t="t" r="r" b="b"/>
            <a:pathLst>
              <a:path w="1913142" h="1947801" extrusionOk="0">
                <a:moveTo>
                  <a:pt x="1593102" y="129"/>
                </a:moveTo>
                <a:cubicBezTo>
                  <a:pt x="1544334" y="1653"/>
                  <a:pt x="1464976" y="9289"/>
                  <a:pt x="1337070" y="27561"/>
                </a:cubicBezTo>
                <a:cubicBezTo>
                  <a:pt x="1295360" y="33520"/>
                  <a:pt x="1284546" y="37697"/>
                  <a:pt x="1245630" y="54993"/>
                </a:cubicBezTo>
                <a:cubicBezTo>
                  <a:pt x="1233174" y="60529"/>
                  <a:pt x="1220613" y="66057"/>
                  <a:pt x="1209054" y="73281"/>
                </a:cubicBezTo>
                <a:cubicBezTo>
                  <a:pt x="1129364" y="123088"/>
                  <a:pt x="1205682" y="76653"/>
                  <a:pt x="1154190" y="128145"/>
                </a:cubicBezTo>
                <a:cubicBezTo>
                  <a:pt x="1146419" y="135916"/>
                  <a:pt x="1135902" y="140337"/>
                  <a:pt x="1126758" y="146433"/>
                </a:cubicBezTo>
                <a:cubicBezTo>
                  <a:pt x="1122934" y="152806"/>
                  <a:pt x="1091090" y="207522"/>
                  <a:pt x="1081038" y="219585"/>
                </a:cubicBezTo>
                <a:cubicBezTo>
                  <a:pt x="1072759" y="229519"/>
                  <a:pt x="1062750" y="237873"/>
                  <a:pt x="1053606" y="247017"/>
                </a:cubicBezTo>
                <a:cubicBezTo>
                  <a:pt x="1038366" y="286641"/>
                  <a:pt x="1020085" y="325226"/>
                  <a:pt x="1007886" y="365889"/>
                </a:cubicBezTo>
                <a:cubicBezTo>
                  <a:pt x="998742" y="396369"/>
                  <a:pt x="988971" y="426668"/>
                  <a:pt x="980454" y="457329"/>
                </a:cubicBezTo>
                <a:cubicBezTo>
                  <a:pt x="973727" y="481546"/>
                  <a:pt x="970469" y="506758"/>
                  <a:pt x="962166" y="530481"/>
                </a:cubicBezTo>
                <a:cubicBezTo>
                  <a:pt x="949076" y="567880"/>
                  <a:pt x="934166" y="604768"/>
                  <a:pt x="916446" y="640209"/>
                </a:cubicBezTo>
                <a:cubicBezTo>
                  <a:pt x="910350" y="652401"/>
                  <a:pt x="903694" y="664329"/>
                  <a:pt x="898158" y="676785"/>
                </a:cubicBezTo>
                <a:cubicBezTo>
                  <a:pt x="891492" y="691784"/>
                  <a:pt x="888975" y="708848"/>
                  <a:pt x="879870" y="722505"/>
                </a:cubicBezTo>
                <a:cubicBezTo>
                  <a:pt x="870306" y="736851"/>
                  <a:pt x="854828" y="746265"/>
                  <a:pt x="843294" y="759081"/>
                </a:cubicBezTo>
                <a:cubicBezTo>
                  <a:pt x="723412" y="892283"/>
                  <a:pt x="866721" y="747141"/>
                  <a:pt x="751854" y="850521"/>
                </a:cubicBezTo>
                <a:cubicBezTo>
                  <a:pt x="735834" y="864939"/>
                  <a:pt x="724356" y="884732"/>
                  <a:pt x="706134" y="896241"/>
                </a:cubicBezTo>
                <a:cubicBezTo>
                  <a:pt x="569273" y="982680"/>
                  <a:pt x="613064" y="939405"/>
                  <a:pt x="495822" y="987681"/>
                </a:cubicBezTo>
                <a:cubicBezTo>
                  <a:pt x="432748" y="1013652"/>
                  <a:pt x="333067" y="1077605"/>
                  <a:pt x="285510" y="1106553"/>
                </a:cubicBezTo>
                <a:cubicBezTo>
                  <a:pt x="260948" y="1121504"/>
                  <a:pt x="232691" y="1131940"/>
                  <a:pt x="212358" y="1152273"/>
                </a:cubicBezTo>
                <a:cubicBezTo>
                  <a:pt x="177874" y="1186757"/>
                  <a:pt x="139799" y="1221521"/>
                  <a:pt x="111774" y="1262001"/>
                </a:cubicBezTo>
                <a:cubicBezTo>
                  <a:pt x="71233" y="1320561"/>
                  <a:pt x="74336" y="1332736"/>
                  <a:pt x="47766" y="1399161"/>
                </a:cubicBezTo>
                <a:cubicBezTo>
                  <a:pt x="6056" y="1503436"/>
                  <a:pt x="29254" y="1423030"/>
                  <a:pt x="2046" y="1545465"/>
                </a:cubicBezTo>
                <a:cubicBezTo>
                  <a:pt x="5094" y="1603377"/>
                  <a:pt x="-9172" y="1664901"/>
                  <a:pt x="11190" y="1719201"/>
                </a:cubicBezTo>
                <a:cubicBezTo>
                  <a:pt x="29415" y="1767802"/>
                  <a:pt x="75071" y="1801370"/>
                  <a:pt x="111774" y="1838073"/>
                </a:cubicBezTo>
                <a:cubicBezTo>
                  <a:pt x="123966" y="1850265"/>
                  <a:pt x="134004" y="1865085"/>
                  <a:pt x="148350" y="1874649"/>
                </a:cubicBezTo>
                <a:cubicBezTo>
                  <a:pt x="162007" y="1883754"/>
                  <a:pt x="179071" y="1886271"/>
                  <a:pt x="194070" y="1892937"/>
                </a:cubicBezTo>
                <a:cubicBezTo>
                  <a:pt x="241868" y="1914181"/>
                  <a:pt x="222155" y="1911443"/>
                  <a:pt x="276366" y="1929513"/>
                </a:cubicBezTo>
                <a:cubicBezTo>
                  <a:pt x="288288" y="1933487"/>
                  <a:pt x="300858" y="1935205"/>
                  <a:pt x="312942" y="1938657"/>
                </a:cubicBezTo>
                <a:cubicBezTo>
                  <a:pt x="322210" y="1941305"/>
                  <a:pt x="331230" y="1944753"/>
                  <a:pt x="340374" y="1947801"/>
                </a:cubicBezTo>
                <a:cubicBezTo>
                  <a:pt x="383046" y="1944753"/>
                  <a:pt x="426039" y="1944707"/>
                  <a:pt x="468390" y="1938657"/>
                </a:cubicBezTo>
                <a:cubicBezTo>
                  <a:pt x="529910" y="1929868"/>
                  <a:pt x="522131" y="1922157"/>
                  <a:pt x="568974" y="1902081"/>
                </a:cubicBezTo>
                <a:cubicBezTo>
                  <a:pt x="577833" y="1898284"/>
                  <a:pt x="587262" y="1895985"/>
                  <a:pt x="596406" y="1892937"/>
                </a:cubicBezTo>
                <a:cubicBezTo>
                  <a:pt x="605550" y="1877697"/>
                  <a:pt x="612927" y="1861246"/>
                  <a:pt x="623838" y="1847217"/>
                </a:cubicBezTo>
                <a:cubicBezTo>
                  <a:pt x="653869" y="1808606"/>
                  <a:pt x="661931" y="1813260"/>
                  <a:pt x="696990" y="1783209"/>
                </a:cubicBezTo>
                <a:cubicBezTo>
                  <a:pt x="706808" y="1774793"/>
                  <a:pt x="714488" y="1764056"/>
                  <a:pt x="724422" y="1755777"/>
                </a:cubicBezTo>
                <a:cubicBezTo>
                  <a:pt x="775651" y="1713087"/>
                  <a:pt x="729256" y="1768540"/>
                  <a:pt x="788430" y="1700913"/>
                </a:cubicBezTo>
                <a:cubicBezTo>
                  <a:pt x="886663" y="1588647"/>
                  <a:pt x="753035" y="1735914"/>
                  <a:pt x="834150" y="1627761"/>
                </a:cubicBezTo>
                <a:cubicBezTo>
                  <a:pt x="844495" y="1613967"/>
                  <a:pt x="859128" y="1603943"/>
                  <a:pt x="870726" y="1591185"/>
                </a:cubicBezTo>
                <a:cubicBezTo>
                  <a:pt x="889629" y="1570392"/>
                  <a:pt x="906264" y="1547577"/>
                  <a:pt x="925590" y="1527177"/>
                </a:cubicBezTo>
                <a:cubicBezTo>
                  <a:pt x="961164" y="1489626"/>
                  <a:pt x="1003561" y="1458279"/>
                  <a:pt x="1035318" y="1417449"/>
                </a:cubicBezTo>
                <a:cubicBezTo>
                  <a:pt x="1064503" y="1379925"/>
                  <a:pt x="1097281" y="1330761"/>
                  <a:pt x="1135902" y="1298577"/>
                </a:cubicBezTo>
                <a:cubicBezTo>
                  <a:pt x="1252306" y="1201574"/>
                  <a:pt x="1165988" y="1277748"/>
                  <a:pt x="1254774" y="1216281"/>
                </a:cubicBezTo>
                <a:cubicBezTo>
                  <a:pt x="1279834" y="1198931"/>
                  <a:pt x="1303542" y="1179705"/>
                  <a:pt x="1327926" y="1161417"/>
                </a:cubicBezTo>
                <a:lnTo>
                  <a:pt x="1364502" y="1133985"/>
                </a:lnTo>
                <a:cubicBezTo>
                  <a:pt x="1376694" y="1124841"/>
                  <a:pt x="1387447" y="1113369"/>
                  <a:pt x="1401078" y="1106553"/>
                </a:cubicBezTo>
                <a:cubicBezTo>
                  <a:pt x="1462984" y="1075600"/>
                  <a:pt x="1415737" y="1102417"/>
                  <a:pt x="1483374" y="1051689"/>
                </a:cubicBezTo>
                <a:cubicBezTo>
                  <a:pt x="1492166" y="1045095"/>
                  <a:pt x="1502592" y="1040702"/>
                  <a:pt x="1510806" y="1033401"/>
                </a:cubicBezTo>
                <a:cubicBezTo>
                  <a:pt x="1530136" y="1016218"/>
                  <a:pt x="1544979" y="994055"/>
                  <a:pt x="1565670" y="978537"/>
                </a:cubicBezTo>
                <a:cubicBezTo>
                  <a:pt x="1577862" y="969393"/>
                  <a:pt x="1590969" y="961357"/>
                  <a:pt x="1602246" y="951105"/>
                </a:cubicBezTo>
                <a:cubicBezTo>
                  <a:pt x="1624573" y="930808"/>
                  <a:pt x="1642692" y="905946"/>
                  <a:pt x="1666254" y="887097"/>
                </a:cubicBezTo>
                <a:lnTo>
                  <a:pt x="1711974" y="850521"/>
                </a:lnTo>
                <a:cubicBezTo>
                  <a:pt x="1755088" y="778665"/>
                  <a:pt x="1728742" y="819019"/>
                  <a:pt x="1794270" y="731649"/>
                </a:cubicBezTo>
                <a:cubicBezTo>
                  <a:pt x="1800483" y="723365"/>
                  <a:pt x="1833305" y="681012"/>
                  <a:pt x="1839990" y="667641"/>
                </a:cubicBezTo>
                <a:cubicBezTo>
                  <a:pt x="1847331" y="652960"/>
                  <a:pt x="1850937" y="636602"/>
                  <a:pt x="1858278" y="621921"/>
                </a:cubicBezTo>
                <a:cubicBezTo>
                  <a:pt x="1904194" y="530089"/>
                  <a:pt x="1846761" y="670130"/>
                  <a:pt x="1894854" y="557913"/>
                </a:cubicBezTo>
                <a:cubicBezTo>
                  <a:pt x="1905398" y="533310"/>
                  <a:pt x="1907775" y="511596"/>
                  <a:pt x="1913142" y="484761"/>
                </a:cubicBezTo>
                <a:cubicBezTo>
                  <a:pt x="1910387" y="440674"/>
                  <a:pt x="1909168" y="340850"/>
                  <a:pt x="1894854" y="283593"/>
                </a:cubicBezTo>
                <a:cubicBezTo>
                  <a:pt x="1884181" y="240901"/>
                  <a:pt x="1872822" y="223005"/>
                  <a:pt x="1858278" y="183009"/>
                </a:cubicBezTo>
                <a:cubicBezTo>
                  <a:pt x="1851358" y="163980"/>
                  <a:pt x="1842221" y="117812"/>
                  <a:pt x="1821702" y="100713"/>
                </a:cubicBezTo>
                <a:cubicBezTo>
                  <a:pt x="1811230" y="91987"/>
                  <a:pt x="1796961" y="89188"/>
                  <a:pt x="1785126" y="82425"/>
                </a:cubicBezTo>
                <a:cubicBezTo>
                  <a:pt x="1775584" y="76973"/>
                  <a:pt x="1767524" y="69052"/>
                  <a:pt x="1757694" y="64137"/>
                </a:cubicBezTo>
                <a:cubicBezTo>
                  <a:pt x="1749073" y="59826"/>
                  <a:pt x="1739121" y="58790"/>
                  <a:pt x="1730262" y="54993"/>
                </a:cubicBezTo>
                <a:cubicBezTo>
                  <a:pt x="1717733" y="49623"/>
                  <a:pt x="1706215" y="42075"/>
                  <a:pt x="1693686" y="36705"/>
                </a:cubicBezTo>
                <a:cubicBezTo>
                  <a:pt x="1671762" y="27309"/>
                  <a:pt x="1652879" y="25046"/>
                  <a:pt x="1629678" y="18417"/>
                </a:cubicBezTo>
                <a:cubicBezTo>
                  <a:pt x="1603313" y="10884"/>
                  <a:pt x="1641870" y="-1395"/>
                  <a:pt x="1593102" y="129"/>
                </a:cubicBezTo>
                <a:close/>
              </a:path>
            </a:pathLst>
          </a:custGeom>
          <a:solidFill>
            <a:srgbClr val="D3EB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77" name="Google Shape;377;p2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Breadth-First Search (BFS)</a:t>
            </a:r>
            <a:endParaRPr/>
          </a:p>
        </p:txBody>
      </p:sp>
      <p:sp>
        <p:nvSpPr>
          <p:cNvPr id="378" name="Google Shape;378;p29"/>
          <p:cNvSpPr txBox="1">
            <a:spLocks noGrp="1"/>
          </p:cNvSpPr>
          <p:nvPr>
            <p:ph type="body" idx="1"/>
          </p:nvPr>
        </p:nvSpPr>
        <p:spPr>
          <a:xfrm>
            <a:off x="838200" y="1124815"/>
            <a:ext cx="10515600" cy="1470307"/>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a:t>Suppose we want to visit closer nodes first, instead of following one choice all the way to the end</a:t>
            </a:r>
            <a:endParaRPr/>
          </a:p>
          <a:p>
            <a:pPr marL="457200" lvl="0" indent="-368300" algn="l" rtl="0">
              <a:lnSpc>
                <a:spcPct val="90000"/>
              </a:lnSpc>
              <a:spcBef>
                <a:spcPts val="400"/>
              </a:spcBef>
              <a:spcAft>
                <a:spcPts val="0"/>
              </a:spcAft>
              <a:buClr>
                <a:srgbClr val="B6A479"/>
              </a:buClr>
              <a:buSzPts val="2200"/>
              <a:buChar char="●"/>
            </a:pPr>
            <a:r>
              <a:rPr lang="en-US" sz="2200"/>
              <a:t>Just like level-order traversal of a tree, now generalized to any graph</a:t>
            </a:r>
            <a:endParaRPr sz="2200"/>
          </a:p>
        </p:txBody>
      </p:sp>
      <p:sp>
        <p:nvSpPr>
          <p:cNvPr id="379" name="Google Shape;379;p29"/>
          <p:cNvSpPr/>
          <p:nvPr/>
        </p:nvSpPr>
        <p:spPr>
          <a:xfrm>
            <a:off x="820553" y="3791139"/>
            <a:ext cx="4233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1</a:t>
            </a:r>
            <a:endParaRPr sz="2133" b="0" i="0" u="none" strike="noStrike" cap="none">
              <a:solidFill>
                <a:srgbClr val="000000"/>
              </a:solidFill>
              <a:latin typeface="Calibri"/>
              <a:ea typeface="Calibri"/>
              <a:cs typeface="Calibri"/>
              <a:sym typeface="Calibri"/>
            </a:endParaRPr>
          </a:p>
        </p:txBody>
      </p:sp>
      <p:sp>
        <p:nvSpPr>
          <p:cNvPr id="380" name="Google Shape;380;p29"/>
          <p:cNvSpPr/>
          <p:nvPr/>
        </p:nvSpPr>
        <p:spPr>
          <a:xfrm>
            <a:off x="971832" y="4616445"/>
            <a:ext cx="4233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2</a:t>
            </a:r>
            <a:endParaRPr sz="2133" b="0" i="0" u="none" strike="noStrike" cap="none">
              <a:solidFill>
                <a:srgbClr val="000000"/>
              </a:solidFill>
              <a:latin typeface="Calibri"/>
              <a:ea typeface="Calibri"/>
              <a:cs typeface="Calibri"/>
              <a:sym typeface="Calibri"/>
            </a:endParaRPr>
          </a:p>
        </p:txBody>
      </p:sp>
      <p:sp>
        <p:nvSpPr>
          <p:cNvPr id="381" name="Google Shape;381;p29"/>
          <p:cNvSpPr/>
          <p:nvPr/>
        </p:nvSpPr>
        <p:spPr>
          <a:xfrm>
            <a:off x="2359678" y="2738930"/>
            <a:ext cx="4233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3</a:t>
            </a:r>
            <a:endParaRPr sz="2133" b="0" i="0" u="none" strike="noStrike" cap="none">
              <a:solidFill>
                <a:srgbClr val="000000"/>
              </a:solidFill>
              <a:latin typeface="Calibri"/>
              <a:ea typeface="Calibri"/>
              <a:cs typeface="Calibri"/>
              <a:sym typeface="Calibri"/>
            </a:endParaRPr>
          </a:p>
        </p:txBody>
      </p:sp>
      <p:sp>
        <p:nvSpPr>
          <p:cNvPr id="382" name="Google Shape;382;p29"/>
          <p:cNvSpPr/>
          <p:nvPr/>
        </p:nvSpPr>
        <p:spPr>
          <a:xfrm>
            <a:off x="2022079" y="3568426"/>
            <a:ext cx="4233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4</a:t>
            </a:r>
            <a:endParaRPr sz="2133" b="0" i="0" u="none" strike="noStrike" cap="none">
              <a:solidFill>
                <a:srgbClr val="000000"/>
              </a:solidFill>
              <a:latin typeface="Calibri"/>
              <a:ea typeface="Calibri"/>
              <a:cs typeface="Calibri"/>
              <a:sym typeface="Calibri"/>
            </a:endParaRPr>
          </a:p>
        </p:txBody>
      </p:sp>
      <p:sp>
        <p:nvSpPr>
          <p:cNvPr id="383" name="Google Shape;383;p29"/>
          <p:cNvSpPr/>
          <p:nvPr/>
        </p:nvSpPr>
        <p:spPr>
          <a:xfrm>
            <a:off x="2113347" y="4766458"/>
            <a:ext cx="4233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5</a:t>
            </a:r>
            <a:endParaRPr sz="2133" b="0" i="0" u="none" strike="noStrike" cap="none">
              <a:solidFill>
                <a:srgbClr val="000000"/>
              </a:solidFill>
              <a:latin typeface="Calibri"/>
              <a:ea typeface="Calibri"/>
              <a:cs typeface="Calibri"/>
              <a:sym typeface="Calibri"/>
            </a:endParaRPr>
          </a:p>
        </p:txBody>
      </p:sp>
      <p:sp>
        <p:nvSpPr>
          <p:cNvPr id="384" name="Google Shape;384;p29"/>
          <p:cNvSpPr/>
          <p:nvPr/>
        </p:nvSpPr>
        <p:spPr>
          <a:xfrm>
            <a:off x="3256268" y="5015197"/>
            <a:ext cx="4233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6</a:t>
            </a:r>
            <a:endParaRPr sz="2133" b="0" i="0" u="none" strike="noStrike" cap="none">
              <a:solidFill>
                <a:srgbClr val="000000"/>
              </a:solidFill>
              <a:latin typeface="Calibri"/>
              <a:ea typeface="Calibri"/>
              <a:cs typeface="Calibri"/>
              <a:sym typeface="Calibri"/>
            </a:endParaRPr>
          </a:p>
        </p:txBody>
      </p:sp>
      <p:sp>
        <p:nvSpPr>
          <p:cNvPr id="385" name="Google Shape;385;p29"/>
          <p:cNvSpPr/>
          <p:nvPr/>
        </p:nvSpPr>
        <p:spPr>
          <a:xfrm>
            <a:off x="3947534" y="3971276"/>
            <a:ext cx="4233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7</a:t>
            </a:r>
            <a:endParaRPr sz="2133" b="0" i="0" u="none" strike="noStrike" cap="none">
              <a:solidFill>
                <a:srgbClr val="000000"/>
              </a:solidFill>
              <a:latin typeface="Calibri"/>
              <a:ea typeface="Calibri"/>
              <a:cs typeface="Calibri"/>
              <a:sym typeface="Calibri"/>
            </a:endParaRPr>
          </a:p>
        </p:txBody>
      </p:sp>
      <p:sp>
        <p:nvSpPr>
          <p:cNvPr id="386" name="Google Shape;386;p29"/>
          <p:cNvSpPr/>
          <p:nvPr/>
        </p:nvSpPr>
        <p:spPr>
          <a:xfrm>
            <a:off x="1777213" y="5704323"/>
            <a:ext cx="4233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8</a:t>
            </a:r>
            <a:endParaRPr sz="2133" b="0" i="0" u="none" strike="noStrike" cap="none">
              <a:solidFill>
                <a:srgbClr val="000000"/>
              </a:solidFill>
              <a:latin typeface="Calibri"/>
              <a:ea typeface="Calibri"/>
              <a:cs typeface="Calibri"/>
              <a:sym typeface="Calibri"/>
            </a:endParaRPr>
          </a:p>
        </p:txBody>
      </p:sp>
      <p:cxnSp>
        <p:nvCxnSpPr>
          <p:cNvPr id="387" name="Google Shape;387;p29"/>
          <p:cNvCxnSpPr>
            <a:stCxn id="379" idx="2"/>
            <a:endCxn id="380" idx="0"/>
          </p:cNvCxnSpPr>
          <p:nvPr/>
        </p:nvCxnSpPr>
        <p:spPr>
          <a:xfrm>
            <a:off x="1032203" y="4128339"/>
            <a:ext cx="151200" cy="488100"/>
          </a:xfrm>
          <a:prstGeom prst="straightConnector1">
            <a:avLst/>
          </a:prstGeom>
          <a:noFill/>
          <a:ln w="19050" cap="flat" cmpd="sng">
            <a:solidFill>
              <a:schemeClr val="dk2"/>
            </a:solidFill>
            <a:prstDash val="solid"/>
            <a:round/>
            <a:headEnd type="none" w="sm" len="sm"/>
            <a:tailEnd type="none" w="sm" len="sm"/>
          </a:ln>
        </p:spPr>
      </p:cxnSp>
      <p:cxnSp>
        <p:nvCxnSpPr>
          <p:cNvPr id="388" name="Google Shape;388;p29"/>
          <p:cNvCxnSpPr>
            <a:stCxn id="379" idx="3"/>
            <a:endCxn id="382" idx="1"/>
          </p:cNvCxnSpPr>
          <p:nvPr/>
        </p:nvCxnSpPr>
        <p:spPr>
          <a:xfrm rot="10800000" flipH="1">
            <a:off x="1243853" y="3737139"/>
            <a:ext cx="778200" cy="222600"/>
          </a:xfrm>
          <a:prstGeom prst="straightConnector1">
            <a:avLst/>
          </a:prstGeom>
          <a:noFill/>
          <a:ln w="19050" cap="flat" cmpd="sng">
            <a:solidFill>
              <a:schemeClr val="dk2"/>
            </a:solidFill>
            <a:prstDash val="solid"/>
            <a:round/>
            <a:headEnd type="none" w="sm" len="sm"/>
            <a:tailEnd type="none" w="sm" len="sm"/>
          </a:ln>
        </p:spPr>
      </p:cxnSp>
      <p:cxnSp>
        <p:nvCxnSpPr>
          <p:cNvPr id="389" name="Google Shape;389;p29"/>
          <p:cNvCxnSpPr>
            <a:stCxn id="381" idx="2"/>
            <a:endCxn id="382" idx="0"/>
          </p:cNvCxnSpPr>
          <p:nvPr/>
        </p:nvCxnSpPr>
        <p:spPr>
          <a:xfrm flipH="1">
            <a:off x="2233828" y="3076130"/>
            <a:ext cx="337500" cy="492300"/>
          </a:xfrm>
          <a:prstGeom prst="straightConnector1">
            <a:avLst/>
          </a:prstGeom>
          <a:noFill/>
          <a:ln w="19050" cap="flat" cmpd="sng">
            <a:solidFill>
              <a:schemeClr val="dk2"/>
            </a:solidFill>
            <a:prstDash val="solid"/>
            <a:round/>
            <a:headEnd type="none" w="sm" len="sm"/>
            <a:tailEnd type="none" w="sm" len="sm"/>
          </a:ln>
        </p:spPr>
      </p:cxnSp>
      <p:cxnSp>
        <p:nvCxnSpPr>
          <p:cNvPr id="390" name="Google Shape;390;p29"/>
          <p:cNvCxnSpPr>
            <a:stCxn id="384" idx="0"/>
            <a:endCxn id="385" idx="2"/>
          </p:cNvCxnSpPr>
          <p:nvPr/>
        </p:nvCxnSpPr>
        <p:spPr>
          <a:xfrm rot="10800000" flipH="1">
            <a:off x="3467918" y="4308397"/>
            <a:ext cx="691200" cy="706800"/>
          </a:xfrm>
          <a:prstGeom prst="straightConnector1">
            <a:avLst/>
          </a:prstGeom>
          <a:noFill/>
          <a:ln w="19050" cap="flat" cmpd="sng">
            <a:solidFill>
              <a:schemeClr val="dk2"/>
            </a:solidFill>
            <a:prstDash val="solid"/>
            <a:round/>
            <a:headEnd type="none" w="sm" len="sm"/>
            <a:tailEnd type="none" w="sm" len="sm"/>
          </a:ln>
        </p:spPr>
      </p:cxnSp>
      <p:cxnSp>
        <p:nvCxnSpPr>
          <p:cNvPr id="391" name="Google Shape;391;p29"/>
          <p:cNvCxnSpPr>
            <a:stCxn id="384" idx="1"/>
            <a:endCxn id="383" idx="3"/>
          </p:cNvCxnSpPr>
          <p:nvPr/>
        </p:nvCxnSpPr>
        <p:spPr>
          <a:xfrm rot="10800000">
            <a:off x="2536568" y="4935097"/>
            <a:ext cx="719700" cy="248700"/>
          </a:xfrm>
          <a:prstGeom prst="straightConnector1">
            <a:avLst/>
          </a:prstGeom>
          <a:noFill/>
          <a:ln w="19050" cap="flat" cmpd="sng">
            <a:solidFill>
              <a:schemeClr val="dk2"/>
            </a:solidFill>
            <a:prstDash val="solid"/>
            <a:round/>
            <a:headEnd type="none" w="sm" len="sm"/>
            <a:tailEnd type="none" w="sm" len="sm"/>
          </a:ln>
        </p:spPr>
      </p:cxnSp>
      <p:cxnSp>
        <p:nvCxnSpPr>
          <p:cNvPr id="392" name="Google Shape;392;p29"/>
          <p:cNvCxnSpPr>
            <a:stCxn id="380" idx="3"/>
            <a:endCxn id="383" idx="1"/>
          </p:cNvCxnSpPr>
          <p:nvPr/>
        </p:nvCxnSpPr>
        <p:spPr>
          <a:xfrm>
            <a:off x="1395132" y="4785045"/>
            <a:ext cx="718200" cy="150000"/>
          </a:xfrm>
          <a:prstGeom prst="straightConnector1">
            <a:avLst/>
          </a:prstGeom>
          <a:noFill/>
          <a:ln w="19050" cap="flat" cmpd="sng">
            <a:solidFill>
              <a:schemeClr val="dk2"/>
            </a:solidFill>
            <a:prstDash val="solid"/>
            <a:round/>
            <a:headEnd type="none" w="sm" len="sm"/>
            <a:tailEnd type="none" w="sm" len="sm"/>
          </a:ln>
        </p:spPr>
      </p:cxnSp>
      <p:cxnSp>
        <p:nvCxnSpPr>
          <p:cNvPr id="393" name="Google Shape;393;p29"/>
          <p:cNvCxnSpPr>
            <a:stCxn id="383" idx="2"/>
            <a:endCxn id="386" idx="0"/>
          </p:cNvCxnSpPr>
          <p:nvPr/>
        </p:nvCxnSpPr>
        <p:spPr>
          <a:xfrm flipH="1">
            <a:off x="1988997" y="5103658"/>
            <a:ext cx="336000" cy="600600"/>
          </a:xfrm>
          <a:prstGeom prst="straightConnector1">
            <a:avLst/>
          </a:prstGeom>
          <a:noFill/>
          <a:ln w="19050" cap="flat" cmpd="sng">
            <a:solidFill>
              <a:schemeClr val="dk2"/>
            </a:solidFill>
            <a:prstDash val="solid"/>
            <a:round/>
            <a:headEnd type="none" w="sm" len="sm"/>
            <a:tailEnd type="none" w="sm" len="sm"/>
          </a:ln>
        </p:spPr>
      </p:cxnSp>
      <p:sp>
        <p:nvSpPr>
          <p:cNvPr id="394" name="Google Shape;394;p29"/>
          <p:cNvSpPr txBox="1"/>
          <p:nvPr/>
        </p:nvSpPr>
        <p:spPr>
          <a:xfrm>
            <a:off x="397353" y="3672389"/>
            <a:ext cx="423300" cy="4776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s</a:t>
            </a:r>
            <a:endParaRPr sz="2133" b="0" i="0" u="none" strike="noStrike" cap="none">
              <a:solidFill>
                <a:srgbClr val="000000"/>
              </a:solidFill>
              <a:latin typeface="Calibri"/>
              <a:ea typeface="Calibri"/>
              <a:cs typeface="Calibri"/>
              <a:sym typeface="Calibri"/>
            </a:endParaRPr>
          </a:p>
        </p:txBody>
      </p:sp>
      <p:sp>
        <p:nvSpPr>
          <p:cNvPr id="395" name="Google Shape;395;p29"/>
          <p:cNvSpPr txBox="1"/>
          <p:nvPr/>
        </p:nvSpPr>
        <p:spPr>
          <a:xfrm>
            <a:off x="465122" y="3275501"/>
            <a:ext cx="1013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3"/>
                </a:solidFill>
                <a:latin typeface="Quattrocento Sans"/>
                <a:ea typeface="Quattrocento Sans"/>
                <a:cs typeface="Quattrocento Sans"/>
                <a:sym typeface="Quattrocento Sans"/>
              </a:rPr>
              <a:t>VISITED</a:t>
            </a:r>
            <a:endParaRPr>
              <a:solidFill>
                <a:srgbClr val="4C3283"/>
              </a:solidFill>
            </a:endParaRPr>
          </a:p>
        </p:txBody>
      </p:sp>
      <p:sp>
        <p:nvSpPr>
          <p:cNvPr id="396" name="Google Shape;396;p29"/>
          <p:cNvSpPr/>
          <p:nvPr/>
        </p:nvSpPr>
        <p:spPr>
          <a:xfrm>
            <a:off x="2998056" y="3898877"/>
            <a:ext cx="4233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9</a:t>
            </a:r>
            <a:endParaRPr sz="2133" b="0" i="0" u="none" strike="noStrike" cap="none">
              <a:solidFill>
                <a:srgbClr val="000000"/>
              </a:solidFill>
              <a:latin typeface="Calibri"/>
              <a:ea typeface="Calibri"/>
              <a:cs typeface="Calibri"/>
              <a:sym typeface="Calibri"/>
            </a:endParaRPr>
          </a:p>
        </p:txBody>
      </p:sp>
      <p:cxnSp>
        <p:nvCxnSpPr>
          <p:cNvPr id="397" name="Google Shape;397;p29"/>
          <p:cNvCxnSpPr>
            <a:stCxn id="384" idx="0"/>
            <a:endCxn id="396" idx="2"/>
          </p:cNvCxnSpPr>
          <p:nvPr/>
        </p:nvCxnSpPr>
        <p:spPr>
          <a:xfrm rot="10800000">
            <a:off x="3209618" y="4236097"/>
            <a:ext cx="258300" cy="779100"/>
          </a:xfrm>
          <a:prstGeom prst="straightConnector1">
            <a:avLst/>
          </a:prstGeom>
          <a:noFill/>
          <a:ln w="19050" cap="flat" cmpd="sng">
            <a:solidFill>
              <a:schemeClr val="dk2"/>
            </a:solidFill>
            <a:prstDash val="solid"/>
            <a:round/>
            <a:headEnd type="none" w="sm" len="sm"/>
            <a:tailEnd type="none" w="sm" len="sm"/>
          </a:ln>
        </p:spPr>
      </p:cxnSp>
      <p:sp>
        <p:nvSpPr>
          <p:cNvPr id="398" name="Google Shape;398;p29"/>
          <p:cNvSpPr/>
          <p:nvPr/>
        </p:nvSpPr>
        <p:spPr>
          <a:xfrm>
            <a:off x="770601" y="3736094"/>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99" name="Google Shape;399;p29"/>
          <p:cNvSpPr/>
          <p:nvPr/>
        </p:nvSpPr>
        <p:spPr>
          <a:xfrm>
            <a:off x="913093" y="4561395"/>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00" name="Google Shape;400;p29"/>
          <p:cNvSpPr/>
          <p:nvPr/>
        </p:nvSpPr>
        <p:spPr>
          <a:xfrm>
            <a:off x="1727279" y="5649273"/>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01" name="Google Shape;401;p29"/>
          <p:cNvSpPr/>
          <p:nvPr/>
        </p:nvSpPr>
        <p:spPr>
          <a:xfrm>
            <a:off x="2104660" y="4693583"/>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02" name="Google Shape;402;p29"/>
          <p:cNvSpPr/>
          <p:nvPr/>
        </p:nvSpPr>
        <p:spPr>
          <a:xfrm>
            <a:off x="3213706" y="4960147"/>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03" name="Google Shape;403;p29"/>
          <p:cNvSpPr/>
          <p:nvPr/>
        </p:nvSpPr>
        <p:spPr>
          <a:xfrm>
            <a:off x="2961391" y="3843815"/>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04" name="Google Shape;404;p29"/>
          <p:cNvSpPr/>
          <p:nvPr/>
        </p:nvSpPr>
        <p:spPr>
          <a:xfrm>
            <a:off x="3929145" y="3920101"/>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05" name="Google Shape;405;p29"/>
          <p:cNvSpPr/>
          <p:nvPr/>
        </p:nvSpPr>
        <p:spPr>
          <a:xfrm>
            <a:off x="1976679" y="3513368"/>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06" name="Google Shape;406;p29"/>
          <p:cNvSpPr/>
          <p:nvPr/>
        </p:nvSpPr>
        <p:spPr>
          <a:xfrm>
            <a:off x="2309715" y="2683880"/>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07" name="Google Shape;407;p29"/>
          <p:cNvSpPr txBox="1"/>
          <p:nvPr/>
        </p:nvSpPr>
        <p:spPr>
          <a:xfrm>
            <a:off x="4420700" y="2408075"/>
            <a:ext cx="74097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We call this approach a </a:t>
            </a:r>
            <a:r>
              <a:rPr lang="en-US" sz="2400" b="1">
                <a:solidFill>
                  <a:srgbClr val="4C3283"/>
                </a:solidFill>
                <a:latin typeface="Quattrocento Sans"/>
                <a:ea typeface="Quattrocento Sans"/>
                <a:cs typeface="Quattrocento Sans"/>
                <a:sym typeface="Quattrocento Sans"/>
              </a:rPr>
              <a:t>breadth-first search (BFS)</a:t>
            </a:r>
            <a:endParaRPr sz="2400">
              <a:solidFill>
                <a:schemeClr val="dk1"/>
              </a:solidFill>
              <a:latin typeface="Quattrocento Sans"/>
              <a:ea typeface="Quattrocento Sans"/>
              <a:cs typeface="Quattrocento Sans"/>
              <a:sym typeface="Quattrocento Sans"/>
            </a:endParaRPr>
          </a:p>
        </p:txBody>
      </p:sp>
      <p:sp>
        <p:nvSpPr>
          <p:cNvPr id="408" name="Google Shape;408;p29"/>
          <p:cNvSpPr txBox="1"/>
          <p:nvPr/>
        </p:nvSpPr>
        <p:spPr>
          <a:xfrm>
            <a:off x="6534292" y="5901748"/>
            <a:ext cx="3908700" cy="3966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spcBef>
                <a:spcPts val="0"/>
              </a:spcBef>
              <a:spcAft>
                <a:spcPts val="0"/>
              </a:spcAft>
              <a:buClr>
                <a:schemeClr val="dk1"/>
              </a:buClr>
              <a:buSzPts val="1100"/>
              <a:buFont typeface="Noto Sans Symbols"/>
              <a:buNone/>
            </a:pPr>
            <a:r>
              <a:rPr lang="en-US" sz="1600" b="0">
                <a:solidFill>
                  <a:schemeClr val="accent2"/>
                </a:solidFill>
                <a:latin typeface="Consolas"/>
                <a:ea typeface="Consolas"/>
                <a:cs typeface="Consolas"/>
                <a:sym typeface="Consolas"/>
              </a:rPr>
              <a:t>for</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n : s.neighbors) {</a:t>
            </a:r>
            <a:endParaRPr/>
          </a:p>
        </p:txBody>
      </p:sp>
      <p:sp>
        <p:nvSpPr>
          <p:cNvPr id="409" name="Google Shape;409;p29"/>
          <p:cNvSpPr txBox="1"/>
          <p:nvPr/>
        </p:nvSpPr>
        <p:spPr>
          <a:xfrm>
            <a:off x="319355" y="4048065"/>
            <a:ext cx="31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Consolas"/>
                <a:ea typeface="Consolas"/>
                <a:cs typeface="Consolas"/>
                <a:sym typeface="Consolas"/>
              </a:rPr>
              <a:t>0</a:t>
            </a:r>
            <a:endParaRPr/>
          </a:p>
        </p:txBody>
      </p:sp>
      <p:sp>
        <p:nvSpPr>
          <p:cNvPr id="410" name="Google Shape;410;p29"/>
          <p:cNvSpPr txBox="1"/>
          <p:nvPr/>
        </p:nvSpPr>
        <p:spPr>
          <a:xfrm>
            <a:off x="415323" y="4795338"/>
            <a:ext cx="31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Consolas"/>
                <a:ea typeface="Consolas"/>
                <a:cs typeface="Consolas"/>
                <a:sym typeface="Consolas"/>
              </a:rPr>
              <a:t>1</a:t>
            </a:r>
            <a:endParaRPr/>
          </a:p>
        </p:txBody>
      </p:sp>
      <p:sp>
        <p:nvSpPr>
          <p:cNvPr id="411" name="Google Shape;411;p29"/>
          <p:cNvSpPr txBox="1"/>
          <p:nvPr/>
        </p:nvSpPr>
        <p:spPr>
          <a:xfrm>
            <a:off x="2933552" y="2566416"/>
            <a:ext cx="31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Consolas"/>
                <a:ea typeface="Consolas"/>
                <a:cs typeface="Consolas"/>
                <a:sym typeface="Consolas"/>
              </a:rPr>
              <a:t>2</a:t>
            </a:r>
            <a:endParaRPr/>
          </a:p>
        </p:txBody>
      </p:sp>
      <p:sp>
        <p:nvSpPr>
          <p:cNvPr id="412" name="Google Shape;412;p29"/>
          <p:cNvSpPr txBox="1"/>
          <p:nvPr/>
        </p:nvSpPr>
        <p:spPr>
          <a:xfrm>
            <a:off x="1193269" y="5826801"/>
            <a:ext cx="31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Consolas"/>
                <a:ea typeface="Consolas"/>
                <a:cs typeface="Consolas"/>
                <a:sym typeface="Consolas"/>
              </a:rPr>
              <a:t>3</a:t>
            </a:r>
            <a:endParaRPr/>
          </a:p>
        </p:txBody>
      </p:sp>
      <p:sp>
        <p:nvSpPr>
          <p:cNvPr id="413" name="Google Shape;413;p29"/>
          <p:cNvSpPr txBox="1"/>
          <p:nvPr/>
        </p:nvSpPr>
        <p:spPr>
          <a:xfrm>
            <a:off x="4027572" y="4559176"/>
            <a:ext cx="31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Consolas"/>
                <a:ea typeface="Consolas"/>
                <a:cs typeface="Consolas"/>
                <a:sym typeface="Consolas"/>
              </a:rPr>
              <a:t>4</a:t>
            </a:r>
            <a:endParaRPr/>
          </a:p>
        </p:txBody>
      </p:sp>
      <p:cxnSp>
        <p:nvCxnSpPr>
          <p:cNvPr id="414" name="Google Shape;414;p29"/>
          <p:cNvCxnSpPr>
            <a:stCxn id="382" idx="2"/>
            <a:endCxn id="383" idx="0"/>
          </p:cNvCxnSpPr>
          <p:nvPr/>
        </p:nvCxnSpPr>
        <p:spPr>
          <a:xfrm>
            <a:off x="2233729" y="3905626"/>
            <a:ext cx="91200" cy="860700"/>
          </a:xfrm>
          <a:prstGeom prst="straightConnector1">
            <a:avLst/>
          </a:prstGeom>
          <a:noFill/>
          <a:ln w="19050" cap="flat" cmpd="sng">
            <a:solidFill>
              <a:schemeClr val="dk2"/>
            </a:solidFill>
            <a:prstDash val="solid"/>
            <a:round/>
            <a:headEnd type="none" w="sm" len="sm"/>
            <a:tailEnd type="none" w="sm" len="sm"/>
          </a:ln>
        </p:spPr>
      </p:cxnSp>
      <p:sp>
        <p:nvSpPr>
          <p:cNvPr id="415" name="Google Shape;415;p29"/>
          <p:cNvSpPr txBox="1"/>
          <p:nvPr/>
        </p:nvSpPr>
        <p:spPr>
          <a:xfrm>
            <a:off x="4558525" y="2706700"/>
            <a:ext cx="6111600" cy="492600"/>
          </a:xfrm>
          <a:prstGeom prst="rect">
            <a:avLst/>
          </a:prstGeom>
          <a:noFill/>
          <a:ln>
            <a:noFill/>
          </a:ln>
        </p:spPr>
        <p:txBody>
          <a:bodyPr spcFirstLastPara="1" wrap="square" lIns="91425" tIns="91425" rIns="91425" bIns="91425" anchor="t" anchorCtr="0">
            <a:spAutoFit/>
          </a:bodyPr>
          <a:lstStyle/>
          <a:p>
            <a:pPr marL="742950" lvl="1" indent="-285750" algn="l" rtl="0">
              <a:spcBef>
                <a:spcPts val="0"/>
              </a:spcBef>
              <a:spcAft>
                <a:spcPts val="0"/>
              </a:spcAft>
              <a:buClr>
                <a:schemeClr val="dk1"/>
              </a:buClr>
              <a:buSzPts val="2000"/>
              <a:buChar char="•"/>
            </a:pPr>
            <a:r>
              <a:rPr lang="en-US" sz="2000">
                <a:solidFill>
                  <a:schemeClr val="dk1"/>
                </a:solidFill>
                <a:latin typeface="Quattrocento Sans"/>
                <a:ea typeface="Quattrocento Sans"/>
                <a:cs typeface="Quattrocento Sans"/>
                <a:sym typeface="Quattrocento Sans"/>
              </a:rPr>
              <a:t>Explore “layer by layer”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95"/>
                                        </p:tgtEl>
                                        <p:attrNameLst>
                                          <p:attrName>style.visibility</p:attrName>
                                        </p:attrNameLst>
                                      </p:cBhvr>
                                      <p:to>
                                        <p:strVal val="visible"/>
                                      </p:to>
                                    </p:set>
                                    <p:animEffect transition="in" filter="fade">
                                      <p:cBhvr>
                                        <p:cTn id="11" dur="500"/>
                                        <p:tgtEl>
                                          <p:spTgt spid="395"/>
                                        </p:tgtEl>
                                      </p:cBhvr>
                                    </p:animEffect>
                                  </p:childTnLst>
                                </p:cTn>
                              </p:par>
                              <p:par>
                                <p:cTn id="12" presetID="10" presetClass="entr" presetSubtype="0" fill="hold" nodeType="withEffect">
                                  <p:stCondLst>
                                    <p:cond delay="0"/>
                                  </p:stCondLst>
                                  <p:childTnLst>
                                    <p:set>
                                      <p:cBhvr>
                                        <p:cTn id="13" dur="1" fill="hold">
                                          <p:stCondLst>
                                            <p:cond delay="0"/>
                                          </p:stCondLst>
                                        </p:cTn>
                                        <p:tgtEl>
                                          <p:spTgt spid="398"/>
                                        </p:tgtEl>
                                        <p:attrNameLst>
                                          <p:attrName>style.visibility</p:attrName>
                                        </p:attrNameLst>
                                      </p:cBhvr>
                                      <p:to>
                                        <p:strVal val="visible"/>
                                      </p:to>
                                    </p:set>
                                    <p:animEffect transition="in" filter="fade">
                                      <p:cBhvr>
                                        <p:cTn id="14" dur="500"/>
                                        <p:tgtEl>
                                          <p:spTgt spid="39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99"/>
                                        </p:tgtEl>
                                        <p:attrNameLst>
                                          <p:attrName>style.visibility</p:attrName>
                                        </p:attrNameLst>
                                      </p:cBhvr>
                                      <p:to>
                                        <p:strVal val="visible"/>
                                      </p:to>
                                    </p:set>
                                    <p:animEffect transition="in" filter="fade">
                                      <p:cBhvr>
                                        <p:cTn id="19" dur="500"/>
                                        <p:tgtEl>
                                          <p:spTgt spid="399"/>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405"/>
                                        </p:tgtEl>
                                        <p:attrNameLst>
                                          <p:attrName>style.visibility</p:attrName>
                                        </p:attrNameLst>
                                      </p:cBhvr>
                                      <p:to>
                                        <p:strVal val="visible"/>
                                      </p:to>
                                    </p:set>
                                    <p:animEffect transition="in" filter="fade">
                                      <p:cBhvr>
                                        <p:cTn id="23" dur="500"/>
                                        <p:tgtEl>
                                          <p:spTgt spid="40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01"/>
                                        </p:tgtEl>
                                        <p:attrNameLst>
                                          <p:attrName>style.visibility</p:attrName>
                                        </p:attrNameLst>
                                      </p:cBhvr>
                                      <p:to>
                                        <p:strVal val="visible"/>
                                      </p:to>
                                    </p:set>
                                    <p:animEffect transition="in" filter="fade">
                                      <p:cBhvr>
                                        <p:cTn id="28" dur="500"/>
                                        <p:tgtEl>
                                          <p:spTgt spid="401"/>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406"/>
                                        </p:tgtEl>
                                        <p:attrNameLst>
                                          <p:attrName>style.visibility</p:attrName>
                                        </p:attrNameLst>
                                      </p:cBhvr>
                                      <p:to>
                                        <p:strVal val="visible"/>
                                      </p:to>
                                    </p:set>
                                    <p:animEffect transition="in" filter="fade">
                                      <p:cBhvr>
                                        <p:cTn id="32" dur="500"/>
                                        <p:tgtEl>
                                          <p:spTgt spid="40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02"/>
                                        </p:tgtEl>
                                        <p:attrNameLst>
                                          <p:attrName>style.visibility</p:attrName>
                                        </p:attrNameLst>
                                      </p:cBhvr>
                                      <p:to>
                                        <p:strVal val="visible"/>
                                      </p:to>
                                    </p:set>
                                    <p:animEffect transition="in" filter="fade">
                                      <p:cBhvr>
                                        <p:cTn id="37" dur="500"/>
                                        <p:tgtEl>
                                          <p:spTgt spid="402"/>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400"/>
                                        </p:tgtEl>
                                        <p:attrNameLst>
                                          <p:attrName>style.visibility</p:attrName>
                                        </p:attrNameLst>
                                      </p:cBhvr>
                                      <p:to>
                                        <p:strVal val="visible"/>
                                      </p:to>
                                    </p:set>
                                    <p:animEffect transition="in" filter="fade">
                                      <p:cBhvr>
                                        <p:cTn id="41" dur="500"/>
                                        <p:tgtEl>
                                          <p:spTgt spid="40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03"/>
                                        </p:tgtEl>
                                        <p:attrNameLst>
                                          <p:attrName>style.visibility</p:attrName>
                                        </p:attrNameLst>
                                      </p:cBhvr>
                                      <p:to>
                                        <p:strVal val="visible"/>
                                      </p:to>
                                    </p:set>
                                    <p:animEffect transition="in" filter="fade">
                                      <p:cBhvr>
                                        <p:cTn id="46" dur="500"/>
                                        <p:tgtEl>
                                          <p:spTgt spid="403"/>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404"/>
                                        </p:tgtEl>
                                        <p:attrNameLst>
                                          <p:attrName>style.visibility</p:attrName>
                                        </p:attrNameLst>
                                      </p:cBhvr>
                                      <p:to>
                                        <p:strVal val="visible"/>
                                      </p:to>
                                    </p:set>
                                    <p:animEffect transition="in" filter="fade">
                                      <p:cBhvr>
                                        <p:cTn id="50" dur="500"/>
                                        <p:tgtEl>
                                          <p:spTgt spid="40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15"/>
                                        </p:tgtEl>
                                        <p:attrNameLst>
                                          <p:attrName>style.visibility</p:attrName>
                                        </p:attrNameLst>
                                      </p:cBhvr>
                                      <p:to>
                                        <p:strVal val="visible"/>
                                      </p:to>
                                    </p:set>
                                    <p:animEffect transition="in" filter="fade">
                                      <p:cBhvr>
                                        <p:cTn id="55" dur="1000"/>
                                        <p:tgtEl>
                                          <p:spTgt spid="415"/>
                                        </p:tgtEl>
                                      </p:cBhvr>
                                    </p:animEffect>
                                  </p:childTnLst>
                                </p:cTn>
                              </p:par>
                              <p:par>
                                <p:cTn id="56" presetID="10" presetClass="entr" presetSubtype="0" fill="hold" nodeType="withEffect">
                                  <p:stCondLst>
                                    <p:cond delay="0"/>
                                  </p:stCondLst>
                                  <p:childTnLst>
                                    <p:set>
                                      <p:cBhvr>
                                        <p:cTn id="57" dur="1" fill="hold">
                                          <p:stCondLst>
                                            <p:cond delay="0"/>
                                          </p:stCondLst>
                                        </p:cTn>
                                        <p:tgtEl>
                                          <p:spTgt spid="372"/>
                                        </p:tgtEl>
                                        <p:attrNameLst>
                                          <p:attrName>style.visibility</p:attrName>
                                        </p:attrNameLst>
                                      </p:cBhvr>
                                      <p:to>
                                        <p:strVal val="visible"/>
                                      </p:to>
                                    </p:set>
                                    <p:animEffect transition="in" filter="fade">
                                      <p:cBhvr>
                                        <p:cTn id="58" dur="500"/>
                                        <p:tgtEl>
                                          <p:spTgt spid="372"/>
                                        </p:tgtEl>
                                      </p:cBhvr>
                                    </p:animEffect>
                                  </p:childTnLst>
                                </p:cTn>
                              </p:par>
                            </p:childTnLst>
                          </p:cTn>
                        </p:par>
                        <p:par>
                          <p:cTn id="59" fill="hold">
                            <p:stCondLst>
                              <p:cond delay="1000"/>
                            </p:stCondLst>
                            <p:childTnLst>
                              <p:par>
                                <p:cTn id="60" presetID="10" presetClass="entr" presetSubtype="0" fill="hold" nodeType="afterEffect">
                                  <p:stCondLst>
                                    <p:cond delay="0"/>
                                  </p:stCondLst>
                                  <p:childTnLst>
                                    <p:set>
                                      <p:cBhvr>
                                        <p:cTn id="61" dur="1" fill="hold">
                                          <p:stCondLst>
                                            <p:cond delay="0"/>
                                          </p:stCondLst>
                                        </p:cTn>
                                        <p:tgtEl>
                                          <p:spTgt spid="376"/>
                                        </p:tgtEl>
                                        <p:attrNameLst>
                                          <p:attrName>style.visibility</p:attrName>
                                        </p:attrNameLst>
                                      </p:cBhvr>
                                      <p:to>
                                        <p:strVal val="visible"/>
                                      </p:to>
                                    </p:set>
                                    <p:animEffect transition="in" filter="fade">
                                      <p:cBhvr>
                                        <p:cTn id="62" dur="500"/>
                                        <p:tgtEl>
                                          <p:spTgt spid="376"/>
                                        </p:tgtEl>
                                      </p:cBhvr>
                                    </p:animEffect>
                                  </p:childTnLst>
                                </p:cTn>
                              </p:par>
                            </p:childTnLst>
                          </p:cTn>
                        </p:par>
                        <p:par>
                          <p:cTn id="63" fill="hold">
                            <p:stCondLst>
                              <p:cond delay="1500"/>
                            </p:stCondLst>
                            <p:childTnLst>
                              <p:par>
                                <p:cTn id="64" presetID="10" presetClass="entr" presetSubtype="0" fill="hold" nodeType="afterEffect">
                                  <p:stCondLst>
                                    <p:cond delay="0"/>
                                  </p:stCondLst>
                                  <p:childTnLst>
                                    <p:set>
                                      <p:cBhvr>
                                        <p:cTn id="65" dur="1" fill="hold">
                                          <p:stCondLst>
                                            <p:cond delay="0"/>
                                          </p:stCondLst>
                                        </p:cTn>
                                        <p:tgtEl>
                                          <p:spTgt spid="375"/>
                                        </p:tgtEl>
                                        <p:attrNameLst>
                                          <p:attrName>style.visibility</p:attrName>
                                        </p:attrNameLst>
                                      </p:cBhvr>
                                      <p:to>
                                        <p:strVal val="visible"/>
                                      </p:to>
                                    </p:set>
                                    <p:animEffect transition="in" filter="fade">
                                      <p:cBhvr>
                                        <p:cTn id="66" dur="500"/>
                                        <p:tgtEl>
                                          <p:spTgt spid="375"/>
                                        </p:tgtEl>
                                      </p:cBhvr>
                                    </p:animEffect>
                                  </p:childTnLst>
                                </p:cTn>
                              </p:par>
                            </p:childTnLst>
                          </p:cTn>
                        </p:par>
                        <p:par>
                          <p:cTn id="67" fill="hold">
                            <p:stCondLst>
                              <p:cond delay="2000"/>
                            </p:stCondLst>
                            <p:childTnLst>
                              <p:par>
                                <p:cTn id="68" presetID="10" presetClass="entr" presetSubtype="0" fill="hold" nodeType="afterEffect">
                                  <p:stCondLst>
                                    <p:cond delay="0"/>
                                  </p:stCondLst>
                                  <p:childTnLst>
                                    <p:set>
                                      <p:cBhvr>
                                        <p:cTn id="69" dur="1" fill="hold">
                                          <p:stCondLst>
                                            <p:cond delay="0"/>
                                          </p:stCondLst>
                                        </p:cTn>
                                        <p:tgtEl>
                                          <p:spTgt spid="374"/>
                                        </p:tgtEl>
                                        <p:attrNameLst>
                                          <p:attrName>style.visibility</p:attrName>
                                        </p:attrNameLst>
                                      </p:cBhvr>
                                      <p:to>
                                        <p:strVal val="visible"/>
                                      </p:to>
                                    </p:set>
                                    <p:animEffect transition="in" filter="fade">
                                      <p:cBhvr>
                                        <p:cTn id="70" dur="500"/>
                                        <p:tgtEl>
                                          <p:spTgt spid="374"/>
                                        </p:tgtEl>
                                      </p:cBhvr>
                                    </p:animEffect>
                                  </p:childTnLst>
                                </p:cTn>
                              </p:par>
                            </p:childTnLst>
                          </p:cTn>
                        </p:par>
                        <p:par>
                          <p:cTn id="71" fill="hold">
                            <p:stCondLst>
                              <p:cond delay="2500"/>
                            </p:stCondLst>
                            <p:childTnLst>
                              <p:par>
                                <p:cTn id="72" presetID="10" presetClass="entr" presetSubtype="0" fill="hold" nodeType="afterEffect">
                                  <p:stCondLst>
                                    <p:cond delay="0"/>
                                  </p:stCondLst>
                                  <p:childTnLst>
                                    <p:set>
                                      <p:cBhvr>
                                        <p:cTn id="73" dur="1" fill="hold">
                                          <p:stCondLst>
                                            <p:cond delay="0"/>
                                          </p:stCondLst>
                                        </p:cTn>
                                        <p:tgtEl>
                                          <p:spTgt spid="373"/>
                                        </p:tgtEl>
                                        <p:attrNameLst>
                                          <p:attrName>style.visibility</p:attrName>
                                        </p:attrNameLst>
                                      </p:cBhvr>
                                      <p:to>
                                        <p:strVal val="visible"/>
                                      </p:to>
                                    </p:set>
                                    <p:animEffect transition="in" filter="fade">
                                      <p:cBhvr>
                                        <p:cTn id="74" dur="500"/>
                                        <p:tgtEl>
                                          <p:spTgt spid="373"/>
                                        </p:tgtEl>
                                      </p:cBhvr>
                                    </p:animEffect>
                                  </p:childTnLst>
                                </p:cTn>
                              </p:par>
                            </p:childTnLst>
                          </p:cTn>
                        </p:par>
                        <p:par>
                          <p:cTn id="75" fill="hold">
                            <p:stCondLst>
                              <p:cond delay="3000"/>
                            </p:stCondLst>
                            <p:childTnLst>
                              <p:par>
                                <p:cTn id="76" presetID="1" presetClass="entr" presetSubtype="0" fill="hold" nodeType="afterEffect">
                                  <p:stCondLst>
                                    <p:cond delay="0"/>
                                  </p:stCondLst>
                                  <p:childTnLst>
                                    <p:set>
                                      <p:cBhvr>
                                        <p:cTn id="77" dur="1" fill="hold">
                                          <p:stCondLst>
                                            <p:cond delay="0"/>
                                          </p:stCondLst>
                                        </p:cTn>
                                        <p:tgtEl>
                                          <p:spTgt spid="409"/>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410"/>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412"/>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411"/>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413"/>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71">
                                            <p:txEl>
                                              <p:pRg st="0" end="0"/>
                                            </p:txEl>
                                          </p:spTgt>
                                        </p:tgtEl>
                                        <p:attrNameLst>
                                          <p:attrName>style.visibility</p:attrName>
                                        </p:attrNameLst>
                                      </p:cBhvr>
                                      <p:to>
                                        <p:strVal val="visible"/>
                                      </p:to>
                                    </p:set>
                                    <p:animEffect transition="in" filter="fade">
                                      <p:cBhvr>
                                        <p:cTn id="90" dur="1000"/>
                                        <p:tgtEl>
                                          <p:spTgt spid="371">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71">
                                            <p:txEl>
                                              <p:pRg st="1" end="1"/>
                                            </p:txEl>
                                          </p:spTgt>
                                        </p:tgtEl>
                                        <p:attrNameLst>
                                          <p:attrName>style.visibility</p:attrName>
                                        </p:attrNameLst>
                                      </p:cBhvr>
                                      <p:to>
                                        <p:strVal val="visible"/>
                                      </p:to>
                                    </p:set>
                                    <p:animEffect transition="in" filter="fade">
                                      <p:cBhvr>
                                        <p:cTn id="95" dur="1000"/>
                                        <p:tgtEl>
                                          <p:spTgt spid="371">
                                            <p:txEl>
                                              <p:pRg st="1" end="1"/>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71">
                                            <p:txEl>
                                              <p:pRg st="2" end="2"/>
                                            </p:txEl>
                                          </p:spTgt>
                                        </p:tgtEl>
                                        <p:attrNameLst>
                                          <p:attrName>style.visibility</p:attrName>
                                        </p:attrNameLst>
                                      </p:cBhvr>
                                      <p:to>
                                        <p:strVal val="visible"/>
                                      </p:to>
                                    </p:set>
                                    <p:animEffect transition="in" filter="fade">
                                      <p:cBhvr>
                                        <p:cTn id="100" dur="1000"/>
                                        <p:tgtEl>
                                          <p:spTgt spid="371">
                                            <p:txEl>
                                              <p:pRg st="2" end="2"/>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371">
                                            <p:txEl>
                                              <p:pRg st="3" end="3"/>
                                            </p:txEl>
                                          </p:spTgt>
                                        </p:tgtEl>
                                        <p:attrNameLst>
                                          <p:attrName>style.visibility</p:attrName>
                                        </p:attrNameLst>
                                      </p:cBhvr>
                                      <p:to>
                                        <p:strVal val="visible"/>
                                      </p:to>
                                    </p:set>
                                    <p:animEffect transition="in" filter="fade">
                                      <p:cBhvr>
                                        <p:cTn id="105" dur="1000"/>
                                        <p:tgtEl>
                                          <p:spTgt spid="371">
                                            <p:txEl>
                                              <p:pRg st="3" end="3"/>
                                            </p:txEl>
                                          </p:spTgt>
                                        </p:tgtEl>
                                      </p:cBhvr>
                                    </p:animEffect>
                                  </p:childTnLst>
                                </p:cTn>
                              </p:par>
                              <p:par>
                                <p:cTn id="106" presetID="10" presetClass="entr" presetSubtype="0" fill="hold" nodeType="withEffect">
                                  <p:stCondLst>
                                    <p:cond delay="0"/>
                                  </p:stCondLst>
                                  <p:childTnLst>
                                    <p:set>
                                      <p:cBhvr>
                                        <p:cTn id="107" dur="1" fill="hold">
                                          <p:stCondLst>
                                            <p:cond delay="0"/>
                                          </p:stCondLst>
                                        </p:cTn>
                                        <p:tgtEl>
                                          <p:spTgt spid="408"/>
                                        </p:tgtEl>
                                        <p:attrNameLst>
                                          <p:attrName>style.visibility</p:attrName>
                                        </p:attrNameLst>
                                      </p:cBhvr>
                                      <p:to>
                                        <p:strVal val="visible"/>
                                      </p:to>
                                    </p:set>
                                    <p:animEffect transition="in" filter="fade">
                                      <p:cBhvr>
                                        <p:cTn id="108" dur="1000"/>
                                        <p:tgtEl>
                                          <p:spTgt spid="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p:nvPr/>
        </p:nvSpPr>
        <p:spPr>
          <a:xfrm>
            <a:off x="4224584" y="-2436820"/>
            <a:ext cx="10724950" cy="10724950"/>
          </a:xfrm>
          <a:prstGeom prst="ellipse">
            <a:avLst/>
          </a:prstGeom>
          <a:solidFill>
            <a:srgbClr val="73B5E4">
              <a:alpha val="7727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48" name="Google Shape;148;p20"/>
          <p:cNvSpPr/>
          <p:nvPr/>
        </p:nvSpPr>
        <p:spPr>
          <a:xfrm>
            <a:off x="522710" y="1271860"/>
            <a:ext cx="3592205" cy="3592205"/>
          </a:xfrm>
          <a:prstGeom prst="ellipse">
            <a:avLst/>
          </a:prstGeom>
          <a:solidFill>
            <a:srgbClr val="7CE1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49" name="Google Shape;149;p2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Inter-data Relationships</a:t>
            </a:r>
            <a:endParaRPr/>
          </a:p>
        </p:txBody>
      </p:sp>
      <p:sp>
        <p:nvSpPr>
          <p:cNvPr id="150" name="Google Shape;150;p20"/>
          <p:cNvSpPr txBox="1">
            <a:spLocks noGrp="1"/>
          </p:cNvSpPr>
          <p:nvPr>
            <p:ph type="body" idx="1"/>
          </p:nvPr>
        </p:nvSpPr>
        <p:spPr>
          <a:xfrm>
            <a:off x="763491" y="2259309"/>
            <a:ext cx="3110640" cy="2034337"/>
          </a:xfrm>
          <a:prstGeom prst="rect">
            <a:avLst/>
          </a:prstGeom>
          <a:noFill/>
          <a:ln>
            <a:noFill/>
          </a:ln>
        </p:spPr>
        <p:txBody>
          <a:bodyPr spcFirstLastPara="1" wrap="square" lIns="45700" tIns="45700" rIns="45700" bIns="45700" anchor="t" anchorCtr="0">
            <a:normAutofit/>
          </a:bodyPr>
          <a:lstStyle/>
          <a:p>
            <a:pPr marL="457200" lvl="0" indent="-355600" algn="l" rtl="0">
              <a:lnSpc>
                <a:spcPct val="90000"/>
              </a:lnSpc>
              <a:spcBef>
                <a:spcPts val="0"/>
              </a:spcBef>
              <a:spcAft>
                <a:spcPts val="0"/>
              </a:spcAft>
              <a:buSzPts val="2000"/>
              <a:buChar char="●"/>
            </a:pPr>
            <a:r>
              <a:rPr lang="en-US" sz="2000"/>
              <a:t>Elements only store pure data, no connection info</a:t>
            </a:r>
            <a:endParaRPr/>
          </a:p>
          <a:p>
            <a:pPr marL="457200" lvl="0" indent="-355600" algn="l" rtl="0">
              <a:lnSpc>
                <a:spcPct val="90000"/>
              </a:lnSpc>
              <a:spcBef>
                <a:spcPts val="0"/>
              </a:spcBef>
              <a:spcAft>
                <a:spcPts val="0"/>
              </a:spcAft>
              <a:buSzPts val="2000"/>
              <a:buChar char="●"/>
            </a:pPr>
            <a:r>
              <a:rPr lang="en-US" sz="2000"/>
              <a:t>Only relationship between data is order</a:t>
            </a:r>
            <a:endParaRPr/>
          </a:p>
        </p:txBody>
      </p:sp>
      <p:graphicFrame>
        <p:nvGraphicFramePr>
          <p:cNvPr id="151" name="Google Shape;151;p20"/>
          <p:cNvGraphicFramePr/>
          <p:nvPr/>
        </p:nvGraphicFramePr>
        <p:xfrm>
          <a:off x="653968" y="5324303"/>
          <a:ext cx="3324675" cy="989900"/>
        </p:xfrm>
        <a:graphic>
          <a:graphicData uri="http://schemas.openxmlformats.org/drawingml/2006/table">
            <a:tbl>
              <a:tblPr firstRow="1" bandRow="1">
                <a:noFill/>
              </a:tblPr>
              <a:tblGrid>
                <a:gridCol w="1108225">
                  <a:extLst>
                    <a:ext uri="{9D8B030D-6E8A-4147-A177-3AD203B41FA5}">
                      <a16:colId xmlns:a16="http://schemas.microsoft.com/office/drawing/2014/main" val="20000"/>
                    </a:ext>
                  </a:extLst>
                </a:gridCol>
                <a:gridCol w="1108225">
                  <a:extLst>
                    <a:ext uri="{9D8B030D-6E8A-4147-A177-3AD203B41FA5}">
                      <a16:colId xmlns:a16="http://schemas.microsoft.com/office/drawing/2014/main" val="20001"/>
                    </a:ext>
                  </a:extLst>
                </a:gridCol>
                <a:gridCol w="1108225">
                  <a:extLst>
                    <a:ext uri="{9D8B030D-6E8A-4147-A177-3AD203B41FA5}">
                      <a16:colId xmlns:a16="http://schemas.microsoft.com/office/drawing/2014/main" val="20002"/>
                    </a:ext>
                  </a:extLst>
                </a:gridCol>
              </a:tblGrid>
              <a:tr h="494950">
                <a:tc>
                  <a:txBody>
                    <a:bodyPr/>
                    <a:lstStyle/>
                    <a:p>
                      <a:pPr marL="0" marR="0" lvl="0" indent="0" algn="ctr" rtl="0">
                        <a:spcBef>
                          <a:spcPts val="0"/>
                        </a:spcBef>
                        <a:spcAft>
                          <a:spcPts val="0"/>
                        </a:spcAft>
                        <a:buNone/>
                      </a:pPr>
                      <a:r>
                        <a:rPr lang="en-US" sz="1800" b="0" u="none" strike="noStrike" cap="none">
                          <a:solidFill>
                            <a:srgbClr val="7F7F7F"/>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7F7F7F"/>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7F7F7F"/>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94950">
                <a:tc>
                  <a:txBody>
                    <a:bodyPr/>
                    <a:lstStyle/>
                    <a:p>
                      <a:pPr marL="0" marR="0" lvl="0" indent="0" algn="ctr" rtl="0">
                        <a:spcBef>
                          <a:spcPts val="0"/>
                        </a:spcBef>
                        <a:spcAft>
                          <a:spcPts val="0"/>
                        </a:spcAft>
                        <a:buNone/>
                      </a:pPr>
                      <a:r>
                        <a:rPr lang="en-US" sz="1800" b="1" u="none" strike="noStrike" cap="none">
                          <a:solidFill>
                            <a:srgbClr val="4C3282"/>
                          </a:solidFill>
                          <a:latin typeface="Consolas"/>
                          <a:ea typeface="Consolas"/>
                          <a:cs typeface="Consolas"/>
                          <a:sym typeface="Consolas"/>
                        </a:rPr>
                        <a:t>A</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1" u="none" strike="noStrike" cap="none">
                          <a:solidFill>
                            <a:srgbClr val="4C3282"/>
                          </a:solidFill>
                          <a:latin typeface="Consolas"/>
                          <a:ea typeface="Consolas"/>
                          <a:cs typeface="Consolas"/>
                          <a:sym typeface="Consolas"/>
                        </a:rPr>
                        <a:t>B</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1" u="none" strike="noStrike" cap="none">
                          <a:solidFill>
                            <a:srgbClr val="4C3282"/>
                          </a:solidFill>
                          <a:latin typeface="Consolas"/>
                          <a:ea typeface="Consolas"/>
                          <a:cs typeface="Consolas"/>
                          <a:sym typeface="Consolas"/>
                        </a:rPr>
                        <a:t>C</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152" name="Google Shape;152;p20"/>
          <p:cNvSpPr/>
          <p:nvPr/>
        </p:nvSpPr>
        <p:spPr>
          <a:xfrm>
            <a:off x="4405066" y="1253449"/>
            <a:ext cx="3592205" cy="3592205"/>
          </a:xfrm>
          <a:prstGeom prst="ellipse">
            <a:avLst/>
          </a:prstGeom>
          <a:solidFill>
            <a:srgbClr val="CFE6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53" name="Google Shape;153;p20"/>
          <p:cNvSpPr txBox="1"/>
          <p:nvPr/>
        </p:nvSpPr>
        <p:spPr>
          <a:xfrm>
            <a:off x="1887779" y="1579375"/>
            <a:ext cx="11400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attrocento Sans"/>
                <a:ea typeface="Quattrocento Sans"/>
                <a:cs typeface="Quattrocento Sans"/>
                <a:sym typeface="Quattrocento Sans"/>
              </a:rPr>
              <a:t>Arrays</a:t>
            </a:r>
            <a:endParaRPr>
              <a:solidFill>
                <a:schemeClr val="dk1"/>
              </a:solidFill>
              <a:latin typeface="Quattrocento Sans"/>
              <a:ea typeface="Quattrocento Sans"/>
              <a:cs typeface="Quattrocento Sans"/>
              <a:sym typeface="Quattrocento Sans"/>
            </a:endParaRPr>
          </a:p>
        </p:txBody>
      </p:sp>
      <p:sp>
        <p:nvSpPr>
          <p:cNvPr id="154" name="Google Shape;154;p20"/>
          <p:cNvSpPr txBox="1"/>
          <p:nvPr/>
        </p:nvSpPr>
        <p:spPr>
          <a:xfrm>
            <a:off x="4645848" y="2264411"/>
            <a:ext cx="3110640" cy="2034337"/>
          </a:xfrm>
          <a:prstGeom prst="rect">
            <a:avLst/>
          </a:prstGeom>
          <a:noFill/>
          <a:ln>
            <a:noFill/>
          </a:ln>
        </p:spPr>
        <p:txBody>
          <a:bodyPr spcFirstLastPara="1" wrap="square" lIns="91425" tIns="45700" rIns="91425" bIns="45700" anchor="t" anchorCtr="0">
            <a:normAutofit/>
          </a:bodyPr>
          <a:lstStyle/>
          <a:p>
            <a:pPr marL="457200" marR="0" lvl="0" indent="-355600" algn="l" rtl="0">
              <a:lnSpc>
                <a:spcPct val="90000"/>
              </a:lnSpc>
              <a:spcBef>
                <a:spcPts val="0"/>
              </a:spcBef>
              <a:spcAft>
                <a:spcPts val="0"/>
              </a:spcAft>
              <a:buClr>
                <a:srgbClr val="4C3283"/>
              </a:buClr>
              <a:buSzPts val="2000"/>
              <a:buFont typeface="Quattrocento Sans"/>
              <a:buChar char="●"/>
            </a:pPr>
            <a:r>
              <a:rPr lang="en-US" sz="2000">
                <a:solidFill>
                  <a:schemeClr val="dk1"/>
                </a:solidFill>
                <a:latin typeface="Quattrocento Sans"/>
                <a:ea typeface="Quattrocento Sans"/>
                <a:cs typeface="Quattrocento Sans"/>
                <a:sym typeface="Quattrocento Sans"/>
              </a:rPr>
              <a:t>Elements store data and connection info</a:t>
            </a:r>
            <a:endParaRPr/>
          </a:p>
          <a:p>
            <a:pPr marL="457200" marR="0" lvl="0" indent="-355600" algn="l" rtl="0">
              <a:lnSpc>
                <a:spcPct val="90000"/>
              </a:lnSpc>
              <a:spcBef>
                <a:spcPts val="0"/>
              </a:spcBef>
              <a:spcAft>
                <a:spcPts val="0"/>
              </a:spcAft>
              <a:buClr>
                <a:srgbClr val="4C3283"/>
              </a:buClr>
              <a:buSzPts val="2000"/>
              <a:buFont typeface="Quattrocento Sans"/>
              <a:buChar char="●"/>
            </a:pPr>
            <a:r>
              <a:rPr lang="en-US" sz="2000">
                <a:solidFill>
                  <a:schemeClr val="dk1"/>
                </a:solidFill>
                <a:latin typeface="Quattrocento Sans"/>
                <a:ea typeface="Quattrocento Sans"/>
                <a:cs typeface="Quattrocento Sans"/>
                <a:sym typeface="Quattrocento Sans"/>
              </a:rPr>
              <a:t>Directional relationships between nodes; limited connections</a:t>
            </a:r>
            <a:endParaRPr/>
          </a:p>
        </p:txBody>
      </p:sp>
      <p:sp>
        <p:nvSpPr>
          <p:cNvPr id="155" name="Google Shape;155;p20"/>
          <p:cNvSpPr txBox="1"/>
          <p:nvPr/>
        </p:nvSpPr>
        <p:spPr>
          <a:xfrm>
            <a:off x="5826697" y="1579375"/>
            <a:ext cx="11400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attrocento Sans"/>
                <a:ea typeface="Quattrocento Sans"/>
                <a:cs typeface="Quattrocento Sans"/>
                <a:sym typeface="Quattrocento Sans"/>
              </a:rPr>
              <a:t>Trees</a:t>
            </a:r>
            <a:endParaRPr>
              <a:solidFill>
                <a:schemeClr val="dk1"/>
              </a:solidFill>
              <a:latin typeface="Quattrocento Sans"/>
              <a:ea typeface="Quattrocento Sans"/>
              <a:cs typeface="Quattrocento Sans"/>
              <a:sym typeface="Quattrocento Sans"/>
            </a:endParaRPr>
          </a:p>
        </p:txBody>
      </p:sp>
      <p:sp>
        <p:nvSpPr>
          <p:cNvPr id="156" name="Google Shape;156;p20"/>
          <p:cNvSpPr txBox="1"/>
          <p:nvPr/>
        </p:nvSpPr>
        <p:spPr>
          <a:xfrm>
            <a:off x="8725494" y="2259308"/>
            <a:ext cx="3110640" cy="2034337"/>
          </a:xfrm>
          <a:prstGeom prst="rect">
            <a:avLst/>
          </a:prstGeom>
          <a:noFill/>
          <a:ln>
            <a:noFill/>
          </a:ln>
        </p:spPr>
        <p:txBody>
          <a:bodyPr spcFirstLastPara="1" wrap="square" lIns="91425" tIns="45700" rIns="91425" bIns="45700" anchor="t" anchorCtr="0">
            <a:normAutofit/>
          </a:bodyPr>
          <a:lstStyle/>
          <a:p>
            <a:pPr marL="457200" marR="0" lvl="0" indent="-355600" algn="l" rtl="0">
              <a:lnSpc>
                <a:spcPct val="90000"/>
              </a:lnSpc>
              <a:spcBef>
                <a:spcPts val="0"/>
              </a:spcBef>
              <a:spcAft>
                <a:spcPts val="0"/>
              </a:spcAft>
              <a:buClr>
                <a:srgbClr val="4C3283"/>
              </a:buClr>
              <a:buSzPts val="2000"/>
              <a:buFont typeface="Quattrocento Sans"/>
              <a:buChar char="●"/>
            </a:pPr>
            <a:r>
              <a:rPr lang="en-US" sz="2000">
                <a:solidFill>
                  <a:schemeClr val="dk1"/>
                </a:solidFill>
                <a:latin typeface="Quattrocento Sans"/>
                <a:ea typeface="Quattrocento Sans"/>
                <a:cs typeface="Quattrocento Sans"/>
                <a:sym typeface="Quattrocento Sans"/>
              </a:rPr>
              <a:t>Elements AND connections can store data</a:t>
            </a:r>
            <a:endParaRPr/>
          </a:p>
          <a:p>
            <a:pPr marL="457200" marR="0" lvl="0" indent="-355600" algn="l" rtl="0">
              <a:lnSpc>
                <a:spcPct val="90000"/>
              </a:lnSpc>
              <a:spcBef>
                <a:spcPts val="0"/>
              </a:spcBef>
              <a:spcAft>
                <a:spcPts val="0"/>
              </a:spcAft>
              <a:buClr>
                <a:srgbClr val="4C3283"/>
              </a:buClr>
              <a:buSzPts val="2000"/>
              <a:buFont typeface="Quattrocento Sans"/>
              <a:buChar char="●"/>
            </a:pPr>
            <a:r>
              <a:rPr lang="en-US" sz="2000">
                <a:solidFill>
                  <a:schemeClr val="dk1"/>
                </a:solidFill>
                <a:latin typeface="Quattrocento Sans"/>
                <a:ea typeface="Quattrocento Sans"/>
                <a:cs typeface="Quattrocento Sans"/>
                <a:sym typeface="Quattrocento Sans"/>
              </a:rPr>
              <a:t>Relationships dictate structure; huge freedom with connections</a:t>
            </a:r>
            <a:endParaRPr/>
          </a:p>
        </p:txBody>
      </p:sp>
      <p:grpSp>
        <p:nvGrpSpPr>
          <p:cNvPr id="157" name="Google Shape;157;p20"/>
          <p:cNvGrpSpPr/>
          <p:nvPr/>
        </p:nvGrpSpPr>
        <p:grpSpPr>
          <a:xfrm>
            <a:off x="5223037" y="5105153"/>
            <a:ext cx="1744278" cy="1363140"/>
            <a:chOff x="5223037" y="5105153"/>
            <a:chExt cx="1744278" cy="1363140"/>
          </a:xfrm>
        </p:grpSpPr>
        <p:grpSp>
          <p:nvGrpSpPr>
            <p:cNvPr id="158" name="Google Shape;158;p20"/>
            <p:cNvGrpSpPr/>
            <p:nvPr/>
          </p:nvGrpSpPr>
          <p:grpSpPr>
            <a:xfrm>
              <a:off x="5867400" y="5105153"/>
              <a:ext cx="457200" cy="457200"/>
              <a:chOff x="1408670" y="3991232"/>
              <a:chExt cx="457200" cy="457200"/>
            </a:xfrm>
          </p:grpSpPr>
          <p:sp>
            <p:nvSpPr>
              <p:cNvPr id="159" name="Google Shape;159;p20"/>
              <p:cNvSpPr/>
              <p:nvPr/>
            </p:nvSpPr>
            <p:spPr>
              <a:xfrm>
                <a:off x="1408670" y="3991232"/>
                <a:ext cx="457200" cy="457200"/>
              </a:xfrm>
              <a:prstGeom prst="ellipse">
                <a:avLst/>
              </a:prstGeom>
              <a:solidFill>
                <a:srgbClr val="D0EEF9"/>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Consolas"/>
                  <a:ea typeface="Consolas"/>
                  <a:cs typeface="Consolas"/>
                  <a:sym typeface="Consolas"/>
                </a:endParaRPr>
              </a:p>
            </p:txBody>
          </p:sp>
          <p:sp>
            <p:nvSpPr>
              <p:cNvPr id="160" name="Google Shape;160;p20"/>
              <p:cNvSpPr txBox="1"/>
              <p:nvPr/>
            </p:nvSpPr>
            <p:spPr>
              <a:xfrm>
                <a:off x="1481618" y="4035166"/>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B</a:t>
                </a:r>
                <a:endParaRPr/>
              </a:p>
            </p:txBody>
          </p:sp>
        </p:grpSp>
        <p:cxnSp>
          <p:nvCxnSpPr>
            <p:cNvPr id="161" name="Google Shape;161;p20"/>
            <p:cNvCxnSpPr>
              <a:stCxn id="159" idx="3"/>
              <a:endCxn id="162" idx="0"/>
            </p:cNvCxnSpPr>
            <p:nvPr/>
          </p:nvCxnSpPr>
          <p:spPr>
            <a:xfrm flipH="1">
              <a:off x="5451655" y="5495398"/>
              <a:ext cx="482700" cy="515700"/>
            </a:xfrm>
            <a:prstGeom prst="straightConnector1">
              <a:avLst/>
            </a:prstGeom>
            <a:noFill/>
            <a:ln w="28575" cap="flat" cmpd="sng">
              <a:solidFill>
                <a:schemeClr val="accent1"/>
              </a:solidFill>
              <a:prstDash val="solid"/>
              <a:round/>
              <a:headEnd type="none" w="sm" len="sm"/>
              <a:tailEnd type="triangle" w="med" len="med"/>
            </a:ln>
          </p:spPr>
        </p:cxnSp>
        <p:grpSp>
          <p:nvGrpSpPr>
            <p:cNvPr id="163" name="Google Shape;163;p20"/>
            <p:cNvGrpSpPr/>
            <p:nvPr/>
          </p:nvGrpSpPr>
          <p:grpSpPr>
            <a:xfrm>
              <a:off x="5223037" y="6011093"/>
              <a:ext cx="457200" cy="457200"/>
              <a:chOff x="1408670" y="3991232"/>
              <a:chExt cx="457200" cy="457200"/>
            </a:xfrm>
          </p:grpSpPr>
          <p:sp>
            <p:nvSpPr>
              <p:cNvPr id="162" name="Google Shape;162;p20"/>
              <p:cNvSpPr/>
              <p:nvPr/>
            </p:nvSpPr>
            <p:spPr>
              <a:xfrm>
                <a:off x="1408670" y="3991232"/>
                <a:ext cx="457200" cy="457200"/>
              </a:xfrm>
              <a:prstGeom prst="ellipse">
                <a:avLst/>
              </a:prstGeom>
              <a:solidFill>
                <a:srgbClr val="D0EEF9"/>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64" name="Google Shape;164;p20"/>
              <p:cNvSpPr txBox="1"/>
              <p:nvPr/>
            </p:nvSpPr>
            <p:spPr>
              <a:xfrm>
                <a:off x="1487611" y="4031830"/>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a:t>
                </a:r>
                <a:endParaRPr/>
              </a:p>
            </p:txBody>
          </p:sp>
        </p:grpSp>
        <p:grpSp>
          <p:nvGrpSpPr>
            <p:cNvPr id="165" name="Google Shape;165;p20"/>
            <p:cNvGrpSpPr/>
            <p:nvPr/>
          </p:nvGrpSpPr>
          <p:grpSpPr>
            <a:xfrm>
              <a:off x="6510115" y="6007757"/>
              <a:ext cx="457200" cy="457200"/>
              <a:chOff x="1408670" y="3991232"/>
              <a:chExt cx="457200" cy="457200"/>
            </a:xfrm>
          </p:grpSpPr>
          <p:sp>
            <p:nvSpPr>
              <p:cNvPr id="166" name="Google Shape;166;p20"/>
              <p:cNvSpPr/>
              <p:nvPr/>
            </p:nvSpPr>
            <p:spPr>
              <a:xfrm>
                <a:off x="1408670" y="3991232"/>
                <a:ext cx="457200" cy="457200"/>
              </a:xfrm>
              <a:prstGeom prst="ellipse">
                <a:avLst/>
              </a:prstGeom>
              <a:solidFill>
                <a:srgbClr val="D0EEF9"/>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67" name="Google Shape;167;p20"/>
              <p:cNvSpPr txBox="1"/>
              <p:nvPr/>
            </p:nvSpPr>
            <p:spPr>
              <a:xfrm>
                <a:off x="1481618" y="4035166"/>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C</a:t>
                </a:r>
                <a:endParaRPr/>
              </a:p>
            </p:txBody>
          </p:sp>
        </p:grpSp>
        <p:cxnSp>
          <p:nvCxnSpPr>
            <p:cNvPr id="168" name="Google Shape;168;p20"/>
            <p:cNvCxnSpPr>
              <a:stCxn id="159" idx="5"/>
              <a:endCxn id="166" idx="0"/>
            </p:cNvCxnSpPr>
            <p:nvPr/>
          </p:nvCxnSpPr>
          <p:spPr>
            <a:xfrm>
              <a:off x="6257645" y="5495398"/>
              <a:ext cx="481200" cy="512400"/>
            </a:xfrm>
            <a:prstGeom prst="straightConnector1">
              <a:avLst/>
            </a:prstGeom>
            <a:noFill/>
            <a:ln w="28575" cap="flat" cmpd="sng">
              <a:solidFill>
                <a:schemeClr val="accent1"/>
              </a:solidFill>
              <a:prstDash val="solid"/>
              <a:round/>
              <a:headEnd type="none" w="sm" len="sm"/>
              <a:tailEnd type="triangle" w="med" len="med"/>
            </a:ln>
          </p:spPr>
        </p:cxnSp>
      </p:grpSp>
      <p:grpSp>
        <p:nvGrpSpPr>
          <p:cNvPr id="169" name="Google Shape;169;p20"/>
          <p:cNvGrpSpPr/>
          <p:nvPr/>
        </p:nvGrpSpPr>
        <p:grpSpPr>
          <a:xfrm>
            <a:off x="9110479" y="4840799"/>
            <a:ext cx="1724660" cy="1667180"/>
            <a:chOff x="9110479" y="4840799"/>
            <a:chExt cx="1724660" cy="1667180"/>
          </a:xfrm>
        </p:grpSpPr>
        <p:grpSp>
          <p:nvGrpSpPr>
            <p:cNvPr id="170" name="Google Shape;170;p20"/>
            <p:cNvGrpSpPr/>
            <p:nvPr/>
          </p:nvGrpSpPr>
          <p:grpSpPr>
            <a:xfrm>
              <a:off x="9110479" y="5333753"/>
              <a:ext cx="457200" cy="457200"/>
              <a:chOff x="1408670" y="3991232"/>
              <a:chExt cx="457200" cy="457200"/>
            </a:xfrm>
          </p:grpSpPr>
          <p:sp>
            <p:nvSpPr>
              <p:cNvPr id="171" name="Google Shape;171;p20"/>
              <p:cNvSpPr/>
              <p:nvPr/>
            </p:nvSpPr>
            <p:spPr>
              <a:xfrm>
                <a:off x="1408670" y="3991232"/>
                <a:ext cx="457200" cy="457200"/>
              </a:xfrm>
              <a:prstGeom prst="ellipse">
                <a:avLst/>
              </a:prstGeom>
              <a:solidFill>
                <a:srgbClr val="D0EEF9"/>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Consolas"/>
                  <a:ea typeface="Consolas"/>
                  <a:cs typeface="Consolas"/>
                  <a:sym typeface="Consolas"/>
                </a:endParaRPr>
              </a:p>
            </p:txBody>
          </p:sp>
          <p:sp>
            <p:nvSpPr>
              <p:cNvPr id="172" name="Google Shape;172;p20"/>
              <p:cNvSpPr txBox="1"/>
              <p:nvPr/>
            </p:nvSpPr>
            <p:spPr>
              <a:xfrm>
                <a:off x="1481618" y="4035166"/>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B</a:t>
                </a:r>
                <a:endParaRPr/>
              </a:p>
            </p:txBody>
          </p:sp>
        </p:grpSp>
        <p:cxnSp>
          <p:nvCxnSpPr>
            <p:cNvPr id="173" name="Google Shape;173;p20"/>
            <p:cNvCxnSpPr>
              <a:stCxn id="171" idx="5"/>
              <a:endCxn id="174" idx="0"/>
            </p:cNvCxnSpPr>
            <p:nvPr/>
          </p:nvCxnSpPr>
          <p:spPr>
            <a:xfrm>
              <a:off x="9500724" y="5723998"/>
              <a:ext cx="506400" cy="326700"/>
            </a:xfrm>
            <a:prstGeom prst="straightConnector1">
              <a:avLst/>
            </a:prstGeom>
            <a:noFill/>
            <a:ln w="28575" cap="flat" cmpd="sng">
              <a:solidFill>
                <a:schemeClr val="accent1"/>
              </a:solidFill>
              <a:prstDash val="solid"/>
              <a:round/>
              <a:headEnd type="none" w="sm" len="sm"/>
              <a:tailEnd type="triangle" w="med" len="med"/>
            </a:ln>
          </p:spPr>
        </p:cxnSp>
        <p:grpSp>
          <p:nvGrpSpPr>
            <p:cNvPr id="175" name="Google Shape;175;p20"/>
            <p:cNvGrpSpPr/>
            <p:nvPr/>
          </p:nvGrpSpPr>
          <p:grpSpPr>
            <a:xfrm>
              <a:off x="9778553" y="6050779"/>
              <a:ext cx="457200" cy="457200"/>
              <a:chOff x="1408670" y="3991232"/>
              <a:chExt cx="457200" cy="457200"/>
            </a:xfrm>
          </p:grpSpPr>
          <p:sp>
            <p:nvSpPr>
              <p:cNvPr id="174" name="Google Shape;174;p20"/>
              <p:cNvSpPr/>
              <p:nvPr/>
            </p:nvSpPr>
            <p:spPr>
              <a:xfrm>
                <a:off x="1408670" y="3991232"/>
                <a:ext cx="457200" cy="457200"/>
              </a:xfrm>
              <a:prstGeom prst="ellipse">
                <a:avLst/>
              </a:prstGeom>
              <a:solidFill>
                <a:srgbClr val="D0EEF9"/>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76" name="Google Shape;176;p20"/>
              <p:cNvSpPr txBox="1"/>
              <p:nvPr/>
            </p:nvSpPr>
            <p:spPr>
              <a:xfrm>
                <a:off x="1487611" y="4031830"/>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a:t>
                </a:r>
                <a:endParaRPr/>
              </a:p>
            </p:txBody>
          </p:sp>
        </p:grpSp>
        <p:grpSp>
          <p:nvGrpSpPr>
            <p:cNvPr id="177" name="Google Shape;177;p20"/>
            <p:cNvGrpSpPr/>
            <p:nvPr/>
          </p:nvGrpSpPr>
          <p:grpSpPr>
            <a:xfrm>
              <a:off x="10377939" y="4840799"/>
              <a:ext cx="457200" cy="457200"/>
              <a:chOff x="1408670" y="3991232"/>
              <a:chExt cx="457200" cy="457200"/>
            </a:xfrm>
          </p:grpSpPr>
          <p:sp>
            <p:nvSpPr>
              <p:cNvPr id="178" name="Google Shape;178;p20"/>
              <p:cNvSpPr/>
              <p:nvPr/>
            </p:nvSpPr>
            <p:spPr>
              <a:xfrm>
                <a:off x="1408670" y="3991232"/>
                <a:ext cx="457200" cy="457200"/>
              </a:xfrm>
              <a:prstGeom prst="ellipse">
                <a:avLst/>
              </a:prstGeom>
              <a:solidFill>
                <a:srgbClr val="D0EEF9"/>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79" name="Google Shape;179;p20"/>
              <p:cNvSpPr txBox="1"/>
              <p:nvPr/>
            </p:nvSpPr>
            <p:spPr>
              <a:xfrm>
                <a:off x="1481618" y="4035166"/>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C</a:t>
                </a:r>
                <a:endParaRPr/>
              </a:p>
            </p:txBody>
          </p:sp>
        </p:grpSp>
        <p:cxnSp>
          <p:nvCxnSpPr>
            <p:cNvPr id="180" name="Google Shape;180;p20"/>
            <p:cNvCxnSpPr>
              <a:stCxn id="171" idx="7"/>
              <a:endCxn id="178" idx="2"/>
            </p:cNvCxnSpPr>
            <p:nvPr/>
          </p:nvCxnSpPr>
          <p:spPr>
            <a:xfrm rot="10800000" flipH="1">
              <a:off x="9500724" y="5069508"/>
              <a:ext cx="877200" cy="331200"/>
            </a:xfrm>
            <a:prstGeom prst="straightConnector1">
              <a:avLst/>
            </a:prstGeom>
            <a:noFill/>
            <a:ln w="28575" cap="flat" cmpd="sng">
              <a:solidFill>
                <a:schemeClr val="accent1"/>
              </a:solidFill>
              <a:prstDash val="solid"/>
              <a:round/>
              <a:headEnd type="none" w="sm" len="sm"/>
              <a:tailEnd type="triangle" w="med" len="med"/>
            </a:ln>
          </p:spPr>
        </p:cxnSp>
        <p:cxnSp>
          <p:nvCxnSpPr>
            <p:cNvPr id="181" name="Google Shape;181;p20"/>
            <p:cNvCxnSpPr>
              <a:stCxn id="174" idx="7"/>
              <a:endCxn id="178" idx="4"/>
            </p:cNvCxnSpPr>
            <p:nvPr/>
          </p:nvCxnSpPr>
          <p:spPr>
            <a:xfrm rot="10800000" flipH="1">
              <a:off x="10168798" y="5298134"/>
              <a:ext cx="437700" cy="819600"/>
            </a:xfrm>
            <a:prstGeom prst="straightConnector1">
              <a:avLst/>
            </a:prstGeom>
            <a:noFill/>
            <a:ln w="28575" cap="flat" cmpd="sng">
              <a:solidFill>
                <a:schemeClr val="accent1"/>
              </a:solidFill>
              <a:prstDash val="solid"/>
              <a:round/>
              <a:headEnd type="none" w="sm" len="sm"/>
              <a:tailEnd type="triangle" w="med" len="med"/>
            </a:ln>
          </p:spPr>
        </p:cxnSp>
      </p:grpSp>
      <p:sp>
        <p:nvSpPr>
          <p:cNvPr id="182" name="Google Shape;182;p20"/>
          <p:cNvSpPr txBox="1"/>
          <p:nvPr/>
        </p:nvSpPr>
        <p:spPr>
          <a:xfrm>
            <a:off x="9537950" y="1531400"/>
            <a:ext cx="1464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latin typeface="Quattrocento Sans"/>
                <a:ea typeface="Quattrocento Sans"/>
                <a:cs typeface="Quattrocento Sans"/>
                <a:sym typeface="Quattrocento Sans"/>
              </a:rPr>
              <a:t>Graphs</a:t>
            </a:r>
            <a:endParaRPr sz="2000" b="1">
              <a:solidFill>
                <a:schemeClr val="dk1"/>
              </a:solidFill>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7"/>
                                        </p:tgtEl>
                                        <p:attrNameLst>
                                          <p:attrName>style.visibility</p:attrName>
                                        </p:attrNameLst>
                                      </p:cBhvr>
                                      <p:to>
                                        <p:strVal val="visible"/>
                                      </p:to>
                                    </p:set>
                                    <p:animEffect transition="in" filter="fade">
                                      <p:cBhvr>
                                        <p:cTn id="29" dur="3000"/>
                                        <p:tgtEl>
                                          <p:spTgt spid="14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2"/>
                                        </p:tgtEl>
                                        <p:attrNameLst>
                                          <p:attrName>style.visibility</p:attrName>
                                        </p:attrNameLst>
                                      </p:cBhvr>
                                      <p:to>
                                        <p:strVal val="visible"/>
                                      </p:to>
                                    </p:set>
                                    <p:animEffect transition="in" filter="fade">
                                      <p:cBhvr>
                                        <p:cTn id="34" dur="1"/>
                                        <p:tgtEl>
                                          <p:spTgt spid="182"/>
                                        </p:tgtEl>
                                      </p:cBhvr>
                                    </p:animEffect>
                                  </p:childTnLst>
                                </p:cTn>
                              </p:par>
                              <p:par>
                                <p:cTn id="35" presetID="1" presetClass="entr" presetSubtype="0" fill="hold" nodeType="withEffect">
                                  <p:stCondLst>
                                    <p:cond delay="0"/>
                                  </p:stCondLst>
                                  <p:childTnLst>
                                    <p:set>
                                      <p:cBhvr>
                                        <p:cTn id="36" dur="1" fill="hold">
                                          <p:stCondLst>
                                            <p:cond delay="0"/>
                                          </p:stCondLst>
                                        </p:cTn>
                                        <p:tgtEl>
                                          <p:spTgt spid="1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BFS Implementation</a:t>
            </a:r>
            <a:endParaRPr/>
          </a:p>
        </p:txBody>
      </p:sp>
      <p:sp>
        <p:nvSpPr>
          <p:cNvPr id="422" name="Google Shape;422;p30"/>
          <p:cNvSpPr txBox="1"/>
          <p:nvPr/>
        </p:nvSpPr>
        <p:spPr>
          <a:xfrm>
            <a:off x="6474950" y="1219200"/>
            <a:ext cx="5472000" cy="54618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bfs</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Graph</a:t>
            </a:r>
            <a:r>
              <a:rPr lang="en-US" sz="1600" b="0">
                <a:solidFill>
                  <a:schemeClr val="dk1"/>
                </a:solidFill>
                <a:latin typeface="Consolas"/>
                <a:ea typeface="Consolas"/>
                <a:cs typeface="Consolas"/>
                <a:sym typeface="Consolas"/>
              </a:rPr>
              <a:t> graph,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start)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p:txBody>
      </p:sp>
      <p:sp>
        <p:nvSpPr>
          <p:cNvPr id="423" name="Google Shape;423;p30"/>
          <p:cNvSpPr/>
          <p:nvPr/>
        </p:nvSpPr>
        <p:spPr>
          <a:xfrm>
            <a:off x="3087678" y="1217676"/>
            <a:ext cx="3298329" cy="1003247"/>
          </a:xfrm>
          <a:prstGeom prst="wedgeRectCallout">
            <a:avLst>
              <a:gd name="adj1" fmla="val 61822"/>
              <a:gd name="adj2" fmla="val 1433"/>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Our extra data structure! Will keep track of “</a:t>
            </a:r>
            <a:r>
              <a:rPr lang="en-US" sz="1800" b="1">
                <a:solidFill>
                  <a:srgbClr val="4C3283"/>
                </a:solidFill>
                <a:latin typeface="Quattrocento Sans"/>
                <a:ea typeface="Quattrocento Sans"/>
                <a:cs typeface="Quattrocento Sans"/>
                <a:sym typeface="Quattrocento Sans"/>
              </a:rPr>
              <a:t>outer edge</a:t>
            </a:r>
            <a:r>
              <a:rPr lang="en-US" sz="1800">
                <a:solidFill>
                  <a:schemeClr val="lt1"/>
                </a:solidFill>
                <a:latin typeface="Quattrocento Sans"/>
                <a:ea typeface="Quattrocento Sans"/>
                <a:cs typeface="Quattrocento Sans"/>
                <a:sym typeface="Quattrocento Sans"/>
              </a:rPr>
              <a:t>” of nodes still to explore</a:t>
            </a:r>
            <a:endParaRPr/>
          </a:p>
        </p:txBody>
      </p:sp>
      <p:sp>
        <p:nvSpPr>
          <p:cNvPr id="424" name="Google Shape;424;p30"/>
          <p:cNvSpPr/>
          <p:nvPr/>
        </p:nvSpPr>
        <p:spPr>
          <a:xfrm>
            <a:off x="7264250" y="263275"/>
            <a:ext cx="2682900" cy="869400"/>
          </a:xfrm>
          <a:prstGeom prst="wedgeRectCallout">
            <a:avLst>
              <a:gd name="adj1" fmla="val -26408"/>
              <a:gd name="adj2" fmla="val 71381"/>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Let’s make this a bit more realistic and add a Graph</a:t>
            </a:r>
            <a:endParaRPr/>
          </a:p>
        </p:txBody>
      </p:sp>
      <p:sp>
        <p:nvSpPr>
          <p:cNvPr id="425" name="Google Shape;425;p30"/>
          <p:cNvSpPr/>
          <p:nvPr/>
        </p:nvSpPr>
        <p:spPr>
          <a:xfrm>
            <a:off x="3451120" y="2305161"/>
            <a:ext cx="2935450" cy="1003247"/>
          </a:xfrm>
          <a:prstGeom prst="wedgeRectCallout">
            <a:avLst>
              <a:gd name="adj1" fmla="val 62883"/>
              <a:gd name="adj2" fmla="val -19505"/>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Kick off the algorithm by adding start to perimeter</a:t>
            </a:r>
            <a:endParaRPr/>
          </a:p>
        </p:txBody>
      </p:sp>
      <p:grpSp>
        <p:nvGrpSpPr>
          <p:cNvPr id="426" name="Google Shape;426;p30"/>
          <p:cNvGrpSpPr/>
          <p:nvPr/>
        </p:nvGrpSpPr>
        <p:grpSpPr>
          <a:xfrm>
            <a:off x="1053160" y="3378293"/>
            <a:ext cx="3622374" cy="3302593"/>
            <a:chOff x="1053160" y="3378293"/>
            <a:chExt cx="3622374" cy="3302593"/>
          </a:xfrm>
        </p:grpSpPr>
        <p:sp>
          <p:nvSpPr>
            <p:cNvPr id="427" name="Google Shape;427;p30"/>
            <p:cNvSpPr/>
            <p:nvPr/>
          </p:nvSpPr>
          <p:spPr>
            <a:xfrm>
              <a:off x="1053160" y="3943284"/>
              <a:ext cx="1913142" cy="1947801"/>
            </a:xfrm>
            <a:custGeom>
              <a:avLst/>
              <a:gdLst/>
              <a:ahLst/>
              <a:cxnLst/>
              <a:rect l="l" t="t" r="r" b="b"/>
              <a:pathLst>
                <a:path w="1913142" h="1947801" extrusionOk="0">
                  <a:moveTo>
                    <a:pt x="1593102" y="129"/>
                  </a:moveTo>
                  <a:cubicBezTo>
                    <a:pt x="1544334" y="1653"/>
                    <a:pt x="1464976" y="9289"/>
                    <a:pt x="1337070" y="27561"/>
                  </a:cubicBezTo>
                  <a:cubicBezTo>
                    <a:pt x="1295360" y="33520"/>
                    <a:pt x="1284546" y="37697"/>
                    <a:pt x="1245630" y="54993"/>
                  </a:cubicBezTo>
                  <a:cubicBezTo>
                    <a:pt x="1233174" y="60529"/>
                    <a:pt x="1220613" y="66057"/>
                    <a:pt x="1209054" y="73281"/>
                  </a:cubicBezTo>
                  <a:cubicBezTo>
                    <a:pt x="1129364" y="123088"/>
                    <a:pt x="1205682" y="76653"/>
                    <a:pt x="1154190" y="128145"/>
                  </a:cubicBezTo>
                  <a:cubicBezTo>
                    <a:pt x="1146419" y="135916"/>
                    <a:pt x="1135902" y="140337"/>
                    <a:pt x="1126758" y="146433"/>
                  </a:cubicBezTo>
                  <a:cubicBezTo>
                    <a:pt x="1122934" y="152806"/>
                    <a:pt x="1091090" y="207522"/>
                    <a:pt x="1081038" y="219585"/>
                  </a:cubicBezTo>
                  <a:cubicBezTo>
                    <a:pt x="1072759" y="229519"/>
                    <a:pt x="1062750" y="237873"/>
                    <a:pt x="1053606" y="247017"/>
                  </a:cubicBezTo>
                  <a:cubicBezTo>
                    <a:pt x="1038366" y="286641"/>
                    <a:pt x="1020085" y="325226"/>
                    <a:pt x="1007886" y="365889"/>
                  </a:cubicBezTo>
                  <a:cubicBezTo>
                    <a:pt x="998742" y="396369"/>
                    <a:pt x="988971" y="426668"/>
                    <a:pt x="980454" y="457329"/>
                  </a:cubicBezTo>
                  <a:cubicBezTo>
                    <a:pt x="973727" y="481546"/>
                    <a:pt x="970469" y="506758"/>
                    <a:pt x="962166" y="530481"/>
                  </a:cubicBezTo>
                  <a:cubicBezTo>
                    <a:pt x="949076" y="567880"/>
                    <a:pt x="934166" y="604768"/>
                    <a:pt x="916446" y="640209"/>
                  </a:cubicBezTo>
                  <a:cubicBezTo>
                    <a:pt x="910350" y="652401"/>
                    <a:pt x="903694" y="664329"/>
                    <a:pt x="898158" y="676785"/>
                  </a:cubicBezTo>
                  <a:cubicBezTo>
                    <a:pt x="891492" y="691784"/>
                    <a:pt x="888975" y="708848"/>
                    <a:pt x="879870" y="722505"/>
                  </a:cubicBezTo>
                  <a:cubicBezTo>
                    <a:pt x="870306" y="736851"/>
                    <a:pt x="854828" y="746265"/>
                    <a:pt x="843294" y="759081"/>
                  </a:cubicBezTo>
                  <a:cubicBezTo>
                    <a:pt x="723412" y="892283"/>
                    <a:pt x="866721" y="747141"/>
                    <a:pt x="751854" y="850521"/>
                  </a:cubicBezTo>
                  <a:cubicBezTo>
                    <a:pt x="735834" y="864939"/>
                    <a:pt x="724356" y="884732"/>
                    <a:pt x="706134" y="896241"/>
                  </a:cubicBezTo>
                  <a:cubicBezTo>
                    <a:pt x="569273" y="982680"/>
                    <a:pt x="613064" y="939405"/>
                    <a:pt x="495822" y="987681"/>
                  </a:cubicBezTo>
                  <a:cubicBezTo>
                    <a:pt x="432748" y="1013652"/>
                    <a:pt x="333067" y="1077605"/>
                    <a:pt x="285510" y="1106553"/>
                  </a:cubicBezTo>
                  <a:cubicBezTo>
                    <a:pt x="260948" y="1121504"/>
                    <a:pt x="232691" y="1131940"/>
                    <a:pt x="212358" y="1152273"/>
                  </a:cubicBezTo>
                  <a:cubicBezTo>
                    <a:pt x="177874" y="1186757"/>
                    <a:pt x="139799" y="1221521"/>
                    <a:pt x="111774" y="1262001"/>
                  </a:cubicBezTo>
                  <a:cubicBezTo>
                    <a:pt x="71233" y="1320561"/>
                    <a:pt x="74336" y="1332736"/>
                    <a:pt x="47766" y="1399161"/>
                  </a:cubicBezTo>
                  <a:cubicBezTo>
                    <a:pt x="6056" y="1503436"/>
                    <a:pt x="29254" y="1423030"/>
                    <a:pt x="2046" y="1545465"/>
                  </a:cubicBezTo>
                  <a:cubicBezTo>
                    <a:pt x="5094" y="1603377"/>
                    <a:pt x="-9172" y="1664901"/>
                    <a:pt x="11190" y="1719201"/>
                  </a:cubicBezTo>
                  <a:cubicBezTo>
                    <a:pt x="29415" y="1767802"/>
                    <a:pt x="75071" y="1801370"/>
                    <a:pt x="111774" y="1838073"/>
                  </a:cubicBezTo>
                  <a:cubicBezTo>
                    <a:pt x="123966" y="1850265"/>
                    <a:pt x="134004" y="1865085"/>
                    <a:pt x="148350" y="1874649"/>
                  </a:cubicBezTo>
                  <a:cubicBezTo>
                    <a:pt x="162007" y="1883754"/>
                    <a:pt x="179071" y="1886271"/>
                    <a:pt x="194070" y="1892937"/>
                  </a:cubicBezTo>
                  <a:cubicBezTo>
                    <a:pt x="241868" y="1914181"/>
                    <a:pt x="222155" y="1911443"/>
                    <a:pt x="276366" y="1929513"/>
                  </a:cubicBezTo>
                  <a:cubicBezTo>
                    <a:pt x="288288" y="1933487"/>
                    <a:pt x="300858" y="1935205"/>
                    <a:pt x="312942" y="1938657"/>
                  </a:cubicBezTo>
                  <a:cubicBezTo>
                    <a:pt x="322210" y="1941305"/>
                    <a:pt x="331230" y="1944753"/>
                    <a:pt x="340374" y="1947801"/>
                  </a:cubicBezTo>
                  <a:cubicBezTo>
                    <a:pt x="383046" y="1944753"/>
                    <a:pt x="426039" y="1944707"/>
                    <a:pt x="468390" y="1938657"/>
                  </a:cubicBezTo>
                  <a:cubicBezTo>
                    <a:pt x="529910" y="1929868"/>
                    <a:pt x="522131" y="1922157"/>
                    <a:pt x="568974" y="1902081"/>
                  </a:cubicBezTo>
                  <a:cubicBezTo>
                    <a:pt x="577833" y="1898284"/>
                    <a:pt x="587262" y="1895985"/>
                    <a:pt x="596406" y="1892937"/>
                  </a:cubicBezTo>
                  <a:cubicBezTo>
                    <a:pt x="605550" y="1877697"/>
                    <a:pt x="612927" y="1861246"/>
                    <a:pt x="623838" y="1847217"/>
                  </a:cubicBezTo>
                  <a:cubicBezTo>
                    <a:pt x="653869" y="1808606"/>
                    <a:pt x="661931" y="1813260"/>
                    <a:pt x="696990" y="1783209"/>
                  </a:cubicBezTo>
                  <a:cubicBezTo>
                    <a:pt x="706808" y="1774793"/>
                    <a:pt x="714488" y="1764056"/>
                    <a:pt x="724422" y="1755777"/>
                  </a:cubicBezTo>
                  <a:cubicBezTo>
                    <a:pt x="775651" y="1713087"/>
                    <a:pt x="729256" y="1768540"/>
                    <a:pt x="788430" y="1700913"/>
                  </a:cubicBezTo>
                  <a:cubicBezTo>
                    <a:pt x="886663" y="1588647"/>
                    <a:pt x="753035" y="1735914"/>
                    <a:pt x="834150" y="1627761"/>
                  </a:cubicBezTo>
                  <a:cubicBezTo>
                    <a:pt x="844495" y="1613967"/>
                    <a:pt x="859128" y="1603943"/>
                    <a:pt x="870726" y="1591185"/>
                  </a:cubicBezTo>
                  <a:cubicBezTo>
                    <a:pt x="889629" y="1570392"/>
                    <a:pt x="906264" y="1547577"/>
                    <a:pt x="925590" y="1527177"/>
                  </a:cubicBezTo>
                  <a:cubicBezTo>
                    <a:pt x="961164" y="1489626"/>
                    <a:pt x="1003561" y="1458279"/>
                    <a:pt x="1035318" y="1417449"/>
                  </a:cubicBezTo>
                  <a:cubicBezTo>
                    <a:pt x="1064503" y="1379925"/>
                    <a:pt x="1097281" y="1330761"/>
                    <a:pt x="1135902" y="1298577"/>
                  </a:cubicBezTo>
                  <a:cubicBezTo>
                    <a:pt x="1252306" y="1201574"/>
                    <a:pt x="1165988" y="1277748"/>
                    <a:pt x="1254774" y="1216281"/>
                  </a:cubicBezTo>
                  <a:cubicBezTo>
                    <a:pt x="1279834" y="1198931"/>
                    <a:pt x="1303542" y="1179705"/>
                    <a:pt x="1327926" y="1161417"/>
                  </a:cubicBezTo>
                  <a:lnTo>
                    <a:pt x="1364502" y="1133985"/>
                  </a:lnTo>
                  <a:cubicBezTo>
                    <a:pt x="1376694" y="1124841"/>
                    <a:pt x="1387447" y="1113369"/>
                    <a:pt x="1401078" y="1106553"/>
                  </a:cubicBezTo>
                  <a:cubicBezTo>
                    <a:pt x="1462984" y="1075600"/>
                    <a:pt x="1415737" y="1102417"/>
                    <a:pt x="1483374" y="1051689"/>
                  </a:cubicBezTo>
                  <a:cubicBezTo>
                    <a:pt x="1492166" y="1045095"/>
                    <a:pt x="1502592" y="1040702"/>
                    <a:pt x="1510806" y="1033401"/>
                  </a:cubicBezTo>
                  <a:cubicBezTo>
                    <a:pt x="1530136" y="1016218"/>
                    <a:pt x="1544979" y="994055"/>
                    <a:pt x="1565670" y="978537"/>
                  </a:cubicBezTo>
                  <a:cubicBezTo>
                    <a:pt x="1577862" y="969393"/>
                    <a:pt x="1590969" y="961357"/>
                    <a:pt x="1602246" y="951105"/>
                  </a:cubicBezTo>
                  <a:cubicBezTo>
                    <a:pt x="1624573" y="930808"/>
                    <a:pt x="1642692" y="905946"/>
                    <a:pt x="1666254" y="887097"/>
                  </a:cubicBezTo>
                  <a:lnTo>
                    <a:pt x="1711974" y="850521"/>
                  </a:lnTo>
                  <a:cubicBezTo>
                    <a:pt x="1755088" y="778665"/>
                    <a:pt x="1728742" y="819019"/>
                    <a:pt x="1794270" y="731649"/>
                  </a:cubicBezTo>
                  <a:cubicBezTo>
                    <a:pt x="1800483" y="723365"/>
                    <a:pt x="1833305" y="681012"/>
                    <a:pt x="1839990" y="667641"/>
                  </a:cubicBezTo>
                  <a:cubicBezTo>
                    <a:pt x="1847331" y="652960"/>
                    <a:pt x="1850937" y="636602"/>
                    <a:pt x="1858278" y="621921"/>
                  </a:cubicBezTo>
                  <a:cubicBezTo>
                    <a:pt x="1904194" y="530089"/>
                    <a:pt x="1846761" y="670130"/>
                    <a:pt x="1894854" y="557913"/>
                  </a:cubicBezTo>
                  <a:cubicBezTo>
                    <a:pt x="1905398" y="533310"/>
                    <a:pt x="1907775" y="511596"/>
                    <a:pt x="1913142" y="484761"/>
                  </a:cubicBezTo>
                  <a:cubicBezTo>
                    <a:pt x="1910387" y="440674"/>
                    <a:pt x="1909168" y="340850"/>
                    <a:pt x="1894854" y="283593"/>
                  </a:cubicBezTo>
                  <a:cubicBezTo>
                    <a:pt x="1884181" y="240901"/>
                    <a:pt x="1872822" y="223005"/>
                    <a:pt x="1858278" y="183009"/>
                  </a:cubicBezTo>
                  <a:cubicBezTo>
                    <a:pt x="1851358" y="163980"/>
                    <a:pt x="1842221" y="117812"/>
                    <a:pt x="1821702" y="100713"/>
                  </a:cubicBezTo>
                  <a:cubicBezTo>
                    <a:pt x="1811230" y="91987"/>
                    <a:pt x="1796961" y="89188"/>
                    <a:pt x="1785126" y="82425"/>
                  </a:cubicBezTo>
                  <a:cubicBezTo>
                    <a:pt x="1775584" y="76973"/>
                    <a:pt x="1767524" y="69052"/>
                    <a:pt x="1757694" y="64137"/>
                  </a:cubicBezTo>
                  <a:cubicBezTo>
                    <a:pt x="1749073" y="59826"/>
                    <a:pt x="1739121" y="58790"/>
                    <a:pt x="1730262" y="54993"/>
                  </a:cubicBezTo>
                  <a:cubicBezTo>
                    <a:pt x="1717733" y="49623"/>
                    <a:pt x="1706215" y="42075"/>
                    <a:pt x="1693686" y="36705"/>
                  </a:cubicBezTo>
                  <a:cubicBezTo>
                    <a:pt x="1671762" y="27309"/>
                    <a:pt x="1652879" y="25046"/>
                    <a:pt x="1629678" y="18417"/>
                  </a:cubicBezTo>
                  <a:cubicBezTo>
                    <a:pt x="1603313" y="10884"/>
                    <a:pt x="1641870" y="-1395"/>
                    <a:pt x="1593102" y="129"/>
                  </a:cubicBezTo>
                  <a:close/>
                </a:path>
              </a:pathLst>
            </a:custGeom>
            <a:solidFill>
              <a:srgbClr val="D3EB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28" name="Google Shape;428;p30"/>
            <p:cNvSpPr/>
            <p:nvPr/>
          </p:nvSpPr>
          <p:spPr>
            <a:xfrm>
              <a:off x="1125353" y="4430502"/>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1</a:t>
              </a:r>
              <a:endParaRPr sz="2133" b="0" i="0" u="none" strike="noStrike" cap="none">
                <a:solidFill>
                  <a:srgbClr val="000000"/>
                </a:solidFill>
                <a:latin typeface="Calibri"/>
                <a:ea typeface="Calibri"/>
                <a:cs typeface="Calibri"/>
                <a:sym typeface="Calibri"/>
              </a:endParaRPr>
            </a:p>
          </p:txBody>
        </p:sp>
        <p:sp>
          <p:nvSpPr>
            <p:cNvPr id="429" name="Google Shape;429;p30"/>
            <p:cNvSpPr/>
            <p:nvPr/>
          </p:nvSpPr>
          <p:spPr>
            <a:xfrm>
              <a:off x="1276632" y="5255808"/>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2</a:t>
              </a:r>
              <a:endParaRPr sz="2133" b="0" i="0" u="none" strike="noStrike" cap="none">
                <a:solidFill>
                  <a:srgbClr val="000000"/>
                </a:solidFill>
                <a:latin typeface="Calibri"/>
                <a:ea typeface="Calibri"/>
                <a:cs typeface="Calibri"/>
                <a:sym typeface="Calibri"/>
              </a:endParaRPr>
            </a:p>
          </p:txBody>
        </p:sp>
        <p:sp>
          <p:nvSpPr>
            <p:cNvPr id="430" name="Google Shape;430;p30"/>
            <p:cNvSpPr/>
            <p:nvPr/>
          </p:nvSpPr>
          <p:spPr>
            <a:xfrm>
              <a:off x="2664478" y="3378293"/>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3</a:t>
              </a:r>
              <a:endParaRPr sz="2133" b="0" i="0" u="none" strike="noStrike" cap="none">
                <a:solidFill>
                  <a:srgbClr val="000000"/>
                </a:solidFill>
                <a:latin typeface="Calibri"/>
                <a:ea typeface="Calibri"/>
                <a:cs typeface="Calibri"/>
                <a:sym typeface="Calibri"/>
              </a:endParaRPr>
            </a:p>
          </p:txBody>
        </p:sp>
        <p:sp>
          <p:nvSpPr>
            <p:cNvPr id="431" name="Google Shape;431;p30"/>
            <p:cNvSpPr/>
            <p:nvPr/>
          </p:nvSpPr>
          <p:spPr>
            <a:xfrm>
              <a:off x="2326879" y="4207789"/>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4</a:t>
              </a:r>
              <a:endParaRPr sz="2133" b="0" i="0" u="none" strike="noStrike" cap="none">
                <a:solidFill>
                  <a:srgbClr val="000000"/>
                </a:solidFill>
                <a:latin typeface="Calibri"/>
                <a:ea typeface="Calibri"/>
                <a:cs typeface="Calibri"/>
                <a:sym typeface="Calibri"/>
              </a:endParaRPr>
            </a:p>
          </p:txBody>
        </p:sp>
        <p:sp>
          <p:nvSpPr>
            <p:cNvPr id="432" name="Google Shape;432;p30"/>
            <p:cNvSpPr/>
            <p:nvPr/>
          </p:nvSpPr>
          <p:spPr>
            <a:xfrm>
              <a:off x="2418147" y="5405821"/>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5</a:t>
              </a:r>
              <a:endParaRPr sz="2133" b="0" i="0" u="none" strike="noStrike" cap="none">
                <a:solidFill>
                  <a:srgbClr val="000000"/>
                </a:solidFill>
                <a:latin typeface="Calibri"/>
                <a:ea typeface="Calibri"/>
                <a:cs typeface="Calibri"/>
                <a:sym typeface="Calibri"/>
              </a:endParaRPr>
            </a:p>
          </p:txBody>
        </p:sp>
        <p:sp>
          <p:nvSpPr>
            <p:cNvPr id="433" name="Google Shape;433;p30"/>
            <p:cNvSpPr/>
            <p:nvPr/>
          </p:nvSpPr>
          <p:spPr>
            <a:xfrm>
              <a:off x="3561068" y="5654560"/>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6</a:t>
              </a:r>
              <a:endParaRPr sz="2133" b="0" i="0" u="none" strike="noStrike" cap="none">
                <a:solidFill>
                  <a:srgbClr val="000000"/>
                </a:solidFill>
                <a:latin typeface="Calibri"/>
                <a:ea typeface="Calibri"/>
                <a:cs typeface="Calibri"/>
                <a:sym typeface="Calibri"/>
              </a:endParaRPr>
            </a:p>
          </p:txBody>
        </p:sp>
        <p:sp>
          <p:nvSpPr>
            <p:cNvPr id="434" name="Google Shape;434;p30"/>
            <p:cNvSpPr/>
            <p:nvPr/>
          </p:nvSpPr>
          <p:spPr>
            <a:xfrm>
              <a:off x="4252334" y="4610639"/>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7</a:t>
              </a:r>
              <a:endParaRPr sz="2133" b="0" i="0" u="none" strike="noStrike" cap="none">
                <a:solidFill>
                  <a:srgbClr val="000000"/>
                </a:solidFill>
                <a:latin typeface="Calibri"/>
                <a:ea typeface="Calibri"/>
                <a:cs typeface="Calibri"/>
                <a:sym typeface="Calibri"/>
              </a:endParaRPr>
            </a:p>
          </p:txBody>
        </p:sp>
        <p:sp>
          <p:nvSpPr>
            <p:cNvPr id="435" name="Google Shape;435;p30"/>
            <p:cNvSpPr/>
            <p:nvPr/>
          </p:nvSpPr>
          <p:spPr>
            <a:xfrm>
              <a:off x="2082013" y="6343686"/>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8</a:t>
              </a:r>
              <a:endParaRPr sz="2133" b="0" i="0" u="none" strike="noStrike" cap="none">
                <a:solidFill>
                  <a:srgbClr val="000000"/>
                </a:solidFill>
                <a:latin typeface="Calibri"/>
                <a:ea typeface="Calibri"/>
                <a:cs typeface="Calibri"/>
                <a:sym typeface="Calibri"/>
              </a:endParaRPr>
            </a:p>
          </p:txBody>
        </p:sp>
        <p:cxnSp>
          <p:nvCxnSpPr>
            <p:cNvPr id="436" name="Google Shape;436;p30"/>
            <p:cNvCxnSpPr>
              <a:stCxn id="428" idx="2"/>
              <a:endCxn id="429" idx="0"/>
            </p:cNvCxnSpPr>
            <p:nvPr/>
          </p:nvCxnSpPr>
          <p:spPr>
            <a:xfrm>
              <a:off x="1336953" y="4767702"/>
              <a:ext cx="151200" cy="488100"/>
            </a:xfrm>
            <a:prstGeom prst="straightConnector1">
              <a:avLst/>
            </a:prstGeom>
            <a:noFill/>
            <a:ln w="19050" cap="flat" cmpd="sng">
              <a:solidFill>
                <a:schemeClr val="dk2"/>
              </a:solidFill>
              <a:prstDash val="solid"/>
              <a:round/>
              <a:headEnd type="none" w="sm" len="sm"/>
              <a:tailEnd type="none" w="sm" len="sm"/>
            </a:ln>
          </p:spPr>
        </p:cxnSp>
        <p:cxnSp>
          <p:nvCxnSpPr>
            <p:cNvPr id="437" name="Google Shape;437;p30"/>
            <p:cNvCxnSpPr>
              <a:stCxn id="428" idx="3"/>
              <a:endCxn id="431" idx="1"/>
            </p:cNvCxnSpPr>
            <p:nvPr/>
          </p:nvCxnSpPr>
          <p:spPr>
            <a:xfrm rot="10800000" flipH="1">
              <a:off x="1548553" y="4376502"/>
              <a:ext cx="778200" cy="222600"/>
            </a:xfrm>
            <a:prstGeom prst="straightConnector1">
              <a:avLst/>
            </a:prstGeom>
            <a:noFill/>
            <a:ln w="19050" cap="flat" cmpd="sng">
              <a:solidFill>
                <a:schemeClr val="dk2"/>
              </a:solidFill>
              <a:prstDash val="solid"/>
              <a:round/>
              <a:headEnd type="none" w="sm" len="sm"/>
              <a:tailEnd type="none" w="sm" len="sm"/>
            </a:ln>
          </p:spPr>
        </p:cxnSp>
        <p:cxnSp>
          <p:nvCxnSpPr>
            <p:cNvPr id="438" name="Google Shape;438;p30"/>
            <p:cNvCxnSpPr>
              <a:stCxn id="430" idx="2"/>
              <a:endCxn id="431" idx="0"/>
            </p:cNvCxnSpPr>
            <p:nvPr/>
          </p:nvCxnSpPr>
          <p:spPr>
            <a:xfrm flipH="1">
              <a:off x="2538578" y="3715493"/>
              <a:ext cx="337500" cy="492300"/>
            </a:xfrm>
            <a:prstGeom prst="straightConnector1">
              <a:avLst/>
            </a:prstGeom>
            <a:noFill/>
            <a:ln w="19050" cap="flat" cmpd="sng">
              <a:solidFill>
                <a:schemeClr val="dk2"/>
              </a:solidFill>
              <a:prstDash val="solid"/>
              <a:round/>
              <a:headEnd type="none" w="sm" len="sm"/>
              <a:tailEnd type="none" w="sm" len="sm"/>
            </a:ln>
          </p:spPr>
        </p:cxnSp>
        <p:cxnSp>
          <p:nvCxnSpPr>
            <p:cNvPr id="439" name="Google Shape;439;p30"/>
            <p:cNvCxnSpPr>
              <a:stCxn id="433" idx="0"/>
              <a:endCxn id="434" idx="2"/>
            </p:cNvCxnSpPr>
            <p:nvPr/>
          </p:nvCxnSpPr>
          <p:spPr>
            <a:xfrm rot="10800000" flipH="1">
              <a:off x="3772668" y="4947760"/>
              <a:ext cx="691200" cy="706800"/>
            </a:xfrm>
            <a:prstGeom prst="straightConnector1">
              <a:avLst/>
            </a:prstGeom>
            <a:noFill/>
            <a:ln w="19050" cap="flat" cmpd="sng">
              <a:solidFill>
                <a:schemeClr val="dk2"/>
              </a:solidFill>
              <a:prstDash val="solid"/>
              <a:round/>
              <a:headEnd type="none" w="sm" len="sm"/>
              <a:tailEnd type="none" w="sm" len="sm"/>
            </a:ln>
          </p:spPr>
        </p:cxnSp>
        <p:cxnSp>
          <p:nvCxnSpPr>
            <p:cNvPr id="440" name="Google Shape;440;p30"/>
            <p:cNvCxnSpPr>
              <a:stCxn id="433" idx="1"/>
              <a:endCxn id="432" idx="3"/>
            </p:cNvCxnSpPr>
            <p:nvPr/>
          </p:nvCxnSpPr>
          <p:spPr>
            <a:xfrm rot="10800000">
              <a:off x="2841368" y="5574460"/>
              <a:ext cx="719700" cy="248700"/>
            </a:xfrm>
            <a:prstGeom prst="straightConnector1">
              <a:avLst/>
            </a:prstGeom>
            <a:noFill/>
            <a:ln w="19050" cap="flat" cmpd="sng">
              <a:solidFill>
                <a:schemeClr val="dk2"/>
              </a:solidFill>
              <a:prstDash val="solid"/>
              <a:round/>
              <a:headEnd type="none" w="sm" len="sm"/>
              <a:tailEnd type="none" w="sm" len="sm"/>
            </a:ln>
          </p:spPr>
        </p:cxnSp>
        <p:cxnSp>
          <p:nvCxnSpPr>
            <p:cNvPr id="441" name="Google Shape;441;p30"/>
            <p:cNvCxnSpPr>
              <a:stCxn id="429" idx="3"/>
              <a:endCxn id="432" idx="1"/>
            </p:cNvCxnSpPr>
            <p:nvPr/>
          </p:nvCxnSpPr>
          <p:spPr>
            <a:xfrm>
              <a:off x="1699832" y="5424408"/>
              <a:ext cx="718200" cy="150000"/>
            </a:xfrm>
            <a:prstGeom prst="straightConnector1">
              <a:avLst/>
            </a:prstGeom>
            <a:noFill/>
            <a:ln w="19050" cap="flat" cmpd="sng">
              <a:solidFill>
                <a:schemeClr val="dk2"/>
              </a:solidFill>
              <a:prstDash val="solid"/>
              <a:round/>
              <a:headEnd type="none" w="sm" len="sm"/>
              <a:tailEnd type="none" w="sm" len="sm"/>
            </a:ln>
          </p:spPr>
        </p:cxnSp>
        <p:cxnSp>
          <p:nvCxnSpPr>
            <p:cNvPr id="442" name="Google Shape;442;p30"/>
            <p:cNvCxnSpPr>
              <a:stCxn id="432" idx="2"/>
              <a:endCxn id="435" idx="0"/>
            </p:cNvCxnSpPr>
            <p:nvPr/>
          </p:nvCxnSpPr>
          <p:spPr>
            <a:xfrm flipH="1">
              <a:off x="2293747" y="5743021"/>
              <a:ext cx="336000" cy="600600"/>
            </a:xfrm>
            <a:prstGeom prst="straightConnector1">
              <a:avLst/>
            </a:prstGeom>
            <a:noFill/>
            <a:ln w="19050" cap="flat" cmpd="sng">
              <a:solidFill>
                <a:schemeClr val="dk2"/>
              </a:solidFill>
              <a:prstDash val="solid"/>
              <a:round/>
              <a:headEnd type="none" w="sm" len="sm"/>
              <a:tailEnd type="none" w="sm" len="sm"/>
            </a:ln>
          </p:spPr>
        </p:cxnSp>
        <p:sp>
          <p:nvSpPr>
            <p:cNvPr id="443" name="Google Shape;443;p30"/>
            <p:cNvSpPr/>
            <p:nvPr/>
          </p:nvSpPr>
          <p:spPr>
            <a:xfrm>
              <a:off x="3302856" y="4538240"/>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9</a:t>
              </a:r>
              <a:endParaRPr sz="2133" b="0" i="0" u="none" strike="noStrike" cap="none">
                <a:solidFill>
                  <a:srgbClr val="000000"/>
                </a:solidFill>
                <a:latin typeface="Calibri"/>
                <a:ea typeface="Calibri"/>
                <a:cs typeface="Calibri"/>
                <a:sym typeface="Calibri"/>
              </a:endParaRPr>
            </a:p>
          </p:txBody>
        </p:sp>
        <p:cxnSp>
          <p:nvCxnSpPr>
            <p:cNvPr id="444" name="Google Shape;444;p30"/>
            <p:cNvCxnSpPr>
              <a:stCxn id="433" idx="0"/>
              <a:endCxn id="443" idx="2"/>
            </p:cNvCxnSpPr>
            <p:nvPr/>
          </p:nvCxnSpPr>
          <p:spPr>
            <a:xfrm rot="10800000">
              <a:off x="3514368" y="4875460"/>
              <a:ext cx="258300" cy="779100"/>
            </a:xfrm>
            <a:prstGeom prst="straightConnector1">
              <a:avLst/>
            </a:prstGeom>
            <a:noFill/>
            <a:ln w="19050" cap="flat" cmpd="sng">
              <a:solidFill>
                <a:schemeClr val="dk2"/>
              </a:solidFill>
              <a:prstDash val="solid"/>
              <a:round/>
              <a:headEnd type="none" w="sm" len="sm"/>
              <a:tailEnd type="none" w="sm" len="sm"/>
            </a:ln>
          </p:spPr>
        </p:cxnSp>
        <p:cxnSp>
          <p:nvCxnSpPr>
            <p:cNvPr id="445" name="Google Shape;445;p30"/>
            <p:cNvCxnSpPr/>
            <p:nvPr/>
          </p:nvCxnSpPr>
          <p:spPr>
            <a:xfrm>
              <a:off x="2538479" y="4544989"/>
              <a:ext cx="91268" cy="860832"/>
            </a:xfrm>
            <a:prstGeom prst="straightConnector1">
              <a:avLst/>
            </a:prstGeom>
            <a:noFill/>
            <a:ln w="19050" cap="flat" cmpd="sng">
              <a:solidFill>
                <a:schemeClr val="dk2"/>
              </a:solidFill>
              <a:prstDash val="solid"/>
              <a:round/>
              <a:headEnd type="none" w="sm" len="sm"/>
              <a:tailEnd type="none" w="sm" len="sm"/>
            </a:ln>
          </p:spPr>
        </p:cxnSp>
      </p:grpSp>
      <p:sp>
        <p:nvSpPr>
          <p:cNvPr id="446" name="Google Shape;446;p30"/>
          <p:cNvSpPr txBox="1"/>
          <p:nvPr/>
        </p:nvSpPr>
        <p:spPr>
          <a:xfrm>
            <a:off x="113786" y="4360302"/>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447" name="Google Shape;447;p30"/>
          <p:cNvSpPr/>
          <p:nvPr/>
        </p:nvSpPr>
        <p:spPr>
          <a:xfrm>
            <a:off x="3449267" y="3398602"/>
            <a:ext cx="2935450" cy="736820"/>
          </a:xfrm>
          <a:prstGeom prst="wedgeRectCallout">
            <a:avLst>
              <a:gd name="adj1" fmla="val 62883"/>
              <a:gd name="adj2" fmla="val -34494"/>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Grab one element at a time from the perimeter</a:t>
            </a:r>
            <a:endParaRPr/>
          </a:p>
        </p:txBody>
      </p:sp>
      <p:sp>
        <p:nvSpPr>
          <p:cNvPr id="448" name="Google Shape;448;p30"/>
          <p:cNvSpPr/>
          <p:nvPr/>
        </p:nvSpPr>
        <p:spPr>
          <a:xfrm>
            <a:off x="3916299" y="4221022"/>
            <a:ext cx="2468400" cy="736800"/>
          </a:xfrm>
          <a:prstGeom prst="wedgeRectCallout">
            <a:avLst>
              <a:gd name="adj1" fmla="val 76718"/>
              <a:gd name="adj2" fmla="val -68035"/>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Look at all that element’s children</a:t>
            </a:r>
            <a:endParaRPr/>
          </a:p>
        </p:txBody>
      </p:sp>
      <p:sp>
        <p:nvSpPr>
          <p:cNvPr id="449" name="Google Shape;449;p30"/>
          <p:cNvSpPr/>
          <p:nvPr/>
        </p:nvSpPr>
        <p:spPr>
          <a:xfrm>
            <a:off x="3916261" y="5043437"/>
            <a:ext cx="2468456" cy="736820"/>
          </a:xfrm>
          <a:prstGeom prst="wedgeRectCallout">
            <a:avLst>
              <a:gd name="adj1" fmla="val 85228"/>
              <a:gd name="adj2" fmla="val -81452"/>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Add new ones to perimeter!</a:t>
            </a:r>
            <a:endParaRPr/>
          </a:p>
        </p:txBody>
      </p:sp>
      <p:sp>
        <p:nvSpPr>
          <p:cNvPr id="450" name="Google Shape;450;p30"/>
          <p:cNvSpPr txBox="1"/>
          <p:nvPr/>
        </p:nvSpPr>
        <p:spPr>
          <a:xfrm>
            <a:off x="6824900" y="1503750"/>
            <a:ext cx="4772100" cy="431100"/>
          </a:xfrm>
          <a:prstGeom prst="rect">
            <a:avLst/>
          </a:prstGeom>
          <a:solidFill>
            <a:srgbClr val="F2F2F2"/>
          </a:solid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a:solidFill>
                  <a:schemeClr val="accent3"/>
                </a:solidFill>
                <a:latin typeface="Consolas"/>
                <a:ea typeface="Consolas"/>
                <a:cs typeface="Consolas"/>
                <a:sym typeface="Consolas"/>
              </a:rPr>
              <a:t>Queue</a:t>
            </a:r>
            <a:r>
              <a:rPr lang="en-US" sz="1600">
                <a:solidFill>
                  <a:schemeClr val="dk1"/>
                </a:solidFill>
                <a:latin typeface="Consolas"/>
                <a:ea typeface="Consolas"/>
                <a:cs typeface="Consolas"/>
                <a:sym typeface="Consolas"/>
              </a:rPr>
              <a:t>&lt;</a:t>
            </a:r>
            <a:r>
              <a:rPr lang="en-US" sz="1600">
                <a:solidFill>
                  <a:schemeClr val="accent3"/>
                </a:solidFill>
                <a:latin typeface="Consolas"/>
                <a:ea typeface="Consolas"/>
                <a:cs typeface="Consolas"/>
                <a:sym typeface="Consolas"/>
              </a:rPr>
              <a:t>Vertex</a:t>
            </a:r>
            <a:r>
              <a:rPr lang="en-US" sz="1600">
                <a:solidFill>
                  <a:schemeClr val="dk1"/>
                </a:solidFill>
                <a:latin typeface="Consolas"/>
                <a:ea typeface="Consolas"/>
                <a:cs typeface="Consolas"/>
                <a:sym typeface="Consolas"/>
              </a:rPr>
              <a:t>&gt; perimeter = </a:t>
            </a:r>
            <a:r>
              <a:rPr lang="en-US" sz="1600">
                <a:solidFill>
                  <a:schemeClr val="accent2"/>
                </a:solidFill>
                <a:latin typeface="Consolas"/>
                <a:ea typeface="Consolas"/>
                <a:cs typeface="Consolas"/>
                <a:sym typeface="Consolas"/>
              </a:rPr>
              <a:t>new</a:t>
            </a:r>
            <a:r>
              <a:rPr lang="en-US" sz="160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Queue</a:t>
            </a:r>
            <a:r>
              <a:rPr lang="en-US" sz="1600">
                <a:solidFill>
                  <a:schemeClr val="dk1"/>
                </a:solidFill>
                <a:latin typeface="Consolas"/>
                <a:ea typeface="Consolas"/>
                <a:cs typeface="Consolas"/>
                <a:sym typeface="Consolas"/>
              </a:rPr>
              <a:t>&lt;&gt;();</a:t>
            </a:r>
            <a:endParaRPr>
              <a:solidFill>
                <a:schemeClr val="dk1"/>
              </a:solidFill>
            </a:endParaRPr>
          </a:p>
        </p:txBody>
      </p:sp>
      <p:sp>
        <p:nvSpPr>
          <p:cNvPr id="451" name="Google Shape;451;p30"/>
          <p:cNvSpPr txBox="1"/>
          <p:nvPr/>
        </p:nvSpPr>
        <p:spPr>
          <a:xfrm>
            <a:off x="6474950" y="1817100"/>
            <a:ext cx="5472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Set</a:t>
            </a:r>
            <a:r>
              <a:rPr lang="en-US" sz="1600">
                <a:solidFill>
                  <a:schemeClr val="dk1"/>
                </a:solidFill>
                <a:latin typeface="Consolas"/>
                <a:ea typeface="Consolas"/>
                <a:cs typeface="Consolas"/>
                <a:sym typeface="Consolas"/>
              </a:rPr>
              <a:t>&lt;</a:t>
            </a:r>
            <a:r>
              <a:rPr lang="en-US" sz="1600">
                <a:solidFill>
                  <a:schemeClr val="accent3"/>
                </a:solidFill>
                <a:latin typeface="Consolas"/>
                <a:ea typeface="Consolas"/>
                <a:cs typeface="Consolas"/>
                <a:sym typeface="Consolas"/>
              </a:rPr>
              <a:t>Vertex</a:t>
            </a:r>
            <a:r>
              <a:rPr lang="en-US" sz="1600">
                <a:solidFill>
                  <a:schemeClr val="dk1"/>
                </a:solidFill>
                <a:latin typeface="Consolas"/>
                <a:ea typeface="Consolas"/>
                <a:cs typeface="Consolas"/>
                <a:sym typeface="Consolas"/>
              </a:rPr>
              <a:t>&gt; visited = </a:t>
            </a:r>
            <a:r>
              <a:rPr lang="en-US" sz="1600">
                <a:solidFill>
                  <a:schemeClr val="accent2"/>
                </a:solidFill>
                <a:latin typeface="Consolas"/>
                <a:ea typeface="Consolas"/>
                <a:cs typeface="Consolas"/>
                <a:sym typeface="Consolas"/>
              </a:rPr>
              <a:t>new</a:t>
            </a:r>
            <a:r>
              <a:rPr lang="en-US" sz="160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Set</a:t>
            </a:r>
            <a:r>
              <a:rPr lang="en-US" sz="1600">
                <a:solidFill>
                  <a:schemeClr val="dk1"/>
                </a:solidFill>
                <a:latin typeface="Consolas"/>
                <a:ea typeface="Consolas"/>
                <a:cs typeface="Consolas"/>
                <a:sym typeface="Consolas"/>
              </a:rPr>
              <a:t>&lt;&gt;();  </a:t>
            </a:r>
            <a:endParaRPr/>
          </a:p>
        </p:txBody>
      </p:sp>
      <p:sp>
        <p:nvSpPr>
          <p:cNvPr id="452" name="Google Shape;452;p30"/>
          <p:cNvSpPr txBox="1"/>
          <p:nvPr/>
        </p:nvSpPr>
        <p:spPr>
          <a:xfrm>
            <a:off x="6474950" y="2112475"/>
            <a:ext cx="5472000" cy="1022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endParaRPr sz="1600">
              <a:solidFill>
                <a:schemeClr val="dk1"/>
              </a:solidFill>
              <a:latin typeface="Consolas"/>
              <a:ea typeface="Consolas"/>
              <a:cs typeface="Consolas"/>
              <a:sym typeface="Consolas"/>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a:solidFill>
                  <a:schemeClr val="dk1"/>
                </a:solidFill>
                <a:latin typeface="Consolas"/>
                <a:ea typeface="Consolas"/>
                <a:cs typeface="Consolas"/>
                <a:sym typeface="Consolas"/>
              </a:rPr>
              <a:t>(start);</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a:solidFill>
                  <a:schemeClr val="dk1"/>
                </a:solidFill>
                <a:latin typeface="Consolas"/>
                <a:ea typeface="Consolas"/>
                <a:cs typeface="Consolas"/>
                <a:sym typeface="Consolas"/>
              </a:rPr>
              <a:t>(start);</a:t>
            </a:r>
            <a:endParaRPr/>
          </a:p>
        </p:txBody>
      </p:sp>
      <p:sp>
        <p:nvSpPr>
          <p:cNvPr id="453" name="Google Shape;453;p30"/>
          <p:cNvSpPr txBox="1"/>
          <p:nvPr/>
        </p:nvSpPr>
        <p:spPr>
          <a:xfrm>
            <a:off x="6474950" y="2998975"/>
            <a:ext cx="5472000" cy="1022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endParaRPr sz="1600">
              <a:solidFill>
                <a:schemeClr val="dk1"/>
              </a:solidFill>
              <a:latin typeface="Consolas"/>
              <a:ea typeface="Consolas"/>
              <a:cs typeface="Consolas"/>
              <a:sym typeface="Consolas"/>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r>
              <a:rPr lang="en-US" sz="1600">
                <a:solidFill>
                  <a:schemeClr val="accent2"/>
                </a:solidFill>
                <a:latin typeface="Consolas"/>
                <a:ea typeface="Consolas"/>
                <a:cs typeface="Consolas"/>
                <a:sym typeface="Consolas"/>
              </a:rPr>
              <a:t>while</a:t>
            </a:r>
            <a:r>
              <a:rPr lang="en-US" sz="160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isEmpty</a:t>
            </a:r>
            <a:r>
              <a:rPr lang="en-US" sz="1600">
                <a:solidFill>
                  <a:schemeClr val="dk1"/>
                </a:solidFill>
                <a:latin typeface="Consolas"/>
                <a:ea typeface="Consolas"/>
                <a:cs typeface="Consolas"/>
                <a:sym typeface="Consolas"/>
              </a:rPr>
              <a:t>()) {</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Vertex</a:t>
            </a:r>
            <a:r>
              <a:rPr lang="en-US" sz="1600">
                <a:solidFill>
                  <a:schemeClr val="dk1"/>
                </a:solidFill>
                <a:latin typeface="Consolas"/>
                <a:ea typeface="Consolas"/>
                <a:cs typeface="Consolas"/>
                <a:sym typeface="Consolas"/>
              </a:rPr>
              <a:t> from = perimeter.</a:t>
            </a:r>
            <a:r>
              <a:rPr lang="en-US" sz="1600" b="1">
                <a:solidFill>
                  <a:schemeClr val="dk1"/>
                </a:solidFill>
                <a:latin typeface="Consolas"/>
                <a:ea typeface="Consolas"/>
                <a:cs typeface="Consolas"/>
                <a:sym typeface="Consolas"/>
              </a:rPr>
              <a:t>remove</a:t>
            </a:r>
            <a:r>
              <a:rPr lang="en-US" sz="1600">
                <a:solidFill>
                  <a:schemeClr val="dk1"/>
                </a:solidFill>
                <a:latin typeface="Consolas"/>
                <a:ea typeface="Consolas"/>
                <a:cs typeface="Consolas"/>
                <a:sym typeface="Consolas"/>
              </a:rPr>
              <a:t>();</a:t>
            </a:r>
            <a:endParaRPr/>
          </a:p>
        </p:txBody>
      </p:sp>
      <p:sp>
        <p:nvSpPr>
          <p:cNvPr id="454" name="Google Shape;454;p30"/>
          <p:cNvSpPr txBox="1"/>
          <p:nvPr/>
        </p:nvSpPr>
        <p:spPr>
          <a:xfrm>
            <a:off x="6824900" y="3885900"/>
            <a:ext cx="5472000" cy="726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r>
              <a:rPr lang="en-US" sz="1600">
                <a:solidFill>
                  <a:schemeClr val="accent2"/>
                </a:solidFill>
                <a:latin typeface="Consolas"/>
                <a:ea typeface="Consolas"/>
                <a:cs typeface="Consolas"/>
                <a:sym typeface="Consolas"/>
              </a:rPr>
              <a:t>for</a:t>
            </a:r>
            <a:r>
              <a:rPr lang="en-US" sz="160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Edge</a:t>
            </a:r>
            <a:r>
              <a:rPr lang="en-US" sz="1600">
                <a:solidFill>
                  <a:schemeClr val="dk1"/>
                </a:solidFill>
                <a:latin typeface="Consolas"/>
                <a:ea typeface="Consolas"/>
                <a:cs typeface="Consolas"/>
                <a:sym typeface="Consolas"/>
              </a:rPr>
              <a:t> edge : graph.</a:t>
            </a:r>
            <a:r>
              <a:rPr lang="en-US" sz="1600" b="1">
                <a:solidFill>
                  <a:schemeClr val="dk1"/>
                </a:solidFill>
                <a:latin typeface="Consolas"/>
                <a:ea typeface="Consolas"/>
                <a:cs typeface="Consolas"/>
                <a:sym typeface="Consolas"/>
              </a:rPr>
              <a:t>edgesFrom</a:t>
            </a:r>
            <a:r>
              <a:rPr lang="en-US" sz="1600">
                <a:solidFill>
                  <a:schemeClr val="dk1"/>
                </a:solidFill>
                <a:latin typeface="Consolas"/>
                <a:ea typeface="Consolas"/>
                <a:cs typeface="Consolas"/>
                <a:sym typeface="Consolas"/>
              </a:rPr>
              <a:t>(from)) {</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Vertex</a:t>
            </a:r>
            <a:r>
              <a:rPr lang="en-US" sz="1600">
                <a:solidFill>
                  <a:schemeClr val="dk1"/>
                </a:solidFill>
                <a:latin typeface="Consolas"/>
                <a:ea typeface="Consolas"/>
                <a:cs typeface="Consolas"/>
                <a:sym typeface="Consolas"/>
              </a:rPr>
              <a:t> to = edge.</a:t>
            </a:r>
            <a:r>
              <a:rPr lang="en-US" sz="1600" b="1">
                <a:solidFill>
                  <a:schemeClr val="dk1"/>
                </a:solidFill>
                <a:latin typeface="Consolas"/>
                <a:ea typeface="Consolas"/>
                <a:cs typeface="Consolas"/>
                <a:sym typeface="Consolas"/>
              </a:rPr>
              <a:t>to</a:t>
            </a:r>
            <a:r>
              <a:rPr lang="en-US" sz="1600">
                <a:solidFill>
                  <a:schemeClr val="dk1"/>
                </a:solidFill>
                <a:latin typeface="Consolas"/>
                <a:ea typeface="Consolas"/>
                <a:cs typeface="Consolas"/>
                <a:sym typeface="Consolas"/>
              </a:rPr>
              <a:t>();</a:t>
            </a:r>
            <a:endParaRPr/>
          </a:p>
        </p:txBody>
      </p:sp>
      <p:sp>
        <p:nvSpPr>
          <p:cNvPr id="455" name="Google Shape;455;p30"/>
          <p:cNvSpPr txBox="1"/>
          <p:nvPr/>
        </p:nvSpPr>
        <p:spPr>
          <a:xfrm>
            <a:off x="6824900" y="4180475"/>
            <a:ext cx="5122200" cy="2462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r>
              <a:rPr lang="en-US" sz="1600">
                <a:solidFill>
                  <a:schemeClr val="accent2"/>
                </a:solidFill>
                <a:latin typeface="Consolas"/>
                <a:ea typeface="Consolas"/>
                <a:cs typeface="Consolas"/>
                <a:sym typeface="Consolas"/>
              </a:rPr>
              <a:t>if</a:t>
            </a:r>
            <a:r>
              <a:rPr lang="en-US" sz="160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contains</a:t>
            </a:r>
            <a:r>
              <a:rPr lang="en-US" sz="1600">
                <a:solidFill>
                  <a:schemeClr val="dk1"/>
                </a:solidFill>
                <a:latin typeface="Consolas"/>
                <a:ea typeface="Consolas"/>
                <a:cs typeface="Consolas"/>
                <a:sym typeface="Consolas"/>
              </a:rPr>
              <a:t>(to)) {</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a:solidFill>
                  <a:schemeClr val="dk1"/>
                </a:solidFill>
                <a:latin typeface="Consolas"/>
                <a:ea typeface="Consolas"/>
                <a:cs typeface="Consolas"/>
                <a:sym typeface="Consolas"/>
              </a:rPr>
              <a:t>(to);</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a:solidFill>
                  <a:schemeClr val="dk1"/>
                </a:solidFill>
                <a:latin typeface="Consolas"/>
                <a:ea typeface="Consolas"/>
                <a:cs typeface="Consolas"/>
                <a:sym typeface="Consolas"/>
              </a:rPr>
              <a:t>(to);</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4"/>
                                        </p:tgtEl>
                                        <p:attrNameLst>
                                          <p:attrName>style.visibility</p:attrName>
                                        </p:attrNameLst>
                                      </p:cBhvr>
                                      <p:to>
                                        <p:strVal val="visible"/>
                                      </p:to>
                                    </p:set>
                                    <p:animEffect transition="in" filter="fade">
                                      <p:cBhvr>
                                        <p:cTn id="7" dur="1000"/>
                                        <p:tgtEl>
                                          <p:spTgt spid="4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3"/>
                                        </p:tgtEl>
                                        <p:attrNameLst>
                                          <p:attrName>style.visibility</p:attrName>
                                        </p:attrNameLst>
                                      </p:cBhvr>
                                      <p:to>
                                        <p:strVal val="visible"/>
                                      </p:to>
                                    </p:set>
                                    <p:animEffect transition="in" filter="fade">
                                      <p:cBhvr>
                                        <p:cTn id="12" dur="1000"/>
                                        <p:tgtEl>
                                          <p:spTgt spid="423"/>
                                        </p:tgtEl>
                                      </p:cBhvr>
                                    </p:animEffect>
                                  </p:childTnLst>
                                </p:cTn>
                              </p:par>
                              <p:par>
                                <p:cTn id="13" presetID="10" presetClass="entr" presetSubtype="0" fill="hold" nodeType="withEffect">
                                  <p:stCondLst>
                                    <p:cond delay="0"/>
                                  </p:stCondLst>
                                  <p:childTnLst>
                                    <p:set>
                                      <p:cBhvr>
                                        <p:cTn id="14" dur="1" fill="hold">
                                          <p:stCondLst>
                                            <p:cond delay="0"/>
                                          </p:stCondLst>
                                        </p:cTn>
                                        <p:tgtEl>
                                          <p:spTgt spid="450"/>
                                        </p:tgtEl>
                                        <p:attrNameLst>
                                          <p:attrName>style.visibility</p:attrName>
                                        </p:attrNameLst>
                                      </p:cBhvr>
                                      <p:to>
                                        <p:strVal val="visible"/>
                                      </p:to>
                                    </p:set>
                                    <p:animEffect transition="in" filter="fade">
                                      <p:cBhvr>
                                        <p:cTn id="15" dur="1000"/>
                                        <p:tgtEl>
                                          <p:spTgt spid="450"/>
                                        </p:tgtEl>
                                      </p:cBhvr>
                                    </p:animEffect>
                                  </p:childTnLst>
                                </p:cTn>
                              </p:par>
                              <p:par>
                                <p:cTn id="16" presetID="10" presetClass="entr" presetSubtype="0" fill="hold" nodeType="withEffect">
                                  <p:stCondLst>
                                    <p:cond delay="0"/>
                                  </p:stCondLst>
                                  <p:childTnLst>
                                    <p:set>
                                      <p:cBhvr>
                                        <p:cTn id="17" dur="1" fill="hold">
                                          <p:stCondLst>
                                            <p:cond delay="0"/>
                                          </p:stCondLst>
                                        </p:cTn>
                                        <p:tgtEl>
                                          <p:spTgt spid="426"/>
                                        </p:tgtEl>
                                        <p:attrNameLst>
                                          <p:attrName>style.visibility</p:attrName>
                                        </p:attrNameLst>
                                      </p:cBhvr>
                                      <p:to>
                                        <p:strVal val="visible"/>
                                      </p:to>
                                    </p:set>
                                    <p:animEffect transition="in" filter="fade">
                                      <p:cBhvr>
                                        <p:cTn id="18" dur="1000"/>
                                        <p:tgtEl>
                                          <p:spTgt spid="426"/>
                                        </p:tgtEl>
                                      </p:cBhvr>
                                    </p:animEffect>
                                  </p:childTnLst>
                                </p:cTn>
                              </p:par>
                              <p:par>
                                <p:cTn id="19" presetID="10" presetClass="entr" presetSubtype="0" fill="hold" nodeType="withEffect">
                                  <p:stCondLst>
                                    <p:cond delay="0"/>
                                  </p:stCondLst>
                                  <p:childTnLst>
                                    <p:set>
                                      <p:cBhvr>
                                        <p:cTn id="20" dur="1" fill="hold">
                                          <p:stCondLst>
                                            <p:cond delay="0"/>
                                          </p:stCondLst>
                                        </p:cTn>
                                        <p:tgtEl>
                                          <p:spTgt spid="446"/>
                                        </p:tgtEl>
                                        <p:attrNameLst>
                                          <p:attrName>style.visibility</p:attrName>
                                        </p:attrNameLst>
                                      </p:cBhvr>
                                      <p:to>
                                        <p:strVal val="visible"/>
                                      </p:to>
                                    </p:set>
                                    <p:animEffect transition="in" filter="fade">
                                      <p:cBhvr>
                                        <p:cTn id="21" dur="1000"/>
                                        <p:tgtEl>
                                          <p:spTgt spid="44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51"/>
                                        </p:tgtEl>
                                        <p:attrNameLst>
                                          <p:attrName>style.visibility</p:attrName>
                                        </p:attrNameLst>
                                      </p:cBhvr>
                                      <p:to>
                                        <p:strVal val="visible"/>
                                      </p:to>
                                    </p:set>
                                    <p:animEffect transition="in" filter="fade">
                                      <p:cBhvr>
                                        <p:cTn id="26" dur="1000"/>
                                        <p:tgtEl>
                                          <p:spTgt spid="45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25"/>
                                        </p:tgtEl>
                                        <p:attrNameLst>
                                          <p:attrName>style.visibility</p:attrName>
                                        </p:attrNameLst>
                                      </p:cBhvr>
                                      <p:to>
                                        <p:strVal val="visible"/>
                                      </p:to>
                                    </p:set>
                                    <p:animEffect transition="in" filter="fade">
                                      <p:cBhvr>
                                        <p:cTn id="31" dur="1000"/>
                                        <p:tgtEl>
                                          <p:spTgt spid="425"/>
                                        </p:tgtEl>
                                      </p:cBhvr>
                                    </p:animEffect>
                                  </p:childTnLst>
                                </p:cTn>
                              </p:par>
                              <p:par>
                                <p:cTn id="32" presetID="10" presetClass="entr" presetSubtype="0" fill="hold" nodeType="withEffect">
                                  <p:stCondLst>
                                    <p:cond delay="0"/>
                                  </p:stCondLst>
                                  <p:childTnLst>
                                    <p:set>
                                      <p:cBhvr>
                                        <p:cTn id="33" dur="1" fill="hold">
                                          <p:stCondLst>
                                            <p:cond delay="0"/>
                                          </p:stCondLst>
                                        </p:cTn>
                                        <p:tgtEl>
                                          <p:spTgt spid="452"/>
                                        </p:tgtEl>
                                        <p:attrNameLst>
                                          <p:attrName>style.visibility</p:attrName>
                                        </p:attrNameLst>
                                      </p:cBhvr>
                                      <p:to>
                                        <p:strVal val="visible"/>
                                      </p:to>
                                    </p:set>
                                    <p:animEffect transition="in" filter="fade">
                                      <p:cBhvr>
                                        <p:cTn id="34" dur="1000"/>
                                        <p:tgtEl>
                                          <p:spTgt spid="45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47"/>
                                        </p:tgtEl>
                                        <p:attrNameLst>
                                          <p:attrName>style.visibility</p:attrName>
                                        </p:attrNameLst>
                                      </p:cBhvr>
                                      <p:to>
                                        <p:strVal val="visible"/>
                                      </p:to>
                                    </p:set>
                                    <p:animEffect transition="in" filter="fade">
                                      <p:cBhvr>
                                        <p:cTn id="39" dur="1000"/>
                                        <p:tgtEl>
                                          <p:spTgt spid="447"/>
                                        </p:tgtEl>
                                      </p:cBhvr>
                                    </p:animEffect>
                                  </p:childTnLst>
                                </p:cTn>
                              </p:par>
                              <p:par>
                                <p:cTn id="40" presetID="10" presetClass="entr" presetSubtype="0" fill="hold" nodeType="withEffect">
                                  <p:stCondLst>
                                    <p:cond delay="0"/>
                                  </p:stCondLst>
                                  <p:childTnLst>
                                    <p:set>
                                      <p:cBhvr>
                                        <p:cTn id="41" dur="1" fill="hold">
                                          <p:stCondLst>
                                            <p:cond delay="0"/>
                                          </p:stCondLst>
                                        </p:cTn>
                                        <p:tgtEl>
                                          <p:spTgt spid="453"/>
                                        </p:tgtEl>
                                        <p:attrNameLst>
                                          <p:attrName>style.visibility</p:attrName>
                                        </p:attrNameLst>
                                      </p:cBhvr>
                                      <p:to>
                                        <p:strVal val="visible"/>
                                      </p:to>
                                    </p:set>
                                    <p:animEffect transition="in" filter="fade">
                                      <p:cBhvr>
                                        <p:cTn id="42" dur="1000"/>
                                        <p:tgtEl>
                                          <p:spTgt spid="45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8"/>
                                        </p:tgtEl>
                                        <p:attrNameLst>
                                          <p:attrName>style.visibility</p:attrName>
                                        </p:attrNameLst>
                                      </p:cBhvr>
                                      <p:to>
                                        <p:strVal val="visible"/>
                                      </p:to>
                                    </p:set>
                                    <p:animEffect transition="in" filter="fade">
                                      <p:cBhvr>
                                        <p:cTn id="47" dur="1000"/>
                                        <p:tgtEl>
                                          <p:spTgt spid="448"/>
                                        </p:tgtEl>
                                      </p:cBhvr>
                                    </p:animEffect>
                                  </p:childTnLst>
                                </p:cTn>
                              </p:par>
                              <p:par>
                                <p:cTn id="48" presetID="10" presetClass="entr" presetSubtype="0" fill="hold" nodeType="withEffect">
                                  <p:stCondLst>
                                    <p:cond delay="0"/>
                                  </p:stCondLst>
                                  <p:childTnLst>
                                    <p:set>
                                      <p:cBhvr>
                                        <p:cTn id="49" dur="1" fill="hold">
                                          <p:stCondLst>
                                            <p:cond delay="0"/>
                                          </p:stCondLst>
                                        </p:cTn>
                                        <p:tgtEl>
                                          <p:spTgt spid="454"/>
                                        </p:tgtEl>
                                        <p:attrNameLst>
                                          <p:attrName>style.visibility</p:attrName>
                                        </p:attrNameLst>
                                      </p:cBhvr>
                                      <p:to>
                                        <p:strVal val="visible"/>
                                      </p:to>
                                    </p:set>
                                    <p:animEffect transition="in" filter="fade">
                                      <p:cBhvr>
                                        <p:cTn id="50" dur="1500"/>
                                        <p:tgtEl>
                                          <p:spTgt spid="45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49"/>
                                        </p:tgtEl>
                                        <p:attrNameLst>
                                          <p:attrName>style.visibility</p:attrName>
                                        </p:attrNameLst>
                                      </p:cBhvr>
                                      <p:to>
                                        <p:strVal val="visible"/>
                                      </p:to>
                                    </p:set>
                                    <p:animEffect transition="in" filter="fade">
                                      <p:cBhvr>
                                        <p:cTn id="55" dur="1000"/>
                                        <p:tgtEl>
                                          <p:spTgt spid="449"/>
                                        </p:tgtEl>
                                      </p:cBhvr>
                                    </p:animEffect>
                                  </p:childTnLst>
                                </p:cTn>
                              </p:par>
                              <p:par>
                                <p:cTn id="56" presetID="10" presetClass="entr" presetSubtype="0" fill="hold" nodeType="withEffect">
                                  <p:stCondLst>
                                    <p:cond delay="0"/>
                                  </p:stCondLst>
                                  <p:childTnLst>
                                    <p:set>
                                      <p:cBhvr>
                                        <p:cTn id="57" dur="1" fill="hold">
                                          <p:stCondLst>
                                            <p:cond delay="0"/>
                                          </p:stCondLst>
                                        </p:cTn>
                                        <p:tgtEl>
                                          <p:spTgt spid="455"/>
                                        </p:tgtEl>
                                        <p:attrNameLst>
                                          <p:attrName>style.visibility</p:attrName>
                                        </p:attrNameLst>
                                      </p:cBhvr>
                                      <p:to>
                                        <p:strVal val="visible"/>
                                      </p:to>
                                    </p:set>
                                    <p:animEffect transition="in" filter="fade">
                                      <p:cBhvr>
                                        <p:cTn id="58" dur="1000"/>
                                        <p:tgtEl>
                                          <p:spTgt spid="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BFS Implementation: In Action</a:t>
            </a:r>
            <a:endParaRPr/>
          </a:p>
        </p:txBody>
      </p:sp>
      <p:sp>
        <p:nvSpPr>
          <p:cNvPr id="462" name="Google Shape;462;p31"/>
          <p:cNvSpPr txBox="1"/>
          <p:nvPr/>
        </p:nvSpPr>
        <p:spPr>
          <a:xfrm>
            <a:off x="689530" y="1343888"/>
            <a:ext cx="13965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Quattrocento Sans"/>
                <a:ea typeface="Quattrocento Sans"/>
                <a:cs typeface="Quattrocento Sans"/>
                <a:sym typeface="Quattrocento Sans"/>
              </a:rPr>
              <a:t>PERIMETER</a:t>
            </a:r>
            <a:endParaRPr/>
          </a:p>
        </p:txBody>
      </p:sp>
      <p:sp>
        <p:nvSpPr>
          <p:cNvPr id="463" name="Google Shape;463;p31"/>
          <p:cNvSpPr txBox="1"/>
          <p:nvPr/>
        </p:nvSpPr>
        <p:spPr>
          <a:xfrm>
            <a:off x="6474941" y="1219200"/>
            <a:ext cx="5471983" cy="5461686"/>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bfs</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Graph</a:t>
            </a:r>
            <a:r>
              <a:rPr lang="en-US" sz="1600" b="0">
                <a:solidFill>
                  <a:schemeClr val="dk1"/>
                </a:solidFill>
                <a:latin typeface="Consolas"/>
                <a:ea typeface="Consolas"/>
                <a:cs typeface="Consolas"/>
                <a:sym typeface="Consolas"/>
              </a:rPr>
              <a:t> graph,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start)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Queue</a:t>
            </a:r>
            <a:r>
              <a:rPr lang="en-US" sz="1600" b="0">
                <a:solidFill>
                  <a:schemeClr val="dk1"/>
                </a:solidFill>
                <a:latin typeface="Consolas"/>
                <a:ea typeface="Consolas"/>
                <a:cs typeface="Consolas"/>
                <a:sym typeface="Consolas"/>
              </a:rPr>
              <a:t>&lt;</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&gt; perimeter = </a:t>
            </a:r>
            <a:r>
              <a:rPr lang="en-US" sz="1600" b="0">
                <a:solidFill>
                  <a:schemeClr val="accent2"/>
                </a:solidFill>
                <a:latin typeface="Consolas"/>
                <a:ea typeface="Consolas"/>
                <a:cs typeface="Consolas"/>
                <a:sym typeface="Consolas"/>
              </a:rPr>
              <a:t>new</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Queue</a:t>
            </a:r>
            <a:r>
              <a:rPr lang="en-US" sz="1600" b="0">
                <a:solidFill>
                  <a:schemeClr val="dk1"/>
                </a:solidFill>
                <a:latin typeface="Consolas"/>
                <a:ea typeface="Consolas"/>
                <a:cs typeface="Consolas"/>
                <a:sym typeface="Consolas"/>
              </a:rPr>
              <a:t>&lt;&gt;();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&lt;</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&gt; visited = </a:t>
            </a:r>
            <a:r>
              <a:rPr lang="en-US" sz="1600" b="0">
                <a:solidFill>
                  <a:schemeClr val="accent2"/>
                </a:solidFill>
                <a:latin typeface="Consolas"/>
                <a:ea typeface="Consolas"/>
                <a:cs typeface="Consolas"/>
                <a:sym typeface="Consolas"/>
              </a:rPr>
              <a:t>new</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&lt;&gt;();  </a:t>
            </a:r>
            <a:endParaRPr/>
          </a:p>
          <a:p>
            <a:pPr marL="0" marR="0" lvl="0" indent="0" algn="l" rtl="0">
              <a:lnSpc>
                <a:spcPct val="120000"/>
              </a:lnSpc>
              <a:spcBef>
                <a:spcPts val="0"/>
              </a:spcBef>
              <a:spcAft>
                <a:spcPts val="0"/>
              </a:spcAft>
              <a:buClr>
                <a:srgbClr val="4B2A85"/>
              </a:buClr>
              <a:buSzPts val="960"/>
              <a:buFont typeface="Noto Sans Symbols"/>
              <a:buNone/>
            </a:pP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while</a:t>
            </a: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isEmpty</a:t>
            </a: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from = perimeter.</a:t>
            </a:r>
            <a:r>
              <a:rPr lang="en-US" sz="1600" b="1">
                <a:solidFill>
                  <a:schemeClr val="dk1"/>
                </a:solidFill>
                <a:latin typeface="Consolas"/>
                <a:ea typeface="Consolas"/>
                <a:cs typeface="Consolas"/>
                <a:sym typeface="Consolas"/>
              </a:rPr>
              <a:t>remove</a:t>
            </a:r>
            <a:r>
              <a:rPr lang="en-US" sz="16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for</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Edge</a:t>
            </a:r>
            <a:r>
              <a:rPr lang="en-US" sz="1600" b="0">
                <a:solidFill>
                  <a:schemeClr val="dk1"/>
                </a:solidFill>
                <a:latin typeface="Consolas"/>
                <a:ea typeface="Consolas"/>
                <a:cs typeface="Consolas"/>
                <a:sym typeface="Consolas"/>
              </a:rPr>
              <a:t> edge : graph.</a:t>
            </a:r>
            <a:r>
              <a:rPr lang="en-US" sz="1600" b="1">
                <a:solidFill>
                  <a:schemeClr val="dk1"/>
                </a:solidFill>
                <a:latin typeface="Consolas"/>
                <a:ea typeface="Consolas"/>
                <a:cs typeface="Consolas"/>
                <a:sym typeface="Consolas"/>
              </a:rPr>
              <a:t>edgesFrom</a:t>
            </a:r>
            <a:r>
              <a:rPr lang="en-US" sz="1600" b="0">
                <a:solidFill>
                  <a:schemeClr val="dk1"/>
                </a:solidFill>
                <a:latin typeface="Consolas"/>
                <a:ea typeface="Consolas"/>
                <a:cs typeface="Consolas"/>
                <a:sym typeface="Consolas"/>
              </a:rPr>
              <a:t>(from))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to = edge.</a:t>
            </a:r>
            <a:r>
              <a:rPr lang="en-US" sz="1600" b="1">
                <a:solidFill>
                  <a:schemeClr val="dk1"/>
                </a:solidFill>
                <a:latin typeface="Consolas"/>
                <a:ea typeface="Consolas"/>
                <a:cs typeface="Consolas"/>
                <a:sym typeface="Consolas"/>
              </a:rPr>
              <a:t>to</a:t>
            </a:r>
            <a:r>
              <a:rPr lang="en-US" sz="16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contains</a:t>
            </a:r>
            <a:r>
              <a:rPr lang="en-US" sz="1600" b="0">
                <a:solidFill>
                  <a:schemeClr val="dk1"/>
                </a:solidFill>
                <a:latin typeface="Consolas"/>
                <a:ea typeface="Consolas"/>
                <a:cs typeface="Consolas"/>
                <a:sym typeface="Consolas"/>
              </a:rPr>
              <a:t>(to))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a:t>
            </a:r>
            <a:endParaRPr/>
          </a:p>
        </p:txBody>
      </p:sp>
      <p:sp>
        <p:nvSpPr>
          <p:cNvPr id="464" name="Google Shape;464;p31"/>
          <p:cNvSpPr/>
          <p:nvPr/>
        </p:nvSpPr>
        <p:spPr>
          <a:xfrm>
            <a:off x="1125353" y="4095939"/>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1</a:t>
            </a:r>
            <a:endParaRPr sz="2133" b="0" i="0" u="none" strike="noStrike" cap="none">
              <a:solidFill>
                <a:srgbClr val="000000"/>
              </a:solidFill>
              <a:latin typeface="Calibri"/>
              <a:ea typeface="Calibri"/>
              <a:cs typeface="Calibri"/>
              <a:sym typeface="Calibri"/>
            </a:endParaRPr>
          </a:p>
        </p:txBody>
      </p:sp>
      <p:sp>
        <p:nvSpPr>
          <p:cNvPr id="465" name="Google Shape;465;p31"/>
          <p:cNvSpPr/>
          <p:nvPr/>
        </p:nvSpPr>
        <p:spPr>
          <a:xfrm>
            <a:off x="1276632" y="4921245"/>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2</a:t>
            </a:r>
            <a:endParaRPr sz="2133" b="0" i="0" u="none" strike="noStrike" cap="none">
              <a:solidFill>
                <a:srgbClr val="000000"/>
              </a:solidFill>
              <a:latin typeface="Calibri"/>
              <a:ea typeface="Calibri"/>
              <a:cs typeface="Calibri"/>
              <a:sym typeface="Calibri"/>
            </a:endParaRPr>
          </a:p>
        </p:txBody>
      </p:sp>
      <p:sp>
        <p:nvSpPr>
          <p:cNvPr id="466" name="Google Shape;466;p31"/>
          <p:cNvSpPr/>
          <p:nvPr/>
        </p:nvSpPr>
        <p:spPr>
          <a:xfrm>
            <a:off x="2664478" y="3043730"/>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3</a:t>
            </a:r>
            <a:endParaRPr sz="2133" b="0" i="0" u="none" strike="noStrike" cap="none">
              <a:solidFill>
                <a:srgbClr val="000000"/>
              </a:solidFill>
              <a:latin typeface="Calibri"/>
              <a:ea typeface="Calibri"/>
              <a:cs typeface="Calibri"/>
              <a:sym typeface="Calibri"/>
            </a:endParaRPr>
          </a:p>
        </p:txBody>
      </p:sp>
      <p:sp>
        <p:nvSpPr>
          <p:cNvPr id="467" name="Google Shape;467;p31"/>
          <p:cNvSpPr/>
          <p:nvPr/>
        </p:nvSpPr>
        <p:spPr>
          <a:xfrm>
            <a:off x="2326879" y="3873226"/>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4</a:t>
            </a:r>
            <a:endParaRPr sz="2133" b="0" i="0" u="none" strike="noStrike" cap="none">
              <a:solidFill>
                <a:srgbClr val="000000"/>
              </a:solidFill>
              <a:latin typeface="Calibri"/>
              <a:ea typeface="Calibri"/>
              <a:cs typeface="Calibri"/>
              <a:sym typeface="Calibri"/>
            </a:endParaRPr>
          </a:p>
        </p:txBody>
      </p:sp>
      <p:sp>
        <p:nvSpPr>
          <p:cNvPr id="468" name="Google Shape;468;p31"/>
          <p:cNvSpPr/>
          <p:nvPr/>
        </p:nvSpPr>
        <p:spPr>
          <a:xfrm>
            <a:off x="2418147" y="5071258"/>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5</a:t>
            </a:r>
            <a:endParaRPr sz="2133" b="0" i="0" u="none" strike="noStrike" cap="none">
              <a:solidFill>
                <a:srgbClr val="000000"/>
              </a:solidFill>
              <a:latin typeface="Calibri"/>
              <a:ea typeface="Calibri"/>
              <a:cs typeface="Calibri"/>
              <a:sym typeface="Calibri"/>
            </a:endParaRPr>
          </a:p>
        </p:txBody>
      </p:sp>
      <p:sp>
        <p:nvSpPr>
          <p:cNvPr id="469" name="Google Shape;469;p31"/>
          <p:cNvSpPr/>
          <p:nvPr/>
        </p:nvSpPr>
        <p:spPr>
          <a:xfrm>
            <a:off x="3561068" y="5319997"/>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6</a:t>
            </a:r>
            <a:endParaRPr sz="2133" b="0" i="0" u="none" strike="noStrike" cap="none">
              <a:solidFill>
                <a:srgbClr val="000000"/>
              </a:solidFill>
              <a:latin typeface="Calibri"/>
              <a:ea typeface="Calibri"/>
              <a:cs typeface="Calibri"/>
              <a:sym typeface="Calibri"/>
            </a:endParaRPr>
          </a:p>
        </p:txBody>
      </p:sp>
      <p:sp>
        <p:nvSpPr>
          <p:cNvPr id="470" name="Google Shape;470;p31"/>
          <p:cNvSpPr/>
          <p:nvPr/>
        </p:nvSpPr>
        <p:spPr>
          <a:xfrm>
            <a:off x="4252334" y="4276076"/>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7</a:t>
            </a:r>
            <a:endParaRPr sz="2133" b="0" i="0" u="none" strike="noStrike" cap="none">
              <a:solidFill>
                <a:srgbClr val="000000"/>
              </a:solidFill>
              <a:latin typeface="Calibri"/>
              <a:ea typeface="Calibri"/>
              <a:cs typeface="Calibri"/>
              <a:sym typeface="Calibri"/>
            </a:endParaRPr>
          </a:p>
        </p:txBody>
      </p:sp>
      <p:sp>
        <p:nvSpPr>
          <p:cNvPr id="471" name="Google Shape;471;p31"/>
          <p:cNvSpPr/>
          <p:nvPr/>
        </p:nvSpPr>
        <p:spPr>
          <a:xfrm>
            <a:off x="2082013" y="6009123"/>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8</a:t>
            </a:r>
            <a:endParaRPr sz="2133" b="0" i="0" u="none" strike="noStrike" cap="none">
              <a:solidFill>
                <a:srgbClr val="000000"/>
              </a:solidFill>
              <a:latin typeface="Calibri"/>
              <a:ea typeface="Calibri"/>
              <a:cs typeface="Calibri"/>
              <a:sym typeface="Calibri"/>
            </a:endParaRPr>
          </a:p>
        </p:txBody>
      </p:sp>
      <p:cxnSp>
        <p:nvCxnSpPr>
          <p:cNvPr id="472" name="Google Shape;472;p31"/>
          <p:cNvCxnSpPr>
            <a:stCxn id="464" idx="2"/>
            <a:endCxn id="465" idx="0"/>
          </p:cNvCxnSpPr>
          <p:nvPr/>
        </p:nvCxnSpPr>
        <p:spPr>
          <a:xfrm>
            <a:off x="1336953" y="4433139"/>
            <a:ext cx="151200" cy="488100"/>
          </a:xfrm>
          <a:prstGeom prst="straightConnector1">
            <a:avLst/>
          </a:prstGeom>
          <a:noFill/>
          <a:ln w="19050" cap="flat" cmpd="sng">
            <a:solidFill>
              <a:schemeClr val="dk2"/>
            </a:solidFill>
            <a:prstDash val="solid"/>
            <a:round/>
            <a:headEnd type="none" w="sm" len="sm"/>
            <a:tailEnd type="none" w="sm" len="sm"/>
          </a:ln>
        </p:spPr>
      </p:cxnSp>
      <p:cxnSp>
        <p:nvCxnSpPr>
          <p:cNvPr id="473" name="Google Shape;473;p31"/>
          <p:cNvCxnSpPr>
            <a:stCxn id="464" idx="3"/>
            <a:endCxn id="467" idx="1"/>
          </p:cNvCxnSpPr>
          <p:nvPr/>
        </p:nvCxnSpPr>
        <p:spPr>
          <a:xfrm rot="10800000" flipH="1">
            <a:off x="1548553" y="4041939"/>
            <a:ext cx="778200" cy="222600"/>
          </a:xfrm>
          <a:prstGeom prst="straightConnector1">
            <a:avLst/>
          </a:prstGeom>
          <a:noFill/>
          <a:ln w="19050" cap="flat" cmpd="sng">
            <a:solidFill>
              <a:schemeClr val="dk2"/>
            </a:solidFill>
            <a:prstDash val="solid"/>
            <a:round/>
            <a:headEnd type="none" w="sm" len="sm"/>
            <a:tailEnd type="none" w="sm" len="sm"/>
          </a:ln>
        </p:spPr>
      </p:cxnSp>
      <p:cxnSp>
        <p:nvCxnSpPr>
          <p:cNvPr id="474" name="Google Shape;474;p31"/>
          <p:cNvCxnSpPr>
            <a:stCxn id="466" idx="2"/>
            <a:endCxn id="467" idx="0"/>
          </p:cNvCxnSpPr>
          <p:nvPr/>
        </p:nvCxnSpPr>
        <p:spPr>
          <a:xfrm flipH="1">
            <a:off x="2538578" y="3380930"/>
            <a:ext cx="337500" cy="492300"/>
          </a:xfrm>
          <a:prstGeom prst="straightConnector1">
            <a:avLst/>
          </a:prstGeom>
          <a:noFill/>
          <a:ln w="19050" cap="flat" cmpd="sng">
            <a:solidFill>
              <a:schemeClr val="dk2"/>
            </a:solidFill>
            <a:prstDash val="solid"/>
            <a:round/>
            <a:headEnd type="none" w="sm" len="sm"/>
            <a:tailEnd type="none" w="sm" len="sm"/>
          </a:ln>
        </p:spPr>
      </p:cxnSp>
      <p:cxnSp>
        <p:nvCxnSpPr>
          <p:cNvPr id="475" name="Google Shape;475;p31"/>
          <p:cNvCxnSpPr>
            <a:stCxn id="469" idx="0"/>
            <a:endCxn id="470" idx="2"/>
          </p:cNvCxnSpPr>
          <p:nvPr/>
        </p:nvCxnSpPr>
        <p:spPr>
          <a:xfrm rot="10800000" flipH="1">
            <a:off x="3772668" y="4613197"/>
            <a:ext cx="691200" cy="706800"/>
          </a:xfrm>
          <a:prstGeom prst="straightConnector1">
            <a:avLst/>
          </a:prstGeom>
          <a:noFill/>
          <a:ln w="19050" cap="flat" cmpd="sng">
            <a:solidFill>
              <a:schemeClr val="dk2"/>
            </a:solidFill>
            <a:prstDash val="solid"/>
            <a:round/>
            <a:headEnd type="none" w="sm" len="sm"/>
            <a:tailEnd type="none" w="sm" len="sm"/>
          </a:ln>
        </p:spPr>
      </p:cxnSp>
      <p:cxnSp>
        <p:nvCxnSpPr>
          <p:cNvPr id="476" name="Google Shape;476;p31"/>
          <p:cNvCxnSpPr>
            <a:stCxn id="469" idx="1"/>
            <a:endCxn id="468" idx="3"/>
          </p:cNvCxnSpPr>
          <p:nvPr/>
        </p:nvCxnSpPr>
        <p:spPr>
          <a:xfrm rot="10800000">
            <a:off x="2841368" y="5239897"/>
            <a:ext cx="719700" cy="248700"/>
          </a:xfrm>
          <a:prstGeom prst="straightConnector1">
            <a:avLst/>
          </a:prstGeom>
          <a:noFill/>
          <a:ln w="19050" cap="flat" cmpd="sng">
            <a:solidFill>
              <a:schemeClr val="dk2"/>
            </a:solidFill>
            <a:prstDash val="solid"/>
            <a:round/>
            <a:headEnd type="none" w="sm" len="sm"/>
            <a:tailEnd type="none" w="sm" len="sm"/>
          </a:ln>
        </p:spPr>
      </p:cxnSp>
      <p:cxnSp>
        <p:nvCxnSpPr>
          <p:cNvPr id="477" name="Google Shape;477;p31"/>
          <p:cNvCxnSpPr>
            <a:stCxn id="465" idx="3"/>
            <a:endCxn id="468" idx="1"/>
          </p:cNvCxnSpPr>
          <p:nvPr/>
        </p:nvCxnSpPr>
        <p:spPr>
          <a:xfrm>
            <a:off x="1699832" y="5089845"/>
            <a:ext cx="718200" cy="150000"/>
          </a:xfrm>
          <a:prstGeom prst="straightConnector1">
            <a:avLst/>
          </a:prstGeom>
          <a:noFill/>
          <a:ln w="19050" cap="flat" cmpd="sng">
            <a:solidFill>
              <a:schemeClr val="dk2"/>
            </a:solidFill>
            <a:prstDash val="solid"/>
            <a:round/>
            <a:headEnd type="none" w="sm" len="sm"/>
            <a:tailEnd type="none" w="sm" len="sm"/>
          </a:ln>
        </p:spPr>
      </p:cxnSp>
      <p:cxnSp>
        <p:nvCxnSpPr>
          <p:cNvPr id="478" name="Google Shape;478;p31"/>
          <p:cNvCxnSpPr>
            <a:stCxn id="468" idx="2"/>
            <a:endCxn id="471" idx="0"/>
          </p:cNvCxnSpPr>
          <p:nvPr/>
        </p:nvCxnSpPr>
        <p:spPr>
          <a:xfrm flipH="1">
            <a:off x="2293747" y="5408458"/>
            <a:ext cx="336000" cy="600600"/>
          </a:xfrm>
          <a:prstGeom prst="straightConnector1">
            <a:avLst/>
          </a:prstGeom>
          <a:noFill/>
          <a:ln w="19050" cap="flat" cmpd="sng">
            <a:solidFill>
              <a:schemeClr val="dk2"/>
            </a:solidFill>
            <a:prstDash val="solid"/>
            <a:round/>
            <a:headEnd type="none" w="sm" len="sm"/>
            <a:tailEnd type="none" w="sm" len="sm"/>
          </a:ln>
        </p:spPr>
      </p:cxnSp>
      <p:sp>
        <p:nvSpPr>
          <p:cNvPr id="479" name="Google Shape;479;p31"/>
          <p:cNvSpPr txBox="1"/>
          <p:nvPr/>
        </p:nvSpPr>
        <p:spPr>
          <a:xfrm>
            <a:off x="85543" y="4010145"/>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480" name="Google Shape;480;p31"/>
          <p:cNvSpPr txBox="1"/>
          <p:nvPr/>
        </p:nvSpPr>
        <p:spPr>
          <a:xfrm>
            <a:off x="842036" y="3481104"/>
            <a:ext cx="10134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3"/>
                </a:solidFill>
                <a:latin typeface="Quattrocento Sans"/>
                <a:ea typeface="Quattrocento Sans"/>
                <a:cs typeface="Quattrocento Sans"/>
                <a:sym typeface="Quattrocento Sans"/>
              </a:rPr>
              <a:t>VISITED</a:t>
            </a:r>
            <a:endParaRPr>
              <a:solidFill>
                <a:srgbClr val="4C3283"/>
              </a:solidFill>
            </a:endParaRPr>
          </a:p>
        </p:txBody>
      </p:sp>
      <p:sp>
        <p:nvSpPr>
          <p:cNvPr id="481" name="Google Shape;481;p31"/>
          <p:cNvSpPr/>
          <p:nvPr/>
        </p:nvSpPr>
        <p:spPr>
          <a:xfrm>
            <a:off x="3302856" y="4203677"/>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9</a:t>
            </a:r>
            <a:endParaRPr sz="2133" b="0" i="0" u="none" strike="noStrike" cap="none">
              <a:solidFill>
                <a:srgbClr val="000000"/>
              </a:solidFill>
              <a:latin typeface="Calibri"/>
              <a:ea typeface="Calibri"/>
              <a:cs typeface="Calibri"/>
              <a:sym typeface="Calibri"/>
            </a:endParaRPr>
          </a:p>
        </p:txBody>
      </p:sp>
      <p:cxnSp>
        <p:nvCxnSpPr>
          <p:cNvPr id="482" name="Google Shape;482;p31"/>
          <p:cNvCxnSpPr>
            <a:stCxn id="469" idx="0"/>
            <a:endCxn id="481" idx="2"/>
          </p:cNvCxnSpPr>
          <p:nvPr/>
        </p:nvCxnSpPr>
        <p:spPr>
          <a:xfrm rot="10800000">
            <a:off x="3514368" y="4540897"/>
            <a:ext cx="258300" cy="779100"/>
          </a:xfrm>
          <a:prstGeom prst="straightConnector1">
            <a:avLst/>
          </a:prstGeom>
          <a:noFill/>
          <a:ln w="19050" cap="flat" cmpd="sng">
            <a:solidFill>
              <a:schemeClr val="dk2"/>
            </a:solidFill>
            <a:prstDash val="solid"/>
            <a:round/>
            <a:headEnd type="none" w="sm" len="sm"/>
            <a:tailEnd type="none" w="sm" len="sm"/>
          </a:ln>
        </p:spPr>
      </p:cxnSp>
      <p:sp>
        <p:nvSpPr>
          <p:cNvPr id="483" name="Google Shape;483;p31"/>
          <p:cNvSpPr/>
          <p:nvPr/>
        </p:nvSpPr>
        <p:spPr>
          <a:xfrm>
            <a:off x="1075351" y="4040907"/>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4" name="Google Shape;484;p31"/>
          <p:cNvSpPr/>
          <p:nvPr/>
        </p:nvSpPr>
        <p:spPr>
          <a:xfrm>
            <a:off x="1244568" y="4866195"/>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5" name="Google Shape;485;p31"/>
          <p:cNvSpPr/>
          <p:nvPr/>
        </p:nvSpPr>
        <p:spPr>
          <a:xfrm>
            <a:off x="2007229" y="5936248"/>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6" name="Google Shape;486;p31"/>
          <p:cNvSpPr/>
          <p:nvPr/>
        </p:nvSpPr>
        <p:spPr>
          <a:xfrm>
            <a:off x="2338110" y="4998383"/>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7" name="Google Shape;487;p31"/>
          <p:cNvSpPr/>
          <p:nvPr/>
        </p:nvSpPr>
        <p:spPr>
          <a:xfrm>
            <a:off x="3511081" y="5264947"/>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8" name="Google Shape;488;p31"/>
          <p:cNvSpPr/>
          <p:nvPr/>
        </p:nvSpPr>
        <p:spPr>
          <a:xfrm>
            <a:off x="3253216" y="4148615"/>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9" name="Google Shape;489;p31"/>
          <p:cNvSpPr/>
          <p:nvPr/>
        </p:nvSpPr>
        <p:spPr>
          <a:xfrm>
            <a:off x="4202320" y="4221026"/>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90" name="Google Shape;490;p31"/>
          <p:cNvSpPr/>
          <p:nvPr/>
        </p:nvSpPr>
        <p:spPr>
          <a:xfrm>
            <a:off x="2254116" y="3798844"/>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91" name="Google Shape;491;p31"/>
          <p:cNvSpPr/>
          <p:nvPr/>
        </p:nvSpPr>
        <p:spPr>
          <a:xfrm>
            <a:off x="2614465" y="2987742"/>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492" name="Google Shape;492;p31"/>
          <p:cNvCxnSpPr>
            <a:stCxn id="467" idx="2"/>
            <a:endCxn id="468" idx="0"/>
          </p:cNvCxnSpPr>
          <p:nvPr/>
        </p:nvCxnSpPr>
        <p:spPr>
          <a:xfrm>
            <a:off x="2538479" y="4210426"/>
            <a:ext cx="91200" cy="860700"/>
          </a:xfrm>
          <a:prstGeom prst="straightConnector1">
            <a:avLst/>
          </a:prstGeom>
          <a:noFill/>
          <a:ln w="19050" cap="flat" cmpd="sng">
            <a:solidFill>
              <a:schemeClr val="dk2"/>
            </a:solidFill>
            <a:prstDash val="solid"/>
            <a:round/>
            <a:headEnd type="none" w="sm" len="sm"/>
            <a:tailEnd type="none" w="sm" len="sm"/>
          </a:ln>
        </p:spPr>
      </p:cxnSp>
      <p:graphicFrame>
        <p:nvGraphicFramePr>
          <p:cNvPr id="493" name="Google Shape;493;p31"/>
          <p:cNvGraphicFramePr/>
          <p:nvPr/>
        </p:nvGraphicFramePr>
        <p:xfrm>
          <a:off x="730272" y="1742789"/>
          <a:ext cx="4643000" cy="568550"/>
        </p:xfrm>
        <a:graphic>
          <a:graphicData uri="http://schemas.openxmlformats.org/drawingml/2006/table">
            <a:tbl>
              <a:tblPr firstRow="1" bandRow="1">
                <a:noFill/>
                <a:tableStyleId>{C6F4A71E-2EC3-4D22-9284-7B01D5CB0B2A}</a:tableStyleId>
              </a:tblPr>
              <a:tblGrid>
                <a:gridCol w="4643000">
                  <a:extLst>
                    <a:ext uri="{9D8B030D-6E8A-4147-A177-3AD203B41FA5}">
                      <a16:colId xmlns:a16="http://schemas.microsoft.com/office/drawing/2014/main" val="20000"/>
                    </a:ext>
                  </a:extLst>
                </a:gridCol>
              </a:tblGrid>
              <a:tr h="56855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solidFill>
                        <a:schemeClr val="accent5"/>
                      </a:solidFill>
                      <a:prstDash val="solid"/>
                      <a:round/>
                      <a:headEnd type="none" w="sm" len="sm"/>
                      <a:tailEnd type="none" w="sm" len="sm"/>
                    </a:lnT>
                    <a:lnB w="38100" cap="flat" cmpd="sng">
                      <a:solidFill>
                        <a:schemeClr val="accent5"/>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494" name="Google Shape;494;p31"/>
          <p:cNvSpPr txBox="1"/>
          <p:nvPr/>
        </p:nvSpPr>
        <p:spPr>
          <a:xfrm>
            <a:off x="1382316" y="1842981"/>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1</a:t>
            </a:r>
            <a:endParaRPr/>
          </a:p>
        </p:txBody>
      </p:sp>
      <p:sp>
        <p:nvSpPr>
          <p:cNvPr id="495" name="Google Shape;495;p31"/>
          <p:cNvSpPr/>
          <p:nvPr/>
        </p:nvSpPr>
        <p:spPr>
          <a:xfrm>
            <a:off x="461913" y="1888452"/>
            <a:ext cx="268359" cy="277219"/>
          </a:xfrm>
          <a:prstGeom prst="left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96" name="Google Shape;496;p31"/>
          <p:cNvSpPr/>
          <p:nvPr/>
        </p:nvSpPr>
        <p:spPr>
          <a:xfrm>
            <a:off x="5373277" y="1886297"/>
            <a:ext cx="268359" cy="277219"/>
          </a:xfrm>
          <a:prstGeom prst="left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97" name="Google Shape;497;p31"/>
          <p:cNvSpPr txBox="1"/>
          <p:nvPr/>
        </p:nvSpPr>
        <p:spPr>
          <a:xfrm>
            <a:off x="1770709" y="1845698"/>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2</a:t>
            </a:r>
            <a:endParaRPr/>
          </a:p>
        </p:txBody>
      </p:sp>
      <p:sp>
        <p:nvSpPr>
          <p:cNvPr id="498" name="Google Shape;498;p31"/>
          <p:cNvSpPr txBox="1"/>
          <p:nvPr/>
        </p:nvSpPr>
        <p:spPr>
          <a:xfrm>
            <a:off x="2150257" y="1846459"/>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4</a:t>
            </a:r>
            <a:endParaRPr/>
          </a:p>
        </p:txBody>
      </p:sp>
      <p:sp>
        <p:nvSpPr>
          <p:cNvPr id="499" name="Google Shape;499;p31"/>
          <p:cNvSpPr txBox="1"/>
          <p:nvPr/>
        </p:nvSpPr>
        <p:spPr>
          <a:xfrm>
            <a:off x="2534704" y="1843010"/>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5</a:t>
            </a:r>
            <a:endParaRPr/>
          </a:p>
        </p:txBody>
      </p:sp>
      <p:sp>
        <p:nvSpPr>
          <p:cNvPr id="500" name="Google Shape;500;p31"/>
          <p:cNvSpPr txBox="1"/>
          <p:nvPr/>
        </p:nvSpPr>
        <p:spPr>
          <a:xfrm>
            <a:off x="2923097" y="1845727"/>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3</a:t>
            </a:r>
            <a:endParaRPr/>
          </a:p>
        </p:txBody>
      </p:sp>
      <p:sp>
        <p:nvSpPr>
          <p:cNvPr id="501" name="Google Shape;501;p31"/>
          <p:cNvSpPr txBox="1"/>
          <p:nvPr/>
        </p:nvSpPr>
        <p:spPr>
          <a:xfrm>
            <a:off x="3302645" y="1846488"/>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6</a:t>
            </a:r>
            <a:endParaRPr/>
          </a:p>
        </p:txBody>
      </p:sp>
      <p:sp>
        <p:nvSpPr>
          <p:cNvPr id="502" name="Google Shape;502;p31"/>
          <p:cNvSpPr txBox="1"/>
          <p:nvPr/>
        </p:nvSpPr>
        <p:spPr>
          <a:xfrm>
            <a:off x="3696197" y="1842981"/>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8</a:t>
            </a:r>
            <a:endParaRPr/>
          </a:p>
        </p:txBody>
      </p:sp>
      <p:sp>
        <p:nvSpPr>
          <p:cNvPr id="503" name="Google Shape;503;p31"/>
          <p:cNvSpPr txBox="1"/>
          <p:nvPr/>
        </p:nvSpPr>
        <p:spPr>
          <a:xfrm>
            <a:off x="4084590" y="1845698"/>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9</a:t>
            </a:r>
            <a:endParaRPr/>
          </a:p>
        </p:txBody>
      </p:sp>
      <p:sp>
        <p:nvSpPr>
          <p:cNvPr id="504" name="Google Shape;504;p31"/>
          <p:cNvSpPr txBox="1"/>
          <p:nvPr/>
        </p:nvSpPr>
        <p:spPr>
          <a:xfrm>
            <a:off x="4464138" y="1846459"/>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7</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3"/>
                                        </p:tgtEl>
                                        <p:attrNameLst>
                                          <p:attrName>style.visibility</p:attrName>
                                        </p:attrNameLst>
                                      </p:cBhvr>
                                      <p:to>
                                        <p:strVal val="visible"/>
                                      </p:to>
                                    </p:set>
                                    <p:animEffect transition="in" filter="fade">
                                      <p:cBhvr>
                                        <p:cTn id="7" dur="500"/>
                                        <p:tgtEl>
                                          <p:spTgt spid="483"/>
                                        </p:tgtEl>
                                      </p:cBhvr>
                                    </p:animEffect>
                                  </p:childTnLst>
                                </p:cTn>
                              </p:par>
                              <p:par>
                                <p:cTn id="8" presetID="10" presetClass="entr" presetSubtype="0" fill="hold" nodeType="withEffect">
                                  <p:stCondLst>
                                    <p:cond delay="0"/>
                                  </p:stCondLst>
                                  <p:childTnLst>
                                    <p:set>
                                      <p:cBhvr>
                                        <p:cTn id="9" dur="1" fill="hold">
                                          <p:stCondLst>
                                            <p:cond delay="0"/>
                                          </p:stCondLst>
                                        </p:cTn>
                                        <p:tgtEl>
                                          <p:spTgt spid="494"/>
                                        </p:tgtEl>
                                        <p:attrNameLst>
                                          <p:attrName>style.visibility</p:attrName>
                                        </p:attrNameLst>
                                      </p:cBhvr>
                                      <p:to>
                                        <p:strVal val="visible"/>
                                      </p:to>
                                    </p:set>
                                    <p:animEffect transition="in" filter="fade">
                                      <p:cBhvr>
                                        <p:cTn id="10" dur="500"/>
                                        <p:tgtEl>
                                          <p:spTgt spid="49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xit" presetSubtype="8" fill="hold" nodeType="clickEffect">
                                  <p:stCondLst>
                                    <p:cond delay="0"/>
                                  </p:stCondLst>
                                  <p:childTnLst>
                                    <p:anim calcmode="lin" valueType="num">
                                      <p:cBhvr additive="base">
                                        <p:cTn id="14" dur="500"/>
                                        <p:tgtEl>
                                          <p:spTgt spid="494"/>
                                        </p:tgtEl>
                                        <p:attrNameLst>
                                          <p:attrName>ppt_x</p:attrName>
                                        </p:attrNameLst>
                                      </p:cBhvr>
                                      <p:tavLst>
                                        <p:tav tm="0">
                                          <p:val>
                                            <p:strVal val="#ppt_x"/>
                                          </p:val>
                                        </p:tav>
                                        <p:tav tm="100000">
                                          <p:val>
                                            <p:strVal val="#ppt_x-1"/>
                                          </p:val>
                                        </p:tav>
                                      </p:tavLst>
                                    </p:anim>
                                    <p:set>
                                      <p:cBhvr>
                                        <p:cTn id="15" dur="1" fill="hold">
                                          <p:stCondLst>
                                            <p:cond delay="500"/>
                                          </p:stCondLst>
                                        </p:cTn>
                                        <p:tgtEl>
                                          <p:spTgt spid="494"/>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497"/>
                                        </p:tgtEl>
                                        <p:attrNameLst>
                                          <p:attrName>style.visibility</p:attrName>
                                        </p:attrNameLst>
                                      </p:cBhvr>
                                      <p:to>
                                        <p:strVal val="visible"/>
                                      </p:to>
                                    </p:set>
                                    <p:animEffect transition="in" filter="fade">
                                      <p:cBhvr>
                                        <p:cTn id="19" dur="500"/>
                                        <p:tgtEl>
                                          <p:spTgt spid="497"/>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484"/>
                                        </p:tgtEl>
                                        <p:attrNameLst>
                                          <p:attrName>style.visibility</p:attrName>
                                        </p:attrNameLst>
                                      </p:cBhvr>
                                      <p:to>
                                        <p:strVal val="visible"/>
                                      </p:to>
                                    </p:set>
                                    <p:animEffect transition="in" filter="fade">
                                      <p:cBhvr>
                                        <p:cTn id="23" dur="500"/>
                                        <p:tgtEl>
                                          <p:spTgt spid="484"/>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498"/>
                                        </p:tgtEl>
                                        <p:attrNameLst>
                                          <p:attrName>style.visibility</p:attrName>
                                        </p:attrNameLst>
                                      </p:cBhvr>
                                      <p:to>
                                        <p:strVal val="visible"/>
                                      </p:to>
                                    </p:set>
                                    <p:animEffect transition="in" filter="fade">
                                      <p:cBhvr>
                                        <p:cTn id="27" dur="500"/>
                                        <p:tgtEl>
                                          <p:spTgt spid="498"/>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490"/>
                                        </p:tgtEl>
                                        <p:attrNameLst>
                                          <p:attrName>style.visibility</p:attrName>
                                        </p:attrNameLst>
                                      </p:cBhvr>
                                      <p:to>
                                        <p:strVal val="visible"/>
                                      </p:to>
                                    </p:set>
                                    <p:animEffect transition="in" filter="fade">
                                      <p:cBhvr>
                                        <p:cTn id="31" dur="500"/>
                                        <p:tgtEl>
                                          <p:spTgt spid="490"/>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xit" presetSubtype="8" fill="hold" nodeType="clickEffect">
                                  <p:stCondLst>
                                    <p:cond delay="0"/>
                                  </p:stCondLst>
                                  <p:childTnLst>
                                    <p:anim calcmode="lin" valueType="num">
                                      <p:cBhvr additive="base">
                                        <p:cTn id="35" dur="500"/>
                                        <p:tgtEl>
                                          <p:spTgt spid="497"/>
                                        </p:tgtEl>
                                        <p:attrNameLst>
                                          <p:attrName>ppt_x</p:attrName>
                                        </p:attrNameLst>
                                      </p:cBhvr>
                                      <p:tavLst>
                                        <p:tav tm="0">
                                          <p:val>
                                            <p:strVal val="#ppt_x"/>
                                          </p:val>
                                        </p:tav>
                                        <p:tav tm="100000">
                                          <p:val>
                                            <p:strVal val="#ppt_x-1"/>
                                          </p:val>
                                        </p:tav>
                                      </p:tavLst>
                                    </p:anim>
                                    <p:set>
                                      <p:cBhvr>
                                        <p:cTn id="36" dur="1" fill="hold">
                                          <p:stCondLst>
                                            <p:cond delay="500"/>
                                          </p:stCondLst>
                                        </p:cTn>
                                        <p:tgtEl>
                                          <p:spTgt spid="497"/>
                                        </p:tgtEl>
                                        <p:attrNameLst>
                                          <p:attrName>style.visibility</p:attrName>
                                        </p:attrNameLst>
                                      </p:cBhvr>
                                      <p:to>
                                        <p:strVal val="hidden"/>
                                      </p:to>
                                    </p:se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499"/>
                                        </p:tgtEl>
                                        <p:attrNameLst>
                                          <p:attrName>style.visibility</p:attrName>
                                        </p:attrNameLst>
                                      </p:cBhvr>
                                      <p:to>
                                        <p:strVal val="visible"/>
                                      </p:to>
                                    </p:set>
                                    <p:animEffect transition="in" filter="fade">
                                      <p:cBhvr>
                                        <p:cTn id="40" dur="500"/>
                                        <p:tgtEl>
                                          <p:spTgt spid="499"/>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486"/>
                                        </p:tgtEl>
                                        <p:attrNameLst>
                                          <p:attrName>style.visibility</p:attrName>
                                        </p:attrNameLst>
                                      </p:cBhvr>
                                      <p:to>
                                        <p:strVal val="visible"/>
                                      </p:to>
                                    </p:set>
                                    <p:animEffect transition="in" filter="fade">
                                      <p:cBhvr>
                                        <p:cTn id="44" dur="500"/>
                                        <p:tgtEl>
                                          <p:spTgt spid="486"/>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xit" presetSubtype="8" fill="hold" nodeType="clickEffect">
                                  <p:stCondLst>
                                    <p:cond delay="0"/>
                                  </p:stCondLst>
                                  <p:childTnLst>
                                    <p:anim calcmode="lin" valueType="num">
                                      <p:cBhvr additive="base">
                                        <p:cTn id="48" dur="500"/>
                                        <p:tgtEl>
                                          <p:spTgt spid="498"/>
                                        </p:tgtEl>
                                        <p:attrNameLst>
                                          <p:attrName>ppt_x</p:attrName>
                                        </p:attrNameLst>
                                      </p:cBhvr>
                                      <p:tavLst>
                                        <p:tav tm="0">
                                          <p:val>
                                            <p:strVal val="#ppt_x"/>
                                          </p:val>
                                        </p:tav>
                                        <p:tav tm="100000">
                                          <p:val>
                                            <p:strVal val="#ppt_x-1"/>
                                          </p:val>
                                        </p:tav>
                                      </p:tavLst>
                                    </p:anim>
                                    <p:set>
                                      <p:cBhvr>
                                        <p:cTn id="49" dur="1" fill="hold">
                                          <p:stCondLst>
                                            <p:cond delay="500"/>
                                          </p:stCondLst>
                                        </p:cTn>
                                        <p:tgtEl>
                                          <p:spTgt spid="498"/>
                                        </p:tgtEl>
                                        <p:attrNameLst>
                                          <p:attrName>style.visibility</p:attrName>
                                        </p:attrNameLst>
                                      </p:cBhvr>
                                      <p:to>
                                        <p:strVal val="hidden"/>
                                      </p:to>
                                    </p:se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500"/>
                                        </p:tgtEl>
                                        <p:attrNameLst>
                                          <p:attrName>style.visibility</p:attrName>
                                        </p:attrNameLst>
                                      </p:cBhvr>
                                      <p:to>
                                        <p:strVal val="visible"/>
                                      </p:to>
                                    </p:set>
                                    <p:animEffect transition="in" filter="fade">
                                      <p:cBhvr>
                                        <p:cTn id="53" dur="500"/>
                                        <p:tgtEl>
                                          <p:spTgt spid="500"/>
                                        </p:tgtEl>
                                      </p:cBhvr>
                                    </p:animEffect>
                                  </p:childTnLst>
                                </p:cTn>
                              </p:par>
                            </p:childTnLst>
                          </p:cTn>
                        </p:par>
                        <p:par>
                          <p:cTn id="54" fill="hold">
                            <p:stCondLst>
                              <p:cond delay="1000"/>
                            </p:stCondLst>
                            <p:childTnLst>
                              <p:par>
                                <p:cTn id="55" presetID="10" presetClass="entr" presetSubtype="0" fill="hold" nodeType="afterEffect">
                                  <p:stCondLst>
                                    <p:cond delay="0"/>
                                  </p:stCondLst>
                                  <p:childTnLst>
                                    <p:set>
                                      <p:cBhvr>
                                        <p:cTn id="56" dur="1" fill="hold">
                                          <p:stCondLst>
                                            <p:cond delay="0"/>
                                          </p:stCondLst>
                                        </p:cTn>
                                        <p:tgtEl>
                                          <p:spTgt spid="491"/>
                                        </p:tgtEl>
                                        <p:attrNameLst>
                                          <p:attrName>style.visibility</p:attrName>
                                        </p:attrNameLst>
                                      </p:cBhvr>
                                      <p:to>
                                        <p:strVal val="visible"/>
                                      </p:to>
                                    </p:set>
                                    <p:animEffect transition="in" filter="fade">
                                      <p:cBhvr>
                                        <p:cTn id="57" dur="500"/>
                                        <p:tgtEl>
                                          <p:spTgt spid="491"/>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xit" presetSubtype="8" fill="hold" nodeType="clickEffect">
                                  <p:stCondLst>
                                    <p:cond delay="0"/>
                                  </p:stCondLst>
                                  <p:childTnLst>
                                    <p:anim calcmode="lin" valueType="num">
                                      <p:cBhvr additive="base">
                                        <p:cTn id="61" dur="500"/>
                                        <p:tgtEl>
                                          <p:spTgt spid="499"/>
                                        </p:tgtEl>
                                        <p:attrNameLst>
                                          <p:attrName>ppt_x</p:attrName>
                                        </p:attrNameLst>
                                      </p:cBhvr>
                                      <p:tavLst>
                                        <p:tav tm="0">
                                          <p:val>
                                            <p:strVal val="#ppt_x"/>
                                          </p:val>
                                        </p:tav>
                                        <p:tav tm="100000">
                                          <p:val>
                                            <p:strVal val="#ppt_x-1"/>
                                          </p:val>
                                        </p:tav>
                                      </p:tavLst>
                                    </p:anim>
                                    <p:set>
                                      <p:cBhvr>
                                        <p:cTn id="62" dur="1" fill="hold">
                                          <p:stCondLst>
                                            <p:cond delay="500"/>
                                          </p:stCondLst>
                                        </p:cTn>
                                        <p:tgtEl>
                                          <p:spTgt spid="499"/>
                                        </p:tgtEl>
                                        <p:attrNameLst>
                                          <p:attrName>style.visibility</p:attrName>
                                        </p:attrNameLst>
                                      </p:cBhvr>
                                      <p:to>
                                        <p:strVal val="hidden"/>
                                      </p:to>
                                    </p:se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501"/>
                                        </p:tgtEl>
                                        <p:attrNameLst>
                                          <p:attrName>style.visibility</p:attrName>
                                        </p:attrNameLst>
                                      </p:cBhvr>
                                      <p:to>
                                        <p:strVal val="visible"/>
                                      </p:to>
                                    </p:set>
                                    <p:animEffect transition="in" filter="fade">
                                      <p:cBhvr>
                                        <p:cTn id="66" dur="500"/>
                                        <p:tgtEl>
                                          <p:spTgt spid="501"/>
                                        </p:tgtEl>
                                      </p:cBhvr>
                                    </p:animEffect>
                                  </p:childTnLst>
                                </p:cTn>
                              </p:par>
                            </p:childTnLst>
                          </p:cTn>
                        </p:par>
                        <p:par>
                          <p:cTn id="67" fill="hold">
                            <p:stCondLst>
                              <p:cond delay="1000"/>
                            </p:stCondLst>
                            <p:childTnLst>
                              <p:par>
                                <p:cTn id="68" presetID="10" presetClass="entr" presetSubtype="0" fill="hold" nodeType="afterEffect">
                                  <p:stCondLst>
                                    <p:cond delay="0"/>
                                  </p:stCondLst>
                                  <p:childTnLst>
                                    <p:set>
                                      <p:cBhvr>
                                        <p:cTn id="69" dur="1" fill="hold">
                                          <p:stCondLst>
                                            <p:cond delay="0"/>
                                          </p:stCondLst>
                                        </p:cTn>
                                        <p:tgtEl>
                                          <p:spTgt spid="487"/>
                                        </p:tgtEl>
                                        <p:attrNameLst>
                                          <p:attrName>style.visibility</p:attrName>
                                        </p:attrNameLst>
                                      </p:cBhvr>
                                      <p:to>
                                        <p:strVal val="visible"/>
                                      </p:to>
                                    </p:set>
                                    <p:animEffect transition="in" filter="fade">
                                      <p:cBhvr>
                                        <p:cTn id="70" dur="500"/>
                                        <p:tgtEl>
                                          <p:spTgt spid="487"/>
                                        </p:tgtEl>
                                      </p:cBhvr>
                                    </p:animEffect>
                                  </p:childTnLst>
                                </p:cTn>
                              </p:par>
                            </p:childTnLst>
                          </p:cTn>
                        </p:par>
                        <p:par>
                          <p:cTn id="71" fill="hold">
                            <p:stCondLst>
                              <p:cond delay="1500"/>
                            </p:stCondLst>
                            <p:childTnLst>
                              <p:par>
                                <p:cTn id="72" presetID="10" presetClass="entr" presetSubtype="0" fill="hold" nodeType="afterEffect">
                                  <p:stCondLst>
                                    <p:cond delay="0"/>
                                  </p:stCondLst>
                                  <p:childTnLst>
                                    <p:set>
                                      <p:cBhvr>
                                        <p:cTn id="73" dur="1" fill="hold">
                                          <p:stCondLst>
                                            <p:cond delay="0"/>
                                          </p:stCondLst>
                                        </p:cTn>
                                        <p:tgtEl>
                                          <p:spTgt spid="502"/>
                                        </p:tgtEl>
                                        <p:attrNameLst>
                                          <p:attrName>style.visibility</p:attrName>
                                        </p:attrNameLst>
                                      </p:cBhvr>
                                      <p:to>
                                        <p:strVal val="visible"/>
                                      </p:to>
                                    </p:set>
                                    <p:animEffect transition="in" filter="fade">
                                      <p:cBhvr>
                                        <p:cTn id="74" dur="500"/>
                                        <p:tgtEl>
                                          <p:spTgt spid="502"/>
                                        </p:tgtEl>
                                      </p:cBhvr>
                                    </p:animEffect>
                                  </p:childTnLst>
                                </p:cTn>
                              </p:par>
                            </p:childTnLst>
                          </p:cTn>
                        </p:par>
                        <p:par>
                          <p:cTn id="75" fill="hold">
                            <p:stCondLst>
                              <p:cond delay="2000"/>
                            </p:stCondLst>
                            <p:childTnLst>
                              <p:par>
                                <p:cTn id="76" presetID="10" presetClass="entr" presetSubtype="0" fill="hold" nodeType="afterEffect">
                                  <p:stCondLst>
                                    <p:cond delay="0"/>
                                  </p:stCondLst>
                                  <p:childTnLst>
                                    <p:set>
                                      <p:cBhvr>
                                        <p:cTn id="77" dur="1" fill="hold">
                                          <p:stCondLst>
                                            <p:cond delay="0"/>
                                          </p:stCondLst>
                                        </p:cTn>
                                        <p:tgtEl>
                                          <p:spTgt spid="485"/>
                                        </p:tgtEl>
                                        <p:attrNameLst>
                                          <p:attrName>style.visibility</p:attrName>
                                        </p:attrNameLst>
                                      </p:cBhvr>
                                      <p:to>
                                        <p:strVal val="visible"/>
                                      </p:to>
                                    </p:set>
                                    <p:animEffect transition="in" filter="fade">
                                      <p:cBhvr>
                                        <p:cTn id="78" dur="500"/>
                                        <p:tgtEl>
                                          <p:spTgt spid="485"/>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xit" presetSubtype="8" fill="hold" nodeType="clickEffect">
                                  <p:stCondLst>
                                    <p:cond delay="0"/>
                                  </p:stCondLst>
                                  <p:childTnLst>
                                    <p:anim calcmode="lin" valueType="num">
                                      <p:cBhvr additive="base">
                                        <p:cTn id="82" dur="500"/>
                                        <p:tgtEl>
                                          <p:spTgt spid="500"/>
                                        </p:tgtEl>
                                        <p:attrNameLst>
                                          <p:attrName>ppt_x</p:attrName>
                                        </p:attrNameLst>
                                      </p:cBhvr>
                                      <p:tavLst>
                                        <p:tav tm="0">
                                          <p:val>
                                            <p:strVal val="#ppt_x"/>
                                          </p:val>
                                        </p:tav>
                                        <p:tav tm="100000">
                                          <p:val>
                                            <p:strVal val="#ppt_x-1"/>
                                          </p:val>
                                        </p:tav>
                                      </p:tavLst>
                                    </p:anim>
                                    <p:set>
                                      <p:cBhvr>
                                        <p:cTn id="83" dur="1" fill="hold">
                                          <p:stCondLst>
                                            <p:cond delay="500"/>
                                          </p:stCondLst>
                                        </p:cTn>
                                        <p:tgtEl>
                                          <p:spTgt spid="500"/>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2" presetClass="exit" presetSubtype="8" fill="hold" nodeType="clickEffect">
                                  <p:stCondLst>
                                    <p:cond delay="0"/>
                                  </p:stCondLst>
                                  <p:childTnLst>
                                    <p:anim calcmode="lin" valueType="num">
                                      <p:cBhvr additive="base">
                                        <p:cTn id="87" dur="500"/>
                                        <p:tgtEl>
                                          <p:spTgt spid="501"/>
                                        </p:tgtEl>
                                        <p:attrNameLst>
                                          <p:attrName>ppt_x</p:attrName>
                                        </p:attrNameLst>
                                      </p:cBhvr>
                                      <p:tavLst>
                                        <p:tav tm="0">
                                          <p:val>
                                            <p:strVal val="#ppt_x"/>
                                          </p:val>
                                        </p:tav>
                                        <p:tav tm="100000">
                                          <p:val>
                                            <p:strVal val="#ppt_x-1"/>
                                          </p:val>
                                        </p:tav>
                                      </p:tavLst>
                                    </p:anim>
                                    <p:set>
                                      <p:cBhvr>
                                        <p:cTn id="88" dur="1" fill="hold">
                                          <p:stCondLst>
                                            <p:cond delay="500"/>
                                          </p:stCondLst>
                                        </p:cTn>
                                        <p:tgtEl>
                                          <p:spTgt spid="501"/>
                                        </p:tgtEl>
                                        <p:attrNameLst>
                                          <p:attrName>style.visibility</p:attrName>
                                        </p:attrNameLst>
                                      </p:cBhvr>
                                      <p:to>
                                        <p:strVal val="hidden"/>
                                      </p:to>
                                    </p:set>
                                  </p:childTnLst>
                                </p:cTn>
                              </p:par>
                            </p:childTnLst>
                          </p:cTn>
                        </p:par>
                        <p:par>
                          <p:cTn id="89" fill="hold">
                            <p:stCondLst>
                              <p:cond delay="500"/>
                            </p:stCondLst>
                            <p:childTnLst>
                              <p:par>
                                <p:cTn id="90" presetID="10" presetClass="entr" presetSubtype="0" fill="hold" nodeType="afterEffect">
                                  <p:stCondLst>
                                    <p:cond delay="0"/>
                                  </p:stCondLst>
                                  <p:childTnLst>
                                    <p:set>
                                      <p:cBhvr>
                                        <p:cTn id="91" dur="1" fill="hold">
                                          <p:stCondLst>
                                            <p:cond delay="0"/>
                                          </p:stCondLst>
                                        </p:cTn>
                                        <p:tgtEl>
                                          <p:spTgt spid="488"/>
                                        </p:tgtEl>
                                        <p:attrNameLst>
                                          <p:attrName>style.visibility</p:attrName>
                                        </p:attrNameLst>
                                      </p:cBhvr>
                                      <p:to>
                                        <p:strVal val="visible"/>
                                      </p:to>
                                    </p:set>
                                    <p:animEffect transition="in" filter="fade">
                                      <p:cBhvr>
                                        <p:cTn id="92" dur="500"/>
                                        <p:tgtEl>
                                          <p:spTgt spid="488"/>
                                        </p:tgtEl>
                                      </p:cBhvr>
                                    </p:animEffect>
                                  </p:childTnLst>
                                </p:cTn>
                              </p:par>
                            </p:childTnLst>
                          </p:cTn>
                        </p:par>
                        <p:par>
                          <p:cTn id="93" fill="hold">
                            <p:stCondLst>
                              <p:cond delay="1000"/>
                            </p:stCondLst>
                            <p:childTnLst>
                              <p:par>
                                <p:cTn id="94" presetID="10" presetClass="entr" presetSubtype="0" fill="hold" nodeType="afterEffect">
                                  <p:stCondLst>
                                    <p:cond delay="0"/>
                                  </p:stCondLst>
                                  <p:childTnLst>
                                    <p:set>
                                      <p:cBhvr>
                                        <p:cTn id="95" dur="1" fill="hold">
                                          <p:stCondLst>
                                            <p:cond delay="0"/>
                                          </p:stCondLst>
                                        </p:cTn>
                                        <p:tgtEl>
                                          <p:spTgt spid="503"/>
                                        </p:tgtEl>
                                        <p:attrNameLst>
                                          <p:attrName>style.visibility</p:attrName>
                                        </p:attrNameLst>
                                      </p:cBhvr>
                                      <p:to>
                                        <p:strVal val="visible"/>
                                      </p:to>
                                    </p:set>
                                    <p:animEffect transition="in" filter="fade">
                                      <p:cBhvr>
                                        <p:cTn id="96" dur="500"/>
                                        <p:tgtEl>
                                          <p:spTgt spid="503"/>
                                        </p:tgtEl>
                                      </p:cBhvr>
                                    </p:animEffect>
                                  </p:childTnLst>
                                </p:cTn>
                              </p:par>
                            </p:childTnLst>
                          </p:cTn>
                        </p:par>
                        <p:par>
                          <p:cTn id="97" fill="hold">
                            <p:stCondLst>
                              <p:cond delay="1500"/>
                            </p:stCondLst>
                            <p:childTnLst>
                              <p:par>
                                <p:cTn id="98" presetID="10" presetClass="entr" presetSubtype="0" fill="hold" nodeType="afterEffect">
                                  <p:stCondLst>
                                    <p:cond delay="0"/>
                                  </p:stCondLst>
                                  <p:childTnLst>
                                    <p:set>
                                      <p:cBhvr>
                                        <p:cTn id="99" dur="1" fill="hold">
                                          <p:stCondLst>
                                            <p:cond delay="0"/>
                                          </p:stCondLst>
                                        </p:cTn>
                                        <p:tgtEl>
                                          <p:spTgt spid="489"/>
                                        </p:tgtEl>
                                        <p:attrNameLst>
                                          <p:attrName>style.visibility</p:attrName>
                                        </p:attrNameLst>
                                      </p:cBhvr>
                                      <p:to>
                                        <p:strVal val="visible"/>
                                      </p:to>
                                    </p:set>
                                    <p:animEffect transition="in" filter="fade">
                                      <p:cBhvr>
                                        <p:cTn id="100" dur="500"/>
                                        <p:tgtEl>
                                          <p:spTgt spid="489"/>
                                        </p:tgtEl>
                                      </p:cBhvr>
                                    </p:animEffect>
                                  </p:childTnLst>
                                </p:cTn>
                              </p:par>
                            </p:childTnLst>
                          </p:cTn>
                        </p:par>
                        <p:par>
                          <p:cTn id="101" fill="hold">
                            <p:stCondLst>
                              <p:cond delay="2000"/>
                            </p:stCondLst>
                            <p:childTnLst>
                              <p:par>
                                <p:cTn id="102" presetID="10" presetClass="entr" presetSubtype="0" fill="hold" nodeType="afterEffect">
                                  <p:stCondLst>
                                    <p:cond delay="0"/>
                                  </p:stCondLst>
                                  <p:childTnLst>
                                    <p:set>
                                      <p:cBhvr>
                                        <p:cTn id="103" dur="1" fill="hold">
                                          <p:stCondLst>
                                            <p:cond delay="0"/>
                                          </p:stCondLst>
                                        </p:cTn>
                                        <p:tgtEl>
                                          <p:spTgt spid="504"/>
                                        </p:tgtEl>
                                        <p:attrNameLst>
                                          <p:attrName>style.visibility</p:attrName>
                                        </p:attrNameLst>
                                      </p:cBhvr>
                                      <p:to>
                                        <p:strVal val="visible"/>
                                      </p:to>
                                    </p:set>
                                    <p:animEffect transition="in" filter="fade">
                                      <p:cBhvr>
                                        <p:cTn id="104" dur="500"/>
                                        <p:tgtEl>
                                          <p:spTgt spid="504"/>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xit" presetSubtype="8" fill="hold" nodeType="clickEffect">
                                  <p:stCondLst>
                                    <p:cond delay="0"/>
                                  </p:stCondLst>
                                  <p:childTnLst>
                                    <p:anim calcmode="lin" valueType="num">
                                      <p:cBhvr additive="base">
                                        <p:cTn id="108" dur="500"/>
                                        <p:tgtEl>
                                          <p:spTgt spid="502"/>
                                        </p:tgtEl>
                                        <p:attrNameLst>
                                          <p:attrName>ppt_x</p:attrName>
                                        </p:attrNameLst>
                                      </p:cBhvr>
                                      <p:tavLst>
                                        <p:tav tm="0">
                                          <p:val>
                                            <p:strVal val="#ppt_x"/>
                                          </p:val>
                                        </p:tav>
                                        <p:tav tm="100000">
                                          <p:val>
                                            <p:strVal val="#ppt_x-1"/>
                                          </p:val>
                                        </p:tav>
                                      </p:tavLst>
                                    </p:anim>
                                    <p:set>
                                      <p:cBhvr>
                                        <p:cTn id="109" dur="1" fill="hold">
                                          <p:stCondLst>
                                            <p:cond delay="500"/>
                                          </p:stCondLst>
                                        </p:cTn>
                                        <p:tgtEl>
                                          <p:spTgt spid="502"/>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2" presetClass="exit" presetSubtype="8" fill="hold" nodeType="clickEffect">
                                  <p:stCondLst>
                                    <p:cond delay="0"/>
                                  </p:stCondLst>
                                  <p:childTnLst>
                                    <p:anim calcmode="lin" valueType="num">
                                      <p:cBhvr additive="base">
                                        <p:cTn id="113" dur="500"/>
                                        <p:tgtEl>
                                          <p:spTgt spid="503"/>
                                        </p:tgtEl>
                                        <p:attrNameLst>
                                          <p:attrName>ppt_x</p:attrName>
                                        </p:attrNameLst>
                                      </p:cBhvr>
                                      <p:tavLst>
                                        <p:tav tm="0">
                                          <p:val>
                                            <p:strVal val="#ppt_x"/>
                                          </p:val>
                                        </p:tav>
                                        <p:tav tm="100000">
                                          <p:val>
                                            <p:strVal val="#ppt_x-1"/>
                                          </p:val>
                                        </p:tav>
                                      </p:tavLst>
                                    </p:anim>
                                    <p:set>
                                      <p:cBhvr>
                                        <p:cTn id="114" dur="1" fill="hold">
                                          <p:stCondLst>
                                            <p:cond delay="500"/>
                                          </p:stCondLst>
                                        </p:cTn>
                                        <p:tgtEl>
                                          <p:spTgt spid="503"/>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2" presetClass="exit" presetSubtype="8" fill="hold" nodeType="clickEffect">
                                  <p:stCondLst>
                                    <p:cond delay="0"/>
                                  </p:stCondLst>
                                  <p:childTnLst>
                                    <p:anim calcmode="lin" valueType="num">
                                      <p:cBhvr additive="base">
                                        <p:cTn id="118" dur="500"/>
                                        <p:tgtEl>
                                          <p:spTgt spid="504"/>
                                        </p:tgtEl>
                                        <p:attrNameLst>
                                          <p:attrName>ppt_x</p:attrName>
                                        </p:attrNameLst>
                                      </p:cBhvr>
                                      <p:tavLst>
                                        <p:tav tm="0">
                                          <p:val>
                                            <p:strVal val="#ppt_x"/>
                                          </p:val>
                                        </p:tav>
                                        <p:tav tm="100000">
                                          <p:val>
                                            <p:strVal val="#ppt_x-1"/>
                                          </p:val>
                                        </p:tav>
                                      </p:tavLst>
                                    </p:anim>
                                    <p:set>
                                      <p:cBhvr>
                                        <p:cTn id="119" dur="1" fill="hold">
                                          <p:stCondLst>
                                            <p:cond delay="500"/>
                                          </p:stCondLst>
                                        </p:cTn>
                                        <p:tgtEl>
                                          <p:spTgt spid="5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2"/>
          <p:cNvSpPr/>
          <p:nvPr/>
        </p:nvSpPr>
        <p:spPr>
          <a:xfrm>
            <a:off x="1762835" y="1870449"/>
            <a:ext cx="712904" cy="326016"/>
          </a:xfrm>
          <a:prstGeom prst="roundRect">
            <a:avLst>
              <a:gd name="adj" fmla="val 16667"/>
            </a:avLst>
          </a:prstGeom>
          <a:solidFill>
            <a:srgbClr val="D3EB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1" name="Google Shape;511;p32"/>
          <p:cNvSpPr/>
          <p:nvPr/>
        </p:nvSpPr>
        <p:spPr>
          <a:xfrm>
            <a:off x="2521099" y="1870449"/>
            <a:ext cx="712904" cy="326016"/>
          </a:xfrm>
          <a:prstGeom prst="roundRect">
            <a:avLst>
              <a:gd name="adj" fmla="val 16667"/>
            </a:avLst>
          </a:prstGeom>
          <a:solidFill>
            <a:srgbClr val="A7D8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2" name="Google Shape;512;p32"/>
          <p:cNvSpPr/>
          <p:nvPr/>
        </p:nvSpPr>
        <p:spPr>
          <a:xfrm>
            <a:off x="3271501" y="1867443"/>
            <a:ext cx="712904" cy="326016"/>
          </a:xfrm>
          <a:prstGeom prst="roundRect">
            <a:avLst>
              <a:gd name="adj" fmla="val 16667"/>
            </a:avLst>
          </a:prstGeom>
          <a:solidFill>
            <a:srgbClr val="7DC4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3" name="Google Shape;513;p32"/>
          <p:cNvSpPr/>
          <p:nvPr/>
        </p:nvSpPr>
        <p:spPr>
          <a:xfrm>
            <a:off x="4019876" y="1867443"/>
            <a:ext cx="712904" cy="326016"/>
          </a:xfrm>
          <a:prstGeom prst="roundRect">
            <a:avLst>
              <a:gd name="adj" fmla="val 16667"/>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4" name="Google Shape;514;p32"/>
          <p:cNvSpPr/>
          <p:nvPr/>
        </p:nvSpPr>
        <p:spPr>
          <a:xfrm>
            <a:off x="1363631" y="1871299"/>
            <a:ext cx="345900" cy="326016"/>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5" name="Google Shape;515;p32"/>
          <p:cNvSpPr/>
          <p:nvPr/>
        </p:nvSpPr>
        <p:spPr>
          <a:xfrm>
            <a:off x="905256" y="3897075"/>
            <a:ext cx="822960" cy="766365"/>
          </a:xfrm>
          <a:custGeom>
            <a:avLst/>
            <a:gdLst/>
            <a:ahLst/>
            <a:cxnLst/>
            <a:rect l="l" t="t" r="r" b="b"/>
            <a:pathLst>
              <a:path w="822960" h="766365" extrusionOk="0">
                <a:moveTo>
                  <a:pt x="448056" y="7413"/>
                </a:moveTo>
                <a:cubicBezTo>
                  <a:pt x="423672" y="8937"/>
                  <a:pt x="399400" y="14597"/>
                  <a:pt x="374904" y="16557"/>
                </a:cubicBezTo>
                <a:cubicBezTo>
                  <a:pt x="323164" y="20696"/>
                  <a:pt x="270926" y="18988"/>
                  <a:pt x="219456" y="25701"/>
                </a:cubicBezTo>
                <a:cubicBezTo>
                  <a:pt x="192382" y="29232"/>
                  <a:pt x="158845" y="43690"/>
                  <a:pt x="137160" y="62277"/>
                </a:cubicBezTo>
                <a:cubicBezTo>
                  <a:pt x="124069" y="73498"/>
                  <a:pt x="111938" y="85877"/>
                  <a:pt x="100584" y="98853"/>
                </a:cubicBezTo>
                <a:cubicBezTo>
                  <a:pt x="90548" y="110322"/>
                  <a:pt x="82296" y="123237"/>
                  <a:pt x="73152" y="135429"/>
                </a:cubicBezTo>
                <a:cubicBezTo>
                  <a:pt x="67056" y="153717"/>
                  <a:pt x="63485" y="173051"/>
                  <a:pt x="54864" y="190293"/>
                </a:cubicBezTo>
                <a:cubicBezTo>
                  <a:pt x="27955" y="244111"/>
                  <a:pt x="40887" y="213937"/>
                  <a:pt x="18288" y="281733"/>
                </a:cubicBezTo>
                <a:lnTo>
                  <a:pt x="9144" y="309165"/>
                </a:lnTo>
                <a:lnTo>
                  <a:pt x="0" y="336597"/>
                </a:lnTo>
                <a:cubicBezTo>
                  <a:pt x="6096" y="424989"/>
                  <a:pt x="10018" y="513558"/>
                  <a:pt x="18288" y="601773"/>
                </a:cubicBezTo>
                <a:cubicBezTo>
                  <a:pt x="19188" y="611370"/>
                  <a:pt x="22085" y="621185"/>
                  <a:pt x="27432" y="629205"/>
                </a:cubicBezTo>
                <a:cubicBezTo>
                  <a:pt x="46709" y="658121"/>
                  <a:pt x="61640" y="693621"/>
                  <a:pt x="91440" y="711501"/>
                </a:cubicBezTo>
                <a:cubicBezTo>
                  <a:pt x="106680" y="720645"/>
                  <a:pt x="121264" y="730985"/>
                  <a:pt x="137160" y="738933"/>
                </a:cubicBezTo>
                <a:cubicBezTo>
                  <a:pt x="161861" y="751284"/>
                  <a:pt x="194170" y="751602"/>
                  <a:pt x="219456" y="757221"/>
                </a:cubicBezTo>
                <a:cubicBezTo>
                  <a:pt x="228865" y="759312"/>
                  <a:pt x="237744" y="763317"/>
                  <a:pt x="246888" y="766365"/>
                </a:cubicBezTo>
                <a:cubicBezTo>
                  <a:pt x="329184" y="763317"/>
                  <a:pt x="411584" y="762358"/>
                  <a:pt x="493776" y="757221"/>
                </a:cubicBezTo>
                <a:cubicBezTo>
                  <a:pt x="529900" y="754963"/>
                  <a:pt x="545734" y="746643"/>
                  <a:pt x="576072" y="729789"/>
                </a:cubicBezTo>
                <a:cubicBezTo>
                  <a:pt x="591608" y="721158"/>
                  <a:pt x="605551" y="709575"/>
                  <a:pt x="621792" y="702357"/>
                </a:cubicBezTo>
                <a:cubicBezTo>
                  <a:pt x="633276" y="697253"/>
                  <a:pt x="646601" y="697626"/>
                  <a:pt x="658368" y="693213"/>
                </a:cubicBezTo>
                <a:cubicBezTo>
                  <a:pt x="839156" y="625417"/>
                  <a:pt x="586135" y="711195"/>
                  <a:pt x="722376" y="665781"/>
                </a:cubicBezTo>
                <a:cubicBezTo>
                  <a:pt x="754761" y="617203"/>
                  <a:pt x="729126" y="659737"/>
                  <a:pt x="758952" y="592629"/>
                </a:cubicBezTo>
                <a:cubicBezTo>
                  <a:pt x="764488" y="580173"/>
                  <a:pt x="771870" y="568582"/>
                  <a:pt x="777240" y="556053"/>
                </a:cubicBezTo>
                <a:cubicBezTo>
                  <a:pt x="781037" y="547194"/>
                  <a:pt x="783000" y="537646"/>
                  <a:pt x="786384" y="528621"/>
                </a:cubicBezTo>
                <a:cubicBezTo>
                  <a:pt x="792147" y="513252"/>
                  <a:pt x="799955" y="498623"/>
                  <a:pt x="804672" y="482901"/>
                </a:cubicBezTo>
                <a:cubicBezTo>
                  <a:pt x="814948" y="448649"/>
                  <a:pt x="819703" y="384196"/>
                  <a:pt x="822960" y="354885"/>
                </a:cubicBezTo>
                <a:cubicBezTo>
                  <a:pt x="819912" y="315261"/>
                  <a:pt x="818745" y="275447"/>
                  <a:pt x="813816" y="236013"/>
                </a:cubicBezTo>
                <a:cubicBezTo>
                  <a:pt x="812620" y="226449"/>
                  <a:pt x="807320" y="217849"/>
                  <a:pt x="804672" y="208581"/>
                </a:cubicBezTo>
                <a:cubicBezTo>
                  <a:pt x="801220" y="196497"/>
                  <a:pt x="801148" y="183245"/>
                  <a:pt x="795528" y="172005"/>
                </a:cubicBezTo>
                <a:cubicBezTo>
                  <a:pt x="788712" y="158374"/>
                  <a:pt x="776173" y="148352"/>
                  <a:pt x="768096" y="135429"/>
                </a:cubicBezTo>
                <a:cubicBezTo>
                  <a:pt x="760872" y="123870"/>
                  <a:pt x="759447" y="108492"/>
                  <a:pt x="749808" y="98853"/>
                </a:cubicBezTo>
                <a:cubicBezTo>
                  <a:pt x="732959" y="82004"/>
                  <a:pt x="673862" y="36962"/>
                  <a:pt x="640080" y="25701"/>
                </a:cubicBezTo>
                <a:cubicBezTo>
                  <a:pt x="614946" y="17323"/>
                  <a:pt x="539132" y="9654"/>
                  <a:pt x="521208" y="7413"/>
                </a:cubicBezTo>
                <a:cubicBezTo>
                  <a:pt x="473535" y="-8478"/>
                  <a:pt x="472440" y="5889"/>
                  <a:pt x="448056" y="7413"/>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6" name="Google Shape;516;p32"/>
          <p:cNvSpPr/>
          <p:nvPr/>
        </p:nvSpPr>
        <p:spPr>
          <a:xfrm>
            <a:off x="3108960" y="3986784"/>
            <a:ext cx="1847088" cy="923544"/>
          </a:xfrm>
          <a:custGeom>
            <a:avLst/>
            <a:gdLst/>
            <a:ahLst/>
            <a:cxnLst/>
            <a:rect l="l" t="t" r="r" b="b"/>
            <a:pathLst>
              <a:path w="1847088" h="923544" extrusionOk="0">
                <a:moveTo>
                  <a:pt x="393192" y="0"/>
                </a:moveTo>
                <a:cubicBezTo>
                  <a:pt x="371856" y="3048"/>
                  <a:pt x="350589" y="6626"/>
                  <a:pt x="329184" y="9144"/>
                </a:cubicBezTo>
                <a:cubicBezTo>
                  <a:pt x="298762" y="12723"/>
                  <a:pt x="267851" y="12643"/>
                  <a:pt x="237744" y="18288"/>
                </a:cubicBezTo>
                <a:cubicBezTo>
                  <a:pt x="194130" y="26466"/>
                  <a:pt x="155559" y="49806"/>
                  <a:pt x="118872" y="73152"/>
                </a:cubicBezTo>
                <a:cubicBezTo>
                  <a:pt x="106015" y="81334"/>
                  <a:pt x="93072" y="89808"/>
                  <a:pt x="82296" y="100584"/>
                </a:cubicBezTo>
                <a:cubicBezTo>
                  <a:pt x="71520" y="111360"/>
                  <a:pt x="64008" y="124968"/>
                  <a:pt x="54864" y="137160"/>
                </a:cubicBezTo>
                <a:cubicBezTo>
                  <a:pt x="32951" y="224811"/>
                  <a:pt x="61865" y="116157"/>
                  <a:pt x="27432" y="219456"/>
                </a:cubicBezTo>
                <a:cubicBezTo>
                  <a:pt x="7947" y="277910"/>
                  <a:pt x="9536" y="281112"/>
                  <a:pt x="0" y="338328"/>
                </a:cubicBezTo>
                <a:cubicBezTo>
                  <a:pt x="6096" y="417576"/>
                  <a:pt x="7783" y="497287"/>
                  <a:pt x="18288" y="576072"/>
                </a:cubicBezTo>
                <a:cubicBezTo>
                  <a:pt x="20090" y="589583"/>
                  <a:pt x="27944" y="602098"/>
                  <a:pt x="36576" y="612648"/>
                </a:cubicBezTo>
                <a:cubicBezTo>
                  <a:pt x="123483" y="718868"/>
                  <a:pt x="68625" y="643671"/>
                  <a:pt x="146304" y="704088"/>
                </a:cubicBezTo>
                <a:cubicBezTo>
                  <a:pt x="193279" y="740624"/>
                  <a:pt x="170330" y="744788"/>
                  <a:pt x="228600" y="768096"/>
                </a:cubicBezTo>
                <a:cubicBezTo>
                  <a:pt x="243030" y="773868"/>
                  <a:pt x="259242" y="773471"/>
                  <a:pt x="274320" y="777240"/>
                </a:cubicBezTo>
                <a:cubicBezTo>
                  <a:pt x="419434" y="813519"/>
                  <a:pt x="263568" y="781104"/>
                  <a:pt x="393192" y="804672"/>
                </a:cubicBezTo>
                <a:cubicBezTo>
                  <a:pt x="408483" y="807452"/>
                  <a:pt x="423477" y="812000"/>
                  <a:pt x="438912" y="813816"/>
                </a:cubicBezTo>
                <a:cubicBezTo>
                  <a:pt x="475363" y="818104"/>
                  <a:pt x="512064" y="819912"/>
                  <a:pt x="548640" y="822960"/>
                </a:cubicBezTo>
                <a:cubicBezTo>
                  <a:pt x="738176" y="860867"/>
                  <a:pt x="408845" y="795880"/>
                  <a:pt x="658368" y="841248"/>
                </a:cubicBezTo>
                <a:cubicBezTo>
                  <a:pt x="670733" y="843496"/>
                  <a:pt x="682446" y="849076"/>
                  <a:pt x="694944" y="850392"/>
                </a:cubicBezTo>
                <a:cubicBezTo>
                  <a:pt x="737859" y="854909"/>
                  <a:pt x="965119" y="866926"/>
                  <a:pt x="996696" y="868680"/>
                </a:cubicBezTo>
                <a:cubicBezTo>
                  <a:pt x="1032333" y="874620"/>
                  <a:pt x="1080270" y="883046"/>
                  <a:pt x="1115568" y="886968"/>
                </a:cubicBezTo>
                <a:cubicBezTo>
                  <a:pt x="1149028" y="890686"/>
                  <a:pt x="1182716" y="892178"/>
                  <a:pt x="1216152" y="896112"/>
                </a:cubicBezTo>
                <a:cubicBezTo>
                  <a:pt x="1266306" y="902012"/>
                  <a:pt x="1293025" y="910758"/>
                  <a:pt x="1344168" y="923544"/>
                </a:cubicBezTo>
                <a:cubicBezTo>
                  <a:pt x="1423416" y="917448"/>
                  <a:pt x="1503791" y="919904"/>
                  <a:pt x="1581912" y="905256"/>
                </a:cubicBezTo>
                <a:cubicBezTo>
                  <a:pt x="1603515" y="901205"/>
                  <a:pt x="1619052" y="881678"/>
                  <a:pt x="1636776" y="868680"/>
                </a:cubicBezTo>
                <a:cubicBezTo>
                  <a:pt x="1664801" y="848129"/>
                  <a:pt x="1697362" y="831809"/>
                  <a:pt x="1719072" y="804672"/>
                </a:cubicBezTo>
                <a:cubicBezTo>
                  <a:pt x="1786144" y="720832"/>
                  <a:pt x="1731375" y="798353"/>
                  <a:pt x="1773936" y="713232"/>
                </a:cubicBezTo>
                <a:cubicBezTo>
                  <a:pt x="1781884" y="697336"/>
                  <a:pt x="1792737" y="683048"/>
                  <a:pt x="1801368" y="667512"/>
                </a:cubicBezTo>
                <a:cubicBezTo>
                  <a:pt x="1817353" y="638739"/>
                  <a:pt x="1826206" y="616518"/>
                  <a:pt x="1837944" y="585216"/>
                </a:cubicBezTo>
                <a:cubicBezTo>
                  <a:pt x="1841328" y="576191"/>
                  <a:pt x="1844040" y="566928"/>
                  <a:pt x="1847088" y="557784"/>
                </a:cubicBezTo>
                <a:cubicBezTo>
                  <a:pt x="1844040" y="515112"/>
                  <a:pt x="1842201" y="472336"/>
                  <a:pt x="1837944" y="429768"/>
                </a:cubicBezTo>
                <a:cubicBezTo>
                  <a:pt x="1834489" y="395215"/>
                  <a:pt x="1832054" y="306298"/>
                  <a:pt x="1810512" y="256032"/>
                </a:cubicBezTo>
                <a:cubicBezTo>
                  <a:pt x="1805142" y="243503"/>
                  <a:pt x="1799448" y="231015"/>
                  <a:pt x="1792224" y="219456"/>
                </a:cubicBezTo>
                <a:cubicBezTo>
                  <a:pt x="1775153" y="192142"/>
                  <a:pt x="1752142" y="167572"/>
                  <a:pt x="1728216" y="146304"/>
                </a:cubicBezTo>
                <a:cubicBezTo>
                  <a:pt x="1713629" y="133338"/>
                  <a:pt x="1699630" y="119074"/>
                  <a:pt x="1682496" y="109728"/>
                </a:cubicBezTo>
                <a:cubicBezTo>
                  <a:pt x="1665573" y="100497"/>
                  <a:pt x="1645530" y="98599"/>
                  <a:pt x="1627632" y="91440"/>
                </a:cubicBezTo>
                <a:cubicBezTo>
                  <a:pt x="1612392" y="85344"/>
                  <a:pt x="1597484" y="78343"/>
                  <a:pt x="1581912" y="73152"/>
                </a:cubicBezTo>
                <a:cubicBezTo>
                  <a:pt x="1569990" y="69178"/>
                  <a:pt x="1557420" y="67460"/>
                  <a:pt x="1545336" y="64008"/>
                </a:cubicBezTo>
                <a:cubicBezTo>
                  <a:pt x="1474800" y="43855"/>
                  <a:pt x="1576490" y="66347"/>
                  <a:pt x="1463040" y="45720"/>
                </a:cubicBezTo>
                <a:cubicBezTo>
                  <a:pt x="1383225" y="31208"/>
                  <a:pt x="1420351" y="31564"/>
                  <a:pt x="1298448" y="27432"/>
                </a:cubicBezTo>
                <a:cubicBezTo>
                  <a:pt x="1158287" y="22681"/>
                  <a:pt x="1018038" y="21037"/>
                  <a:pt x="877824" y="18288"/>
                </a:cubicBezTo>
                <a:lnTo>
                  <a:pt x="393192"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7" name="Google Shape;517;p32"/>
          <p:cNvSpPr/>
          <p:nvPr/>
        </p:nvSpPr>
        <p:spPr>
          <a:xfrm>
            <a:off x="1764792" y="5020056"/>
            <a:ext cx="2450592" cy="1572768"/>
          </a:xfrm>
          <a:custGeom>
            <a:avLst/>
            <a:gdLst/>
            <a:ahLst/>
            <a:cxnLst/>
            <a:rect l="l" t="t" r="r" b="b"/>
            <a:pathLst>
              <a:path w="2450592" h="1572768" extrusionOk="0">
                <a:moveTo>
                  <a:pt x="1783080" y="82296"/>
                </a:moveTo>
                <a:lnTo>
                  <a:pt x="1655064" y="210312"/>
                </a:lnTo>
                <a:lnTo>
                  <a:pt x="1627632" y="237744"/>
                </a:lnTo>
                <a:lnTo>
                  <a:pt x="1591056" y="274320"/>
                </a:lnTo>
                <a:cubicBezTo>
                  <a:pt x="1544078" y="391765"/>
                  <a:pt x="1605131" y="246170"/>
                  <a:pt x="1545336" y="365760"/>
                </a:cubicBezTo>
                <a:cubicBezTo>
                  <a:pt x="1469724" y="516984"/>
                  <a:pt x="1596337" y="289022"/>
                  <a:pt x="1499616" y="466344"/>
                </a:cubicBezTo>
                <a:cubicBezTo>
                  <a:pt x="1491105" y="481947"/>
                  <a:pt x="1479538" y="495884"/>
                  <a:pt x="1472184" y="512064"/>
                </a:cubicBezTo>
                <a:cubicBezTo>
                  <a:pt x="1464207" y="529613"/>
                  <a:pt x="1462517" y="549686"/>
                  <a:pt x="1453896" y="566928"/>
                </a:cubicBezTo>
                <a:cubicBezTo>
                  <a:pt x="1447080" y="580559"/>
                  <a:pt x="1434918" y="590824"/>
                  <a:pt x="1426464" y="603504"/>
                </a:cubicBezTo>
                <a:cubicBezTo>
                  <a:pt x="1416605" y="618292"/>
                  <a:pt x="1410410" y="635571"/>
                  <a:pt x="1399032" y="649224"/>
                </a:cubicBezTo>
                <a:cubicBezTo>
                  <a:pt x="1371948" y="681725"/>
                  <a:pt x="1343851" y="710800"/>
                  <a:pt x="1307592" y="731520"/>
                </a:cubicBezTo>
                <a:cubicBezTo>
                  <a:pt x="1295757" y="738283"/>
                  <a:pt x="1282851" y="743045"/>
                  <a:pt x="1271016" y="749808"/>
                </a:cubicBezTo>
                <a:cubicBezTo>
                  <a:pt x="1261474" y="755260"/>
                  <a:pt x="1253685" y="763767"/>
                  <a:pt x="1243584" y="768096"/>
                </a:cubicBezTo>
                <a:cubicBezTo>
                  <a:pt x="1232033" y="773046"/>
                  <a:pt x="1219045" y="773629"/>
                  <a:pt x="1207008" y="777240"/>
                </a:cubicBezTo>
                <a:cubicBezTo>
                  <a:pt x="1149557" y="794475"/>
                  <a:pt x="1156731" y="799010"/>
                  <a:pt x="1097280" y="804672"/>
                </a:cubicBezTo>
                <a:cubicBezTo>
                  <a:pt x="1024310" y="811622"/>
                  <a:pt x="839258" y="819859"/>
                  <a:pt x="777240" y="822960"/>
                </a:cubicBezTo>
                <a:cubicBezTo>
                  <a:pt x="752856" y="826008"/>
                  <a:pt x="728605" y="830432"/>
                  <a:pt x="704088" y="832104"/>
                </a:cubicBezTo>
                <a:cubicBezTo>
                  <a:pt x="594445" y="839580"/>
                  <a:pt x="484370" y="840662"/>
                  <a:pt x="374904" y="850392"/>
                </a:cubicBezTo>
                <a:cubicBezTo>
                  <a:pt x="346913" y="852880"/>
                  <a:pt x="319684" y="861159"/>
                  <a:pt x="292608" y="868680"/>
                </a:cubicBezTo>
                <a:cubicBezTo>
                  <a:pt x="216338" y="889866"/>
                  <a:pt x="218198" y="892169"/>
                  <a:pt x="155448" y="923544"/>
                </a:cubicBezTo>
                <a:cubicBezTo>
                  <a:pt x="128016" y="963168"/>
                  <a:pt x="94705" y="999311"/>
                  <a:pt x="73152" y="1042416"/>
                </a:cubicBezTo>
                <a:cubicBezTo>
                  <a:pt x="64008" y="1060704"/>
                  <a:pt x="55511" y="1079330"/>
                  <a:pt x="45720" y="1097280"/>
                </a:cubicBezTo>
                <a:cubicBezTo>
                  <a:pt x="37209" y="1112883"/>
                  <a:pt x="26236" y="1127104"/>
                  <a:pt x="18288" y="1143000"/>
                </a:cubicBezTo>
                <a:cubicBezTo>
                  <a:pt x="10947" y="1157681"/>
                  <a:pt x="6096" y="1173480"/>
                  <a:pt x="0" y="1188720"/>
                </a:cubicBezTo>
                <a:cubicBezTo>
                  <a:pt x="3048" y="1246632"/>
                  <a:pt x="-18" y="1305192"/>
                  <a:pt x="9144" y="1362456"/>
                </a:cubicBezTo>
                <a:cubicBezTo>
                  <a:pt x="12374" y="1382646"/>
                  <a:pt x="26882" y="1399317"/>
                  <a:pt x="36576" y="1417320"/>
                </a:cubicBezTo>
                <a:cubicBezTo>
                  <a:pt x="48226" y="1438956"/>
                  <a:pt x="57801" y="1462139"/>
                  <a:pt x="73152" y="1481328"/>
                </a:cubicBezTo>
                <a:cubicBezTo>
                  <a:pt x="82672" y="1493228"/>
                  <a:pt x="98157" y="1498842"/>
                  <a:pt x="109728" y="1508760"/>
                </a:cubicBezTo>
                <a:cubicBezTo>
                  <a:pt x="119546" y="1517176"/>
                  <a:pt x="126194" y="1529338"/>
                  <a:pt x="137160" y="1536192"/>
                </a:cubicBezTo>
                <a:cubicBezTo>
                  <a:pt x="151079" y="1544891"/>
                  <a:pt x="167308" y="1549289"/>
                  <a:pt x="182880" y="1554480"/>
                </a:cubicBezTo>
                <a:cubicBezTo>
                  <a:pt x="202250" y="1560937"/>
                  <a:pt x="247058" y="1569144"/>
                  <a:pt x="265176" y="1572768"/>
                </a:cubicBezTo>
                <a:cubicBezTo>
                  <a:pt x="413364" y="1566840"/>
                  <a:pt x="451928" y="1571730"/>
                  <a:pt x="566928" y="1554480"/>
                </a:cubicBezTo>
                <a:cubicBezTo>
                  <a:pt x="603598" y="1548979"/>
                  <a:pt x="641478" y="1547918"/>
                  <a:pt x="676656" y="1536192"/>
                </a:cubicBezTo>
                <a:cubicBezTo>
                  <a:pt x="713232" y="1524000"/>
                  <a:pt x="751900" y="1516858"/>
                  <a:pt x="786384" y="1499616"/>
                </a:cubicBezTo>
                <a:lnTo>
                  <a:pt x="877824" y="1453896"/>
                </a:lnTo>
                <a:cubicBezTo>
                  <a:pt x="890016" y="1447800"/>
                  <a:pt x="903058" y="1443169"/>
                  <a:pt x="914400" y="1435608"/>
                </a:cubicBezTo>
                <a:cubicBezTo>
                  <a:pt x="923544" y="1429512"/>
                  <a:pt x="931854" y="1421925"/>
                  <a:pt x="941832" y="1417320"/>
                </a:cubicBezTo>
                <a:cubicBezTo>
                  <a:pt x="1059985" y="1362788"/>
                  <a:pt x="999096" y="1401879"/>
                  <a:pt x="1088136" y="1353312"/>
                </a:cubicBezTo>
                <a:cubicBezTo>
                  <a:pt x="1103739" y="1344801"/>
                  <a:pt x="1119827" y="1336791"/>
                  <a:pt x="1133856" y="1325880"/>
                </a:cubicBezTo>
                <a:cubicBezTo>
                  <a:pt x="1147466" y="1315294"/>
                  <a:pt x="1155811" y="1298442"/>
                  <a:pt x="1170432" y="1289304"/>
                </a:cubicBezTo>
                <a:cubicBezTo>
                  <a:pt x="1205109" y="1267631"/>
                  <a:pt x="1246135" y="1257123"/>
                  <a:pt x="1280160" y="1234440"/>
                </a:cubicBezTo>
                <a:cubicBezTo>
                  <a:pt x="1298448" y="1222248"/>
                  <a:pt x="1315365" y="1207694"/>
                  <a:pt x="1335024" y="1197864"/>
                </a:cubicBezTo>
                <a:cubicBezTo>
                  <a:pt x="1346264" y="1192244"/>
                  <a:pt x="1359833" y="1193133"/>
                  <a:pt x="1371600" y="1188720"/>
                </a:cubicBezTo>
                <a:cubicBezTo>
                  <a:pt x="1384363" y="1183934"/>
                  <a:pt x="1395366" y="1175090"/>
                  <a:pt x="1408176" y="1170432"/>
                </a:cubicBezTo>
                <a:cubicBezTo>
                  <a:pt x="1439863" y="1158910"/>
                  <a:pt x="1514642" y="1142041"/>
                  <a:pt x="1545336" y="1133856"/>
                </a:cubicBezTo>
                <a:cubicBezTo>
                  <a:pt x="1587506" y="1122611"/>
                  <a:pt x="1623367" y="1111866"/>
                  <a:pt x="1664208" y="1097280"/>
                </a:cubicBezTo>
                <a:cubicBezTo>
                  <a:pt x="1688733" y="1088521"/>
                  <a:pt x="1712503" y="1077616"/>
                  <a:pt x="1737360" y="1069848"/>
                </a:cubicBezTo>
                <a:cubicBezTo>
                  <a:pt x="1761350" y="1062351"/>
                  <a:pt x="1786226" y="1058036"/>
                  <a:pt x="1810512" y="1051560"/>
                </a:cubicBezTo>
                <a:cubicBezTo>
                  <a:pt x="1831953" y="1045843"/>
                  <a:pt x="1853184" y="1039368"/>
                  <a:pt x="1874520" y="1033272"/>
                </a:cubicBezTo>
                <a:cubicBezTo>
                  <a:pt x="1889760" y="1024128"/>
                  <a:pt x="1903652" y="1012220"/>
                  <a:pt x="1920240" y="1005840"/>
                </a:cubicBezTo>
                <a:cubicBezTo>
                  <a:pt x="2129081" y="925516"/>
                  <a:pt x="1865772" y="1049546"/>
                  <a:pt x="2057400" y="960120"/>
                </a:cubicBezTo>
                <a:cubicBezTo>
                  <a:pt x="2082104" y="948591"/>
                  <a:pt x="2107004" y="937281"/>
                  <a:pt x="2130552" y="923544"/>
                </a:cubicBezTo>
                <a:cubicBezTo>
                  <a:pt x="2143716" y="915865"/>
                  <a:pt x="2154448" y="904566"/>
                  <a:pt x="2167128" y="896112"/>
                </a:cubicBezTo>
                <a:cubicBezTo>
                  <a:pt x="2181916" y="886253"/>
                  <a:pt x="2198060" y="878539"/>
                  <a:pt x="2212848" y="868680"/>
                </a:cubicBezTo>
                <a:cubicBezTo>
                  <a:pt x="2225528" y="860226"/>
                  <a:pt x="2236744" y="849702"/>
                  <a:pt x="2249424" y="841248"/>
                </a:cubicBezTo>
                <a:cubicBezTo>
                  <a:pt x="2264212" y="831389"/>
                  <a:pt x="2280356" y="823675"/>
                  <a:pt x="2295144" y="813816"/>
                </a:cubicBezTo>
                <a:cubicBezTo>
                  <a:pt x="2330335" y="790355"/>
                  <a:pt x="2330897" y="787207"/>
                  <a:pt x="2359152" y="758952"/>
                </a:cubicBezTo>
                <a:lnTo>
                  <a:pt x="2395728" y="667512"/>
                </a:lnTo>
                <a:cubicBezTo>
                  <a:pt x="2401824" y="652272"/>
                  <a:pt x="2410797" y="637887"/>
                  <a:pt x="2414016" y="621792"/>
                </a:cubicBezTo>
                <a:cubicBezTo>
                  <a:pt x="2426941" y="557169"/>
                  <a:pt x="2418245" y="590816"/>
                  <a:pt x="2441448" y="521208"/>
                </a:cubicBezTo>
                <a:cubicBezTo>
                  <a:pt x="2444496" y="499872"/>
                  <a:pt x="2450592" y="478753"/>
                  <a:pt x="2450592" y="457200"/>
                </a:cubicBezTo>
                <a:cubicBezTo>
                  <a:pt x="2450592" y="408337"/>
                  <a:pt x="2446563" y="359491"/>
                  <a:pt x="2441448" y="310896"/>
                </a:cubicBezTo>
                <a:cubicBezTo>
                  <a:pt x="2439793" y="295177"/>
                  <a:pt x="2419927" y="257232"/>
                  <a:pt x="2414016" y="246888"/>
                </a:cubicBezTo>
                <a:cubicBezTo>
                  <a:pt x="2408564" y="237346"/>
                  <a:pt x="2402116" y="228399"/>
                  <a:pt x="2395728" y="219456"/>
                </a:cubicBezTo>
                <a:cubicBezTo>
                  <a:pt x="2386870" y="207055"/>
                  <a:pt x="2378332" y="194349"/>
                  <a:pt x="2368296" y="182880"/>
                </a:cubicBezTo>
                <a:cubicBezTo>
                  <a:pt x="2344387" y="155555"/>
                  <a:pt x="2315225" y="130983"/>
                  <a:pt x="2286000" y="109728"/>
                </a:cubicBezTo>
                <a:cubicBezTo>
                  <a:pt x="2259761" y="90645"/>
                  <a:pt x="2226009" y="67443"/>
                  <a:pt x="2194560" y="54864"/>
                </a:cubicBezTo>
                <a:cubicBezTo>
                  <a:pt x="2140235" y="33134"/>
                  <a:pt x="2150274" y="40905"/>
                  <a:pt x="2103120" y="27432"/>
                </a:cubicBezTo>
                <a:cubicBezTo>
                  <a:pt x="2093852" y="24784"/>
                  <a:pt x="2084987" y="20824"/>
                  <a:pt x="2075688" y="18288"/>
                </a:cubicBezTo>
                <a:cubicBezTo>
                  <a:pt x="2051439" y="11675"/>
                  <a:pt x="2002536" y="0"/>
                  <a:pt x="2002536" y="0"/>
                </a:cubicBezTo>
                <a:cubicBezTo>
                  <a:pt x="1861156" y="11782"/>
                  <a:pt x="1933725" y="-5057"/>
                  <a:pt x="1847088" y="27432"/>
                </a:cubicBezTo>
                <a:cubicBezTo>
                  <a:pt x="1838063" y="30816"/>
                  <a:pt x="1828082" y="31895"/>
                  <a:pt x="1819656" y="36576"/>
                </a:cubicBezTo>
                <a:cubicBezTo>
                  <a:pt x="1800443" y="47250"/>
                  <a:pt x="1764792" y="73152"/>
                  <a:pt x="1783080" y="82296"/>
                </a:cubicBezTo>
                <a:close/>
              </a:path>
            </a:pathLst>
          </a:custGeom>
          <a:solidFill>
            <a:srgbClr val="7DC4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8" name="Google Shape;518;p32"/>
          <p:cNvSpPr/>
          <p:nvPr/>
        </p:nvSpPr>
        <p:spPr>
          <a:xfrm>
            <a:off x="2240280" y="2761380"/>
            <a:ext cx="1033271" cy="2880468"/>
          </a:xfrm>
          <a:custGeom>
            <a:avLst/>
            <a:gdLst/>
            <a:ahLst/>
            <a:cxnLst/>
            <a:rect l="l" t="t" r="r" b="b"/>
            <a:pathLst>
              <a:path w="1033271" h="2880468" extrusionOk="0">
                <a:moveTo>
                  <a:pt x="475488" y="27540"/>
                </a:moveTo>
                <a:cubicBezTo>
                  <a:pt x="437388" y="39732"/>
                  <a:pt x="376378" y="51580"/>
                  <a:pt x="347472" y="73260"/>
                </a:cubicBezTo>
                <a:cubicBezTo>
                  <a:pt x="216423" y="171546"/>
                  <a:pt x="410107" y="50309"/>
                  <a:pt x="265176" y="137268"/>
                </a:cubicBezTo>
                <a:cubicBezTo>
                  <a:pt x="252984" y="152508"/>
                  <a:pt x="241566" y="168401"/>
                  <a:pt x="228600" y="182988"/>
                </a:cubicBezTo>
                <a:cubicBezTo>
                  <a:pt x="217145" y="195875"/>
                  <a:pt x="202610" y="205954"/>
                  <a:pt x="192024" y="219564"/>
                </a:cubicBezTo>
                <a:cubicBezTo>
                  <a:pt x="162974" y="256914"/>
                  <a:pt x="161210" y="275431"/>
                  <a:pt x="146304" y="320148"/>
                </a:cubicBezTo>
                <a:cubicBezTo>
                  <a:pt x="159956" y="524924"/>
                  <a:pt x="131583" y="524769"/>
                  <a:pt x="182880" y="640188"/>
                </a:cubicBezTo>
                <a:cubicBezTo>
                  <a:pt x="188416" y="652644"/>
                  <a:pt x="193607" y="665422"/>
                  <a:pt x="201168" y="676764"/>
                </a:cubicBezTo>
                <a:cubicBezTo>
                  <a:pt x="247708" y="746573"/>
                  <a:pt x="219760" y="702926"/>
                  <a:pt x="265176" y="740772"/>
                </a:cubicBezTo>
                <a:cubicBezTo>
                  <a:pt x="275110" y="749051"/>
                  <a:pt x="281848" y="761031"/>
                  <a:pt x="292608" y="768204"/>
                </a:cubicBezTo>
                <a:cubicBezTo>
                  <a:pt x="309621" y="779546"/>
                  <a:pt x="329651" y="785612"/>
                  <a:pt x="347472" y="795636"/>
                </a:cubicBezTo>
                <a:cubicBezTo>
                  <a:pt x="378453" y="813063"/>
                  <a:pt x="410476" y="829173"/>
                  <a:pt x="438912" y="850500"/>
                </a:cubicBezTo>
                <a:cubicBezTo>
                  <a:pt x="451104" y="859644"/>
                  <a:pt x="462565" y="869855"/>
                  <a:pt x="475488" y="877932"/>
                </a:cubicBezTo>
                <a:cubicBezTo>
                  <a:pt x="487047" y="885156"/>
                  <a:pt x="500722" y="888659"/>
                  <a:pt x="512064" y="896220"/>
                </a:cubicBezTo>
                <a:cubicBezTo>
                  <a:pt x="528303" y="907046"/>
                  <a:pt x="543984" y="918996"/>
                  <a:pt x="557784" y="932796"/>
                </a:cubicBezTo>
                <a:cubicBezTo>
                  <a:pt x="565555" y="940567"/>
                  <a:pt x="570247" y="950909"/>
                  <a:pt x="576072" y="960228"/>
                </a:cubicBezTo>
                <a:cubicBezTo>
                  <a:pt x="585492" y="975299"/>
                  <a:pt x="594084" y="990877"/>
                  <a:pt x="603504" y="1005948"/>
                </a:cubicBezTo>
                <a:cubicBezTo>
                  <a:pt x="609329" y="1015267"/>
                  <a:pt x="616340" y="1023838"/>
                  <a:pt x="621792" y="1033380"/>
                </a:cubicBezTo>
                <a:cubicBezTo>
                  <a:pt x="628555" y="1045215"/>
                  <a:pt x="633460" y="1058040"/>
                  <a:pt x="640080" y="1069956"/>
                </a:cubicBezTo>
                <a:cubicBezTo>
                  <a:pt x="648711" y="1085492"/>
                  <a:pt x="658368" y="1100436"/>
                  <a:pt x="667512" y="1115676"/>
                </a:cubicBezTo>
                <a:cubicBezTo>
                  <a:pt x="692494" y="1215605"/>
                  <a:pt x="683024" y="1163847"/>
                  <a:pt x="694944" y="1271124"/>
                </a:cubicBezTo>
                <a:cubicBezTo>
                  <a:pt x="685920" y="1388440"/>
                  <a:pt x="704002" y="1463320"/>
                  <a:pt x="658368" y="1554588"/>
                </a:cubicBezTo>
                <a:cubicBezTo>
                  <a:pt x="651250" y="1568825"/>
                  <a:pt x="624737" y="1610815"/>
                  <a:pt x="612648" y="1627740"/>
                </a:cubicBezTo>
                <a:cubicBezTo>
                  <a:pt x="603790" y="1640141"/>
                  <a:pt x="593670" y="1651636"/>
                  <a:pt x="585216" y="1664316"/>
                </a:cubicBezTo>
                <a:cubicBezTo>
                  <a:pt x="575357" y="1679104"/>
                  <a:pt x="569592" y="1696752"/>
                  <a:pt x="557784" y="1710036"/>
                </a:cubicBezTo>
                <a:cubicBezTo>
                  <a:pt x="544818" y="1724623"/>
                  <a:pt x="526232" y="1733189"/>
                  <a:pt x="512064" y="1746612"/>
                </a:cubicBezTo>
                <a:cubicBezTo>
                  <a:pt x="468255" y="1788116"/>
                  <a:pt x="422411" y="1828044"/>
                  <a:pt x="384048" y="1874628"/>
                </a:cubicBezTo>
                <a:cubicBezTo>
                  <a:pt x="341376" y="1926444"/>
                  <a:pt x="303497" y="1982611"/>
                  <a:pt x="256032" y="2030076"/>
                </a:cubicBezTo>
                <a:cubicBezTo>
                  <a:pt x="237744" y="2048364"/>
                  <a:pt x="220805" y="2068108"/>
                  <a:pt x="201168" y="2084940"/>
                </a:cubicBezTo>
                <a:cubicBezTo>
                  <a:pt x="178026" y="2104776"/>
                  <a:pt x="150484" y="2119208"/>
                  <a:pt x="128016" y="2139804"/>
                </a:cubicBezTo>
                <a:cubicBezTo>
                  <a:pt x="112615" y="2153922"/>
                  <a:pt x="62956" y="2224204"/>
                  <a:pt x="54864" y="2240388"/>
                </a:cubicBezTo>
                <a:cubicBezTo>
                  <a:pt x="35784" y="2278547"/>
                  <a:pt x="34868" y="2309220"/>
                  <a:pt x="27432" y="2350116"/>
                </a:cubicBezTo>
                <a:cubicBezTo>
                  <a:pt x="24652" y="2365407"/>
                  <a:pt x="21068" y="2380545"/>
                  <a:pt x="18288" y="2395836"/>
                </a:cubicBezTo>
                <a:cubicBezTo>
                  <a:pt x="9830" y="2442356"/>
                  <a:pt x="6850" y="2466759"/>
                  <a:pt x="0" y="2514708"/>
                </a:cubicBezTo>
                <a:cubicBezTo>
                  <a:pt x="3048" y="2566524"/>
                  <a:pt x="-2359" y="2619541"/>
                  <a:pt x="9144" y="2670156"/>
                </a:cubicBezTo>
                <a:cubicBezTo>
                  <a:pt x="13469" y="2689187"/>
                  <a:pt x="31333" y="2702688"/>
                  <a:pt x="45720" y="2715876"/>
                </a:cubicBezTo>
                <a:cubicBezTo>
                  <a:pt x="103479" y="2768822"/>
                  <a:pt x="97262" y="2763537"/>
                  <a:pt x="146304" y="2779884"/>
                </a:cubicBezTo>
                <a:cubicBezTo>
                  <a:pt x="158496" y="2789028"/>
                  <a:pt x="169648" y="2799755"/>
                  <a:pt x="182880" y="2807316"/>
                </a:cubicBezTo>
                <a:cubicBezTo>
                  <a:pt x="191249" y="2812098"/>
                  <a:pt x="202138" y="2811352"/>
                  <a:pt x="210312" y="2816460"/>
                </a:cubicBezTo>
                <a:cubicBezTo>
                  <a:pt x="226862" y="2826804"/>
                  <a:pt x="239482" y="2842692"/>
                  <a:pt x="256032" y="2853036"/>
                </a:cubicBezTo>
                <a:cubicBezTo>
                  <a:pt x="264206" y="2858144"/>
                  <a:pt x="274196" y="2859532"/>
                  <a:pt x="283464" y="2862180"/>
                </a:cubicBezTo>
                <a:cubicBezTo>
                  <a:pt x="337009" y="2877478"/>
                  <a:pt x="338610" y="2873181"/>
                  <a:pt x="411480" y="2880468"/>
                </a:cubicBezTo>
                <a:cubicBezTo>
                  <a:pt x="438912" y="2877420"/>
                  <a:pt x="466999" y="2878018"/>
                  <a:pt x="493776" y="2871324"/>
                </a:cubicBezTo>
                <a:cubicBezTo>
                  <a:pt x="504438" y="2868659"/>
                  <a:pt x="511107" y="2857365"/>
                  <a:pt x="521208" y="2853036"/>
                </a:cubicBezTo>
                <a:cubicBezTo>
                  <a:pt x="532759" y="2848086"/>
                  <a:pt x="545592" y="2846940"/>
                  <a:pt x="557784" y="2843892"/>
                </a:cubicBezTo>
                <a:cubicBezTo>
                  <a:pt x="569976" y="2834748"/>
                  <a:pt x="581680" y="2824914"/>
                  <a:pt x="594360" y="2816460"/>
                </a:cubicBezTo>
                <a:cubicBezTo>
                  <a:pt x="609148" y="2806601"/>
                  <a:pt x="626051" y="2799939"/>
                  <a:pt x="640080" y="2789028"/>
                </a:cubicBezTo>
                <a:cubicBezTo>
                  <a:pt x="653690" y="2778442"/>
                  <a:pt x="664464" y="2764644"/>
                  <a:pt x="676656" y="2752452"/>
                </a:cubicBezTo>
                <a:cubicBezTo>
                  <a:pt x="679704" y="2743308"/>
                  <a:pt x="682003" y="2733879"/>
                  <a:pt x="685800" y="2725020"/>
                </a:cubicBezTo>
                <a:cubicBezTo>
                  <a:pt x="699722" y="2692536"/>
                  <a:pt x="704010" y="2688562"/>
                  <a:pt x="722376" y="2661012"/>
                </a:cubicBezTo>
                <a:cubicBezTo>
                  <a:pt x="754673" y="2499527"/>
                  <a:pt x="704695" y="2734985"/>
                  <a:pt x="749808" y="2569572"/>
                </a:cubicBezTo>
                <a:cubicBezTo>
                  <a:pt x="755893" y="2547261"/>
                  <a:pt x="766062" y="2457831"/>
                  <a:pt x="768096" y="2441556"/>
                </a:cubicBezTo>
                <a:cubicBezTo>
                  <a:pt x="759932" y="2074154"/>
                  <a:pt x="752184" y="2013196"/>
                  <a:pt x="768096" y="1655172"/>
                </a:cubicBezTo>
                <a:cubicBezTo>
                  <a:pt x="768654" y="1642617"/>
                  <a:pt x="774992" y="1630961"/>
                  <a:pt x="777240" y="1618596"/>
                </a:cubicBezTo>
                <a:cubicBezTo>
                  <a:pt x="819691" y="1385113"/>
                  <a:pt x="752216" y="1709549"/>
                  <a:pt x="804672" y="1499724"/>
                </a:cubicBezTo>
                <a:cubicBezTo>
                  <a:pt x="809169" y="1481737"/>
                  <a:pt x="808938" y="1462747"/>
                  <a:pt x="813816" y="1444860"/>
                </a:cubicBezTo>
                <a:cubicBezTo>
                  <a:pt x="818135" y="1429024"/>
                  <a:pt x="826913" y="1414712"/>
                  <a:pt x="832104" y="1399140"/>
                </a:cubicBezTo>
                <a:cubicBezTo>
                  <a:pt x="866926" y="1294674"/>
                  <a:pt x="794328" y="1466147"/>
                  <a:pt x="868680" y="1280268"/>
                </a:cubicBezTo>
                <a:cubicBezTo>
                  <a:pt x="876599" y="1260471"/>
                  <a:pt x="889969" y="1229642"/>
                  <a:pt x="896112" y="1207116"/>
                </a:cubicBezTo>
                <a:cubicBezTo>
                  <a:pt x="915482" y="1136092"/>
                  <a:pt x="917456" y="1118685"/>
                  <a:pt x="932688" y="1042524"/>
                </a:cubicBezTo>
                <a:cubicBezTo>
                  <a:pt x="935736" y="1027284"/>
                  <a:pt x="936060" y="1011234"/>
                  <a:pt x="941832" y="996804"/>
                </a:cubicBezTo>
                <a:cubicBezTo>
                  <a:pt x="973359" y="917988"/>
                  <a:pt x="949577" y="983414"/>
                  <a:pt x="969264" y="914508"/>
                </a:cubicBezTo>
                <a:cubicBezTo>
                  <a:pt x="982244" y="869077"/>
                  <a:pt x="978257" y="901776"/>
                  <a:pt x="987552" y="841356"/>
                </a:cubicBezTo>
                <a:cubicBezTo>
                  <a:pt x="991289" y="817068"/>
                  <a:pt x="992656" y="792443"/>
                  <a:pt x="996696" y="768204"/>
                </a:cubicBezTo>
                <a:cubicBezTo>
                  <a:pt x="998762" y="755808"/>
                  <a:pt x="1003114" y="743896"/>
                  <a:pt x="1005840" y="731628"/>
                </a:cubicBezTo>
                <a:cubicBezTo>
                  <a:pt x="1016537" y="683493"/>
                  <a:pt x="1016494" y="675335"/>
                  <a:pt x="1024128" y="621900"/>
                </a:cubicBezTo>
                <a:cubicBezTo>
                  <a:pt x="1033575" y="470742"/>
                  <a:pt x="1038789" y="496004"/>
                  <a:pt x="1024128" y="356724"/>
                </a:cubicBezTo>
                <a:cubicBezTo>
                  <a:pt x="1017252" y="291404"/>
                  <a:pt x="1018844" y="319942"/>
                  <a:pt x="1005840" y="274428"/>
                </a:cubicBezTo>
                <a:cubicBezTo>
                  <a:pt x="1002388" y="262344"/>
                  <a:pt x="1002931" y="248763"/>
                  <a:pt x="996696" y="237852"/>
                </a:cubicBezTo>
                <a:cubicBezTo>
                  <a:pt x="990280" y="226624"/>
                  <a:pt x="977680" y="220238"/>
                  <a:pt x="969264" y="210420"/>
                </a:cubicBezTo>
                <a:cubicBezTo>
                  <a:pt x="923896" y="157491"/>
                  <a:pt x="962691" y="187750"/>
                  <a:pt x="914400" y="155556"/>
                </a:cubicBezTo>
                <a:cubicBezTo>
                  <a:pt x="908304" y="146412"/>
                  <a:pt x="903883" y="135895"/>
                  <a:pt x="896112" y="128124"/>
                </a:cubicBezTo>
                <a:cubicBezTo>
                  <a:pt x="876009" y="108021"/>
                  <a:pt x="831161" y="76478"/>
                  <a:pt x="804672" y="64116"/>
                </a:cubicBezTo>
                <a:cubicBezTo>
                  <a:pt x="758903" y="42757"/>
                  <a:pt x="692245" y="16704"/>
                  <a:pt x="640080" y="9252"/>
                </a:cubicBezTo>
                <a:cubicBezTo>
                  <a:pt x="618744" y="6204"/>
                  <a:pt x="597577" y="1542"/>
                  <a:pt x="576072" y="108"/>
                </a:cubicBezTo>
                <a:cubicBezTo>
                  <a:pt x="551742" y="-1514"/>
                  <a:pt x="513588" y="15348"/>
                  <a:pt x="475488" y="27540"/>
                </a:cubicBezTo>
                <a:close/>
              </a:path>
            </a:pathLst>
          </a:custGeom>
          <a:solidFill>
            <a:srgbClr val="A7D8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9" name="Google Shape;519;p32"/>
          <p:cNvSpPr/>
          <p:nvPr/>
        </p:nvSpPr>
        <p:spPr>
          <a:xfrm>
            <a:off x="1003794" y="3639183"/>
            <a:ext cx="1913142" cy="1947801"/>
          </a:xfrm>
          <a:custGeom>
            <a:avLst/>
            <a:gdLst/>
            <a:ahLst/>
            <a:cxnLst/>
            <a:rect l="l" t="t" r="r" b="b"/>
            <a:pathLst>
              <a:path w="1913142" h="1947801" extrusionOk="0">
                <a:moveTo>
                  <a:pt x="1593102" y="129"/>
                </a:moveTo>
                <a:cubicBezTo>
                  <a:pt x="1544334" y="1653"/>
                  <a:pt x="1464976" y="9289"/>
                  <a:pt x="1337070" y="27561"/>
                </a:cubicBezTo>
                <a:cubicBezTo>
                  <a:pt x="1295360" y="33520"/>
                  <a:pt x="1284546" y="37697"/>
                  <a:pt x="1245630" y="54993"/>
                </a:cubicBezTo>
                <a:cubicBezTo>
                  <a:pt x="1233174" y="60529"/>
                  <a:pt x="1220613" y="66057"/>
                  <a:pt x="1209054" y="73281"/>
                </a:cubicBezTo>
                <a:cubicBezTo>
                  <a:pt x="1129364" y="123088"/>
                  <a:pt x="1205682" y="76653"/>
                  <a:pt x="1154190" y="128145"/>
                </a:cubicBezTo>
                <a:cubicBezTo>
                  <a:pt x="1146419" y="135916"/>
                  <a:pt x="1135902" y="140337"/>
                  <a:pt x="1126758" y="146433"/>
                </a:cubicBezTo>
                <a:cubicBezTo>
                  <a:pt x="1122934" y="152806"/>
                  <a:pt x="1091090" y="207522"/>
                  <a:pt x="1081038" y="219585"/>
                </a:cubicBezTo>
                <a:cubicBezTo>
                  <a:pt x="1072759" y="229519"/>
                  <a:pt x="1062750" y="237873"/>
                  <a:pt x="1053606" y="247017"/>
                </a:cubicBezTo>
                <a:cubicBezTo>
                  <a:pt x="1038366" y="286641"/>
                  <a:pt x="1020085" y="325226"/>
                  <a:pt x="1007886" y="365889"/>
                </a:cubicBezTo>
                <a:cubicBezTo>
                  <a:pt x="998742" y="396369"/>
                  <a:pt x="988971" y="426668"/>
                  <a:pt x="980454" y="457329"/>
                </a:cubicBezTo>
                <a:cubicBezTo>
                  <a:pt x="973727" y="481546"/>
                  <a:pt x="970469" y="506758"/>
                  <a:pt x="962166" y="530481"/>
                </a:cubicBezTo>
                <a:cubicBezTo>
                  <a:pt x="949076" y="567880"/>
                  <a:pt x="934166" y="604768"/>
                  <a:pt x="916446" y="640209"/>
                </a:cubicBezTo>
                <a:cubicBezTo>
                  <a:pt x="910350" y="652401"/>
                  <a:pt x="903694" y="664329"/>
                  <a:pt x="898158" y="676785"/>
                </a:cubicBezTo>
                <a:cubicBezTo>
                  <a:pt x="891492" y="691784"/>
                  <a:pt x="888975" y="708848"/>
                  <a:pt x="879870" y="722505"/>
                </a:cubicBezTo>
                <a:cubicBezTo>
                  <a:pt x="870306" y="736851"/>
                  <a:pt x="854828" y="746265"/>
                  <a:pt x="843294" y="759081"/>
                </a:cubicBezTo>
                <a:cubicBezTo>
                  <a:pt x="723412" y="892283"/>
                  <a:pt x="866721" y="747141"/>
                  <a:pt x="751854" y="850521"/>
                </a:cubicBezTo>
                <a:cubicBezTo>
                  <a:pt x="735834" y="864939"/>
                  <a:pt x="724356" y="884732"/>
                  <a:pt x="706134" y="896241"/>
                </a:cubicBezTo>
                <a:cubicBezTo>
                  <a:pt x="569273" y="982680"/>
                  <a:pt x="613064" y="939405"/>
                  <a:pt x="495822" y="987681"/>
                </a:cubicBezTo>
                <a:cubicBezTo>
                  <a:pt x="432748" y="1013652"/>
                  <a:pt x="333067" y="1077605"/>
                  <a:pt x="285510" y="1106553"/>
                </a:cubicBezTo>
                <a:cubicBezTo>
                  <a:pt x="260948" y="1121504"/>
                  <a:pt x="232691" y="1131940"/>
                  <a:pt x="212358" y="1152273"/>
                </a:cubicBezTo>
                <a:cubicBezTo>
                  <a:pt x="177874" y="1186757"/>
                  <a:pt x="139799" y="1221521"/>
                  <a:pt x="111774" y="1262001"/>
                </a:cubicBezTo>
                <a:cubicBezTo>
                  <a:pt x="71233" y="1320561"/>
                  <a:pt x="74336" y="1332736"/>
                  <a:pt x="47766" y="1399161"/>
                </a:cubicBezTo>
                <a:cubicBezTo>
                  <a:pt x="6056" y="1503436"/>
                  <a:pt x="29254" y="1423030"/>
                  <a:pt x="2046" y="1545465"/>
                </a:cubicBezTo>
                <a:cubicBezTo>
                  <a:pt x="5094" y="1603377"/>
                  <a:pt x="-9172" y="1664901"/>
                  <a:pt x="11190" y="1719201"/>
                </a:cubicBezTo>
                <a:cubicBezTo>
                  <a:pt x="29415" y="1767802"/>
                  <a:pt x="75071" y="1801370"/>
                  <a:pt x="111774" y="1838073"/>
                </a:cubicBezTo>
                <a:cubicBezTo>
                  <a:pt x="123966" y="1850265"/>
                  <a:pt x="134004" y="1865085"/>
                  <a:pt x="148350" y="1874649"/>
                </a:cubicBezTo>
                <a:cubicBezTo>
                  <a:pt x="162007" y="1883754"/>
                  <a:pt x="179071" y="1886271"/>
                  <a:pt x="194070" y="1892937"/>
                </a:cubicBezTo>
                <a:cubicBezTo>
                  <a:pt x="241868" y="1914181"/>
                  <a:pt x="222155" y="1911443"/>
                  <a:pt x="276366" y="1929513"/>
                </a:cubicBezTo>
                <a:cubicBezTo>
                  <a:pt x="288288" y="1933487"/>
                  <a:pt x="300858" y="1935205"/>
                  <a:pt x="312942" y="1938657"/>
                </a:cubicBezTo>
                <a:cubicBezTo>
                  <a:pt x="322210" y="1941305"/>
                  <a:pt x="331230" y="1944753"/>
                  <a:pt x="340374" y="1947801"/>
                </a:cubicBezTo>
                <a:cubicBezTo>
                  <a:pt x="383046" y="1944753"/>
                  <a:pt x="426039" y="1944707"/>
                  <a:pt x="468390" y="1938657"/>
                </a:cubicBezTo>
                <a:cubicBezTo>
                  <a:pt x="529910" y="1929868"/>
                  <a:pt x="522131" y="1922157"/>
                  <a:pt x="568974" y="1902081"/>
                </a:cubicBezTo>
                <a:cubicBezTo>
                  <a:pt x="577833" y="1898284"/>
                  <a:pt x="587262" y="1895985"/>
                  <a:pt x="596406" y="1892937"/>
                </a:cubicBezTo>
                <a:cubicBezTo>
                  <a:pt x="605550" y="1877697"/>
                  <a:pt x="612927" y="1861246"/>
                  <a:pt x="623838" y="1847217"/>
                </a:cubicBezTo>
                <a:cubicBezTo>
                  <a:pt x="653869" y="1808606"/>
                  <a:pt x="661931" y="1813260"/>
                  <a:pt x="696990" y="1783209"/>
                </a:cubicBezTo>
                <a:cubicBezTo>
                  <a:pt x="706808" y="1774793"/>
                  <a:pt x="714488" y="1764056"/>
                  <a:pt x="724422" y="1755777"/>
                </a:cubicBezTo>
                <a:cubicBezTo>
                  <a:pt x="775651" y="1713087"/>
                  <a:pt x="729256" y="1768540"/>
                  <a:pt x="788430" y="1700913"/>
                </a:cubicBezTo>
                <a:cubicBezTo>
                  <a:pt x="886663" y="1588647"/>
                  <a:pt x="753035" y="1735914"/>
                  <a:pt x="834150" y="1627761"/>
                </a:cubicBezTo>
                <a:cubicBezTo>
                  <a:pt x="844495" y="1613967"/>
                  <a:pt x="859128" y="1603943"/>
                  <a:pt x="870726" y="1591185"/>
                </a:cubicBezTo>
                <a:cubicBezTo>
                  <a:pt x="889629" y="1570392"/>
                  <a:pt x="906264" y="1547577"/>
                  <a:pt x="925590" y="1527177"/>
                </a:cubicBezTo>
                <a:cubicBezTo>
                  <a:pt x="961164" y="1489626"/>
                  <a:pt x="1003561" y="1458279"/>
                  <a:pt x="1035318" y="1417449"/>
                </a:cubicBezTo>
                <a:cubicBezTo>
                  <a:pt x="1064503" y="1379925"/>
                  <a:pt x="1097281" y="1330761"/>
                  <a:pt x="1135902" y="1298577"/>
                </a:cubicBezTo>
                <a:cubicBezTo>
                  <a:pt x="1252306" y="1201574"/>
                  <a:pt x="1165988" y="1277748"/>
                  <a:pt x="1254774" y="1216281"/>
                </a:cubicBezTo>
                <a:cubicBezTo>
                  <a:pt x="1279834" y="1198931"/>
                  <a:pt x="1303542" y="1179705"/>
                  <a:pt x="1327926" y="1161417"/>
                </a:cubicBezTo>
                <a:lnTo>
                  <a:pt x="1364502" y="1133985"/>
                </a:lnTo>
                <a:cubicBezTo>
                  <a:pt x="1376694" y="1124841"/>
                  <a:pt x="1387447" y="1113369"/>
                  <a:pt x="1401078" y="1106553"/>
                </a:cubicBezTo>
                <a:cubicBezTo>
                  <a:pt x="1462984" y="1075600"/>
                  <a:pt x="1415737" y="1102417"/>
                  <a:pt x="1483374" y="1051689"/>
                </a:cubicBezTo>
                <a:cubicBezTo>
                  <a:pt x="1492166" y="1045095"/>
                  <a:pt x="1502592" y="1040702"/>
                  <a:pt x="1510806" y="1033401"/>
                </a:cubicBezTo>
                <a:cubicBezTo>
                  <a:pt x="1530136" y="1016218"/>
                  <a:pt x="1544979" y="994055"/>
                  <a:pt x="1565670" y="978537"/>
                </a:cubicBezTo>
                <a:cubicBezTo>
                  <a:pt x="1577862" y="969393"/>
                  <a:pt x="1590969" y="961357"/>
                  <a:pt x="1602246" y="951105"/>
                </a:cubicBezTo>
                <a:cubicBezTo>
                  <a:pt x="1624573" y="930808"/>
                  <a:pt x="1642692" y="905946"/>
                  <a:pt x="1666254" y="887097"/>
                </a:cubicBezTo>
                <a:lnTo>
                  <a:pt x="1711974" y="850521"/>
                </a:lnTo>
                <a:cubicBezTo>
                  <a:pt x="1755088" y="778665"/>
                  <a:pt x="1728742" y="819019"/>
                  <a:pt x="1794270" y="731649"/>
                </a:cubicBezTo>
                <a:cubicBezTo>
                  <a:pt x="1800483" y="723365"/>
                  <a:pt x="1833305" y="681012"/>
                  <a:pt x="1839990" y="667641"/>
                </a:cubicBezTo>
                <a:cubicBezTo>
                  <a:pt x="1847331" y="652960"/>
                  <a:pt x="1850937" y="636602"/>
                  <a:pt x="1858278" y="621921"/>
                </a:cubicBezTo>
                <a:cubicBezTo>
                  <a:pt x="1904194" y="530089"/>
                  <a:pt x="1846761" y="670130"/>
                  <a:pt x="1894854" y="557913"/>
                </a:cubicBezTo>
                <a:cubicBezTo>
                  <a:pt x="1905398" y="533310"/>
                  <a:pt x="1907775" y="511596"/>
                  <a:pt x="1913142" y="484761"/>
                </a:cubicBezTo>
                <a:cubicBezTo>
                  <a:pt x="1910387" y="440674"/>
                  <a:pt x="1909168" y="340850"/>
                  <a:pt x="1894854" y="283593"/>
                </a:cubicBezTo>
                <a:cubicBezTo>
                  <a:pt x="1884181" y="240901"/>
                  <a:pt x="1872822" y="223005"/>
                  <a:pt x="1858278" y="183009"/>
                </a:cubicBezTo>
                <a:cubicBezTo>
                  <a:pt x="1851358" y="163980"/>
                  <a:pt x="1842221" y="117812"/>
                  <a:pt x="1821702" y="100713"/>
                </a:cubicBezTo>
                <a:cubicBezTo>
                  <a:pt x="1811230" y="91987"/>
                  <a:pt x="1796961" y="89188"/>
                  <a:pt x="1785126" y="82425"/>
                </a:cubicBezTo>
                <a:cubicBezTo>
                  <a:pt x="1775584" y="76973"/>
                  <a:pt x="1767524" y="69052"/>
                  <a:pt x="1757694" y="64137"/>
                </a:cubicBezTo>
                <a:cubicBezTo>
                  <a:pt x="1749073" y="59826"/>
                  <a:pt x="1739121" y="58790"/>
                  <a:pt x="1730262" y="54993"/>
                </a:cubicBezTo>
                <a:cubicBezTo>
                  <a:pt x="1717733" y="49623"/>
                  <a:pt x="1706215" y="42075"/>
                  <a:pt x="1693686" y="36705"/>
                </a:cubicBezTo>
                <a:cubicBezTo>
                  <a:pt x="1671762" y="27309"/>
                  <a:pt x="1652879" y="25046"/>
                  <a:pt x="1629678" y="18417"/>
                </a:cubicBezTo>
                <a:cubicBezTo>
                  <a:pt x="1603313" y="10884"/>
                  <a:pt x="1641870" y="-1395"/>
                  <a:pt x="1593102" y="129"/>
                </a:cubicBezTo>
                <a:close/>
              </a:path>
            </a:pathLst>
          </a:custGeom>
          <a:solidFill>
            <a:srgbClr val="D3EB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20" name="Google Shape;520;p32"/>
          <p:cNvSpPr txBox="1"/>
          <p:nvPr/>
        </p:nvSpPr>
        <p:spPr>
          <a:xfrm>
            <a:off x="624155" y="4352865"/>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Consolas"/>
                <a:ea typeface="Consolas"/>
                <a:cs typeface="Consolas"/>
                <a:sym typeface="Consolas"/>
              </a:rPr>
              <a:t>0</a:t>
            </a:r>
            <a:endParaRPr/>
          </a:p>
        </p:txBody>
      </p:sp>
      <p:sp>
        <p:nvSpPr>
          <p:cNvPr id="521" name="Google Shape;521;p32"/>
          <p:cNvSpPr txBox="1"/>
          <p:nvPr/>
        </p:nvSpPr>
        <p:spPr>
          <a:xfrm>
            <a:off x="720123" y="5100138"/>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Consolas"/>
                <a:ea typeface="Consolas"/>
                <a:cs typeface="Consolas"/>
                <a:sym typeface="Consolas"/>
              </a:rPr>
              <a:t>1</a:t>
            </a:r>
            <a:endParaRPr/>
          </a:p>
        </p:txBody>
      </p:sp>
      <p:sp>
        <p:nvSpPr>
          <p:cNvPr id="522" name="Google Shape;522;p32"/>
          <p:cNvSpPr txBox="1"/>
          <p:nvPr/>
        </p:nvSpPr>
        <p:spPr>
          <a:xfrm>
            <a:off x="3238352" y="2871216"/>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Consolas"/>
                <a:ea typeface="Consolas"/>
                <a:cs typeface="Consolas"/>
                <a:sym typeface="Consolas"/>
              </a:rPr>
              <a:t>2</a:t>
            </a:r>
            <a:endParaRPr/>
          </a:p>
        </p:txBody>
      </p:sp>
      <p:sp>
        <p:nvSpPr>
          <p:cNvPr id="523" name="Google Shape;523;p32"/>
          <p:cNvSpPr txBox="1"/>
          <p:nvPr/>
        </p:nvSpPr>
        <p:spPr>
          <a:xfrm>
            <a:off x="1498069" y="6131601"/>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Consolas"/>
                <a:ea typeface="Consolas"/>
                <a:cs typeface="Consolas"/>
                <a:sym typeface="Consolas"/>
              </a:rPr>
              <a:t>3</a:t>
            </a:r>
            <a:endParaRPr/>
          </a:p>
        </p:txBody>
      </p:sp>
      <p:sp>
        <p:nvSpPr>
          <p:cNvPr id="524" name="Google Shape;524;p32"/>
          <p:cNvSpPr txBox="1"/>
          <p:nvPr/>
        </p:nvSpPr>
        <p:spPr>
          <a:xfrm>
            <a:off x="4332372" y="4863976"/>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Consolas"/>
                <a:ea typeface="Consolas"/>
                <a:cs typeface="Consolas"/>
                <a:sym typeface="Consolas"/>
              </a:rPr>
              <a:t>4</a:t>
            </a:r>
            <a:endParaRPr/>
          </a:p>
        </p:txBody>
      </p:sp>
      <p:sp>
        <p:nvSpPr>
          <p:cNvPr id="525" name="Google Shape;525;p3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BFS Intuition: Why Does it Work?</a:t>
            </a:r>
            <a:endParaRPr/>
          </a:p>
        </p:txBody>
      </p:sp>
      <p:sp>
        <p:nvSpPr>
          <p:cNvPr id="526" name="Google Shape;526;p32"/>
          <p:cNvSpPr txBox="1"/>
          <p:nvPr/>
        </p:nvSpPr>
        <p:spPr>
          <a:xfrm>
            <a:off x="689530" y="1343888"/>
            <a:ext cx="13965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Quattrocento Sans"/>
                <a:ea typeface="Quattrocento Sans"/>
                <a:cs typeface="Quattrocento Sans"/>
                <a:sym typeface="Quattrocento Sans"/>
              </a:rPr>
              <a:t>PERIMETER</a:t>
            </a:r>
            <a:endParaRPr/>
          </a:p>
        </p:txBody>
      </p:sp>
      <p:sp>
        <p:nvSpPr>
          <p:cNvPr id="527" name="Google Shape;527;p32"/>
          <p:cNvSpPr txBox="1"/>
          <p:nvPr/>
        </p:nvSpPr>
        <p:spPr>
          <a:xfrm>
            <a:off x="6474941" y="1219200"/>
            <a:ext cx="5471983" cy="5461686"/>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bfs</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Graph</a:t>
            </a:r>
            <a:r>
              <a:rPr lang="en-US" sz="1600" b="0">
                <a:solidFill>
                  <a:schemeClr val="dk1"/>
                </a:solidFill>
                <a:latin typeface="Consolas"/>
                <a:ea typeface="Consolas"/>
                <a:cs typeface="Consolas"/>
                <a:sym typeface="Consolas"/>
              </a:rPr>
              <a:t> graph,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start)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Queue</a:t>
            </a:r>
            <a:r>
              <a:rPr lang="en-US" sz="1600" b="0">
                <a:solidFill>
                  <a:schemeClr val="dk1"/>
                </a:solidFill>
                <a:latin typeface="Consolas"/>
                <a:ea typeface="Consolas"/>
                <a:cs typeface="Consolas"/>
                <a:sym typeface="Consolas"/>
              </a:rPr>
              <a:t>&lt;</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&gt; perimeter = </a:t>
            </a:r>
            <a:r>
              <a:rPr lang="en-US" sz="1600" b="0">
                <a:solidFill>
                  <a:schemeClr val="accent2"/>
                </a:solidFill>
                <a:latin typeface="Consolas"/>
                <a:ea typeface="Consolas"/>
                <a:cs typeface="Consolas"/>
                <a:sym typeface="Consolas"/>
              </a:rPr>
              <a:t>new</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Queue</a:t>
            </a:r>
            <a:r>
              <a:rPr lang="en-US" sz="1600" b="0">
                <a:solidFill>
                  <a:schemeClr val="dk1"/>
                </a:solidFill>
                <a:latin typeface="Consolas"/>
                <a:ea typeface="Consolas"/>
                <a:cs typeface="Consolas"/>
                <a:sym typeface="Consolas"/>
              </a:rPr>
              <a:t>&lt;&gt;();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&lt;</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&gt; visited = </a:t>
            </a:r>
            <a:r>
              <a:rPr lang="en-US" sz="1600" b="0">
                <a:solidFill>
                  <a:schemeClr val="accent2"/>
                </a:solidFill>
                <a:latin typeface="Consolas"/>
                <a:ea typeface="Consolas"/>
                <a:cs typeface="Consolas"/>
                <a:sym typeface="Consolas"/>
              </a:rPr>
              <a:t>new</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&lt;&gt;();  </a:t>
            </a:r>
            <a:endParaRPr/>
          </a:p>
          <a:p>
            <a:pPr marL="0" marR="0" lvl="0" indent="0" algn="l" rtl="0">
              <a:lnSpc>
                <a:spcPct val="120000"/>
              </a:lnSpc>
              <a:spcBef>
                <a:spcPts val="0"/>
              </a:spcBef>
              <a:spcAft>
                <a:spcPts val="0"/>
              </a:spcAft>
              <a:buClr>
                <a:srgbClr val="4B2A85"/>
              </a:buClr>
              <a:buSzPts val="960"/>
              <a:buFont typeface="Noto Sans Symbols"/>
              <a:buNone/>
            </a:pP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while</a:t>
            </a: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isEmpty</a:t>
            </a: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from = perimeter.</a:t>
            </a:r>
            <a:r>
              <a:rPr lang="en-US" sz="1600" b="1">
                <a:solidFill>
                  <a:schemeClr val="dk1"/>
                </a:solidFill>
                <a:latin typeface="Consolas"/>
                <a:ea typeface="Consolas"/>
                <a:cs typeface="Consolas"/>
                <a:sym typeface="Consolas"/>
              </a:rPr>
              <a:t>remove</a:t>
            </a:r>
            <a:r>
              <a:rPr lang="en-US" sz="16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for</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Edge</a:t>
            </a:r>
            <a:r>
              <a:rPr lang="en-US" sz="1600" b="0">
                <a:solidFill>
                  <a:schemeClr val="dk1"/>
                </a:solidFill>
                <a:latin typeface="Consolas"/>
                <a:ea typeface="Consolas"/>
                <a:cs typeface="Consolas"/>
                <a:sym typeface="Consolas"/>
              </a:rPr>
              <a:t> edge : graph.</a:t>
            </a:r>
            <a:r>
              <a:rPr lang="en-US" sz="1600" b="1">
                <a:solidFill>
                  <a:schemeClr val="dk1"/>
                </a:solidFill>
                <a:latin typeface="Consolas"/>
                <a:ea typeface="Consolas"/>
                <a:cs typeface="Consolas"/>
                <a:sym typeface="Consolas"/>
              </a:rPr>
              <a:t>edgesFrom</a:t>
            </a:r>
            <a:r>
              <a:rPr lang="en-US" sz="1600" b="0">
                <a:solidFill>
                  <a:schemeClr val="dk1"/>
                </a:solidFill>
                <a:latin typeface="Consolas"/>
                <a:ea typeface="Consolas"/>
                <a:cs typeface="Consolas"/>
                <a:sym typeface="Consolas"/>
              </a:rPr>
              <a:t>(from))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to = edge.</a:t>
            </a:r>
            <a:r>
              <a:rPr lang="en-US" sz="1600" b="1">
                <a:solidFill>
                  <a:schemeClr val="dk1"/>
                </a:solidFill>
                <a:latin typeface="Consolas"/>
                <a:ea typeface="Consolas"/>
                <a:cs typeface="Consolas"/>
                <a:sym typeface="Consolas"/>
              </a:rPr>
              <a:t>to</a:t>
            </a:r>
            <a:r>
              <a:rPr lang="en-US" sz="16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contains</a:t>
            </a:r>
            <a:r>
              <a:rPr lang="en-US" sz="1600" b="0">
                <a:solidFill>
                  <a:schemeClr val="dk1"/>
                </a:solidFill>
                <a:latin typeface="Consolas"/>
                <a:ea typeface="Consolas"/>
                <a:cs typeface="Consolas"/>
                <a:sym typeface="Consolas"/>
              </a:rPr>
              <a:t>(to))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a:t>
            </a:r>
            <a:endParaRPr/>
          </a:p>
        </p:txBody>
      </p:sp>
      <p:sp>
        <p:nvSpPr>
          <p:cNvPr id="528" name="Google Shape;528;p32"/>
          <p:cNvSpPr/>
          <p:nvPr/>
        </p:nvSpPr>
        <p:spPr>
          <a:xfrm>
            <a:off x="1125353" y="4095939"/>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1</a:t>
            </a:r>
            <a:endParaRPr sz="2133" b="0" i="0" u="none" strike="noStrike" cap="none">
              <a:solidFill>
                <a:srgbClr val="000000"/>
              </a:solidFill>
              <a:latin typeface="Calibri"/>
              <a:ea typeface="Calibri"/>
              <a:cs typeface="Calibri"/>
              <a:sym typeface="Calibri"/>
            </a:endParaRPr>
          </a:p>
        </p:txBody>
      </p:sp>
      <p:sp>
        <p:nvSpPr>
          <p:cNvPr id="529" name="Google Shape;529;p32"/>
          <p:cNvSpPr/>
          <p:nvPr/>
        </p:nvSpPr>
        <p:spPr>
          <a:xfrm>
            <a:off x="1276632" y="4921245"/>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2</a:t>
            </a:r>
            <a:endParaRPr sz="2133" b="0" i="0" u="none" strike="noStrike" cap="none">
              <a:solidFill>
                <a:srgbClr val="000000"/>
              </a:solidFill>
              <a:latin typeface="Calibri"/>
              <a:ea typeface="Calibri"/>
              <a:cs typeface="Calibri"/>
              <a:sym typeface="Calibri"/>
            </a:endParaRPr>
          </a:p>
        </p:txBody>
      </p:sp>
      <p:sp>
        <p:nvSpPr>
          <p:cNvPr id="530" name="Google Shape;530;p32"/>
          <p:cNvSpPr/>
          <p:nvPr/>
        </p:nvSpPr>
        <p:spPr>
          <a:xfrm>
            <a:off x="2664478" y="3043730"/>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3</a:t>
            </a:r>
            <a:endParaRPr sz="2133" b="0" i="0" u="none" strike="noStrike" cap="none">
              <a:solidFill>
                <a:srgbClr val="000000"/>
              </a:solidFill>
              <a:latin typeface="Calibri"/>
              <a:ea typeface="Calibri"/>
              <a:cs typeface="Calibri"/>
              <a:sym typeface="Calibri"/>
            </a:endParaRPr>
          </a:p>
        </p:txBody>
      </p:sp>
      <p:sp>
        <p:nvSpPr>
          <p:cNvPr id="531" name="Google Shape;531;p32"/>
          <p:cNvSpPr/>
          <p:nvPr/>
        </p:nvSpPr>
        <p:spPr>
          <a:xfrm>
            <a:off x="2326879" y="3873226"/>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4</a:t>
            </a:r>
            <a:endParaRPr sz="2133" b="0" i="0" u="none" strike="noStrike" cap="none">
              <a:solidFill>
                <a:srgbClr val="000000"/>
              </a:solidFill>
              <a:latin typeface="Calibri"/>
              <a:ea typeface="Calibri"/>
              <a:cs typeface="Calibri"/>
              <a:sym typeface="Calibri"/>
            </a:endParaRPr>
          </a:p>
        </p:txBody>
      </p:sp>
      <p:sp>
        <p:nvSpPr>
          <p:cNvPr id="532" name="Google Shape;532;p32"/>
          <p:cNvSpPr/>
          <p:nvPr/>
        </p:nvSpPr>
        <p:spPr>
          <a:xfrm>
            <a:off x="2418147" y="5071258"/>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5</a:t>
            </a:r>
            <a:endParaRPr sz="2133" b="0" i="0" u="none" strike="noStrike" cap="none">
              <a:solidFill>
                <a:srgbClr val="000000"/>
              </a:solidFill>
              <a:latin typeface="Calibri"/>
              <a:ea typeface="Calibri"/>
              <a:cs typeface="Calibri"/>
              <a:sym typeface="Calibri"/>
            </a:endParaRPr>
          </a:p>
        </p:txBody>
      </p:sp>
      <p:sp>
        <p:nvSpPr>
          <p:cNvPr id="533" name="Google Shape;533;p32"/>
          <p:cNvSpPr/>
          <p:nvPr/>
        </p:nvSpPr>
        <p:spPr>
          <a:xfrm>
            <a:off x="3561068" y="5319997"/>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6</a:t>
            </a:r>
            <a:endParaRPr sz="2133" b="0" i="0" u="none" strike="noStrike" cap="none">
              <a:solidFill>
                <a:srgbClr val="000000"/>
              </a:solidFill>
              <a:latin typeface="Calibri"/>
              <a:ea typeface="Calibri"/>
              <a:cs typeface="Calibri"/>
              <a:sym typeface="Calibri"/>
            </a:endParaRPr>
          </a:p>
        </p:txBody>
      </p:sp>
      <p:sp>
        <p:nvSpPr>
          <p:cNvPr id="534" name="Google Shape;534;p32"/>
          <p:cNvSpPr/>
          <p:nvPr/>
        </p:nvSpPr>
        <p:spPr>
          <a:xfrm>
            <a:off x="4252334" y="4276076"/>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7</a:t>
            </a:r>
            <a:endParaRPr sz="2133" b="0" i="0" u="none" strike="noStrike" cap="none">
              <a:solidFill>
                <a:srgbClr val="000000"/>
              </a:solidFill>
              <a:latin typeface="Calibri"/>
              <a:ea typeface="Calibri"/>
              <a:cs typeface="Calibri"/>
              <a:sym typeface="Calibri"/>
            </a:endParaRPr>
          </a:p>
        </p:txBody>
      </p:sp>
      <p:sp>
        <p:nvSpPr>
          <p:cNvPr id="535" name="Google Shape;535;p32"/>
          <p:cNvSpPr/>
          <p:nvPr/>
        </p:nvSpPr>
        <p:spPr>
          <a:xfrm>
            <a:off x="2082013" y="6009123"/>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8</a:t>
            </a:r>
            <a:endParaRPr sz="2133" b="0" i="0" u="none" strike="noStrike" cap="none">
              <a:solidFill>
                <a:srgbClr val="000000"/>
              </a:solidFill>
              <a:latin typeface="Calibri"/>
              <a:ea typeface="Calibri"/>
              <a:cs typeface="Calibri"/>
              <a:sym typeface="Calibri"/>
            </a:endParaRPr>
          </a:p>
        </p:txBody>
      </p:sp>
      <p:cxnSp>
        <p:nvCxnSpPr>
          <p:cNvPr id="536" name="Google Shape;536;p32"/>
          <p:cNvCxnSpPr>
            <a:stCxn id="528" idx="2"/>
            <a:endCxn id="529" idx="0"/>
          </p:cNvCxnSpPr>
          <p:nvPr/>
        </p:nvCxnSpPr>
        <p:spPr>
          <a:xfrm>
            <a:off x="1336953" y="4433139"/>
            <a:ext cx="151200" cy="488100"/>
          </a:xfrm>
          <a:prstGeom prst="straightConnector1">
            <a:avLst/>
          </a:prstGeom>
          <a:noFill/>
          <a:ln w="19050" cap="flat" cmpd="sng">
            <a:solidFill>
              <a:schemeClr val="dk2"/>
            </a:solidFill>
            <a:prstDash val="solid"/>
            <a:round/>
            <a:headEnd type="none" w="sm" len="sm"/>
            <a:tailEnd type="none" w="sm" len="sm"/>
          </a:ln>
        </p:spPr>
      </p:cxnSp>
      <p:cxnSp>
        <p:nvCxnSpPr>
          <p:cNvPr id="537" name="Google Shape;537;p32"/>
          <p:cNvCxnSpPr>
            <a:stCxn id="528" idx="3"/>
            <a:endCxn id="531" idx="1"/>
          </p:cNvCxnSpPr>
          <p:nvPr/>
        </p:nvCxnSpPr>
        <p:spPr>
          <a:xfrm rot="10800000" flipH="1">
            <a:off x="1548553" y="4041939"/>
            <a:ext cx="778200" cy="222600"/>
          </a:xfrm>
          <a:prstGeom prst="straightConnector1">
            <a:avLst/>
          </a:prstGeom>
          <a:noFill/>
          <a:ln w="19050" cap="flat" cmpd="sng">
            <a:solidFill>
              <a:schemeClr val="dk2"/>
            </a:solidFill>
            <a:prstDash val="solid"/>
            <a:round/>
            <a:headEnd type="none" w="sm" len="sm"/>
            <a:tailEnd type="none" w="sm" len="sm"/>
          </a:ln>
        </p:spPr>
      </p:cxnSp>
      <p:cxnSp>
        <p:nvCxnSpPr>
          <p:cNvPr id="538" name="Google Shape;538;p32"/>
          <p:cNvCxnSpPr>
            <a:stCxn id="530" idx="2"/>
            <a:endCxn id="531" idx="0"/>
          </p:cNvCxnSpPr>
          <p:nvPr/>
        </p:nvCxnSpPr>
        <p:spPr>
          <a:xfrm flipH="1">
            <a:off x="2538578" y="3380930"/>
            <a:ext cx="337500" cy="492300"/>
          </a:xfrm>
          <a:prstGeom prst="straightConnector1">
            <a:avLst/>
          </a:prstGeom>
          <a:noFill/>
          <a:ln w="19050" cap="flat" cmpd="sng">
            <a:solidFill>
              <a:schemeClr val="dk2"/>
            </a:solidFill>
            <a:prstDash val="solid"/>
            <a:round/>
            <a:headEnd type="none" w="sm" len="sm"/>
            <a:tailEnd type="none" w="sm" len="sm"/>
          </a:ln>
        </p:spPr>
      </p:cxnSp>
      <p:cxnSp>
        <p:nvCxnSpPr>
          <p:cNvPr id="539" name="Google Shape;539;p32"/>
          <p:cNvCxnSpPr>
            <a:stCxn id="533" idx="0"/>
            <a:endCxn id="534" idx="2"/>
          </p:cNvCxnSpPr>
          <p:nvPr/>
        </p:nvCxnSpPr>
        <p:spPr>
          <a:xfrm rot="10800000" flipH="1">
            <a:off x="3772668" y="4613197"/>
            <a:ext cx="691200" cy="706800"/>
          </a:xfrm>
          <a:prstGeom prst="straightConnector1">
            <a:avLst/>
          </a:prstGeom>
          <a:noFill/>
          <a:ln w="19050" cap="flat" cmpd="sng">
            <a:solidFill>
              <a:schemeClr val="dk2"/>
            </a:solidFill>
            <a:prstDash val="solid"/>
            <a:round/>
            <a:headEnd type="none" w="sm" len="sm"/>
            <a:tailEnd type="none" w="sm" len="sm"/>
          </a:ln>
        </p:spPr>
      </p:cxnSp>
      <p:cxnSp>
        <p:nvCxnSpPr>
          <p:cNvPr id="540" name="Google Shape;540;p32"/>
          <p:cNvCxnSpPr>
            <a:stCxn id="533" idx="1"/>
            <a:endCxn id="532" idx="3"/>
          </p:cNvCxnSpPr>
          <p:nvPr/>
        </p:nvCxnSpPr>
        <p:spPr>
          <a:xfrm rot="10800000">
            <a:off x="2841368" y="5239897"/>
            <a:ext cx="719700" cy="248700"/>
          </a:xfrm>
          <a:prstGeom prst="straightConnector1">
            <a:avLst/>
          </a:prstGeom>
          <a:noFill/>
          <a:ln w="19050" cap="flat" cmpd="sng">
            <a:solidFill>
              <a:schemeClr val="dk2"/>
            </a:solidFill>
            <a:prstDash val="solid"/>
            <a:round/>
            <a:headEnd type="none" w="sm" len="sm"/>
            <a:tailEnd type="none" w="sm" len="sm"/>
          </a:ln>
        </p:spPr>
      </p:cxnSp>
      <p:cxnSp>
        <p:nvCxnSpPr>
          <p:cNvPr id="541" name="Google Shape;541;p32"/>
          <p:cNvCxnSpPr>
            <a:stCxn id="529" idx="3"/>
            <a:endCxn id="532" idx="1"/>
          </p:cNvCxnSpPr>
          <p:nvPr/>
        </p:nvCxnSpPr>
        <p:spPr>
          <a:xfrm>
            <a:off x="1699832" y="5089845"/>
            <a:ext cx="718200" cy="150000"/>
          </a:xfrm>
          <a:prstGeom prst="straightConnector1">
            <a:avLst/>
          </a:prstGeom>
          <a:noFill/>
          <a:ln w="19050" cap="flat" cmpd="sng">
            <a:solidFill>
              <a:schemeClr val="dk2"/>
            </a:solidFill>
            <a:prstDash val="solid"/>
            <a:round/>
            <a:headEnd type="none" w="sm" len="sm"/>
            <a:tailEnd type="none" w="sm" len="sm"/>
          </a:ln>
        </p:spPr>
      </p:cxnSp>
      <p:cxnSp>
        <p:nvCxnSpPr>
          <p:cNvPr id="542" name="Google Shape;542;p32"/>
          <p:cNvCxnSpPr>
            <a:stCxn id="532" idx="2"/>
            <a:endCxn id="535" idx="0"/>
          </p:cNvCxnSpPr>
          <p:nvPr/>
        </p:nvCxnSpPr>
        <p:spPr>
          <a:xfrm flipH="1">
            <a:off x="2293747" y="5408458"/>
            <a:ext cx="336000" cy="600600"/>
          </a:xfrm>
          <a:prstGeom prst="straightConnector1">
            <a:avLst/>
          </a:prstGeom>
          <a:noFill/>
          <a:ln w="19050" cap="flat" cmpd="sng">
            <a:solidFill>
              <a:schemeClr val="dk2"/>
            </a:solidFill>
            <a:prstDash val="solid"/>
            <a:round/>
            <a:headEnd type="none" w="sm" len="sm"/>
            <a:tailEnd type="none" w="sm" len="sm"/>
          </a:ln>
        </p:spPr>
      </p:cxnSp>
      <p:sp>
        <p:nvSpPr>
          <p:cNvPr id="543" name="Google Shape;543;p32"/>
          <p:cNvSpPr txBox="1"/>
          <p:nvPr/>
        </p:nvSpPr>
        <p:spPr>
          <a:xfrm>
            <a:off x="85543" y="4010145"/>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544" name="Google Shape;544;p32"/>
          <p:cNvSpPr txBox="1"/>
          <p:nvPr/>
        </p:nvSpPr>
        <p:spPr>
          <a:xfrm>
            <a:off x="842036" y="3481104"/>
            <a:ext cx="10134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3"/>
                </a:solidFill>
                <a:latin typeface="Quattrocento Sans"/>
                <a:ea typeface="Quattrocento Sans"/>
                <a:cs typeface="Quattrocento Sans"/>
                <a:sym typeface="Quattrocento Sans"/>
              </a:rPr>
              <a:t>VISITED</a:t>
            </a:r>
            <a:endParaRPr>
              <a:solidFill>
                <a:srgbClr val="4C3283"/>
              </a:solidFill>
            </a:endParaRPr>
          </a:p>
        </p:txBody>
      </p:sp>
      <p:sp>
        <p:nvSpPr>
          <p:cNvPr id="545" name="Google Shape;545;p32"/>
          <p:cNvSpPr/>
          <p:nvPr/>
        </p:nvSpPr>
        <p:spPr>
          <a:xfrm>
            <a:off x="3302856" y="4203677"/>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9</a:t>
            </a:r>
            <a:endParaRPr sz="2133" b="0" i="0" u="none" strike="noStrike" cap="none">
              <a:solidFill>
                <a:srgbClr val="000000"/>
              </a:solidFill>
              <a:latin typeface="Calibri"/>
              <a:ea typeface="Calibri"/>
              <a:cs typeface="Calibri"/>
              <a:sym typeface="Calibri"/>
            </a:endParaRPr>
          </a:p>
        </p:txBody>
      </p:sp>
      <p:cxnSp>
        <p:nvCxnSpPr>
          <p:cNvPr id="546" name="Google Shape;546;p32"/>
          <p:cNvCxnSpPr>
            <a:stCxn id="533" idx="0"/>
            <a:endCxn id="545" idx="2"/>
          </p:cNvCxnSpPr>
          <p:nvPr/>
        </p:nvCxnSpPr>
        <p:spPr>
          <a:xfrm rot="10800000">
            <a:off x="3514368" y="4540897"/>
            <a:ext cx="258300" cy="779100"/>
          </a:xfrm>
          <a:prstGeom prst="straightConnector1">
            <a:avLst/>
          </a:prstGeom>
          <a:noFill/>
          <a:ln w="19050" cap="flat" cmpd="sng">
            <a:solidFill>
              <a:schemeClr val="dk2"/>
            </a:solidFill>
            <a:prstDash val="solid"/>
            <a:round/>
            <a:headEnd type="none" w="sm" len="sm"/>
            <a:tailEnd type="none" w="sm" len="sm"/>
          </a:ln>
        </p:spPr>
      </p:cxnSp>
      <p:sp>
        <p:nvSpPr>
          <p:cNvPr id="547" name="Google Shape;547;p32"/>
          <p:cNvSpPr/>
          <p:nvPr/>
        </p:nvSpPr>
        <p:spPr>
          <a:xfrm>
            <a:off x="1050851" y="4022557"/>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48" name="Google Shape;548;p32"/>
          <p:cNvSpPr/>
          <p:nvPr/>
        </p:nvSpPr>
        <p:spPr>
          <a:xfrm>
            <a:off x="1205343" y="4848370"/>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49" name="Google Shape;549;p32"/>
          <p:cNvSpPr/>
          <p:nvPr/>
        </p:nvSpPr>
        <p:spPr>
          <a:xfrm>
            <a:off x="2032029" y="5975973"/>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50" name="Google Shape;550;p32"/>
          <p:cNvSpPr/>
          <p:nvPr/>
        </p:nvSpPr>
        <p:spPr>
          <a:xfrm>
            <a:off x="2359873" y="5041808"/>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51" name="Google Shape;551;p32"/>
          <p:cNvSpPr/>
          <p:nvPr/>
        </p:nvSpPr>
        <p:spPr>
          <a:xfrm>
            <a:off x="3491593" y="5264947"/>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52" name="Google Shape;552;p32"/>
          <p:cNvSpPr/>
          <p:nvPr/>
        </p:nvSpPr>
        <p:spPr>
          <a:xfrm>
            <a:off x="3228154" y="4148615"/>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53" name="Google Shape;553;p32"/>
          <p:cNvSpPr/>
          <p:nvPr/>
        </p:nvSpPr>
        <p:spPr>
          <a:xfrm>
            <a:off x="4200695" y="4224901"/>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54" name="Google Shape;554;p32"/>
          <p:cNvSpPr/>
          <p:nvPr/>
        </p:nvSpPr>
        <p:spPr>
          <a:xfrm>
            <a:off x="2255591" y="3798844"/>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55" name="Google Shape;555;p32"/>
          <p:cNvSpPr/>
          <p:nvPr/>
        </p:nvSpPr>
        <p:spPr>
          <a:xfrm>
            <a:off x="2593190" y="2970855"/>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556" name="Google Shape;556;p32"/>
          <p:cNvCxnSpPr>
            <a:stCxn id="531" idx="2"/>
            <a:endCxn id="532" idx="0"/>
          </p:cNvCxnSpPr>
          <p:nvPr/>
        </p:nvCxnSpPr>
        <p:spPr>
          <a:xfrm>
            <a:off x="2538479" y="4210426"/>
            <a:ext cx="91200" cy="860700"/>
          </a:xfrm>
          <a:prstGeom prst="straightConnector1">
            <a:avLst/>
          </a:prstGeom>
          <a:noFill/>
          <a:ln w="19050" cap="flat" cmpd="sng">
            <a:solidFill>
              <a:schemeClr val="dk2"/>
            </a:solidFill>
            <a:prstDash val="solid"/>
            <a:round/>
            <a:headEnd type="none" w="sm" len="sm"/>
            <a:tailEnd type="none" w="sm" len="sm"/>
          </a:ln>
        </p:spPr>
      </p:cxnSp>
      <p:graphicFrame>
        <p:nvGraphicFramePr>
          <p:cNvPr id="557" name="Google Shape;557;p32"/>
          <p:cNvGraphicFramePr/>
          <p:nvPr/>
        </p:nvGraphicFramePr>
        <p:xfrm>
          <a:off x="730272" y="1742789"/>
          <a:ext cx="4643000" cy="568550"/>
        </p:xfrm>
        <a:graphic>
          <a:graphicData uri="http://schemas.openxmlformats.org/drawingml/2006/table">
            <a:tbl>
              <a:tblPr firstRow="1" bandRow="1">
                <a:noFill/>
                <a:tableStyleId>{C6F4A71E-2EC3-4D22-9284-7B01D5CB0B2A}</a:tableStyleId>
              </a:tblPr>
              <a:tblGrid>
                <a:gridCol w="4643000">
                  <a:extLst>
                    <a:ext uri="{9D8B030D-6E8A-4147-A177-3AD203B41FA5}">
                      <a16:colId xmlns:a16="http://schemas.microsoft.com/office/drawing/2014/main" val="20000"/>
                    </a:ext>
                  </a:extLst>
                </a:gridCol>
              </a:tblGrid>
              <a:tr h="56855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solidFill>
                        <a:schemeClr val="accent5"/>
                      </a:solidFill>
                      <a:prstDash val="solid"/>
                      <a:round/>
                      <a:headEnd type="none" w="sm" len="sm"/>
                      <a:tailEnd type="none" w="sm" len="sm"/>
                    </a:lnT>
                    <a:lnB w="38100" cap="flat" cmpd="sng">
                      <a:solidFill>
                        <a:schemeClr val="accent5"/>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558" name="Google Shape;558;p32"/>
          <p:cNvSpPr txBox="1"/>
          <p:nvPr/>
        </p:nvSpPr>
        <p:spPr>
          <a:xfrm>
            <a:off x="1382316" y="1842981"/>
            <a:ext cx="311304" cy="369332"/>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1</a:t>
            </a:r>
            <a:endParaRPr/>
          </a:p>
        </p:txBody>
      </p:sp>
      <p:sp>
        <p:nvSpPr>
          <p:cNvPr id="559" name="Google Shape;559;p32"/>
          <p:cNvSpPr/>
          <p:nvPr/>
        </p:nvSpPr>
        <p:spPr>
          <a:xfrm>
            <a:off x="461913" y="1888452"/>
            <a:ext cx="268359" cy="277219"/>
          </a:xfrm>
          <a:prstGeom prst="left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60" name="Google Shape;560;p32"/>
          <p:cNvSpPr/>
          <p:nvPr/>
        </p:nvSpPr>
        <p:spPr>
          <a:xfrm>
            <a:off x="5373277" y="1886297"/>
            <a:ext cx="268359" cy="277219"/>
          </a:xfrm>
          <a:prstGeom prst="left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61" name="Google Shape;561;p32"/>
          <p:cNvSpPr txBox="1"/>
          <p:nvPr/>
        </p:nvSpPr>
        <p:spPr>
          <a:xfrm>
            <a:off x="1770709" y="1845698"/>
            <a:ext cx="311304" cy="369332"/>
          </a:xfrm>
          <a:prstGeom prst="rect">
            <a:avLst/>
          </a:prstGeom>
          <a:solidFill>
            <a:srgbClr val="D3EBD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2</a:t>
            </a:r>
            <a:endParaRPr/>
          </a:p>
        </p:txBody>
      </p:sp>
      <p:sp>
        <p:nvSpPr>
          <p:cNvPr id="562" name="Google Shape;562;p32"/>
          <p:cNvSpPr txBox="1"/>
          <p:nvPr/>
        </p:nvSpPr>
        <p:spPr>
          <a:xfrm>
            <a:off x="2150257" y="1846459"/>
            <a:ext cx="311304" cy="369332"/>
          </a:xfrm>
          <a:prstGeom prst="rect">
            <a:avLst/>
          </a:prstGeom>
          <a:solidFill>
            <a:srgbClr val="D3EBD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4</a:t>
            </a:r>
            <a:endParaRPr/>
          </a:p>
        </p:txBody>
      </p:sp>
      <p:sp>
        <p:nvSpPr>
          <p:cNvPr id="563" name="Google Shape;563;p32"/>
          <p:cNvSpPr txBox="1"/>
          <p:nvPr/>
        </p:nvSpPr>
        <p:spPr>
          <a:xfrm>
            <a:off x="2534704" y="1843010"/>
            <a:ext cx="311304" cy="369332"/>
          </a:xfrm>
          <a:prstGeom prst="rect">
            <a:avLst/>
          </a:prstGeom>
          <a:solidFill>
            <a:srgbClr val="A7D8B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5</a:t>
            </a:r>
            <a:endParaRPr/>
          </a:p>
        </p:txBody>
      </p:sp>
      <p:sp>
        <p:nvSpPr>
          <p:cNvPr id="564" name="Google Shape;564;p32"/>
          <p:cNvSpPr txBox="1"/>
          <p:nvPr/>
        </p:nvSpPr>
        <p:spPr>
          <a:xfrm>
            <a:off x="2923097" y="1845727"/>
            <a:ext cx="311304" cy="369332"/>
          </a:xfrm>
          <a:prstGeom prst="rect">
            <a:avLst/>
          </a:prstGeom>
          <a:solidFill>
            <a:srgbClr val="A7D8B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3</a:t>
            </a:r>
            <a:endParaRPr/>
          </a:p>
        </p:txBody>
      </p:sp>
      <p:sp>
        <p:nvSpPr>
          <p:cNvPr id="565" name="Google Shape;565;p32"/>
          <p:cNvSpPr txBox="1"/>
          <p:nvPr/>
        </p:nvSpPr>
        <p:spPr>
          <a:xfrm>
            <a:off x="3302645" y="1846488"/>
            <a:ext cx="311304" cy="369332"/>
          </a:xfrm>
          <a:prstGeom prst="rect">
            <a:avLst/>
          </a:prstGeom>
          <a:solidFill>
            <a:srgbClr val="7DC49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6</a:t>
            </a:r>
            <a:endParaRPr/>
          </a:p>
        </p:txBody>
      </p:sp>
      <p:sp>
        <p:nvSpPr>
          <p:cNvPr id="566" name="Google Shape;566;p32"/>
          <p:cNvSpPr txBox="1"/>
          <p:nvPr/>
        </p:nvSpPr>
        <p:spPr>
          <a:xfrm>
            <a:off x="3696197" y="1842981"/>
            <a:ext cx="311304" cy="369332"/>
          </a:xfrm>
          <a:prstGeom prst="rect">
            <a:avLst/>
          </a:prstGeom>
          <a:solidFill>
            <a:srgbClr val="7DC49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8</a:t>
            </a:r>
            <a:endParaRPr/>
          </a:p>
        </p:txBody>
      </p:sp>
      <p:sp>
        <p:nvSpPr>
          <p:cNvPr id="567" name="Google Shape;567;p32"/>
          <p:cNvSpPr txBox="1"/>
          <p:nvPr/>
        </p:nvSpPr>
        <p:spPr>
          <a:xfrm>
            <a:off x="4084590" y="1845698"/>
            <a:ext cx="311304" cy="369332"/>
          </a:xfrm>
          <a:prstGeom prst="rect">
            <a:avLst/>
          </a:prstGeom>
          <a:solidFill>
            <a:schemeClr val="accent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9</a:t>
            </a:r>
            <a:endParaRPr/>
          </a:p>
        </p:txBody>
      </p:sp>
      <p:sp>
        <p:nvSpPr>
          <p:cNvPr id="568" name="Google Shape;568;p32"/>
          <p:cNvSpPr txBox="1"/>
          <p:nvPr/>
        </p:nvSpPr>
        <p:spPr>
          <a:xfrm>
            <a:off x="4464138" y="1846459"/>
            <a:ext cx="311304" cy="369332"/>
          </a:xfrm>
          <a:prstGeom prst="rect">
            <a:avLst/>
          </a:prstGeom>
          <a:solidFill>
            <a:schemeClr val="accent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7</a:t>
            </a:r>
            <a:endParaRPr/>
          </a:p>
        </p:txBody>
      </p:sp>
      <p:sp>
        <p:nvSpPr>
          <p:cNvPr id="569" name="Google Shape;569;p32"/>
          <p:cNvSpPr/>
          <p:nvPr/>
        </p:nvSpPr>
        <p:spPr>
          <a:xfrm>
            <a:off x="6359236" y="1101437"/>
            <a:ext cx="5683828" cy="977181"/>
          </a:xfrm>
          <a:prstGeom prst="rect">
            <a:avLst/>
          </a:prstGeom>
          <a:solidFill>
            <a:srgbClr val="A48DD3"/>
          </a:solidFill>
          <a:ln w="15875" cap="flat" cmpd="sng">
            <a:solidFill>
              <a:srgbClr val="147EA6"/>
            </a:solidFill>
            <a:prstDash val="solid"/>
            <a:round/>
            <a:headEnd type="none" w="sm" len="sm"/>
            <a:tailEnd type="none" w="sm" len="sm"/>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70" name="Google Shape;570;p32"/>
          <p:cNvSpPr txBox="1"/>
          <p:nvPr/>
        </p:nvSpPr>
        <p:spPr>
          <a:xfrm>
            <a:off x="6627595" y="1155329"/>
            <a:ext cx="5153662" cy="92328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Quattrocento Sans"/>
                <a:ea typeface="Quattrocento Sans"/>
                <a:cs typeface="Quattrocento Sans"/>
                <a:sym typeface="Quattrocento Sans"/>
              </a:rPr>
              <a:t>Using FIFO queue </a:t>
            </a:r>
            <a:r>
              <a:rPr lang="en-GB" sz="1800" dirty="0">
                <a:solidFill>
                  <a:schemeClr val="lt1"/>
                </a:solidFill>
                <a:latin typeface="Quattrocento Sans"/>
                <a:ea typeface="Quattrocento Sans"/>
                <a:cs typeface="Quattrocento Sans"/>
                <a:sym typeface="Quattrocento Sans"/>
              </a:rPr>
              <a:t>means we </a:t>
            </a:r>
            <a:r>
              <a:rPr lang="en-US" sz="1800" dirty="0">
                <a:solidFill>
                  <a:schemeClr val="lt1"/>
                </a:solidFill>
                <a:latin typeface="Quattrocento Sans"/>
                <a:ea typeface="Quattrocento Sans"/>
                <a:cs typeface="Quattrocento Sans"/>
                <a:sym typeface="Quattrocento Sans"/>
              </a:rPr>
              <a:t>explore an entire layer before moving on to the next layer</a:t>
            </a:r>
            <a:endParaRPr dirty="0"/>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Quattrocento Sans"/>
                <a:ea typeface="Quattrocento Sans"/>
                <a:cs typeface="Quattrocento Sans"/>
                <a:sym typeface="Quattrocento Sans"/>
              </a:rPr>
              <a:t>Keep going until </a:t>
            </a:r>
            <a:r>
              <a:rPr lang="en-US" sz="1800" dirty="0">
                <a:solidFill>
                  <a:schemeClr val="lt1"/>
                </a:solidFill>
                <a:latin typeface="Consolas"/>
                <a:ea typeface="Consolas"/>
                <a:cs typeface="Consolas"/>
                <a:sym typeface="Consolas"/>
              </a:rPr>
              <a:t>perimeter</a:t>
            </a:r>
            <a:r>
              <a:rPr lang="en-US" sz="1800" dirty="0">
                <a:solidFill>
                  <a:schemeClr val="lt1"/>
                </a:solidFill>
                <a:latin typeface="Quattrocento Sans"/>
                <a:ea typeface="Quattrocento Sans"/>
                <a:cs typeface="Quattrocento Sans"/>
                <a:sym typeface="Quattrocento Sans"/>
              </a:rPr>
              <a:t> is empty</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5"/>
                                        </p:tgtEl>
                                        <p:attrNameLst>
                                          <p:attrName>style.visibility</p:attrName>
                                        </p:attrNameLst>
                                      </p:cBhvr>
                                      <p:to>
                                        <p:strVal val="visible"/>
                                      </p:to>
                                    </p:set>
                                    <p:animEffect transition="in" filter="fade">
                                      <p:cBhvr>
                                        <p:cTn id="7" dur="500"/>
                                        <p:tgtEl>
                                          <p:spTgt spid="5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9"/>
                                        </p:tgtEl>
                                        <p:attrNameLst>
                                          <p:attrName>style.visibility</p:attrName>
                                        </p:attrNameLst>
                                      </p:cBhvr>
                                      <p:to>
                                        <p:strVal val="visible"/>
                                      </p:to>
                                    </p:set>
                                    <p:animEffect transition="in" filter="fade">
                                      <p:cBhvr>
                                        <p:cTn id="11" dur="500"/>
                                        <p:tgtEl>
                                          <p:spTgt spid="51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18"/>
                                        </p:tgtEl>
                                        <p:attrNameLst>
                                          <p:attrName>style.visibility</p:attrName>
                                        </p:attrNameLst>
                                      </p:cBhvr>
                                      <p:to>
                                        <p:strVal val="visible"/>
                                      </p:to>
                                    </p:set>
                                    <p:animEffect transition="in" filter="fade">
                                      <p:cBhvr>
                                        <p:cTn id="15" dur="500"/>
                                        <p:tgtEl>
                                          <p:spTgt spid="51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17"/>
                                        </p:tgtEl>
                                        <p:attrNameLst>
                                          <p:attrName>style.visibility</p:attrName>
                                        </p:attrNameLst>
                                      </p:cBhvr>
                                      <p:to>
                                        <p:strVal val="visible"/>
                                      </p:to>
                                    </p:set>
                                    <p:animEffect transition="in" filter="fade">
                                      <p:cBhvr>
                                        <p:cTn id="19" dur="500"/>
                                        <p:tgtEl>
                                          <p:spTgt spid="51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16"/>
                                        </p:tgtEl>
                                        <p:attrNameLst>
                                          <p:attrName>style.visibility</p:attrName>
                                        </p:attrNameLst>
                                      </p:cBhvr>
                                      <p:to>
                                        <p:strVal val="visible"/>
                                      </p:to>
                                    </p:set>
                                    <p:animEffect transition="in" filter="fade">
                                      <p:cBhvr>
                                        <p:cTn id="23" dur="500"/>
                                        <p:tgtEl>
                                          <p:spTgt spid="516"/>
                                        </p:tgtEl>
                                      </p:cBhvr>
                                    </p:animEffect>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5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DFS w/ Stack vs. BFS w/ Queue</a:t>
            </a:r>
            <a:endParaRPr dirty="0"/>
          </a:p>
        </p:txBody>
      </p:sp>
      <p:sp>
        <p:nvSpPr>
          <p:cNvPr id="577" name="Google Shape;577;p33"/>
          <p:cNvSpPr txBox="1"/>
          <p:nvPr/>
        </p:nvSpPr>
        <p:spPr>
          <a:xfrm>
            <a:off x="6474941" y="1219200"/>
            <a:ext cx="5471983" cy="5461686"/>
          </a:xfrm>
          <a:prstGeom prst="rect">
            <a:avLst/>
          </a:prstGeom>
          <a:solidFill>
            <a:srgbClr val="FAFAFA"/>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bfs</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Graph</a:t>
            </a:r>
            <a:r>
              <a:rPr lang="en-US" sz="1600" b="0">
                <a:solidFill>
                  <a:schemeClr val="dk1"/>
                </a:solidFill>
                <a:latin typeface="Consolas"/>
                <a:ea typeface="Consolas"/>
                <a:cs typeface="Consolas"/>
                <a:sym typeface="Consolas"/>
              </a:rPr>
              <a:t> graph,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start)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1">
                <a:solidFill>
                  <a:schemeClr val="accent3"/>
                </a:solidFill>
                <a:highlight>
                  <a:srgbClr val="E6DAFF"/>
                </a:highlight>
                <a:latin typeface="Consolas"/>
                <a:ea typeface="Consolas"/>
                <a:cs typeface="Consolas"/>
                <a:sym typeface="Consolas"/>
              </a:rPr>
              <a:t>Queue</a:t>
            </a:r>
            <a:r>
              <a:rPr lang="en-US" sz="1600" b="0">
                <a:solidFill>
                  <a:schemeClr val="dk1"/>
                </a:solidFill>
                <a:highlight>
                  <a:srgbClr val="E6DAFF"/>
                </a:highlight>
                <a:latin typeface="Consolas"/>
                <a:ea typeface="Consolas"/>
                <a:cs typeface="Consolas"/>
                <a:sym typeface="Consolas"/>
              </a:rPr>
              <a:t>&lt;</a:t>
            </a:r>
            <a:r>
              <a:rPr lang="en-US" sz="1600" b="0">
                <a:solidFill>
                  <a:schemeClr val="accent3"/>
                </a:solidFill>
                <a:highlight>
                  <a:srgbClr val="E6DAFF"/>
                </a:highlight>
                <a:latin typeface="Consolas"/>
                <a:ea typeface="Consolas"/>
                <a:cs typeface="Consolas"/>
                <a:sym typeface="Consolas"/>
              </a:rPr>
              <a:t>Vertex</a:t>
            </a:r>
            <a:r>
              <a:rPr lang="en-US" sz="1600" b="0">
                <a:solidFill>
                  <a:schemeClr val="dk1"/>
                </a:solidFill>
                <a:highlight>
                  <a:srgbClr val="E6DAFF"/>
                </a:highlight>
                <a:latin typeface="Consolas"/>
                <a:ea typeface="Consolas"/>
                <a:cs typeface="Consolas"/>
                <a:sym typeface="Consolas"/>
              </a:rPr>
              <a:t>&gt; perimeter = </a:t>
            </a:r>
            <a:r>
              <a:rPr lang="en-US" sz="1600" b="0">
                <a:solidFill>
                  <a:schemeClr val="accent2"/>
                </a:solidFill>
                <a:highlight>
                  <a:srgbClr val="E6DAFF"/>
                </a:highlight>
                <a:latin typeface="Consolas"/>
                <a:ea typeface="Consolas"/>
                <a:cs typeface="Consolas"/>
                <a:sym typeface="Consolas"/>
              </a:rPr>
              <a:t>new</a:t>
            </a:r>
            <a:r>
              <a:rPr lang="en-US" sz="1600" b="0">
                <a:solidFill>
                  <a:schemeClr val="dk1"/>
                </a:solidFill>
                <a:highlight>
                  <a:srgbClr val="E6DAFF"/>
                </a:highlight>
                <a:latin typeface="Consolas"/>
                <a:ea typeface="Consolas"/>
                <a:cs typeface="Consolas"/>
                <a:sym typeface="Consolas"/>
              </a:rPr>
              <a:t> </a:t>
            </a:r>
            <a:r>
              <a:rPr lang="en-US" sz="1600" b="1">
                <a:solidFill>
                  <a:schemeClr val="accent3"/>
                </a:solidFill>
                <a:highlight>
                  <a:srgbClr val="E6DAFF"/>
                </a:highlight>
                <a:latin typeface="Consolas"/>
                <a:ea typeface="Consolas"/>
                <a:cs typeface="Consolas"/>
                <a:sym typeface="Consolas"/>
              </a:rPr>
              <a:t>Queue</a:t>
            </a:r>
            <a:r>
              <a:rPr lang="en-US" sz="1600" b="0">
                <a:solidFill>
                  <a:schemeClr val="dk1"/>
                </a:solidFill>
                <a:highlight>
                  <a:srgbClr val="E6DAFF"/>
                </a:highlight>
                <a:latin typeface="Consolas"/>
                <a:ea typeface="Consolas"/>
                <a:cs typeface="Consolas"/>
                <a:sym typeface="Consolas"/>
              </a:rPr>
              <a:t>&lt;&gt;();</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&lt;</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&gt; visited = </a:t>
            </a:r>
            <a:r>
              <a:rPr lang="en-US" sz="1600" b="0">
                <a:solidFill>
                  <a:schemeClr val="accent2"/>
                </a:solidFill>
                <a:latin typeface="Consolas"/>
                <a:ea typeface="Consolas"/>
                <a:cs typeface="Consolas"/>
                <a:sym typeface="Consolas"/>
              </a:rPr>
              <a:t>new</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&lt;&gt;();  </a:t>
            </a:r>
            <a:endParaRPr/>
          </a:p>
          <a:p>
            <a:pPr marL="0" marR="0" lvl="0" indent="0" algn="l" rtl="0">
              <a:lnSpc>
                <a:spcPct val="120000"/>
              </a:lnSpc>
              <a:spcBef>
                <a:spcPts val="0"/>
              </a:spcBef>
              <a:spcAft>
                <a:spcPts val="0"/>
              </a:spcAft>
              <a:buClr>
                <a:srgbClr val="4B2A85"/>
              </a:buClr>
              <a:buSzPts val="960"/>
              <a:buFont typeface="Noto Sans Symbols"/>
              <a:buNone/>
            </a:pP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while</a:t>
            </a: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isEmpty</a:t>
            </a: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from = perimeter.</a:t>
            </a:r>
            <a:r>
              <a:rPr lang="en-US" sz="1600" b="1">
                <a:solidFill>
                  <a:schemeClr val="dk1"/>
                </a:solidFill>
                <a:latin typeface="Consolas"/>
                <a:ea typeface="Consolas"/>
                <a:cs typeface="Consolas"/>
                <a:sym typeface="Consolas"/>
              </a:rPr>
              <a:t>remove</a:t>
            </a:r>
            <a:r>
              <a:rPr lang="en-US" sz="16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for</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Edge</a:t>
            </a:r>
            <a:r>
              <a:rPr lang="en-US" sz="1600" b="0">
                <a:solidFill>
                  <a:schemeClr val="dk1"/>
                </a:solidFill>
                <a:latin typeface="Consolas"/>
                <a:ea typeface="Consolas"/>
                <a:cs typeface="Consolas"/>
                <a:sym typeface="Consolas"/>
              </a:rPr>
              <a:t> edge : graph.</a:t>
            </a:r>
            <a:r>
              <a:rPr lang="en-US" sz="1600" b="1">
                <a:solidFill>
                  <a:schemeClr val="dk1"/>
                </a:solidFill>
                <a:latin typeface="Consolas"/>
                <a:ea typeface="Consolas"/>
                <a:cs typeface="Consolas"/>
                <a:sym typeface="Consolas"/>
              </a:rPr>
              <a:t>edgesFrom</a:t>
            </a:r>
            <a:r>
              <a:rPr lang="en-US" sz="1600" b="0">
                <a:solidFill>
                  <a:schemeClr val="dk1"/>
                </a:solidFill>
                <a:latin typeface="Consolas"/>
                <a:ea typeface="Consolas"/>
                <a:cs typeface="Consolas"/>
                <a:sym typeface="Consolas"/>
              </a:rPr>
              <a:t>(from))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to = edge.</a:t>
            </a:r>
            <a:r>
              <a:rPr lang="en-US" sz="1600" b="1">
                <a:solidFill>
                  <a:schemeClr val="dk1"/>
                </a:solidFill>
                <a:latin typeface="Consolas"/>
                <a:ea typeface="Consolas"/>
                <a:cs typeface="Consolas"/>
                <a:sym typeface="Consolas"/>
              </a:rPr>
              <a:t>to</a:t>
            </a:r>
            <a:r>
              <a:rPr lang="en-US" sz="16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contains</a:t>
            </a:r>
            <a:r>
              <a:rPr lang="en-US" sz="1600" b="0">
                <a:solidFill>
                  <a:schemeClr val="dk1"/>
                </a:solidFill>
                <a:latin typeface="Consolas"/>
                <a:ea typeface="Consolas"/>
                <a:cs typeface="Consolas"/>
                <a:sym typeface="Consolas"/>
              </a:rPr>
              <a:t>(to))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a:t>
            </a:r>
            <a:endParaRPr/>
          </a:p>
        </p:txBody>
      </p:sp>
      <p:sp>
        <p:nvSpPr>
          <p:cNvPr id="580" name="Google Shape;580;p33"/>
          <p:cNvSpPr txBox="1"/>
          <p:nvPr/>
        </p:nvSpPr>
        <p:spPr>
          <a:xfrm>
            <a:off x="624025" y="1219200"/>
            <a:ext cx="5582100" cy="5461800"/>
          </a:xfrm>
          <a:prstGeom prst="rect">
            <a:avLst/>
          </a:prstGeom>
          <a:solidFill>
            <a:srgbClr val="FAFAFA"/>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dfs</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Graph</a:t>
            </a:r>
            <a:r>
              <a:rPr lang="en-US" sz="1600" b="0">
                <a:solidFill>
                  <a:schemeClr val="dk1"/>
                </a:solidFill>
                <a:latin typeface="Consolas"/>
                <a:ea typeface="Consolas"/>
                <a:cs typeface="Consolas"/>
                <a:sym typeface="Consolas"/>
              </a:rPr>
              <a:t> graph,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start)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1">
                <a:solidFill>
                  <a:schemeClr val="accent3"/>
                </a:solidFill>
                <a:highlight>
                  <a:srgbClr val="E6DAFF"/>
                </a:highlight>
                <a:latin typeface="Consolas"/>
                <a:ea typeface="Consolas"/>
                <a:cs typeface="Consolas"/>
                <a:sym typeface="Consolas"/>
              </a:rPr>
              <a:t>Stack</a:t>
            </a:r>
            <a:r>
              <a:rPr lang="en-US" sz="1600" b="0">
                <a:solidFill>
                  <a:schemeClr val="dk1"/>
                </a:solidFill>
                <a:highlight>
                  <a:srgbClr val="E6DAFF"/>
                </a:highlight>
                <a:latin typeface="Consolas"/>
                <a:ea typeface="Consolas"/>
                <a:cs typeface="Consolas"/>
                <a:sym typeface="Consolas"/>
              </a:rPr>
              <a:t>&lt;</a:t>
            </a:r>
            <a:r>
              <a:rPr lang="en-US" sz="1600" b="0">
                <a:solidFill>
                  <a:schemeClr val="accent3"/>
                </a:solidFill>
                <a:highlight>
                  <a:srgbClr val="E6DAFF"/>
                </a:highlight>
                <a:latin typeface="Consolas"/>
                <a:ea typeface="Consolas"/>
                <a:cs typeface="Consolas"/>
                <a:sym typeface="Consolas"/>
              </a:rPr>
              <a:t>Vertex</a:t>
            </a:r>
            <a:r>
              <a:rPr lang="en-US" sz="1600" b="0">
                <a:solidFill>
                  <a:schemeClr val="dk1"/>
                </a:solidFill>
                <a:highlight>
                  <a:srgbClr val="E6DAFF"/>
                </a:highlight>
                <a:latin typeface="Consolas"/>
                <a:ea typeface="Consolas"/>
                <a:cs typeface="Consolas"/>
                <a:sym typeface="Consolas"/>
              </a:rPr>
              <a:t>&gt; perimeter = </a:t>
            </a:r>
            <a:r>
              <a:rPr lang="en-US" sz="1600" b="0">
                <a:solidFill>
                  <a:schemeClr val="accent2"/>
                </a:solidFill>
                <a:highlight>
                  <a:srgbClr val="E6DAFF"/>
                </a:highlight>
                <a:latin typeface="Consolas"/>
                <a:ea typeface="Consolas"/>
                <a:cs typeface="Consolas"/>
                <a:sym typeface="Consolas"/>
              </a:rPr>
              <a:t>new</a:t>
            </a:r>
            <a:r>
              <a:rPr lang="en-US" sz="1600" b="0">
                <a:solidFill>
                  <a:schemeClr val="dk1"/>
                </a:solidFill>
                <a:highlight>
                  <a:srgbClr val="E6DAFF"/>
                </a:highlight>
                <a:latin typeface="Consolas"/>
                <a:ea typeface="Consolas"/>
                <a:cs typeface="Consolas"/>
                <a:sym typeface="Consolas"/>
              </a:rPr>
              <a:t> </a:t>
            </a:r>
            <a:r>
              <a:rPr lang="en-US" sz="1600" b="1">
                <a:solidFill>
                  <a:schemeClr val="accent3"/>
                </a:solidFill>
                <a:highlight>
                  <a:srgbClr val="E6DAFF"/>
                </a:highlight>
                <a:latin typeface="Consolas"/>
                <a:ea typeface="Consolas"/>
                <a:cs typeface="Consolas"/>
                <a:sym typeface="Consolas"/>
              </a:rPr>
              <a:t>Stack</a:t>
            </a:r>
            <a:r>
              <a:rPr lang="en-US" sz="1600" b="0">
                <a:solidFill>
                  <a:schemeClr val="dk1"/>
                </a:solidFill>
                <a:highlight>
                  <a:srgbClr val="E6DAFF"/>
                </a:highlight>
                <a:latin typeface="Consolas"/>
                <a:ea typeface="Consolas"/>
                <a:cs typeface="Consolas"/>
                <a:sym typeface="Consolas"/>
              </a:rPr>
              <a:t>&lt;&gt;();</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&lt;</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&gt; visited = </a:t>
            </a:r>
            <a:r>
              <a:rPr lang="en-US" sz="1600" b="0">
                <a:solidFill>
                  <a:schemeClr val="accent2"/>
                </a:solidFill>
                <a:latin typeface="Consolas"/>
                <a:ea typeface="Consolas"/>
                <a:cs typeface="Consolas"/>
                <a:sym typeface="Consolas"/>
              </a:rPr>
              <a:t>new</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&lt;&gt;();  </a:t>
            </a:r>
            <a:endParaRPr/>
          </a:p>
          <a:p>
            <a:pPr marL="0" marR="0" lvl="0" indent="0" algn="l" rtl="0">
              <a:lnSpc>
                <a:spcPct val="120000"/>
              </a:lnSpc>
              <a:spcBef>
                <a:spcPts val="0"/>
              </a:spcBef>
              <a:spcAft>
                <a:spcPts val="0"/>
              </a:spcAft>
              <a:buClr>
                <a:srgbClr val="4B2A85"/>
              </a:buClr>
              <a:buSzPts val="960"/>
              <a:buFont typeface="Noto Sans Symbols"/>
              <a:buNone/>
            </a:pP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while</a:t>
            </a: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isEmpty</a:t>
            </a: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from = perimeter.</a:t>
            </a:r>
            <a:r>
              <a:rPr lang="en-US" sz="1600" b="1">
                <a:solidFill>
                  <a:schemeClr val="dk1"/>
                </a:solidFill>
                <a:latin typeface="Consolas"/>
                <a:ea typeface="Consolas"/>
                <a:cs typeface="Consolas"/>
                <a:sym typeface="Consolas"/>
              </a:rPr>
              <a:t>remove</a:t>
            </a:r>
            <a:r>
              <a:rPr lang="en-US" sz="1600" b="0">
                <a:solidFill>
                  <a:schemeClr val="dk1"/>
                </a:solidFill>
                <a:latin typeface="Consolas"/>
                <a:ea typeface="Consolas"/>
                <a:cs typeface="Consolas"/>
                <a:sym typeface="Consolas"/>
              </a:rPr>
              <a:t>();</a:t>
            </a: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a:t>
            </a:r>
            <a:r>
              <a:rPr lang="en-US" sz="1600">
                <a:solidFill>
                  <a:schemeClr val="accent2"/>
                </a:solidFill>
                <a:latin typeface="Consolas"/>
                <a:ea typeface="Consolas"/>
                <a:cs typeface="Consolas"/>
                <a:sym typeface="Consolas"/>
              </a:rPr>
              <a:t>if (!visted.contains(from)) {</a:t>
            </a:r>
            <a:endParaRPr sz="160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for</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Edge</a:t>
            </a:r>
            <a:r>
              <a:rPr lang="en-US" sz="1600" b="0">
                <a:solidFill>
                  <a:schemeClr val="dk1"/>
                </a:solidFill>
                <a:latin typeface="Consolas"/>
                <a:ea typeface="Consolas"/>
                <a:cs typeface="Consolas"/>
                <a:sym typeface="Consolas"/>
              </a:rPr>
              <a:t> edge:graph.</a:t>
            </a:r>
            <a:r>
              <a:rPr lang="en-US" sz="1600" b="1">
                <a:solidFill>
                  <a:schemeClr val="dk1"/>
                </a:solidFill>
                <a:latin typeface="Consolas"/>
                <a:ea typeface="Consolas"/>
                <a:cs typeface="Consolas"/>
                <a:sym typeface="Consolas"/>
              </a:rPr>
              <a:t>edgesFrom</a:t>
            </a:r>
            <a:r>
              <a:rPr lang="en-US" sz="1600" b="0">
                <a:solidFill>
                  <a:schemeClr val="dk1"/>
                </a:solidFill>
                <a:latin typeface="Consolas"/>
                <a:ea typeface="Consolas"/>
                <a:cs typeface="Consolas"/>
                <a:sym typeface="Consolas"/>
              </a:rPr>
              <a:t>(from))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to = edge.</a:t>
            </a:r>
            <a:r>
              <a:rPr lang="en-US" sz="1600" b="1">
                <a:solidFill>
                  <a:schemeClr val="dk1"/>
                </a:solidFill>
                <a:latin typeface="Consolas"/>
                <a:ea typeface="Consolas"/>
                <a:cs typeface="Consolas"/>
                <a:sym typeface="Consolas"/>
              </a:rPr>
              <a:t>to();</a:t>
            </a:r>
            <a:endParaRPr sz="1600" b="1">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		</a:t>
            </a:r>
            <a:r>
              <a:rPr lang="en-US" sz="1600">
                <a:solidFill>
                  <a:schemeClr val="dk1"/>
                </a:solidFill>
                <a:latin typeface="Consolas"/>
                <a:ea typeface="Consolas"/>
                <a:cs typeface="Consolas"/>
                <a:sym typeface="Consolas"/>
              </a:rPr>
              <a:t>perimeter</a:t>
            </a:r>
            <a:r>
              <a:rPr lang="en-US" sz="1600" b="1">
                <a:solidFill>
                  <a:schemeClr val="dk1"/>
                </a:solidFill>
                <a:latin typeface="Consolas"/>
                <a:ea typeface="Consolas"/>
                <a:cs typeface="Consolas"/>
                <a:sym typeface="Consolas"/>
              </a:rPr>
              <a:t>.add(to)</a:t>
            </a:r>
            <a:endParaRPr sz="1600" b="1">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      }</a:t>
            </a:r>
            <a:endParaRPr sz="1600" b="1">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endParaRPr sz="1600" b="1">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      visited.add(from);</a:t>
            </a:r>
            <a:endParaRPr sz="1600" b="1">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    }</a:t>
            </a:r>
            <a:endParaRPr sz="1600" b="1">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  }</a:t>
            </a:r>
            <a:endParaRPr sz="1600" b="1">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a:t>
            </a:r>
            <a:endParaRPr sz="1600" b="1">
              <a:solidFill>
                <a:schemeClr val="dk1"/>
              </a:solidFill>
              <a:latin typeface="Consolas"/>
              <a:ea typeface="Consolas"/>
              <a:cs typeface="Consolas"/>
              <a:sym typeface="Consolas"/>
            </a:endParaRPr>
          </a:p>
        </p:txBody>
      </p:sp>
      <p:sp>
        <p:nvSpPr>
          <p:cNvPr id="582" name="Google Shape;582;p33"/>
          <p:cNvSpPr/>
          <p:nvPr/>
        </p:nvSpPr>
        <p:spPr>
          <a:xfrm>
            <a:off x="4752050" y="5797912"/>
            <a:ext cx="4710900" cy="882973"/>
          </a:xfrm>
          <a:prstGeom prst="wedgeRectCallout">
            <a:avLst>
              <a:gd name="adj1" fmla="val -72630"/>
              <a:gd name="adj2" fmla="val -74842"/>
            </a:avLst>
          </a:prstGeom>
          <a:solidFill>
            <a:srgbClr val="A48DD3"/>
          </a:solidFill>
          <a:ln>
            <a:noFill/>
          </a:ln>
        </p:spPr>
        <p:txBody>
          <a:bodyPr spcFirstLastPara="1" wrap="square" lIns="91425" tIns="45700" rIns="91425" bIns="45700" anchor="ctr" anchorCtr="0">
            <a:noAutofit/>
          </a:bodyPr>
          <a:lstStyle/>
          <a:p>
            <a:pPr marL="0" lvl="0" indent="0" algn="l" rtl="0">
              <a:lnSpc>
                <a:spcPct val="90000"/>
              </a:lnSpc>
              <a:spcBef>
                <a:spcPts val="1200"/>
              </a:spcBef>
              <a:spcAft>
                <a:spcPts val="200"/>
              </a:spcAft>
              <a:buClr>
                <a:schemeClr val="dk1"/>
              </a:buClr>
              <a:buSzPts val="1100"/>
              <a:buFont typeface="Arial"/>
              <a:buNone/>
            </a:pPr>
            <a:r>
              <a:rPr lang="en-US" sz="1800" dirty="0">
                <a:solidFill>
                  <a:schemeClr val="lt1"/>
                </a:solidFill>
                <a:latin typeface="Quattrocento Sans"/>
                <a:ea typeface="Quattrocento Sans"/>
                <a:cs typeface="Quattrocento Sans"/>
                <a:sym typeface="Quattrocento Sans"/>
              </a:rPr>
              <a:t>In DFS we can’t immediately add a node as “visited”. We need to make sure we are only marking the node when it is popped.</a:t>
            </a:r>
            <a:endParaRPr sz="1800" dirty="0">
              <a:solidFill>
                <a:schemeClr val="lt1"/>
              </a:solidFill>
              <a:latin typeface="Quattrocento Sans"/>
              <a:ea typeface="Quattrocento Sans"/>
              <a:cs typeface="Quattrocento Sans"/>
              <a:sym typeface="Quattrocento Sans"/>
            </a:endParaRPr>
          </a:p>
        </p:txBody>
      </p:sp>
      <p:sp>
        <p:nvSpPr>
          <p:cNvPr id="583" name="Google Shape;583;p33"/>
          <p:cNvSpPr/>
          <p:nvPr/>
        </p:nvSpPr>
        <p:spPr>
          <a:xfrm>
            <a:off x="5066000" y="2225174"/>
            <a:ext cx="2935500" cy="1014600"/>
          </a:xfrm>
          <a:prstGeom prst="wedgeRectCallout">
            <a:avLst>
              <a:gd name="adj1" fmla="val -51135"/>
              <a:gd name="adj2" fmla="val -86574"/>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Change Queue for order to process neighbors to a Stack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3"/>
                                        </p:tgtEl>
                                        <p:attrNameLst>
                                          <p:attrName>style.visibility</p:attrName>
                                        </p:attrNameLst>
                                      </p:cBhvr>
                                      <p:to>
                                        <p:strVal val="visible"/>
                                      </p:to>
                                    </p:set>
                                    <p:animEffect transition="in" filter="fade">
                                      <p:cBhvr>
                                        <p:cTn id="7" dur="1000"/>
                                        <p:tgtEl>
                                          <p:spTgt spid="5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2"/>
                                        </p:tgtEl>
                                        <p:attrNameLst>
                                          <p:attrName>style.visibility</p:attrName>
                                        </p:attrNameLst>
                                      </p:cBhvr>
                                      <p:to>
                                        <p:strVal val="visible"/>
                                      </p:to>
                                    </p:set>
                                    <p:animEffect transition="in" filter="fade">
                                      <p:cBhvr>
                                        <p:cTn id="12" dur="1000"/>
                                        <p:tgtEl>
                                          <p:spTgt spid="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3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Recap: Graph Traversals</a:t>
            </a:r>
            <a:endParaRPr/>
          </a:p>
        </p:txBody>
      </p:sp>
      <p:sp>
        <p:nvSpPr>
          <p:cNvPr id="591" name="Google Shape;591;p34"/>
          <p:cNvSpPr/>
          <p:nvPr/>
        </p:nvSpPr>
        <p:spPr>
          <a:xfrm>
            <a:off x="6348844" y="1700085"/>
            <a:ext cx="5091547" cy="2577580"/>
          </a:xfrm>
          <a:prstGeom prst="rect">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1" dirty="0">
                <a:solidFill>
                  <a:schemeClr val="lt1"/>
                </a:solidFill>
                <a:latin typeface="Quattrocento Sans"/>
                <a:ea typeface="Quattrocento Sans"/>
                <a:cs typeface="Quattrocento Sans"/>
                <a:sym typeface="Quattrocento Sans"/>
              </a:rPr>
              <a:t>BFS</a:t>
            </a:r>
            <a:endParaRPr dirty="0"/>
          </a:p>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(Iterative)</a:t>
            </a:r>
            <a:endParaRPr dirty="0"/>
          </a:p>
          <a:p>
            <a:pPr marL="0" marR="0" lvl="0" indent="0" algn="ctr" rtl="0">
              <a:spcBef>
                <a:spcPts val="0"/>
              </a:spcBef>
              <a:spcAft>
                <a:spcPts val="0"/>
              </a:spcAft>
              <a:buNone/>
            </a:pPr>
            <a:endParaRPr sz="1800" dirty="0">
              <a:solidFill>
                <a:schemeClr val="lt1"/>
              </a:solidFill>
              <a:latin typeface="Quattrocento Sans"/>
              <a:ea typeface="Quattrocento Sans"/>
              <a:cs typeface="Quattrocento Sans"/>
              <a:sym typeface="Quattrocento Sans"/>
            </a:endParaRPr>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Quattrocento Sans"/>
                <a:ea typeface="Quattrocento Sans"/>
                <a:cs typeface="Quattrocento Sans"/>
                <a:sym typeface="Quattrocento Sans"/>
              </a:rPr>
              <a:t>Explore layer-by-layer: examine every node at a certain distance from start, then examine nodes that are one level farther </a:t>
            </a:r>
            <a:endParaRPr dirty="0"/>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Quattrocento Sans"/>
                <a:ea typeface="Quattrocento Sans"/>
                <a:cs typeface="Quattrocento Sans"/>
                <a:sym typeface="Quattrocento Sans"/>
              </a:rPr>
              <a:t>Uses a </a:t>
            </a:r>
            <a:r>
              <a:rPr lang="en-US" sz="1800" b="1" u="sng" dirty="0">
                <a:solidFill>
                  <a:schemeClr val="lt1"/>
                </a:solidFill>
                <a:latin typeface="Quattrocento Sans"/>
                <a:ea typeface="Quattrocento Sans"/>
                <a:cs typeface="Quattrocento Sans"/>
                <a:sym typeface="Quattrocento Sans"/>
              </a:rPr>
              <a:t>queue</a:t>
            </a:r>
            <a:r>
              <a:rPr lang="en-US" sz="1800" dirty="0">
                <a:solidFill>
                  <a:schemeClr val="lt1"/>
                </a:solidFill>
                <a:latin typeface="Quattrocento Sans"/>
                <a:ea typeface="Quattrocento Sans"/>
                <a:cs typeface="Quattrocento Sans"/>
                <a:sym typeface="Quattrocento Sans"/>
              </a:rPr>
              <a:t>!</a:t>
            </a:r>
            <a:endParaRPr dirty="0"/>
          </a:p>
          <a:p>
            <a:pPr marL="0" marR="0" lvl="0" indent="0" algn="ctr" rtl="0">
              <a:spcBef>
                <a:spcPts val="0"/>
              </a:spcBef>
              <a:spcAft>
                <a:spcPts val="0"/>
              </a:spcAft>
              <a:buNone/>
            </a:pPr>
            <a:endParaRPr sz="1800" dirty="0">
              <a:solidFill>
                <a:schemeClr val="lt1"/>
              </a:solidFill>
              <a:latin typeface="Quattrocento Sans"/>
              <a:ea typeface="Quattrocento Sans"/>
              <a:cs typeface="Quattrocento Sans"/>
              <a:sym typeface="Quattrocento Sans"/>
            </a:endParaRPr>
          </a:p>
        </p:txBody>
      </p:sp>
      <p:sp>
        <p:nvSpPr>
          <p:cNvPr id="592" name="Google Shape;592;p34"/>
          <p:cNvSpPr/>
          <p:nvPr/>
        </p:nvSpPr>
        <p:spPr>
          <a:xfrm>
            <a:off x="751608" y="1700085"/>
            <a:ext cx="5344391" cy="2577580"/>
          </a:xfrm>
          <a:prstGeom prst="rect">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1">
                <a:solidFill>
                  <a:schemeClr val="lt1"/>
                </a:solidFill>
                <a:latin typeface="Quattrocento Sans"/>
                <a:ea typeface="Quattrocento Sans"/>
                <a:cs typeface="Quattrocento Sans"/>
                <a:sym typeface="Quattrocento Sans"/>
              </a:rPr>
              <a:t>DFS</a:t>
            </a:r>
            <a:endParaRPr>
              <a:solidFill>
                <a:schemeClr val="lt1"/>
              </a:solidFill>
            </a:endParaRPr>
          </a:p>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(Iterative)</a:t>
            </a:r>
            <a:endParaRPr>
              <a:solidFill>
                <a:schemeClr val="lt1"/>
              </a:solidFill>
            </a:endParaRPr>
          </a:p>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Quattrocento Sans"/>
                <a:ea typeface="Quattrocento Sans"/>
                <a:cs typeface="Quattrocento Sans"/>
                <a:sym typeface="Quattrocento Sans"/>
              </a:rPr>
              <a:t>Follow a “choice” all the way to the end, then come back to revisit other choices</a:t>
            </a:r>
            <a:endParaRPr>
              <a:solidFill>
                <a:schemeClr val="lt1"/>
              </a:solidFill>
            </a:endParaRPr>
          </a:p>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Quattrocento Sans"/>
                <a:ea typeface="Quattrocento Sans"/>
                <a:cs typeface="Quattrocento Sans"/>
                <a:sym typeface="Quattrocento Sans"/>
              </a:rPr>
              <a:t>Uses a </a:t>
            </a:r>
            <a:r>
              <a:rPr lang="en-US" sz="1800" b="1" u="sng">
                <a:solidFill>
                  <a:schemeClr val="lt1"/>
                </a:solidFill>
                <a:latin typeface="Quattrocento Sans"/>
                <a:ea typeface="Quattrocento Sans"/>
                <a:cs typeface="Quattrocento Sans"/>
                <a:sym typeface="Quattrocento Sans"/>
              </a:rPr>
              <a:t>stack</a:t>
            </a:r>
            <a:r>
              <a:rPr lang="en-US" sz="1800">
                <a:solidFill>
                  <a:schemeClr val="lt1"/>
                </a:solidFill>
                <a:latin typeface="Quattrocento Sans"/>
                <a:ea typeface="Quattrocento Sans"/>
                <a:cs typeface="Quattrocento Sans"/>
                <a:sym typeface="Quattrocento Sans"/>
              </a:rPr>
              <a:t>!</a:t>
            </a:r>
            <a:endParaRPr>
              <a:solidFill>
                <a:schemeClr val="lt1"/>
              </a:solidFill>
            </a:endParaRPr>
          </a:p>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93" name="Google Shape;593;p34"/>
          <p:cNvSpPr/>
          <p:nvPr/>
        </p:nvSpPr>
        <p:spPr>
          <a:xfrm>
            <a:off x="4066311" y="3612011"/>
            <a:ext cx="1776846" cy="1018309"/>
          </a:xfrm>
          <a:prstGeom prst="roundRect">
            <a:avLst>
              <a:gd name="adj" fmla="val 16667"/>
            </a:avLst>
          </a:prstGeom>
          <a:solidFill>
            <a:srgbClr val="4C32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1">
                <a:solidFill>
                  <a:schemeClr val="lt1"/>
                </a:solidFill>
                <a:latin typeface="Quattrocento Sans"/>
                <a:ea typeface="Quattrocento Sans"/>
                <a:cs typeface="Quattrocento Sans"/>
                <a:sym typeface="Quattrocento Sans"/>
              </a:rPr>
              <a:t>DFS</a:t>
            </a:r>
            <a:endParaRPr sz="4800" b="1" i="1">
              <a:solidFill>
                <a:schemeClr val="lt1"/>
              </a:solidFill>
              <a:latin typeface="Quattrocento Sans"/>
              <a:ea typeface="Quattrocento Sans"/>
              <a:cs typeface="Quattrocento Sans"/>
              <a:sym typeface="Quattrocento Sans"/>
            </a:endParaRPr>
          </a:p>
          <a:p>
            <a:pPr marL="0" marR="0" lvl="0" indent="0" algn="ctr" rtl="0">
              <a:spcBef>
                <a:spcPts val="0"/>
              </a:spcBef>
              <a:spcAft>
                <a:spcPts val="0"/>
              </a:spcAft>
              <a:buNone/>
            </a:pPr>
            <a:r>
              <a:rPr lang="en-US" sz="1400">
                <a:solidFill>
                  <a:schemeClr val="lt1"/>
                </a:solidFill>
                <a:latin typeface="Quattrocento Sans"/>
                <a:ea typeface="Quattrocento Sans"/>
                <a:cs typeface="Quattrocento Sans"/>
                <a:sym typeface="Quattrocento Sans"/>
              </a:rPr>
              <a:t>(Recursive)</a:t>
            </a:r>
            <a:endParaRPr/>
          </a:p>
        </p:txBody>
      </p:sp>
      <p:grpSp>
        <p:nvGrpSpPr>
          <p:cNvPr id="594" name="Google Shape;594;p34"/>
          <p:cNvGrpSpPr/>
          <p:nvPr/>
        </p:nvGrpSpPr>
        <p:grpSpPr>
          <a:xfrm>
            <a:off x="5843025" y="4272554"/>
            <a:ext cx="5778300" cy="307800"/>
            <a:chOff x="5843025" y="6396325"/>
            <a:chExt cx="5778300" cy="307800"/>
          </a:xfrm>
        </p:grpSpPr>
        <p:sp>
          <p:nvSpPr>
            <p:cNvPr id="595" name="Google Shape;595;p34"/>
            <p:cNvSpPr txBox="1"/>
            <p:nvPr/>
          </p:nvSpPr>
          <p:spPr>
            <a:xfrm>
              <a:off x="6167925" y="6396325"/>
              <a:ext cx="54534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chemeClr val="dk1"/>
                  </a:solidFill>
                  <a:latin typeface="Quattrocento Sans"/>
                  <a:ea typeface="Quattrocento Sans"/>
                  <a:cs typeface="Quattrocento Sans"/>
                  <a:sym typeface="Quattrocento Sans"/>
                </a:rPr>
                <a:t>On huge graphs, might overflow the call stack</a:t>
              </a:r>
              <a:endParaRPr dirty="0"/>
            </a:p>
          </p:txBody>
        </p:sp>
        <p:cxnSp>
          <p:nvCxnSpPr>
            <p:cNvPr id="596" name="Google Shape;596;p34"/>
            <p:cNvCxnSpPr>
              <a:stCxn id="595" idx="1"/>
            </p:cNvCxnSpPr>
            <p:nvPr/>
          </p:nvCxnSpPr>
          <p:spPr>
            <a:xfrm rot="10800000">
              <a:off x="5843025" y="6550225"/>
              <a:ext cx="324900" cy="0"/>
            </a:xfrm>
            <a:prstGeom prst="straightConnector1">
              <a:avLst/>
            </a:prstGeom>
            <a:noFill/>
            <a:ln w="28575" cap="flat" cmpd="sng">
              <a:solidFill>
                <a:srgbClr val="4C3283"/>
              </a:solidFill>
              <a:prstDash val="solid"/>
              <a:round/>
              <a:headEnd type="none" w="sm" len="sm"/>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5"/>
          <p:cNvSpPr txBox="1">
            <a:spLocks noGrp="1"/>
          </p:cNvSpPr>
          <p:nvPr>
            <p:ph type="title"/>
          </p:nvPr>
        </p:nvSpPr>
        <p:spPr>
          <a:xfrm>
            <a:off x="838200" y="283436"/>
            <a:ext cx="10515600" cy="762635"/>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Using BFS for the s-t Connectivity Problem</a:t>
            </a:r>
            <a:endParaRPr/>
          </a:p>
        </p:txBody>
      </p:sp>
      <p:grpSp>
        <p:nvGrpSpPr>
          <p:cNvPr id="604" name="Google Shape;604;p35"/>
          <p:cNvGrpSpPr/>
          <p:nvPr/>
        </p:nvGrpSpPr>
        <p:grpSpPr>
          <a:xfrm>
            <a:off x="838200" y="1387010"/>
            <a:ext cx="4697850" cy="1747618"/>
            <a:chOff x="1200498" y="1542028"/>
            <a:chExt cx="4815838" cy="1340815"/>
          </a:xfrm>
        </p:grpSpPr>
        <p:sp>
          <p:nvSpPr>
            <p:cNvPr id="605" name="Google Shape;605;p35"/>
            <p:cNvSpPr/>
            <p:nvPr/>
          </p:nvSpPr>
          <p:spPr>
            <a:xfrm>
              <a:off x="1200498" y="1542028"/>
              <a:ext cx="4815838" cy="1340815"/>
            </a:xfrm>
            <a:prstGeom prst="rect">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606" name="Google Shape;606;p35"/>
            <p:cNvSpPr/>
            <p:nvPr/>
          </p:nvSpPr>
          <p:spPr>
            <a:xfrm>
              <a:off x="1200498" y="1546719"/>
              <a:ext cx="4815838" cy="482356"/>
            </a:xfrm>
            <a:prstGeom prst="rect">
              <a:avLst/>
            </a:prstGeom>
            <a:solidFill>
              <a:srgbClr val="4C32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Quattrocento Sans"/>
                  <a:ea typeface="Quattrocento Sans"/>
                  <a:cs typeface="Quattrocento Sans"/>
                  <a:sym typeface="Quattrocento Sans"/>
                </a:rPr>
                <a:t>s-t Connectivity Problem</a:t>
              </a:r>
              <a:endParaRPr/>
            </a:p>
          </p:txBody>
        </p:sp>
        <p:sp>
          <p:nvSpPr>
            <p:cNvPr id="607" name="Google Shape;607;p35"/>
            <p:cNvSpPr/>
            <p:nvPr/>
          </p:nvSpPr>
          <p:spPr>
            <a:xfrm>
              <a:off x="1200498" y="2105477"/>
              <a:ext cx="4815838" cy="62460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solidFill>
                    <a:schemeClr val="lt1"/>
                  </a:solidFill>
                  <a:latin typeface="Quattrocento Sans"/>
                  <a:ea typeface="Quattrocento Sans"/>
                  <a:cs typeface="Quattrocento Sans"/>
                  <a:sym typeface="Quattrocento Sans"/>
                </a:rPr>
                <a:t>Given source vertex </a:t>
              </a:r>
              <a:r>
                <a:rPr lang="en-US" sz="2000" b="1">
                  <a:solidFill>
                    <a:schemeClr val="lt1"/>
                  </a:solidFill>
                  <a:latin typeface="Quattrocento Sans"/>
                  <a:ea typeface="Quattrocento Sans"/>
                  <a:cs typeface="Quattrocento Sans"/>
                  <a:sym typeface="Quattrocento Sans"/>
                </a:rPr>
                <a:t>s</a:t>
              </a:r>
              <a:r>
                <a:rPr lang="en-US" sz="2000">
                  <a:solidFill>
                    <a:schemeClr val="lt1"/>
                  </a:solidFill>
                  <a:latin typeface="Quattrocento Sans"/>
                  <a:ea typeface="Quattrocento Sans"/>
                  <a:cs typeface="Quattrocento Sans"/>
                  <a:sym typeface="Quattrocento Sans"/>
                </a:rPr>
                <a:t> and a target vertex </a:t>
              </a:r>
              <a:r>
                <a:rPr lang="en-US" sz="2000" b="1">
                  <a:solidFill>
                    <a:schemeClr val="lt1"/>
                  </a:solidFill>
                  <a:latin typeface="Quattrocento Sans"/>
                  <a:ea typeface="Quattrocento Sans"/>
                  <a:cs typeface="Quattrocento Sans"/>
                  <a:sym typeface="Quattrocento Sans"/>
                </a:rPr>
                <a:t>t</a:t>
              </a:r>
              <a:r>
                <a:rPr lang="en-US" sz="2000">
                  <a:solidFill>
                    <a:schemeClr val="lt1"/>
                  </a:solidFill>
                  <a:latin typeface="Quattrocento Sans"/>
                  <a:ea typeface="Quattrocento Sans"/>
                  <a:cs typeface="Quattrocento Sans"/>
                  <a:sym typeface="Quattrocento Sans"/>
                </a:rPr>
                <a:t>, does there exist a path between </a:t>
              </a:r>
              <a:r>
                <a:rPr lang="en-US" sz="2000" b="1">
                  <a:solidFill>
                    <a:schemeClr val="lt1"/>
                  </a:solidFill>
                  <a:latin typeface="Quattrocento Sans"/>
                  <a:ea typeface="Quattrocento Sans"/>
                  <a:cs typeface="Quattrocento Sans"/>
                  <a:sym typeface="Quattrocento Sans"/>
                </a:rPr>
                <a:t>s</a:t>
              </a:r>
              <a:r>
                <a:rPr lang="en-US" sz="2000">
                  <a:solidFill>
                    <a:schemeClr val="lt1"/>
                  </a:solidFill>
                  <a:latin typeface="Quattrocento Sans"/>
                  <a:ea typeface="Quattrocento Sans"/>
                  <a:cs typeface="Quattrocento Sans"/>
                  <a:sym typeface="Quattrocento Sans"/>
                </a:rPr>
                <a:t> and </a:t>
              </a:r>
              <a:r>
                <a:rPr lang="en-US" sz="2000" b="1">
                  <a:solidFill>
                    <a:schemeClr val="lt1"/>
                  </a:solidFill>
                  <a:latin typeface="Quattrocento Sans"/>
                  <a:ea typeface="Quattrocento Sans"/>
                  <a:cs typeface="Quattrocento Sans"/>
                  <a:sym typeface="Quattrocento Sans"/>
                </a:rPr>
                <a:t>t</a:t>
              </a:r>
              <a:r>
                <a:rPr lang="en-US" sz="2000">
                  <a:solidFill>
                    <a:schemeClr val="lt1"/>
                  </a:solidFill>
                  <a:latin typeface="Quattrocento Sans"/>
                  <a:ea typeface="Quattrocento Sans"/>
                  <a:cs typeface="Quattrocento Sans"/>
                  <a:sym typeface="Quattrocento Sans"/>
                </a:rPr>
                <a:t>?</a:t>
              </a:r>
              <a:endParaRPr/>
            </a:p>
          </p:txBody>
        </p:sp>
      </p:grpSp>
      <p:sp>
        <p:nvSpPr>
          <p:cNvPr id="608" name="Google Shape;608;p35"/>
          <p:cNvSpPr txBox="1"/>
          <p:nvPr/>
        </p:nvSpPr>
        <p:spPr>
          <a:xfrm>
            <a:off x="6471806" y="1021378"/>
            <a:ext cx="5471983" cy="5676847"/>
          </a:xfrm>
          <a:prstGeom prst="rect">
            <a:avLst/>
          </a:prstGeom>
          <a:solidFill>
            <a:srgbClr val="FAFAFA"/>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stCon</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Graph</a:t>
            </a:r>
            <a:r>
              <a:rPr lang="en-US" sz="1600" b="0">
                <a:solidFill>
                  <a:schemeClr val="dk1"/>
                </a:solidFill>
                <a:latin typeface="Consolas"/>
                <a:ea typeface="Consolas"/>
                <a:cs typeface="Consolas"/>
                <a:sym typeface="Consolas"/>
              </a:rPr>
              <a:t> graph,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start, </a:t>
            </a:r>
            <a:r>
              <a:rPr lang="en-US" sz="1600" b="0">
                <a:solidFill>
                  <a:schemeClr val="accent3"/>
                </a:solidFill>
                <a:highlight>
                  <a:srgbClr val="E6DAFF"/>
                </a:highlight>
                <a:latin typeface="Consolas"/>
                <a:ea typeface="Consolas"/>
                <a:cs typeface="Consolas"/>
                <a:sym typeface="Consolas"/>
              </a:rPr>
              <a:t>Vertex</a:t>
            </a:r>
            <a:r>
              <a:rPr lang="en-US" sz="1600" b="0">
                <a:solidFill>
                  <a:schemeClr val="dk1"/>
                </a:solidFill>
                <a:highlight>
                  <a:srgbClr val="E6DAFF"/>
                </a:highlight>
                <a:latin typeface="Consolas"/>
                <a:ea typeface="Consolas"/>
                <a:cs typeface="Consolas"/>
                <a:sym typeface="Consolas"/>
              </a:rPr>
              <a:t> t</a:t>
            </a: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Queue</a:t>
            </a:r>
            <a:r>
              <a:rPr lang="en-US" sz="1600" b="0">
                <a:solidFill>
                  <a:schemeClr val="dk1"/>
                </a:solidFill>
                <a:latin typeface="Consolas"/>
                <a:ea typeface="Consolas"/>
                <a:cs typeface="Consolas"/>
                <a:sym typeface="Consolas"/>
              </a:rPr>
              <a:t>&lt;</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&gt; perimeter = </a:t>
            </a:r>
            <a:r>
              <a:rPr lang="en-US" sz="1600" b="0">
                <a:solidFill>
                  <a:schemeClr val="accent2"/>
                </a:solidFill>
                <a:latin typeface="Consolas"/>
                <a:ea typeface="Consolas"/>
                <a:cs typeface="Consolas"/>
                <a:sym typeface="Consolas"/>
              </a:rPr>
              <a:t>new</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Queue</a:t>
            </a:r>
            <a:r>
              <a:rPr lang="en-US" sz="1600" b="0">
                <a:solidFill>
                  <a:schemeClr val="dk1"/>
                </a:solidFill>
                <a:latin typeface="Consolas"/>
                <a:ea typeface="Consolas"/>
                <a:cs typeface="Consolas"/>
                <a:sym typeface="Consolas"/>
              </a:rPr>
              <a:t>&lt;&gt;();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&lt;</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&gt; visited = </a:t>
            </a:r>
            <a:r>
              <a:rPr lang="en-US" sz="1600" b="0">
                <a:solidFill>
                  <a:schemeClr val="accent2"/>
                </a:solidFill>
                <a:latin typeface="Consolas"/>
                <a:ea typeface="Consolas"/>
                <a:cs typeface="Consolas"/>
                <a:sym typeface="Consolas"/>
              </a:rPr>
              <a:t>new</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&lt;&gt;();  </a:t>
            </a:r>
            <a:endParaRPr/>
          </a:p>
          <a:p>
            <a:pPr marL="0" marR="0" lvl="0" indent="0" algn="l" rtl="0">
              <a:lnSpc>
                <a:spcPct val="120000"/>
              </a:lnSpc>
              <a:spcBef>
                <a:spcPts val="0"/>
              </a:spcBef>
              <a:spcAft>
                <a:spcPts val="0"/>
              </a:spcAft>
              <a:buClr>
                <a:srgbClr val="4B2A85"/>
              </a:buClr>
              <a:buSzPts val="480"/>
              <a:buFont typeface="Noto Sans Symbols"/>
              <a:buNone/>
            </a:pPr>
            <a:endParaRPr sz="8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480"/>
              <a:buFont typeface="Noto Sans Symbols"/>
              <a:buNone/>
            </a:pPr>
            <a:endParaRPr sz="8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while</a:t>
            </a: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isEmpty</a:t>
            </a: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from = perimeter.</a:t>
            </a:r>
            <a:r>
              <a:rPr lang="en-US" sz="1600" b="1">
                <a:solidFill>
                  <a:schemeClr val="dk1"/>
                </a:solidFill>
                <a:latin typeface="Consolas"/>
                <a:ea typeface="Consolas"/>
                <a:cs typeface="Consolas"/>
                <a:sym typeface="Consolas"/>
              </a:rPr>
              <a:t>remove</a:t>
            </a:r>
            <a:r>
              <a:rPr lang="en-US" sz="16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highlight>
                  <a:srgbClr val="E6DAFF"/>
                </a:highlight>
                <a:latin typeface="Consolas"/>
                <a:ea typeface="Consolas"/>
                <a:cs typeface="Consolas"/>
                <a:sym typeface="Consolas"/>
              </a:rPr>
              <a:t>if</a:t>
            </a:r>
            <a:r>
              <a:rPr lang="en-US" sz="1600" b="0">
                <a:solidFill>
                  <a:schemeClr val="dk1"/>
                </a:solidFill>
                <a:highlight>
                  <a:srgbClr val="E6DAFF"/>
                </a:highlight>
                <a:latin typeface="Consolas"/>
                <a:ea typeface="Consolas"/>
                <a:cs typeface="Consolas"/>
                <a:sym typeface="Consolas"/>
              </a:rPr>
              <a:t> (from == t) { </a:t>
            </a:r>
            <a:r>
              <a:rPr lang="en-US" sz="1600" b="0">
                <a:solidFill>
                  <a:schemeClr val="accent2"/>
                </a:solidFill>
                <a:highlight>
                  <a:srgbClr val="E6DAFF"/>
                </a:highlight>
                <a:latin typeface="Consolas"/>
                <a:ea typeface="Consolas"/>
                <a:cs typeface="Consolas"/>
                <a:sym typeface="Consolas"/>
              </a:rPr>
              <a:t>return</a:t>
            </a:r>
            <a:r>
              <a:rPr lang="en-US" sz="1600" b="0">
                <a:solidFill>
                  <a:schemeClr val="dk1"/>
                </a:solidFill>
                <a:highlight>
                  <a:srgbClr val="E6DAFF"/>
                </a:highlight>
                <a:latin typeface="Consolas"/>
                <a:ea typeface="Consolas"/>
                <a:cs typeface="Consolas"/>
                <a:sym typeface="Consolas"/>
              </a:rPr>
              <a:t> </a:t>
            </a:r>
            <a:r>
              <a:rPr lang="en-US" sz="1600" b="0">
                <a:solidFill>
                  <a:schemeClr val="accent5"/>
                </a:solidFill>
                <a:highlight>
                  <a:srgbClr val="E6DAFF"/>
                </a:highlight>
                <a:latin typeface="Consolas"/>
                <a:ea typeface="Consolas"/>
                <a:cs typeface="Consolas"/>
                <a:sym typeface="Consolas"/>
              </a:rPr>
              <a:t>true</a:t>
            </a:r>
            <a:r>
              <a:rPr lang="en-US" sz="1600" b="0">
                <a:solidFill>
                  <a:schemeClr val="dk1"/>
                </a:solidFill>
                <a:highlight>
                  <a:srgbClr val="E6DAFF"/>
                </a:highlight>
                <a:latin typeface="Consolas"/>
                <a:ea typeface="Consolas"/>
                <a:cs typeface="Consolas"/>
                <a:sym typeface="Consolas"/>
              </a:rPr>
              <a:t>; }</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for</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Edge</a:t>
            </a:r>
            <a:r>
              <a:rPr lang="en-US" sz="1600" b="0">
                <a:solidFill>
                  <a:schemeClr val="dk1"/>
                </a:solidFill>
                <a:latin typeface="Consolas"/>
                <a:ea typeface="Consolas"/>
                <a:cs typeface="Consolas"/>
                <a:sym typeface="Consolas"/>
              </a:rPr>
              <a:t> edge : graph.</a:t>
            </a:r>
            <a:r>
              <a:rPr lang="en-US" sz="1600" b="1">
                <a:solidFill>
                  <a:schemeClr val="dk1"/>
                </a:solidFill>
                <a:latin typeface="Consolas"/>
                <a:ea typeface="Consolas"/>
                <a:cs typeface="Consolas"/>
                <a:sym typeface="Consolas"/>
              </a:rPr>
              <a:t>edgesFrom</a:t>
            </a:r>
            <a:r>
              <a:rPr lang="en-US" sz="1600" b="0">
                <a:solidFill>
                  <a:schemeClr val="dk1"/>
                </a:solidFill>
                <a:latin typeface="Consolas"/>
                <a:ea typeface="Consolas"/>
                <a:cs typeface="Consolas"/>
                <a:sym typeface="Consolas"/>
              </a:rPr>
              <a:t>(from))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to = edge.</a:t>
            </a:r>
            <a:r>
              <a:rPr lang="en-US" sz="1600" b="1">
                <a:solidFill>
                  <a:schemeClr val="dk1"/>
                </a:solidFill>
                <a:latin typeface="Consolas"/>
                <a:ea typeface="Consolas"/>
                <a:cs typeface="Consolas"/>
                <a:sym typeface="Consolas"/>
              </a:rPr>
              <a:t>to</a:t>
            </a:r>
            <a:r>
              <a:rPr lang="en-US" sz="16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contains</a:t>
            </a:r>
            <a:r>
              <a:rPr lang="en-US" sz="1600" b="0">
                <a:solidFill>
                  <a:schemeClr val="dk1"/>
                </a:solidFill>
                <a:latin typeface="Consolas"/>
                <a:ea typeface="Consolas"/>
                <a:cs typeface="Consolas"/>
                <a:sym typeface="Consolas"/>
              </a:rPr>
              <a:t>(to))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highlight>
                  <a:srgbClr val="E6DAFF"/>
                </a:highlight>
                <a:latin typeface="Consolas"/>
                <a:ea typeface="Consolas"/>
                <a:cs typeface="Consolas"/>
                <a:sym typeface="Consolas"/>
              </a:rPr>
              <a:t>return</a:t>
            </a:r>
            <a:r>
              <a:rPr lang="en-US" sz="1600" b="0">
                <a:solidFill>
                  <a:schemeClr val="dk1"/>
                </a:solidFill>
                <a:highlight>
                  <a:srgbClr val="E6DAFF"/>
                </a:highlight>
                <a:latin typeface="Consolas"/>
                <a:ea typeface="Consolas"/>
                <a:cs typeface="Consolas"/>
                <a:sym typeface="Consolas"/>
              </a:rPr>
              <a:t> </a:t>
            </a:r>
            <a:r>
              <a:rPr lang="en-US" sz="1600" b="0">
                <a:solidFill>
                  <a:schemeClr val="accent5"/>
                </a:solidFill>
                <a:highlight>
                  <a:srgbClr val="E6DAFF"/>
                </a:highlight>
                <a:latin typeface="Consolas"/>
                <a:ea typeface="Consolas"/>
                <a:cs typeface="Consolas"/>
                <a:sym typeface="Consolas"/>
              </a:rPr>
              <a:t>false</a:t>
            </a:r>
            <a:r>
              <a:rPr lang="en-US" sz="1600" b="0">
                <a:solidFill>
                  <a:schemeClr val="dk1"/>
                </a:solidFill>
                <a:highlight>
                  <a:srgbClr val="E6DAFF"/>
                </a:highlight>
                <a:latin typeface="Consolas"/>
                <a:ea typeface="Consolas"/>
                <a:cs typeface="Consolas"/>
                <a:sym typeface="Consolas"/>
              </a:rPr>
              <a:t>;</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a:t>
            </a:r>
            <a:endParaRPr/>
          </a:p>
        </p:txBody>
      </p:sp>
      <p:sp>
        <p:nvSpPr>
          <p:cNvPr id="609" name="Google Shape;609;p35"/>
          <p:cNvSpPr txBox="1">
            <a:spLocks noGrp="1"/>
          </p:cNvSpPr>
          <p:nvPr>
            <p:ph type="body" idx="1"/>
          </p:nvPr>
        </p:nvSpPr>
        <p:spPr>
          <a:xfrm>
            <a:off x="719009" y="3586620"/>
            <a:ext cx="4817054" cy="2213265"/>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sz="2400"/>
              <a:t>BFS is a great building block – all we have to do is check each node to see if we’ve reached </a:t>
            </a:r>
            <a:r>
              <a:rPr lang="en-US" sz="2400" b="1"/>
              <a:t>t</a:t>
            </a:r>
            <a:r>
              <a:rPr lang="en-US" sz="2400"/>
              <a:t>!</a:t>
            </a:r>
            <a:endParaRPr/>
          </a:p>
          <a:p>
            <a:pPr marL="265176" lvl="1" indent="-137159" algn="l" rtl="0">
              <a:lnSpc>
                <a:spcPct val="90000"/>
              </a:lnSpc>
              <a:spcBef>
                <a:spcPts val="400"/>
              </a:spcBef>
              <a:spcAft>
                <a:spcPts val="0"/>
              </a:spcAft>
              <a:buSzPts val="2000"/>
              <a:buChar char="○"/>
            </a:pPr>
            <a:r>
              <a:rPr lang="en-US" sz="2000"/>
              <a:t>Note: we’re not using any specific properties of BFS here, we just needed a traversal. DFS would also work.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6"/>
          <p:cNvSpPr txBox="1"/>
          <p:nvPr/>
        </p:nvSpPr>
        <p:spPr>
          <a:xfrm>
            <a:off x="1870000" y="2678025"/>
            <a:ext cx="7257600" cy="28245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Graph Traversals</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chemeClr val="dk1"/>
                </a:solidFill>
                <a:highlight>
                  <a:srgbClr val="FFFFFF"/>
                </a:highlight>
                <a:latin typeface="Quattrocento Sans"/>
                <a:ea typeface="Quattrocento Sans"/>
                <a:cs typeface="Quattrocento Sans"/>
                <a:sym typeface="Quattrocento Sans"/>
              </a:rPr>
              <a:t>Topological Sort</a:t>
            </a:r>
            <a:endParaRPr sz="3500">
              <a:solidFill>
                <a:schemeClr val="dk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Shortest Path</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37"/>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Topological Sort</a:t>
            </a:r>
            <a:endParaRPr/>
          </a:p>
        </p:txBody>
      </p:sp>
      <p:sp>
        <p:nvSpPr>
          <p:cNvPr id="621" name="Google Shape;621;p37"/>
          <p:cNvSpPr txBox="1">
            <a:spLocks noGrp="1"/>
          </p:cNvSpPr>
          <p:nvPr>
            <p:ph type="body" idx="1"/>
          </p:nvPr>
        </p:nvSpPr>
        <p:spPr>
          <a:xfrm>
            <a:off x="838200" y="1429384"/>
            <a:ext cx="6772500" cy="4972200"/>
          </a:xfrm>
          <a:prstGeom prst="rect">
            <a:avLst/>
          </a:prstGeom>
          <a:noFill/>
          <a:ln>
            <a:noFill/>
          </a:ln>
        </p:spPr>
        <p:txBody>
          <a:bodyPr spcFirstLastPara="1" wrap="square" lIns="45700" tIns="45700" rIns="45700" bIns="45700" anchor="t" anchorCtr="0">
            <a:normAutofit fontScale="85000" lnSpcReduction="20000"/>
          </a:bodyPr>
          <a:lstStyle/>
          <a:p>
            <a:pPr marL="0" lvl="0" indent="0" algn="l" rtl="0">
              <a:lnSpc>
                <a:spcPct val="90000"/>
              </a:lnSpc>
              <a:spcBef>
                <a:spcPts val="1600"/>
              </a:spcBef>
              <a:spcAft>
                <a:spcPts val="0"/>
              </a:spcAft>
              <a:buNone/>
            </a:pPr>
            <a:r>
              <a:rPr lang="en-GB" dirty="0"/>
              <a:t>Given: a Directed Acyclic Graph (DAG) G, where we have an edge from u to v if u must happen before v.</a:t>
            </a:r>
          </a:p>
          <a:p>
            <a:pPr marL="0" lvl="0" indent="0" algn="l" rtl="0">
              <a:lnSpc>
                <a:spcPct val="90000"/>
              </a:lnSpc>
              <a:spcBef>
                <a:spcPts val="1600"/>
              </a:spcBef>
              <a:spcAft>
                <a:spcPts val="0"/>
              </a:spcAft>
              <a:buNone/>
            </a:pPr>
            <a:r>
              <a:rPr lang="en-GB" dirty="0"/>
              <a:t>Find: an ordering of the vertices so all edges go from left to right (all the dependency arrows are satisfied and the vertices can be processed left to right with no problems) . </a:t>
            </a:r>
          </a:p>
          <a:p>
            <a:pPr marL="0" lvl="0" indent="0" algn="l" rtl="0">
              <a:lnSpc>
                <a:spcPct val="90000"/>
              </a:lnSpc>
              <a:spcBef>
                <a:spcPts val="1600"/>
              </a:spcBef>
              <a:spcAft>
                <a:spcPts val="0"/>
              </a:spcAft>
              <a:buNone/>
            </a:pPr>
            <a:endParaRPr lang="en-US" dirty="0"/>
          </a:p>
          <a:p>
            <a:pPr marL="0" lvl="0" indent="0" algn="l" rtl="0">
              <a:lnSpc>
                <a:spcPct val="90000"/>
              </a:lnSpc>
              <a:spcBef>
                <a:spcPts val="1600"/>
              </a:spcBef>
              <a:spcAft>
                <a:spcPts val="0"/>
              </a:spcAft>
              <a:buNone/>
            </a:pPr>
            <a:r>
              <a:rPr lang="en-US" dirty="0"/>
              <a:t>A DAG encodes a “dependency graph”</a:t>
            </a:r>
            <a:endParaRPr dirty="0"/>
          </a:p>
          <a:p>
            <a:pPr marL="265176" lvl="1" indent="-137159" algn="l" rtl="0">
              <a:lnSpc>
                <a:spcPct val="90000"/>
              </a:lnSpc>
              <a:spcBef>
                <a:spcPts val="400"/>
              </a:spcBef>
              <a:spcAft>
                <a:spcPts val="0"/>
              </a:spcAft>
              <a:buSzPts val="1800"/>
              <a:buChar char="○"/>
            </a:pPr>
            <a:r>
              <a:rPr lang="en-US" dirty="0"/>
              <a:t>An edge (u, v) means u must precede v</a:t>
            </a:r>
            <a:endParaRPr dirty="0"/>
          </a:p>
          <a:p>
            <a:pPr marL="265176" lvl="1" indent="-137159" algn="l" rtl="0">
              <a:lnSpc>
                <a:spcPct val="90000"/>
              </a:lnSpc>
              <a:spcBef>
                <a:spcPts val="600"/>
              </a:spcBef>
              <a:spcAft>
                <a:spcPts val="0"/>
              </a:spcAft>
              <a:buSzPts val="1800"/>
              <a:buChar char="○"/>
            </a:pPr>
            <a:r>
              <a:rPr lang="en-US" dirty="0"/>
              <a:t>A topological sort of a dependency graph gives an ordering that </a:t>
            </a:r>
            <a:r>
              <a:rPr lang="en-US" b="1" dirty="0"/>
              <a:t>respects dependencies</a:t>
            </a:r>
            <a:br>
              <a:rPr lang="en-US" b="1" dirty="0"/>
            </a:br>
            <a:endParaRPr dirty="0"/>
          </a:p>
          <a:p>
            <a:pPr marL="0" lvl="0" indent="0" algn="l" rtl="0">
              <a:lnSpc>
                <a:spcPct val="90000"/>
              </a:lnSpc>
              <a:spcBef>
                <a:spcPts val="1600"/>
              </a:spcBef>
              <a:spcAft>
                <a:spcPts val="0"/>
              </a:spcAft>
              <a:buNone/>
            </a:pPr>
            <a:r>
              <a:rPr lang="en-US" dirty="0"/>
              <a:t>Applications:</a:t>
            </a:r>
            <a:endParaRPr dirty="0"/>
          </a:p>
          <a:p>
            <a:pPr marL="265176" lvl="1" indent="-137159" algn="l" rtl="0">
              <a:lnSpc>
                <a:spcPct val="90000"/>
              </a:lnSpc>
              <a:spcBef>
                <a:spcPts val="600"/>
              </a:spcBef>
              <a:spcAft>
                <a:spcPts val="0"/>
              </a:spcAft>
              <a:buSzPts val="1800"/>
              <a:buChar char="○"/>
            </a:pPr>
            <a:r>
              <a:rPr lang="en-US" dirty="0"/>
              <a:t>Compiling multiple Java files</a:t>
            </a:r>
            <a:endParaRPr dirty="0"/>
          </a:p>
          <a:p>
            <a:pPr marL="265176" lvl="1" indent="-137159" algn="l" rtl="0">
              <a:lnSpc>
                <a:spcPct val="90000"/>
              </a:lnSpc>
              <a:spcBef>
                <a:spcPts val="600"/>
              </a:spcBef>
              <a:spcAft>
                <a:spcPts val="0"/>
              </a:spcAft>
              <a:buSzPts val="1800"/>
              <a:buChar char="○"/>
            </a:pPr>
            <a:r>
              <a:rPr lang="en-US" dirty="0"/>
              <a:t>Multi-job Workflows</a:t>
            </a:r>
            <a:endParaRPr dirty="0"/>
          </a:p>
        </p:txBody>
      </p:sp>
      <p:grpSp>
        <p:nvGrpSpPr>
          <p:cNvPr id="622" name="Google Shape;622;p37"/>
          <p:cNvGrpSpPr/>
          <p:nvPr/>
        </p:nvGrpSpPr>
        <p:grpSpPr>
          <a:xfrm>
            <a:off x="9337243" y="1731231"/>
            <a:ext cx="1666253" cy="1323836"/>
            <a:chOff x="9337243" y="2135533"/>
            <a:chExt cx="1666253" cy="1323836"/>
          </a:xfrm>
        </p:grpSpPr>
        <p:sp>
          <p:nvSpPr>
            <p:cNvPr id="623" name="Google Shape;623;p37"/>
            <p:cNvSpPr/>
            <p:nvPr/>
          </p:nvSpPr>
          <p:spPr>
            <a:xfrm>
              <a:off x="9337243" y="2135533"/>
              <a:ext cx="424200" cy="315600"/>
            </a:xfrm>
            <a:prstGeom prst="rect">
              <a:avLst/>
            </a:prstGeom>
            <a:solidFill>
              <a:srgbClr val="E6DAFF"/>
            </a:solidFill>
            <a:ln w="28575" cap="flat" cmpd="sng">
              <a:solidFill>
                <a:srgbClr val="A4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A</a:t>
              </a:r>
              <a:endParaRPr/>
            </a:p>
          </p:txBody>
        </p:sp>
        <p:cxnSp>
          <p:nvCxnSpPr>
            <p:cNvPr id="624" name="Google Shape;624;p37"/>
            <p:cNvCxnSpPr>
              <a:stCxn id="623" idx="3"/>
              <a:endCxn id="625" idx="1"/>
            </p:cNvCxnSpPr>
            <p:nvPr/>
          </p:nvCxnSpPr>
          <p:spPr>
            <a:xfrm>
              <a:off x="9761443" y="2293333"/>
              <a:ext cx="817800" cy="504000"/>
            </a:xfrm>
            <a:prstGeom prst="straightConnector1">
              <a:avLst/>
            </a:prstGeom>
            <a:noFill/>
            <a:ln w="28575" cap="flat" cmpd="sng">
              <a:solidFill>
                <a:srgbClr val="A48DD3"/>
              </a:solidFill>
              <a:prstDash val="solid"/>
              <a:round/>
              <a:headEnd type="none" w="sm" len="sm"/>
              <a:tailEnd type="triangle" w="lg" len="lg"/>
            </a:ln>
          </p:spPr>
        </p:cxnSp>
        <p:sp>
          <p:nvSpPr>
            <p:cNvPr id="626" name="Google Shape;626;p37"/>
            <p:cNvSpPr/>
            <p:nvPr/>
          </p:nvSpPr>
          <p:spPr>
            <a:xfrm>
              <a:off x="9549380" y="3143769"/>
              <a:ext cx="424200" cy="315600"/>
            </a:xfrm>
            <a:prstGeom prst="rect">
              <a:avLst/>
            </a:prstGeom>
            <a:solidFill>
              <a:srgbClr val="E6DAFF"/>
            </a:solidFill>
            <a:ln w="28575" cap="flat" cmpd="sng">
              <a:solidFill>
                <a:srgbClr val="A4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B</a:t>
              </a:r>
              <a:endParaRPr/>
            </a:p>
          </p:txBody>
        </p:sp>
        <p:cxnSp>
          <p:nvCxnSpPr>
            <p:cNvPr id="627" name="Google Shape;627;p37"/>
            <p:cNvCxnSpPr>
              <a:stCxn id="626" idx="3"/>
              <a:endCxn id="625" idx="1"/>
            </p:cNvCxnSpPr>
            <p:nvPr/>
          </p:nvCxnSpPr>
          <p:spPr>
            <a:xfrm rot="10800000" flipH="1">
              <a:off x="9973580" y="2797569"/>
              <a:ext cx="605700" cy="504000"/>
            </a:xfrm>
            <a:prstGeom prst="straightConnector1">
              <a:avLst/>
            </a:prstGeom>
            <a:noFill/>
            <a:ln w="28575" cap="flat" cmpd="sng">
              <a:solidFill>
                <a:srgbClr val="A48DD3"/>
              </a:solidFill>
              <a:prstDash val="solid"/>
              <a:round/>
              <a:headEnd type="none" w="sm" len="sm"/>
              <a:tailEnd type="triangle" w="lg" len="lg"/>
            </a:ln>
          </p:spPr>
        </p:cxnSp>
        <p:sp>
          <p:nvSpPr>
            <p:cNvPr id="625" name="Google Shape;625;p37"/>
            <p:cNvSpPr/>
            <p:nvPr/>
          </p:nvSpPr>
          <p:spPr>
            <a:xfrm>
              <a:off x="10579296" y="2639651"/>
              <a:ext cx="424200" cy="315600"/>
            </a:xfrm>
            <a:prstGeom prst="rect">
              <a:avLst/>
            </a:prstGeom>
            <a:solidFill>
              <a:srgbClr val="E6DAFF"/>
            </a:solidFill>
            <a:ln w="28575" cap="flat" cmpd="sng">
              <a:solidFill>
                <a:srgbClr val="A4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C</a:t>
              </a:r>
              <a:endParaRPr/>
            </a:p>
          </p:txBody>
        </p:sp>
        <p:cxnSp>
          <p:nvCxnSpPr>
            <p:cNvPr id="628" name="Google Shape;628;p37"/>
            <p:cNvCxnSpPr>
              <a:stCxn id="623" idx="2"/>
              <a:endCxn id="626" idx="0"/>
            </p:cNvCxnSpPr>
            <p:nvPr/>
          </p:nvCxnSpPr>
          <p:spPr>
            <a:xfrm>
              <a:off x="9549343" y="2451133"/>
              <a:ext cx="212100" cy="692700"/>
            </a:xfrm>
            <a:prstGeom prst="straightConnector1">
              <a:avLst/>
            </a:prstGeom>
            <a:noFill/>
            <a:ln w="28575" cap="flat" cmpd="sng">
              <a:solidFill>
                <a:srgbClr val="A48DD3"/>
              </a:solidFill>
              <a:prstDash val="solid"/>
              <a:round/>
              <a:headEnd type="none" w="sm" len="sm"/>
              <a:tailEnd type="triangle" w="lg" len="lg"/>
            </a:ln>
          </p:spPr>
        </p:cxnSp>
      </p:grpSp>
      <p:grpSp>
        <p:nvGrpSpPr>
          <p:cNvPr id="629" name="Google Shape;629;p37"/>
          <p:cNvGrpSpPr/>
          <p:nvPr/>
        </p:nvGrpSpPr>
        <p:grpSpPr>
          <a:xfrm>
            <a:off x="8204637" y="1517506"/>
            <a:ext cx="3382238" cy="1672501"/>
            <a:chOff x="8204637" y="1921808"/>
            <a:chExt cx="3382238" cy="1672501"/>
          </a:xfrm>
        </p:grpSpPr>
        <p:sp>
          <p:nvSpPr>
            <p:cNvPr id="630" name="Google Shape;630;p37"/>
            <p:cNvSpPr/>
            <p:nvPr/>
          </p:nvSpPr>
          <p:spPr>
            <a:xfrm>
              <a:off x="10070679" y="1921808"/>
              <a:ext cx="1310400" cy="340500"/>
            </a:xfrm>
            <a:prstGeom prst="wedgeRoundRectCallout">
              <a:avLst>
                <a:gd name="adj1" fmla="val -45299"/>
                <a:gd name="adj2" fmla="val 97384"/>
                <a:gd name="adj3" fmla="val 16667"/>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A before C</a:t>
              </a:r>
              <a:endParaRPr/>
            </a:p>
          </p:txBody>
        </p:sp>
        <p:sp>
          <p:nvSpPr>
            <p:cNvPr id="631" name="Google Shape;631;p37"/>
            <p:cNvSpPr/>
            <p:nvPr/>
          </p:nvSpPr>
          <p:spPr>
            <a:xfrm>
              <a:off x="10276475" y="3253809"/>
              <a:ext cx="1310400" cy="340500"/>
            </a:xfrm>
            <a:prstGeom prst="wedgeRoundRectCallout">
              <a:avLst>
                <a:gd name="adj1" fmla="val -48017"/>
                <a:gd name="adj2" fmla="val -80523"/>
                <a:gd name="adj3" fmla="val 16667"/>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B before C</a:t>
              </a:r>
              <a:endParaRPr/>
            </a:p>
          </p:txBody>
        </p:sp>
        <p:sp>
          <p:nvSpPr>
            <p:cNvPr id="632" name="Google Shape;632;p37"/>
            <p:cNvSpPr/>
            <p:nvPr/>
          </p:nvSpPr>
          <p:spPr>
            <a:xfrm>
              <a:off x="8204637" y="2766469"/>
              <a:ext cx="1310400" cy="340500"/>
            </a:xfrm>
            <a:prstGeom prst="wedgeRoundRectCallout">
              <a:avLst>
                <a:gd name="adj1" fmla="val 48035"/>
                <a:gd name="adj2" fmla="val -90987"/>
                <a:gd name="adj3" fmla="val 16667"/>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A before B</a:t>
              </a:r>
              <a:endParaRPr/>
            </a:p>
          </p:txBody>
        </p:sp>
      </p:grpSp>
      <p:grpSp>
        <p:nvGrpSpPr>
          <p:cNvPr id="633" name="Google Shape;633;p37"/>
          <p:cNvGrpSpPr/>
          <p:nvPr/>
        </p:nvGrpSpPr>
        <p:grpSpPr>
          <a:xfrm>
            <a:off x="9090876" y="4274231"/>
            <a:ext cx="1988504" cy="328105"/>
            <a:chOff x="9090876" y="4678533"/>
            <a:chExt cx="1988504" cy="328105"/>
          </a:xfrm>
        </p:grpSpPr>
        <p:sp>
          <p:nvSpPr>
            <p:cNvPr id="634" name="Google Shape;634;p37"/>
            <p:cNvSpPr/>
            <p:nvPr/>
          </p:nvSpPr>
          <p:spPr>
            <a:xfrm>
              <a:off x="9090876" y="4691038"/>
              <a:ext cx="424200" cy="315600"/>
            </a:xfrm>
            <a:prstGeom prst="rect">
              <a:avLst/>
            </a:prstGeom>
            <a:solidFill>
              <a:srgbClr val="E6DAFF"/>
            </a:solidFill>
            <a:ln w="28575" cap="flat" cmpd="sng">
              <a:solidFill>
                <a:srgbClr val="A4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A</a:t>
              </a:r>
              <a:endParaRPr/>
            </a:p>
          </p:txBody>
        </p:sp>
        <p:sp>
          <p:nvSpPr>
            <p:cNvPr id="635" name="Google Shape;635;p37"/>
            <p:cNvSpPr/>
            <p:nvPr/>
          </p:nvSpPr>
          <p:spPr>
            <a:xfrm>
              <a:off x="9873028" y="4691038"/>
              <a:ext cx="424200" cy="315600"/>
            </a:xfrm>
            <a:prstGeom prst="rect">
              <a:avLst/>
            </a:prstGeom>
            <a:solidFill>
              <a:srgbClr val="E6DAFF"/>
            </a:solidFill>
            <a:ln w="28575" cap="flat" cmpd="sng">
              <a:solidFill>
                <a:srgbClr val="A4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B</a:t>
              </a:r>
              <a:endParaRPr/>
            </a:p>
          </p:txBody>
        </p:sp>
        <p:sp>
          <p:nvSpPr>
            <p:cNvPr id="636" name="Google Shape;636;p37"/>
            <p:cNvSpPr/>
            <p:nvPr/>
          </p:nvSpPr>
          <p:spPr>
            <a:xfrm>
              <a:off x="10655180" y="4678533"/>
              <a:ext cx="424200" cy="315600"/>
            </a:xfrm>
            <a:prstGeom prst="rect">
              <a:avLst/>
            </a:prstGeom>
            <a:solidFill>
              <a:srgbClr val="E6DAFF"/>
            </a:solidFill>
            <a:ln w="28575" cap="flat" cmpd="sng">
              <a:solidFill>
                <a:srgbClr val="A4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C</a:t>
              </a:r>
              <a:endParaRPr/>
            </a:p>
          </p:txBody>
        </p:sp>
      </p:grpSp>
      <p:sp>
        <p:nvSpPr>
          <p:cNvPr id="637" name="Google Shape;637;p37"/>
          <p:cNvSpPr txBox="1"/>
          <p:nvPr/>
        </p:nvSpPr>
        <p:spPr>
          <a:xfrm>
            <a:off x="8428582" y="3707220"/>
            <a:ext cx="1737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Topological Sort:</a:t>
            </a:r>
            <a:endParaRPr/>
          </a:p>
        </p:txBody>
      </p:sp>
      <p:sp>
        <p:nvSpPr>
          <p:cNvPr id="638" name="Google Shape;638;p37"/>
          <p:cNvSpPr txBox="1"/>
          <p:nvPr/>
        </p:nvSpPr>
        <p:spPr>
          <a:xfrm>
            <a:off x="8428582" y="5024314"/>
            <a:ext cx="33333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With original edges for reference:</a:t>
            </a:r>
            <a:endParaRPr/>
          </a:p>
        </p:txBody>
      </p:sp>
      <p:grpSp>
        <p:nvGrpSpPr>
          <p:cNvPr id="639" name="Google Shape;639;p37"/>
          <p:cNvGrpSpPr/>
          <p:nvPr/>
        </p:nvGrpSpPr>
        <p:grpSpPr>
          <a:xfrm>
            <a:off x="9090876" y="5815756"/>
            <a:ext cx="1988504" cy="315600"/>
            <a:chOff x="9090876" y="6220058"/>
            <a:chExt cx="1988504" cy="315600"/>
          </a:xfrm>
        </p:grpSpPr>
        <p:sp>
          <p:nvSpPr>
            <p:cNvPr id="640" name="Google Shape;640;p37"/>
            <p:cNvSpPr/>
            <p:nvPr/>
          </p:nvSpPr>
          <p:spPr>
            <a:xfrm>
              <a:off x="9090876" y="6220058"/>
              <a:ext cx="424200" cy="315600"/>
            </a:xfrm>
            <a:prstGeom prst="rect">
              <a:avLst/>
            </a:prstGeom>
            <a:solidFill>
              <a:srgbClr val="E6DAFF"/>
            </a:solidFill>
            <a:ln w="28575" cap="flat" cmpd="sng">
              <a:solidFill>
                <a:srgbClr val="A4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A</a:t>
              </a:r>
              <a:endParaRPr/>
            </a:p>
          </p:txBody>
        </p:sp>
        <p:sp>
          <p:nvSpPr>
            <p:cNvPr id="641" name="Google Shape;641;p37"/>
            <p:cNvSpPr/>
            <p:nvPr/>
          </p:nvSpPr>
          <p:spPr>
            <a:xfrm>
              <a:off x="9873028" y="6220058"/>
              <a:ext cx="424200" cy="315600"/>
            </a:xfrm>
            <a:prstGeom prst="rect">
              <a:avLst/>
            </a:prstGeom>
            <a:solidFill>
              <a:srgbClr val="E6DAFF"/>
            </a:solidFill>
            <a:ln w="28575" cap="flat" cmpd="sng">
              <a:solidFill>
                <a:srgbClr val="A4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B</a:t>
              </a:r>
              <a:endParaRPr/>
            </a:p>
          </p:txBody>
        </p:sp>
        <p:sp>
          <p:nvSpPr>
            <p:cNvPr id="642" name="Google Shape;642;p37"/>
            <p:cNvSpPr/>
            <p:nvPr/>
          </p:nvSpPr>
          <p:spPr>
            <a:xfrm>
              <a:off x="10655180" y="6220058"/>
              <a:ext cx="424200" cy="315600"/>
            </a:xfrm>
            <a:prstGeom prst="rect">
              <a:avLst/>
            </a:prstGeom>
            <a:solidFill>
              <a:srgbClr val="E6DAFF"/>
            </a:solidFill>
            <a:ln w="28575" cap="flat" cmpd="sng">
              <a:solidFill>
                <a:srgbClr val="A4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C</a:t>
              </a:r>
              <a:endParaRPr/>
            </a:p>
          </p:txBody>
        </p:sp>
        <p:cxnSp>
          <p:nvCxnSpPr>
            <p:cNvPr id="643" name="Google Shape;643;p37"/>
            <p:cNvCxnSpPr>
              <a:stCxn id="640" idx="3"/>
              <a:endCxn id="641" idx="1"/>
            </p:cNvCxnSpPr>
            <p:nvPr/>
          </p:nvCxnSpPr>
          <p:spPr>
            <a:xfrm>
              <a:off x="9515076" y="6377858"/>
              <a:ext cx="357900" cy="0"/>
            </a:xfrm>
            <a:prstGeom prst="straightConnector1">
              <a:avLst/>
            </a:prstGeom>
            <a:noFill/>
            <a:ln w="28575" cap="flat" cmpd="sng">
              <a:solidFill>
                <a:srgbClr val="A48DD3"/>
              </a:solidFill>
              <a:prstDash val="solid"/>
              <a:round/>
              <a:headEnd type="none" w="sm" len="sm"/>
              <a:tailEnd type="triangle" w="lg" len="lg"/>
            </a:ln>
          </p:spPr>
        </p:cxnSp>
        <p:cxnSp>
          <p:nvCxnSpPr>
            <p:cNvPr id="644" name="Google Shape;644;p37"/>
            <p:cNvCxnSpPr>
              <a:stCxn id="641" idx="3"/>
              <a:endCxn id="642" idx="1"/>
            </p:cNvCxnSpPr>
            <p:nvPr/>
          </p:nvCxnSpPr>
          <p:spPr>
            <a:xfrm>
              <a:off x="10297228" y="6377858"/>
              <a:ext cx="357900" cy="0"/>
            </a:xfrm>
            <a:prstGeom prst="straightConnector1">
              <a:avLst/>
            </a:prstGeom>
            <a:noFill/>
            <a:ln w="28575" cap="flat" cmpd="sng">
              <a:solidFill>
                <a:srgbClr val="A48DD3"/>
              </a:solidFill>
              <a:prstDash val="solid"/>
              <a:round/>
              <a:headEnd type="none" w="sm" len="sm"/>
              <a:tailEnd type="triangle" w="lg" len="lg"/>
            </a:ln>
          </p:spPr>
        </p:cxnSp>
        <p:cxnSp>
          <p:nvCxnSpPr>
            <p:cNvPr id="645" name="Google Shape;645;p37"/>
            <p:cNvCxnSpPr>
              <a:stCxn id="640" idx="0"/>
              <a:endCxn id="642" idx="0"/>
            </p:cNvCxnSpPr>
            <p:nvPr/>
          </p:nvCxnSpPr>
          <p:spPr>
            <a:xfrm rot="-5400000" flipH="1">
              <a:off x="10084776" y="5438258"/>
              <a:ext cx="600" cy="1564200"/>
            </a:xfrm>
            <a:prstGeom prst="curvedConnector3">
              <a:avLst>
                <a:gd name="adj1" fmla="val -1383480"/>
              </a:avLst>
            </a:prstGeom>
            <a:noFill/>
            <a:ln w="28575" cap="flat" cmpd="sng">
              <a:solidFill>
                <a:srgbClr val="A48DD3"/>
              </a:solidFill>
              <a:prstDash val="solid"/>
              <a:round/>
              <a:headEnd type="none" w="sm" len="sm"/>
              <a:tailEnd type="triangle" w="lg" len="lg"/>
            </a:ln>
          </p:spPr>
        </p:cxnSp>
      </p:grpSp>
      <p:sp>
        <p:nvSpPr>
          <p:cNvPr id="646" name="Google Shape;646;p37"/>
          <p:cNvSpPr txBox="1"/>
          <p:nvPr/>
        </p:nvSpPr>
        <p:spPr>
          <a:xfrm>
            <a:off x="8204623" y="1219200"/>
            <a:ext cx="97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Input: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Ordering a DAG</a:t>
            </a:r>
            <a:endParaRPr/>
          </a:p>
        </p:txBody>
      </p:sp>
      <p:sp>
        <p:nvSpPr>
          <p:cNvPr id="660" name="Google Shape;660;p39"/>
          <p:cNvSpPr txBox="1">
            <a:spLocks noGrp="1"/>
          </p:cNvSpPr>
          <p:nvPr>
            <p:ph type="body" idx="1"/>
          </p:nvPr>
        </p:nvSpPr>
        <p:spPr>
          <a:xfrm>
            <a:off x="575240" y="1463857"/>
            <a:ext cx="11187300" cy="5085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a:t>Does this graph have a topological ordering? If so find one.</a:t>
            </a:r>
            <a:endParaRPr/>
          </a:p>
        </p:txBody>
      </p:sp>
      <p:sp>
        <p:nvSpPr>
          <p:cNvPr id="661" name="Google Shape;661;p39"/>
          <p:cNvSpPr/>
          <p:nvPr/>
        </p:nvSpPr>
        <p:spPr>
          <a:xfrm>
            <a:off x="2825114" y="2294039"/>
            <a:ext cx="492900" cy="482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662" name="Google Shape;662;p39"/>
          <p:cNvSpPr/>
          <p:nvPr/>
        </p:nvSpPr>
        <p:spPr>
          <a:xfrm>
            <a:off x="4176710" y="3394571"/>
            <a:ext cx="492900" cy="482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663" name="Google Shape;663;p39"/>
          <p:cNvSpPr/>
          <p:nvPr/>
        </p:nvSpPr>
        <p:spPr>
          <a:xfrm>
            <a:off x="4153171" y="2298028"/>
            <a:ext cx="492900" cy="482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sp>
        <p:nvSpPr>
          <p:cNvPr id="664" name="Google Shape;664;p39"/>
          <p:cNvSpPr/>
          <p:nvPr/>
        </p:nvSpPr>
        <p:spPr>
          <a:xfrm>
            <a:off x="5715301" y="3394571"/>
            <a:ext cx="492900" cy="482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665" name="Google Shape;665;p39"/>
          <p:cNvSpPr/>
          <p:nvPr/>
        </p:nvSpPr>
        <p:spPr>
          <a:xfrm>
            <a:off x="5676017" y="2288017"/>
            <a:ext cx="492900" cy="482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cxnSp>
        <p:nvCxnSpPr>
          <p:cNvPr id="666" name="Google Shape;666;p39"/>
          <p:cNvCxnSpPr>
            <a:stCxn id="661" idx="5"/>
            <a:endCxn id="662" idx="1"/>
          </p:cNvCxnSpPr>
          <p:nvPr/>
        </p:nvCxnSpPr>
        <p:spPr>
          <a:xfrm>
            <a:off x="3245830" y="2705793"/>
            <a:ext cx="1003200" cy="759300"/>
          </a:xfrm>
          <a:prstGeom prst="straightConnector1">
            <a:avLst/>
          </a:prstGeom>
          <a:noFill/>
          <a:ln w="28575" cap="flat" cmpd="sng">
            <a:solidFill>
              <a:schemeClr val="dk1"/>
            </a:solidFill>
            <a:prstDash val="solid"/>
            <a:round/>
            <a:headEnd type="none" w="sm" len="sm"/>
            <a:tailEnd type="triangle" w="lg" len="lg"/>
          </a:ln>
        </p:spPr>
      </p:cxnSp>
      <p:cxnSp>
        <p:nvCxnSpPr>
          <p:cNvPr id="667" name="Google Shape;667;p39"/>
          <p:cNvCxnSpPr>
            <a:stCxn id="661" idx="6"/>
            <a:endCxn id="663" idx="2"/>
          </p:cNvCxnSpPr>
          <p:nvPr/>
        </p:nvCxnSpPr>
        <p:spPr>
          <a:xfrm>
            <a:off x="3318014" y="2535239"/>
            <a:ext cx="835200" cy="3900"/>
          </a:xfrm>
          <a:prstGeom prst="straightConnector1">
            <a:avLst/>
          </a:prstGeom>
          <a:noFill/>
          <a:ln w="28575" cap="flat" cmpd="sng">
            <a:solidFill>
              <a:schemeClr val="dk1"/>
            </a:solidFill>
            <a:prstDash val="solid"/>
            <a:round/>
            <a:headEnd type="none" w="sm" len="sm"/>
            <a:tailEnd type="triangle" w="lg" len="lg"/>
          </a:ln>
        </p:spPr>
      </p:cxnSp>
      <p:cxnSp>
        <p:nvCxnSpPr>
          <p:cNvPr id="668" name="Google Shape;668;p39"/>
          <p:cNvCxnSpPr>
            <a:stCxn id="663" idx="4"/>
            <a:endCxn id="662" idx="0"/>
          </p:cNvCxnSpPr>
          <p:nvPr/>
        </p:nvCxnSpPr>
        <p:spPr>
          <a:xfrm>
            <a:off x="4399621" y="2780428"/>
            <a:ext cx="23400" cy="614100"/>
          </a:xfrm>
          <a:prstGeom prst="straightConnector1">
            <a:avLst/>
          </a:prstGeom>
          <a:noFill/>
          <a:ln w="28575" cap="flat" cmpd="sng">
            <a:solidFill>
              <a:schemeClr val="dk1"/>
            </a:solidFill>
            <a:prstDash val="solid"/>
            <a:round/>
            <a:headEnd type="none" w="sm" len="sm"/>
            <a:tailEnd type="triangle" w="lg" len="lg"/>
          </a:ln>
        </p:spPr>
      </p:cxnSp>
      <p:cxnSp>
        <p:nvCxnSpPr>
          <p:cNvPr id="669" name="Google Shape;669;p39"/>
          <p:cNvCxnSpPr>
            <a:stCxn id="663" idx="6"/>
            <a:endCxn id="665" idx="2"/>
          </p:cNvCxnSpPr>
          <p:nvPr/>
        </p:nvCxnSpPr>
        <p:spPr>
          <a:xfrm rot="10800000" flipH="1">
            <a:off x="4646071" y="2529328"/>
            <a:ext cx="1029900" cy="9900"/>
          </a:xfrm>
          <a:prstGeom prst="straightConnector1">
            <a:avLst/>
          </a:prstGeom>
          <a:noFill/>
          <a:ln w="28575" cap="flat" cmpd="sng">
            <a:solidFill>
              <a:schemeClr val="dk1"/>
            </a:solidFill>
            <a:prstDash val="solid"/>
            <a:round/>
            <a:headEnd type="none" w="sm" len="sm"/>
            <a:tailEnd type="triangle" w="lg" len="lg"/>
          </a:ln>
        </p:spPr>
      </p:cxnSp>
      <p:cxnSp>
        <p:nvCxnSpPr>
          <p:cNvPr id="670" name="Google Shape;670;p39"/>
          <p:cNvCxnSpPr>
            <a:stCxn id="663" idx="5"/>
            <a:endCxn id="664" idx="1"/>
          </p:cNvCxnSpPr>
          <p:nvPr/>
        </p:nvCxnSpPr>
        <p:spPr>
          <a:xfrm>
            <a:off x="4573887" y="2709782"/>
            <a:ext cx="1213500" cy="755400"/>
          </a:xfrm>
          <a:prstGeom prst="straightConnector1">
            <a:avLst/>
          </a:prstGeom>
          <a:noFill/>
          <a:ln w="28575" cap="flat" cmpd="sng">
            <a:solidFill>
              <a:schemeClr val="dk1"/>
            </a:solidFill>
            <a:prstDash val="solid"/>
            <a:round/>
            <a:headEnd type="none" w="sm" len="sm"/>
            <a:tailEnd type="triangle" w="lg" len="lg"/>
          </a:ln>
        </p:spPr>
      </p:cxnSp>
      <p:sp>
        <p:nvSpPr>
          <p:cNvPr id="671" name="Google Shape;671;p39"/>
          <p:cNvSpPr txBox="1"/>
          <p:nvPr/>
        </p:nvSpPr>
        <p:spPr>
          <a:xfrm>
            <a:off x="273739" y="5419969"/>
            <a:ext cx="11790000"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dirty="0">
                <a:solidFill>
                  <a:schemeClr val="dk1"/>
                </a:solidFill>
                <a:latin typeface="Quattrocento Sans"/>
                <a:ea typeface="Quattrocento Sans"/>
                <a:cs typeface="Quattrocento Sans"/>
                <a:sym typeface="Quattrocento Sans"/>
              </a:rPr>
              <a:t>If a vertex doesn’t have any edges going into it, we can add it to the ordering.</a:t>
            </a:r>
          </a:p>
          <a:p>
            <a:pPr marL="0" marR="0" lvl="0" indent="0" algn="l" rtl="0">
              <a:spcBef>
                <a:spcPts val="0"/>
              </a:spcBef>
              <a:spcAft>
                <a:spcPts val="0"/>
              </a:spcAft>
              <a:buNone/>
            </a:pPr>
            <a:r>
              <a:rPr lang="en-US" sz="2200" dirty="0">
                <a:solidFill>
                  <a:schemeClr val="dk1"/>
                </a:solidFill>
                <a:latin typeface="Quattrocento Sans"/>
                <a:sym typeface="Quattrocento Sans"/>
              </a:rPr>
              <a:t>In general, topological sorts are not unique</a:t>
            </a:r>
            <a:endParaRPr dirty="0"/>
          </a:p>
        </p:txBody>
      </p:sp>
      <p:sp>
        <p:nvSpPr>
          <p:cNvPr id="672" name="Google Shape;672;p39"/>
          <p:cNvSpPr txBox="1"/>
          <p:nvPr/>
        </p:nvSpPr>
        <p:spPr>
          <a:xfrm>
            <a:off x="2917205" y="1986595"/>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Quattrocento Sans"/>
                <a:ea typeface="Quattrocento Sans"/>
                <a:cs typeface="Quattrocento Sans"/>
                <a:sym typeface="Quattrocento Sans"/>
              </a:rPr>
              <a:t>0</a:t>
            </a:r>
            <a:endParaRPr/>
          </a:p>
        </p:txBody>
      </p:sp>
      <p:sp>
        <p:nvSpPr>
          <p:cNvPr id="673" name="Google Shape;673;p39"/>
          <p:cNvSpPr txBox="1"/>
          <p:nvPr/>
        </p:nvSpPr>
        <p:spPr>
          <a:xfrm>
            <a:off x="4260523" y="1985194"/>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Quattrocento Sans"/>
                <a:ea typeface="Quattrocento Sans"/>
                <a:cs typeface="Quattrocento Sans"/>
                <a:sym typeface="Quattrocento Sans"/>
              </a:rPr>
              <a:t>1</a:t>
            </a:r>
            <a:endParaRPr/>
          </a:p>
        </p:txBody>
      </p:sp>
      <p:sp>
        <p:nvSpPr>
          <p:cNvPr id="674" name="Google Shape;674;p39"/>
          <p:cNvSpPr txBox="1"/>
          <p:nvPr/>
        </p:nvSpPr>
        <p:spPr>
          <a:xfrm>
            <a:off x="4272292" y="3837379"/>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Quattrocento Sans"/>
                <a:ea typeface="Quattrocento Sans"/>
                <a:cs typeface="Quattrocento Sans"/>
                <a:sym typeface="Quattrocento Sans"/>
              </a:rPr>
              <a:t>2</a:t>
            </a:r>
            <a:endParaRPr/>
          </a:p>
        </p:txBody>
      </p:sp>
      <p:sp>
        <p:nvSpPr>
          <p:cNvPr id="675" name="Google Shape;675;p39"/>
          <p:cNvSpPr txBox="1"/>
          <p:nvPr/>
        </p:nvSpPr>
        <p:spPr>
          <a:xfrm>
            <a:off x="5759830" y="1995792"/>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Quattrocento Sans"/>
                <a:ea typeface="Quattrocento Sans"/>
                <a:cs typeface="Quattrocento Sans"/>
                <a:sym typeface="Quattrocento Sans"/>
              </a:rPr>
              <a:t>1</a:t>
            </a:r>
            <a:endParaRPr/>
          </a:p>
        </p:txBody>
      </p:sp>
      <p:sp>
        <p:nvSpPr>
          <p:cNvPr id="676" name="Google Shape;676;p39"/>
          <p:cNvSpPr txBox="1"/>
          <p:nvPr/>
        </p:nvSpPr>
        <p:spPr>
          <a:xfrm>
            <a:off x="5787477" y="3823093"/>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Quattrocento Sans"/>
                <a:ea typeface="Quattrocento Sans"/>
                <a:cs typeface="Quattrocento Sans"/>
                <a:sym typeface="Quattrocento Sans"/>
              </a:rPr>
              <a:t>1</a:t>
            </a:r>
            <a:endParaRPr/>
          </a:p>
        </p:txBody>
      </p:sp>
      <p:sp>
        <p:nvSpPr>
          <p:cNvPr id="677" name="Google Shape;677;p39"/>
          <p:cNvSpPr txBox="1"/>
          <p:nvPr/>
        </p:nvSpPr>
        <p:spPr>
          <a:xfrm>
            <a:off x="4153171" y="4692758"/>
            <a:ext cx="324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A</a:t>
            </a:r>
            <a:endParaRPr/>
          </a:p>
        </p:txBody>
      </p:sp>
      <p:sp>
        <p:nvSpPr>
          <p:cNvPr id="678" name="Google Shape;678;p39"/>
          <p:cNvSpPr txBox="1"/>
          <p:nvPr/>
        </p:nvSpPr>
        <p:spPr>
          <a:xfrm>
            <a:off x="4470887" y="4692758"/>
            <a:ext cx="317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C</a:t>
            </a:r>
            <a:endParaRPr/>
          </a:p>
        </p:txBody>
      </p:sp>
      <p:sp>
        <p:nvSpPr>
          <p:cNvPr id="679" name="Google Shape;679;p39"/>
          <p:cNvSpPr txBox="1"/>
          <p:nvPr/>
        </p:nvSpPr>
        <p:spPr>
          <a:xfrm>
            <a:off x="4807687" y="4692758"/>
            <a:ext cx="314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B</a:t>
            </a:r>
            <a:endParaRPr/>
          </a:p>
        </p:txBody>
      </p:sp>
      <p:sp>
        <p:nvSpPr>
          <p:cNvPr id="680" name="Google Shape;680;p39"/>
          <p:cNvSpPr txBox="1"/>
          <p:nvPr/>
        </p:nvSpPr>
        <p:spPr>
          <a:xfrm>
            <a:off x="5144487" y="4692758"/>
            <a:ext cx="330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D</a:t>
            </a:r>
            <a:endParaRPr/>
          </a:p>
        </p:txBody>
      </p:sp>
      <p:sp>
        <p:nvSpPr>
          <p:cNvPr id="681" name="Google Shape;681;p39"/>
          <p:cNvSpPr txBox="1"/>
          <p:nvPr/>
        </p:nvSpPr>
        <p:spPr>
          <a:xfrm>
            <a:off x="5462203" y="4692758"/>
            <a:ext cx="29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E</a:t>
            </a:r>
            <a:endParaRPr/>
          </a:p>
        </p:txBody>
      </p:sp>
      <p:sp>
        <p:nvSpPr>
          <p:cNvPr id="682" name="Google Shape;682;p39"/>
          <p:cNvSpPr txBox="1"/>
          <p:nvPr/>
        </p:nvSpPr>
        <p:spPr>
          <a:xfrm>
            <a:off x="4248753" y="1905094"/>
            <a:ext cx="3018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Quattrocento Sans"/>
                <a:ea typeface="Quattrocento Sans"/>
                <a:cs typeface="Quattrocento Sans"/>
                <a:sym typeface="Quattrocento Sans"/>
              </a:rPr>
              <a:t>0</a:t>
            </a:r>
            <a:endParaRPr/>
          </a:p>
        </p:txBody>
      </p:sp>
      <p:sp>
        <p:nvSpPr>
          <p:cNvPr id="683" name="Google Shape;683;p39"/>
          <p:cNvSpPr txBox="1"/>
          <p:nvPr/>
        </p:nvSpPr>
        <p:spPr>
          <a:xfrm>
            <a:off x="4280706" y="3897799"/>
            <a:ext cx="3018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Quattrocento Sans"/>
                <a:ea typeface="Quattrocento Sans"/>
                <a:cs typeface="Quattrocento Sans"/>
                <a:sym typeface="Quattrocento Sans"/>
              </a:rPr>
              <a:t>1</a:t>
            </a:r>
            <a:endParaRPr/>
          </a:p>
        </p:txBody>
      </p:sp>
      <p:sp>
        <p:nvSpPr>
          <p:cNvPr id="684" name="Google Shape;684;p39"/>
          <p:cNvSpPr txBox="1"/>
          <p:nvPr/>
        </p:nvSpPr>
        <p:spPr>
          <a:xfrm>
            <a:off x="4248753" y="3911858"/>
            <a:ext cx="3018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Quattrocento Sans"/>
                <a:ea typeface="Quattrocento Sans"/>
                <a:cs typeface="Quattrocento Sans"/>
                <a:sym typeface="Quattrocento Sans"/>
              </a:rPr>
              <a:t>0</a:t>
            </a:r>
            <a:endParaRPr/>
          </a:p>
        </p:txBody>
      </p:sp>
      <p:sp>
        <p:nvSpPr>
          <p:cNvPr id="685" name="Google Shape;685;p39"/>
          <p:cNvSpPr txBox="1"/>
          <p:nvPr/>
        </p:nvSpPr>
        <p:spPr>
          <a:xfrm>
            <a:off x="5771599" y="1876324"/>
            <a:ext cx="3018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Quattrocento Sans"/>
                <a:ea typeface="Quattrocento Sans"/>
                <a:cs typeface="Quattrocento Sans"/>
                <a:sym typeface="Quattrocento Sans"/>
              </a:rPr>
              <a:t>0</a:t>
            </a:r>
            <a:endParaRPr/>
          </a:p>
        </p:txBody>
      </p:sp>
      <p:sp>
        <p:nvSpPr>
          <p:cNvPr id="686" name="Google Shape;686;p39"/>
          <p:cNvSpPr txBox="1"/>
          <p:nvPr/>
        </p:nvSpPr>
        <p:spPr>
          <a:xfrm>
            <a:off x="5810883" y="3883394"/>
            <a:ext cx="3018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Quattrocento Sans"/>
                <a:ea typeface="Quattrocento Sans"/>
                <a:cs typeface="Quattrocento Sans"/>
                <a:sym typeface="Quattrocento Sans"/>
              </a:rPr>
              <a:t>0</a:t>
            </a:r>
            <a:endParaRPr/>
          </a:p>
        </p:txBody>
      </p:sp>
      <p:sp>
        <p:nvSpPr>
          <p:cNvPr id="2" name="Google Shape;677;p39">
            <a:extLst>
              <a:ext uri="{FF2B5EF4-FFF2-40B4-BE49-F238E27FC236}">
                <a16:creationId xmlns:a16="http://schemas.microsoft.com/office/drawing/2014/main" id="{5D095542-4560-3D0F-1AAD-CDF2BC77C76C}"/>
              </a:ext>
            </a:extLst>
          </p:cNvPr>
          <p:cNvSpPr txBox="1"/>
          <p:nvPr/>
        </p:nvSpPr>
        <p:spPr>
          <a:xfrm>
            <a:off x="4153171" y="5082886"/>
            <a:ext cx="324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A</a:t>
            </a:r>
            <a:endParaRPr/>
          </a:p>
        </p:txBody>
      </p:sp>
      <p:sp>
        <p:nvSpPr>
          <p:cNvPr id="3" name="Google Shape;678;p39">
            <a:extLst>
              <a:ext uri="{FF2B5EF4-FFF2-40B4-BE49-F238E27FC236}">
                <a16:creationId xmlns:a16="http://schemas.microsoft.com/office/drawing/2014/main" id="{AE7D48E3-38D1-EB15-8E13-0AD895497FA0}"/>
              </a:ext>
            </a:extLst>
          </p:cNvPr>
          <p:cNvSpPr txBox="1"/>
          <p:nvPr/>
        </p:nvSpPr>
        <p:spPr>
          <a:xfrm>
            <a:off x="4470887" y="5082886"/>
            <a:ext cx="317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C</a:t>
            </a:r>
            <a:endParaRPr/>
          </a:p>
        </p:txBody>
      </p:sp>
      <p:sp>
        <p:nvSpPr>
          <p:cNvPr id="4" name="Google Shape;679;p39">
            <a:extLst>
              <a:ext uri="{FF2B5EF4-FFF2-40B4-BE49-F238E27FC236}">
                <a16:creationId xmlns:a16="http://schemas.microsoft.com/office/drawing/2014/main" id="{AF521FA4-9BB2-091F-A9DD-3B852CA2C7D9}"/>
              </a:ext>
            </a:extLst>
          </p:cNvPr>
          <p:cNvSpPr txBox="1"/>
          <p:nvPr/>
        </p:nvSpPr>
        <p:spPr>
          <a:xfrm>
            <a:off x="4807687" y="5082886"/>
            <a:ext cx="314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B</a:t>
            </a:r>
            <a:endParaRPr/>
          </a:p>
        </p:txBody>
      </p:sp>
      <p:sp>
        <p:nvSpPr>
          <p:cNvPr id="5" name="Google Shape;680;p39">
            <a:extLst>
              <a:ext uri="{FF2B5EF4-FFF2-40B4-BE49-F238E27FC236}">
                <a16:creationId xmlns:a16="http://schemas.microsoft.com/office/drawing/2014/main" id="{FE9CA733-601A-C344-FBE8-EDE84D556BB9}"/>
              </a:ext>
            </a:extLst>
          </p:cNvPr>
          <p:cNvSpPr txBox="1"/>
          <p:nvPr/>
        </p:nvSpPr>
        <p:spPr>
          <a:xfrm>
            <a:off x="5144487" y="5082886"/>
            <a:ext cx="330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4C3282"/>
                </a:solidFill>
                <a:latin typeface="Quattrocento Sans"/>
                <a:ea typeface="Quattrocento Sans"/>
                <a:cs typeface="Quattrocento Sans"/>
                <a:sym typeface="Quattrocento Sans"/>
              </a:rPr>
              <a:t>E</a:t>
            </a:r>
            <a:endParaRPr dirty="0"/>
          </a:p>
        </p:txBody>
      </p:sp>
      <p:sp>
        <p:nvSpPr>
          <p:cNvPr id="6" name="Google Shape;681;p39">
            <a:extLst>
              <a:ext uri="{FF2B5EF4-FFF2-40B4-BE49-F238E27FC236}">
                <a16:creationId xmlns:a16="http://schemas.microsoft.com/office/drawing/2014/main" id="{D3E8A521-4E77-12F2-D679-6399D3DE75AD}"/>
              </a:ext>
            </a:extLst>
          </p:cNvPr>
          <p:cNvSpPr txBox="1"/>
          <p:nvPr/>
        </p:nvSpPr>
        <p:spPr>
          <a:xfrm>
            <a:off x="5462203" y="5082886"/>
            <a:ext cx="29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4C3282"/>
                </a:solidFill>
                <a:latin typeface="Quattrocento Sans"/>
                <a:ea typeface="Quattrocento Sans"/>
                <a:cs typeface="Quattrocento Sans"/>
                <a:sym typeface="Quattrocento Sans"/>
              </a:rPr>
              <a:t>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72"/>
                                        </p:tgtEl>
                                        <p:attrNameLst>
                                          <p:attrName>style.visibility</p:attrName>
                                        </p:attrNameLst>
                                      </p:cBhvr>
                                      <p:to>
                                        <p:strVal val="visible"/>
                                      </p:to>
                                    </p:set>
                                    <p:animEffect transition="in" filter="fade">
                                      <p:cBhvr>
                                        <p:cTn id="11" dur="500"/>
                                        <p:tgtEl>
                                          <p:spTgt spid="672"/>
                                        </p:tgtEl>
                                      </p:cBhvr>
                                    </p:animEffect>
                                  </p:childTnLst>
                                </p:cTn>
                              </p:par>
                              <p:par>
                                <p:cTn id="12" presetID="10" presetClass="entr" presetSubtype="0" fill="hold" nodeType="withEffect">
                                  <p:stCondLst>
                                    <p:cond delay="0"/>
                                  </p:stCondLst>
                                  <p:childTnLst>
                                    <p:set>
                                      <p:cBhvr>
                                        <p:cTn id="13" dur="1" fill="hold">
                                          <p:stCondLst>
                                            <p:cond delay="0"/>
                                          </p:stCondLst>
                                        </p:cTn>
                                        <p:tgtEl>
                                          <p:spTgt spid="673"/>
                                        </p:tgtEl>
                                        <p:attrNameLst>
                                          <p:attrName>style.visibility</p:attrName>
                                        </p:attrNameLst>
                                      </p:cBhvr>
                                      <p:to>
                                        <p:strVal val="visible"/>
                                      </p:to>
                                    </p:set>
                                    <p:animEffect transition="in" filter="fade">
                                      <p:cBhvr>
                                        <p:cTn id="14" dur="500"/>
                                        <p:tgtEl>
                                          <p:spTgt spid="673"/>
                                        </p:tgtEl>
                                      </p:cBhvr>
                                    </p:animEffect>
                                  </p:childTnLst>
                                </p:cTn>
                              </p:par>
                              <p:par>
                                <p:cTn id="15" presetID="10" presetClass="entr" presetSubtype="0" fill="hold" nodeType="withEffect">
                                  <p:stCondLst>
                                    <p:cond delay="0"/>
                                  </p:stCondLst>
                                  <p:childTnLst>
                                    <p:set>
                                      <p:cBhvr>
                                        <p:cTn id="16" dur="1" fill="hold">
                                          <p:stCondLst>
                                            <p:cond delay="0"/>
                                          </p:stCondLst>
                                        </p:cTn>
                                        <p:tgtEl>
                                          <p:spTgt spid="675"/>
                                        </p:tgtEl>
                                        <p:attrNameLst>
                                          <p:attrName>style.visibility</p:attrName>
                                        </p:attrNameLst>
                                      </p:cBhvr>
                                      <p:to>
                                        <p:strVal val="visible"/>
                                      </p:to>
                                    </p:set>
                                    <p:animEffect transition="in" filter="fade">
                                      <p:cBhvr>
                                        <p:cTn id="17" dur="500"/>
                                        <p:tgtEl>
                                          <p:spTgt spid="675"/>
                                        </p:tgtEl>
                                      </p:cBhvr>
                                    </p:animEffect>
                                  </p:childTnLst>
                                </p:cTn>
                              </p:par>
                              <p:par>
                                <p:cTn id="18" presetID="10" presetClass="entr" presetSubtype="0" fill="hold" nodeType="withEffect">
                                  <p:stCondLst>
                                    <p:cond delay="0"/>
                                  </p:stCondLst>
                                  <p:childTnLst>
                                    <p:set>
                                      <p:cBhvr>
                                        <p:cTn id="19" dur="1" fill="hold">
                                          <p:stCondLst>
                                            <p:cond delay="0"/>
                                          </p:stCondLst>
                                        </p:cTn>
                                        <p:tgtEl>
                                          <p:spTgt spid="676"/>
                                        </p:tgtEl>
                                        <p:attrNameLst>
                                          <p:attrName>style.visibility</p:attrName>
                                        </p:attrNameLst>
                                      </p:cBhvr>
                                      <p:to>
                                        <p:strVal val="visible"/>
                                      </p:to>
                                    </p:set>
                                    <p:animEffect transition="in" filter="fade">
                                      <p:cBhvr>
                                        <p:cTn id="20" dur="500"/>
                                        <p:tgtEl>
                                          <p:spTgt spid="676"/>
                                        </p:tgtEl>
                                      </p:cBhvr>
                                    </p:animEffect>
                                  </p:childTnLst>
                                </p:cTn>
                              </p:par>
                              <p:par>
                                <p:cTn id="21" presetID="10" presetClass="entr" presetSubtype="0" fill="hold" nodeType="withEffect">
                                  <p:stCondLst>
                                    <p:cond delay="0"/>
                                  </p:stCondLst>
                                  <p:childTnLst>
                                    <p:set>
                                      <p:cBhvr>
                                        <p:cTn id="22" dur="1" fill="hold">
                                          <p:stCondLst>
                                            <p:cond delay="0"/>
                                          </p:stCondLst>
                                        </p:cTn>
                                        <p:tgtEl>
                                          <p:spTgt spid="674"/>
                                        </p:tgtEl>
                                        <p:attrNameLst>
                                          <p:attrName>style.visibility</p:attrName>
                                        </p:attrNameLst>
                                      </p:cBhvr>
                                      <p:to>
                                        <p:strVal val="visible"/>
                                      </p:to>
                                    </p:set>
                                    <p:animEffect transition="in" filter="fade">
                                      <p:cBhvr>
                                        <p:cTn id="23" dur="500"/>
                                        <p:tgtEl>
                                          <p:spTgt spid="67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77"/>
                                        </p:tgtEl>
                                        <p:attrNameLst>
                                          <p:attrName>style.visibility</p:attrName>
                                        </p:attrNameLst>
                                      </p:cBhvr>
                                      <p:to>
                                        <p:strVal val="visible"/>
                                      </p:to>
                                    </p:set>
                                    <p:animEffect transition="in" filter="fade">
                                      <p:cBhvr>
                                        <p:cTn id="28" dur="500"/>
                                        <p:tgtEl>
                                          <p:spTgt spid="67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672"/>
                                        </p:tgtEl>
                                      </p:cBhvr>
                                    </p:animEffect>
                                    <p:set>
                                      <p:cBhvr>
                                        <p:cTn id="33" dur="1" fill="hold">
                                          <p:stCondLst>
                                            <p:cond delay="500"/>
                                          </p:stCondLst>
                                        </p:cTn>
                                        <p:tgtEl>
                                          <p:spTgt spid="672"/>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661"/>
                                        </p:tgtEl>
                                      </p:cBhvr>
                                    </p:animEffect>
                                    <p:set>
                                      <p:cBhvr>
                                        <p:cTn id="36" dur="1" fill="hold">
                                          <p:stCondLst>
                                            <p:cond delay="500"/>
                                          </p:stCondLst>
                                        </p:cTn>
                                        <p:tgtEl>
                                          <p:spTgt spid="661"/>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667"/>
                                        </p:tgtEl>
                                      </p:cBhvr>
                                    </p:animEffect>
                                    <p:set>
                                      <p:cBhvr>
                                        <p:cTn id="39" dur="1" fill="hold">
                                          <p:stCondLst>
                                            <p:cond delay="500"/>
                                          </p:stCondLst>
                                        </p:cTn>
                                        <p:tgtEl>
                                          <p:spTgt spid="66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666"/>
                                        </p:tgtEl>
                                      </p:cBhvr>
                                    </p:animEffect>
                                    <p:set>
                                      <p:cBhvr>
                                        <p:cTn id="42" dur="1" fill="hold">
                                          <p:stCondLst>
                                            <p:cond delay="500"/>
                                          </p:stCondLst>
                                        </p:cTn>
                                        <p:tgtEl>
                                          <p:spTgt spid="666"/>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683"/>
                                        </p:tgtEl>
                                        <p:attrNameLst>
                                          <p:attrName>style.visibility</p:attrName>
                                        </p:attrNameLst>
                                      </p:cBhvr>
                                      <p:to>
                                        <p:strVal val="visible"/>
                                      </p:to>
                                    </p:set>
                                    <p:animEffect transition="in" filter="fade">
                                      <p:cBhvr>
                                        <p:cTn id="45" dur="500"/>
                                        <p:tgtEl>
                                          <p:spTgt spid="683"/>
                                        </p:tgtEl>
                                      </p:cBhvr>
                                    </p:animEffect>
                                  </p:childTnLst>
                                </p:cTn>
                              </p:par>
                              <p:par>
                                <p:cTn id="46" presetID="10" presetClass="entr" presetSubtype="0" fill="hold" nodeType="withEffect">
                                  <p:stCondLst>
                                    <p:cond delay="0"/>
                                  </p:stCondLst>
                                  <p:childTnLst>
                                    <p:set>
                                      <p:cBhvr>
                                        <p:cTn id="47" dur="1" fill="hold">
                                          <p:stCondLst>
                                            <p:cond delay="0"/>
                                          </p:stCondLst>
                                        </p:cTn>
                                        <p:tgtEl>
                                          <p:spTgt spid="682"/>
                                        </p:tgtEl>
                                        <p:attrNameLst>
                                          <p:attrName>style.visibility</p:attrName>
                                        </p:attrNameLst>
                                      </p:cBhvr>
                                      <p:to>
                                        <p:strVal val="visible"/>
                                      </p:to>
                                    </p:set>
                                    <p:animEffect transition="in" filter="fade">
                                      <p:cBhvr>
                                        <p:cTn id="48" dur="500"/>
                                        <p:tgtEl>
                                          <p:spTgt spid="6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78"/>
                                        </p:tgtEl>
                                        <p:attrNameLst>
                                          <p:attrName>style.visibility</p:attrName>
                                        </p:attrNameLst>
                                      </p:cBhvr>
                                      <p:to>
                                        <p:strVal val="visible"/>
                                      </p:to>
                                    </p:set>
                                    <p:animEffect transition="in" filter="fade">
                                      <p:cBhvr>
                                        <p:cTn id="53" dur="500"/>
                                        <p:tgtEl>
                                          <p:spTgt spid="67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663"/>
                                        </p:tgtEl>
                                      </p:cBhvr>
                                    </p:animEffect>
                                    <p:set>
                                      <p:cBhvr>
                                        <p:cTn id="58" dur="1" fill="hold">
                                          <p:stCondLst>
                                            <p:cond delay="500"/>
                                          </p:stCondLst>
                                        </p:cTn>
                                        <p:tgtEl>
                                          <p:spTgt spid="663"/>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673"/>
                                        </p:tgtEl>
                                      </p:cBhvr>
                                    </p:animEffect>
                                    <p:set>
                                      <p:cBhvr>
                                        <p:cTn id="61" dur="1" fill="hold">
                                          <p:stCondLst>
                                            <p:cond delay="500"/>
                                          </p:stCondLst>
                                        </p:cTn>
                                        <p:tgtEl>
                                          <p:spTgt spid="673"/>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682"/>
                                        </p:tgtEl>
                                      </p:cBhvr>
                                    </p:animEffect>
                                    <p:set>
                                      <p:cBhvr>
                                        <p:cTn id="64" dur="1" fill="hold">
                                          <p:stCondLst>
                                            <p:cond delay="500"/>
                                          </p:stCondLst>
                                        </p:cTn>
                                        <p:tgtEl>
                                          <p:spTgt spid="682"/>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669"/>
                                        </p:tgtEl>
                                      </p:cBhvr>
                                    </p:animEffect>
                                    <p:set>
                                      <p:cBhvr>
                                        <p:cTn id="67" dur="1" fill="hold">
                                          <p:stCondLst>
                                            <p:cond delay="500"/>
                                          </p:stCondLst>
                                        </p:cTn>
                                        <p:tgtEl>
                                          <p:spTgt spid="669"/>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670"/>
                                        </p:tgtEl>
                                      </p:cBhvr>
                                    </p:animEffect>
                                    <p:set>
                                      <p:cBhvr>
                                        <p:cTn id="70" dur="1" fill="hold">
                                          <p:stCondLst>
                                            <p:cond delay="500"/>
                                          </p:stCondLst>
                                        </p:cTn>
                                        <p:tgtEl>
                                          <p:spTgt spid="670"/>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668"/>
                                        </p:tgtEl>
                                      </p:cBhvr>
                                    </p:animEffect>
                                    <p:set>
                                      <p:cBhvr>
                                        <p:cTn id="73" dur="1" fill="hold">
                                          <p:stCondLst>
                                            <p:cond delay="500"/>
                                          </p:stCondLst>
                                        </p:cTn>
                                        <p:tgtEl>
                                          <p:spTgt spid="668"/>
                                        </p:tgtEl>
                                        <p:attrNameLst>
                                          <p:attrName>style.visibility</p:attrName>
                                        </p:attrNameLst>
                                      </p:cBhvr>
                                      <p:to>
                                        <p:strVal val="hidden"/>
                                      </p:to>
                                    </p:set>
                                  </p:childTnLst>
                                </p:cTn>
                              </p:par>
                              <p:par>
                                <p:cTn id="74" presetID="10" presetClass="entr" presetSubtype="0" fill="hold" nodeType="withEffect">
                                  <p:stCondLst>
                                    <p:cond delay="0"/>
                                  </p:stCondLst>
                                  <p:childTnLst>
                                    <p:set>
                                      <p:cBhvr>
                                        <p:cTn id="75" dur="1" fill="hold">
                                          <p:stCondLst>
                                            <p:cond delay="0"/>
                                          </p:stCondLst>
                                        </p:cTn>
                                        <p:tgtEl>
                                          <p:spTgt spid="684"/>
                                        </p:tgtEl>
                                        <p:attrNameLst>
                                          <p:attrName>style.visibility</p:attrName>
                                        </p:attrNameLst>
                                      </p:cBhvr>
                                      <p:to>
                                        <p:strVal val="visible"/>
                                      </p:to>
                                    </p:set>
                                    <p:animEffect transition="in" filter="fade">
                                      <p:cBhvr>
                                        <p:cTn id="76" dur="500"/>
                                        <p:tgtEl>
                                          <p:spTgt spid="684"/>
                                        </p:tgtEl>
                                      </p:cBhvr>
                                    </p:animEffect>
                                  </p:childTnLst>
                                </p:cTn>
                              </p:par>
                              <p:par>
                                <p:cTn id="77" presetID="10" presetClass="entr" presetSubtype="0" fill="hold" nodeType="withEffect">
                                  <p:stCondLst>
                                    <p:cond delay="0"/>
                                  </p:stCondLst>
                                  <p:childTnLst>
                                    <p:set>
                                      <p:cBhvr>
                                        <p:cTn id="78" dur="1" fill="hold">
                                          <p:stCondLst>
                                            <p:cond delay="0"/>
                                          </p:stCondLst>
                                        </p:cTn>
                                        <p:tgtEl>
                                          <p:spTgt spid="685"/>
                                        </p:tgtEl>
                                        <p:attrNameLst>
                                          <p:attrName>style.visibility</p:attrName>
                                        </p:attrNameLst>
                                      </p:cBhvr>
                                      <p:to>
                                        <p:strVal val="visible"/>
                                      </p:to>
                                    </p:set>
                                    <p:animEffect transition="in" filter="fade">
                                      <p:cBhvr>
                                        <p:cTn id="79" dur="500"/>
                                        <p:tgtEl>
                                          <p:spTgt spid="685"/>
                                        </p:tgtEl>
                                      </p:cBhvr>
                                    </p:animEffect>
                                  </p:childTnLst>
                                </p:cTn>
                              </p:par>
                              <p:par>
                                <p:cTn id="80" presetID="10" presetClass="entr" presetSubtype="0" fill="hold" nodeType="withEffect">
                                  <p:stCondLst>
                                    <p:cond delay="0"/>
                                  </p:stCondLst>
                                  <p:childTnLst>
                                    <p:set>
                                      <p:cBhvr>
                                        <p:cTn id="81" dur="1" fill="hold">
                                          <p:stCondLst>
                                            <p:cond delay="0"/>
                                          </p:stCondLst>
                                        </p:cTn>
                                        <p:tgtEl>
                                          <p:spTgt spid="686"/>
                                        </p:tgtEl>
                                        <p:attrNameLst>
                                          <p:attrName>style.visibility</p:attrName>
                                        </p:attrNameLst>
                                      </p:cBhvr>
                                      <p:to>
                                        <p:strVal val="visible"/>
                                      </p:to>
                                    </p:set>
                                    <p:animEffect transition="in" filter="fade">
                                      <p:cBhvr>
                                        <p:cTn id="82" dur="500"/>
                                        <p:tgtEl>
                                          <p:spTgt spid="68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79"/>
                                        </p:tgtEl>
                                        <p:attrNameLst>
                                          <p:attrName>style.visibility</p:attrName>
                                        </p:attrNameLst>
                                      </p:cBhvr>
                                      <p:to>
                                        <p:strVal val="visible"/>
                                      </p:to>
                                    </p:set>
                                    <p:animEffect transition="in" filter="fade">
                                      <p:cBhvr>
                                        <p:cTn id="87" dur="500"/>
                                        <p:tgtEl>
                                          <p:spTgt spid="67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500"/>
                                        <p:tgtEl>
                                          <p:spTgt spid="662"/>
                                        </p:tgtEl>
                                      </p:cBhvr>
                                    </p:animEffect>
                                    <p:set>
                                      <p:cBhvr>
                                        <p:cTn id="92" dur="1" fill="hold">
                                          <p:stCondLst>
                                            <p:cond delay="500"/>
                                          </p:stCondLst>
                                        </p:cTn>
                                        <p:tgtEl>
                                          <p:spTgt spid="662"/>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674"/>
                                        </p:tgtEl>
                                      </p:cBhvr>
                                    </p:animEffect>
                                    <p:set>
                                      <p:cBhvr>
                                        <p:cTn id="95" dur="1" fill="hold">
                                          <p:stCondLst>
                                            <p:cond delay="500"/>
                                          </p:stCondLst>
                                        </p:cTn>
                                        <p:tgtEl>
                                          <p:spTgt spid="674"/>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683"/>
                                        </p:tgtEl>
                                      </p:cBhvr>
                                    </p:animEffect>
                                    <p:set>
                                      <p:cBhvr>
                                        <p:cTn id="98" dur="1" fill="hold">
                                          <p:stCondLst>
                                            <p:cond delay="500"/>
                                          </p:stCondLst>
                                        </p:cTn>
                                        <p:tgtEl>
                                          <p:spTgt spid="683"/>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684"/>
                                        </p:tgtEl>
                                      </p:cBhvr>
                                    </p:animEffect>
                                    <p:set>
                                      <p:cBhvr>
                                        <p:cTn id="101" dur="1" fill="hold">
                                          <p:stCondLst>
                                            <p:cond delay="500"/>
                                          </p:stCondLst>
                                        </p:cTn>
                                        <p:tgtEl>
                                          <p:spTgt spid="684"/>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680"/>
                                        </p:tgtEl>
                                        <p:attrNameLst>
                                          <p:attrName>style.visibility</p:attrName>
                                        </p:attrNameLst>
                                      </p:cBhvr>
                                      <p:to>
                                        <p:strVal val="visible"/>
                                      </p:to>
                                    </p:set>
                                    <p:animEffect transition="in" filter="fade">
                                      <p:cBhvr>
                                        <p:cTn id="106" dur="500"/>
                                        <p:tgtEl>
                                          <p:spTgt spid="680"/>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nodeType="clickEffect">
                                  <p:stCondLst>
                                    <p:cond delay="0"/>
                                  </p:stCondLst>
                                  <p:childTnLst>
                                    <p:animEffect transition="out" filter="fade">
                                      <p:cBhvr>
                                        <p:cTn id="110" dur="500"/>
                                        <p:tgtEl>
                                          <p:spTgt spid="665"/>
                                        </p:tgtEl>
                                      </p:cBhvr>
                                    </p:animEffect>
                                    <p:set>
                                      <p:cBhvr>
                                        <p:cTn id="111" dur="1" fill="hold">
                                          <p:stCondLst>
                                            <p:cond delay="500"/>
                                          </p:stCondLst>
                                        </p:cTn>
                                        <p:tgtEl>
                                          <p:spTgt spid="665"/>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675"/>
                                        </p:tgtEl>
                                      </p:cBhvr>
                                    </p:animEffect>
                                    <p:set>
                                      <p:cBhvr>
                                        <p:cTn id="114" dur="1" fill="hold">
                                          <p:stCondLst>
                                            <p:cond delay="500"/>
                                          </p:stCondLst>
                                        </p:cTn>
                                        <p:tgtEl>
                                          <p:spTgt spid="675"/>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685"/>
                                        </p:tgtEl>
                                      </p:cBhvr>
                                    </p:animEffect>
                                    <p:set>
                                      <p:cBhvr>
                                        <p:cTn id="117" dur="1" fill="hold">
                                          <p:stCondLst>
                                            <p:cond delay="500"/>
                                          </p:stCondLst>
                                        </p:cTn>
                                        <p:tgtEl>
                                          <p:spTgt spid="685"/>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681"/>
                                        </p:tgtEl>
                                        <p:attrNameLst>
                                          <p:attrName>style.visibility</p:attrName>
                                        </p:attrNameLst>
                                      </p:cBhvr>
                                      <p:to>
                                        <p:strVal val="visible"/>
                                      </p:to>
                                    </p:set>
                                    <p:animEffect transition="in" filter="fade">
                                      <p:cBhvr>
                                        <p:cTn id="122" dur="500"/>
                                        <p:tgtEl>
                                          <p:spTgt spid="681"/>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nodeType="clickEffect">
                                  <p:stCondLst>
                                    <p:cond delay="0"/>
                                  </p:stCondLst>
                                  <p:childTnLst>
                                    <p:animEffect transition="out" filter="fade">
                                      <p:cBhvr>
                                        <p:cTn id="126" dur="500"/>
                                        <p:tgtEl>
                                          <p:spTgt spid="664"/>
                                        </p:tgtEl>
                                      </p:cBhvr>
                                    </p:animEffect>
                                    <p:set>
                                      <p:cBhvr>
                                        <p:cTn id="127" dur="1" fill="hold">
                                          <p:stCondLst>
                                            <p:cond delay="500"/>
                                          </p:stCondLst>
                                        </p:cTn>
                                        <p:tgtEl>
                                          <p:spTgt spid="664"/>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676"/>
                                        </p:tgtEl>
                                      </p:cBhvr>
                                    </p:animEffect>
                                    <p:set>
                                      <p:cBhvr>
                                        <p:cTn id="130" dur="1" fill="hold">
                                          <p:stCondLst>
                                            <p:cond delay="500"/>
                                          </p:stCondLst>
                                        </p:cTn>
                                        <p:tgtEl>
                                          <p:spTgt spid="676"/>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686"/>
                                        </p:tgtEl>
                                      </p:cBhvr>
                                    </p:animEffect>
                                    <p:set>
                                      <p:cBhvr>
                                        <p:cTn id="133" dur="1" fill="hold">
                                          <p:stCondLst>
                                            <p:cond delay="500"/>
                                          </p:stCondLst>
                                        </p:cTn>
                                        <p:tgtEl>
                                          <p:spTgt spid="686"/>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2"/>
                                        </p:tgtEl>
                                        <p:attrNameLst>
                                          <p:attrName>style.visibility</p:attrName>
                                        </p:attrNameLst>
                                      </p:cBhvr>
                                      <p:to>
                                        <p:strVal val="visible"/>
                                      </p:to>
                                    </p:set>
                                    <p:animEffect transition="in" filter="fade">
                                      <p:cBhvr>
                                        <p:cTn id="138" dur="500"/>
                                        <p:tgtEl>
                                          <p:spTgt spid="2"/>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3"/>
                                        </p:tgtEl>
                                        <p:attrNameLst>
                                          <p:attrName>style.visibility</p:attrName>
                                        </p:attrNameLst>
                                      </p:cBhvr>
                                      <p:to>
                                        <p:strVal val="visible"/>
                                      </p:to>
                                    </p:set>
                                    <p:animEffect transition="in" filter="fade">
                                      <p:cBhvr>
                                        <p:cTn id="143" dur="500"/>
                                        <p:tgtEl>
                                          <p:spTgt spid="3"/>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4"/>
                                        </p:tgtEl>
                                        <p:attrNameLst>
                                          <p:attrName>style.visibility</p:attrName>
                                        </p:attrNameLst>
                                      </p:cBhvr>
                                      <p:to>
                                        <p:strVal val="visible"/>
                                      </p:to>
                                    </p:set>
                                    <p:animEffect transition="in" filter="fade">
                                      <p:cBhvr>
                                        <p:cTn id="148" dur="500"/>
                                        <p:tgtEl>
                                          <p:spTgt spid="4"/>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5"/>
                                        </p:tgtEl>
                                        <p:attrNameLst>
                                          <p:attrName>style.visibility</p:attrName>
                                        </p:attrNameLst>
                                      </p:cBhvr>
                                      <p:to>
                                        <p:strVal val="visible"/>
                                      </p:to>
                                    </p:set>
                                    <p:animEffect transition="in" filter="fade">
                                      <p:cBhvr>
                                        <p:cTn id="153" dur="500"/>
                                        <p:tgtEl>
                                          <p:spTgt spid="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6"/>
                                        </p:tgtEl>
                                        <p:attrNameLst>
                                          <p:attrName>style.visibility</p:attrName>
                                        </p:attrNameLst>
                                      </p:cBhvr>
                                      <p:to>
                                        <p:strVal val="visible"/>
                                      </p:to>
                                    </p:set>
                                    <p:animEffect transition="in" filter="fade">
                                      <p:cBhvr>
                                        <p:cTn id="15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4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Problem 1: Ordering Dependencies</a:t>
            </a:r>
            <a:endParaRPr/>
          </a:p>
        </p:txBody>
      </p:sp>
      <p:sp>
        <p:nvSpPr>
          <p:cNvPr id="692" name="Google Shape;692;p40"/>
          <p:cNvSpPr txBox="1">
            <a:spLocks noGrp="1"/>
          </p:cNvSpPr>
          <p:nvPr>
            <p:ph type="body" idx="1"/>
          </p:nvPr>
        </p:nvSpPr>
        <p:spPr>
          <a:xfrm>
            <a:off x="596207" y="1384389"/>
            <a:ext cx="11187300" cy="7947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dirty="0"/>
              <a:t>Given a set of courses with prerequisites, find an order to take the courses in.</a:t>
            </a:r>
            <a:endParaRPr dirty="0"/>
          </a:p>
        </p:txBody>
      </p:sp>
      <p:sp>
        <p:nvSpPr>
          <p:cNvPr id="693" name="Google Shape;693;p40"/>
          <p:cNvSpPr/>
          <p:nvPr/>
        </p:nvSpPr>
        <p:spPr>
          <a:xfrm>
            <a:off x="2449171" y="2126132"/>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Quattrocento Sans"/>
                <a:ea typeface="Quattrocento Sans"/>
                <a:cs typeface="Quattrocento Sans"/>
                <a:sym typeface="Quattrocento Sans"/>
              </a:rPr>
              <a:t>CSC001</a:t>
            </a:r>
            <a:endParaRPr dirty="0"/>
          </a:p>
        </p:txBody>
      </p:sp>
      <p:sp>
        <p:nvSpPr>
          <p:cNvPr id="694" name="Google Shape;694;p40"/>
          <p:cNvSpPr/>
          <p:nvPr/>
        </p:nvSpPr>
        <p:spPr>
          <a:xfrm>
            <a:off x="2449171" y="2961284"/>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Quattrocento Sans"/>
                <a:ea typeface="Quattrocento Sans"/>
                <a:cs typeface="Quattrocento Sans"/>
                <a:sym typeface="Quattrocento Sans"/>
              </a:rPr>
              <a:t>CSC002</a:t>
            </a:r>
            <a:endParaRPr dirty="0"/>
          </a:p>
        </p:txBody>
      </p:sp>
      <p:sp>
        <p:nvSpPr>
          <p:cNvPr id="695" name="Google Shape;695;p40"/>
          <p:cNvSpPr/>
          <p:nvPr/>
        </p:nvSpPr>
        <p:spPr>
          <a:xfrm>
            <a:off x="4410269" y="2518553"/>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Quattrocento Sans"/>
                <a:ea typeface="Quattrocento Sans"/>
                <a:cs typeface="Quattrocento Sans"/>
                <a:sym typeface="Quattrocento Sans"/>
              </a:rPr>
              <a:t>CSC003</a:t>
            </a:r>
            <a:endParaRPr dirty="0"/>
          </a:p>
        </p:txBody>
      </p:sp>
      <p:sp>
        <p:nvSpPr>
          <p:cNvPr id="696" name="Google Shape;696;p40"/>
          <p:cNvSpPr/>
          <p:nvPr/>
        </p:nvSpPr>
        <p:spPr>
          <a:xfrm>
            <a:off x="6501998" y="3198937"/>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Quattrocento Sans"/>
                <a:ea typeface="Quattrocento Sans"/>
                <a:cs typeface="Quattrocento Sans"/>
                <a:sym typeface="Quattrocento Sans"/>
              </a:rPr>
              <a:t>CSC005</a:t>
            </a:r>
            <a:endParaRPr dirty="0"/>
          </a:p>
        </p:txBody>
      </p:sp>
      <p:sp>
        <p:nvSpPr>
          <p:cNvPr id="697" name="Google Shape;697;p40"/>
          <p:cNvSpPr/>
          <p:nvPr/>
        </p:nvSpPr>
        <p:spPr>
          <a:xfrm>
            <a:off x="6536620" y="2023638"/>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Quattrocento Sans"/>
                <a:ea typeface="Quattrocento Sans"/>
                <a:cs typeface="Quattrocento Sans"/>
                <a:sym typeface="Quattrocento Sans"/>
              </a:rPr>
              <a:t>CSC004</a:t>
            </a:r>
            <a:endParaRPr dirty="0"/>
          </a:p>
        </p:txBody>
      </p:sp>
      <p:sp>
        <p:nvSpPr>
          <p:cNvPr id="698" name="Google Shape;698;p40"/>
          <p:cNvSpPr/>
          <p:nvPr/>
        </p:nvSpPr>
        <p:spPr>
          <a:xfrm>
            <a:off x="8836458" y="3709490"/>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Quattrocento Sans"/>
                <a:ea typeface="Quattrocento Sans"/>
                <a:cs typeface="Quattrocento Sans"/>
                <a:sym typeface="Quattrocento Sans"/>
              </a:rPr>
              <a:t>CSC006</a:t>
            </a:r>
            <a:endParaRPr dirty="0"/>
          </a:p>
        </p:txBody>
      </p:sp>
      <p:cxnSp>
        <p:nvCxnSpPr>
          <p:cNvPr id="699" name="Google Shape;699;p40"/>
          <p:cNvCxnSpPr>
            <a:stCxn id="693" idx="3"/>
            <a:endCxn id="695" idx="1"/>
          </p:cNvCxnSpPr>
          <p:nvPr/>
        </p:nvCxnSpPr>
        <p:spPr>
          <a:xfrm>
            <a:off x="3839071" y="2336432"/>
            <a:ext cx="571200" cy="392400"/>
          </a:xfrm>
          <a:prstGeom prst="straightConnector1">
            <a:avLst/>
          </a:prstGeom>
          <a:noFill/>
          <a:ln w="28575" cap="flat" cmpd="sng">
            <a:solidFill>
              <a:schemeClr val="dk1"/>
            </a:solidFill>
            <a:prstDash val="solid"/>
            <a:round/>
            <a:headEnd type="none" w="sm" len="sm"/>
            <a:tailEnd type="triangle" w="lg" len="lg"/>
          </a:ln>
        </p:spPr>
      </p:cxnSp>
      <p:cxnSp>
        <p:nvCxnSpPr>
          <p:cNvPr id="700" name="Google Shape;700;p40"/>
          <p:cNvCxnSpPr>
            <a:stCxn id="694" idx="3"/>
            <a:endCxn id="695" idx="1"/>
          </p:cNvCxnSpPr>
          <p:nvPr/>
        </p:nvCxnSpPr>
        <p:spPr>
          <a:xfrm rot="10800000" flipH="1">
            <a:off x="3839071" y="2728784"/>
            <a:ext cx="571200" cy="442800"/>
          </a:xfrm>
          <a:prstGeom prst="straightConnector1">
            <a:avLst/>
          </a:prstGeom>
          <a:noFill/>
          <a:ln w="28575" cap="flat" cmpd="sng">
            <a:solidFill>
              <a:schemeClr val="dk1"/>
            </a:solidFill>
            <a:prstDash val="solid"/>
            <a:round/>
            <a:headEnd type="none" w="sm" len="sm"/>
            <a:tailEnd type="triangle" w="lg" len="lg"/>
          </a:ln>
        </p:spPr>
      </p:cxnSp>
      <p:cxnSp>
        <p:nvCxnSpPr>
          <p:cNvPr id="701" name="Google Shape;701;p40"/>
          <p:cNvCxnSpPr>
            <a:stCxn id="695" idx="3"/>
            <a:endCxn id="697" idx="1"/>
          </p:cNvCxnSpPr>
          <p:nvPr/>
        </p:nvCxnSpPr>
        <p:spPr>
          <a:xfrm rot="10800000" flipH="1">
            <a:off x="5800169" y="2233853"/>
            <a:ext cx="736500" cy="495000"/>
          </a:xfrm>
          <a:prstGeom prst="straightConnector1">
            <a:avLst/>
          </a:prstGeom>
          <a:noFill/>
          <a:ln w="28575" cap="flat" cmpd="sng">
            <a:solidFill>
              <a:schemeClr val="dk1"/>
            </a:solidFill>
            <a:prstDash val="solid"/>
            <a:round/>
            <a:headEnd type="none" w="sm" len="sm"/>
            <a:tailEnd type="triangle" w="lg" len="lg"/>
          </a:ln>
        </p:spPr>
      </p:cxnSp>
      <p:cxnSp>
        <p:nvCxnSpPr>
          <p:cNvPr id="702" name="Google Shape;702;p40"/>
          <p:cNvCxnSpPr>
            <a:stCxn id="695" idx="3"/>
            <a:endCxn id="696" idx="1"/>
          </p:cNvCxnSpPr>
          <p:nvPr/>
        </p:nvCxnSpPr>
        <p:spPr>
          <a:xfrm>
            <a:off x="5800169" y="2728853"/>
            <a:ext cx="701700" cy="680400"/>
          </a:xfrm>
          <a:prstGeom prst="straightConnector1">
            <a:avLst/>
          </a:prstGeom>
          <a:noFill/>
          <a:ln w="28575" cap="flat" cmpd="sng">
            <a:solidFill>
              <a:schemeClr val="dk1"/>
            </a:solidFill>
            <a:prstDash val="solid"/>
            <a:round/>
            <a:headEnd type="none" w="sm" len="sm"/>
            <a:tailEnd type="triangle" w="lg" len="lg"/>
          </a:ln>
        </p:spPr>
      </p:cxnSp>
      <p:cxnSp>
        <p:nvCxnSpPr>
          <p:cNvPr id="703" name="Google Shape;703;p40"/>
          <p:cNvCxnSpPr>
            <a:stCxn id="696" idx="3"/>
            <a:endCxn id="698" idx="1"/>
          </p:cNvCxnSpPr>
          <p:nvPr/>
        </p:nvCxnSpPr>
        <p:spPr>
          <a:xfrm>
            <a:off x="7891898" y="3409237"/>
            <a:ext cx="944700" cy="510600"/>
          </a:xfrm>
          <a:prstGeom prst="straightConnector1">
            <a:avLst/>
          </a:prstGeom>
          <a:noFill/>
          <a:ln w="28575" cap="flat" cmpd="sng">
            <a:solidFill>
              <a:schemeClr val="dk1"/>
            </a:solidFill>
            <a:prstDash val="solid"/>
            <a:round/>
            <a:headEnd type="none" w="sm" len="sm"/>
            <a:tailEnd type="triangle" w="lg" len="lg"/>
          </a:ln>
        </p:spPr>
      </p:cxnSp>
      <p:sp>
        <p:nvSpPr>
          <p:cNvPr id="721" name="Google Shape;721;p41"/>
          <p:cNvSpPr/>
          <p:nvPr/>
        </p:nvSpPr>
        <p:spPr>
          <a:xfrm>
            <a:off x="1126432" y="4763110"/>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Quattrocento Sans"/>
                <a:ea typeface="Quattrocento Sans"/>
                <a:cs typeface="Quattrocento Sans"/>
                <a:sym typeface="Quattrocento Sans"/>
              </a:rPr>
              <a:t>CSC001</a:t>
            </a:r>
            <a:endParaRPr lang="en-US" sz="1800" dirty="0"/>
          </a:p>
        </p:txBody>
      </p:sp>
      <p:sp>
        <p:nvSpPr>
          <p:cNvPr id="722" name="Google Shape;722;p41"/>
          <p:cNvSpPr/>
          <p:nvPr/>
        </p:nvSpPr>
        <p:spPr>
          <a:xfrm>
            <a:off x="2861617" y="4763110"/>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Quattrocento Sans"/>
                <a:ea typeface="Quattrocento Sans"/>
                <a:cs typeface="Quattrocento Sans"/>
                <a:sym typeface="Quattrocento Sans"/>
              </a:rPr>
              <a:t>CSC002</a:t>
            </a:r>
            <a:endParaRPr dirty="0"/>
          </a:p>
        </p:txBody>
      </p:sp>
      <p:sp>
        <p:nvSpPr>
          <p:cNvPr id="723" name="Google Shape;723;p41"/>
          <p:cNvSpPr/>
          <p:nvPr/>
        </p:nvSpPr>
        <p:spPr>
          <a:xfrm>
            <a:off x="4685552" y="4763110"/>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Quattrocento Sans"/>
                <a:ea typeface="Quattrocento Sans"/>
                <a:cs typeface="Quattrocento Sans"/>
                <a:sym typeface="Quattrocento Sans"/>
              </a:rPr>
              <a:t>CSC003</a:t>
            </a:r>
            <a:endParaRPr dirty="0"/>
          </a:p>
        </p:txBody>
      </p:sp>
      <p:sp>
        <p:nvSpPr>
          <p:cNvPr id="724" name="Google Shape;724;p41"/>
          <p:cNvSpPr/>
          <p:nvPr/>
        </p:nvSpPr>
        <p:spPr>
          <a:xfrm>
            <a:off x="6455597" y="4770217"/>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Quattrocento Sans"/>
                <a:ea typeface="Quattrocento Sans"/>
                <a:cs typeface="Quattrocento Sans"/>
                <a:sym typeface="Quattrocento Sans"/>
              </a:rPr>
              <a:t>CSC005</a:t>
            </a:r>
            <a:endParaRPr lang="en-US" sz="1800" dirty="0"/>
          </a:p>
        </p:txBody>
      </p:sp>
      <p:sp>
        <p:nvSpPr>
          <p:cNvPr id="725" name="Google Shape;725;p41"/>
          <p:cNvSpPr/>
          <p:nvPr/>
        </p:nvSpPr>
        <p:spPr>
          <a:xfrm>
            <a:off x="8283417" y="4775285"/>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Quattrocento Sans"/>
                <a:ea typeface="Quattrocento Sans"/>
                <a:cs typeface="Quattrocento Sans"/>
                <a:sym typeface="Quattrocento Sans"/>
              </a:rPr>
              <a:t>CSC004</a:t>
            </a:r>
            <a:endParaRPr lang="en-US" sz="1800" dirty="0"/>
          </a:p>
        </p:txBody>
      </p:sp>
      <p:sp>
        <p:nvSpPr>
          <p:cNvPr id="726" name="Google Shape;726;p41"/>
          <p:cNvSpPr/>
          <p:nvPr/>
        </p:nvSpPr>
        <p:spPr>
          <a:xfrm>
            <a:off x="10090638" y="4763110"/>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Quattrocento Sans"/>
                <a:ea typeface="Quattrocento Sans"/>
                <a:cs typeface="Quattrocento Sans"/>
                <a:sym typeface="Quattrocento Sans"/>
              </a:rPr>
              <a:t>CSC006</a:t>
            </a:r>
            <a:endParaRPr lang="en-US" sz="1800" dirty="0"/>
          </a:p>
        </p:txBody>
      </p:sp>
      <p:cxnSp>
        <p:nvCxnSpPr>
          <p:cNvPr id="727" name="Google Shape;727;p41"/>
          <p:cNvCxnSpPr>
            <a:stCxn id="721" idx="2"/>
            <a:endCxn id="723" idx="2"/>
          </p:cNvCxnSpPr>
          <p:nvPr/>
        </p:nvCxnSpPr>
        <p:spPr>
          <a:xfrm rot="-5400000" flipH="1">
            <a:off x="3600682" y="3404410"/>
            <a:ext cx="600" cy="3559200"/>
          </a:xfrm>
          <a:prstGeom prst="curvedConnector3">
            <a:avLst>
              <a:gd name="adj1" fmla="val 37041667"/>
            </a:avLst>
          </a:prstGeom>
          <a:noFill/>
          <a:ln w="28575" cap="flat" cmpd="sng">
            <a:solidFill>
              <a:schemeClr val="dk1"/>
            </a:solidFill>
            <a:prstDash val="solid"/>
            <a:round/>
            <a:headEnd type="none" w="sm" len="sm"/>
            <a:tailEnd type="triangle" w="lg" len="lg"/>
          </a:ln>
        </p:spPr>
      </p:cxnSp>
      <p:cxnSp>
        <p:nvCxnSpPr>
          <p:cNvPr id="728" name="Google Shape;728;p41"/>
          <p:cNvCxnSpPr>
            <a:stCxn id="722" idx="0"/>
            <a:endCxn id="723" idx="0"/>
          </p:cNvCxnSpPr>
          <p:nvPr/>
        </p:nvCxnSpPr>
        <p:spPr>
          <a:xfrm rot="-5400000" flipH="1">
            <a:off x="4468267" y="3851410"/>
            <a:ext cx="600" cy="1824000"/>
          </a:xfrm>
          <a:prstGeom prst="curvedConnector3">
            <a:avLst>
              <a:gd name="adj1" fmla="val -37041583"/>
            </a:avLst>
          </a:prstGeom>
          <a:noFill/>
          <a:ln w="28575" cap="flat" cmpd="sng">
            <a:solidFill>
              <a:schemeClr val="dk1"/>
            </a:solidFill>
            <a:prstDash val="solid"/>
            <a:round/>
            <a:headEnd type="none" w="sm" len="sm"/>
            <a:tailEnd type="triangle" w="lg" len="lg"/>
          </a:ln>
        </p:spPr>
      </p:cxnSp>
      <p:cxnSp>
        <p:nvCxnSpPr>
          <p:cNvPr id="729" name="Google Shape;729;p41"/>
          <p:cNvCxnSpPr>
            <a:stCxn id="723" idx="0"/>
          </p:cNvCxnSpPr>
          <p:nvPr/>
        </p:nvCxnSpPr>
        <p:spPr>
          <a:xfrm rot="-5400000" flipH="1">
            <a:off x="6229802" y="3913810"/>
            <a:ext cx="21000" cy="1719600"/>
          </a:xfrm>
          <a:prstGeom prst="curvedConnector4">
            <a:avLst>
              <a:gd name="adj1" fmla="val -1088571"/>
              <a:gd name="adj2" fmla="val 96798"/>
            </a:avLst>
          </a:prstGeom>
          <a:noFill/>
          <a:ln w="28575" cap="flat" cmpd="sng">
            <a:solidFill>
              <a:schemeClr val="dk1"/>
            </a:solidFill>
            <a:prstDash val="solid"/>
            <a:round/>
            <a:headEnd type="none" w="sm" len="sm"/>
            <a:tailEnd type="triangle" w="lg" len="lg"/>
          </a:ln>
        </p:spPr>
      </p:cxnSp>
      <p:cxnSp>
        <p:nvCxnSpPr>
          <p:cNvPr id="730" name="Google Shape;730;p41"/>
          <p:cNvCxnSpPr>
            <a:stCxn id="723" idx="2"/>
          </p:cNvCxnSpPr>
          <p:nvPr/>
        </p:nvCxnSpPr>
        <p:spPr>
          <a:xfrm rot="-5400000">
            <a:off x="7231802" y="3303910"/>
            <a:ext cx="28500" cy="3731100"/>
          </a:xfrm>
          <a:prstGeom prst="curvedConnector4">
            <a:avLst>
              <a:gd name="adj1" fmla="val -802104"/>
              <a:gd name="adj2" fmla="val 100277"/>
            </a:avLst>
          </a:prstGeom>
          <a:noFill/>
          <a:ln w="28575" cap="flat" cmpd="sng">
            <a:solidFill>
              <a:schemeClr val="dk1"/>
            </a:solidFill>
            <a:prstDash val="solid"/>
            <a:round/>
            <a:headEnd type="none" w="sm" len="sm"/>
            <a:tailEnd type="triangle" w="lg" len="lg"/>
          </a:ln>
        </p:spPr>
      </p:cxnSp>
      <p:cxnSp>
        <p:nvCxnSpPr>
          <p:cNvPr id="731" name="Google Shape;731;p41"/>
          <p:cNvCxnSpPr>
            <a:stCxn id="724" idx="0"/>
            <a:endCxn id="726" idx="0"/>
          </p:cNvCxnSpPr>
          <p:nvPr/>
        </p:nvCxnSpPr>
        <p:spPr>
          <a:xfrm rot="-5400000">
            <a:off x="8964497" y="2949067"/>
            <a:ext cx="7200" cy="3635100"/>
          </a:xfrm>
          <a:prstGeom prst="curvedConnector3">
            <a:avLst>
              <a:gd name="adj1" fmla="val 5269403"/>
            </a:avLst>
          </a:prstGeom>
          <a:noFill/>
          <a:ln w="28575" cap="flat" cmpd="sng">
            <a:solidFill>
              <a:schemeClr val="dk1"/>
            </a:solidFill>
            <a:prstDash val="solid"/>
            <a:round/>
            <a:headEnd type="none" w="sm" len="sm"/>
            <a:tailEnd type="triangle" w="lg" len="lg"/>
          </a:ln>
        </p:spPr>
      </p:cxnSp>
      <p:sp>
        <p:nvSpPr>
          <p:cNvPr id="2" name="Google Shape;721;p41">
            <a:extLst>
              <a:ext uri="{FF2B5EF4-FFF2-40B4-BE49-F238E27FC236}">
                <a16:creationId xmlns:a16="http://schemas.microsoft.com/office/drawing/2014/main" id="{58FF6E33-E982-D8AA-8A70-997C6282B623}"/>
              </a:ext>
            </a:extLst>
          </p:cNvPr>
          <p:cNvSpPr/>
          <p:nvPr/>
        </p:nvSpPr>
        <p:spPr>
          <a:xfrm>
            <a:off x="1075987" y="5979455"/>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Quattrocento Sans"/>
                <a:ea typeface="Quattrocento Sans"/>
                <a:cs typeface="Quattrocento Sans"/>
                <a:sym typeface="Quattrocento Sans"/>
              </a:rPr>
              <a:t>CSC002</a:t>
            </a:r>
            <a:endParaRPr lang="en-US" sz="1800" dirty="0"/>
          </a:p>
        </p:txBody>
      </p:sp>
      <p:sp>
        <p:nvSpPr>
          <p:cNvPr id="3" name="Google Shape;722;p41">
            <a:extLst>
              <a:ext uri="{FF2B5EF4-FFF2-40B4-BE49-F238E27FC236}">
                <a16:creationId xmlns:a16="http://schemas.microsoft.com/office/drawing/2014/main" id="{D54C70EF-4CD4-E88C-154E-C0B011708A95}"/>
              </a:ext>
            </a:extLst>
          </p:cNvPr>
          <p:cNvSpPr/>
          <p:nvPr/>
        </p:nvSpPr>
        <p:spPr>
          <a:xfrm>
            <a:off x="2811172" y="5979455"/>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Quattrocento Sans"/>
                <a:ea typeface="Quattrocento Sans"/>
                <a:cs typeface="Quattrocento Sans"/>
                <a:sym typeface="Quattrocento Sans"/>
              </a:rPr>
              <a:t>CSC001</a:t>
            </a:r>
            <a:endParaRPr dirty="0"/>
          </a:p>
        </p:txBody>
      </p:sp>
      <p:sp>
        <p:nvSpPr>
          <p:cNvPr id="4" name="Google Shape;723;p41">
            <a:extLst>
              <a:ext uri="{FF2B5EF4-FFF2-40B4-BE49-F238E27FC236}">
                <a16:creationId xmlns:a16="http://schemas.microsoft.com/office/drawing/2014/main" id="{E75E943B-14B4-01F4-C92C-0C06A8AD9C22}"/>
              </a:ext>
            </a:extLst>
          </p:cNvPr>
          <p:cNvSpPr/>
          <p:nvPr/>
        </p:nvSpPr>
        <p:spPr>
          <a:xfrm>
            <a:off x="4635107" y="5979455"/>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Quattrocento Sans"/>
                <a:ea typeface="Quattrocento Sans"/>
                <a:cs typeface="Quattrocento Sans"/>
                <a:sym typeface="Quattrocento Sans"/>
              </a:rPr>
              <a:t>CSC003</a:t>
            </a:r>
            <a:endParaRPr dirty="0"/>
          </a:p>
        </p:txBody>
      </p:sp>
      <p:sp>
        <p:nvSpPr>
          <p:cNvPr id="5" name="Google Shape;724;p41">
            <a:extLst>
              <a:ext uri="{FF2B5EF4-FFF2-40B4-BE49-F238E27FC236}">
                <a16:creationId xmlns:a16="http://schemas.microsoft.com/office/drawing/2014/main" id="{4D36B4BA-D13E-6237-54AE-3D2664F2B205}"/>
              </a:ext>
            </a:extLst>
          </p:cNvPr>
          <p:cNvSpPr/>
          <p:nvPr/>
        </p:nvSpPr>
        <p:spPr>
          <a:xfrm>
            <a:off x="6405152" y="5986562"/>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Quattrocento Sans"/>
                <a:ea typeface="Quattrocento Sans"/>
                <a:cs typeface="Quattrocento Sans"/>
                <a:sym typeface="Quattrocento Sans"/>
              </a:rPr>
              <a:t>CSC005</a:t>
            </a:r>
            <a:endParaRPr lang="en-US" sz="1800" dirty="0"/>
          </a:p>
        </p:txBody>
      </p:sp>
      <p:sp>
        <p:nvSpPr>
          <p:cNvPr id="6" name="Google Shape;725;p41">
            <a:extLst>
              <a:ext uri="{FF2B5EF4-FFF2-40B4-BE49-F238E27FC236}">
                <a16:creationId xmlns:a16="http://schemas.microsoft.com/office/drawing/2014/main" id="{73013D6C-238A-CA48-8D89-9FF4E3D7F58C}"/>
              </a:ext>
            </a:extLst>
          </p:cNvPr>
          <p:cNvSpPr/>
          <p:nvPr/>
        </p:nvSpPr>
        <p:spPr>
          <a:xfrm>
            <a:off x="8232972" y="5991630"/>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Quattrocento Sans"/>
                <a:ea typeface="Quattrocento Sans"/>
                <a:cs typeface="Quattrocento Sans"/>
                <a:sym typeface="Quattrocento Sans"/>
              </a:rPr>
              <a:t>CSC006</a:t>
            </a:r>
            <a:endParaRPr lang="en-US" sz="1800" dirty="0"/>
          </a:p>
        </p:txBody>
      </p:sp>
      <p:sp>
        <p:nvSpPr>
          <p:cNvPr id="7" name="Google Shape;726;p41">
            <a:extLst>
              <a:ext uri="{FF2B5EF4-FFF2-40B4-BE49-F238E27FC236}">
                <a16:creationId xmlns:a16="http://schemas.microsoft.com/office/drawing/2014/main" id="{8EE6545D-0894-99B0-E308-7D0553999153}"/>
              </a:ext>
            </a:extLst>
          </p:cNvPr>
          <p:cNvSpPr/>
          <p:nvPr/>
        </p:nvSpPr>
        <p:spPr>
          <a:xfrm>
            <a:off x="10040193" y="5979455"/>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Quattrocento Sans"/>
                <a:ea typeface="Quattrocento Sans"/>
                <a:cs typeface="Quattrocento Sans"/>
                <a:sym typeface="Quattrocento Sans"/>
              </a:rPr>
              <a:t>CSC004</a:t>
            </a:r>
            <a:endParaRPr lang="en-US" sz="1800" dirty="0"/>
          </a:p>
        </p:txBody>
      </p:sp>
      <p:cxnSp>
        <p:nvCxnSpPr>
          <p:cNvPr id="8" name="Google Shape;727;p41">
            <a:extLst>
              <a:ext uri="{FF2B5EF4-FFF2-40B4-BE49-F238E27FC236}">
                <a16:creationId xmlns:a16="http://schemas.microsoft.com/office/drawing/2014/main" id="{A3F216FE-3430-73CF-6380-C03AC928349F}"/>
              </a:ext>
            </a:extLst>
          </p:cNvPr>
          <p:cNvCxnSpPr>
            <a:cxnSpLocks/>
            <a:stCxn id="3" idx="2"/>
            <a:endCxn id="4" idx="2"/>
          </p:cNvCxnSpPr>
          <p:nvPr/>
        </p:nvCxnSpPr>
        <p:spPr>
          <a:xfrm rot="16200000" flipH="1">
            <a:off x="4418089" y="5488087"/>
            <a:ext cx="12700" cy="1823935"/>
          </a:xfrm>
          <a:prstGeom prst="curvedConnector3">
            <a:avLst>
              <a:gd name="adj1" fmla="val 1800000"/>
            </a:avLst>
          </a:prstGeom>
          <a:noFill/>
          <a:ln w="28575" cap="flat" cmpd="sng">
            <a:solidFill>
              <a:schemeClr val="dk1"/>
            </a:solidFill>
            <a:prstDash val="solid"/>
            <a:round/>
            <a:headEnd type="none" w="sm" len="sm"/>
            <a:tailEnd type="triangle" w="lg" len="lg"/>
          </a:ln>
        </p:spPr>
      </p:cxnSp>
      <p:cxnSp>
        <p:nvCxnSpPr>
          <p:cNvPr id="9" name="Google Shape;728;p41">
            <a:extLst>
              <a:ext uri="{FF2B5EF4-FFF2-40B4-BE49-F238E27FC236}">
                <a16:creationId xmlns:a16="http://schemas.microsoft.com/office/drawing/2014/main" id="{22BA5687-04A7-BBF8-91A8-9F18493492FF}"/>
              </a:ext>
            </a:extLst>
          </p:cNvPr>
          <p:cNvCxnSpPr>
            <a:cxnSpLocks/>
            <a:stCxn id="2" idx="0"/>
            <a:endCxn id="4" idx="0"/>
          </p:cNvCxnSpPr>
          <p:nvPr/>
        </p:nvCxnSpPr>
        <p:spPr>
          <a:xfrm rot="5400000" flipH="1" flipV="1">
            <a:off x="3550497" y="4199895"/>
            <a:ext cx="12700" cy="3559120"/>
          </a:xfrm>
          <a:prstGeom prst="curvedConnector3">
            <a:avLst>
              <a:gd name="adj1" fmla="val 1800000"/>
            </a:avLst>
          </a:prstGeom>
          <a:noFill/>
          <a:ln w="28575" cap="flat" cmpd="sng">
            <a:solidFill>
              <a:schemeClr val="dk1"/>
            </a:solidFill>
            <a:prstDash val="solid"/>
            <a:round/>
            <a:headEnd type="none" w="sm" len="sm"/>
            <a:tailEnd type="triangle" w="lg" len="lg"/>
          </a:ln>
        </p:spPr>
      </p:cxnSp>
      <p:cxnSp>
        <p:nvCxnSpPr>
          <p:cNvPr id="10" name="Google Shape;729;p41">
            <a:extLst>
              <a:ext uri="{FF2B5EF4-FFF2-40B4-BE49-F238E27FC236}">
                <a16:creationId xmlns:a16="http://schemas.microsoft.com/office/drawing/2014/main" id="{02601E94-B041-FA30-0AA1-290B6567D834}"/>
              </a:ext>
            </a:extLst>
          </p:cNvPr>
          <p:cNvCxnSpPr>
            <a:stCxn id="4" idx="0"/>
          </p:cNvCxnSpPr>
          <p:nvPr/>
        </p:nvCxnSpPr>
        <p:spPr>
          <a:xfrm rot="-5400000" flipH="1">
            <a:off x="6179357" y="5130155"/>
            <a:ext cx="21000" cy="1719600"/>
          </a:xfrm>
          <a:prstGeom prst="curvedConnector4">
            <a:avLst>
              <a:gd name="adj1" fmla="val -1088571"/>
              <a:gd name="adj2" fmla="val 96798"/>
            </a:avLst>
          </a:prstGeom>
          <a:noFill/>
          <a:ln w="28575" cap="flat" cmpd="sng">
            <a:solidFill>
              <a:schemeClr val="dk1"/>
            </a:solidFill>
            <a:prstDash val="solid"/>
            <a:round/>
            <a:headEnd type="none" w="sm" len="sm"/>
            <a:tailEnd type="triangle" w="lg" len="lg"/>
          </a:ln>
        </p:spPr>
      </p:cxnSp>
      <p:cxnSp>
        <p:nvCxnSpPr>
          <p:cNvPr id="11" name="Google Shape;730;p41">
            <a:extLst>
              <a:ext uri="{FF2B5EF4-FFF2-40B4-BE49-F238E27FC236}">
                <a16:creationId xmlns:a16="http://schemas.microsoft.com/office/drawing/2014/main" id="{DDDA2A0C-A148-75F9-4E95-5A4E0467D6B3}"/>
              </a:ext>
            </a:extLst>
          </p:cNvPr>
          <p:cNvCxnSpPr>
            <a:cxnSpLocks/>
            <a:stCxn id="4" idx="2"/>
            <a:endCxn id="7" idx="2"/>
          </p:cNvCxnSpPr>
          <p:nvPr/>
        </p:nvCxnSpPr>
        <p:spPr>
          <a:xfrm rot="16200000" flipH="1">
            <a:off x="8032600" y="3697512"/>
            <a:ext cx="12700" cy="5405086"/>
          </a:xfrm>
          <a:prstGeom prst="curvedConnector3">
            <a:avLst>
              <a:gd name="adj1" fmla="val 1800000"/>
            </a:avLst>
          </a:prstGeom>
          <a:noFill/>
          <a:ln w="28575" cap="flat" cmpd="sng">
            <a:solidFill>
              <a:schemeClr val="dk1"/>
            </a:solidFill>
            <a:prstDash val="solid"/>
            <a:round/>
            <a:headEnd type="none" w="sm" len="sm"/>
            <a:tailEnd type="triangle" w="lg" len="lg"/>
          </a:ln>
        </p:spPr>
      </p:cxnSp>
      <p:cxnSp>
        <p:nvCxnSpPr>
          <p:cNvPr id="12" name="Google Shape;731;p41">
            <a:extLst>
              <a:ext uri="{FF2B5EF4-FFF2-40B4-BE49-F238E27FC236}">
                <a16:creationId xmlns:a16="http://schemas.microsoft.com/office/drawing/2014/main" id="{CCA058AB-4225-8455-D7FE-3961AC0E89E5}"/>
              </a:ext>
            </a:extLst>
          </p:cNvPr>
          <p:cNvCxnSpPr>
            <a:cxnSpLocks/>
            <a:stCxn id="5" idx="0"/>
            <a:endCxn id="6" idx="0"/>
          </p:cNvCxnSpPr>
          <p:nvPr/>
        </p:nvCxnSpPr>
        <p:spPr>
          <a:xfrm rot="16200000" flipH="1">
            <a:off x="8011478" y="5075186"/>
            <a:ext cx="5068" cy="1827820"/>
          </a:xfrm>
          <a:prstGeom prst="curvedConnector3">
            <a:avLst>
              <a:gd name="adj1" fmla="val -4510655"/>
            </a:avLst>
          </a:prstGeom>
          <a:noFill/>
          <a:ln w="28575" cap="flat" cmpd="sng">
            <a:solidFill>
              <a:schemeClr val="dk1"/>
            </a:solidFill>
            <a:prstDash val="solid"/>
            <a:round/>
            <a:headEnd type="none" w="sm" len="sm"/>
            <a:tailEnd type="triangle" w="lg" len="lg"/>
          </a:ln>
        </p:spPr>
      </p:cxnSp>
      <p:sp>
        <p:nvSpPr>
          <p:cNvPr id="22" name="Google Shape;692;p40">
            <a:extLst>
              <a:ext uri="{FF2B5EF4-FFF2-40B4-BE49-F238E27FC236}">
                <a16:creationId xmlns:a16="http://schemas.microsoft.com/office/drawing/2014/main" id="{2887631F-9283-C1F7-B61D-9A66C4430846}"/>
              </a:ext>
            </a:extLst>
          </p:cNvPr>
          <p:cNvSpPr txBox="1">
            <a:spLocks/>
          </p:cNvSpPr>
          <p:nvPr/>
        </p:nvSpPr>
        <p:spPr>
          <a:xfrm>
            <a:off x="596207" y="3768532"/>
            <a:ext cx="4689755" cy="596705"/>
          </a:xfrm>
          <a:prstGeom prst="rect">
            <a:avLst/>
          </a:prstGeom>
          <a:noFill/>
          <a:ln>
            <a:no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393700" algn="l" rtl="0">
              <a:lnSpc>
                <a:spcPct val="90000"/>
              </a:lnSpc>
              <a:spcBef>
                <a:spcPts val="1200"/>
              </a:spcBef>
              <a:spcAft>
                <a:spcPts val="0"/>
              </a:spcAft>
              <a:buClr>
                <a:srgbClr val="4C3282"/>
              </a:buClr>
              <a:buSzPts val="2600"/>
              <a:buFont typeface="Twentieth Century"/>
              <a:buChar char="●"/>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pPr marL="0" indent="0">
              <a:spcBef>
                <a:spcPts val="0"/>
              </a:spcBef>
              <a:buFont typeface="Twentieth Century"/>
              <a:buNone/>
            </a:pPr>
            <a:r>
              <a:rPr lang="en-GB" dirty="0"/>
              <a:t>Two possible topological sorts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1"/>
                                        </p:tgtEl>
                                        <p:attrNameLst>
                                          <p:attrName>style.visibility</p:attrName>
                                        </p:attrNameLst>
                                      </p:cBhvr>
                                      <p:to>
                                        <p:strVal val="visible"/>
                                      </p:to>
                                    </p:set>
                                    <p:animEffect transition="in" filter="fade">
                                      <p:cBhvr>
                                        <p:cTn id="7" dur="500"/>
                                        <p:tgtEl>
                                          <p:spTgt spid="721"/>
                                        </p:tgtEl>
                                      </p:cBhvr>
                                    </p:animEffect>
                                  </p:childTnLst>
                                </p:cTn>
                              </p:par>
                              <p:par>
                                <p:cTn id="8" presetID="10" presetClass="entr" presetSubtype="0" fill="hold" nodeType="withEffect">
                                  <p:stCondLst>
                                    <p:cond delay="0"/>
                                  </p:stCondLst>
                                  <p:childTnLst>
                                    <p:set>
                                      <p:cBhvr>
                                        <p:cTn id="9" dur="1" fill="hold">
                                          <p:stCondLst>
                                            <p:cond delay="0"/>
                                          </p:stCondLst>
                                        </p:cTn>
                                        <p:tgtEl>
                                          <p:spTgt spid="722"/>
                                        </p:tgtEl>
                                        <p:attrNameLst>
                                          <p:attrName>style.visibility</p:attrName>
                                        </p:attrNameLst>
                                      </p:cBhvr>
                                      <p:to>
                                        <p:strVal val="visible"/>
                                      </p:to>
                                    </p:set>
                                    <p:animEffect transition="in" filter="fade">
                                      <p:cBhvr>
                                        <p:cTn id="10" dur="500"/>
                                        <p:tgtEl>
                                          <p:spTgt spid="722"/>
                                        </p:tgtEl>
                                      </p:cBhvr>
                                    </p:animEffect>
                                  </p:childTnLst>
                                </p:cTn>
                              </p:par>
                              <p:par>
                                <p:cTn id="11" presetID="10" presetClass="entr" presetSubtype="0" fill="hold" nodeType="withEffect">
                                  <p:stCondLst>
                                    <p:cond delay="0"/>
                                  </p:stCondLst>
                                  <p:childTnLst>
                                    <p:set>
                                      <p:cBhvr>
                                        <p:cTn id="12" dur="1" fill="hold">
                                          <p:stCondLst>
                                            <p:cond delay="0"/>
                                          </p:stCondLst>
                                        </p:cTn>
                                        <p:tgtEl>
                                          <p:spTgt spid="723"/>
                                        </p:tgtEl>
                                        <p:attrNameLst>
                                          <p:attrName>style.visibility</p:attrName>
                                        </p:attrNameLst>
                                      </p:cBhvr>
                                      <p:to>
                                        <p:strVal val="visible"/>
                                      </p:to>
                                    </p:set>
                                    <p:animEffect transition="in" filter="fade">
                                      <p:cBhvr>
                                        <p:cTn id="13" dur="500"/>
                                        <p:tgtEl>
                                          <p:spTgt spid="723"/>
                                        </p:tgtEl>
                                      </p:cBhvr>
                                    </p:animEffect>
                                  </p:childTnLst>
                                </p:cTn>
                              </p:par>
                              <p:par>
                                <p:cTn id="14" presetID="10" presetClass="entr" presetSubtype="0" fill="hold" nodeType="withEffect">
                                  <p:stCondLst>
                                    <p:cond delay="0"/>
                                  </p:stCondLst>
                                  <p:childTnLst>
                                    <p:set>
                                      <p:cBhvr>
                                        <p:cTn id="15" dur="1" fill="hold">
                                          <p:stCondLst>
                                            <p:cond delay="0"/>
                                          </p:stCondLst>
                                        </p:cTn>
                                        <p:tgtEl>
                                          <p:spTgt spid="724"/>
                                        </p:tgtEl>
                                        <p:attrNameLst>
                                          <p:attrName>style.visibility</p:attrName>
                                        </p:attrNameLst>
                                      </p:cBhvr>
                                      <p:to>
                                        <p:strVal val="visible"/>
                                      </p:to>
                                    </p:set>
                                    <p:animEffect transition="in" filter="fade">
                                      <p:cBhvr>
                                        <p:cTn id="16" dur="500"/>
                                        <p:tgtEl>
                                          <p:spTgt spid="724"/>
                                        </p:tgtEl>
                                      </p:cBhvr>
                                    </p:animEffect>
                                  </p:childTnLst>
                                </p:cTn>
                              </p:par>
                              <p:par>
                                <p:cTn id="17" presetID="10" presetClass="entr" presetSubtype="0" fill="hold" nodeType="withEffect">
                                  <p:stCondLst>
                                    <p:cond delay="0"/>
                                  </p:stCondLst>
                                  <p:childTnLst>
                                    <p:set>
                                      <p:cBhvr>
                                        <p:cTn id="18" dur="1" fill="hold">
                                          <p:stCondLst>
                                            <p:cond delay="0"/>
                                          </p:stCondLst>
                                        </p:cTn>
                                        <p:tgtEl>
                                          <p:spTgt spid="725"/>
                                        </p:tgtEl>
                                        <p:attrNameLst>
                                          <p:attrName>style.visibility</p:attrName>
                                        </p:attrNameLst>
                                      </p:cBhvr>
                                      <p:to>
                                        <p:strVal val="visible"/>
                                      </p:to>
                                    </p:set>
                                    <p:animEffect transition="in" filter="fade">
                                      <p:cBhvr>
                                        <p:cTn id="19" dur="500"/>
                                        <p:tgtEl>
                                          <p:spTgt spid="725"/>
                                        </p:tgtEl>
                                      </p:cBhvr>
                                    </p:animEffect>
                                  </p:childTnLst>
                                </p:cTn>
                              </p:par>
                              <p:par>
                                <p:cTn id="20" presetID="10" presetClass="entr" presetSubtype="0" fill="hold" nodeType="withEffect">
                                  <p:stCondLst>
                                    <p:cond delay="0"/>
                                  </p:stCondLst>
                                  <p:childTnLst>
                                    <p:set>
                                      <p:cBhvr>
                                        <p:cTn id="21" dur="1" fill="hold">
                                          <p:stCondLst>
                                            <p:cond delay="0"/>
                                          </p:stCondLst>
                                        </p:cTn>
                                        <p:tgtEl>
                                          <p:spTgt spid="726"/>
                                        </p:tgtEl>
                                        <p:attrNameLst>
                                          <p:attrName>style.visibility</p:attrName>
                                        </p:attrNameLst>
                                      </p:cBhvr>
                                      <p:to>
                                        <p:strVal val="visible"/>
                                      </p:to>
                                    </p:set>
                                    <p:animEffect transition="in" filter="fade">
                                      <p:cBhvr>
                                        <p:cTn id="22" dur="500"/>
                                        <p:tgtEl>
                                          <p:spTgt spid="726"/>
                                        </p:tgtEl>
                                      </p:cBhvr>
                                    </p:animEffect>
                                  </p:childTnLst>
                                </p:cTn>
                              </p:par>
                              <p:par>
                                <p:cTn id="23" presetID="10" presetClass="entr" presetSubtype="0" fill="hold" nodeType="withEffect">
                                  <p:stCondLst>
                                    <p:cond delay="0"/>
                                  </p:stCondLst>
                                  <p:childTnLst>
                                    <p:set>
                                      <p:cBhvr>
                                        <p:cTn id="24" dur="1" fill="hold">
                                          <p:stCondLst>
                                            <p:cond delay="0"/>
                                          </p:stCondLst>
                                        </p:cTn>
                                        <p:tgtEl>
                                          <p:spTgt spid="727"/>
                                        </p:tgtEl>
                                        <p:attrNameLst>
                                          <p:attrName>style.visibility</p:attrName>
                                        </p:attrNameLst>
                                      </p:cBhvr>
                                      <p:to>
                                        <p:strVal val="visible"/>
                                      </p:to>
                                    </p:set>
                                    <p:animEffect transition="in" filter="fade">
                                      <p:cBhvr>
                                        <p:cTn id="25" dur="500"/>
                                        <p:tgtEl>
                                          <p:spTgt spid="727"/>
                                        </p:tgtEl>
                                      </p:cBhvr>
                                    </p:animEffect>
                                  </p:childTnLst>
                                </p:cTn>
                              </p:par>
                              <p:par>
                                <p:cTn id="26" presetID="10" presetClass="entr" presetSubtype="0" fill="hold" nodeType="withEffect">
                                  <p:stCondLst>
                                    <p:cond delay="0"/>
                                  </p:stCondLst>
                                  <p:childTnLst>
                                    <p:set>
                                      <p:cBhvr>
                                        <p:cTn id="27" dur="1" fill="hold">
                                          <p:stCondLst>
                                            <p:cond delay="0"/>
                                          </p:stCondLst>
                                        </p:cTn>
                                        <p:tgtEl>
                                          <p:spTgt spid="728"/>
                                        </p:tgtEl>
                                        <p:attrNameLst>
                                          <p:attrName>style.visibility</p:attrName>
                                        </p:attrNameLst>
                                      </p:cBhvr>
                                      <p:to>
                                        <p:strVal val="visible"/>
                                      </p:to>
                                    </p:set>
                                    <p:animEffect transition="in" filter="fade">
                                      <p:cBhvr>
                                        <p:cTn id="28" dur="500"/>
                                        <p:tgtEl>
                                          <p:spTgt spid="728"/>
                                        </p:tgtEl>
                                      </p:cBhvr>
                                    </p:animEffect>
                                  </p:childTnLst>
                                </p:cTn>
                              </p:par>
                              <p:par>
                                <p:cTn id="29" presetID="10" presetClass="entr" presetSubtype="0" fill="hold" nodeType="withEffect">
                                  <p:stCondLst>
                                    <p:cond delay="0"/>
                                  </p:stCondLst>
                                  <p:childTnLst>
                                    <p:set>
                                      <p:cBhvr>
                                        <p:cTn id="30" dur="1" fill="hold">
                                          <p:stCondLst>
                                            <p:cond delay="0"/>
                                          </p:stCondLst>
                                        </p:cTn>
                                        <p:tgtEl>
                                          <p:spTgt spid="729"/>
                                        </p:tgtEl>
                                        <p:attrNameLst>
                                          <p:attrName>style.visibility</p:attrName>
                                        </p:attrNameLst>
                                      </p:cBhvr>
                                      <p:to>
                                        <p:strVal val="visible"/>
                                      </p:to>
                                    </p:set>
                                    <p:animEffect transition="in" filter="fade">
                                      <p:cBhvr>
                                        <p:cTn id="31" dur="500"/>
                                        <p:tgtEl>
                                          <p:spTgt spid="729"/>
                                        </p:tgtEl>
                                      </p:cBhvr>
                                    </p:animEffect>
                                  </p:childTnLst>
                                </p:cTn>
                              </p:par>
                              <p:par>
                                <p:cTn id="32" presetID="10" presetClass="entr" presetSubtype="0" fill="hold" nodeType="withEffect">
                                  <p:stCondLst>
                                    <p:cond delay="0"/>
                                  </p:stCondLst>
                                  <p:childTnLst>
                                    <p:set>
                                      <p:cBhvr>
                                        <p:cTn id="33" dur="1" fill="hold">
                                          <p:stCondLst>
                                            <p:cond delay="0"/>
                                          </p:stCondLst>
                                        </p:cTn>
                                        <p:tgtEl>
                                          <p:spTgt spid="730"/>
                                        </p:tgtEl>
                                        <p:attrNameLst>
                                          <p:attrName>style.visibility</p:attrName>
                                        </p:attrNameLst>
                                      </p:cBhvr>
                                      <p:to>
                                        <p:strVal val="visible"/>
                                      </p:to>
                                    </p:set>
                                    <p:animEffect transition="in" filter="fade">
                                      <p:cBhvr>
                                        <p:cTn id="34" dur="500"/>
                                        <p:tgtEl>
                                          <p:spTgt spid="730"/>
                                        </p:tgtEl>
                                      </p:cBhvr>
                                    </p:animEffect>
                                  </p:childTnLst>
                                </p:cTn>
                              </p:par>
                              <p:par>
                                <p:cTn id="35" presetID="10" presetClass="entr" presetSubtype="0" fill="hold" nodeType="withEffect">
                                  <p:stCondLst>
                                    <p:cond delay="0"/>
                                  </p:stCondLst>
                                  <p:childTnLst>
                                    <p:set>
                                      <p:cBhvr>
                                        <p:cTn id="36" dur="1" fill="hold">
                                          <p:stCondLst>
                                            <p:cond delay="0"/>
                                          </p:stCondLst>
                                        </p:cTn>
                                        <p:tgtEl>
                                          <p:spTgt spid="731"/>
                                        </p:tgtEl>
                                        <p:attrNameLst>
                                          <p:attrName>style.visibility</p:attrName>
                                        </p:attrNameLst>
                                      </p:cBhvr>
                                      <p:to>
                                        <p:strVal val="visible"/>
                                      </p:to>
                                    </p:set>
                                    <p:animEffect transition="in" filter="fade">
                                      <p:cBhvr>
                                        <p:cTn id="37" dur="500"/>
                                        <p:tgtEl>
                                          <p:spTgt spid="7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10"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par>
                                <p:cTn id="46" presetID="10"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par>
                                <p:cTn id="49" presetID="10"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par>
                                <p:cTn id="52" presetID="10" presetClass="entr" presetSubtype="0" fill="hold"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par>
                                <p:cTn id="55" presetID="10" presetClass="entr" presetSubtype="0" fill="hold"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par>
                                <p:cTn id="58" presetID="10" presetClass="entr" presetSubtype="0" fill="hold"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par>
                                <p:cTn id="61" presetID="10" presetClass="entr" presetSubtype="0" fill="hold" nodeType="with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childTnLst>
                                </p:cTn>
                              </p:par>
                              <p:par>
                                <p:cTn id="64" presetID="10" presetClass="entr" presetSubtype="0"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par>
                                <p:cTn id="70" presetID="10" presetClass="entr" presetSubtype="0" fill="hold" nodeType="with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fade">
                                      <p:cBhvr>
                                        <p:cTn id="7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Applications</a:t>
            </a:r>
            <a:endParaRPr/>
          </a:p>
        </p:txBody>
      </p:sp>
      <p:sp>
        <p:nvSpPr>
          <p:cNvPr id="194" name="Google Shape;194;p22"/>
          <p:cNvSpPr txBox="1">
            <a:spLocks noGrp="1"/>
          </p:cNvSpPr>
          <p:nvPr>
            <p:ph type="body" idx="1"/>
          </p:nvPr>
        </p:nvSpPr>
        <p:spPr>
          <a:xfrm>
            <a:off x="575250" y="1277875"/>
            <a:ext cx="4052100" cy="1748700"/>
          </a:xfrm>
          <a:prstGeom prst="rect">
            <a:avLst/>
          </a:prstGeom>
          <a:noFill/>
          <a:ln>
            <a:noFill/>
          </a:ln>
        </p:spPr>
        <p:txBody>
          <a:bodyPr spcFirstLastPara="1" wrap="square" lIns="45700" tIns="45700" rIns="45700" bIns="45700" anchor="t" anchorCtr="0">
            <a:normAutofit/>
          </a:bodyPr>
          <a:lstStyle/>
          <a:p>
            <a:pPr marL="0" lvl="0" indent="0" algn="l" rtl="0">
              <a:lnSpc>
                <a:spcPct val="80000"/>
              </a:lnSpc>
              <a:spcBef>
                <a:spcPts val="0"/>
              </a:spcBef>
              <a:spcAft>
                <a:spcPts val="0"/>
              </a:spcAft>
              <a:buNone/>
            </a:pPr>
            <a:r>
              <a:rPr lang="en-US" sz="2000"/>
              <a:t>Physical Maps</a:t>
            </a:r>
            <a:endParaRPr sz="2000"/>
          </a:p>
          <a:p>
            <a:pPr marL="285750" lvl="0" indent="-158750" algn="l" rtl="0">
              <a:lnSpc>
                <a:spcPct val="80000"/>
              </a:lnSpc>
              <a:spcBef>
                <a:spcPts val="400"/>
              </a:spcBef>
              <a:spcAft>
                <a:spcPts val="0"/>
              </a:spcAft>
              <a:buSzPts val="1600"/>
              <a:buChar char="●"/>
            </a:pPr>
            <a:r>
              <a:rPr lang="en-US" sz="1600"/>
              <a:t>Airline maps</a:t>
            </a:r>
            <a:endParaRPr sz="1600"/>
          </a:p>
          <a:p>
            <a:pPr marL="457200" lvl="1" indent="-133350" algn="l" rtl="0">
              <a:lnSpc>
                <a:spcPct val="80000"/>
              </a:lnSpc>
              <a:spcBef>
                <a:spcPts val="0"/>
              </a:spcBef>
              <a:spcAft>
                <a:spcPts val="0"/>
              </a:spcAft>
              <a:buSzPts val="1200"/>
              <a:buChar char="○"/>
            </a:pPr>
            <a:r>
              <a:rPr lang="en-US" sz="1200"/>
              <a:t>Vertices are airports, edges are flight paths</a:t>
            </a:r>
            <a:endParaRPr sz="1200"/>
          </a:p>
          <a:p>
            <a:pPr marL="285750" lvl="0" indent="-158750" algn="l" rtl="0">
              <a:lnSpc>
                <a:spcPct val="80000"/>
              </a:lnSpc>
              <a:spcBef>
                <a:spcPts val="1000"/>
              </a:spcBef>
              <a:spcAft>
                <a:spcPts val="0"/>
              </a:spcAft>
              <a:buSzPts val="1600"/>
              <a:buChar char="●"/>
            </a:pPr>
            <a:r>
              <a:rPr lang="en-US" sz="1600"/>
              <a:t>Traffic</a:t>
            </a:r>
            <a:endParaRPr sz="1600"/>
          </a:p>
          <a:p>
            <a:pPr marL="457200" lvl="1" indent="-133350" algn="l" rtl="0">
              <a:lnSpc>
                <a:spcPct val="80000"/>
              </a:lnSpc>
              <a:spcBef>
                <a:spcPts val="0"/>
              </a:spcBef>
              <a:spcAft>
                <a:spcPts val="0"/>
              </a:spcAft>
              <a:buSzPts val="1200"/>
              <a:buChar char="○"/>
            </a:pPr>
            <a:r>
              <a:rPr lang="en-US" sz="1200"/>
              <a:t>Vertices are addresses, edges are streets</a:t>
            </a:r>
            <a:endParaRPr sz="1200"/>
          </a:p>
          <a:p>
            <a:pPr marL="128016" lvl="1" indent="0" algn="l" rtl="0">
              <a:lnSpc>
                <a:spcPct val="80000"/>
              </a:lnSpc>
              <a:spcBef>
                <a:spcPts val="600"/>
              </a:spcBef>
              <a:spcAft>
                <a:spcPts val="0"/>
              </a:spcAft>
              <a:buSzPts val="1800"/>
              <a:buNone/>
            </a:pPr>
            <a:endParaRPr sz="1600"/>
          </a:p>
        </p:txBody>
      </p:sp>
      <p:pic>
        <p:nvPicPr>
          <p:cNvPr id="195" name="Google Shape;195;p22"/>
          <p:cNvPicPr preferRelativeResize="0"/>
          <p:nvPr/>
        </p:nvPicPr>
        <p:blipFill rotWithShape="1">
          <a:blip r:embed="rId3">
            <a:alphaModFix/>
          </a:blip>
          <a:srcRect l="21556" r="24157"/>
          <a:stretch/>
        </p:blipFill>
        <p:spPr>
          <a:xfrm>
            <a:off x="5923471" y="1367804"/>
            <a:ext cx="5170099" cy="4444444"/>
          </a:xfrm>
          <a:prstGeom prst="rect">
            <a:avLst/>
          </a:prstGeom>
          <a:noFill/>
          <a:ln>
            <a:noFill/>
          </a:ln>
        </p:spPr>
      </p:pic>
      <p:pic>
        <p:nvPicPr>
          <p:cNvPr id="196" name="Google Shape;196;p22"/>
          <p:cNvPicPr preferRelativeResize="0"/>
          <p:nvPr/>
        </p:nvPicPr>
        <p:blipFill rotWithShape="1">
          <a:blip r:embed="rId4">
            <a:alphaModFix/>
          </a:blip>
          <a:srcRect/>
          <a:stretch/>
        </p:blipFill>
        <p:spPr>
          <a:xfrm>
            <a:off x="5858516" y="906217"/>
            <a:ext cx="5045566" cy="5045566"/>
          </a:xfrm>
          <a:prstGeom prst="rect">
            <a:avLst/>
          </a:prstGeom>
          <a:noFill/>
          <a:ln>
            <a:noFill/>
          </a:ln>
        </p:spPr>
      </p:pic>
      <p:pic>
        <p:nvPicPr>
          <p:cNvPr id="197" name="Google Shape;197;p22"/>
          <p:cNvPicPr preferRelativeResize="0"/>
          <p:nvPr/>
        </p:nvPicPr>
        <p:blipFill rotWithShape="1">
          <a:blip r:embed="rId5">
            <a:alphaModFix/>
          </a:blip>
          <a:srcRect/>
          <a:stretch/>
        </p:blipFill>
        <p:spPr>
          <a:xfrm>
            <a:off x="5367253" y="560586"/>
            <a:ext cx="6282531" cy="5289853"/>
          </a:xfrm>
          <a:prstGeom prst="rect">
            <a:avLst/>
          </a:prstGeom>
          <a:noFill/>
          <a:ln>
            <a:noFill/>
          </a:ln>
        </p:spPr>
      </p:pic>
      <p:pic>
        <p:nvPicPr>
          <p:cNvPr id="198" name="Google Shape;198;p22"/>
          <p:cNvPicPr preferRelativeResize="0"/>
          <p:nvPr/>
        </p:nvPicPr>
        <p:blipFill rotWithShape="1">
          <a:blip r:embed="rId6">
            <a:alphaModFix/>
          </a:blip>
          <a:srcRect/>
          <a:stretch/>
        </p:blipFill>
        <p:spPr>
          <a:xfrm>
            <a:off x="4838456" y="1575253"/>
            <a:ext cx="7265137" cy="3627706"/>
          </a:xfrm>
          <a:prstGeom prst="rect">
            <a:avLst/>
          </a:prstGeom>
          <a:noFill/>
          <a:ln>
            <a:noFill/>
          </a:ln>
        </p:spPr>
      </p:pic>
      <p:sp>
        <p:nvSpPr>
          <p:cNvPr id="199" name="Google Shape;199;p22"/>
          <p:cNvSpPr txBox="1"/>
          <p:nvPr/>
        </p:nvSpPr>
        <p:spPr>
          <a:xfrm>
            <a:off x="575250" y="2572450"/>
            <a:ext cx="3895200" cy="1447800"/>
          </a:xfrm>
          <a:prstGeom prst="rect">
            <a:avLst/>
          </a:prstGeom>
          <a:noFill/>
          <a:ln>
            <a:noFill/>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US" sz="2000">
                <a:solidFill>
                  <a:schemeClr val="dk1"/>
                </a:solidFill>
                <a:latin typeface="Quattrocento Sans"/>
                <a:ea typeface="Quattrocento Sans"/>
                <a:cs typeface="Quattrocento Sans"/>
                <a:sym typeface="Quattrocento Sans"/>
              </a:rPr>
              <a:t>Relationships</a:t>
            </a:r>
            <a:endParaRPr sz="2000">
              <a:solidFill>
                <a:schemeClr val="dk1"/>
              </a:solidFill>
              <a:latin typeface="Quattrocento Sans"/>
              <a:ea typeface="Quattrocento Sans"/>
              <a:cs typeface="Quattrocento Sans"/>
              <a:sym typeface="Quattrocento Sans"/>
            </a:endParaRPr>
          </a:p>
          <a:p>
            <a:pPr marL="285750" lvl="0" indent="-158750" algn="l" rtl="0">
              <a:lnSpc>
                <a:spcPct val="80000"/>
              </a:lnSpc>
              <a:spcBef>
                <a:spcPts val="400"/>
              </a:spcBef>
              <a:spcAft>
                <a:spcPts val="0"/>
              </a:spcAft>
              <a:buClr>
                <a:srgbClr val="4C3282"/>
              </a:buClr>
              <a:buSzPts val="1600"/>
              <a:buFont typeface="Twentieth Century"/>
              <a:buChar char="●"/>
            </a:pPr>
            <a:r>
              <a:rPr lang="en-US" sz="1600">
                <a:solidFill>
                  <a:schemeClr val="dk1"/>
                </a:solidFill>
                <a:latin typeface="Quattrocento Sans"/>
                <a:ea typeface="Quattrocento Sans"/>
                <a:cs typeface="Quattrocento Sans"/>
                <a:sym typeface="Quattrocento Sans"/>
              </a:rPr>
              <a:t>Social media graphs</a:t>
            </a:r>
            <a:endParaRPr sz="1600">
              <a:solidFill>
                <a:schemeClr val="dk1"/>
              </a:solidFill>
              <a:latin typeface="Quattrocento Sans"/>
              <a:ea typeface="Quattrocento Sans"/>
              <a:cs typeface="Quattrocento Sans"/>
              <a:sym typeface="Quattrocento Sans"/>
            </a:endParaRPr>
          </a:p>
          <a:p>
            <a:pPr marL="457200" lvl="1" indent="-133350" algn="l" rtl="0">
              <a:lnSpc>
                <a:spcPct val="80000"/>
              </a:lnSpc>
              <a:spcBef>
                <a:spcPts val="0"/>
              </a:spcBef>
              <a:spcAft>
                <a:spcPts val="0"/>
              </a:spcAft>
              <a:buClr>
                <a:srgbClr val="B6A479"/>
              </a:buClr>
              <a:buSzPts val="1200"/>
              <a:buFont typeface="Quattrocento Sans"/>
              <a:buChar char="○"/>
            </a:pPr>
            <a:r>
              <a:rPr lang="en-US" sz="1200">
                <a:solidFill>
                  <a:schemeClr val="dk1"/>
                </a:solidFill>
                <a:latin typeface="Quattrocento Sans"/>
                <a:ea typeface="Quattrocento Sans"/>
                <a:cs typeface="Quattrocento Sans"/>
                <a:sym typeface="Quattrocento Sans"/>
              </a:rPr>
              <a:t>Vertices are accounts, edges are follower relationships</a:t>
            </a:r>
            <a:endParaRPr sz="1200">
              <a:solidFill>
                <a:schemeClr val="dk1"/>
              </a:solidFill>
              <a:latin typeface="Quattrocento Sans"/>
              <a:ea typeface="Quattrocento Sans"/>
              <a:cs typeface="Quattrocento Sans"/>
              <a:sym typeface="Quattrocento Sans"/>
            </a:endParaRPr>
          </a:p>
          <a:p>
            <a:pPr marL="285750" lvl="0" indent="-158750" algn="l" rtl="0">
              <a:lnSpc>
                <a:spcPct val="80000"/>
              </a:lnSpc>
              <a:spcBef>
                <a:spcPts val="1000"/>
              </a:spcBef>
              <a:spcAft>
                <a:spcPts val="0"/>
              </a:spcAft>
              <a:buClr>
                <a:srgbClr val="4C3282"/>
              </a:buClr>
              <a:buSzPts val="1600"/>
              <a:buFont typeface="Twentieth Century"/>
              <a:buChar char="●"/>
            </a:pPr>
            <a:r>
              <a:rPr lang="en-US" sz="1600">
                <a:solidFill>
                  <a:schemeClr val="dk1"/>
                </a:solidFill>
                <a:latin typeface="Quattrocento Sans"/>
                <a:ea typeface="Quattrocento Sans"/>
                <a:cs typeface="Quattrocento Sans"/>
                <a:sym typeface="Quattrocento Sans"/>
              </a:rPr>
              <a:t>Traffic</a:t>
            </a:r>
            <a:endParaRPr sz="1600">
              <a:solidFill>
                <a:schemeClr val="dk1"/>
              </a:solidFill>
              <a:latin typeface="Quattrocento Sans"/>
              <a:ea typeface="Quattrocento Sans"/>
              <a:cs typeface="Quattrocento Sans"/>
              <a:sym typeface="Quattrocento Sans"/>
            </a:endParaRPr>
          </a:p>
          <a:p>
            <a:pPr marL="457200" lvl="1" indent="-133350" algn="l" rtl="0">
              <a:lnSpc>
                <a:spcPct val="80000"/>
              </a:lnSpc>
              <a:spcBef>
                <a:spcPts val="0"/>
              </a:spcBef>
              <a:spcAft>
                <a:spcPts val="0"/>
              </a:spcAft>
              <a:buClr>
                <a:srgbClr val="B6A479"/>
              </a:buClr>
              <a:buSzPts val="1200"/>
              <a:buFont typeface="Quattrocento Sans"/>
              <a:buChar char="○"/>
            </a:pPr>
            <a:r>
              <a:rPr lang="en-US" sz="1200">
                <a:solidFill>
                  <a:schemeClr val="dk1"/>
                </a:solidFill>
                <a:latin typeface="Quattrocento Sans"/>
                <a:ea typeface="Quattrocento Sans"/>
                <a:cs typeface="Quattrocento Sans"/>
                <a:sym typeface="Quattrocento Sans"/>
              </a:rPr>
              <a:t>Vertices are classes, edges are usage</a:t>
            </a:r>
            <a:endParaRPr sz="1200">
              <a:latin typeface="Quattrocento Sans"/>
              <a:ea typeface="Quattrocento Sans"/>
              <a:cs typeface="Quattrocento Sans"/>
              <a:sym typeface="Quattrocento Sans"/>
            </a:endParaRPr>
          </a:p>
        </p:txBody>
      </p:sp>
      <p:sp>
        <p:nvSpPr>
          <p:cNvPr id="200" name="Google Shape;200;p22"/>
          <p:cNvSpPr txBox="1"/>
          <p:nvPr/>
        </p:nvSpPr>
        <p:spPr>
          <a:xfrm>
            <a:off x="575250" y="4020250"/>
            <a:ext cx="3895200" cy="1269300"/>
          </a:xfrm>
          <a:prstGeom prst="rect">
            <a:avLst/>
          </a:prstGeom>
          <a:noFill/>
          <a:ln>
            <a:noFill/>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US" sz="2000">
                <a:solidFill>
                  <a:schemeClr val="dk1"/>
                </a:solidFill>
                <a:latin typeface="Quattrocento Sans"/>
                <a:ea typeface="Quattrocento Sans"/>
                <a:cs typeface="Quattrocento Sans"/>
                <a:sym typeface="Quattrocento Sans"/>
              </a:rPr>
              <a:t>Influence</a:t>
            </a:r>
            <a:endParaRPr sz="2000">
              <a:solidFill>
                <a:schemeClr val="dk1"/>
              </a:solidFill>
              <a:latin typeface="Quattrocento Sans"/>
              <a:ea typeface="Quattrocento Sans"/>
              <a:cs typeface="Quattrocento Sans"/>
              <a:sym typeface="Quattrocento Sans"/>
            </a:endParaRPr>
          </a:p>
          <a:p>
            <a:pPr marL="285750" lvl="0" indent="-158750" algn="l" rtl="0">
              <a:lnSpc>
                <a:spcPct val="80000"/>
              </a:lnSpc>
              <a:spcBef>
                <a:spcPts val="400"/>
              </a:spcBef>
              <a:spcAft>
                <a:spcPts val="0"/>
              </a:spcAft>
              <a:buClr>
                <a:srgbClr val="4C3282"/>
              </a:buClr>
              <a:buSzPts val="1600"/>
              <a:buFont typeface="Twentieth Century"/>
              <a:buChar char="●"/>
            </a:pPr>
            <a:r>
              <a:rPr lang="en-US" sz="1600">
                <a:solidFill>
                  <a:schemeClr val="dk1"/>
                </a:solidFill>
                <a:latin typeface="Quattrocento Sans"/>
                <a:ea typeface="Quattrocento Sans"/>
                <a:cs typeface="Quattrocento Sans"/>
                <a:sym typeface="Quattrocento Sans"/>
              </a:rPr>
              <a:t>Biology</a:t>
            </a:r>
            <a:endParaRPr sz="1600">
              <a:solidFill>
                <a:schemeClr val="dk1"/>
              </a:solidFill>
              <a:latin typeface="Quattrocento Sans"/>
              <a:ea typeface="Quattrocento Sans"/>
              <a:cs typeface="Quattrocento Sans"/>
              <a:sym typeface="Quattrocento Sans"/>
            </a:endParaRPr>
          </a:p>
          <a:p>
            <a:pPr marL="457200" lvl="1" indent="-133350" algn="l" rtl="0">
              <a:lnSpc>
                <a:spcPct val="80000"/>
              </a:lnSpc>
              <a:spcBef>
                <a:spcPts val="0"/>
              </a:spcBef>
              <a:spcAft>
                <a:spcPts val="0"/>
              </a:spcAft>
              <a:buClr>
                <a:srgbClr val="B6A479"/>
              </a:buClr>
              <a:buSzPts val="1200"/>
              <a:buFont typeface="Quattrocento Sans"/>
              <a:buChar char="○"/>
            </a:pPr>
            <a:r>
              <a:rPr lang="en-US" sz="1200">
                <a:solidFill>
                  <a:schemeClr val="dk1"/>
                </a:solidFill>
                <a:latin typeface="Quattrocento Sans"/>
                <a:ea typeface="Quattrocento Sans"/>
                <a:cs typeface="Quattrocento Sans"/>
                <a:sym typeface="Quattrocento Sans"/>
              </a:rPr>
              <a:t>Vertices are cancer cell desinations, edges are migration paths</a:t>
            </a:r>
            <a:endParaRPr sz="1200">
              <a:solidFill>
                <a:schemeClr val="dk1"/>
              </a:solidFill>
              <a:latin typeface="Quattrocento Sans"/>
              <a:ea typeface="Quattrocento Sans"/>
              <a:cs typeface="Quattrocento Sans"/>
              <a:sym typeface="Quattrocento Sans"/>
            </a:endParaRPr>
          </a:p>
          <a:p>
            <a:pPr marL="128016" lvl="1" indent="0" algn="l" rtl="0">
              <a:lnSpc>
                <a:spcPct val="90000"/>
              </a:lnSpc>
              <a:spcBef>
                <a:spcPts val="1000"/>
              </a:spcBef>
              <a:spcAft>
                <a:spcPts val="0"/>
              </a:spcAft>
              <a:buClr>
                <a:schemeClr val="dk1"/>
              </a:buClr>
              <a:buSzPts val="1100"/>
              <a:buFont typeface="Arial"/>
              <a:buNone/>
            </a:pPr>
            <a:endParaRPr sz="1200">
              <a:latin typeface="Quattrocento Sans"/>
              <a:ea typeface="Quattrocento Sans"/>
              <a:cs typeface="Quattrocento Sans"/>
              <a:sym typeface="Quattrocento Sans"/>
            </a:endParaRPr>
          </a:p>
        </p:txBody>
      </p:sp>
      <p:sp>
        <p:nvSpPr>
          <p:cNvPr id="201" name="Google Shape;201;p22"/>
          <p:cNvSpPr txBox="1"/>
          <p:nvPr/>
        </p:nvSpPr>
        <p:spPr>
          <a:xfrm>
            <a:off x="575250" y="5007700"/>
            <a:ext cx="3000000" cy="2232900"/>
          </a:xfrm>
          <a:prstGeom prst="rect">
            <a:avLst/>
          </a:prstGeom>
          <a:noFill/>
          <a:ln>
            <a:noFill/>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US" sz="2000">
                <a:solidFill>
                  <a:schemeClr val="dk1"/>
                </a:solidFill>
                <a:latin typeface="Quattrocento Sans"/>
                <a:ea typeface="Quattrocento Sans"/>
                <a:cs typeface="Quattrocento Sans"/>
                <a:sym typeface="Quattrocento Sans"/>
              </a:rPr>
              <a:t>Related topics</a:t>
            </a:r>
            <a:endParaRPr sz="2000">
              <a:solidFill>
                <a:schemeClr val="dk1"/>
              </a:solidFill>
              <a:latin typeface="Quattrocento Sans"/>
              <a:ea typeface="Quattrocento Sans"/>
              <a:cs typeface="Quattrocento Sans"/>
              <a:sym typeface="Quattrocento Sans"/>
            </a:endParaRPr>
          </a:p>
          <a:p>
            <a:pPr marL="285750" lvl="0" indent="-158750" algn="l" rtl="0">
              <a:lnSpc>
                <a:spcPct val="80000"/>
              </a:lnSpc>
              <a:spcBef>
                <a:spcPts val="400"/>
              </a:spcBef>
              <a:spcAft>
                <a:spcPts val="0"/>
              </a:spcAft>
              <a:buClr>
                <a:srgbClr val="4C3282"/>
              </a:buClr>
              <a:buSzPts val="1600"/>
              <a:buFont typeface="Twentieth Century"/>
              <a:buChar char="●"/>
            </a:pPr>
            <a:r>
              <a:rPr lang="en-US" sz="1600">
                <a:solidFill>
                  <a:schemeClr val="dk1"/>
                </a:solidFill>
                <a:latin typeface="Quattrocento Sans"/>
                <a:ea typeface="Quattrocento Sans"/>
                <a:cs typeface="Quattrocento Sans"/>
                <a:sym typeface="Quattrocento Sans"/>
              </a:rPr>
              <a:t>Web Page Ranking</a:t>
            </a:r>
            <a:endParaRPr sz="1600">
              <a:solidFill>
                <a:schemeClr val="dk1"/>
              </a:solidFill>
              <a:latin typeface="Quattrocento Sans"/>
              <a:ea typeface="Quattrocento Sans"/>
              <a:cs typeface="Quattrocento Sans"/>
              <a:sym typeface="Quattrocento Sans"/>
            </a:endParaRPr>
          </a:p>
          <a:p>
            <a:pPr marL="457200" lvl="1" indent="-133350" algn="l" rtl="0">
              <a:lnSpc>
                <a:spcPct val="80000"/>
              </a:lnSpc>
              <a:spcBef>
                <a:spcPts val="0"/>
              </a:spcBef>
              <a:spcAft>
                <a:spcPts val="0"/>
              </a:spcAft>
              <a:buClr>
                <a:srgbClr val="B6A479"/>
              </a:buClr>
              <a:buSzPts val="1200"/>
              <a:buFont typeface="Quattrocento Sans"/>
              <a:buChar char="○"/>
            </a:pPr>
            <a:r>
              <a:rPr lang="en-US" sz="1200">
                <a:solidFill>
                  <a:schemeClr val="dk1"/>
                </a:solidFill>
                <a:latin typeface="Quattrocento Sans"/>
                <a:ea typeface="Quattrocento Sans"/>
                <a:cs typeface="Quattrocento Sans"/>
                <a:sym typeface="Quattrocento Sans"/>
              </a:rPr>
              <a:t>Vertices are web pages, edges are hyperlinks</a:t>
            </a:r>
            <a:endParaRPr sz="1200">
              <a:solidFill>
                <a:schemeClr val="dk1"/>
              </a:solidFill>
              <a:latin typeface="Quattrocento Sans"/>
              <a:ea typeface="Quattrocento Sans"/>
              <a:cs typeface="Quattrocento Sans"/>
              <a:sym typeface="Quattrocento Sans"/>
            </a:endParaRPr>
          </a:p>
          <a:p>
            <a:pPr marL="285750" lvl="0" indent="-158750" algn="l" rtl="0">
              <a:lnSpc>
                <a:spcPct val="80000"/>
              </a:lnSpc>
              <a:spcBef>
                <a:spcPts val="1000"/>
              </a:spcBef>
              <a:spcAft>
                <a:spcPts val="0"/>
              </a:spcAft>
              <a:buClr>
                <a:srgbClr val="4C3282"/>
              </a:buClr>
              <a:buSzPts val="1600"/>
              <a:buFont typeface="Twentieth Century"/>
              <a:buChar char="●"/>
            </a:pPr>
            <a:r>
              <a:rPr lang="en-US" sz="1600">
                <a:solidFill>
                  <a:schemeClr val="dk1"/>
                </a:solidFill>
                <a:latin typeface="Quattrocento Sans"/>
                <a:ea typeface="Quattrocento Sans"/>
                <a:cs typeface="Quattrocento Sans"/>
                <a:sym typeface="Quattrocento Sans"/>
              </a:rPr>
              <a:t>Wikipedia</a:t>
            </a:r>
            <a:endParaRPr sz="1600">
              <a:solidFill>
                <a:schemeClr val="dk1"/>
              </a:solidFill>
              <a:latin typeface="Quattrocento Sans"/>
              <a:ea typeface="Quattrocento Sans"/>
              <a:cs typeface="Quattrocento Sans"/>
              <a:sym typeface="Quattrocento Sans"/>
            </a:endParaRPr>
          </a:p>
          <a:p>
            <a:pPr marL="457200" lvl="1" indent="-133350" algn="l" rtl="0">
              <a:lnSpc>
                <a:spcPct val="80000"/>
              </a:lnSpc>
              <a:spcBef>
                <a:spcPts val="0"/>
              </a:spcBef>
              <a:spcAft>
                <a:spcPts val="0"/>
              </a:spcAft>
              <a:buClr>
                <a:srgbClr val="B6A479"/>
              </a:buClr>
              <a:buSzPts val="1200"/>
              <a:buFont typeface="Quattrocento Sans"/>
              <a:buChar char="○"/>
            </a:pPr>
            <a:r>
              <a:rPr lang="en-US" sz="1200">
                <a:solidFill>
                  <a:schemeClr val="dk1"/>
                </a:solidFill>
                <a:latin typeface="Quattrocento Sans"/>
                <a:ea typeface="Quattrocento Sans"/>
                <a:cs typeface="Quattrocento Sans"/>
                <a:sym typeface="Quattrocento Sans"/>
              </a:rPr>
              <a:t>Vertices are articles, edges are links</a:t>
            </a:r>
            <a:endParaRPr sz="1200">
              <a:solidFill>
                <a:schemeClr val="dk1"/>
              </a:solidFill>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1200">
              <a:solidFill>
                <a:schemeClr val="dk1"/>
              </a:solidFill>
              <a:latin typeface="Quattrocento Sans"/>
              <a:ea typeface="Quattrocento Sans"/>
              <a:cs typeface="Quattrocento Sans"/>
              <a:sym typeface="Quattrocento Sans"/>
            </a:endParaRPr>
          </a:p>
          <a:p>
            <a:pPr marL="128016" lvl="1" indent="0" algn="l" rtl="0">
              <a:lnSpc>
                <a:spcPct val="90000"/>
              </a:lnSpc>
              <a:spcBef>
                <a:spcPts val="600"/>
              </a:spcBef>
              <a:spcAft>
                <a:spcPts val="0"/>
              </a:spcAft>
              <a:buNone/>
            </a:pPr>
            <a:endParaRPr sz="1600">
              <a:solidFill>
                <a:schemeClr val="dk1"/>
              </a:solidFill>
              <a:latin typeface="Quattrocento Sans"/>
              <a:ea typeface="Quattrocento Sans"/>
              <a:cs typeface="Quattrocento Sans"/>
              <a:sym typeface="Quattrocento Sans"/>
            </a:endParaRPr>
          </a:p>
          <a:p>
            <a:pPr marL="128016" lvl="1" indent="0" algn="l" rtl="0">
              <a:lnSpc>
                <a:spcPct val="90000"/>
              </a:lnSpc>
              <a:spcBef>
                <a:spcPts val="600"/>
              </a:spcBef>
              <a:spcAft>
                <a:spcPts val="0"/>
              </a:spcAft>
              <a:buNone/>
            </a:pPr>
            <a:endParaRPr sz="1200">
              <a:latin typeface="Quattrocento Sans"/>
              <a:ea typeface="Quattrocento Sans"/>
              <a:cs typeface="Quattrocento Sans"/>
              <a:sym typeface="Quattrocento Sans"/>
            </a:endParaRPr>
          </a:p>
        </p:txBody>
      </p:sp>
      <p:sp>
        <p:nvSpPr>
          <p:cNvPr id="202" name="Google Shape;202;p22"/>
          <p:cNvSpPr txBox="1"/>
          <p:nvPr/>
        </p:nvSpPr>
        <p:spPr>
          <a:xfrm>
            <a:off x="3833150" y="5901863"/>
            <a:ext cx="9588000" cy="705000"/>
          </a:xfrm>
          <a:prstGeom prst="rect">
            <a:avLst/>
          </a:prstGeom>
          <a:noFill/>
          <a:ln>
            <a:noFill/>
          </a:ln>
        </p:spPr>
        <p:txBody>
          <a:bodyPr spcFirstLastPara="1" wrap="square" lIns="91425" tIns="91425" rIns="91425" bIns="91425" anchor="ctr" anchorCtr="0">
            <a:spAutoFit/>
          </a:bodyPr>
          <a:lstStyle/>
          <a:p>
            <a:pPr marL="128016" lvl="1" indent="0" algn="l" rtl="0">
              <a:lnSpc>
                <a:spcPct val="90000"/>
              </a:lnSpc>
              <a:spcBef>
                <a:spcPts val="600"/>
              </a:spcBef>
              <a:spcAft>
                <a:spcPts val="0"/>
              </a:spcAft>
              <a:buClr>
                <a:schemeClr val="dk1"/>
              </a:buClr>
              <a:buSzPts val="1100"/>
              <a:buFont typeface="Arial"/>
              <a:buNone/>
            </a:pPr>
            <a:r>
              <a:rPr lang="en-US" sz="1600">
                <a:solidFill>
                  <a:schemeClr val="dk1"/>
                </a:solidFill>
                <a:latin typeface="Quattrocento Sans"/>
                <a:ea typeface="Quattrocento Sans"/>
                <a:cs typeface="Quattrocento Sans"/>
                <a:sym typeface="Quattrocento Sans"/>
              </a:rPr>
              <a:t>And so many more!!</a:t>
            </a:r>
            <a:endParaRPr sz="1600">
              <a:solidFill>
                <a:schemeClr val="dk1"/>
              </a:solidFill>
              <a:latin typeface="Quattrocento Sans"/>
              <a:ea typeface="Quattrocento Sans"/>
              <a:cs typeface="Quattrocento Sans"/>
              <a:sym typeface="Quattrocento Sans"/>
            </a:endParaRPr>
          </a:p>
          <a:p>
            <a:pPr marL="128016" lvl="1" indent="0" algn="l" rtl="0">
              <a:lnSpc>
                <a:spcPct val="90000"/>
              </a:lnSpc>
              <a:spcBef>
                <a:spcPts val="600"/>
              </a:spcBef>
              <a:spcAft>
                <a:spcPts val="0"/>
              </a:spcAft>
              <a:buClr>
                <a:schemeClr val="dk1"/>
              </a:buClr>
              <a:buSzPts val="1100"/>
              <a:buFont typeface="Arial"/>
              <a:buNone/>
            </a:pPr>
            <a:r>
              <a:rPr lang="en-US" sz="1600" u="sng">
                <a:solidFill>
                  <a:schemeClr val="hlink"/>
                </a:solidFill>
                <a:latin typeface="Quattrocento Sans"/>
                <a:ea typeface="Quattrocento Sans"/>
                <a:cs typeface="Quattrocento Sans"/>
                <a:sym typeface="Quattrocento Sans"/>
                <a:hlinkClick r:id="rId7"/>
              </a:rPr>
              <a:t>www.allthingsgraphed.com</a:t>
            </a:r>
            <a:r>
              <a:rPr lang="en-US" sz="1600">
                <a:solidFill>
                  <a:schemeClr val="dk1"/>
                </a:solidFill>
                <a:latin typeface="Quattrocento Sans"/>
                <a:ea typeface="Quattrocento Sans"/>
                <a:cs typeface="Quattrocento Sans"/>
                <a:sym typeface="Quattrocento Sans"/>
              </a:rPr>
              <a:t> </a:t>
            </a:r>
            <a:endParaRPr>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500"/>
                                        <p:tgtEl>
                                          <p:spTgt spid="194"/>
                                        </p:tgtEl>
                                      </p:cBhvr>
                                    </p:animEffect>
                                  </p:childTnLst>
                                </p:cTn>
                              </p:par>
                              <p:par>
                                <p:cTn id="8" presetID="10" presetClass="entr" presetSubtype="0" fill="hold" nodeType="with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fade">
                                      <p:cBhvr>
                                        <p:cTn id="10" dur="500"/>
                                        <p:tgtEl>
                                          <p:spTgt spid="19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9"/>
                                        </p:tgtEl>
                                        <p:attrNameLst>
                                          <p:attrName>style.visibility</p:attrName>
                                        </p:attrNameLst>
                                      </p:cBhvr>
                                      <p:to>
                                        <p:strVal val="visible"/>
                                      </p:to>
                                    </p:set>
                                    <p:animEffect transition="in" filter="fade">
                                      <p:cBhvr>
                                        <p:cTn id="15" dur="1000"/>
                                        <p:tgtEl>
                                          <p:spTgt spid="199"/>
                                        </p:tgtEl>
                                      </p:cBhvr>
                                    </p:animEffect>
                                  </p:childTnLst>
                                </p:cTn>
                              </p:par>
                              <p:par>
                                <p:cTn id="16" presetID="10" presetClass="entr" presetSubtype="0" fill="hold" nodeType="withEffect">
                                  <p:stCondLst>
                                    <p:cond delay="0"/>
                                  </p:stCondLst>
                                  <p:childTnLst>
                                    <p:set>
                                      <p:cBhvr>
                                        <p:cTn id="17" dur="1" fill="hold">
                                          <p:stCondLst>
                                            <p:cond delay="0"/>
                                          </p:stCondLst>
                                        </p:cTn>
                                        <p:tgtEl>
                                          <p:spTgt spid="196"/>
                                        </p:tgtEl>
                                        <p:attrNameLst>
                                          <p:attrName>style.visibility</p:attrName>
                                        </p:attrNameLst>
                                      </p:cBhvr>
                                      <p:to>
                                        <p:strVal val="visible"/>
                                      </p:to>
                                    </p:set>
                                    <p:animEffect transition="in" filter="fade">
                                      <p:cBhvr>
                                        <p:cTn id="18" dur="500"/>
                                        <p:tgtEl>
                                          <p:spTgt spid="19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0"/>
                                        </p:tgtEl>
                                        <p:attrNameLst>
                                          <p:attrName>style.visibility</p:attrName>
                                        </p:attrNameLst>
                                      </p:cBhvr>
                                      <p:to>
                                        <p:strVal val="visible"/>
                                      </p:to>
                                    </p:set>
                                    <p:animEffect transition="in" filter="fade">
                                      <p:cBhvr>
                                        <p:cTn id="23" dur="1000"/>
                                        <p:tgtEl>
                                          <p:spTgt spid="200"/>
                                        </p:tgtEl>
                                      </p:cBhvr>
                                    </p:animEffect>
                                  </p:childTnLst>
                                </p:cTn>
                              </p:par>
                              <p:par>
                                <p:cTn id="24" presetID="10" presetClass="entr" presetSubtype="0" fill="hold" nodeType="withEffect">
                                  <p:stCondLst>
                                    <p:cond delay="0"/>
                                  </p:stCondLst>
                                  <p:childTnLst>
                                    <p:set>
                                      <p:cBhvr>
                                        <p:cTn id="25" dur="1" fill="hold">
                                          <p:stCondLst>
                                            <p:cond delay="0"/>
                                          </p:stCondLst>
                                        </p:cTn>
                                        <p:tgtEl>
                                          <p:spTgt spid="197"/>
                                        </p:tgtEl>
                                        <p:attrNameLst>
                                          <p:attrName>style.visibility</p:attrName>
                                        </p:attrNameLst>
                                      </p:cBhvr>
                                      <p:to>
                                        <p:strVal val="visible"/>
                                      </p:to>
                                    </p:set>
                                    <p:animEffect transition="in" filter="fade">
                                      <p:cBhvr>
                                        <p:cTn id="26" dur="500"/>
                                        <p:tgtEl>
                                          <p:spTgt spid="19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1"/>
                                        </p:tgtEl>
                                        <p:attrNameLst>
                                          <p:attrName>style.visibility</p:attrName>
                                        </p:attrNameLst>
                                      </p:cBhvr>
                                      <p:to>
                                        <p:strVal val="visible"/>
                                      </p:to>
                                    </p:set>
                                    <p:animEffect transition="in" filter="fade">
                                      <p:cBhvr>
                                        <p:cTn id="31" dur="400"/>
                                        <p:tgtEl>
                                          <p:spTgt spid="201"/>
                                        </p:tgtEl>
                                      </p:cBhvr>
                                    </p:animEffect>
                                  </p:childTnLst>
                                </p:cTn>
                              </p:par>
                              <p:par>
                                <p:cTn id="32" presetID="10" presetClass="entr" presetSubtype="0" fill="hold" nodeType="withEffect">
                                  <p:stCondLst>
                                    <p:cond delay="0"/>
                                  </p:stCondLst>
                                  <p:childTnLst>
                                    <p:set>
                                      <p:cBhvr>
                                        <p:cTn id="33" dur="1" fill="hold">
                                          <p:stCondLst>
                                            <p:cond delay="0"/>
                                          </p:stCondLst>
                                        </p:cTn>
                                        <p:tgtEl>
                                          <p:spTgt spid="198"/>
                                        </p:tgtEl>
                                        <p:attrNameLst>
                                          <p:attrName>style.visibility</p:attrName>
                                        </p:attrNameLst>
                                      </p:cBhvr>
                                      <p:to>
                                        <p:strVal val="visible"/>
                                      </p:to>
                                    </p:set>
                                    <p:animEffect transition="in" filter="fade">
                                      <p:cBhvr>
                                        <p:cTn id="34" dur="500"/>
                                        <p:tgtEl>
                                          <p:spTgt spid="19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2"/>
                                        </p:tgtEl>
                                        <p:attrNameLst>
                                          <p:attrName>style.visibility</p:attrName>
                                        </p:attrNameLst>
                                      </p:cBhvr>
                                      <p:to>
                                        <p:strVal val="visible"/>
                                      </p:to>
                                    </p:set>
                                    <p:animEffect transition="in" filter="fade">
                                      <p:cBhvr>
                                        <p:cTn id="39" dur="10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2"/>
          <p:cNvSpPr/>
          <p:nvPr/>
        </p:nvSpPr>
        <p:spPr>
          <a:xfrm>
            <a:off x="5189239" y="4162363"/>
            <a:ext cx="2746180" cy="926864"/>
          </a:xfrm>
          <a:prstGeom prst="rect">
            <a:avLst/>
          </a:prstGeom>
          <a:solidFill>
            <a:srgbClr val="4C32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DIRECTED ACYCLIC GRAPH</a:t>
            </a:r>
            <a:endParaRPr dirty="0"/>
          </a:p>
        </p:txBody>
      </p:sp>
      <p:sp>
        <p:nvSpPr>
          <p:cNvPr id="738" name="Google Shape;738;p4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Can We Always Topo Sort a Graph?</a:t>
            </a:r>
            <a:endParaRPr/>
          </a:p>
        </p:txBody>
      </p:sp>
      <p:sp>
        <p:nvSpPr>
          <p:cNvPr id="739" name="Google Shape;739;p42"/>
          <p:cNvSpPr txBox="1">
            <a:spLocks noGrp="1"/>
          </p:cNvSpPr>
          <p:nvPr>
            <p:ph type="body" idx="1"/>
          </p:nvPr>
        </p:nvSpPr>
        <p:spPr>
          <a:xfrm>
            <a:off x="728263" y="1082092"/>
            <a:ext cx="11033976" cy="55782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dirty="0"/>
              <a:t>Can you topologically sort this graph?</a:t>
            </a:r>
            <a:br>
              <a:rPr lang="en-US" dirty="0"/>
            </a:br>
            <a:br>
              <a:rPr lang="en-US" dirty="0"/>
            </a:br>
            <a:br>
              <a:rPr lang="en-US" dirty="0"/>
            </a:br>
            <a:br>
              <a:rPr lang="en-US" dirty="0"/>
            </a:br>
            <a:br>
              <a:rPr lang="en-US" dirty="0"/>
            </a:br>
            <a:r>
              <a:rPr lang="en-US" dirty="0"/>
              <a:t>A graph has a topological ordering if it is a DAG</a:t>
            </a:r>
            <a:endParaRPr dirty="0"/>
          </a:p>
          <a:p>
            <a:pPr marL="265176" lvl="1" indent="-137159" algn="l" rtl="0">
              <a:lnSpc>
                <a:spcPct val="90000"/>
              </a:lnSpc>
              <a:spcBef>
                <a:spcPts val="400"/>
              </a:spcBef>
              <a:spcAft>
                <a:spcPts val="0"/>
              </a:spcAft>
              <a:buSzPts val="1800"/>
              <a:buChar char="○"/>
            </a:pPr>
            <a:r>
              <a:rPr lang="en-US" dirty="0"/>
              <a:t>But a DAG can have multiple orderings</a:t>
            </a:r>
            <a:endParaRPr dirty="0"/>
          </a:p>
        </p:txBody>
      </p:sp>
      <p:grpSp>
        <p:nvGrpSpPr>
          <p:cNvPr id="740" name="Google Shape;740;p42"/>
          <p:cNvGrpSpPr/>
          <p:nvPr/>
        </p:nvGrpSpPr>
        <p:grpSpPr>
          <a:xfrm>
            <a:off x="3078398" y="1631817"/>
            <a:ext cx="2875175" cy="1041443"/>
            <a:chOff x="2408665" y="1614144"/>
            <a:chExt cx="2156435" cy="781102"/>
          </a:xfrm>
        </p:grpSpPr>
        <p:sp>
          <p:nvSpPr>
            <p:cNvPr id="741" name="Google Shape;741;p42"/>
            <p:cNvSpPr/>
            <p:nvPr/>
          </p:nvSpPr>
          <p:spPr>
            <a:xfrm>
              <a:off x="2408665" y="2147410"/>
              <a:ext cx="781800" cy="236700"/>
            </a:xfrm>
            <a:prstGeom prst="rect">
              <a:avLst/>
            </a:prstGeom>
            <a:solidFill>
              <a:srgbClr val="E6DAFF"/>
            </a:solidFill>
            <a:ln w="28575" cap="flat" cmpd="sng">
              <a:solidFill>
                <a:srgbClr val="A4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dirty="0">
                  <a:solidFill>
                    <a:schemeClr val="dk1"/>
                  </a:solidFill>
                  <a:latin typeface="Calibri"/>
                  <a:ea typeface="Calibri"/>
                  <a:cs typeface="Calibri"/>
                  <a:sym typeface="Calibri"/>
                </a:rPr>
                <a:t>CSC003</a:t>
              </a:r>
              <a:endParaRPr lang="en-US" sz="1600" dirty="0"/>
            </a:p>
          </p:txBody>
        </p:sp>
        <p:sp>
          <p:nvSpPr>
            <p:cNvPr id="742" name="Google Shape;742;p42"/>
            <p:cNvSpPr/>
            <p:nvPr/>
          </p:nvSpPr>
          <p:spPr>
            <a:xfrm>
              <a:off x="3108232" y="1614144"/>
              <a:ext cx="781800" cy="236700"/>
            </a:xfrm>
            <a:prstGeom prst="rect">
              <a:avLst/>
            </a:prstGeom>
            <a:solidFill>
              <a:srgbClr val="E6DAFF"/>
            </a:solidFill>
            <a:ln w="28575" cap="flat" cmpd="sng">
              <a:solidFill>
                <a:srgbClr val="A4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dirty="0">
                  <a:solidFill>
                    <a:schemeClr val="dk1"/>
                  </a:solidFill>
                  <a:latin typeface="Calibri"/>
                  <a:ea typeface="Calibri"/>
                  <a:cs typeface="Calibri"/>
                  <a:sym typeface="Calibri"/>
                </a:rPr>
                <a:t>CSC001</a:t>
              </a:r>
              <a:endParaRPr dirty="0"/>
            </a:p>
          </p:txBody>
        </p:sp>
        <p:sp>
          <p:nvSpPr>
            <p:cNvPr id="743" name="Google Shape;743;p42"/>
            <p:cNvSpPr/>
            <p:nvPr/>
          </p:nvSpPr>
          <p:spPr>
            <a:xfrm>
              <a:off x="3783300" y="2158546"/>
              <a:ext cx="781800" cy="236700"/>
            </a:xfrm>
            <a:prstGeom prst="rect">
              <a:avLst/>
            </a:prstGeom>
            <a:solidFill>
              <a:srgbClr val="E6DAFF"/>
            </a:solidFill>
            <a:ln w="28575" cap="flat" cmpd="sng">
              <a:solidFill>
                <a:srgbClr val="A4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dirty="0">
                  <a:solidFill>
                    <a:schemeClr val="dk1"/>
                  </a:solidFill>
                  <a:latin typeface="Calibri"/>
                  <a:ea typeface="Calibri"/>
                  <a:cs typeface="Calibri"/>
                  <a:sym typeface="Calibri"/>
                </a:rPr>
                <a:t>CSC002</a:t>
              </a:r>
              <a:endParaRPr lang="en-US" sz="1600" dirty="0"/>
            </a:p>
          </p:txBody>
        </p:sp>
        <p:cxnSp>
          <p:nvCxnSpPr>
            <p:cNvPr id="744" name="Google Shape;744;p42"/>
            <p:cNvCxnSpPr>
              <a:stCxn id="741" idx="0"/>
              <a:endCxn id="742" idx="1"/>
            </p:cNvCxnSpPr>
            <p:nvPr/>
          </p:nvCxnSpPr>
          <p:spPr>
            <a:xfrm rot="10800000" flipH="1">
              <a:off x="2799565" y="1732510"/>
              <a:ext cx="308700" cy="414900"/>
            </a:xfrm>
            <a:prstGeom prst="straightConnector1">
              <a:avLst/>
            </a:prstGeom>
            <a:noFill/>
            <a:ln w="28575" cap="flat" cmpd="sng">
              <a:solidFill>
                <a:srgbClr val="A48DD3"/>
              </a:solidFill>
              <a:prstDash val="solid"/>
              <a:round/>
              <a:headEnd type="none" w="sm" len="sm"/>
              <a:tailEnd type="triangle" w="lg" len="lg"/>
            </a:ln>
          </p:spPr>
        </p:cxnSp>
        <p:cxnSp>
          <p:nvCxnSpPr>
            <p:cNvPr id="745" name="Google Shape;745;p42"/>
            <p:cNvCxnSpPr>
              <a:stCxn id="742" idx="3"/>
              <a:endCxn id="743" idx="0"/>
            </p:cNvCxnSpPr>
            <p:nvPr/>
          </p:nvCxnSpPr>
          <p:spPr>
            <a:xfrm>
              <a:off x="3890032" y="1732494"/>
              <a:ext cx="284100" cy="426000"/>
            </a:xfrm>
            <a:prstGeom prst="straightConnector1">
              <a:avLst/>
            </a:prstGeom>
            <a:noFill/>
            <a:ln w="28575" cap="flat" cmpd="sng">
              <a:solidFill>
                <a:srgbClr val="A48DD3"/>
              </a:solidFill>
              <a:prstDash val="solid"/>
              <a:round/>
              <a:headEnd type="none" w="sm" len="sm"/>
              <a:tailEnd type="triangle" w="lg" len="lg"/>
            </a:ln>
          </p:spPr>
        </p:cxnSp>
        <p:cxnSp>
          <p:nvCxnSpPr>
            <p:cNvPr id="746" name="Google Shape;746;p42"/>
            <p:cNvCxnSpPr>
              <a:stCxn id="743" idx="2"/>
              <a:endCxn id="741" idx="2"/>
            </p:cNvCxnSpPr>
            <p:nvPr/>
          </p:nvCxnSpPr>
          <p:spPr>
            <a:xfrm rot="5400000" flipH="1">
              <a:off x="3481350" y="1702396"/>
              <a:ext cx="11100" cy="1374600"/>
            </a:xfrm>
            <a:prstGeom prst="curvedConnector3">
              <a:avLst>
                <a:gd name="adj1" fmla="val 333121"/>
              </a:avLst>
            </a:prstGeom>
            <a:noFill/>
            <a:ln w="28575" cap="flat" cmpd="sng">
              <a:solidFill>
                <a:srgbClr val="A48DD3"/>
              </a:solidFill>
              <a:prstDash val="solid"/>
              <a:round/>
              <a:headEnd type="none" w="sm" len="sm"/>
              <a:tailEnd type="triangle" w="lg" len="lg"/>
            </a:ln>
          </p:spPr>
        </p:cxnSp>
      </p:grpSp>
      <p:sp>
        <p:nvSpPr>
          <p:cNvPr id="747" name="Google Shape;747;p42"/>
          <p:cNvSpPr txBox="1"/>
          <p:nvPr/>
        </p:nvSpPr>
        <p:spPr>
          <a:xfrm>
            <a:off x="1881018" y="1854683"/>
            <a:ext cx="18771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124163"/>
                </a:solidFill>
                <a:latin typeface="Calibri"/>
                <a:ea typeface="Calibri"/>
                <a:cs typeface="Calibri"/>
                <a:sym typeface="Calibri"/>
              </a:rPr>
              <a:t>🤔 </a:t>
            </a:r>
            <a:r>
              <a:rPr lang="en-US" sz="1600" i="1">
                <a:solidFill>
                  <a:srgbClr val="124163"/>
                </a:solidFill>
                <a:latin typeface="Calibri"/>
                <a:ea typeface="Calibri"/>
                <a:cs typeface="Calibri"/>
                <a:sym typeface="Calibri"/>
              </a:rPr>
              <a:t>Where do I start?</a:t>
            </a:r>
            <a:endParaRPr/>
          </a:p>
        </p:txBody>
      </p:sp>
      <p:sp>
        <p:nvSpPr>
          <p:cNvPr id="748" name="Google Shape;748;p42"/>
          <p:cNvSpPr txBox="1"/>
          <p:nvPr/>
        </p:nvSpPr>
        <p:spPr>
          <a:xfrm>
            <a:off x="5189239" y="1841906"/>
            <a:ext cx="1797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i="1">
                <a:solidFill>
                  <a:srgbClr val="124163"/>
                </a:solidFill>
                <a:latin typeface="Calibri"/>
                <a:ea typeface="Calibri"/>
                <a:cs typeface="Calibri"/>
                <a:sym typeface="Calibri"/>
              </a:rPr>
              <a:t>Where do I end?</a:t>
            </a:r>
            <a:r>
              <a:rPr lang="en-US" sz="1600">
                <a:solidFill>
                  <a:srgbClr val="124163"/>
                </a:solidFill>
                <a:latin typeface="Calibri"/>
                <a:ea typeface="Calibri"/>
                <a:cs typeface="Calibri"/>
                <a:sym typeface="Calibri"/>
              </a:rPr>
              <a:t> 🤔</a:t>
            </a:r>
            <a:endParaRPr sz="1600" i="1">
              <a:solidFill>
                <a:srgbClr val="124163"/>
              </a:solidFill>
              <a:latin typeface="Calibri"/>
              <a:ea typeface="Calibri"/>
              <a:cs typeface="Calibri"/>
              <a:sym typeface="Calibri"/>
            </a:endParaRPr>
          </a:p>
        </p:txBody>
      </p:sp>
      <p:sp>
        <p:nvSpPr>
          <p:cNvPr id="761" name="Google Shape;761;p42"/>
          <p:cNvSpPr txBox="1"/>
          <p:nvPr/>
        </p:nvSpPr>
        <p:spPr>
          <a:xfrm>
            <a:off x="7703459" y="2026571"/>
            <a:ext cx="1219200" cy="502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67" dirty="0">
                <a:solidFill>
                  <a:srgbClr val="C00000"/>
                </a:solidFill>
                <a:latin typeface="Calibri"/>
                <a:ea typeface="Calibri"/>
                <a:cs typeface="Calibri"/>
                <a:sym typeface="Calibri"/>
              </a:rPr>
              <a:t>No</a:t>
            </a:r>
            <a:endParaRPr dirty="0"/>
          </a:p>
        </p:txBody>
      </p:sp>
      <p:sp>
        <p:nvSpPr>
          <p:cNvPr id="762" name="Google Shape;762;p42"/>
          <p:cNvSpPr txBox="1"/>
          <p:nvPr/>
        </p:nvSpPr>
        <p:spPr>
          <a:xfrm>
            <a:off x="6179041" y="2779373"/>
            <a:ext cx="1848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63" name="Google Shape;763;p42"/>
          <p:cNvSpPr txBox="1"/>
          <p:nvPr/>
        </p:nvSpPr>
        <p:spPr>
          <a:xfrm>
            <a:off x="5189248" y="5089226"/>
            <a:ext cx="2746200" cy="1169700"/>
          </a:xfrm>
          <a:prstGeom prst="rect">
            <a:avLst/>
          </a:prstGeom>
          <a:solidFill>
            <a:srgbClr val="A48DD3"/>
          </a:solidFill>
          <a:ln>
            <a:noFill/>
          </a:ln>
        </p:spPr>
        <p:txBody>
          <a:bodyPr spcFirstLastPara="1" wrap="square" lIns="91425" tIns="91425" rIns="91425" bIns="91425" anchor="t" anchorCtr="0">
            <a:spAutoFit/>
          </a:bodyPr>
          <a:lstStyle/>
          <a:p>
            <a:pPr marL="285750" lvl="0" indent="-260350" algn="l" rtl="0">
              <a:spcBef>
                <a:spcPts val="0"/>
              </a:spcBef>
              <a:spcAft>
                <a:spcPts val="0"/>
              </a:spcAft>
              <a:buClr>
                <a:schemeClr val="lt1"/>
              </a:buClr>
              <a:buSzPts val="1600"/>
              <a:buChar char="•"/>
            </a:pPr>
            <a:r>
              <a:rPr lang="en-US" sz="1600">
                <a:solidFill>
                  <a:schemeClr val="lt1"/>
                </a:solidFill>
                <a:latin typeface="Quattrocento Sans"/>
                <a:ea typeface="Quattrocento Sans"/>
                <a:cs typeface="Quattrocento Sans"/>
                <a:sym typeface="Quattrocento Sans"/>
              </a:rPr>
              <a:t>A </a:t>
            </a:r>
            <a:r>
              <a:rPr lang="en-US" sz="1600" b="1">
                <a:solidFill>
                  <a:schemeClr val="lt1"/>
                </a:solidFill>
                <a:latin typeface="Quattrocento Sans"/>
                <a:ea typeface="Quattrocento Sans"/>
                <a:cs typeface="Quattrocento Sans"/>
                <a:sym typeface="Quattrocento Sans"/>
              </a:rPr>
              <a:t>directed graph </a:t>
            </a:r>
            <a:r>
              <a:rPr lang="en-US" sz="1600">
                <a:solidFill>
                  <a:schemeClr val="lt1"/>
                </a:solidFill>
                <a:latin typeface="Quattrocento Sans"/>
                <a:ea typeface="Quattrocento Sans"/>
                <a:cs typeface="Quattrocento Sans"/>
                <a:sym typeface="Quattrocento Sans"/>
              </a:rPr>
              <a:t>without any </a:t>
            </a:r>
            <a:r>
              <a:rPr lang="en-US" sz="1600" b="1">
                <a:solidFill>
                  <a:schemeClr val="lt1"/>
                </a:solidFill>
                <a:latin typeface="Quattrocento Sans"/>
                <a:ea typeface="Quattrocento Sans"/>
                <a:cs typeface="Quattrocento Sans"/>
                <a:sym typeface="Quattrocento Sans"/>
              </a:rPr>
              <a:t>cycles</a:t>
            </a:r>
            <a:endParaRPr sz="1000">
              <a:solidFill>
                <a:schemeClr val="lt1"/>
              </a:solidFill>
            </a:endParaRPr>
          </a:p>
          <a:p>
            <a:pPr marL="285750" lvl="0" indent="-260350" algn="l" rtl="0">
              <a:spcBef>
                <a:spcPts val="0"/>
              </a:spcBef>
              <a:spcAft>
                <a:spcPts val="0"/>
              </a:spcAft>
              <a:buClr>
                <a:schemeClr val="lt1"/>
              </a:buClr>
              <a:buSzPts val="1600"/>
              <a:buChar char="•"/>
            </a:pPr>
            <a:r>
              <a:rPr lang="en-US" sz="1600">
                <a:solidFill>
                  <a:schemeClr val="lt1"/>
                </a:solidFill>
                <a:latin typeface="Quattrocento Sans"/>
                <a:ea typeface="Quattrocento Sans"/>
                <a:cs typeface="Quattrocento Sans"/>
                <a:sym typeface="Quattrocento Sans"/>
              </a:rPr>
              <a:t>Edges may or may not be weighted</a:t>
            </a:r>
            <a:endParaRPr sz="1000">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43"/>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Topological Sort Pseudocode</a:t>
            </a:r>
            <a:endParaRPr/>
          </a:p>
        </p:txBody>
      </p:sp>
      <p:sp>
        <p:nvSpPr>
          <p:cNvPr id="770" name="Google Shape;770;p43"/>
          <p:cNvSpPr txBox="1"/>
          <p:nvPr/>
        </p:nvSpPr>
        <p:spPr>
          <a:xfrm>
            <a:off x="184125" y="1463850"/>
            <a:ext cx="6549300" cy="3516600"/>
          </a:xfrm>
          <a:prstGeom prst="rect">
            <a:avLst/>
          </a:prstGeom>
          <a:solidFill>
            <a:srgbClr val="FAFAFA"/>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toposort</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Graph</a:t>
            </a:r>
            <a:r>
              <a:rPr lang="en-US" sz="1600" b="0">
                <a:solidFill>
                  <a:schemeClr val="dk1"/>
                </a:solidFill>
                <a:latin typeface="Consolas"/>
                <a:ea typeface="Consolas"/>
                <a:cs typeface="Consolas"/>
                <a:sym typeface="Consolas"/>
              </a:rPr>
              <a:t> graph)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Queue</a:t>
            </a:r>
            <a:r>
              <a:rPr lang="en-US" sz="1600" b="0">
                <a:solidFill>
                  <a:schemeClr val="dk1"/>
                </a:solidFill>
                <a:latin typeface="Consolas"/>
                <a:ea typeface="Consolas"/>
                <a:cs typeface="Consolas"/>
                <a:sym typeface="Consolas"/>
              </a:rPr>
              <a:t>&lt;</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&gt; perimeter = </a:t>
            </a:r>
            <a:r>
              <a:rPr lang="en-US" sz="1600" b="0">
                <a:solidFill>
                  <a:schemeClr val="accent2"/>
                </a:solidFill>
                <a:latin typeface="Consolas"/>
                <a:ea typeface="Consolas"/>
                <a:cs typeface="Consolas"/>
                <a:sym typeface="Consolas"/>
              </a:rPr>
              <a:t>new</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Queue</a:t>
            </a:r>
            <a:r>
              <a:rPr lang="en-US" sz="1600" b="0">
                <a:solidFill>
                  <a:schemeClr val="dk1"/>
                </a:solidFill>
                <a:latin typeface="Consolas"/>
                <a:ea typeface="Consolas"/>
                <a:cs typeface="Consolas"/>
                <a:sym typeface="Consolas"/>
              </a:rPr>
              <a:t>&lt;&gt;();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&lt;</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&gt; visited = </a:t>
            </a:r>
            <a:r>
              <a:rPr lang="en-US" sz="1600" b="0">
                <a:solidFill>
                  <a:schemeClr val="accent2"/>
                </a:solidFill>
                <a:latin typeface="Consolas"/>
                <a:ea typeface="Consolas"/>
                <a:cs typeface="Consolas"/>
                <a:sym typeface="Consolas"/>
              </a:rPr>
              <a:t>new</a:t>
            </a:r>
            <a:r>
              <a:rPr lang="en-US" sz="1600" b="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&lt;&gt;();  </a:t>
            </a:r>
            <a:endParaRPr/>
          </a:p>
          <a:p>
            <a:pPr marL="0" marR="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Map</a:t>
            </a:r>
            <a:r>
              <a:rPr lang="en-US" sz="1600">
                <a:solidFill>
                  <a:schemeClr val="dk1"/>
                </a:solidFill>
                <a:latin typeface="Consolas"/>
                <a:ea typeface="Consolas"/>
                <a:cs typeface="Consolas"/>
                <a:sym typeface="Consolas"/>
              </a:rPr>
              <a:t>&lt;</a:t>
            </a:r>
            <a:r>
              <a:rPr lang="en-US" sz="1600">
                <a:solidFill>
                  <a:schemeClr val="accent3"/>
                </a:solidFill>
                <a:latin typeface="Consolas"/>
                <a:ea typeface="Consolas"/>
                <a:cs typeface="Consolas"/>
                <a:sym typeface="Consolas"/>
              </a:rPr>
              <a:t>Vertex</a:t>
            </a:r>
            <a:r>
              <a:rPr lang="en-US" sz="160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Integer</a:t>
            </a:r>
            <a:r>
              <a:rPr lang="en-US" sz="1600">
                <a:solidFill>
                  <a:schemeClr val="dk1"/>
                </a:solidFill>
                <a:latin typeface="Consolas"/>
                <a:ea typeface="Consolas"/>
                <a:cs typeface="Consolas"/>
                <a:sym typeface="Consolas"/>
              </a:rPr>
              <a:t>&gt; indegree = </a:t>
            </a:r>
            <a:r>
              <a:rPr lang="en-US" sz="1600" b="1">
                <a:solidFill>
                  <a:schemeClr val="dk1"/>
                </a:solidFill>
                <a:latin typeface="Consolas"/>
                <a:ea typeface="Consolas"/>
                <a:cs typeface="Consolas"/>
                <a:sym typeface="Consolas"/>
              </a:rPr>
              <a:t>countInDegree</a:t>
            </a:r>
            <a:r>
              <a:rPr lang="en-US" sz="1600">
                <a:solidFill>
                  <a:schemeClr val="dk1"/>
                </a:solidFill>
                <a:latin typeface="Consolas"/>
                <a:ea typeface="Consolas"/>
                <a:cs typeface="Consolas"/>
                <a:sym typeface="Consolas"/>
              </a:rPr>
              <a:t>(graph);</a:t>
            </a: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for (Vertex v : indegree.keySet()) {</a:t>
            </a:r>
            <a:endParaRPr sz="160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if(indegree.get(v) == 0) {</a:t>
            </a:r>
            <a:endParaRPr sz="160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a:solidFill>
                  <a:schemeClr val="dk1"/>
                </a:solidFill>
                <a:latin typeface="Consolas"/>
                <a:ea typeface="Consolas"/>
                <a:cs typeface="Consolas"/>
                <a:sym typeface="Consolas"/>
              </a:rPr>
              <a:t>(v);</a:t>
            </a:r>
            <a:endParaRPr sz="160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a:solidFill>
                  <a:schemeClr val="dk1"/>
                </a:solidFill>
                <a:latin typeface="Consolas"/>
                <a:ea typeface="Consolas"/>
                <a:cs typeface="Consolas"/>
                <a:sym typeface="Consolas"/>
              </a:rPr>
              <a:t>(v);</a:t>
            </a:r>
            <a:endParaRPr sz="160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a:t>
            </a:r>
            <a:endParaRPr sz="160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a:t>
            </a:r>
            <a:endParaRPr sz="1600">
              <a:solidFill>
                <a:schemeClr val="dk1"/>
              </a:solidFill>
              <a:latin typeface="Consolas"/>
              <a:ea typeface="Consolas"/>
              <a:cs typeface="Consolas"/>
              <a:sym typeface="Consolas"/>
            </a:endParaRPr>
          </a:p>
        </p:txBody>
      </p:sp>
      <p:sp>
        <p:nvSpPr>
          <p:cNvPr id="771" name="Google Shape;771;p43"/>
          <p:cNvSpPr txBox="1"/>
          <p:nvPr/>
        </p:nvSpPr>
        <p:spPr>
          <a:xfrm>
            <a:off x="6933750" y="1463850"/>
            <a:ext cx="5062800" cy="4174500"/>
          </a:xfrm>
          <a:prstGeom prst="rect">
            <a:avLst/>
          </a:prstGeom>
          <a:solidFill>
            <a:srgbClr val="FAFAFA"/>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lvl="0" indent="0" algn="l" rtl="0">
              <a:lnSpc>
                <a:spcPct val="120000"/>
              </a:lnSpc>
              <a:spcBef>
                <a:spcPts val="0"/>
              </a:spcBef>
              <a:spcAft>
                <a:spcPts val="0"/>
              </a:spcAft>
              <a:buClr>
                <a:srgbClr val="4B2A85"/>
              </a:buClr>
              <a:buSzPts val="960"/>
              <a:buFont typeface="Noto Sans Symbols"/>
              <a:buNone/>
            </a:pPr>
            <a:r>
              <a:rPr lang="en-US" sz="1600">
                <a:solidFill>
                  <a:schemeClr val="accent2"/>
                </a:solidFill>
                <a:latin typeface="Consolas"/>
                <a:ea typeface="Consolas"/>
                <a:cs typeface="Consolas"/>
                <a:sym typeface="Consolas"/>
              </a:rPr>
              <a:t>while</a:t>
            </a:r>
            <a:r>
              <a:rPr lang="en-US" sz="160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isEmpty</a:t>
            </a:r>
            <a:r>
              <a:rPr lang="en-US" sz="1600">
                <a:solidFill>
                  <a:schemeClr val="dk1"/>
                </a:solidFill>
                <a:latin typeface="Consolas"/>
                <a:ea typeface="Consolas"/>
                <a:cs typeface="Consolas"/>
                <a:sym typeface="Consolas"/>
              </a:rPr>
              <a:t>()) {</a:t>
            </a:r>
            <a:endParaRPr>
              <a:solidFill>
                <a:schemeClr val="dk1"/>
              </a:solidFill>
            </a:endParaRPr>
          </a:p>
          <a:p>
            <a:pPr marL="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Vertex</a:t>
            </a:r>
            <a:r>
              <a:rPr lang="en-US" sz="1600">
                <a:solidFill>
                  <a:schemeClr val="dk1"/>
                </a:solidFill>
                <a:latin typeface="Consolas"/>
                <a:ea typeface="Consolas"/>
                <a:cs typeface="Consolas"/>
                <a:sym typeface="Consolas"/>
              </a:rPr>
              <a:t> from = perimeter.</a:t>
            </a:r>
            <a:r>
              <a:rPr lang="en-US" sz="1600" b="1">
                <a:solidFill>
                  <a:schemeClr val="dk1"/>
                </a:solidFill>
                <a:latin typeface="Consolas"/>
                <a:ea typeface="Consolas"/>
                <a:cs typeface="Consolas"/>
                <a:sym typeface="Consolas"/>
              </a:rPr>
              <a:t>remove</a:t>
            </a:r>
            <a:r>
              <a:rPr lang="en-US" sz="1600">
                <a:solidFill>
                  <a:schemeClr val="dk1"/>
                </a:solidFill>
                <a:latin typeface="Consolas"/>
                <a:ea typeface="Consolas"/>
                <a:cs typeface="Consolas"/>
                <a:sym typeface="Consolas"/>
              </a:rPr>
              <a:t>();</a:t>
            </a:r>
            <a:endParaRPr>
              <a:solidFill>
                <a:schemeClr val="dk1"/>
              </a:solidFill>
            </a:endParaRPr>
          </a:p>
          <a:p>
            <a:pPr marL="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a:t>
            </a:r>
            <a:r>
              <a:rPr lang="en-US" sz="1600">
                <a:solidFill>
                  <a:schemeClr val="accent2"/>
                </a:solidFill>
                <a:latin typeface="Consolas"/>
                <a:ea typeface="Consolas"/>
                <a:cs typeface="Consolas"/>
                <a:sym typeface="Consolas"/>
              </a:rPr>
              <a:t>for</a:t>
            </a:r>
            <a:r>
              <a:rPr lang="en-US" sz="160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Edge</a:t>
            </a:r>
            <a:r>
              <a:rPr lang="en-US" sz="1600">
                <a:solidFill>
                  <a:schemeClr val="dk1"/>
                </a:solidFill>
                <a:latin typeface="Consolas"/>
                <a:ea typeface="Consolas"/>
                <a:cs typeface="Consolas"/>
                <a:sym typeface="Consolas"/>
              </a:rPr>
              <a:t> edge : graph.</a:t>
            </a:r>
            <a:r>
              <a:rPr lang="en-US" sz="1600" b="1">
                <a:solidFill>
                  <a:schemeClr val="dk1"/>
                </a:solidFill>
                <a:latin typeface="Consolas"/>
                <a:ea typeface="Consolas"/>
                <a:cs typeface="Consolas"/>
                <a:sym typeface="Consolas"/>
              </a:rPr>
              <a:t>edgesFrom</a:t>
            </a:r>
            <a:r>
              <a:rPr lang="en-US" sz="1600">
                <a:solidFill>
                  <a:schemeClr val="dk1"/>
                </a:solidFill>
                <a:latin typeface="Consolas"/>
                <a:ea typeface="Consolas"/>
                <a:cs typeface="Consolas"/>
                <a:sym typeface="Consolas"/>
              </a:rPr>
              <a:t>(from)) {</a:t>
            </a:r>
            <a:endParaRPr>
              <a:solidFill>
                <a:schemeClr val="dk1"/>
              </a:solidFill>
            </a:endParaRPr>
          </a:p>
          <a:p>
            <a:pPr marL="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Vertex</a:t>
            </a:r>
            <a:r>
              <a:rPr lang="en-US" sz="1600">
                <a:solidFill>
                  <a:schemeClr val="dk1"/>
                </a:solidFill>
                <a:latin typeface="Consolas"/>
                <a:ea typeface="Consolas"/>
                <a:cs typeface="Consolas"/>
                <a:sym typeface="Consolas"/>
              </a:rPr>
              <a:t> to = edge.</a:t>
            </a:r>
            <a:r>
              <a:rPr lang="en-US" sz="1600" b="1">
                <a:solidFill>
                  <a:schemeClr val="dk1"/>
                </a:solidFill>
                <a:latin typeface="Consolas"/>
                <a:ea typeface="Consolas"/>
                <a:cs typeface="Consolas"/>
                <a:sym typeface="Consolas"/>
              </a:rPr>
              <a:t>to</a:t>
            </a:r>
            <a:r>
              <a:rPr lang="en-US" sz="1600">
                <a:solidFill>
                  <a:schemeClr val="dk1"/>
                </a:solidFill>
                <a:latin typeface="Consolas"/>
                <a:ea typeface="Consolas"/>
                <a:cs typeface="Consolas"/>
                <a:sym typeface="Consolas"/>
              </a:rPr>
              <a:t>();</a:t>
            </a:r>
            <a:endParaRPr>
              <a:solidFill>
                <a:schemeClr val="dk1"/>
              </a:solidFill>
            </a:endParaRPr>
          </a:p>
          <a:p>
            <a:pPr marL="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a:t>
            </a:r>
            <a:r>
              <a:rPr lang="en-US" sz="1600">
                <a:solidFill>
                  <a:schemeClr val="accent2"/>
                </a:solidFill>
                <a:latin typeface="Consolas"/>
                <a:ea typeface="Consolas"/>
                <a:cs typeface="Consolas"/>
                <a:sym typeface="Consolas"/>
              </a:rPr>
              <a:t>if</a:t>
            </a:r>
            <a:r>
              <a:rPr lang="en-US" sz="160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contains</a:t>
            </a:r>
            <a:r>
              <a:rPr lang="en-US" sz="1600">
                <a:solidFill>
                  <a:schemeClr val="dk1"/>
                </a:solidFill>
                <a:latin typeface="Consolas"/>
                <a:ea typeface="Consolas"/>
                <a:cs typeface="Consolas"/>
                <a:sym typeface="Consolas"/>
              </a:rPr>
              <a:t>(to)) {</a:t>
            </a:r>
            <a:endParaRPr>
              <a:solidFill>
                <a:schemeClr val="dk1"/>
              </a:solidFill>
            </a:endParaRPr>
          </a:p>
          <a:p>
            <a:pPr marL="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int inDeg = indegree.get(to);</a:t>
            </a:r>
            <a:endParaRPr sz="1600">
              <a:solidFill>
                <a:schemeClr val="dk1"/>
              </a:solidFill>
              <a:latin typeface="Consolas"/>
              <a:ea typeface="Consolas"/>
              <a:cs typeface="Consolas"/>
              <a:sym typeface="Consolas"/>
            </a:endParaRPr>
          </a:p>
          <a:p>
            <a:pPr marL="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inDeg--;</a:t>
            </a:r>
            <a:endParaRPr sz="1600">
              <a:solidFill>
                <a:schemeClr val="dk1"/>
              </a:solidFill>
              <a:latin typeface="Consolas"/>
              <a:ea typeface="Consolas"/>
              <a:cs typeface="Consolas"/>
              <a:sym typeface="Consolas"/>
            </a:endParaRPr>
          </a:p>
          <a:p>
            <a:pPr marL="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if (inDeg == 0) {</a:t>
            </a:r>
            <a:endParaRPr sz="1600">
              <a:solidFill>
                <a:schemeClr val="dk1"/>
              </a:solidFill>
              <a:latin typeface="Consolas"/>
              <a:ea typeface="Consolas"/>
              <a:cs typeface="Consolas"/>
              <a:sym typeface="Consolas"/>
            </a:endParaRPr>
          </a:p>
          <a:p>
            <a:pPr marL="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a:solidFill>
                  <a:schemeClr val="dk1"/>
                </a:solidFill>
                <a:latin typeface="Consolas"/>
                <a:ea typeface="Consolas"/>
                <a:cs typeface="Consolas"/>
                <a:sym typeface="Consolas"/>
              </a:rPr>
              <a:t>(to);</a:t>
            </a:r>
            <a:endParaRPr>
              <a:solidFill>
                <a:schemeClr val="dk1"/>
              </a:solidFill>
            </a:endParaRPr>
          </a:p>
          <a:p>
            <a:pPr marL="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a:solidFill>
                  <a:schemeClr val="dk1"/>
                </a:solidFill>
                <a:latin typeface="Consolas"/>
                <a:ea typeface="Consolas"/>
                <a:cs typeface="Consolas"/>
                <a:sym typeface="Consolas"/>
              </a:rPr>
              <a:t>(to);</a:t>
            </a:r>
            <a:endParaRPr>
              <a:solidFill>
                <a:schemeClr val="dk1"/>
              </a:solidFill>
            </a:endParaRPr>
          </a:p>
          <a:p>
            <a:pPr marL="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 </a:t>
            </a:r>
            <a:endParaRPr sz="1600">
              <a:solidFill>
                <a:schemeClr val="dk1"/>
              </a:solidFill>
              <a:latin typeface="Consolas"/>
              <a:ea typeface="Consolas"/>
              <a:cs typeface="Consolas"/>
              <a:sym typeface="Consolas"/>
            </a:endParaRPr>
          </a:p>
          <a:p>
            <a:pPr marL="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indegree.put(to, inDeg);</a:t>
            </a:r>
            <a:endParaRPr sz="1600">
              <a:solidFill>
                <a:schemeClr val="dk1"/>
              </a:solidFill>
              <a:latin typeface="Consolas"/>
              <a:ea typeface="Consolas"/>
              <a:cs typeface="Consolas"/>
              <a:sym typeface="Consolas"/>
            </a:endParaRPr>
          </a:p>
          <a:p>
            <a:pPr marL="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a:t>
            </a:r>
            <a:endParaRPr>
              <a:solidFill>
                <a:schemeClr val="dk1"/>
              </a:solidFill>
            </a:endParaRPr>
          </a:p>
          <a:p>
            <a:pPr marL="0" marR="0" lvl="0" indent="0" algn="l" rtl="0">
              <a:lnSpc>
                <a:spcPct val="120000"/>
              </a:lnSpc>
              <a:spcBef>
                <a:spcPts val="0"/>
              </a:spcBef>
              <a:spcAft>
                <a:spcPts val="0"/>
              </a:spcAft>
              <a:buClr>
                <a:srgbClr val="4B2A85"/>
              </a:buClr>
              <a:buSzPts val="960"/>
              <a:buFont typeface="Noto Sans Symbols"/>
              <a:buNone/>
            </a:pPr>
            <a:endParaRPr sz="1600">
              <a:solidFill>
                <a:schemeClr val="dk1"/>
              </a:solidFill>
              <a:latin typeface="Consolas"/>
              <a:ea typeface="Consolas"/>
              <a:cs typeface="Consolas"/>
              <a:sym typeface="Consolas"/>
            </a:endParaRPr>
          </a:p>
        </p:txBody>
      </p:sp>
      <p:sp>
        <p:nvSpPr>
          <p:cNvPr id="772" name="Google Shape;772;p43"/>
          <p:cNvSpPr txBox="1"/>
          <p:nvPr/>
        </p:nvSpPr>
        <p:spPr>
          <a:xfrm>
            <a:off x="364075" y="4980448"/>
            <a:ext cx="98211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Start with BFS code (Queue to visit neighbors, List to mark visited)</a:t>
            </a:r>
            <a:endParaRPr>
              <a:latin typeface="Quattrocento Sans"/>
              <a:ea typeface="Quattrocento Sans"/>
              <a:cs typeface="Quattrocento Sans"/>
              <a:sym typeface="Quattrocento Sans"/>
            </a:endParaRPr>
          </a:p>
          <a:p>
            <a:pPr marL="0" lvl="0" indent="0" algn="l" rtl="0">
              <a:spcBef>
                <a:spcPts val="0"/>
              </a:spcBef>
              <a:spcAft>
                <a:spcPts val="0"/>
              </a:spcAft>
              <a:buNone/>
            </a:pPr>
            <a:r>
              <a:rPr lang="en-US">
                <a:latin typeface="Quattrocento Sans"/>
                <a:ea typeface="Quattrocento Sans"/>
                <a:cs typeface="Quattrocento Sans"/>
                <a:sym typeface="Quattrocento Sans"/>
              </a:rPr>
              <a:t>Count the in-degree of each vertex </a:t>
            </a:r>
            <a:endParaRPr>
              <a:latin typeface="Quattrocento Sans"/>
              <a:ea typeface="Quattrocento Sans"/>
              <a:cs typeface="Quattrocento Sans"/>
              <a:sym typeface="Quattrocento Sans"/>
            </a:endParaRPr>
          </a:p>
          <a:p>
            <a:pPr marL="0" lvl="0" indent="0" algn="l" rtl="0">
              <a:spcBef>
                <a:spcPts val="0"/>
              </a:spcBef>
              <a:spcAft>
                <a:spcPts val="0"/>
              </a:spcAft>
              <a:buNone/>
            </a:pPr>
            <a:r>
              <a:rPr lang="en-US">
                <a:latin typeface="Quattrocento Sans"/>
                <a:ea typeface="Quattrocento Sans"/>
                <a:cs typeface="Quattrocento Sans"/>
                <a:sym typeface="Quattrocento Sans"/>
              </a:rPr>
              <a:t>  queue up the 0 in-degree nodes to visit</a:t>
            </a:r>
            <a:endParaRPr>
              <a:latin typeface="Quattrocento Sans"/>
              <a:ea typeface="Quattrocento Sans"/>
              <a:cs typeface="Quattrocento Sans"/>
              <a:sym typeface="Quattrocento Sans"/>
            </a:endParaRPr>
          </a:p>
          <a:p>
            <a:pPr marL="0" lvl="0" indent="0" algn="l" rtl="0">
              <a:spcBef>
                <a:spcPts val="0"/>
              </a:spcBef>
              <a:spcAft>
                <a:spcPts val="0"/>
              </a:spcAft>
              <a:buNone/>
            </a:pPr>
            <a:r>
              <a:rPr lang="en-US">
                <a:latin typeface="Quattrocento Sans"/>
                <a:ea typeface="Quattrocento Sans"/>
                <a:cs typeface="Quattrocento Sans"/>
                <a:sym typeface="Quattrocento Sans"/>
              </a:rPr>
              <a:t>Loop over Queue</a:t>
            </a:r>
            <a:endParaRPr>
              <a:latin typeface="Quattrocento Sans"/>
              <a:ea typeface="Quattrocento Sans"/>
              <a:cs typeface="Quattrocento Sans"/>
              <a:sym typeface="Quattrocento Sans"/>
            </a:endParaRPr>
          </a:p>
          <a:p>
            <a:pPr marL="0" lvl="0" indent="0" algn="l" rtl="0">
              <a:spcBef>
                <a:spcPts val="0"/>
              </a:spcBef>
              <a:spcAft>
                <a:spcPts val="0"/>
              </a:spcAft>
              <a:buNone/>
            </a:pPr>
            <a:r>
              <a:rPr lang="en-US">
                <a:latin typeface="Quattrocento Sans"/>
                <a:ea typeface="Quattrocento Sans"/>
                <a:cs typeface="Quattrocento Sans"/>
                <a:sym typeface="Quattrocento Sans"/>
              </a:rPr>
              <a:t>  for each neighbor of a visited node reduce their in-degree count</a:t>
            </a:r>
            <a:endParaRPr>
              <a:latin typeface="Quattrocento Sans"/>
              <a:ea typeface="Quattrocento Sans"/>
              <a:cs typeface="Quattrocento Sans"/>
              <a:sym typeface="Quattrocento Sans"/>
            </a:endParaRPr>
          </a:p>
          <a:p>
            <a:pPr marL="0" lvl="0" indent="0" algn="l" rtl="0">
              <a:spcBef>
                <a:spcPts val="0"/>
              </a:spcBef>
              <a:spcAft>
                <a:spcPts val="0"/>
              </a:spcAft>
              <a:buNone/>
            </a:pPr>
            <a:r>
              <a:rPr lang="en-US">
                <a:latin typeface="Quattrocento Sans"/>
                <a:ea typeface="Quattrocento Sans"/>
                <a:cs typeface="Quattrocento Sans"/>
                <a:sym typeface="Quattrocento Sans"/>
              </a:rPr>
              <a:t>  for nodes that hit 0, add them to Queue</a:t>
            </a:r>
            <a:endParaRPr>
              <a:latin typeface="Quattrocento Sans"/>
              <a:ea typeface="Quattrocento Sans"/>
              <a:cs typeface="Quattrocento Sans"/>
              <a:sym typeface="Quattrocento Sans"/>
            </a:endParaRPr>
          </a:p>
          <a:p>
            <a:pPr marL="0" lvl="0" indent="0" algn="l" rtl="0">
              <a:spcBef>
                <a:spcPts val="0"/>
              </a:spcBef>
              <a:spcAft>
                <a:spcPts val="0"/>
              </a:spcAft>
              <a:buNone/>
            </a:pPr>
            <a:r>
              <a:rPr lang="en-US">
                <a:latin typeface="Quattrocento Sans"/>
                <a:ea typeface="Quattrocento Sans"/>
                <a:cs typeface="Quattrocento Sans"/>
                <a:sym typeface="Quattrocento Sans"/>
              </a:rPr>
              <a:t>Toposort is order nodes are “visited” (could create separate List to track order, could print out as you add to Set)</a:t>
            </a:r>
            <a:endParaRPr>
              <a:latin typeface="Quattrocento Sans"/>
              <a:ea typeface="Quattrocento Sans"/>
              <a:cs typeface="Quattrocento Sans"/>
              <a:sym typeface="Quattrocento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44"/>
          <p:cNvSpPr txBox="1"/>
          <p:nvPr/>
        </p:nvSpPr>
        <p:spPr>
          <a:xfrm>
            <a:off x="1870000" y="2148850"/>
            <a:ext cx="7257600" cy="28245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Graph Traversals</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Topological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chemeClr val="dk1"/>
                </a:solidFill>
                <a:highlight>
                  <a:srgbClr val="FFFFFF"/>
                </a:highlight>
                <a:latin typeface="Quattrocento Sans"/>
                <a:ea typeface="Quattrocento Sans"/>
                <a:cs typeface="Quattrocento Sans"/>
                <a:sym typeface="Quattrocento Sans"/>
              </a:rPr>
              <a:t>Shortest Path</a:t>
            </a:r>
            <a:endParaRPr sz="3500">
              <a:solidFill>
                <a:schemeClr val="dk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45"/>
          <p:cNvSpPr txBox="1">
            <a:spLocks noGrp="1"/>
          </p:cNvSpPr>
          <p:nvPr>
            <p:ph type="title"/>
          </p:nvPr>
        </p:nvSpPr>
        <p:spPr>
          <a:xfrm>
            <a:off x="838200" y="301725"/>
            <a:ext cx="10515600" cy="762635"/>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The Shortest Path Problem</a:t>
            </a:r>
            <a:endParaRPr/>
          </a:p>
        </p:txBody>
      </p:sp>
      <p:grpSp>
        <p:nvGrpSpPr>
          <p:cNvPr id="784" name="Google Shape;784;p45"/>
          <p:cNvGrpSpPr/>
          <p:nvPr/>
        </p:nvGrpSpPr>
        <p:grpSpPr>
          <a:xfrm>
            <a:off x="838200" y="1385698"/>
            <a:ext cx="4697923" cy="1750843"/>
            <a:chOff x="1200498" y="1542028"/>
            <a:chExt cx="4815900" cy="1544861"/>
          </a:xfrm>
        </p:grpSpPr>
        <p:sp>
          <p:nvSpPr>
            <p:cNvPr id="785" name="Google Shape;785;p45"/>
            <p:cNvSpPr/>
            <p:nvPr/>
          </p:nvSpPr>
          <p:spPr>
            <a:xfrm>
              <a:off x="1200498" y="1542028"/>
              <a:ext cx="4815838" cy="1544861"/>
            </a:xfrm>
            <a:prstGeom prst="rect">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786" name="Google Shape;786;p45"/>
            <p:cNvSpPr/>
            <p:nvPr/>
          </p:nvSpPr>
          <p:spPr>
            <a:xfrm>
              <a:off x="1200498" y="1546719"/>
              <a:ext cx="4815838" cy="482356"/>
            </a:xfrm>
            <a:prstGeom prst="rect">
              <a:avLst/>
            </a:prstGeom>
            <a:solidFill>
              <a:srgbClr val="4C32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Quattrocento Sans"/>
                  <a:ea typeface="Quattrocento Sans"/>
                  <a:cs typeface="Quattrocento Sans"/>
                  <a:sym typeface="Quattrocento Sans"/>
                </a:rPr>
                <a:t>(Unweighted) Shortest Path Problem</a:t>
              </a:r>
              <a:endParaRPr/>
            </a:p>
          </p:txBody>
        </p:sp>
        <p:sp>
          <p:nvSpPr>
            <p:cNvPr id="787" name="Google Shape;787;p45"/>
            <p:cNvSpPr/>
            <p:nvPr/>
          </p:nvSpPr>
          <p:spPr>
            <a:xfrm>
              <a:off x="1200498" y="2116595"/>
              <a:ext cx="4815900" cy="896100"/>
            </a:xfrm>
            <a:prstGeom prst="rect">
              <a:avLst/>
            </a:prstGeom>
            <a:solidFill>
              <a:srgbClr val="A48DD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Given source vertex </a:t>
              </a:r>
              <a:r>
                <a:rPr lang="en-US" sz="1900" b="1">
                  <a:solidFill>
                    <a:schemeClr val="lt1"/>
                  </a:solidFill>
                  <a:latin typeface="Quattrocento Sans"/>
                  <a:ea typeface="Quattrocento Sans"/>
                  <a:cs typeface="Quattrocento Sans"/>
                  <a:sym typeface="Quattrocento Sans"/>
                </a:rPr>
                <a:t>s</a:t>
              </a:r>
              <a:r>
                <a:rPr lang="en-US" sz="1900">
                  <a:solidFill>
                    <a:schemeClr val="lt1"/>
                  </a:solidFill>
                  <a:latin typeface="Quattrocento Sans"/>
                  <a:ea typeface="Quattrocento Sans"/>
                  <a:cs typeface="Quattrocento Sans"/>
                  <a:sym typeface="Quattrocento Sans"/>
                </a:rPr>
                <a:t> and a target vertex </a:t>
              </a:r>
              <a:r>
                <a:rPr lang="en-US" sz="1900" b="1">
                  <a:solidFill>
                    <a:schemeClr val="lt1"/>
                  </a:solidFill>
                  <a:latin typeface="Quattrocento Sans"/>
                  <a:ea typeface="Quattrocento Sans"/>
                  <a:cs typeface="Quattrocento Sans"/>
                  <a:sym typeface="Quattrocento Sans"/>
                </a:rPr>
                <a:t>t</a:t>
              </a:r>
              <a:r>
                <a:rPr lang="en-US" sz="1900">
                  <a:solidFill>
                    <a:schemeClr val="lt1"/>
                  </a:solidFill>
                  <a:latin typeface="Quattrocento Sans"/>
                  <a:ea typeface="Quattrocento Sans"/>
                  <a:cs typeface="Quattrocento Sans"/>
                  <a:sym typeface="Quattrocento Sans"/>
                </a:rPr>
                <a:t>, how long is the shortest path from </a:t>
              </a:r>
              <a:r>
                <a:rPr lang="en-US" sz="1900" b="1">
                  <a:solidFill>
                    <a:schemeClr val="lt1"/>
                  </a:solidFill>
                  <a:latin typeface="Quattrocento Sans"/>
                  <a:ea typeface="Quattrocento Sans"/>
                  <a:cs typeface="Quattrocento Sans"/>
                  <a:sym typeface="Quattrocento Sans"/>
                </a:rPr>
                <a:t>s</a:t>
              </a:r>
              <a:r>
                <a:rPr lang="en-US" sz="1900">
                  <a:solidFill>
                    <a:schemeClr val="lt1"/>
                  </a:solidFill>
                  <a:latin typeface="Quattrocento Sans"/>
                  <a:ea typeface="Quattrocento Sans"/>
                  <a:cs typeface="Quattrocento Sans"/>
                  <a:sym typeface="Quattrocento Sans"/>
                </a:rPr>
                <a:t> to</a:t>
              </a:r>
              <a:r>
                <a:rPr lang="en-US" sz="1900" b="1">
                  <a:solidFill>
                    <a:schemeClr val="lt1"/>
                  </a:solidFill>
                  <a:latin typeface="Quattrocento Sans"/>
                  <a:ea typeface="Quattrocento Sans"/>
                  <a:cs typeface="Quattrocento Sans"/>
                  <a:sym typeface="Quattrocento Sans"/>
                </a:rPr>
                <a:t> t</a:t>
              </a:r>
              <a:r>
                <a:rPr lang="en-US" sz="1900">
                  <a:solidFill>
                    <a:schemeClr val="lt1"/>
                  </a:solidFill>
                  <a:latin typeface="Quattrocento Sans"/>
                  <a:ea typeface="Quattrocento Sans"/>
                  <a:cs typeface="Quattrocento Sans"/>
                  <a:sym typeface="Quattrocento Sans"/>
                </a:rPr>
                <a:t>? What edges makeup that path?</a:t>
              </a:r>
              <a:endParaRPr sz="1300"/>
            </a:p>
          </p:txBody>
        </p:sp>
      </p:grpSp>
      <p:sp>
        <p:nvSpPr>
          <p:cNvPr id="788" name="Google Shape;788;p45"/>
          <p:cNvSpPr txBox="1">
            <a:spLocks noGrp="1"/>
          </p:cNvSpPr>
          <p:nvPr>
            <p:ph type="body" idx="1"/>
          </p:nvPr>
        </p:nvSpPr>
        <p:spPr>
          <a:xfrm>
            <a:off x="719009" y="3586620"/>
            <a:ext cx="4817054" cy="2213265"/>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sz="2400"/>
              <a:t>This is a little harder, but still totally doable! We just need a way to keep track of how far each node is from the start.</a:t>
            </a:r>
            <a:endParaRPr/>
          </a:p>
          <a:p>
            <a:pPr marL="265176" lvl="1" indent="-137159" algn="l" rtl="0">
              <a:lnSpc>
                <a:spcPct val="90000"/>
              </a:lnSpc>
              <a:spcBef>
                <a:spcPts val="400"/>
              </a:spcBef>
              <a:spcAft>
                <a:spcPts val="0"/>
              </a:spcAft>
              <a:buSzPts val="2000"/>
              <a:buChar char="○"/>
            </a:pPr>
            <a:r>
              <a:rPr lang="en-US" sz="2000"/>
              <a:t>Sounds like a job for?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838200" y="301725"/>
            <a:ext cx="10515600" cy="762635"/>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Using BFS for the Shortest Path Problem</a:t>
            </a:r>
            <a:endParaRPr/>
          </a:p>
        </p:txBody>
      </p:sp>
      <p:grpSp>
        <p:nvGrpSpPr>
          <p:cNvPr id="795" name="Google Shape;795;p46"/>
          <p:cNvGrpSpPr/>
          <p:nvPr/>
        </p:nvGrpSpPr>
        <p:grpSpPr>
          <a:xfrm>
            <a:off x="838200" y="1385698"/>
            <a:ext cx="4697863" cy="1750843"/>
            <a:chOff x="1200498" y="1542028"/>
            <a:chExt cx="4815838" cy="1544861"/>
          </a:xfrm>
        </p:grpSpPr>
        <p:sp>
          <p:nvSpPr>
            <p:cNvPr id="796" name="Google Shape;796;p46"/>
            <p:cNvSpPr/>
            <p:nvPr/>
          </p:nvSpPr>
          <p:spPr>
            <a:xfrm>
              <a:off x="1200498" y="1542028"/>
              <a:ext cx="4815838" cy="15448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797" name="Google Shape;797;p46"/>
            <p:cNvSpPr/>
            <p:nvPr/>
          </p:nvSpPr>
          <p:spPr>
            <a:xfrm>
              <a:off x="1200498" y="1546719"/>
              <a:ext cx="4815838" cy="482356"/>
            </a:xfrm>
            <a:prstGeom prst="rect">
              <a:avLst/>
            </a:prstGeom>
            <a:solidFill>
              <a:srgbClr val="2E66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Quattrocento Sans"/>
                  <a:ea typeface="Quattrocento Sans"/>
                  <a:cs typeface="Quattrocento Sans"/>
                  <a:sym typeface="Quattrocento Sans"/>
                </a:rPr>
                <a:t>(Unweighted) Shortest Path Problem</a:t>
              </a:r>
              <a:endParaRPr/>
            </a:p>
          </p:txBody>
        </p:sp>
        <p:sp>
          <p:nvSpPr>
            <p:cNvPr id="798" name="Google Shape;798;p46"/>
            <p:cNvSpPr/>
            <p:nvPr/>
          </p:nvSpPr>
          <p:spPr>
            <a:xfrm>
              <a:off x="1200498" y="2105477"/>
              <a:ext cx="4815838" cy="89617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solidFill>
                    <a:schemeClr val="lt1"/>
                  </a:solidFill>
                  <a:latin typeface="Quattrocento Sans"/>
                  <a:ea typeface="Quattrocento Sans"/>
                  <a:cs typeface="Quattrocento Sans"/>
                  <a:sym typeface="Quattrocento Sans"/>
                </a:rPr>
                <a:t>Given source vertex </a:t>
              </a:r>
              <a:r>
                <a:rPr lang="en-US" sz="2000" b="1">
                  <a:solidFill>
                    <a:schemeClr val="lt1"/>
                  </a:solidFill>
                  <a:latin typeface="Quattrocento Sans"/>
                  <a:ea typeface="Quattrocento Sans"/>
                  <a:cs typeface="Quattrocento Sans"/>
                  <a:sym typeface="Quattrocento Sans"/>
                </a:rPr>
                <a:t>s</a:t>
              </a:r>
              <a:r>
                <a:rPr lang="en-US" sz="2000">
                  <a:solidFill>
                    <a:schemeClr val="lt1"/>
                  </a:solidFill>
                  <a:latin typeface="Quattrocento Sans"/>
                  <a:ea typeface="Quattrocento Sans"/>
                  <a:cs typeface="Quattrocento Sans"/>
                  <a:sym typeface="Quattrocento Sans"/>
                </a:rPr>
                <a:t> and a target vertex </a:t>
              </a:r>
              <a:r>
                <a:rPr lang="en-US" sz="2000" b="1">
                  <a:solidFill>
                    <a:schemeClr val="lt1"/>
                  </a:solidFill>
                  <a:latin typeface="Quattrocento Sans"/>
                  <a:ea typeface="Quattrocento Sans"/>
                  <a:cs typeface="Quattrocento Sans"/>
                  <a:sym typeface="Quattrocento Sans"/>
                </a:rPr>
                <a:t>t</a:t>
              </a:r>
              <a:r>
                <a:rPr lang="en-US" sz="2000">
                  <a:solidFill>
                    <a:schemeClr val="lt1"/>
                  </a:solidFill>
                  <a:latin typeface="Quattrocento Sans"/>
                  <a:ea typeface="Quattrocento Sans"/>
                  <a:cs typeface="Quattrocento Sans"/>
                  <a:sym typeface="Quattrocento Sans"/>
                </a:rPr>
                <a:t>, how long is the shortest path from </a:t>
              </a:r>
              <a:r>
                <a:rPr lang="en-US" sz="2000" b="1">
                  <a:solidFill>
                    <a:schemeClr val="lt1"/>
                  </a:solidFill>
                  <a:latin typeface="Quattrocento Sans"/>
                  <a:ea typeface="Quattrocento Sans"/>
                  <a:cs typeface="Quattrocento Sans"/>
                  <a:sym typeface="Quattrocento Sans"/>
                </a:rPr>
                <a:t>s</a:t>
              </a:r>
              <a:r>
                <a:rPr lang="en-US" sz="2000">
                  <a:solidFill>
                    <a:schemeClr val="lt1"/>
                  </a:solidFill>
                  <a:latin typeface="Quattrocento Sans"/>
                  <a:ea typeface="Quattrocento Sans"/>
                  <a:cs typeface="Quattrocento Sans"/>
                  <a:sym typeface="Quattrocento Sans"/>
                </a:rPr>
                <a:t> to</a:t>
              </a:r>
              <a:r>
                <a:rPr lang="en-US" sz="2000" b="1">
                  <a:solidFill>
                    <a:schemeClr val="lt1"/>
                  </a:solidFill>
                  <a:latin typeface="Quattrocento Sans"/>
                  <a:ea typeface="Quattrocento Sans"/>
                  <a:cs typeface="Quattrocento Sans"/>
                  <a:sym typeface="Quattrocento Sans"/>
                </a:rPr>
                <a:t> t</a:t>
              </a:r>
              <a:r>
                <a:rPr lang="en-US" sz="2000">
                  <a:solidFill>
                    <a:schemeClr val="lt1"/>
                  </a:solidFill>
                  <a:latin typeface="Quattrocento Sans"/>
                  <a:ea typeface="Quattrocento Sans"/>
                  <a:cs typeface="Quattrocento Sans"/>
                  <a:sym typeface="Quattrocento Sans"/>
                </a:rPr>
                <a:t>? What edges make up that path?</a:t>
              </a:r>
              <a:endParaRPr/>
            </a:p>
          </p:txBody>
        </p:sp>
      </p:grpSp>
      <p:sp>
        <p:nvSpPr>
          <p:cNvPr id="799" name="Google Shape;799;p46"/>
          <p:cNvSpPr txBox="1">
            <a:spLocks noGrp="1"/>
          </p:cNvSpPr>
          <p:nvPr>
            <p:ph type="body" idx="1"/>
          </p:nvPr>
        </p:nvSpPr>
        <p:spPr>
          <a:xfrm>
            <a:off x="719009" y="3586620"/>
            <a:ext cx="4817054" cy="2213265"/>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sz="2400" dirty="0"/>
              <a:t>We need to keep track of how far each node is from the start, using BFS</a:t>
            </a:r>
            <a:endParaRPr dirty="0"/>
          </a:p>
        </p:txBody>
      </p:sp>
      <p:sp>
        <p:nvSpPr>
          <p:cNvPr id="800" name="Google Shape;800;p46"/>
          <p:cNvSpPr txBox="1"/>
          <p:nvPr/>
        </p:nvSpPr>
        <p:spPr>
          <a:xfrm>
            <a:off x="6471806" y="935182"/>
            <a:ext cx="5471983" cy="5839691"/>
          </a:xfrm>
          <a:prstGeom prst="rect">
            <a:avLst/>
          </a:prstGeom>
          <a:solidFill>
            <a:srgbClr val="FAFAFA"/>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720"/>
              <a:buFont typeface="Noto Sans Symbols"/>
              <a:buNone/>
            </a:pPr>
            <a:r>
              <a:rPr lang="en-US" sz="1200" b="0">
                <a:solidFill>
                  <a:schemeClr val="accent3"/>
                </a:solidFill>
                <a:latin typeface="Consolas"/>
                <a:ea typeface="Consolas"/>
                <a:cs typeface="Consolas"/>
                <a:sym typeface="Consolas"/>
              </a:rPr>
              <a:t>   </a:t>
            </a:r>
            <a:r>
              <a:rPr lang="en-US" sz="12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accent3"/>
                </a:solidFill>
                <a:latin typeface="Consolas"/>
                <a:ea typeface="Consolas"/>
                <a:cs typeface="Consolas"/>
                <a:sym typeface="Consolas"/>
              </a:rPr>
              <a:t>  </a:t>
            </a:r>
            <a:r>
              <a:rPr lang="en-US" sz="1600" b="0">
                <a:solidFill>
                  <a:schemeClr val="accent3"/>
                </a:solidFill>
                <a:highlight>
                  <a:srgbClr val="E6DAFF"/>
                </a:highlight>
                <a:latin typeface="Consolas"/>
                <a:ea typeface="Consolas"/>
                <a:cs typeface="Consolas"/>
                <a:sym typeface="Consolas"/>
              </a:rPr>
              <a:t>Map</a:t>
            </a:r>
            <a:r>
              <a:rPr lang="en-US" sz="1600" b="0">
                <a:solidFill>
                  <a:schemeClr val="dk1"/>
                </a:solidFill>
                <a:highlight>
                  <a:srgbClr val="E6DAFF"/>
                </a:highlight>
                <a:latin typeface="Consolas"/>
                <a:ea typeface="Consolas"/>
                <a:cs typeface="Consolas"/>
                <a:sym typeface="Consolas"/>
              </a:rPr>
              <a:t>&lt;</a:t>
            </a:r>
            <a:r>
              <a:rPr lang="en-US" sz="1600" b="0">
                <a:solidFill>
                  <a:schemeClr val="accent3"/>
                </a:solidFill>
                <a:highlight>
                  <a:srgbClr val="E6DAFF"/>
                </a:highlight>
                <a:latin typeface="Consolas"/>
                <a:ea typeface="Consolas"/>
                <a:cs typeface="Consolas"/>
                <a:sym typeface="Consolas"/>
              </a:rPr>
              <a:t>Vertex, Edge</a:t>
            </a:r>
            <a:r>
              <a:rPr lang="en-US" sz="1600" b="0">
                <a:solidFill>
                  <a:schemeClr val="dk1"/>
                </a:solidFill>
                <a:highlight>
                  <a:srgbClr val="E6DAFF"/>
                </a:highlight>
                <a:latin typeface="Consolas"/>
                <a:ea typeface="Consolas"/>
                <a:cs typeface="Consolas"/>
                <a:sym typeface="Consolas"/>
              </a:rPr>
              <a:t>&gt; edgeTo = ...</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highlight>
                  <a:srgbClr val="E6DAFF"/>
                </a:highlight>
                <a:latin typeface="Consolas"/>
                <a:ea typeface="Consolas"/>
                <a:cs typeface="Consolas"/>
                <a:sym typeface="Consolas"/>
              </a:rPr>
              <a:t>Map</a:t>
            </a:r>
            <a:r>
              <a:rPr lang="en-US" sz="1600" b="0">
                <a:solidFill>
                  <a:schemeClr val="dk1"/>
                </a:solidFill>
                <a:highlight>
                  <a:srgbClr val="E6DAFF"/>
                </a:highlight>
                <a:latin typeface="Consolas"/>
                <a:ea typeface="Consolas"/>
                <a:cs typeface="Consolas"/>
                <a:sym typeface="Consolas"/>
              </a:rPr>
              <a:t>&lt;</a:t>
            </a:r>
            <a:r>
              <a:rPr lang="en-US" sz="1600" b="0">
                <a:solidFill>
                  <a:schemeClr val="accent3"/>
                </a:solidFill>
                <a:highlight>
                  <a:srgbClr val="E6DAFF"/>
                </a:highlight>
                <a:latin typeface="Consolas"/>
                <a:ea typeface="Consolas"/>
                <a:cs typeface="Consolas"/>
                <a:sym typeface="Consolas"/>
              </a:rPr>
              <a:t>Vertex, Double</a:t>
            </a:r>
            <a:r>
              <a:rPr lang="en-US" sz="1600" b="0">
                <a:solidFill>
                  <a:schemeClr val="dk1"/>
                </a:solidFill>
                <a:highlight>
                  <a:srgbClr val="E6DAFF"/>
                </a:highlight>
                <a:latin typeface="Consolas"/>
                <a:ea typeface="Consolas"/>
                <a:cs typeface="Consolas"/>
                <a:sym typeface="Consolas"/>
              </a:rPr>
              <a:t>&gt; distTo = ...</a:t>
            </a:r>
            <a:endParaRPr>
              <a:highlight>
                <a:srgbClr val="E6DAFF"/>
              </a:highlight>
            </a:endParaRPr>
          </a:p>
          <a:p>
            <a:pPr marL="0" marR="0" lvl="0" indent="0" algn="l" rtl="0">
              <a:lnSpc>
                <a:spcPct val="120000"/>
              </a:lnSpc>
              <a:spcBef>
                <a:spcPts val="0"/>
              </a:spcBef>
              <a:spcAft>
                <a:spcPts val="0"/>
              </a:spcAft>
              <a:buClr>
                <a:srgbClr val="4B2A85"/>
              </a:buClr>
              <a:buSzPts val="480"/>
              <a:buFont typeface="Noto Sans Symbols"/>
              <a:buNone/>
            </a:pPr>
            <a:endParaRPr sz="8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dk1"/>
                </a:solidFill>
                <a:highlight>
                  <a:srgbClr val="E6DAFF"/>
                </a:highlight>
                <a:latin typeface="Consolas"/>
                <a:ea typeface="Consolas"/>
                <a:cs typeface="Consolas"/>
                <a:sym typeface="Consolas"/>
              </a:rPr>
              <a:t>edgeTo.</a:t>
            </a:r>
            <a:r>
              <a:rPr lang="en-US" sz="1600" b="1">
                <a:solidFill>
                  <a:schemeClr val="dk1"/>
                </a:solidFill>
                <a:highlight>
                  <a:srgbClr val="E6DAFF"/>
                </a:highlight>
                <a:latin typeface="Consolas"/>
                <a:ea typeface="Consolas"/>
                <a:cs typeface="Consolas"/>
                <a:sym typeface="Consolas"/>
              </a:rPr>
              <a:t>put</a:t>
            </a:r>
            <a:r>
              <a:rPr lang="en-US" sz="1600" b="0">
                <a:solidFill>
                  <a:schemeClr val="dk1"/>
                </a:solidFill>
                <a:highlight>
                  <a:srgbClr val="E6DAFF"/>
                </a:highlight>
                <a:latin typeface="Consolas"/>
                <a:ea typeface="Consolas"/>
                <a:cs typeface="Consolas"/>
                <a:sym typeface="Consolas"/>
              </a:rPr>
              <a:t>(start, </a:t>
            </a:r>
            <a:r>
              <a:rPr lang="en-US" sz="1600" b="0">
                <a:solidFill>
                  <a:schemeClr val="accent5"/>
                </a:solidFill>
                <a:highlight>
                  <a:srgbClr val="E6DAFF"/>
                </a:highlight>
                <a:latin typeface="Consolas"/>
                <a:ea typeface="Consolas"/>
                <a:cs typeface="Consolas"/>
                <a:sym typeface="Consolas"/>
              </a:rPr>
              <a:t>null</a:t>
            </a:r>
            <a:r>
              <a:rPr lang="en-US" sz="1600" b="0">
                <a:solidFill>
                  <a:schemeClr val="dk1"/>
                </a:solidFill>
                <a:highlight>
                  <a:srgbClr val="E6DAFF"/>
                </a:highlight>
                <a:latin typeface="Consolas"/>
                <a:ea typeface="Consolas"/>
                <a:cs typeface="Consolas"/>
                <a:sym typeface="Consolas"/>
              </a:rPr>
              <a:t>);</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dk1"/>
                </a:solidFill>
                <a:highlight>
                  <a:srgbClr val="E6DAFF"/>
                </a:highlight>
                <a:latin typeface="Consolas"/>
                <a:ea typeface="Consolas"/>
                <a:cs typeface="Consolas"/>
                <a:sym typeface="Consolas"/>
              </a:rPr>
              <a:t>distTo.</a:t>
            </a:r>
            <a:r>
              <a:rPr lang="en-US" sz="1600" b="1">
                <a:solidFill>
                  <a:schemeClr val="dk1"/>
                </a:solidFill>
                <a:highlight>
                  <a:srgbClr val="E6DAFF"/>
                </a:highlight>
                <a:latin typeface="Consolas"/>
                <a:ea typeface="Consolas"/>
                <a:cs typeface="Consolas"/>
                <a:sym typeface="Consolas"/>
              </a:rPr>
              <a:t>put</a:t>
            </a:r>
            <a:r>
              <a:rPr lang="en-US" sz="1600" b="0">
                <a:solidFill>
                  <a:schemeClr val="dk1"/>
                </a:solidFill>
                <a:highlight>
                  <a:srgbClr val="E6DAFF"/>
                </a:highlight>
                <a:latin typeface="Consolas"/>
                <a:ea typeface="Consolas"/>
                <a:cs typeface="Consolas"/>
                <a:sym typeface="Consolas"/>
              </a:rPr>
              <a:t>(start, </a:t>
            </a:r>
            <a:r>
              <a:rPr lang="en-US" sz="1600" b="0">
                <a:solidFill>
                  <a:schemeClr val="accent5"/>
                </a:solidFill>
                <a:highlight>
                  <a:srgbClr val="E6DAFF"/>
                </a:highlight>
                <a:latin typeface="Consolas"/>
                <a:ea typeface="Consolas"/>
                <a:cs typeface="Consolas"/>
                <a:sym typeface="Consolas"/>
              </a:rPr>
              <a:t>0.0</a:t>
            </a:r>
            <a:r>
              <a:rPr lang="en-US" sz="1600" b="0">
                <a:solidFill>
                  <a:schemeClr val="dk1"/>
                </a:solidFill>
                <a:highlight>
                  <a:srgbClr val="E6DAFF"/>
                </a:highlight>
                <a:latin typeface="Consolas"/>
                <a:ea typeface="Consolas"/>
                <a:cs typeface="Consolas"/>
                <a:sym typeface="Consolas"/>
              </a:rPr>
              <a:t>);</a:t>
            </a:r>
            <a:endParaRPr>
              <a:highlight>
                <a:srgbClr val="E6DAFF"/>
              </a:highlight>
            </a:endParaRPr>
          </a:p>
          <a:p>
            <a:pPr marL="0" marR="0" lvl="0" indent="0" algn="l" rtl="0">
              <a:lnSpc>
                <a:spcPct val="120000"/>
              </a:lnSpc>
              <a:spcBef>
                <a:spcPts val="0"/>
              </a:spcBef>
              <a:spcAft>
                <a:spcPts val="0"/>
              </a:spcAft>
              <a:buClr>
                <a:srgbClr val="4B2A85"/>
              </a:buClr>
              <a:buSzPts val="480"/>
              <a:buFont typeface="Noto Sans Symbols"/>
              <a:buNone/>
            </a:pPr>
            <a:endParaRPr sz="8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while</a:t>
            </a: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isEmpty</a:t>
            </a: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from = perimeter.</a:t>
            </a:r>
            <a:r>
              <a:rPr lang="en-US" sz="1600" b="1">
                <a:solidFill>
                  <a:schemeClr val="dk1"/>
                </a:solidFill>
                <a:latin typeface="Consolas"/>
                <a:ea typeface="Consolas"/>
                <a:cs typeface="Consolas"/>
                <a:sym typeface="Consolas"/>
              </a:rPr>
              <a:t>remove</a:t>
            </a:r>
            <a:r>
              <a:rPr lang="en-US" sz="16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accent2"/>
                </a:solidFill>
                <a:latin typeface="Consolas"/>
                <a:ea typeface="Consolas"/>
                <a:cs typeface="Consolas"/>
                <a:sym typeface="Consolas"/>
              </a:rPr>
              <a:t>    for</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Edge</a:t>
            </a:r>
            <a:r>
              <a:rPr lang="en-US" sz="1600" b="0">
                <a:solidFill>
                  <a:schemeClr val="dk1"/>
                </a:solidFill>
                <a:latin typeface="Consolas"/>
                <a:ea typeface="Consolas"/>
                <a:cs typeface="Consolas"/>
                <a:sym typeface="Consolas"/>
              </a:rPr>
              <a:t> edge : graph.</a:t>
            </a:r>
            <a:r>
              <a:rPr lang="en-US" sz="1600" b="1">
                <a:solidFill>
                  <a:schemeClr val="dk1"/>
                </a:solidFill>
                <a:latin typeface="Consolas"/>
                <a:ea typeface="Consolas"/>
                <a:cs typeface="Consolas"/>
                <a:sym typeface="Consolas"/>
              </a:rPr>
              <a:t>edgesFrom</a:t>
            </a:r>
            <a:r>
              <a:rPr lang="en-US" sz="1600" b="0">
                <a:solidFill>
                  <a:schemeClr val="dk1"/>
                </a:solidFill>
                <a:latin typeface="Consolas"/>
                <a:ea typeface="Consolas"/>
                <a:cs typeface="Consolas"/>
                <a:sym typeface="Consolas"/>
              </a:rPr>
              <a:t>(from))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to = edge.</a:t>
            </a:r>
            <a:r>
              <a:rPr lang="en-US" sz="1600" b="1">
                <a:solidFill>
                  <a:schemeClr val="dk1"/>
                </a:solidFill>
                <a:latin typeface="Consolas"/>
                <a:ea typeface="Consolas"/>
                <a:cs typeface="Consolas"/>
                <a:sym typeface="Consolas"/>
              </a:rPr>
              <a:t>to</a:t>
            </a:r>
            <a:r>
              <a:rPr lang="en-US" sz="16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contains</a:t>
            </a:r>
            <a:r>
              <a:rPr lang="en-US" sz="1600" b="0">
                <a:solidFill>
                  <a:schemeClr val="dk1"/>
                </a:solidFill>
                <a:latin typeface="Consolas"/>
                <a:ea typeface="Consolas"/>
                <a:cs typeface="Consolas"/>
                <a:sym typeface="Consolas"/>
              </a:rPr>
              <a:t>(to))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dk1"/>
                </a:solidFill>
                <a:highlight>
                  <a:srgbClr val="E6DAFF"/>
                </a:highlight>
                <a:latin typeface="Consolas"/>
                <a:ea typeface="Consolas"/>
                <a:cs typeface="Consolas"/>
                <a:sym typeface="Consolas"/>
              </a:rPr>
              <a:t>edgeTo.</a:t>
            </a:r>
            <a:r>
              <a:rPr lang="en-US" sz="1600" b="1">
                <a:solidFill>
                  <a:schemeClr val="dk1"/>
                </a:solidFill>
                <a:highlight>
                  <a:srgbClr val="E6DAFF"/>
                </a:highlight>
                <a:latin typeface="Consolas"/>
                <a:ea typeface="Consolas"/>
                <a:cs typeface="Consolas"/>
                <a:sym typeface="Consolas"/>
              </a:rPr>
              <a:t>put</a:t>
            </a:r>
            <a:r>
              <a:rPr lang="en-US" sz="1600" b="0">
                <a:solidFill>
                  <a:schemeClr val="dk1"/>
                </a:solidFill>
                <a:highlight>
                  <a:srgbClr val="E6DAFF"/>
                </a:highlight>
                <a:latin typeface="Consolas"/>
                <a:ea typeface="Consolas"/>
                <a:cs typeface="Consolas"/>
                <a:sym typeface="Consolas"/>
              </a:rPr>
              <a:t>(to, edge);</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dk1"/>
                </a:solidFill>
                <a:highlight>
                  <a:srgbClr val="E6DAFF"/>
                </a:highlight>
                <a:latin typeface="Consolas"/>
                <a:ea typeface="Consolas"/>
                <a:cs typeface="Consolas"/>
                <a:sym typeface="Consolas"/>
              </a:rPr>
              <a:t>distTo.</a:t>
            </a:r>
            <a:r>
              <a:rPr lang="en-US" sz="1600" b="1">
                <a:solidFill>
                  <a:schemeClr val="dk1"/>
                </a:solidFill>
                <a:highlight>
                  <a:srgbClr val="E6DAFF"/>
                </a:highlight>
                <a:latin typeface="Consolas"/>
                <a:ea typeface="Consolas"/>
                <a:cs typeface="Consolas"/>
                <a:sym typeface="Consolas"/>
              </a:rPr>
              <a:t>put</a:t>
            </a:r>
            <a:r>
              <a:rPr lang="en-US" sz="1600" b="0">
                <a:solidFill>
                  <a:schemeClr val="dk1"/>
                </a:solidFill>
                <a:highlight>
                  <a:srgbClr val="E6DAFF"/>
                </a:highlight>
                <a:latin typeface="Consolas"/>
                <a:ea typeface="Consolas"/>
                <a:cs typeface="Consolas"/>
                <a:sym typeface="Consolas"/>
              </a:rPr>
              <a:t>(to, distTo.</a:t>
            </a:r>
            <a:r>
              <a:rPr lang="en-US" sz="1600" b="1">
                <a:solidFill>
                  <a:schemeClr val="dk1"/>
                </a:solidFill>
                <a:highlight>
                  <a:srgbClr val="E6DAFF"/>
                </a:highlight>
                <a:latin typeface="Consolas"/>
                <a:ea typeface="Consolas"/>
                <a:cs typeface="Consolas"/>
                <a:sym typeface="Consolas"/>
              </a:rPr>
              <a:t>get</a:t>
            </a:r>
            <a:r>
              <a:rPr lang="en-US" sz="1600" b="0">
                <a:solidFill>
                  <a:schemeClr val="dk1"/>
                </a:solidFill>
                <a:highlight>
                  <a:srgbClr val="E6DAFF"/>
                </a:highlight>
                <a:latin typeface="Consolas"/>
                <a:ea typeface="Consolas"/>
                <a:cs typeface="Consolas"/>
                <a:sym typeface="Consolas"/>
              </a:rPr>
              <a:t>(from) + </a:t>
            </a:r>
            <a:r>
              <a:rPr lang="en-US" sz="1600" b="0">
                <a:solidFill>
                  <a:schemeClr val="accent5"/>
                </a:solidFill>
                <a:highlight>
                  <a:srgbClr val="E6DAFF"/>
                </a:highlight>
                <a:latin typeface="Consolas"/>
                <a:ea typeface="Consolas"/>
                <a:cs typeface="Consolas"/>
                <a:sym typeface="Consolas"/>
              </a:rPr>
              <a:t>1</a:t>
            </a:r>
            <a:r>
              <a:rPr lang="en-US" sz="1600" b="0">
                <a:solidFill>
                  <a:schemeClr val="dk1"/>
                </a:solidFill>
                <a:highlight>
                  <a:srgbClr val="E6DAFF"/>
                </a:highlight>
                <a:latin typeface="Consolas"/>
                <a:ea typeface="Consolas"/>
                <a:cs typeface="Consolas"/>
                <a:sym typeface="Consolas"/>
              </a:rPr>
              <a:t>);</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highlight>
                  <a:srgbClr val="E6DAFF"/>
                </a:highlight>
                <a:latin typeface="Consolas"/>
                <a:ea typeface="Consolas"/>
                <a:cs typeface="Consolas"/>
                <a:sym typeface="Consolas"/>
              </a:rPr>
              <a:t>return</a:t>
            </a:r>
            <a:r>
              <a:rPr lang="en-US" sz="1600" b="0">
                <a:solidFill>
                  <a:schemeClr val="dk1"/>
                </a:solidFill>
                <a:highlight>
                  <a:srgbClr val="E6DAFF"/>
                </a:highlight>
                <a:latin typeface="Consolas"/>
                <a:ea typeface="Consolas"/>
                <a:cs typeface="Consolas"/>
                <a:sym typeface="Consolas"/>
              </a:rPr>
              <a:t> edgeTo;</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a:t>
            </a:r>
            <a:endParaRPr/>
          </a:p>
        </p:txBody>
      </p:sp>
      <p:sp>
        <p:nvSpPr>
          <p:cNvPr id="801" name="Google Shape;801;p46"/>
          <p:cNvSpPr/>
          <p:nvPr/>
        </p:nvSpPr>
        <p:spPr>
          <a:xfrm>
            <a:off x="4551165" y="4587418"/>
            <a:ext cx="2608172" cy="879568"/>
          </a:xfrm>
          <a:prstGeom prst="wedgeRectCallout">
            <a:avLst>
              <a:gd name="adj1" fmla="val 60384"/>
              <a:gd name="adj2" fmla="val -47952"/>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Quattrocento Sans"/>
                <a:ea typeface="Quattrocento Sans"/>
                <a:cs typeface="Quattrocento Sans"/>
                <a:sym typeface="Quattrocento Sans"/>
              </a:rPr>
              <a:t>Remember how we got to this point, and what layer this vertex is part of</a:t>
            </a:r>
            <a:endParaRPr/>
          </a:p>
        </p:txBody>
      </p:sp>
      <p:sp>
        <p:nvSpPr>
          <p:cNvPr id="802" name="Google Shape;802;p46"/>
          <p:cNvSpPr/>
          <p:nvPr/>
        </p:nvSpPr>
        <p:spPr>
          <a:xfrm>
            <a:off x="9718910" y="1879801"/>
            <a:ext cx="2359961" cy="762635"/>
          </a:xfrm>
          <a:prstGeom prst="wedgeRectCallout">
            <a:avLst>
              <a:gd name="adj1" fmla="val -59179"/>
              <a:gd name="adj2" fmla="val -20603"/>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Quattrocento Sans"/>
                <a:ea typeface="Quattrocento Sans"/>
                <a:cs typeface="Quattrocento Sans"/>
                <a:sym typeface="Quattrocento Sans"/>
              </a:rPr>
              <a:t>The start required no edge to arrive at, and is on level 0</a:t>
            </a:r>
            <a:endParaRPr/>
          </a:p>
        </p:txBody>
      </p:sp>
      <p:grpSp>
        <p:nvGrpSpPr>
          <p:cNvPr id="803" name="Google Shape;803;p46"/>
          <p:cNvGrpSpPr/>
          <p:nvPr/>
        </p:nvGrpSpPr>
        <p:grpSpPr>
          <a:xfrm>
            <a:off x="838197" y="1385646"/>
            <a:ext cx="4697910" cy="1750949"/>
            <a:chOff x="1200498" y="1542028"/>
            <a:chExt cx="4815900" cy="1545000"/>
          </a:xfrm>
        </p:grpSpPr>
        <p:sp>
          <p:nvSpPr>
            <p:cNvPr id="804" name="Google Shape;804;p46"/>
            <p:cNvSpPr/>
            <p:nvPr/>
          </p:nvSpPr>
          <p:spPr>
            <a:xfrm>
              <a:off x="1200498" y="1542028"/>
              <a:ext cx="4815900" cy="1545000"/>
            </a:xfrm>
            <a:prstGeom prst="rect">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805" name="Google Shape;805;p46"/>
            <p:cNvSpPr/>
            <p:nvPr/>
          </p:nvSpPr>
          <p:spPr>
            <a:xfrm>
              <a:off x="1200498" y="1546719"/>
              <a:ext cx="4815900" cy="482400"/>
            </a:xfrm>
            <a:prstGeom prst="rect">
              <a:avLst/>
            </a:prstGeom>
            <a:solidFill>
              <a:srgbClr val="4C32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Quattrocento Sans"/>
                  <a:ea typeface="Quattrocento Sans"/>
                  <a:cs typeface="Quattrocento Sans"/>
                  <a:sym typeface="Quattrocento Sans"/>
                </a:rPr>
                <a:t>(Unweighted) Shortest Path Problem</a:t>
              </a:r>
              <a:endParaRPr/>
            </a:p>
          </p:txBody>
        </p:sp>
        <p:sp>
          <p:nvSpPr>
            <p:cNvPr id="806" name="Google Shape;806;p46"/>
            <p:cNvSpPr/>
            <p:nvPr/>
          </p:nvSpPr>
          <p:spPr>
            <a:xfrm>
              <a:off x="1200498" y="2116595"/>
              <a:ext cx="4815900" cy="896100"/>
            </a:xfrm>
            <a:prstGeom prst="rect">
              <a:avLst/>
            </a:prstGeom>
            <a:solidFill>
              <a:srgbClr val="A48DD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Given source vertex </a:t>
              </a:r>
              <a:r>
                <a:rPr lang="en-US" sz="1900" b="1">
                  <a:solidFill>
                    <a:schemeClr val="lt1"/>
                  </a:solidFill>
                  <a:latin typeface="Quattrocento Sans"/>
                  <a:ea typeface="Quattrocento Sans"/>
                  <a:cs typeface="Quattrocento Sans"/>
                  <a:sym typeface="Quattrocento Sans"/>
                </a:rPr>
                <a:t>s</a:t>
              </a:r>
              <a:r>
                <a:rPr lang="en-US" sz="1900">
                  <a:solidFill>
                    <a:schemeClr val="lt1"/>
                  </a:solidFill>
                  <a:latin typeface="Quattrocento Sans"/>
                  <a:ea typeface="Quattrocento Sans"/>
                  <a:cs typeface="Quattrocento Sans"/>
                  <a:sym typeface="Quattrocento Sans"/>
                </a:rPr>
                <a:t> and a target vertex </a:t>
              </a:r>
              <a:r>
                <a:rPr lang="en-US" sz="1900" b="1">
                  <a:solidFill>
                    <a:schemeClr val="lt1"/>
                  </a:solidFill>
                  <a:latin typeface="Quattrocento Sans"/>
                  <a:ea typeface="Quattrocento Sans"/>
                  <a:cs typeface="Quattrocento Sans"/>
                  <a:sym typeface="Quattrocento Sans"/>
                </a:rPr>
                <a:t>t</a:t>
              </a:r>
              <a:r>
                <a:rPr lang="en-US" sz="1900">
                  <a:solidFill>
                    <a:schemeClr val="lt1"/>
                  </a:solidFill>
                  <a:latin typeface="Quattrocento Sans"/>
                  <a:ea typeface="Quattrocento Sans"/>
                  <a:cs typeface="Quattrocento Sans"/>
                  <a:sym typeface="Quattrocento Sans"/>
                </a:rPr>
                <a:t>, how long is the shortest path from </a:t>
              </a:r>
              <a:r>
                <a:rPr lang="en-US" sz="1900" b="1">
                  <a:solidFill>
                    <a:schemeClr val="lt1"/>
                  </a:solidFill>
                  <a:latin typeface="Quattrocento Sans"/>
                  <a:ea typeface="Quattrocento Sans"/>
                  <a:cs typeface="Quattrocento Sans"/>
                  <a:sym typeface="Quattrocento Sans"/>
                </a:rPr>
                <a:t>s</a:t>
              </a:r>
              <a:r>
                <a:rPr lang="en-US" sz="1900">
                  <a:solidFill>
                    <a:schemeClr val="lt1"/>
                  </a:solidFill>
                  <a:latin typeface="Quattrocento Sans"/>
                  <a:ea typeface="Quattrocento Sans"/>
                  <a:cs typeface="Quattrocento Sans"/>
                  <a:sym typeface="Quattrocento Sans"/>
                </a:rPr>
                <a:t> to</a:t>
              </a:r>
              <a:r>
                <a:rPr lang="en-US" sz="1900" b="1">
                  <a:solidFill>
                    <a:schemeClr val="lt1"/>
                  </a:solidFill>
                  <a:latin typeface="Quattrocento Sans"/>
                  <a:ea typeface="Quattrocento Sans"/>
                  <a:cs typeface="Quattrocento Sans"/>
                  <a:sym typeface="Quattrocento Sans"/>
                </a:rPr>
                <a:t> t</a:t>
              </a:r>
              <a:r>
                <a:rPr lang="en-US" sz="1900">
                  <a:solidFill>
                    <a:schemeClr val="lt1"/>
                  </a:solidFill>
                  <a:latin typeface="Quattrocento Sans"/>
                  <a:ea typeface="Quattrocento Sans"/>
                  <a:cs typeface="Quattrocento Sans"/>
                  <a:sym typeface="Quattrocento Sans"/>
                </a:rPr>
                <a:t>? What edges makeup that path?</a:t>
              </a:r>
              <a:endParaRPr sz="13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47"/>
          <p:cNvSpPr txBox="1">
            <a:spLocks noGrp="1"/>
          </p:cNvSpPr>
          <p:nvPr>
            <p:ph type="title"/>
          </p:nvPr>
        </p:nvSpPr>
        <p:spPr>
          <a:xfrm>
            <a:off x="824719" y="216591"/>
            <a:ext cx="10515600" cy="762635"/>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BFS for Shortest Paths: Example</a:t>
            </a:r>
            <a:endParaRPr/>
          </a:p>
        </p:txBody>
      </p:sp>
      <p:sp>
        <p:nvSpPr>
          <p:cNvPr id="813" name="Google Shape;813;p47"/>
          <p:cNvSpPr/>
          <p:nvPr/>
        </p:nvSpPr>
        <p:spPr>
          <a:xfrm>
            <a:off x="1443968" y="3113267"/>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A</a:t>
            </a:r>
            <a:endParaRPr sz="2133" b="0" i="0" u="none" strike="noStrike" cap="none">
              <a:solidFill>
                <a:srgbClr val="000000"/>
              </a:solidFill>
              <a:latin typeface="Calibri"/>
              <a:ea typeface="Calibri"/>
              <a:cs typeface="Calibri"/>
              <a:sym typeface="Calibri"/>
            </a:endParaRPr>
          </a:p>
        </p:txBody>
      </p:sp>
      <p:sp>
        <p:nvSpPr>
          <p:cNvPr id="814" name="Google Shape;814;p47"/>
          <p:cNvSpPr/>
          <p:nvPr/>
        </p:nvSpPr>
        <p:spPr>
          <a:xfrm>
            <a:off x="1595247" y="4561361"/>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B</a:t>
            </a:r>
            <a:endParaRPr sz="2133" b="0" i="0" u="none" strike="noStrike" cap="none">
              <a:solidFill>
                <a:srgbClr val="000000"/>
              </a:solidFill>
              <a:latin typeface="Calibri"/>
              <a:ea typeface="Calibri"/>
              <a:cs typeface="Calibri"/>
              <a:sym typeface="Calibri"/>
            </a:endParaRPr>
          </a:p>
        </p:txBody>
      </p:sp>
      <p:sp>
        <p:nvSpPr>
          <p:cNvPr id="815" name="Google Shape;815;p47"/>
          <p:cNvSpPr/>
          <p:nvPr/>
        </p:nvSpPr>
        <p:spPr>
          <a:xfrm>
            <a:off x="4029945" y="2690273"/>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E</a:t>
            </a:r>
            <a:endParaRPr sz="2133" b="0" i="0" u="none" strike="noStrike" cap="none">
              <a:solidFill>
                <a:srgbClr val="000000"/>
              </a:solidFill>
              <a:latin typeface="Calibri"/>
              <a:ea typeface="Calibri"/>
              <a:cs typeface="Calibri"/>
              <a:sym typeface="Calibri"/>
            </a:endParaRPr>
          </a:p>
        </p:txBody>
      </p:sp>
      <p:sp>
        <p:nvSpPr>
          <p:cNvPr id="816" name="Google Shape;816;p47"/>
          <p:cNvSpPr/>
          <p:nvPr/>
        </p:nvSpPr>
        <p:spPr>
          <a:xfrm>
            <a:off x="2874069" y="3355973"/>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817" name="Google Shape;817;p47"/>
          <p:cNvSpPr/>
          <p:nvPr/>
        </p:nvSpPr>
        <p:spPr>
          <a:xfrm>
            <a:off x="3506903" y="4729961"/>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D</a:t>
            </a:r>
            <a:endParaRPr sz="2133" b="0" i="0" u="none" strike="noStrike" cap="none">
              <a:solidFill>
                <a:srgbClr val="000000"/>
              </a:solidFill>
              <a:latin typeface="Calibri"/>
              <a:ea typeface="Calibri"/>
              <a:cs typeface="Calibri"/>
              <a:sym typeface="Calibri"/>
            </a:endParaRPr>
          </a:p>
        </p:txBody>
      </p:sp>
      <p:cxnSp>
        <p:nvCxnSpPr>
          <p:cNvPr id="818" name="Google Shape;818;p47"/>
          <p:cNvCxnSpPr>
            <a:stCxn id="813" idx="2"/>
            <a:endCxn id="814" idx="0"/>
          </p:cNvCxnSpPr>
          <p:nvPr/>
        </p:nvCxnSpPr>
        <p:spPr>
          <a:xfrm>
            <a:off x="1655568" y="3450467"/>
            <a:ext cx="151200" cy="1110900"/>
          </a:xfrm>
          <a:prstGeom prst="straightConnector1">
            <a:avLst/>
          </a:prstGeom>
          <a:noFill/>
          <a:ln w="19050" cap="flat" cmpd="sng">
            <a:solidFill>
              <a:schemeClr val="dk2"/>
            </a:solidFill>
            <a:prstDash val="solid"/>
            <a:round/>
            <a:headEnd type="none" w="sm" len="sm"/>
            <a:tailEnd type="none" w="sm" len="sm"/>
          </a:ln>
        </p:spPr>
      </p:cxnSp>
      <p:cxnSp>
        <p:nvCxnSpPr>
          <p:cNvPr id="819" name="Google Shape;819;p47"/>
          <p:cNvCxnSpPr>
            <a:stCxn id="813" idx="3"/>
            <a:endCxn id="816" idx="1"/>
          </p:cNvCxnSpPr>
          <p:nvPr/>
        </p:nvCxnSpPr>
        <p:spPr>
          <a:xfrm>
            <a:off x="1867168" y="3281867"/>
            <a:ext cx="1006800" cy="242700"/>
          </a:xfrm>
          <a:prstGeom prst="straightConnector1">
            <a:avLst/>
          </a:prstGeom>
          <a:noFill/>
          <a:ln w="19050" cap="flat" cmpd="sng">
            <a:solidFill>
              <a:schemeClr val="dk2"/>
            </a:solidFill>
            <a:prstDash val="solid"/>
            <a:round/>
            <a:headEnd type="none" w="sm" len="sm"/>
            <a:tailEnd type="none" w="sm" len="sm"/>
          </a:ln>
        </p:spPr>
      </p:cxnSp>
      <p:cxnSp>
        <p:nvCxnSpPr>
          <p:cNvPr id="820" name="Google Shape;820;p47"/>
          <p:cNvCxnSpPr>
            <a:stCxn id="815" idx="2"/>
            <a:endCxn id="816" idx="3"/>
          </p:cNvCxnSpPr>
          <p:nvPr/>
        </p:nvCxnSpPr>
        <p:spPr>
          <a:xfrm flipH="1">
            <a:off x="3297145" y="3027473"/>
            <a:ext cx="944400" cy="497100"/>
          </a:xfrm>
          <a:prstGeom prst="straightConnector1">
            <a:avLst/>
          </a:prstGeom>
          <a:noFill/>
          <a:ln w="19050" cap="flat" cmpd="sng">
            <a:solidFill>
              <a:schemeClr val="dk2"/>
            </a:solidFill>
            <a:prstDash val="solid"/>
            <a:round/>
            <a:headEnd type="none" w="sm" len="sm"/>
            <a:tailEnd type="none" w="sm" len="sm"/>
          </a:ln>
        </p:spPr>
      </p:cxnSp>
      <p:cxnSp>
        <p:nvCxnSpPr>
          <p:cNvPr id="821" name="Google Shape;821;p47"/>
          <p:cNvCxnSpPr>
            <a:stCxn id="814" idx="3"/>
            <a:endCxn id="817" idx="1"/>
          </p:cNvCxnSpPr>
          <p:nvPr/>
        </p:nvCxnSpPr>
        <p:spPr>
          <a:xfrm>
            <a:off x="2018447" y="4729961"/>
            <a:ext cx="1488600" cy="168600"/>
          </a:xfrm>
          <a:prstGeom prst="straightConnector1">
            <a:avLst/>
          </a:prstGeom>
          <a:noFill/>
          <a:ln w="19050" cap="flat" cmpd="sng">
            <a:solidFill>
              <a:schemeClr val="dk2"/>
            </a:solidFill>
            <a:prstDash val="solid"/>
            <a:round/>
            <a:headEnd type="none" w="sm" len="sm"/>
            <a:tailEnd type="none" w="sm" len="sm"/>
          </a:ln>
        </p:spPr>
      </p:cxnSp>
      <p:sp>
        <p:nvSpPr>
          <p:cNvPr id="822" name="Google Shape;822;p47"/>
          <p:cNvSpPr txBox="1"/>
          <p:nvPr/>
        </p:nvSpPr>
        <p:spPr>
          <a:xfrm>
            <a:off x="445539" y="3027473"/>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823" name="Google Shape;823;p47"/>
          <p:cNvSpPr txBox="1"/>
          <p:nvPr/>
        </p:nvSpPr>
        <p:spPr>
          <a:xfrm>
            <a:off x="445539" y="2836839"/>
            <a:ext cx="10134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6"/>
                </a:solidFill>
                <a:latin typeface="Quattrocento Sans"/>
                <a:ea typeface="Quattrocento Sans"/>
                <a:cs typeface="Quattrocento Sans"/>
                <a:sym typeface="Quattrocento Sans"/>
              </a:rPr>
              <a:t>VISITED</a:t>
            </a:r>
            <a:endParaRPr/>
          </a:p>
        </p:txBody>
      </p:sp>
      <p:sp>
        <p:nvSpPr>
          <p:cNvPr id="824" name="Google Shape;824;p47"/>
          <p:cNvSpPr/>
          <p:nvPr/>
        </p:nvSpPr>
        <p:spPr>
          <a:xfrm>
            <a:off x="1390716" y="3057647"/>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25" name="Google Shape;825;p47"/>
          <p:cNvSpPr/>
          <p:nvPr/>
        </p:nvSpPr>
        <p:spPr>
          <a:xfrm>
            <a:off x="1545208" y="4506248"/>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26" name="Google Shape;826;p47"/>
          <p:cNvSpPr/>
          <p:nvPr/>
        </p:nvSpPr>
        <p:spPr>
          <a:xfrm>
            <a:off x="3449591" y="4674848"/>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27" name="Google Shape;827;p47"/>
          <p:cNvSpPr/>
          <p:nvPr/>
        </p:nvSpPr>
        <p:spPr>
          <a:xfrm>
            <a:off x="2824031" y="3299353"/>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28" name="Google Shape;828;p47"/>
          <p:cNvSpPr/>
          <p:nvPr/>
        </p:nvSpPr>
        <p:spPr>
          <a:xfrm>
            <a:off x="3979907" y="2635160"/>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829" name="Google Shape;829;p47"/>
          <p:cNvCxnSpPr>
            <a:stCxn id="816" idx="2"/>
            <a:endCxn id="817" idx="0"/>
          </p:cNvCxnSpPr>
          <p:nvPr/>
        </p:nvCxnSpPr>
        <p:spPr>
          <a:xfrm>
            <a:off x="3085669" y="3693173"/>
            <a:ext cx="632700" cy="1036800"/>
          </a:xfrm>
          <a:prstGeom prst="straightConnector1">
            <a:avLst/>
          </a:prstGeom>
          <a:noFill/>
          <a:ln w="19050" cap="flat" cmpd="sng">
            <a:solidFill>
              <a:schemeClr val="dk2"/>
            </a:solidFill>
            <a:prstDash val="solid"/>
            <a:round/>
            <a:headEnd type="none" w="sm" len="sm"/>
            <a:tailEnd type="none" w="sm" len="sm"/>
          </a:ln>
        </p:spPr>
      </p:cxnSp>
      <p:sp>
        <p:nvSpPr>
          <p:cNvPr id="830" name="Google Shape;830;p47"/>
          <p:cNvSpPr txBox="1"/>
          <p:nvPr/>
        </p:nvSpPr>
        <p:spPr>
          <a:xfrm>
            <a:off x="741125" y="1219200"/>
            <a:ext cx="13965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Quattrocento Sans"/>
                <a:ea typeface="Quattrocento Sans"/>
                <a:cs typeface="Quattrocento Sans"/>
                <a:sym typeface="Quattrocento Sans"/>
              </a:rPr>
              <a:t>PERIMETER</a:t>
            </a:r>
            <a:endParaRPr/>
          </a:p>
        </p:txBody>
      </p:sp>
      <p:graphicFrame>
        <p:nvGraphicFramePr>
          <p:cNvPr id="831" name="Google Shape;831;p47"/>
          <p:cNvGraphicFramePr/>
          <p:nvPr/>
        </p:nvGraphicFramePr>
        <p:xfrm>
          <a:off x="781867" y="1618101"/>
          <a:ext cx="4643000" cy="568550"/>
        </p:xfrm>
        <a:graphic>
          <a:graphicData uri="http://schemas.openxmlformats.org/drawingml/2006/table">
            <a:tbl>
              <a:tblPr firstRow="1" bandRow="1">
                <a:noFill/>
                <a:tableStyleId>{C6F4A71E-2EC3-4D22-9284-7B01D5CB0B2A}</a:tableStyleId>
              </a:tblPr>
              <a:tblGrid>
                <a:gridCol w="4643000">
                  <a:extLst>
                    <a:ext uri="{9D8B030D-6E8A-4147-A177-3AD203B41FA5}">
                      <a16:colId xmlns:a16="http://schemas.microsoft.com/office/drawing/2014/main" val="20000"/>
                    </a:ext>
                  </a:extLst>
                </a:gridCol>
              </a:tblGrid>
              <a:tr h="56855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solidFill>
                        <a:schemeClr val="accent5"/>
                      </a:solidFill>
                      <a:prstDash val="solid"/>
                      <a:round/>
                      <a:headEnd type="none" w="sm" len="sm"/>
                      <a:tailEnd type="none" w="sm" len="sm"/>
                    </a:lnT>
                    <a:lnB w="38100" cap="flat" cmpd="sng">
                      <a:solidFill>
                        <a:schemeClr val="accent5"/>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832" name="Google Shape;832;p47"/>
          <p:cNvSpPr/>
          <p:nvPr/>
        </p:nvSpPr>
        <p:spPr>
          <a:xfrm>
            <a:off x="513508" y="1763764"/>
            <a:ext cx="268359" cy="277219"/>
          </a:xfrm>
          <a:prstGeom prst="left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33" name="Google Shape;833;p47"/>
          <p:cNvSpPr/>
          <p:nvPr/>
        </p:nvSpPr>
        <p:spPr>
          <a:xfrm>
            <a:off x="5424872" y="1761609"/>
            <a:ext cx="268359" cy="277219"/>
          </a:xfrm>
          <a:prstGeom prst="left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34" name="Google Shape;834;p47"/>
          <p:cNvSpPr txBox="1"/>
          <p:nvPr/>
        </p:nvSpPr>
        <p:spPr>
          <a:xfrm>
            <a:off x="6471806" y="935182"/>
            <a:ext cx="5471983" cy="5839691"/>
          </a:xfrm>
          <a:prstGeom prst="rect">
            <a:avLst/>
          </a:prstGeom>
          <a:solidFill>
            <a:srgbClr val="FAFAFA"/>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720"/>
              <a:buFont typeface="Noto Sans Symbols"/>
              <a:buNone/>
            </a:pPr>
            <a:r>
              <a:rPr lang="en-US" sz="1200" b="0">
                <a:solidFill>
                  <a:schemeClr val="accent3"/>
                </a:solidFill>
                <a:latin typeface="Consolas"/>
                <a:ea typeface="Consolas"/>
                <a:cs typeface="Consolas"/>
                <a:sym typeface="Consolas"/>
              </a:rPr>
              <a:t>   </a:t>
            </a:r>
            <a:r>
              <a:rPr lang="en-US" sz="12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accent3"/>
                </a:solidFill>
                <a:latin typeface="Consolas"/>
                <a:ea typeface="Consolas"/>
                <a:cs typeface="Consolas"/>
                <a:sym typeface="Consolas"/>
              </a:rPr>
              <a:t>  </a:t>
            </a:r>
            <a:r>
              <a:rPr lang="en-US" sz="1600" b="0">
                <a:solidFill>
                  <a:schemeClr val="accent3"/>
                </a:solidFill>
                <a:highlight>
                  <a:srgbClr val="E6DAFF"/>
                </a:highlight>
                <a:latin typeface="Consolas"/>
                <a:ea typeface="Consolas"/>
                <a:cs typeface="Consolas"/>
                <a:sym typeface="Consolas"/>
              </a:rPr>
              <a:t>Map</a:t>
            </a:r>
            <a:r>
              <a:rPr lang="en-US" sz="1600" b="0">
                <a:solidFill>
                  <a:schemeClr val="dk1"/>
                </a:solidFill>
                <a:highlight>
                  <a:srgbClr val="E6DAFF"/>
                </a:highlight>
                <a:latin typeface="Consolas"/>
                <a:ea typeface="Consolas"/>
                <a:cs typeface="Consolas"/>
                <a:sym typeface="Consolas"/>
              </a:rPr>
              <a:t>&lt;</a:t>
            </a:r>
            <a:r>
              <a:rPr lang="en-US" sz="1600" b="0">
                <a:solidFill>
                  <a:schemeClr val="accent3"/>
                </a:solidFill>
                <a:highlight>
                  <a:srgbClr val="E6DAFF"/>
                </a:highlight>
                <a:latin typeface="Consolas"/>
                <a:ea typeface="Consolas"/>
                <a:cs typeface="Consolas"/>
                <a:sym typeface="Consolas"/>
              </a:rPr>
              <a:t>Vertex, Edge</a:t>
            </a:r>
            <a:r>
              <a:rPr lang="en-US" sz="1600" b="0">
                <a:solidFill>
                  <a:schemeClr val="dk1"/>
                </a:solidFill>
                <a:highlight>
                  <a:srgbClr val="E6DAFF"/>
                </a:highlight>
                <a:latin typeface="Consolas"/>
                <a:ea typeface="Consolas"/>
                <a:cs typeface="Consolas"/>
                <a:sym typeface="Consolas"/>
              </a:rPr>
              <a:t>&gt; edgeTo = ...</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highlight>
                  <a:schemeClr val="lt1"/>
                </a:highlight>
                <a:latin typeface="Consolas"/>
                <a:ea typeface="Consolas"/>
                <a:cs typeface="Consolas"/>
                <a:sym typeface="Consolas"/>
              </a:rPr>
              <a:t>  </a:t>
            </a:r>
            <a:r>
              <a:rPr lang="en-US" sz="1600" b="0">
                <a:solidFill>
                  <a:schemeClr val="accent3"/>
                </a:solidFill>
                <a:highlight>
                  <a:srgbClr val="E6DAFF"/>
                </a:highlight>
                <a:latin typeface="Consolas"/>
                <a:ea typeface="Consolas"/>
                <a:cs typeface="Consolas"/>
                <a:sym typeface="Consolas"/>
              </a:rPr>
              <a:t>Map</a:t>
            </a:r>
            <a:r>
              <a:rPr lang="en-US" sz="1600" b="0">
                <a:solidFill>
                  <a:schemeClr val="dk1"/>
                </a:solidFill>
                <a:highlight>
                  <a:srgbClr val="E6DAFF"/>
                </a:highlight>
                <a:latin typeface="Consolas"/>
                <a:ea typeface="Consolas"/>
                <a:cs typeface="Consolas"/>
                <a:sym typeface="Consolas"/>
              </a:rPr>
              <a:t>&lt;</a:t>
            </a:r>
            <a:r>
              <a:rPr lang="en-US" sz="1600" b="0">
                <a:solidFill>
                  <a:schemeClr val="accent3"/>
                </a:solidFill>
                <a:highlight>
                  <a:srgbClr val="E6DAFF"/>
                </a:highlight>
                <a:latin typeface="Consolas"/>
                <a:ea typeface="Consolas"/>
                <a:cs typeface="Consolas"/>
                <a:sym typeface="Consolas"/>
              </a:rPr>
              <a:t>Vertex, Double</a:t>
            </a:r>
            <a:r>
              <a:rPr lang="en-US" sz="1600" b="0">
                <a:solidFill>
                  <a:schemeClr val="dk1"/>
                </a:solidFill>
                <a:highlight>
                  <a:srgbClr val="E6DAFF"/>
                </a:highlight>
                <a:latin typeface="Consolas"/>
                <a:ea typeface="Consolas"/>
                <a:cs typeface="Consolas"/>
                <a:sym typeface="Consolas"/>
              </a:rPr>
              <a:t>&gt; distTo = ...</a:t>
            </a:r>
            <a:endParaRPr>
              <a:highlight>
                <a:srgbClr val="E6DAFF"/>
              </a:highlight>
            </a:endParaRPr>
          </a:p>
          <a:p>
            <a:pPr marL="0" marR="0" lvl="0" indent="0" algn="l" rtl="0">
              <a:lnSpc>
                <a:spcPct val="120000"/>
              </a:lnSpc>
              <a:spcBef>
                <a:spcPts val="0"/>
              </a:spcBef>
              <a:spcAft>
                <a:spcPts val="0"/>
              </a:spcAft>
              <a:buClr>
                <a:srgbClr val="4B2A85"/>
              </a:buClr>
              <a:buSzPts val="480"/>
              <a:buFont typeface="Noto Sans Symbols"/>
              <a:buNone/>
            </a:pPr>
            <a:endParaRPr sz="8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dk1"/>
                </a:solidFill>
                <a:highlight>
                  <a:srgbClr val="E6DAFF"/>
                </a:highlight>
                <a:latin typeface="Consolas"/>
                <a:ea typeface="Consolas"/>
                <a:cs typeface="Consolas"/>
                <a:sym typeface="Consolas"/>
              </a:rPr>
              <a:t>edgeTo.</a:t>
            </a:r>
            <a:r>
              <a:rPr lang="en-US" sz="1600" b="1">
                <a:solidFill>
                  <a:schemeClr val="dk1"/>
                </a:solidFill>
                <a:highlight>
                  <a:srgbClr val="E6DAFF"/>
                </a:highlight>
                <a:latin typeface="Consolas"/>
                <a:ea typeface="Consolas"/>
                <a:cs typeface="Consolas"/>
                <a:sym typeface="Consolas"/>
              </a:rPr>
              <a:t>put</a:t>
            </a:r>
            <a:r>
              <a:rPr lang="en-US" sz="1600" b="0">
                <a:solidFill>
                  <a:schemeClr val="dk1"/>
                </a:solidFill>
                <a:highlight>
                  <a:srgbClr val="E6DAFF"/>
                </a:highlight>
                <a:latin typeface="Consolas"/>
                <a:ea typeface="Consolas"/>
                <a:cs typeface="Consolas"/>
                <a:sym typeface="Consolas"/>
              </a:rPr>
              <a:t>(start, </a:t>
            </a:r>
            <a:r>
              <a:rPr lang="en-US" sz="1600" b="0">
                <a:solidFill>
                  <a:schemeClr val="accent5"/>
                </a:solidFill>
                <a:highlight>
                  <a:srgbClr val="E6DAFF"/>
                </a:highlight>
                <a:latin typeface="Consolas"/>
                <a:ea typeface="Consolas"/>
                <a:cs typeface="Consolas"/>
                <a:sym typeface="Consolas"/>
              </a:rPr>
              <a:t>null</a:t>
            </a:r>
            <a:r>
              <a:rPr lang="en-US" sz="1600" b="0">
                <a:solidFill>
                  <a:schemeClr val="dk1"/>
                </a:solidFill>
                <a:highlight>
                  <a:srgbClr val="E6DAFF"/>
                </a:highlight>
                <a:latin typeface="Consolas"/>
                <a:ea typeface="Consolas"/>
                <a:cs typeface="Consolas"/>
                <a:sym typeface="Consolas"/>
              </a:rPr>
              <a:t>);</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dk1"/>
                </a:solidFill>
                <a:highlight>
                  <a:srgbClr val="E6DAFF"/>
                </a:highlight>
                <a:latin typeface="Consolas"/>
                <a:ea typeface="Consolas"/>
                <a:cs typeface="Consolas"/>
                <a:sym typeface="Consolas"/>
              </a:rPr>
              <a:t>distTo.</a:t>
            </a:r>
            <a:r>
              <a:rPr lang="en-US" sz="1600" b="1">
                <a:solidFill>
                  <a:schemeClr val="dk1"/>
                </a:solidFill>
                <a:highlight>
                  <a:srgbClr val="E6DAFF"/>
                </a:highlight>
                <a:latin typeface="Consolas"/>
                <a:ea typeface="Consolas"/>
                <a:cs typeface="Consolas"/>
                <a:sym typeface="Consolas"/>
              </a:rPr>
              <a:t>put</a:t>
            </a:r>
            <a:r>
              <a:rPr lang="en-US" sz="1600" b="0">
                <a:solidFill>
                  <a:schemeClr val="dk1"/>
                </a:solidFill>
                <a:highlight>
                  <a:srgbClr val="E6DAFF"/>
                </a:highlight>
                <a:latin typeface="Consolas"/>
                <a:ea typeface="Consolas"/>
                <a:cs typeface="Consolas"/>
                <a:sym typeface="Consolas"/>
              </a:rPr>
              <a:t>(start, </a:t>
            </a:r>
            <a:r>
              <a:rPr lang="en-US" sz="1600" b="0">
                <a:solidFill>
                  <a:schemeClr val="accent5"/>
                </a:solidFill>
                <a:highlight>
                  <a:srgbClr val="E6DAFF"/>
                </a:highlight>
                <a:latin typeface="Consolas"/>
                <a:ea typeface="Consolas"/>
                <a:cs typeface="Consolas"/>
                <a:sym typeface="Consolas"/>
              </a:rPr>
              <a:t>0.0</a:t>
            </a:r>
            <a:r>
              <a:rPr lang="en-US" sz="1600" b="0">
                <a:solidFill>
                  <a:schemeClr val="dk1"/>
                </a:solidFill>
                <a:highlight>
                  <a:srgbClr val="E6DAFF"/>
                </a:highlight>
                <a:latin typeface="Consolas"/>
                <a:ea typeface="Consolas"/>
                <a:cs typeface="Consolas"/>
                <a:sym typeface="Consolas"/>
              </a:rPr>
              <a:t>);</a:t>
            </a:r>
            <a:endParaRPr>
              <a:highlight>
                <a:srgbClr val="E6DAFF"/>
              </a:highlight>
            </a:endParaRPr>
          </a:p>
          <a:p>
            <a:pPr marL="0" marR="0" lvl="0" indent="0" algn="l" rtl="0">
              <a:lnSpc>
                <a:spcPct val="120000"/>
              </a:lnSpc>
              <a:spcBef>
                <a:spcPts val="0"/>
              </a:spcBef>
              <a:spcAft>
                <a:spcPts val="0"/>
              </a:spcAft>
              <a:buClr>
                <a:srgbClr val="4B2A85"/>
              </a:buClr>
              <a:buSzPts val="480"/>
              <a:buFont typeface="Noto Sans Symbols"/>
              <a:buNone/>
            </a:pPr>
            <a:endParaRPr sz="8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while</a:t>
            </a: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isEmpty</a:t>
            </a: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from = perimeter.</a:t>
            </a:r>
            <a:r>
              <a:rPr lang="en-US" sz="1600" b="1">
                <a:solidFill>
                  <a:schemeClr val="dk1"/>
                </a:solidFill>
                <a:latin typeface="Consolas"/>
                <a:ea typeface="Consolas"/>
                <a:cs typeface="Consolas"/>
                <a:sym typeface="Consolas"/>
              </a:rPr>
              <a:t>remove</a:t>
            </a:r>
            <a:r>
              <a:rPr lang="en-US" sz="16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accent2"/>
                </a:solidFill>
                <a:latin typeface="Consolas"/>
                <a:ea typeface="Consolas"/>
                <a:cs typeface="Consolas"/>
                <a:sym typeface="Consolas"/>
              </a:rPr>
              <a:t>    for</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Edge</a:t>
            </a:r>
            <a:r>
              <a:rPr lang="en-US" sz="1600" b="0">
                <a:solidFill>
                  <a:schemeClr val="dk1"/>
                </a:solidFill>
                <a:latin typeface="Consolas"/>
                <a:ea typeface="Consolas"/>
                <a:cs typeface="Consolas"/>
                <a:sym typeface="Consolas"/>
              </a:rPr>
              <a:t> edge : graph.</a:t>
            </a:r>
            <a:r>
              <a:rPr lang="en-US" sz="1600" b="1">
                <a:solidFill>
                  <a:schemeClr val="dk1"/>
                </a:solidFill>
                <a:latin typeface="Consolas"/>
                <a:ea typeface="Consolas"/>
                <a:cs typeface="Consolas"/>
                <a:sym typeface="Consolas"/>
              </a:rPr>
              <a:t>edgesFrom</a:t>
            </a:r>
            <a:r>
              <a:rPr lang="en-US" sz="1600" b="0">
                <a:solidFill>
                  <a:schemeClr val="dk1"/>
                </a:solidFill>
                <a:latin typeface="Consolas"/>
                <a:ea typeface="Consolas"/>
                <a:cs typeface="Consolas"/>
                <a:sym typeface="Consolas"/>
              </a:rPr>
              <a:t>(from))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to = edge.</a:t>
            </a:r>
            <a:r>
              <a:rPr lang="en-US" sz="1600" b="1">
                <a:solidFill>
                  <a:schemeClr val="dk1"/>
                </a:solidFill>
                <a:latin typeface="Consolas"/>
                <a:ea typeface="Consolas"/>
                <a:cs typeface="Consolas"/>
                <a:sym typeface="Consolas"/>
              </a:rPr>
              <a:t>to</a:t>
            </a:r>
            <a:r>
              <a:rPr lang="en-US" sz="16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contains</a:t>
            </a:r>
            <a:r>
              <a:rPr lang="en-US" sz="1600" b="0">
                <a:solidFill>
                  <a:schemeClr val="dk1"/>
                </a:solidFill>
                <a:latin typeface="Consolas"/>
                <a:ea typeface="Consolas"/>
                <a:cs typeface="Consolas"/>
                <a:sym typeface="Consolas"/>
              </a:rPr>
              <a:t>(to))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dk1"/>
                </a:solidFill>
                <a:highlight>
                  <a:srgbClr val="E6DAFF"/>
                </a:highlight>
                <a:latin typeface="Consolas"/>
                <a:ea typeface="Consolas"/>
                <a:cs typeface="Consolas"/>
                <a:sym typeface="Consolas"/>
              </a:rPr>
              <a:t>edgeTo.</a:t>
            </a:r>
            <a:r>
              <a:rPr lang="en-US" sz="1600" b="1">
                <a:solidFill>
                  <a:schemeClr val="dk1"/>
                </a:solidFill>
                <a:highlight>
                  <a:srgbClr val="E6DAFF"/>
                </a:highlight>
                <a:latin typeface="Consolas"/>
                <a:ea typeface="Consolas"/>
                <a:cs typeface="Consolas"/>
                <a:sym typeface="Consolas"/>
              </a:rPr>
              <a:t>put</a:t>
            </a:r>
            <a:r>
              <a:rPr lang="en-US" sz="1600" b="0">
                <a:solidFill>
                  <a:schemeClr val="dk1"/>
                </a:solidFill>
                <a:highlight>
                  <a:srgbClr val="E6DAFF"/>
                </a:highlight>
                <a:latin typeface="Consolas"/>
                <a:ea typeface="Consolas"/>
                <a:cs typeface="Consolas"/>
                <a:sym typeface="Consolas"/>
              </a:rPr>
              <a:t>(to, edge);</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dk1"/>
                </a:solidFill>
                <a:highlight>
                  <a:srgbClr val="E6DAFF"/>
                </a:highlight>
                <a:latin typeface="Consolas"/>
                <a:ea typeface="Consolas"/>
                <a:cs typeface="Consolas"/>
                <a:sym typeface="Consolas"/>
              </a:rPr>
              <a:t>distTo.</a:t>
            </a:r>
            <a:r>
              <a:rPr lang="en-US" sz="1600" b="1">
                <a:solidFill>
                  <a:schemeClr val="dk1"/>
                </a:solidFill>
                <a:highlight>
                  <a:srgbClr val="E6DAFF"/>
                </a:highlight>
                <a:latin typeface="Consolas"/>
                <a:ea typeface="Consolas"/>
                <a:cs typeface="Consolas"/>
                <a:sym typeface="Consolas"/>
              </a:rPr>
              <a:t>put</a:t>
            </a:r>
            <a:r>
              <a:rPr lang="en-US" sz="1600" b="0">
                <a:solidFill>
                  <a:schemeClr val="dk1"/>
                </a:solidFill>
                <a:highlight>
                  <a:srgbClr val="E6DAFF"/>
                </a:highlight>
                <a:latin typeface="Consolas"/>
                <a:ea typeface="Consolas"/>
                <a:cs typeface="Consolas"/>
                <a:sym typeface="Consolas"/>
              </a:rPr>
              <a:t>(to, distTo.</a:t>
            </a:r>
            <a:r>
              <a:rPr lang="en-US" sz="1600" b="1">
                <a:solidFill>
                  <a:schemeClr val="dk1"/>
                </a:solidFill>
                <a:highlight>
                  <a:srgbClr val="E6DAFF"/>
                </a:highlight>
                <a:latin typeface="Consolas"/>
                <a:ea typeface="Consolas"/>
                <a:cs typeface="Consolas"/>
                <a:sym typeface="Consolas"/>
              </a:rPr>
              <a:t>get</a:t>
            </a:r>
            <a:r>
              <a:rPr lang="en-US" sz="1600" b="0">
                <a:solidFill>
                  <a:schemeClr val="dk1"/>
                </a:solidFill>
                <a:highlight>
                  <a:srgbClr val="E6DAFF"/>
                </a:highlight>
                <a:latin typeface="Consolas"/>
                <a:ea typeface="Consolas"/>
                <a:cs typeface="Consolas"/>
                <a:sym typeface="Consolas"/>
              </a:rPr>
              <a:t>(from) + </a:t>
            </a:r>
            <a:r>
              <a:rPr lang="en-US" sz="1600" b="0">
                <a:solidFill>
                  <a:schemeClr val="accent5"/>
                </a:solidFill>
                <a:highlight>
                  <a:srgbClr val="E6DAFF"/>
                </a:highlight>
                <a:latin typeface="Consolas"/>
                <a:ea typeface="Consolas"/>
                <a:cs typeface="Consolas"/>
                <a:sym typeface="Consolas"/>
              </a:rPr>
              <a:t>1</a:t>
            </a:r>
            <a:r>
              <a:rPr lang="en-US" sz="1600" b="0">
                <a:solidFill>
                  <a:schemeClr val="dk1"/>
                </a:solidFill>
                <a:highlight>
                  <a:srgbClr val="E6DAFF"/>
                </a:highlight>
                <a:latin typeface="Consolas"/>
                <a:ea typeface="Consolas"/>
                <a:cs typeface="Consolas"/>
                <a:sym typeface="Consolas"/>
              </a:rPr>
              <a:t>);</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highlight>
                  <a:srgbClr val="E6DAFF"/>
                </a:highlight>
                <a:latin typeface="Consolas"/>
                <a:ea typeface="Consolas"/>
                <a:cs typeface="Consolas"/>
                <a:sym typeface="Consolas"/>
              </a:rPr>
              <a:t>return</a:t>
            </a:r>
            <a:r>
              <a:rPr lang="en-US" sz="1600" b="0">
                <a:solidFill>
                  <a:schemeClr val="dk1"/>
                </a:solidFill>
                <a:highlight>
                  <a:srgbClr val="E6DAFF"/>
                </a:highlight>
                <a:latin typeface="Consolas"/>
                <a:ea typeface="Consolas"/>
                <a:cs typeface="Consolas"/>
                <a:sym typeface="Consolas"/>
              </a:rPr>
              <a:t> edgeTo;</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a:t>
            </a:r>
            <a:endParaRPr/>
          </a:p>
        </p:txBody>
      </p:sp>
      <p:sp>
        <p:nvSpPr>
          <p:cNvPr id="835" name="Google Shape;835;p47"/>
          <p:cNvSpPr txBox="1"/>
          <p:nvPr/>
        </p:nvSpPr>
        <p:spPr>
          <a:xfrm>
            <a:off x="632442" y="4086068"/>
            <a:ext cx="99758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Quattrocento Sans"/>
                <a:ea typeface="Quattrocento Sans"/>
                <a:cs typeface="Quattrocento Sans"/>
                <a:sym typeface="Quattrocento Sans"/>
              </a:rPr>
              <a:t>E</a:t>
            </a:r>
            <a:r>
              <a:rPr lang="en-US" sz="1600" b="1">
                <a:solidFill>
                  <a:schemeClr val="accent2"/>
                </a:solidFill>
                <a:latin typeface="Quattrocento Sans"/>
                <a:ea typeface="Quattrocento Sans"/>
                <a:cs typeface="Quattrocento Sans"/>
                <a:sym typeface="Quattrocento Sans"/>
              </a:rPr>
              <a:t>DGE</a:t>
            </a:r>
            <a:r>
              <a:rPr lang="en-US" sz="1800" b="1">
                <a:solidFill>
                  <a:schemeClr val="accent2"/>
                </a:solidFill>
                <a:latin typeface="Quattrocento Sans"/>
                <a:ea typeface="Quattrocento Sans"/>
                <a:cs typeface="Quattrocento Sans"/>
                <a:sym typeface="Quattrocento Sans"/>
              </a:rPr>
              <a:t>T</a:t>
            </a:r>
            <a:r>
              <a:rPr lang="en-US" sz="1600" b="1">
                <a:solidFill>
                  <a:schemeClr val="accent2"/>
                </a:solidFill>
                <a:latin typeface="Quattrocento Sans"/>
                <a:ea typeface="Quattrocento Sans"/>
                <a:cs typeface="Quattrocento Sans"/>
                <a:sym typeface="Quattrocento Sans"/>
              </a:rPr>
              <a:t>O</a:t>
            </a:r>
            <a:endParaRPr sz="1800" b="1">
              <a:solidFill>
                <a:schemeClr val="accent2"/>
              </a:solidFill>
              <a:latin typeface="Quattrocento Sans"/>
              <a:ea typeface="Quattrocento Sans"/>
              <a:cs typeface="Quattrocento Sans"/>
              <a:sym typeface="Quattrocento Sans"/>
            </a:endParaRPr>
          </a:p>
        </p:txBody>
      </p:sp>
      <p:sp>
        <p:nvSpPr>
          <p:cNvPr id="836" name="Google Shape;836;p47"/>
          <p:cNvSpPr txBox="1"/>
          <p:nvPr/>
        </p:nvSpPr>
        <p:spPr>
          <a:xfrm>
            <a:off x="1607471" y="2530259"/>
            <a:ext cx="91204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Quattrocento Sans"/>
                <a:ea typeface="Quattrocento Sans"/>
                <a:cs typeface="Quattrocento Sans"/>
                <a:sym typeface="Quattrocento Sans"/>
              </a:rPr>
              <a:t>D</a:t>
            </a:r>
            <a:r>
              <a:rPr lang="en-US" sz="1600" b="1">
                <a:solidFill>
                  <a:srgbClr val="00B0F0"/>
                </a:solidFill>
                <a:latin typeface="Quattrocento Sans"/>
                <a:ea typeface="Quattrocento Sans"/>
                <a:cs typeface="Quattrocento Sans"/>
                <a:sym typeface="Quattrocento Sans"/>
              </a:rPr>
              <a:t>IST</a:t>
            </a:r>
            <a:r>
              <a:rPr lang="en-US" sz="1800" b="1">
                <a:solidFill>
                  <a:srgbClr val="00B0F0"/>
                </a:solidFill>
                <a:latin typeface="Quattrocento Sans"/>
                <a:ea typeface="Quattrocento Sans"/>
                <a:cs typeface="Quattrocento Sans"/>
                <a:sym typeface="Quattrocento Sans"/>
              </a:rPr>
              <a:t>T</a:t>
            </a:r>
            <a:r>
              <a:rPr lang="en-US" sz="1600" b="1">
                <a:solidFill>
                  <a:srgbClr val="00B0F0"/>
                </a:solidFill>
                <a:latin typeface="Quattrocento Sans"/>
                <a:ea typeface="Quattrocento Sans"/>
                <a:cs typeface="Quattrocento Sans"/>
                <a:sym typeface="Quattrocento Sans"/>
              </a:rPr>
              <a:t>O</a:t>
            </a:r>
            <a:endParaRPr sz="1800" b="1">
              <a:solidFill>
                <a:srgbClr val="00B0F0"/>
              </a:solidFill>
              <a:latin typeface="Quattrocento Sans"/>
              <a:ea typeface="Quattrocento Sans"/>
              <a:cs typeface="Quattrocento Sans"/>
              <a:sym typeface="Quattrocento Sans"/>
            </a:endParaRPr>
          </a:p>
        </p:txBody>
      </p:sp>
      <p:sp>
        <p:nvSpPr>
          <p:cNvPr id="837" name="Google Shape;837;p47"/>
          <p:cNvSpPr txBox="1">
            <a:spLocks noGrp="1"/>
          </p:cNvSpPr>
          <p:nvPr>
            <p:ph type="body" idx="1"/>
          </p:nvPr>
        </p:nvSpPr>
        <p:spPr>
          <a:xfrm>
            <a:off x="25703" y="5217937"/>
            <a:ext cx="6223500" cy="1468800"/>
          </a:xfrm>
          <a:prstGeom prst="rect">
            <a:avLst/>
          </a:prstGeom>
          <a:noFill/>
          <a:ln>
            <a:noFill/>
          </a:ln>
        </p:spPr>
        <p:txBody>
          <a:bodyPr spcFirstLastPara="1" wrap="square" lIns="45700" tIns="45700" rIns="45700" bIns="45700" anchor="t" anchorCtr="0">
            <a:normAutofit fontScale="85000" lnSpcReduction="20000"/>
          </a:bodyPr>
          <a:lstStyle/>
          <a:p>
            <a:pPr marL="0" lvl="0" indent="0" algn="l" rtl="0">
              <a:lnSpc>
                <a:spcPct val="90000"/>
              </a:lnSpc>
              <a:spcBef>
                <a:spcPts val="0"/>
              </a:spcBef>
              <a:spcAft>
                <a:spcPts val="0"/>
              </a:spcAft>
              <a:buNone/>
            </a:pPr>
            <a:r>
              <a:rPr lang="en-US" sz="2000"/>
              <a:t>The </a:t>
            </a:r>
            <a:r>
              <a:rPr lang="en-US" sz="2000">
                <a:latin typeface="Consolas"/>
                <a:ea typeface="Consolas"/>
                <a:cs typeface="Consolas"/>
                <a:sym typeface="Consolas"/>
              </a:rPr>
              <a:t>edgeTo</a:t>
            </a:r>
            <a:r>
              <a:rPr lang="en-US" sz="2000"/>
              <a:t> map stores </a:t>
            </a:r>
            <a:r>
              <a:rPr lang="en-US" sz="2000" b="1">
                <a:solidFill>
                  <a:srgbClr val="4C3283"/>
                </a:solidFill>
              </a:rPr>
              <a:t>backpointers</a:t>
            </a:r>
            <a:r>
              <a:rPr lang="en-US" sz="2000"/>
              <a:t>: each vertex remembers what vertex was used to arrive at it!</a:t>
            </a:r>
            <a:endParaRPr/>
          </a:p>
          <a:p>
            <a:pPr marL="0" lvl="0" indent="0" algn="l" rtl="0">
              <a:lnSpc>
                <a:spcPct val="90000"/>
              </a:lnSpc>
              <a:spcBef>
                <a:spcPts val="1400"/>
              </a:spcBef>
              <a:spcAft>
                <a:spcPts val="0"/>
              </a:spcAft>
              <a:buNone/>
            </a:pPr>
            <a:r>
              <a:rPr lang="en-US" sz="2000"/>
              <a:t>Note: this code stores </a:t>
            </a:r>
            <a:r>
              <a:rPr lang="en-US" sz="2000">
                <a:latin typeface="Consolas"/>
                <a:ea typeface="Consolas"/>
                <a:cs typeface="Consolas"/>
                <a:sym typeface="Consolas"/>
              </a:rPr>
              <a:t>visited</a:t>
            </a:r>
            <a:r>
              <a:rPr lang="en-US" sz="2000"/>
              <a:t>, </a:t>
            </a:r>
            <a:r>
              <a:rPr lang="en-US" sz="2000">
                <a:latin typeface="Consolas"/>
                <a:ea typeface="Consolas"/>
                <a:cs typeface="Consolas"/>
                <a:sym typeface="Consolas"/>
              </a:rPr>
              <a:t>edgeTo</a:t>
            </a:r>
            <a:r>
              <a:rPr lang="en-US" sz="2000"/>
              <a:t>, and </a:t>
            </a:r>
            <a:r>
              <a:rPr lang="en-US" sz="2000">
                <a:latin typeface="Consolas"/>
                <a:ea typeface="Consolas"/>
                <a:cs typeface="Consolas"/>
                <a:sym typeface="Consolas"/>
              </a:rPr>
              <a:t>distTo</a:t>
            </a:r>
            <a:r>
              <a:rPr lang="en-US" sz="2000"/>
              <a:t> as </a:t>
            </a:r>
            <a:r>
              <a:rPr lang="en-US" sz="2000" b="1"/>
              <a:t>external maps </a:t>
            </a:r>
            <a:r>
              <a:rPr lang="en-US" sz="2000"/>
              <a:t>(only drawn on graph for convenience). Another implementation option: store them as fields of the nodes themselves</a:t>
            </a:r>
            <a:endParaRPr/>
          </a:p>
        </p:txBody>
      </p:sp>
      <p:cxnSp>
        <p:nvCxnSpPr>
          <p:cNvPr id="838" name="Google Shape;838;p47"/>
          <p:cNvCxnSpPr/>
          <p:nvPr/>
        </p:nvCxnSpPr>
        <p:spPr>
          <a:xfrm rot="10800000">
            <a:off x="1621237" y="3845835"/>
            <a:ext cx="109970" cy="720381"/>
          </a:xfrm>
          <a:prstGeom prst="straightConnector1">
            <a:avLst/>
          </a:prstGeom>
          <a:noFill/>
          <a:ln w="38100" cap="flat" cmpd="sng">
            <a:solidFill>
              <a:schemeClr val="accent2"/>
            </a:solidFill>
            <a:prstDash val="solid"/>
            <a:round/>
            <a:headEnd type="none" w="sm" len="sm"/>
            <a:tailEnd type="triangle" w="med" len="med"/>
          </a:ln>
        </p:spPr>
      </p:cxnSp>
      <p:cxnSp>
        <p:nvCxnSpPr>
          <p:cNvPr id="839" name="Google Shape;839;p47"/>
          <p:cNvCxnSpPr/>
          <p:nvPr/>
        </p:nvCxnSpPr>
        <p:spPr>
          <a:xfrm rot="10800000">
            <a:off x="2148960" y="3429000"/>
            <a:ext cx="730968" cy="179874"/>
          </a:xfrm>
          <a:prstGeom prst="straightConnector1">
            <a:avLst/>
          </a:prstGeom>
          <a:noFill/>
          <a:ln w="38100" cap="flat" cmpd="sng">
            <a:solidFill>
              <a:schemeClr val="accent2"/>
            </a:solidFill>
            <a:prstDash val="solid"/>
            <a:round/>
            <a:headEnd type="none" w="sm" len="sm"/>
            <a:tailEnd type="triangle" w="med" len="med"/>
          </a:ln>
        </p:spPr>
      </p:cxnSp>
      <p:cxnSp>
        <p:nvCxnSpPr>
          <p:cNvPr id="840" name="Google Shape;840;p47"/>
          <p:cNvCxnSpPr/>
          <p:nvPr/>
        </p:nvCxnSpPr>
        <p:spPr>
          <a:xfrm rot="10800000">
            <a:off x="2757549" y="4718176"/>
            <a:ext cx="749354" cy="110034"/>
          </a:xfrm>
          <a:prstGeom prst="straightConnector1">
            <a:avLst/>
          </a:prstGeom>
          <a:noFill/>
          <a:ln w="38100" cap="flat" cmpd="sng">
            <a:solidFill>
              <a:schemeClr val="accent2"/>
            </a:solidFill>
            <a:prstDash val="solid"/>
            <a:round/>
            <a:headEnd type="none" w="sm" len="sm"/>
            <a:tailEnd type="triangle" w="med" len="med"/>
          </a:ln>
        </p:spPr>
      </p:cxnSp>
      <p:cxnSp>
        <p:nvCxnSpPr>
          <p:cNvPr id="841" name="Google Shape;841;p47"/>
          <p:cNvCxnSpPr/>
          <p:nvPr/>
        </p:nvCxnSpPr>
        <p:spPr>
          <a:xfrm flipH="1">
            <a:off x="3677099" y="3039258"/>
            <a:ext cx="662457" cy="386970"/>
          </a:xfrm>
          <a:prstGeom prst="straightConnector1">
            <a:avLst/>
          </a:prstGeom>
          <a:noFill/>
          <a:ln w="38100" cap="flat" cmpd="sng">
            <a:solidFill>
              <a:schemeClr val="accent2"/>
            </a:solidFill>
            <a:prstDash val="solid"/>
            <a:round/>
            <a:headEnd type="none" w="sm" len="sm"/>
            <a:tailEnd type="triangle" w="med" len="med"/>
          </a:ln>
        </p:spPr>
      </p:cxnSp>
      <p:sp>
        <p:nvSpPr>
          <p:cNvPr id="842" name="Google Shape;842;p47"/>
          <p:cNvSpPr txBox="1"/>
          <p:nvPr/>
        </p:nvSpPr>
        <p:spPr>
          <a:xfrm>
            <a:off x="1878221" y="2828234"/>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0</a:t>
            </a:r>
            <a:endParaRPr/>
          </a:p>
        </p:txBody>
      </p:sp>
      <p:sp>
        <p:nvSpPr>
          <p:cNvPr id="843" name="Google Shape;843;p47"/>
          <p:cNvSpPr txBox="1"/>
          <p:nvPr/>
        </p:nvSpPr>
        <p:spPr>
          <a:xfrm>
            <a:off x="2051921" y="4256994"/>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1</a:t>
            </a:r>
            <a:endParaRPr/>
          </a:p>
        </p:txBody>
      </p:sp>
      <p:sp>
        <p:nvSpPr>
          <p:cNvPr id="844" name="Google Shape;844;p47"/>
          <p:cNvSpPr txBox="1"/>
          <p:nvPr/>
        </p:nvSpPr>
        <p:spPr>
          <a:xfrm>
            <a:off x="3321239" y="3021505"/>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1</a:t>
            </a:r>
            <a:endParaRPr/>
          </a:p>
        </p:txBody>
      </p:sp>
      <p:sp>
        <p:nvSpPr>
          <p:cNvPr id="845" name="Google Shape;845;p47"/>
          <p:cNvSpPr txBox="1"/>
          <p:nvPr/>
        </p:nvSpPr>
        <p:spPr>
          <a:xfrm>
            <a:off x="3960525" y="4441660"/>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2</a:t>
            </a:r>
            <a:endParaRPr/>
          </a:p>
        </p:txBody>
      </p:sp>
      <p:sp>
        <p:nvSpPr>
          <p:cNvPr id="846" name="Google Shape;846;p47"/>
          <p:cNvSpPr txBox="1"/>
          <p:nvPr/>
        </p:nvSpPr>
        <p:spPr>
          <a:xfrm>
            <a:off x="4492728" y="2433962"/>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2</a:t>
            </a:r>
            <a:endParaRPr/>
          </a:p>
        </p:txBody>
      </p:sp>
      <p:sp>
        <p:nvSpPr>
          <p:cNvPr id="847" name="Google Shape;847;p47"/>
          <p:cNvSpPr txBox="1"/>
          <p:nvPr/>
        </p:nvSpPr>
        <p:spPr>
          <a:xfrm>
            <a:off x="2213903" y="1719122"/>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A</a:t>
            </a:r>
            <a:endParaRPr/>
          </a:p>
        </p:txBody>
      </p:sp>
      <p:sp>
        <p:nvSpPr>
          <p:cNvPr id="848" name="Google Shape;848;p47"/>
          <p:cNvSpPr txBox="1"/>
          <p:nvPr/>
        </p:nvSpPr>
        <p:spPr>
          <a:xfrm>
            <a:off x="2602296" y="1721839"/>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B</a:t>
            </a:r>
            <a:endParaRPr/>
          </a:p>
        </p:txBody>
      </p:sp>
      <p:sp>
        <p:nvSpPr>
          <p:cNvPr id="849" name="Google Shape;849;p47"/>
          <p:cNvSpPr txBox="1"/>
          <p:nvPr/>
        </p:nvSpPr>
        <p:spPr>
          <a:xfrm>
            <a:off x="2981844" y="1722600"/>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C</a:t>
            </a:r>
            <a:endParaRPr/>
          </a:p>
        </p:txBody>
      </p:sp>
      <p:sp>
        <p:nvSpPr>
          <p:cNvPr id="850" name="Google Shape;850;p47"/>
          <p:cNvSpPr txBox="1"/>
          <p:nvPr/>
        </p:nvSpPr>
        <p:spPr>
          <a:xfrm>
            <a:off x="3366291" y="1719151"/>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D</a:t>
            </a:r>
            <a:endParaRPr/>
          </a:p>
        </p:txBody>
      </p:sp>
      <p:sp>
        <p:nvSpPr>
          <p:cNvPr id="851" name="Google Shape;851;p47"/>
          <p:cNvSpPr txBox="1"/>
          <p:nvPr/>
        </p:nvSpPr>
        <p:spPr>
          <a:xfrm>
            <a:off x="3754684" y="1721868"/>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7"/>
                                        </p:tgtEl>
                                        <p:attrNameLst>
                                          <p:attrName>style.visibility</p:attrName>
                                        </p:attrNameLst>
                                      </p:cBhvr>
                                      <p:to>
                                        <p:strVal val="visible"/>
                                      </p:to>
                                    </p:set>
                                    <p:animEffect transition="in" filter="fade">
                                      <p:cBhvr>
                                        <p:cTn id="7" dur="500"/>
                                        <p:tgtEl>
                                          <p:spTgt spid="84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42"/>
                                        </p:tgtEl>
                                        <p:attrNameLst>
                                          <p:attrName>style.visibility</p:attrName>
                                        </p:attrNameLst>
                                      </p:cBhvr>
                                      <p:to>
                                        <p:strVal val="visible"/>
                                      </p:to>
                                    </p:set>
                                    <p:animEffect transition="in" filter="fade">
                                      <p:cBhvr>
                                        <p:cTn id="11" dur="500"/>
                                        <p:tgtEl>
                                          <p:spTgt spid="842"/>
                                        </p:tgtEl>
                                      </p:cBhvr>
                                    </p:animEffect>
                                  </p:childTnLst>
                                </p:cTn>
                              </p:par>
                              <p:par>
                                <p:cTn id="12" presetID="10" presetClass="entr" presetSubtype="0" fill="hold" nodeType="withEffect">
                                  <p:stCondLst>
                                    <p:cond delay="0"/>
                                  </p:stCondLst>
                                  <p:childTnLst>
                                    <p:set>
                                      <p:cBhvr>
                                        <p:cTn id="13" dur="1" fill="hold">
                                          <p:stCondLst>
                                            <p:cond delay="0"/>
                                          </p:stCondLst>
                                        </p:cTn>
                                        <p:tgtEl>
                                          <p:spTgt spid="824"/>
                                        </p:tgtEl>
                                        <p:attrNameLst>
                                          <p:attrName>style.visibility</p:attrName>
                                        </p:attrNameLst>
                                      </p:cBhvr>
                                      <p:to>
                                        <p:strVal val="visible"/>
                                      </p:to>
                                    </p:set>
                                    <p:animEffect transition="in" filter="fade">
                                      <p:cBhvr>
                                        <p:cTn id="14" dur="500"/>
                                        <p:tgtEl>
                                          <p:spTgt spid="824"/>
                                        </p:tgtEl>
                                      </p:cBhvr>
                                    </p:animEffect>
                                  </p:childTnLst>
                                </p:cTn>
                              </p:par>
                              <p:par>
                                <p:cTn id="15" presetID="10" presetClass="entr" presetSubtype="0" fill="hold" nodeType="withEffect">
                                  <p:stCondLst>
                                    <p:cond delay="0"/>
                                  </p:stCondLst>
                                  <p:childTnLst>
                                    <p:set>
                                      <p:cBhvr>
                                        <p:cTn id="16" dur="1" fill="hold">
                                          <p:stCondLst>
                                            <p:cond delay="0"/>
                                          </p:stCondLst>
                                        </p:cTn>
                                        <p:tgtEl>
                                          <p:spTgt spid="823"/>
                                        </p:tgtEl>
                                        <p:attrNameLst>
                                          <p:attrName>style.visibility</p:attrName>
                                        </p:attrNameLst>
                                      </p:cBhvr>
                                      <p:to>
                                        <p:strVal val="visible"/>
                                      </p:to>
                                    </p:set>
                                    <p:animEffect transition="in" filter="fade">
                                      <p:cBhvr>
                                        <p:cTn id="17" dur="500"/>
                                        <p:tgtEl>
                                          <p:spTgt spid="823"/>
                                        </p:tgtEl>
                                      </p:cBhvr>
                                    </p:animEffect>
                                  </p:childTnLst>
                                </p:cTn>
                              </p:par>
                              <p:par>
                                <p:cTn id="18" presetID="10" presetClass="entr" presetSubtype="0" fill="hold" nodeType="withEffect">
                                  <p:stCondLst>
                                    <p:cond delay="0"/>
                                  </p:stCondLst>
                                  <p:childTnLst>
                                    <p:set>
                                      <p:cBhvr>
                                        <p:cTn id="19" dur="1" fill="hold">
                                          <p:stCondLst>
                                            <p:cond delay="0"/>
                                          </p:stCondLst>
                                        </p:cTn>
                                        <p:tgtEl>
                                          <p:spTgt spid="836"/>
                                        </p:tgtEl>
                                        <p:attrNameLst>
                                          <p:attrName>style.visibility</p:attrName>
                                        </p:attrNameLst>
                                      </p:cBhvr>
                                      <p:to>
                                        <p:strVal val="visible"/>
                                      </p:to>
                                    </p:set>
                                    <p:animEffect transition="in" filter="fade">
                                      <p:cBhvr>
                                        <p:cTn id="20" dur="500"/>
                                        <p:tgtEl>
                                          <p:spTgt spid="83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xit" presetSubtype="8" fill="hold" nodeType="clickEffect">
                                  <p:stCondLst>
                                    <p:cond delay="0"/>
                                  </p:stCondLst>
                                  <p:childTnLst>
                                    <p:anim calcmode="lin" valueType="num">
                                      <p:cBhvr additive="base">
                                        <p:cTn id="24" dur="500"/>
                                        <p:tgtEl>
                                          <p:spTgt spid="847"/>
                                        </p:tgtEl>
                                        <p:attrNameLst>
                                          <p:attrName>ppt_x</p:attrName>
                                        </p:attrNameLst>
                                      </p:cBhvr>
                                      <p:tavLst>
                                        <p:tav tm="0">
                                          <p:val>
                                            <p:strVal val="#ppt_x"/>
                                          </p:val>
                                        </p:tav>
                                        <p:tav tm="100000">
                                          <p:val>
                                            <p:strVal val="#ppt_x-1"/>
                                          </p:val>
                                        </p:tav>
                                      </p:tavLst>
                                    </p:anim>
                                    <p:set>
                                      <p:cBhvr>
                                        <p:cTn id="25" dur="1" fill="hold">
                                          <p:stCondLst>
                                            <p:cond delay="500"/>
                                          </p:stCondLst>
                                        </p:cTn>
                                        <p:tgtEl>
                                          <p:spTgt spid="847"/>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835"/>
                                        </p:tgtEl>
                                        <p:attrNameLst>
                                          <p:attrName>style.visibility</p:attrName>
                                        </p:attrNameLst>
                                      </p:cBhvr>
                                      <p:to>
                                        <p:strVal val="visible"/>
                                      </p:to>
                                    </p:set>
                                    <p:animEffect transition="in" filter="fade">
                                      <p:cBhvr>
                                        <p:cTn id="28" dur="500"/>
                                        <p:tgtEl>
                                          <p:spTgt spid="835"/>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848"/>
                                        </p:tgtEl>
                                        <p:attrNameLst>
                                          <p:attrName>style.visibility</p:attrName>
                                        </p:attrNameLst>
                                      </p:cBhvr>
                                      <p:to>
                                        <p:strVal val="visible"/>
                                      </p:to>
                                    </p:set>
                                    <p:animEffect transition="in" filter="fade">
                                      <p:cBhvr>
                                        <p:cTn id="32" dur="500"/>
                                        <p:tgtEl>
                                          <p:spTgt spid="848"/>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825"/>
                                        </p:tgtEl>
                                        <p:attrNameLst>
                                          <p:attrName>style.visibility</p:attrName>
                                        </p:attrNameLst>
                                      </p:cBhvr>
                                      <p:to>
                                        <p:strVal val="visible"/>
                                      </p:to>
                                    </p:set>
                                    <p:animEffect transition="in" filter="fade">
                                      <p:cBhvr>
                                        <p:cTn id="36" dur="500"/>
                                        <p:tgtEl>
                                          <p:spTgt spid="825"/>
                                        </p:tgtEl>
                                      </p:cBhvr>
                                    </p:animEffect>
                                  </p:childTnLst>
                                </p:cTn>
                              </p:par>
                              <p:par>
                                <p:cTn id="37" presetID="10" presetClass="entr" presetSubtype="0" fill="hold" nodeType="withEffect">
                                  <p:stCondLst>
                                    <p:cond delay="0"/>
                                  </p:stCondLst>
                                  <p:childTnLst>
                                    <p:set>
                                      <p:cBhvr>
                                        <p:cTn id="38" dur="1" fill="hold">
                                          <p:stCondLst>
                                            <p:cond delay="0"/>
                                          </p:stCondLst>
                                        </p:cTn>
                                        <p:tgtEl>
                                          <p:spTgt spid="843"/>
                                        </p:tgtEl>
                                        <p:attrNameLst>
                                          <p:attrName>style.visibility</p:attrName>
                                        </p:attrNameLst>
                                      </p:cBhvr>
                                      <p:to>
                                        <p:strVal val="visible"/>
                                      </p:to>
                                    </p:set>
                                    <p:animEffect transition="in" filter="fade">
                                      <p:cBhvr>
                                        <p:cTn id="39" dur="500"/>
                                        <p:tgtEl>
                                          <p:spTgt spid="843"/>
                                        </p:tgtEl>
                                      </p:cBhvr>
                                    </p:animEffect>
                                  </p:childTnLst>
                                </p:cTn>
                              </p:par>
                              <p:par>
                                <p:cTn id="40" presetID="10" presetClass="entr" presetSubtype="0" fill="hold" nodeType="withEffect">
                                  <p:stCondLst>
                                    <p:cond delay="0"/>
                                  </p:stCondLst>
                                  <p:childTnLst>
                                    <p:set>
                                      <p:cBhvr>
                                        <p:cTn id="41" dur="1" fill="hold">
                                          <p:stCondLst>
                                            <p:cond delay="0"/>
                                          </p:stCondLst>
                                        </p:cTn>
                                        <p:tgtEl>
                                          <p:spTgt spid="838"/>
                                        </p:tgtEl>
                                        <p:attrNameLst>
                                          <p:attrName>style.visibility</p:attrName>
                                        </p:attrNameLst>
                                      </p:cBhvr>
                                      <p:to>
                                        <p:strVal val="visible"/>
                                      </p:to>
                                    </p:set>
                                    <p:animEffect transition="in" filter="fade">
                                      <p:cBhvr>
                                        <p:cTn id="42" dur="500"/>
                                        <p:tgtEl>
                                          <p:spTgt spid="838"/>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849"/>
                                        </p:tgtEl>
                                        <p:attrNameLst>
                                          <p:attrName>style.visibility</p:attrName>
                                        </p:attrNameLst>
                                      </p:cBhvr>
                                      <p:to>
                                        <p:strVal val="visible"/>
                                      </p:to>
                                    </p:set>
                                    <p:animEffect transition="in" filter="fade">
                                      <p:cBhvr>
                                        <p:cTn id="46" dur="500"/>
                                        <p:tgtEl>
                                          <p:spTgt spid="849"/>
                                        </p:tgtEl>
                                      </p:cBhvr>
                                    </p:animEffect>
                                  </p:childTnLst>
                                </p:cTn>
                              </p:par>
                            </p:childTnLst>
                          </p:cTn>
                        </p:par>
                        <p:par>
                          <p:cTn id="47" fill="hold">
                            <p:stCondLst>
                              <p:cond delay="2000"/>
                            </p:stCondLst>
                            <p:childTnLst>
                              <p:par>
                                <p:cTn id="48" presetID="10" presetClass="entr" presetSubtype="0" fill="hold" nodeType="afterEffect">
                                  <p:stCondLst>
                                    <p:cond delay="0"/>
                                  </p:stCondLst>
                                  <p:childTnLst>
                                    <p:set>
                                      <p:cBhvr>
                                        <p:cTn id="49" dur="1" fill="hold">
                                          <p:stCondLst>
                                            <p:cond delay="0"/>
                                          </p:stCondLst>
                                        </p:cTn>
                                        <p:tgtEl>
                                          <p:spTgt spid="827"/>
                                        </p:tgtEl>
                                        <p:attrNameLst>
                                          <p:attrName>style.visibility</p:attrName>
                                        </p:attrNameLst>
                                      </p:cBhvr>
                                      <p:to>
                                        <p:strVal val="visible"/>
                                      </p:to>
                                    </p:set>
                                    <p:animEffect transition="in" filter="fade">
                                      <p:cBhvr>
                                        <p:cTn id="50" dur="500"/>
                                        <p:tgtEl>
                                          <p:spTgt spid="827"/>
                                        </p:tgtEl>
                                      </p:cBhvr>
                                    </p:animEffect>
                                  </p:childTnLst>
                                </p:cTn>
                              </p:par>
                              <p:par>
                                <p:cTn id="51" presetID="10" presetClass="entr" presetSubtype="0" fill="hold" nodeType="withEffect">
                                  <p:stCondLst>
                                    <p:cond delay="0"/>
                                  </p:stCondLst>
                                  <p:childTnLst>
                                    <p:set>
                                      <p:cBhvr>
                                        <p:cTn id="52" dur="1" fill="hold">
                                          <p:stCondLst>
                                            <p:cond delay="0"/>
                                          </p:stCondLst>
                                        </p:cTn>
                                        <p:tgtEl>
                                          <p:spTgt spid="844"/>
                                        </p:tgtEl>
                                        <p:attrNameLst>
                                          <p:attrName>style.visibility</p:attrName>
                                        </p:attrNameLst>
                                      </p:cBhvr>
                                      <p:to>
                                        <p:strVal val="visible"/>
                                      </p:to>
                                    </p:set>
                                    <p:animEffect transition="in" filter="fade">
                                      <p:cBhvr>
                                        <p:cTn id="53" dur="500"/>
                                        <p:tgtEl>
                                          <p:spTgt spid="844"/>
                                        </p:tgtEl>
                                      </p:cBhvr>
                                    </p:animEffect>
                                  </p:childTnLst>
                                </p:cTn>
                              </p:par>
                              <p:par>
                                <p:cTn id="54" presetID="10" presetClass="entr" presetSubtype="0" fill="hold" nodeType="withEffect">
                                  <p:stCondLst>
                                    <p:cond delay="0"/>
                                  </p:stCondLst>
                                  <p:childTnLst>
                                    <p:set>
                                      <p:cBhvr>
                                        <p:cTn id="55" dur="1" fill="hold">
                                          <p:stCondLst>
                                            <p:cond delay="0"/>
                                          </p:stCondLst>
                                        </p:cTn>
                                        <p:tgtEl>
                                          <p:spTgt spid="839"/>
                                        </p:tgtEl>
                                        <p:attrNameLst>
                                          <p:attrName>style.visibility</p:attrName>
                                        </p:attrNameLst>
                                      </p:cBhvr>
                                      <p:to>
                                        <p:strVal val="visible"/>
                                      </p:to>
                                    </p:set>
                                    <p:animEffect transition="in" filter="fade">
                                      <p:cBhvr>
                                        <p:cTn id="56" dur="500"/>
                                        <p:tgtEl>
                                          <p:spTgt spid="839"/>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xit" presetSubtype="8" fill="hold" nodeType="clickEffect">
                                  <p:stCondLst>
                                    <p:cond delay="0"/>
                                  </p:stCondLst>
                                  <p:childTnLst>
                                    <p:anim calcmode="lin" valueType="num">
                                      <p:cBhvr additive="base">
                                        <p:cTn id="60" dur="500"/>
                                        <p:tgtEl>
                                          <p:spTgt spid="848"/>
                                        </p:tgtEl>
                                        <p:attrNameLst>
                                          <p:attrName>ppt_x</p:attrName>
                                        </p:attrNameLst>
                                      </p:cBhvr>
                                      <p:tavLst>
                                        <p:tav tm="0">
                                          <p:val>
                                            <p:strVal val="#ppt_x"/>
                                          </p:val>
                                        </p:tav>
                                        <p:tav tm="100000">
                                          <p:val>
                                            <p:strVal val="#ppt_x-1"/>
                                          </p:val>
                                        </p:tav>
                                      </p:tavLst>
                                    </p:anim>
                                    <p:set>
                                      <p:cBhvr>
                                        <p:cTn id="61" dur="1" fill="hold">
                                          <p:stCondLst>
                                            <p:cond delay="500"/>
                                          </p:stCondLst>
                                        </p:cTn>
                                        <p:tgtEl>
                                          <p:spTgt spid="848"/>
                                        </p:tgtEl>
                                        <p:attrNameLst>
                                          <p:attrName>style.visibility</p:attrName>
                                        </p:attrNameLst>
                                      </p:cBhvr>
                                      <p:to>
                                        <p:strVal val="hidden"/>
                                      </p:to>
                                    </p:se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850"/>
                                        </p:tgtEl>
                                        <p:attrNameLst>
                                          <p:attrName>style.visibility</p:attrName>
                                        </p:attrNameLst>
                                      </p:cBhvr>
                                      <p:to>
                                        <p:strVal val="visible"/>
                                      </p:to>
                                    </p:set>
                                    <p:animEffect transition="in" filter="fade">
                                      <p:cBhvr>
                                        <p:cTn id="65" dur="500"/>
                                        <p:tgtEl>
                                          <p:spTgt spid="850"/>
                                        </p:tgtEl>
                                      </p:cBhvr>
                                    </p:animEffect>
                                  </p:childTnLst>
                                </p:cTn>
                              </p:par>
                            </p:childTnLst>
                          </p:cTn>
                        </p:par>
                        <p:par>
                          <p:cTn id="66" fill="hold">
                            <p:stCondLst>
                              <p:cond delay="1000"/>
                            </p:stCondLst>
                            <p:childTnLst>
                              <p:par>
                                <p:cTn id="67" presetID="10" presetClass="entr" presetSubtype="0" fill="hold" nodeType="afterEffect">
                                  <p:stCondLst>
                                    <p:cond delay="0"/>
                                  </p:stCondLst>
                                  <p:childTnLst>
                                    <p:set>
                                      <p:cBhvr>
                                        <p:cTn id="68" dur="1" fill="hold">
                                          <p:stCondLst>
                                            <p:cond delay="0"/>
                                          </p:stCondLst>
                                        </p:cTn>
                                        <p:tgtEl>
                                          <p:spTgt spid="826"/>
                                        </p:tgtEl>
                                        <p:attrNameLst>
                                          <p:attrName>style.visibility</p:attrName>
                                        </p:attrNameLst>
                                      </p:cBhvr>
                                      <p:to>
                                        <p:strVal val="visible"/>
                                      </p:to>
                                    </p:set>
                                    <p:animEffect transition="in" filter="fade">
                                      <p:cBhvr>
                                        <p:cTn id="69" dur="500"/>
                                        <p:tgtEl>
                                          <p:spTgt spid="826"/>
                                        </p:tgtEl>
                                      </p:cBhvr>
                                    </p:animEffect>
                                  </p:childTnLst>
                                </p:cTn>
                              </p:par>
                              <p:par>
                                <p:cTn id="70" presetID="10" presetClass="entr" presetSubtype="0" fill="hold" nodeType="withEffect">
                                  <p:stCondLst>
                                    <p:cond delay="0"/>
                                  </p:stCondLst>
                                  <p:childTnLst>
                                    <p:set>
                                      <p:cBhvr>
                                        <p:cTn id="71" dur="1" fill="hold">
                                          <p:stCondLst>
                                            <p:cond delay="0"/>
                                          </p:stCondLst>
                                        </p:cTn>
                                        <p:tgtEl>
                                          <p:spTgt spid="845"/>
                                        </p:tgtEl>
                                        <p:attrNameLst>
                                          <p:attrName>style.visibility</p:attrName>
                                        </p:attrNameLst>
                                      </p:cBhvr>
                                      <p:to>
                                        <p:strVal val="visible"/>
                                      </p:to>
                                    </p:set>
                                    <p:animEffect transition="in" filter="fade">
                                      <p:cBhvr>
                                        <p:cTn id="72" dur="500"/>
                                        <p:tgtEl>
                                          <p:spTgt spid="845"/>
                                        </p:tgtEl>
                                      </p:cBhvr>
                                    </p:animEffect>
                                  </p:childTnLst>
                                </p:cTn>
                              </p:par>
                              <p:par>
                                <p:cTn id="73" presetID="10" presetClass="entr" presetSubtype="0" fill="hold" nodeType="withEffect">
                                  <p:stCondLst>
                                    <p:cond delay="0"/>
                                  </p:stCondLst>
                                  <p:childTnLst>
                                    <p:set>
                                      <p:cBhvr>
                                        <p:cTn id="74" dur="1" fill="hold">
                                          <p:stCondLst>
                                            <p:cond delay="0"/>
                                          </p:stCondLst>
                                        </p:cTn>
                                        <p:tgtEl>
                                          <p:spTgt spid="840"/>
                                        </p:tgtEl>
                                        <p:attrNameLst>
                                          <p:attrName>style.visibility</p:attrName>
                                        </p:attrNameLst>
                                      </p:cBhvr>
                                      <p:to>
                                        <p:strVal val="visible"/>
                                      </p:to>
                                    </p:set>
                                    <p:animEffect transition="in" filter="fade">
                                      <p:cBhvr>
                                        <p:cTn id="75" dur="500"/>
                                        <p:tgtEl>
                                          <p:spTgt spid="840"/>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xit" presetSubtype="8" fill="hold" nodeType="clickEffect">
                                  <p:stCondLst>
                                    <p:cond delay="0"/>
                                  </p:stCondLst>
                                  <p:childTnLst>
                                    <p:anim calcmode="lin" valueType="num">
                                      <p:cBhvr additive="base">
                                        <p:cTn id="79" dur="500"/>
                                        <p:tgtEl>
                                          <p:spTgt spid="849"/>
                                        </p:tgtEl>
                                        <p:attrNameLst>
                                          <p:attrName>ppt_x</p:attrName>
                                        </p:attrNameLst>
                                      </p:cBhvr>
                                      <p:tavLst>
                                        <p:tav tm="0">
                                          <p:val>
                                            <p:strVal val="#ppt_x"/>
                                          </p:val>
                                        </p:tav>
                                        <p:tav tm="100000">
                                          <p:val>
                                            <p:strVal val="#ppt_x-1"/>
                                          </p:val>
                                        </p:tav>
                                      </p:tavLst>
                                    </p:anim>
                                    <p:set>
                                      <p:cBhvr>
                                        <p:cTn id="80" dur="1" fill="hold">
                                          <p:stCondLst>
                                            <p:cond delay="500"/>
                                          </p:stCondLst>
                                        </p:cTn>
                                        <p:tgtEl>
                                          <p:spTgt spid="849"/>
                                        </p:tgtEl>
                                        <p:attrNameLst>
                                          <p:attrName>style.visibility</p:attrName>
                                        </p:attrNameLst>
                                      </p:cBhvr>
                                      <p:to>
                                        <p:strVal val="hidden"/>
                                      </p:to>
                                    </p:set>
                                  </p:childTnLst>
                                </p:cTn>
                              </p:par>
                            </p:childTnLst>
                          </p:cTn>
                        </p:par>
                        <p:par>
                          <p:cTn id="81" fill="hold">
                            <p:stCondLst>
                              <p:cond delay="500"/>
                            </p:stCondLst>
                            <p:childTnLst>
                              <p:par>
                                <p:cTn id="82" presetID="10" presetClass="entr" presetSubtype="0" fill="hold" nodeType="afterEffect">
                                  <p:stCondLst>
                                    <p:cond delay="0"/>
                                  </p:stCondLst>
                                  <p:childTnLst>
                                    <p:set>
                                      <p:cBhvr>
                                        <p:cTn id="83" dur="1" fill="hold">
                                          <p:stCondLst>
                                            <p:cond delay="0"/>
                                          </p:stCondLst>
                                        </p:cTn>
                                        <p:tgtEl>
                                          <p:spTgt spid="851"/>
                                        </p:tgtEl>
                                        <p:attrNameLst>
                                          <p:attrName>style.visibility</p:attrName>
                                        </p:attrNameLst>
                                      </p:cBhvr>
                                      <p:to>
                                        <p:strVal val="visible"/>
                                      </p:to>
                                    </p:set>
                                    <p:animEffect transition="in" filter="fade">
                                      <p:cBhvr>
                                        <p:cTn id="84" dur="500"/>
                                        <p:tgtEl>
                                          <p:spTgt spid="851"/>
                                        </p:tgtEl>
                                      </p:cBhvr>
                                    </p:animEffect>
                                  </p:childTnLst>
                                </p:cTn>
                              </p:par>
                            </p:childTnLst>
                          </p:cTn>
                        </p:par>
                        <p:par>
                          <p:cTn id="85" fill="hold">
                            <p:stCondLst>
                              <p:cond delay="1000"/>
                            </p:stCondLst>
                            <p:childTnLst>
                              <p:par>
                                <p:cTn id="86" presetID="10" presetClass="entr" presetSubtype="0" fill="hold" nodeType="afterEffect">
                                  <p:stCondLst>
                                    <p:cond delay="0"/>
                                  </p:stCondLst>
                                  <p:childTnLst>
                                    <p:set>
                                      <p:cBhvr>
                                        <p:cTn id="87" dur="1" fill="hold">
                                          <p:stCondLst>
                                            <p:cond delay="0"/>
                                          </p:stCondLst>
                                        </p:cTn>
                                        <p:tgtEl>
                                          <p:spTgt spid="828"/>
                                        </p:tgtEl>
                                        <p:attrNameLst>
                                          <p:attrName>style.visibility</p:attrName>
                                        </p:attrNameLst>
                                      </p:cBhvr>
                                      <p:to>
                                        <p:strVal val="visible"/>
                                      </p:to>
                                    </p:set>
                                    <p:animEffect transition="in" filter="fade">
                                      <p:cBhvr>
                                        <p:cTn id="88" dur="500"/>
                                        <p:tgtEl>
                                          <p:spTgt spid="828"/>
                                        </p:tgtEl>
                                      </p:cBhvr>
                                    </p:animEffect>
                                  </p:childTnLst>
                                </p:cTn>
                              </p:par>
                              <p:par>
                                <p:cTn id="89" presetID="10" presetClass="entr" presetSubtype="0" fill="hold" nodeType="withEffect">
                                  <p:stCondLst>
                                    <p:cond delay="0"/>
                                  </p:stCondLst>
                                  <p:childTnLst>
                                    <p:set>
                                      <p:cBhvr>
                                        <p:cTn id="90" dur="1" fill="hold">
                                          <p:stCondLst>
                                            <p:cond delay="0"/>
                                          </p:stCondLst>
                                        </p:cTn>
                                        <p:tgtEl>
                                          <p:spTgt spid="846"/>
                                        </p:tgtEl>
                                        <p:attrNameLst>
                                          <p:attrName>style.visibility</p:attrName>
                                        </p:attrNameLst>
                                      </p:cBhvr>
                                      <p:to>
                                        <p:strVal val="visible"/>
                                      </p:to>
                                    </p:set>
                                    <p:animEffect transition="in" filter="fade">
                                      <p:cBhvr>
                                        <p:cTn id="91" dur="500"/>
                                        <p:tgtEl>
                                          <p:spTgt spid="846"/>
                                        </p:tgtEl>
                                      </p:cBhvr>
                                    </p:animEffect>
                                  </p:childTnLst>
                                </p:cTn>
                              </p:par>
                              <p:par>
                                <p:cTn id="92" presetID="10" presetClass="entr" presetSubtype="0" fill="hold" nodeType="withEffect">
                                  <p:stCondLst>
                                    <p:cond delay="0"/>
                                  </p:stCondLst>
                                  <p:childTnLst>
                                    <p:set>
                                      <p:cBhvr>
                                        <p:cTn id="93" dur="1" fill="hold">
                                          <p:stCondLst>
                                            <p:cond delay="0"/>
                                          </p:stCondLst>
                                        </p:cTn>
                                        <p:tgtEl>
                                          <p:spTgt spid="841"/>
                                        </p:tgtEl>
                                        <p:attrNameLst>
                                          <p:attrName>style.visibility</p:attrName>
                                        </p:attrNameLst>
                                      </p:cBhvr>
                                      <p:to>
                                        <p:strVal val="visible"/>
                                      </p:to>
                                    </p:set>
                                    <p:animEffect transition="in" filter="fade">
                                      <p:cBhvr>
                                        <p:cTn id="94" dur="500"/>
                                        <p:tgtEl>
                                          <p:spTgt spid="841"/>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xit" presetSubtype="8" fill="hold" nodeType="clickEffect">
                                  <p:stCondLst>
                                    <p:cond delay="0"/>
                                  </p:stCondLst>
                                  <p:childTnLst>
                                    <p:anim calcmode="lin" valueType="num">
                                      <p:cBhvr additive="base">
                                        <p:cTn id="98" dur="500"/>
                                        <p:tgtEl>
                                          <p:spTgt spid="850"/>
                                        </p:tgtEl>
                                        <p:attrNameLst>
                                          <p:attrName>ppt_x</p:attrName>
                                        </p:attrNameLst>
                                      </p:cBhvr>
                                      <p:tavLst>
                                        <p:tav tm="0">
                                          <p:val>
                                            <p:strVal val="#ppt_x"/>
                                          </p:val>
                                        </p:tav>
                                        <p:tav tm="100000">
                                          <p:val>
                                            <p:strVal val="#ppt_x-1"/>
                                          </p:val>
                                        </p:tav>
                                      </p:tavLst>
                                    </p:anim>
                                    <p:set>
                                      <p:cBhvr>
                                        <p:cTn id="99" dur="1" fill="hold">
                                          <p:stCondLst>
                                            <p:cond delay="500"/>
                                          </p:stCondLst>
                                        </p:cTn>
                                        <p:tgtEl>
                                          <p:spTgt spid="850"/>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2" presetClass="exit" presetSubtype="8" fill="hold" nodeType="clickEffect">
                                  <p:stCondLst>
                                    <p:cond delay="0"/>
                                  </p:stCondLst>
                                  <p:childTnLst>
                                    <p:anim calcmode="lin" valueType="num">
                                      <p:cBhvr additive="base">
                                        <p:cTn id="103" dur="500"/>
                                        <p:tgtEl>
                                          <p:spTgt spid="851"/>
                                        </p:tgtEl>
                                        <p:attrNameLst>
                                          <p:attrName>ppt_x</p:attrName>
                                        </p:attrNameLst>
                                      </p:cBhvr>
                                      <p:tavLst>
                                        <p:tav tm="0">
                                          <p:val>
                                            <p:strVal val="#ppt_x"/>
                                          </p:val>
                                        </p:tav>
                                        <p:tav tm="100000">
                                          <p:val>
                                            <p:strVal val="#ppt_x-1"/>
                                          </p:val>
                                        </p:tav>
                                      </p:tavLst>
                                    </p:anim>
                                    <p:set>
                                      <p:cBhvr>
                                        <p:cTn id="104" dur="1" fill="hold">
                                          <p:stCondLst>
                                            <p:cond delay="500"/>
                                          </p:stCondLst>
                                        </p:cTn>
                                        <p:tgtEl>
                                          <p:spTgt spid="85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837">
                                            <p:txEl>
                                              <p:pRg st="0" end="0"/>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83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48"/>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What about the Target Vertex?</a:t>
            </a:r>
            <a:endParaRPr/>
          </a:p>
        </p:txBody>
      </p:sp>
      <p:sp>
        <p:nvSpPr>
          <p:cNvPr id="858" name="Google Shape;858;p48"/>
          <p:cNvSpPr txBox="1">
            <a:spLocks noGrp="1"/>
          </p:cNvSpPr>
          <p:nvPr>
            <p:ph type="body" idx="1"/>
          </p:nvPr>
        </p:nvSpPr>
        <p:spPr>
          <a:xfrm>
            <a:off x="4595178" y="1371600"/>
            <a:ext cx="7406400" cy="59784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0"/>
              </a:spcBef>
              <a:spcAft>
                <a:spcPts val="0"/>
              </a:spcAft>
              <a:buNone/>
            </a:pPr>
            <a:r>
              <a:rPr lang="en-US" sz="2500"/>
              <a:t>This modification on BFS didn’t mention the target vertex at all!</a:t>
            </a:r>
            <a:endParaRPr sz="2500"/>
          </a:p>
          <a:p>
            <a:pPr marL="0" lvl="0" indent="0" algn="l" rtl="0">
              <a:lnSpc>
                <a:spcPct val="90000"/>
              </a:lnSpc>
              <a:spcBef>
                <a:spcPts val="1400"/>
              </a:spcBef>
              <a:spcAft>
                <a:spcPts val="0"/>
              </a:spcAft>
              <a:buNone/>
            </a:pPr>
            <a:r>
              <a:rPr lang="en-US" sz="2500"/>
              <a:t>Instead, it calculated the shortest path and distance from start to </a:t>
            </a:r>
            <a:r>
              <a:rPr lang="en-US" sz="2500" i="1"/>
              <a:t>every other vertex</a:t>
            </a:r>
            <a:endParaRPr sz="2500"/>
          </a:p>
          <a:p>
            <a:pPr marL="265176" lvl="1" indent="-130809" algn="l" rtl="0">
              <a:lnSpc>
                <a:spcPct val="90000"/>
              </a:lnSpc>
              <a:spcBef>
                <a:spcPts val="400"/>
              </a:spcBef>
              <a:spcAft>
                <a:spcPts val="0"/>
              </a:spcAft>
              <a:buSzPts val="1700"/>
              <a:buChar char="○"/>
            </a:pPr>
            <a:r>
              <a:rPr lang="en-US" sz="2000"/>
              <a:t>This is called the </a:t>
            </a:r>
            <a:r>
              <a:rPr lang="en-US" sz="2000" b="1">
                <a:solidFill>
                  <a:srgbClr val="4C3283"/>
                </a:solidFill>
              </a:rPr>
              <a:t>shortest path tree</a:t>
            </a:r>
            <a:endParaRPr sz="2000">
              <a:solidFill>
                <a:srgbClr val="4C3283"/>
              </a:solidFill>
            </a:endParaRPr>
          </a:p>
          <a:p>
            <a:pPr marL="448056" lvl="2" indent="-130809" algn="l" rtl="0">
              <a:lnSpc>
                <a:spcPct val="90000"/>
              </a:lnSpc>
              <a:spcBef>
                <a:spcPts val="600"/>
              </a:spcBef>
              <a:spcAft>
                <a:spcPts val="0"/>
              </a:spcAft>
              <a:buSzPts val="1300"/>
              <a:buChar char="■"/>
            </a:pPr>
            <a:r>
              <a:rPr lang="en-US" sz="1400"/>
              <a:t>A general concept: in this implementation, made up of </a:t>
            </a:r>
            <a:r>
              <a:rPr lang="en-US" sz="1400" b="1">
                <a:solidFill>
                  <a:srgbClr val="4C3283"/>
                </a:solidFill>
              </a:rPr>
              <a:t>distances</a:t>
            </a:r>
            <a:r>
              <a:rPr lang="en-US" sz="1400"/>
              <a:t> and </a:t>
            </a:r>
            <a:r>
              <a:rPr lang="en-US" sz="1400" b="1">
                <a:solidFill>
                  <a:srgbClr val="4C3283"/>
                </a:solidFill>
              </a:rPr>
              <a:t>backpointers</a:t>
            </a:r>
            <a:endParaRPr sz="1400" b="1">
              <a:solidFill>
                <a:srgbClr val="4C3283"/>
              </a:solidFill>
            </a:endParaRPr>
          </a:p>
          <a:p>
            <a:pPr marL="0" lvl="0" indent="0" algn="l" rtl="0">
              <a:lnSpc>
                <a:spcPct val="90000"/>
              </a:lnSpc>
              <a:spcBef>
                <a:spcPts val="1600"/>
              </a:spcBef>
              <a:spcAft>
                <a:spcPts val="0"/>
              </a:spcAft>
              <a:buNone/>
            </a:pPr>
            <a:r>
              <a:rPr lang="en-US" sz="2500"/>
              <a:t>Shortest path tree has all the answers!</a:t>
            </a:r>
            <a:endParaRPr sz="2500"/>
          </a:p>
          <a:p>
            <a:pPr marL="265176" lvl="1" indent="-130809" algn="l" rtl="0">
              <a:lnSpc>
                <a:spcPct val="90000"/>
              </a:lnSpc>
              <a:spcBef>
                <a:spcPts val="400"/>
              </a:spcBef>
              <a:spcAft>
                <a:spcPts val="0"/>
              </a:spcAft>
              <a:buSzPts val="1700"/>
              <a:buChar char="○"/>
            </a:pPr>
            <a:r>
              <a:rPr lang="en-US" sz="2000" b="1"/>
              <a:t>Length of shortest path from A to D?</a:t>
            </a:r>
            <a:endParaRPr sz="2000"/>
          </a:p>
          <a:p>
            <a:pPr marL="448056" lvl="2" indent="-130809" algn="l" rtl="0">
              <a:lnSpc>
                <a:spcPct val="90000"/>
              </a:lnSpc>
              <a:spcBef>
                <a:spcPts val="600"/>
              </a:spcBef>
              <a:spcAft>
                <a:spcPts val="0"/>
              </a:spcAft>
              <a:buSzPts val="1300"/>
              <a:buChar char="■"/>
            </a:pPr>
            <a:r>
              <a:rPr lang="en-US" sz="1400"/>
              <a:t>Lookup in </a:t>
            </a:r>
            <a:r>
              <a:rPr lang="en-US" sz="1400" b="1">
                <a:solidFill>
                  <a:srgbClr val="4C3283"/>
                </a:solidFill>
              </a:rPr>
              <a:t>distTo</a:t>
            </a:r>
            <a:r>
              <a:rPr lang="en-US" sz="1400"/>
              <a:t> map: </a:t>
            </a:r>
            <a:r>
              <a:rPr lang="en-US" sz="1400" b="1">
                <a:solidFill>
                  <a:srgbClr val="4C3283"/>
                </a:solidFill>
              </a:rPr>
              <a:t>2</a:t>
            </a:r>
            <a:endParaRPr sz="1400">
              <a:solidFill>
                <a:srgbClr val="4C3283"/>
              </a:solidFill>
            </a:endParaRPr>
          </a:p>
          <a:p>
            <a:pPr marL="265176" lvl="1" indent="-130809" algn="l" rtl="0">
              <a:lnSpc>
                <a:spcPct val="90000"/>
              </a:lnSpc>
              <a:spcBef>
                <a:spcPts val="600"/>
              </a:spcBef>
              <a:spcAft>
                <a:spcPts val="0"/>
              </a:spcAft>
              <a:buSzPts val="1700"/>
              <a:buChar char="○"/>
            </a:pPr>
            <a:r>
              <a:rPr lang="en-US" sz="2000" b="1"/>
              <a:t>What’s the shortest path from A to D?</a:t>
            </a:r>
            <a:endParaRPr sz="2000"/>
          </a:p>
          <a:p>
            <a:pPr marL="448056" lvl="2" indent="-130809" algn="l" rtl="0">
              <a:lnSpc>
                <a:spcPct val="90000"/>
              </a:lnSpc>
              <a:spcBef>
                <a:spcPts val="600"/>
              </a:spcBef>
              <a:spcAft>
                <a:spcPts val="0"/>
              </a:spcAft>
              <a:buSzPts val="1300"/>
              <a:buChar char="■"/>
            </a:pPr>
            <a:r>
              <a:rPr lang="en-US" sz="1400"/>
              <a:t>Build up backwards from </a:t>
            </a:r>
            <a:r>
              <a:rPr lang="en-US" sz="1400" b="1">
                <a:solidFill>
                  <a:srgbClr val="4C3283"/>
                </a:solidFill>
              </a:rPr>
              <a:t>edgeTo</a:t>
            </a:r>
            <a:r>
              <a:rPr lang="en-US" sz="1400"/>
              <a:t> map: start at D, follow </a:t>
            </a:r>
            <a:r>
              <a:rPr lang="en-US" sz="1400" b="1">
                <a:solidFill>
                  <a:srgbClr val="4C3283"/>
                </a:solidFill>
              </a:rPr>
              <a:t>backpointer</a:t>
            </a:r>
            <a:r>
              <a:rPr lang="en-US" sz="1400"/>
              <a:t> to B, follow </a:t>
            </a:r>
            <a:r>
              <a:rPr lang="en-US" sz="1400" b="1">
                <a:solidFill>
                  <a:srgbClr val="4C3283"/>
                </a:solidFill>
              </a:rPr>
              <a:t>backpointer</a:t>
            </a:r>
            <a:r>
              <a:rPr lang="en-US" sz="1400"/>
              <a:t> to A – our shortest path is </a:t>
            </a:r>
            <a:r>
              <a:rPr lang="en-US" sz="1400" b="1">
                <a:solidFill>
                  <a:srgbClr val="4C3283"/>
                </a:solidFill>
              </a:rPr>
              <a:t>A 🡪 B 🡪 D</a:t>
            </a:r>
            <a:endParaRPr sz="1200">
              <a:solidFill>
                <a:srgbClr val="4C3283"/>
              </a:solidFill>
            </a:endParaRPr>
          </a:p>
          <a:p>
            <a:pPr marL="0" lvl="0" indent="0" algn="l" rtl="0">
              <a:lnSpc>
                <a:spcPct val="90000"/>
              </a:lnSpc>
              <a:spcBef>
                <a:spcPts val="1400"/>
              </a:spcBef>
              <a:spcAft>
                <a:spcPts val="0"/>
              </a:spcAft>
              <a:buNone/>
            </a:pPr>
            <a:r>
              <a:rPr lang="en-US" sz="2500"/>
              <a:t>All our shortest path algorithms will have this property</a:t>
            </a:r>
            <a:endParaRPr sz="2500"/>
          </a:p>
          <a:p>
            <a:pPr marL="265176" lvl="1" indent="-130809" algn="l" rtl="0">
              <a:lnSpc>
                <a:spcPct val="90000"/>
              </a:lnSpc>
              <a:spcBef>
                <a:spcPts val="400"/>
              </a:spcBef>
              <a:spcAft>
                <a:spcPts val="0"/>
              </a:spcAft>
              <a:buSzPts val="1700"/>
              <a:buChar char="○"/>
            </a:pPr>
            <a:r>
              <a:rPr lang="en-US" sz="2000"/>
              <a:t>If you only care about t, you can sometimes stop early!</a:t>
            </a:r>
            <a:endParaRPr sz="2000"/>
          </a:p>
          <a:p>
            <a:pPr marL="0" lvl="0" indent="0" algn="l" rtl="0">
              <a:lnSpc>
                <a:spcPct val="90000"/>
              </a:lnSpc>
              <a:spcBef>
                <a:spcPts val="1600"/>
              </a:spcBef>
              <a:spcAft>
                <a:spcPts val="0"/>
              </a:spcAft>
              <a:buSzPts val="2200"/>
              <a:buNone/>
            </a:pPr>
            <a:endParaRPr sz="2500"/>
          </a:p>
        </p:txBody>
      </p:sp>
      <p:sp>
        <p:nvSpPr>
          <p:cNvPr id="859" name="Google Shape;859;p48"/>
          <p:cNvSpPr/>
          <p:nvPr/>
        </p:nvSpPr>
        <p:spPr>
          <a:xfrm>
            <a:off x="1188929" y="3092485"/>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A</a:t>
            </a:r>
            <a:endParaRPr sz="2133" b="0" i="0" u="none" strike="noStrike" cap="none">
              <a:solidFill>
                <a:srgbClr val="000000"/>
              </a:solidFill>
              <a:latin typeface="Calibri"/>
              <a:ea typeface="Calibri"/>
              <a:cs typeface="Calibri"/>
              <a:sym typeface="Calibri"/>
            </a:endParaRPr>
          </a:p>
        </p:txBody>
      </p:sp>
      <p:sp>
        <p:nvSpPr>
          <p:cNvPr id="860" name="Google Shape;860;p48"/>
          <p:cNvSpPr/>
          <p:nvPr/>
        </p:nvSpPr>
        <p:spPr>
          <a:xfrm>
            <a:off x="1340208" y="4540579"/>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B</a:t>
            </a:r>
            <a:endParaRPr sz="2133" b="0" i="0" u="none" strike="noStrike" cap="none">
              <a:solidFill>
                <a:srgbClr val="000000"/>
              </a:solidFill>
              <a:latin typeface="Calibri"/>
              <a:ea typeface="Calibri"/>
              <a:cs typeface="Calibri"/>
              <a:sym typeface="Calibri"/>
            </a:endParaRPr>
          </a:p>
        </p:txBody>
      </p:sp>
      <p:sp>
        <p:nvSpPr>
          <p:cNvPr id="861" name="Google Shape;861;p48"/>
          <p:cNvSpPr/>
          <p:nvPr/>
        </p:nvSpPr>
        <p:spPr>
          <a:xfrm>
            <a:off x="3774906" y="2669491"/>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E</a:t>
            </a:r>
            <a:endParaRPr sz="2133" b="0" i="0" u="none" strike="noStrike" cap="none">
              <a:solidFill>
                <a:srgbClr val="000000"/>
              </a:solidFill>
              <a:latin typeface="Calibri"/>
              <a:ea typeface="Calibri"/>
              <a:cs typeface="Calibri"/>
              <a:sym typeface="Calibri"/>
            </a:endParaRPr>
          </a:p>
        </p:txBody>
      </p:sp>
      <p:sp>
        <p:nvSpPr>
          <p:cNvPr id="862" name="Google Shape;862;p48"/>
          <p:cNvSpPr/>
          <p:nvPr/>
        </p:nvSpPr>
        <p:spPr>
          <a:xfrm>
            <a:off x="2619030" y="3335191"/>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863" name="Google Shape;863;p48"/>
          <p:cNvSpPr/>
          <p:nvPr/>
        </p:nvSpPr>
        <p:spPr>
          <a:xfrm>
            <a:off x="3251864" y="4709179"/>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D</a:t>
            </a:r>
            <a:endParaRPr sz="2133" b="0" i="0" u="none" strike="noStrike" cap="none">
              <a:solidFill>
                <a:srgbClr val="000000"/>
              </a:solidFill>
              <a:latin typeface="Calibri"/>
              <a:ea typeface="Calibri"/>
              <a:cs typeface="Calibri"/>
              <a:sym typeface="Calibri"/>
            </a:endParaRPr>
          </a:p>
        </p:txBody>
      </p:sp>
      <p:cxnSp>
        <p:nvCxnSpPr>
          <p:cNvPr id="864" name="Google Shape;864;p48"/>
          <p:cNvCxnSpPr>
            <a:stCxn id="859" idx="2"/>
            <a:endCxn id="860" idx="0"/>
          </p:cNvCxnSpPr>
          <p:nvPr/>
        </p:nvCxnSpPr>
        <p:spPr>
          <a:xfrm>
            <a:off x="1400529" y="3429685"/>
            <a:ext cx="151200" cy="1110900"/>
          </a:xfrm>
          <a:prstGeom prst="straightConnector1">
            <a:avLst/>
          </a:prstGeom>
          <a:noFill/>
          <a:ln w="19050" cap="flat" cmpd="sng">
            <a:solidFill>
              <a:schemeClr val="dk2"/>
            </a:solidFill>
            <a:prstDash val="solid"/>
            <a:round/>
            <a:headEnd type="none" w="sm" len="sm"/>
            <a:tailEnd type="none" w="sm" len="sm"/>
          </a:ln>
        </p:spPr>
      </p:cxnSp>
      <p:cxnSp>
        <p:nvCxnSpPr>
          <p:cNvPr id="865" name="Google Shape;865;p48"/>
          <p:cNvCxnSpPr>
            <a:stCxn id="859" idx="3"/>
            <a:endCxn id="862" idx="1"/>
          </p:cNvCxnSpPr>
          <p:nvPr/>
        </p:nvCxnSpPr>
        <p:spPr>
          <a:xfrm>
            <a:off x="1612129" y="3261085"/>
            <a:ext cx="1006800" cy="242700"/>
          </a:xfrm>
          <a:prstGeom prst="straightConnector1">
            <a:avLst/>
          </a:prstGeom>
          <a:noFill/>
          <a:ln w="19050" cap="flat" cmpd="sng">
            <a:solidFill>
              <a:schemeClr val="dk2"/>
            </a:solidFill>
            <a:prstDash val="solid"/>
            <a:round/>
            <a:headEnd type="none" w="sm" len="sm"/>
            <a:tailEnd type="none" w="sm" len="sm"/>
          </a:ln>
        </p:spPr>
      </p:cxnSp>
      <p:cxnSp>
        <p:nvCxnSpPr>
          <p:cNvPr id="866" name="Google Shape;866;p48"/>
          <p:cNvCxnSpPr>
            <a:stCxn id="861" idx="2"/>
            <a:endCxn id="862" idx="3"/>
          </p:cNvCxnSpPr>
          <p:nvPr/>
        </p:nvCxnSpPr>
        <p:spPr>
          <a:xfrm flipH="1">
            <a:off x="3042106" y="3006691"/>
            <a:ext cx="944400" cy="497100"/>
          </a:xfrm>
          <a:prstGeom prst="straightConnector1">
            <a:avLst/>
          </a:prstGeom>
          <a:noFill/>
          <a:ln w="19050" cap="flat" cmpd="sng">
            <a:solidFill>
              <a:schemeClr val="dk2"/>
            </a:solidFill>
            <a:prstDash val="solid"/>
            <a:round/>
            <a:headEnd type="none" w="sm" len="sm"/>
            <a:tailEnd type="none" w="sm" len="sm"/>
          </a:ln>
        </p:spPr>
      </p:cxnSp>
      <p:cxnSp>
        <p:nvCxnSpPr>
          <p:cNvPr id="867" name="Google Shape;867;p48"/>
          <p:cNvCxnSpPr>
            <a:stCxn id="860" idx="3"/>
            <a:endCxn id="863" idx="1"/>
          </p:cNvCxnSpPr>
          <p:nvPr/>
        </p:nvCxnSpPr>
        <p:spPr>
          <a:xfrm>
            <a:off x="1763408" y="4709179"/>
            <a:ext cx="1488600" cy="168600"/>
          </a:xfrm>
          <a:prstGeom prst="straightConnector1">
            <a:avLst/>
          </a:prstGeom>
          <a:noFill/>
          <a:ln w="19050" cap="flat" cmpd="sng">
            <a:solidFill>
              <a:schemeClr val="dk2"/>
            </a:solidFill>
            <a:prstDash val="solid"/>
            <a:round/>
            <a:headEnd type="none" w="sm" len="sm"/>
            <a:tailEnd type="none" w="sm" len="sm"/>
          </a:ln>
        </p:spPr>
      </p:cxnSp>
      <p:sp>
        <p:nvSpPr>
          <p:cNvPr id="868" name="Google Shape;868;p48"/>
          <p:cNvSpPr txBox="1"/>
          <p:nvPr/>
        </p:nvSpPr>
        <p:spPr>
          <a:xfrm>
            <a:off x="190500" y="3006691"/>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cxnSp>
        <p:nvCxnSpPr>
          <p:cNvPr id="869" name="Google Shape;869;p48"/>
          <p:cNvCxnSpPr>
            <a:stCxn id="862" idx="2"/>
            <a:endCxn id="863" idx="0"/>
          </p:cNvCxnSpPr>
          <p:nvPr/>
        </p:nvCxnSpPr>
        <p:spPr>
          <a:xfrm>
            <a:off x="2830630" y="3672391"/>
            <a:ext cx="632700" cy="1036800"/>
          </a:xfrm>
          <a:prstGeom prst="straightConnector1">
            <a:avLst/>
          </a:prstGeom>
          <a:noFill/>
          <a:ln w="19050" cap="flat" cmpd="sng">
            <a:solidFill>
              <a:schemeClr val="dk2"/>
            </a:solidFill>
            <a:prstDash val="solid"/>
            <a:round/>
            <a:headEnd type="none" w="sm" len="sm"/>
            <a:tailEnd type="none" w="sm" len="sm"/>
          </a:ln>
        </p:spPr>
      </p:cxnSp>
      <p:sp>
        <p:nvSpPr>
          <p:cNvPr id="870" name="Google Shape;870;p48"/>
          <p:cNvSpPr txBox="1"/>
          <p:nvPr/>
        </p:nvSpPr>
        <p:spPr>
          <a:xfrm>
            <a:off x="377403" y="4065286"/>
            <a:ext cx="99758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Quattrocento Sans"/>
                <a:ea typeface="Quattrocento Sans"/>
                <a:cs typeface="Quattrocento Sans"/>
                <a:sym typeface="Quattrocento Sans"/>
              </a:rPr>
              <a:t>E</a:t>
            </a:r>
            <a:r>
              <a:rPr lang="en-US" sz="1600" b="1">
                <a:solidFill>
                  <a:schemeClr val="accent2"/>
                </a:solidFill>
                <a:latin typeface="Quattrocento Sans"/>
                <a:ea typeface="Quattrocento Sans"/>
                <a:cs typeface="Quattrocento Sans"/>
                <a:sym typeface="Quattrocento Sans"/>
              </a:rPr>
              <a:t>DGE</a:t>
            </a:r>
            <a:r>
              <a:rPr lang="en-US" sz="1800" b="1">
                <a:solidFill>
                  <a:schemeClr val="accent2"/>
                </a:solidFill>
                <a:latin typeface="Quattrocento Sans"/>
                <a:ea typeface="Quattrocento Sans"/>
                <a:cs typeface="Quattrocento Sans"/>
                <a:sym typeface="Quattrocento Sans"/>
              </a:rPr>
              <a:t>T</a:t>
            </a:r>
            <a:r>
              <a:rPr lang="en-US" sz="1600" b="1">
                <a:solidFill>
                  <a:schemeClr val="accent2"/>
                </a:solidFill>
                <a:latin typeface="Quattrocento Sans"/>
                <a:ea typeface="Quattrocento Sans"/>
                <a:cs typeface="Quattrocento Sans"/>
                <a:sym typeface="Quattrocento Sans"/>
              </a:rPr>
              <a:t>O</a:t>
            </a:r>
            <a:endParaRPr sz="1800" b="1">
              <a:solidFill>
                <a:schemeClr val="accent2"/>
              </a:solidFill>
              <a:latin typeface="Quattrocento Sans"/>
              <a:ea typeface="Quattrocento Sans"/>
              <a:cs typeface="Quattrocento Sans"/>
              <a:sym typeface="Quattrocento Sans"/>
            </a:endParaRPr>
          </a:p>
        </p:txBody>
      </p:sp>
      <p:sp>
        <p:nvSpPr>
          <p:cNvPr id="871" name="Google Shape;871;p48"/>
          <p:cNvSpPr txBox="1"/>
          <p:nvPr/>
        </p:nvSpPr>
        <p:spPr>
          <a:xfrm>
            <a:off x="1352432" y="2509477"/>
            <a:ext cx="91204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Quattrocento Sans"/>
                <a:ea typeface="Quattrocento Sans"/>
                <a:cs typeface="Quattrocento Sans"/>
                <a:sym typeface="Quattrocento Sans"/>
              </a:rPr>
              <a:t>D</a:t>
            </a:r>
            <a:r>
              <a:rPr lang="en-US" sz="1600" b="1">
                <a:solidFill>
                  <a:srgbClr val="00B0F0"/>
                </a:solidFill>
                <a:latin typeface="Quattrocento Sans"/>
                <a:ea typeface="Quattrocento Sans"/>
                <a:cs typeface="Quattrocento Sans"/>
                <a:sym typeface="Quattrocento Sans"/>
              </a:rPr>
              <a:t>IST</a:t>
            </a:r>
            <a:r>
              <a:rPr lang="en-US" sz="1800" b="1">
                <a:solidFill>
                  <a:srgbClr val="00B0F0"/>
                </a:solidFill>
                <a:latin typeface="Quattrocento Sans"/>
                <a:ea typeface="Quattrocento Sans"/>
                <a:cs typeface="Quattrocento Sans"/>
                <a:sym typeface="Quattrocento Sans"/>
              </a:rPr>
              <a:t>T</a:t>
            </a:r>
            <a:r>
              <a:rPr lang="en-US" sz="1600" b="1">
                <a:solidFill>
                  <a:srgbClr val="00B0F0"/>
                </a:solidFill>
                <a:latin typeface="Quattrocento Sans"/>
                <a:ea typeface="Quattrocento Sans"/>
                <a:cs typeface="Quattrocento Sans"/>
                <a:sym typeface="Quattrocento Sans"/>
              </a:rPr>
              <a:t>O</a:t>
            </a:r>
            <a:endParaRPr sz="1800" b="1">
              <a:solidFill>
                <a:srgbClr val="00B0F0"/>
              </a:solidFill>
              <a:latin typeface="Quattrocento Sans"/>
              <a:ea typeface="Quattrocento Sans"/>
              <a:cs typeface="Quattrocento Sans"/>
              <a:sym typeface="Quattrocento Sans"/>
            </a:endParaRPr>
          </a:p>
        </p:txBody>
      </p:sp>
      <p:cxnSp>
        <p:nvCxnSpPr>
          <p:cNvPr id="872" name="Google Shape;872;p48"/>
          <p:cNvCxnSpPr/>
          <p:nvPr/>
        </p:nvCxnSpPr>
        <p:spPr>
          <a:xfrm rot="10800000">
            <a:off x="1366198" y="3825053"/>
            <a:ext cx="109970" cy="720381"/>
          </a:xfrm>
          <a:prstGeom prst="straightConnector1">
            <a:avLst/>
          </a:prstGeom>
          <a:noFill/>
          <a:ln w="38100" cap="flat" cmpd="sng">
            <a:solidFill>
              <a:schemeClr val="accent2"/>
            </a:solidFill>
            <a:prstDash val="solid"/>
            <a:round/>
            <a:headEnd type="none" w="sm" len="sm"/>
            <a:tailEnd type="triangle" w="med" len="med"/>
          </a:ln>
        </p:spPr>
      </p:cxnSp>
      <p:cxnSp>
        <p:nvCxnSpPr>
          <p:cNvPr id="873" name="Google Shape;873;p48"/>
          <p:cNvCxnSpPr/>
          <p:nvPr/>
        </p:nvCxnSpPr>
        <p:spPr>
          <a:xfrm rot="10800000">
            <a:off x="1893921" y="3408218"/>
            <a:ext cx="730968" cy="179874"/>
          </a:xfrm>
          <a:prstGeom prst="straightConnector1">
            <a:avLst/>
          </a:prstGeom>
          <a:noFill/>
          <a:ln w="38100" cap="flat" cmpd="sng">
            <a:solidFill>
              <a:schemeClr val="accent2"/>
            </a:solidFill>
            <a:prstDash val="solid"/>
            <a:round/>
            <a:headEnd type="none" w="sm" len="sm"/>
            <a:tailEnd type="triangle" w="med" len="med"/>
          </a:ln>
        </p:spPr>
      </p:cxnSp>
      <p:cxnSp>
        <p:nvCxnSpPr>
          <p:cNvPr id="874" name="Google Shape;874;p48"/>
          <p:cNvCxnSpPr/>
          <p:nvPr/>
        </p:nvCxnSpPr>
        <p:spPr>
          <a:xfrm rot="10800000">
            <a:off x="2502510" y="4697394"/>
            <a:ext cx="749354" cy="110034"/>
          </a:xfrm>
          <a:prstGeom prst="straightConnector1">
            <a:avLst/>
          </a:prstGeom>
          <a:noFill/>
          <a:ln w="38100" cap="flat" cmpd="sng">
            <a:solidFill>
              <a:schemeClr val="accent2"/>
            </a:solidFill>
            <a:prstDash val="solid"/>
            <a:round/>
            <a:headEnd type="none" w="sm" len="sm"/>
            <a:tailEnd type="triangle" w="med" len="med"/>
          </a:ln>
        </p:spPr>
      </p:cxnSp>
      <p:cxnSp>
        <p:nvCxnSpPr>
          <p:cNvPr id="875" name="Google Shape;875;p48"/>
          <p:cNvCxnSpPr/>
          <p:nvPr/>
        </p:nvCxnSpPr>
        <p:spPr>
          <a:xfrm flipH="1">
            <a:off x="3422060" y="3018476"/>
            <a:ext cx="662457" cy="386970"/>
          </a:xfrm>
          <a:prstGeom prst="straightConnector1">
            <a:avLst/>
          </a:prstGeom>
          <a:noFill/>
          <a:ln w="38100" cap="flat" cmpd="sng">
            <a:solidFill>
              <a:schemeClr val="accent2"/>
            </a:solidFill>
            <a:prstDash val="solid"/>
            <a:round/>
            <a:headEnd type="none" w="sm" len="sm"/>
            <a:tailEnd type="triangle" w="med" len="med"/>
          </a:ln>
        </p:spPr>
      </p:cxnSp>
      <p:sp>
        <p:nvSpPr>
          <p:cNvPr id="876" name="Google Shape;876;p48"/>
          <p:cNvSpPr txBox="1"/>
          <p:nvPr/>
        </p:nvSpPr>
        <p:spPr>
          <a:xfrm>
            <a:off x="1623182" y="2807452"/>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0</a:t>
            </a:r>
            <a:endParaRPr/>
          </a:p>
        </p:txBody>
      </p:sp>
      <p:sp>
        <p:nvSpPr>
          <p:cNvPr id="877" name="Google Shape;877;p48"/>
          <p:cNvSpPr txBox="1"/>
          <p:nvPr/>
        </p:nvSpPr>
        <p:spPr>
          <a:xfrm>
            <a:off x="1796882" y="4236212"/>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1</a:t>
            </a:r>
            <a:endParaRPr/>
          </a:p>
        </p:txBody>
      </p:sp>
      <p:sp>
        <p:nvSpPr>
          <p:cNvPr id="878" name="Google Shape;878;p48"/>
          <p:cNvSpPr txBox="1"/>
          <p:nvPr/>
        </p:nvSpPr>
        <p:spPr>
          <a:xfrm>
            <a:off x="3066200" y="3000723"/>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1</a:t>
            </a:r>
            <a:endParaRPr/>
          </a:p>
        </p:txBody>
      </p:sp>
      <p:sp>
        <p:nvSpPr>
          <p:cNvPr id="879" name="Google Shape;879;p48"/>
          <p:cNvSpPr txBox="1"/>
          <p:nvPr/>
        </p:nvSpPr>
        <p:spPr>
          <a:xfrm>
            <a:off x="3705486" y="4420878"/>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2</a:t>
            </a:r>
            <a:endParaRPr/>
          </a:p>
        </p:txBody>
      </p:sp>
      <p:sp>
        <p:nvSpPr>
          <p:cNvPr id="880" name="Google Shape;880;p48"/>
          <p:cNvSpPr txBox="1"/>
          <p:nvPr/>
        </p:nvSpPr>
        <p:spPr>
          <a:xfrm>
            <a:off x="4237689" y="2413180"/>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2</a:t>
            </a:r>
            <a:endParaRPr/>
          </a:p>
        </p:txBody>
      </p:sp>
      <p:sp>
        <p:nvSpPr>
          <p:cNvPr id="881" name="Google Shape;881;p48"/>
          <p:cNvSpPr txBox="1"/>
          <p:nvPr/>
        </p:nvSpPr>
        <p:spPr>
          <a:xfrm>
            <a:off x="4888010" y="5694218"/>
            <a:ext cx="7113490" cy="1007918"/>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a:solidFill>
                <a:schemeClr val="dk1"/>
              </a:solidFill>
              <a:latin typeface="Quattrocento Sans"/>
              <a:ea typeface="Quattrocento Sans"/>
              <a:cs typeface="Quattrocento Sans"/>
              <a:sym typeface="Quattrocento Sans"/>
            </a:endParaRPr>
          </a:p>
        </p:txBody>
      </p:sp>
      <p:sp>
        <p:nvSpPr>
          <p:cNvPr id="882" name="Google Shape;882;p48"/>
          <p:cNvSpPr txBox="1"/>
          <p:nvPr/>
        </p:nvSpPr>
        <p:spPr>
          <a:xfrm>
            <a:off x="274901" y="1782450"/>
            <a:ext cx="32901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Quattrocento Sans"/>
                <a:ea typeface="Quattrocento Sans"/>
                <a:cs typeface="Quattrocento Sans"/>
                <a:sym typeface="Quattrocento Sans"/>
              </a:rPr>
              <a:t>Shortest Path Tree: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4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Recap: Graph Problems</a:t>
            </a:r>
            <a:endParaRPr dirty="0"/>
          </a:p>
        </p:txBody>
      </p:sp>
      <p:grpSp>
        <p:nvGrpSpPr>
          <p:cNvPr id="893" name="Google Shape;893;p49"/>
          <p:cNvGrpSpPr/>
          <p:nvPr/>
        </p:nvGrpSpPr>
        <p:grpSpPr>
          <a:xfrm>
            <a:off x="922431" y="3750986"/>
            <a:ext cx="3383608" cy="1750836"/>
            <a:chOff x="1200498" y="1542028"/>
            <a:chExt cx="4815838" cy="1340815"/>
          </a:xfrm>
        </p:grpSpPr>
        <p:sp>
          <p:nvSpPr>
            <p:cNvPr id="894" name="Google Shape;894;p49"/>
            <p:cNvSpPr/>
            <p:nvPr/>
          </p:nvSpPr>
          <p:spPr>
            <a:xfrm>
              <a:off x="1200498" y="1542028"/>
              <a:ext cx="4815838" cy="1340815"/>
            </a:xfrm>
            <a:prstGeom prst="rect">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895" name="Google Shape;895;p49"/>
            <p:cNvSpPr/>
            <p:nvPr/>
          </p:nvSpPr>
          <p:spPr>
            <a:xfrm>
              <a:off x="1200498" y="1546719"/>
              <a:ext cx="4815838" cy="482356"/>
            </a:xfrm>
            <a:prstGeom prst="rect">
              <a:avLst/>
            </a:prstGeom>
            <a:solidFill>
              <a:srgbClr val="4C32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Quattrocento Sans"/>
                  <a:ea typeface="Quattrocento Sans"/>
                  <a:cs typeface="Quattrocento Sans"/>
                  <a:sym typeface="Quattrocento Sans"/>
                </a:rPr>
                <a:t>s-t Connectivity Problem</a:t>
              </a:r>
              <a:endParaRPr/>
            </a:p>
          </p:txBody>
        </p:sp>
        <p:sp>
          <p:nvSpPr>
            <p:cNvPr id="896" name="Google Shape;896;p49"/>
            <p:cNvSpPr/>
            <p:nvPr/>
          </p:nvSpPr>
          <p:spPr>
            <a:xfrm>
              <a:off x="1200498" y="2105477"/>
              <a:ext cx="4815838" cy="57029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Given source vertex </a:t>
              </a:r>
              <a:r>
                <a:rPr lang="en-US" sz="1800" b="1">
                  <a:solidFill>
                    <a:schemeClr val="lt1"/>
                  </a:solidFill>
                  <a:latin typeface="Quattrocento Sans"/>
                  <a:ea typeface="Quattrocento Sans"/>
                  <a:cs typeface="Quattrocento Sans"/>
                  <a:sym typeface="Quattrocento Sans"/>
                </a:rPr>
                <a:t>s</a:t>
              </a:r>
              <a:r>
                <a:rPr lang="en-US" sz="1800">
                  <a:solidFill>
                    <a:schemeClr val="lt1"/>
                  </a:solidFill>
                  <a:latin typeface="Quattrocento Sans"/>
                  <a:ea typeface="Quattrocento Sans"/>
                  <a:cs typeface="Quattrocento Sans"/>
                  <a:sym typeface="Quattrocento Sans"/>
                </a:rPr>
                <a:t> and a target vertex </a:t>
              </a:r>
              <a:r>
                <a:rPr lang="en-US" sz="1800" b="1">
                  <a:solidFill>
                    <a:schemeClr val="lt1"/>
                  </a:solidFill>
                  <a:latin typeface="Quattrocento Sans"/>
                  <a:ea typeface="Quattrocento Sans"/>
                  <a:cs typeface="Quattrocento Sans"/>
                  <a:sym typeface="Quattrocento Sans"/>
                </a:rPr>
                <a:t>t</a:t>
              </a:r>
              <a:r>
                <a:rPr lang="en-US" sz="1800">
                  <a:solidFill>
                    <a:schemeClr val="lt1"/>
                  </a:solidFill>
                  <a:latin typeface="Quattrocento Sans"/>
                  <a:ea typeface="Quattrocento Sans"/>
                  <a:cs typeface="Quattrocento Sans"/>
                  <a:sym typeface="Quattrocento Sans"/>
                </a:rPr>
                <a:t>, does there exist a path between </a:t>
              </a:r>
              <a:r>
                <a:rPr lang="en-US" sz="1800" b="1">
                  <a:solidFill>
                    <a:schemeClr val="lt1"/>
                  </a:solidFill>
                  <a:latin typeface="Quattrocento Sans"/>
                  <a:ea typeface="Quattrocento Sans"/>
                  <a:cs typeface="Quattrocento Sans"/>
                  <a:sym typeface="Quattrocento Sans"/>
                </a:rPr>
                <a:t>s</a:t>
              </a:r>
              <a:r>
                <a:rPr lang="en-US" sz="1800">
                  <a:solidFill>
                    <a:schemeClr val="lt1"/>
                  </a:solidFill>
                  <a:latin typeface="Quattrocento Sans"/>
                  <a:ea typeface="Quattrocento Sans"/>
                  <a:cs typeface="Quattrocento Sans"/>
                  <a:sym typeface="Quattrocento Sans"/>
                </a:rPr>
                <a:t> and </a:t>
              </a:r>
              <a:r>
                <a:rPr lang="en-US" sz="1800" b="1">
                  <a:solidFill>
                    <a:schemeClr val="lt1"/>
                  </a:solidFill>
                  <a:latin typeface="Quattrocento Sans"/>
                  <a:ea typeface="Quattrocento Sans"/>
                  <a:cs typeface="Quattrocento Sans"/>
                  <a:sym typeface="Quattrocento Sans"/>
                </a:rPr>
                <a:t>t</a:t>
              </a:r>
              <a:r>
                <a:rPr lang="en-US" sz="1800">
                  <a:solidFill>
                    <a:schemeClr val="lt1"/>
                  </a:solidFill>
                  <a:latin typeface="Quattrocento Sans"/>
                  <a:ea typeface="Quattrocento Sans"/>
                  <a:cs typeface="Quattrocento Sans"/>
                  <a:sym typeface="Quattrocento Sans"/>
                </a:rPr>
                <a:t>?</a:t>
              </a:r>
              <a:endParaRPr/>
            </a:p>
          </p:txBody>
        </p:sp>
      </p:grpSp>
      <p:grpSp>
        <p:nvGrpSpPr>
          <p:cNvPr id="897" name="Google Shape;897;p49"/>
          <p:cNvGrpSpPr/>
          <p:nvPr/>
        </p:nvGrpSpPr>
        <p:grpSpPr>
          <a:xfrm>
            <a:off x="4688957" y="3740447"/>
            <a:ext cx="3383608" cy="1990244"/>
            <a:chOff x="1200498" y="1542028"/>
            <a:chExt cx="4815838" cy="1544861"/>
          </a:xfrm>
        </p:grpSpPr>
        <p:sp>
          <p:nvSpPr>
            <p:cNvPr id="898" name="Google Shape;898;p49"/>
            <p:cNvSpPr/>
            <p:nvPr/>
          </p:nvSpPr>
          <p:spPr>
            <a:xfrm>
              <a:off x="1200498" y="1542028"/>
              <a:ext cx="4815838" cy="1544861"/>
            </a:xfrm>
            <a:prstGeom prst="rect">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899" name="Google Shape;899;p49"/>
            <p:cNvSpPr/>
            <p:nvPr/>
          </p:nvSpPr>
          <p:spPr>
            <a:xfrm>
              <a:off x="1200498" y="1546719"/>
              <a:ext cx="4815838" cy="482356"/>
            </a:xfrm>
            <a:prstGeom prst="rect">
              <a:avLst/>
            </a:prstGeom>
            <a:solidFill>
              <a:srgbClr val="4C32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Quattrocento Sans"/>
                  <a:ea typeface="Quattrocento Sans"/>
                  <a:cs typeface="Quattrocento Sans"/>
                  <a:sym typeface="Quattrocento Sans"/>
                </a:rPr>
                <a:t>(Unweighted) Shortest Path Problem</a:t>
              </a:r>
              <a:endParaRPr/>
            </a:p>
          </p:txBody>
        </p:sp>
        <p:sp>
          <p:nvSpPr>
            <p:cNvPr id="900" name="Google Shape;900;p49"/>
            <p:cNvSpPr/>
            <p:nvPr/>
          </p:nvSpPr>
          <p:spPr>
            <a:xfrm>
              <a:off x="1200498" y="2105477"/>
              <a:ext cx="4815838" cy="81470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Given source vertex </a:t>
              </a:r>
              <a:r>
                <a:rPr lang="en-US" sz="1800" b="1">
                  <a:solidFill>
                    <a:schemeClr val="lt1"/>
                  </a:solidFill>
                  <a:latin typeface="Quattrocento Sans"/>
                  <a:ea typeface="Quattrocento Sans"/>
                  <a:cs typeface="Quattrocento Sans"/>
                  <a:sym typeface="Quattrocento Sans"/>
                </a:rPr>
                <a:t>s</a:t>
              </a:r>
              <a:r>
                <a:rPr lang="en-US" sz="1800">
                  <a:solidFill>
                    <a:schemeClr val="lt1"/>
                  </a:solidFill>
                  <a:latin typeface="Quattrocento Sans"/>
                  <a:ea typeface="Quattrocento Sans"/>
                  <a:cs typeface="Quattrocento Sans"/>
                  <a:sym typeface="Quattrocento Sans"/>
                </a:rPr>
                <a:t> and a target vertex </a:t>
              </a:r>
              <a:r>
                <a:rPr lang="en-US" sz="1800" b="1">
                  <a:solidFill>
                    <a:schemeClr val="lt1"/>
                  </a:solidFill>
                  <a:latin typeface="Quattrocento Sans"/>
                  <a:ea typeface="Quattrocento Sans"/>
                  <a:cs typeface="Quattrocento Sans"/>
                  <a:sym typeface="Quattrocento Sans"/>
                </a:rPr>
                <a:t>t</a:t>
              </a:r>
              <a:r>
                <a:rPr lang="en-US" sz="1800">
                  <a:solidFill>
                    <a:schemeClr val="lt1"/>
                  </a:solidFill>
                  <a:latin typeface="Quattrocento Sans"/>
                  <a:ea typeface="Quattrocento Sans"/>
                  <a:cs typeface="Quattrocento Sans"/>
                  <a:sym typeface="Quattrocento Sans"/>
                </a:rPr>
                <a:t>, how long is the shortest path from </a:t>
              </a:r>
              <a:r>
                <a:rPr lang="en-US" sz="1800" b="1">
                  <a:solidFill>
                    <a:schemeClr val="lt1"/>
                  </a:solidFill>
                  <a:latin typeface="Quattrocento Sans"/>
                  <a:ea typeface="Quattrocento Sans"/>
                  <a:cs typeface="Quattrocento Sans"/>
                  <a:sym typeface="Quattrocento Sans"/>
                </a:rPr>
                <a:t>s</a:t>
              </a:r>
              <a:r>
                <a:rPr lang="en-US" sz="1800">
                  <a:solidFill>
                    <a:schemeClr val="lt1"/>
                  </a:solidFill>
                  <a:latin typeface="Quattrocento Sans"/>
                  <a:ea typeface="Quattrocento Sans"/>
                  <a:cs typeface="Quattrocento Sans"/>
                  <a:sym typeface="Quattrocento Sans"/>
                </a:rPr>
                <a:t> to</a:t>
              </a:r>
              <a:r>
                <a:rPr lang="en-US" sz="1800" b="1">
                  <a:solidFill>
                    <a:schemeClr val="lt1"/>
                  </a:solidFill>
                  <a:latin typeface="Quattrocento Sans"/>
                  <a:ea typeface="Quattrocento Sans"/>
                  <a:cs typeface="Quattrocento Sans"/>
                  <a:sym typeface="Quattrocento Sans"/>
                </a:rPr>
                <a:t> t</a:t>
              </a:r>
              <a:r>
                <a:rPr lang="en-US" sz="1800">
                  <a:solidFill>
                    <a:schemeClr val="lt1"/>
                  </a:solidFill>
                  <a:latin typeface="Quattrocento Sans"/>
                  <a:ea typeface="Quattrocento Sans"/>
                  <a:cs typeface="Quattrocento Sans"/>
                  <a:sym typeface="Quattrocento Sans"/>
                </a:rPr>
                <a:t>? What edges make up that path?</a:t>
              </a:r>
              <a:endParaRPr/>
            </a:p>
          </p:txBody>
        </p:sp>
      </p:grpSp>
      <p:sp>
        <p:nvSpPr>
          <p:cNvPr id="901" name="Google Shape;901;p49"/>
          <p:cNvSpPr txBox="1"/>
          <p:nvPr/>
        </p:nvSpPr>
        <p:spPr>
          <a:xfrm>
            <a:off x="1039643" y="5898746"/>
            <a:ext cx="31491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BFS or DFS + check if we’ve hit t</a:t>
            </a:r>
            <a:endParaRPr/>
          </a:p>
        </p:txBody>
      </p:sp>
      <p:sp>
        <p:nvSpPr>
          <p:cNvPr id="902" name="Google Shape;902;p49"/>
          <p:cNvSpPr txBox="1"/>
          <p:nvPr/>
        </p:nvSpPr>
        <p:spPr>
          <a:xfrm>
            <a:off x="5025135" y="5898746"/>
            <a:ext cx="27114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BFS + generate shortest path tree as we go</a:t>
            </a:r>
            <a:endParaRPr/>
          </a:p>
        </p:txBody>
      </p:sp>
      <p:sp>
        <p:nvSpPr>
          <p:cNvPr id="904" name="Google Shape;904;p49"/>
          <p:cNvSpPr txBox="1">
            <a:spLocks noGrp="1"/>
          </p:cNvSpPr>
          <p:nvPr>
            <p:ph type="body" idx="1"/>
          </p:nvPr>
        </p:nvSpPr>
        <p:spPr>
          <a:xfrm>
            <a:off x="735906" y="1215734"/>
            <a:ext cx="7066349" cy="1974645"/>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dirty="0"/>
              <a:t>Just like everything is Graphs, every problem is a Graph Problem</a:t>
            </a:r>
            <a:endParaRPr dirty="0"/>
          </a:p>
          <a:p>
            <a:pPr marL="0" lvl="0" indent="0" algn="l" rtl="0">
              <a:lnSpc>
                <a:spcPct val="90000"/>
              </a:lnSpc>
              <a:spcBef>
                <a:spcPts val="1400"/>
              </a:spcBef>
              <a:spcAft>
                <a:spcPts val="0"/>
              </a:spcAft>
              <a:buNone/>
            </a:pPr>
            <a:r>
              <a:rPr lang="en-US" dirty="0"/>
              <a:t>BFS and DFS are very useful tools to solve these! We’ll see plenty more.</a:t>
            </a:r>
            <a:endParaRPr dirty="0"/>
          </a:p>
        </p:txBody>
      </p:sp>
      <p:sp>
        <p:nvSpPr>
          <p:cNvPr id="19" name="Google Shape;914;p50">
            <a:extLst>
              <a:ext uri="{FF2B5EF4-FFF2-40B4-BE49-F238E27FC236}">
                <a16:creationId xmlns:a16="http://schemas.microsoft.com/office/drawing/2014/main" id="{62314663-D795-ED7C-73B0-CC0AC5E9F72B}"/>
              </a:ext>
            </a:extLst>
          </p:cNvPr>
          <p:cNvSpPr/>
          <p:nvPr/>
        </p:nvSpPr>
        <p:spPr>
          <a:xfrm>
            <a:off x="8299048" y="3995409"/>
            <a:ext cx="3765961" cy="1735282"/>
          </a:xfrm>
          <a:prstGeom prst="roundRect">
            <a:avLst>
              <a:gd name="adj" fmla="val 16667"/>
            </a:avLst>
          </a:prstGeom>
          <a:solidFill>
            <a:srgbClr val="F2F2F2"/>
          </a:solidFill>
          <a:ln>
            <a:solidFill>
              <a:schemeClr val="tx1"/>
            </a:solid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0" name="Google Shape;915;p50">
            <a:extLst>
              <a:ext uri="{FF2B5EF4-FFF2-40B4-BE49-F238E27FC236}">
                <a16:creationId xmlns:a16="http://schemas.microsoft.com/office/drawing/2014/main" id="{EA6A182F-079D-5A12-8FCC-1F980F250EDF}"/>
              </a:ext>
            </a:extLst>
          </p:cNvPr>
          <p:cNvSpPr txBox="1"/>
          <p:nvPr/>
        </p:nvSpPr>
        <p:spPr>
          <a:xfrm>
            <a:off x="8218025" y="4040479"/>
            <a:ext cx="3846984" cy="1754286"/>
          </a:xfrm>
          <a:prstGeom prst="rect">
            <a:avLst/>
          </a:prstGeom>
          <a:noFill/>
          <a:ln>
            <a:solidFill>
              <a:schemeClr val="tx1"/>
            </a:solidFill>
          </a:ln>
        </p:spPr>
        <p:txBody>
          <a:bodyPr spcFirstLastPara="1" wrap="square" lIns="91425" tIns="45700" rIns="91425" bIns="45700" anchor="t" anchorCtr="0">
            <a:spAutoFit/>
          </a:bodyPr>
          <a:lstStyle/>
          <a:p>
            <a:pPr marL="457200" marR="0" lvl="0" indent="-342900" algn="l" rtl="0">
              <a:spcBef>
                <a:spcPts val="0"/>
              </a:spcBef>
              <a:spcAft>
                <a:spcPts val="0"/>
              </a:spcAft>
              <a:buClr>
                <a:srgbClr val="4C3283"/>
              </a:buClr>
              <a:buSzPts val="1800"/>
              <a:buFont typeface="Quattrocento Sans"/>
              <a:buChar char="●"/>
            </a:pPr>
            <a:r>
              <a:rPr lang="en-GB" sz="1800" dirty="0">
                <a:solidFill>
                  <a:schemeClr val="dk1"/>
                </a:solidFill>
                <a:latin typeface="Quattrocento Sans"/>
                <a:ea typeface="Quattrocento Sans"/>
                <a:cs typeface="Quattrocento Sans"/>
                <a:sym typeface="Quattrocento Sans"/>
              </a:rPr>
              <a:t>What about the Shortest Path Problem on a weighted graph?</a:t>
            </a:r>
          </a:p>
          <a:p>
            <a:pPr marL="457200" marR="0" lvl="0" indent="-342900" algn="l" rtl="0">
              <a:spcBef>
                <a:spcPts val="0"/>
              </a:spcBef>
              <a:spcAft>
                <a:spcPts val="0"/>
              </a:spcAft>
              <a:buClr>
                <a:srgbClr val="4C3283"/>
              </a:buClr>
              <a:buSzPts val="1800"/>
              <a:buFont typeface="Quattrocento Sans"/>
              <a:buChar char="●"/>
            </a:pPr>
            <a:r>
              <a:rPr lang="en-US" sz="1800" dirty="0">
                <a:solidFill>
                  <a:schemeClr val="dk1"/>
                </a:solidFill>
                <a:latin typeface="Quattrocento Sans"/>
                <a:ea typeface="Quattrocento Sans"/>
                <a:cs typeface="Quattrocento Sans"/>
                <a:sym typeface="Quattrocento Sans"/>
              </a:rPr>
              <a:t>Suppose we want to find shortest path from A to C, using weight of each edge as “distance”</a:t>
            </a:r>
            <a:endParaRPr dirty="0"/>
          </a:p>
        </p:txBody>
      </p:sp>
      <p:grpSp>
        <p:nvGrpSpPr>
          <p:cNvPr id="21" name="Google Shape;916;p50">
            <a:extLst>
              <a:ext uri="{FF2B5EF4-FFF2-40B4-BE49-F238E27FC236}">
                <a16:creationId xmlns:a16="http://schemas.microsoft.com/office/drawing/2014/main" id="{3ED08868-B79B-C355-499C-F7084270C51A}"/>
              </a:ext>
            </a:extLst>
          </p:cNvPr>
          <p:cNvGrpSpPr/>
          <p:nvPr/>
        </p:nvGrpSpPr>
        <p:grpSpPr>
          <a:xfrm>
            <a:off x="8072565" y="1588644"/>
            <a:ext cx="3835457" cy="2280040"/>
            <a:chOff x="1263225" y="1628608"/>
            <a:chExt cx="3835457" cy="2280040"/>
          </a:xfrm>
        </p:grpSpPr>
        <p:sp>
          <p:nvSpPr>
            <p:cNvPr id="22" name="Google Shape;917;p50">
              <a:extLst>
                <a:ext uri="{FF2B5EF4-FFF2-40B4-BE49-F238E27FC236}">
                  <a16:creationId xmlns:a16="http://schemas.microsoft.com/office/drawing/2014/main" id="{35F59BE4-EC29-1AFF-458F-BE6C2552E6E2}"/>
                </a:ext>
              </a:extLst>
            </p:cNvPr>
            <p:cNvSpPr/>
            <p:nvPr/>
          </p:nvSpPr>
          <p:spPr>
            <a:xfrm>
              <a:off x="2008942" y="1743408"/>
              <a:ext cx="423200" cy="337200"/>
            </a:xfrm>
            <a:prstGeom prst="rect">
              <a:avLst/>
            </a:prstGeom>
            <a:solidFill>
              <a:srgbClr val="A2CDED"/>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A</a:t>
              </a:r>
              <a:endParaRPr sz="2133" b="0" i="0" u="none" strike="noStrike" cap="none">
                <a:solidFill>
                  <a:srgbClr val="000000"/>
                </a:solidFill>
                <a:latin typeface="Calibri"/>
                <a:ea typeface="Calibri"/>
                <a:cs typeface="Calibri"/>
                <a:sym typeface="Calibri"/>
              </a:endParaRPr>
            </a:p>
          </p:txBody>
        </p:sp>
        <p:sp>
          <p:nvSpPr>
            <p:cNvPr id="23" name="Google Shape;918;p50">
              <a:extLst>
                <a:ext uri="{FF2B5EF4-FFF2-40B4-BE49-F238E27FC236}">
                  <a16:creationId xmlns:a16="http://schemas.microsoft.com/office/drawing/2014/main" id="{6C0E49E5-545F-C1CA-E05C-D16E6D781615}"/>
                </a:ext>
              </a:extLst>
            </p:cNvPr>
            <p:cNvSpPr/>
            <p:nvPr/>
          </p:nvSpPr>
          <p:spPr>
            <a:xfrm>
              <a:off x="2160221" y="3191502"/>
              <a:ext cx="423200" cy="337200"/>
            </a:xfrm>
            <a:prstGeom prst="rect">
              <a:avLst/>
            </a:prstGeom>
            <a:solidFill>
              <a:srgbClr val="A2CDED"/>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B</a:t>
              </a:r>
              <a:endParaRPr sz="2133" b="0" i="0" u="none" strike="noStrike" cap="none">
                <a:solidFill>
                  <a:srgbClr val="000000"/>
                </a:solidFill>
                <a:latin typeface="Calibri"/>
                <a:ea typeface="Calibri"/>
                <a:cs typeface="Calibri"/>
                <a:sym typeface="Calibri"/>
              </a:endParaRPr>
            </a:p>
          </p:txBody>
        </p:sp>
        <p:sp>
          <p:nvSpPr>
            <p:cNvPr id="24" name="Google Shape;919;p50">
              <a:extLst>
                <a:ext uri="{FF2B5EF4-FFF2-40B4-BE49-F238E27FC236}">
                  <a16:creationId xmlns:a16="http://schemas.microsoft.com/office/drawing/2014/main" id="{715F920F-1C23-DD9E-89F0-CBF2F1976905}"/>
                </a:ext>
              </a:extLst>
            </p:cNvPr>
            <p:cNvSpPr/>
            <p:nvPr/>
          </p:nvSpPr>
          <p:spPr>
            <a:xfrm>
              <a:off x="3794816" y="1979474"/>
              <a:ext cx="423200" cy="337200"/>
            </a:xfrm>
            <a:prstGeom prst="rect">
              <a:avLst/>
            </a:prstGeom>
            <a:solidFill>
              <a:srgbClr val="A2CDED"/>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25" name="Google Shape;920;p50">
              <a:extLst>
                <a:ext uri="{FF2B5EF4-FFF2-40B4-BE49-F238E27FC236}">
                  <a16:creationId xmlns:a16="http://schemas.microsoft.com/office/drawing/2014/main" id="{89AA7C54-F3A8-8889-35D8-6E1B3FEB0687}"/>
                </a:ext>
              </a:extLst>
            </p:cNvPr>
            <p:cNvSpPr/>
            <p:nvPr/>
          </p:nvSpPr>
          <p:spPr>
            <a:xfrm>
              <a:off x="4071877" y="3360102"/>
              <a:ext cx="423200" cy="337200"/>
            </a:xfrm>
            <a:prstGeom prst="rect">
              <a:avLst/>
            </a:prstGeom>
            <a:solidFill>
              <a:srgbClr val="A2CDED"/>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D</a:t>
              </a:r>
              <a:endParaRPr sz="2133" b="0" i="0" u="none" strike="noStrike" cap="none">
                <a:solidFill>
                  <a:srgbClr val="000000"/>
                </a:solidFill>
                <a:latin typeface="Calibri"/>
                <a:ea typeface="Calibri"/>
                <a:cs typeface="Calibri"/>
                <a:sym typeface="Calibri"/>
              </a:endParaRPr>
            </a:p>
          </p:txBody>
        </p:sp>
        <p:cxnSp>
          <p:nvCxnSpPr>
            <p:cNvPr id="26" name="Google Shape;921;p50">
              <a:extLst>
                <a:ext uri="{FF2B5EF4-FFF2-40B4-BE49-F238E27FC236}">
                  <a16:creationId xmlns:a16="http://schemas.microsoft.com/office/drawing/2014/main" id="{FD83B72C-5E9D-4F8C-A6B4-1223EB7FE167}"/>
                </a:ext>
              </a:extLst>
            </p:cNvPr>
            <p:cNvCxnSpPr>
              <a:stCxn id="22" idx="2"/>
              <a:endCxn id="23" idx="0"/>
            </p:cNvCxnSpPr>
            <p:nvPr/>
          </p:nvCxnSpPr>
          <p:spPr>
            <a:xfrm>
              <a:off x="2220542" y="2080608"/>
              <a:ext cx="151200" cy="1110900"/>
            </a:xfrm>
            <a:prstGeom prst="straightConnector1">
              <a:avLst/>
            </a:prstGeom>
            <a:noFill/>
            <a:ln w="38100" cap="flat" cmpd="sng">
              <a:solidFill>
                <a:schemeClr val="tx1"/>
              </a:solidFill>
              <a:prstDash val="solid"/>
              <a:round/>
              <a:headEnd type="none" w="sm" len="sm"/>
              <a:tailEnd type="none" w="sm" len="sm"/>
            </a:ln>
          </p:spPr>
        </p:cxnSp>
        <p:cxnSp>
          <p:nvCxnSpPr>
            <p:cNvPr id="27" name="Google Shape;922;p50">
              <a:extLst>
                <a:ext uri="{FF2B5EF4-FFF2-40B4-BE49-F238E27FC236}">
                  <a16:creationId xmlns:a16="http://schemas.microsoft.com/office/drawing/2014/main" id="{3F934EAB-DC28-0EF0-C1CC-C3666ED40570}"/>
                </a:ext>
              </a:extLst>
            </p:cNvPr>
            <p:cNvCxnSpPr>
              <a:stCxn id="22" idx="3"/>
              <a:endCxn id="24" idx="1"/>
            </p:cNvCxnSpPr>
            <p:nvPr/>
          </p:nvCxnSpPr>
          <p:spPr>
            <a:xfrm>
              <a:off x="2432142" y="1912008"/>
              <a:ext cx="1362600" cy="236100"/>
            </a:xfrm>
            <a:prstGeom prst="straightConnector1">
              <a:avLst/>
            </a:prstGeom>
            <a:noFill/>
            <a:ln w="38100" cap="flat" cmpd="sng">
              <a:solidFill>
                <a:schemeClr val="tx1"/>
              </a:solidFill>
              <a:prstDash val="solid"/>
              <a:round/>
              <a:headEnd type="none" w="sm" len="sm"/>
              <a:tailEnd type="none" w="sm" len="sm"/>
            </a:ln>
          </p:spPr>
        </p:cxnSp>
        <p:cxnSp>
          <p:nvCxnSpPr>
            <p:cNvPr id="28" name="Google Shape;923;p50">
              <a:extLst>
                <a:ext uri="{FF2B5EF4-FFF2-40B4-BE49-F238E27FC236}">
                  <a16:creationId xmlns:a16="http://schemas.microsoft.com/office/drawing/2014/main" id="{F5069F05-1323-399B-B7FC-A3C0E22E6EF4}"/>
                </a:ext>
              </a:extLst>
            </p:cNvPr>
            <p:cNvCxnSpPr>
              <a:stCxn id="23" idx="3"/>
              <a:endCxn id="25" idx="1"/>
            </p:cNvCxnSpPr>
            <p:nvPr/>
          </p:nvCxnSpPr>
          <p:spPr>
            <a:xfrm>
              <a:off x="2583421" y="3360102"/>
              <a:ext cx="1488600" cy="168600"/>
            </a:xfrm>
            <a:prstGeom prst="straightConnector1">
              <a:avLst/>
            </a:prstGeom>
            <a:noFill/>
            <a:ln w="38100" cap="flat" cmpd="sng">
              <a:solidFill>
                <a:schemeClr val="tx1"/>
              </a:solidFill>
              <a:prstDash val="solid"/>
              <a:round/>
              <a:headEnd type="none" w="sm" len="sm"/>
              <a:tailEnd type="none" w="sm" len="sm"/>
            </a:ln>
          </p:spPr>
        </p:cxnSp>
        <p:cxnSp>
          <p:nvCxnSpPr>
            <p:cNvPr id="29" name="Google Shape;924;p50">
              <a:extLst>
                <a:ext uri="{FF2B5EF4-FFF2-40B4-BE49-F238E27FC236}">
                  <a16:creationId xmlns:a16="http://schemas.microsoft.com/office/drawing/2014/main" id="{C682F521-F96E-2502-3553-41034D627759}"/>
                </a:ext>
              </a:extLst>
            </p:cNvPr>
            <p:cNvCxnSpPr>
              <a:stCxn id="24" idx="2"/>
              <a:endCxn id="25" idx="0"/>
            </p:cNvCxnSpPr>
            <p:nvPr/>
          </p:nvCxnSpPr>
          <p:spPr>
            <a:xfrm>
              <a:off x="4006416" y="2316674"/>
              <a:ext cx="277200" cy="1043400"/>
            </a:xfrm>
            <a:prstGeom prst="straightConnector1">
              <a:avLst/>
            </a:prstGeom>
            <a:noFill/>
            <a:ln w="38100" cap="flat" cmpd="sng">
              <a:solidFill>
                <a:schemeClr val="tx1"/>
              </a:solidFill>
              <a:prstDash val="solid"/>
              <a:round/>
              <a:headEnd type="none" w="sm" len="sm"/>
              <a:tailEnd type="none" w="sm" len="sm"/>
            </a:ln>
          </p:spPr>
        </p:cxnSp>
        <p:sp>
          <p:nvSpPr>
            <p:cNvPr id="30" name="Google Shape;925;p50">
              <a:extLst>
                <a:ext uri="{FF2B5EF4-FFF2-40B4-BE49-F238E27FC236}">
                  <a16:creationId xmlns:a16="http://schemas.microsoft.com/office/drawing/2014/main" id="{78CE57A9-507B-5EBE-261C-AD6E1BBC282A}"/>
                </a:ext>
              </a:extLst>
            </p:cNvPr>
            <p:cNvSpPr txBox="1"/>
            <p:nvPr/>
          </p:nvSpPr>
          <p:spPr>
            <a:xfrm>
              <a:off x="2823868" y="1628608"/>
              <a:ext cx="691215" cy="369332"/>
            </a:xfrm>
            <a:prstGeom prst="rect">
              <a:avLst/>
            </a:prstGeom>
            <a:noFill/>
            <a:ln>
              <a:solidFill>
                <a:schemeClr val="tx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onsolas"/>
                  <a:ea typeface="Consolas"/>
                  <a:cs typeface="Consolas"/>
                  <a:sym typeface="Consolas"/>
                </a:rPr>
                <a:t>14.0</a:t>
              </a:r>
              <a:endParaRPr dirty="0">
                <a:solidFill>
                  <a:schemeClr val="tx1"/>
                </a:solidFill>
              </a:endParaRPr>
            </a:p>
          </p:txBody>
        </p:sp>
        <p:sp>
          <p:nvSpPr>
            <p:cNvPr id="31" name="Google Shape;926;p50">
              <a:extLst>
                <a:ext uri="{FF2B5EF4-FFF2-40B4-BE49-F238E27FC236}">
                  <a16:creationId xmlns:a16="http://schemas.microsoft.com/office/drawing/2014/main" id="{D092F0FC-6F30-81FC-6CB1-7261DBB226FF}"/>
                </a:ext>
              </a:extLst>
            </p:cNvPr>
            <p:cNvSpPr txBox="1"/>
            <p:nvPr/>
          </p:nvSpPr>
          <p:spPr>
            <a:xfrm>
              <a:off x="1533692" y="2504857"/>
              <a:ext cx="691215" cy="369332"/>
            </a:xfrm>
            <a:prstGeom prst="rect">
              <a:avLst/>
            </a:prstGeom>
            <a:noFill/>
            <a:ln>
              <a:solidFill>
                <a:schemeClr val="tx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onsolas"/>
                  <a:ea typeface="Consolas"/>
                  <a:cs typeface="Consolas"/>
                  <a:sym typeface="Consolas"/>
                </a:rPr>
                <a:t>12.0</a:t>
              </a:r>
              <a:endParaRPr dirty="0">
                <a:solidFill>
                  <a:schemeClr val="tx1"/>
                </a:solidFill>
              </a:endParaRPr>
            </a:p>
          </p:txBody>
        </p:sp>
        <p:sp>
          <p:nvSpPr>
            <p:cNvPr id="32" name="Google Shape;927;p50">
              <a:extLst>
                <a:ext uri="{FF2B5EF4-FFF2-40B4-BE49-F238E27FC236}">
                  <a16:creationId xmlns:a16="http://schemas.microsoft.com/office/drawing/2014/main" id="{D0266712-18B5-6709-EEB1-DA90BF4C5DCA}"/>
                </a:ext>
              </a:extLst>
            </p:cNvPr>
            <p:cNvSpPr txBox="1"/>
            <p:nvPr/>
          </p:nvSpPr>
          <p:spPr>
            <a:xfrm>
              <a:off x="2855405" y="3539316"/>
              <a:ext cx="944489" cy="369332"/>
            </a:xfrm>
            <a:prstGeom prst="rect">
              <a:avLst/>
            </a:prstGeom>
            <a:noFill/>
            <a:ln>
              <a:solidFill>
                <a:schemeClr val="tx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tx1"/>
                  </a:solidFill>
                  <a:latin typeface="Consolas"/>
                  <a:ea typeface="Consolas"/>
                  <a:cs typeface="Consolas"/>
                  <a:sym typeface="Consolas"/>
                </a:rPr>
                <a:t>9000.2</a:t>
              </a:r>
              <a:endParaRPr>
                <a:solidFill>
                  <a:schemeClr val="tx1"/>
                </a:solidFill>
              </a:endParaRPr>
            </a:p>
          </p:txBody>
        </p:sp>
        <p:sp>
          <p:nvSpPr>
            <p:cNvPr id="33" name="Google Shape;928;p50">
              <a:extLst>
                <a:ext uri="{FF2B5EF4-FFF2-40B4-BE49-F238E27FC236}">
                  <a16:creationId xmlns:a16="http://schemas.microsoft.com/office/drawing/2014/main" id="{69276FCA-14F7-EC51-0C0D-3B400A57E4AF}"/>
                </a:ext>
              </a:extLst>
            </p:cNvPr>
            <p:cNvSpPr txBox="1"/>
            <p:nvPr/>
          </p:nvSpPr>
          <p:spPr>
            <a:xfrm>
              <a:off x="4283477" y="2576527"/>
              <a:ext cx="564578" cy="369332"/>
            </a:xfrm>
            <a:prstGeom prst="rect">
              <a:avLst/>
            </a:prstGeom>
            <a:noFill/>
            <a:ln>
              <a:solidFill>
                <a:schemeClr val="tx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onsolas"/>
                  <a:ea typeface="Consolas"/>
                  <a:cs typeface="Consolas"/>
                  <a:sym typeface="Consolas"/>
                </a:rPr>
                <a:t>1.5</a:t>
              </a:r>
              <a:endParaRPr dirty="0">
                <a:solidFill>
                  <a:schemeClr val="tx1"/>
                </a:solidFill>
              </a:endParaRPr>
            </a:p>
          </p:txBody>
        </p:sp>
        <p:sp>
          <p:nvSpPr>
            <p:cNvPr id="34" name="Google Shape;929;p50">
              <a:extLst>
                <a:ext uri="{FF2B5EF4-FFF2-40B4-BE49-F238E27FC236}">
                  <a16:creationId xmlns:a16="http://schemas.microsoft.com/office/drawing/2014/main" id="{0C5ABCC3-DFD4-3F42-5FD1-8DDFB054412C}"/>
                </a:ext>
              </a:extLst>
            </p:cNvPr>
            <p:cNvSpPr txBox="1"/>
            <p:nvPr/>
          </p:nvSpPr>
          <p:spPr>
            <a:xfrm>
              <a:off x="1263225" y="1730606"/>
              <a:ext cx="745717" cy="338554"/>
            </a:xfrm>
            <a:prstGeom prst="rect">
              <a:avLst/>
            </a:prstGeom>
            <a:noFill/>
            <a:ln>
              <a:solidFill>
                <a:schemeClr val="tx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tx1"/>
                  </a:solidFill>
                  <a:latin typeface="Consolas"/>
                  <a:ea typeface="Consolas"/>
                  <a:cs typeface="Consolas"/>
                  <a:sym typeface="Consolas"/>
                </a:rPr>
                <a:t>start</a:t>
              </a:r>
              <a:endParaRPr dirty="0">
                <a:solidFill>
                  <a:schemeClr val="tx1"/>
                </a:solidFill>
              </a:endParaRPr>
            </a:p>
          </p:txBody>
        </p:sp>
        <p:sp>
          <p:nvSpPr>
            <p:cNvPr id="35" name="Google Shape;930;p50">
              <a:extLst>
                <a:ext uri="{FF2B5EF4-FFF2-40B4-BE49-F238E27FC236}">
                  <a16:creationId xmlns:a16="http://schemas.microsoft.com/office/drawing/2014/main" id="{48789157-9011-CCAB-0B9A-E380DC996229}"/>
                </a:ext>
              </a:extLst>
            </p:cNvPr>
            <p:cNvSpPr txBox="1"/>
            <p:nvPr/>
          </p:nvSpPr>
          <p:spPr>
            <a:xfrm>
              <a:off x="4240755" y="1991183"/>
              <a:ext cx="857927" cy="338554"/>
            </a:xfrm>
            <a:prstGeom prst="rect">
              <a:avLst/>
            </a:prstGeom>
            <a:noFill/>
            <a:ln>
              <a:solidFill>
                <a:schemeClr val="tx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tx1"/>
                  </a:solidFill>
                  <a:latin typeface="Consolas"/>
                  <a:ea typeface="Consolas"/>
                  <a:cs typeface="Consolas"/>
                  <a:sym typeface="Consolas"/>
                </a:rPr>
                <a:t>target</a:t>
              </a:r>
              <a:endParaRPr dirty="0">
                <a:solidFill>
                  <a:schemeClr val="tx1"/>
                </a:solidFil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5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a:t>
            </a:r>
            <a:endParaRPr/>
          </a:p>
        </p:txBody>
      </p:sp>
      <p:sp>
        <p:nvSpPr>
          <p:cNvPr id="938" name="Google Shape;938;p51"/>
          <p:cNvSpPr txBox="1">
            <a:spLocks noGrp="1"/>
          </p:cNvSpPr>
          <p:nvPr>
            <p:ph type="body" idx="1"/>
          </p:nvPr>
        </p:nvSpPr>
        <p:spPr>
          <a:xfrm>
            <a:off x="746175" y="1568275"/>
            <a:ext cx="9371700" cy="2104125"/>
          </a:xfrm>
          <a:prstGeom prst="rect">
            <a:avLst/>
          </a:prstGeom>
          <a:noFill/>
          <a:ln>
            <a:noFill/>
          </a:ln>
        </p:spPr>
        <p:txBody>
          <a:bodyPr spcFirstLastPara="1" wrap="square" lIns="45700" tIns="45700" rIns="45700" bIns="45700" anchor="t" anchorCtr="0">
            <a:spAutoFit/>
          </a:bodyPr>
          <a:lstStyle/>
          <a:p>
            <a:pPr marL="457200" lvl="0" indent="-393700" algn="l" rtl="0">
              <a:lnSpc>
                <a:spcPct val="90000"/>
              </a:lnSpc>
              <a:spcBef>
                <a:spcPts val="0"/>
              </a:spcBef>
              <a:spcAft>
                <a:spcPts val="0"/>
              </a:spcAft>
              <a:buSzPts val="2600"/>
              <a:buChar char="●"/>
            </a:pPr>
            <a:r>
              <a:rPr lang="en-US" dirty="0"/>
              <a:t>Named after its inventor, </a:t>
            </a:r>
            <a:r>
              <a:rPr lang="en-US" dirty="0" err="1"/>
              <a:t>Edsger</a:t>
            </a:r>
            <a:r>
              <a:rPr lang="en-US" dirty="0"/>
              <a:t> Dijkstra (1930-2002)</a:t>
            </a:r>
            <a:endParaRPr dirty="0"/>
          </a:p>
          <a:p>
            <a:pPr marL="914400" lvl="1" indent="-361950" algn="l" rtl="0">
              <a:lnSpc>
                <a:spcPct val="90000"/>
              </a:lnSpc>
              <a:spcBef>
                <a:spcPts val="0"/>
              </a:spcBef>
              <a:spcAft>
                <a:spcPts val="0"/>
              </a:spcAft>
              <a:buSzPts val="2100"/>
              <a:buChar char="○"/>
            </a:pPr>
            <a:r>
              <a:rPr lang="en-US" dirty="0"/>
              <a:t>Truly one of the “founders” of computer science</a:t>
            </a:r>
            <a:endParaRPr dirty="0"/>
          </a:p>
          <a:p>
            <a:pPr marL="914400" lvl="1" indent="-361950" algn="l" rtl="0">
              <a:lnSpc>
                <a:spcPct val="90000"/>
              </a:lnSpc>
              <a:spcBef>
                <a:spcPts val="0"/>
              </a:spcBef>
              <a:spcAft>
                <a:spcPts val="0"/>
              </a:spcAft>
              <a:buSzPts val="2100"/>
              <a:buChar char="○"/>
            </a:pPr>
            <a:r>
              <a:rPr lang="en-US" dirty="0"/>
              <a:t>1972 Turing Award</a:t>
            </a:r>
            <a:endParaRPr dirty="0"/>
          </a:p>
          <a:p>
            <a:pPr marL="457200" lvl="0" indent="-393700" algn="l" rtl="0">
              <a:lnSpc>
                <a:spcPct val="90000"/>
              </a:lnSpc>
              <a:spcBef>
                <a:spcPts val="1000"/>
              </a:spcBef>
              <a:spcAft>
                <a:spcPts val="0"/>
              </a:spcAft>
              <a:buSzPts val="2600"/>
              <a:buChar char="●"/>
            </a:pPr>
            <a:r>
              <a:rPr lang="en-US" dirty="0"/>
              <a:t>The idea: reminiscent of BFS, but adapted to handle weights</a:t>
            </a:r>
            <a:endParaRPr dirty="0"/>
          </a:p>
          <a:p>
            <a:pPr marL="914400" lvl="1" indent="-361950" algn="l" rtl="0">
              <a:lnSpc>
                <a:spcPct val="90000"/>
              </a:lnSpc>
              <a:spcBef>
                <a:spcPts val="0"/>
              </a:spcBef>
              <a:spcAft>
                <a:spcPts val="0"/>
              </a:spcAft>
              <a:buSzPts val="2100"/>
              <a:buChar char="○"/>
            </a:pPr>
            <a:r>
              <a:rPr lang="en-US" dirty="0"/>
              <a:t>Grow the set of nodes whose shortest distance has been computed</a:t>
            </a:r>
            <a:endParaRPr dirty="0"/>
          </a:p>
          <a:p>
            <a:pPr marL="914400" lvl="1" indent="-361950" algn="l" rtl="0">
              <a:lnSpc>
                <a:spcPct val="90000"/>
              </a:lnSpc>
              <a:spcBef>
                <a:spcPts val="0"/>
              </a:spcBef>
              <a:spcAft>
                <a:spcPts val="0"/>
              </a:spcAft>
              <a:buSzPts val="2100"/>
              <a:buChar char="○"/>
            </a:pPr>
            <a:r>
              <a:rPr lang="en-US" dirty="0"/>
              <a:t>Nodes not in the set will have a “best distance so far”</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52"/>
          <p:cNvSpPr/>
          <p:nvPr/>
        </p:nvSpPr>
        <p:spPr>
          <a:xfrm>
            <a:off x="3847392" y="1346231"/>
            <a:ext cx="2936837" cy="2420471"/>
          </a:xfrm>
          <a:custGeom>
            <a:avLst/>
            <a:gdLst/>
            <a:ahLst/>
            <a:cxnLst/>
            <a:rect l="l" t="t" r="r" b="b"/>
            <a:pathLst>
              <a:path w="2936837" h="2420471" extrusionOk="0">
                <a:moveTo>
                  <a:pt x="2528047" y="96819"/>
                </a:moveTo>
                <a:cubicBezTo>
                  <a:pt x="2506532" y="93233"/>
                  <a:pt x="2476409" y="95163"/>
                  <a:pt x="2452743" y="86061"/>
                </a:cubicBezTo>
                <a:cubicBezTo>
                  <a:pt x="2428608" y="76779"/>
                  <a:pt x="2409712" y="57374"/>
                  <a:pt x="2388197" y="43031"/>
                </a:cubicBezTo>
                <a:cubicBezTo>
                  <a:pt x="2377439" y="35859"/>
                  <a:pt x="2368190" y="25605"/>
                  <a:pt x="2355924" y="21516"/>
                </a:cubicBezTo>
                <a:lnTo>
                  <a:pt x="2291379" y="0"/>
                </a:lnTo>
                <a:cubicBezTo>
                  <a:pt x="2190974" y="3586"/>
                  <a:pt x="2090449" y="4680"/>
                  <a:pt x="1990164" y="10758"/>
                </a:cubicBezTo>
                <a:cubicBezTo>
                  <a:pt x="1971913" y="11864"/>
                  <a:pt x="1954192" y="17405"/>
                  <a:pt x="1936376" y="21516"/>
                </a:cubicBezTo>
                <a:cubicBezTo>
                  <a:pt x="1907563" y="28165"/>
                  <a:pt x="1878368" y="33681"/>
                  <a:pt x="1850315" y="43031"/>
                </a:cubicBezTo>
                <a:cubicBezTo>
                  <a:pt x="1839557" y="46617"/>
                  <a:pt x="1828982" y="50804"/>
                  <a:pt x="1818042" y="53788"/>
                </a:cubicBezTo>
                <a:cubicBezTo>
                  <a:pt x="1789514" y="61568"/>
                  <a:pt x="1760668" y="68132"/>
                  <a:pt x="1731981" y="75304"/>
                </a:cubicBezTo>
                <a:cubicBezTo>
                  <a:pt x="1717637" y="78890"/>
                  <a:pt x="1702976" y="81385"/>
                  <a:pt x="1688950" y="86061"/>
                </a:cubicBezTo>
                <a:cubicBezTo>
                  <a:pt x="1642651" y="101494"/>
                  <a:pt x="1667678" y="94069"/>
                  <a:pt x="1613647" y="107577"/>
                </a:cubicBezTo>
                <a:cubicBezTo>
                  <a:pt x="1477383" y="103991"/>
                  <a:pt x="1341013" y="103303"/>
                  <a:pt x="1204856" y="96819"/>
                </a:cubicBezTo>
                <a:cubicBezTo>
                  <a:pt x="1190088" y="96116"/>
                  <a:pt x="1176259" y="89268"/>
                  <a:pt x="1161826" y="86061"/>
                </a:cubicBezTo>
                <a:cubicBezTo>
                  <a:pt x="1143977" y="82095"/>
                  <a:pt x="1126027" y="78575"/>
                  <a:pt x="1108037" y="75304"/>
                </a:cubicBezTo>
                <a:cubicBezTo>
                  <a:pt x="1086577" y="71402"/>
                  <a:pt x="1064880" y="68824"/>
                  <a:pt x="1043492" y="64546"/>
                </a:cubicBezTo>
                <a:cubicBezTo>
                  <a:pt x="1028994" y="61646"/>
                  <a:pt x="1015074" y="56036"/>
                  <a:pt x="1000461" y="53788"/>
                </a:cubicBezTo>
                <a:cubicBezTo>
                  <a:pt x="968367" y="48851"/>
                  <a:pt x="935915" y="46617"/>
                  <a:pt x="903642" y="43031"/>
                </a:cubicBezTo>
                <a:cubicBezTo>
                  <a:pt x="842682" y="46617"/>
                  <a:pt x="781314" y="45890"/>
                  <a:pt x="720762" y="53788"/>
                </a:cubicBezTo>
                <a:cubicBezTo>
                  <a:pt x="698273" y="56721"/>
                  <a:pt x="677731" y="68132"/>
                  <a:pt x="656216" y="75304"/>
                </a:cubicBezTo>
                <a:lnTo>
                  <a:pt x="623943" y="86061"/>
                </a:lnTo>
                <a:cubicBezTo>
                  <a:pt x="613185" y="93233"/>
                  <a:pt x="603234" y="101795"/>
                  <a:pt x="591670" y="107577"/>
                </a:cubicBezTo>
                <a:cubicBezTo>
                  <a:pt x="581528" y="112648"/>
                  <a:pt x="569310" y="112827"/>
                  <a:pt x="559397" y="118334"/>
                </a:cubicBezTo>
                <a:cubicBezTo>
                  <a:pt x="536793" y="130892"/>
                  <a:pt x="516367" y="147021"/>
                  <a:pt x="494852" y="161365"/>
                </a:cubicBezTo>
                <a:lnTo>
                  <a:pt x="462579" y="182880"/>
                </a:lnTo>
                <a:lnTo>
                  <a:pt x="430306" y="204396"/>
                </a:lnTo>
                <a:cubicBezTo>
                  <a:pt x="419548" y="211568"/>
                  <a:pt x="407175" y="216769"/>
                  <a:pt x="398033" y="225911"/>
                </a:cubicBezTo>
                <a:cubicBezTo>
                  <a:pt x="390861" y="233083"/>
                  <a:pt x="385214" y="242208"/>
                  <a:pt x="376517" y="247426"/>
                </a:cubicBezTo>
                <a:cubicBezTo>
                  <a:pt x="366793" y="253260"/>
                  <a:pt x="355002" y="254598"/>
                  <a:pt x="344244" y="258184"/>
                </a:cubicBezTo>
                <a:cubicBezTo>
                  <a:pt x="292775" y="335389"/>
                  <a:pt x="319498" y="304446"/>
                  <a:pt x="268941" y="355003"/>
                </a:cubicBezTo>
                <a:cubicBezTo>
                  <a:pt x="244219" y="429170"/>
                  <a:pt x="263462" y="403512"/>
                  <a:pt x="225910" y="441064"/>
                </a:cubicBezTo>
                <a:lnTo>
                  <a:pt x="182880" y="570156"/>
                </a:lnTo>
                <a:lnTo>
                  <a:pt x="172122" y="602428"/>
                </a:lnTo>
                <a:cubicBezTo>
                  <a:pt x="162903" y="630083"/>
                  <a:pt x="156011" y="648008"/>
                  <a:pt x="150607" y="677732"/>
                </a:cubicBezTo>
                <a:cubicBezTo>
                  <a:pt x="146071" y="702679"/>
                  <a:pt x="143435" y="727935"/>
                  <a:pt x="139849" y="753036"/>
                </a:cubicBezTo>
                <a:cubicBezTo>
                  <a:pt x="136263" y="907229"/>
                  <a:pt x="135513" y="1061513"/>
                  <a:pt x="129092" y="1215614"/>
                </a:cubicBezTo>
                <a:cubicBezTo>
                  <a:pt x="128331" y="1233883"/>
                  <a:pt x="122445" y="1251586"/>
                  <a:pt x="118334" y="1269403"/>
                </a:cubicBezTo>
                <a:cubicBezTo>
                  <a:pt x="72318" y="1468806"/>
                  <a:pt x="114511" y="1288165"/>
                  <a:pt x="86061" y="1387737"/>
                </a:cubicBezTo>
                <a:cubicBezTo>
                  <a:pt x="81999" y="1401953"/>
                  <a:pt x="79365" y="1416551"/>
                  <a:pt x="75303" y="1430767"/>
                </a:cubicBezTo>
                <a:cubicBezTo>
                  <a:pt x="72188" y="1441670"/>
                  <a:pt x="67096" y="1451991"/>
                  <a:pt x="64546" y="1463040"/>
                </a:cubicBezTo>
                <a:cubicBezTo>
                  <a:pt x="56323" y="1498673"/>
                  <a:pt x="54594" y="1535924"/>
                  <a:pt x="43030" y="1570617"/>
                </a:cubicBezTo>
                <a:cubicBezTo>
                  <a:pt x="16840" y="1649189"/>
                  <a:pt x="27016" y="1613161"/>
                  <a:pt x="10757" y="1678193"/>
                </a:cubicBezTo>
                <a:cubicBezTo>
                  <a:pt x="7171" y="1706880"/>
                  <a:pt x="0" y="1735344"/>
                  <a:pt x="0" y="1764254"/>
                </a:cubicBezTo>
                <a:cubicBezTo>
                  <a:pt x="0" y="1814584"/>
                  <a:pt x="4876" y="1864875"/>
                  <a:pt x="10757" y="1914861"/>
                </a:cubicBezTo>
                <a:cubicBezTo>
                  <a:pt x="12082" y="1926123"/>
                  <a:pt x="18400" y="1936231"/>
                  <a:pt x="21515" y="1947134"/>
                </a:cubicBezTo>
                <a:cubicBezTo>
                  <a:pt x="25577" y="1961350"/>
                  <a:pt x="28025" y="1976003"/>
                  <a:pt x="32273" y="1990165"/>
                </a:cubicBezTo>
                <a:cubicBezTo>
                  <a:pt x="38790" y="2011888"/>
                  <a:pt x="46616" y="2033196"/>
                  <a:pt x="53788" y="2054711"/>
                </a:cubicBezTo>
                <a:cubicBezTo>
                  <a:pt x="57374" y="2065469"/>
                  <a:pt x="58256" y="2077549"/>
                  <a:pt x="64546" y="2086984"/>
                </a:cubicBezTo>
                <a:cubicBezTo>
                  <a:pt x="71718" y="2097742"/>
                  <a:pt x="80279" y="2107693"/>
                  <a:pt x="86061" y="2119257"/>
                </a:cubicBezTo>
                <a:cubicBezTo>
                  <a:pt x="103559" y="2154253"/>
                  <a:pt x="87506" y="2152975"/>
                  <a:pt x="118334" y="2183803"/>
                </a:cubicBezTo>
                <a:cubicBezTo>
                  <a:pt x="127476" y="2192945"/>
                  <a:pt x="140675" y="2197041"/>
                  <a:pt x="150607" y="2205318"/>
                </a:cubicBezTo>
                <a:cubicBezTo>
                  <a:pt x="162294" y="2215057"/>
                  <a:pt x="171193" y="2227852"/>
                  <a:pt x="182880" y="2237591"/>
                </a:cubicBezTo>
                <a:cubicBezTo>
                  <a:pt x="192812" y="2245868"/>
                  <a:pt x="205221" y="2250829"/>
                  <a:pt x="215153" y="2259106"/>
                </a:cubicBezTo>
                <a:cubicBezTo>
                  <a:pt x="226840" y="2268845"/>
                  <a:pt x="235739" y="2281640"/>
                  <a:pt x="247426" y="2291379"/>
                </a:cubicBezTo>
                <a:cubicBezTo>
                  <a:pt x="257358" y="2299656"/>
                  <a:pt x="269603" y="2304817"/>
                  <a:pt x="279699" y="2312894"/>
                </a:cubicBezTo>
                <a:cubicBezTo>
                  <a:pt x="287619" y="2319230"/>
                  <a:pt x="292517" y="2329192"/>
                  <a:pt x="301214" y="2334410"/>
                </a:cubicBezTo>
                <a:cubicBezTo>
                  <a:pt x="310938" y="2340244"/>
                  <a:pt x="322729" y="2341581"/>
                  <a:pt x="333487" y="2345167"/>
                </a:cubicBezTo>
                <a:cubicBezTo>
                  <a:pt x="371038" y="2382720"/>
                  <a:pt x="345379" y="2363475"/>
                  <a:pt x="419548" y="2388198"/>
                </a:cubicBezTo>
                <a:cubicBezTo>
                  <a:pt x="454680" y="2399909"/>
                  <a:pt x="464061" y="2404520"/>
                  <a:pt x="505609" y="2409713"/>
                </a:cubicBezTo>
                <a:cubicBezTo>
                  <a:pt x="544910" y="2414626"/>
                  <a:pt x="584498" y="2416885"/>
                  <a:pt x="623943" y="2420471"/>
                </a:cubicBezTo>
                <a:cubicBezTo>
                  <a:pt x="659505" y="2417735"/>
                  <a:pt x="780993" y="2419763"/>
                  <a:pt x="828339" y="2388198"/>
                </a:cubicBezTo>
                <a:lnTo>
                  <a:pt x="892884" y="2345167"/>
                </a:lnTo>
                <a:cubicBezTo>
                  <a:pt x="903642" y="2337995"/>
                  <a:pt x="912891" y="2327741"/>
                  <a:pt x="925157" y="2323652"/>
                </a:cubicBezTo>
                <a:lnTo>
                  <a:pt x="957430" y="2312894"/>
                </a:lnTo>
                <a:cubicBezTo>
                  <a:pt x="964602" y="2305722"/>
                  <a:pt x="969874" y="2295915"/>
                  <a:pt x="978946" y="2291379"/>
                </a:cubicBezTo>
                <a:cubicBezTo>
                  <a:pt x="999231" y="2281237"/>
                  <a:pt x="1021977" y="2277036"/>
                  <a:pt x="1043492" y="2269864"/>
                </a:cubicBezTo>
                <a:cubicBezTo>
                  <a:pt x="1120870" y="2244071"/>
                  <a:pt x="1024238" y="2275364"/>
                  <a:pt x="1118795" y="2248348"/>
                </a:cubicBezTo>
                <a:cubicBezTo>
                  <a:pt x="1183108" y="2229973"/>
                  <a:pt x="1148503" y="2227090"/>
                  <a:pt x="1258644" y="2216076"/>
                </a:cubicBezTo>
                <a:lnTo>
                  <a:pt x="1366221" y="2205318"/>
                </a:lnTo>
                <a:cubicBezTo>
                  <a:pt x="1454576" y="2194923"/>
                  <a:pt x="1457132" y="2187538"/>
                  <a:pt x="1559859" y="2183803"/>
                </a:cubicBezTo>
                <a:cubicBezTo>
                  <a:pt x="1717574" y="2178068"/>
                  <a:pt x="1875416" y="2176631"/>
                  <a:pt x="2033195" y="2173045"/>
                </a:cubicBezTo>
                <a:cubicBezTo>
                  <a:pt x="2098223" y="2156788"/>
                  <a:pt x="2062208" y="2166960"/>
                  <a:pt x="2140772" y="2140772"/>
                </a:cubicBezTo>
                <a:cubicBezTo>
                  <a:pt x="2151529" y="2137186"/>
                  <a:pt x="2163609" y="2136304"/>
                  <a:pt x="2173044" y="2130014"/>
                </a:cubicBezTo>
                <a:cubicBezTo>
                  <a:pt x="2265534" y="2068355"/>
                  <a:pt x="2148513" y="2142280"/>
                  <a:pt x="2237590" y="2097741"/>
                </a:cubicBezTo>
                <a:cubicBezTo>
                  <a:pt x="2321006" y="2056033"/>
                  <a:pt x="2221017" y="2092509"/>
                  <a:pt x="2302136" y="2065468"/>
                </a:cubicBezTo>
                <a:cubicBezTo>
                  <a:pt x="2375393" y="1992214"/>
                  <a:pt x="2260912" y="2103878"/>
                  <a:pt x="2355924" y="2022438"/>
                </a:cubicBezTo>
                <a:cubicBezTo>
                  <a:pt x="2447221" y="1944182"/>
                  <a:pt x="2357140" y="2007283"/>
                  <a:pt x="2431228" y="1957892"/>
                </a:cubicBezTo>
                <a:cubicBezTo>
                  <a:pt x="2438400" y="1947134"/>
                  <a:pt x="2444666" y="1935715"/>
                  <a:pt x="2452743" y="1925619"/>
                </a:cubicBezTo>
                <a:cubicBezTo>
                  <a:pt x="2459079" y="1917699"/>
                  <a:pt x="2469041" y="1912801"/>
                  <a:pt x="2474259" y="1904104"/>
                </a:cubicBezTo>
                <a:cubicBezTo>
                  <a:pt x="2480093" y="1894380"/>
                  <a:pt x="2478425" y="1881058"/>
                  <a:pt x="2485016" y="1871831"/>
                </a:cubicBezTo>
                <a:cubicBezTo>
                  <a:pt x="2496806" y="1855324"/>
                  <a:pt x="2528047" y="1828800"/>
                  <a:pt x="2528047" y="1828800"/>
                </a:cubicBezTo>
                <a:cubicBezTo>
                  <a:pt x="2548615" y="1767091"/>
                  <a:pt x="2524879" y="1822267"/>
                  <a:pt x="2560320" y="1775012"/>
                </a:cubicBezTo>
                <a:cubicBezTo>
                  <a:pt x="2575835" y="1754326"/>
                  <a:pt x="2585065" y="1728750"/>
                  <a:pt x="2603350" y="1710466"/>
                </a:cubicBezTo>
                <a:cubicBezTo>
                  <a:pt x="2643152" y="1670666"/>
                  <a:pt x="2619238" y="1697392"/>
                  <a:pt x="2667896" y="1624405"/>
                </a:cubicBezTo>
                <a:lnTo>
                  <a:pt x="2689412" y="1592132"/>
                </a:lnTo>
                <a:lnTo>
                  <a:pt x="2710927" y="1559859"/>
                </a:lnTo>
                <a:cubicBezTo>
                  <a:pt x="2750154" y="1442171"/>
                  <a:pt x="2687594" y="1620425"/>
                  <a:pt x="2743200" y="1495313"/>
                </a:cubicBezTo>
                <a:cubicBezTo>
                  <a:pt x="2766601" y="1442661"/>
                  <a:pt x="2761033" y="1435871"/>
                  <a:pt x="2775473" y="1387737"/>
                </a:cubicBezTo>
                <a:cubicBezTo>
                  <a:pt x="2781990" y="1366014"/>
                  <a:pt x="2789816" y="1344706"/>
                  <a:pt x="2796988" y="1323191"/>
                </a:cubicBezTo>
                <a:lnTo>
                  <a:pt x="2840019" y="1194099"/>
                </a:lnTo>
                <a:lnTo>
                  <a:pt x="2883049" y="1065007"/>
                </a:lnTo>
                <a:lnTo>
                  <a:pt x="2893807" y="1032734"/>
                </a:lnTo>
                <a:lnTo>
                  <a:pt x="2904564" y="1000461"/>
                </a:lnTo>
                <a:cubicBezTo>
                  <a:pt x="2929165" y="828261"/>
                  <a:pt x="2917743" y="899876"/>
                  <a:pt x="2936837" y="785308"/>
                </a:cubicBezTo>
                <a:cubicBezTo>
                  <a:pt x="2933251" y="699247"/>
                  <a:pt x="2934651" y="612833"/>
                  <a:pt x="2926080" y="527125"/>
                </a:cubicBezTo>
                <a:cubicBezTo>
                  <a:pt x="2923823" y="504558"/>
                  <a:pt x="2911736" y="484094"/>
                  <a:pt x="2904564" y="462579"/>
                </a:cubicBezTo>
                <a:cubicBezTo>
                  <a:pt x="2885628" y="405771"/>
                  <a:pt x="2900103" y="439750"/>
                  <a:pt x="2850776" y="365760"/>
                </a:cubicBezTo>
                <a:lnTo>
                  <a:pt x="2829261" y="333487"/>
                </a:lnTo>
                <a:cubicBezTo>
                  <a:pt x="2822089" y="322729"/>
                  <a:pt x="2816888" y="310356"/>
                  <a:pt x="2807746" y="301214"/>
                </a:cubicBezTo>
                <a:lnTo>
                  <a:pt x="2786230" y="279699"/>
                </a:lnTo>
                <a:cubicBezTo>
                  <a:pt x="2767549" y="223652"/>
                  <a:pt x="2787711" y="268102"/>
                  <a:pt x="2753957" y="225911"/>
                </a:cubicBezTo>
                <a:cubicBezTo>
                  <a:pt x="2745880" y="215815"/>
                  <a:pt x="2742172" y="202152"/>
                  <a:pt x="2732442" y="193638"/>
                </a:cubicBezTo>
                <a:cubicBezTo>
                  <a:pt x="2686914" y="153801"/>
                  <a:pt x="2679950" y="154625"/>
                  <a:pt x="2635623" y="139850"/>
                </a:cubicBezTo>
                <a:cubicBezTo>
                  <a:pt x="2593599" y="97824"/>
                  <a:pt x="2637696" y="135507"/>
                  <a:pt x="2581835" y="107577"/>
                </a:cubicBezTo>
                <a:cubicBezTo>
                  <a:pt x="2570271" y="101795"/>
                  <a:pt x="2549562" y="100405"/>
                  <a:pt x="2528047" y="96819"/>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46" name="Google Shape;946;p52"/>
          <p:cNvSpPr/>
          <p:nvPr/>
        </p:nvSpPr>
        <p:spPr>
          <a:xfrm>
            <a:off x="6509385" y="1403866"/>
            <a:ext cx="1280160" cy="2357825"/>
          </a:xfrm>
          <a:custGeom>
            <a:avLst/>
            <a:gdLst/>
            <a:ahLst/>
            <a:cxnLst/>
            <a:rect l="l" t="t" r="r" b="b"/>
            <a:pathLst>
              <a:path w="1280160" h="2357825" extrusionOk="0">
                <a:moveTo>
                  <a:pt x="1140311" y="163265"/>
                </a:moveTo>
                <a:cubicBezTo>
                  <a:pt x="1104452" y="145336"/>
                  <a:pt x="1032194" y="121539"/>
                  <a:pt x="978946" y="98719"/>
                </a:cubicBezTo>
                <a:cubicBezTo>
                  <a:pt x="956836" y="89243"/>
                  <a:pt x="935428" y="78128"/>
                  <a:pt x="914400" y="66446"/>
                </a:cubicBezTo>
                <a:cubicBezTo>
                  <a:pt x="903098" y="60167"/>
                  <a:pt x="893691" y="50712"/>
                  <a:pt x="882127" y="44930"/>
                </a:cubicBezTo>
                <a:cubicBezTo>
                  <a:pt x="871985" y="39859"/>
                  <a:pt x="860612" y="37759"/>
                  <a:pt x="849854" y="34173"/>
                </a:cubicBezTo>
                <a:cubicBezTo>
                  <a:pt x="839096" y="27001"/>
                  <a:pt x="829465" y="17750"/>
                  <a:pt x="817581" y="12657"/>
                </a:cubicBezTo>
                <a:cubicBezTo>
                  <a:pt x="754711" y="-14287"/>
                  <a:pt x="649602" y="9709"/>
                  <a:pt x="602428" y="12657"/>
                </a:cubicBezTo>
                <a:cubicBezTo>
                  <a:pt x="591670" y="16243"/>
                  <a:pt x="580297" y="18344"/>
                  <a:pt x="570155" y="23415"/>
                </a:cubicBezTo>
                <a:cubicBezTo>
                  <a:pt x="551514" y="32735"/>
                  <a:pt x="529709" y="49767"/>
                  <a:pt x="516367" y="66446"/>
                </a:cubicBezTo>
                <a:cubicBezTo>
                  <a:pt x="508290" y="76542"/>
                  <a:pt x="500103" y="86904"/>
                  <a:pt x="494852" y="98719"/>
                </a:cubicBezTo>
                <a:cubicBezTo>
                  <a:pt x="443646" y="213932"/>
                  <a:pt x="500511" y="122503"/>
                  <a:pt x="451821" y="195537"/>
                </a:cubicBezTo>
                <a:cubicBezTo>
                  <a:pt x="411573" y="316290"/>
                  <a:pt x="430864" y="245820"/>
                  <a:pt x="451821" y="518267"/>
                </a:cubicBezTo>
                <a:cubicBezTo>
                  <a:pt x="455167" y="561763"/>
                  <a:pt x="473336" y="647359"/>
                  <a:pt x="473336" y="647359"/>
                </a:cubicBezTo>
                <a:cubicBezTo>
                  <a:pt x="469750" y="780037"/>
                  <a:pt x="469046" y="912824"/>
                  <a:pt x="462579" y="1045392"/>
                </a:cubicBezTo>
                <a:cubicBezTo>
                  <a:pt x="461360" y="1070383"/>
                  <a:pt x="447071" y="1096668"/>
                  <a:pt x="441064" y="1120695"/>
                </a:cubicBezTo>
                <a:cubicBezTo>
                  <a:pt x="425710" y="1182111"/>
                  <a:pt x="436112" y="1162300"/>
                  <a:pt x="419548" y="1217514"/>
                </a:cubicBezTo>
                <a:cubicBezTo>
                  <a:pt x="413031" y="1239237"/>
                  <a:pt x="405205" y="1260545"/>
                  <a:pt x="398033" y="1282060"/>
                </a:cubicBezTo>
                <a:lnTo>
                  <a:pt x="365760" y="1378879"/>
                </a:lnTo>
                <a:lnTo>
                  <a:pt x="344245" y="1443425"/>
                </a:lnTo>
                <a:cubicBezTo>
                  <a:pt x="340659" y="1454182"/>
                  <a:pt x="339777" y="1466262"/>
                  <a:pt x="333487" y="1475697"/>
                </a:cubicBezTo>
                <a:cubicBezTo>
                  <a:pt x="326315" y="1486455"/>
                  <a:pt x="317754" y="1496406"/>
                  <a:pt x="311972" y="1507970"/>
                </a:cubicBezTo>
                <a:cubicBezTo>
                  <a:pt x="306901" y="1518112"/>
                  <a:pt x="306285" y="1530101"/>
                  <a:pt x="301214" y="1540243"/>
                </a:cubicBezTo>
                <a:cubicBezTo>
                  <a:pt x="295432" y="1551807"/>
                  <a:pt x="285481" y="1560952"/>
                  <a:pt x="279699" y="1572516"/>
                </a:cubicBezTo>
                <a:cubicBezTo>
                  <a:pt x="251769" y="1628376"/>
                  <a:pt x="289450" y="1584279"/>
                  <a:pt x="247426" y="1626305"/>
                </a:cubicBezTo>
                <a:cubicBezTo>
                  <a:pt x="226857" y="1688009"/>
                  <a:pt x="250593" y="1632840"/>
                  <a:pt x="215153" y="1680093"/>
                </a:cubicBezTo>
                <a:cubicBezTo>
                  <a:pt x="215143" y="1680107"/>
                  <a:pt x="161369" y="1760768"/>
                  <a:pt x="150607" y="1776912"/>
                </a:cubicBezTo>
                <a:cubicBezTo>
                  <a:pt x="143435" y="1787670"/>
                  <a:pt x="138234" y="1800043"/>
                  <a:pt x="129092" y="1809185"/>
                </a:cubicBezTo>
                <a:cubicBezTo>
                  <a:pt x="89291" y="1848984"/>
                  <a:pt x="113202" y="1822261"/>
                  <a:pt x="64546" y="1895246"/>
                </a:cubicBezTo>
                <a:cubicBezTo>
                  <a:pt x="30452" y="1946388"/>
                  <a:pt x="47119" y="1915255"/>
                  <a:pt x="21515" y="1992065"/>
                </a:cubicBezTo>
                <a:lnTo>
                  <a:pt x="10758" y="2024337"/>
                </a:lnTo>
                <a:lnTo>
                  <a:pt x="0" y="2056610"/>
                </a:lnTo>
                <a:cubicBezTo>
                  <a:pt x="3586" y="2099641"/>
                  <a:pt x="2290" y="2143361"/>
                  <a:pt x="10758" y="2185702"/>
                </a:cubicBezTo>
                <a:cubicBezTo>
                  <a:pt x="16905" y="2216439"/>
                  <a:pt x="44055" y="2223097"/>
                  <a:pt x="64546" y="2239490"/>
                </a:cubicBezTo>
                <a:cubicBezTo>
                  <a:pt x="106737" y="2273244"/>
                  <a:pt x="62287" y="2253082"/>
                  <a:pt x="118334" y="2271763"/>
                </a:cubicBezTo>
                <a:cubicBezTo>
                  <a:pt x="155885" y="2309316"/>
                  <a:pt x="130226" y="2290071"/>
                  <a:pt x="204395" y="2314794"/>
                </a:cubicBezTo>
                <a:lnTo>
                  <a:pt x="268941" y="2336309"/>
                </a:lnTo>
                <a:cubicBezTo>
                  <a:pt x="279699" y="2339895"/>
                  <a:pt x="290095" y="2344843"/>
                  <a:pt x="301214" y="2347067"/>
                </a:cubicBezTo>
                <a:lnTo>
                  <a:pt x="355002" y="2357825"/>
                </a:lnTo>
                <a:cubicBezTo>
                  <a:pt x="455407" y="2354239"/>
                  <a:pt x="556136" y="2355898"/>
                  <a:pt x="656216" y="2347067"/>
                </a:cubicBezTo>
                <a:cubicBezTo>
                  <a:pt x="678807" y="2345074"/>
                  <a:pt x="700477" y="2335695"/>
                  <a:pt x="720762" y="2325552"/>
                </a:cubicBezTo>
                <a:cubicBezTo>
                  <a:pt x="747064" y="2312401"/>
                  <a:pt x="773260" y="2301526"/>
                  <a:pt x="796066" y="2282521"/>
                </a:cubicBezTo>
                <a:cubicBezTo>
                  <a:pt x="807753" y="2272782"/>
                  <a:pt x="817581" y="2261006"/>
                  <a:pt x="828339" y="2250248"/>
                </a:cubicBezTo>
                <a:cubicBezTo>
                  <a:pt x="831925" y="2239490"/>
                  <a:pt x="834025" y="2228117"/>
                  <a:pt x="839096" y="2217975"/>
                </a:cubicBezTo>
                <a:cubicBezTo>
                  <a:pt x="862309" y="2171549"/>
                  <a:pt x="860552" y="2202106"/>
                  <a:pt x="871369" y="2153429"/>
                </a:cubicBezTo>
                <a:cubicBezTo>
                  <a:pt x="877340" y="2126559"/>
                  <a:pt x="889453" y="2037604"/>
                  <a:pt x="892885" y="2013580"/>
                </a:cubicBezTo>
                <a:cubicBezTo>
                  <a:pt x="891424" y="1969753"/>
                  <a:pt x="895465" y="1666315"/>
                  <a:pt x="860612" y="1561759"/>
                </a:cubicBezTo>
                <a:lnTo>
                  <a:pt x="849854" y="1529486"/>
                </a:lnTo>
                <a:cubicBezTo>
                  <a:pt x="837870" y="1409652"/>
                  <a:pt x="830508" y="1395964"/>
                  <a:pt x="849854" y="1260545"/>
                </a:cubicBezTo>
                <a:cubicBezTo>
                  <a:pt x="858095" y="1202858"/>
                  <a:pt x="862703" y="1204665"/>
                  <a:pt x="892885" y="1174483"/>
                </a:cubicBezTo>
                <a:cubicBezTo>
                  <a:pt x="906988" y="1132175"/>
                  <a:pt x="908376" y="1109138"/>
                  <a:pt x="935915" y="1077665"/>
                </a:cubicBezTo>
                <a:cubicBezTo>
                  <a:pt x="952612" y="1058582"/>
                  <a:pt x="971774" y="1041806"/>
                  <a:pt x="989704" y="1023876"/>
                </a:cubicBezTo>
                <a:lnTo>
                  <a:pt x="1043492" y="970088"/>
                </a:lnTo>
                <a:cubicBezTo>
                  <a:pt x="1054250" y="959330"/>
                  <a:pt x="1067326" y="950474"/>
                  <a:pt x="1075765" y="937815"/>
                </a:cubicBezTo>
                <a:cubicBezTo>
                  <a:pt x="1129183" y="857687"/>
                  <a:pt x="1060528" y="956099"/>
                  <a:pt x="1129553" y="873269"/>
                </a:cubicBezTo>
                <a:cubicBezTo>
                  <a:pt x="1168088" y="827026"/>
                  <a:pt x="1137568" y="857239"/>
                  <a:pt x="1161826" y="808723"/>
                </a:cubicBezTo>
                <a:cubicBezTo>
                  <a:pt x="1167608" y="797159"/>
                  <a:pt x="1177559" y="788014"/>
                  <a:pt x="1183341" y="776450"/>
                </a:cubicBezTo>
                <a:cubicBezTo>
                  <a:pt x="1188412" y="766308"/>
                  <a:pt x="1189028" y="754319"/>
                  <a:pt x="1194099" y="744177"/>
                </a:cubicBezTo>
                <a:cubicBezTo>
                  <a:pt x="1199881" y="732613"/>
                  <a:pt x="1210363" y="723719"/>
                  <a:pt x="1215614" y="711905"/>
                </a:cubicBezTo>
                <a:cubicBezTo>
                  <a:pt x="1224825" y="691181"/>
                  <a:pt x="1229957" y="668874"/>
                  <a:pt x="1237129" y="647359"/>
                </a:cubicBezTo>
                <a:lnTo>
                  <a:pt x="1247887" y="615086"/>
                </a:lnTo>
                <a:lnTo>
                  <a:pt x="1269402" y="550540"/>
                </a:lnTo>
                <a:lnTo>
                  <a:pt x="1280160" y="518267"/>
                </a:lnTo>
                <a:cubicBezTo>
                  <a:pt x="1276574" y="464479"/>
                  <a:pt x="1275355" y="410480"/>
                  <a:pt x="1269402" y="356902"/>
                </a:cubicBezTo>
                <a:cubicBezTo>
                  <a:pt x="1268150" y="345632"/>
                  <a:pt x="1264479" y="334353"/>
                  <a:pt x="1258645" y="324629"/>
                </a:cubicBezTo>
                <a:cubicBezTo>
                  <a:pt x="1253427" y="315932"/>
                  <a:pt x="1244301" y="310286"/>
                  <a:pt x="1237129" y="303114"/>
                </a:cubicBezTo>
                <a:cubicBezTo>
                  <a:pt x="1220070" y="251935"/>
                  <a:pt x="1223323" y="242826"/>
                  <a:pt x="1194099" y="206295"/>
                </a:cubicBezTo>
                <a:cubicBezTo>
                  <a:pt x="1187763" y="198375"/>
                  <a:pt x="1176170" y="181194"/>
                  <a:pt x="1140311" y="163265"/>
                </a:cubicBezTo>
                <a:close/>
              </a:path>
            </a:pathLst>
          </a:custGeom>
          <a:solidFill>
            <a:srgbClr val="A7D8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47" name="Google Shape;947;p5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Idea</a:t>
            </a:r>
            <a:endParaRPr/>
          </a:p>
        </p:txBody>
      </p:sp>
      <p:sp>
        <p:nvSpPr>
          <p:cNvPr id="948" name="Google Shape;948;p52"/>
          <p:cNvSpPr txBox="1">
            <a:spLocks noGrp="1"/>
          </p:cNvSpPr>
          <p:nvPr>
            <p:ph type="body" idx="1"/>
          </p:nvPr>
        </p:nvSpPr>
        <p:spPr>
          <a:xfrm>
            <a:off x="1920876" y="4078313"/>
            <a:ext cx="8366100" cy="2413500"/>
          </a:xfrm>
          <a:prstGeom prst="rect">
            <a:avLst/>
          </a:prstGeom>
          <a:noFill/>
          <a:ln>
            <a:noFill/>
          </a:ln>
        </p:spPr>
        <p:txBody>
          <a:bodyPr spcFirstLastPara="1" wrap="square" lIns="45700" tIns="45700" rIns="45700" bIns="45700" anchor="t" anchorCtr="0">
            <a:spAutoFit/>
          </a:bodyPr>
          <a:lstStyle/>
          <a:p>
            <a:pPr marL="457200" lvl="0" indent="-393700" algn="l" rtl="0">
              <a:lnSpc>
                <a:spcPct val="90000"/>
              </a:lnSpc>
              <a:spcBef>
                <a:spcPts val="0"/>
              </a:spcBef>
              <a:spcAft>
                <a:spcPts val="0"/>
              </a:spcAft>
              <a:buSzPts val="2600"/>
              <a:buChar char="●"/>
            </a:pPr>
            <a:r>
              <a:rPr lang="en-US"/>
              <a:t>Initialization:</a:t>
            </a:r>
            <a:endParaRPr/>
          </a:p>
          <a:p>
            <a:pPr marL="914400" lvl="1" indent="-361950" algn="l" rtl="0">
              <a:lnSpc>
                <a:spcPct val="90000"/>
              </a:lnSpc>
              <a:spcBef>
                <a:spcPts val="0"/>
              </a:spcBef>
              <a:spcAft>
                <a:spcPts val="0"/>
              </a:spcAft>
              <a:buSzPts val="2100"/>
              <a:buChar char="○"/>
            </a:pPr>
            <a:r>
              <a:rPr lang="en-US"/>
              <a:t>Start vertex has distance </a:t>
            </a:r>
            <a:r>
              <a:rPr lang="en-US" b="1">
                <a:solidFill>
                  <a:srgbClr val="FF0000"/>
                </a:solidFill>
              </a:rPr>
              <a:t>0</a:t>
            </a:r>
            <a:r>
              <a:rPr lang="en-US"/>
              <a:t>; all other vertices have distance </a:t>
            </a:r>
            <a:r>
              <a:rPr lang="en-US" b="1">
                <a:solidFill>
                  <a:srgbClr val="FF0000"/>
                </a:solidFill>
              </a:rPr>
              <a:t>∞</a:t>
            </a:r>
            <a:r>
              <a:rPr lang="en-US"/>
              <a:t> </a:t>
            </a:r>
            <a:endParaRPr/>
          </a:p>
          <a:p>
            <a:pPr marL="457200" lvl="0" indent="-393700" algn="l" rtl="0">
              <a:lnSpc>
                <a:spcPct val="90000"/>
              </a:lnSpc>
              <a:spcBef>
                <a:spcPts val="0"/>
              </a:spcBef>
              <a:spcAft>
                <a:spcPts val="0"/>
              </a:spcAft>
              <a:buSzPts val="2600"/>
              <a:buChar char="●"/>
            </a:pPr>
            <a:r>
              <a:rPr lang="en-US"/>
              <a:t>At each step:</a:t>
            </a:r>
            <a:endParaRPr/>
          </a:p>
          <a:p>
            <a:pPr marL="914400" lvl="1" indent="-361950" algn="l" rtl="0">
              <a:lnSpc>
                <a:spcPct val="90000"/>
              </a:lnSpc>
              <a:spcBef>
                <a:spcPts val="0"/>
              </a:spcBef>
              <a:spcAft>
                <a:spcPts val="0"/>
              </a:spcAft>
              <a:buSzPts val="2100"/>
              <a:buChar char="○"/>
            </a:pPr>
            <a:r>
              <a:rPr lang="en-US"/>
              <a:t>Pick closest unknown vertex v</a:t>
            </a:r>
            <a:endParaRPr/>
          </a:p>
          <a:p>
            <a:pPr marL="914400" lvl="1" indent="-361950" algn="l" rtl="0">
              <a:lnSpc>
                <a:spcPct val="90000"/>
              </a:lnSpc>
              <a:spcBef>
                <a:spcPts val="0"/>
              </a:spcBef>
              <a:spcAft>
                <a:spcPts val="0"/>
              </a:spcAft>
              <a:buSzPts val="2100"/>
              <a:buChar char="○"/>
            </a:pPr>
            <a:r>
              <a:rPr lang="en-US"/>
              <a:t>Add it to the “cloud” of known vertices</a:t>
            </a:r>
            <a:endParaRPr/>
          </a:p>
          <a:p>
            <a:pPr marL="914400" lvl="1" indent="-361950" algn="l" rtl="0">
              <a:lnSpc>
                <a:spcPct val="90000"/>
              </a:lnSpc>
              <a:spcBef>
                <a:spcPts val="0"/>
              </a:spcBef>
              <a:spcAft>
                <a:spcPts val="0"/>
              </a:spcAft>
              <a:buSzPts val="2100"/>
              <a:buChar char="○"/>
            </a:pPr>
            <a:r>
              <a:rPr lang="en-US"/>
              <a:t>Update “best-so-far” distances for vertices with edges from v</a:t>
            </a:r>
            <a:endParaRPr/>
          </a:p>
          <a:p>
            <a:pPr marL="457200" lvl="0" indent="0" algn="l" rtl="0">
              <a:lnSpc>
                <a:spcPct val="90000"/>
              </a:lnSpc>
              <a:spcBef>
                <a:spcPts val="600"/>
              </a:spcBef>
              <a:spcAft>
                <a:spcPts val="0"/>
              </a:spcAft>
              <a:buNone/>
            </a:pPr>
            <a:endParaRPr/>
          </a:p>
        </p:txBody>
      </p:sp>
      <p:grpSp>
        <p:nvGrpSpPr>
          <p:cNvPr id="949" name="Google Shape;949;p52"/>
          <p:cNvGrpSpPr/>
          <p:nvPr/>
        </p:nvGrpSpPr>
        <p:grpSpPr>
          <a:xfrm>
            <a:off x="4104519" y="1534742"/>
            <a:ext cx="4555069" cy="2238505"/>
            <a:chOff x="1681898" y="2177550"/>
            <a:chExt cx="3416302" cy="1678879"/>
          </a:xfrm>
        </p:grpSpPr>
        <p:sp>
          <p:nvSpPr>
            <p:cNvPr id="950" name="Google Shape;950;p52"/>
            <p:cNvSpPr/>
            <p:nvPr/>
          </p:nvSpPr>
          <p:spPr>
            <a:xfrm>
              <a:off x="1840650" y="2357632"/>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951" name="Google Shape;951;p52"/>
            <p:cNvSpPr/>
            <p:nvPr/>
          </p:nvSpPr>
          <p:spPr>
            <a:xfrm>
              <a:off x="3097950" y="2300482"/>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952" name="Google Shape;952;p52"/>
            <p:cNvSpPr/>
            <p:nvPr/>
          </p:nvSpPr>
          <p:spPr>
            <a:xfrm>
              <a:off x="1726350" y="3272032"/>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953" name="Google Shape;953;p52"/>
            <p:cNvSpPr/>
            <p:nvPr/>
          </p:nvSpPr>
          <p:spPr>
            <a:xfrm>
              <a:off x="2926500" y="3100582"/>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954" name="Google Shape;954;p52"/>
            <p:cNvSpPr/>
            <p:nvPr/>
          </p:nvSpPr>
          <p:spPr>
            <a:xfrm>
              <a:off x="4069500" y="2357632"/>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955" name="Google Shape;955;p52"/>
            <p:cNvSpPr/>
            <p:nvPr/>
          </p:nvSpPr>
          <p:spPr>
            <a:xfrm>
              <a:off x="4812450" y="2357632"/>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956" name="Google Shape;956;p52"/>
            <p:cNvSpPr/>
            <p:nvPr/>
          </p:nvSpPr>
          <p:spPr>
            <a:xfrm>
              <a:off x="3612300" y="3386332"/>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957" name="Google Shape;957;p52"/>
            <p:cNvSpPr/>
            <p:nvPr/>
          </p:nvSpPr>
          <p:spPr>
            <a:xfrm>
              <a:off x="4355250" y="2929132"/>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958" name="Google Shape;958;p52"/>
            <p:cNvCxnSpPr>
              <a:stCxn id="950" idx="6"/>
              <a:endCxn id="953" idx="1"/>
            </p:cNvCxnSpPr>
            <p:nvPr/>
          </p:nvCxnSpPr>
          <p:spPr>
            <a:xfrm>
              <a:off x="2126400" y="2500507"/>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959" name="Google Shape;959;p52"/>
            <p:cNvCxnSpPr>
              <a:stCxn id="953" idx="2"/>
              <a:endCxn id="950" idx="4"/>
            </p:cNvCxnSpPr>
            <p:nvPr/>
          </p:nvCxnSpPr>
          <p:spPr>
            <a:xfrm rot="10800000">
              <a:off x="1983600" y="2643457"/>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960" name="Google Shape;960;p52"/>
            <p:cNvCxnSpPr>
              <a:stCxn id="957" idx="2"/>
              <a:endCxn id="956" idx="0"/>
            </p:cNvCxnSpPr>
            <p:nvPr/>
          </p:nvCxnSpPr>
          <p:spPr>
            <a:xfrm flipH="1">
              <a:off x="3755250" y="3072007"/>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961" name="Google Shape;961;p52"/>
            <p:cNvCxnSpPr>
              <a:stCxn id="956" idx="6"/>
              <a:endCxn id="957" idx="4"/>
            </p:cNvCxnSpPr>
            <p:nvPr/>
          </p:nvCxnSpPr>
          <p:spPr>
            <a:xfrm rot="10800000" flipH="1">
              <a:off x="3898050" y="3214807"/>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962" name="Google Shape;962;p52"/>
            <p:cNvCxnSpPr>
              <a:stCxn id="950" idx="3"/>
              <a:endCxn id="952" idx="0"/>
            </p:cNvCxnSpPr>
            <p:nvPr/>
          </p:nvCxnSpPr>
          <p:spPr>
            <a:xfrm flipH="1">
              <a:off x="1869297" y="2601535"/>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963" name="Google Shape;963;p52"/>
            <p:cNvCxnSpPr>
              <a:stCxn id="952" idx="6"/>
              <a:endCxn id="953" idx="3"/>
            </p:cNvCxnSpPr>
            <p:nvPr/>
          </p:nvCxnSpPr>
          <p:spPr>
            <a:xfrm rot="10800000" flipH="1">
              <a:off x="2012100" y="3344407"/>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964" name="Google Shape;964;p52"/>
            <p:cNvCxnSpPr>
              <a:stCxn id="950" idx="7"/>
              <a:endCxn id="951" idx="2"/>
            </p:cNvCxnSpPr>
            <p:nvPr/>
          </p:nvCxnSpPr>
          <p:spPr>
            <a:xfrm>
              <a:off x="2084553" y="2399479"/>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965" name="Google Shape;965;p52"/>
            <p:cNvCxnSpPr>
              <a:stCxn id="951" idx="6"/>
              <a:endCxn id="954" idx="2"/>
            </p:cNvCxnSpPr>
            <p:nvPr/>
          </p:nvCxnSpPr>
          <p:spPr>
            <a:xfrm>
              <a:off x="3383700" y="2443357"/>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966" name="Google Shape;966;p52"/>
            <p:cNvCxnSpPr>
              <a:stCxn id="954" idx="6"/>
              <a:endCxn id="955" idx="2"/>
            </p:cNvCxnSpPr>
            <p:nvPr/>
          </p:nvCxnSpPr>
          <p:spPr>
            <a:xfrm>
              <a:off x="4355250" y="2500507"/>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967" name="Google Shape;967;p52"/>
            <p:cNvCxnSpPr>
              <a:stCxn id="957" idx="1"/>
              <a:endCxn id="954" idx="4"/>
            </p:cNvCxnSpPr>
            <p:nvPr/>
          </p:nvCxnSpPr>
          <p:spPr>
            <a:xfrm rot="10800000">
              <a:off x="4212297" y="2643379"/>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968" name="Google Shape;968;p52"/>
            <p:cNvCxnSpPr>
              <a:stCxn id="955" idx="4"/>
              <a:endCxn id="957" idx="7"/>
            </p:cNvCxnSpPr>
            <p:nvPr/>
          </p:nvCxnSpPr>
          <p:spPr>
            <a:xfrm flipH="1">
              <a:off x="4599225" y="2643382"/>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969" name="Google Shape;969;p52"/>
            <p:cNvCxnSpPr>
              <a:stCxn id="951" idx="5"/>
              <a:endCxn id="956" idx="1"/>
            </p:cNvCxnSpPr>
            <p:nvPr/>
          </p:nvCxnSpPr>
          <p:spPr>
            <a:xfrm>
              <a:off x="3341853" y="2544385"/>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970" name="Google Shape;970;p52"/>
            <p:cNvCxnSpPr>
              <a:stCxn id="951" idx="4"/>
              <a:endCxn id="953" idx="0"/>
            </p:cNvCxnSpPr>
            <p:nvPr/>
          </p:nvCxnSpPr>
          <p:spPr>
            <a:xfrm flipH="1">
              <a:off x="3069225" y="2586232"/>
              <a:ext cx="171600" cy="514500"/>
            </a:xfrm>
            <a:prstGeom prst="straightConnector1">
              <a:avLst/>
            </a:prstGeom>
            <a:noFill/>
            <a:ln w="9525" cap="flat" cmpd="sng">
              <a:solidFill>
                <a:srgbClr val="A5A5A5"/>
              </a:solidFill>
              <a:prstDash val="dash"/>
              <a:round/>
              <a:headEnd type="none" w="med" len="med"/>
              <a:tailEnd type="triangle" w="med" len="med"/>
            </a:ln>
          </p:spPr>
        </p:cxnSp>
        <p:cxnSp>
          <p:nvCxnSpPr>
            <p:cNvPr id="971" name="Google Shape;971;p52"/>
            <p:cNvCxnSpPr>
              <a:stCxn id="953" idx="5"/>
              <a:endCxn id="956" idx="2"/>
            </p:cNvCxnSpPr>
            <p:nvPr/>
          </p:nvCxnSpPr>
          <p:spPr>
            <a:xfrm>
              <a:off x="3170403" y="3344485"/>
              <a:ext cx="441900" cy="184800"/>
            </a:xfrm>
            <a:prstGeom prst="straightConnector1">
              <a:avLst/>
            </a:prstGeom>
            <a:noFill/>
            <a:ln w="9525" cap="flat" cmpd="sng">
              <a:solidFill>
                <a:schemeClr val="dk1"/>
              </a:solidFill>
              <a:prstDash val="solid"/>
              <a:round/>
              <a:headEnd type="none" w="med" len="med"/>
              <a:tailEnd type="triangle" w="med" len="med"/>
            </a:ln>
          </p:spPr>
        </p:cxnSp>
        <p:cxnSp>
          <p:nvCxnSpPr>
            <p:cNvPr id="972" name="Google Shape;972;p52"/>
            <p:cNvCxnSpPr>
              <a:stCxn id="956" idx="3"/>
              <a:endCxn id="952" idx="5"/>
            </p:cNvCxnSpPr>
            <p:nvPr/>
          </p:nvCxnSpPr>
          <p:spPr>
            <a:xfrm rot="10800000">
              <a:off x="1970247" y="3515935"/>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973" name="Google Shape;973;p52"/>
            <p:cNvSpPr txBox="1"/>
            <p:nvPr/>
          </p:nvSpPr>
          <p:spPr>
            <a:xfrm>
              <a:off x="2429351" y="217755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74" name="Google Shape;974;p52"/>
            <p:cNvSpPr txBox="1"/>
            <p:nvPr/>
          </p:nvSpPr>
          <p:spPr>
            <a:xfrm>
              <a:off x="3580663" y="2201246"/>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975" name="Google Shape;975;p52"/>
            <p:cNvSpPr txBox="1"/>
            <p:nvPr/>
          </p:nvSpPr>
          <p:spPr>
            <a:xfrm>
              <a:off x="4449995" y="223298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976" name="Google Shape;976;p52"/>
            <p:cNvSpPr txBox="1"/>
            <p:nvPr/>
          </p:nvSpPr>
          <p:spPr>
            <a:xfrm>
              <a:off x="4755300" y="270053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977" name="Google Shape;977;p52"/>
            <p:cNvSpPr txBox="1"/>
            <p:nvPr/>
          </p:nvSpPr>
          <p:spPr>
            <a:xfrm>
              <a:off x="3411055" y="2751134"/>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978" name="Google Shape;978;p52"/>
            <p:cNvSpPr txBox="1"/>
            <p:nvPr/>
          </p:nvSpPr>
          <p:spPr>
            <a:xfrm>
              <a:off x="4126650" y="270053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979" name="Google Shape;979;p52"/>
            <p:cNvSpPr txBox="1"/>
            <p:nvPr/>
          </p:nvSpPr>
          <p:spPr>
            <a:xfrm>
              <a:off x="3876041" y="2907105"/>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980" name="Google Shape;980;p52"/>
            <p:cNvSpPr txBox="1"/>
            <p:nvPr/>
          </p:nvSpPr>
          <p:spPr>
            <a:xfrm>
              <a:off x="4112726" y="3214881"/>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981" name="Google Shape;981;p52"/>
            <p:cNvSpPr txBox="1"/>
            <p:nvPr/>
          </p:nvSpPr>
          <p:spPr>
            <a:xfrm>
              <a:off x="3234259" y="3181544"/>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11</a:t>
              </a:r>
              <a:endParaRPr/>
            </a:p>
          </p:txBody>
        </p:sp>
        <p:sp>
          <p:nvSpPr>
            <p:cNvPr id="982" name="Google Shape;982;p52"/>
            <p:cNvSpPr txBox="1"/>
            <p:nvPr/>
          </p:nvSpPr>
          <p:spPr>
            <a:xfrm>
              <a:off x="2707538" y="351018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983" name="Google Shape;983;p52"/>
            <p:cNvSpPr txBox="1"/>
            <p:nvPr/>
          </p:nvSpPr>
          <p:spPr>
            <a:xfrm>
              <a:off x="2636036" y="2489691"/>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984" name="Google Shape;984;p52"/>
            <p:cNvSpPr txBox="1"/>
            <p:nvPr/>
          </p:nvSpPr>
          <p:spPr>
            <a:xfrm>
              <a:off x="2412096" y="291128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985" name="Google Shape;985;p52"/>
            <p:cNvSpPr txBox="1"/>
            <p:nvPr/>
          </p:nvSpPr>
          <p:spPr>
            <a:xfrm>
              <a:off x="2170111" y="315536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86" name="Google Shape;986;p52"/>
            <p:cNvSpPr txBox="1"/>
            <p:nvPr/>
          </p:nvSpPr>
          <p:spPr>
            <a:xfrm>
              <a:off x="1681898" y="2794443"/>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987" name="Google Shape;987;p52"/>
            <p:cNvSpPr txBox="1"/>
            <p:nvPr/>
          </p:nvSpPr>
          <p:spPr>
            <a:xfrm>
              <a:off x="3078940" y="273625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grpSp>
      <p:sp>
        <p:nvSpPr>
          <p:cNvPr id="988" name="Google Shape;988;p52"/>
          <p:cNvSpPr txBox="1"/>
          <p:nvPr/>
        </p:nvSpPr>
        <p:spPr>
          <a:xfrm>
            <a:off x="4215762" y="1509856"/>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989" name="Google Shape;989;p52"/>
          <p:cNvSpPr txBox="1"/>
          <p:nvPr/>
        </p:nvSpPr>
        <p:spPr>
          <a:xfrm>
            <a:off x="4061210" y="2731081"/>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90" name="Google Shape;990;p52"/>
          <p:cNvSpPr txBox="1"/>
          <p:nvPr/>
        </p:nvSpPr>
        <p:spPr>
          <a:xfrm>
            <a:off x="5805116" y="1464209"/>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991" name="Google Shape;991;p52"/>
          <p:cNvSpPr txBox="1"/>
          <p:nvPr/>
        </p:nvSpPr>
        <p:spPr>
          <a:xfrm>
            <a:off x="5537306" y="2621417"/>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sp>
        <p:nvSpPr>
          <p:cNvPr id="992" name="Google Shape;992;p52"/>
          <p:cNvSpPr txBox="1"/>
          <p:nvPr/>
        </p:nvSpPr>
        <p:spPr>
          <a:xfrm>
            <a:off x="7103421" y="1495610"/>
            <a:ext cx="47801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400">
              <a:solidFill>
                <a:srgbClr val="FF0000"/>
              </a:solidFill>
              <a:latin typeface="Calibri"/>
              <a:ea typeface="Calibri"/>
              <a:cs typeface="Calibri"/>
              <a:sym typeface="Calibri"/>
            </a:endParaRPr>
          </a:p>
        </p:txBody>
      </p:sp>
      <p:sp>
        <p:nvSpPr>
          <p:cNvPr id="993" name="Google Shape;993;p52"/>
          <p:cNvSpPr txBox="1"/>
          <p:nvPr/>
        </p:nvSpPr>
        <p:spPr>
          <a:xfrm>
            <a:off x="6882804" y="3434693"/>
            <a:ext cx="58221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400">
              <a:solidFill>
                <a:srgbClr val="FF0000"/>
              </a:solidFill>
              <a:latin typeface="Calibri"/>
              <a:ea typeface="Calibri"/>
              <a:cs typeface="Calibri"/>
              <a:sym typeface="Calibri"/>
            </a:endParaRPr>
          </a:p>
        </p:txBody>
      </p:sp>
      <p:sp>
        <p:nvSpPr>
          <p:cNvPr id="994" name="Google Shape;994;p52"/>
          <p:cNvSpPr txBox="1"/>
          <p:nvPr/>
        </p:nvSpPr>
        <p:spPr>
          <a:xfrm>
            <a:off x="8139781" y="1524801"/>
            <a:ext cx="35939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995" name="Google Shape;995;p52"/>
          <p:cNvSpPr txBox="1"/>
          <p:nvPr/>
        </p:nvSpPr>
        <p:spPr>
          <a:xfrm>
            <a:off x="7583519" y="2271617"/>
            <a:ext cx="35939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996" name="Google Shape;996;p52"/>
          <p:cNvSpPr txBox="1"/>
          <p:nvPr/>
        </p:nvSpPr>
        <p:spPr>
          <a:xfrm>
            <a:off x="2394273" y="2868325"/>
            <a:ext cx="1280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6"/>
                </a:solidFill>
                <a:latin typeface="Quattrocento Sans"/>
                <a:ea typeface="Quattrocento Sans"/>
                <a:cs typeface="Quattrocento Sans"/>
                <a:sym typeface="Quattrocento Sans"/>
              </a:rPr>
              <a:t>KNOWN</a:t>
            </a:r>
            <a:endParaRPr sz="1800" b="1">
              <a:solidFill>
                <a:schemeClr val="accent6"/>
              </a:solidFill>
              <a:latin typeface="Quattrocento Sans"/>
              <a:ea typeface="Quattrocento Sans"/>
              <a:cs typeface="Quattrocento Sans"/>
              <a:sym typeface="Quattrocento Sans"/>
            </a:endParaRPr>
          </a:p>
        </p:txBody>
      </p:sp>
      <p:sp>
        <p:nvSpPr>
          <p:cNvPr id="997" name="Google Shape;997;p52"/>
          <p:cNvSpPr txBox="1"/>
          <p:nvPr/>
        </p:nvSpPr>
        <p:spPr>
          <a:xfrm>
            <a:off x="8618548" y="1359225"/>
            <a:ext cx="1668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9EC0D5"/>
                </a:solidFill>
                <a:latin typeface="Quattrocento Sans"/>
                <a:ea typeface="Quattrocento Sans"/>
                <a:cs typeface="Quattrocento Sans"/>
                <a:sym typeface="Quattrocento Sans"/>
              </a:rPr>
              <a:t>UNKNOWN</a:t>
            </a:r>
            <a:endParaRPr/>
          </a:p>
        </p:txBody>
      </p:sp>
      <p:sp>
        <p:nvSpPr>
          <p:cNvPr id="998" name="Google Shape;998;p52"/>
          <p:cNvSpPr txBox="1"/>
          <p:nvPr/>
        </p:nvSpPr>
        <p:spPr>
          <a:xfrm>
            <a:off x="6967913" y="1034534"/>
            <a:ext cx="13965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Quattrocento Sans"/>
                <a:ea typeface="Quattrocento Sans"/>
                <a:cs typeface="Quattrocento Sans"/>
                <a:sym typeface="Quattrocento Sans"/>
              </a:rPr>
              <a:t>PERIMETER</a:t>
            </a:r>
            <a:endParaRPr/>
          </a:p>
        </p:txBody>
      </p:sp>
      <p:sp>
        <p:nvSpPr>
          <p:cNvPr id="999" name="Google Shape;999;p52"/>
          <p:cNvSpPr txBox="1"/>
          <p:nvPr/>
        </p:nvSpPr>
        <p:spPr>
          <a:xfrm>
            <a:off x="3312837" y="1712130"/>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Graph: Formal Definition</a:t>
            </a:r>
            <a:endParaRPr/>
          </a:p>
        </p:txBody>
      </p:sp>
      <p:sp>
        <p:nvSpPr>
          <p:cNvPr id="208" name="Google Shape;208;p23"/>
          <p:cNvSpPr txBox="1">
            <a:spLocks noGrp="1"/>
          </p:cNvSpPr>
          <p:nvPr>
            <p:ph type="body" idx="1"/>
          </p:nvPr>
        </p:nvSpPr>
        <p:spPr>
          <a:xfrm>
            <a:off x="422850" y="1463856"/>
            <a:ext cx="11187300" cy="49788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0"/>
              </a:spcBef>
              <a:spcAft>
                <a:spcPts val="0"/>
              </a:spcAft>
              <a:buNone/>
            </a:pPr>
            <a:r>
              <a:rPr lang="en-US" sz="2800"/>
              <a:t>A </a:t>
            </a:r>
            <a:r>
              <a:rPr lang="en-US" sz="2800" b="1">
                <a:solidFill>
                  <a:srgbClr val="4C3282"/>
                </a:solidFill>
              </a:rPr>
              <a:t>graph</a:t>
            </a:r>
            <a:r>
              <a:rPr lang="en-US" sz="2800"/>
              <a:t> is defined by a pair of sets G = (V, E) where…</a:t>
            </a:r>
            <a:endParaRPr sz="2800"/>
          </a:p>
          <a:p>
            <a:pPr marL="914400" lvl="0" indent="0" algn="l" rtl="0">
              <a:spcBef>
                <a:spcPts val="400"/>
              </a:spcBef>
              <a:spcAft>
                <a:spcPts val="0"/>
              </a:spcAft>
              <a:buNone/>
            </a:pPr>
            <a:endParaRPr sz="2400"/>
          </a:p>
          <a:p>
            <a:pPr marL="457200" lvl="0" indent="-381000" algn="l" rtl="0">
              <a:spcBef>
                <a:spcPts val="400"/>
              </a:spcBef>
              <a:spcAft>
                <a:spcPts val="0"/>
              </a:spcAft>
              <a:buSzPts val="2400"/>
              <a:buChar char="●"/>
            </a:pPr>
            <a:r>
              <a:rPr lang="en-US" sz="2400"/>
              <a:t>V is a set of </a:t>
            </a:r>
            <a:r>
              <a:rPr lang="en-US" sz="2400" b="1">
                <a:solidFill>
                  <a:srgbClr val="4C3282"/>
                </a:solidFill>
              </a:rPr>
              <a:t>vertices</a:t>
            </a:r>
            <a:endParaRPr sz="1800"/>
          </a:p>
          <a:p>
            <a:pPr marL="914400" lvl="1" indent="-342900" algn="l" rtl="0">
              <a:spcBef>
                <a:spcPts val="0"/>
              </a:spcBef>
              <a:spcAft>
                <a:spcPts val="0"/>
              </a:spcAft>
              <a:buSzPts val="1800"/>
              <a:buChar char="○"/>
            </a:pPr>
            <a:r>
              <a:rPr lang="en-US" sz="1800"/>
              <a:t>A vertex or “node” is a data entity</a:t>
            </a:r>
            <a:endParaRPr sz="1800"/>
          </a:p>
          <a:p>
            <a:pPr marL="914400" lvl="1" indent="-342900" algn="l" rtl="0">
              <a:spcBef>
                <a:spcPts val="0"/>
              </a:spcBef>
              <a:spcAft>
                <a:spcPts val="0"/>
              </a:spcAft>
              <a:buSzPts val="1800"/>
              <a:buChar char="○"/>
            </a:pPr>
            <a:r>
              <a:rPr lang="en-US" sz="2400">
                <a:solidFill>
                  <a:srgbClr val="4C3282"/>
                </a:solidFill>
              </a:rPr>
              <a:t>V = { A, B, C, D, E, F, G, H }</a:t>
            </a:r>
            <a:endParaRPr sz="2400">
              <a:solidFill>
                <a:srgbClr val="4C3282"/>
              </a:solidFill>
            </a:endParaRPr>
          </a:p>
          <a:p>
            <a:pPr marL="0" lvl="0" indent="0" algn="l" rtl="0">
              <a:spcBef>
                <a:spcPts val="600"/>
              </a:spcBef>
              <a:spcAft>
                <a:spcPts val="0"/>
              </a:spcAft>
              <a:buNone/>
            </a:pPr>
            <a:endParaRPr sz="2400">
              <a:solidFill>
                <a:srgbClr val="4C3282"/>
              </a:solidFill>
            </a:endParaRPr>
          </a:p>
          <a:p>
            <a:pPr marL="457200" lvl="0" indent="-381000" algn="l" rtl="0">
              <a:spcBef>
                <a:spcPts val="600"/>
              </a:spcBef>
              <a:spcAft>
                <a:spcPts val="0"/>
              </a:spcAft>
              <a:buClr>
                <a:srgbClr val="4C3283"/>
              </a:buClr>
              <a:buSzPts val="2400"/>
              <a:buFont typeface="Quattrocento Sans"/>
              <a:buChar char="●"/>
            </a:pPr>
            <a:r>
              <a:rPr lang="en-US" sz="2400"/>
              <a:t>E is a set of </a:t>
            </a:r>
            <a:r>
              <a:rPr lang="en-US" sz="2400" b="1">
                <a:solidFill>
                  <a:srgbClr val="4C3282"/>
                </a:solidFill>
              </a:rPr>
              <a:t>edges</a:t>
            </a:r>
            <a:r>
              <a:rPr lang="en-US" sz="2400"/>
              <a:t> </a:t>
            </a:r>
            <a:endParaRPr sz="1800"/>
          </a:p>
          <a:p>
            <a:pPr marL="914400" lvl="1" indent="-342900" algn="l" rtl="0">
              <a:spcBef>
                <a:spcPts val="600"/>
              </a:spcBef>
              <a:spcAft>
                <a:spcPts val="0"/>
              </a:spcAft>
              <a:buSzPts val="1800"/>
              <a:buChar char="○"/>
            </a:pPr>
            <a:r>
              <a:rPr lang="en-US" sz="1800"/>
              <a:t>An edge is a connection between two vertices</a:t>
            </a:r>
            <a:endParaRPr sz="1400">
              <a:latin typeface="Arial"/>
              <a:ea typeface="Arial"/>
              <a:cs typeface="Arial"/>
              <a:sym typeface="Arial"/>
            </a:endParaRPr>
          </a:p>
          <a:p>
            <a:pPr marL="914400" lvl="1" indent="-342900" algn="l" rtl="0">
              <a:spcBef>
                <a:spcPts val="600"/>
              </a:spcBef>
              <a:spcAft>
                <a:spcPts val="0"/>
              </a:spcAft>
              <a:buSzPts val="1800"/>
              <a:buChar char="○"/>
            </a:pPr>
            <a:r>
              <a:rPr lang="en-US" sz="2400">
                <a:solidFill>
                  <a:srgbClr val="B6A479"/>
                </a:solidFill>
              </a:rPr>
              <a:t>E = { (A, B), (A, C), (A, D), (A, H), </a:t>
            </a:r>
            <a:endParaRPr sz="2400">
              <a:solidFill>
                <a:srgbClr val="B6A479"/>
              </a:solidFill>
            </a:endParaRPr>
          </a:p>
          <a:p>
            <a:pPr marL="914400" lvl="0" indent="0" algn="l" rtl="0">
              <a:spcBef>
                <a:spcPts val="600"/>
              </a:spcBef>
              <a:spcAft>
                <a:spcPts val="0"/>
              </a:spcAft>
              <a:buNone/>
            </a:pPr>
            <a:r>
              <a:rPr lang="en-US" sz="2400">
                <a:solidFill>
                  <a:srgbClr val="B6A479"/>
                </a:solidFill>
              </a:rPr>
              <a:t>(C, B), (B, D), (D, E), (D, F),</a:t>
            </a:r>
            <a:r>
              <a:rPr lang="en-US" sz="1400">
                <a:latin typeface="Arial"/>
                <a:ea typeface="Arial"/>
                <a:cs typeface="Arial"/>
                <a:sym typeface="Arial"/>
              </a:rPr>
              <a:t> </a:t>
            </a:r>
            <a:endParaRPr sz="1400">
              <a:latin typeface="Arial"/>
              <a:ea typeface="Arial"/>
              <a:cs typeface="Arial"/>
              <a:sym typeface="Arial"/>
            </a:endParaRPr>
          </a:p>
          <a:p>
            <a:pPr marL="914400" lvl="0" indent="0" algn="l" rtl="0">
              <a:spcBef>
                <a:spcPts val="600"/>
              </a:spcBef>
              <a:spcAft>
                <a:spcPts val="0"/>
              </a:spcAft>
              <a:buNone/>
            </a:pPr>
            <a:r>
              <a:rPr lang="en-US" sz="2400">
                <a:solidFill>
                  <a:srgbClr val="B6A479"/>
                </a:solidFill>
              </a:rPr>
              <a:t>(F, G), (G, H)}</a:t>
            </a:r>
            <a:endParaRPr sz="2400">
              <a:solidFill>
                <a:srgbClr val="4C3282"/>
              </a:solidFill>
            </a:endParaRPr>
          </a:p>
          <a:p>
            <a:pPr marL="0" lvl="0" indent="0" algn="l" rtl="0">
              <a:lnSpc>
                <a:spcPct val="90000"/>
              </a:lnSpc>
              <a:spcBef>
                <a:spcPts val="0"/>
              </a:spcBef>
              <a:spcAft>
                <a:spcPts val="0"/>
              </a:spcAft>
              <a:buNone/>
            </a:pPr>
            <a:endParaRPr sz="2800"/>
          </a:p>
          <a:p>
            <a:pPr marL="0" lvl="0" indent="0" algn="l" rtl="0">
              <a:lnSpc>
                <a:spcPct val="90000"/>
              </a:lnSpc>
              <a:spcBef>
                <a:spcPts val="0"/>
              </a:spcBef>
              <a:spcAft>
                <a:spcPts val="0"/>
              </a:spcAft>
              <a:buNone/>
            </a:pPr>
            <a:endParaRPr sz="2800"/>
          </a:p>
        </p:txBody>
      </p:sp>
      <p:grpSp>
        <p:nvGrpSpPr>
          <p:cNvPr id="209" name="Google Shape;209;p23"/>
          <p:cNvGrpSpPr/>
          <p:nvPr/>
        </p:nvGrpSpPr>
        <p:grpSpPr>
          <a:xfrm>
            <a:off x="8340267" y="1252191"/>
            <a:ext cx="3734950" cy="4896139"/>
            <a:chOff x="8368643" y="587830"/>
            <a:chExt cx="3734950" cy="4896139"/>
          </a:xfrm>
        </p:grpSpPr>
        <p:grpSp>
          <p:nvGrpSpPr>
            <p:cNvPr id="210" name="Google Shape;210;p23"/>
            <p:cNvGrpSpPr/>
            <p:nvPr/>
          </p:nvGrpSpPr>
          <p:grpSpPr>
            <a:xfrm>
              <a:off x="10567163" y="2985184"/>
              <a:ext cx="690113" cy="690113"/>
              <a:chOff x="8951148" y="4676944"/>
              <a:chExt cx="690113" cy="690113"/>
            </a:xfrm>
          </p:grpSpPr>
          <p:sp>
            <p:nvSpPr>
              <p:cNvPr id="211" name="Google Shape;211;p23"/>
              <p:cNvSpPr/>
              <p:nvPr/>
            </p:nvSpPr>
            <p:spPr>
              <a:xfrm>
                <a:off x="8951148" y="4676944"/>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12" name="Google Shape;212;p23"/>
              <p:cNvSpPr txBox="1"/>
              <p:nvPr/>
            </p:nvSpPr>
            <p:spPr>
              <a:xfrm>
                <a:off x="9130133" y="4837334"/>
                <a:ext cx="3321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grpSp>
        <p:grpSp>
          <p:nvGrpSpPr>
            <p:cNvPr id="213" name="Google Shape;213;p23"/>
            <p:cNvGrpSpPr/>
            <p:nvPr/>
          </p:nvGrpSpPr>
          <p:grpSpPr>
            <a:xfrm>
              <a:off x="10303324" y="4457870"/>
              <a:ext cx="690113" cy="690113"/>
              <a:chOff x="8951148" y="4676944"/>
              <a:chExt cx="690113" cy="690113"/>
            </a:xfrm>
          </p:grpSpPr>
          <p:sp>
            <p:nvSpPr>
              <p:cNvPr id="214" name="Google Shape;214;p23"/>
              <p:cNvSpPr/>
              <p:nvPr/>
            </p:nvSpPr>
            <p:spPr>
              <a:xfrm>
                <a:off x="8951148" y="4676944"/>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15" name="Google Shape;215;p23"/>
              <p:cNvSpPr txBox="1"/>
              <p:nvPr/>
            </p:nvSpPr>
            <p:spPr>
              <a:xfrm>
                <a:off x="9130133" y="4837334"/>
                <a:ext cx="3129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grpSp>
        <p:grpSp>
          <p:nvGrpSpPr>
            <p:cNvPr id="216" name="Google Shape;216;p23"/>
            <p:cNvGrpSpPr/>
            <p:nvPr/>
          </p:nvGrpSpPr>
          <p:grpSpPr>
            <a:xfrm>
              <a:off x="11413480" y="3683042"/>
              <a:ext cx="690113" cy="690113"/>
              <a:chOff x="8951148" y="4676944"/>
              <a:chExt cx="690113" cy="690113"/>
            </a:xfrm>
          </p:grpSpPr>
          <p:sp>
            <p:nvSpPr>
              <p:cNvPr id="217" name="Google Shape;217;p23"/>
              <p:cNvSpPr/>
              <p:nvPr/>
            </p:nvSpPr>
            <p:spPr>
              <a:xfrm>
                <a:off x="8951148" y="4676944"/>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18" name="Google Shape;218;p23"/>
              <p:cNvSpPr txBox="1"/>
              <p:nvPr/>
            </p:nvSpPr>
            <p:spPr>
              <a:xfrm>
                <a:off x="9130133" y="4837334"/>
                <a:ext cx="3321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grpSp>
        <p:grpSp>
          <p:nvGrpSpPr>
            <p:cNvPr id="219" name="Google Shape;219;p23"/>
            <p:cNvGrpSpPr/>
            <p:nvPr/>
          </p:nvGrpSpPr>
          <p:grpSpPr>
            <a:xfrm>
              <a:off x="9020865" y="3621971"/>
              <a:ext cx="690113" cy="690113"/>
              <a:chOff x="8951148" y="4676944"/>
              <a:chExt cx="690113" cy="690113"/>
            </a:xfrm>
          </p:grpSpPr>
          <p:sp>
            <p:nvSpPr>
              <p:cNvPr id="220" name="Google Shape;220;p23"/>
              <p:cNvSpPr/>
              <p:nvPr/>
            </p:nvSpPr>
            <p:spPr>
              <a:xfrm>
                <a:off x="8951148" y="4676944"/>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21" name="Google Shape;221;p23"/>
              <p:cNvSpPr txBox="1"/>
              <p:nvPr/>
            </p:nvSpPr>
            <p:spPr>
              <a:xfrm>
                <a:off x="9130133" y="4837334"/>
                <a:ext cx="3433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grpSp>
        <p:grpSp>
          <p:nvGrpSpPr>
            <p:cNvPr id="222" name="Google Shape;222;p23"/>
            <p:cNvGrpSpPr/>
            <p:nvPr/>
          </p:nvGrpSpPr>
          <p:grpSpPr>
            <a:xfrm>
              <a:off x="8447744" y="4793856"/>
              <a:ext cx="690113" cy="690113"/>
              <a:chOff x="8951148" y="4676944"/>
              <a:chExt cx="690113" cy="690113"/>
            </a:xfrm>
          </p:grpSpPr>
          <p:sp>
            <p:nvSpPr>
              <p:cNvPr id="223" name="Google Shape;223;p23"/>
              <p:cNvSpPr/>
              <p:nvPr/>
            </p:nvSpPr>
            <p:spPr>
              <a:xfrm>
                <a:off x="8951148" y="4676944"/>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24" name="Google Shape;224;p23"/>
              <p:cNvSpPr txBox="1"/>
              <p:nvPr/>
            </p:nvSpPr>
            <p:spPr>
              <a:xfrm>
                <a:off x="9130133" y="4837334"/>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grpSp>
        <p:grpSp>
          <p:nvGrpSpPr>
            <p:cNvPr id="225" name="Google Shape;225;p23"/>
            <p:cNvGrpSpPr/>
            <p:nvPr/>
          </p:nvGrpSpPr>
          <p:grpSpPr>
            <a:xfrm>
              <a:off x="8368643" y="2064144"/>
              <a:ext cx="690113" cy="690113"/>
              <a:chOff x="8951148" y="4676944"/>
              <a:chExt cx="690113" cy="690113"/>
            </a:xfrm>
          </p:grpSpPr>
          <p:sp>
            <p:nvSpPr>
              <p:cNvPr id="226" name="Google Shape;226;p23"/>
              <p:cNvSpPr/>
              <p:nvPr/>
            </p:nvSpPr>
            <p:spPr>
              <a:xfrm>
                <a:off x="8951148" y="4676944"/>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27" name="Google Shape;227;p23"/>
              <p:cNvSpPr txBox="1"/>
              <p:nvPr/>
            </p:nvSpPr>
            <p:spPr>
              <a:xfrm>
                <a:off x="9130133" y="4837334"/>
                <a:ext cx="2952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grpSp>
        <p:grpSp>
          <p:nvGrpSpPr>
            <p:cNvPr id="228" name="Google Shape;228;p23"/>
            <p:cNvGrpSpPr/>
            <p:nvPr/>
          </p:nvGrpSpPr>
          <p:grpSpPr>
            <a:xfrm>
              <a:off x="9137857" y="587830"/>
              <a:ext cx="690113" cy="690113"/>
              <a:chOff x="8951148" y="4676944"/>
              <a:chExt cx="690113" cy="690113"/>
            </a:xfrm>
          </p:grpSpPr>
          <p:sp>
            <p:nvSpPr>
              <p:cNvPr id="229" name="Google Shape;229;p23"/>
              <p:cNvSpPr/>
              <p:nvPr/>
            </p:nvSpPr>
            <p:spPr>
              <a:xfrm>
                <a:off x="8951148" y="4676944"/>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30" name="Google Shape;230;p23"/>
              <p:cNvSpPr txBox="1"/>
              <p:nvPr/>
            </p:nvSpPr>
            <p:spPr>
              <a:xfrm>
                <a:off x="9130133" y="4837334"/>
                <a:ext cx="34015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G</a:t>
                </a:r>
                <a:endParaRPr/>
              </a:p>
            </p:txBody>
          </p:sp>
        </p:grpSp>
        <p:grpSp>
          <p:nvGrpSpPr>
            <p:cNvPr id="231" name="Google Shape;231;p23"/>
            <p:cNvGrpSpPr/>
            <p:nvPr/>
          </p:nvGrpSpPr>
          <p:grpSpPr>
            <a:xfrm>
              <a:off x="10413861" y="1277943"/>
              <a:ext cx="690113" cy="690113"/>
              <a:chOff x="8951148" y="4676944"/>
              <a:chExt cx="690113" cy="690113"/>
            </a:xfrm>
          </p:grpSpPr>
          <p:sp>
            <p:nvSpPr>
              <p:cNvPr id="232" name="Google Shape;232;p23"/>
              <p:cNvSpPr/>
              <p:nvPr/>
            </p:nvSpPr>
            <p:spPr>
              <a:xfrm>
                <a:off x="8951148" y="4676944"/>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33" name="Google Shape;233;p23"/>
              <p:cNvSpPr txBox="1"/>
              <p:nvPr/>
            </p:nvSpPr>
            <p:spPr>
              <a:xfrm>
                <a:off x="9130133" y="4837334"/>
                <a:ext cx="3449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H</a:t>
                </a:r>
                <a:endParaRPr/>
              </a:p>
            </p:txBody>
          </p:sp>
        </p:grpSp>
        <p:cxnSp>
          <p:nvCxnSpPr>
            <p:cNvPr id="234" name="Google Shape;234;p23"/>
            <p:cNvCxnSpPr>
              <a:stCxn id="229" idx="6"/>
              <a:endCxn id="232" idx="1"/>
            </p:cNvCxnSpPr>
            <p:nvPr/>
          </p:nvCxnSpPr>
          <p:spPr>
            <a:xfrm>
              <a:off x="9827970" y="932887"/>
              <a:ext cx="687000" cy="446100"/>
            </a:xfrm>
            <a:prstGeom prst="straightConnector1">
              <a:avLst/>
            </a:prstGeom>
            <a:noFill/>
            <a:ln w="28575" cap="flat" cmpd="sng">
              <a:solidFill>
                <a:srgbClr val="B6A479"/>
              </a:solidFill>
              <a:prstDash val="solid"/>
              <a:round/>
              <a:headEnd type="none" w="sm" len="sm"/>
              <a:tailEnd type="none" w="sm" len="sm"/>
            </a:ln>
          </p:spPr>
        </p:cxnSp>
        <p:cxnSp>
          <p:nvCxnSpPr>
            <p:cNvPr id="235" name="Google Shape;235;p23"/>
            <p:cNvCxnSpPr>
              <a:stCxn id="229" idx="3"/>
              <a:endCxn id="226" idx="0"/>
            </p:cNvCxnSpPr>
            <p:nvPr/>
          </p:nvCxnSpPr>
          <p:spPr>
            <a:xfrm flipH="1">
              <a:off x="8713622" y="1176878"/>
              <a:ext cx="525300" cy="887400"/>
            </a:xfrm>
            <a:prstGeom prst="straightConnector1">
              <a:avLst/>
            </a:prstGeom>
            <a:noFill/>
            <a:ln w="28575" cap="flat" cmpd="sng">
              <a:solidFill>
                <a:srgbClr val="B6A479"/>
              </a:solidFill>
              <a:prstDash val="solid"/>
              <a:round/>
              <a:headEnd type="none" w="sm" len="sm"/>
              <a:tailEnd type="none" w="sm" len="sm"/>
            </a:ln>
          </p:spPr>
        </p:cxnSp>
        <p:cxnSp>
          <p:nvCxnSpPr>
            <p:cNvPr id="236" name="Google Shape;236;p23"/>
            <p:cNvCxnSpPr>
              <a:stCxn id="226" idx="4"/>
              <a:endCxn id="220" idx="1"/>
            </p:cNvCxnSpPr>
            <p:nvPr/>
          </p:nvCxnSpPr>
          <p:spPr>
            <a:xfrm>
              <a:off x="8713700" y="2754257"/>
              <a:ext cx="408300" cy="968700"/>
            </a:xfrm>
            <a:prstGeom prst="straightConnector1">
              <a:avLst/>
            </a:prstGeom>
            <a:noFill/>
            <a:ln w="28575" cap="flat" cmpd="sng">
              <a:solidFill>
                <a:srgbClr val="B6A479"/>
              </a:solidFill>
              <a:prstDash val="solid"/>
              <a:round/>
              <a:headEnd type="none" w="sm" len="sm"/>
              <a:tailEnd type="none" w="sm" len="sm"/>
            </a:ln>
          </p:spPr>
        </p:cxnSp>
        <p:cxnSp>
          <p:nvCxnSpPr>
            <p:cNvPr id="237" name="Google Shape;237;p23"/>
            <p:cNvCxnSpPr>
              <a:stCxn id="220" idx="4"/>
              <a:endCxn id="223" idx="7"/>
            </p:cNvCxnSpPr>
            <p:nvPr/>
          </p:nvCxnSpPr>
          <p:spPr>
            <a:xfrm flipH="1">
              <a:off x="9036822" y="4312084"/>
              <a:ext cx="329100" cy="582900"/>
            </a:xfrm>
            <a:prstGeom prst="straightConnector1">
              <a:avLst/>
            </a:prstGeom>
            <a:noFill/>
            <a:ln w="28575" cap="flat" cmpd="sng">
              <a:solidFill>
                <a:srgbClr val="B6A479"/>
              </a:solidFill>
              <a:prstDash val="solid"/>
              <a:round/>
              <a:headEnd type="none" w="sm" len="sm"/>
              <a:tailEnd type="none" w="sm" len="sm"/>
            </a:ln>
          </p:spPr>
        </p:cxnSp>
        <p:cxnSp>
          <p:nvCxnSpPr>
            <p:cNvPr id="238" name="Google Shape;238;p23"/>
            <p:cNvCxnSpPr>
              <a:stCxn id="232" idx="4"/>
              <a:endCxn id="211" idx="0"/>
            </p:cNvCxnSpPr>
            <p:nvPr/>
          </p:nvCxnSpPr>
          <p:spPr>
            <a:xfrm>
              <a:off x="10758918" y="1968056"/>
              <a:ext cx="153300" cy="1017000"/>
            </a:xfrm>
            <a:prstGeom prst="straightConnector1">
              <a:avLst/>
            </a:prstGeom>
            <a:noFill/>
            <a:ln w="28575" cap="flat" cmpd="sng">
              <a:solidFill>
                <a:srgbClr val="B6A479"/>
              </a:solidFill>
              <a:prstDash val="solid"/>
              <a:round/>
              <a:headEnd type="none" w="sm" len="sm"/>
              <a:tailEnd type="none" w="sm" len="sm"/>
            </a:ln>
          </p:spPr>
        </p:cxnSp>
        <p:cxnSp>
          <p:nvCxnSpPr>
            <p:cNvPr id="239" name="Google Shape;239;p23"/>
            <p:cNvCxnSpPr>
              <a:stCxn id="211" idx="2"/>
              <a:endCxn id="220" idx="7"/>
            </p:cNvCxnSpPr>
            <p:nvPr/>
          </p:nvCxnSpPr>
          <p:spPr>
            <a:xfrm flipH="1">
              <a:off x="9609863" y="3330241"/>
              <a:ext cx="957300" cy="392700"/>
            </a:xfrm>
            <a:prstGeom prst="straightConnector1">
              <a:avLst/>
            </a:prstGeom>
            <a:noFill/>
            <a:ln w="28575" cap="flat" cmpd="sng">
              <a:solidFill>
                <a:srgbClr val="B6A479"/>
              </a:solidFill>
              <a:prstDash val="solid"/>
              <a:round/>
              <a:headEnd type="none" w="sm" len="sm"/>
              <a:tailEnd type="none" w="sm" len="sm"/>
            </a:ln>
          </p:spPr>
        </p:cxnSp>
        <p:cxnSp>
          <p:nvCxnSpPr>
            <p:cNvPr id="240" name="Google Shape;240;p23"/>
            <p:cNvCxnSpPr>
              <a:stCxn id="211" idx="4"/>
              <a:endCxn id="214" idx="0"/>
            </p:cNvCxnSpPr>
            <p:nvPr/>
          </p:nvCxnSpPr>
          <p:spPr>
            <a:xfrm flipH="1">
              <a:off x="10648520" y="3675297"/>
              <a:ext cx="263700" cy="782700"/>
            </a:xfrm>
            <a:prstGeom prst="straightConnector1">
              <a:avLst/>
            </a:prstGeom>
            <a:noFill/>
            <a:ln w="19050" cap="flat" cmpd="sng">
              <a:solidFill>
                <a:srgbClr val="B6A479"/>
              </a:solidFill>
              <a:prstDash val="solid"/>
              <a:round/>
              <a:headEnd type="none" w="sm" len="sm"/>
              <a:tailEnd type="none" w="sm" len="sm"/>
            </a:ln>
          </p:spPr>
        </p:cxnSp>
        <p:cxnSp>
          <p:nvCxnSpPr>
            <p:cNvPr id="241" name="Google Shape;241;p23"/>
            <p:cNvCxnSpPr>
              <a:stCxn id="220" idx="5"/>
              <a:endCxn id="214" idx="1"/>
            </p:cNvCxnSpPr>
            <p:nvPr/>
          </p:nvCxnSpPr>
          <p:spPr>
            <a:xfrm>
              <a:off x="9609913" y="4211019"/>
              <a:ext cx="794400" cy="348000"/>
            </a:xfrm>
            <a:prstGeom prst="straightConnector1">
              <a:avLst/>
            </a:prstGeom>
            <a:noFill/>
            <a:ln w="28575" cap="flat" cmpd="sng">
              <a:solidFill>
                <a:srgbClr val="B6A479"/>
              </a:solidFill>
              <a:prstDash val="solid"/>
              <a:round/>
              <a:headEnd type="none" w="sm" len="sm"/>
              <a:tailEnd type="none" w="sm" len="sm"/>
            </a:ln>
          </p:spPr>
        </p:cxnSp>
        <p:cxnSp>
          <p:nvCxnSpPr>
            <p:cNvPr id="242" name="Google Shape;242;p23"/>
            <p:cNvCxnSpPr>
              <a:stCxn id="217" idx="3"/>
              <a:endCxn id="214" idx="7"/>
            </p:cNvCxnSpPr>
            <p:nvPr/>
          </p:nvCxnSpPr>
          <p:spPr>
            <a:xfrm flipH="1">
              <a:off x="10892345" y="4272090"/>
              <a:ext cx="622200" cy="286800"/>
            </a:xfrm>
            <a:prstGeom prst="straightConnector1">
              <a:avLst/>
            </a:prstGeom>
            <a:noFill/>
            <a:ln w="19050" cap="flat" cmpd="sng">
              <a:solidFill>
                <a:srgbClr val="B6A479"/>
              </a:solidFill>
              <a:prstDash val="solid"/>
              <a:round/>
              <a:headEnd type="none" w="sm" len="sm"/>
              <a:tailEnd type="none" w="sm" len="sm"/>
            </a:ln>
          </p:spPr>
        </p:cxnSp>
        <p:cxnSp>
          <p:nvCxnSpPr>
            <p:cNvPr id="243" name="Google Shape;243;p23"/>
            <p:cNvCxnSpPr>
              <a:stCxn id="211" idx="5"/>
              <a:endCxn id="217" idx="1"/>
            </p:cNvCxnSpPr>
            <p:nvPr/>
          </p:nvCxnSpPr>
          <p:spPr>
            <a:xfrm>
              <a:off x="11156211" y="3574232"/>
              <a:ext cx="358200" cy="210000"/>
            </a:xfrm>
            <a:prstGeom prst="straightConnector1">
              <a:avLst/>
            </a:prstGeom>
            <a:noFill/>
            <a:ln w="28575" cap="flat" cmpd="sng">
              <a:solidFill>
                <a:srgbClr val="B6A479"/>
              </a:solidFill>
              <a:prstDash val="solid"/>
              <a:round/>
              <a:headEnd type="none" w="sm" len="sm"/>
              <a:tailEnd type="none" w="sm" len="sm"/>
            </a:ln>
          </p:spPr>
        </p:cxn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53"/>
          <p:cNvSpPr txBox="1"/>
          <p:nvPr/>
        </p:nvSpPr>
        <p:spPr>
          <a:xfrm>
            <a:off x="3924150" y="2628578"/>
            <a:ext cx="7629300" cy="40488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dijkstraShortestPath</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G</a:t>
            </a:r>
            <a:r>
              <a:rPr lang="en-US" sz="1600" b="0">
                <a:solidFill>
                  <a:schemeClr val="dk1"/>
                </a:solidFill>
                <a:latin typeface="Consolas"/>
                <a:ea typeface="Consolas"/>
                <a:cs typeface="Consolas"/>
                <a:sym typeface="Consolas"/>
              </a:rPr>
              <a:t> graph, </a:t>
            </a:r>
            <a:r>
              <a:rPr lang="en-US" sz="1600" b="0">
                <a:solidFill>
                  <a:schemeClr val="accent3"/>
                </a:solidFill>
                <a:latin typeface="Consolas"/>
                <a:ea typeface="Consolas"/>
                <a:cs typeface="Consolas"/>
                <a:sym typeface="Consolas"/>
              </a:rPr>
              <a:t>V </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br>
              <a:rPr lang="en-US" sz="1600" b="0">
                <a:solidFill>
                  <a:schemeClr val="dk1"/>
                </a:solidFill>
                <a:latin typeface="Consolas"/>
                <a:ea typeface="Consolas"/>
                <a:cs typeface="Consolas"/>
                <a:sym typeface="Consolas"/>
              </a:rPr>
            </a:br>
            <a:endParaRPr sz="1600" b="0">
              <a:solidFill>
                <a:schemeClr val="dk1"/>
              </a:solidFill>
              <a:latin typeface="Consolas"/>
              <a:ea typeface="Consolas"/>
              <a:cs typeface="Consolas"/>
              <a:sym typeface="Consolas"/>
            </a:endParaRPr>
          </a:p>
        </p:txBody>
      </p:sp>
      <p:sp>
        <p:nvSpPr>
          <p:cNvPr id="1005" name="Google Shape;1005;p53"/>
          <p:cNvSpPr txBox="1"/>
          <p:nvPr/>
        </p:nvSpPr>
        <p:spPr>
          <a:xfrm>
            <a:off x="337070" y="263617"/>
            <a:ext cx="8322835" cy="683745"/>
          </a:xfrm>
          <a:prstGeom prst="rect">
            <a:avLst/>
          </a:prstGeom>
          <a:noFill/>
          <a:ln>
            <a:noFill/>
          </a:ln>
        </p:spPr>
        <p:txBody>
          <a:bodyPr spcFirstLastPara="1" wrap="square" lIns="91425" tIns="45700" rIns="91425" bIns="45700" anchor="ctr" anchorCtr="0">
            <a:normAutofit fontScale="92500"/>
          </a:bodyPr>
          <a:lstStyle/>
          <a:p>
            <a:pPr marL="0" marR="0" lvl="0" indent="0" algn="l" rtl="0">
              <a:lnSpc>
                <a:spcPct val="90000"/>
              </a:lnSpc>
              <a:spcBef>
                <a:spcPts val="0"/>
              </a:spcBef>
              <a:spcAft>
                <a:spcPts val="0"/>
              </a:spcAft>
              <a:buClr>
                <a:schemeClr val="dk1"/>
              </a:buClr>
              <a:buSzPct val="100000"/>
              <a:buFont typeface="Calibri"/>
              <a:buNone/>
            </a:pPr>
            <a:r>
              <a:rPr lang="en-US" sz="4400" i="0">
                <a:solidFill>
                  <a:schemeClr val="dk1"/>
                </a:solidFill>
                <a:latin typeface="Quattrocento Sans"/>
                <a:ea typeface="Quattrocento Sans"/>
                <a:cs typeface="Quattrocento Sans"/>
                <a:sym typeface="Quattrocento Sans"/>
              </a:rPr>
              <a:t>Dijkstra’s Pseudocode (High-Level)</a:t>
            </a:r>
            <a:endParaRPr>
              <a:latin typeface="Quattrocento Sans"/>
              <a:ea typeface="Quattrocento Sans"/>
              <a:cs typeface="Quattrocento Sans"/>
              <a:sym typeface="Quattrocento Sans"/>
            </a:endParaRPr>
          </a:p>
        </p:txBody>
      </p:sp>
      <p:sp>
        <p:nvSpPr>
          <p:cNvPr id="1006" name="Google Shape;1006;p53"/>
          <p:cNvSpPr/>
          <p:nvPr/>
        </p:nvSpPr>
        <p:spPr>
          <a:xfrm>
            <a:off x="468525" y="1619600"/>
            <a:ext cx="3060300" cy="1287900"/>
          </a:xfrm>
          <a:prstGeom prst="wedgeRectCallout">
            <a:avLst>
              <a:gd name="adj1" fmla="val 73701"/>
              <a:gd name="adj2" fmla="val 63979"/>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Similar to “visited” in BFS, “known” is nodes that are finalized (we know their path)</a:t>
            </a:r>
            <a:endParaRPr/>
          </a:p>
        </p:txBody>
      </p:sp>
      <p:sp>
        <p:nvSpPr>
          <p:cNvPr id="1007" name="Google Shape;1007;p53"/>
          <p:cNvSpPr/>
          <p:nvPr/>
        </p:nvSpPr>
        <p:spPr>
          <a:xfrm>
            <a:off x="468400" y="3026150"/>
            <a:ext cx="3060300" cy="1287900"/>
          </a:xfrm>
          <a:prstGeom prst="wedgeRectCallout">
            <a:avLst>
              <a:gd name="adj1" fmla="val 74446"/>
              <a:gd name="adj2" fmla="val -16875"/>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Dijkstra’s algorithm is all about updating “best-so-far” in distTo if we find shorter path! Init all paths to infinite.</a:t>
            </a:r>
            <a:endParaRPr/>
          </a:p>
        </p:txBody>
      </p:sp>
      <p:sp>
        <p:nvSpPr>
          <p:cNvPr id="1008" name="Google Shape;1008;p53"/>
          <p:cNvSpPr/>
          <p:nvPr/>
        </p:nvSpPr>
        <p:spPr>
          <a:xfrm>
            <a:off x="468525" y="4432725"/>
            <a:ext cx="3060300" cy="650700"/>
          </a:xfrm>
          <a:prstGeom prst="wedgeRectCallout">
            <a:avLst>
              <a:gd name="adj1" fmla="val 81112"/>
              <a:gd name="adj2" fmla="val -66208"/>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Order matters: always visit closest first!</a:t>
            </a:r>
            <a:endParaRPr/>
          </a:p>
        </p:txBody>
      </p:sp>
      <p:sp>
        <p:nvSpPr>
          <p:cNvPr id="1009" name="Google Shape;1009;p53"/>
          <p:cNvSpPr/>
          <p:nvPr/>
        </p:nvSpPr>
        <p:spPr>
          <a:xfrm>
            <a:off x="468525" y="5202225"/>
            <a:ext cx="3060300" cy="1581000"/>
          </a:xfrm>
          <a:prstGeom prst="wedgeRectCallout">
            <a:avLst>
              <a:gd name="adj1" fmla="val 87639"/>
              <a:gd name="adj2" fmla="val -38799"/>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Consider all vertices reachable from me: would getting there </a:t>
            </a:r>
            <a:r>
              <a:rPr lang="en-US" sz="1800" i="1">
                <a:solidFill>
                  <a:schemeClr val="lt1"/>
                </a:solidFill>
                <a:latin typeface="Quattrocento Sans"/>
                <a:ea typeface="Quattrocento Sans"/>
                <a:cs typeface="Quattrocento Sans"/>
                <a:sym typeface="Quattrocento Sans"/>
              </a:rPr>
              <a:t>through</a:t>
            </a:r>
            <a:r>
              <a:rPr lang="en-US" sz="1800">
                <a:solidFill>
                  <a:schemeClr val="lt1"/>
                </a:solidFill>
                <a:latin typeface="Quattrocento Sans"/>
                <a:ea typeface="Quattrocento Sans"/>
                <a:cs typeface="Quattrocento Sans"/>
                <a:sym typeface="Quattrocento Sans"/>
              </a:rPr>
              <a:t> me be a shorter path than they currently know about? </a:t>
            </a:r>
            <a:endParaRPr/>
          </a:p>
        </p:txBody>
      </p:sp>
      <p:sp>
        <p:nvSpPr>
          <p:cNvPr id="1010" name="Google Shape;1010;p53"/>
          <p:cNvSpPr txBox="1"/>
          <p:nvPr/>
        </p:nvSpPr>
        <p:spPr>
          <a:xfrm>
            <a:off x="4203550" y="1126225"/>
            <a:ext cx="4641900" cy="13236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Quattrocento Sans"/>
                <a:ea typeface="Quattrocento Sans"/>
                <a:cs typeface="Quattrocento Sans"/>
                <a:sym typeface="Quattrocento Sans"/>
              </a:rPr>
              <a:t>Suppose we already visited B, distTo[D] = </a:t>
            </a:r>
            <a:r>
              <a:rPr lang="en-US" sz="1600">
                <a:solidFill>
                  <a:srgbClr val="FF0000"/>
                </a:solidFill>
                <a:latin typeface="Quattrocento Sans"/>
                <a:ea typeface="Quattrocento Sans"/>
                <a:cs typeface="Quattrocento Sans"/>
                <a:sym typeface="Quattrocento Sans"/>
              </a:rPr>
              <a:t>7</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Quattrocento Sans"/>
                <a:ea typeface="Quattrocento Sans"/>
                <a:cs typeface="Quattrocento Sans"/>
                <a:sym typeface="Quattrocento Sans"/>
              </a:rPr>
              <a:t>Now considering edge (C, D):</a:t>
            </a:r>
            <a:endParaRPr/>
          </a:p>
          <a:p>
            <a:pPr marL="742950" marR="0" lvl="1" indent="-285750" algn="l" rtl="0">
              <a:spcBef>
                <a:spcPts val="0"/>
              </a:spcBef>
              <a:spcAft>
                <a:spcPts val="0"/>
              </a:spcAft>
              <a:buClr>
                <a:schemeClr val="dk1"/>
              </a:buClr>
              <a:buSzPts val="1600"/>
              <a:buFont typeface="Arial"/>
              <a:buChar char="•"/>
            </a:pPr>
            <a:r>
              <a:rPr lang="en-US" sz="1600" b="0" i="0" u="none" strike="noStrike" cap="none">
                <a:solidFill>
                  <a:schemeClr val="dk1"/>
                </a:solidFill>
                <a:latin typeface="Consolas"/>
                <a:ea typeface="Consolas"/>
                <a:cs typeface="Consolas"/>
                <a:sym typeface="Consolas"/>
              </a:rPr>
              <a:t>oldDist = </a:t>
            </a:r>
            <a:r>
              <a:rPr lang="en-US" sz="1600" b="0" i="0" u="none" strike="noStrike" cap="none">
                <a:solidFill>
                  <a:srgbClr val="FF0000"/>
                </a:solidFill>
                <a:latin typeface="Consolas"/>
                <a:ea typeface="Consolas"/>
                <a:cs typeface="Consolas"/>
                <a:sym typeface="Consolas"/>
              </a:rPr>
              <a:t>7</a:t>
            </a:r>
            <a:endParaRPr/>
          </a:p>
          <a:p>
            <a:pPr marL="742950" marR="0" lvl="1" indent="-285750" algn="l" rtl="0">
              <a:spcBef>
                <a:spcPts val="0"/>
              </a:spcBef>
              <a:spcAft>
                <a:spcPts val="0"/>
              </a:spcAft>
              <a:buClr>
                <a:schemeClr val="dk1"/>
              </a:buClr>
              <a:buSzPts val="1600"/>
              <a:buFont typeface="Arial"/>
              <a:buChar char="•"/>
            </a:pPr>
            <a:r>
              <a:rPr lang="en-US" sz="1600" b="0" i="0" u="none" strike="noStrike" cap="none">
                <a:solidFill>
                  <a:schemeClr val="dk1"/>
                </a:solidFill>
                <a:latin typeface="Consolas"/>
                <a:ea typeface="Consolas"/>
                <a:cs typeface="Consolas"/>
                <a:sym typeface="Consolas"/>
              </a:rPr>
              <a:t>newDist = </a:t>
            </a:r>
            <a:r>
              <a:rPr lang="en-US" sz="1600" b="0" i="0" u="none" strike="noStrike" cap="none">
                <a:solidFill>
                  <a:srgbClr val="FF0000"/>
                </a:solidFill>
                <a:latin typeface="Consolas"/>
                <a:ea typeface="Consolas"/>
                <a:cs typeface="Consolas"/>
                <a:sym typeface="Consolas"/>
              </a:rPr>
              <a:t>3</a:t>
            </a:r>
            <a:r>
              <a:rPr lang="en-US" sz="1600" b="0" i="0" u="none" strike="noStrike" cap="none">
                <a:solidFill>
                  <a:schemeClr val="dk1"/>
                </a:solidFill>
                <a:latin typeface="Consolas"/>
                <a:ea typeface="Consolas"/>
                <a:cs typeface="Consolas"/>
                <a:sym typeface="Consolas"/>
              </a:rPr>
              <a:t> + 1</a:t>
            </a:r>
            <a:endParaRPr/>
          </a:p>
          <a:p>
            <a:pPr marL="742950" marR="0" lvl="1" indent="-285750" algn="l" rtl="0">
              <a:spcBef>
                <a:spcPts val="0"/>
              </a:spcBef>
              <a:spcAft>
                <a:spcPts val="0"/>
              </a:spcAft>
              <a:buClr>
                <a:schemeClr val="dk1"/>
              </a:buClr>
              <a:buSzPts val="1600"/>
              <a:buFont typeface="Arial"/>
              <a:buChar char="•"/>
            </a:pPr>
            <a:r>
              <a:rPr lang="en-US" sz="1600" b="0" i="0" u="none" strike="noStrike" cap="none">
                <a:solidFill>
                  <a:schemeClr val="dk1"/>
                </a:solidFill>
                <a:latin typeface="Quattrocento Sans"/>
                <a:ea typeface="Quattrocento Sans"/>
                <a:cs typeface="Quattrocento Sans"/>
                <a:sym typeface="Quattrocento Sans"/>
              </a:rPr>
              <a:t>That’s better! Update distTo[D], edgeTo[D]</a:t>
            </a:r>
            <a:endParaRPr/>
          </a:p>
        </p:txBody>
      </p:sp>
      <p:grpSp>
        <p:nvGrpSpPr>
          <p:cNvPr id="1011" name="Google Shape;1011;p53"/>
          <p:cNvGrpSpPr/>
          <p:nvPr/>
        </p:nvGrpSpPr>
        <p:grpSpPr>
          <a:xfrm>
            <a:off x="7950783" y="198925"/>
            <a:ext cx="4057288" cy="2254232"/>
            <a:chOff x="7950783" y="198925"/>
            <a:chExt cx="4057288" cy="2254232"/>
          </a:xfrm>
        </p:grpSpPr>
        <p:grpSp>
          <p:nvGrpSpPr>
            <p:cNvPr id="1012" name="Google Shape;1012;p53"/>
            <p:cNvGrpSpPr/>
            <p:nvPr/>
          </p:nvGrpSpPr>
          <p:grpSpPr>
            <a:xfrm>
              <a:off x="7950783" y="198925"/>
              <a:ext cx="4057288" cy="2254232"/>
              <a:chOff x="7950783" y="198925"/>
              <a:chExt cx="4057288" cy="2254232"/>
            </a:xfrm>
          </p:grpSpPr>
          <p:sp>
            <p:nvSpPr>
              <p:cNvPr id="1013" name="Google Shape;1013;p53"/>
              <p:cNvSpPr/>
              <p:nvPr/>
            </p:nvSpPr>
            <p:spPr>
              <a:xfrm>
                <a:off x="9996254" y="1003735"/>
                <a:ext cx="1254868" cy="1449422"/>
              </a:xfrm>
              <a:custGeom>
                <a:avLst/>
                <a:gdLst/>
                <a:ahLst/>
                <a:cxnLst/>
                <a:rect l="l" t="t" r="r" b="b"/>
                <a:pathLst>
                  <a:path w="1254868" h="1449422" extrusionOk="0">
                    <a:moveTo>
                      <a:pt x="992222" y="9728"/>
                    </a:moveTo>
                    <a:cubicBezTo>
                      <a:pt x="914401" y="12971"/>
                      <a:pt x="836260" y="11706"/>
                      <a:pt x="758758" y="19456"/>
                    </a:cubicBezTo>
                    <a:cubicBezTo>
                      <a:pt x="738352" y="21497"/>
                      <a:pt x="717456" y="27536"/>
                      <a:pt x="700392" y="38911"/>
                    </a:cubicBezTo>
                    <a:lnTo>
                      <a:pt x="671209" y="58366"/>
                    </a:lnTo>
                    <a:lnTo>
                      <a:pt x="612843" y="145915"/>
                    </a:lnTo>
                    <a:cubicBezTo>
                      <a:pt x="606358" y="155643"/>
                      <a:pt x="597085" y="164007"/>
                      <a:pt x="593388" y="175098"/>
                    </a:cubicBezTo>
                    <a:cubicBezTo>
                      <a:pt x="586921" y="194499"/>
                      <a:pt x="572512" y="239628"/>
                      <a:pt x="564205" y="252919"/>
                    </a:cubicBezTo>
                    <a:cubicBezTo>
                      <a:pt x="556914" y="264585"/>
                      <a:pt x="543018" y="270908"/>
                      <a:pt x="535022" y="282102"/>
                    </a:cubicBezTo>
                    <a:cubicBezTo>
                      <a:pt x="526593" y="293902"/>
                      <a:pt x="523610" y="308947"/>
                      <a:pt x="515566" y="321013"/>
                    </a:cubicBezTo>
                    <a:cubicBezTo>
                      <a:pt x="497579" y="347993"/>
                      <a:pt x="471701" y="369832"/>
                      <a:pt x="457200" y="398834"/>
                    </a:cubicBezTo>
                    <a:cubicBezTo>
                      <a:pt x="450715" y="411804"/>
                      <a:pt x="444787" y="425069"/>
                      <a:pt x="437745" y="437745"/>
                    </a:cubicBezTo>
                    <a:cubicBezTo>
                      <a:pt x="428563" y="454273"/>
                      <a:pt x="417408" y="469673"/>
                      <a:pt x="408562" y="486383"/>
                    </a:cubicBezTo>
                    <a:cubicBezTo>
                      <a:pt x="341324" y="613388"/>
                      <a:pt x="373476" y="572637"/>
                      <a:pt x="311285" y="661481"/>
                    </a:cubicBezTo>
                    <a:cubicBezTo>
                      <a:pt x="301988" y="674763"/>
                      <a:pt x="291399" y="687110"/>
                      <a:pt x="282102" y="700392"/>
                    </a:cubicBezTo>
                    <a:cubicBezTo>
                      <a:pt x="268693" y="719548"/>
                      <a:pt x="257221" y="740052"/>
                      <a:pt x="243192" y="758758"/>
                    </a:cubicBezTo>
                    <a:cubicBezTo>
                      <a:pt x="218277" y="791978"/>
                      <a:pt x="191026" y="823382"/>
                      <a:pt x="165371" y="856034"/>
                    </a:cubicBezTo>
                    <a:cubicBezTo>
                      <a:pt x="155354" y="868782"/>
                      <a:pt x="145916" y="881975"/>
                      <a:pt x="136188" y="894945"/>
                    </a:cubicBezTo>
                    <a:cubicBezTo>
                      <a:pt x="126460" y="907915"/>
                      <a:pt x="114256" y="919355"/>
                      <a:pt x="107005" y="933856"/>
                    </a:cubicBezTo>
                    <a:cubicBezTo>
                      <a:pt x="100520" y="946826"/>
                      <a:pt x="95235" y="960469"/>
                      <a:pt x="87549" y="972766"/>
                    </a:cubicBezTo>
                    <a:cubicBezTo>
                      <a:pt x="78956" y="986514"/>
                      <a:pt x="66959" y="997929"/>
                      <a:pt x="58366" y="1011677"/>
                    </a:cubicBezTo>
                    <a:cubicBezTo>
                      <a:pt x="50681" y="1023974"/>
                      <a:pt x="46105" y="1037997"/>
                      <a:pt x="38911" y="1050587"/>
                    </a:cubicBezTo>
                    <a:cubicBezTo>
                      <a:pt x="56" y="1118584"/>
                      <a:pt x="38307" y="1032643"/>
                      <a:pt x="0" y="1128409"/>
                    </a:cubicBezTo>
                    <a:cubicBezTo>
                      <a:pt x="6485" y="1180290"/>
                      <a:pt x="8114" y="1233012"/>
                      <a:pt x="19456" y="1284051"/>
                    </a:cubicBezTo>
                    <a:cubicBezTo>
                      <a:pt x="21446" y="1293004"/>
                      <a:pt x="31865" y="1297636"/>
                      <a:pt x="38911" y="1303507"/>
                    </a:cubicBezTo>
                    <a:cubicBezTo>
                      <a:pt x="42016" y="1306095"/>
                      <a:pt x="96896" y="1347933"/>
                      <a:pt x="107005" y="1352145"/>
                    </a:cubicBezTo>
                    <a:cubicBezTo>
                      <a:pt x="135400" y="1363976"/>
                      <a:pt x="167040" y="1367571"/>
                      <a:pt x="194554" y="1381328"/>
                    </a:cubicBezTo>
                    <a:cubicBezTo>
                      <a:pt x="207524" y="1387813"/>
                      <a:pt x="219707" y="1396197"/>
                      <a:pt x="233464" y="1400783"/>
                    </a:cubicBezTo>
                    <a:cubicBezTo>
                      <a:pt x="258831" y="1409239"/>
                      <a:pt x="287369" y="1408281"/>
                      <a:pt x="311285" y="1420239"/>
                    </a:cubicBezTo>
                    <a:cubicBezTo>
                      <a:pt x="367838" y="1448515"/>
                      <a:pt x="335892" y="1437310"/>
                      <a:pt x="408562" y="1449422"/>
                    </a:cubicBezTo>
                    <a:cubicBezTo>
                      <a:pt x="543919" y="1439010"/>
                      <a:pt x="600146" y="1448880"/>
                      <a:pt x="700392" y="1420239"/>
                    </a:cubicBezTo>
                    <a:cubicBezTo>
                      <a:pt x="710251" y="1417422"/>
                      <a:pt x="720404" y="1415097"/>
                      <a:pt x="729575" y="1410511"/>
                    </a:cubicBezTo>
                    <a:cubicBezTo>
                      <a:pt x="746486" y="1402055"/>
                      <a:pt x="763688" y="1393432"/>
                      <a:pt x="778213" y="1381328"/>
                    </a:cubicBezTo>
                    <a:cubicBezTo>
                      <a:pt x="802873" y="1360778"/>
                      <a:pt x="823609" y="1335932"/>
                      <a:pt x="846307" y="1313234"/>
                    </a:cubicBezTo>
                    <a:cubicBezTo>
                      <a:pt x="856035" y="1303506"/>
                      <a:pt x="864484" y="1292305"/>
                      <a:pt x="875490" y="1284051"/>
                    </a:cubicBezTo>
                    <a:cubicBezTo>
                      <a:pt x="973606" y="1210462"/>
                      <a:pt x="852553" y="1304120"/>
                      <a:pt x="953311" y="1215958"/>
                    </a:cubicBezTo>
                    <a:cubicBezTo>
                      <a:pt x="1019340" y="1158184"/>
                      <a:pt x="968347" y="1218609"/>
                      <a:pt x="1021405" y="1147864"/>
                    </a:cubicBezTo>
                    <a:cubicBezTo>
                      <a:pt x="1042270" y="1085265"/>
                      <a:pt x="1014775" y="1153254"/>
                      <a:pt x="1060315" y="1089498"/>
                    </a:cubicBezTo>
                    <a:cubicBezTo>
                      <a:pt x="1094055" y="1042262"/>
                      <a:pt x="1068328" y="1063746"/>
                      <a:pt x="1089498" y="1021405"/>
                    </a:cubicBezTo>
                    <a:cubicBezTo>
                      <a:pt x="1097954" y="1004494"/>
                      <a:pt x="1110225" y="989677"/>
                      <a:pt x="1118681" y="972766"/>
                    </a:cubicBezTo>
                    <a:cubicBezTo>
                      <a:pt x="1161263" y="887602"/>
                      <a:pt x="1119997" y="959530"/>
                      <a:pt x="1147864" y="885217"/>
                    </a:cubicBezTo>
                    <a:cubicBezTo>
                      <a:pt x="1152955" y="871639"/>
                      <a:pt x="1161933" y="859771"/>
                      <a:pt x="1167319" y="846307"/>
                    </a:cubicBezTo>
                    <a:cubicBezTo>
                      <a:pt x="1174936" y="827266"/>
                      <a:pt x="1180290" y="807396"/>
                      <a:pt x="1186775" y="787941"/>
                    </a:cubicBezTo>
                    <a:lnTo>
                      <a:pt x="1196502" y="758758"/>
                    </a:lnTo>
                    <a:cubicBezTo>
                      <a:pt x="1199745" y="749030"/>
                      <a:pt x="1203743" y="739523"/>
                      <a:pt x="1206230" y="729575"/>
                    </a:cubicBezTo>
                    <a:cubicBezTo>
                      <a:pt x="1209473" y="716605"/>
                      <a:pt x="1213157" y="703737"/>
                      <a:pt x="1215958" y="690664"/>
                    </a:cubicBezTo>
                    <a:cubicBezTo>
                      <a:pt x="1222887" y="658330"/>
                      <a:pt x="1227392" y="625467"/>
                      <a:pt x="1235413" y="593387"/>
                    </a:cubicBezTo>
                    <a:cubicBezTo>
                      <a:pt x="1250702" y="532233"/>
                      <a:pt x="1243250" y="567712"/>
                      <a:pt x="1254868" y="486383"/>
                    </a:cubicBezTo>
                    <a:cubicBezTo>
                      <a:pt x="1251626" y="389106"/>
                      <a:pt x="1253953" y="291484"/>
                      <a:pt x="1245141" y="194553"/>
                    </a:cubicBezTo>
                    <a:cubicBezTo>
                      <a:pt x="1244083" y="182910"/>
                      <a:pt x="1230914" y="175827"/>
                      <a:pt x="1225685" y="165370"/>
                    </a:cubicBezTo>
                    <a:cubicBezTo>
                      <a:pt x="1221099" y="156199"/>
                      <a:pt x="1221234" y="144980"/>
                      <a:pt x="1215958" y="136187"/>
                    </a:cubicBezTo>
                    <a:cubicBezTo>
                      <a:pt x="1203017" y="114619"/>
                      <a:pt x="1145370" y="85055"/>
                      <a:pt x="1138137" y="77822"/>
                    </a:cubicBezTo>
                    <a:cubicBezTo>
                      <a:pt x="1131652" y="71337"/>
                      <a:pt x="1126018" y="63869"/>
                      <a:pt x="1118681" y="58366"/>
                    </a:cubicBezTo>
                    <a:cubicBezTo>
                      <a:pt x="1092452" y="38694"/>
                      <a:pt x="1039345" y="0"/>
                      <a:pt x="1001949" y="0"/>
                    </a:cubicBezTo>
                    <a:lnTo>
                      <a:pt x="992222" y="9728"/>
                    </a:lnTo>
                    <a:close/>
                  </a:path>
                </a:pathLst>
              </a:custGeom>
              <a:solidFill>
                <a:srgbClr val="A7D8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014" name="Google Shape;1014;p53"/>
              <p:cNvSpPr/>
              <p:nvPr/>
            </p:nvSpPr>
            <p:spPr>
              <a:xfrm>
                <a:off x="8659905" y="352344"/>
                <a:ext cx="1857983" cy="1834115"/>
              </a:xfrm>
              <a:custGeom>
                <a:avLst/>
                <a:gdLst/>
                <a:ahLst/>
                <a:cxnLst/>
                <a:rect l="l" t="t" r="r" b="b"/>
                <a:pathLst>
                  <a:path w="1857983" h="1834115" extrusionOk="0">
                    <a:moveTo>
                      <a:pt x="1284051" y="112319"/>
                    </a:moveTo>
                    <a:cubicBezTo>
                      <a:pt x="1251626" y="104213"/>
                      <a:pt x="1192337" y="112260"/>
                      <a:pt x="1147864" y="102592"/>
                    </a:cubicBezTo>
                    <a:cubicBezTo>
                      <a:pt x="1116657" y="95808"/>
                      <a:pt x="1090390" y="74422"/>
                      <a:pt x="1060315" y="63681"/>
                    </a:cubicBezTo>
                    <a:cubicBezTo>
                      <a:pt x="1044744" y="58120"/>
                      <a:pt x="1027628" y="58303"/>
                      <a:pt x="1011677" y="53953"/>
                    </a:cubicBezTo>
                    <a:cubicBezTo>
                      <a:pt x="894393" y="21966"/>
                      <a:pt x="1017151" y="42478"/>
                      <a:pt x="875489" y="24770"/>
                    </a:cubicBezTo>
                    <a:cubicBezTo>
                      <a:pt x="733753" y="-22472"/>
                      <a:pt x="841264" y="9669"/>
                      <a:pt x="486383" y="24770"/>
                    </a:cubicBezTo>
                    <a:cubicBezTo>
                      <a:pt x="453825" y="26155"/>
                      <a:pt x="421532" y="31255"/>
                      <a:pt x="389106" y="34498"/>
                    </a:cubicBezTo>
                    <a:cubicBezTo>
                      <a:pt x="372893" y="37741"/>
                      <a:pt x="356304" y="39475"/>
                      <a:pt x="340468" y="44226"/>
                    </a:cubicBezTo>
                    <a:cubicBezTo>
                      <a:pt x="323743" y="49244"/>
                      <a:pt x="308395" y="58159"/>
                      <a:pt x="291830" y="63681"/>
                    </a:cubicBezTo>
                    <a:cubicBezTo>
                      <a:pt x="279147" y="67909"/>
                      <a:pt x="265889" y="70166"/>
                      <a:pt x="252919" y="73409"/>
                    </a:cubicBezTo>
                    <a:cubicBezTo>
                      <a:pt x="243191" y="79894"/>
                      <a:pt x="234193" y="87636"/>
                      <a:pt x="223736" y="92864"/>
                    </a:cubicBezTo>
                    <a:cubicBezTo>
                      <a:pt x="171856" y="118804"/>
                      <a:pt x="216368" y="81565"/>
                      <a:pt x="155643" y="122047"/>
                    </a:cubicBezTo>
                    <a:cubicBezTo>
                      <a:pt x="148012" y="127134"/>
                      <a:pt x="143233" y="135631"/>
                      <a:pt x="136187" y="141502"/>
                    </a:cubicBezTo>
                    <a:cubicBezTo>
                      <a:pt x="123732" y="151881"/>
                      <a:pt x="108741" y="159221"/>
                      <a:pt x="97277" y="170685"/>
                    </a:cubicBezTo>
                    <a:cubicBezTo>
                      <a:pt x="89010" y="178952"/>
                      <a:pt x="85124" y="190739"/>
                      <a:pt x="77821" y="199868"/>
                    </a:cubicBezTo>
                    <a:cubicBezTo>
                      <a:pt x="53695" y="230026"/>
                      <a:pt x="58870" y="208590"/>
                      <a:pt x="38911" y="248507"/>
                    </a:cubicBezTo>
                    <a:cubicBezTo>
                      <a:pt x="34325" y="257678"/>
                      <a:pt x="32783" y="268089"/>
                      <a:pt x="29183" y="277690"/>
                    </a:cubicBezTo>
                    <a:cubicBezTo>
                      <a:pt x="1711" y="350950"/>
                      <a:pt x="16300" y="300041"/>
                      <a:pt x="0" y="365238"/>
                    </a:cubicBezTo>
                    <a:cubicBezTo>
                      <a:pt x="3243" y="465757"/>
                      <a:pt x="1015" y="566602"/>
                      <a:pt x="9728" y="666796"/>
                    </a:cubicBezTo>
                    <a:cubicBezTo>
                      <a:pt x="14025" y="716211"/>
                      <a:pt x="26881" y="764590"/>
                      <a:pt x="38911" y="812711"/>
                    </a:cubicBezTo>
                    <a:cubicBezTo>
                      <a:pt x="45396" y="838651"/>
                      <a:pt x="48435" y="865706"/>
                      <a:pt x="58366" y="890532"/>
                    </a:cubicBezTo>
                    <a:cubicBezTo>
                      <a:pt x="71336" y="922958"/>
                      <a:pt x="88807" y="953928"/>
                      <a:pt x="97277" y="987809"/>
                    </a:cubicBezTo>
                    <a:cubicBezTo>
                      <a:pt x="103762" y="1013749"/>
                      <a:pt x="108276" y="1040264"/>
                      <a:pt x="116732" y="1065630"/>
                    </a:cubicBezTo>
                    <a:cubicBezTo>
                      <a:pt x="119975" y="1075358"/>
                      <a:pt x="123973" y="1084865"/>
                      <a:pt x="126460" y="1094813"/>
                    </a:cubicBezTo>
                    <a:cubicBezTo>
                      <a:pt x="130470" y="1110853"/>
                      <a:pt x="132469" y="1127341"/>
                      <a:pt x="136187" y="1143451"/>
                    </a:cubicBezTo>
                    <a:cubicBezTo>
                      <a:pt x="159985" y="1246577"/>
                      <a:pt x="149518" y="1193441"/>
                      <a:pt x="175098" y="1289366"/>
                    </a:cubicBezTo>
                    <a:cubicBezTo>
                      <a:pt x="178602" y="1302508"/>
                      <a:pt x="193168" y="1370439"/>
                      <a:pt x="204281" y="1396370"/>
                    </a:cubicBezTo>
                    <a:cubicBezTo>
                      <a:pt x="240980" y="1482001"/>
                      <a:pt x="206990" y="1384366"/>
                      <a:pt x="243191" y="1483919"/>
                    </a:cubicBezTo>
                    <a:cubicBezTo>
                      <a:pt x="268740" y="1554179"/>
                      <a:pt x="246718" y="1526355"/>
                      <a:pt x="282102" y="1561741"/>
                    </a:cubicBezTo>
                    <a:cubicBezTo>
                      <a:pt x="285345" y="1571469"/>
                      <a:pt x="286850" y="1581960"/>
                      <a:pt x="291830" y="1590924"/>
                    </a:cubicBezTo>
                    <a:cubicBezTo>
                      <a:pt x="325688" y="1651869"/>
                      <a:pt x="338110" y="1656660"/>
                      <a:pt x="389106" y="1707656"/>
                    </a:cubicBezTo>
                    <a:cubicBezTo>
                      <a:pt x="416751" y="1735300"/>
                      <a:pt x="407015" y="1727396"/>
                      <a:pt x="447472" y="1756294"/>
                    </a:cubicBezTo>
                    <a:cubicBezTo>
                      <a:pt x="456985" y="1763089"/>
                      <a:pt x="466198" y="1770521"/>
                      <a:pt x="476655" y="1775749"/>
                    </a:cubicBezTo>
                    <a:cubicBezTo>
                      <a:pt x="485826" y="1780335"/>
                      <a:pt x="496667" y="1780891"/>
                      <a:pt x="505838" y="1785477"/>
                    </a:cubicBezTo>
                    <a:cubicBezTo>
                      <a:pt x="516295" y="1790705"/>
                      <a:pt x="524275" y="1800327"/>
                      <a:pt x="535021" y="1804932"/>
                    </a:cubicBezTo>
                    <a:cubicBezTo>
                      <a:pt x="547310" y="1810198"/>
                      <a:pt x="560881" y="1811760"/>
                      <a:pt x="573932" y="1814660"/>
                    </a:cubicBezTo>
                    <a:cubicBezTo>
                      <a:pt x="644366" y="1830312"/>
                      <a:pt x="599603" y="1816731"/>
                      <a:pt x="651753" y="1834115"/>
                    </a:cubicBezTo>
                    <a:cubicBezTo>
                      <a:pt x="729574" y="1830872"/>
                      <a:pt x="807513" y="1829746"/>
                      <a:pt x="885217" y="1824387"/>
                    </a:cubicBezTo>
                    <a:cubicBezTo>
                      <a:pt x="903367" y="1823135"/>
                      <a:pt x="943314" y="1813385"/>
                      <a:pt x="963038" y="1804932"/>
                    </a:cubicBezTo>
                    <a:cubicBezTo>
                      <a:pt x="976367" y="1799220"/>
                      <a:pt x="988192" y="1790063"/>
                      <a:pt x="1001949" y="1785477"/>
                    </a:cubicBezTo>
                    <a:cubicBezTo>
                      <a:pt x="1017634" y="1780249"/>
                      <a:pt x="1034374" y="1778992"/>
                      <a:pt x="1050587" y="1775749"/>
                    </a:cubicBezTo>
                    <a:cubicBezTo>
                      <a:pt x="1060315" y="1769264"/>
                      <a:pt x="1069619" y="1762094"/>
                      <a:pt x="1079770" y="1756294"/>
                    </a:cubicBezTo>
                    <a:cubicBezTo>
                      <a:pt x="1092361" y="1749099"/>
                      <a:pt x="1106384" y="1744524"/>
                      <a:pt x="1118681" y="1736838"/>
                    </a:cubicBezTo>
                    <a:cubicBezTo>
                      <a:pt x="1132429" y="1728245"/>
                      <a:pt x="1144398" y="1717079"/>
                      <a:pt x="1157591" y="1707656"/>
                    </a:cubicBezTo>
                    <a:cubicBezTo>
                      <a:pt x="1167105" y="1700861"/>
                      <a:pt x="1177975" y="1695899"/>
                      <a:pt x="1186774" y="1688200"/>
                    </a:cubicBezTo>
                    <a:cubicBezTo>
                      <a:pt x="1204029" y="1673102"/>
                      <a:pt x="1222695" y="1658640"/>
                      <a:pt x="1235413" y="1639562"/>
                    </a:cubicBezTo>
                    <a:cubicBezTo>
                      <a:pt x="1241898" y="1629834"/>
                      <a:pt x="1246070" y="1618078"/>
                      <a:pt x="1254868" y="1610379"/>
                    </a:cubicBezTo>
                    <a:cubicBezTo>
                      <a:pt x="1272465" y="1594981"/>
                      <a:pt x="1293779" y="1584438"/>
                      <a:pt x="1313234" y="1571468"/>
                    </a:cubicBezTo>
                    <a:cubicBezTo>
                      <a:pt x="1360472" y="1539976"/>
                      <a:pt x="1391638" y="1521957"/>
                      <a:pt x="1429966" y="1464464"/>
                    </a:cubicBezTo>
                    <a:cubicBezTo>
                      <a:pt x="1436451" y="1454736"/>
                      <a:pt x="1444193" y="1445738"/>
                      <a:pt x="1449421" y="1435281"/>
                    </a:cubicBezTo>
                    <a:cubicBezTo>
                      <a:pt x="1454007" y="1426110"/>
                      <a:pt x="1453461" y="1414630"/>
                      <a:pt x="1459149" y="1406098"/>
                    </a:cubicBezTo>
                    <a:cubicBezTo>
                      <a:pt x="1466780" y="1394652"/>
                      <a:pt x="1479886" y="1387774"/>
                      <a:pt x="1488332" y="1376915"/>
                    </a:cubicBezTo>
                    <a:cubicBezTo>
                      <a:pt x="1502687" y="1358458"/>
                      <a:pt x="1514273" y="1338004"/>
                      <a:pt x="1527243" y="1318549"/>
                    </a:cubicBezTo>
                    <a:lnTo>
                      <a:pt x="1566153" y="1260183"/>
                    </a:lnTo>
                    <a:lnTo>
                      <a:pt x="1585608" y="1231000"/>
                    </a:lnTo>
                    <a:cubicBezTo>
                      <a:pt x="1592093" y="1221272"/>
                      <a:pt x="1600722" y="1212672"/>
                      <a:pt x="1605064" y="1201817"/>
                    </a:cubicBezTo>
                    <a:cubicBezTo>
                      <a:pt x="1633203" y="1131468"/>
                      <a:pt x="1614832" y="1167709"/>
                      <a:pt x="1663430" y="1094813"/>
                    </a:cubicBezTo>
                    <a:lnTo>
                      <a:pt x="1682885" y="1065630"/>
                    </a:lnTo>
                    <a:cubicBezTo>
                      <a:pt x="1689370" y="1055902"/>
                      <a:pt x="1694073" y="1044714"/>
                      <a:pt x="1702340" y="1036447"/>
                    </a:cubicBezTo>
                    <a:lnTo>
                      <a:pt x="1721796" y="1016992"/>
                    </a:lnTo>
                    <a:cubicBezTo>
                      <a:pt x="1731860" y="986798"/>
                      <a:pt x="1732946" y="978953"/>
                      <a:pt x="1750979" y="948898"/>
                    </a:cubicBezTo>
                    <a:cubicBezTo>
                      <a:pt x="1763009" y="928848"/>
                      <a:pt x="1776919" y="909987"/>
                      <a:pt x="1789889" y="890532"/>
                    </a:cubicBezTo>
                    <a:lnTo>
                      <a:pt x="1809345" y="861349"/>
                    </a:lnTo>
                    <a:lnTo>
                      <a:pt x="1838528" y="773800"/>
                    </a:lnTo>
                    <a:cubicBezTo>
                      <a:pt x="1841770" y="764072"/>
                      <a:pt x="1846244" y="754672"/>
                      <a:pt x="1848255" y="744617"/>
                    </a:cubicBezTo>
                    <a:lnTo>
                      <a:pt x="1857983" y="695979"/>
                    </a:lnTo>
                    <a:cubicBezTo>
                      <a:pt x="1854740" y="618158"/>
                      <a:pt x="1854009" y="540191"/>
                      <a:pt x="1848255" y="462515"/>
                    </a:cubicBezTo>
                    <a:cubicBezTo>
                      <a:pt x="1847498" y="452289"/>
                      <a:pt x="1844680" y="441535"/>
                      <a:pt x="1838528" y="433332"/>
                    </a:cubicBezTo>
                    <a:cubicBezTo>
                      <a:pt x="1824771" y="414989"/>
                      <a:pt x="1806102" y="400907"/>
                      <a:pt x="1789889" y="384694"/>
                    </a:cubicBezTo>
                    <a:cubicBezTo>
                      <a:pt x="1780161" y="374966"/>
                      <a:pt x="1773011" y="361663"/>
                      <a:pt x="1760706" y="355511"/>
                    </a:cubicBezTo>
                    <a:cubicBezTo>
                      <a:pt x="1747736" y="349026"/>
                      <a:pt x="1733861" y="344100"/>
                      <a:pt x="1721796" y="336056"/>
                    </a:cubicBezTo>
                    <a:cubicBezTo>
                      <a:pt x="1714165" y="330968"/>
                      <a:pt x="1709677" y="322103"/>
                      <a:pt x="1702340" y="316600"/>
                    </a:cubicBezTo>
                    <a:cubicBezTo>
                      <a:pt x="1683634" y="302571"/>
                      <a:pt x="1660507" y="294224"/>
                      <a:pt x="1643974" y="277690"/>
                    </a:cubicBezTo>
                    <a:cubicBezTo>
                      <a:pt x="1637489" y="271205"/>
                      <a:pt x="1631856" y="263737"/>
                      <a:pt x="1624519" y="258234"/>
                    </a:cubicBezTo>
                    <a:cubicBezTo>
                      <a:pt x="1605813" y="244205"/>
                      <a:pt x="1588837" y="224995"/>
                      <a:pt x="1566153" y="219324"/>
                    </a:cubicBezTo>
                    <a:cubicBezTo>
                      <a:pt x="1553183" y="216081"/>
                      <a:pt x="1540048" y="213438"/>
                      <a:pt x="1527243" y="209596"/>
                    </a:cubicBezTo>
                    <a:cubicBezTo>
                      <a:pt x="1507600" y="203703"/>
                      <a:pt x="1488986" y="194163"/>
                      <a:pt x="1468877" y="190141"/>
                    </a:cubicBezTo>
                    <a:lnTo>
                      <a:pt x="1420238" y="180413"/>
                    </a:lnTo>
                    <a:cubicBezTo>
                      <a:pt x="1407268" y="173928"/>
                      <a:pt x="1394906" y="166050"/>
                      <a:pt x="1381328" y="160958"/>
                    </a:cubicBezTo>
                    <a:cubicBezTo>
                      <a:pt x="1368810" y="156264"/>
                      <a:pt x="1355223" y="155072"/>
                      <a:pt x="1342417" y="151230"/>
                    </a:cubicBezTo>
                    <a:cubicBezTo>
                      <a:pt x="1288044" y="134918"/>
                      <a:pt x="1316476" y="120425"/>
                      <a:pt x="1284051" y="112319"/>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1015" name="Google Shape;1015;p53"/>
              <p:cNvCxnSpPr>
                <a:stCxn id="1016" idx="1"/>
                <a:endCxn id="1017" idx="3"/>
              </p:cNvCxnSpPr>
              <p:nvPr/>
            </p:nvCxnSpPr>
            <p:spPr>
              <a:xfrm flipH="1">
                <a:off x="9563048" y="1801743"/>
                <a:ext cx="947400" cy="1200"/>
              </a:xfrm>
              <a:prstGeom prst="straightConnector1">
                <a:avLst/>
              </a:prstGeom>
              <a:noFill/>
              <a:ln w="76200" cap="flat" cmpd="sng">
                <a:solidFill>
                  <a:srgbClr val="0070C0"/>
                </a:solidFill>
                <a:prstDash val="solid"/>
                <a:round/>
                <a:headEnd type="none" w="sm" len="sm"/>
                <a:tailEnd type="none" w="sm" len="sm"/>
              </a:ln>
            </p:spPr>
          </p:cxnSp>
          <p:sp>
            <p:nvSpPr>
              <p:cNvPr id="1017" name="Google Shape;1017;p53"/>
              <p:cNvSpPr/>
              <p:nvPr/>
            </p:nvSpPr>
            <p:spPr>
              <a:xfrm>
                <a:off x="9139907" y="1634357"/>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1016" name="Google Shape;1016;p53"/>
              <p:cNvSpPr/>
              <p:nvPr/>
            </p:nvSpPr>
            <p:spPr>
              <a:xfrm>
                <a:off x="10510448" y="1633143"/>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D</a:t>
                </a:r>
                <a:endParaRPr sz="2133" b="0" i="0" u="none" strike="noStrike" cap="none">
                  <a:solidFill>
                    <a:srgbClr val="000000"/>
                  </a:solidFill>
                  <a:latin typeface="Calibri"/>
                  <a:ea typeface="Calibri"/>
                  <a:cs typeface="Calibri"/>
                  <a:sym typeface="Calibri"/>
                </a:endParaRPr>
              </a:p>
            </p:txBody>
          </p:sp>
          <p:sp>
            <p:nvSpPr>
              <p:cNvPr id="1018" name="Google Shape;1018;p53"/>
              <p:cNvSpPr/>
              <p:nvPr/>
            </p:nvSpPr>
            <p:spPr>
              <a:xfrm>
                <a:off x="9822357" y="871795"/>
                <a:ext cx="423200" cy="337200"/>
              </a:xfrm>
              <a:prstGeom prst="rect">
                <a:avLst/>
              </a:prstGeom>
              <a:solidFill>
                <a:srgbClr val="CFE6F6"/>
              </a:solidFill>
              <a:ln w="19050" cap="flat" cmpd="sng">
                <a:solidFill>
                  <a:srgbClr val="BFBFB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BFBFBF"/>
                    </a:solidFill>
                    <a:latin typeface="Calibri"/>
                    <a:ea typeface="Calibri"/>
                    <a:cs typeface="Calibri"/>
                    <a:sym typeface="Calibri"/>
                  </a:rPr>
                  <a:t>B</a:t>
                </a:r>
                <a:endParaRPr sz="2133" b="0" i="0" u="none" strike="noStrike" cap="none">
                  <a:solidFill>
                    <a:srgbClr val="BFBFBF"/>
                  </a:solidFill>
                  <a:latin typeface="Calibri"/>
                  <a:ea typeface="Calibri"/>
                  <a:cs typeface="Calibri"/>
                  <a:sym typeface="Calibri"/>
                </a:endParaRPr>
              </a:p>
            </p:txBody>
          </p:sp>
          <p:sp>
            <p:nvSpPr>
              <p:cNvPr id="1019" name="Google Shape;1019;p53"/>
              <p:cNvSpPr/>
              <p:nvPr/>
            </p:nvSpPr>
            <p:spPr>
              <a:xfrm>
                <a:off x="8863077" y="570568"/>
                <a:ext cx="423200" cy="337200"/>
              </a:xfrm>
              <a:prstGeom prst="rect">
                <a:avLst/>
              </a:prstGeom>
              <a:solidFill>
                <a:srgbClr val="CFE6F6"/>
              </a:solidFill>
              <a:ln w="19050" cap="flat" cmpd="sng">
                <a:solidFill>
                  <a:srgbClr val="BFBFB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BFBFBF"/>
                    </a:solidFill>
                    <a:latin typeface="Calibri"/>
                    <a:ea typeface="Calibri"/>
                    <a:cs typeface="Calibri"/>
                    <a:sym typeface="Calibri"/>
                  </a:rPr>
                  <a:t>A</a:t>
                </a:r>
                <a:endParaRPr sz="2133" b="0" i="0" u="none" strike="noStrike" cap="none">
                  <a:solidFill>
                    <a:srgbClr val="BFBFBF"/>
                  </a:solidFill>
                  <a:latin typeface="Calibri"/>
                  <a:ea typeface="Calibri"/>
                  <a:cs typeface="Calibri"/>
                  <a:sym typeface="Calibri"/>
                </a:endParaRPr>
              </a:p>
            </p:txBody>
          </p:sp>
          <p:cxnSp>
            <p:nvCxnSpPr>
              <p:cNvPr id="1020" name="Google Shape;1020;p53"/>
              <p:cNvCxnSpPr>
                <a:stCxn id="1016" idx="0"/>
                <a:endCxn id="1018" idx="3"/>
              </p:cNvCxnSpPr>
              <p:nvPr/>
            </p:nvCxnSpPr>
            <p:spPr>
              <a:xfrm rot="10800000">
                <a:off x="10245648" y="1040343"/>
                <a:ext cx="476400" cy="592800"/>
              </a:xfrm>
              <a:prstGeom prst="straightConnector1">
                <a:avLst/>
              </a:prstGeom>
              <a:noFill/>
              <a:ln w="19050" cap="flat" cmpd="sng">
                <a:solidFill>
                  <a:schemeClr val="dk2"/>
                </a:solidFill>
                <a:prstDash val="solid"/>
                <a:round/>
                <a:headEnd type="none" w="sm" len="sm"/>
                <a:tailEnd type="none" w="sm" len="sm"/>
              </a:ln>
            </p:spPr>
          </p:cxnSp>
          <p:cxnSp>
            <p:nvCxnSpPr>
              <p:cNvPr id="1021" name="Google Shape;1021;p53"/>
              <p:cNvCxnSpPr>
                <a:stCxn id="1018" idx="1"/>
                <a:endCxn id="1019" idx="3"/>
              </p:cNvCxnSpPr>
              <p:nvPr/>
            </p:nvCxnSpPr>
            <p:spPr>
              <a:xfrm rot="10800000">
                <a:off x="9286257" y="739195"/>
                <a:ext cx="536100" cy="301200"/>
              </a:xfrm>
              <a:prstGeom prst="straightConnector1">
                <a:avLst/>
              </a:prstGeom>
              <a:noFill/>
              <a:ln w="19050" cap="flat" cmpd="sng">
                <a:solidFill>
                  <a:schemeClr val="dk2"/>
                </a:solidFill>
                <a:prstDash val="solid"/>
                <a:round/>
                <a:headEnd type="none" w="sm" len="sm"/>
                <a:tailEnd type="none" w="sm" len="sm"/>
              </a:ln>
            </p:spPr>
          </p:cxnSp>
          <p:cxnSp>
            <p:nvCxnSpPr>
              <p:cNvPr id="1022" name="Google Shape;1022;p53"/>
              <p:cNvCxnSpPr>
                <a:stCxn id="1017" idx="0"/>
                <a:endCxn id="1019" idx="2"/>
              </p:cNvCxnSpPr>
              <p:nvPr/>
            </p:nvCxnSpPr>
            <p:spPr>
              <a:xfrm rot="10800000">
                <a:off x="9074607" y="907757"/>
                <a:ext cx="276900" cy="726600"/>
              </a:xfrm>
              <a:prstGeom prst="straightConnector1">
                <a:avLst/>
              </a:prstGeom>
              <a:noFill/>
              <a:ln w="19050" cap="flat" cmpd="sng">
                <a:solidFill>
                  <a:schemeClr val="dk2"/>
                </a:solidFill>
                <a:prstDash val="solid"/>
                <a:round/>
                <a:headEnd type="none" w="sm" len="sm"/>
                <a:tailEnd type="none" w="sm" len="sm"/>
              </a:ln>
            </p:spPr>
          </p:cxnSp>
          <p:sp>
            <p:nvSpPr>
              <p:cNvPr id="1023" name="Google Shape;1023;p53"/>
              <p:cNvSpPr txBox="1"/>
              <p:nvPr/>
            </p:nvSpPr>
            <p:spPr>
              <a:xfrm>
                <a:off x="9813827" y="198925"/>
                <a:ext cx="1316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6"/>
                    </a:solidFill>
                    <a:latin typeface="Quattrocento Sans"/>
                    <a:ea typeface="Quattrocento Sans"/>
                    <a:cs typeface="Quattrocento Sans"/>
                    <a:sym typeface="Quattrocento Sans"/>
                  </a:rPr>
                  <a:t>KNOWN</a:t>
                </a:r>
                <a:endParaRPr/>
              </a:p>
            </p:txBody>
          </p:sp>
          <p:sp>
            <p:nvSpPr>
              <p:cNvPr id="1024" name="Google Shape;1024;p53"/>
              <p:cNvSpPr txBox="1"/>
              <p:nvPr/>
            </p:nvSpPr>
            <p:spPr>
              <a:xfrm>
                <a:off x="10611535" y="719174"/>
                <a:ext cx="13965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Quattrocento Sans"/>
                    <a:ea typeface="Quattrocento Sans"/>
                    <a:cs typeface="Quattrocento Sans"/>
                    <a:sym typeface="Quattrocento Sans"/>
                  </a:rPr>
                  <a:t>PERIMETER</a:t>
                </a:r>
                <a:endParaRPr/>
              </a:p>
            </p:txBody>
          </p:sp>
          <p:sp>
            <p:nvSpPr>
              <p:cNvPr id="1025" name="Google Shape;1025;p53"/>
              <p:cNvSpPr txBox="1"/>
              <p:nvPr/>
            </p:nvSpPr>
            <p:spPr>
              <a:xfrm>
                <a:off x="8924230" y="272233"/>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1026" name="Google Shape;1026;p53"/>
              <p:cNvSpPr txBox="1"/>
              <p:nvPr/>
            </p:nvSpPr>
            <p:spPr>
              <a:xfrm>
                <a:off x="9889526" y="552399"/>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1027" name="Google Shape;1027;p53"/>
              <p:cNvSpPr txBox="1"/>
              <p:nvPr/>
            </p:nvSpPr>
            <p:spPr>
              <a:xfrm>
                <a:off x="9274245" y="1330419"/>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3</a:t>
                </a:r>
                <a:endParaRPr sz="2000">
                  <a:solidFill>
                    <a:srgbClr val="FF0000"/>
                  </a:solidFill>
                  <a:latin typeface="Calibri"/>
                  <a:ea typeface="Calibri"/>
                  <a:cs typeface="Calibri"/>
                  <a:sym typeface="Calibri"/>
                </a:endParaRPr>
              </a:p>
            </p:txBody>
          </p:sp>
          <p:sp>
            <p:nvSpPr>
              <p:cNvPr id="1028" name="Google Shape;1028;p53"/>
              <p:cNvSpPr txBox="1"/>
              <p:nvPr/>
            </p:nvSpPr>
            <p:spPr>
              <a:xfrm>
                <a:off x="10636117" y="1286593"/>
                <a:ext cx="49422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1029" name="Google Shape;1029;p53"/>
              <p:cNvSpPr txBox="1"/>
              <p:nvPr/>
            </p:nvSpPr>
            <p:spPr>
              <a:xfrm>
                <a:off x="9416969" y="524266"/>
                <a:ext cx="3401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030" name="Google Shape;1030;p53"/>
              <p:cNvSpPr txBox="1"/>
              <p:nvPr/>
            </p:nvSpPr>
            <p:spPr>
              <a:xfrm>
                <a:off x="8922862" y="1036654"/>
                <a:ext cx="3401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1031" name="Google Shape;1031;p53"/>
              <p:cNvSpPr txBox="1"/>
              <p:nvPr/>
            </p:nvSpPr>
            <p:spPr>
              <a:xfrm>
                <a:off x="10359034" y="959404"/>
                <a:ext cx="3401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1032" name="Google Shape;1032;p53"/>
              <p:cNvSpPr txBox="1"/>
              <p:nvPr/>
            </p:nvSpPr>
            <p:spPr>
              <a:xfrm>
                <a:off x="9848988" y="1723612"/>
                <a:ext cx="3401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033" name="Google Shape;1033;p53"/>
              <p:cNvSpPr txBox="1"/>
              <p:nvPr/>
            </p:nvSpPr>
            <p:spPr>
              <a:xfrm>
                <a:off x="7950783" y="44493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sp>
          <p:nvSpPr>
            <p:cNvPr id="1034" name="Google Shape;1034;p53"/>
            <p:cNvSpPr txBox="1"/>
            <p:nvPr/>
          </p:nvSpPr>
          <p:spPr>
            <a:xfrm>
              <a:off x="9532511" y="1720181"/>
              <a:ext cx="3064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Quattrocento Sans"/>
                  <a:ea typeface="Quattrocento Sans"/>
                  <a:cs typeface="Quattrocento Sans"/>
                  <a:sym typeface="Quattrocento Sans"/>
                </a:rPr>
                <a:t>u</a:t>
              </a:r>
              <a:endParaRPr/>
            </a:p>
          </p:txBody>
        </p:sp>
        <p:sp>
          <p:nvSpPr>
            <p:cNvPr id="1035" name="Google Shape;1035;p53"/>
            <p:cNvSpPr txBox="1"/>
            <p:nvPr/>
          </p:nvSpPr>
          <p:spPr>
            <a:xfrm>
              <a:off x="10238643" y="1736605"/>
              <a:ext cx="2936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Quattrocento Sans"/>
                  <a:ea typeface="Quattrocento Sans"/>
                  <a:cs typeface="Quattrocento Sans"/>
                  <a:sym typeface="Quattrocento Sans"/>
                </a:rPr>
                <a:t>v</a:t>
              </a:r>
              <a:endParaRPr/>
            </a:p>
          </p:txBody>
        </p:sp>
      </p:grpSp>
      <p:sp>
        <p:nvSpPr>
          <p:cNvPr id="1036" name="Google Shape;1036;p53"/>
          <p:cNvSpPr txBox="1"/>
          <p:nvPr/>
        </p:nvSpPr>
        <p:spPr>
          <a:xfrm>
            <a:off x="3924150" y="2917188"/>
            <a:ext cx="76293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Set</a:t>
            </a:r>
            <a:r>
              <a:rPr lang="en-US" sz="1600">
                <a:solidFill>
                  <a:schemeClr val="dk1"/>
                </a:solidFill>
                <a:latin typeface="Consolas"/>
                <a:ea typeface="Consolas"/>
                <a:cs typeface="Consolas"/>
                <a:sym typeface="Consolas"/>
              </a:rPr>
              <a:t> known; </a:t>
            </a:r>
            <a:r>
              <a:rPr lang="en-US" sz="1600">
                <a:solidFill>
                  <a:schemeClr val="accent3"/>
                </a:solidFill>
                <a:latin typeface="Consolas"/>
                <a:ea typeface="Consolas"/>
                <a:cs typeface="Consolas"/>
                <a:sym typeface="Consolas"/>
              </a:rPr>
              <a:t>Map</a:t>
            </a:r>
            <a:r>
              <a:rPr lang="en-US" sz="1600">
                <a:solidFill>
                  <a:schemeClr val="dk1"/>
                </a:solidFill>
                <a:latin typeface="Consolas"/>
                <a:ea typeface="Consolas"/>
                <a:cs typeface="Consolas"/>
                <a:sym typeface="Consolas"/>
              </a:rPr>
              <a:t> edgeTo, distTo;</a:t>
            </a:r>
            <a:endParaRPr/>
          </a:p>
        </p:txBody>
      </p:sp>
      <p:sp>
        <p:nvSpPr>
          <p:cNvPr id="1037" name="Google Shape;1037;p53"/>
          <p:cNvSpPr txBox="1"/>
          <p:nvPr/>
        </p:nvSpPr>
        <p:spPr>
          <a:xfrm>
            <a:off x="3924150" y="3290975"/>
            <a:ext cx="76293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initialize distTo with all nodes mapped to ∞, except start to 0</a:t>
            </a:r>
            <a:endParaRPr/>
          </a:p>
        </p:txBody>
      </p:sp>
      <p:sp>
        <p:nvSpPr>
          <p:cNvPr id="1038" name="Google Shape;1038;p53"/>
          <p:cNvSpPr txBox="1"/>
          <p:nvPr/>
        </p:nvSpPr>
        <p:spPr>
          <a:xfrm>
            <a:off x="3924150" y="3586475"/>
            <a:ext cx="7629300" cy="1317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endParaRPr sz="1600">
              <a:solidFill>
                <a:schemeClr val="dk1"/>
              </a:solidFill>
              <a:latin typeface="Consolas"/>
              <a:ea typeface="Consolas"/>
              <a:cs typeface="Consolas"/>
              <a:sym typeface="Consolas"/>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r>
              <a:rPr lang="en-US" sz="1600">
                <a:solidFill>
                  <a:schemeClr val="accent2"/>
                </a:solidFill>
                <a:latin typeface="Consolas"/>
                <a:ea typeface="Consolas"/>
                <a:cs typeface="Consolas"/>
                <a:sym typeface="Consolas"/>
              </a:rPr>
              <a:t>while</a:t>
            </a:r>
            <a:r>
              <a:rPr lang="en-US" sz="1600">
                <a:solidFill>
                  <a:schemeClr val="dk1"/>
                </a:solidFill>
                <a:latin typeface="Consolas"/>
                <a:ea typeface="Consolas"/>
                <a:cs typeface="Consolas"/>
                <a:sym typeface="Consolas"/>
              </a:rPr>
              <a:t> (there are unknown vertices):</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let u be the closest unknown vertex</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known.</a:t>
            </a:r>
            <a:r>
              <a:rPr lang="en-US" sz="1600" b="1">
                <a:solidFill>
                  <a:schemeClr val="dk1"/>
                </a:solidFill>
                <a:latin typeface="Consolas"/>
                <a:ea typeface="Consolas"/>
                <a:cs typeface="Consolas"/>
                <a:sym typeface="Consolas"/>
              </a:rPr>
              <a:t>add</a:t>
            </a:r>
            <a:r>
              <a:rPr lang="en-US" sz="1600">
                <a:solidFill>
                  <a:schemeClr val="dk1"/>
                </a:solidFill>
                <a:latin typeface="Consolas"/>
                <a:ea typeface="Consolas"/>
                <a:cs typeface="Consolas"/>
                <a:sym typeface="Consolas"/>
              </a:rPr>
              <a:t>(u);</a:t>
            </a:r>
            <a:endParaRPr/>
          </a:p>
        </p:txBody>
      </p:sp>
      <p:sp>
        <p:nvSpPr>
          <p:cNvPr id="1039" name="Google Shape;1039;p53"/>
          <p:cNvSpPr txBox="1"/>
          <p:nvPr/>
        </p:nvSpPr>
        <p:spPr>
          <a:xfrm>
            <a:off x="3871950" y="4472175"/>
            <a:ext cx="7733700" cy="1280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r>
              <a:rPr lang="en-US" sz="1600">
                <a:solidFill>
                  <a:schemeClr val="accent2"/>
                </a:solidFill>
                <a:latin typeface="Consolas"/>
                <a:ea typeface="Consolas"/>
                <a:cs typeface="Consolas"/>
                <a:sym typeface="Consolas"/>
              </a:rPr>
              <a:t>for</a:t>
            </a:r>
            <a:r>
              <a:rPr lang="en-US" sz="1600">
                <a:solidFill>
                  <a:schemeClr val="dk1"/>
                </a:solidFill>
                <a:latin typeface="Consolas"/>
                <a:ea typeface="Consolas"/>
                <a:cs typeface="Consolas"/>
                <a:sym typeface="Consolas"/>
              </a:rPr>
              <a:t> each edge (u,v) from u with weight w:</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oldDist = distTo.</a:t>
            </a:r>
            <a:r>
              <a:rPr lang="en-US" sz="1600" b="1">
                <a:solidFill>
                  <a:schemeClr val="dk1"/>
                </a:solidFill>
                <a:latin typeface="Consolas"/>
                <a:ea typeface="Consolas"/>
                <a:cs typeface="Consolas"/>
                <a:sym typeface="Consolas"/>
              </a:rPr>
              <a:t>get</a:t>
            </a:r>
            <a:r>
              <a:rPr lang="en-US" sz="1600">
                <a:solidFill>
                  <a:schemeClr val="dk1"/>
                </a:solidFill>
                <a:latin typeface="Consolas"/>
                <a:ea typeface="Consolas"/>
                <a:cs typeface="Consolas"/>
                <a:sym typeface="Consolas"/>
              </a:rPr>
              <a:t>(v)      </a:t>
            </a:r>
            <a:r>
              <a:rPr lang="en-US" sz="1600">
                <a:solidFill>
                  <a:srgbClr val="6EA0C0"/>
                </a:solidFill>
                <a:latin typeface="Consolas"/>
                <a:ea typeface="Consolas"/>
                <a:cs typeface="Consolas"/>
                <a:sym typeface="Consolas"/>
              </a:rPr>
              <a:t>// previous best path to v</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newDist = distTo.</a:t>
            </a:r>
            <a:r>
              <a:rPr lang="en-US" sz="1600" b="1">
                <a:solidFill>
                  <a:schemeClr val="dk1"/>
                </a:solidFill>
                <a:latin typeface="Consolas"/>
                <a:ea typeface="Consolas"/>
                <a:cs typeface="Consolas"/>
                <a:sym typeface="Consolas"/>
              </a:rPr>
              <a:t>get</a:t>
            </a:r>
            <a:r>
              <a:rPr lang="en-US" sz="1600">
                <a:solidFill>
                  <a:schemeClr val="dk1"/>
                </a:solidFill>
                <a:latin typeface="Consolas"/>
                <a:ea typeface="Consolas"/>
                <a:cs typeface="Consolas"/>
                <a:sym typeface="Consolas"/>
              </a:rPr>
              <a:t>(u) + w  </a:t>
            </a:r>
            <a:r>
              <a:rPr lang="en-US" sz="1600">
                <a:solidFill>
                  <a:srgbClr val="6EA0C0"/>
                </a:solidFill>
                <a:latin typeface="Consolas"/>
                <a:ea typeface="Consolas"/>
                <a:cs typeface="Consolas"/>
                <a:sym typeface="Consolas"/>
              </a:rPr>
              <a:t>// what if we went through u?</a:t>
            </a:r>
            <a:endParaRPr>
              <a:solidFill>
                <a:schemeClr val="dk1"/>
              </a:solidFill>
            </a:endParaRPr>
          </a:p>
        </p:txBody>
      </p:sp>
      <p:sp>
        <p:nvSpPr>
          <p:cNvPr id="1040" name="Google Shape;1040;p53"/>
          <p:cNvSpPr txBox="1"/>
          <p:nvPr/>
        </p:nvSpPr>
        <p:spPr>
          <a:xfrm>
            <a:off x="3831750" y="5655275"/>
            <a:ext cx="7814100" cy="1022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r>
              <a:rPr lang="en-US" sz="1600">
                <a:solidFill>
                  <a:schemeClr val="accent2"/>
                </a:solidFill>
                <a:latin typeface="Consolas"/>
                <a:ea typeface="Consolas"/>
                <a:cs typeface="Consolas"/>
                <a:sym typeface="Consolas"/>
              </a:rPr>
              <a:t>if</a:t>
            </a:r>
            <a:r>
              <a:rPr lang="en-US" sz="1600">
                <a:solidFill>
                  <a:schemeClr val="dk1"/>
                </a:solidFill>
                <a:latin typeface="Consolas"/>
                <a:ea typeface="Consolas"/>
                <a:cs typeface="Consolas"/>
                <a:sym typeface="Consolas"/>
              </a:rPr>
              <a:t> (newDist &lt; oldDist):</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distTo.</a:t>
            </a:r>
            <a:r>
              <a:rPr lang="en-US" sz="1600" b="1">
                <a:solidFill>
                  <a:schemeClr val="dk1"/>
                </a:solidFill>
                <a:latin typeface="Consolas"/>
                <a:ea typeface="Consolas"/>
                <a:cs typeface="Consolas"/>
                <a:sym typeface="Consolas"/>
              </a:rPr>
              <a:t>put</a:t>
            </a:r>
            <a:r>
              <a:rPr lang="en-US" sz="1600">
                <a:solidFill>
                  <a:schemeClr val="dk1"/>
                </a:solidFill>
                <a:latin typeface="Consolas"/>
                <a:ea typeface="Consolas"/>
                <a:cs typeface="Consolas"/>
                <a:sym typeface="Consolas"/>
              </a:rPr>
              <a:t>(v, newDist)</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edgeTo.</a:t>
            </a:r>
            <a:r>
              <a:rPr lang="en-US" sz="1600" b="1">
                <a:solidFill>
                  <a:schemeClr val="dk1"/>
                </a:solidFill>
                <a:latin typeface="Consolas"/>
                <a:ea typeface="Consolas"/>
                <a:cs typeface="Consolas"/>
                <a:sym typeface="Consolas"/>
              </a:rPr>
              <a:t>put</a:t>
            </a:r>
            <a:r>
              <a:rPr lang="en-US" sz="1600">
                <a:solidFill>
                  <a:schemeClr val="dk1"/>
                </a:solidFill>
                <a:latin typeface="Consolas"/>
                <a:ea typeface="Consolas"/>
                <a:cs typeface="Consolas"/>
                <a:sym typeface="Consolas"/>
              </a:rPr>
              <a:t>(v, u)</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6"/>
                                        </p:tgtEl>
                                        <p:attrNameLst>
                                          <p:attrName>style.visibility</p:attrName>
                                        </p:attrNameLst>
                                      </p:cBhvr>
                                      <p:to>
                                        <p:strVal val="visible"/>
                                      </p:to>
                                    </p:set>
                                    <p:animEffect transition="in" filter="fade">
                                      <p:cBhvr>
                                        <p:cTn id="7" dur="1"/>
                                        <p:tgtEl>
                                          <p:spTgt spid="1006"/>
                                        </p:tgtEl>
                                      </p:cBhvr>
                                    </p:animEffect>
                                  </p:childTnLst>
                                </p:cTn>
                              </p:par>
                              <p:par>
                                <p:cTn id="8" presetID="10" presetClass="entr" presetSubtype="0" fill="hold" nodeType="withEffect">
                                  <p:stCondLst>
                                    <p:cond delay="0"/>
                                  </p:stCondLst>
                                  <p:childTnLst>
                                    <p:set>
                                      <p:cBhvr>
                                        <p:cTn id="9" dur="1" fill="hold">
                                          <p:stCondLst>
                                            <p:cond delay="0"/>
                                          </p:stCondLst>
                                        </p:cTn>
                                        <p:tgtEl>
                                          <p:spTgt spid="1036"/>
                                        </p:tgtEl>
                                        <p:attrNameLst>
                                          <p:attrName>style.visibility</p:attrName>
                                        </p:attrNameLst>
                                      </p:cBhvr>
                                      <p:to>
                                        <p:strVal val="visible"/>
                                      </p:to>
                                    </p:set>
                                    <p:animEffect transition="in" filter="fade">
                                      <p:cBhvr>
                                        <p:cTn id="10" dur="1000"/>
                                        <p:tgtEl>
                                          <p:spTgt spid="103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7"/>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1037"/>
                                        </p:tgtEl>
                                        <p:attrNameLst>
                                          <p:attrName>style.visibility</p:attrName>
                                        </p:attrNameLst>
                                      </p:cBhvr>
                                      <p:to>
                                        <p:strVal val="visible"/>
                                      </p:to>
                                    </p:set>
                                    <p:animEffect transition="in" filter="fade">
                                      <p:cBhvr>
                                        <p:cTn id="17" dur="1000"/>
                                        <p:tgtEl>
                                          <p:spTgt spid="103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08"/>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1038"/>
                                        </p:tgtEl>
                                        <p:attrNameLst>
                                          <p:attrName>style.visibility</p:attrName>
                                        </p:attrNameLst>
                                      </p:cBhvr>
                                      <p:to>
                                        <p:strVal val="visible"/>
                                      </p:to>
                                    </p:set>
                                    <p:animEffect transition="in" filter="fade">
                                      <p:cBhvr>
                                        <p:cTn id="24" dur="1000"/>
                                        <p:tgtEl>
                                          <p:spTgt spid="1038"/>
                                        </p:tgtEl>
                                      </p:cBhvr>
                                    </p:animEffect>
                                  </p:childTnLst>
                                </p:cTn>
                              </p:par>
                              <p:par>
                                <p:cTn id="25" presetID="1" presetClass="entr" presetSubtype="0" fill="hold" nodeType="withEffect">
                                  <p:stCondLst>
                                    <p:cond delay="0"/>
                                  </p:stCondLst>
                                  <p:childTnLst>
                                    <p:set>
                                      <p:cBhvr>
                                        <p:cTn id="26" dur="1" fill="hold">
                                          <p:stCondLst>
                                            <p:cond delay="0"/>
                                          </p:stCondLst>
                                        </p:cTn>
                                        <p:tgtEl>
                                          <p:spTgt spid="1011"/>
                                        </p:tgtEl>
                                        <p:attrNameLst>
                                          <p:attrName>style.visibility</p:attrName>
                                        </p:attrNameLst>
                                      </p:cBhvr>
                                      <p:to>
                                        <p:strVal val="visible"/>
                                      </p:to>
                                    </p:se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1040"/>
                                        </p:tgtEl>
                                        <p:attrNameLst>
                                          <p:attrName>style.visibility</p:attrName>
                                        </p:attrNameLst>
                                      </p:cBhvr>
                                      <p:to>
                                        <p:strVal val="visible"/>
                                      </p:to>
                                    </p:set>
                                    <p:animEffect transition="in" filter="fade">
                                      <p:cBhvr>
                                        <p:cTn id="30" dur="1000"/>
                                        <p:tgtEl>
                                          <p:spTgt spid="104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9"/>
                                        </p:tgtEl>
                                        <p:attrNameLst>
                                          <p:attrName>style.visibility</p:attrName>
                                        </p:attrNameLst>
                                      </p:cBhvr>
                                      <p:to>
                                        <p:strVal val="visible"/>
                                      </p:to>
                                    </p:set>
                                  </p:childTnLst>
                                </p:cTn>
                              </p:par>
                              <p:par>
                                <p:cTn id="35" presetID="10" presetClass="entr" presetSubtype="0" fill="hold" nodeType="withEffect">
                                  <p:stCondLst>
                                    <p:cond delay="0"/>
                                  </p:stCondLst>
                                  <p:childTnLst>
                                    <p:set>
                                      <p:cBhvr>
                                        <p:cTn id="36" dur="1" fill="hold">
                                          <p:stCondLst>
                                            <p:cond delay="0"/>
                                          </p:stCondLst>
                                        </p:cTn>
                                        <p:tgtEl>
                                          <p:spTgt spid="1039"/>
                                        </p:tgtEl>
                                        <p:attrNameLst>
                                          <p:attrName>style.visibility</p:attrName>
                                        </p:attrNameLst>
                                      </p:cBhvr>
                                      <p:to>
                                        <p:strVal val="visible"/>
                                      </p:to>
                                    </p:set>
                                    <p:animEffect transition="in" filter="fade">
                                      <p:cBhvr>
                                        <p:cTn id="37" dur="1000"/>
                                        <p:tgtEl>
                                          <p:spTgt spid="1039"/>
                                        </p:tgtEl>
                                      </p:cBhvr>
                                    </p:animEffect>
                                  </p:childTnLst>
                                </p:cTn>
                              </p:par>
                              <p:par>
                                <p:cTn id="38" presetID="1" presetClass="entr" presetSubtype="0" fill="hold" nodeType="withEffect">
                                  <p:stCondLst>
                                    <p:cond delay="0"/>
                                  </p:stCondLst>
                                  <p:childTnLst>
                                    <p:set>
                                      <p:cBhvr>
                                        <p:cTn id="39" dur="1" fill="hold">
                                          <p:stCondLst>
                                            <p:cond delay="0"/>
                                          </p:stCondLst>
                                        </p:cTn>
                                        <p:tgtEl>
                                          <p:spTgt spid="1010">
                                            <p:txEl>
                                              <p:pRg st="0" end="0"/>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010">
                                            <p:txEl>
                                              <p:pRg st="1" end="1"/>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010">
                                            <p:txEl>
                                              <p:pRg st="2" end="2"/>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10">
                                            <p:txEl>
                                              <p:pRg st="3" end="3"/>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0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5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Key Properties</a:t>
            </a:r>
            <a:endParaRPr/>
          </a:p>
        </p:txBody>
      </p:sp>
      <p:sp>
        <p:nvSpPr>
          <p:cNvPr id="1048" name="Google Shape;1048;p54"/>
          <p:cNvSpPr txBox="1">
            <a:spLocks noGrp="1"/>
          </p:cNvSpPr>
          <p:nvPr>
            <p:ph type="body" idx="1"/>
          </p:nvPr>
        </p:nvSpPr>
        <p:spPr>
          <a:xfrm>
            <a:off x="379875" y="1707073"/>
            <a:ext cx="3899100" cy="2157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sz="2100"/>
              <a:t>Once a vertex is marked known, its shortest path is known</a:t>
            </a:r>
            <a:endParaRPr sz="1900"/>
          </a:p>
          <a:p>
            <a:pPr marL="265176" lvl="1" indent="-159384" algn="l" rtl="0">
              <a:lnSpc>
                <a:spcPct val="90000"/>
              </a:lnSpc>
              <a:spcBef>
                <a:spcPts val="400"/>
              </a:spcBef>
              <a:spcAft>
                <a:spcPts val="0"/>
              </a:spcAft>
              <a:buSzPts val="1900"/>
              <a:buChar char="○"/>
            </a:pPr>
            <a:r>
              <a:rPr lang="en-US" sz="1900"/>
              <a:t>Can reconstruct path by following back-pointers (in edgeTo map)</a:t>
            </a:r>
            <a:endParaRPr sz="1900"/>
          </a:p>
        </p:txBody>
      </p:sp>
      <p:sp>
        <p:nvSpPr>
          <p:cNvPr id="1049" name="Google Shape;1049;p54"/>
          <p:cNvSpPr txBox="1"/>
          <p:nvPr/>
        </p:nvSpPr>
        <p:spPr>
          <a:xfrm>
            <a:off x="4279042" y="1703916"/>
            <a:ext cx="7629234" cy="4140725"/>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dijkstraShortestPath</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G</a:t>
            </a:r>
            <a:r>
              <a:rPr lang="en-US" sz="1600" b="0">
                <a:solidFill>
                  <a:schemeClr val="dk1"/>
                </a:solidFill>
                <a:latin typeface="Consolas"/>
                <a:ea typeface="Consolas"/>
                <a:cs typeface="Consolas"/>
                <a:sym typeface="Consolas"/>
              </a:rPr>
              <a:t> graph, </a:t>
            </a:r>
            <a:r>
              <a:rPr lang="en-US" sz="1600" b="0">
                <a:solidFill>
                  <a:schemeClr val="accent3"/>
                </a:solidFill>
                <a:latin typeface="Consolas"/>
                <a:ea typeface="Consolas"/>
                <a:cs typeface="Consolas"/>
                <a:sym typeface="Consolas"/>
              </a:rPr>
              <a:t>V </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 known; </a:t>
            </a:r>
            <a:r>
              <a:rPr lang="en-US" sz="1600" b="0">
                <a:solidFill>
                  <a:schemeClr val="accent3"/>
                </a:solidFill>
                <a:latin typeface="Consolas"/>
                <a:ea typeface="Consolas"/>
                <a:cs typeface="Consolas"/>
                <a:sym typeface="Consolas"/>
              </a:rPr>
              <a:t>Map</a:t>
            </a:r>
            <a:r>
              <a:rPr lang="en-US" sz="1600" b="0">
                <a:solidFill>
                  <a:schemeClr val="dk1"/>
                </a:solidFill>
                <a:latin typeface="Consolas"/>
                <a:ea typeface="Consolas"/>
                <a:cs typeface="Consolas"/>
                <a:sym typeface="Consolas"/>
              </a:rPr>
              <a:t> edgeTo, distTo;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initialize distTo with all nodes mapped to ∞, except start to 0</a:t>
            </a:r>
            <a:endParaRPr/>
          </a:p>
          <a:p>
            <a:pPr marL="0" marR="0" lvl="0" indent="0" algn="l" rtl="0">
              <a:lnSpc>
                <a:spcPct val="120000"/>
              </a:lnSpc>
              <a:spcBef>
                <a:spcPts val="0"/>
              </a:spcBef>
              <a:spcAft>
                <a:spcPts val="0"/>
              </a:spcAft>
              <a:buClr>
                <a:srgbClr val="4B2A85"/>
              </a:buClr>
              <a:buSzPts val="960"/>
              <a:buFont typeface="Noto Sans Symbols"/>
              <a:buNone/>
            </a:pP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while</a:t>
            </a:r>
            <a:r>
              <a:rPr lang="en-US" sz="1600" b="0">
                <a:solidFill>
                  <a:schemeClr val="dk1"/>
                </a:solidFill>
                <a:latin typeface="Consolas"/>
                <a:ea typeface="Consolas"/>
                <a:cs typeface="Consolas"/>
                <a:sym typeface="Consolas"/>
              </a:rPr>
              <a:t> (there are unknown vertices):</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let u be the closest unknown vertex</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known.</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(u)</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for</a:t>
            </a:r>
            <a:r>
              <a:rPr lang="en-US" sz="1600" b="0">
                <a:solidFill>
                  <a:schemeClr val="dk1"/>
                </a:solidFill>
                <a:latin typeface="Consolas"/>
                <a:ea typeface="Consolas"/>
                <a:cs typeface="Consolas"/>
                <a:sym typeface="Consolas"/>
              </a:rPr>
              <a:t> each edge (u,v) to unknown v with weight w:</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oldDist = distTo.</a:t>
            </a:r>
            <a:r>
              <a:rPr lang="en-US" sz="1600" b="1">
                <a:solidFill>
                  <a:schemeClr val="dk1"/>
                </a:solidFill>
                <a:latin typeface="Consolas"/>
                <a:ea typeface="Consolas"/>
                <a:cs typeface="Consolas"/>
                <a:sym typeface="Consolas"/>
              </a:rPr>
              <a:t>get</a:t>
            </a:r>
            <a:r>
              <a:rPr lang="en-US" sz="1600" b="0">
                <a:solidFill>
                  <a:schemeClr val="dk1"/>
                </a:solidFill>
                <a:latin typeface="Consolas"/>
                <a:ea typeface="Consolas"/>
                <a:cs typeface="Consolas"/>
                <a:sym typeface="Consolas"/>
              </a:rPr>
              <a:t>(v)      </a:t>
            </a:r>
            <a:r>
              <a:rPr lang="en-US" sz="1600" b="0">
                <a:solidFill>
                  <a:srgbClr val="6EA0C0"/>
                </a:solidFill>
                <a:latin typeface="Consolas"/>
                <a:ea typeface="Consolas"/>
                <a:cs typeface="Consolas"/>
                <a:sym typeface="Consolas"/>
              </a:rPr>
              <a:t>// previous best path to v</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newDist = distTo.</a:t>
            </a:r>
            <a:r>
              <a:rPr lang="en-US" sz="1600" b="1">
                <a:solidFill>
                  <a:schemeClr val="dk1"/>
                </a:solidFill>
                <a:latin typeface="Consolas"/>
                <a:ea typeface="Consolas"/>
                <a:cs typeface="Consolas"/>
                <a:sym typeface="Consolas"/>
              </a:rPr>
              <a:t>get</a:t>
            </a:r>
            <a:r>
              <a:rPr lang="en-US" sz="1600" b="0">
                <a:solidFill>
                  <a:schemeClr val="dk1"/>
                </a:solidFill>
                <a:latin typeface="Consolas"/>
                <a:ea typeface="Consolas"/>
                <a:cs typeface="Consolas"/>
                <a:sym typeface="Consolas"/>
              </a:rPr>
              <a:t>(u) + w  </a:t>
            </a:r>
            <a:r>
              <a:rPr lang="en-US" sz="1600" b="0">
                <a:solidFill>
                  <a:srgbClr val="6EA0C0"/>
                </a:solidFill>
                <a:latin typeface="Consolas"/>
                <a:ea typeface="Consolas"/>
                <a:cs typeface="Consolas"/>
                <a:sym typeface="Consolas"/>
              </a:rPr>
              <a:t>// what if we went through u?</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(newDist &lt; oldDist):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distTo.</a:t>
            </a:r>
            <a:r>
              <a:rPr lang="en-US" sz="1600" b="1">
                <a:solidFill>
                  <a:schemeClr val="dk1"/>
                </a:solidFill>
                <a:latin typeface="Consolas"/>
                <a:ea typeface="Consolas"/>
                <a:cs typeface="Consolas"/>
                <a:sym typeface="Consolas"/>
              </a:rPr>
              <a:t>put</a:t>
            </a:r>
            <a:r>
              <a:rPr lang="en-US" sz="1600" b="0">
                <a:solidFill>
                  <a:schemeClr val="dk1"/>
                </a:solidFill>
                <a:latin typeface="Consolas"/>
                <a:ea typeface="Consolas"/>
                <a:cs typeface="Consolas"/>
                <a:sym typeface="Consolas"/>
              </a:rPr>
              <a:t>(v, newDist)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edgeTo.</a:t>
            </a:r>
            <a:r>
              <a:rPr lang="en-US" sz="1600" b="1">
                <a:solidFill>
                  <a:schemeClr val="dk1"/>
                </a:solidFill>
                <a:latin typeface="Consolas"/>
                <a:ea typeface="Consolas"/>
                <a:cs typeface="Consolas"/>
                <a:sym typeface="Consolas"/>
              </a:rPr>
              <a:t>put</a:t>
            </a:r>
            <a:r>
              <a:rPr lang="en-US" sz="1600" b="0">
                <a:solidFill>
                  <a:schemeClr val="dk1"/>
                </a:solidFill>
                <a:latin typeface="Consolas"/>
                <a:ea typeface="Consolas"/>
                <a:cs typeface="Consolas"/>
                <a:sym typeface="Consolas"/>
              </a:rPr>
              <a:t>(v, u)</a:t>
            </a:r>
            <a:br>
              <a:rPr lang="en-US" sz="1600" b="0">
                <a:solidFill>
                  <a:schemeClr val="dk1"/>
                </a:solidFill>
                <a:latin typeface="Consolas"/>
                <a:ea typeface="Consolas"/>
                <a:cs typeface="Consolas"/>
                <a:sym typeface="Consolas"/>
              </a:rPr>
            </a:br>
            <a:endParaRPr sz="1600" b="0">
              <a:solidFill>
                <a:schemeClr val="dk1"/>
              </a:solidFill>
              <a:latin typeface="Consolas"/>
              <a:ea typeface="Consolas"/>
              <a:cs typeface="Consolas"/>
              <a:sym typeface="Consolas"/>
            </a:endParaRPr>
          </a:p>
        </p:txBody>
      </p:sp>
      <p:sp>
        <p:nvSpPr>
          <p:cNvPr id="1050" name="Google Shape;1050;p54"/>
          <p:cNvSpPr txBox="1"/>
          <p:nvPr/>
        </p:nvSpPr>
        <p:spPr>
          <a:xfrm>
            <a:off x="0" y="3161625"/>
            <a:ext cx="4279200" cy="1815300"/>
          </a:xfrm>
          <a:prstGeom prst="rect">
            <a:avLst/>
          </a:prstGeom>
          <a:noFill/>
          <a:ln>
            <a:noFill/>
          </a:ln>
        </p:spPr>
        <p:txBody>
          <a:bodyPr spcFirstLastPara="1" wrap="square" lIns="91425" tIns="91425" rIns="91425" bIns="91425" anchor="t" anchorCtr="0">
            <a:spAutoFit/>
          </a:bodyPr>
          <a:lstStyle/>
          <a:p>
            <a:pPr marL="91440" lvl="0" indent="-120650" algn="l" rtl="0">
              <a:lnSpc>
                <a:spcPct val="90000"/>
              </a:lnSpc>
              <a:spcBef>
                <a:spcPts val="1400"/>
              </a:spcBef>
              <a:spcAft>
                <a:spcPts val="0"/>
              </a:spcAft>
              <a:buClr>
                <a:schemeClr val="accent1"/>
              </a:buClr>
              <a:buSzPts val="1900"/>
              <a:buFont typeface="Quattrocento Sans"/>
              <a:buChar char=" "/>
            </a:pPr>
            <a:r>
              <a:rPr lang="en-US" sz="1900">
                <a:solidFill>
                  <a:schemeClr val="dk1"/>
                </a:solidFill>
                <a:latin typeface="Quattrocento Sans"/>
                <a:ea typeface="Quattrocento Sans"/>
                <a:cs typeface="Quattrocento Sans"/>
                <a:sym typeface="Quattrocento Sans"/>
              </a:rPr>
              <a:t>While a vertex is not known, another shorter path might be found</a:t>
            </a:r>
            <a:endParaRPr sz="1900">
              <a:solidFill>
                <a:schemeClr val="dk1"/>
              </a:solidFill>
              <a:latin typeface="Quattrocento Sans"/>
              <a:ea typeface="Quattrocento Sans"/>
              <a:cs typeface="Quattrocento Sans"/>
              <a:sym typeface="Quattrocento Sans"/>
            </a:endParaRPr>
          </a:p>
          <a:p>
            <a:pPr marL="265176" lvl="1" indent="-159384" algn="l" rtl="0">
              <a:lnSpc>
                <a:spcPct val="90000"/>
              </a:lnSpc>
              <a:spcBef>
                <a:spcPts val="400"/>
              </a:spcBef>
              <a:spcAft>
                <a:spcPts val="0"/>
              </a:spcAft>
              <a:buClr>
                <a:srgbClr val="B6A479"/>
              </a:buClr>
              <a:buSzPts val="1900"/>
              <a:buFont typeface="Quattrocento Sans"/>
              <a:buChar char="-"/>
            </a:pPr>
            <a:r>
              <a:rPr lang="en-US" sz="1900">
                <a:solidFill>
                  <a:schemeClr val="dk1"/>
                </a:solidFill>
                <a:latin typeface="Quattrocento Sans"/>
                <a:ea typeface="Quattrocento Sans"/>
                <a:cs typeface="Quattrocento Sans"/>
                <a:sym typeface="Quattrocento Sans"/>
              </a:rPr>
              <a:t>We call this update </a:t>
            </a:r>
            <a:r>
              <a:rPr lang="en-US" sz="1900" b="1">
                <a:solidFill>
                  <a:schemeClr val="accent3"/>
                </a:solidFill>
                <a:latin typeface="Quattrocento Sans"/>
                <a:ea typeface="Quattrocento Sans"/>
                <a:cs typeface="Quattrocento Sans"/>
                <a:sym typeface="Quattrocento Sans"/>
              </a:rPr>
              <a:t>relaxing</a:t>
            </a:r>
            <a:r>
              <a:rPr lang="en-US" sz="1900">
                <a:solidFill>
                  <a:schemeClr val="dk1"/>
                </a:solidFill>
                <a:latin typeface="Quattrocento Sans"/>
                <a:ea typeface="Quattrocento Sans"/>
                <a:cs typeface="Quattrocento Sans"/>
                <a:sym typeface="Quattrocento Sans"/>
              </a:rPr>
              <a:t> the distance because it only ever shortens the current best path</a:t>
            </a:r>
            <a:br>
              <a:rPr lang="en-US" sz="1900">
                <a:solidFill>
                  <a:schemeClr val="dk1"/>
                </a:solidFill>
                <a:latin typeface="Quattrocento Sans"/>
                <a:ea typeface="Quattrocento Sans"/>
                <a:cs typeface="Quattrocento Sans"/>
                <a:sym typeface="Quattrocento Sans"/>
              </a:rPr>
            </a:br>
            <a:endParaRPr sz="1900">
              <a:latin typeface="Quattrocento Sans"/>
              <a:ea typeface="Quattrocento Sans"/>
              <a:cs typeface="Quattrocento Sans"/>
              <a:sym typeface="Quattrocento Sans"/>
            </a:endParaRPr>
          </a:p>
        </p:txBody>
      </p:sp>
      <p:sp>
        <p:nvSpPr>
          <p:cNvPr id="1051" name="Google Shape;1051;p54"/>
          <p:cNvSpPr txBox="1"/>
          <p:nvPr/>
        </p:nvSpPr>
        <p:spPr>
          <a:xfrm>
            <a:off x="120750" y="4716375"/>
            <a:ext cx="4037700" cy="1815300"/>
          </a:xfrm>
          <a:prstGeom prst="rect">
            <a:avLst/>
          </a:prstGeom>
          <a:noFill/>
          <a:ln>
            <a:noFill/>
          </a:ln>
        </p:spPr>
        <p:txBody>
          <a:bodyPr spcFirstLastPara="1" wrap="square" lIns="91425" tIns="91425" rIns="91425" bIns="91425" anchor="t" anchorCtr="0">
            <a:spAutoFit/>
          </a:bodyPr>
          <a:lstStyle/>
          <a:p>
            <a:pPr marL="91440" lvl="0" indent="-120650" algn="l" rtl="0">
              <a:lnSpc>
                <a:spcPct val="90000"/>
              </a:lnSpc>
              <a:spcBef>
                <a:spcPts val="1600"/>
              </a:spcBef>
              <a:spcAft>
                <a:spcPts val="0"/>
              </a:spcAft>
              <a:buClr>
                <a:schemeClr val="accent1"/>
              </a:buClr>
              <a:buSzPts val="1900"/>
              <a:buFont typeface="Quattrocento Sans"/>
              <a:buChar char=" "/>
            </a:pPr>
            <a:r>
              <a:rPr lang="en-US" sz="1900">
                <a:solidFill>
                  <a:schemeClr val="dk1"/>
                </a:solidFill>
                <a:latin typeface="Quattrocento Sans"/>
                <a:ea typeface="Quattrocento Sans"/>
                <a:cs typeface="Quattrocento Sans"/>
                <a:sym typeface="Quattrocento Sans"/>
              </a:rPr>
              <a:t>Going through closest vertices first lets us confidently say no shorter path will be found once known</a:t>
            </a:r>
            <a:endParaRPr sz="1900">
              <a:solidFill>
                <a:schemeClr val="dk1"/>
              </a:solidFill>
              <a:latin typeface="Quattrocento Sans"/>
              <a:ea typeface="Quattrocento Sans"/>
              <a:cs typeface="Quattrocento Sans"/>
              <a:sym typeface="Quattrocento Sans"/>
            </a:endParaRPr>
          </a:p>
          <a:p>
            <a:pPr marL="265176" lvl="1" indent="-159384" algn="l" rtl="0">
              <a:lnSpc>
                <a:spcPct val="90000"/>
              </a:lnSpc>
              <a:spcBef>
                <a:spcPts val="400"/>
              </a:spcBef>
              <a:spcAft>
                <a:spcPts val="0"/>
              </a:spcAft>
              <a:buClr>
                <a:srgbClr val="B6A479"/>
              </a:buClr>
              <a:buSzPts val="1900"/>
              <a:buFont typeface="Quattrocento Sans"/>
              <a:buChar char="-"/>
            </a:pPr>
            <a:r>
              <a:rPr lang="en-US" sz="1900">
                <a:solidFill>
                  <a:schemeClr val="dk1"/>
                </a:solidFill>
                <a:latin typeface="Quattrocento Sans"/>
                <a:ea typeface="Quattrocento Sans"/>
                <a:cs typeface="Quattrocento Sans"/>
                <a:sym typeface="Quattrocento Sans"/>
              </a:rPr>
              <a:t>Because not possible to find a shorter path that uses a farther vertex we’ll consider later</a:t>
            </a:r>
            <a:endParaRPr sz="1900">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0"/>
                                        </p:tgtEl>
                                        <p:attrNameLst>
                                          <p:attrName>style.visibility</p:attrName>
                                        </p:attrNameLst>
                                      </p:cBhvr>
                                      <p:to>
                                        <p:strVal val="visible"/>
                                      </p:to>
                                    </p:set>
                                    <p:animEffect transition="in" filter="fade">
                                      <p:cBhvr>
                                        <p:cTn id="7" dur="1000"/>
                                        <p:tgtEl>
                                          <p:spTgt spid="1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1"/>
                                        </p:tgtEl>
                                        <p:attrNameLst>
                                          <p:attrName>style.visibility</p:attrName>
                                        </p:attrNameLst>
                                      </p:cBhvr>
                                      <p:to>
                                        <p:strVal val="visible"/>
                                      </p:to>
                                    </p:set>
                                    <p:animEffect transition="in" filter="fade">
                                      <p:cBhvr>
                                        <p:cTn id="12" dur="1000"/>
                                        <p:tgtEl>
                                          <p:spTgt spid="1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Runtime</a:t>
            </a:r>
            <a:endParaRPr/>
          </a:p>
        </p:txBody>
      </p:sp>
      <p:sp>
        <p:nvSpPr>
          <p:cNvPr id="485" name="Google Shape;485;p32"/>
          <p:cNvSpPr txBox="1"/>
          <p:nvPr/>
        </p:nvSpPr>
        <p:spPr>
          <a:xfrm>
            <a:off x="4279042" y="1322916"/>
            <a:ext cx="7629300" cy="41406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dijkstraShortestPath</a:t>
            </a:r>
            <a:r>
              <a:rPr lang="en-US" sz="1600" b="0">
                <a:solidFill>
                  <a:schemeClr val="dk1"/>
                </a:solidFill>
                <a:latin typeface="Consolas"/>
                <a:ea typeface="Consolas"/>
                <a:cs typeface="Consolas"/>
                <a:sym typeface="Consolas"/>
              </a:rPr>
              <a:t>(</a:t>
            </a:r>
            <a:r>
              <a:rPr lang="en-US" sz="1600" b="1">
                <a:solidFill>
                  <a:srgbClr val="4B2A85"/>
                </a:solidFill>
                <a:latin typeface="Consolas"/>
                <a:ea typeface="Consolas"/>
                <a:cs typeface="Consolas"/>
                <a:sym typeface="Consolas"/>
              </a:rPr>
              <a:t>G</a:t>
            </a:r>
            <a:r>
              <a:rPr lang="en-US" sz="1600" b="0">
                <a:solidFill>
                  <a:schemeClr val="dk1"/>
                </a:solidFill>
                <a:latin typeface="Consolas"/>
                <a:ea typeface="Consolas"/>
                <a:cs typeface="Consolas"/>
                <a:sym typeface="Consolas"/>
              </a:rPr>
              <a:t> graph, </a:t>
            </a:r>
            <a:r>
              <a:rPr lang="en-US" sz="1600" b="1">
                <a:solidFill>
                  <a:srgbClr val="4B2A85"/>
                </a:solidFill>
                <a:latin typeface="Consolas"/>
                <a:ea typeface="Consolas"/>
                <a:cs typeface="Consolas"/>
                <a:sym typeface="Consolas"/>
              </a:rPr>
              <a:t>V </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1">
                <a:solidFill>
                  <a:srgbClr val="4B2A85"/>
                </a:solidFill>
                <a:latin typeface="Consolas"/>
                <a:ea typeface="Consolas"/>
                <a:cs typeface="Consolas"/>
                <a:sym typeface="Consolas"/>
              </a:rPr>
              <a:t>Set </a:t>
            </a:r>
            <a:r>
              <a:rPr lang="en-US" sz="1600" b="0">
                <a:solidFill>
                  <a:schemeClr val="dk1"/>
                </a:solidFill>
                <a:latin typeface="Consolas"/>
                <a:ea typeface="Consolas"/>
                <a:cs typeface="Consolas"/>
                <a:sym typeface="Consolas"/>
              </a:rPr>
              <a:t>known; </a:t>
            </a:r>
            <a:r>
              <a:rPr lang="en-US" sz="1600" b="1">
                <a:solidFill>
                  <a:srgbClr val="4B2A85"/>
                </a:solidFill>
                <a:latin typeface="Consolas"/>
                <a:ea typeface="Consolas"/>
                <a:cs typeface="Consolas"/>
                <a:sym typeface="Consolas"/>
              </a:rPr>
              <a:t>Map </a:t>
            </a:r>
            <a:r>
              <a:rPr lang="en-US" sz="1600" b="0">
                <a:solidFill>
                  <a:schemeClr val="dk1"/>
                </a:solidFill>
                <a:latin typeface="Consolas"/>
                <a:ea typeface="Consolas"/>
                <a:cs typeface="Consolas"/>
                <a:sym typeface="Consolas"/>
              </a:rPr>
              <a:t>edgeTo, distTo;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initialize distTo with all nodes mapped to ∞, except start to 0</a:t>
            </a:r>
            <a:endParaRPr/>
          </a:p>
          <a:p>
            <a:pPr marL="0" marR="0" lvl="0" indent="0" algn="l" rtl="0">
              <a:lnSpc>
                <a:spcPct val="120000"/>
              </a:lnSpc>
              <a:spcBef>
                <a:spcPts val="0"/>
              </a:spcBef>
              <a:spcAft>
                <a:spcPts val="0"/>
              </a:spcAft>
              <a:buClr>
                <a:srgbClr val="4B2A85"/>
              </a:buClr>
              <a:buSzPts val="960"/>
              <a:buFont typeface="Noto Sans Symbols"/>
              <a:buNone/>
            </a:pP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while</a:t>
            </a:r>
            <a:r>
              <a:rPr lang="en-US" sz="1600" b="0">
                <a:solidFill>
                  <a:schemeClr val="dk1"/>
                </a:solidFill>
                <a:latin typeface="Consolas"/>
                <a:ea typeface="Consolas"/>
                <a:cs typeface="Consolas"/>
                <a:sym typeface="Consolas"/>
              </a:rPr>
              <a:t> (there are unknown vertices):</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let u be the closest unknown vertex</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known.</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(u)</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for</a:t>
            </a:r>
            <a:r>
              <a:rPr lang="en-US" sz="1600" b="0">
                <a:solidFill>
                  <a:schemeClr val="dk1"/>
                </a:solidFill>
                <a:latin typeface="Consolas"/>
                <a:ea typeface="Consolas"/>
                <a:cs typeface="Consolas"/>
                <a:sym typeface="Consolas"/>
              </a:rPr>
              <a:t> each edge (u,v) to unknown v with weight w:</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oldDist = distTo.</a:t>
            </a:r>
            <a:r>
              <a:rPr lang="en-US" sz="1600" b="1">
                <a:solidFill>
                  <a:schemeClr val="dk1"/>
                </a:solidFill>
                <a:latin typeface="Consolas"/>
                <a:ea typeface="Consolas"/>
                <a:cs typeface="Consolas"/>
                <a:sym typeface="Consolas"/>
              </a:rPr>
              <a:t>get</a:t>
            </a:r>
            <a:r>
              <a:rPr lang="en-US" sz="1600" b="0">
                <a:solidFill>
                  <a:schemeClr val="dk1"/>
                </a:solidFill>
                <a:latin typeface="Consolas"/>
                <a:ea typeface="Consolas"/>
                <a:cs typeface="Consolas"/>
                <a:sym typeface="Consolas"/>
              </a:rPr>
              <a:t>(v)      </a:t>
            </a:r>
            <a:r>
              <a:rPr lang="en-US" sz="1600" b="0">
                <a:solidFill>
                  <a:srgbClr val="6EA0C0"/>
                </a:solidFill>
                <a:latin typeface="Consolas"/>
                <a:ea typeface="Consolas"/>
                <a:cs typeface="Consolas"/>
                <a:sym typeface="Consolas"/>
              </a:rPr>
              <a:t>// previous best path to v</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newDist = distTo.</a:t>
            </a:r>
            <a:r>
              <a:rPr lang="en-US" sz="1600" b="1">
                <a:solidFill>
                  <a:schemeClr val="dk1"/>
                </a:solidFill>
                <a:latin typeface="Consolas"/>
                <a:ea typeface="Consolas"/>
                <a:cs typeface="Consolas"/>
                <a:sym typeface="Consolas"/>
              </a:rPr>
              <a:t>get</a:t>
            </a:r>
            <a:r>
              <a:rPr lang="en-US" sz="1600" b="0">
                <a:solidFill>
                  <a:schemeClr val="dk1"/>
                </a:solidFill>
                <a:latin typeface="Consolas"/>
                <a:ea typeface="Consolas"/>
                <a:cs typeface="Consolas"/>
                <a:sym typeface="Consolas"/>
              </a:rPr>
              <a:t>(u) + w  </a:t>
            </a:r>
            <a:r>
              <a:rPr lang="en-US" sz="1600" b="0">
                <a:solidFill>
                  <a:srgbClr val="6EA0C0"/>
                </a:solidFill>
                <a:latin typeface="Consolas"/>
                <a:ea typeface="Consolas"/>
                <a:cs typeface="Consolas"/>
                <a:sym typeface="Consolas"/>
              </a:rPr>
              <a:t>// what if we went through u?</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(newDist &lt; oldDist):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distTo.</a:t>
            </a:r>
            <a:r>
              <a:rPr lang="en-US" sz="1600" b="1">
                <a:solidFill>
                  <a:schemeClr val="dk1"/>
                </a:solidFill>
                <a:latin typeface="Consolas"/>
                <a:ea typeface="Consolas"/>
                <a:cs typeface="Consolas"/>
                <a:sym typeface="Consolas"/>
              </a:rPr>
              <a:t>put</a:t>
            </a:r>
            <a:r>
              <a:rPr lang="en-US" sz="1600" b="0">
                <a:solidFill>
                  <a:schemeClr val="dk1"/>
                </a:solidFill>
                <a:latin typeface="Consolas"/>
                <a:ea typeface="Consolas"/>
                <a:cs typeface="Consolas"/>
                <a:sym typeface="Consolas"/>
              </a:rPr>
              <a:t>(v, newDist)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edgeTo.</a:t>
            </a:r>
            <a:r>
              <a:rPr lang="en-US" sz="1600" b="1">
                <a:solidFill>
                  <a:schemeClr val="dk1"/>
                </a:solidFill>
                <a:latin typeface="Consolas"/>
                <a:ea typeface="Consolas"/>
                <a:cs typeface="Consolas"/>
                <a:sym typeface="Consolas"/>
              </a:rPr>
              <a:t>put</a:t>
            </a:r>
            <a:r>
              <a:rPr lang="en-US" sz="1600" b="0">
                <a:solidFill>
                  <a:schemeClr val="dk1"/>
                </a:solidFill>
                <a:latin typeface="Consolas"/>
                <a:ea typeface="Consolas"/>
                <a:cs typeface="Consolas"/>
                <a:sym typeface="Consolas"/>
              </a:rPr>
              <a:t>(v, u)</a:t>
            </a:r>
            <a:br>
              <a:rPr lang="en-US" sz="1600" b="0">
                <a:solidFill>
                  <a:schemeClr val="dk1"/>
                </a:solidFill>
                <a:latin typeface="Consolas"/>
                <a:ea typeface="Consolas"/>
                <a:cs typeface="Consolas"/>
                <a:sym typeface="Consolas"/>
              </a:rPr>
            </a:br>
            <a:endParaRPr sz="1600" b="0">
              <a:solidFill>
                <a:schemeClr val="dk1"/>
              </a:solidFill>
              <a:latin typeface="Consolas"/>
              <a:ea typeface="Consolas"/>
              <a:cs typeface="Consolas"/>
              <a:sym typeface="Consolas"/>
            </a:endParaRPr>
          </a:p>
        </p:txBody>
      </p:sp>
      <p:sp>
        <p:nvSpPr>
          <p:cNvPr id="486" name="Google Shape;486;p32"/>
          <p:cNvSpPr/>
          <p:nvPr/>
        </p:nvSpPr>
        <p:spPr>
          <a:xfrm>
            <a:off x="3227300" y="1478125"/>
            <a:ext cx="831000" cy="422700"/>
          </a:xfrm>
          <a:prstGeom prst="wedgeRectCallout">
            <a:avLst>
              <a:gd name="adj1" fmla="val 110806"/>
              <a:gd name="adj2" fmla="val 100692"/>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O(|V|)</a:t>
            </a:r>
            <a:endParaRPr/>
          </a:p>
        </p:txBody>
      </p:sp>
      <p:sp>
        <p:nvSpPr>
          <p:cNvPr id="487" name="Google Shape;487;p32"/>
          <p:cNvSpPr/>
          <p:nvPr/>
        </p:nvSpPr>
        <p:spPr>
          <a:xfrm>
            <a:off x="2206150" y="2071750"/>
            <a:ext cx="1852200" cy="422700"/>
          </a:xfrm>
          <a:prstGeom prst="wedgeRectCallout">
            <a:avLst>
              <a:gd name="adj1" fmla="val 77959"/>
              <a:gd name="adj2" fmla="val 97451"/>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come back…</a:t>
            </a:r>
            <a:endParaRPr/>
          </a:p>
        </p:txBody>
      </p:sp>
      <p:sp>
        <p:nvSpPr>
          <p:cNvPr id="488" name="Google Shape;488;p32"/>
          <p:cNvSpPr/>
          <p:nvPr/>
        </p:nvSpPr>
        <p:spPr>
          <a:xfrm>
            <a:off x="970700" y="2589725"/>
            <a:ext cx="2370000" cy="634800"/>
          </a:xfrm>
          <a:prstGeom prst="wedgeRectCallout">
            <a:avLst>
              <a:gd name="adj1" fmla="val 111706"/>
              <a:gd name="adj2" fmla="val 20207"/>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How do we find this??</a:t>
            </a:r>
            <a:endParaRPr/>
          </a:p>
        </p:txBody>
      </p:sp>
      <p:sp>
        <p:nvSpPr>
          <p:cNvPr id="489" name="Google Shape;489;p32"/>
          <p:cNvSpPr/>
          <p:nvPr/>
        </p:nvSpPr>
        <p:spPr>
          <a:xfrm>
            <a:off x="2029675" y="3319800"/>
            <a:ext cx="1791300" cy="320700"/>
          </a:xfrm>
          <a:prstGeom prst="wedgeRectCallout">
            <a:avLst>
              <a:gd name="adj1" fmla="val 100488"/>
              <a:gd name="adj2" fmla="val -57069"/>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O(1) for HashSet</a:t>
            </a:r>
            <a:endParaRPr/>
          </a:p>
        </p:txBody>
      </p:sp>
      <p:sp>
        <p:nvSpPr>
          <p:cNvPr id="490" name="Google Shape;490;p32"/>
          <p:cNvSpPr/>
          <p:nvPr/>
        </p:nvSpPr>
        <p:spPr>
          <a:xfrm>
            <a:off x="1638850" y="3811425"/>
            <a:ext cx="2057100" cy="422700"/>
          </a:xfrm>
          <a:prstGeom prst="wedgeRectCallout">
            <a:avLst>
              <a:gd name="adj1" fmla="val 105445"/>
              <a:gd name="adj2" fmla="val -100248"/>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O(|E|) worst case</a:t>
            </a:r>
            <a:endParaRPr/>
          </a:p>
        </p:txBody>
      </p:sp>
      <p:grpSp>
        <p:nvGrpSpPr>
          <p:cNvPr id="491" name="Google Shape;491;p32"/>
          <p:cNvGrpSpPr/>
          <p:nvPr/>
        </p:nvGrpSpPr>
        <p:grpSpPr>
          <a:xfrm>
            <a:off x="1863175" y="4405050"/>
            <a:ext cx="3452574" cy="719210"/>
            <a:chOff x="1863175" y="4786050"/>
            <a:chExt cx="3452574" cy="719210"/>
          </a:xfrm>
        </p:grpSpPr>
        <p:sp>
          <p:nvSpPr>
            <p:cNvPr id="492" name="Google Shape;492;p32"/>
            <p:cNvSpPr/>
            <p:nvPr/>
          </p:nvSpPr>
          <p:spPr>
            <a:xfrm>
              <a:off x="1863175" y="4786050"/>
              <a:ext cx="2124300" cy="320700"/>
            </a:xfrm>
            <a:prstGeom prst="wedgeRectCallout">
              <a:avLst>
                <a:gd name="adj1" fmla="val 98484"/>
                <a:gd name="adj2" fmla="val -178329"/>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O(1) for HashMap</a:t>
              </a:r>
              <a:endParaRPr/>
            </a:p>
          </p:txBody>
        </p:sp>
        <p:sp>
          <p:nvSpPr>
            <p:cNvPr id="493" name="Google Shape;493;p32"/>
            <p:cNvSpPr/>
            <p:nvPr/>
          </p:nvSpPr>
          <p:spPr>
            <a:xfrm rot="6315809">
              <a:off x="4471523" y="4461279"/>
              <a:ext cx="180051" cy="1514662"/>
            </a:xfrm>
            <a:prstGeom prst="triangle">
              <a:avLst>
                <a:gd name="adj" fmla="val 0"/>
              </a:avLst>
            </a:prstGeom>
            <a:solidFill>
              <a:srgbClr val="A48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32"/>
          <p:cNvSpPr txBox="1"/>
          <p:nvPr/>
        </p:nvSpPr>
        <p:spPr>
          <a:xfrm>
            <a:off x="302275" y="5551100"/>
            <a:ext cx="9672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Quattrocento Sans"/>
                <a:ea typeface="Quattrocento Sans"/>
                <a:cs typeface="Quattrocento Sans"/>
                <a:sym typeface="Quattrocento Sans"/>
              </a:rPr>
              <a:t>We can use an optimized structure that will tell us the “minimum” distance vertex, and let us “update distance” as we go…</a:t>
            </a:r>
            <a:endParaRPr sz="1700">
              <a:latin typeface="Quattrocento Sans"/>
              <a:ea typeface="Quattrocento Sans"/>
              <a:cs typeface="Quattrocento Sans"/>
              <a:sym typeface="Quattrocento Sans"/>
            </a:endParaRPr>
          </a:p>
        </p:txBody>
      </p:sp>
      <p:sp>
        <p:nvSpPr>
          <p:cNvPr id="495" name="Google Shape;495;p32"/>
          <p:cNvSpPr txBox="1"/>
          <p:nvPr/>
        </p:nvSpPr>
        <p:spPr>
          <a:xfrm>
            <a:off x="1176800" y="6144725"/>
            <a:ext cx="9672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Quattrocento Sans"/>
                <a:ea typeface="Quattrocento Sans"/>
                <a:cs typeface="Quattrocento Sans"/>
                <a:sym typeface="Quattrocento Sans"/>
              </a:rPr>
              <a:t>Use a </a:t>
            </a:r>
            <a:r>
              <a:rPr lang="en-US" sz="1700" b="1">
                <a:latin typeface="Quattrocento Sans"/>
                <a:ea typeface="Quattrocento Sans"/>
                <a:cs typeface="Quattrocento Sans"/>
                <a:sym typeface="Quattrocento Sans"/>
              </a:rPr>
              <a:t>HeapMinPriorityQueue</a:t>
            </a:r>
            <a:r>
              <a:rPr lang="en-US" sz="1700">
                <a:latin typeface="Quattrocento Sans"/>
                <a:ea typeface="Quattrocento Sans"/>
                <a:cs typeface="Quattrocento Sans"/>
                <a:sym typeface="Quattrocento Sans"/>
              </a:rPr>
              <a:t>! (like the one from P3)</a:t>
            </a:r>
            <a:endParaRPr sz="1700">
              <a:latin typeface="Quattrocento Sans"/>
              <a:ea typeface="Quattrocento Sans"/>
              <a:cs typeface="Quattrocento Sans"/>
              <a:sym typeface="Quattrocento Sans"/>
            </a:endParaRPr>
          </a:p>
        </p:txBody>
      </p:sp>
      <p:sp>
        <p:nvSpPr>
          <p:cNvPr id="496" name="Google Shape;496;p32"/>
          <p:cNvSpPr/>
          <p:nvPr/>
        </p:nvSpPr>
        <p:spPr>
          <a:xfrm>
            <a:off x="9544800" y="0"/>
            <a:ext cx="2647200" cy="1696500"/>
          </a:xfrm>
          <a:prstGeom prst="star5">
            <a:avLst>
              <a:gd name="adj" fmla="val 19098"/>
              <a:gd name="hf" fmla="val 105146"/>
              <a:gd name="vf" fmla="val 110557"/>
            </a:avLst>
          </a:prstGeom>
          <a:solidFill>
            <a:srgbClr val="4B2A8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chemeClr val="lt1"/>
                </a:solidFill>
              </a:rPr>
              <a:t>Important for P4!</a:t>
            </a:r>
            <a:endParaRPr b="1">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96"/>
                                        </p:tgtEl>
                                        <p:attrNameLst>
                                          <p:attrName>style.visibility</p:attrName>
                                        </p:attrNameLst>
                                      </p:cBhvr>
                                      <p:to>
                                        <p:strVal val="visible"/>
                                      </p:to>
                                    </p:set>
                                    <p:anim calcmode="lin" valueType="num">
                                      <p:cBhvr additive="base">
                                        <p:cTn id="39" dur="1000"/>
                                        <p:tgtEl>
                                          <p:spTgt spid="4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Runtime</a:t>
            </a:r>
            <a:endParaRPr/>
          </a:p>
        </p:txBody>
      </p:sp>
      <p:sp>
        <p:nvSpPr>
          <p:cNvPr id="504" name="Google Shape;504;p33"/>
          <p:cNvSpPr txBox="1"/>
          <p:nvPr/>
        </p:nvSpPr>
        <p:spPr>
          <a:xfrm>
            <a:off x="4279042" y="1322916"/>
            <a:ext cx="7629300" cy="41406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dijkstraShortestPath</a:t>
            </a:r>
            <a:r>
              <a:rPr lang="en-US" sz="1600" b="0">
                <a:solidFill>
                  <a:schemeClr val="dk1"/>
                </a:solidFill>
                <a:latin typeface="Consolas"/>
                <a:ea typeface="Consolas"/>
                <a:cs typeface="Consolas"/>
                <a:sym typeface="Consolas"/>
              </a:rPr>
              <a:t>(</a:t>
            </a:r>
            <a:r>
              <a:rPr lang="en-US" sz="1600" b="1">
                <a:solidFill>
                  <a:srgbClr val="4B2A85"/>
                </a:solidFill>
                <a:latin typeface="Consolas"/>
                <a:ea typeface="Consolas"/>
                <a:cs typeface="Consolas"/>
                <a:sym typeface="Consolas"/>
              </a:rPr>
              <a:t>G</a:t>
            </a:r>
            <a:r>
              <a:rPr lang="en-US" sz="1600" b="0">
                <a:solidFill>
                  <a:schemeClr val="dk1"/>
                </a:solidFill>
                <a:latin typeface="Consolas"/>
                <a:ea typeface="Consolas"/>
                <a:cs typeface="Consolas"/>
                <a:sym typeface="Consolas"/>
              </a:rPr>
              <a:t> graph, </a:t>
            </a:r>
            <a:r>
              <a:rPr lang="en-US" sz="1600" b="1">
                <a:solidFill>
                  <a:srgbClr val="4B2A85"/>
                </a:solidFill>
                <a:latin typeface="Consolas"/>
                <a:ea typeface="Consolas"/>
                <a:cs typeface="Consolas"/>
                <a:sym typeface="Consolas"/>
              </a:rPr>
              <a:t>V </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1">
                <a:solidFill>
                  <a:srgbClr val="4B2A85"/>
                </a:solidFill>
                <a:latin typeface="Consolas"/>
                <a:ea typeface="Consolas"/>
                <a:cs typeface="Consolas"/>
                <a:sym typeface="Consolas"/>
              </a:rPr>
              <a:t>Set </a:t>
            </a:r>
            <a:r>
              <a:rPr lang="en-US" sz="1600" b="0">
                <a:solidFill>
                  <a:schemeClr val="dk1"/>
                </a:solidFill>
                <a:latin typeface="Consolas"/>
                <a:ea typeface="Consolas"/>
                <a:cs typeface="Consolas"/>
                <a:sym typeface="Consolas"/>
              </a:rPr>
              <a:t>known; </a:t>
            </a:r>
            <a:r>
              <a:rPr lang="en-US" sz="1600" b="1">
                <a:solidFill>
                  <a:srgbClr val="4B2A85"/>
                </a:solidFill>
                <a:latin typeface="Consolas"/>
                <a:ea typeface="Consolas"/>
                <a:cs typeface="Consolas"/>
                <a:sym typeface="Consolas"/>
              </a:rPr>
              <a:t>Map </a:t>
            </a:r>
            <a:r>
              <a:rPr lang="en-US" sz="1600" b="0">
                <a:solidFill>
                  <a:schemeClr val="dk1"/>
                </a:solidFill>
                <a:latin typeface="Consolas"/>
                <a:ea typeface="Consolas"/>
                <a:cs typeface="Consolas"/>
                <a:sym typeface="Consolas"/>
              </a:rPr>
              <a:t>edgeTo, distTo;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initialize distTo with all nodes mapped to ∞, except start to 0</a:t>
            </a:r>
            <a:endParaRPr/>
          </a:p>
          <a:p>
            <a:pPr marL="0" marR="0" lvl="0" indent="0" algn="l" rtl="0">
              <a:lnSpc>
                <a:spcPct val="120000"/>
              </a:lnSpc>
              <a:spcBef>
                <a:spcPts val="0"/>
              </a:spcBef>
              <a:spcAft>
                <a:spcPts val="0"/>
              </a:spcAft>
              <a:buClr>
                <a:srgbClr val="4B2A85"/>
              </a:buClr>
              <a:buSzPts val="960"/>
              <a:buFont typeface="Noto Sans Symbols"/>
              <a:buNone/>
            </a:pP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while</a:t>
            </a:r>
            <a:r>
              <a:rPr lang="en-US" sz="1600" b="0">
                <a:solidFill>
                  <a:schemeClr val="dk1"/>
                </a:solidFill>
                <a:latin typeface="Consolas"/>
                <a:ea typeface="Consolas"/>
                <a:cs typeface="Consolas"/>
                <a:sym typeface="Consolas"/>
              </a:rPr>
              <a:t> (there are unknown vertices):</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let u be the closest unknown vertex</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known.</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(u)</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for</a:t>
            </a:r>
            <a:r>
              <a:rPr lang="en-US" sz="1600" b="0">
                <a:solidFill>
                  <a:schemeClr val="dk1"/>
                </a:solidFill>
                <a:latin typeface="Consolas"/>
                <a:ea typeface="Consolas"/>
                <a:cs typeface="Consolas"/>
                <a:sym typeface="Consolas"/>
              </a:rPr>
              <a:t> each edge (u,v) to unknown v with weight w:</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oldDist = distTo.</a:t>
            </a:r>
            <a:r>
              <a:rPr lang="en-US" sz="1600" b="1">
                <a:solidFill>
                  <a:schemeClr val="dk1"/>
                </a:solidFill>
                <a:latin typeface="Consolas"/>
                <a:ea typeface="Consolas"/>
                <a:cs typeface="Consolas"/>
                <a:sym typeface="Consolas"/>
              </a:rPr>
              <a:t>get</a:t>
            </a:r>
            <a:r>
              <a:rPr lang="en-US" sz="1600" b="0">
                <a:solidFill>
                  <a:schemeClr val="dk1"/>
                </a:solidFill>
                <a:latin typeface="Consolas"/>
                <a:ea typeface="Consolas"/>
                <a:cs typeface="Consolas"/>
                <a:sym typeface="Consolas"/>
              </a:rPr>
              <a:t>(v)      </a:t>
            </a:r>
            <a:r>
              <a:rPr lang="en-US" sz="1600" b="0">
                <a:solidFill>
                  <a:srgbClr val="6EA0C0"/>
                </a:solidFill>
                <a:latin typeface="Consolas"/>
                <a:ea typeface="Consolas"/>
                <a:cs typeface="Consolas"/>
                <a:sym typeface="Consolas"/>
              </a:rPr>
              <a:t>// previous best path to v</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newDist = distTo.</a:t>
            </a:r>
            <a:r>
              <a:rPr lang="en-US" sz="1600" b="1">
                <a:solidFill>
                  <a:schemeClr val="dk1"/>
                </a:solidFill>
                <a:latin typeface="Consolas"/>
                <a:ea typeface="Consolas"/>
                <a:cs typeface="Consolas"/>
                <a:sym typeface="Consolas"/>
              </a:rPr>
              <a:t>get</a:t>
            </a:r>
            <a:r>
              <a:rPr lang="en-US" sz="1600" b="0">
                <a:solidFill>
                  <a:schemeClr val="dk1"/>
                </a:solidFill>
                <a:latin typeface="Consolas"/>
                <a:ea typeface="Consolas"/>
                <a:cs typeface="Consolas"/>
                <a:sym typeface="Consolas"/>
              </a:rPr>
              <a:t>(u) + w  </a:t>
            </a:r>
            <a:r>
              <a:rPr lang="en-US" sz="1600" b="0">
                <a:solidFill>
                  <a:srgbClr val="6EA0C0"/>
                </a:solidFill>
                <a:latin typeface="Consolas"/>
                <a:ea typeface="Consolas"/>
                <a:cs typeface="Consolas"/>
                <a:sym typeface="Consolas"/>
              </a:rPr>
              <a:t>// what if we went through u?</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(newDist &lt; oldDist):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distTo.</a:t>
            </a:r>
            <a:r>
              <a:rPr lang="en-US" sz="1600" b="1">
                <a:solidFill>
                  <a:schemeClr val="dk1"/>
                </a:solidFill>
                <a:latin typeface="Consolas"/>
                <a:ea typeface="Consolas"/>
                <a:cs typeface="Consolas"/>
                <a:sym typeface="Consolas"/>
              </a:rPr>
              <a:t>put</a:t>
            </a:r>
            <a:r>
              <a:rPr lang="en-US" sz="1600" b="0">
                <a:solidFill>
                  <a:schemeClr val="dk1"/>
                </a:solidFill>
                <a:latin typeface="Consolas"/>
                <a:ea typeface="Consolas"/>
                <a:cs typeface="Consolas"/>
                <a:sym typeface="Consolas"/>
              </a:rPr>
              <a:t>(v, newDist)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edgeTo.</a:t>
            </a:r>
            <a:r>
              <a:rPr lang="en-US" sz="1600" b="1">
                <a:solidFill>
                  <a:schemeClr val="dk1"/>
                </a:solidFill>
                <a:latin typeface="Consolas"/>
                <a:ea typeface="Consolas"/>
                <a:cs typeface="Consolas"/>
                <a:sym typeface="Consolas"/>
              </a:rPr>
              <a:t>put</a:t>
            </a:r>
            <a:r>
              <a:rPr lang="en-US" sz="1600" b="0">
                <a:solidFill>
                  <a:schemeClr val="dk1"/>
                </a:solidFill>
                <a:latin typeface="Consolas"/>
                <a:ea typeface="Consolas"/>
                <a:cs typeface="Consolas"/>
                <a:sym typeface="Consolas"/>
              </a:rPr>
              <a:t>(v, u)</a:t>
            </a: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update distance in list of unknown vertices</a:t>
            </a:r>
            <a:br>
              <a:rPr lang="en-US" sz="1600" b="0">
                <a:solidFill>
                  <a:schemeClr val="dk1"/>
                </a:solidFill>
                <a:latin typeface="Consolas"/>
                <a:ea typeface="Consolas"/>
                <a:cs typeface="Consolas"/>
                <a:sym typeface="Consolas"/>
              </a:rPr>
            </a:br>
            <a:endParaRPr sz="1600" b="0">
              <a:solidFill>
                <a:schemeClr val="dk1"/>
              </a:solidFill>
              <a:latin typeface="Consolas"/>
              <a:ea typeface="Consolas"/>
              <a:cs typeface="Consolas"/>
              <a:sym typeface="Consolas"/>
            </a:endParaRPr>
          </a:p>
        </p:txBody>
      </p:sp>
      <p:sp>
        <p:nvSpPr>
          <p:cNvPr id="505" name="Google Shape;505;p33"/>
          <p:cNvSpPr/>
          <p:nvPr/>
        </p:nvSpPr>
        <p:spPr>
          <a:xfrm>
            <a:off x="3227300" y="1478125"/>
            <a:ext cx="831000" cy="422700"/>
          </a:xfrm>
          <a:prstGeom prst="wedgeRectCallout">
            <a:avLst>
              <a:gd name="adj1" fmla="val 110806"/>
              <a:gd name="adj2" fmla="val 100692"/>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O(|V|)</a:t>
            </a:r>
            <a:endParaRPr/>
          </a:p>
        </p:txBody>
      </p:sp>
      <p:sp>
        <p:nvSpPr>
          <p:cNvPr id="506" name="Google Shape;506;p33"/>
          <p:cNvSpPr/>
          <p:nvPr/>
        </p:nvSpPr>
        <p:spPr>
          <a:xfrm>
            <a:off x="3227350" y="2071750"/>
            <a:ext cx="831000" cy="422700"/>
          </a:xfrm>
          <a:prstGeom prst="wedgeRectCallout">
            <a:avLst>
              <a:gd name="adj1" fmla="val 107265"/>
              <a:gd name="adj2" fmla="val 99509"/>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O(|V|)</a:t>
            </a:r>
            <a:endParaRPr/>
          </a:p>
        </p:txBody>
      </p:sp>
      <p:sp>
        <p:nvSpPr>
          <p:cNvPr id="507" name="Google Shape;507;p33"/>
          <p:cNvSpPr/>
          <p:nvPr/>
        </p:nvSpPr>
        <p:spPr>
          <a:xfrm>
            <a:off x="2029675" y="2589725"/>
            <a:ext cx="1311000" cy="320700"/>
          </a:xfrm>
          <a:prstGeom prst="wedgeRectCallout">
            <a:avLst>
              <a:gd name="adj1" fmla="val 158974"/>
              <a:gd name="adj2" fmla="val 64094"/>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O(log|V|)</a:t>
            </a:r>
            <a:endParaRPr/>
          </a:p>
        </p:txBody>
      </p:sp>
      <p:sp>
        <p:nvSpPr>
          <p:cNvPr id="508" name="Google Shape;508;p33"/>
          <p:cNvSpPr/>
          <p:nvPr/>
        </p:nvSpPr>
        <p:spPr>
          <a:xfrm>
            <a:off x="2686950" y="3811425"/>
            <a:ext cx="1008900" cy="422700"/>
          </a:xfrm>
          <a:prstGeom prst="wedgeRectCallout">
            <a:avLst>
              <a:gd name="adj1" fmla="val 156401"/>
              <a:gd name="adj2" fmla="val -117382"/>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O(|E|) </a:t>
            </a:r>
            <a:endParaRPr/>
          </a:p>
        </p:txBody>
      </p:sp>
      <p:sp>
        <p:nvSpPr>
          <p:cNvPr id="509" name="Google Shape;509;p33"/>
          <p:cNvSpPr/>
          <p:nvPr/>
        </p:nvSpPr>
        <p:spPr>
          <a:xfrm>
            <a:off x="1863175" y="4405050"/>
            <a:ext cx="2124300" cy="320700"/>
          </a:xfrm>
          <a:prstGeom prst="wedgeRectCallout">
            <a:avLst>
              <a:gd name="adj1" fmla="val 108150"/>
              <a:gd name="adj2" fmla="val 220681"/>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O(log|V|)</a:t>
            </a:r>
            <a:endParaRPr/>
          </a:p>
        </p:txBody>
      </p:sp>
      <p:sp>
        <p:nvSpPr>
          <p:cNvPr id="510" name="Google Shape;510;p33"/>
          <p:cNvSpPr txBox="1"/>
          <p:nvPr/>
        </p:nvSpPr>
        <p:spPr>
          <a:xfrm>
            <a:off x="2029675" y="5870175"/>
            <a:ext cx="4687800" cy="492600"/>
          </a:xfrm>
          <a:prstGeom prst="rect">
            <a:avLst/>
          </a:prstGeom>
          <a:solidFill>
            <a:srgbClr val="E6DAFF"/>
          </a:solidFill>
          <a:ln w="19050" cap="flat" cmpd="sng">
            <a:solidFill>
              <a:srgbClr val="4B2A85"/>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Final runtime: </a:t>
            </a:r>
            <a:r>
              <a:rPr lang="en-US" sz="2000">
                <a:latin typeface="Georgia"/>
                <a:ea typeface="Georgia"/>
                <a:cs typeface="Georgia"/>
                <a:sym typeface="Georgia"/>
              </a:rPr>
              <a:t>O(|V|log|V| + |E|log|V|)</a:t>
            </a:r>
            <a:endParaRPr sz="2000">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3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Example #1</a:t>
            </a:r>
            <a:endParaRPr/>
          </a:p>
        </p:txBody>
      </p:sp>
      <p:sp>
        <p:nvSpPr>
          <p:cNvPr id="518" name="Google Shape;518;p34"/>
          <p:cNvSpPr txBox="1">
            <a:spLocks noGrp="1"/>
          </p:cNvSpPr>
          <p:nvPr>
            <p:ph type="sldNum" idx="12"/>
          </p:nvPr>
        </p:nvSpPr>
        <p:spPr>
          <a:xfrm>
            <a:off x="6400800" y="4869657"/>
            <a:ext cx="457200" cy="27384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44</a:t>
            </a:fld>
            <a:endParaRPr sz="675" b="1" i="0" u="none" strike="noStrike" cap="none">
              <a:solidFill>
                <a:srgbClr val="4B2A85"/>
              </a:solidFill>
              <a:latin typeface="Calibri"/>
              <a:ea typeface="Calibri"/>
              <a:cs typeface="Calibri"/>
              <a:sym typeface="Calibri"/>
            </a:endParaRPr>
          </a:p>
        </p:txBody>
      </p:sp>
      <p:graphicFrame>
        <p:nvGraphicFramePr>
          <p:cNvPr id="519" name="Google Shape;519;p34"/>
          <p:cNvGraphicFramePr/>
          <p:nvPr/>
        </p:nvGraphicFramePr>
        <p:xfrm>
          <a:off x="6316888" y="3054960"/>
          <a:ext cx="41236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Known?</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F</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G</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H</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pSp>
        <p:nvGrpSpPr>
          <p:cNvPr id="520" name="Google Shape;520;p34"/>
          <p:cNvGrpSpPr/>
          <p:nvPr/>
        </p:nvGrpSpPr>
        <p:grpSpPr>
          <a:xfrm>
            <a:off x="1751501" y="1368475"/>
            <a:ext cx="4726715" cy="2331624"/>
            <a:chOff x="-2863816" y="1556555"/>
            <a:chExt cx="3545036" cy="1748718"/>
          </a:xfrm>
        </p:grpSpPr>
        <p:sp>
          <p:nvSpPr>
            <p:cNvPr id="521" name="Google Shape;521;p34"/>
            <p:cNvSpPr/>
            <p:nvPr/>
          </p:nvSpPr>
          <p:spPr>
            <a:xfrm>
              <a:off x="-2576330" y="1806476"/>
              <a:ext cx="285750" cy="28575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522" name="Google Shape;522;p34"/>
            <p:cNvSpPr/>
            <p:nvPr/>
          </p:nvSpPr>
          <p:spPr>
            <a:xfrm>
              <a:off x="-1319030" y="174932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523" name="Google Shape;523;p34"/>
            <p:cNvSpPr/>
            <p:nvPr/>
          </p:nvSpPr>
          <p:spPr>
            <a:xfrm>
              <a:off x="-2690630" y="27208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524" name="Google Shape;524;p34"/>
            <p:cNvSpPr/>
            <p:nvPr/>
          </p:nvSpPr>
          <p:spPr>
            <a:xfrm>
              <a:off x="-1490480" y="254942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sp>
          <p:nvSpPr>
            <p:cNvPr id="525" name="Google Shape;525;p34"/>
            <p:cNvSpPr/>
            <p:nvPr/>
          </p:nvSpPr>
          <p:spPr>
            <a:xfrm>
              <a:off x="-34748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526" name="Google Shape;526;p34"/>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527" name="Google Shape;527;p34"/>
            <p:cNvSpPr/>
            <p:nvPr/>
          </p:nvSpPr>
          <p:spPr>
            <a:xfrm>
              <a:off x="-804680" y="28351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528" name="Google Shape;528;p34"/>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529" name="Google Shape;529;p34"/>
            <p:cNvCxnSpPr>
              <a:stCxn id="521" idx="6"/>
              <a:endCxn id="524" idx="1"/>
            </p:cNvCxnSpPr>
            <p:nvPr/>
          </p:nvCxnSpPr>
          <p:spPr>
            <a:xfrm>
              <a:off x="-2290580" y="1949351"/>
              <a:ext cx="841800" cy="642000"/>
            </a:xfrm>
            <a:prstGeom prst="curvedConnector2">
              <a:avLst/>
            </a:prstGeom>
            <a:noFill/>
            <a:ln w="9525" cap="flat" cmpd="sng">
              <a:solidFill>
                <a:schemeClr val="dk1"/>
              </a:solidFill>
              <a:prstDash val="solid"/>
              <a:round/>
              <a:headEnd type="none" w="med" len="med"/>
              <a:tailEnd type="triangle" w="med" len="med"/>
            </a:ln>
          </p:spPr>
        </p:cxnSp>
        <p:cxnSp>
          <p:nvCxnSpPr>
            <p:cNvPr id="530" name="Google Shape;530;p34"/>
            <p:cNvCxnSpPr>
              <a:stCxn id="524" idx="2"/>
              <a:endCxn id="521" idx="4"/>
            </p:cNvCxnSpPr>
            <p:nvPr/>
          </p:nvCxnSpPr>
          <p:spPr>
            <a:xfrm rot="10800000">
              <a:off x="-2433380" y="2092301"/>
              <a:ext cx="942900" cy="600000"/>
            </a:xfrm>
            <a:prstGeom prst="curvedConnector2">
              <a:avLst/>
            </a:prstGeom>
            <a:noFill/>
            <a:ln w="9525" cap="flat" cmpd="sng">
              <a:solidFill>
                <a:schemeClr val="dk1"/>
              </a:solidFill>
              <a:prstDash val="solid"/>
              <a:round/>
              <a:headEnd type="none" w="med" len="med"/>
              <a:tailEnd type="triangle" w="med" len="med"/>
            </a:ln>
          </p:spPr>
        </p:cxnSp>
        <p:cxnSp>
          <p:nvCxnSpPr>
            <p:cNvPr id="531" name="Google Shape;531;p34"/>
            <p:cNvCxnSpPr>
              <a:stCxn id="528" idx="2"/>
              <a:endCxn id="527"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532" name="Google Shape;532;p34"/>
            <p:cNvCxnSpPr>
              <a:stCxn id="527" idx="6"/>
              <a:endCxn id="528"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533" name="Google Shape;533;p34"/>
            <p:cNvCxnSpPr>
              <a:stCxn id="521" idx="3"/>
              <a:endCxn id="523" idx="0"/>
            </p:cNvCxnSpPr>
            <p:nvPr/>
          </p:nvCxnSpPr>
          <p:spPr>
            <a:xfrm flipH="1">
              <a:off x="-2547683" y="2050379"/>
              <a:ext cx="13200" cy="670500"/>
            </a:xfrm>
            <a:prstGeom prst="straightConnector1">
              <a:avLst/>
            </a:prstGeom>
            <a:noFill/>
            <a:ln w="9525" cap="flat" cmpd="sng">
              <a:solidFill>
                <a:schemeClr val="dk1"/>
              </a:solidFill>
              <a:prstDash val="solid"/>
              <a:round/>
              <a:headEnd type="none" w="med" len="med"/>
              <a:tailEnd type="triangle" w="med" len="med"/>
            </a:ln>
          </p:spPr>
        </p:cxnSp>
        <p:cxnSp>
          <p:nvCxnSpPr>
            <p:cNvPr id="534" name="Google Shape;534;p34"/>
            <p:cNvCxnSpPr>
              <a:stCxn id="523" idx="6"/>
              <a:endCxn id="524"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535" name="Google Shape;535;p34"/>
            <p:cNvCxnSpPr>
              <a:stCxn id="521" idx="7"/>
              <a:endCxn id="522" idx="2"/>
            </p:cNvCxnSpPr>
            <p:nvPr/>
          </p:nvCxnSpPr>
          <p:spPr>
            <a:xfrm>
              <a:off x="-2332427" y="1848323"/>
              <a:ext cx="1013400" cy="43800"/>
            </a:xfrm>
            <a:prstGeom prst="straightConnector1">
              <a:avLst/>
            </a:prstGeom>
            <a:noFill/>
            <a:ln w="9525" cap="flat" cmpd="sng">
              <a:solidFill>
                <a:schemeClr val="dk1"/>
              </a:solidFill>
              <a:prstDash val="solid"/>
              <a:round/>
              <a:headEnd type="none" w="med" len="med"/>
              <a:tailEnd type="triangle" w="med" len="med"/>
            </a:ln>
          </p:spPr>
        </p:cxnSp>
        <p:cxnSp>
          <p:nvCxnSpPr>
            <p:cNvPr id="536" name="Google Shape;536;p34"/>
            <p:cNvCxnSpPr>
              <a:stCxn id="522" idx="6"/>
              <a:endCxn id="525" idx="2"/>
            </p:cNvCxnSpPr>
            <p:nvPr/>
          </p:nvCxnSpPr>
          <p:spPr>
            <a:xfrm>
              <a:off x="-1033280" y="1892201"/>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537" name="Google Shape;537;p34"/>
            <p:cNvCxnSpPr>
              <a:stCxn id="525" idx="6"/>
              <a:endCxn id="526"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538" name="Google Shape;538;p34"/>
            <p:cNvCxnSpPr>
              <a:stCxn id="528" idx="1"/>
              <a:endCxn id="525"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539" name="Google Shape;539;p34"/>
            <p:cNvCxnSpPr>
              <a:stCxn id="526" idx="4"/>
              <a:endCxn id="528"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540" name="Google Shape;540;p34"/>
            <p:cNvCxnSpPr>
              <a:stCxn id="522" idx="5"/>
              <a:endCxn id="527" idx="1"/>
            </p:cNvCxnSpPr>
            <p:nvPr/>
          </p:nvCxnSpPr>
          <p:spPr>
            <a:xfrm>
              <a:off x="-1075127" y="1993229"/>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541" name="Google Shape;541;p34"/>
            <p:cNvCxnSpPr>
              <a:stCxn id="522" idx="4"/>
              <a:endCxn id="524" idx="0"/>
            </p:cNvCxnSpPr>
            <p:nvPr/>
          </p:nvCxnSpPr>
          <p:spPr>
            <a:xfrm flipH="1">
              <a:off x="-1347455" y="2035076"/>
              <a:ext cx="171300" cy="514500"/>
            </a:xfrm>
            <a:prstGeom prst="straightConnector1">
              <a:avLst/>
            </a:prstGeom>
            <a:noFill/>
            <a:ln w="9525" cap="flat" cmpd="sng">
              <a:solidFill>
                <a:schemeClr val="dk1"/>
              </a:solidFill>
              <a:prstDash val="solid"/>
              <a:round/>
              <a:headEnd type="none" w="med" len="med"/>
              <a:tailEnd type="triangle" w="med" len="med"/>
            </a:ln>
          </p:spPr>
        </p:cxnSp>
        <p:cxnSp>
          <p:nvCxnSpPr>
            <p:cNvPr id="542" name="Google Shape;542;p34"/>
            <p:cNvCxnSpPr>
              <a:stCxn id="524" idx="5"/>
              <a:endCxn id="527" idx="2"/>
            </p:cNvCxnSpPr>
            <p:nvPr/>
          </p:nvCxnSpPr>
          <p:spPr>
            <a:xfrm>
              <a:off x="-1246577" y="2793329"/>
              <a:ext cx="441900" cy="184800"/>
            </a:xfrm>
            <a:prstGeom prst="straightConnector1">
              <a:avLst/>
            </a:prstGeom>
            <a:noFill/>
            <a:ln w="9525" cap="flat" cmpd="sng">
              <a:solidFill>
                <a:schemeClr val="dk1"/>
              </a:solidFill>
              <a:prstDash val="solid"/>
              <a:round/>
              <a:headEnd type="none" w="med" len="med"/>
              <a:tailEnd type="triangle" w="med" len="med"/>
            </a:ln>
          </p:spPr>
        </p:cxnSp>
        <p:cxnSp>
          <p:nvCxnSpPr>
            <p:cNvPr id="543" name="Google Shape;543;p34"/>
            <p:cNvCxnSpPr>
              <a:stCxn id="527" idx="3"/>
              <a:endCxn id="523"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544" name="Google Shape;544;p34"/>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545" name="Google Shape;545;p34"/>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546" name="Google Shape;546;p34"/>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547" name="Google Shape;547;p34"/>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548" name="Google Shape;548;p34"/>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549" name="Google Shape;549;p34"/>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550" name="Google Shape;550;p34"/>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551" name="Google Shape;551;p34"/>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552" name="Google Shape;552;p34"/>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11</a:t>
              </a:r>
              <a:endParaRPr/>
            </a:p>
          </p:txBody>
        </p:sp>
        <p:sp>
          <p:nvSpPr>
            <p:cNvPr id="553" name="Google Shape;553;p34"/>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554" name="Google Shape;554;p34"/>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555" name="Google Shape;555;p34"/>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9</a:t>
              </a:r>
              <a:endParaRPr/>
            </a:p>
          </p:txBody>
        </p:sp>
        <p:sp>
          <p:nvSpPr>
            <p:cNvPr id="556" name="Google Shape;556;p34"/>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557" name="Google Shape;557;p34"/>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558" name="Google Shape;558;p34"/>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559" name="Google Shape;559;p34"/>
            <p:cNvSpPr txBox="1"/>
            <p:nvPr/>
          </p:nvSpPr>
          <p:spPr>
            <a:xfrm>
              <a:off x="-1417640" y="1556555"/>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0" name="Google Shape;560;p34"/>
            <p:cNvSpPr txBox="1"/>
            <p:nvPr/>
          </p:nvSpPr>
          <p:spPr>
            <a:xfrm>
              <a:off x="-477173" y="160937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1" name="Google Shape;561;p34"/>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2" name="Google Shape;562;p34"/>
            <p:cNvSpPr txBox="1"/>
            <p:nvPr/>
          </p:nvSpPr>
          <p:spPr>
            <a:xfrm>
              <a:off x="-1531640" y="226965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3" name="Google Shape;563;p34"/>
            <p:cNvSpPr txBox="1"/>
            <p:nvPr/>
          </p:nvSpPr>
          <p:spPr>
            <a:xfrm>
              <a:off x="-2863816" y="2543734"/>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4" name="Google Shape;564;p34"/>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5" name="Google Shape;565;p34"/>
            <p:cNvSpPr txBox="1"/>
            <p:nvPr/>
          </p:nvSpPr>
          <p:spPr>
            <a:xfrm>
              <a:off x="-865204" y="256204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6" name="Google Shape;566;p34"/>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567" name="Google Shape;567;p34"/>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568" name="Google Shape;568;p34"/>
          <p:cNvSpPr txBox="1"/>
          <p:nvPr/>
        </p:nvSpPr>
        <p:spPr>
          <a:xfrm>
            <a:off x="1472700" y="4883675"/>
            <a:ext cx="4002900" cy="6771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Quattrocento Sans"/>
                <a:ea typeface="Quattrocento Sans"/>
                <a:cs typeface="Quattrocento Sans"/>
                <a:sym typeface="Quattrocento Sans"/>
              </a:rPr>
              <a:t>Order Added to Known Set:</a:t>
            </a:r>
            <a:endParaRPr>
              <a:latin typeface="Quattrocento Sans"/>
              <a:ea typeface="Quattrocento Sans"/>
              <a:cs typeface="Quattrocento Sans"/>
              <a:sym typeface="Quattrocento Sans"/>
            </a:endParaRPr>
          </a:p>
          <a:p>
            <a:pPr marL="0" marR="0" lvl="0" indent="0" algn="l" rtl="0">
              <a:spcBef>
                <a:spcPts val="0"/>
              </a:spcBef>
              <a:spcAft>
                <a:spcPts val="0"/>
              </a:spcAft>
              <a:buNone/>
            </a:pPr>
            <a:endParaRPr>
              <a:latin typeface="Quattrocento Sans"/>
              <a:ea typeface="Quattrocento Sans"/>
              <a:cs typeface="Quattrocento Sans"/>
              <a:sym typeface="Quattrocento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35"/>
          <p:cNvSpPr/>
          <p:nvPr/>
        </p:nvSpPr>
        <p:spPr>
          <a:xfrm>
            <a:off x="1954045" y="1419970"/>
            <a:ext cx="1129623" cy="1138404"/>
          </a:xfrm>
          <a:custGeom>
            <a:avLst/>
            <a:gdLst/>
            <a:ahLst/>
            <a:cxnLst/>
            <a:rect l="l" t="t" r="r" b="b"/>
            <a:pathLst>
              <a:path w="1129623" h="1138404" extrusionOk="0">
                <a:moveTo>
                  <a:pt x="623785" y="268"/>
                </a:moveTo>
                <a:cubicBezTo>
                  <a:pt x="580011" y="-1353"/>
                  <a:pt x="505321" y="4278"/>
                  <a:pt x="448687" y="19724"/>
                </a:cubicBezTo>
                <a:cubicBezTo>
                  <a:pt x="428902" y="25120"/>
                  <a:pt x="409776" y="32694"/>
                  <a:pt x="390321" y="39179"/>
                </a:cubicBezTo>
                <a:lnTo>
                  <a:pt x="331955" y="58634"/>
                </a:lnTo>
                <a:cubicBezTo>
                  <a:pt x="322227" y="61877"/>
                  <a:pt x="311304" y="62674"/>
                  <a:pt x="302772" y="68362"/>
                </a:cubicBezTo>
                <a:cubicBezTo>
                  <a:pt x="265057" y="93505"/>
                  <a:pt x="284680" y="84120"/>
                  <a:pt x="244406" y="97545"/>
                </a:cubicBezTo>
                <a:cubicBezTo>
                  <a:pt x="224951" y="117000"/>
                  <a:pt x="201302" y="133018"/>
                  <a:pt x="186040" y="155911"/>
                </a:cubicBezTo>
                <a:cubicBezTo>
                  <a:pt x="179555" y="165639"/>
                  <a:pt x="173888" y="175965"/>
                  <a:pt x="166585" y="185094"/>
                </a:cubicBezTo>
                <a:cubicBezTo>
                  <a:pt x="150745" y="204894"/>
                  <a:pt x="139612" y="209560"/>
                  <a:pt x="117946" y="224004"/>
                </a:cubicBezTo>
                <a:cubicBezTo>
                  <a:pt x="90393" y="306668"/>
                  <a:pt x="128820" y="205883"/>
                  <a:pt x="88764" y="272643"/>
                </a:cubicBezTo>
                <a:cubicBezTo>
                  <a:pt x="83488" y="281436"/>
                  <a:pt x="84016" y="292863"/>
                  <a:pt x="79036" y="301826"/>
                </a:cubicBezTo>
                <a:cubicBezTo>
                  <a:pt x="67680" y="322266"/>
                  <a:pt x="40125" y="360192"/>
                  <a:pt x="40125" y="360192"/>
                </a:cubicBezTo>
                <a:cubicBezTo>
                  <a:pt x="14433" y="437270"/>
                  <a:pt x="24042" y="398329"/>
                  <a:pt x="10942" y="476924"/>
                </a:cubicBezTo>
                <a:cubicBezTo>
                  <a:pt x="-2449" y="651017"/>
                  <a:pt x="-4800" y="616458"/>
                  <a:pt x="10942" y="836847"/>
                </a:cubicBezTo>
                <a:cubicBezTo>
                  <a:pt x="11959" y="851089"/>
                  <a:pt x="37433" y="931433"/>
                  <a:pt x="40125" y="934124"/>
                </a:cubicBezTo>
                <a:cubicBezTo>
                  <a:pt x="46610" y="940609"/>
                  <a:pt x="53852" y="946417"/>
                  <a:pt x="59581" y="953579"/>
                </a:cubicBezTo>
                <a:cubicBezTo>
                  <a:pt x="66884" y="962708"/>
                  <a:pt x="70769" y="974495"/>
                  <a:pt x="79036" y="982762"/>
                </a:cubicBezTo>
                <a:cubicBezTo>
                  <a:pt x="102402" y="1006128"/>
                  <a:pt x="109712" y="1000078"/>
                  <a:pt x="137402" y="1011945"/>
                </a:cubicBezTo>
                <a:cubicBezTo>
                  <a:pt x="237584" y="1054880"/>
                  <a:pt x="101843" y="1006578"/>
                  <a:pt x="234678" y="1050856"/>
                </a:cubicBezTo>
                <a:lnTo>
                  <a:pt x="293044" y="1070311"/>
                </a:lnTo>
                <a:cubicBezTo>
                  <a:pt x="302772" y="1073554"/>
                  <a:pt x="312279" y="1077552"/>
                  <a:pt x="322227" y="1080039"/>
                </a:cubicBezTo>
                <a:cubicBezTo>
                  <a:pt x="335197" y="1083281"/>
                  <a:pt x="348283" y="1086093"/>
                  <a:pt x="361138" y="1089766"/>
                </a:cubicBezTo>
                <a:cubicBezTo>
                  <a:pt x="370997" y="1092583"/>
                  <a:pt x="380428" y="1096796"/>
                  <a:pt x="390321" y="1099494"/>
                </a:cubicBezTo>
                <a:cubicBezTo>
                  <a:pt x="416117" y="1106529"/>
                  <a:pt x="442776" y="1110493"/>
                  <a:pt x="468142" y="1118949"/>
                </a:cubicBezTo>
                <a:cubicBezTo>
                  <a:pt x="513011" y="1133906"/>
                  <a:pt x="487270" y="1126666"/>
                  <a:pt x="545964" y="1138404"/>
                </a:cubicBezTo>
                <a:cubicBezTo>
                  <a:pt x="573310" y="1135918"/>
                  <a:pt x="644721" y="1137664"/>
                  <a:pt x="682151" y="1118949"/>
                </a:cubicBezTo>
                <a:cubicBezTo>
                  <a:pt x="692608" y="1113721"/>
                  <a:pt x="700650" y="1104242"/>
                  <a:pt x="711334" y="1099494"/>
                </a:cubicBezTo>
                <a:cubicBezTo>
                  <a:pt x="730074" y="1091165"/>
                  <a:pt x="769700" y="1080039"/>
                  <a:pt x="769700" y="1080039"/>
                </a:cubicBezTo>
                <a:cubicBezTo>
                  <a:pt x="853335" y="1024280"/>
                  <a:pt x="747517" y="1091130"/>
                  <a:pt x="828066" y="1050856"/>
                </a:cubicBezTo>
                <a:cubicBezTo>
                  <a:pt x="903495" y="1013141"/>
                  <a:pt x="813080" y="1046122"/>
                  <a:pt x="886432" y="1021673"/>
                </a:cubicBezTo>
                <a:cubicBezTo>
                  <a:pt x="892917" y="1015188"/>
                  <a:pt x="898023" y="1006936"/>
                  <a:pt x="905887" y="1002217"/>
                </a:cubicBezTo>
                <a:cubicBezTo>
                  <a:pt x="914680" y="996941"/>
                  <a:pt x="927063" y="998895"/>
                  <a:pt x="935070" y="992490"/>
                </a:cubicBezTo>
                <a:cubicBezTo>
                  <a:pt x="944199" y="985187"/>
                  <a:pt x="947222" y="972436"/>
                  <a:pt x="954525" y="963307"/>
                </a:cubicBezTo>
                <a:cubicBezTo>
                  <a:pt x="970367" y="943505"/>
                  <a:pt x="981495" y="938842"/>
                  <a:pt x="1003164" y="924396"/>
                </a:cubicBezTo>
                <a:cubicBezTo>
                  <a:pt x="1009649" y="914668"/>
                  <a:pt x="1014352" y="903480"/>
                  <a:pt x="1022619" y="895213"/>
                </a:cubicBezTo>
                <a:cubicBezTo>
                  <a:pt x="1030886" y="886946"/>
                  <a:pt x="1044499" y="884887"/>
                  <a:pt x="1051802" y="875758"/>
                </a:cubicBezTo>
                <a:cubicBezTo>
                  <a:pt x="1058207" y="867751"/>
                  <a:pt x="1056254" y="855368"/>
                  <a:pt x="1061529" y="846575"/>
                </a:cubicBezTo>
                <a:cubicBezTo>
                  <a:pt x="1096181" y="788821"/>
                  <a:pt x="1067065" y="873032"/>
                  <a:pt x="1100440" y="797936"/>
                </a:cubicBezTo>
                <a:cubicBezTo>
                  <a:pt x="1108769" y="779196"/>
                  <a:pt x="1119895" y="739570"/>
                  <a:pt x="1119895" y="739570"/>
                </a:cubicBezTo>
                <a:cubicBezTo>
                  <a:pt x="1123138" y="716872"/>
                  <a:pt x="1129623" y="694405"/>
                  <a:pt x="1129623" y="671477"/>
                </a:cubicBezTo>
                <a:cubicBezTo>
                  <a:pt x="1129623" y="588686"/>
                  <a:pt x="1128805" y="551882"/>
                  <a:pt x="1110168" y="486651"/>
                </a:cubicBezTo>
                <a:cubicBezTo>
                  <a:pt x="1107351" y="476792"/>
                  <a:pt x="1105420" y="466431"/>
                  <a:pt x="1100440" y="457468"/>
                </a:cubicBezTo>
                <a:cubicBezTo>
                  <a:pt x="1089084" y="437028"/>
                  <a:pt x="1061529" y="399102"/>
                  <a:pt x="1061529" y="399102"/>
                </a:cubicBezTo>
                <a:cubicBezTo>
                  <a:pt x="1042593" y="342289"/>
                  <a:pt x="1066619" y="394464"/>
                  <a:pt x="1022619" y="350464"/>
                </a:cubicBezTo>
                <a:cubicBezTo>
                  <a:pt x="994743" y="322588"/>
                  <a:pt x="1009258" y="323743"/>
                  <a:pt x="993436" y="292098"/>
                </a:cubicBezTo>
                <a:cubicBezTo>
                  <a:pt x="981164" y="267553"/>
                  <a:pt x="972623" y="261557"/>
                  <a:pt x="954525" y="243460"/>
                </a:cubicBezTo>
                <a:cubicBezTo>
                  <a:pt x="926972" y="160795"/>
                  <a:pt x="965399" y="261583"/>
                  <a:pt x="925342" y="194821"/>
                </a:cubicBezTo>
                <a:cubicBezTo>
                  <a:pt x="920067" y="186029"/>
                  <a:pt x="922020" y="173646"/>
                  <a:pt x="915615" y="165639"/>
                </a:cubicBezTo>
                <a:cubicBezTo>
                  <a:pt x="901899" y="148494"/>
                  <a:pt x="876475" y="142864"/>
                  <a:pt x="857249" y="136456"/>
                </a:cubicBezTo>
                <a:cubicBezTo>
                  <a:pt x="850764" y="129971"/>
                  <a:pt x="845130" y="122503"/>
                  <a:pt x="837793" y="117000"/>
                </a:cubicBezTo>
                <a:cubicBezTo>
                  <a:pt x="819087" y="102971"/>
                  <a:pt x="795960" y="94624"/>
                  <a:pt x="779427" y="78090"/>
                </a:cubicBezTo>
                <a:cubicBezTo>
                  <a:pt x="752722" y="51383"/>
                  <a:pt x="768673" y="61534"/>
                  <a:pt x="730789" y="48907"/>
                </a:cubicBezTo>
                <a:cubicBezTo>
                  <a:pt x="724304" y="42422"/>
                  <a:pt x="719537" y="33553"/>
                  <a:pt x="711334" y="29451"/>
                </a:cubicBezTo>
                <a:cubicBezTo>
                  <a:pt x="664222" y="5894"/>
                  <a:pt x="667559" y="1889"/>
                  <a:pt x="623785" y="268"/>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76" name="Google Shape;576;p35"/>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Example #1</a:t>
            </a:r>
            <a:endParaRPr/>
          </a:p>
        </p:txBody>
      </p:sp>
      <p:grpSp>
        <p:nvGrpSpPr>
          <p:cNvPr id="577" name="Google Shape;577;p35"/>
          <p:cNvGrpSpPr/>
          <p:nvPr/>
        </p:nvGrpSpPr>
        <p:grpSpPr>
          <a:xfrm>
            <a:off x="1751501" y="1368475"/>
            <a:ext cx="4726715" cy="2331624"/>
            <a:chOff x="-2863816" y="1556555"/>
            <a:chExt cx="3545036" cy="1748718"/>
          </a:xfrm>
        </p:grpSpPr>
        <p:sp>
          <p:nvSpPr>
            <p:cNvPr id="578" name="Google Shape;578;p35"/>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579" name="Google Shape;579;p35"/>
            <p:cNvSpPr/>
            <p:nvPr/>
          </p:nvSpPr>
          <p:spPr>
            <a:xfrm>
              <a:off x="-1319030" y="174932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580" name="Google Shape;580;p35"/>
            <p:cNvSpPr/>
            <p:nvPr/>
          </p:nvSpPr>
          <p:spPr>
            <a:xfrm>
              <a:off x="-2690630" y="27208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581" name="Google Shape;581;p35"/>
            <p:cNvSpPr/>
            <p:nvPr/>
          </p:nvSpPr>
          <p:spPr>
            <a:xfrm>
              <a:off x="-1490480" y="254942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sp>
          <p:nvSpPr>
            <p:cNvPr id="582" name="Google Shape;582;p35"/>
            <p:cNvSpPr/>
            <p:nvPr/>
          </p:nvSpPr>
          <p:spPr>
            <a:xfrm>
              <a:off x="-34748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583" name="Google Shape;583;p35"/>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584" name="Google Shape;584;p35"/>
            <p:cNvSpPr/>
            <p:nvPr/>
          </p:nvSpPr>
          <p:spPr>
            <a:xfrm>
              <a:off x="-804680" y="28351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585" name="Google Shape;585;p35"/>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586" name="Google Shape;586;p35"/>
            <p:cNvCxnSpPr>
              <a:stCxn id="578" idx="6"/>
              <a:endCxn id="581"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587" name="Google Shape;587;p35"/>
            <p:cNvCxnSpPr>
              <a:stCxn id="581" idx="2"/>
              <a:endCxn id="578" idx="4"/>
            </p:cNvCxnSpPr>
            <p:nvPr/>
          </p:nvCxnSpPr>
          <p:spPr>
            <a:xfrm rot="10800000">
              <a:off x="-2433380" y="2092301"/>
              <a:ext cx="942900" cy="600000"/>
            </a:xfrm>
            <a:prstGeom prst="curvedConnector2">
              <a:avLst/>
            </a:prstGeom>
            <a:noFill/>
            <a:ln w="9525" cap="flat" cmpd="sng">
              <a:solidFill>
                <a:schemeClr val="dk1"/>
              </a:solidFill>
              <a:prstDash val="solid"/>
              <a:round/>
              <a:headEnd type="none" w="med" len="med"/>
              <a:tailEnd type="triangle" w="med" len="med"/>
            </a:ln>
          </p:spPr>
        </p:cxnSp>
        <p:cxnSp>
          <p:nvCxnSpPr>
            <p:cNvPr id="588" name="Google Shape;588;p35"/>
            <p:cNvCxnSpPr>
              <a:stCxn id="585" idx="2"/>
              <a:endCxn id="584"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589" name="Google Shape;589;p35"/>
            <p:cNvCxnSpPr>
              <a:stCxn id="584" idx="6"/>
              <a:endCxn id="585"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590" name="Google Shape;590;p35"/>
            <p:cNvCxnSpPr>
              <a:stCxn id="578" idx="3"/>
              <a:endCxn id="580"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591" name="Google Shape;591;p35"/>
            <p:cNvCxnSpPr>
              <a:stCxn id="580" idx="6"/>
              <a:endCxn id="581"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592" name="Google Shape;592;p35"/>
            <p:cNvCxnSpPr>
              <a:stCxn id="578" idx="7"/>
              <a:endCxn id="579"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593" name="Google Shape;593;p35"/>
            <p:cNvCxnSpPr>
              <a:stCxn id="579" idx="6"/>
              <a:endCxn id="582" idx="2"/>
            </p:cNvCxnSpPr>
            <p:nvPr/>
          </p:nvCxnSpPr>
          <p:spPr>
            <a:xfrm>
              <a:off x="-1033280" y="1892201"/>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594" name="Google Shape;594;p35"/>
            <p:cNvCxnSpPr>
              <a:stCxn id="582" idx="6"/>
              <a:endCxn id="583"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595" name="Google Shape;595;p35"/>
            <p:cNvCxnSpPr>
              <a:stCxn id="585" idx="1"/>
              <a:endCxn id="582"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596" name="Google Shape;596;p35"/>
            <p:cNvCxnSpPr>
              <a:stCxn id="583" idx="4"/>
              <a:endCxn id="585"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597" name="Google Shape;597;p35"/>
            <p:cNvCxnSpPr>
              <a:stCxn id="579" idx="5"/>
              <a:endCxn id="584" idx="1"/>
            </p:cNvCxnSpPr>
            <p:nvPr/>
          </p:nvCxnSpPr>
          <p:spPr>
            <a:xfrm>
              <a:off x="-1075127" y="1993229"/>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598" name="Google Shape;598;p35"/>
            <p:cNvCxnSpPr>
              <a:stCxn id="579" idx="4"/>
              <a:endCxn id="581" idx="0"/>
            </p:cNvCxnSpPr>
            <p:nvPr/>
          </p:nvCxnSpPr>
          <p:spPr>
            <a:xfrm flipH="1">
              <a:off x="-1347455" y="2035076"/>
              <a:ext cx="171300" cy="514500"/>
            </a:xfrm>
            <a:prstGeom prst="straightConnector1">
              <a:avLst/>
            </a:prstGeom>
            <a:noFill/>
            <a:ln w="9525" cap="flat" cmpd="sng">
              <a:solidFill>
                <a:schemeClr val="dk1"/>
              </a:solidFill>
              <a:prstDash val="solid"/>
              <a:round/>
              <a:headEnd type="none" w="med" len="med"/>
              <a:tailEnd type="triangle" w="med" len="med"/>
            </a:ln>
          </p:spPr>
        </p:cxnSp>
        <p:cxnSp>
          <p:nvCxnSpPr>
            <p:cNvPr id="599" name="Google Shape;599;p35"/>
            <p:cNvCxnSpPr>
              <a:stCxn id="581" idx="5"/>
              <a:endCxn id="584" idx="2"/>
            </p:cNvCxnSpPr>
            <p:nvPr/>
          </p:nvCxnSpPr>
          <p:spPr>
            <a:xfrm>
              <a:off x="-1246577" y="2793329"/>
              <a:ext cx="441900" cy="184800"/>
            </a:xfrm>
            <a:prstGeom prst="straightConnector1">
              <a:avLst/>
            </a:prstGeom>
            <a:noFill/>
            <a:ln w="9525" cap="flat" cmpd="sng">
              <a:solidFill>
                <a:schemeClr val="dk1"/>
              </a:solidFill>
              <a:prstDash val="solid"/>
              <a:round/>
              <a:headEnd type="none" w="med" len="med"/>
              <a:tailEnd type="triangle" w="med" len="med"/>
            </a:ln>
          </p:spPr>
        </p:cxnSp>
        <p:cxnSp>
          <p:nvCxnSpPr>
            <p:cNvPr id="600" name="Google Shape;600;p35"/>
            <p:cNvCxnSpPr>
              <a:stCxn id="584" idx="3"/>
              <a:endCxn id="580"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601" name="Google Shape;601;p35"/>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602" name="Google Shape;602;p35"/>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03" name="Google Shape;603;p35"/>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604" name="Google Shape;604;p35"/>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05" name="Google Shape;605;p35"/>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606" name="Google Shape;606;p35"/>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07" name="Google Shape;607;p35"/>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608" name="Google Shape;608;p35"/>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09" name="Google Shape;609;p35"/>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11</a:t>
              </a:r>
              <a:endParaRPr/>
            </a:p>
          </p:txBody>
        </p:sp>
        <p:sp>
          <p:nvSpPr>
            <p:cNvPr id="610" name="Google Shape;610;p35"/>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611" name="Google Shape;611;p35"/>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612" name="Google Shape;612;p35"/>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9</a:t>
              </a:r>
              <a:endParaRPr/>
            </a:p>
          </p:txBody>
        </p:sp>
        <p:sp>
          <p:nvSpPr>
            <p:cNvPr id="613" name="Google Shape;613;p35"/>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14" name="Google Shape;614;p35"/>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615" name="Google Shape;615;p35"/>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616" name="Google Shape;616;p35"/>
            <p:cNvSpPr txBox="1"/>
            <p:nvPr/>
          </p:nvSpPr>
          <p:spPr>
            <a:xfrm>
              <a:off x="-1417640" y="1556555"/>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617" name="Google Shape;617;p35"/>
            <p:cNvSpPr txBox="1"/>
            <p:nvPr/>
          </p:nvSpPr>
          <p:spPr>
            <a:xfrm>
              <a:off x="-477173" y="160937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18" name="Google Shape;618;p35"/>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19" name="Google Shape;619;p35"/>
            <p:cNvSpPr txBox="1"/>
            <p:nvPr/>
          </p:nvSpPr>
          <p:spPr>
            <a:xfrm>
              <a:off x="-1531640" y="2269658"/>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620" name="Google Shape;620;p35"/>
            <p:cNvSpPr txBox="1"/>
            <p:nvPr/>
          </p:nvSpPr>
          <p:spPr>
            <a:xfrm>
              <a:off x="-2863816" y="2543734"/>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621" name="Google Shape;621;p35"/>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22" name="Google Shape;622;p35"/>
            <p:cNvSpPr txBox="1"/>
            <p:nvPr/>
          </p:nvSpPr>
          <p:spPr>
            <a:xfrm>
              <a:off x="-865204" y="256204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23" name="Google Shape;623;p35"/>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624" name="Google Shape;624;p35"/>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625" name="Google Shape;625;p35"/>
          <p:cNvGraphicFramePr/>
          <p:nvPr/>
        </p:nvGraphicFramePr>
        <p:xfrm>
          <a:off x="6316888" y="3054960"/>
          <a:ext cx="41236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Known?</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a:solidFill>
                            <a:srgbClr val="FF0000"/>
                          </a:solidFill>
                          <a:latin typeface="Quattrocento Sans"/>
                          <a:ea typeface="Quattrocento Sans"/>
                          <a:cs typeface="Quattrocento Sans"/>
                          <a:sym typeface="Quattrocento Sans"/>
                        </a:rPr>
                        <a:t>≤ 2</a:t>
                      </a:r>
                      <a:endParaRPr sz="1600" b="1" i="0" u="none" strike="noStrike" cap="none">
                        <a:solidFill>
                          <a:srgbClr val="FF0000"/>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a:solidFill>
                            <a:srgbClr val="FF0000"/>
                          </a:solidFill>
                          <a:latin typeface="Quattrocento Sans"/>
                          <a:ea typeface="Quattrocento Sans"/>
                          <a:cs typeface="Quattrocento Sans"/>
                          <a:sym typeface="Quattrocento Sans"/>
                        </a:rPr>
                        <a:t>≤ 1</a:t>
                      </a:r>
                      <a:endParaRPr sz="1600" b="1" i="0" u="none" strike="noStrike" cap="none">
                        <a:solidFill>
                          <a:srgbClr val="FF0000"/>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a:solidFill>
                            <a:srgbClr val="FF0000"/>
                          </a:solidFill>
                          <a:latin typeface="Quattrocento Sans"/>
                          <a:ea typeface="Quattrocento Sans"/>
                          <a:cs typeface="Quattrocento Sans"/>
                          <a:sym typeface="Quattrocento Sans"/>
                        </a:rPr>
                        <a:t>≤ 4</a:t>
                      </a:r>
                      <a:endParaRPr sz="1600" b="1" i="0" u="none" strike="noStrike" cap="none">
                        <a:solidFill>
                          <a:srgbClr val="FF0000"/>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626" name="Google Shape;626;p35"/>
          <p:cNvSpPr txBox="1"/>
          <p:nvPr/>
        </p:nvSpPr>
        <p:spPr>
          <a:xfrm>
            <a:off x="1494698" y="4883675"/>
            <a:ext cx="39810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Quattrocento Sans"/>
                <a:ea typeface="Quattrocento Sans"/>
                <a:cs typeface="Quattrocento Sans"/>
                <a:sym typeface="Quattrocento Sans"/>
              </a:rPr>
              <a:t>Order Added to Known Set:</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6"/>
          <p:cNvSpPr/>
          <p:nvPr/>
        </p:nvSpPr>
        <p:spPr>
          <a:xfrm>
            <a:off x="1846680" y="1410511"/>
            <a:ext cx="2326486" cy="1819072"/>
          </a:xfrm>
          <a:custGeom>
            <a:avLst/>
            <a:gdLst/>
            <a:ahLst/>
            <a:cxnLst/>
            <a:rect l="l" t="t" r="r" b="b"/>
            <a:pathLst>
              <a:path w="2326486" h="1819072" extrusionOk="0">
                <a:moveTo>
                  <a:pt x="964614" y="145915"/>
                </a:moveTo>
                <a:cubicBezTo>
                  <a:pt x="951644" y="129702"/>
                  <a:pt x="918937" y="120454"/>
                  <a:pt x="896520" y="107004"/>
                </a:cubicBezTo>
                <a:cubicBezTo>
                  <a:pt x="886495" y="100989"/>
                  <a:pt x="877794" y="92777"/>
                  <a:pt x="867337" y="87549"/>
                </a:cubicBezTo>
                <a:cubicBezTo>
                  <a:pt x="851787" y="79774"/>
                  <a:pt x="813789" y="72249"/>
                  <a:pt x="799243" y="68093"/>
                </a:cubicBezTo>
                <a:cubicBezTo>
                  <a:pt x="789384" y="65276"/>
                  <a:pt x="779788" y="61608"/>
                  <a:pt x="770060" y="58366"/>
                </a:cubicBezTo>
                <a:cubicBezTo>
                  <a:pt x="760332" y="51881"/>
                  <a:pt x="751561" y="43658"/>
                  <a:pt x="740877" y="38910"/>
                </a:cubicBezTo>
                <a:cubicBezTo>
                  <a:pt x="722137" y="30581"/>
                  <a:pt x="702406" y="24429"/>
                  <a:pt x="682511" y="19455"/>
                </a:cubicBezTo>
                <a:cubicBezTo>
                  <a:pt x="627561" y="5717"/>
                  <a:pt x="656711" y="12349"/>
                  <a:pt x="594963" y="0"/>
                </a:cubicBezTo>
                <a:cubicBezTo>
                  <a:pt x="517142" y="3242"/>
                  <a:pt x="439175" y="3973"/>
                  <a:pt x="361499" y="9727"/>
                </a:cubicBezTo>
                <a:cubicBezTo>
                  <a:pt x="351273" y="10484"/>
                  <a:pt x="342264" y="16968"/>
                  <a:pt x="332316" y="19455"/>
                </a:cubicBezTo>
                <a:cubicBezTo>
                  <a:pt x="316276" y="23465"/>
                  <a:pt x="299890" y="25940"/>
                  <a:pt x="283677" y="29183"/>
                </a:cubicBezTo>
                <a:cubicBezTo>
                  <a:pt x="270707" y="35668"/>
                  <a:pt x="258095" y="42926"/>
                  <a:pt x="244767" y="48638"/>
                </a:cubicBezTo>
                <a:cubicBezTo>
                  <a:pt x="212130" y="62625"/>
                  <a:pt x="215408" y="52037"/>
                  <a:pt x="186401" y="77821"/>
                </a:cubicBezTo>
                <a:cubicBezTo>
                  <a:pt x="165837" y="96100"/>
                  <a:pt x="147490" y="116732"/>
                  <a:pt x="128035" y="136187"/>
                </a:cubicBezTo>
                <a:cubicBezTo>
                  <a:pt x="118307" y="145915"/>
                  <a:pt x="106483" y="153923"/>
                  <a:pt x="98852" y="165370"/>
                </a:cubicBezTo>
                <a:cubicBezTo>
                  <a:pt x="92367" y="175098"/>
                  <a:pt x="86700" y="185424"/>
                  <a:pt x="79397" y="194553"/>
                </a:cubicBezTo>
                <a:cubicBezTo>
                  <a:pt x="59182" y="219822"/>
                  <a:pt x="55458" y="209504"/>
                  <a:pt x="40486" y="243191"/>
                </a:cubicBezTo>
                <a:cubicBezTo>
                  <a:pt x="32157" y="261931"/>
                  <a:pt x="30203" y="283214"/>
                  <a:pt x="21031" y="301557"/>
                </a:cubicBezTo>
                <a:lnTo>
                  <a:pt x="1575" y="340468"/>
                </a:lnTo>
                <a:cubicBezTo>
                  <a:pt x="11924" y="681963"/>
                  <a:pt x="-22550" y="559923"/>
                  <a:pt x="30758" y="719846"/>
                </a:cubicBezTo>
                <a:cubicBezTo>
                  <a:pt x="43386" y="757729"/>
                  <a:pt x="33236" y="741779"/>
                  <a:pt x="59941" y="768485"/>
                </a:cubicBezTo>
                <a:cubicBezTo>
                  <a:pt x="70078" y="798896"/>
                  <a:pt x="79910" y="836921"/>
                  <a:pt x="108580" y="856034"/>
                </a:cubicBezTo>
                <a:cubicBezTo>
                  <a:pt x="128035" y="869004"/>
                  <a:pt x="150412" y="878410"/>
                  <a:pt x="166946" y="894944"/>
                </a:cubicBezTo>
                <a:lnTo>
                  <a:pt x="215584" y="943583"/>
                </a:lnTo>
                <a:cubicBezTo>
                  <a:pt x="225312" y="953311"/>
                  <a:pt x="233320" y="965135"/>
                  <a:pt x="244767" y="972766"/>
                </a:cubicBezTo>
                <a:cubicBezTo>
                  <a:pt x="254495" y="979251"/>
                  <a:pt x="263799" y="986421"/>
                  <a:pt x="273950" y="992221"/>
                </a:cubicBezTo>
                <a:cubicBezTo>
                  <a:pt x="286540" y="999415"/>
                  <a:pt x="300795" y="1003632"/>
                  <a:pt x="312860" y="1011676"/>
                </a:cubicBezTo>
                <a:cubicBezTo>
                  <a:pt x="320491" y="1016764"/>
                  <a:pt x="325154" y="1025403"/>
                  <a:pt x="332316" y="1031132"/>
                </a:cubicBezTo>
                <a:cubicBezTo>
                  <a:pt x="341445" y="1038435"/>
                  <a:pt x="352518" y="1043103"/>
                  <a:pt x="361499" y="1050587"/>
                </a:cubicBezTo>
                <a:cubicBezTo>
                  <a:pt x="372067" y="1059394"/>
                  <a:pt x="380114" y="1070963"/>
                  <a:pt x="390682" y="1079770"/>
                </a:cubicBezTo>
                <a:cubicBezTo>
                  <a:pt x="399663" y="1087254"/>
                  <a:pt x="410884" y="1091741"/>
                  <a:pt x="419865" y="1099225"/>
                </a:cubicBezTo>
                <a:cubicBezTo>
                  <a:pt x="494765" y="1161641"/>
                  <a:pt x="405775" y="1099560"/>
                  <a:pt x="478231" y="1147863"/>
                </a:cubicBezTo>
                <a:cubicBezTo>
                  <a:pt x="484716" y="1157591"/>
                  <a:pt x="488888" y="1169347"/>
                  <a:pt x="497686" y="1177046"/>
                </a:cubicBezTo>
                <a:cubicBezTo>
                  <a:pt x="515283" y="1192444"/>
                  <a:pt x="536597" y="1202987"/>
                  <a:pt x="556052" y="1215957"/>
                </a:cubicBezTo>
                <a:lnTo>
                  <a:pt x="614418" y="1254868"/>
                </a:lnTo>
                <a:cubicBezTo>
                  <a:pt x="624146" y="1261353"/>
                  <a:pt x="635334" y="1266056"/>
                  <a:pt x="643601" y="1274323"/>
                </a:cubicBezTo>
                <a:cubicBezTo>
                  <a:pt x="680035" y="1310757"/>
                  <a:pt x="659733" y="1299156"/>
                  <a:pt x="701967" y="1313234"/>
                </a:cubicBezTo>
                <a:cubicBezTo>
                  <a:pt x="787991" y="1377752"/>
                  <a:pt x="749026" y="1361347"/>
                  <a:pt x="808971" y="1381327"/>
                </a:cubicBezTo>
                <a:cubicBezTo>
                  <a:pt x="909907" y="1448620"/>
                  <a:pt x="753664" y="1346198"/>
                  <a:pt x="877065" y="1420238"/>
                </a:cubicBezTo>
                <a:cubicBezTo>
                  <a:pt x="897115" y="1432268"/>
                  <a:pt x="915976" y="1446179"/>
                  <a:pt x="935431" y="1459149"/>
                </a:cubicBezTo>
                <a:lnTo>
                  <a:pt x="964614" y="1478604"/>
                </a:lnTo>
                <a:cubicBezTo>
                  <a:pt x="974342" y="1485089"/>
                  <a:pt x="985530" y="1489792"/>
                  <a:pt x="993797" y="1498059"/>
                </a:cubicBezTo>
                <a:cubicBezTo>
                  <a:pt x="1003525" y="1507787"/>
                  <a:pt x="1011534" y="1519611"/>
                  <a:pt x="1022980" y="1527242"/>
                </a:cubicBezTo>
                <a:cubicBezTo>
                  <a:pt x="1031512" y="1532930"/>
                  <a:pt x="1042992" y="1532384"/>
                  <a:pt x="1052163" y="1536970"/>
                </a:cubicBezTo>
                <a:cubicBezTo>
                  <a:pt x="1062620" y="1542198"/>
                  <a:pt x="1070889" y="1551197"/>
                  <a:pt x="1081346" y="1556425"/>
                </a:cubicBezTo>
                <a:cubicBezTo>
                  <a:pt x="1161845" y="1596674"/>
                  <a:pt x="1048242" y="1524890"/>
                  <a:pt x="1149439" y="1585608"/>
                </a:cubicBezTo>
                <a:cubicBezTo>
                  <a:pt x="1169489" y="1597638"/>
                  <a:pt x="1188350" y="1611549"/>
                  <a:pt x="1207805" y="1624519"/>
                </a:cubicBezTo>
                <a:cubicBezTo>
                  <a:pt x="1217533" y="1631004"/>
                  <a:pt x="1225897" y="1640277"/>
                  <a:pt x="1236988" y="1643974"/>
                </a:cubicBezTo>
                <a:cubicBezTo>
                  <a:pt x="1246716" y="1647217"/>
                  <a:pt x="1257207" y="1648722"/>
                  <a:pt x="1266171" y="1653702"/>
                </a:cubicBezTo>
                <a:cubicBezTo>
                  <a:pt x="1286611" y="1665057"/>
                  <a:pt x="1302355" y="1685218"/>
                  <a:pt x="1324537" y="1692612"/>
                </a:cubicBezTo>
                <a:cubicBezTo>
                  <a:pt x="1430968" y="1728090"/>
                  <a:pt x="1269759" y="1671508"/>
                  <a:pt x="1382903" y="1721795"/>
                </a:cubicBezTo>
                <a:cubicBezTo>
                  <a:pt x="1382928" y="1721806"/>
                  <a:pt x="1455847" y="1746110"/>
                  <a:pt x="1470452" y="1750978"/>
                </a:cubicBezTo>
                <a:lnTo>
                  <a:pt x="1528818" y="1770434"/>
                </a:lnTo>
                <a:lnTo>
                  <a:pt x="1558001" y="1780161"/>
                </a:lnTo>
                <a:cubicBezTo>
                  <a:pt x="1567729" y="1786646"/>
                  <a:pt x="1575887" y="1796605"/>
                  <a:pt x="1587184" y="1799617"/>
                </a:cubicBezTo>
                <a:cubicBezTo>
                  <a:pt x="1625299" y="1809781"/>
                  <a:pt x="1703916" y="1819072"/>
                  <a:pt x="1703916" y="1819072"/>
                </a:cubicBezTo>
                <a:cubicBezTo>
                  <a:pt x="1810920" y="1815829"/>
                  <a:pt x="1918032" y="1815122"/>
                  <a:pt x="2024929" y="1809344"/>
                </a:cubicBezTo>
                <a:cubicBezTo>
                  <a:pt x="2038279" y="1808622"/>
                  <a:pt x="2050984" y="1803290"/>
                  <a:pt x="2063839" y="1799617"/>
                </a:cubicBezTo>
                <a:cubicBezTo>
                  <a:pt x="2089729" y="1792220"/>
                  <a:pt x="2100890" y="1788704"/>
                  <a:pt x="2122205" y="1770434"/>
                </a:cubicBezTo>
                <a:cubicBezTo>
                  <a:pt x="2136132" y="1758497"/>
                  <a:pt x="2145854" y="1741698"/>
                  <a:pt x="2161116" y="1731523"/>
                </a:cubicBezTo>
                <a:cubicBezTo>
                  <a:pt x="2182787" y="1717076"/>
                  <a:pt x="2193911" y="1712416"/>
                  <a:pt x="2209754" y="1692612"/>
                </a:cubicBezTo>
                <a:cubicBezTo>
                  <a:pt x="2217057" y="1683483"/>
                  <a:pt x="2221906" y="1672558"/>
                  <a:pt x="2229209" y="1663429"/>
                </a:cubicBezTo>
                <a:cubicBezTo>
                  <a:pt x="2255550" y="1630503"/>
                  <a:pt x="2268178" y="1643797"/>
                  <a:pt x="2287575" y="1585608"/>
                </a:cubicBezTo>
                <a:lnTo>
                  <a:pt x="2316758" y="1498059"/>
                </a:lnTo>
                <a:lnTo>
                  <a:pt x="2326486" y="1468876"/>
                </a:lnTo>
                <a:cubicBezTo>
                  <a:pt x="2324800" y="1457076"/>
                  <a:pt x="2319763" y="1392820"/>
                  <a:pt x="2307031" y="1371600"/>
                </a:cubicBezTo>
                <a:cubicBezTo>
                  <a:pt x="2272459" y="1313980"/>
                  <a:pt x="2289047" y="1414920"/>
                  <a:pt x="2248665" y="1293778"/>
                </a:cubicBezTo>
                <a:cubicBezTo>
                  <a:pt x="2245422" y="1284050"/>
                  <a:pt x="2243523" y="1273766"/>
                  <a:pt x="2238937" y="1264595"/>
                </a:cubicBezTo>
                <a:cubicBezTo>
                  <a:pt x="2226665" y="1240050"/>
                  <a:pt x="2218124" y="1234054"/>
                  <a:pt x="2200026" y="1215957"/>
                </a:cubicBezTo>
                <a:cubicBezTo>
                  <a:pt x="2176035" y="1119985"/>
                  <a:pt x="2208012" y="1219539"/>
                  <a:pt x="2170843" y="1157591"/>
                </a:cubicBezTo>
                <a:cubicBezTo>
                  <a:pt x="2165567" y="1148798"/>
                  <a:pt x="2166096" y="1137371"/>
                  <a:pt x="2161116" y="1128408"/>
                </a:cubicBezTo>
                <a:cubicBezTo>
                  <a:pt x="2149761" y="1107968"/>
                  <a:pt x="2129599" y="1092224"/>
                  <a:pt x="2122205" y="1070042"/>
                </a:cubicBezTo>
                <a:cubicBezTo>
                  <a:pt x="2111075" y="1036652"/>
                  <a:pt x="2112740" y="1031395"/>
                  <a:pt x="2083294" y="1001949"/>
                </a:cubicBezTo>
                <a:cubicBezTo>
                  <a:pt x="2075027" y="993682"/>
                  <a:pt x="2062910" y="990192"/>
                  <a:pt x="2054111" y="982493"/>
                </a:cubicBezTo>
                <a:cubicBezTo>
                  <a:pt x="2036856" y="967395"/>
                  <a:pt x="2021686" y="950068"/>
                  <a:pt x="2005473" y="933855"/>
                </a:cubicBezTo>
                <a:lnTo>
                  <a:pt x="1917924" y="846306"/>
                </a:lnTo>
                <a:lnTo>
                  <a:pt x="1888741" y="817123"/>
                </a:lnTo>
                <a:cubicBezTo>
                  <a:pt x="1879013" y="807395"/>
                  <a:pt x="1870564" y="796194"/>
                  <a:pt x="1859558" y="787940"/>
                </a:cubicBezTo>
                <a:cubicBezTo>
                  <a:pt x="1846588" y="778212"/>
                  <a:pt x="1833841" y="768180"/>
                  <a:pt x="1820648" y="758757"/>
                </a:cubicBezTo>
                <a:cubicBezTo>
                  <a:pt x="1811135" y="751962"/>
                  <a:pt x="1802148" y="744050"/>
                  <a:pt x="1791465" y="739302"/>
                </a:cubicBezTo>
                <a:cubicBezTo>
                  <a:pt x="1772725" y="730973"/>
                  <a:pt x="1733099" y="719846"/>
                  <a:pt x="1733099" y="719846"/>
                </a:cubicBezTo>
                <a:cubicBezTo>
                  <a:pt x="1689449" y="676199"/>
                  <a:pt x="1741286" y="722233"/>
                  <a:pt x="1684460" y="690663"/>
                </a:cubicBezTo>
                <a:cubicBezTo>
                  <a:pt x="1664020" y="679308"/>
                  <a:pt x="1645549" y="664723"/>
                  <a:pt x="1626094" y="651753"/>
                </a:cubicBezTo>
                <a:cubicBezTo>
                  <a:pt x="1616366" y="645268"/>
                  <a:pt x="1605178" y="640565"/>
                  <a:pt x="1596911" y="632298"/>
                </a:cubicBezTo>
                <a:cubicBezTo>
                  <a:pt x="1590426" y="625813"/>
                  <a:pt x="1584793" y="618345"/>
                  <a:pt x="1577456" y="612842"/>
                </a:cubicBezTo>
                <a:cubicBezTo>
                  <a:pt x="1558750" y="598813"/>
                  <a:pt x="1535623" y="590466"/>
                  <a:pt x="1519090" y="573932"/>
                </a:cubicBezTo>
                <a:cubicBezTo>
                  <a:pt x="1512605" y="567447"/>
                  <a:pt x="1506797" y="560205"/>
                  <a:pt x="1499635" y="554476"/>
                </a:cubicBezTo>
                <a:cubicBezTo>
                  <a:pt x="1422621" y="492864"/>
                  <a:pt x="1527427" y="588026"/>
                  <a:pt x="1431541" y="505838"/>
                </a:cubicBezTo>
                <a:cubicBezTo>
                  <a:pt x="1385170" y="466092"/>
                  <a:pt x="1422816" y="483474"/>
                  <a:pt x="1373175" y="466927"/>
                </a:cubicBezTo>
                <a:cubicBezTo>
                  <a:pt x="1366690" y="457199"/>
                  <a:pt x="1362518" y="445443"/>
                  <a:pt x="1353720" y="437744"/>
                </a:cubicBezTo>
                <a:cubicBezTo>
                  <a:pt x="1336123" y="422347"/>
                  <a:pt x="1314809" y="411804"/>
                  <a:pt x="1295354" y="398834"/>
                </a:cubicBezTo>
                <a:cubicBezTo>
                  <a:pt x="1257637" y="373689"/>
                  <a:pt x="1277265" y="383076"/>
                  <a:pt x="1236988" y="369651"/>
                </a:cubicBezTo>
                <a:cubicBezTo>
                  <a:pt x="1187695" y="320355"/>
                  <a:pt x="1251487" y="378350"/>
                  <a:pt x="1188350" y="340468"/>
                </a:cubicBezTo>
                <a:cubicBezTo>
                  <a:pt x="1180485" y="335749"/>
                  <a:pt x="1176231" y="326515"/>
                  <a:pt x="1168894" y="321012"/>
                </a:cubicBezTo>
                <a:cubicBezTo>
                  <a:pt x="1150188" y="306983"/>
                  <a:pt x="1129984" y="295072"/>
                  <a:pt x="1110529" y="282102"/>
                </a:cubicBezTo>
                <a:lnTo>
                  <a:pt x="1052163" y="243191"/>
                </a:lnTo>
                <a:lnTo>
                  <a:pt x="1022980" y="233463"/>
                </a:lnTo>
                <a:cubicBezTo>
                  <a:pt x="1016495" y="226978"/>
                  <a:pt x="1011388" y="218727"/>
                  <a:pt x="1003524" y="214008"/>
                </a:cubicBezTo>
                <a:cubicBezTo>
                  <a:pt x="994731" y="208732"/>
                  <a:pt x="982348" y="210686"/>
                  <a:pt x="974341" y="204280"/>
                </a:cubicBezTo>
                <a:cubicBezTo>
                  <a:pt x="934491" y="172400"/>
                  <a:pt x="977584" y="162128"/>
                  <a:pt x="964614" y="145915"/>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34" name="Google Shape;634;p36"/>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Example #1</a:t>
            </a:r>
            <a:endParaRPr/>
          </a:p>
        </p:txBody>
      </p:sp>
      <p:grpSp>
        <p:nvGrpSpPr>
          <p:cNvPr id="635" name="Google Shape;635;p36"/>
          <p:cNvGrpSpPr/>
          <p:nvPr/>
        </p:nvGrpSpPr>
        <p:grpSpPr>
          <a:xfrm>
            <a:off x="1751501" y="1368475"/>
            <a:ext cx="4726715" cy="2331624"/>
            <a:chOff x="-2863816" y="1556555"/>
            <a:chExt cx="3545036" cy="1748718"/>
          </a:xfrm>
        </p:grpSpPr>
        <p:sp>
          <p:nvSpPr>
            <p:cNvPr id="636" name="Google Shape;636;p36"/>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637" name="Google Shape;637;p36"/>
            <p:cNvSpPr/>
            <p:nvPr/>
          </p:nvSpPr>
          <p:spPr>
            <a:xfrm>
              <a:off x="-1319030" y="174932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638" name="Google Shape;638;p36"/>
            <p:cNvSpPr/>
            <p:nvPr/>
          </p:nvSpPr>
          <p:spPr>
            <a:xfrm>
              <a:off x="-2690630" y="27208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639" name="Google Shape;639;p36"/>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640" name="Google Shape;640;p36"/>
            <p:cNvSpPr/>
            <p:nvPr/>
          </p:nvSpPr>
          <p:spPr>
            <a:xfrm>
              <a:off x="-34748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641" name="Google Shape;641;p36"/>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642" name="Google Shape;642;p36"/>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643" name="Google Shape;643;p36"/>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644" name="Google Shape;644;p36"/>
            <p:cNvCxnSpPr>
              <a:stCxn id="636" idx="6"/>
              <a:endCxn id="639"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645" name="Google Shape;645;p36"/>
            <p:cNvCxnSpPr>
              <a:stCxn id="639" idx="2"/>
              <a:endCxn id="636"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646" name="Google Shape;646;p36"/>
            <p:cNvCxnSpPr>
              <a:stCxn id="643" idx="2"/>
              <a:endCxn id="642"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647" name="Google Shape;647;p36"/>
            <p:cNvCxnSpPr>
              <a:stCxn id="642" idx="6"/>
              <a:endCxn id="643"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648" name="Google Shape;648;p36"/>
            <p:cNvCxnSpPr>
              <a:stCxn id="636" idx="3"/>
              <a:endCxn id="638"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649" name="Google Shape;649;p36"/>
            <p:cNvCxnSpPr>
              <a:stCxn id="638" idx="6"/>
              <a:endCxn id="639"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650" name="Google Shape;650;p36"/>
            <p:cNvCxnSpPr>
              <a:stCxn id="636" idx="7"/>
              <a:endCxn id="637"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651" name="Google Shape;651;p36"/>
            <p:cNvCxnSpPr>
              <a:stCxn id="637" idx="6"/>
              <a:endCxn id="640" idx="2"/>
            </p:cNvCxnSpPr>
            <p:nvPr/>
          </p:nvCxnSpPr>
          <p:spPr>
            <a:xfrm>
              <a:off x="-1033280" y="1892201"/>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652" name="Google Shape;652;p36"/>
            <p:cNvCxnSpPr>
              <a:stCxn id="640" idx="6"/>
              <a:endCxn id="641"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653" name="Google Shape;653;p36"/>
            <p:cNvCxnSpPr>
              <a:stCxn id="643" idx="1"/>
              <a:endCxn id="640"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654" name="Google Shape;654;p36"/>
            <p:cNvCxnSpPr>
              <a:stCxn id="641" idx="4"/>
              <a:endCxn id="643"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655" name="Google Shape;655;p36"/>
            <p:cNvCxnSpPr>
              <a:stCxn id="637" idx="5"/>
              <a:endCxn id="642" idx="1"/>
            </p:cNvCxnSpPr>
            <p:nvPr/>
          </p:nvCxnSpPr>
          <p:spPr>
            <a:xfrm>
              <a:off x="-1075127" y="1993229"/>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656" name="Google Shape;656;p36"/>
            <p:cNvCxnSpPr>
              <a:stCxn id="637" idx="4"/>
              <a:endCxn id="639" idx="0"/>
            </p:cNvCxnSpPr>
            <p:nvPr/>
          </p:nvCxnSpPr>
          <p:spPr>
            <a:xfrm flipH="1">
              <a:off x="-1347455" y="2035076"/>
              <a:ext cx="171300" cy="514500"/>
            </a:xfrm>
            <a:prstGeom prst="straightConnector1">
              <a:avLst/>
            </a:prstGeom>
            <a:noFill/>
            <a:ln w="9525" cap="flat" cmpd="sng">
              <a:solidFill>
                <a:schemeClr val="dk1"/>
              </a:solidFill>
              <a:prstDash val="solid"/>
              <a:round/>
              <a:headEnd type="none" w="med" len="med"/>
              <a:tailEnd type="triangle" w="med" len="med"/>
            </a:ln>
          </p:spPr>
        </p:cxnSp>
        <p:cxnSp>
          <p:nvCxnSpPr>
            <p:cNvPr id="657" name="Google Shape;657;p36"/>
            <p:cNvCxnSpPr>
              <a:stCxn id="639" idx="5"/>
              <a:endCxn id="642"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658" name="Google Shape;658;p36"/>
            <p:cNvCxnSpPr>
              <a:stCxn id="642" idx="3"/>
              <a:endCxn id="638"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659" name="Google Shape;659;p36"/>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660" name="Google Shape;660;p36"/>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61" name="Google Shape;661;p36"/>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662" name="Google Shape;662;p36"/>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63" name="Google Shape;663;p36"/>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664" name="Google Shape;664;p36"/>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65" name="Google Shape;665;p36"/>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666" name="Google Shape;666;p36"/>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67" name="Google Shape;667;p36"/>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668" name="Google Shape;668;p36"/>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669" name="Google Shape;669;p36"/>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670" name="Google Shape;670;p36"/>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671" name="Google Shape;671;p36"/>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72" name="Google Shape;672;p36"/>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673" name="Google Shape;673;p36"/>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674" name="Google Shape;674;p36"/>
            <p:cNvSpPr txBox="1"/>
            <p:nvPr/>
          </p:nvSpPr>
          <p:spPr>
            <a:xfrm>
              <a:off x="-1417640" y="1556555"/>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675" name="Google Shape;675;p36"/>
            <p:cNvSpPr txBox="1"/>
            <p:nvPr/>
          </p:nvSpPr>
          <p:spPr>
            <a:xfrm>
              <a:off x="-477173" y="160937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76" name="Google Shape;676;p36"/>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77" name="Google Shape;677;p36"/>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678" name="Google Shape;678;p36"/>
            <p:cNvSpPr txBox="1"/>
            <p:nvPr/>
          </p:nvSpPr>
          <p:spPr>
            <a:xfrm>
              <a:off x="-2863816" y="2543734"/>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679" name="Google Shape;679;p36"/>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80" name="Google Shape;680;p36"/>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681" name="Google Shape;681;p36"/>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682" name="Google Shape;682;p36"/>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683" name="Google Shape;683;p36"/>
          <p:cNvGraphicFramePr/>
          <p:nvPr/>
        </p:nvGraphicFramePr>
        <p:xfrm>
          <a:off x="6316888" y="3054960"/>
          <a:ext cx="41236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Known?</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 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 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a:solidFill>
                            <a:srgbClr val="FF0000"/>
                          </a:solidFill>
                          <a:latin typeface="Quattrocento Sans"/>
                          <a:ea typeface="Quattrocento Sans"/>
                          <a:cs typeface="Quattrocento Sans"/>
                          <a:sym typeface="Quattrocento Sans"/>
                        </a:rPr>
                        <a:t>≤ 12</a:t>
                      </a:r>
                      <a:endParaRPr sz="1600" b="1"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684" name="Google Shape;684;p36"/>
          <p:cNvSpPr txBox="1"/>
          <p:nvPr/>
        </p:nvSpPr>
        <p:spPr>
          <a:xfrm>
            <a:off x="1417748" y="4883675"/>
            <a:ext cx="40581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Quattrocento Sans"/>
                <a:ea typeface="Quattrocento Sans"/>
                <a:cs typeface="Quattrocento Sans"/>
                <a:sym typeface="Quattrocento Sans"/>
              </a:rPr>
              <a:t>Order Added to Known Set:</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A, C</a:t>
            </a:r>
            <a:endParaRPr>
              <a:latin typeface="Quattrocento Sans"/>
              <a:ea typeface="Quattrocento Sans"/>
              <a:cs typeface="Quattrocento Sans"/>
              <a:sym typeface="Quattrocento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37"/>
          <p:cNvSpPr/>
          <p:nvPr/>
        </p:nvSpPr>
        <p:spPr>
          <a:xfrm>
            <a:off x="1887166" y="1309656"/>
            <a:ext cx="2461098" cy="1890744"/>
          </a:xfrm>
          <a:custGeom>
            <a:avLst/>
            <a:gdLst/>
            <a:ahLst/>
            <a:cxnLst/>
            <a:rect l="l" t="t" r="r" b="b"/>
            <a:pathLst>
              <a:path w="2461098" h="1890744" extrusionOk="0">
                <a:moveTo>
                  <a:pt x="2120630" y="3578"/>
                </a:moveTo>
                <a:cubicBezTo>
                  <a:pt x="1875241" y="38635"/>
                  <a:pt x="2081050" y="12091"/>
                  <a:pt x="1517515" y="23033"/>
                </a:cubicBezTo>
                <a:lnTo>
                  <a:pt x="1050587" y="32761"/>
                </a:lnTo>
                <a:lnTo>
                  <a:pt x="953311" y="42489"/>
                </a:lnTo>
                <a:cubicBezTo>
                  <a:pt x="877785" y="50881"/>
                  <a:pt x="840245" y="59272"/>
                  <a:pt x="758757" y="61944"/>
                </a:cubicBezTo>
                <a:cubicBezTo>
                  <a:pt x="599924" y="67152"/>
                  <a:pt x="440987" y="68429"/>
                  <a:pt x="282102" y="71672"/>
                </a:cubicBezTo>
                <a:cubicBezTo>
                  <a:pt x="272374" y="74914"/>
                  <a:pt x="262344" y="77360"/>
                  <a:pt x="252919" y="81399"/>
                </a:cubicBezTo>
                <a:cubicBezTo>
                  <a:pt x="218365" y="96208"/>
                  <a:pt x="214131" y="100773"/>
                  <a:pt x="184825" y="120310"/>
                </a:cubicBezTo>
                <a:cubicBezTo>
                  <a:pt x="178340" y="130038"/>
                  <a:pt x="173637" y="141226"/>
                  <a:pt x="165370" y="149493"/>
                </a:cubicBezTo>
                <a:cubicBezTo>
                  <a:pt x="157103" y="157760"/>
                  <a:pt x="145316" y="161645"/>
                  <a:pt x="136187" y="168948"/>
                </a:cubicBezTo>
                <a:cubicBezTo>
                  <a:pt x="129025" y="174677"/>
                  <a:pt x="123217" y="181919"/>
                  <a:pt x="116732" y="188404"/>
                </a:cubicBezTo>
                <a:cubicBezTo>
                  <a:pt x="92280" y="261757"/>
                  <a:pt x="125264" y="171340"/>
                  <a:pt x="87549" y="246770"/>
                </a:cubicBezTo>
                <a:cubicBezTo>
                  <a:pt x="82963" y="255941"/>
                  <a:pt x="82407" y="266782"/>
                  <a:pt x="77821" y="275953"/>
                </a:cubicBezTo>
                <a:cubicBezTo>
                  <a:pt x="72593" y="286410"/>
                  <a:pt x="63114" y="294452"/>
                  <a:pt x="58366" y="305135"/>
                </a:cubicBezTo>
                <a:cubicBezTo>
                  <a:pt x="12063" y="409318"/>
                  <a:pt x="63485" y="326641"/>
                  <a:pt x="19455" y="392684"/>
                </a:cubicBezTo>
                <a:cubicBezTo>
                  <a:pt x="13029" y="418392"/>
                  <a:pt x="0" y="466115"/>
                  <a:pt x="0" y="489961"/>
                </a:cubicBezTo>
                <a:cubicBezTo>
                  <a:pt x="0" y="538707"/>
                  <a:pt x="2834" y="587620"/>
                  <a:pt x="9728" y="635876"/>
                </a:cubicBezTo>
                <a:cubicBezTo>
                  <a:pt x="12628" y="656178"/>
                  <a:pt x="22698" y="674787"/>
                  <a:pt x="29183" y="694242"/>
                </a:cubicBezTo>
                <a:cubicBezTo>
                  <a:pt x="46304" y="745605"/>
                  <a:pt x="33227" y="714900"/>
                  <a:pt x="77821" y="781791"/>
                </a:cubicBezTo>
                <a:lnTo>
                  <a:pt x="97277" y="810974"/>
                </a:lnTo>
                <a:cubicBezTo>
                  <a:pt x="103762" y="820702"/>
                  <a:pt x="108465" y="831890"/>
                  <a:pt x="116732" y="840157"/>
                </a:cubicBezTo>
                <a:cubicBezTo>
                  <a:pt x="136187" y="859612"/>
                  <a:pt x="159836" y="875630"/>
                  <a:pt x="175098" y="898523"/>
                </a:cubicBezTo>
                <a:cubicBezTo>
                  <a:pt x="193636" y="926330"/>
                  <a:pt x="224362" y="976554"/>
                  <a:pt x="252919" y="986072"/>
                </a:cubicBezTo>
                <a:lnTo>
                  <a:pt x="282102" y="995799"/>
                </a:lnTo>
                <a:lnTo>
                  <a:pt x="350196" y="1063893"/>
                </a:lnTo>
                <a:cubicBezTo>
                  <a:pt x="359924" y="1073621"/>
                  <a:pt x="371748" y="1081629"/>
                  <a:pt x="379379" y="1093076"/>
                </a:cubicBezTo>
                <a:cubicBezTo>
                  <a:pt x="392349" y="1112531"/>
                  <a:pt x="401755" y="1134909"/>
                  <a:pt x="418289" y="1151442"/>
                </a:cubicBezTo>
                <a:cubicBezTo>
                  <a:pt x="424774" y="1157927"/>
                  <a:pt x="432242" y="1163560"/>
                  <a:pt x="437745" y="1170897"/>
                </a:cubicBezTo>
                <a:cubicBezTo>
                  <a:pt x="451774" y="1189603"/>
                  <a:pt x="460121" y="1212729"/>
                  <a:pt x="476655" y="1229263"/>
                </a:cubicBezTo>
                <a:lnTo>
                  <a:pt x="515566" y="1268174"/>
                </a:lnTo>
                <a:cubicBezTo>
                  <a:pt x="525294" y="1277902"/>
                  <a:pt x="533302" y="1289726"/>
                  <a:pt x="544749" y="1297357"/>
                </a:cubicBezTo>
                <a:cubicBezTo>
                  <a:pt x="617205" y="1345660"/>
                  <a:pt x="528215" y="1283579"/>
                  <a:pt x="603115" y="1345995"/>
                </a:cubicBezTo>
                <a:cubicBezTo>
                  <a:pt x="612096" y="1353479"/>
                  <a:pt x="623169" y="1358147"/>
                  <a:pt x="632298" y="1365450"/>
                </a:cubicBezTo>
                <a:cubicBezTo>
                  <a:pt x="639460" y="1371179"/>
                  <a:pt x="644707" y="1379035"/>
                  <a:pt x="651753" y="1384906"/>
                </a:cubicBezTo>
                <a:cubicBezTo>
                  <a:pt x="664208" y="1395285"/>
                  <a:pt x="678354" y="1403538"/>
                  <a:pt x="690664" y="1414089"/>
                </a:cubicBezTo>
                <a:cubicBezTo>
                  <a:pt x="701109" y="1423042"/>
                  <a:pt x="708988" y="1434826"/>
                  <a:pt x="719847" y="1443272"/>
                </a:cubicBezTo>
                <a:cubicBezTo>
                  <a:pt x="738304" y="1457627"/>
                  <a:pt x="761680" y="1465648"/>
                  <a:pt x="778213" y="1482182"/>
                </a:cubicBezTo>
                <a:cubicBezTo>
                  <a:pt x="804918" y="1508889"/>
                  <a:pt x="788967" y="1498738"/>
                  <a:pt x="826851" y="1511365"/>
                </a:cubicBezTo>
                <a:cubicBezTo>
                  <a:pt x="876144" y="1560661"/>
                  <a:pt x="812352" y="1502666"/>
                  <a:pt x="875489" y="1540548"/>
                </a:cubicBezTo>
                <a:cubicBezTo>
                  <a:pt x="942254" y="1580606"/>
                  <a:pt x="841459" y="1542177"/>
                  <a:pt x="924128" y="1569731"/>
                </a:cubicBezTo>
                <a:cubicBezTo>
                  <a:pt x="943583" y="1582701"/>
                  <a:pt x="960312" y="1601248"/>
                  <a:pt x="982494" y="1608642"/>
                </a:cubicBezTo>
                <a:cubicBezTo>
                  <a:pt x="992222" y="1611885"/>
                  <a:pt x="1002713" y="1613390"/>
                  <a:pt x="1011677" y="1618370"/>
                </a:cubicBezTo>
                <a:cubicBezTo>
                  <a:pt x="1032117" y="1629725"/>
                  <a:pt x="1047861" y="1649886"/>
                  <a:pt x="1070043" y="1657280"/>
                </a:cubicBezTo>
                <a:lnTo>
                  <a:pt x="1157591" y="1686463"/>
                </a:lnTo>
                <a:cubicBezTo>
                  <a:pt x="1167319" y="1689706"/>
                  <a:pt x="1178242" y="1690503"/>
                  <a:pt x="1186774" y="1696191"/>
                </a:cubicBezTo>
                <a:cubicBezTo>
                  <a:pt x="1225102" y="1721743"/>
                  <a:pt x="1218756" y="1721209"/>
                  <a:pt x="1274323" y="1735101"/>
                </a:cubicBezTo>
                <a:cubicBezTo>
                  <a:pt x="1286792" y="1738218"/>
                  <a:pt x="1328460" y="1747579"/>
                  <a:pt x="1342417" y="1754557"/>
                </a:cubicBezTo>
                <a:cubicBezTo>
                  <a:pt x="1352874" y="1759785"/>
                  <a:pt x="1360613" y="1770017"/>
                  <a:pt x="1371600" y="1774012"/>
                </a:cubicBezTo>
                <a:cubicBezTo>
                  <a:pt x="1478636" y="1812934"/>
                  <a:pt x="1415358" y="1778870"/>
                  <a:pt x="1488332" y="1803195"/>
                </a:cubicBezTo>
                <a:cubicBezTo>
                  <a:pt x="1594773" y="1838677"/>
                  <a:pt x="1433542" y="1782087"/>
                  <a:pt x="1546698" y="1832378"/>
                </a:cubicBezTo>
                <a:cubicBezTo>
                  <a:pt x="1565438" y="1840707"/>
                  <a:pt x="1585609" y="1845348"/>
                  <a:pt x="1605064" y="1851833"/>
                </a:cubicBezTo>
                <a:lnTo>
                  <a:pt x="1634247" y="1861561"/>
                </a:lnTo>
                <a:cubicBezTo>
                  <a:pt x="1643975" y="1864804"/>
                  <a:pt x="1653375" y="1869278"/>
                  <a:pt x="1663430" y="1871289"/>
                </a:cubicBezTo>
                <a:cubicBezTo>
                  <a:pt x="1722123" y="1883027"/>
                  <a:pt x="1696383" y="1875787"/>
                  <a:pt x="1741251" y="1890744"/>
                </a:cubicBezTo>
                <a:cubicBezTo>
                  <a:pt x="1851166" y="1886347"/>
                  <a:pt x="1935417" y="1895705"/>
                  <a:pt x="2033081" y="1871289"/>
                </a:cubicBezTo>
                <a:cubicBezTo>
                  <a:pt x="2043029" y="1868802"/>
                  <a:pt x="2053093" y="1866147"/>
                  <a:pt x="2062264" y="1861561"/>
                </a:cubicBezTo>
                <a:cubicBezTo>
                  <a:pt x="2102190" y="1841598"/>
                  <a:pt x="2080739" y="1846781"/>
                  <a:pt x="2110902" y="1822650"/>
                </a:cubicBezTo>
                <a:cubicBezTo>
                  <a:pt x="2120031" y="1815347"/>
                  <a:pt x="2130357" y="1809680"/>
                  <a:pt x="2140085" y="1803195"/>
                </a:cubicBezTo>
                <a:cubicBezTo>
                  <a:pt x="2195840" y="1719561"/>
                  <a:pt x="2128994" y="1825377"/>
                  <a:pt x="2169268" y="1744829"/>
                </a:cubicBezTo>
                <a:cubicBezTo>
                  <a:pt x="2193043" y="1697279"/>
                  <a:pt x="2186225" y="1735363"/>
                  <a:pt x="2198451" y="1686463"/>
                </a:cubicBezTo>
                <a:cubicBezTo>
                  <a:pt x="2225951" y="1576465"/>
                  <a:pt x="2185895" y="1704675"/>
                  <a:pt x="2227634" y="1579459"/>
                </a:cubicBezTo>
                <a:cubicBezTo>
                  <a:pt x="2230877" y="1569731"/>
                  <a:pt x="2231674" y="1558808"/>
                  <a:pt x="2237362" y="1550276"/>
                </a:cubicBezTo>
                <a:cubicBezTo>
                  <a:pt x="2243847" y="1540548"/>
                  <a:pt x="2252069" y="1531777"/>
                  <a:pt x="2256817" y="1521093"/>
                </a:cubicBezTo>
                <a:cubicBezTo>
                  <a:pt x="2292585" y="1440615"/>
                  <a:pt x="2255772" y="1483226"/>
                  <a:pt x="2295728" y="1443272"/>
                </a:cubicBezTo>
                <a:cubicBezTo>
                  <a:pt x="2341953" y="1304595"/>
                  <a:pt x="2295513" y="1448890"/>
                  <a:pt x="2324911" y="1345995"/>
                </a:cubicBezTo>
                <a:cubicBezTo>
                  <a:pt x="2327728" y="1336136"/>
                  <a:pt x="2332151" y="1326760"/>
                  <a:pt x="2334638" y="1316812"/>
                </a:cubicBezTo>
                <a:cubicBezTo>
                  <a:pt x="2350067" y="1255097"/>
                  <a:pt x="2339618" y="1262960"/>
                  <a:pt x="2363821" y="1190353"/>
                </a:cubicBezTo>
                <a:cubicBezTo>
                  <a:pt x="2373092" y="1162540"/>
                  <a:pt x="2377170" y="1152794"/>
                  <a:pt x="2383277" y="1122259"/>
                </a:cubicBezTo>
                <a:cubicBezTo>
                  <a:pt x="2387145" y="1102918"/>
                  <a:pt x="2389476" y="1083299"/>
                  <a:pt x="2393004" y="1063893"/>
                </a:cubicBezTo>
                <a:cubicBezTo>
                  <a:pt x="2406529" y="989503"/>
                  <a:pt x="2409412" y="1000717"/>
                  <a:pt x="2422187" y="898523"/>
                </a:cubicBezTo>
                <a:cubicBezTo>
                  <a:pt x="2446769" y="701870"/>
                  <a:pt x="2416435" y="947426"/>
                  <a:pt x="2441643" y="733153"/>
                </a:cubicBezTo>
                <a:cubicBezTo>
                  <a:pt x="2450029" y="661873"/>
                  <a:pt x="2451343" y="655519"/>
                  <a:pt x="2461098" y="587238"/>
                </a:cubicBezTo>
                <a:cubicBezTo>
                  <a:pt x="2457855" y="502931"/>
                  <a:pt x="2456982" y="418500"/>
                  <a:pt x="2451370" y="334318"/>
                </a:cubicBezTo>
                <a:cubicBezTo>
                  <a:pt x="2450048" y="314481"/>
                  <a:pt x="2437517" y="285833"/>
                  <a:pt x="2431915" y="266225"/>
                </a:cubicBezTo>
                <a:cubicBezTo>
                  <a:pt x="2429604" y="258136"/>
                  <a:pt x="2418819" y="208729"/>
                  <a:pt x="2412460" y="198131"/>
                </a:cubicBezTo>
                <a:cubicBezTo>
                  <a:pt x="2407741" y="190267"/>
                  <a:pt x="2398507" y="186013"/>
                  <a:pt x="2393004" y="178676"/>
                </a:cubicBezTo>
                <a:cubicBezTo>
                  <a:pt x="2375751" y="155672"/>
                  <a:pt x="2360138" y="119980"/>
                  <a:pt x="2334638" y="100855"/>
                </a:cubicBezTo>
                <a:cubicBezTo>
                  <a:pt x="2315932" y="86826"/>
                  <a:pt x="2295727" y="74914"/>
                  <a:pt x="2276272" y="61944"/>
                </a:cubicBezTo>
                <a:cubicBezTo>
                  <a:pt x="2266544" y="55459"/>
                  <a:pt x="2258180" y="46186"/>
                  <a:pt x="2247089" y="42489"/>
                </a:cubicBezTo>
                <a:cubicBezTo>
                  <a:pt x="2237361" y="39246"/>
                  <a:pt x="2227077" y="37347"/>
                  <a:pt x="2217906" y="32761"/>
                </a:cubicBezTo>
                <a:cubicBezTo>
                  <a:pt x="2207449" y="27533"/>
                  <a:pt x="2199180" y="18534"/>
                  <a:pt x="2188723" y="13306"/>
                </a:cubicBezTo>
                <a:cubicBezTo>
                  <a:pt x="2179552" y="8720"/>
                  <a:pt x="2169060" y="7386"/>
                  <a:pt x="2159540" y="3578"/>
                </a:cubicBezTo>
                <a:cubicBezTo>
                  <a:pt x="2152808" y="885"/>
                  <a:pt x="2146570" y="-2907"/>
                  <a:pt x="2120630" y="3578"/>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92" name="Google Shape;692;p37"/>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Example #1</a:t>
            </a:r>
            <a:endParaRPr/>
          </a:p>
        </p:txBody>
      </p:sp>
      <p:grpSp>
        <p:nvGrpSpPr>
          <p:cNvPr id="693" name="Google Shape;693;p37"/>
          <p:cNvGrpSpPr/>
          <p:nvPr/>
        </p:nvGrpSpPr>
        <p:grpSpPr>
          <a:xfrm>
            <a:off x="1751501" y="1368475"/>
            <a:ext cx="4726715" cy="2331624"/>
            <a:chOff x="-2863816" y="1556555"/>
            <a:chExt cx="3545036" cy="1748718"/>
          </a:xfrm>
        </p:grpSpPr>
        <p:sp>
          <p:nvSpPr>
            <p:cNvPr id="694" name="Google Shape;694;p37"/>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695" name="Google Shape;695;p37"/>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696" name="Google Shape;696;p37"/>
            <p:cNvSpPr/>
            <p:nvPr/>
          </p:nvSpPr>
          <p:spPr>
            <a:xfrm>
              <a:off x="-2690630" y="27208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697" name="Google Shape;697;p37"/>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698" name="Google Shape;698;p37"/>
            <p:cNvSpPr/>
            <p:nvPr/>
          </p:nvSpPr>
          <p:spPr>
            <a:xfrm>
              <a:off x="-347480" y="18064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699" name="Google Shape;699;p37"/>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700" name="Google Shape;700;p37"/>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701" name="Google Shape;701;p37"/>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702" name="Google Shape;702;p37"/>
            <p:cNvCxnSpPr>
              <a:stCxn id="694" idx="6"/>
              <a:endCxn id="697"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703" name="Google Shape;703;p37"/>
            <p:cNvCxnSpPr>
              <a:stCxn id="697" idx="2"/>
              <a:endCxn id="694"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704" name="Google Shape;704;p37"/>
            <p:cNvCxnSpPr>
              <a:stCxn id="701" idx="2"/>
              <a:endCxn id="700"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705" name="Google Shape;705;p37"/>
            <p:cNvCxnSpPr>
              <a:stCxn id="700" idx="6"/>
              <a:endCxn id="701"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706" name="Google Shape;706;p37"/>
            <p:cNvCxnSpPr>
              <a:stCxn id="694" idx="3"/>
              <a:endCxn id="696"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707" name="Google Shape;707;p37"/>
            <p:cNvCxnSpPr>
              <a:stCxn id="696" idx="6"/>
              <a:endCxn id="697"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708" name="Google Shape;708;p37"/>
            <p:cNvCxnSpPr>
              <a:stCxn id="694" idx="7"/>
              <a:endCxn id="695"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709" name="Google Shape;709;p37"/>
            <p:cNvCxnSpPr>
              <a:stCxn id="695" idx="6"/>
              <a:endCxn id="698"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710" name="Google Shape;710;p37"/>
            <p:cNvCxnSpPr>
              <a:stCxn id="698" idx="6"/>
              <a:endCxn id="699"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711" name="Google Shape;711;p37"/>
            <p:cNvCxnSpPr>
              <a:stCxn id="701" idx="1"/>
              <a:endCxn id="698"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712" name="Google Shape;712;p37"/>
            <p:cNvCxnSpPr>
              <a:stCxn id="699" idx="4"/>
              <a:endCxn id="701"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713" name="Google Shape;713;p37"/>
            <p:cNvCxnSpPr>
              <a:stCxn id="695" idx="5"/>
              <a:endCxn id="700"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714" name="Google Shape;714;p37"/>
            <p:cNvCxnSpPr>
              <a:stCxn id="695" idx="4"/>
              <a:endCxn id="697"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715" name="Google Shape;715;p37"/>
            <p:cNvCxnSpPr>
              <a:stCxn id="697" idx="5"/>
              <a:endCxn id="700"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716" name="Google Shape;716;p37"/>
            <p:cNvCxnSpPr>
              <a:stCxn id="700" idx="3"/>
              <a:endCxn id="696"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717" name="Google Shape;717;p37"/>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18" name="Google Shape;718;p37"/>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19" name="Google Shape;719;p37"/>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720" name="Google Shape;720;p37"/>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21" name="Google Shape;721;p37"/>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722" name="Google Shape;722;p37"/>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23" name="Google Shape;723;p37"/>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724" name="Google Shape;724;p37"/>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25" name="Google Shape;725;p37"/>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726" name="Google Shape;726;p37"/>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727" name="Google Shape;727;p37"/>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728" name="Google Shape;728;p37"/>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729" name="Google Shape;729;p37"/>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30" name="Google Shape;730;p37"/>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731" name="Google Shape;731;p37"/>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732" name="Google Shape;732;p37"/>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733" name="Google Shape;733;p37"/>
            <p:cNvSpPr txBox="1"/>
            <p:nvPr/>
          </p:nvSpPr>
          <p:spPr>
            <a:xfrm>
              <a:off x="-477173" y="1609371"/>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734" name="Google Shape;734;p37"/>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735" name="Google Shape;735;p37"/>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736" name="Google Shape;736;p37"/>
            <p:cNvSpPr txBox="1"/>
            <p:nvPr/>
          </p:nvSpPr>
          <p:spPr>
            <a:xfrm>
              <a:off x="-2863816" y="2543734"/>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737" name="Google Shape;737;p37"/>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738" name="Google Shape;738;p37"/>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739" name="Google Shape;739;p37"/>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740" name="Google Shape;740;p37"/>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741" name="Google Shape;741;p37"/>
          <p:cNvGraphicFramePr/>
          <p:nvPr/>
        </p:nvGraphicFramePr>
        <p:xfrm>
          <a:off x="6316888" y="3054960"/>
          <a:ext cx="41236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Known?</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 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 12</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a:solidFill>
                            <a:srgbClr val="FF0000"/>
                          </a:solidFill>
                          <a:latin typeface="Quattrocento Sans"/>
                          <a:ea typeface="Quattrocento Sans"/>
                          <a:cs typeface="Quattrocento Sans"/>
                          <a:sym typeface="Quattrocento Sans"/>
                        </a:rPr>
                        <a:t>≤ 4</a:t>
                      </a:r>
                      <a:endParaRPr sz="1600" b="1"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B</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742" name="Google Shape;742;p37"/>
          <p:cNvSpPr txBox="1"/>
          <p:nvPr/>
        </p:nvSpPr>
        <p:spPr>
          <a:xfrm>
            <a:off x="1494698" y="4883675"/>
            <a:ext cx="39810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Quattrocento Sans"/>
                <a:ea typeface="Quattrocento Sans"/>
                <a:cs typeface="Quattrocento Sans"/>
                <a:sym typeface="Quattrocento Sans"/>
              </a:rPr>
              <a:t>Order Added to Known Set:</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A, C, B</a:t>
            </a:r>
            <a:endParaRPr>
              <a:latin typeface="Quattrocento Sans"/>
              <a:ea typeface="Quattrocento Sans"/>
              <a:cs typeface="Quattrocento Sans"/>
              <a:sym typeface="Quattrocento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38"/>
          <p:cNvSpPr/>
          <p:nvPr/>
        </p:nvSpPr>
        <p:spPr>
          <a:xfrm>
            <a:off x="1702340" y="1313234"/>
            <a:ext cx="2752928" cy="2217906"/>
          </a:xfrm>
          <a:custGeom>
            <a:avLst/>
            <a:gdLst/>
            <a:ahLst/>
            <a:cxnLst/>
            <a:rect l="l" t="t" r="r" b="b"/>
            <a:pathLst>
              <a:path w="2752928" h="2217906" extrusionOk="0">
                <a:moveTo>
                  <a:pt x="1566154" y="48638"/>
                </a:moveTo>
                <a:cubicBezTo>
                  <a:pt x="1354514" y="78873"/>
                  <a:pt x="1515015" y="59728"/>
                  <a:pt x="1060315" y="48638"/>
                </a:cubicBezTo>
                <a:lnTo>
                  <a:pt x="700392" y="38911"/>
                </a:lnTo>
                <a:cubicBezTo>
                  <a:pt x="638783" y="42153"/>
                  <a:pt x="577028" y="43294"/>
                  <a:pt x="515566" y="48638"/>
                </a:cubicBezTo>
                <a:cubicBezTo>
                  <a:pt x="495680" y="50367"/>
                  <a:pt x="429639" y="74038"/>
                  <a:pt x="418290" y="77821"/>
                </a:cubicBezTo>
                <a:cubicBezTo>
                  <a:pt x="408562" y="81064"/>
                  <a:pt x="397639" y="81861"/>
                  <a:pt x="389107" y="87549"/>
                </a:cubicBezTo>
                <a:cubicBezTo>
                  <a:pt x="259540" y="173926"/>
                  <a:pt x="451576" y="49601"/>
                  <a:pt x="330741" y="116732"/>
                </a:cubicBezTo>
                <a:cubicBezTo>
                  <a:pt x="310301" y="128088"/>
                  <a:pt x="291830" y="142673"/>
                  <a:pt x="272375" y="155643"/>
                </a:cubicBezTo>
                <a:lnTo>
                  <a:pt x="243192" y="175098"/>
                </a:lnTo>
                <a:cubicBezTo>
                  <a:pt x="205806" y="231179"/>
                  <a:pt x="238173" y="177082"/>
                  <a:pt x="214009" y="233464"/>
                </a:cubicBezTo>
                <a:cubicBezTo>
                  <a:pt x="208297" y="246793"/>
                  <a:pt x="199940" y="258911"/>
                  <a:pt x="194554" y="272375"/>
                </a:cubicBezTo>
                <a:cubicBezTo>
                  <a:pt x="186938" y="291416"/>
                  <a:pt x="181583" y="311285"/>
                  <a:pt x="175098" y="330740"/>
                </a:cubicBezTo>
                <a:lnTo>
                  <a:pt x="165371" y="359923"/>
                </a:lnTo>
                <a:cubicBezTo>
                  <a:pt x="162128" y="369651"/>
                  <a:pt x="158130" y="379158"/>
                  <a:pt x="155643" y="389106"/>
                </a:cubicBezTo>
                <a:cubicBezTo>
                  <a:pt x="152400" y="402076"/>
                  <a:pt x="149588" y="415162"/>
                  <a:pt x="145915" y="428017"/>
                </a:cubicBezTo>
                <a:cubicBezTo>
                  <a:pt x="143098" y="437876"/>
                  <a:pt x="138886" y="447308"/>
                  <a:pt x="136188" y="457200"/>
                </a:cubicBezTo>
                <a:cubicBezTo>
                  <a:pt x="129153" y="482997"/>
                  <a:pt x="123217" y="509081"/>
                  <a:pt x="116732" y="535021"/>
                </a:cubicBezTo>
                <a:lnTo>
                  <a:pt x="97277" y="612843"/>
                </a:lnTo>
                <a:cubicBezTo>
                  <a:pt x="94034" y="625813"/>
                  <a:pt x="89747" y="638566"/>
                  <a:pt x="87549" y="651753"/>
                </a:cubicBezTo>
                <a:cubicBezTo>
                  <a:pt x="77643" y="711191"/>
                  <a:pt x="76438" y="715639"/>
                  <a:pt x="68094" y="778213"/>
                </a:cubicBezTo>
                <a:cubicBezTo>
                  <a:pt x="64639" y="804126"/>
                  <a:pt x="62341" y="830196"/>
                  <a:pt x="58366" y="856034"/>
                </a:cubicBezTo>
                <a:cubicBezTo>
                  <a:pt x="55852" y="872375"/>
                  <a:pt x="50824" y="888283"/>
                  <a:pt x="48639" y="904672"/>
                </a:cubicBezTo>
                <a:cubicBezTo>
                  <a:pt x="44332" y="936974"/>
                  <a:pt x="42323" y="969541"/>
                  <a:pt x="38911" y="1001949"/>
                </a:cubicBezTo>
                <a:cubicBezTo>
                  <a:pt x="35837" y="1031150"/>
                  <a:pt x="31727" y="1060246"/>
                  <a:pt x="29183" y="1089498"/>
                </a:cubicBezTo>
                <a:cubicBezTo>
                  <a:pt x="25240" y="1134838"/>
                  <a:pt x="22209" y="1180257"/>
                  <a:pt x="19456" y="1225685"/>
                </a:cubicBezTo>
                <a:cubicBezTo>
                  <a:pt x="11054" y="1364320"/>
                  <a:pt x="6056" y="1494966"/>
                  <a:pt x="0" y="1634247"/>
                </a:cubicBezTo>
                <a:cubicBezTo>
                  <a:pt x="4773" y="1753562"/>
                  <a:pt x="-9044" y="1821347"/>
                  <a:pt x="19456" y="1916349"/>
                </a:cubicBezTo>
                <a:cubicBezTo>
                  <a:pt x="25349" y="1935992"/>
                  <a:pt x="27536" y="1957651"/>
                  <a:pt x="38911" y="1974715"/>
                </a:cubicBezTo>
                <a:cubicBezTo>
                  <a:pt x="63453" y="2011529"/>
                  <a:pt x="50099" y="1995631"/>
                  <a:pt x="77822" y="2023353"/>
                </a:cubicBezTo>
                <a:cubicBezTo>
                  <a:pt x="94799" y="2074288"/>
                  <a:pt x="80299" y="2045287"/>
                  <a:pt x="136188" y="2101175"/>
                </a:cubicBezTo>
                <a:cubicBezTo>
                  <a:pt x="221444" y="2186430"/>
                  <a:pt x="113297" y="2082098"/>
                  <a:pt x="194554" y="2149813"/>
                </a:cubicBezTo>
                <a:cubicBezTo>
                  <a:pt x="205122" y="2158620"/>
                  <a:pt x="211711" y="2172315"/>
                  <a:pt x="223737" y="2178996"/>
                </a:cubicBezTo>
                <a:cubicBezTo>
                  <a:pt x="241664" y="2188955"/>
                  <a:pt x="262208" y="2193477"/>
                  <a:pt x="282103" y="2198451"/>
                </a:cubicBezTo>
                <a:cubicBezTo>
                  <a:pt x="358893" y="2217649"/>
                  <a:pt x="307690" y="2207069"/>
                  <a:pt x="437745" y="2217906"/>
                </a:cubicBezTo>
                <a:cubicBezTo>
                  <a:pt x="503505" y="2215047"/>
                  <a:pt x="626930" y="2221139"/>
                  <a:pt x="710120" y="2198451"/>
                </a:cubicBezTo>
                <a:cubicBezTo>
                  <a:pt x="729905" y="2193055"/>
                  <a:pt x="748591" y="2183970"/>
                  <a:pt x="768486" y="2178996"/>
                </a:cubicBezTo>
                <a:cubicBezTo>
                  <a:pt x="781456" y="2175753"/>
                  <a:pt x="794591" y="2173110"/>
                  <a:pt x="807396" y="2169268"/>
                </a:cubicBezTo>
                <a:cubicBezTo>
                  <a:pt x="827039" y="2163375"/>
                  <a:pt x="845867" y="2154787"/>
                  <a:pt x="865762" y="2149813"/>
                </a:cubicBezTo>
                <a:cubicBezTo>
                  <a:pt x="987442" y="2119392"/>
                  <a:pt x="836139" y="2158276"/>
                  <a:pt x="933856" y="2130357"/>
                </a:cubicBezTo>
                <a:cubicBezTo>
                  <a:pt x="946711" y="2126684"/>
                  <a:pt x="959961" y="2124471"/>
                  <a:pt x="972766" y="2120630"/>
                </a:cubicBezTo>
                <a:cubicBezTo>
                  <a:pt x="1112325" y="2078764"/>
                  <a:pt x="938448" y="2124346"/>
                  <a:pt x="1108954" y="2081719"/>
                </a:cubicBezTo>
                <a:cubicBezTo>
                  <a:pt x="1121924" y="2078477"/>
                  <a:pt x="1134677" y="2074190"/>
                  <a:pt x="1147864" y="2071992"/>
                </a:cubicBezTo>
                <a:cubicBezTo>
                  <a:pt x="1201333" y="2063080"/>
                  <a:pt x="1294038" y="2045450"/>
                  <a:pt x="1352145" y="2042809"/>
                </a:cubicBezTo>
                <a:cubicBezTo>
                  <a:pt x="1465564" y="2037654"/>
                  <a:pt x="1579124" y="2036324"/>
                  <a:pt x="1692613" y="2033081"/>
                </a:cubicBezTo>
                <a:cubicBezTo>
                  <a:pt x="1818017" y="2025243"/>
                  <a:pt x="1879576" y="2024619"/>
                  <a:pt x="2003898" y="2003898"/>
                </a:cubicBezTo>
                <a:cubicBezTo>
                  <a:pt x="2049749" y="1996256"/>
                  <a:pt x="2060551" y="1996050"/>
                  <a:pt x="2101175" y="1984443"/>
                </a:cubicBezTo>
                <a:cubicBezTo>
                  <a:pt x="2111034" y="1981626"/>
                  <a:pt x="2121187" y="1979301"/>
                  <a:pt x="2130358" y="1974715"/>
                </a:cubicBezTo>
                <a:cubicBezTo>
                  <a:pt x="2140815" y="1969487"/>
                  <a:pt x="2148858" y="1960008"/>
                  <a:pt x="2159541" y="1955260"/>
                </a:cubicBezTo>
                <a:cubicBezTo>
                  <a:pt x="2178281" y="1946931"/>
                  <a:pt x="2200843" y="1947180"/>
                  <a:pt x="2217907" y="1935804"/>
                </a:cubicBezTo>
                <a:cubicBezTo>
                  <a:pt x="2237362" y="1922834"/>
                  <a:pt x="2259740" y="1913428"/>
                  <a:pt x="2276273" y="1896894"/>
                </a:cubicBezTo>
                <a:cubicBezTo>
                  <a:pt x="2282758" y="1890409"/>
                  <a:pt x="2288391" y="1882941"/>
                  <a:pt x="2295728" y="1877438"/>
                </a:cubicBezTo>
                <a:cubicBezTo>
                  <a:pt x="2314434" y="1863409"/>
                  <a:pt x="2337560" y="1855062"/>
                  <a:pt x="2354094" y="1838528"/>
                </a:cubicBezTo>
                <a:cubicBezTo>
                  <a:pt x="2373380" y="1819242"/>
                  <a:pt x="2400608" y="1797102"/>
                  <a:pt x="2412460" y="1770434"/>
                </a:cubicBezTo>
                <a:cubicBezTo>
                  <a:pt x="2420789" y="1751694"/>
                  <a:pt x="2425430" y="1731523"/>
                  <a:pt x="2431915" y="1712068"/>
                </a:cubicBezTo>
                <a:lnTo>
                  <a:pt x="2441643" y="1682885"/>
                </a:lnTo>
                <a:lnTo>
                  <a:pt x="2461098" y="1624519"/>
                </a:lnTo>
                <a:cubicBezTo>
                  <a:pt x="2464341" y="1614791"/>
                  <a:pt x="2468339" y="1605284"/>
                  <a:pt x="2470826" y="1595336"/>
                </a:cubicBezTo>
                <a:cubicBezTo>
                  <a:pt x="2474069" y="1582366"/>
                  <a:pt x="2475288" y="1568714"/>
                  <a:pt x="2480554" y="1556426"/>
                </a:cubicBezTo>
                <a:cubicBezTo>
                  <a:pt x="2485159" y="1545680"/>
                  <a:pt x="2495261" y="1537927"/>
                  <a:pt x="2500009" y="1527243"/>
                </a:cubicBezTo>
                <a:cubicBezTo>
                  <a:pt x="2546311" y="1423062"/>
                  <a:pt x="2494891" y="1505736"/>
                  <a:pt x="2538920" y="1439694"/>
                </a:cubicBezTo>
                <a:cubicBezTo>
                  <a:pt x="2585145" y="1301017"/>
                  <a:pt x="2538705" y="1445312"/>
                  <a:pt x="2568103" y="1342417"/>
                </a:cubicBezTo>
                <a:cubicBezTo>
                  <a:pt x="2570920" y="1332558"/>
                  <a:pt x="2575013" y="1323093"/>
                  <a:pt x="2577830" y="1313234"/>
                </a:cubicBezTo>
                <a:cubicBezTo>
                  <a:pt x="2581503" y="1300379"/>
                  <a:pt x="2583885" y="1287178"/>
                  <a:pt x="2587558" y="1274323"/>
                </a:cubicBezTo>
                <a:cubicBezTo>
                  <a:pt x="2590375" y="1264464"/>
                  <a:pt x="2594469" y="1254999"/>
                  <a:pt x="2597286" y="1245140"/>
                </a:cubicBezTo>
                <a:cubicBezTo>
                  <a:pt x="2600959" y="1232285"/>
                  <a:pt x="2603171" y="1219035"/>
                  <a:pt x="2607013" y="1206230"/>
                </a:cubicBezTo>
                <a:cubicBezTo>
                  <a:pt x="2612906" y="1186587"/>
                  <a:pt x="2619984" y="1167319"/>
                  <a:pt x="2626469" y="1147864"/>
                </a:cubicBezTo>
                <a:cubicBezTo>
                  <a:pt x="2629712" y="1138136"/>
                  <a:pt x="2633709" y="1128629"/>
                  <a:pt x="2636196" y="1118681"/>
                </a:cubicBezTo>
                <a:cubicBezTo>
                  <a:pt x="2639439" y="1105711"/>
                  <a:pt x="2642082" y="1092576"/>
                  <a:pt x="2645924" y="1079770"/>
                </a:cubicBezTo>
                <a:cubicBezTo>
                  <a:pt x="2651817" y="1060127"/>
                  <a:pt x="2660405" y="1041299"/>
                  <a:pt x="2665379" y="1021404"/>
                </a:cubicBezTo>
                <a:cubicBezTo>
                  <a:pt x="2668622" y="1008434"/>
                  <a:pt x="2671265" y="995299"/>
                  <a:pt x="2675107" y="982494"/>
                </a:cubicBezTo>
                <a:cubicBezTo>
                  <a:pt x="2681000" y="962851"/>
                  <a:pt x="2688077" y="943583"/>
                  <a:pt x="2694562" y="924128"/>
                </a:cubicBezTo>
                <a:lnTo>
                  <a:pt x="2714017" y="865762"/>
                </a:lnTo>
                <a:cubicBezTo>
                  <a:pt x="2717260" y="856034"/>
                  <a:pt x="2721258" y="846527"/>
                  <a:pt x="2723745" y="836579"/>
                </a:cubicBezTo>
                <a:lnTo>
                  <a:pt x="2733473" y="797668"/>
                </a:lnTo>
                <a:cubicBezTo>
                  <a:pt x="2742410" y="717225"/>
                  <a:pt x="2752928" y="635380"/>
                  <a:pt x="2752928" y="554477"/>
                </a:cubicBezTo>
                <a:cubicBezTo>
                  <a:pt x="2752928" y="486306"/>
                  <a:pt x="2750728" y="417950"/>
                  <a:pt x="2743200" y="350196"/>
                </a:cubicBezTo>
                <a:cubicBezTo>
                  <a:pt x="2740083" y="322141"/>
                  <a:pt x="2723699" y="285291"/>
                  <a:pt x="2704290" y="262647"/>
                </a:cubicBezTo>
                <a:cubicBezTo>
                  <a:pt x="2692353" y="248720"/>
                  <a:pt x="2675554" y="238998"/>
                  <a:pt x="2665379" y="223736"/>
                </a:cubicBezTo>
                <a:cubicBezTo>
                  <a:pt x="2639439" y="184825"/>
                  <a:pt x="2655652" y="201038"/>
                  <a:pt x="2616741" y="175098"/>
                </a:cubicBezTo>
                <a:cubicBezTo>
                  <a:pt x="2599139" y="148695"/>
                  <a:pt x="2586682" y="125875"/>
                  <a:pt x="2558375" y="107004"/>
                </a:cubicBezTo>
                <a:cubicBezTo>
                  <a:pt x="2548647" y="100519"/>
                  <a:pt x="2539876" y="92297"/>
                  <a:pt x="2529192" y="87549"/>
                </a:cubicBezTo>
                <a:cubicBezTo>
                  <a:pt x="2510452" y="79220"/>
                  <a:pt x="2490281" y="74579"/>
                  <a:pt x="2470826" y="68094"/>
                </a:cubicBezTo>
                <a:lnTo>
                  <a:pt x="2441643" y="58366"/>
                </a:lnTo>
                <a:lnTo>
                  <a:pt x="2354094" y="29183"/>
                </a:lnTo>
                <a:cubicBezTo>
                  <a:pt x="2323783" y="19079"/>
                  <a:pt x="2311493" y="13641"/>
                  <a:pt x="2276273" y="9728"/>
                </a:cubicBezTo>
                <a:cubicBezTo>
                  <a:pt x="2234254" y="5059"/>
                  <a:pt x="2191966" y="3243"/>
                  <a:pt x="2149813" y="0"/>
                </a:cubicBezTo>
                <a:cubicBezTo>
                  <a:pt x="2052536" y="3243"/>
                  <a:pt x="1955012" y="2068"/>
                  <a:pt x="1857983" y="9728"/>
                </a:cubicBezTo>
                <a:cubicBezTo>
                  <a:pt x="1831327" y="11832"/>
                  <a:pt x="1806694" y="25866"/>
                  <a:pt x="1780162" y="29183"/>
                </a:cubicBezTo>
                <a:lnTo>
                  <a:pt x="1702341" y="38911"/>
                </a:lnTo>
                <a:cubicBezTo>
                  <a:pt x="1692613" y="42153"/>
                  <a:pt x="1683412" y="48638"/>
                  <a:pt x="1673158" y="48638"/>
                </a:cubicBezTo>
                <a:cubicBezTo>
                  <a:pt x="1640571" y="48638"/>
                  <a:pt x="1575881" y="38911"/>
                  <a:pt x="1566154" y="48638"/>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50" name="Google Shape;750;p38"/>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Example #1</a:t>
            </a:r>
            <a:endParaRPr/>
          </a:p>
        </p:txBody>
      </p:sp>
      <p:grpSp>
        <p:nvGrpSpPr>
          <p:cNvPr id="751" name="Google Shape;751;p38"/>
          <p:cNvGrpSpPr/>
          <p:nvPr/>
        </p:nvGrpSpPr>
        <p:grpSpPr>
          <a:xfrm>
            <a:off x="1751501" y="1368475"/>
            <a:ext cx="4726715" cy="2331624"/>
            <a:chOff x="-2863816" y="1556555"/>
            <a:chExt cx="3545036" cy="1748718"/>
          </a:xfrm>
        </p:grpSpPr>
        <p:sp>
          <p:nvSpPr>
            <p:cNvPr id="752" name="Google Shape;752;p38"/>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753" name="Google Shape;753;p38"/>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754" name="Google Shape;754;p38"/>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755" name="Google Shape;755;p38"/>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756" name="Google Shape;756;p38"/>
            <p:cNvSpPr/>
            <p:nvPr/>
          </p:nvSpPr>
          <p:spPr>
            <a:xfrm>
              <a:off x="-347480" y="18064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757" name="Google Shape;757;p38"/>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758" name="Google Shape;758;p38"/>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759" name="Google Shape;759;p38"/>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760" name="Google Shape;760;p38"/>
            <p:cNvCxnSpPr>
              <a:stCxn id="752" idx="6"/>
              <a:endCxn id="755"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761" name="Google Shape;761;p38"/>
            <p:cNvCxnSpPr>
              <a:stCxn id="755" idx="2"/>
              <a:endCxn id="752"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762" name="Google Shape;762;p38"/>
            <p:cNvCxnSpPr>
              <a:stCxn id="759" idx="2"/>
              <a:endCxn id="758"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763" name="Google Shape;763;p38"/>
            <p:cNvCxnSpPr>
              <a:stCxn id="758" idx="6"/>
              <a:endCxn id="759"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764" name="Google Shape;764;p38"/>
            <p:cNvCxnSpPr>
              <a:stCxn id="752" idx="3"/>
              <a:endCxn id="754"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765" name="Google Shape;765;p38"/>
            <p:cNvCxnSpPr>
              <a:stCxn id="754" idx="6"/>
              <a:endCxn id="755"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766" name="Google Shape;766;p38"/>
            <p:cNvCxnSpPr>
              <a:stCxn id="752" idx="7"/>
              <a:endCxn id="753"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767" name="Google Shape;767;p38"/>
            <p:cNvCxnSpPr>
              <a:stCxn id="753" idx="6"/>
              <a:endCxn id="756"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768" name="Google Shape;768;p38"/>
            <p:cNvCxnSpPr>
              <a:stCxn id="756" idx="6"/>
              <a:endCxn id="757"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769" name="Google Shape;769;p38"/>
            <p:cNvCxnSpPr>
              <a:stCxn id="759" idx="1"/>
              <a:endCxn id="756"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770" name="Google Shape;770;p38"/>
            <p:cNvCxnSpPr>
              <a:stCxn id="757" idx="4"/>
              <a:endCxn id="759"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771" name="Google Shape;771;p38"/>
            <p:cNvCxnSpPr>
              <a:stCxn id="753" idx="5"/>
              <a:endCxn id="758"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772" name="Google Shape;772;p38"/>
            <p:cNvCxnSpPr>
              <a:stCxn id="753" idx="4"/>
              <a:endCxn id="755"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773" name="Google Shape;773;p38"/>
            <p:cNvCxnSpPr>
              <a:stCxn id="755" idx="5"/>
              <a:endCxn id="758"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774" name="Google Shape;774;p38"/>
            <p:cNvCxnSpPr>
              <a:stCxn id="758" idx="3"/>
              <a:endCxn id="754"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775" name="Google Shape;775;p38"/>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76" name="Google Shape;776;p38"/>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77" name="Google Shape;777;p38"/>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778" name="Google Shape;778;p38"/>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79" name="Google Shape;779;p38"/>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780" name="Google Shape;780;p38"/>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81" name="Google Shape;781;p38"/>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782" name="Google Shape;782;p38"/>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83" name="Google Shape;783;p38"/>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784" name="Google Shape;784;p38"/>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785" name="Google Shape;785;p38"/>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786" name="Google Shape;786;p38"/>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787" name="Google Shape;787;p38"/>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88" name="Google Shape;788;p38"/>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789" name="Google Shape;789;p38"/>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790" name="Google Shape;790;p38"/>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791" name="Google Shape;791;p38"/>
            <p:cNvSpPr txBox="1"/>
            <p:nvPr/>
          </p:nvSpPr>
          <p:spPr>
            <a:xfrm>
              <a:off x="-477173" y="1609371"/>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792" name="Google Shape;792;p38"/>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793" name="Google Shape;793;p38"/>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794" name="Google Shape;794;p38"/>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795" name="Google Shape;795;p38"/>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796" name="Google Shape;796;p38"/>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797" name="Google Shape;797;p38"/>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798" name="Google Shape;798;p38"/>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799" name="Google Shape;799;p38"/>
          <p:cNvGraphicFramePr/>
          <p:nvPr/>
        </p:nvGraphicFramePr>
        <p:xfrm>
          <a:off x="6316888" y="3054960"/>
          <a:ext cx="41236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Known?</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 12</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 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800" name="Google Shape;800;p38"/>
          <p:cNvSpPr txBox="1"/>
          <p:nvPr/>
        </p:nvSpPr>
        <p:spPr>
          <a:xfrm>
            <a:off x="1527675" y="4883675"/>
            <a:ext cx="39483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Quattrocento Sans"/>
                <a:ea typeface="Quattrocento Sans"/>
                <a:cs typeface="Quattrocento Sans"/>
                <a:sym typeface="Quattrocento Sans"/>
              </a:rPr>
              <a:t>Order Added to Known Set:</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A, C, B, D</a:t>
            </a:r>
            <a:endParaRPr>
              <a:latin typeface="Quattrocento Sans"/>
              <a:ea typeface="Quattrocento Sans"/>
              <a:cs typeface="Quattrocento Sans"/>
              <a:sym typeface="Quattrocento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39"/>
          <p:cNvSpPr/>
          <p:nvPr/>
        </p:nvSpPr>
        <p:spPr>
          <a:xfrm>
            <a:off x="1712068" y="1322707"/>
            <a:ext cx="3988341" cy="2237616"/>
          </a:xfrm>
          <a:custGeom>
            <a:avLst/>
            <a:gdLst/>
            <a:ahLst/>
            <a:cxnLst/>
            <a:rect l="l" t="t" r="r" b="b"/>
            <a:pathLst>
              <a:path w="3988341" h="2237616" extrusionOk="0">
                <a:moveTo>
                  <a:pt x="3852153" y="107259"/>
                </a:moveTo>
                <a:cubicBezTo>
                  <a:pt x="3827834" y="100774"/>
                  <a:pt x="3793625" y="101996"/>
                  <a:pt x="3764604" y="97531"/>
                </a:cubicBezTo>
                <a:cubicBezTo>
                  <a:pt x="3737295" y="93330"/>
                  <a:pt x="3690063" y="75926"/>
                  <a:pt x="3667328" y="68348"/>
                </a:cubicBezTo>
                <a:cubicBezTo>
                  <a:pt x="3657600" y="65105"/>
                  <a:pt x="3648348" y="59641"/>
                  <a:pt x="3638145" y="58621"/>
                </a:cubicBezTo>
                <a:cubicBezTo>
                  <a:pt x="3605719" y="55378"/>
                  <a:pt x="3573444" y="49773"/>
                  <a:pt x="3540868" y="48893"/>
                </a:cubicBezTo>
                <a:cubicBezTo>
                  <a:pt x="3333395" y="43285"/>
                  <a:pt x="3125821" y="42408"/>
                  <a:pt x="2918298" y="39165"/>
                </a:cubicBezTo>
                <a:cubicBezTo>
                  <a:pt x="2552395" y="16298"/>
                  <a:pt x="2787078" y="28492"/>
                  <a:pt x="2110902" y="19710"/>
                </a:cubicBezTo>
                <a:lnTo>
                  <a:pt x="1264596" y="9982"/>
                </a:lnTo>
                <a:cubicBezTo>
                  <a:pt x="1031271" y="-623"/>
                  <a:pt x="1051810" y="-5786"/>
                  <a:pt x="807396" y="9982"/>
                </a:cubicBezTo>
                <a:cubicBezTo>
                  <a:pt x="792515" y="10942"/>
                  <a:pt x="718247" y="25470"/>
                  <a:pt x="700392" y="29438"/>
                </a:cubicBezTo>
                <a:cubicBezTo>
                  <a:pt x="656274" y="39242"/>
                  <a:pt x="651634" y="42448"/>
                  <a:pt x="603115" y="58621"/>
                </a:cubicBezTo>
                <a:lnTo>
                  <a:pt x="544749" y="78076"/>
                </a:lnTo>
                <a:lnTo>
                  <a:pt x="486383" y="97531"/>
                </a:lnTo>
                <a:cubicBezTo>
                  <a:pt x="476655" y="100774"/>
                  <a:pt x="465732" y="101571"/>
                  <a:pt x="457200" y="107259"/>
                </a:cubicBezTo>
                <a:cubicBezTo>
                  <a:pt x="390302" y="151858"/>
                  <a:pt x="421017" y="138776"/>
                  <a:pt x="369651" y="155897"/>
                </a:cubicBezTo>
                <a:cubicBezTo>
                  <a:pt x="322668" y="202883"/>
                  <a:pt x="379837" y="143167"/>
                  <a:pt x="330741" y="204536"/>
                </a:cubicBezTo>
                <a:cubicBezTo>
                  <a:pt x="309864" y="230632"/>
                  <a:pt x="310190" y="220976"/>
                  <a:pt x="282102" y="243446"/>
                </a:cubicBezTo>
                <a:cubicBezTo>
                  <a:pt x="256008" y="264322"/>
                  <a:pt x="265660" y="263999"/>
                  <a:pt x="243192" y="292084"/>
                </a:cubicBezTo>
                <a:cubicBezTo>
                  <a:pt x="237462" y="299246"/>
                  <a:pt x="230221" y="305055"/>
                  <a:pt x="223736" y="311540"/>
                </a:cubicBezTo>
                <a:cubicBezTo>
                  <a:pt x="196181" y="394210"/>
                  <a:pt x="234612" y="293414"/>
                  <a:pt x="194553" y="360178"/>
                </a:cubicBezTo>
                <a:cubicBezTo>
                  <a:pt x="179631" y="385047"/>
                  <a:pt x="171731" y="413868"/>
                  <a:pt x="155643" y="437999"/>
                </a:cubicBezTo>
                <a:lnTo>
                  <a:pt x="136187" y="467182"/>
                </a:lnTo>
                <a:cubicBezTo>
                  <a:pt x="129702" y="486637"/>
                  <a:pt x="128107" y="508484"/>
                  <a:pt x="116732" y="525548"/>
                </a:cubicBezTo>
                <a:cubicBezTo>
                  <a:pt x="110247" y="535276"/>
                  <a:pt x="102025" y="544048"/>
                  <a:pt x="97277" y="554731"/>
                </a:cubicBezTo>
                <a:cubicBezTo>
                  <a:pt x="88948" y="573471"/>
                  <a:pt x="84306" y="593642"/>
                  <a:pt x="77821" y="613097"/>
                </a:cubicBezTo>
                <a:cubicBezTo>
                  <a:pt x="74578" y="622825"/>
                  <a:pt x="70581" y="632332"/>
                  <a:pt x="68094" y="642280"/>
                </a:cubicBezTo>
                <a:cubicBezTo>
                  <a:pt x="44379" y="737139"/>
                  <a:pt x="73327" y="618728"/>
                  <a:pt x="48638" y="729829"/>
                </a:cubicBezTo>
                <a:cubicBezTo>
                  <a:pt x="45738" y="742880"/>
                  <a:pt x="41303" y="755586"/>
                  <a:pt x="38911" y="768740"/>
                </a:cubicBezTo>
                <a:cubicBezTo>
                  <a:pt x="34810" y="791298"/>
                  <a:pt x="32213" y="814106"/>
                  <a:pt x="29183" y="836833"/>
                </a:cubicBezTo>
                <a:cubicBezTo>
                  <a:pt x="17037" y="927928"/>
                  <a:pt x="19049" y="919123"/>
                  <a:pt x="9728" y="1021659"/>
                </a:cubicBezTo>
                <a:cubicBezTo>
                  <a:pt x="6485" y="1112450"/>
                  <a:pt x="0" y="1203184"/>
                  <a:pt x="0" y="1294033"/>
                </a:cubicBezTo>
                <a:cubicBezTo>
                  <a:pt x="0" y="1381642"/>
                  <a:pt x="4263" y="1469242"/>
                  <a:pt x="9728" y="1556680"/>
                </a:cubicBezTo>
                <a:cubicBezTo>
                  <a:pt x="10531" y="1569525"/>
                  <a:pt x="24781" y="1628821"/>
                  <a:pt x="29183" y="1644229"/>
                </a:cubicBezTo>
                <a:cubicBezTo>
                  <a:pt x="32000" y="1654088"/>
                  <a:pt x="36424" y="1663464"/>
                  <a:pt x="38911" y="1673412"/>
                </a:cubicBezTo>
                <a:cubicBezTo>
                  <a:pt x="42921" y="1689452"/>
                  <a:pt x="45051" y="1705910"/>
                  <a:pt x="48638" y="1722050"/>
                </a:cubicBezTo>
                <a:cubicBezTo>
                  <a:pt x="51538" y="1735101"/>
                  <a:pt x="55466" y="1747910"/>
                  <a:pt x="58366" y="1760961"/>
                </a:cubicBezTo>
                <a:cubicBezTo>
                  <a:pt x="61953" y="1777101"/>
                  <a:pt x="64507" y="1793459"/>
                  <a:pt x="68094" y="1809599"/>
                </a:cubicBezTo>
                <a:cubicBezTo>
                  <a:pt x="77898" y="1853717"/>
                  <a:pt x="81104" y="1858357"/>
                  <a:pt x="97277" y="1906876"/>
                </a:cubicBezTo>
                <a:cubicBezTo>
                  <a:pt x="100520" y="1916604"/>
                  <a:pt x="99753" y="1928809"/>
                  <a:pt x="107004" y="1936059"/>
                </a:cubicBezTo>
                <a:cubicBezTo>
                  <a:pt x="113489" y="1942544"/>
                  <a:pt x="120731" y="1948352"/>
                  <a:pt x="126460" y="1955514"/>
                </a:cubicBezTo>
                <a:cubicBezTo>
                  <a:pt x="133763" y="1964643"/>
                  <a:pt x="137117" y="1976998"/>
                  <a:pt x="145915" y="1984697"/>
                </a:cubicBezTo>
                <a:cubicBezTo>
                  <a:pt x="145923" y="1984704"/>
                  <a:pt x="218868" y="2033332"/>
                  <a:pt x="233464" y="2043063"/>
                </a:cubicBezTo>
                <a:lnTo>
                  <a:pt x="350196" y="2120884"/>
                </a:lnTo>
                <a:lnTo>
                  <a:pt x="408562" y="2159795"/>
                </a:lnTo>
                <a:cubicBezTo>
                  <a:pt x="418290" y="2163038"/>
                  <a:pt x="428781" y="2164543"/>
                  <a:pt x="437745" y="2169523"/>
                </a:cubicBezTo>
                <a:cubicBezTo>
                  <a:pt x="458185" y="2180878"/>
                  <a:pt x="473929" y="2201039"/>
                  <a:pt x="496111" y="2208433"/>
                </a:cubicBezTo>
                <a:cubicBezTo>
                  <a:pt x="570162" y="2233118"/>
                  <a:pt x="534367" y="2223867"/>
                  <a:pt x="603115" y="2237616"/>
                </a:cubicBezTo>
                <a:cubicBezTo>
                  <a:pt x="700392" y="2234374"/>
                  <a:pt x="797916" y="2235549"/>
                  <a:pt x="894945" y="2227889"/>
                </a:cubicBezTo>
                <a:cubicBezTo>
                  <a:pt x="942849" y="2224107"/>
                  <a:pt x="962687" y="2209924"/>
                  <a:pt x="1001949" y="2198706"/>
                </a:cubicBezTo>
                <a:cubicBezTo>
                  <a:pt x="1014804" y="2195033"/>
                  <a:pt x="1028054" y="2192820"/>
                  <a:pt x="1040860" y="2188978"/>
                </a:cubicBezTo>
                <a:cubicBezTo>
                  <a:pt x="1060503" y="2183085"/>
                  <a:pt x="1079771" y="2176008"/>
                  <a:pt x="1099226" y="2169523"/>
                </a:cubicBezTo>
                <a:lnTo>
                  <a:pt x="1157592" y="2150067"/>
                </a:lnTo>
                <a:cubicBezTo>
                  <a:pt x="1182858" y="2141645"/>
                  <a:pt x="1212136" y="2132523"/>
                  <a:pt x="1235413" y="2120884"/>
                </a:cubicBezTo>
                <a:cubicBezTo>
                  <a:pt x="1245870" y="2115656"/>
                  <a:pt x="1254139" y="2106657"/>
                  <a:pt x="1264596" y="2101429"/>
                </a:cubicBezTo>
                <a:cubicBezTo>
                  <a:pt x="1373716" y="2046871"/>
                  <a:pt x="1191015" y="2153204"/>
                  <a:pt x="1332689" y="2072246"/>
                </a:cubicBezTo>
                <a:cubicBezTo>
                  <a:pt x="1342840" y="2066445"/>
                  <a:pt x="1351188" y="2057539"/>
                  <a:pt x="1361872" y="2052791"/>
                </a:cubicBezTo>
                <a:cubicBezTo>
                  <a:pt x="1380612" y="2044462"/>
                  <a:pt x="1400783" y="2039821"/>
                  <a:pt x="1420238" y="2033336"/>
                </a:cubicBezTo>
                <a:cubicBezTo>
                  <a:pt x="1462174" y="2019357"/>
                  <a:pt x="1472367" y="2015129"/>
                  <a:pt x="1527243" y="2004153"/>
                </a:cubicBezTo>
                <a:cubicBezTo>
                  <a:pt x="1734892" y="1962622"/>
                  <a:pt x="1559351" y="1994756"/>
                  <a:pt x="2062264" y="1984697"/>
                </a:cubicBezTo>
                <a:cubicBezTo>
                  <a:pt x="2084962" y="1981455"/>
                  <a:pt x="2108017" y="1980126"/>
                  <a:pt x="2130358" y="1974970"/>
                </a:cubicBezTo>
                <a:cubicBezTo>
                  <a:pt x="2150340" y="1970359"/>
                  <a:pt x="2168828" y="1960487"/>
                  <a:pt x="2188723" y="1955514"/>
                </a:cubicBezTo>
                <a:lnTo>
                  <a:pt x="2227634" y="1945787"/>
                </a:lnTo>
                <a:cubicBezTo>
                  <a:pt x="2240604" y="1932817"/>
                  <a:pt x="2251283" y="1917051"/>
                  <a:pt x="2266545" y="1906876"/>
                </a:cubicBezTo>
                <a:cubicBezTo>
                  <a:pt x="2286000" y="1893906"/>
                  <a:pt x="2308377" y="1884499"/>
                  <a:pt x="2324911" y="1867965"/>
                </a:cubicBezTo>
                <a:cubicBezTo>
                  <a:pt x="2410170" y="1782706"/>
                  <a:pt x="2305834" y="1890858"/>
                  <a:pt x="2373549" y="1809599"/>
                </a:cubicBezTo>
                <a:cubicBezTo>
                  <a:pt x="2382356" y="1799031"/>
                  <a:pt x="2393925" y="1790984"/>
                  <a:pt x="2402732" y="1780416"/>
                </a:cubicBezTo>
                <a:cubicBezTo>
                  <a:pt x="2424274" y="1754566"/>
                  <a:pt x="2424347" y="1742590"/>
                  <a:pt x="2441643" y="1712323"/>
                </a:cubicBezTo>
                <a:cubicBezTo>
                  <a:pt x="2447444" y="1702172"/>
                  <a:pt x="2456350" y="1693824"/>
                  <a:pt x="2461098" y="1683140"/>
                </a:cubicBezTo>
                <a:cubicBezTo>
                  <a:pt x="2469427" y="1664400"/>
                  <a:pt x="2474068" y="1644229"/>
                  <a:pt x="2480553" y="1624774"/>
                </a:cubicBezTo>
                <a:cubicBezTo>
                  <a:pt x="2483796" y="1615046"/>
                  <a:pt x="2484593" y="1604123"/>
                  <a:pt x="2490281" y="1595591"/>
                </a:cubicBezTo>
                <a:cubicBezTo>
                  <a:pt x="2521111" y="1549346"/>
                  <a:pt x="2506040" y="1577497"/>
                  <a:pt x="2529192" y="1508042"/>
                </a:cubicBezTo>
                <a:lnTo>
                  <a:pt x="2538919" y="1478859"/>
                </a:lnTo>
                <a:cubicBezTo>
                  <a:pt x="2542162" y="1469131"/>
                  <a:pt x="2546160" y="1459624"/>
                  <a:pt x="2548647" y="1449676"/>
                </a:cubicBezTo>
                <a:cubicBezTo>
                  <a:pt x="2551890" y="1436706"/>
                  <a:pt x="2553109" y="1423054"/>
                  <a:pt x="2558375" y="1410765"/>
                </a:cubicBezTo>
                <a:cubicBezTo>
                  <a:pt x="2562980" y="1400019"/>
                  <a:pt x="2573082" y="1392266"/>
                  <a:pt x="2577830" y="1381582"/>
                </a:cubicBezTo>
                <a:cubicBezTo>
                  <a:pt x="2586159" y="1362842"/>
                  <a:pt x="2592311" y="1343111"/>
                  <a:pt x="2597285" y="1323216"/>
                </a:cubicBezTo>
                <a:cubicBezTo>
                  <a:pt x="2600402" y="1310748"/>
                  <a:pt x="2609763" y="1269079"/>
                  <a:pt x="2616741" y="1255123"/>
                </a:cubicBezTo>
                <a:cubicBezTo>
                  <a:pt x="2621969" y="1244666"/>
                  <a:pt x="2629711" y="1235668"/>
                  <a:pt x="2636196" y="1225940"/>
                </a:cubicBezTo>
                <a:lnTo>
                  <a:pt x="2655651" y="1167574"/>
                </a:lnTo>
                <a:cubicBezTo>
                  <a:pt x="2658894" y="1157846"/>
                  <a:pt x="2659691" y="1146923"/>
                  <a:pt x="2665379" y="1138391"/>
                </a:cubicBezTo>
                <a:cubicBezTo>
                  <a:pt x="2714464" y="1064763"/>
                  <a:pt x="2687755" y="1096559"/>
                  <a:pt x="2743200" y="1041114"/>
                </a:cubicBezTo>
                <a:cubicBezTo>
                  <a:pt x="2779634" y="1004680"/>
                  <a:pt x="2759332" y="1016281"/>
                  <a:pt x="2801566" y="1002204"/>
                </a:cubicBezTo>
                <a:cubicBezTo>
                  <a:pt x="2808051" y="995719"/>
                  <a:pt x="2812818" y="986850"/>
                  <a:pt x="2821021" y="982748"/>
                </a:cubicBezTo>
                <a:cubicBezTo>
                  <a:pt x="2839364" y="973577"/>
                  <a:pt x="2859932" y="969778"/>
                  <a:pt x="2879387" y="963293"/>
                </a:cubicBezTo>
                <a:lnTo>
                  <a:pt x="2937753" y="943838"/>
                </a:lnTo>
                <a:cubicBezTo>
                  <a:pt x="2950723" y="940595"/>
                  <a:pt x="2963300" y="934509"/>
                  <a:pt x="2976664" y="934110"/>
                </a:cubicBezTo>
                <a:cubicBezTo>
                  <a:pt x="3180879" y="928014"/>
                  <a:pt x="3385225" y="927625"/>
                  <a:pt x="3589506" y="924382"/>
                </a:cubicBezTo>
                <a:cubicBezTo>
                  <a:pt x="3622948" y="917694"/>
                  <a:pt x="3644993" y="914088"/>
                  <a:pt x="3677055" y="904927"/>
                </a:cubicBezTo>
                <a:cubicBezTo>
                  <a:pt x="3686914" y="902110"/>
                  <a:pt x="3696510" y="898442"/>
                  <a:pt x="3706238" y="895199"/>
                </a:cubicBezTo>
                <a:cubicBezTo>
                  <a:pt x="3753224" y="848216"/>
                  <a:pt x="3693508" y="905385"/>
                  <a:pt x="3754877" y="856289"/>
                </a:cubicBezTo>
                <a:cubicBezTo>
                  <a:pt x="3803007" y="817784"/>
                  <a:pt x="3743229" y="858208"/>
                  <a:pt x="3793787" y="807650"/>
                </a:cubicBezTo>
                <a:cubicBezTo>
                  <a:pt x="3802054" y="799383"/>
                  <a:pt x="3814093" y="795803"/>
                  <a:pt x="3822970" y="788195"/>
                </a:cubicBezTo>
                <a:cubicBezTo>
                  <a:pt x="3836897" y="776258"/>
                  <a:pt x="3848911" y="762254"/>
                  <a:pt x="3861881" y="749284"/>
                </a:cubicBezTo>
                <a:lnTo>
                  <a:pt x="3891064" y="720102"/>
                </a:lnTo>
                <a:lnTo>
                  <a:pt x="3910519" y="700646"/>
                </a:lnTo>
                <a:cubicBezTo>
                  <a:pt x="3934971" y="627293"/>
                  <a:pt x="3901987" y="717710"/>
                  <a:pt x="3939702" y="642280"/>
                </a:cubicBezTo>
                <a:cubicBezTo>
                  <a:pt x="3944288" y="633109"/>
                  <a:pt x="3944844" y="622268"/>
                  <a:pt x="3949430" y="613097"/>
                </a:cubicBezTo>
                <a:cubicBezTo>
                  <a:pt x="3987145" y="537667"/>
                  <a:pt x="3954161" y="628084"/>
                  <a:pt x="3978613" y="554731"/>
                </a:cubicBezTo>
                <a:cubicBezTo>
                  <a:pt x="3981856" y="512578"/>
                  <a:pt x="3988341" y="470550"/>
                  <a:pt x="3988341" y="428272"/>
                </a:cubicBezTo>
                <a:cubicBezTo>
                  <a:pt x="3988341" y="376290"/>
                  <a:pt x="3985636" y="324135"/>
                  <a:pt x="3978613" y="272629"/>
                </a:cubicBezTo>
                <a:cubicBezTo>
                  <a:pt x="3975842" y="252309"/>
                  <a:pt x="3965643" y="233718"/>
                  <a:pt x="3959158" y="214263"/>
                </a:cubicBezTo>
                <a:cubicBezTo>
                  <a:pt x="3955915" y="204535"/>
                  <a:pt x="3955118" y="193612"/>
                  <a:pt x="3949430" y="185080"/>
                </a:cubicBezTo>
                <a:cubicBezTo>
                  <a:pt x="3942555" y="174768"/>
                  <a:pt x="3924382" y="143373"/>
                  <a:pt x="3910519" y="136442"/>
                </a:cubicBezTo>
                <a:cubicBezTo>
                  <a:pt x="3869557" y="115962"/>
                  <a:pt x="3876472" y="113744"/>
                  <a:pt x="3852153" y="107259"/>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08" name="Google Shape;808;p3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Example #1</a:t>
            </a:r>
            <a:endParaRPr/>
          </a:p>
        </p:txBody>
      </p:sp>
      <p:grpSp>
        <p:nvGrpSpPr>
          <p:cNvPr id="809" name="Google Shape;809;p39"/>
          <p:cNvGrpSpPr/>
          <p:nvPr/>
        </p:nvGrpSpPr>
        <p:grpSpPr>
          <a:xfrm>
            <a:off x="1751502" y="1368475"/>
            <a:ext cx="4726714" cy="2331624"/>
            <a:chOff x="-2863816" y="1556555"/>
            <a:chExt cx="3545036" cy="1748718"/>
          </a:xfrm>
        </p:grpSpPr>
        <p:sp>
          <p:nvSpPr>
            <p:cNvPr id="810" name="Google Shape;810;p39"/>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811" name="Google Shape;811;p39"/>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812" name="Google Shape;812;p39"/>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813" name="Google Shape;813;p39"/>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814" name="Google Shape;814;p39"/>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815" name="Google Shape;815;p39"/>
            <p:cNvSpPr/>
            <p:nvPr/>
          </p:nvSpPr>
          <p:spPr>
            <a:xfrm>
              <a:off x="395470" y="18064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816" name="Google Shape;816;p39"/>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817" name="Google Shape;817;p39"/>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818" name="Google Shape;818;p39"/>
            <p:cNvCxnSpPr>
              <a:stCxn id="810" idx="6"/>
              <a:endCxn id="813"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819" name="Google Shape;819;p39"/>
            <p:cNvCxnSpPr>
              <a:stCxn id="813" idx="2"/>
              <a:endCxn id="810"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820" name="Google Shape;820;p39"/>
            <p:cNvCxnSpPr>
              <a:stCxn id="817" idx="2"/>
              <a:endCxn id="816"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821" name="Google Shape;821;p39"/>
            <p:cNvCxnSpPr>
              <a:stCxn id="816" idx="6"/>
              <a:endCxn id="817"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822" name="Google Shape;822;p39"/>
            <p:cNvCxnSpPr>
              <a:stCxn id="810" idx="3"/>
              <a:endCxn id="812"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823" name="Google Shape;823;p39"/>
            <p:cNvCxnSpPr>
              <a:stCxn id="812" idx="6"/>
              <a:endCxn id="813"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824" name="Google Shape;824;p39"/>
            <p:cNvCxnSpPr>
              <a:stCxn id="810" idx="7"/>
              <a:endCxn id="811"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825" name="Google Shape;825;p39"/>
            <p:cNvCxnSpPr>
              <a:stCxn id="811" idx="6"/>
              <a:endCxn id="814"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826" name="Google Shape;826;p39"/>
            <p:cNvCxnSpPr>
              <a:stCxn id="814" idx="6"/>
              <a:endCxn id="815"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827" name="Google Shape;827;p39"/>
            <p:cNvCxnSpPr>
              <a:stCxn id="817" idx="1"/>
              <a:endCxn id="814"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828" name="Google Shape;828;p39"/>
            <p:cNvCxnSpPr>
              <a:stCxn id="815" idx="4"/>
              <a:endCxn id="817"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829" name="Google Shape;829;p39"/>
            <p:cNvCxnSpPr>
              <a:stCxn id="811" idx="5"/>
              <a:endCxn id="816"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830" name="Google Shape;830;p39"/>
            <p:cNvCxnSpPr>
              <a:stCxn id="811" idx="4"/>
              <a:endCxn id="813" idx="0"/>
            </p:cNvCxnSpPr>
            <p:nvPr/>
          </p:nvCxnSpPr>
          <p:spPr>
            <a:xfrm flipH="1">
              <a:off x="-1347755" y="2035076"/>
              <a:ext cx="171600" cy="514500"/>
            </a:xfrm>
            <a:prstGeom prst="straightConnector1">
              <a:avLst/>
            </a:prstGeom>
            <a:noFill/>
            <a:ln w="9525" cap="flat" cmpd="sng">
              <a:solidFill>
                <a:srgbClr val="A5A5A5"/>
              </a:solidFill>
              <a:prstDash val="dash"/>
              <a:round/>
              <a:headEnd type="none" w="med" len="med"/>
              <a:tailEnd type="triangle" w="med" len="med"/>
            </a:ln>
          </p:spPr>
        </p:cxnSp>
        <p:cxnSp>
          <p:nvCxnSpPr>
            <p:cNvPr id="831" name="Google Shape;831;p39"/>
            <p:cNvCxnSpPr>
              <a:stCxn id="813" idx="5"/>
              <a:endCxn id="816"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832" name="Google Shape;832;p39"/>
            <p:cNvCxnSpPr>
              <a:stCxn id="816" idx="3"/>
              <a:endCxn id="812"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833" name="Google Shape;833;p39"/>
            <p:cNvSpPr txBox="1"/>
            <p:nvPr/>
          </p:nvSpPr>
          <p:spPr>
            <a:xfrm>
              <a:off x="-1987629" y="162639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34" name="Google Shape;834;p39"/>
            <p:cNvSpPr txBox="1"/>
            <p:nvPr/>
          </p:nvSpPr>
          <p:spPr>
            <a:xfrm>
              <a:off x="-828619" y="1685625"/>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35" name="Google Shape;835;p39"/>
            <p:cNvSpPr txBox="1"/>
            <p:nvPr/>
          </p:nvSpPr>
          <p:spPr>
            <a:xfrm>
              <a:off x="12808" y="172729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836" name="Google Shape;836;p39"/>
            <p:cNvSpPr txBox="1"/>
            <p:nvPr/>
          </p:nvSpPr>
          <p:spPr>
            <a:xfrm>
              <a:off x="338320" y="2149376"/>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837" name="Google Shape;837;p39"/>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838" name="Google Shape;838;p39"/>
            <p:cNvSpPr txBox="1"/>
            <p:nvPr/>
          </p:nvSpPr>
          <p:spPr>
            <a:xfrm>
              <a:off x="-290330" y="2149376"/>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839" name="Google Shape;839;p39"/>
            <p:cNvSpPr txBox="1"/>
            <p:nvPr/>
          </p:nvSpPr>
          <p:spPr>
            <a:xfrm>
              <a:off x="-540939" y="235594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840" name="Google Shape;840;p39"/>
            <p:cNvSpPr txBox="1"/>
            <p:nvPr/>
          </p:nvSpPr>
          <p:spPr>
            <a:xfrm>
              <a:off x="-304254" y="2663725"/>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841" name="Google Shape;841;p39"/>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842" name="Google Shape;842;p39"/>
            <p:cNvSpPr txBox="1"/>
            <p:nvPr/>
          </p:nvSpPr>
          <p:spPr>
            <a:xfrm>
              <a:off x="-1709442" y="295902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843" name="Google Shape;843;p39"/>
            <p:cNvSpPr txBox="1"/>
            <p:nvPr/>
          </p:nvSpPr>
          <p:spPr>
            <a:xfrm>
              <a:off x="-1780944" y="1938535"/>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844" name="Google Shape;844;p39"/>
            <p:cNvSpPr txBox="1"/>
            <p:nvPr/>
          </p:nvSpPr>
          <p:spPr>
            <a:xfrm>
              <a:off x="-2004884" y="2360126"/>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845" name="Google Shape;845;p39"/>
            <p:cNvSpPr txBox="1"/>
            <p:nvPr/>
          </p:nvSpPr>
          <p:spPr>
            <a:xfrm>
              <a:off x="-2246869" y="260420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46" name="Google Shape;846;p39"/>
            <p:cNvSpPr txBox="1"/>
            <p:nvPr/>
          </p:nvSpPr>
          <p:spPr>
            <a:xfrm>
              <a:off x="-2735082" y="2243287"/>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847" name="Google Shape;847;p39"/>
            <p:cNvSpPr txBox="1"/>
            <p:nvPr/>
          </p:nvSpPr>
          <p:spPr>
            <a:xfrm>
              <a:off x="-1338040" y="218509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848" name="Google Shape;848;p39"/>
            <p:cNvSpPr txBox="1"/>
            <p:nvPr/>
          </p:nvSpPr>
          <p:spPr>
            <a:xfrm>
              <a:off x="-1417640" y="1556555"/>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849" name="Google Shape;849;p39"/>
            <p:cNvSpPr txBox="1"/>
            <p:nvPr/>
          </p:nvSpPr>
          <p:spPr>
            <a:xfrm>
              <a:off x="-477173" y="1609371"/>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850" name="Google Shape;850;p39"/>
            <p:cNvSpPr txBox="1"/>
            <p:nvPr/>
          </p:nvSpPr>
          <p:spPr>
            <a:xfrm>
              <a:off x="248635" y="1623328"/>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851" name="Google Shape;851;p39"/>
            <p:cNvSpPr txBox="1"/>
            <p:nvPr/>
          </p:nvSpPr>
          <p:spPr>
            <a:xfrm>
              <a:off x="-1531640" y="2269658"/>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852" name="Google Shape;852;p39"/>
            <p:cNvSpPr txBox="1"/>
            <p:nvPr/>
          </p:nvSpPr>
          <p:spPr>
            <a:xfrm>
              <a:off x="-2863816" y="2543734"/>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853" name="Google Shape;853;p39"/>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854" name="Google Shape;854;p39"/>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855" name="Google Shape;855;p39"/>
            <p:cNvSpPr txBox="1"/>
            <p:nvPr/>
          </p:nvSpPr>
          <p:spPr>
            <a:xfrm>
              <a:off x="-2684397" y="1600695"/>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856" name="Google Shape;856;p39"/>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857" name="Google Shape;857;p39"/>
          <p:cNvGraphicFramePr/>
          <p:nvPr/>
        </p:nvGraphicFramePr>
        <p:xfrm>
          <a:off x="6316888" y="3054960"/>
          <a:ext cx="41236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Known?</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 12</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a:solidFill>
                            <a:srgbClr val="FF0000"/>
                          </a:solidFill>
                          <a:latin typeface="Quattrocento Sans"/>
                          <a:ea typeface="Quattrocento Sans"/>
                          <a:cs typeface="Quattrocento Sans"/>
                          <a:sym typeface="Quattrocento Sans"/>
                        </a:rPr>
                        <a:t>≤ 7</a:t>
                      </a:r>
                      <a:endParaRPr sz="1600" b="1"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F</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858" name="Google Shape;858;p39"/>
          <p:cNvSpPr txBox="1"/>
          <p:nvPr/>
        </p:nvSpPr>
        <p:spPr>
          <a:xfrm>
            <a:off x="1487250" y="4883675"/>
            <a:ext cx="39882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Quattrocento Sans"/>
                <a:ea typeface="Quattrocento Sans"/>
                <a:cs typeface="Quattrocento Sans"/>
                <a:sym typeface="Quattrocento Sans"/>
              </a:rPr>
              <a:t>Order Added to Known Set:</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A, C, B, D, F</a:t>
            </a:r>
            <a:endParaRPr>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Graph Terminology</a:t>
            </a:r>
            <a:endParaRPr dirty="0"/>
          </a:p>
        </p:txBody>
      </p:sp>
      <p:sp>
        <p:nvSpPr>
          <p:cNvPr id="249" name="Google Shape;249;p24"/>
          <p:cNvSpPr txBox="1">
            <a:spLocks noGrp="1"/>
          </p:cNvSpPr>
          <p:nvPr>
            <p:ph type="body" idx="1"/>
          </p:nvPr>
        </p:nvSpPr>
        <p:spPr>
          <a:xfrm>
            <a:off x="575250" y="1463850"/>
            <a:ext cx="7146300" cy="47706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0"/>
              </a:spcBef>
              <a:spcAft>
                <a:spcPts val="0"/>
              </a:spcAft>
              <a:buNone/>
            </a:pPr>
            <a:r>
              <a:rPr lang="en-US" sz="2500" u="sng"/>
              <a:t>Graph Direction</a:t>
            </a:r>
            <a:endParaRPr sz="2500"/>
          </a:p>
          <a:p>
            <a:pPr marL="457200" lvl="0" indent="-342900" algn="l" rtl="0">
              <a:lnSpc>
                <a:spcPct val="90000"/>
              </a:lnSpc>
              <a:spcBef>
                <a:spcPts val="400"/>
              </a:spcBef>
              <a:spcAft>
                <a:spcPts val="0"/>
              </a:spcAft>
              <a:buClr>
                <a:srgbClr val="4C3283"/>
              </a:buClr>
              <a:buSzPts val="1800"/>
              <a:buChar char="●"/>
            </a:pPr>
            <a:r>
              <a:rPr lang="en-US" sz="1800" b="1">
                <a:solidFill>
                  <a:srgbClr val="4C3282"/>
                </a:solidFill>
              </a:rPr>
              <a:t>Undirected graph</a:t>
            </a:r>
            <a:r>
              <a:rPr lang="en-US" sz="1800"/>
              <a:t> – edges have no direction and are two-way</a:t>
            </a:r>
            <a:endParaRPr sz="1800"/>
          </a:p>
          <a:p>
            <a:pPr marL="914400" lvl="1" indent="-342900" algn="l" rtl="0">
              <a:lnSpc>
                <a:spcPct val="100000"/>
              </a:lnSpc>
              <a:spcBef>
                <a:spcPts val="0"/>
              </a:spcBef>
              <a:spcAft>
                <a:spcPts val="0"/>
              </a:spcAft>
              <a:buClr>
                <a:srgbClr val="B6A479"/>
              </a:buClr>
              <a:buSzPts val="1800"/>
              <a:buFont typeface="Calibri"/>
              <a:buChar char="○"/>
            </a:pPr>
            <a:r>
              <a:rPr lang="en-US" sz="1800">
                <a:solidFill>
                  <a:srgbClr val="4C3282"/>
                </a:solidFill>
                <a:latin typeface="Calibri"/>
                <a:ea typeface="Calibri"/>
                <a:cs typeface="Calibri"/>
                <a:sym typeface="Calibri"/>
              </a:rPr>
              <a:t>V = { Karen, Jim, Pam }</a:t>
            </a:r>
            <a:endParaRPr sz="1800">
              <a:solidFill>
                <a:srgbClr val="4C3282"/>
              </a:solidFill>
              <a:latin typeface="Calibri"/>
              <a:ea typeface="Calibri"/>
              <a:cs typeface="Calibri"/>
              <a:sym typeface="Calibri"/>
            </a:endParaRPr>
          </a:p>
          <a:p>
            <a:pPr marL="914400" lvl="1" indent="-342900" algn="l" rtl="0">
              <a:lnSpc>
                <a:spcPct val="100000"/>
              </a:lnSpc>
              <a:spcBef>
                <a:spcPts val="0"/>
              </a:spcBef>
              <a:spcAft>
                <a:spcPts val="0"/>
              </a:spcAft>
              <a:buClr>
                <a:srgbClr val="B6A479"/>
              </a:buClr>
              <a:buSzPts val="1800"/>
              <a:buFont typeface="Calibri"/>
              <a:buChar char="○"/>
            </a:pPr>
            <a:r>
              <a:rPr lang="en-US" sz="1800">
                <a:solidFill>
                  <a:srgbClr val="B6A479"/>
                </a:solidFill>
                <a:latin typeface="Calibri"/>
                <a:ea typeface="Calibri"/>
                <a:cs typeface="Calibri"/>
                <a:sym typeface="Calibri"/>
              </a:rPr>
              <a:t>E = { (Jim, Pam), (Jim, Karen) } </a:t>
            </a:r>
            <a:r>
              <a:rPr lang="en-US" sz="1800" i="1">
                <a:solidFill>
                  <a:srgbClr val="B6A479"/>
                </a:solidFill>
                <a:latin typeface="Calibri"/>
                <a:ea typeface="Calibri"/>
                <a:cs typeface="Calibri"/>
                <a:sym typeface="Calibri"/>
              </a:rPr>
              <a:t>inferred (Karen, Jim) and (Pam, Jim)</a:t>
            </a:r>
            <a:endParaRPr sz="1800" i="1">
              <a:solidFill>
                <a:srgbClr val="B6A479"/>
              </a:solidFill>
              <a:latin typeface="Calibri"/>
              <a:ea typeface="Calibri"/>
              <a:cs typeface="Calibri"/>
              <a:sym typeface="Calibri"/>
            </a:endParaRPr>
          </a:p>
          <a:p>
            <a:pPr marL="457200" lvl="0" indent="-342900" algn="l" rtl="0">
              <a:spcBef>
                <a:spcPts val="600"/>
              </a:spcBef>
              <a:spcAft>
                <a:spcPts val="0"/>
              </a:spcAft>
              <a:buClr>
                <a:srgbClr val="4C3283"/>
              </a:buClr>
              <a:buSzPts val="1800"/>
              <a:buFont typeface="Quattrocento Sans"/>
              <a:buChar char="●"/>
            </a:pPr>
            <a:r>
              <a:rPr lang="en-US" sz="1800" b="1">
                <a:solidFill>
                  <a:srgbClr val="4C3282"/>
                </a:solidFill>
              </a:rPr>
              <a:t>Directed graphs </a:t>
            </a:r>
            <a:r>
              <a:rPr lang="en-US" sz="1800"/>
              <a:t>– edges have direction and are thus one-way</a:t>
            </a:r>
            <a:endParaRPr sz="1400">
              <a:latin typeface="Arial"/>
              <a:ea typeface="Arial"/>
              <a:cs typeface="Arial"/>
              <a:sym typeface="Arial"/>
            </a:endParaRPr>
          </a:p>
          <a:p>
            <a:pPr marL="914400" lvl="1" indent="-342900" algn="l" rtl="0">
              <a:lnSpc>
                <a:spcPct val="100000"/>
              </a:lnSpc>
              <a:spcBef>
                <a:spcPts val="0"/>
              </a:spcBef>
              <a:spcAft>
                <a:spcPts val="0"/>
              </a:spcAft>
              <a:buClr>
                <a:srgbClr val="B6A479"/>
              </a:buClr>
              <a:buSzPts val="1800"/>
              <a:buFont typeface="Calibri"/>
              <a:buChar char="○"/>
            </a:pPr>
            <a:r>
              <a:rPr lang="en-US" sz="1800">
                <a:solidFill>
                  <a:srgbClr val="4C3282"/>
                </a:solidFill>
                <a:latin typeface="Calibri"/>
                <a:ea typeface="Calibri"/>
                <a:cs typeface="Calibri"/>
                <a:sym typeface="Calibri"/>
              </a:rPr>
              <a:t>V = { Gunther, Rachel, Ross }</a:t>
            </a:r>
            <a:endParaRPr sz="1400">
              <a:latin typeface="Arial"/>
              <a:ea typeface="Arial"/>
              <a:cs typeface="Arial"/>
              <a:sym typeface="Arial"/>
            </a:endParaRPr>
          </a:p>
          <a:p>
            <a:pPr marL="914400" lvl="1" indent="-342900" algn="l" rtl="0">
              <a:lnSpc>
                <a:spcPct val="100000"/>
              </a:lnSpc>
              <a:spcBef>
                <a:spcPts val="0"/>
              </a:spcBef>
              <a:spcAft>
                <a:spcPts val="0"/>
              </a:spcAft>
              <a:buClr>
                <a:srgbClr val="B6A479"/>
              </a:buClr>
              <a:buSzPts val="1800"/>
              <a:buFont typeface="Calibri"/>
              <a:buChar char="○"/>
            </a:pPr>
            <a:r>
              <a:rPr lang="en-US" sz="1800">
                <a:solidFill>
                  <a:srgbClr val="B6A479"/>
                </a:solidFill>
                <a:latin typeface="Calibri"/>
                <a:ea typeface="Calibri"/>
                <a:cs typeface="Calibri"/>
                <a:sym typeface="Calibri"/>
              </a:rPr>
              <a:t>E = { (Gunther, Rachel), (Rachel, Ross), (Ross, Rachel) }</a:t>
            </a:r>
            <a:endParaRPr sz="1700">
              <a:solidFill>
                <a:srgbClr val="B6A479"/>
              </a:solidFill>
              <a:latin typeface="Calibri"/>
              <a:ea typeface="Calibri"/>
              <a:cs typeface="Calibri"/>
              <a:sym typeface="Calibri"/>
            </a:endParaRPr>
          </a:p>
          <a:p>
            <a:pPr marL="0" lvl="0" indent="0" algn="l" rtl="0">
              <a:spcBef>
                <a:spcPts val="1400"/>
              </a:spcBef>
              <a:spcAft>
                <a:spcPts val="0"/>
              </a:spcAft>
              <a:buNone/>
            </a:pPr>
            <a:r>
              <a:rPr lang="en-US" sz="2500" u="sng"/>
              <a:t>Degree of a Vertex</a:t>
            </a:r>
            <a:endParaRPr sz="2500"/>
          </a:p>
          <a:p>
            <a:pPr marL="457200" lvl="0" indent="-342900" algn="l" rtl="0">
              <a:spcBef>
                <a:spcPts val="400"/>
              </a:spcBef>
              <a:spcAft>
                <a:spcPts val="0"/>
              </a:spcAft>
              <a:buSzPts val="1800"/>
              <a:buChar char="●"/>
            </a:pPr>
            <a:r>
              <a:rPr lang="en-US" sz="1800" b="1">
                <a:solidFill>
                  <a:srgbClr val="4C3282"/>
                </a:solidFill>
              </a:rPr>
              <a:t>Degree</a:t>
            </a:r>
            <a:r>
              <a:rPr lang="en-US" sz="1800"/>
              <a:t> – the number of edges connected to that vertex</a:t>
            </a:r>
            <a:endParaRPr sz="1800"/>
          </a:p>
          <a:p>
            <a:pPr marL="914400" lvl="1" indent="-342900" algn="l" rtl="0">
              <a:spcBef>
                <a:spcPts val="0"/>
              </a:spcBef>
              <a:spcAft>
                <a:spcPts val="0"/>
              </a:spcAft>
              <a:buSzPts val="1800"/>
              <a:buChar char="○"/>
            </a:pPr>
            <a:r>
              <a:rPr lang="en-US" sz="1800">
                <a:solidFill>
                  <a:srgbClr val="4C3282"/>
                </a:solidFill>
              </a:rPr>
              <a:t>Karen : </a:t>
            </a:r>
            <a:r>
              <a:rPr lang="en-US" sz="1800">
                <a:solidFill>
                  <a:srgbClr val="B6A479"/>
                </a:solidFill>
              </a:rPr>
              <a:t>1</a:t>
            </a:r>
            <a:r>
              <a:rPr lang="en-US" sz="1800">
                <a:solidFill>
                  <a:srgbClr val="4C3282"/>
                </a:solidFill>
              </a:rPr>
              <a:t>, Jim : </a:t>
            </a:r>
            <a:r>
              <a:rPr lang="en-US" sz="1800">
                <a:solidFill>
                  <a:srgbClr val="B6A479"/>
                </a:solidFill>
              </a:rPr>
              <a:t>1</a:t>
            </a:r>
            <a:r>
              <a:rPr lang="en-US" sz="1800">
                <a:solidFill>
                  <a:srgbClr val="4C3282"/>
                </a:solidFill>
              </a:rPr>
              <a:t>, Pam : </a:t>
            </a:r>
            <a:r>
              <a:rPr lang="en-US" sz="1800">
                <a:solidFill>
                  <a:srgbClr val="B6A479"/>
                </a:solidFill>
              </a:rPr>
              <a:t>1</a:t>
            </a:r>
            <a:endParaRPr sz="1800"/>
          </a:p>
          <a:p>
            <a:pPr marL="457200" lvl="0" indent="-342900" algn="l" rtl="0">
              <a:spcBef>
                <a:spcPts val="0"/>
              </a:spcBef>
              <a:spcAft>
                <a:spcPts val="0"/>
              </a:spcAft>
              <a:buSzPts val="1800"/>
              <a:buChar char="●"/>
            </a:pPr>
            <a:r>
              <a:rPr lang="en-US" sz="1800" b="1">
                <a:solidFill>
                  <a:srgbClr val="4C3282"/>
                </a:solidFill>
              </a:rPr>
              <a:t>In-degree</a:t>
            </a:r>
            <a:r>
              <a:rPr lang="en-US" sz="1800"/>
              <a:t> – the number of directed edges that point to a vertex</a:t>
            </a:r>
            <a:endParaRPr sz="1800"/>
          </a:p>
          <a:p>
            <a:pPr marL="914400" lvl="1" indent="-342900" algn="l" rtl="0">
              <a:spcBef>
                <a:spcPts val="0"/>
              </a:spcBef>
              <a:spcAft>
                <a:spcPts val="0"/>
              </a:spcAft>
              <a:buSzPts val="1800"/>
              <a:buChar char="○"/>
            </a:pPr>
            <a:r>
              <a:rPr lang="en-US" sz="1800">
                <a:solidFill>
                  <a:srgbClr val="4C3282"/>
                </a:solidFill>
              </a:rPr>
              <a:t>Gunther : </a:t>
            </a:r>
            <a:r>
              <a:rPr lang="en-US" sz="1800">
                <a:solidFill>
                  <a:srgbClr val="B6A479"/>
                </a:solidFill>
              </a:rPr>
              <a:t>0</a:t>
            </a:r>
            <a:r>
              <a:rPr lang="en-US" sz="1800">
                <a:solidFill>
                  <a:srgbClr val="4C3282"/>
                </a:solidFill>
              </a:rPr>
              <a:t>, Rachel : </a:t>
            </a:r>
            <a:r>
              <a:rPr lang="en-US" sz="1800">
                <a:solidFill>
                  <a:srgbClr val="B6A479"/>
                </a:solidFill>
              </a:rPr>
              <a:t>2</a:t>
            </a:r>
            <a:r>
              <a:rPr lang="en-US" sz="1800">
                <a:solidFill>
                  <a:srgbClr val="4C3282"/>
                </a:solidFill>
              </a:rPr>
              <a:t>, Ross : </a:t>
            </a:r>
            <a:r>
              <a:rPr lang="en-US" sz="1800">
                <a:solidFill>
                  <a:srgbClr val="B6A479"/>
                </a:solidFill>
              </a:rPr>
              <a:t>1</a:t>
            </a:r>
            <a:endParaRPr sz="1800"/>
          </a:p>
          <a:p>
            <a:pPr marL="457200" lvl="0" indent="-342900" algn="l" rtl="0">
              <a:spcBef>
                <a:spcPts val="0"/>
              </a:spcBef>
              <a:spcAft>
                <a:spcPts val="0"/>
              </a:spcAft>
              <a:buSzPts val="1800"/>
              <a:buChar char="●"/>
            </a:pPr>
            <a:r>
              <a:rPr lang="en-US" sz="1800" b="1">
                <a:solidFill>
                  <a:srgbClr val="4C3282"/>
                </a:solidFill>
              </a:rPr>
              <a:t>Out-degree</a:t>
            </a:r>
            <a:r>
              <a:rPr lang="en-US" sz="1800"/>
              <a:t> – the number of directed edges that start at a vertex</a:t>
            </a:r>
            <a:endParaRPr sz="1800"/>
          </a:p>
          <a:p>
            <a:pPr marL="914400" lvl="1" indent="-342900" algn="l" rtl="0">
              <a:spcBef>
                <a:spcPts val="0"/>
              </a:spcBef>
              <a:spcAft>
                <a:spcPts val="0"/>
              </a:spcAft>
              <a:buSzPts val="1800"/>
              <a:buChar char="○"/>
            </a:pPr>
            <a:r>
              <a:rPr lang="en-US" sz="1800">
                <a:solidFill>
                  <a:srgbClr val="4C3282"/>
                </a:solidFill>
              </a:rPr>
              <a:t>Gunther : </a:t>
            </a:r>
            <a:r>
              <a:rPr lang="en-US" sz="1800">
                <a:solidFill>
                  <a:srgbClr val="B6A479"/>
                </a:solidFill>
              </a:rPr>
              <a:t>1</a:t>
            </a:r>
            <a:r>
              <a:rPr lang="en-US" sz="1800">
                <a:solidFill>
                  <a:srgbClr val="4C3282"/>
                </a:solidFill>
              </a:rPr>
              <a:t>, Rachel : </a:t>
            </a:r>
            <a:r>
              <a:rPr lang="en-US" sz="1800">
                <a:solidFill>
                  <a:srgbClr val="B6A479"/>
                </a:solidFill>
              </a:rPr>
              <a:t>1</a:t>
            </a:r>
            <a:r>
              <a:rPr lang="en-US" sz="1800">
                <a:solidFill>
                  <a:srgbClr val="4C3282"/>
                </a:solidFill>
              </a:rPr>
              <a:t>, Ross : </a:t>
            </a:r>
            <a:r>
              <a:rPr lang="en-US" sz="1800">
                <a:solidFill>
                  <a:srgbClr val="B6A479"/>
                </a:solidFill>
              </a:rPr>
              <a:t>1</a:t>
            </a:r>
            <a:endParaRPr sz="1700">
              <a:solidFill>
                <a:srgbClr val="B6A479"/>
              </a:solidFill>
              <a:latin typeface="Calibri"/>
              <a:ea typeface="Calibri"/>
              <a:cs typeface="Calibri"/>
              <a:sym typeface="Calibri"/>
            </a:endParaRPr>
          </a:p>
          <a:p>
            <a:pPr marL="0" lvl="0" indent="0" algn="l" rtl="0">
              <a:lnSpc>
                <a:spcPct val="100000"/>
              </a:lnSpc>
              <a:spcBef>
                <a:spcPts val="0"/>
              </a:spcBef>
              <a:spcAft>
                <a:spcPts val="0"/>
              </a:spcAft>
              <a:buNone/>
            </a:pPr>
            <a:endParaRPr sz="1700">
              <a:solidFill>
                <a:srgbClr val="4C3283"/>
              </a:solidFill>
              <a:latin typeface="Calibri"/>
              <a:ea typeface="Calibri"/>
              <a:cs typeface="Calibri"/>
              <a:sym typeface="Calibri"/>
            </a:endParaRPr>
          </a:p>
          <a:p>
            <a:pPr marL="0" lvl="0" indent="0" algn="l" rtl="0">
              <a:lnSpc>
                <a:spcPct val="100000"/>
              </a:lnSpc>
              <a:spcBef>
                <a:spcPts val="0"/>
              </a:spcBef>
              <a:spcAft>
                <a:spcPts val="0"/>
              </a:spcAft>
              <a:buNone/>
            </a:pPr>
            <a:endParaRPr sz="1700">
              <a:solidFill>
                <a:srgbClr val="4C3283"/>
              </a:solidFill>
              <a:latin typeface="Calibri"/>
              <a:ea typeface="Calibri"/>
              <a:cs typeface="Calibri"/>
              <a:sym typeface="Calibri"/>
            </a:endParaRPr>
          </a:p>
        </p:txBody>
      </p:sp>
      <p:grpSp>
        <p:nvGrpSpPr>
          <p:cNvPr id="250" name="Google Shape;250;p24"/>
          <p:cNvGrpSpPr/>
          <p:nvPr/>
        </p:nvGrpSpPr>
        <p:grpSpPr>
          <a:xfrm>
            <a:off x="9048338" y="1493488"/>
            <a:ext cx="2048742" cy="1935512"/>
            <a:chOff x="8411770" y="1252190"/>
            <a:chExt cx="2048742" cy="1935512"/>
          </a:xfrm>
        </p:grpSpPr>
        <p:grpSp>
          <p:nvGrpSpPr>
            <p:cNvPr id="251" name="Google Shape;251;p24"/>
            <p:cNvGrpSpPr/>
            <p:nvPr/>
          </p:nvGrpSpPr>
          <p:grpSpPr>
            <a:xfrm>
              <a:off x="8411770" y="1252191"/>
              <a:ext cx="717906" cy="690113"/>
              <a:chOff x="9803249" y="3675297"/>
              <a:chExt cx="717906" cy="690113"/>
            </a:xfrm>
          </p:grpSpPr>
          <p:sp>
            <p:nvSpPr>
              <p:cNvPr id="252" name="Google Shape;252;p24"/>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53" name="Google Shape;253;p24"/>
              <p:cNvSpPr txBox="1"/>
              <p:nvPr/>
            </p:nvSpPr>
            <p:spPr>
              <a:xfrm>
                <a:off x="9803249" y="3851075"/>
                <a:ext cx="665888"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Karen</a:t>
                </a:r>
                <a:endParaRPr/>
              </a:p>
            </p:txBody>
          </p:sp>
        </p:grpSp>
        <p:grpSp>
          <p:nvGrpSpPr>
            <p:cNvPr id="254" name="Google Shape;254;p24"/>
            <p:cNvGrpSpPr/>
            <p:nvPr/>
          </p:nvGrpSpPr>
          <p:grpSpPr>
            <a:xfrm>
              <a:off x="9770399" y="1252190"/>
              <a:ext cx="690113" cy="690113"/>
              <a:chOff x="9831042" y="3675297"/>
              <a:chExt cx="690113" cy="690113"/>
            </a:xfrm>
          </p:grpSpPr>
          <p:sp>
            <p:nvSpPr>
              <p:cNvPr id="255" name="Google Shape;255;p24"/>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56" name="Google Shape;256;p24"/>
              <p:cNvSpPr txBox="1"/>
              <p:nvPr/>
            </p:nvSpPr>
            <p:spPr>
              <a:xfrm>
                <a:off x="9873259" y="3831227"/>
                <a:ext cx="46038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Jim</a:t>
                </a:r>
                <a:endParaRPr/>
              </a:p>
            </p:txBody>
          </p:sp>
        </p:grpSp>
        <p:grpSp>
          <p:nvGrpSpPr>
            <p:cNvPr id="257" name="Google Shape;257;p24"/>
            <p:cNvGrpSpPr/>
            <p:nvPr/>
          </p:nvGrpSpPr>
          <p:grpSpPr>
            <a:xfrm>
              <a:off x="9263819" y="2497589"/>
              <a:ext cx="690113" cy="690113"/>
              <a:chOff x="9831042" y="3675297"/>
              <a:chExt cx="690113" cy="690113"/>
            </a:xfrm>
          </p:grpSpPr>
          <p:sp>
            <p:nvSpPr>
              <p:cNvPr id="258" name="Google Shape;258;p24"/>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59" name="Google Shape;259;p24"/>
              <p:cNvSpPr txBox="1"/>
              <p:nvPr/>
            </p:nvSpPr>
            <p:spPr>
              <a:xfrm>
                <a:off x="9914648" y="3829067"/>
                <a:ext cx="593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Pam</a:t>
                </a:r>
                <a:endParaRPr/>
              </a:p>
            </p:txBody>
          </p:sp>
        </p:grpSp>
        <p:cxnSp>
          <p:nvCxnSpPr>
            <p:cNvPr id="260" name="Google Shape;260;p24"/>
            <p:cNvCxnSpPr>
              <a:stCxn id="252" idx="6"/>
              <a:endCxn id="255" idx="2"/>
            </p:cNvCxnSpPr>
            <p:nvPr/>
          </p:nvCxnSpPr>
          <p:spPr>
            <a:xfrm>
              <a:off x="9129676" y="1597248"/>
              <a:ext cx="640800" cy="0"/>
            </a:xfrm>
            <a:prstGeom prst="straightConnector1">
              <a:avLst/>
            </a:prstGeom>
            <a:noFill/>
            <a:ln w="28575" cap="flat" cmpd="sng">
              <a:solidFill>
                <a:srgbClr val="B6A479"/>
              </a:solidFill>
              <a:prstDash val="solid"/>
              <a:round/>
              <a:headEnd type="none" w="sm" len="sm"/>
              <a:tailEnd type="none" w="sm" len="sm"/>
            </a:ln>
          </p:spPr>
        </p:cxnSp>
        <p:cxnSp>
          <p:nvCxnSpPr>
            <p:cNvPr id="261" name="Google Shape;261;p24"/>
            <p:cNvCxnSpPr>
              <a:stCxn id="258" idx="7"/>
              <a:endCxn id="255" idx="4"/>
            </p:cNvCxnSpPr>
            <p:nvPr/>
          </p:nvCxnSpPr>
          <p:spPr>
            <a:xfrm rot="10800000" flipH="1">
              <a:off x="9852867" y="1942254"/>
              <a:ext cx="262500" cy="656400"/>
            </a:xfrm>
            <a:prstGeom prst="straightConnector1">
              <a:avLst/>
            </a:prstGeom>
            <a:noFill/>
            <a:ln w="28575" cap="flat" cmpd="sng">
              <a:solidFill>
                <a:srgbClr val="B6A479"/>
              </a:solidFill>
              <a:prstDash val="solid"/>
              <a:round/>
              <a:headEnd type="none" w="sm" len="sm"/>
              <a:tailEnd type="none" w="sm" len="sm"/>
            </a:ln>
          </p:spPr>
        </p:cxnSp>
      </p:grpSp>
      <p:grpSp>
        <p:nvGrpSpPr>
          <p:cNvPr id="262" name="Google Shape;262;p24"/>
          <p:cNvGrpSpPr/>
          <p:nvPr/>
        </p:nvGrpSpPr>
        <p:grpSpPr>
          <a:xfrm>
            <a:off x="6901545" y="3213223"/>
            <a:ext cx="2419978" cy="1992110"/>
            <a:chOff x="6156399" y="2917535"/>
            <a:chExt cx="2419978" cy="1992110"/>
          </a:xfrm>
        </p:grpSpPr>
        <p:grpSp>
          <p:nvGrpSpPr>
            <p:cNvPr id="263" name="Google Shape;263;p24"/>
            <p:cNvGrpSpPr/>
            <p:nvPr/>
          </p:nvGrpSpPr>
          <p:grpSpPr>
            <a:xfrm>
              <a:off x="6156399" y="3185800"/>
              <a:ext cx="878446" cy="690113"/>
              <a:chOff x="9731917" y="3675297"/>
              <a:chExt cx="878446" cy="690113"/>
            </a:xfrm>
          </p:grpSpPr>
          <p:sp>
            <p:nvSpPr>
              <p:cNvPr id="264" name="Google Shape;264;p24"/>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65" name="Google Shape;265;p24"/>
              <p:cNvSpPr txBox="1"/>
              <p:nvPr/>
            </p:nvSpPr>
            <p:spPr>
              <a:xfrm>
                <a:off x="9731917" y="3851055"/>
                <a:ext cx="87844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Gunther</a:t>
                </a:r>
                <a:endParaRPr/>
              </a:p>
            </p:txBody>
          </p:sp>
        </p:grpSp>
        <p:grpSp>
          <p:nvGrpSpPr>
            <p:cNvPr id="266" name="Google Shape;266;p24"/>
            <p:cNvGrpSpPr/>
            <p:nvPr/>
          </p:nvGrpSpPr>
          <p:grpSpPr>
            <a:xfrm>
              <a:off x="7697977" y="2917535"/>
              <a:ext cx="878400" cy="690113"/>
              <a:chOff x="9790831" y="3675297"/>
              <a:chExt cx="878400" cy="690113"/>
            </a:xfrm>
          </p:grpSpPr>
          <p:sp>
            <p:nvSpPr>
              <p:cNvPr id="267" name="Google Shape;267;p24"/>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68" name="Google Shape;268;p24"/>
              <p:cNvSpPr txBox="1"/>
              <p:nvPr/>
            </p:nvSpPr>
            <p:spPr>
              <a:xfrm>
                <a:off x="9790831" y="3867574"/>
                <a:ext cx="8784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Rachel</a:t>
                </a:r>
                <a:endParaRPr/>
              </a:p>
            </p:txBody>
          </p:sp>
        </p:grpSp>
        <p:grpSp>
          <p:nvGrpSpPr>
            <p:cNvPr id="269" name="Google Shape;269;p24"/>
            <p:cNvGrpSpPr/>
            <p:nvPr/>
          </p:nvGrpSpPr>
          <p:grpSpPr>
            <a:xfrm>
              <a:off x="7323376" y="4219532"/>
              <a:ext cx="735730" cy="690113"/>
              <a:chOff x="9831042" y="3675297"/>
              <a:chExt cx="735730" cy="690113"/>
            </a:xfrm>
          </p:grpSpPr>
          <p:sp>
            <p:nvSpPr>
              <p:cNvPr id="270" name="Google Shape;270;p24"/>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71" name="Google Shape;271;p24"/>
              <p:cNvSpPr txBox="1"/>
              <p:nvPr/>
            </p:nvSpPr>
            <p:spPr>
              <a:xfrm>
                <a:off x="9876772" y="3835677"/>
                <a:ext cx="690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Ross</a:t>
                </a:r>
                <a:endParaRPr/>
              </a:p>
            </p:txBody>
          </p:sp>
        </p:grpSp>
        <p:cxnSp>
          <p:nvCxnSpPr>
            <p:cNvPr id="272" name="Google Shape;272;p24"/>
            <p:cNvCxnSpPr>
              <a:stCxn id="264" idx="6"/>
              <a:endCxn id="267" idx="2"/>
            </p:cNvCxnSpPr>
            <p:nvPr/>
          </p:nvCxnSpPr>
          <p:spPr>
            <a:xfrm rot="10800000" flipH="1">
              <a:off x="6945637" y="3262657"/>
              <a:ext cx="792600" cy="268200"/>
            </a:xfrm>
            <a:prstGeom prst="straightConnector1">
              <a:avLst/>
            </a:prstGeom>
            <a:noFill/>
            <a:ln w="28575" cap="flat" cmpd="sng">
              <a:solidFill>
                <a:srgbClr val="B6A479"/>
              </a:solidFill>
              <a:prstDash val="solid"/>
              <a:round/>
              <a:headEnd type="none" w="sm" len="sm"/>
              <a:tailEnd type="triangle" w="med" len="med"/>
            </a:ln>
          </p:spPr>
        </p:cxnSp>
        <p:cxnSp>
          <p:nvCxnSpPr>
            <p:cNvPr id="273" name="Google Shape;273;p24"/>
            <p:cNvCxnSpPr>
              <a:stCxn id="267" idx="4"/>
              <a:endCxn id="270" idx="7"/>
            </p:cNvCxnSpPr>
            <p:nvPr/>
          </p:nvCxnSpPr>
          <p:spPr>
            <a:xfrm flipH="1">
              <a:off x="7912545" y="3607648"/>
              <a:ext cx="170700" cy="712800"/>
            </a:xfrm>
            <a:prstGeom prst="straightConnector1">
              <a:avLst/>
            </a:prstGeom>
            <a:noFill/>
            <a:ln w="28575" cap="flat" cmpd="sng">
              <a:solidFill>
                <a:srgbClr val="B6A479"/>
              </a:solidFill>
              <a:prstDash val="solid"/>
              <a:round/>
              <a:headEnd type="none" w="sm" len="sm"/>
              <a:tailEnd type="triangle" w="med" len="med"/>
            </a:ln>
          </p:spPr>
        </p:cxnSp>
        <p:cxnSp>
          <p:nvCxnSpPr>
            <p:cNvPr id="274" name="Google Shape;274;p24"/>
            <p:cNvCxnSpPr>
              <a:stCxn id="270" idx="0"/>
              <a:endCxn id="267" idx="3"/>
            </p:cNvCxnSpPr>
            <p:nvPr/>
          </p:nvCxnSpPr>
          <p:spPr>
            <a:xfrm rot="10800000" flipH="1">
              <a:off x="7668433" y="3506732"/>
              <a:ext cx="170700" cy="712800"/>
            </a:xfrm>
            <a:prstGeom prst="straightConnector1">
              <a:avLst/>
            </a:prstGeom>
            <a:noFill/>
            <a:ln w="28575" cap="flat" cmpd="sng">
              <a:solidFill>
                <a:srgbClr val="B6A479"/>
              </a:solidFill>
              <a:prstDash val="solid"/>
              <a:round/>
              <a:headEnd type="none" w="sm" len="sm"/>
              <a:tailEnd type="triangle" w="med" len="med"/>
            </a:ln>
          </p:spPr>
        </p:cxnSp>
      </p:grpSp>
      <p:sp>
        <p:nvSpPr>
          <p:cNvPr id="275" name="Google Shape;275;p24"/>
          <p:cNvSpPr txBox="1"/>
          <p:nvPr/>
        </p:nvSpPr>
        <p:spPr>
          <a:xfrm>
            <a:off x="9102623" y="1052120"/>
            <a:ext cx="19944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Undirected Graph:</a:t>
            </a:r>
            <a:endParaRPr/>
          </a:p>
        </p:txBody>
      </p:sp>
      <p:sp>
        <p:nvSpPr>
          <p:cNvPr id="276" name="Google Shape;276;p24"/>
          <p:cNvSpPr txBox="1"/>
          <p:nvPr/>
        </p:nvSpPr>
        <p:spPr>
          <a:xfrm>
            <a:off x="7413945" y="2843891"/>
            <a:ext cx="17395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Directed Graph:</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0"/>
          <p:cNvSpPr/>
          <p:nvPr/>
        </p:nvSpPr>
        <p:spPr>
          <a:xfrm>
            <a:off x="1708765" y="1303506"/>
            <a:ext cx="4983865" cy="2247090"/>
          </a:xfrm>
          <a:custGeom>
            <a:avLst/>
            <a:gdLst/>
            <a:ahLst/>
            <a:cxnLst/>
            <a:rect l="l" t="t" r="r" b="b"/>
            <a:pathLst>
              <a:path w="4983865" h="2247090" extrusionOk="0">
                <a:moveTo>
                  <a:pt x="4828222" y="136188"/>
                </a:moveTo>
                <a:cubicBezTo>
                  <a:pt x="4805524" y="126460"/>
                  <a:pt x="4762975" y="132465"/>
                  <a:pt x="4730946" y="126460"/>
                </a:cubicBezTo>
                <a:cubicBezTo>
                  <a:pt x="4710790" y="122681"/>
                  <a:pt x="4692035" y="113490"/>
                  <a:pt x="4672580" y="107005"/>
                </a:cubicBezTo>
                <a:cubicBezTo>
                  <a:pt x="4662852" y="103762"/>
                  <a:pt x="4653635" y="97846"/>
                  <a:pt x="4643397" y="97277"/>
                </a:cubicBezTo>
                <a:cubicBezTo>
                  <a:pt x="4387295" y="83049"/>
                  <a:pt x="4526708" y="89885"/>
                  <a:pt x="4225107" y="77822"/>
                </a:cubicBezTo>
                <a:lnTo>
                  <a:pt x="4108375" y="68094"/>
                </a:lnTo>
                <a:cubicBezTo>
                  <a:pt x="4082363" y="65493"/>
                  <a:pt x="4056589" y="60733"/>
                  <a:pt x="4030554" y="58366"/>
                </a:cubicBezTo>
                <a:cubicBezTo>
                  <a:pt x="3985230" y="54246"/>
                  <a:pt x="3939786" y="51538"/>
                  <a:pt x="3894367" y="48639"/>
                </a:cubicBezTo>
                <a:lnTo>
                  <a:pt x="3573354" y="29183"/>
                </a:lnTo>
                <a:cubicBezTo>
                  <a:pt x="3550656" y="25941"/>
                  <a:pt x="3527819" y="23557"/>
                  <a:pt x="3505261" y="19456"/>
                </a:cubicBezTo>
                <a:cubicBezTo>
                  <a:pt x="3492107" y="17064"/>
                  <a:pt x="3479585" y="11619"/>
                  <a:pt x="3466350" y="9728"/>
                </a:cubicBezTo>
                <a:cubicBezTo>
                  <a:pt x="3434090" y="5119"/>
                  <a:pt x="3401499" y="3243"/>
                  <a:pt x="3369073" y="0"/>
                </a:cubicBezTo>
                <a:lnTo>
                  <a:pt x="2688137" y="9728"/>
                </a:lnTo>
                <a:cubicBezTo>
                  <a:pt x="2610266" y="11385"/>
                  <a:pt x="2532519" y="16861"/>
                  <a:pt x="2454673" y="19456"/>
                </a:cubicBezTo>
                <a:lnTo>
                  <a:pt x="1647278" y="38911"/>
                </a:lnTo>
                <a:cubicBezTo>
                  <a:pt x="1596446" y="45265"/>
                  <a:pt x="1532400" y="53632"/>
                  <a:pt x="1481907" y="58366"/>
                </a:cubicBezTo>
                <a:cubicBezTo>
                  <a:pt x="1407374" y="65354"/>
                  <a:pt x="1332013" y="65515"/>
                  <a:pt x="1258171" y="77822"/>
                </a:cubicBezTo>
                <a:lnTo>
                  <a:pt x="1083073" y="107005"/>
                </a:lnTo>
                <a:cubicBezTo>
                  <a:pt x="1063618" y="110247"/>
                  <a:pt x="1043842" y="111948"/>
                  <a:pt x="1024707" y="116732"/>
                </a:cubicBezTo>
                <a:cubicBezTo>
                  <a:pt x="1011737" y="119975"/>
                  <a:pt x="998951" y="124068"/>
                  <a:pt x="985797" y="126460"/>
                </a:cubicBezTo>
                <a:cubicBezTo>
                  <a:pt x="927233" y="137108"/>
                  <a:pt x="767185" y="152570"/>
                  <a:pt x="742605" y="155643"/>
                </a:cubicBezTo>
                <a:lnTo>
                  <a:pt x="664784" y="165371"/>
                </a:lnTo>
                <a:cubicBezTo>
                  <a:pt x="468428" y="193421"/>
                  <a:pt x="774706" y="154061"/>
                  <a:pt x="528597" y="184826"/>
                </a:cubicBezTo>
                <a:cubicBezTo>
                  <a:pt x="518869" y="188069"/>
                  <a:pt x="509273" y="191737"/>
                  <a:pt x="499414" y="194554"/>
                </a:cubicBezTo>
                <a:cubicBezTo>
                  <a:pt x="486559" y="198227"/>
                  <a:pt x="472791" y="199015"/>
                  <a:pt x="460503" y="204281"/>
                </a:cubicBezTo>
                <a:cubicBezTo>
                  <a:pt x="449757" y="208886"/>
                  <a:pt x="441777" y="218508"/>
                  <a:pt x="431320" y="223737"/>
                </a:cubicBezTo>
                <a:cubicBezTo>
                  <a:pt x="422149" y="228323"/>
                  <a:pt x="411865" y="230222"/>
                  <a:pt x="402137" y="233464"/>
                </a:cubicBezTo>
                <a:cubicBezTo>
                  <a:pt x="395652" y="239949"/>
                  <a:pt x="390313" y="247833"/>
                  <a:pt x="382682" y="252920"/>
                </a:cubicBezTo>
                <a:cubicBezTo>
                  <a:pt x="370616" y="260964"/>
                  <a:pt x="356362" y="265181"/>
                  <a:pt x="343771" y="272375"/>
                </a:cubicBezTo>
                <a:cubicBezTo>
                  <a:pt x="333620" y="278175"/>
                  <a:pt x="324316" y="285345"/>
                  <a:pt x="314588" y="291830"/>
                </a:cubicBezTo>
                <a:cubicBezTo>
                  <a:pt x="279871" y="343906"/>
                  <a:pt x="303400" y="312746"/>
                  <a:pt x="236767" y="379379"/>
                </a:cubicBezTo>
                <a:lnTo>
                  <a:pt x="207584" y="408562"/>
                </a:lnTo>
                <a:lnTo>
                  <a:pt x="178401" y="437745"/>
                </a:lnTo>
                <a:cubicBezTo>
                  <a:pt x="161305" y="489032"/>
                  <a:pt x="179972" y="447532"/>
                  <a:pt x="139490" y="496111"/>
                </a:cubicBezTo>
                <a:cubicBezTo>
                  <a:pt x="106320" y="535915"/>
                  <a:pt x="132298" y="516629"/>
                  <a:pt x="100580" y="564205"/>
                </a:cubicBezTo>
                <a:cubicBezTo>
                  <a:pt x="95493" y="571836"/>
                  <a:pt x="87609" y="577175"/>
                  <a:pt x="81124" y="583660"/>
                </a:cubicBezTo>
                <a:cubicBezTo>
                  <a:pt x="77882" y="593388"/>
                  <a:pt x="76673" y="604050"/>
                  <a:pt x="71397" y="612843"/>
                </a:cubicBezTo>
                <a:cubicBezTo>
                  <a:pt x="66678" y="620707"/>
                  <a:pt x="55347" y="623783"/>
                  <a:pt x="51941" y="632298"/>
                </a:cubicBezTo>
                <a:cubicBezTo>
                  <a:pt x="42010" y="657125"/>
                  <a:pt x="40942" y="684753"/>
                  <a:pt x="32486" y="710120"/>
                </a:cubicBezTo>
                <a:lnTo>
                  <a:pt x="13031" y="768485"/>
                </a:lnTo>
                <a:cubicBezTo>
                  <a:pt x="9788" y="794426"/>
                  <a:pt x="3303" y="820164"/>
                  <a:pt x="3303" y="846307"/>
                </a:cubicBezTo>
                <a:cubicBezTo>
                  <a:pt x="3303" y="1352791"/>
                  <a:pt x="-11853" y="1226583"/>
                  <a:pt x="22758" y="1468877"/>
                </a:cubicBezTo>
                <a:cubicBezTo>
                  <a:pt x="26001" y="1524000"/>
                  <a:pt x="28140" y="1579200"/>
                  <a:pt x="32486" y="1634247"/>
                </a:cubicBezTo>
                <a:cubicBezTo>
                  <a:pt x="37869" y="1702437"/>
                  <a:pt x="40695" y="1771057"/>
                  <a:pt x="51941" y="1838528"/>
                </a:cubicBezTo>
                <a:cubicBezTo>
                  <a:pt x="58515" y="1877972"/>
                  <a:pt x="60513" y="1899524"/>
                  <a:pt x="71397" y="1935805"/>
                </a:cubicBezTo>
                <a:cubicBezTo>
                  <a:pt x="77290" y="1955448"/>
                  <a:pt x="84367" y="1974716"/>
                  <a:pt x="90852" y="1994171"/>
                </a:cubicBezTo>
                <a:cubicBezTo>
                  <a:pt x="94095" y="2003899"/>
                  <a:pt x="92048" y="2017666"/>
                  <a:pt x="100580" y="2023354"/>
                </a:cubicBezTo>
                <a:cubicBezTo>
                  <a:pt x="204852" y="2092867"/>
                  <a:pt x="46608" y="1984617"/>
                  <a:pt x="158946" y="2071992"/>
                </a:cubicBezTo>
                <a:cubicBezTo>
                  <a:pt x="209121" y="2111017"/>
                  <a:pt x="202463" y="2105954"/>
                  <a:pt x="246495" y="2120630"/>
                </a:cubicBezTo>
                <a:cubicBezTo>
                  <a:pt x="256223" y="2127115"/>
                  <a:pt x="264995" y="2135337"/>
                  <a:pt x="275678" y="2140085"/>
                </a:cubicBezTo>
                <a:cubicBezTo>
                  <a:pt x="294418" y="2148414"/>
                  <a:pt x="316981" y="2148165"/>
                  <a:pt x="334044" y="2159541"/>
                </a:cubicBezTo>
                <a:cubicBezTo>
                  <a:pt x="380290" y="2190372"/>
                  <a:pt x="352134" y="2175298"/>
                  <a:pt x="421592" y="2198451"/>
                </a:cubicBezTo>
                <a:cubicBezTo>
                  <a:pt x="431320" y="2201694"/>
                  <a:pt x="440827" y="2205692"/>
                  <a:pt x="450775" y="2208179"/>
                </a:cubicBezTo>
                <a:cubicBezTo>
                  <a:pt x="492420" y="2218591"/>
                  <a:pt x="493031" y="2219399"/>
                  <a:pt x="538324" y="2227634"/>
                </a:cubicBezTo>
                <a:cubicBezTo>
                  <a:pt x="557730" y="2231162"/>
                  <a:pt x="577101" y="2235057"/>
                  <a:pt x="596690" y="2237362"/>
                </a:cubicBezTo>
                <a:cubicBezTo>
                  <a:pt x="632260" y="2241547"/>
                  <a:pt x="668027" y="2243847"/>
                  <a:pt x="703695" y="2247090"/>
                </a:cubicBezTo>
                <a:lnTo>
                  <a:pt x="1170622" y="2237362"/>
                </a:lnTo>
                <a:cubicBezTo>
                  <a:pt x="1231061" y="2235164"/>
                  <a:pt x="1228653" y="2227702"/>
                  <a:pt x="1277626" y="2217907"/>
                </a:cubicBezTo>
                <a:cubicBezTo>
                  <a:pt x="1296967" y="2214039"/>
                  <a:pt x="1316586" y="2211707"/>
                  <a:pt x="1335992" y="2208179"/>
                </a:cubicBezTo>
                <a:cubicBezTo>
                  <a:pt x="1359480" y="2203908"/>
                  <a:pt x="1399527" y="2195928"/>
                  <a:pt x="1423541" y="2188724"/>
                </a:cubicBezTo>
                <a:cubicBezTo>
                  <a:pt x="1443184" y="2182831"/>
                  <a:pt x="1461797" y="2173290"/>
                  <a:pt x="1481907" y="2169268"/>
                </a:cubicBezTo>
                <a:cubicBezTo>
                  <a:pt x="1514333" y="2162783"/>
                  <a:pt x="1547813" y="2160270"/>
                  <a:pt x="1579184" y="2149813"/>
                </a:cubicBezTo>
                <a:lnTo>
                  <a:pt x="1637550" y="2130358"/>
                </a:lnTo>
                <a:cubicBezTo>
                  <a:pt x="1647278" y="2127115"/>
                  <a:pt x="1656785" y="2123117"/>
                  <a:pt x="1666733" y="2120630"/>
                </a:cubicBezTo>
                <a:cubicBezTo>
                  <a:pt x="1692673" y="2114145"/>
                  <a:pt x="1719187" y="2109630"/>
                  <a:pt x="1744554" y="2101175"/>
                </a:cubicBezTo>
                <a:lnTo>
                  <a:pt x="1890469" y="2052537"/>
                </a:lnTo>
                <a:lnTo>
                  <a:pt x="1978018" y="2023354"/>
                </a:lnTo>
                <a:cubicBezTo>
                  <a:pt x="1987746" y="2020111"/>
                  <a:pt x="1997146" y="2015637"/>
                  <a:pt x="2007201" y="2013626"/>
                </a:cubicBezTo>
                <a:cubicBezTo>
                  <a:pt x="2034955" y="2008075"/>
                  <a:pt x="2067287" y="2002410"/>
                  <a:pt x="2094750" y="1994171"/>
                </a:cubicBezTo>
                <a:cubicBezTo>
                  <a:pt x="2114393" y="1988278"/>
                  <a:pt x="2133661" y="1981200"/>
                  <a:pt x="2153116" y="1974715"/>
                </a:cubicBezTo>
                <a:lnTo>
                  <a:pt x="2182299" y="1964988"/>
                </a:lnTo>
                <a:cubicBezTo>
                  <a:pt x="2201754" y="1952018"/>
                  <a:pt x="2227695" y="1945532"/>
                  <a:pt x="2240665" y="1926077"/>
                </a:cubicBezTo>
                <a:cubicBezTo>
                  <a:pt x="2247150" y="1916349"/>
                  <a:pt x="2251853" y="1905161"/>
                  <a:pt x="2260120" y="1896894"/>
                </a:cubicBezTo>
                <a:cubicBezTo>
                  <a:pt x="2268387" y="1888627"/>
                  <a:pt x="2280174" y="1884742"/>
                  <a:pt x="2289303" y="1877439"/>
                </a:cubicBezTo>
                <a:cubicBezTo>
                  <a:pt x="2296465" y="1871710"/>
                  <a:pt x="2301596" y="1863712"/>
                  <a:pt x="2308758" y="1857983"/>
                </a:cubicBezTo>
                <a:cubicBezTo>
                  <a:pt x="2370127" y="1808887"/>
                  <a:pt x="2310411" y="1866056"/>
                  <a:pt x="2357397" y="1819073"/>
                </a:cubicBezTo>
                <a:cubicBezTo>
                  <a:pt x="2360639" y="1809345"/>
                  <a:pt x="2361849" y="1798683"/>
                  <a:pt x="2367124" y="1789890"/>
                </a:cubicBezTo>
                <a:cubicBezTo>
                  <a:pt x="2371843" y="1782025"/>
                  <a:pt x="2380708" y="1777480"/>
                  <a:pt x="2386580" y="1770434"/>
                </a:cubicBezTo>
                <a:cubicBezTo>
                  <a:pt x="2406693" y="1746299"/>
                  <a:pt x="2418369" y="1727615"/>
                  <a:pt x="2435218" y="1702341"/>
                </a:cubicBezTo>
                <a:cubicBezTo>
                  <a:pt x="2460952" y="1599406"/>
                  <a:pt x="2426013" y="1720622"/>
                  <a:pt x="2464401" y="1634247"/>
                </a:cubicBezTo>
                <a:cubicBezTo>
                  <a:pt x="2472730" y="1615507"/>
                  <a:pt x="2477371" y="1595336"/>
                  <a:pt x="2483856" y="1575881"/>
                </a:cubicBezTo>
                <a:cubicBezTo>
                  <a:pt x="2487099" y="1566153"/>
                  <a:pt x="2488998" y="1555869"/>
                  <a:pt x="2493584" y="1546698"/>
                </a:cubicBezTo>
                <a:cubicBezTo>
                  <a:pt x="2522209" y="1489449"/>
                  <a:pt x="2508456" y="1521540"/>
                  <a:pt x="2532495" y="1449422"/>
                </a:cubicBezTo>
                <a:lnTo>
                  <a:pt x="2571405" y="1332690"/>
                </a:lnTo>
                <a:lnTo>
                  <a:pt x="2581133" y="1303507"/>
                </a:lnTo>
                <a:cubicBezTo>
                  <a:pt x="2584376" y="1293779"/>
                  <a:pt x="2585173" y="1282856"/>
                  <a:pt x="2590861" y="1274324"/>
                </a:cubicBezTo>
                <a:cubicBezTo>
                  <a:pt x="2597346" y="1264596"/>
                  <a:pt x="2605088" y="1255598"/>
                  <a:pt x="2610316" y="1245141"/>
                </a:cubicBezTo>
                <a:cubicBezTo>
                  <a:pt x="2614902" y="1235970"/>
                  <a:pt x="2613638" y="1223965"/>
                  <a:pt x="2620044" y="1215958"/>
                </a:cubicBezTo>
                <a:cubicBezTo>
                  <a:pt x="2627347" y="1206829"/>
                  <a:pt x="2640428" y="1204202"/>
                  <a:pt x="2649226" y="1196503"/>
                </a:cubicBezTo>
                <a:cubicBezTo>
                  <a:pt x="2666481" y="1181404"/>
                  <a:pt x="2678787" y="1160582"/>
                  <a:pt x="2697865" y="1147864"/>
                </a:cubicBezTo>
                <a:lnTo>
                  <a:pt x="2756231" y="1108954"/>
                </a:lnTo>
                <a:cubicBezTo>
                  <a:pt x="2765959" y="1102469"/>
                  <a:pt x="2774323" y="1093195"/>
                  <a:pt x="2785414" y="1089498"/>
                </a:cubicBezTo>
                <a:cubicBezTo>
                  <a:pt x="2804869" y="1083013"/>
                  <a:pt x="2826716" y="1081418"/>
                  <a:pt x="2843780" y="1070043"/>
                </a:cubicBezTo>
                <a:cubicBezTo>
                  <a:pt x="2853508" y="1063558"/>
                  <a:pt x="2862506" y="1055816"/>
                  <a:pt x="2872963" y="1050588"/>
                </a:cubicBezTo>
                <a:cubicBezTo>
                  <a:pt x="2886919" y="1043610"/>
                  <a:pt x="2928588" y="1034249"/>
                  <a:pt x="2941056" y="1031132"/>
                </a:cubicBezTo>
                <a:lnTo>
                  <a:pt x="3339890" y="1040860"/>
                </a:lnTo>
                <a:cubicBezTo>
                  <a:pt x="3385372" y="1042514"/>
                  <a:pt x="3430566" y="1050588"/>
                  <a:pt x="3476078" y="1050588"/>
                </a:cubicBezTo>
                <a:cubicBezTo>
                  <a:pt x="3787380" y="1050588"/>
                  <a:pt x="4098648" y="1044103"/>
                  <a:pt x="4409933" y="1040860"/>
                </a:cubicBezTo>
                <a:cubicBezTo>
                  <a:pt x="4448353" y="1035371"/>
                  <a:pt x="4488744" y="1030885"/>
                  <a:pt x="4526665" y="1021405"/>
                </a:cubicBezTo>
                <a:cubicBezTo>
                  <a:pt x="4536613" y="1018918"/>
                  <a:pt x="4545900" y="1014164"/>
                  <a:pt x="4555848" y="1011677"/>
                </a:cubicBezTo>
                <a:cubicBezTo>
                  <a:pt x="4611362" y="997798"/>
                  <a:pt x="4593487" y="1007195"/>
                  <a:pt x="4643397" y="992222"/>
                </a:cubicBezTo>
                <a:cubicBezTo>
                  <a:pt x="4663040" y="986329"/>
                  <a:pt x="4682308" y="979251"/>
                  <a:pt x="4701763" y="972766"/>
                </a:cubicBezTo>
                <a:lnTo>
                  <a:pt x="4730946" y="963039"/>
                </a:lnTo>
                <a:cubicBezTo>
                  <a:pt x="4766935" y="927048"/>
                  <a:pt x="4742768" y="948673"/>
                  <a:pt x="4808767" y="904673"/>
                </a:cubicBezTo>
                <a:cubicBezTo>
                  <a:pt x="4846484" y="879528"/>
                  <a:pt x="4826856" y="888915"/>
                  <a:pt x="4867133" y="875490"/>
                </a:cubicBezTo>
                <a:cubicBezTo>
                  <a:pt x="4923736" y="818885"/>
                  <a:pt x="4844685" y="900483"/>
                  <a:pt x="4906044" y="826851"/>
                </a:cubicBezTo>
                <a:cubicBezTo>
                  <a:pt x="4914851" y="816283"/>
                  <a:pt x="4925499" y="807396"/>
                  <a:pt x="4935226" y="797668"/>
                </a:cubicBezTo>
                <a:lnTo>
                  <a:pt x="4964409" y="710120"/>
                </a:lnTo>
                <a:cubicBezTo>
                  <a:pt x="4967652" y="700392"/>
                  <a:pt x="4971650" y="690885"/>
                  <a:pt x="4974137" y="680937"/>
                </a:cubicBezTo>
                <a:lnTo>
                  <a:pt x="4983865" y="642026"/>
                </a:lnTo>
                <a:cubicBezTo>
                  <a:pt x="4982214" y="602396"/>
                  <a:pt x="4984689" y="431316"/>
                  <a:pt x="4964409" y="350196"/>
                </a:cubicBezTo>
                <a:cubicBezTo>
                  <a:pt x="4959435" y="330301"/>
                  <a:pt x="4951439" y="311285"/>
                  <a:pt x="4944954" y="291830"/>
                </a:cubicBezTo>
                <a:cubicBezTo>
                  <a:pt x="4934818" y="261421"/>
                  <a:pt x="4924984" y="223392"/>
                  <a:pt x="4896316" y="204281"/>
                </a:cubicBezTo>
                <a:cubicBezTo>
                  <a:pt x="4886588" y="197796"/>
                  <a:pt x="4877590" y="190054"/>
                  <a:pt x="4867133" y="184826"/>
                </a:cubicBezTo>
                <a:cubicBezTo>
                  <a:pt x="4822420" y="162470"/>
                  <a:pt x="4850920" y="145916"/>
                  <a:pt x="4828222" y="136188"/>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66" name="Google Shape;866;p4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Example #1</a:t>
            </a:r>
            <a:endParaRPr/>
          </a:p>
        </p:txBody>
      </p:sp>
      <p:grpSp>
        <p:nvGrpSpPr>
          <p:cNvPr id="867" name="Google Shape;867;p40"/>
          <p:cNvGrpSpPr/>
          <p:nvPr/>
        </p:nvGrpSpPr>
        <p:grpSpPr>
          <a:xfrm>
            <a:off x="1751501" y="1368475"/>
            <a:ext cx="4726715" cy="2331624"/>
            <a:chOff x="-2863816" y="1556555"/>
            <a:chExt cx="3545036" cy="1748718"/>
          </a:xfrm>
        </p:grpSpPr>
        <p:sp>
          <p:nvSpPr>
            <p:cNvPr id="868" name="Google Shape;868;p40"/>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869" name="Google Shape;869;p40"/>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870" name="Google Shape;870;p40"/>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871" name="Google Shape;871;p40"/>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872" name="Google Shape;872;p40"/>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873" name="Google Shape;873;p40"/>
            <p:cNvSpPr/>
            <p:nvPr/>
          </p:nvSpPr>
          <p:spPr>
            <a:xfrm>
              <a:off x="39547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H</a:t>
              </a:r>
              <a:endParaRPr/>
            </a:p>
          </p:txBody>
        </p:sp>
        <p:sp>
          <p:nvSpPr>
            <p:cNvPr id="874" name="Google Shape;874;p40"/>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875" name="Google Shape;875;p40"/>
            <p:cNvSpPr/>
            <p:nvPr/>
          </p:nvSpPr>
          <p:spPr>
            <a:xfrm>
              <a:off x="-61730" y="23779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876" name="Google Shape;876;p40"/>
            <p:cNvCxnSpPr>
              <a:stCxn id="868" idx="6"/>
              <a:endCxn id="871"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877" name="Google Shape;877;p40"/>
            <p:cNvCxnSpPr>
              <a:stCxn id="871" idx="2"/>
              <a:endCxn id="868"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878" name="Google Shape;878;p40"/>
            <p:cNvCxnSpPr>
              <a:stCxn id="875" idx="2"/>
              <a:endCxn id="874"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879" name="Google Shape;879;p40"/>
            <p:cNvCxnSpPr>
              <a:stCxn id="874" idx="6"/>
              <a:endCxn id="875"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880" name="Google Shape;880;p40"/>
            <p:cNvCxnSpPr>
              <a:stCxn id="868" idx="3"/>
              <a:endCxn id="870"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881" name="Google Shape;881;p40"/>
            <p:cNvCxnSpPr>
              <a:stCxn id="870" idx="6"/>
              <a:endCxn id="871"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882" name="Google Shape;882;p40"/>
            <p:cNvCxnSpPr>
              <a:stCxn id="868" idx="7"/>
              <a:endCxn id="869"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883" name="Google Shape;883;p40"/>
            <p:cNvCxnSpPr>
              <a:stCxn id="869" idx="6"/>
              <a:endCxn id="872"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884" name="Google Shape;884;p40"/>
            <p:cNvCxnSpPr>
              <a:stCxn id="872" idx="6"/>
              <a:endCxn id="873"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885" name="Google Shape;885;p40"/>
            <p:cNvCxnSpPr>
              <a:stCxn id="875" idx="1"/>
              <a:endCxn id="872"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886" name="Google Shape;886;p40"/>
            <p:cNvCxnSpPr>
              <a:stCxn id="873" idx="4"/>
              <a:endCxn id="875" idx="7"/>
            </p:cNvCxnSpPr>
            <p:nvPr/>
          </p:nvCxnSpPr>
          <p:spPr>
            <a:xfrm flipH="1">
              <a:off x="182245" y="2092226"/>
              <a:ext cx="356100" cy="327600"/>
            </a:xfrm>
            <a:prstGeom prst="straightConnector1">
              <a:avLst/>
            </a:prstGeom>
            <a:noFill/>
            <a:ln w="9525" cap="flat" cmpd="sng">
              <a:solidFill>
                <a:srgbClr val="A5A5A5"/>
              </a:solidFill>
              <a:prstDash val="dash"/>
              <a:round/>
              <a:headEnd type="none" w="med" len="med"/>
              <a:tailEnd type="triangle" w="med" len="med"/>
            </a:ln>
          </p:spPr>
        </p:cxnSp>
        <p:cxnSp>
          <p:nvCxnSpPr>
            <p:cNvPr id="887" name="Google Shape;887;p40"/>
            <p:cNvCxnSpPr>
              <a:stCxn id="869" idx="5"/>
              <a:endCxn id="874"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888" name="Google Shape;888;p40"/>
            <p:cNvCxnSpPr>
              <a:stCxn id="869" idx="4"/>
              <a:endCxn id="871"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889" name="Google Shape;889;p40"/>
            <p:cNvCxnSpPr>
              <a:stCxn id="871" idx="5"/>
              <a:endCxn id="874"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890" name="Google Shape;890;p40"/>
            <p:cNvCxnSpPr>
              <a:stCxn id="874" idx="3"/>
              <a:endCxn id="870"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891" name="Google Shape;891;p40"/>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92" name="Google Shape;892;p40"/>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93" name="Google Shape;893;p40"/>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894" name="Google Shape;894;p40"/>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895" name="Google Shape;895;p40"/>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896" name="Google Shape;896;p40"/>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897" name="Google Shape;897;p40"/>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898" name="Google Shape;898;p40"/>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899" name="Google Shape;899;p40"/>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900" name="Google Shape;900;p40"/>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901" name="Google Shape;901;p40"/>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902" name="Google Shape;902;p40"/>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903" name="Google Shape;903;p40"/>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04" name="Google Shape;904;p40"/>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905" name="Google Shape;905;p40"/>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906" name="Google Shape;906;p40"/>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907" name="Google Shape;907;p40"/>
            <p:cNvSpPr txBox="1"/>
            <p:nvPr/>
          </p:nvSpPr>
          <p:spPr>
            <a:xfrm>
              <a:off x="-477173" y="160937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08" name="Google Shape;908;p40"/>
            <p:cNvSpPr txBox="1"/>
            <p:nvPr/>
          </p:nvSpPr>
          <p:spPr>
            <a:xfrm>
              <a:off x="248635" y="162332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909" name="Google Shape;909;p40"/>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910" name="Google Shape;910;p40"/>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11" name="Google Shape;911;p40"/>
            <p:cNvSpPr txBox="1"/>
            <p:nvPr/>
          </p:nvSpPr>
          <p:spPr>
            <a:xfrm>
              <a:off x="-122920" y="2169351"/>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912" name="Google Shape;912;p40"/>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913" name="Google Shape;913;p40"/>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914" name="Google Shape;914;p40"/>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915" name="Google Shape;915;p40"/>
          <p:cNvGraphicFramePr/>
          <p:nvPr/>
        </p:nvGraphicFramePr>
        <p:xfrm>
          <a:off x="6316888" y="3054960"/>
          <a:ext cx="41236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Known?</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 12</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a:solidFill>
                            <a:srgbClr val="FF0000"/>
                          </a:solidFill>
                          <a:latin typeface="Quattrocento Sans"/>
                          <a:ea typeface="Quattrocento Sans"/>
                          <a:cs typeface="Quattrocento Sans"/>
                          <a:sym typeface="Quattrocento Sans"/>
                        </a:rPr>
                        <a:t>≤ 8</a:t>
                      </a:r>
                      <a:endParaRPr sz="1600" b="1"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H</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7</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916" name="Google Shape;916;p40"/>
          <p:cNvSpPr txBox="1"/>
          <p:nvPr/>
        </p:nvSpPr>
        <p:spPr>
          <a:xfrm>
            <a:off x="1538648" y="4883675"/>
            <a:ext cx="39372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Quattrocento Sans"/>
                <a:ea typeface="Quattrocento Sans"/>
                <a:cs typeface="Quattrocento Sans"/>
                <a:sym typeface="Quattrocento Sans"/>
              </a:rPr>
              <a:t>Order Added to Known Set:</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A, C, B, D, F, H</a:t>
            </a:r>
            <a:endParaRPr>
              <a:latin typeface="Quattrocento Sans"/>
              <a:ea typeface="Quattrocento Sans"/>
              <a:cs typeface="Quattrocento Sans"/>
              <a:sym typeface="Quattrocento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41"/>
          <p:cNvSpPr/>
          <p:nvPr/>
        </p:nvSpPr>
        <p:spPr>
          <a:xfrm>
            <a:off x="1731523" y="1264596"/>
            <a:ext cx="5107022" cy="2383276"/>
          </a:xfrm>
          <a:custGeom>
            <a:avLst/>
            <a:gdLst/>
            <a:ahLst/>
            <a:cxnLst/>
            <a:rect l="l" t="t" r="r" b="b"/>
            <a:pathLst>
              <a:path w="5107022" h="2383276" extrusionOk="0">
                <a:moveTo>
                  <a:pt x="3317132" y="29183"/>
                </a:moveTo>
                <a:cubicBezTo>
                  <a:pt x="3180945" y="25941"/>
                  <a:pt x="3172648" y="50931"/>
                  <a:pt x="2636196" y="29183"/>
                </a:cubicBezTo>
                <a:cubicBezTo>
                  <a:pt x="2596781" y="27585"/>
                  <a:pt x="2558896" y="10822"/>
                  <a:pt x="2519464" y="9727"/>
                </a:cubicBezTo>
                <a:lnTo>
                  <a:pt x="2169268" y="0"/>
                </a:lnTo>
                <a:lnTo>
                  <a:pt x="1235413" y="19455"/>
                </a:lnTo>
                <a:cubicBezTo>
                  <a:pt x="1183999" y="23264"/>
                  <a:pt x="1075917" y="32497"/>
                  <a:pt x="1021405" y="38910"/>
                </a:cubicBezTo>
                <a:cubicBezTo>
                  <a:pt x="998634" y="41589"/>
                  <a:pt x="976038" y="45608"/>
                  <a:pt x="953311" y="48638"/>
                </a:cubicBezTo>
                <a:cubicBezTo>
                  <a:pt x="927398" y="52093"/>
                  <a:pt x="901277" y="54068"/>
                  <a:pt x="875490" y="58366"/>
                </a:cubicBezTo>
                <a:cubicBezTo>
                  <a:pt x="862302" y="60564"/>
                  <a:pt x="849630" y="65193"/>
                  <a:pt x="836579" y="68093"/>
                </a:cubicBezTo>
                <a:cubicBezTo>
                  <a:pt x="807957" y="74453"/>
                  <a:pt x="745373" y="86389"/>
                  <a:pt x="719847" y="87549"/>
                </a:cubicBezTo>
                <a:cubicBezTo>
                  <a:pt x="599953" y="92999"/>
                  <a:pt x="479898" y="94034"/>
                  <a:pt x="359924" y="97276"/>
                </a:cubicBezTo>
                <a:cubicBezTo>
                  <a:pt x="213153" y="126631"/>
                  <a:pt x="396077" y="89243"/>
                  <a:pt x="272375" y="116732"/>
                </a:cubicBezTo>
                <a:cubicBezTo>
                  <a:pt x="256235" y="120319"/>
                  <a:pt x="239950" y="123217"/>
                  <a:pt x="223737" y="126459"/>
                </a:cubicBezTo>
                <a:cubicBezTo>
                  <a:pt x="204282" y="139429"/>
                  <a:pt x="181905" y="148836"/>
                  <a:pt x="165371" y="165370"/>
                </a:cubicBezTo>
                <a:cubicBezTo>
                  <a:pt x="152401" y="178340"/>
                  <a:pt x="136635" y="189019"/>
                  <a:pt x="126460" y="204281"/>
                </a:cubicBezTo>
                <a:cubicBezTo>
                  <a:pt x="101918" y="241095"/>
                  <a:pt x="115272" y="225197"/>
                  <a:pt x="87549" y="252919"/>
                </a:cubicBezTo>
                <a:cubicBezTo>
                  <a:pt x="46568" y="375870"/>
                  <a:pt x="114930" y="179303"/>
                  <a:pt x="58366" y="311285"/>
                </a:cubicBezTo>
                <a:cubicBezTo>
                  <a:pt x="53100" y="323573"/>
                  <a:pt x="52481" y="337390"/>
                  <a:pt x="48639" y="350195"/>
                </a:cubicBezTo>
                <a:cubicBezTo>
                  <a:pt x="42746" y="369838"/>
                  <a:pt x="33205" y="388451"/>
                  <a:pt x="29183" y="408561"/>
                </a:cubicBezTo>
                <a:cubicBezTo>
                  <a:pt x="25941" y="424774"/>
                  <a:pt x="21794" y="440832"/>
                  <a:pt x="19456" y="457200"/>
                </a:cubicBezTo>
                <a:cubicBezTo>
                  <a:pt x="8917" y="530976"/>
                  <a:pt x="5287" y="606919"/>
                  <a:pt x="0" y="680936"/>
                </a:cubicBezTo>
                <a:cubicBezTo>
                  <a:pt x="3243" y="778213"/>
                  <a:pt x="4427" y="875580"/>
                  <a:pt x="9728" y="972766"/>
                </a:cubicBezTo>
                <a:cubicBezTo>
                  <a:pt x="14157" y="1053968"/>
                  <a:pt x="25490" y="1134718"/>
                  <a:pt x="29183" y="1215957"/>
                </a:cubicBezTo>
                <a:cubicBezTo>
                  <a:pt x="35000" y="1343927"/>
                  <a:pt x="45313" y="1559837"/>
                  <a:pt x="48639" y="1682885"/>
                </a:cubicBezTo>
                <a:cubicBezTo>
                  <a:pt x="52845" y="1838505"/>
                  <a:pt x="49731" y="1994376"/>
                  <a:pt x="58366" y="2149813"/>
                </a:cubicBezTo>
                <a:cubicBezTo>
                  <a:pt x="60266" y="2184011"/>
                  <a:pt x="91057" y="2245017"/>
                  <a:pt x="126460" y="2256817"/>
                </a:cubicBezTo>
                <a:lnTo>
                  <a:pt x="155643" y="2266544"/>
                </a:lnTo>
                <a:cubicBezTo>
                  <a:pt x="193644" y="2304547"/>
                  <a:pt x="153769" y="2270471"/>
                  <a:pt x="204281" y="2295727"/>
                </a:cubicBezTo>
                <a:cubicBezTo>
                  <a:pt x="214738" y="2300956"/>
                  <a:pt x="223007" y="2309954"/>
                  <a:pt x="233464" y="2315183"/>
                </a:cubicBezTo>
                <a:cubicBezTo>
                  <a:pt x="247415" y="2322158"/>
                  <a:pt x="289097" y="2331523"/>
                  <a:pt x="301558" y="2334638"/>
                </a:cubicBezTo>
                <a:cubicBezTo>
                  <a:pt x="352332" y="2368486"/>
                  <a:pt x="310471" y="2346346"/>
                  <a:pt x="389107" y="2363821"/>
                </a:cubicBezTo>
                <a:cubicBezTo>
                  <a:pt x="399117" y="2366045"/>
                  <a:pt x="408431" y="2370732"/>
                  <a:pt x="418290" y="2373549"/>
                </a:cubicBezTo>
                <a:cubicBezTo>
                  <a:pt x="431145" y="2377222"/>
                  <a:pt x="444230" y="2380034"/>
                  <a:pt x="457200" y="2383276"/>
                </a:cubicBezTo>
                <a:lnTo>
                  <a:pt x="807396" y="2373549"/>
                </a:lnTo>
                <a:cubicBezTo>
                  <a:pt x="827097" y="2372611"/>
                  <a:pt x="846476" y="2367954"/>
                  <a:pt x="865762" y="2363821"/>
                </a:cubicBezTo>
                <a:cubicBezTo>
                  <a:pt x="891907" y="2358218"/>
                  <a:pt x="917643" y="2350851"/>
                  <a:pt x="943583" y="2344366"/>
                </a:cubicBezTo>
                <a:cubicBezTo>
                  <a:pt x="956553" y="2341123"/>
                  <a:pt x="969384" y="2337260"/>
                  <a:pt x="982494" y="2334638"/>
                </a:cubicBezTo>
                <a:cubicBezTo>
                  <a:pt x="1101464" y="2310843"/>
                  <a:pt x="978064" y="2337615"/>
                  <a:pt x="1060315" y="2315183"/>
                </a:cubicBezTo>
                <a:cubicBezTo>
                  <a:pt x="1086112" y="2308148"/>
                  <a:pt x="1112770" y="2304182"/>
                  <a:pt x="1138137" y="2295727"/>
                </a:cubicBezTo>
                <a:cubicBezTo>
                  <a:pt x="1147865" y="2292485"/>
                  <a:pt x="1157461" y="2288817"/>
                  <a:pt x="1167320" y="2286000"/>
                </a:cubicBezTo>
                <a:cubicBezTo>
                  <a:pt x="1180175" y="2282327"/>
                  <a:pt x="1193375" y="2279945"/>
                  <a:pt x="1206230" y="2276272"/>
                </a:cubicBezTo>
                <a:cubicBezTo>
                  <a:pt x="1216089" y="2273455"/>
                  <a:pt x="1225554" y="2269361"/>
                  <a:pt x="1235413" y="2266544"/>
                </a:cubicBezTo>
                <a:cubicBezTo>
                  <a:pt x="1248268" y="2262871"/>
                  <a:pt x="1261469" y="2260490"/>
                  <a:pt x="1274324" y="2256817"/>
                </a:cubicBezTo>
                <a:cubicBezTo>
                  <a:pt x="1284183" y="2254000"/>
                  <a:pt x="1293648" y="2249906"/>
                  <a:pt x="1303507" y="2247089"/>
                </a:cubicBezTo>
                <a:cubicBezTo>
                  <a:pt x="1316362" y="2243416"/>
                  <a:pt x="1329562" y="2241034"/>
                  <a:pt x="1342417" y="2237361"/>
                </a:cubicBezTo>
                <a:cubicBezTo>
                  <a:pt x="1352276" y="2234544"/>
                  <a:pt x="1361741" y="2230451"/>
                  <a:pt x="1371600" y="2227634"/>
                </a:cubicBezTo>
                <a:cubicBezTo>
                  <a:pt x="1384455" y="2223961"/>
                  <a:pt x="1397656" y="2221579"/>
                  <a:pt x="1410511" y="2217906"/>
                </a:cubicBezTo>
                <a:cubicBezTo>
                  <a:pt x="1508159" y="2190006"/>
                  <a:pt x="1357015" y="2228846"/>
                  <a:pt x="1478605" y="2198451"/>
                </a:cubicBezTo>
                <a:cubicBezTo>
                  <a:pt x="1491575" y="2191966"/>
                  <a:pt x="1503758" y="2183581"/>
                  <a:pt x="1517515" y="2178995"/>
                </a:cubicBezTo>
                <a:cubicBezTo>
                  <a:pt x="1581556" y="2157648"/>
                  <a:pt x="1556308" y="2183921"/>
                  <a:pt x="1624520" y="2149813"/>
                </a:cubicBezTo>
                <a:cubicBezTo>
                  <a:pt x="1637490" y="2143328"/>
                  <a:pt x="1649852" y="2135449"/>
                  <a:pt x="1663430" y="2130357"/>
                </a:cubicBezTo>
                <a:cubicBezTo>
                  <a:pt x="1675948" y="2125663"/>
                  <a:pt x="1689486" y="2124303"/>
                  <a:pt x="1702341" y="2120630"/>
                </a:cubicBezTo>
                <a:cubicBezTo>
                  <a:pt x="1712200" y="2117813"/>
                  <a:pt x="1721576" y="2113389"/>
                  <a:pt x="1731524" y="2110902"/>
                </a:cubicBezTo>
                <a:cubicBezTo>
                  <a:pt x="1747564" y="2106892"/>
                  <a:pt x="1764211" y="2105524"/>
                  <a:pt x="1780162" y="2101174"/>
                </a:cubicBezTo>
                <a:cubicBezTo>
                  <a:pt x="1799947" y="2095778"/>
                  <a:pt x="1818633" y="2086693"/>
                  <a:pt x="1838528" y="2081719"/>
                </a:cubicBezTo>
                <a:cubicBezTo>
                  <a:pt x="1897331" y="2067018"/>
                  <a:pt x="1864760" y="2076218"/>
                  <a:pt x="1935805" y="2052536"/>
                </a:cubicBezTo>
                <a:lnTo>
                  <a:pt x="1994171" y="2033081"/>
                </a:lnTo>
                <a:cubicBezTo>
                  <a:pt x="2081940" y="2011138"/>
                  <a:pt x="2046625" y="2022080"/>
                  <a:pt x="2101175" y="2003898"/>
                </a:cubicBezTo>
                <a:cubicBezTo>
                  <a:pt x="2144822" y="1960249"/>
                  <a:pt x="2092988" y="2006284"/>
                  <a:pt x="2149813" y="1974715"/>
                </a:cubicBezTo>
                <a:cubicBezTo>
                  <a:pt x="2170253" y="1963360"/>
                  <a:pt x="2187265" y="1946261"/>
                  <a:pt x="2208179" y="1935804"/>
                </a:cubicBezTo>
                <a:lnTo>
                  <a:pt x="2247090" y="1916349"/>
                </a:lnTo>
                <a:cubicBezTo>
                  <a:pt x="2253575" y="1909864"/>
                  <a:pt x="2259208" y="1902396"/>
                  <a:pt x="2266545" y="1896893"/>
                </a:cubicBezTo>
                <a:cubicBezTo>
                  <a:pt x="2327158" y="1851433"/>
                  <a:pt x="2314001" y="1870318"/>
                  <a:pt x="2363822" y="1828800"/>
                </a:cubicBezTo>
                <a:cubicBezTo>
                  <a:pt x="2370868" y="1822929"/>
                  <a:pt x="2376115" y="1815073"/>
                  <a:pt x="2383277" y="1809344"/>
                </a:cubicBezTo>
                <a:cubicBezTo>
                  <a:pt x="2392406" y="1802041"/>
                  <a:pt x="2403479" y="1797373"/>
                  <a:pt x="2412460" y="1789889"/>
                </a:cubicBezTo>
                <a:cubicBezTo>
                  <a:pt x="2423028" y="1781082"/>
                  <a:pt x="2430197" y="1768337"/>
                  <a:pt x="2441643" y="1760706"/>
                </a:cubicBezTo>
                <a:cubicBezTo>
                  <a:pt x="2450175" y="1755018"/>
                  <a:pt x="2461655" y="1755564"/>
                  <a:pt x="2470826" y="1750978"/>
                </a:cubicBezTo>
                <a:cubicBezTo>
                  <a:pt x="2481283" y="1745750"/>
                  <a:pt x="2489552" y="1736751"/>
                  <a:pt x="2500009" y="1731523"/>
                </a:cubicBezTo>
                <a:cubicBezTo>
                  <a:pt x="2558067" y="1702495"/>
                  <a:pt x="2537141" y="1718743"/>
                  <a:pt x="2597286" y="1702340"/>
                </a:cubicBezTo>
                <a:cubicBezTo>
                  <a:pt x="2617071" y="1696944"/>
                  <a:pt x="2636196" y="1689370"/>
                  <a:pt x="2655651" y="1682885"/>
                </a:cubicBezTo>
                <a:lnTo>
                  <a:pt x="2714017" y="1663430"/>
                </a:lnTo>
                <a:cubicBezTo>
                  <a:pt x="2723745" y="1660187"/>
                  <a:pt x="2733049" y="1655152"/>
                  <a:pt x="2743200" y="1653702"/>
                </a:cubicBezTo>
                <a:lnTo>
                  <a:pt x="2811294" y="1643974"/>
                </a:lnTo>
                <a:cubicBezTo>
                  <a:pt x="2928026" y="1647217"/>
                  <a:pt x="3044866" y="1647721"/>
                  <a:pt x="3161490" y="1653702"/>
                </a:cubicBezTo>
                <a:cubicBezTo>
                  <a:pt x="3171730" y="1654227"/>
                  <a:pt x="3180814" y="1660613"/>
                  <a:pt x="3190673" y="1663430"/>
                </a:cubicBezTo>
                <a:cubicBezTo>
                  <a:pt x="3203528" y="1667103"/>
                  <a:pt x="3216778" y="1669315"/>
                  <a:pt x="3229583" y="1673157"/>
                </a:cubicBezTo>
                <a:cubicBezTo>
                  <a:pt x="3249226" y="1679050"/>
                  <a:pt x="3267543" y="1690573"/>
                  <a:pt x="3287949" y="1692613"/>
                </a:cubicBezTo>
                <a:lnTo>
                  <a:pt x="3385226" y="1702340"/>
                </a:lnTo>
                <a:cubicBezTo>
                  <a:pt x="3417652" y="1708825"/>
                  <a:pt x="3451132" y="1711338"/>
                  <a:pt x="3482503" y="1721795"/>
                </a:cubicBezTo>
                <a:lnTo>
                  <a:pt x="3570051" y="1750978"/>
                </a:lnTo>
                <a:cubicBezTo>
                  <a:pt x="3579779" y="1754221"/>
                  <a:pt x="3589286" y="1758219"/>
                  <a:pt x="3599234" y="1760706"/>
                </a:cubicBezTo>
                <a:cubicBezTo>
                  <a:pt x="3612204" y="1763949"/>
                  <a:pt x="3625290" y="1766761"/>
                  <a:pt x="3638145" y="1770434"/>
                </a:cubicBezTo>
                <a:cubicBezTo>
                  <a:pt x="3680791" y="1782618"/>
                  <a:pt x="3688423" y="1793315"/>
                  <a:pt x="3745149" y="1799617"/>
                </a:cubicBezTo>
                <a:cubicBezTo>
                  <a:pt x="3852301" y="1811522"/>
                  <a:pt x="3803735" y="1804517"/>
                  <a:pt x="3891064" y="1819072"/>
                </a:cubicBezTo>
                <a:cubicBezTo>
                  <a:pt x="3972128" y="1815829"/>
                  <a:pt x="4053460" y="1816689"/>
                  <a:pt x="4134256" y="1809344"/>
                </a:cubicBezTo>
                <a:cubicBezTo>
                  <a:pt x="4164430" y="1806601"/>
                  <a:pt x="4208797" y="1790982"/>
                  <a:pt x="4241260" y="1780161"/>
                </a:cubicBezTo>
                <a:cubicBezTo>
                  <a:pt x="4247745" y="1770433"/>
                  <a:pt x="4253016" y="1759776"/>
                  <a:pt x="4260715" y="1750978"/>
                </a:cubicBezTo>
                <a:cubicBezTo>
                  <a:pt x="4275814" y="1733723"/>
                  <a:pt x="4309354" y="1702340"/>
                  <a:pt x="4309354" y="1702340"/>
                </a:cubicBezTo>
                <a:cubicBezTo>
                  <a:pt x="4312596" y="1692612"/>
                  <a:pt x="4312929" y="1681360"/>
                  <a:pt x="4319081" y="1673157"/>
                </a:cubicBezTo>
                <a:cubicBezTo>
                  <a:pt x="4377625" y="1595099"/>
                  <a:pt x="4347807" y="1648023"/>
                  <a:pt x="4396903" y="1605064"/>
                </a:cubicBezTo>
                <a:cubicBezTo>
                  <a:pt x="4487951" y="1525396"/>
                  <a:pt x="4409054" y="1580749"/>
                  <a:pt x="4474724" y="1536970"/>
                </a:cubicBezTo>
                <a:cubicBezTo>
                  <a:pt x="4477966" y="1527242"/>
                  <a:pt x="4478491" y="1516131"/>
                  <a:pt x="4484451" y="1507787"/>
                </a:cubicBezTo>
                <a:cubicBezTo>
                  <a:pt x="4495112" y="1492861"/>
                  <a:pt x="4510392" y="1481846"/>
                  <a:pt x="4523362" y="1468876"/>
                </a:cubicBezTo>
                <a:cubicBezTo>
                  <a:pt x="4592692" y="1399546"/>
                  <a:pt x="4517821" y="1478232"/>
                  <a:pt x="4572000" y="1410510"/>
                </a:cubicBezTo>
                <a:cubicBezTo>
                  <a:pt x="4577729" y="1403348"/>
                  <a:pt x="4585953" y="1398392"/>
                  <a:pt x="4591456" y="1391055"/>
                </a:cubicBezTo>
                <a:cubicBezTo>
                  <a:pt x="4643488" y="1321679"/>
                  <a:pt x="4604923" y="1341170"/>
                  <a:pt x="4659549" y="1322961"/>
                </a:cubicBezTo>
                <a:cubicBezTo>
                  <a:pt x="4706535" y="1275978"/>
                  <a:pt x="4646819" y="1333147"/>
                  <a:pt x="4708188" y="1284051"/>
                </a:cubicBezTo>
                <a:cubicBezTo>
                  <a:pt x="4715350" y="1278322"/>
                  <a:pt x="4719779" y="1269314"/>
                  <a:pt x="4727643" y="1264595"/>
                </a:cubicBezTo>
                <a:cubicBezTo>
                  <a:pt x="4736436" y="1259319"/>
                  <a:pt x="4747098" y="1258110"/>
                  <a:pt x="4756826" y="1254868"/>
                </a:cubicBezTo>
                <a:cubicBezTo>
                  <a:pt x="4763311" y="1245140"/>
                  <a:pt x="4767152" y="1232988"/>
                  <a:pt x="4776281" y="1225685"/>
                </a:cubicBezTo>
                <a:cubicBezTo>
                  <a:pt x="4828649" y="1183790"/>
                  <a:pt x="4785258" y="1249385"/>
                  <a:pt x="4824920" y="1196502"/>
                </a:cubicBezTo>
                <a:cubicBezTo>
                  <a:pt x="4838949" y="1177796"/>
                  <a:pt x="4847296" y="1154670"/>
                  <a:pt x="4863830" y="1138136"/>
                </a:cubicBezTo>
                <a:cubicBezTo>
                  <a:pt x="4876800" y="1125166"/>
                  <a:pt x="4892566" y="1114487"/>
                  <a:pt x="4902741" y="1099225"/>
                </a:cubicBezTo>
                <a:cubicBezTo>
                  <a:pt x="4915711" y="1079770"/>
                  <a:pt x="4925117" y="1057393"/>
                  <a:pt x="4941651" y="1040859"/>
                </a:cubicBezTo>
                <a:cubicBezTo>
                  <a:pt x="4957864" y="1024646"/>
                  <a:pt x="4977572" y="1011299"/>
                  <a:pt x="4990290" y="992221"/>
                </a:cubicBezTo>
                <a:cubicBezTo>
                  <a:pt x="5003260" y="972766"/>
                  <a:pt x="5012666" y="950388"/>
                  <a:pt x="5029200" y="933855"/>
                </a:cubicBezTo>
                <a:cubicBezTo>
                  <a:pt x="5045372" y="917684"/>
                  <a:pt x="5058293" y="907307"/>
                  <a:pt x="5068111" y="885217"/>
                </a:cubicBezTo>
                <a:cubicBezTo>
                  <a:pt x="5076440" y="866477"/>
                  <a:pt x="5081081" y="846306"/>
                  <a:pt x="5087566" y="826851"/>
                </a:cubicBezTo>
                <a:lnTo>
                  <a:pt x="5097294" y="797668"/>
                </a:lnTo>
                <a:lnTo>
                  <a:pt x="5107022" y="768485"/>
                </a:lnTo>
                <a:cubicBezTo>
                  <a:pt x="5102383" y="647874"/>
                  <a:pt x="5116869" y="574332"/>
                  <a:pt x="5087566" y="476655"/>
                </a:cubicBezTo>
                <a:cubicBezTo>
                  <a:pt x="5081673" y="457012"/>
                  <a:pt x="5079486" y="435353"/>
                  <a:pt x="5068111" y="418289"/>
                </a:cubicBezTo>
                <a:cubicBezTo>
                  <a:pt x="5061626" y="408561"/>
                  <a:pt x="5053884" y="399563"/>
                  <a:pt x="5048656" y="389106"/>
                </a:cubicBezTo>
                <a:cubicBezTo>
                  <a:pt x="5044070" y="379935"/>
                  <a:pt x="5045223" y="368017"/>
                  <a:pt x="5038928" y="359923"/>
                </a:cubicBezTo>
                <a:cubicBezTo>
                  <a:pt x="4969224" y="270304"/>
                  <a:pt x="5004760" y="326586"/>
                  <a:pt x="4951379" y="282102"/>
                </a:cubicBezTo>
                <a:cubicBezTo>
                  <a:pt x="4940811" y="273295"/>
                  <a:pt x="4932764" y="261726"/>
                  <a:pt x="4922196" y="252919"/>
                </a:cubicBezTo>
                <a:cubicBezTo>
                  <a:pt x="4913215" y="245435"/>
                  <a:pt x="4902142" y="240767"/>
                  <a:pt x="4893013" y="233464"/>
                </a:cubicBezTo>
                <a:cubicBezTo>
                  <a:pt x="4885851" y="227735"/>
                  <a:pt x="4881189" y="219095"/>
                  <a:pt x="4873558" y="214008"/>
                </a:cubicBezTo>
                <a:cubicBezTo>
                  <a:pt x="4861492" y="205964"/>
                  <a:pt x="4847238" y="201747"/>
                  <a:pt x="4834647" y="194553"/>
                </a:cubicBezTo>
                <a:cubicBezTo>
                  <a:pt x="4824496" y="188753"/>
                  <a:pt x="4816147" y="179846"/>
                  <a:pt x="4805464" y="175098"/>
                </a:cubicBezTo>
                <a:cubicBezTo>
                  <a:pt x="4749248" y="150113"/>
                  <a:pt x="4731116" y="156800"/>
                  <a:pt x="4669277" y="136187"/>
                </a:cubicBezTo>
                <a:lnTo>
                  <a:pt x="4610911" y="116732"/>
                </a:lnTo>
                <a:cubicBezTo>
                  <a:pt x="4601183" y="113489"/>
                  <a:pt x="4591879" y="108454"/>
                  <a:pt x="4581728" y="107004"/>
                </a:cubicBezTo>
                <a:lnTo>
                  <a:pt x="4513634" y="97276"/>
                </a:lnTo>
                <a:lnTo>
                  <a:pt x="4435813" y="87549"/>
                </a:lnTo>
                <a:cubicBezTo>
                  <a:pt x="4334838" y="73124"/>
                  <a:pt x="4391852" y="72799"/>
                  <a:pt x="4241260" y="68093"/>
                </a:cubicBezTo>
                <a:cubicBezTo>
                  <a:pt x="4079179" y="63028"/>
                  <a:pt x="3917005" y="61608"/>
                  <a:pt x="3754877" y="58366"/>
                </a:cubicBezTo>
                <a:cubicBezTo>
                  <a:pt x="3715966" y="55123"/>
                  <a:pt x="3676923" y="53200"/>
                  <a:pt x="3638145" y="48638"/>
                </a:cubicBezTo>
                <a:cubicBezTo>
                  <a:pt x="3621724" y="46706"/>
                  <a:pt x="3606041" y="38910"/>
                  <a:pt x="3589507" y="38910"/>
                </a:cubicBezTo>
                <a:cubicBezTo>
                  <a:pt x="3543996" y="38910"/>
                  <a:pt x="3498716" y="45395"/>
                  <a:pt x="3453320" y="48638"/>
                </a:cubicBezTo>
                <a:cubicBezTo>
                  <a:pt x="3358565" y="38109"/>
                  <a:pt x="3453319" y="32425"/>
                  <a:pt x="3317132" y="29183"/>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24" name="Google Shape;924;p4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Example #1</a:t>
            </a:r>
            <a:endParaRPr/>
          </a:p>
        </p:txBody>
      </p:sp>
      <p:grpSp>
        <p:nvGrpSpPr>
          <p:cNvPr id="925" name="Google Shape;925;p41"/>
          <p:cNvGrpSpPr/>
          <p:nvPr/>
        </p:nvGrpSpPr>
        <p:grpSpPr>
          <a:xfrm>
            <a:off x="1751501" y="1368475"/>
            <a:ext cx="4726715" cy="2331624"/>
            <a:chOff x="-2863816" y="1556555"/>
            <a:chExt cx="3545036" cy="1748718"/>
          </a:xfrm>
        </p:grpSpPr>
        <p:sp>
          <p:nvSpPr>
            <p:cNvPr id="926" name="Google Shape;926;p41"/>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927" name="Google Shape;927;p41"/>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928" name="Google Shape;928;p41"/>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929" name="Google Shape;929;p41"/>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930" name="Google Shape;930;p41"/>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931" name="Google Shape;931;p41"/>
            <p:cNvSpPr/>
            <p:nvPr/>
          </p:nvSpPr>
          <p:spPr>
            <a:xfrm>
              <a:off x="39547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H</a:t>
              </a:r>
              <a:endParaRPr/>
            </a:p>
          </p:txBody>
        </p:sp>
        <p:sp>
          <p:nvSpPr>
            <p:cNvPr id="932" name="Google Shape;932;p41"/>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933" name="Google Shape;933;p41"/>
            <p:cNvSpPr/>
            <p:nvPr/>
          </p:nvSpPr>
          <p:spPr>
            <a:xfrm>
              <a:off x="-61730" y="23779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G</a:t>
              </a:r>
              <a:endParaRPr/>
            </a:p>
          </p:txBody>
        </p:sp>
        <p:cxnSp>
          <p:nvCxnSpPr>
            <p:cNvPr id="934" name="Google Shape;934;p41"/>
            <p:cNvCxnSpPr>
              <a:stCxn id="926" idx="6"/>
              <a:endCxn id="929"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935" name="Google Shape;935;p41"/>
            <p:cNvCxnSpPr>
              <a:stCxn id="929" idx="2"/>
              <a:endCxn id="926"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936" name="Google Shape;936;p41"/>
            <p:cNvCxnSpPr>
              <a:stCxn id="933" idx="2"/>
              <a:endCxn id="932" idx="0"/>
            </p:cNvCxnSpPr>
            <p:nvPr/>
          </p:nvCxnSpPr>
          <p:spPr>
            <a:xfrm flipH="1">
              <a:off x="-661730" y="25208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937" name="Google Shape;937;p41"/>
            <p:cNvCxnSpPr>
              <a:stCxn id="932" idx="6"/>
              <a:endCxn id="933"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938" name="Google Shape;938;p41"/>
            <p:cNvCxnSpPr>
              <a:stCxn id="926" idx="3"/>
              <a:endCxn id="928"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939" name="Google Shape;939;p41"/>
            <p:cNvCxnSpPr>
              <a:stCxn id="928" idx="6"/>
              <a:endCxn id="929"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940" name="Google Shape;940;p41"/>
            <p:cNvCxnSpPr>
              <a:stCxn id="926" idx="7"/>
              <a:endCxn id="927"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941" name="Google Shape;941;p41"/>
            <p:cNvCxnSpPr>
              <a:stCxn id="927" idx="6"/>
              <a:endCxn id="930"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942" name="Google Shape;942;p41"/>
            <p:cNvCxnSpPr>
              <a:stCxn id="930" idx="6"/>
              <a:endCxn id="931"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943" name="Google Shape;943;p41"/>
            <p:cNvCxnSpPr>
              <a:stCxn id="933" idx="1"/>
              <a:endCxn id="930" idx="4"/>
            </p:cNvCxnSpPr>
            <p:nvPr/>
          </p:nvCxnSpPr>
          <p:spPr>
            <a:xfrm rot="10800000">
              <a:off x="-204683" y="2092223"/>
              <a:ext cx="184800" cy="327600"/>
            </a:xfrm>
            <a:prstGeom prst="straightConnector1">
              <a:avLst/>
            </a:prstGeom>
            <a:noFill/>
            <a:ln w="9525" cap="flat" cmpd="sng">
              <a:solidFill>
                <a:srgbClr val="A5A5A5"/>
              </a:solidFill>
              <a:prstDash val="dash"/>
              <a:round/>
              <a:headEnd type="none" w="med" len="med"/>
              <a:tailEnd type="triangle" w="med" len="med"/>
            </a:ln>
          </p:spPr>
        </p:cxnSp>
        <p:cxnSp>
          <p:nvCxnSpPr>
            <p:cNvPr id="944" name="Google Shape;944;p41"/>
            <p:cNvCxnSpPr>
              <a:stCxn id="931" idx="4"/>
              <a:endCxn id="933" idx="7"/>
            </p:cNvCxnSpPr>
            <p:nvPr/>
          </p:nvCxnSpPr>
          <p:spPr>
            <a:xfrm flipH="1">
              <a:off x="182245" y="2092226"/>
              <a:ext cx="356100" cy="327600"/>
            </a:xfrm>
            <a:prstGeom prst="straightConnector1">
              <a:avLst/>
            </a:prstGeom>
            <a:noFill/>
            <a:ln w="9525" cap="flat" cmpd="sng">
              <a:solidFill>
                <a:srgbClr val="A5A5A5"/>
              </a:solidFill>
              <a:prstDash val="dash"/>
              <a:round/>
              <a:headEnd type="none" w="med" len="med"/>
              <a:tailEnd type="triangle" w="med" len="med"/>
            </a:ln>
          </p:spPr>
        </p:cxnSp>
        <p:cxnSp>
          <p:nvCxnSpPr>
            <p:cNvPr id="945" name="Google Shape;945;p41"/>
            <p:cNvCxnSpPr>
              <a:stCxn id="927" idx="5"/>
              <a:endCxn id="932"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946" name="Google Shape;946;p41"/>
            <p:cNvCxnSpPr>
              <a:stCxn id="927" idx="4"/>
              <a:endCxn id="929"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947" name="Google Shape;947;p41"/>
            <p:cNvCxnSpPr>
              <a:stCxn id="929" idx="5"/>
              <a:endCxn id="932"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948" name="Google Shape;948;p41"/>
            <p:cNvCxnSpPr>
              <a:stCxn id="932" idx="3"/>
              <a:endCxn id="928"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949" name="Google Shape;949;p41"/>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50" name="Google Shape;950;p41"/>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51" name="Google Shape;951;p41"/>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952" name="Google Shape;952;p41"/>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953" name="Google Shape;953;p41"/>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954" name="Google Shape;954;p41"/>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55" name="Google Shape;955;p41"/>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956" name="Google Shape;956;p41"/>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957" name="Google Shape;957;p41"/>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958" name="Google Shape;958;p41"/>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959" name="Google Shape;959;p41"/>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960" name="Google Shape;960;p41"/>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961" name="Google Shape;961;p41"/>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62" name="Google Shape;962;p41"/>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963" name="Google Shape;963;p41"/>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964" name="Google Shape;964;p41"/>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965" name="Google Shape;965;p41"/>
            <p:cNvSpPr txBox="1"/>
            <p:nvPr/>
          </p:nvSpPr>
          <p:spPr>
            <a:xfrm>
              <a:off x="-477173" y="160937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66" name="Google Shape;966;p41"/>
            <p:cNvSpPr txBox="1"/>
            <p:nvPr/>
          </p:nvSpPr>
          <p:spPr>
            <a:xfrm>
              <a:off x="248635" y="162332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967" name="Google Shape;967;p41"/>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968" name="Google Shape;968;p41"/>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69" name="Google Shape;969;p41"/>
            <p:cNvSpPr txBox="1"/>
            <p:nvPr/>
          </p:nvSpPr>
          <p:spPr>
            <a:xfrm>
              <a:off x="-122920" y="216935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970" name="Google Shape;970;p41"/>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11??</a:t>
              </a:r>
              <a:endParaRPr sz="2000">
                <a:solidFill>
                  <a:srgbClr val="FF0000"/>
                </a:solidFill>
                <a:latin typeface="Calibri"/>
                <a:ea typeface="Calibri"/>
                <a:cs typeface="Calibri"/>
                <a:sym typeface="Calibri"/>
              </a:endParaRPr>
            </a:p>
          </p:txBody>
        </p:sp>
        <p:sp>
          <p:nvSpPr>
            <p:cNvPr id="971" name="Google Shape;971;p41"/>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972" name="Google Shape;972;p41"/>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973" name="Google Shape;973;p41"/>
          <p:cNvGraphicFramePr/>
          <p:nvPr/>
        </p:nvGraphicFramePr>
        <p:xfrm>
          <a:off x="6316888" y="3054960"/>
          <a:ext cx="41236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Known?</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a:solidFill>
                            <a:srgbClr val="FF0000"/>
                          </a:solidFill>
                          <a:latin typeface="Quattrocento Sans"/>
                          <a:ea typeface="Quattrocento Sans"/>
                          <a:cs typeface="Quattrocento Sans"/>
                          <a:sym typeface="Quattrocento Sans"/>
                        </a:rPr>
                        <a:t>≤ 11</a:t>
                      </a:r>
                      <a:endParaRPr sz="1600" b="1"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8</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7</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974" name="Google Shape;974;p41"/>
          <p:cNvSpPr txBox="1"/>
          <p:nvPr/>
        </p:nvSpPr>
        <p:spPr>
          <a:xfrm>
            <a:off x="1516675" y="4883675"/>
            <a:ext cx="39594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Quattrocento Sans"/>
                <a:ea typeface="Quattrocento Sans"/>
                <a:cs typeface="Quattrocento Sans"/>
                <a:sym typeface="Quattrocento Sans"/>
              </a:rPr>
              <a:t>Order Added to Known Set:</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A, C, B, D, F, H, G</a:t>
            </a:r>
            <a:endParaRPr>
              <a:latin typeface="Quattrocento Sans"/>
              <a:ea typeface="Quattrocento Sans"/>
              <a:cs typeface="Quattrocento Sans"/>
              <a:sym typeface="Quattrocento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2"/>
          <p:cNvSpPr/>
          <p:nvPr/>
        </p:nvSpPr>
        <p:spPr>
          <a:xfrm>
            <a:off x="1741251" y="1361872"/>
            <a:ext cx="4893013" cy="2402732"/>
          </a:xfrm>
          <a:custGeom>
            <a:avLst/>
            <a:gdLst/>
            <a:ahLst/>
            <a:cxnLst/>
            <a:rect l="l" t="t" r="r" b="b"/>
            <a:pathLst>
              <a:path w="4893013" h="2402732" extrusionOk="0">
                <a:moveTo>
                  <a:pt x="4056434" y="58366"/>
                </a:moveTo>
                <a:cubicBezTo>
                  <a:pt x="3817251" y="92536"/>
                  <a:pt x="3993865" y="71004"/>
                  <a:pt x="3463047" y="58366"/>
                </a:cubicBezTo>
                <a:lnTo>
                  <a:pt x="3171217" y="48639"/>
                </a:lnTo>
                <a:lnTo>
                  <a:pt x="2441643" y="38911"/>
                </a:lnTo>
                <a:cubicBezTo>
                  <a:pt x="2057186" y="16295"/>
                  <a:pt x="2534342" y="43325"/>
                  <a:pt x="2033081" y="19456"/>
                </a:cubicBezTo>
                <a:cubicBezTo>
                  <a:pt x="1977925" y="16830"/>
                  <a:pt x="1922925" y="10414"/>
                  <a:pt x="1867711" y="9728"/>
                </a:cubicBezTo>
                <a:lnTo>
                  <a:pt x="466928" y="0"/>
                </a:lnTo>
                <a:cubicBezTo>
                  <a:pt x="402077" y="3243"/>
                  <a:pt x="337063" y="4103"/>
                  <a:pt x="272375" y="9728"/>
                </a:cubicBezTo>
                <a:cubicBezTo>
                  <a:pt x="262160" y="10616"/>
                  <a:pt x="252156" y="14476"/>
                  <a:pt x="243192" y="19456"/>
                </a:cubicBezTo>
                <a:cubicBezTo>
                  <a:pt x="210045" y="37871"/>
                  <a:pt x="157922" y="74401"/>
                  <a:pt x="136187" y="107005"/>
                </a:cubicBezTo>
                <a:cubicBezTo>
                  <a:pt x="129702" y="116733"/>
                  <a:pt x="121480" y="125504"/>
                  <a:pt x="116732" y="136188"/>
                </a:cubicBezTo>
                <a:cubicBezTo>
                  <a:pt x="70430" y="240369"/>
                  <a:pt x="121850" y="157695"/>
                  <a:pt x="77821" y="223737"/>
                </a:cubicBezTo>
                <a:lnTo>
                  <a:pt x="58366" y="282102"/>
                </a:lnTo>
                <a:lnTo>
                  <a:pt x="48638" y="311285"/>
                </a:lnTo>
                <a:cubicBezTo>
                  <a:pt x="19338" y="516398"/>
                  <a:pt x="38535" y="362822"/>
                  <a:pt x="29183" y="797668"/>
                </a:cubicBezTo>
                <a:cubicBezTo>
                  <a:pt x="25696" y="959791"/>
                  <a:pt x="25141" y="1121991"/>
                  <a:pt x="19455" y="1284051"/>
                </a:cubicBezTo>
                <a:cubicBezTo>
                  <a:pt x="18651" y="1306965"/>
                  <a:pt x="12260" y="1329357"/>
                  <a:pt x="9728" y="1352145"/>
                </a:cubicBezTo>
                <a:cubicBezTo>
                  <a:pt x="5773" y="1387741"/>
                  <a:pt x="3243" y="1423481"/>
                  <a:pt x="0" y="1459149"/>
                </a:cubicBezTo>
                <a:cubicBezTo>
                  <a:pt x="3243" y="1595336"/>
                  <a:pt x="3936" y="1731608"/>
                  <a:pt x="9728" y="1867711"/>
                </a:cubicBezTo>
                <a:cubicBezTo>
                  <a:pt x="9946" y="1872840"/>
                  <a:pt x="25254" y="1946092"/>
                  <a:pt x="29183" y="1955260"/>
                </a:cubicBezTo>
                <a:cubicBezTo>
                  <a:pt x="33788" y="1966006"/>
                  <a:pt x="42838" y="1974292"/>
                  <a:pt x="48638" y="1984443"/>
                </a:cubicBezTo>
                <a:cubicBezTo>
                  <a:pt x="69106" y="2020263"/>
                  <a:pt x="75278" y="2049993"/>
                  <a:pt x="107004" y="2081719"/>
                </a:cubicBezTo>
                <a:cubicBezTo>
                  <a:pt x="140114" y="2114829"/>
                  <a:pt x="156387" y="2135687"/>
                  <a:pt x="194553" y="2159541"/>
                </a:cubicBezTo>
                <a:cubicBezTo>
                  <a:pt x="206850" y="2167227"/>
                  <a:pt x="220494" y="2172511"/>
                  <a:pt x="233464" y="2178996"/>
                </a:cubicBezTo>
                <a:cubicBezTo>
                  <a:pt x="243192" y="2188724"/>
                  <a:pt x="250181" y="2202361"/>
                  <a:pt x="262647" y="2208179"/>
                </a:cubicBezTo>
                <a:cubicBezTo>
                  <a:pt x="306492" y="2228640"/>
                  <a:pt x="394780" y="2250737"/>
                  <a:pt x="447472" y="2266545"/>
                </a:cubicBezTo>
                <a:cubicBezTo>
                  <a:pt x="457293" y="2269491"/>
                  <a:pt x="466796" y="2273456"/>
                  <a:pt x="476655" y="2276273"/>
                </a:cubicBezTo>
                <a:cubicBezTo>
                  <a:pt x="489510" y="2279946"/>
                  <a:pt x="502711" y="2282327"/>
                  <a:pt x="515566" y="2286000"/>
                </a:cubicBezTo>
                <a:cubicBezTo>
                  <a:pt x="525425" y="2288817"/>
                  <a:pt x="534661" y="2293894"/>
                  <a:pt x="544749" y="2295728"/>
                </a:cubicBezTo>
                <a:cubicBezTo>
                  <a:pt x="570470" y="2300405"/>
                  <a:pt x="596783" y="2301158"/>
                  <a:pt x="622570" y="2305456"/>
                </a:cubicBezTo>
                <a:cubicBezTo>
                  <a:pt x="635758" y="2307654"/>
                  <a:pt x="648430" y="2312283"/>
                  <a:pt x="661481" y="2315183"/>
                </a:cubicBezTo>
                <a:cubicBezTo>
                  <a:pt x="677621" y="2318770"/>
                  <a:pt x="693979" y="2321324"/>
                  <a:pt x="710119" y="2324911"/>
                </a:cubicBezTo>
                <a:cubicBezTo>
                  <a:pt x="723170" y="2327811"/>
                  <a:pt x="735842" y="2332441"/>
                  <a:pt x="749030" y="2334639"/>
                </a:cubicBezTo>
                <a:cubicBezTo>
                  <a:pt x="775750" y="2339092"/>
                  <a:pt x="890990" y="2351493"/>
                  <a:pt x="914400" y="2354094"/>
                </a:cubicBezTo>
                <a:cubicBezTo>
                  <a:pt x="924128" y="2357337"/>
                  <a:pt x="933635" y="2361335"/>
                  <a:pt x="943583" y="2363822"/>
                </a:cubicBezTo>
                <a:cubicBezTo>
                  <a:pt x="984065" y="2373942"/>
                  <a:pt x="1029243" y="2378982"/>
                  <a:pt x="1070043" y="2383277"/>
                </a:cubicBezTo>
                <a:cubicBezTo>
                  <a:pt x="1105661" y="2387026"/>
                  <a:pt x="1141241" y="2392182"/>
                  <a:pt x="1177047" y="2393005"/>
                </a:cubicBezTo>
                <a:lnTo>
                  <a:pt x="1916349" y="2402732"/>
                </a:lnTo>
                <a:lnTo>
                  <a:pt x="2568102" y="2393005"/>
                </a:lnTo>
                <a:cubicBezTo>
                  <a:pt x="2597454" y="2392233"/>
                  <a:pt x="2626434" y="2386199"/>
                  <a:pt x="2655651" y="2383277"/>
                </a:cubicBezTo>
                <a:cubicBezTo>
                  <a:pt x="2691288" y="2379713"/>
                  <a:pt x="2727141" y="2378181"/>
                  <a:pt x="2762655" y="2373549"/>
                </a:cubicBezTo>
                <a:cubicBezTo>
                  <a:pt x="3181557" y="2318910"/>
                  <a:pt x="2636820" y="2381047"/>
                  <a:pt x="2966936" y="2344366"/>
                </a:cubicBezTo>
                <a:cubicBezTo>
                  <a:pt x="3050335" y="2323518"/>
                  <a:pt x="2992612" y="2336530"/>
                  <a:pt x="3142034" y="2315183"/>
                </a:cubicBezTo>
                <a:lnTo>
                  <a:pt x="3142034" y="2315183"/>
                </a:lnTo>
                <a:cubicBezTo>
                  <a:pt x="3158247" y="2311941"/>
                  <a:pt x="3174532" y="2309043"/>
                  <a:pt x="3190672" y="2305456"/>
                </a:cubicBezTo>
                <a:cubicBezTo>
                  <a:pt x="3203723" y="2302556"/>
                  <a:pt x="3216473" y="2298350"/>
                  <a:pt x="3229583" y="2295728"/>
                </a:cubicBezTo>
                <a:cubicBezTo>
                  <a:pt x="3272926" y="2287059"/>
                  <a:pt x="3294872" y="2286702"/>
                  <a:pt x="3336587" y="2276273"/>
                </a:cubicBezTo>
                <a:cubicBezTo>
                  <a:pt x="3346535" y="2273786"/>
                  <a:pt x="3355656" y="2268231"/>
                  <a:pt x="3365770" y="2266545"/>
                </a:cubicBezTo>
                <a:cubicBezTo>
                  <a:pt x="3394733" y="2261718"/>
                  <a:pt x="3424136" y="2260060"/>
                  <a:pt x="3453319" y="2256817"/>
                </a:cubicBezTo>
                <a:cubicBezTo>
                  <a:pt x="3466289" y="2253575"/>
                  <a:pt x="3479942" y="2252356"/>
                  <a:pt x="3492230" y="2247090"/>
                </a:cubicBezTo>
                <a:cubicBezTo>
                  <a:pt x="3502976" y="2242485"/>
                  <a:pt x="3510956" y="2232863"/>
                  <a:pt x="3521413" y="2227634"/>
                </a:cubicBezTo>
                <a:cubicBezTo>
                  <a:pt x="3530584" y="2223048"/>
                  <a:pt x="3540868" y="2221149"/>
                  <a:pt x="3550596" y="2217907"/>
                </a:cubicBezTo>
                <a:cubicBezTo>
                  <a:pt x="3560324" y="2211422"/>
                  <a:pt x="3569322" y="2203680"/>
                  <a:pt x="3579779" y="2198451"/>
                </a:cubicBezTo>
                <a:cubicBezTo>
                  <a:pt x="3588950" y="2193865"/>
                  <a:pt x="3599999" y="2193704"/>
                  <a:pt x="3608962" y="2188724"/>
                </a:cubicBezTo>
                <a:cubicBezTo>
                  <a:pt x="3703724" y="2136079"/>
                  <a:pt x="3630194" y="2159097"/>
                  <a:pt x="3706238" y="2140085"/>
                </a:cubicBezTo>
                <a:cubicBezTo>
                  <a:pt x="3712723" y="2133600"/>
                  <a:pt x="3718357" y="2126133"/>
                  <a:pt x="3725694" y="2120630"/>
                </a:cubicBezTo>
                <a:cubicBezTo>
                  <a:pt x="3744400" y="2106601"/>
                  <a:pt x="3767526" y="2098253"/>
                  <a:pt x="3784060" y="2081719"/>
                </a:cubicBezTo>
                <a:lnTo>
                  <a:pt x="3832698" y="2033081"/>
                </a:lnTo>
                <a:cubicBezTo>
                  <a:pt x="3842426" y="2023353"/>
                  <a:pt x="3850875" y="2012152"/>
                  <a:pt x="3861881" y="2003898"/>
                </a:cubicBezTo>
                <a:lnTo>
                  <a:pt x="3900792" y="1974715"/>
                </a:lnTo>
                <a:cubicBezTo>
                  <a:pt x="3935041" y="1923340"/>
                  <a:pt x="3902849" y="1964614"/>
                  <a:pt x="3959158" y="1916349"/>
                </a:cubicBezTo>
                <a:cubicBezTo>
                  <a:pt x="4014370" y="1869024"/>
                  <a:pt x="3959406" y="1901633"/>
                  <a:pt x="4027251" y="1867711"/>
                </a:cubicBezTo>
                <a:cubicBezTo>
                  <a:pt x="4036979" y="1857983"/>
                  <a:pt x="4045239" y="1846524"/>
                  <a:pt x="4056434" y="1838528"/>
                </a:cubicBezTo>
                <a:cubicBezTo>
                  <a:pt x="4068234" y="1830099"/>
                  <a:pt x="4084205" y="1828356"/>
                  <a:pt x="4095345" y="1819073"/>
                </a:cubicBezTo>
                <a:cubicBezTo>
                  <a:pt x="4104326" y="1811589"/>
                  <a:pt x="4106533" y="1798157"/>
                  <a:pt x="4114800" y="1789890"/>
                </a:cubicBezTo>
                <a:cubicBezTo>
                  <a:pt x="4204873" y="1699816"/>
                  <a:pt x="4077537" y="1852817"/>
                  <a:pt x="4173166" y="1741251"/>
                </a:cubicBezTo>
                <a:cubicBezTo>
                  <a:pt x="4183717" y="1728942"/>
                  <a:pt x="4191578" y="1714458"/>
                  <a:pt x="4202349" y="1702341"/>
                </a:cubicBezTo>
                <a:cubicBezTo>
                  <a:pt x="4217582" y="1685204"/>
                  <a:pt x="4240733" y="1674210"/>
                  <a:pt x="4250987" y="1653702"/>
                </a:cubicBezTo>
                <a:cubicBezTo>
                  <a:pt x="4257472" y="1640732"/>
                  <a:pt x="4261260" y="1626015"/>
                  <a:pt x="4270443" y="1614792"/>
                </a:cubicBezTo>
                <a:cubicBezTo>
                  <a:pt x="4290770" y="1589948"/>
                  <a:pt x="4315838" y="1569396"/>
                  <a:pt x="4338536" y="1546698"/>
                </a:cubicBezTo>
                <a:cubicBezTo>
                  <a:pt x="4345021" y="1540213"/>
                  <a:pt x="4352489" y="1534580"/>
                  <a:pt x="4357992" y="1527243"/>
                </a:cubicBezTo>
                <a:cubicBezTo>
                  <a:pt x="4367720" y="1514273"/>
                  <a:pt x="4375711" y="1499796"/>
                  <a:pt x="4387175" y="1488332"/>
                </a:cubicBezTo>
                <a:cubicBezTo>
                  <a:pt x="4398639" y="1476868"/>
                  <a:pt x="4414621" y="1470613"/>
                  <a:pt x="4426085" y="1459149"/>
                </a:cubicBezTo>
                <a:cubicBezTo>
                  <a:pt x="4437549" y="1447685"/>
                  <a:pt x="4444592" y="1432440"/>
                  <a:pt x="4455268" y="1420239"/>
                </a:cubicBezTo>
                <a:cubicBezTo>
                  <a:pt x="4467347" y="1406435"/>
                  <a:pt x="4494179" y="1381328"/>
                  <a:pt x="4494179" y="1381328"/>
                </a:cubicBezTo>
                <a:cubicBezTo>
                  <a:pt x="4500664" y="1368358"/>
                  <a:pt x="4505948" y="1354714"/>
                  <a:pt x="4513634" y="1342417"/>
                </a:cubicBezTo>
                <a:cubicBezTo>
                  <a:pt x="4548448" y="1286714"/>
                  <a:pt x="4534822" y="1322362"/>
                  <a:pt x="4562272" y="1274324"/>
                </a:cubicBezTo>
                <a:cubicBezTo>
                  <a:pt x="4569467" y="1261733"/>
                  <a:pt x="4574533" y="1248004"/>
                  <a:pt x="4581728" y="1235413"/>
                </a:cubicBezTo>
                <a:cubicBezTo>
                  <a:pt x="4595785" y="1210814"/>
                  <a:pt x="4614126" y="1190519"/>
                  <a:pt x="4630366" y="1167319"/>
                </a:cubicBezTo>
                <a:cubicBezTo>
                  <a:pt x="4643775" y="1148164"/>
                  <a:pt x="4656307" y="1128409"/>
                  <a:pt x="4669277" y="1108954"/>
                </a:cubicBezTo>
                <a:lnTo>
                  <a:pt x="4708187" y="1050588"/>
                </a:lnTo>
                <a:cubicBezTo>
                  <a:pt x="4714672" y="1040860"/>
                  <a:pt x="4722415" y="1031862"/>
                  <a:pt x="4727643" y="1021405"/>
                </a:cubicBezTo>
                <a:cubicBezTo>
                  <a:pt x="4740613" y="995464"/>
                  <a:pt x="4757381" y="971097"/>
                  <a:pt x="4766553" y="943583"/>
                </a:cubicBezTo>
                <a:cubicBezTo>
                  <a:pt x="4769796" y="933855"/>
                  <a:pt x="4771695" y="923571"/>
                  <a:pt x="4776281" y="914400"/>
                </a:cubicBezTo>
                <a:cubicBezTo>
                  <a:pt x="4781509" y="903943"/>
                  <a:pt x="4790988" y="895900"/>
                  <a:pt x="4795736" y="885217"/>
                </a:cubicBezTo>
                <a:cubicBezTo>
                  <a:pt x="4795747" y="885192"/>
                  <a:pt x="4820051" y="812273"/>
                  <a:pt x="4824919" y="797668"/>
                </a:cubicBezTo>
                <a:cubicBezTo>
                  <a:pt x="4828162" y="787940"/>
                  <a:pt x="4828959" y="777017"/>
                  <a:pt x="4834647" y="768485"/>
                </a:cubicBezTo>
                <a:lnTo>
                  <a:pt x="4854102" y="739302"/>
                </a:lnTo>
                <a:cubicBezTo>
                  <a:pt x="4857345" y="726332"/>
                  <a:pt x="4860157" y="713247"/>
                  <a:pt x="4863830" y="700392"/>
                </a:cubicBezTo>
                <a:cubicBezTo>
                  <a:pt x="4866647" y="690533"/>
                  <a:pt x="4871252" y="681200"/>
                  <a:pt x="4873558" y="671209"/>
                </a:cubicBezTo>
                <a:cubicBezTo>
                  <a:pt x="4880994" y="638988"/>
                  <a:pt x="4893013" y="573932"/>
                  <a:pt x="4893013" y="573932"/>
                </a:cubicBezTo>
                <a:cubicBezTo>
                  <a:pt x="4891701" y="551623"/>
                  <a:pt x="4897174" y="400212"/>
                  <a:pt x="4863830" y="350196"/>
                </a:cubicBezTo>
                <a:cubicBezTo>
                  <a:pt x="4857345" y="340468"/>
                  <a:pt x="4849603" y="331470"/>
                  <a:pt x="4844375" y="321013"/>
                </a:cubicBezTo>
                <a:cubicBezTo>
                  <a:pt x="4824478" y="281219"/>
                  <a:pt x="4847714" y="299814"/>
                  <a:pt x="4815192" y="262647"/>
                </a:cubicBezTo>
                <a:cubicBezTo>
                  <a:pt x="4800093" y="245392"/>
                  <a:pt x="4785631" y="226727"/>
                  <a:pt x="4766553" y="214009"/>
                </a:cubicBezTo>
                <a:lnTo>
                  <a:pt x="4679004" y="155643"/>
                </a:lnTo>
                <a:lnTo>
                  <a:pt x="4649821" y="136188"/>
                </a:lnTo>
                <a:cubicBezTo>
                  <a:pt x="4640093" y="129703"/>
                  <a:pt x="4631980" y="119567"/>
                  <a:pt x="4620638" y="116732"/>
                </a:cubicBezTo>
                <a:cubicBezTo>
                  <a:pt x="4607668" y="113490"/>
                  <a:pt x="4594411" y="111233"/>
                  <a:pt x="4581728" y="107005"/>
                </a:cubicBezTo>
                <a:cubicBezTo>
                  <a:pt x="4520011" y="86433"/>
                  <a:pt x="4551744" y="91490"/>
                  <a:pt x="4503906" y="77822"/>
                </a:cubicBezTo>
                <a:cubicBezTo>
                  <a:pt x="4491051" y="74149"/>
                  <a:pt x="4477801" y="71936"/>
                  <a:pt x="4464996" y="68094"/>
                </a:cubicBezTo>
                <a:cubicBezTo>
                  <a:pt x="4445353" y="62201"/>
                  <a:pt x="4426085" y="55124"/>
                  <a:pt x="4406630" y="48639"/>
                </a:cubicBezTo>
                <a:cubicBezTo>
                  <a:pt x="4396902" y="45396"/>
                  <a:pt x="4387395" y="41398"/>
                  <a:pt x="4377447" y="38911"/>
                </a:cubicBezTo>
                <a:lnTo>
                  <a:pt x="4338536" y="29183"/>
                </a:lnTo>
                <a:cubicBezTo>
                  <a:pt x="4267200" y="32426"/>
                  <a:pt x="4195727" y="33434"/>
                  <a:pt x="4124528" y="38911"/>
                </a:cubicBezTo>
                <a:cubicBezTo>
                  <a:pt x="4111198" y="39936"/>
                  <a:pt x="4085617" y="48639"/>
                  <a:pt x="4056434" y="58366"/>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82" name="Google Shape;982;p4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Example #1</a:t>
            </a:r>
            <a:endParaRPr/>
          </a:p>
        </p:txBody>
      </p:sp>
      <p:grpSp>
        <p:nvGrpSpPr>
          <p:cNvPr id="983" name="Google Shape;983;p42"/>
          <p:cNvGrpSpPr/>
          <p:nvPr/>
        </p:nvGrpSpPr>
        <p:grpSpPr>
          <a:xfrm>
            <a:off x="1751501" y="1368475"/>
            <a:ext cx="4726715" cy="2331624"/>
            <a:chOff x="-2863816" y="1556555"/>
            <a:chExt cx="3545036" cy="1748718"/>
          </a:xfrm>
        </p:grpSpPr>
        <p:sp>
          <p:nvSpPr>
            <p:cNvPr id="984" name="Google Shape;984;p42"/>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985" name="Google Shape;985;p42"/>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986" name="Google Shape;986;p42"/>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987" name="Google Shape;987;p42"/>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988" name="Google Shape;988;p42"/>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989" name="Google Shape;989;p42"/>
            <p:cNvSpPr/>
            <p:nvPr/>
          </p:nvSpPr>
          <p:spPr>
            <a:xfrm>
              <a:off x="39547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H</a:t>
              </a:r>
              <a:endParaRPr/>
            </a:p>
          </p:txBody>
        </p:sp>
        <p:sp>
          <p:nvSpPr>
            <p:cNvPr id="990" name="Google Shape;990;p42"/>
            <p:cNvSpPr/>
            <p:nvPr/>
          </p:nvSpPr>
          <p:spPr>
            <a:xfrm>
              <a:off x="-804680" y="28351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E</a:t>
              </a:r>
              <a:endParaRPr/>
            </a:p>
          </p:txBody>
        </p:sp>
        <p:sp>
          <p:nvSpPr>
            <p:cNvPr id="991" name="Google Shape;991;p42"/>
            <p:cNvSpPr/>
            <p:nvPr/>
          </p:nvSpPr>
          <p:spPr>
            <a:xfrm>
              <a:off x="-61730" y="23779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G</a:t>
              </a:r>
              <a:endParaRPr/>
            </a:p>
          </p:txBody>
        </p:sp>
        <p:cxnSp>
          <p:nvCxnSpPr>
            <p:cNvPr id="992" name="Google Shape;992;p42"/>
            <p:cNvCxnSpPr>
              <a:stCxn id="984" idx="6"/>
              <a:endCxn id="987"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993" name="Google Shape;993;p42"/>
            <p:cNvCxnSpPr>
              <a:stCxn id="987" idx="2"/>
              <a:endCxn id="984"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994" name="Google Shape;994;p42"/>
            <p:cNvCxnSpPr>
              <a:stCxn id="991" idx="2"/>
              <a:endCxn id="990" idx="0"/>
            </p:cNvCxnSpPr>
            <p:nvPr/>
          </p:nvCxnSpPr>
          <p:spPr>
            <a:xfrm flipH="1">
              <a:off x="-661730" y="25208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995" name="Google Shape;995;p42"/>
            <p:cNvCxnSpPr>
              <a:stCxn id="990" idx="6"/>
              <a:endCxn id="991" idx="4"/>
            </p:cNvCxnSpPr>
            <p:nvPr/>
          </p:nvCxnSpPr>
          <p:spPr>
            <a:xfrm rot="10800000" flipH="1">
              <a:off x="-518930" y="26636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996" name="Google Shape;996;p42"/>
            <p:cNvCxnSpPr>
              <a:stCxn id="984" idx="3"/>
              <a:endCxn id="986"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997" name="Google Shape;997;p42"/>
            <p:cNvCxnSpPr>
              <a:stCxn id="986" idx="6"/>
              <a:endCxn id="987"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998" name="Google Shape;998;p42"/>
            <p:cNvCxnSpPr>
              <a:stCxn id="984" idx="7"/>
              <a:endCxn id="985"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999" name="Google Shape;999;p42"/>
            <p:cNvCxnSpPr>
              <a:stCxn id="985" idx="6"/>
              <a:endCxn id="988"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1000" name="Google Shape;1000;p42"/>
            <p:cNvCxnSpPr>
              <a:stCxn id="988" idx="6"/>
              <a:endCxn id="989"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1001" name="Google Shape;1001;p42"/>
            <p:cNvCxnSpPr>
              <a:stCxn id="991" idx="1"/>
              <a:endCxn id="988" idx="4"/>
            </p:cNvCxnSpPr>
            <p:nvPr/>
          </p:nvCxnSpPr>
          <p:spPr>
            <a:xfrm rot="10800000">
              <a:off x="-204683" y="2092223"/>
              <a:ext cx="184800" cy="327600"/>
            </a:xfrm>
            <a:prstGeom prst="straightConnector1">
              <a:avLst/>
            </a:prstGeom>
            <a:noFill/>
            <a:ln w="9525" cap="flat" cmpd="sng">
              <a:solidFill>
                <a:srgbClr val="A5A5A5"/>
              </a:solidFill>
              <a:prstDash val="dash"/>
              <a:round/>
              <a:headEnd type="none" w="med" len="med"/>
              <a:tailEnd type="triangle" w="med" len="med"/>
            </a:ln>
          </p:spPr>
        </p:cxnSp>
        <p:cxnSp>
          <p:nvCxnSpPr>
            <p:cNvPr id="1002" name="Google Shape;1002;p42"/>
            <p:cNvCxnSpPr>
              <a:stCxn id="989" idx="4"/>
              <a:endCxn id="991" idx="7"/>
            </p:cNvCxnSpPr>
            <p:nvPr/>
          </p:nvCxnSpPr>
          <p:spPr>
            <a:xfrm flipH="1">
              <a:off x="182245" y="2092226"/>
              <a:ext cx="356100" cy="327600"/>
            </a:xfrm>
            <a:prstGeom prst="straightConnector1">
              <a:avLst/>
            </a:prstGeom>
            <a:noFill/>
            <a:ln w="9525" cap="flat" cmpd="sng">
              <a:solidFill>
                <a:srgbClr val="A5A5A5"/>
              </a:solidFill>
              <a:prstDash val="dash"/>
              <a:round/>
              <a:headEnd type="none" w="med" len="med"/>
              <a:tailEnd type="triangle" w="med" len="med"/>
            </a:ln>
          </p:spPr>
        </p:cxnSp>
        <p:cxnSp>
          <p:nvCxnSpPr>
            <p:cNvPr id="1003" name="Google Shape;1003;p42"/>
            <p:cNvCxnSpPr>
              <a:stCxn id="985" idx="5"/>
              <a:endCxn id="990"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1004" name="Google Shape;1004;p42"/>
            <p:cNvCxnSpPr>
              <a:stCxn id="985" idx="4"/>
              <a:endCxn id="987"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1005" name="Google Shape;1005;p42"/>
            <p:cNvCxnSpPr>
              <a:stCxn id="987" idx="5"/>
              <a:endCxn id="990"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1006" name="Google Shape;1006;p42"/>
            <p:cNvCxnSpPr>
              <a:stCxn id="990" idx="3"/>
              <a:endCxn id="986" idx="5"/>
            </p:cNvCxnSpPr>
            <p:nvPr/>
          </p:nvCxnSpPr>
          <p:spPr>
            <a:xfrm rot="10800000">
              <a:off x="-2446733" y="2964779"/>
              <a:ext cx="1683900" cy="114300"/>
            </a:xfrm>
            <a:prstGeom prst="straightConnector1">
              <a:avLst/>
            </a:prstGeom>
            <a:noFill/>
            <a:ln w="9525" cap="flat" cmpd="sng">
              <a:solidFill>
                <a:srgbClr val="A5A5A5"/>
              </a:solidFill>
              <a:prstDash val="dash"/>
              <a:round/>
              <a:headEnd type="none" w="med" len="med"/>
              <a:tailEnd type="triangle" w="med" len="med"/>
            </a:ln>
          </p:spPr>
        </p:cxnSp>
        <p:sp>
          <p:nvSpPr>
            <p:cNvPr id="1007" name="Google Shape;1007;p42"/>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08" name="Google Shape;1008;p42"/>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09" name="Google Shape;1009;p42"/>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1010" name="Google Shape;1010;p42"/>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11" name="Google Shape;1011;p42"/>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1012" name="Google Shape;1012;p42"/>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13" name="Google Shape;1013;p42"/>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1014" name="Google Shape;1014;p42"/>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15" name="Google Shape;1015;p42"/>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1016" name="Google Shape;1016;p42"/>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7</a:t>
              </a:r>
              <a:endParaRPr/>
            </a:p>
          </p:txBody>
        </p:sp>
        <p:sp>
          <p:nvSpPr>
            <p:cNvPr id="1017" name="Google Shape;1017;p42"/>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18" name="Google Shape;1018;p42"/>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1019" name="Google Shape;1019;p42"/>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20" name="Google Shape;1020;p42"/>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1021" name="Google Shape;1021;p42"/>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1022" name="Google Shape;1022;p42"/>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1023" name="Google Shape;1023;p42"/>
            <p:cNvSpPr txBox="1"/>
            <p:nvPr/>
          </p:nvSpPr>
          <p:spPr>
            <a:xfrm>
              <a:off x="-477173" y="160937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1024" name="Google Shape;1024;p42"/>
            <p:cNvSpPr txBox="1"/>
            <p:nvPr/>
          </p:nvSpPr>
          <p:spPr>
            <a:xfrm>
              <a:off x="248635" y="162332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1025" name="Google Shape;1025;p42"/>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1026" name="Google Shape;1026;p42"/>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1027" name="Google Shape;1027;p42"/>
            <p:cNvSpPr txBox="1"/>
            <p:nvPr/>
          </p:nvSpPr>
          <p:spPr>
            <a:xfrm>
              <a:off x="-122920" y="216935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028" name="Google Shape;1028;p42"/>
            <p:cNvSpPr txBox="1"/>
            <p:nvPr/>
          </p:nvSpPr>
          <p:spPr>
            <a:xfrm>
              <a:off x="-865204" y="2562041"/>
              <a:ext cx="29479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11</a:t>
              </a:r>
              <a:endParaRPr sz="2000">
                <a:solidFill>
                  <a:srgbClr val="FF0000"/>
                </a:solidFill>
                <a:latin typeface="Calibri"/>
                <a:ea typeface="Calibri"/>
                <a:cs typeface="Calibri"/>
                <a:sym typeface="Calibri"/>
              </a:endParaRPr>
            </a:p>
          </p:txBody>
        </p:sp>
        <p:sp>
          <p:nvSpPr>
            <p:cNvPr id="1029" name="Google Shape;1029;p42"/>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030" name="Google Shape;1030;p42"/>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1031" name="Google Shape;1031;p42"/>
          <p:cNvGraphicFramePr/>
          <p:nvPr/>
        </p:nvGraphicFramePr>
        <p:xfrm>
          <a:off x="6316888" y="3054960"/>
          <a:ext cx="41236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Known?</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11</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8</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7</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032" name="Google Shape;1032;p42"/>
          <p:cNvSpPr txBox="1"/>
          <p:nvPr/>
        </p:nvSpPr>
        <p:spPr>
          <a:xfrm>
            <a:off x="1352173" y="4883675"/>
            <a:ext cx="41235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Quattrocento Sans"/>
                <a:ea typeface="Quattrocento Sans"/>
                <a:cs typeface="Quattrocento Sans"/>
                <a:sym typeface="Quattrocento Sans"/>
              </a:rPr>
              <a:t>Order Added to Known Set:</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A, C, B, D, F, H, G, E</a:t>
            </a:r>
            <a:endParaRPr>
              <a:latin typeface="Quattrocento Sans"/>
              <a:ea typeface="Quattrocento Sans"/>
              <a:cs typeface="Quattrocento Sans"/>
              <a:sym typeface="Quattrocento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4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Interpreting the Results</a:t>
            </a:r>
            <a:endParaRPr/>
          </a:p>
        </p:txBody>
      </p:sp>
      <p:sp>
        <p:nvSpPr>
          <p:cNvPr id="1040" name="Google Shape;1040;p43"/>
          <p:cNvSpPr txBox="1">
            <a:spLocks noGrp="1"/>
          </p:cNvSpPr>
          <p:nvPr>
            <p:ph type="body" idx="1"/>
          </p:nvPr>
        </p:nvSpPr>
        <p:spPr>
          <a:xfrm>
            <a:off x="6682150" y="1329375"/>
            <a:ext cx="5286600" cy="1506600"/>
          </a:xfrm>
          <a:prstGeom prst="rect">
            <a:avLst/>
          </a:prstGeom>
          <a:noFill/>
          <a:ln>
            <a:noFill/>
          </a:ln>
        </p:spPr>
        <p:txBody>
          <a:bodyPr spcFirstLastPara="1" wrap="square" lIns="45700" tIns="45700" rIns="45700" bIns="45700" anchor="t" anchorCtr="0">
            <a:normAutofit fontScale="92500" lnSpcReduction="20000"/>
          </a:bodyPr>
          <a:lstStyle/>
          <a:p>
            <a:pPr marL="0" lvl="0" indent="0" algn="l" rtl="0">
              <a:lnSpc>
                <a:spcPct val="90000"/>
              </a:lnSpc>
              <a:spcBef>
                <a:spcPts val="0"/>
              </a:spcBef>
              <a:spcAft>
                <a:spcPts val="0"/>
              </a:spcAft>
              <a:buSzPct val="100000"/>
              <a:buNone/>
            </a:pPr>
            <a:r>
              <a:rPr lang="en-US" sz="2000"/>
              <a:t>Now that we’re done, how do we get the path from A to E?</a:t>
            </a:r>
            <a:endParaRPr/>
          </a:p>
          <a:p>
            <a:pPr marL="91440" lvl="0" indent="-98425" algn="l" rtl="0">
              <a:lnSpc>
                <a:spcPct val="90000"/>
              </a:lnSpc>
              <a:spcBef>
                <a:spcPts val="1400"/>
              </a:spcBef>
              <a:spcAft>
                <a:spcPts val="0"/>
              </a:spcAft>
              <a:buSzPct val="100000"/>
              <a:buChar char="●"/>
            </a:pPr>
            <a:r>
              <a:rPr lang="en-US" sz="2000"/>
              <a:t>Follow edgeTo backpointers!</a:t>
            </a:r>
            <a:endParaRPr/>
          </a:p>
          <a:p>
            <a:pPr marL="91440" lvl="0" indent="-98425" algn="l" rtl="0">
              <a:lnSpc>
                <a:spcPct val="90000"/>
              </a:lnSpc>
              <a:spcBef>
                <a:spcPts val="1400"/>
              </a:spcBef>
              <a:spcAft>
                <a:spcPts val="0"/>
              </a:spcAft>
              <a:buSzPct val="100000"/>
              <a:buChar char="●"/>
            </a:pPr>
            <a:r>
              <a:rPr lang="en-US" sz="2000"/>
              <a:t>distTo and edgeTo make up the </a:t>
            </a:r>
            <a:r>
              <a:rPr lang="en-US" sz="2000" b="1"/>
              <a:t>shortest path tree</a:t>
            </a:r>
            <a:endParaRPr sz="2000"/>
          </a:p>
          <a:p>
            <a:pPr marL="91440" lvl="0" indent="0" algn="l" rtl="0">
              <a:lnSpc>
                <a:spcPct val="90000"/>
              </a:lnSpc>
              <a:spcBef>
                <a:spcPts val="1400"/>
              </a:spcBef>
              <a:spcAft>
                <a:spcPts val="0"/>
              </a:spcAft>
              <a:buSzPct val="100000"/>
              <a:buNone/>
            </a:pPr>
            <a:endParaRPr sz="2000"/>
          </a:p>
        </p:txBody>
      </p:sp>
      <p:sp>
        <p:nvSpPr>
          <p:cNvPr id="1041" name="Google Shape;1041;p43"/>
          <p:cNvSpPr txBox="1"/>
          <p:nvPr/>
        </p:nvSpPr>
        <p:spPr>
          <a:xfrm>
            <a:off x="1352075" y="4883675"/>
            <a:ext cx="41235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Quattrocento Sans"/>
                <a:ea typeface="Quattrocento Sans"/>
                <a:cs typeface="Quattrocento Sans"/>
                <a:sym typeface="Quattrocento Sans"/>
              </a:rPr>
              <a:t>Order Added to Known Set:</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A, C, B, D, F, H, G, E</a:t>
            </a:r>
            <a:endParaRPr>
              <a:latin typeface="Quattrocento Sans"/>
              <a:ea typeface="Quattrocento Sans"/>
              <a:cs typeface="Quattrocento Sans"/>
              <a:sym typeface="Quattrocento Sans"/>
            </a:endParaRPr>
          </a:p>
        </p:txBody>
      </p:sp>
      <p:grpSp>
        <p:nvGrpSpPr>
          <p:cNvPr id="1042" name="Google Shape;1042;p43"/>
          <p:cNvGrpSpPr/>
          <p:nvPr/>
        </p:nvGrpSpPr>
        <p:grpSpPr>
          <a:xfrm>
            <a:off x="1751501" y="1368475"/>
            <a:ext cx="4726715" cy="2331624"/>
            <a:chOff x="-2863816" y="1556555"/>
            <a:chExt cx="3545036" cy="1748718"/>
          </a:xfrm>
        </p:grpSpPr>
        <p:sp>
          <p:nvSpPr>
            <p:cNvPr id="1043" name="Google Shape;1043;p43"/>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1044" name="Google Shape;1044;p43"/>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1045" name="Google Shape;1045;p43"/>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1046" name="Google Shape;1046;p43"/>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1047" name="Google Shape;1047;p43"/>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1048" name="Google Shape;1048;p43"/>
            <p:cNvSpPr/>
            <p:nvPr/>
          </p:nvSpPr>
          <p:spPr>
            <a:xfrm>
              <a:off x="39547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H</a:t>
              </a:r>
              <a:endParaRPr/>
            </a:p>
          </p:txBody>
        </p:sp>
        <p:sp>
          <p:nvSpPr>
            <p:cNvPr id="1049" name="Google Shape;1049;p43"/>
            <p:cNvSpPr/>
            <p:nvPr/>
          </p:nvSpPr>
          <p:spPr>
            <a:xfrm>
              <a:off x="-804680" y="28351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E</a:t>
              </a:r>
              <a:endParaRPr/>
            </a:p>
          </p:txBody>
        </p:sp>
        <p:sp>
          <p:nvSpPr>
            <p:cNvPr id="1050" name="Google Shape;1050;p43"/>
            <p:cNvSpPr/>
            <p:nvPr/>
          </p:nvSpPr>
          <p:spPr>
            <a:xfrm>
              <a:off x="-61730" y="23779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G</a:t>
              </a:r>
              <a:endParaRPr/>
            </a:p>
          </p:txBody>
        </p:sp>
        <p:cxnSp>
          <p:nvCxnSpPr>
            <p:cNvPr id="1051" name="Google Shape;1051;p43"/>
            <p:cNvCxnSpPr>
              <a:stCxn id="1043" idx="6"/>
              <a:endCxn id="1046"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1052" name="Google Shape;1052;p43"/>
            <p:cNvCxnSpPr>
              <a:stCxn id="1046" idx="2"/>
              <a:endCxn id="1043"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1053" name="Google Shape;1053;p43"/>
            <p:cNvCxnSpPr>
              <a:stCxn id="1050" idx="2"/>
              <a:endCxn id="1049" idx="0"/>
            </p:cNvCxnSpPr>
            <p:nvPr/>
          </p:nvCxnSpPr>
          <p:spPr>
            <a:xfrm flipH="1">
              <a:off x="-661730" y="25208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1054" name="Google Shape;1054;p43"/>
            <p:cNvCxnSpPr>
              <a:stCxn id="1049" idx="6"/>
              <a:endCxn id="1050" idx="4"/>
            </p:cNvCxnSpPr>
            <p:nvPr/>
          </p:nvCxnSpPr>
          <p:spPr>
            <a:xfrm rot="10800000" flipH="1">
              <a:off x="-518930" y="26636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1055" name="Google Shape;1055;p43"/>
            <p:cNvCxnSpPr>
              <a:stCxn id="1043" idx="3"/>
              <a:endCxn id="1045"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1056" name="Google Shape;1056;p43"/>
            <p:cNvCxnSpPr>
              <a:stCxn id="1045" idx="6"/>
              <a:endCxn id="1046"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1057" name="Google Shape;1057;p43"/>
            <p:cNvCxnSpPr>
              <a:stCxn id="1043" idx="7"/>
              <a:endCxn id="1044"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1058" name="Google Shape;1058;p43"/>
            <p:cNvCxnSpPr>
              <a:stCxn id="1044" idx="6"/>
              <a:endCxn id="1047"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1059" name="Google Shape;1059;p43"/>
            <p:cNvCxnSpPr>
              <a:stCxn id="1047" idx="6"/>
              <a:endCxn id="1048"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1060" name="Google Shape;1060;p43"/>
            <p:cNvCxnSpPr>
              <a:stCxn id="1050" idx="1"/>
              <a:endCxn id="1047" idx="4"/>
            </p:cNvCxnSpPr>
            <p:nvPr/>
          </p:nvCxnSpPr>
          <p:spPr>
            <a:xfrm rot="10800000">
              <a:off x="-204683" y="2092223"/>
              <a:ext cx="184800" cy="327600"/>
            </a:xfrm>
            <a:prstGeom prst="straightConnector1">
              <a:avLst/>
            </a:prstGeom>
            <a:noFill/>
            <a:ln w="9525" cap="flat" cmpd="sng">
              <a:solidFill>
                <a:srgbClr val="A5A5A5"/>
              </a:solidFill>
              <a:prstDash val="dash"/>
              <a:round/>
              <a:headEnd type="none" w="med" len="med"/>
              <a:tailEnd type="triangle" w="med" len="med"/>
            </a:ln>
          </p:spPr>
        </p:cxnSp>
        <p:cxnSp>
          <p:nvCxnSpPr>
            <p:cNvPr id="1061" name="Google Shape;1061;p43"/>
            <p:cNvCxnSpPr>
              <a:stCxn id="1048" idx="4"/>
              <a:endCxn id="1050" idx="7"/>
            </p:cNvCxnSpPr>
            <p:nvPr/>
          </p:nvCxnSpPr>
          <p:spPr>
            <a:xfrm flipH="1">
              <a:off x="182245" y="2092226"/>
              <a:ext cx="356100" cy="327600"/>
            </a:xfrm>
            <a:prstGeom prst="straightConnector1">
              <a:avLst/>
            </a:prstGeom>
            <a:noFill/>
            <a:ln w="9525" cap="flat" cmpd="sng">
              <a:solidFill>
                <a:srgbClr val="A5A5A5"/>
              </a:solidFill>
              <a:prstDash val="dash"/>
              <a:round/>
              <a:headEnd type="none" w="med" len="med"/>
              <a:tailEnd type="triangle" w="med" len="med"/>
            </a:ln>
          </p:spPr>
        </p:cxnSp>
        <p:cxnSp>
          <p:nvCxnSpPr>
            <p:cNvPr id="1062" name="Google Shape;1062;p43"/>
            <p:cNvCxnSpPr>
              <a:stCxn id="1044" idx="5"/>
              <a:endCxn id="1049"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1063" name="Google Shape;1063;p43"/>
            <p:cNvCxnSpPr>
              <a:stCxn id="1044" idx="4"/>
              <a:endCxn id="1046"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1064" name="Google Shape;1064;p43"/>
            <p:cNvCxnSpPr>
              <a:stCxn id="1046" idx="5"/>
              <a:endCxn id="1049"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1065" name="Google Shape;1065;p43"/>
            <p:cNvCxnSpPr>
              <a:stCxn id="1049" idx="3"/>
              <a:endCxn id="1045" idx="5"/>
            </p:cNvCxnSpPr>
            <p:nvPr/>
          </p:nvCxnSpPr>
          <p:spPr>
            <a:xfrm rot="10800000">
              <a:off x="-2446733" y="2964779"/>
              <a:ext cx="1683900" cy="114300"/>
            </a:xfrm>
            <a:prstGeom prst="straightConnector1">
              <a:avLst/>
            </a:prstGeom>
            <a:noFill/>
            <a:ln w="9525" cap="flat" cmpd="sng">
              <a:solidFill>
                <a:srgbClr val="A5A5A5"/>
              </a:solidFill>
              <a:prstDash val="dash"/>
              <a:round/>
              <a:headEnd type="none" w="med" len="med"/>
              <a:tailEnd type="triangle" w="med" len="med"/>
            </a:ln>
          </p:spPr>
        </p:cxnSp>
        <p:sp>
          <p:nvSpPr>
            <p:cNvPr id="1066" name="Google Shape;1066;p43"/>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67" name="Google Shape;1067;p43"/>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68" name="Google Shape;1068;p43"/>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1069" name="Google Shape;1069;p43"/>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70" name="Google Shape;1070;p43"/>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1071" name="Google Shape;1071;p43"/>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72" name="Google Shape;1072;p43"/>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1073" name="Google Shape;1073;p43"/>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74" name="Google Shape;1074;p43"/>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1075" name="Google Shape;1075;p43"/>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7</a:t>
              </a:r>
              <a:endParaRPr/>
            </a:p>
          </p:txBody>
        </p:sp>
        <p:sp>
          <p:nvSpPr>
            <p:cNvPr id="1076" name="Google Shape;1076;p43"/>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77" name="Google Shape;1077;p43"/>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1078" name="Google Shape;1078;p43"/>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79" name="Google Shape;1079;p43"/>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1080" name="Google Shape;1080;p43"/>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1081" name="Google Shape;1081;p43"/>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1082" name="Google Shape;1082;p43"/>
            <p:cNvSpPr txBox="1"/>
            <p:nvPr/>
          </p:nvSpPr>
          <p:spPr>
            <a:xfrm>
              <a:off x="-477173" y="160937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1083" name="Google Shape;1083;p43"/>
            <p:cNvSpPr txBox="1"/>
            <p:nvPr/>
          </p:nvSpPr>
          <p:spPr>
            <a:xfrm>
              <a:off x="248635" y="162332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1084" name="Google Shape;1084;p43"/>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1085" name="Google Shape;1085;p43"/>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1086" name="Google Shape;1086;p43"/>
            <p:cNvSpPr txBox="1"/>
            <p:nvPr/>
          </p:nvSpPr>
          <p:spPr>
            <a:xfrm>
              <a:off x="-122920" y="216935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087" name="Google Shape;1087;p43"/>
            <p:cNvSpPr txBox="1"/>
            <p:nvPr/>
          </p:nvSpPr>
          <p:spPr>
            <a:xfrm>
              <a:off x="-865204" y="2562041"/>
              <a:ext cx="29479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11</a:t>
              </a:r>
              <a:endParaRPr sz="2000">
                <a:solidFill>
                  <a:srgbClr val="FF0000"/>
                </a:solidFill>
                <a:latin typeface="Calibri"/>
                <a:ea typeface="Calibri"/>
                <a:cs typeface="Calibri"/>
                <a:sym typeface="Calibri"/>
              </a:endParaRPr>
            </a:p>
          </p:txBody>
        </p:sp>
        <p:sp>
          <p:nvSpPr>
            <p:cNvPr id="1088" name="Google Shape;1088;p43"/>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089" name="Google Shape;1089;p43"/>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1090" name="Google Shape;1090;p43"/>
          <p:cNvSpPr txBox="1"/>
          <p:nvPr/>
        </p:nvSpPr>
        <p:spPr>
          <a:xfrm>
            <a:off x="7202249" y="2331584"/>
            <a:ext cx="3396378" cy="813514"/>
          </a:xfrm>
          <a:prstGeom prst="rect">
            <a:avLst/>
          </a:prstGeom>
          <a:noFill/>
          <a:ln>
            <a:noFill/>
          </a:ln>
        </p:spPr>
        <p:txBody>
          <a:bodyPr spcFirstLastPara="1" wrap="square" lIns="91425" tIns="45700" rIns="91425" bIns="45700" anchor="t" anchorCtr="0">
            <a:normAutofit/>
          </a:bodyPr>
          <a:lstStyle/>
          <a:p>
            <a:pPr marL="228600" marR="0" lvl="0" indent="-101600" algn="l" rtl="0">
              <a:lnSpc>
                <a:spcPct val="90000"/>
              </a:lnSpc>
              <a:spcBef>
                <a:spcPts val="0"/>
              </a:spcBef>
              <a:spcAft>
                <a:spcPts val="0"/>
              </a:spcAft>
              <a:buClr>
                <a:schemeClr val="dk1"/>
              </a:buClr>
              <a:buSzPts val="2000"/>
              <a:buFont typeface="Arial"/>
              <a:buNone/>
            </a:pPr>
            <a:endParaRPr sz="2000">
              <a:solidFill>
                <a:schemeClr val="dk1"/>
              </a:solidFill>
              <a:latin typeface="Quattrocento Sans"/>
              <a:ea typeface="Quattrocento Sans"/>
              <a:cs typeface="Quattrocento Sans"/>
              <a:sym typeface="Quattrocento Sans"/>
            </a:endParaRPr>
          </a:p>
        </p:txBody>
      </p:sp>
      <p:graphicFrame>
        <p:nvGraphicFramePr>
          <p:cNvPr id="1091" name="Google Shape;1091;p43"/>
          <p:cNvGraphicFramePr/>
          <p:nvPr/>
        </p:nvGraphicFramePr>
        <p:xfrm>
          <a:off x="6316888" y="3054960"/>
          <a:ext cx="41236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Known?</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11</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8</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7</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Review: Key Features</a:t>
            </a:r>
            <a:endParaRPr/>
          </a:p>
        </p:txBody>
      </p:sp>
      <p:sp>
        <p:nvSpPr>
          <p:cNvPr id="1099" name="Google Shape;1099;p44"/>
          <p:cNvSpPr txBox="1">
            <a:spLocks noGrp="1"/>
          </p:cNvSpPr>
          <p:nvPr>
            <p:ph type="body" idx="1"/>
          </p:nvPr>
        </p:nvSpPr>
        <p:spPr>
          <a:xfrm>
            <a:off x="838200" y="1371600"/>
            <a:ext cx="10515600" cy="5321030"/>
          </a:xfrm>
          <a:prstGeom prst="rect">
            <a:avLst/>
          </a:prstGeom>
          <a:noFill/>
          <a:ln>
            <a:noFill/>
          </a:ln>
        </p:spPr>
        <p:txBody>
          <a:bodyPr spcFirstLastPara="1" wrap="square" lIns="45700" tIns="45700" rIns="45700" bIns="45700" anchor="t" anchorCtr="0">
            <a:normAutofit/>
          </a:bodyPr>
          <a:lstStyle/>
          <a:p>
            <a:pPr marL="457200" lvl="0" indent="-393700" algn="l" rtl="0">
              <a:lnSpc>
                <a:spcPct val="90000"/>
              </a:lnSpc>
              <a:spcBef>
                <a:spcPts val="0"/>
              </a:spcBef>
              <a:spcAft>
                <a:spcPts val="0"/>
              </a:spcAft>
              <a:buSzPts val="2600"/>
              <a:buChar char="●"/>
            </a:pPr>
            <a:r>
              <a:rPr lang="en-US"/>
              <a:t>Once a vertex is marked known, its shortest path is known</a:t>
            </a:r>
            <a:endParaRPr/>
          </a:p>
          <a:p>
            <a:pPr marL="914400" lvl="1" indent="-361950" algn="l" rtl="0">
              <a:lnSpc>
                <a:spcPct val="90000"/>
              </a:lnSpc>
              <a:spcBef>
                <a:spcPts val="0"/>
              </a:spcBef>
              <a:spcAft>
                <a:spcPts val="0"/>
              </a:spcAft>
              <a:buSzPts val="2100"/>
              <a:buChar char="○"/>
            </a:pPr>
            <a:r>
              <a:rPr lang="en-US"/>
              <a:t>Can reconstruct path by following backpointers</a:t>
            </a:r>
            <a:endParaRPr/>
          </a:p>
          <a:p>
            <a:pPr marL="457200" lvl="0" indent="-393700" algn="l" rtl="0">
              <a:lnSpc>
                <a:spcPct val="90000"/>
              </a:lnSpc>
              <a:spcBef>
                <a:spcPts val="1000"/>
              </a:spcBef>
              <a:spcAft>
                <a:spcPts val="0"/>
              </a:spcAft>
              <a:buSzPts val="2600"/>
              <a:buChar char="●"/>
            </a:pPr>
            <a:r>
              <a:rPr lang="en-US"/>
              <a:t>While a vertex is not known, another shorter path might be found!</a:t>
            </a:r>
            <a:endParaRPr/>
          </a:p>
          <a:p>
            <a:pPr marL="457200" lvl="0" indent="-393700" algn="l" rtl="0">
              <a:lnSpc>
                <a:spcPct val="90000"/>
              </a:lnSpc>
              <a:spcBef>
                <a:spcPts val="1000"/>
              </a:spcBef>
              <a:spcAft>
                <a:spcPts val="0"/>
              </a:spcAft>
              <a:buSzPts val="2600"/>
              <a:buChar char="●"/>
            </a:pPr>
            <a:r>
              <a:rPr lang="en-US"/>
              <a:t>The “Order Added to Known Set” is unimportant</a:t>
            </a:r>
            <a:endParaRPr/>
          </a:p>
          <a:p>
            <a:pPr marL="914400" lvl="1" indent="-361950" algn="l" rtl="0">
              <a:lnSpc>
                <a:spcPct val="90000"/>
              </a:lnSpc>
              <a:spcBef>
                <a:spcPts val="0"/>
              </a:spcBef>
              <a:spcAft>
                <a:spcPts val="0"/>
              </a:spcAft>
              <a:buSzPts val="2100"/>
              <a:buChar char="○"/>
            </a:pPr>
            <a:r>
              <a:rPr lang="en-US"/>
              <a:t>A detail about how the algorithm works </a:t>
            </a:r>
            <a:r>
              <a:rPr lang="en-US" i="1">
                <a:solidFill>
                  <a:srgbClr val="7F7F7F"/>
                </a:solidFill>
              </a:rPr>
              <a:t>(client doesn’t care)</a:t>
            </a:r>
            <a:endParaRPr/>
          </a:p>
          <a:p>
            <a:pPr marL="914400" lvl="1" indent="-361950" algn="l" rtl="0">
              <a:lnSpc>
                <a:spcPct val="90000"/>
              </a:lnSpc>
              <a:spcBef>
                <a:spcPts val="0"/>
              </a:spcBef>
              <a:spcAft>
                <a:spcPts val="0"/>
              </a:spcAft>
              <a:buSzPts val="2100"/>
              <a:buChar char="○"/>
            </a:pPr>
            <a:r>
              <a:rPr lang="en-US"/>
              <a:t>Not used by the algorithm </a:t>
            </a:r>
            <a:r>
              <a:rPr lang="en-US" i="1">
                <a:solidFill>
                  <a:srgbClr val="7F7F7F"/>
                </a:solidFill>
              </a:rPr>
              <a:t>(implementation doesn’t care)</a:t>
            </a:r>
            <a:endParaRPr/>
          </a:p>
          <a:p>
            <a:pPr marL="914400" lvl="1" indent="-361950" algn="l" rtl="0">
              <a:lnSpc>
                <a:spcPct val="90000"/>
              </a:lnSpc>
              <a:spcBef>
                <a:spcPts val="0"/>
              </a:spcBef>
              <a:spcAft>
                <a:spcPts val="0"/>
              </a:spcAft>
              <a:buSzPts val="2100"/>
              <a:buChar char="○"/>
            </a:pPr>
            <a:r>
              <a:rPr lang="en-US"/>
              <a:t>It is sorted by path-distance; ties are resolved “somehow”</a:t>
            </a:r>
            <a:endParaRPr/>
          </a:p>
          <a:p>
            <a:pPr marL="457200" lvl="0" indent="-393700" algn="l" rtl="0">
              <a:lnSpc>
                <a:spcPct val="90000"/>
              </a:lnSpc>
              <a:spcBef>
                <a:spcPts val="1000"/>
              </a:spcBef>
              <a:spcAft>
                <a:spcPts val="0"/>
              </a:spcAft>
              <a:buSzPts val="2600"/>
              <a:buChar char="●"/>
            </a:pPr>
            <a:r>
              <a:rPr lang="en-US"/>
              <a:t>If we only need path to a specific vertex, can stop early once that vertex is known</a:t>
            </a:r>
            <a:endParaRPr/>
          </a:p>
          <a:p>
            <a:pPr marL="914400" lvl="1" indent="-361950" algn="l" rtl="0">
              <a:lnSpc>
                <a:spcPct val="90000"/>
              </a:lnSpc>
              <a:spcBef>
                <a:spcPts val="0"/>
              </a:spcBef>
              <a:spcAft>
                <a:spcPts val="0"/>
              </a:spcAft>
              <a:buSzPts val="2100"/>
              <a:buChar char="○"/>
            </a:pPr>
            <a:r>
              <a:rPr lang="en-US"/>
              <a:t>Because its shortest path cannot change!</a:t>
            </a:r>
            <a:endParaRPr/>
          </a:p>
          <a:p>
            <a:pPr marL="914400" lvl="1" indent="-361950" algn="l" rtl="0">
              <a:lnSpc>
                <a:spcPct val="90000"/>
              </a:lnSpc>
              <a:spcBef>
                <a:spcPts val="0"/>
              </a:spcBef>
              <a:spcAft>
                <a:spcPts val="0"/>
              </a:spcAft>
              <a:buSzPts val="2100"/>
              <a:buChar char="○"/>
            </a:pPr>
            <a:r>
              <a:rPr lang="en-US"/>
              <a:t>Return a partial </a:t>
            </a:r>
            <a:r>
              <a:rPr lang="en-US" b="1"/>
              <a:t>shortest path tree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45"/>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Greedy Algorithms</a:t>
            </a:r>
            <a:endParaRPr/>
          </a:p>
        </p:txBody>
      </p:sp>
      <p:sp>
        <p:nvSpPr>
          <p:cNvPr id="1106" name="Google Shape;1106;p45"/>
          <p:cNvSpPr txBox="1">
            <a:spLocks noGrp="1"/>
          </p:cNvSpPr>
          <p:nvPr>
            <p:ph type="body" idx="1"/>
          </p:nvPr>
        </p:nvSpPr>
        <p:spPr>
          <a:xfrm>
            <a:off x="746175" y="1568275"/>
            <a:ext cx="10801500" cy="2556600"/>
          </a:xfrm>
          <a:prstGeom prst="rect">
            <a:avLst/>
          </a:prstGeom>
        </p:spPr>
        <p:txBody>
          <a:bodyPr spcFirstLastPara="1" wrap="square" lIns="44175" tIns="44175" rIns="44175" bIns="44175" anchor="t" anchorCtr="0">
            <a:spAutoFit/>
          </a:bodyPr>
          <a:lstStyle/>
          <a:p>
            <a:pPr marL="457200" lvl="0" indent="-393700" algn="l" rtl="0">
              <a:spcBef>
                <a:spcPts val="1200"/>
              </a:spcBef>
              <a:spcAft>
                <a:spcPts val="0"/>
              </a:spcAft>
              <a:buSzPts val="2600"/>
              <a:buChar char="●"/>
            </a:pPr>
            <a:r>
              <a:rPr lang="en-US"/>
              <a:t>At each step, do what seems best at that step</a:t>
            </a:r>
            <a:endParaRPr/>
          </a:p>
          <a:p>
            <a:pPr marL="914400" lvl="1" indent="-361950" algn="l" rtl="0">
              <a:spcBef>
                <a:spcPts val="0"/>
              </a:spcBef>
              <a:spcAft>
                <a:spcPts val="0"/>
              </a:spcAft>
              <a:buSzPts val="2100"/>
              <a:buChar char="○"/>
            </a:pPr>
            <a:r>
              <a:rPr lang="en-US"/>
              <a:t>“instant gratification”</a:t>
            </a:r>
            <a:endParaRPr/>
          </a:p>
          <a:p>
            <a:pPr marL="914400" lvl="1" indent="-361950" algn="l" rtl="0">
              <a:spcBef>
                <a:spcPts val="0"/>
              </a:spcBef>
              <a:spcAft>
                <a:spcPts val="0"/>
              </a:spcAft>
              <a:buSzPts val="2100"/>
              <a:buChar char="○"/>
            </a:pPr>
            <a:r>
              <a:rPr lang="en-US"/>
              <a:t>“make the locally optimal choice at each stage”</a:t>
            </a:r>
            <a:endParaRPr/>
          </a:p>
          <a:p>
            <a:pPr marL="457200" lvl="0" indent="-393700" algn="l" rtl="0">
              <a:spcBef>
                <a:spcPts val="0"/>
              </a:spcBef>
              <a:spcAft>
                <a:spcPts val="0"/>
              </a:spcAft>
              <a:buSzPts val="2600"/>
              <a:buChar char="●"/>
            </a:pPr>
            <a:r>
              <a:rPr lang="en-US"/>
              <a:t>Dijkstra’s is “greedy” because once a vertex is marked as “processed” we never revisit</a:t>
            </a:r>
            <a:endParaRPr/>
          </a:p>
          <a:p>
            <a:pPr marL="914400" lvl="1" indent="-361950" algn="l" rtl="0">
              <a:spcBef>
                <a:spcPts val="0"/>
              </a:spcBef>
              <a:spcAft>
                <a:spcPts val="0"/>
              </a:spcAft>
              <a:buSzPts val="2100"/>
              <a:buChar char="○"/>
            </a:pPr>
            <a:r>
              <a:rPr lang="en-US"/>
              <a:t>This is why Dijkstra’s does not work with negative edge weights</a:t>
            </a:r>
            <a:endParaRPr/>
          </a:p>
          <a:p>
            <a:pPr marL="0" lvl="0" indent="0" algn="l" rtl="0">
              <a:spcBef>
                <a:spcPts val="1200"/>
              </a:spcBef>
              <a:spcAft>
                <a:spcPts val="0"/>
              </a:spcAft>
              <a:buNone/>
            </a:pPr>
            <a:endParaRPr/>
          </a:p>
        </p:txBody>
      </p:sp>
      <p:sp>
        <p:nvSpPr>
          <p:cNvPr id="1108" name="Google Shape;1108;p45"/>
          <p:cNvSpPr txBox="1"/>
          <p:nvPr/>
        </p:nvSpPr>
        <p:spPr>
          <a:xfrm>
            <a:off x="746175" y="3823175"/>
            <a:ext cx="10585440" cy="1572708"/>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200"/>
              </a:spcBef>
              <a:spcAft>
                <a:spcPts val="0"/>
              </a:spcAft>
              <a:buNone/>
            </a:pPr>
            <a:r>
              <a:rPr lang="en-US" sz="2600" dirty="0">
                <a:solidFill>
                  <a:schemeClr val="dk1"/>
                </a:solidFill>
                <a:latin typeface="Quattrocento Sans"/>
                <a:ea typeface="Quattrocento Sans"/>
                <a:cs typeface="Quattrocento Sans"/>
                <a:sym typeface="Quattrocento Sans"/>
              </a:rPr>
              <a:t>Other examples of greedy algorithms are:</a:t>
            </a:r>
            <a:endParaRPr sz="2600" dirty="0">
              <a:solidFill>
                <a:schemeClr val="dk1"/>
              </a:solidFill>
              <a:latin typeface="Quattrocento Sans"/>
              <a:ea typeface="Quattrocento Sans"/>
              <a:cs typeface="Quattrocento Sans"/>
              <a:sym typeface="Quattrocento Sans"/>
            </a:endParaRPr>
          </a:p>
          <a:p>
            <a:pPr marL="457200" lvl="0" indent="-393700" algn="l" rtl="0">
              <a:lnSpc>
                <a:spcPct val="90000"/>
              </a:lnSpc>
              <a:spcBef>
                <a:spcPts val="1200"/>
              </a:spcBef>
              <a:spcAft>
                <a:spcPts val="0"/>
              </a:spcAft>
              <a:buClr>
                <a:srgbClr val="4C3282"/>
              </a:buClr>
              <a:buSzPts val="2600"/>
              <a:buFont typeface="Twentieth Century"/>
              <a:buChar char="●"/>
            </a:pPr>
            <a:r>
              <a:rPr lang="en-US" sz="2600" dirty="0">
                <a:solidFill>
                  <a:schemeClr val="dk1"/>
                </a:solidFill>
                <a:latin typeface="Quattrocento Sans"/>
                <a:ea typeface="Quattrocento Sans"/>
                <a:cs typeface="Quattrocento Sans"/>
                <a:sym typeface="Quattrocento Sans"/>
              </a:rPr>
              <a:t>Kruskal and Prim’s minimum spanning tree algorithms (</a:t>
            </a:r>
            <a:r>
              <a:rPr lang="en-US" sz="2600" i="1" dirty="0">
                <a:solidFill>
                  <a:schemeClr val="dk1"/>
                </a:solidFill>
                <a:latin typeface="Quattrocento Sans"/>
                <a:ea typeface="Quattrocento Sans"/>
                <a:cs typeface="Quattrocento Sans"/>
                <a:sym typeface="Quattrocento Sans"/>
              </a:rPr>
              <a:t>next week</a:t>
            </a:r>
            <a:r>
              <a:rPr lang="en-US" sz="2600" dirty="0">
                <a:solidFill>
                  <a:schemeClr val="dk1"/>
                </a:solidFill>
                <a:latin typeface="Quattrocento Sans"/>
                <a:ea typeface="Quattrocento Sans"/>
                <a:cs typeface="Quattrocento Sans"/>
                <a:sym typeface="Quattrocento Sans"/>
              </a:rPr>
              <a:t>)</a:t>
            </a:r>
            <a:endParaRPr sz="2600" dirty="0">
              <a:solidFill>
                <a:schemeClr val="dk1"/>
              </a:solidFill>
              <a:latin typeface="Quattrocento Sans"/>
              <a:ea typeface="Quattrocento Sans"/>
              <a:cs typeface="Quattrocento Sans"/>
              <a:sym typeface="Quattrocento Sans"/>
            </a:endParaRPr>
          </a:p>
          <a:p>
            <a:pPr marL="457200" lvl="0" indent="-393700" algn="l" rtl="0">
              <a:lnSpc>
                <a:spcPct val="90000"/>
              </a:lnSpc>
              <a:spcBef>
                <a:spcPts val="0"/>
              </a:spcBef>
              <a:spcAft>
                <a:spcPts val="0"/>
              </a:spcAft>
              <a:buClr>
                <a:srgbClr val="4C3282"/>
              </a:buClr>
              <a:buSzPts val="2600"/>
              <a:buFont typeface="Twentieth Century"/>
              <a:buChar char="●"/>
            </a:pPr>
            <a:r>
              <a:rPr lang="en-US" sz="2600" dirty="0">
                <a:solidFill>
                  <a:schemeClr val="dk1"/>
                </a:solidFill>
                <a:latin typeface="Quattrocento Sans"/>
                <a:ea typeface="Quattrocento Sans"/>
                <a:cs typeface="Quattrocento Sans"/>
                <a:sym typeface="Quattrocento Sans"/>
              </a:rPr>
              <a:t>Huffman compression</a:t>
            </a: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p46"/>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Shortest Path</a:t>
            </a:r>
            <a:endParaRPr/>
          </a:p>
        </p:txBody>
      </p:sp>
      <p:sp>
        <p:nvSpPr>
          <p:cNvPr id="1115" name="Google Shape;1115;p46"/>
          <p:cNvSpPr txBox="1">
            <a:spLocks noGrp="1"/>
          </p:cNvSpPr>
          <p:nvPr>
            <p:ph type="body" idx="1"/>
          </p:nvPr>
        </p:nvSpPr>
        <p:spPr>
          <a:xfrm>
            <a:off x="491650" y="1568275"/>
            <a:ext cx="11572800" cy="2444400"/>
          </a:xfrm>
          <a:prstGeom prst="rect">
            <a:avLst/>
          </a:prstGeom>
        </p:spPr>
        <p:txBody>
          <a:bodyPr spcFirstLastPara="1" wrap="square" lIns="44175" tIns="44175" rIns="44175" bIns="44175" anchor="t" anchorCtr="0">
            <a:spAutoFit/>
          </a:bodyPr>
          <a:lstStyle/>
          <a:p>
            <a:pPr marL="457200" lvl="0" indent="-387350" algn="l" rtl="0">
              <a:spcBef>
                <a:spcPts val="1200"/>
              </a:spcBef>
              <a:spcAft>
                <a:spcPts val="0"/>
              </a:spcAft>
              <a:buSzPts val="2500"/>
              <a:buChar char="●"/>
            </a:pPr>
            <a:r>
              <a:rPr lang="en-US" sz="2500"/>
              <a:t>A shortest path algorithm that will work with negative edge weights</a:t>
            </a:r>
            <a:endParaRPr sz="2500"/>
          </a:p>
          <a:p>
            <a:pPr marL="914400" lvl="1" indent="-355600" algn="l" rtl="0">
              <a:spcBef>
                <a:spcPts val="0"/>
              </a:spcBef>
              <a:spcAft>
                <a:spcPts val="0"/>
              </a:spcAft>
              <a:buSzPts val="2000"/>
              <a:buChar char="○"/>
            </a:pPr>
            <a:r>
              <a:rPr lang="en-US" sz="2000"/>
              <a:t>Will </a:t>
            </a:r>
            <a:r>
              <a:rPr lang="en-US" sz="2000" b="1"/>
              <a:t>not</a:t>
            </a:r>
            <a:r>
              <a:rPr lang="en-US" sz="2000"/>
              <a:t> work if a negative cycle exists- in this case no shortest path exists</a:t>
            </a:r>
            <a:endParaRPr sz="2000"/>
          </a:p>
          <a:p>
            <a:pPr marL="457200" lvl="0" indent="-387350" algn="l" rtl="0">
              <a:spcBef>
                <a:spcPts val="0"/>
              </a:spcBef>
              <a:spcAft>
                <a:spcPts val="0"/>
              </a:spcAft>
              <a:buSzPts val="2500"/>
              <a:buChar char="●"/>
            </a:pPr>
            <a:r>
              <a:rPr lang="en-US" sz="2500" b="1"/>
              <a:t>Not</a:t>
            </a:r>
            <a:r>
              <a:rPr lang="en-US" sz="2500"/>
              <a:t> a greedy algorithm</a:t>
            </a:r>
            <a:endParaRPr sz="2500"/>
          </a:p>
          <a:p>
            <a:pPr marL="457200" lvl="0" indent="-387350" algn="l" rtl="0">
              <a:spcBef>
                <a:spcPts val="0"/>
              </a:spcBef>
              <a:spcAft>
                <a:spcPts val="0"/>
              </a:spcAft>
              <a:buSzPts val="2500"/>
              <a:buChar char="●"/>
            </a:pPr>
            <a:r>
              <a:rPr lang="en-US" sz="2500"/>
              <a:t>Originally proposed by Alfonso Shimbel, then published by Edward F. Moore (Moore’s Finite State Machine, not of Moore’s law), then republished by Lester Ford Jr and finally named after Richard Bellman (invented dynamic programming) who’s final publication built off of Ford’s</a:t>
            </a:r>
            <a:endParaRPr sz="25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47"/>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Basics</a:t>
            </a:r>
            <a:endParaRPr/>
          </a:p>
        </p:txBody>
      </p:sp>
      <p:sp>
        <p:nvSpPr>
          <p:cNvPr id="1122" name="Google Shape;1122;p47"/>
          <p:cNvSpPr txBox="1">
            <a:spLocks noGrp="1"/>
          </p:cNvSpPr>
          <p:nvPr>
            <p:ph type="body" idx="1"/>
          </p:nvPr>
        </p:nvSpPr>
        <p:spPr>
          <a:xfrm>
            <a:off x="746175" y="1568275"/>
            <a:ext cx="10189200" cy="2375100"/>
          </a:xfrm>
          <a:prstGeom prst="rect">
            <a:avLst/>
          </a:prstGeom>
        </p:spPr>
        <p:txBody>
          <a:bodyPr spcFirstLastPara="1" wrap="square" lIns="44175" tIns="44175" rIns="44175" bIns="44175" anchor="t" anchorCtr="0">
            <a:spAutoFit/>
          </a:bodyPr>
          <a:lstStyle/>
          <a:p>
            <a:pPr marL="457200" lvl="0" indent="-387350" algn="l" rtl="0">
              <a:spcBef>
                <a:spcPts val="1200"/>
              </a:spcBef>
              <a:spcAft>
                <a:spcPts val="0"/>
              </a:spcAft>
              <a:buSzPts val="2500"/>
              <a:buChar char="●"/>
            </a:pPr>
            <a:r>
              <a:rPr lang="en-US" sz="2500"/>
              <a:t>There can be at most |V| - 1 edges in our shortest path</a:t>
            </a:r>
            <a:endParaRPr sz="2500"/>
          </a:p>
          <a:p>
            <a:pPr marL="914400" lvl="1" indent="-355600" algn="l" rtl="0">
              <a:spcBef>
                <a:spcPts val="0"/>
              </a:spcBef>
              <a:spcAft>
                <a:spcPts val="0"/>
              </a:spcAft>
              <a:buSzPts val="2000"/>
              <a:buChar char="○"/>
            </a:pPr>
            <a:r>
              <a:rPr lang="en-US" sz="2000"/>
              <a:t>If there are |V| or more edges in a path that means there’s a cycle/repeated Vertex</a:t>
            </a:r>
            <a:endParaRPr sz="2000"/>
          </a:p>
          <a:p>
            <a:pPr marL="457200" lvl="0" indent="-387350" algn="l" rtl="0">
              <a:spcBef>
                <a:spcPts val="0"/>
              </a:spcBef>
              <a:spcAft>
                <a:spcPts val="0"/>
              </a:spcAft>
              <a:buSzPts val="2500"/>
              <a:buChar char="●"/>
            </a:pPr>
            <a:r>
              <a:rPr lang="en-US" sz="2500"/>
              <a:t>Run |V| - 1 iterations of shortest path analysis through the graph</a:t>
            </a:r>
            <a:endParaRPr sz="2500"/>
          </a:p>
          <a:p>
            <a:pPr marL="914400" lvl="1" indent="-355600" algn="l" rtl="0">
              <a:spcBef>
                <a:spcPts val="0"/>
              </a:spcBef>
              <a:spcAft>
                <a:spcPts val="0"/>
              </a:spcAft>
              <a:buSzPts val="2000"/>
              <a:buChar char="○"/>
            </a:pPr>
            <a:r>
              <a:rPr lang="en-US" sz="2000"/>
              <a:t>This means we will repeatedly revisit the “distance from” selected per vertex </a:t>
            </a:r>
            <a:endParaRPr sz="2000"/>
          </a:p>
          <a:p>
            <a:pPr marL="457200" lvl="0" indent="-387350" algn="l" rtl="0">
              <a:spcBef>
                <a:spcPts val="0"/>
              </a:spcBef>
              <a:spcAft>
                <a:spcPts val="0"/>
              </a:spcAft>
              <a:buSzPts val="2500"/>
              <a:buChar char="●"/>
            </a:pPr>
            <a:r>
              <a:rPr lang="en-US" sz="2500"/>
              <a:t>Look at each vertex’s outgoing edges in each iteration</a:t>
            </a:r>
            <a:endParaRPr sz="2500"/>
          </a:p>
          <a:p>
            <a:pPr marL="457200" lvl="0" indent="-387350" algn="l" rtl="0">
              <a:spcBef>
                <a:spcPts val="0"/>
              </a:spcBef>
              <a:spcAft>
                <a:spcPts val="0"/>
              </a:spcAft>
              <a:buSzPts val="2500"/>
              <a:buChar char="●"/>
            </a:pPr>
            <a:r>
              <a:rPr lang="en-US" sz="2500"/>
              <a:t>It is slower than Dijkstra’s for the same problem because it will revisit previously assessed vertices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48"/>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Example</a:t>
            </a:r>
            <a:endParaRPr/>
          </a:p>
        </p:txBody>
      </p:sp>
      <p:sp>
        <p:nvSpPr>
          <p:cNvPr id="1129" name="Google Shape;1129;p48"/>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58</a:t>
            </a:fld>
            <a:endParaRPr sz="675" b="1" i="0" u="none" strike="noStrike" cap="none">
              <a:solidFill>
                <a:srgbClr val="4B2A85"/>
              </a:solidFill>
              <a:latin typeface="Calibri"/>
              <a:ea typeface="Calibri"/>
              <a:cs typeface="Calibri"/>
              <a:sym typeface="Calibri"/>
            </a:endParaRPr>
          </a:p>
        </p:txBody>
      </p:sp>
      <p:graphicFrame>
        <p:nvGraphicFramePr>
          <p:cNvPr id="1130" name="Google Shape;1130;p48"/>
          <p:cNvGraphicFramePr/>
          <p:nvPr/>
        </p:nvGraphicFramePr>
        <p:xfrm>
          <a:off x="6316888" y="3054960"/>
          <a:ext cx="3000000" cy="300000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131" name="Google Shape;1131;p48"/>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132" name="Google Shape;1132;p48"/>
          <p:cNvGrpSpPr/>
          <p:nvPr/>
        </p:nvGrpSpPr>
        <p:grpSpPr>
          <a:xfrm>
            <a:off x="1701172" y="1426148"/>
            <a:ext cx="4030525" cy="2771785"/>
            <a:chOff x="-2863816" y="1556555"/>
            <a:chExt cx="3022969" cy="2078891"/>
          </a:xfrm>
        </p:grpSpPr>
        <p:sp>
          <p:nvSpPr>
            <p:cNvPr id="1133" name="Google Shape;1133;p48"/>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134" name="Google Shape;1134;p48"/>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135" name="Google Shape;1135;p48"/>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136" name="Google Shape;1136;p48"/>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137" name="Google Shape;1137;p48"/>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138" name="Google Shape;1138;p48"/>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139" name="Google Shape;1139;p48"/>
            <p:cNvCxnSpPr>
              <a:stCxn id="1133" idx="3"/>
              <a:endCxn id="1135" idx="0"/>
            </p:cNvCxnSpPr>
            <p:nvPr/>
          </p:nvCxnSpPr>
          <p:spPr>
            <a:xfrm flipH="1">
              <a:off x="-2547661" y="2050507"/>
              <a:ext cx="13200" cy="670500"/>
            </a:xfrm>
            <a:prstGeom prst="straightConnector1">
              <a:avLst/>
            </a:prstGeom>
            <a:noFill/>
            <a:ln w="9525" cap="flat" cmpd="sng">
              <a:solidFill>
                <a:schemeClr val="dk1"/>
              </a:solidFill>
              <a:prstDash val="solid"/>
              <a:round/>
              <a:headEnd type="none" w="med" len="med"/>
              <a:tailEnd type="triangle" w="med" len="med"/>
            </a:ln>
          </p:spPr>
        </p:cxnSp>
        <p:cxnSp>
          <p:nvCxnSpPr>
            <p:cNvPr id="1140" name="Google Shape;1140;p48"/>
            <p:cNvCxnSpPr>
              <a:stCxn id="1135" idx="5"/>
              <a:endCxn id="1136" idx="2"/>
            </p:cNvCxnSpPr>
            <p:nvPr/>
          </p:nvCxnSpPr>
          <p:spPr>
            <a:xfrm>
              <a:off x="-2446599" y="2964907"/>
              <a:ext cx="784800" cy="527700"/>
            </a:xfrm>
            <a:prstGeom prst="straightConnector1">
              <a:avLst/>
            </a:prstGeom>
            <a:noFill/>
            <a:ln w="9525" cap="flat" cmpd="sng">
              <a:solidFill>
                <a:schemeClr val="dk1"/>
              </a:solidFill>
              <a:prstDash val="solid"/>
              <a:round/>
              <a:headEnd type="none" w="med" len="med"/>
              <a:tailEnd type="triangle" w="med" len="med"/>
            </a:ln>
          </p:spPr>
        </p:cxnSp>
        <p:cxnSp>
          <p:nvCxnSpPr>
            <p:cNvPr id="1141" name="Google Shape;1141;p48"/>
            <p:cNvCxnSpPr>
              <a:stCxn id="1133" idx="7"/>
              <a:endCxn id="1134" idx="2"/>
            </p:cNvCxnSpPr>
            <p:nvPr/>
          </p:nvCxnSpPr>
          <p:spPr>
            <a:xfrm>
              <a:off x="-2332299" y="1848345"/>
              <a:ext cx="1013400" cy="43800"/>
            </a:xfrm>
            <a:prstGeom prst="straightConnector1">
              <a:avLst/>
            </a:prstGeom>
            <a:noFill/>
            <a:ln w="9525" cap="flat" cmpd="sng">
              <a:solidFill>
                <a:schemeClr val="dk1"/>
              </a:solidFill>
              <a:prstDash val="solid"/>
              <a:round/>
              <a:headEnd type="none" w="med" len="med"/>
              <a:tailEnd type="triangle" w="med" len="med"/>
            </a:ln>
          </p:spPr>
        </p:cxnSp>
        <p:cxnSp>
          <p:nvCxnSpPr>
            <p:cNvPr id="1142" name="Google Shape;1142;p48"/>
            <p:cNvCxnSpPr>
              <a:endCxn id="1134"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143" name="Google Shape;1143;p48"/>
            <p:cNvCxnSpPr>
              <a:stCxn id="1138" idx="7"/>
              <a:endCxn id="1137" idx="4"/>
            </p:cNvCxnSpPr>
            <p:nvPr/>
          </p:nvCxnSpPr>
          <p:spPr>
            <a:xfrm rot="10800000" flipH="1">
              <a:off x="-332043" y="2092402"/>
              <a:ext cx="127500" cy="1070400"/>
            </a:xfrm>
            <a:prstGeom prst="straightConnector1">
              <a:avLst/>
            </a:prstGeom>
            <a:noFill/>
            <a:ln w="9525" cap="flat" cmpd="sng">
              <a:solidFill>
                <a:schemeClr val="dk1"/>
              </a:solidFill>
              <a:prstDash val="solid"/>
              <a:round/>
              <a:headEnd type="none" w="med" len="med"/>
              <a:tailEnd type="triangle" w="med" len="med"/>
            </a:ln>
          </p:spPr>
        </p:cxnSp>
        <p:cxnSp>
          <p:nvCxnSpPr>
            <p:cNvPr id="1144" name="Google Shape;1144;p48"/>
            <p:cNvCxnSpPr>
              <a:stCxn id="1134" idx="5"/>
              <a:endCxn id="1138" idx="1"/>
            </p:cNvCxnSpPr>
            <p:nvPr/>
          </p:nvCxnSpPr>
          <p:spPr>
            <a:xfrm>
              <a:off x="-1074999" y="1993357"/>
              <a:ext cx="540900" cy="1169400"/>
            </a:xfrm>
            <a:prstGeom prst="straightConnector1">
              <a:avLst/>
            </a:prstGeom>
            <a:noFill/>
            <a:ln w="9525" cap="flat" cmpd="sng">
              <a:solidFill>
                <a:schemeClr val="dk1"/>
              </a:solidFill>
              <a:prstDash val="solid"/>
              <a:round/>
              <a:headEnd type="none" w="med" len="med"/>
              <a:tailEnd type="triangle" w="med" len="med"/>
            </a:ln>
          </p:spPr>
        </p:cxnSp>
        <p:cxnSp>
          <p:nvCxnSpPr>
            <p:cNvPr id="1145" name="Google Shape;1145;p48"/>
            <p:cNvCxnSpPr>
              <a:stCxn id="1136" idx="0"/>
              <a:endCxn id="1134" idx="4"/>
            </p:cNvCxnSpPr>
            <p:nvPr/>
          </p:nvCxnSpPr>
          <p:spPr>
            <a:xfrm rot="10800000" flipH="1">
              <a:off x="-1518984" y="2035246"/>
              <a:ext cx="342900" cy="1314300"/>
            </a:xfrm>
            <a:prstGeom prst="straightConnector1">
              <a:avLst/>
            </a:prstGeom>
            <a:noFill/>
            <a:ln w="9525" cap="flat" cmpd="sng">
              <a:solidFill>
                <a:schemeClr val="dk1"/>
              </a:solidFill>
              <a:prstDash val="solid"/>
              <a:round/>
              <a:headEnd type="none" w="med" len="med"/>
              <a:tailEnd type="triangle" w="med" len="med"/>
            </a:ln>
          </p:spPr>
        </p:cxnSp>
        <p:cxnSp>
          <p:nvCxnSpPr>
            <p:cNvPr id="1146" name="Google Shape;1146;p48"/>
            <p:cNvCxnSpPr>
              <a:stCxn id="1136" idx="6"/>
              <a:endCxn id="1138" idx="3"/>
            </p:cNvCxnSpPr>
            <p:nvPr/>
          </p:nvCxnSpPr>
          <p:spPr>
            <a:xfrm rot="10800000" flipH="1">
              <a:off x="-1376034" y="3364996"/>
              <a:ext cx="841800" cy="127500"/>
            </a:xfrm>
            <a:prstGeom prst="straightConnector1">
              <a:avLst/>
            </a:prstGeom>
            <a:noFill/>
            <a:ln w="9525" cap="flat" cmpd="sng">
              <a:solidFill>
                <a:schemeClr val="dk1"/>
              </a:solidFill>
              <a:prstDash val="solid"/>
              <a:round/>
              <a:headEnd type="none" w="med" len="med"/>
              <a:tailEnd type="triangle" w="med" len="med"/>
            </a:ln>
          </p:spPr>
        </p:cxnSp>
        <p:sp>
          <p:nvSpPr>
            <p:cNvPr id="1147" name="Google Shape;1147;p48"/>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148" name="Google Shape;1148;p48"/>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49" name="Google Shape;1149;p48"/>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150" name="Google Shape;1150;p48"/>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151" name="Google Shape;1151;p48"/>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52" name="Google Shape;1152;p48"/>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53" name="Google Shape;1153;p48"/>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154" name="Google Shape;1154;p48"/>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155" name="Google Shape;1155;p48"/>
            <p:cNvSpPr txBox="1"/>
            <p:nvPr/>
          </p:nvSpPr>
          <p:spPr>
            <a:xfrm>
              <a:off x="-1417640" y="1556555"/>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56" name="Google Shape;1156;p48"/>
            <p:cNvSpPr txBox="1"/>
            <p:nvPr/>
          </p:nvSpPr>
          <p:spPr>
            <a:xfrm>
              <a:off x="-297056" y="1600699"/>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57" name="Google Shape;1157;p48"/>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58" name="Google Shape;1158;p48"/>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59" name="Google Shape;1159;p48"/>
            <p:cNvSpPr txBox="1"/>
            <p:nvPr/>
          </p:nvSpPr>
          <p:spPr>
            <a:xfrm>
              <a:off x="-576109" y="2937462"/>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60" name="Google Shape;1160;p48"/>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161" name="Google Shape;1161;p48"/>
          <p:cNvSpPr txBox="1"/>
          <p:nvPr/>
        </p:nvSpPr>
        <p:spPr>
          <a:xfrm>
            <a:off x="1134925" y="6402775"/>
            <a:ext cx="365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3"/>
              </a:rPr>
              <a:t>Example Walk Through Video (5min)</a:t>
            </a:r>
            <a:r>
              <a:rPr lang="en-US"/>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49"/>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Example</a:t>
            </a:r>
            <a:endParaRPr/>
          </a:p>
        </p:txBody>
      </p:sp>
      <p:sp>
        <p:nvSpPr>
          <p:cNvPr id="1168" name="Google Shape;1168;p49"/>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59</a:t>
            </a:fld>
            <a:endParaRPr sz="675" b="1" i="0" u="none" strike="noStrike" cap="none">
              <a:solidFill>
                <a:srgbClr val="4B2A85"/>
              </a:solidFill>
              <a:latin typeface="Calibri"/>
              <a:ea typeface="Calibri"/>
              <a:cs typeface="Calibri"/>
              <a:sym typeface="Calibri"/>
            </a:endParaRPr>
          </a:p>
        </p:txBody>
      </p:sp>
      <p:graphicFrame>
        <p:nvGraphicFramePr>
          <p:cNvPr id="1169" name="Google Shape;1169;p49"/>
          <p:cNvGraphicFramePr/>
          <p:nvPr/>
        </p:nvGraphicFramePr>
        <p:xfrm>
          <a:off x="6316888" y="3054960"/>
          <a:ext cx="3000000" cy="300000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12</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170" name="Google Shape;1170;p49"/>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171" name="Google Shape;1171;p49"/>
          <p:cNvGrpSpPr/>
          <p:nvPr/>
        </p:nvGrpSpPr>
        <p:grpSpPr>
          <a:xfrm>
            <a:off x="1701172" y="1426150"/>
            <a:ext cx="4030525" cy="2771784"/>
            <a:chOff x="-2863816" y="1556556"/>
            <a:chExt cx="3022969" cy="2078890"/>
          </a:xfrm>
        </p:grpSpPr>
        <p:sp>
          <p:nvSpPr>
            <p:cNvPr id="1172" name="Google Shape;1172;p49"/>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173" name="Google Shape;1173;p49"/>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174" name="Google Shape;1174;p49"/>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175" name="Google Shape;1175;p49"/>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176" name="Google Shape;1176;p49"/>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177" name="Google Shape;1177;p49"/>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178" name="Google Shape;1178;p49"/>
            <p:cNvCxnSpPr>
              <a:stCxn id="1172" idx="3"/>
              <a:endCxn id="1174"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1179" name="Google Shape;1179;p49"/>
            <p:cNvCxnSpPr>
              <a:stCxn id="1174" idx="5"/>
              <a:endCxn id="1175"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1180" name="Google Shape;1180;p49"/>
            <p:cNvCxnSpPr>
              <a:stCxn id="1172" idx="7"/>
              <a:endCxn id="1173"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1181" name="Google Shape;1181;p49"/>
            <p:cNvCxnSpPr>
              <a:endCxn id="1173"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182" name="Google Shape;1182;p49"/>
            <p:cNvCxnSpPr>
              <a:stCxn id="1177" idx="7"/>
              <a:endCxn id="1176"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1183" name="Google Shape;1183;p49"/>
            <p:cNvCxnSpPr>
              <a:stCxn id="1173" idx="5"/>
              <a:endCxn id="1177"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1184" name="Google Shape;1184;p49"/>
            <p:cNvCxnSpPr>
              <a:stCxn id="1175" idx="0"/>
              <a:endCxn id="1173" idx="4"/>
            </p:cNvCxnSpPr>
            <p:nvPr/>
          </p:nvCxnSpPr>
          <p:spPr>
            <a:xfrm rot="10800000" flipH="1">
              <a:off x="-1518984" y="2035246"/>
              <a:ext cx="342900" cy="1314300"/>
            </a:xfrm>
            <a:prstGeom prst="straightConnector1">
              <a:avLst/>
            </a:prstGeom>
            <a:noFill/>
            <a:ln w="9525" cap="flat" cmpd="sng">
              <a:solidFill>
                <a:schemeClr val="dk1"/>
              </a:solidFill>
              <a:prstDash val="solid"/>
              <a:round/>
              <a:headEnd type="none" w="med" len="med"/>
              <a:tailEnd type="triangle" w="med" len="med"/>
            </a:ln>
          </p:spPr>
        </p:cxnSp>
        <p:cxnSp>
          <p:nvCxnSpPr>
            <p:cNvPr id="1185" name="Google Shape;1185;p49"/>
            <p:cNvCxnSpPr>
              <a:stCxn id="1175" idx="6"/>
              <a:endCxn id="1177" idx="3"/>
            </p:cNvCxnSpPr>
            <p:nvPr/>
          </p:nvCxnSpPr>
          <p:spPr>
            <a:xfrm rot="10800000" flipH="1">
              <a:off x="-1376034" y="3364996"/>
              <a:ext cx="841800" cy="127500"/>
            </a:xfrm>
            <a:prstGeom prst="straightConnector1">
              <a:avLst/>
            </a:prstGeom>
            <a:noFill/>
            <a:ln w="9525" cap="flat" cmpd="sng">
              <a:solidFill>
                <a:schemeClr val="dk1"/>
              </a:solidFill>
              <a:prstDash val="solid"/>
              <a:round/>
              <a:headEnd type="none" w="med" len="med"/>
              <a:tailEnd type="triangle" w="med" len="med"/>
            </a:ln>
          </p:spPr>
        </p:cxnSp>
        <p:sp>
          <p:nvSpPr>
            <p:cNvPr id="1186" name="Google Shape;1186;p49"/>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187" name="Google Shape;1187;p49"/>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88" name="Google Shape;1188;p49"/>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189" name="Google Shape;1189;p49"/>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190" name="Google Shape;1190;p49"/>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91" name="Google Shape;1191;p49"/>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92" name="Google Shape;1192;p49"/>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193" name="Google Shape;1193;p49"/>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194" name="Google Shape;1194;p49"/>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195" name="Google Shape;1195;p49"/>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196" name="Google Shape;1196;p49"/>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1197" name="Google Shape;1197;p49"/>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198" name="Google Shape;1198;p49"/>
            <p:cNvSpPr txBox="1"/>
            <p:nvPr/>
          </p:nvSpPr>
          <p:spPr>
            <a:xfrm>
              <a:off x="-576105" y="2937453"/>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1199" name="Google Shape;1199;p49"/>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200" name="Google Shape;1200;p49"/>
          <p:cNvSpPr txBox="1"/>
          <p:nvPr/>
        </p:nvSpPr>
        <p:spPr>
          <a:xfrm>
            <a:off x="6316900" y="2419925"/>
            <a:ext cx="53064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Quattrocento Sans"/>
                <a:ea typeface="Quattrocento Sans"/>
                <a:cs typeface="Quattrocento Sans"/>
                <a:sym typeface="Quattrocento Sans"/>
              </a:rPr>
              <a:t>Iteration 1 - for each Vertex’s outgoing edge, does that give us a shorter way to get to a new vertex?</a:t>
            </a:r>
            <a:endParaRPr sz="1700" b="1">
              <a:latin typeface="Quattrocento Sans"/>
              <a:ea typeface="Quattrocento Sans"/>
              <a:cs typeface="Quattrocento Sans"/>
              <a:sym typeface="Quattrocento Sans"/>
            </a:endParaRPr>
          </a:p>
        </p:txBody>
      </p:sp>
      <p:sp>
        <p:nvSpPr>
          <p:cNvPr id="1201" name="Google Shape;1201;p49"/>
          <p:cNvSpPr txBox="1"/>
          <p:nvPr/>
        </p:nvSpPr>
        <p:spPr>
          <a:xfrm>
            <a:off x="1134925" y="6402775"/>
            <a:ext cx="365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3"/>
              </a:rPr>
              <a:t>Example Walk Through Video (5min)</a:t>
            </a:r>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575239" y="263276"/>
            <a:ext cx="11187000" cy="1014900"/>
          </a:xfrm>
          <a:prstGeom prst="rect">
            <a:avLst/>
          </a:prstGeom>
          <a:noFill/>
          <a:ln>
            <a:noFill/>
          </a:ln>
        </p:spPr>
        <p:txBody>
          <a:bodyPr spcFirstLastPara="1" wrap="square" lIns="91425" tIns="91425" rIns="91425" bIns="91425" anchor="b" anchorCtr="0">
            <a:noAutofit/>
          </a:bodyPr>
          <a:lstStyle/>
          <a:p>
            <a:pPr marL="0" lvl="0" indent="0" algn="l" rtl="0">
              <a:lnSpc>
                <a:spcPct val="80000"/>
              </a:lnSpc>
              <a:spcBef>
                <a:spcPts val="0"/>
              </a:spcBef>
              <a:spcAft>
                <a:spcPts val="0"/>
              </a:spcAft>
              <a:buClr>
                <a:srgbClr val="0C0C0C"/>
              </a:buClr>
              <a:buSzPts val="4400"/>
              <a:buFont typeface="Quattrocento Sans"/>
              <a:buNone/>
            </a:pPr>
            <a:r>
              <a:rPr lang="en-US" dirty="0"/>
              <a:t>More Graph Terminology</a:t>
            </a:r>
            <a:endParaRPr dirty="0"/>
          </a:p>
        </p:txBody>
      </p:sp>
      <p:sp>
        <p:nvSpPr>
          <p:cNvPr id="282" name="Google Shape;282;p25"/>
          <p:cNvSpPr txBox="1">
            <a:spLocks noGrp="1"/>
          </p:cNvSpPr>
          <p:nvPr>
            <p:ph type="body" idx="1"/>
          </p:nvPr>
        </p:nvSpPr>
        <p:spPr>
          <a:xfrm>
            <a:off x="867625" y="1479875"/>
            <a:ext cx="7690200" cy="52245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a:t>Two vertices are </a:t>
            </a:r>
            <a:r>
              <a:rPr lang="en-US" b="1">
                <a:solidFill>
                  <a:srgbClr val="4C3283"/>
                </a:solidFill>
              </a:rPr>
              <a:t>connected</a:t>
            </a:r>
            <a:r>
              <a:rPr lang="en-US"/>
              <a:t> if there is a path between them</a:t>
            </a:r>
            <a:endParaRPr/>
          </a:p>
          <a:p>
            <a:pPr marL="457200" lvl="0" indent="-368300" algn="l" rtl="0">
              <a:lnSpc>
                <a:spcPct val="90000"/>
              </a:lnSpc>
              <a:spcBef>
                <a:spcPts val="400"/>
              </a:spcBef>
              <a:spcAft>
                <a:spcPts val="0"/>
              </a:spcAft>
              <a:buSzPts val="2200"/>
              <a:buChar char="●"/>
            </a:pPr>
            <a:r>
              <a:rPr lang="en-US" sz="2200"/>
              <a:t>If all the vertices are connected, we say the graph is </a:t>
            </a:r>
            <a:r>
              <a:rPr lang="en-US" sz="2200" b="1">
                <a:solidFill>
                  <a:srgbClr val="4C3283"/>
                </a:solidFill>
              </a:rPr>
              <a:t>connected</a:t>
            </a:r>
            <a:endParaRPr sz="2200" b="1">
              <a:solidFill>
                <a:srgbClr val="4C3283"/>
              </a:solidFill>
            </a:endParaRPr>
          </a:p>
          <a:p>
            <a:pPr marL="1371600" lvl="1" indent="-368300" algn="l" rtl="0">
              <a:lnSpc>
                <a:spcPct val="90000"/>
              </a:lnSpc>
              <a:spcBef>
                <a:spcPts val="0"/>
              </a:spcBef>
              <a:spcAft>
                <a:spcPts val="0"/>
              </a:spcAft>
              <a:buClr>
                <a:srgbClr val="4C3283"/>
              </a:buClr>
              <a:buSzPts val="2200"/>
              <a:buChar char="○"/>
            </a:pPr>
            <a:r>
              <a:rPr lang="en-US" sz="2200"/>
              <a:t>A directed graph is </a:t>
            </a:r>
            <a:r>
              <a:rPr lang="en-US" sz="2200" b="1">
                <a:solidFill>
                  <a:srgbClr val="4C3283"/>
                </a:solidFill>
              </a:rPr>
              <a:t>weakly connected</a:t>
            </a:r>
            <a:r>
              <a:rPr lang="en-US" sz="2200"/>
              <a:t> if replacing every directed edge with an undirected edge results in a connected graph</a:t>
            </a:r>
            <a:endParaRPr sz="2200"/>
          </a:p>
          <a:p>
            <a:pPr marL="1371600" lvl="1" indent="-368300" algn="l" rtl="0">
              <a:lnSpc>
                <a:spcPct val="90000"/>
              </a:lnSpc>
              <a:spcBef>
                <a:spcPts val="0"/>
              </a:spcBef>
              <a:spcAft>
                <a:spcPts val="0"/>
              </a:spcAft>
              <a:buSzPts val="2200"/>
              <a:buChar char="○"/>
            </a:pPr>
            <a:r>
              <a:rPr lang="en-US" sz="2200"/>
              <a:t>A directed graph is</a:t>
            </a:r>
            <a:r>
              <a:rPr lang="en-US" sz="2200" b="1">
                <a:solidFill>
                  <a:srgbClr val="4C3283"/>
                </a:solidFill>
              </a:rPr>
              <a:t> strongly connected</a:t>
            </a:r>
            <a:r>
              <a:rPr lang="en-US" sz="2200"/>
              <a:t> if a directed path exists between every pair of vertices</a:t>
            </a:r>
            <a:endParaRPr sz="2200"/>
          </a:p>
          <a:p>
            <a:pPr marL="457200" lvl="0" indent="-368300" algn="l" rtl="0">
              <a:lnSpc>
                <a:spcPct val="90000"/>
              </a:lnSpc>
              <a:spcBef>
                <a:spcPts val="0"/>
              </a:spcBef>
              <a:spcAft>
                <a:spcPts val="0"/>
              </a:spcAft>
              <a:buSzPts val="2200"/>
              <a:buChar char="●"/>
            </a:pPr>
            <a:r>
              <a:rPr lang="en-US" sz="2200"/>
              <a:t>The number of edges leaving a vertex is its </a:t>
            </a:r>
            <a:r>
              <a:rPr lang="en-US" sz="2200" b="1">
                <a:solidFill>
                  <a:srgbClr val="4C3283"/>
                </a:solidFill>
              </a:rPr>
              <a:t>degree</a:t>
            </a:r>
            <a:br>
              <a:rPr lang="en-US" b="1">
                <a:solidFill>
                  <a:srgbClr val="73B5E4"/>
                </a:solidFill>
              </a:rPr>
            </a:br>
            <a:endParaRPr b="1">
              <a:solidFill>
                <a:srgbClr val="73B5E4"/>
              </a:solidFill>
            </a:endParaRPr>
          </a:p>
          <a:p>
            <a:pPr marL="0" lvl="0" indent="0" algn="l" rtl="0">
              <a:lnSpc>
                <a:spcPct val="90000"/>
              </a:lnSpc>
              <a:spcBef>
                <a:spcPts val="1600"/>
              </a:spcBef>
              <a:spcAft>
                <a:spcPts val="0"/>
              </a:spcAft>
              <a:buNone/>
            </a:pPr>
            <a:r>
              <a:rPr lang="en-US"/>
              <a:t>A </a:t>
            </a:r>
            <a:r>
              <a:rPr lang="en-US" b="1">
                <a:solidFill>
                  <a:srgbClr val="4C3283"/>
                </a:solidFill>
              </a:rPr>
              <a:t>path</a:t>
            </a:r>
            <a:r>
              <a:rPr lang="en-US"/>
              <a:t> is a sequence of vertices connected by edges</a:t>
            </a:r>
            <a:endParaRPr/>
          </a:p>
          <a:p>
            <a:pPr marL="457200" lvl="0" indent="-368300" algn="l" rtl="0">
              <a:lnSpc>
                <a:spcPct val="90000"/>
              </a:lnSpc>
              <a:spcBef>
                <a:spcPts val="400"/>
              </a:spcBef>
              <a:spcAft>
                <a:spcPts val="0"/>
              </a:spcAft>
              <a:buSzPts val="2200"/>
              <a:buChar char="●"/>
            </a:pPr>
            <a:r>
              <a:rPr lang="en-US" sz="2200"/>
              <a:t>A </a:t>
            </a:r>
            <a:r>
              <a:rPr lang="en-US" sz="2200" b="1">
                <a:solidFill>
                  <a:srgbClr val="4C3283"/>
                </a:solidFill>
              </a:rPr>
              <a:t>simple path </a:t>
            </a:r>
            <a:r>
              <a:rPr lang="en-US" sz="2200"/>
              <a:t>is a path without repeated vertices</a:t>
            </a:r>
            <a:endParaRPr sz="2200"/>
          </a:p>
          <a:p>
            <a:pPr marL="457200" lvl="0" indent="-368300" algn="l" rtl="0">
              <a:lnSpc>
                <a:spcPct val="90000"/>
              </a:lnSpc>
              <a:spcBef>
                <a:spcPts val="0"/>
              </a:spcBef>
              <a:spcAft>
                <a:spcPts val="0"/>
              </a:spcAft>
              <a:buSzPts val="2200"/>
              <a:buChar char="●"/>
            </a:pPr>
            <a:r>
              <a:rPr lang="en-US" sz="2200"/>
              <a:t>A </a:t>
            </a:r>
            <a:r>
              <a:rPr lang="en-US" sz="2200" b="1">
                <a:solidFill>
                  <a:srgbClr val="4C3283"/>
                </a:solidFill>
              </a:rPr>
              <a:t>cycle</a:t>
            </a:r>
            <a:r>
              <a:rPr lang="en-US" sz="2200"/>
              <a:t> is a path whose first and last vertices are the same</a:t>
            </a:r>
            <a:endParaRPr sz="2200"/>
          </a:p>
          <a:p>
            <a:pPr marL="914400" lvl="1" indent="-342900" algn="l" rtl="0">
              <a:lnSpc>
                <a:spcPct val="90000"/>
              </a:lnSpc>
              <a:spcBef>
                <a:spcPts val="0"/>
              </a:spcBef>
              <a:spcAft>
                <a:spcPts val="0"/>
              </a:spcAft>
              <a:buSzPts val="1800"/>
              <a:buChar char="○"/>
            </a:pPr>
            <a:r>
              <a:rPr lang="en-US" sz="1800"/>
              <a:t>A graph with a cycle is </a:t>
            </a:r>
            <a:r>
              <a:rPr lang="en-US" sz="1800" b="1">
                <a:solidFill>
                  <a:srgbClr val="4C3283"/>
                </a:solidFill>
              </a:rPr>
              <a:t>cyclic</a:t>
            </a:r>
            <a:endParaRPr sz="1800"/>
          </a:p>
        </p:txBody>
      </p:sp>
      <p:sp>
        <p:nvSpPr>
          <p:cNvPr id="283" name="Google Shape;283;p25"/>
          <p:cNvSpPr/>
          <p:nvPr/>
        </p:nvSpPr>
        <p:spPr>
          <a:xfrm>
            <a:off x="9792884" y="2776973"/>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a</a:t>
            </a:r>
            <a:endParaRPr sz="1600" b="1">
              <a:solidFill>
                <a:schemeClr val="dk1"/>
              </a:solidFill>
              <a:latin typeface="Consolas"/>
              <a:ea typeface="Consolas"/>
              <a:cs typeface="Consolas"/>
              <a:sym typeface="Consolas"/>
            </a:endParaRPr>
          </a:p>
        </p:txBody>
      </p:sp>
      <p:sp>
        <p:nvSpPr>
          <p:cNvPr id="284" name="Google Shape;284;p25"/>
          <p:cNvSpPr/>
          <p:nvPr/>
        </p:nvSpPr>
        <p:spPr>
          <a:xfrm>
            <a:off x="10359238" y="2258684"/>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b</a:t>
            </a:r>
            <a:endParaRPr sz="1600" b="1">
              <a:solidFill>
                <a:schemeClr val="dk1"/>
              </a:solidFill>
              <a:latin typeface="Consolas"/>
              <a:ea typeface="Consolas"/>
              <a:cs typeface="Consolas"/>
              <a:sym typeface="Consolas"/>
            </a:endParaRPr>
          </a:p>
        </p:txBody>
      </p:sp>
      <p:sp>
        <p:nvSpPr>
          <p:cNvPr id="285" name="Google Shape;285;p25"/>
          <p:cNvSpPr/>
          <p:nvPr/>
        </p:nvSpPr>
        <p:spPr>
          <a:xfrm>
            <a:off x="11004605" y="2580473"/>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c</a:t>
            </a:r>
            <a:endParaRPr sz="1600" b="1">
              <a:solidFill>
                <a:schemeClr val="dk1"/>
              </a:solidFill>
              <a:latin typeface="Consolas"/>
              <a:ea typeface="Consolas"/>
              <a:cs typeface="Consolas"/>
              <a:sym typeface="Consolas"/>
            </a:endParaRPr>
          </a:p>
        </p:txBody>
      </p:sp>
      <p:cxnSp>
        <p:nvCxnSpPr>
          <p:cNvPr id="286" name="Google Shape;286;p25"/>
          <p:cNvCxnSpPr>
            <a:stCxn id="283" idx="7"/>
            <a:endCxn id="284" idx="3"/>
          </p:cNvCxnSpPr>
          <p:nvPr/>
        </p:nvCxnSpPr>
        <p:spPr>
          <a:xfrm rot="10800000" flipH="1">
            <a:off x="10128330" y="2594227"/>
            <a:ext cx="288600" cy="240300"/>
          </a:xfrm>
          <a:prstGeom prst="straightConnector1">
            <a:avLst/>
          </a:prstGeom>
          <a:noFill/>
          <a:ln w="28575" cap="flat" cmpd="sng">
            <a:solidFill>
              <a:srgbClr val="4C3282"/>
            </a:solidFill>
            <a:prstDash val="solid"/>
            <a:round/>
            <a:headEnd type="none" w="sm" len="sm"/>
            <a:tailEnd type="triangle" w="med" len="med"/>
          </a:ln>
        </p:spPr>
      </p:cxnSp>
      <p:cxnSp>
        <p:nvCxnSpPr>
          <p:cNvPr id="287" name="Google Shape;287;p25"/>
          <p:cNvCxnSpPr>
            <a:stCxn id="284" idx="6"/>
            <a:endCxn id="285" idx="1"/>
          </p:cNvCxnSpPr>
          <p:nvPr/>
        </p:nvCxnSpPr>
        <p:spPr>
          <a:xfrm>
            <a:off x="10752238" y="2455184"/>
            <a:ext cx="309900" cy="182700"/>
          </a:xfrm>
          <a:prstGeom prst="straightConnector1">
            <a:avLst/>
          </a:prstGeom>
          <a:noFill/>
          <a:ln w="28575" cap="flat" cmpd="sng">
            <a:solidFill>
              <a:srgbClr val="4C3282"/>
            </a:solidFill>
            <a:prstDash val="solid"/>
            <a:round/>
            <a:headEnd type="none" w="sm" len="sm"/>
            <a:tailEnd type="triangle" w="med" len="med"/>
          </a:ln>
        </p:spPr>
      </p:cxnSp>
      <p:sp>
        <p:nvSpPr>
          <p:cNvPr id="288" name="Google Shape;288;p25"/>
          <p:cNvSpPr/>
          <p:nvPr/>
        </p:nvSpPr>
        <p:spPr>
          <a:xfrm>
            <a:off x="8510092" y="1086876"/>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f</a:t>
            </a:r>
            <a:endParaRPr sz="1600" b="1">
              <a:solidFill>
                <a:schemeClr val="dk1"/>
              </a:solidFill>
              <a:latin typeface="Consolas"/>
              <a:ea typeface="Consolas"/>
              <a:cs typeface="Consolas"/>
              <a:sym typeface="Consolas"/>
            </a:endParaRPr>
          </a:p>
        </p:txBody>
      </p:sp>
      <p:sp>
        <p:nvSpPr>
          <p:cNvPr id="289" name="Google Shape;289;p25"/>
          <p:cNvSpPr/>
          <p:nvPr/>
        </p:nvSpPr>
        <p:spPr>
          <a:xfrm>
            <a:off x="9179880" y="1424926"/>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e</a:t>
            </a:r>
            <a:endParaRPr sz="1600" b="1">
              <a:solidFill>
                <a:schemeClr val="dk1"/>
              </a:solidFill>
              <a:latin typeface="Consolas"/>
              <a:ea typeface="Consolas"/>
              <a:cs typeface="Consolas"/>
              <a:sym typeface="Consolas"/>
            </a:endParaRPr>
          </a:p>
        </p:txBody>
      </p:sp>
      <p:cxnSp>
        <p:nvCxnSpPr>
          <p:cNvPr id="290" name="Google Shape;290;p25"/>
          <p:cNvCxnSpPr>
            <a:stCxn id="288" idx="6"/>
            <a:endCxn id="289" idx="2"/>
          </p:cNvCxnSpPr>
          <p:nvPr/>
        </p:nvCxnSpPr>
        <p:spPr>
          <a:xfrm>
            <a:off x="8903092" y="1283376"/>
            <a:ext cx="276900" cy="338100"/>
          </a:xfrm>
          <a:prstGeom prst="straightConnector1">
            <a:avLst/>
          </a:prstGeom>
          <a:noFill/>
          <a:ln w="28575" cap="flat" cmpd="sng">
            <a:solidFill>
              <a:srgbClr val="4C3282"/>
            </a:solidFill>
            <a:prstDash val="solid"/>
            <a:round/>
            <a:headEnd type="none" w="sm" len="sm"/>
            <a:tailEnd type="none" w="sm" len="sm"/>
          </a:ln>
        </p:spPr>
      </p:cxnSp>
      <p:sp>
        <p:nvSpPr>
          <p:cNvPr id="291" name="Google Shape;291;p25"/>
          <p:cNvSpPr/>
          <p:nvPr/>
        </p:nvSpPr>
        <p:spPr>
          <a:xfrm>
            <a:off x="9894186" y="1086876"/>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g</a:t>
            </a:r>
            <a:endParaRPr sz="1600" b="1">
              <a:solidFill>
                <a:schemeClr val="dk1"/>
              </a:solidFill>
              <a:latin typeface="Consolas"/>
              <a:ea typeface="Consolas"/>
              <a:cs typeface="Consolas"/>
              <a:sym typeface="Consolas"/>
            </a:endParaRPr>
          </a:p>
        </p:txBody>
      </p:sp>
      <p:cxnSp>
        <p:nvCxnSpPr>
          <p:cNvPr id="292" name="Google Shape;292;p25"/>
          <p:cNvCxnSpPr>
            <a:stCxn id="289" idx="6"/>
            <a:endCxn id="291" idx="3"/>
          </p:cNvCxnSpPr>
          <p:nvPr/>
        </p:nvCxnSpPr>
        <p:spPr>
          <a:xfrm rot="10800000" flipH="1">
            <a:off x="9572880" y="1422226"/>
            <a:ext cx="378900" cy="199200"/>
          </a:xfrm>
          <a:prstGeom prst="straightConnector1">
            <a:avLst/>
          </a:prstGeom>
          <a:noFill/>
          <a:ln w="28575" cap="flat" cmpd="sng">
            <a:solidFill>
              <a:srgbClr val="4C3282"/>
            </a:solidFill>
            <a:prstDash val="solid"/>
            <a:round/>
            <a:headEnd type="none" w="sm" len="sm"/>
            <a:tailEnd type="none" w="sm" len="sm"/>
          </a:ln>
        </p:spPr>
      </p:cxnSp>
      <p:sp>
        <p:nvSpPr>
          <p:cNvPr id="293" name="Google Shape;293;p25"/>
          <p:cNvSpPr/>
          <p:nvPr/>
        </p:nvSpPr>
        <p:spPr>
          <a:xfrm>
            <a:off x="11301416" y="1865684"/>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d</a:t>
            </a:r>
            <a:endParaRPr sz="1600" b="1">
              <a:solidFill>
                <a:schemeClr val="dk1"/>
              </a:solidFill>
              <a:latin typeface="Consolas"/>
              <a:ea typeface="Consolas"/>
              <a:cs typeface="Consolas"/>
              <a:sym typeface="Consolas"/>
            </a:endParaRPr>
          </a:p>
        </p:txBody>
      </p:sp>
      <p:sp>
        <p:nvSpPr>
          <p:cNvPr id="294" name="Google Shape;294;p25"/>
          <p:cNvSpPr/>
          <p:nvPr/>
        </p:nvSpPr>
        <p:spPr>
          <a:xfrm>
            <a:off x="9202139" y="843390"/>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j</a:t>
            </a:r>
            <a:endParaRPr sz="1600" b="1">
              <a:solidFill>
                <a:schemeClr val="dk1"/>
              </a:solidFill>
              <a:latin typeface="Consolas"/>
              <a:ea typeface="Consolas"/>
              <a:cs typeface="Consolas"/>
              <a:sym typeface="Consolas"/>
            </a:endParaRPr>
          </a:p>
        </p:txBody>
      </p:sp>
      <p:sp>
        <p:nvSpPr>
          <p:cNvPr id="295" name="Google Shape;295;p25"/>
          <p:cNvSpPr/>
          <p:nvPr/>
        </p:nvSpPr>
        <p:spPr>
          <a:xfrm>
            <a:off x="10239346" y="5406766"/>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p</a:t>
            </a:r>
            <a:endParaRPr sz="1600" b="1">
              <a:solidFill>
                <a:schemeClr val="dk1"/>
              </a:solidFill>
              <a:latin typeface="Consolas"/>
              <a:ea typeface="Consolas"/>
              <a:cs typeface="Consolas"/>
              <a:sym typeface="Consolas"/>
            </a:endParaRPr>
          </a:p>
        </p:txBody>
      </p:sp>
      <p:sp>
        <p:nvSpPr>
          <p:cNvPr id="296" name="Google Shape;296;p25"/>
          <p:cNvSpPr/>
          <p:nvPr/>
        </p:nvSpPr>
        <p:spPr>
          <a:xfrm>
            <a:off x="10636438" y="6014515"/>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m</a:t>
            </a:r>
            <a:endParaRPr sz="1600" b="1">
              <a:solidFill>
                <a:schemeClr val="dk1"/>
              </a:solidFill>
              <a:latin typeface="Consolas"/>
              <a:ea typeface="Consolas"/>
              <a:cs typeface="Consolas"/>
              <a:sym typeface="Consolas"/>
            </a:endParaRPr>
          </a:p>
        </p:txBody>
      </p:sp>
      <p:cxnSp>
        <p:nvCxnSpPr>
          <p:cNvPr id="297" name="Google Shape;297;p25"/>
          <p:cNvCxnSpPr>
            <a:stCxn id="295" idx="5"/>
            <a:endCxn id="296" idx="1"/>
          </p:cNvCxnSpPr>
          <p:nvPr/>
        </p:nvCxnSpPr>
        <p:spPr>
          <a:xfrm>
            <a:off x="10574792" y="5742212"/>
            <a:ext cx="119100" cy="330000"/>
          </a:xfrm>
          <a:prstGeom prst="straightConnector1">
            <a:avLst/>
          </a:prstGeom>
          <a:noFill/>
          <a:ln w="28575" cap="flat" cmpd="sng">
            <a:solidFill>
              <a:srgbClr val="4C3282"/>
            </a:solidFill>
            <a:prstDash val="solid"/>
            <a:round/>
            <a:headEnd type="none" w="sm" len="sm"/>
            <a:tailEnd type="triangle" w="med" len="med"/>
          </a:ln>
        </p:spPr>
      </p:cxnSp>
      <p:sp>
        <p:nvSpPr>
          <p:cNvPr id="298" name="Google Shape;298;p25"/>
          <p:cNvSpPr/>
          <p:nvPr/>
        </p:nvSpPr>
        <p:spPr>
          <a:xfrm>
            <a:off x="11350744" y="5676465"/>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n</a:t>
            </a:r>
            <a:endParaRPr sz="1600" b="1">
              <a:solidFill>
                <a:schemeClr val="dk1"/>
              </a:solidFill>
              <a:latin typeface="Consolas"/>
              <a:ea typeface="Consolas"/>
              <a:cs typeface="Consolas"/>
              <a:sym typeface="Consolas"/>
            </a:endParaRPr>
          </a:p>
        </p:txBody>
      </p:sp>
      <p:cxnSp>
        <p:nvCxnSpPr>
          <p:cNvPr id="299" name="Google Shape;299;p25"/>
          <p:cNvCxnSpPr>
            <a:stCxn id="296" idx="6"/>
            <a:endCxn id="298" idx="3"/>
          </p:cNvCxnSpPr>
          <p:nvPr/>
        </p:nvCxnSpPr>
        <p:spPr>
          <a:xfrm rot="10800000" flipH="1">
            <a:off x="11029438" y="6011815"/>
            <a:ext cx="378900" cy="199200"/>
          </a:xfrm>
          <a:prstGeom prst="straightConnector1">
            <a:avLst/>
          </a:prstGeom>
          <a:noFill/>
          <a:ln w="28575" cap="flat" cmpd="sng">
            <a:solidFill>
              <a:srgbClr val="4C3282"/>
            </a:solidFill>
            <a:prstDash val="solid"/>
            <a:round/>
            <a:headEnd type="none" w="sm" len="sm"/>
            <a:tailEnd type="triangle" w="med" len="med"/>
          </a:ln>
        </p:spPr>
      </p:cxnSp>
      <p:sp>
        <p:nvSpPr>
          <p:cNvPr id="300" name="Google Shape;300;p25"/>
          <p:cNvSpPr/>
          <p:nvPr/>
        </p:nvSpPr>
        <p:spPr>
          <a:xfrm>
            <a:off x="10883553" y="5173319"/>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i</a:t>
            </a:r>
            <a:endParaRPr sz="1600" b="1">
              <a:solidFill>
                <a:schemeClr val="dk1"/>
              </a:solidFill>
              <a:latin typeface="Consolas"/>
              <a:ea typeface="Consolas"/>
              <a:cs typeface="Consolas"/>
              <a:sym typeface="Consolas"/>
            </a:endParaRPr>
          </a:p>
        </p:txBody>
      </p:sp>
      <p:sp>
        <p:nvSpPr>
          <p:cNvPr id="301" name="Google Shape;301;p25"/>
          <p:cNvSpPr/>
          <p:nvPr/>
        </p:nvSpPr>
        <p:spPr>
          <a:xfrm>
            <a:off x="9831848" y="6026313"/>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o</a:t>
            </a:r>
            <a:endParaRPr sz="1600" b="1">
              <a:solidFill>
                <a:schemeClr val="dk1"/>
              </a:solidFill>
              <a:latin typeface="Consolas"/>
              <a:ea typeface="Consolas"/>
              <a:cs typeface="Consolas"/>
              <a:sym typeface="Consolas"/>
            </a:endParaRPr>
          </a:p>
        </p:txBody>
      </p:sp>
      <p:cxnSp>
        <p:nvCxnSpPr>
          <p:cNvPr id="302" name="Google Shape;302;p25"/>
          <p:cNvCxnSpPr>
            <a:stCxn id="295" idx="3"/>
            <a:endCxn id="301" idx="7"/>
          </p:cNvCxnSpPr>
          <p:nvPr/>
        </p:nvCxnSpPr>
        <p:spPr>
          <a:xfrm flipH="1">
            <a:off x="10167300" y="5742212"/>
            <a:ext cx="129600" cy="341700"/>
          </a:xfrm>
          <a:prstGeom prst="straightConnector1">
            <a:avLst/>
          </a:prstGeom>
          <a:noFill/>
          <a:ln w="28575" cap="flat" cmpd="sng">
            <a:solidFill>
              <a:srgbClr val="4C3282"/>
            </a:solidFill>
            <a:prstDash val="solid"/>
            <a:round/>
            <a:headEnd type="none" w="sm" len="sm"/>
            <a:tailEnd type="triangle" w="med" len="med"/>
          </a:ln>
        </p:spPr>
      </p:cxnSp>
      <p:cxnSp>
        <p:nvCxnSpPr>
          <p:cNvPr id="303" name="Google Shape;303;p25"/>
          <p:cNvCxnSpPr>
            <a:stCxn id="300" idx="2"/>
            <a:endCxn id="295" idx="7"/>
          </p:cNvCxnSpPr>
          <p:nvPr/>
        </p:nvCxnSpPr>
        <p:spPr>
          <a:xfrm flipH="1">
            <a:off x="10574853" y="5369819"/>
            <a:ext cx="308700" cy="94500"/>
          </a:xfrm>
          <a:prstGeom prst="straightConnector1">
            <a:avLst/>
          </a:prstGeom>
          <a:noFill/>
          <a:ln w="28575" cap="flat" cmpd="sng">
            <a:solidFill>
              <a:srgbClr val="4C3282"/>
            </a:solidFill>
            <a:prstDash val="solid"/>
            <a:round/>
            <a:headEnd type="none" w="sm" len="sm"/>
            <a:tailEnd type="triangle" w="med" len="med"/>
          </a:ln>
        </p:spPr>
      </p:cxnSp>
      <p:cxnSp>
        <p:nvCxnSpPr>
          <p:cNvPr id="304" name="Google Shape;304;p25"/>
          <p:cNvCxnSpPr>
            <a:stCxn id="300" idx="4"/>
            <a:endCxn id="296" idx="7"/>
          </p:cNvCxnSpPr>
          <p:nvPr/>
        </p:nvCxnSpPr>
        <p:spPr>
          <a:xfrm flipH="1">
            <a:off x="10971753" y="5566319"/>
            <a:ext cx="108300" cy="505800"/>
          </a:xfrm>
          <a:prstGeom prst="straightConnector1">
            <a:avLst/>
          </a:prstGeom>
          <a:noFill/>
          <a:ln w="28575" cap="flat" cmpd="sng">
            <a:solidFill>
              <a:srgbClr val="4C3282"/>
            </a:solidFill>
            <a:prstDash val="solid"/>
            <a:round/>
            <a:headEnd type="none" w="sm" len="sm"/>
            <a:tailEnd type="triangle" w="med" len="med"/>
          </a:ln>
        </p:spPr>
      </p:cxnSp>
      <p:sp>
        <p:nvSpPr>
          <p:cNvPr id="305" name="Google Shape;305;p25"/>
          <p:cNvSpPr/>
          <p:nvPr/>
        </p:nvSpPr>
        <p:spPr>
          <a:xfrm>
            <a:off x="8809139" y="4245755"/>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p</a:t>
            </a:r>
            <a:endParaRPr sz="1600" b="1">
              <a:solidFill>
                <a:schemeClr val="dk1"/>
              </a:solidFill>
              <a:latin typeface="Consolas"/>
              <a:ea typeface="Consolas"/>
              <a:cs typeface="Consolas"/>
              <a:sym typeface="Consolas"/>
            </a:endParaRPr>
          </a:p>
        </p:txBody>
      </p:sp>
      <p:sp>
        <p:nvSpPr>
          <p:cNvPr id="306" name="Google Shape;306;p25"/>
          <p:cNvSpPr/>
          <p:nvPr/>
        </p:nvSpPr>
        <p:spPr>
          <a:xfrm>
            <a:off x="9206231" y="4853504"/>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m</a:t>
            </a:r>
            <a:endParaRPr sz="1600" b="1">
              <a:solidFill>
                <a:schemeClr val="dk1"/>
              </a:solidFill>
              <a:latin typeface="Consolas"/>
              <a:ea typeface="Consolas"/>
              <a:cs typeface="Consolas"/>
              <a:sym typeface="Consolas"/>
            </a:endParaRPr>
          </a:p>
        </p:txBody>
      </p:sp>
      <p:cxnSp>
        <p:nvCxnSpPr>
          <p:cNvPr id="307" name="Google Shape;307;p25"/>
          <p:cNvCxnSpPr>
            <a:stCxn id="305" idx="5"/>
            <a:endCxn id="306" idx="1"/>
          </p:cNvCxnSpPr>
          <p:nvPr/>
        </p:nvCxnSpPr>
        <p:spPr>
          <a:xfrm>
            <a:off x="9144585" y="4581201"/>
            <a:ext cx="119100" cy="330000"/>
          </a:xfrm>
          <a:prstGeom prst="straightConnector1">
            <a:avLst/>
          </a:prstGeom>
          <a:noFill/>
          <a:ln w="28575" cap="flat" cmpd="sng">
            <a:solidFill>
              <a:srgbClr val="4C3282"/>
            </a:solidFill>
            <a:prstDash val="solid"/>
            <a:round/>
            <a:headEnd type="none" w="sm" len="sm"/>
            <a:tailEnd type="none" w="sm" len="sm"/>
          </a:ln>
        </p:spPr>
      </p:cxnSp>
      <p:sp>
        <p:nvSpPr>
          <p:cNvPr id="308" name="Google Shape;308;p25"/>
          <p:cNvSpPr/>
          <p:nvPr/>
        </p:nvSpPr>
        <p:spPr>
          <a:xfrm>
            <a:off x="9920537" y="4515454"/>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n</a:t>
            </a:r>
            <a:endParaRPr sz="1600" b="1">
              <a:solidFill>
                <a:schemeClr val="dk1"/>
              </a:solidFill>
              <a:latin typeface="Consolas"/>
              <a:ea typeface="Consolas"/>
              <a:cs typeface="Consolas"/>
              <a:sym typeface="Consolas"/>
            </a:endParaRPr>
          </a:p>
        </p:txBody>
      </p:sp>
      <p:cxnSp>
        <p:nvCxnSpPr>
          <p:cNvPr id="309" name="Google Shape;309;p25"/>
          <p:cNvCxnSpPr>
            <a:stCxn id="306" idx="6"/>
            <a:endCxn id="308" idx="3"/>
          </p:cNvCxnSpPr>
          <p:nvPr/>
        </p:nvCxnSpPr>
        <p:spPr>
          <a:xfrm rot="10800000" flipH="1">
            <a:off x="9599231" y="4850804"/>
            <a:ext cx="378900" cy="199200"/>
          </a:xfrm>
          <a:prstGeom prst="straightConnector1">
            <a:avLst/>
          </a:prstGeom>
          <a:noFill/>
          <a:ln w="28575" cap="flat" cmpd="sng">
            <a:solidFill>
              <a:srgbClr val="4C3282"/>
            </a:solidFill>
            <a:prstDash val="solid"/>
            <a:round/>
            <a:headEnd type="none" w="sm" len="sm"/>
            <a:tailEnd type="none" w="sm" len="sm"/>
          </a:ln>
        </p:spPr>
      </p:cxnSp>
      <p:sp>
        <p:nvSpPr>
          <p:cNvPr id="310" name="Google Shape;310;p25"/>
          <p:cNvSpPr/>
          <p:nvPr/>
        </p:nvSpPr>
        <p:spPr>
          <a:xfrm>
            <a:off x="9453346" y="4012308"/>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i</a:t>
            </a:r>
            <a:endParaRPr sz="1600" b="1">
              <a:solidFill>
                <a:schemeClr val="dk1"/>
              </a:solidFill>
              <a:latin typeface="Consolas"/>
              <a:ea typeface="Consolas"/>
              <a:cs typeface="Consolas"/>
              <a:sym typeface="Consolas"/>
            </a:endParaRPr>
          </a:p>
        </p:txBody>
      </p:sp>
      <p:sp>
        <p:nvSpPr>
          <p:cNvPr id="311" name="Google Shape;311;p25"/>
          <p:cNvSpPr/>
          <p:nvPr/>
        </p:nvSpPr>
        <p:spPr>
          <a:xfrm>
            <a:off x="8401641" y="4865302"/>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o</a:t>
            </a:r>
            <a:endParaRPr sz="1600" b="1">
              <a:solidFill>
                <a:schemeClr val="dk1"/>
              </a:solidFill>
              <a:latin typeface="Consolas"/>
              <a:ea typeface="Consolas"/>
              <a:cs typeface="Consolas"/>
              <a:sym typeface="Consolas"/>
            </a:endParaRPr>
          </a:p>
        </p:txBody>
      </p:sp>
      <p:cxnSp>
        <p:nvCxnSpPr>
          <p:cNvPr id="312" name="Google Shape;312;p25"/>
          <p:cNvCxnSpPr>
            <a:stCxn id="305" idx="3"/>
            <a:endCxn id="311" idx="7"/>
          </p:cNvCxnSpPr>
          <p:nvPr/>
        </p:nvCxnSpPr>
        <p:spPr>
          <a:xfrm flipH="1">
            <a:off x="8737093" y="4581201"/>
            <a:ext cx="129600" cy="341700"/>
          </a:xfrm>
          <a:prstGeom prst="straightConnector1">
            <a:avLst/>
          </a:prstGeom>
          <a:noFill/>
          <a:ln w="28575" cap="flat" cmpd="sng">
            <a:solidFill>
              <a:srgbClr val="4C3282"/>
            </a:solidFill>
            <a:prstDash val="solid"/>
            <a:round/>
            <a:headEnd type="none" w="sm" len="sm"/>
            <a:tailEnd type="none" w="sm" len="sm"/>
          </a:ln>
        </p:spPr>
      </p:cxnSp>
      <p:cxnSp>
        <p:nvCxnSpPr>
          <p:cNvPr id="313" name="Google Shape;313;p25"/>
          <p:cNvCxnSpPr>
            <a:stCxn id="310" idx="2"/>
            <a:endCxn id="305" idx="7"/>
          </p:cNvCxnSpPr>
          <p:nvPr/>
        </p:nvCxnSpPr>
        <p:spPr>
          <a:xfrm flipH="1">
            <a:off x="9144646" y="4208808"/>
            <a:ext cx="308700" cy="94500"/>
          </a:xfrm>
          <a:prstGeom prst="straightConnector1">
            <a:avLst/>
          </a:prstGeom>
          <a:noFill/>
          <a:ln w="28575" cap="flat" cmpd="sng">
            <a:solidFill>
              <a:srgbClr val="4C3282"/>
            </a:solidFill>
            <a:prstDash val="solid"/>
            <a:round/>
            <a:headEnd type="none" w="sm" len="sm"/>
            <a:tailEnd type="none" w="sm" len="sm"/>
          </a:ln>
        </p:spPr>
      </p:cxnSp>
      <p:cxnSp>
        <p:nvCxnSpPr>
          <p:cNvPr id="314" name="Google Shape;314;p25"/>
          <p:cNvCxnSpPr>
            <a:stCxn id="310" idx="4"/>
            <a:endCxn id="306" idx="7"/>
          </p:cNvCxnSpPr>
          <p:nvPr/>
        </p:nvCxnSpPr>
        <p:spPr>
          <a:xfrm flipH="1">
            <a:off x="9541546" y="4405308"/>
            <a:ext cx="108300" cy="505800"/>
          </a:xfrm>
          <a:prstGeom prst="straightConnector1">
            <a:avLst/>
          </a:prstGeom>
          <a:noFill/>
          <a:ln w="28575" cap="flat" cmpd="sng">
            <a:solidFill>
              <a:srgbClr val="4C3282"/>
            </a:solidFill>
            <a:prstDash val="solid"/>
            <a:round/>
            <a:headEnd type="none" w="sm" len="sm"/>
            <a:tailEnd type="none" w="sm" len="sm"/>
          </a:ln>
        </p:spPr>
      </p:cxnSp>
      <p:sp>
        <p:nvSpPr>
          <p:cNvPr id="315" name="Google Shape;315;p25"/>
          <p:cNvSpPr txBox="1"/>
          <p:nvPr/>
        </p:nvSpPr>
        <p:spPr>
          <a:xfrm>
            <a:off x="9782850" y="1669175"/>
            <a:ext cx="13086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Quattrocento Sans"/>
                <a:ea typeface="Quattrocento Sans"/>
                <a:cs typeface="Quattrocento Sans"/>
                <a:sym typeface="Quattrocento Sans"/>
              </a:rPr>
              <a:t>not connected</a:t>
            </a:r>
            <a:endParaRPr>
              <a:latin typeface="Quattrocento Sans"/>
              <a:ea typeface="Quattrocento Sans"/>
              <a:cs typeface="Quattrocento Sans"/>
              <a:sym typeface="Quattrocento Sans"/>
            </a:endParaRPr>
          </a:p>
        </p:txBody>
      </p:sp>
      <p:sp>
        <p:nvSpPr>
          <p:cNvPr id="316" name="Google Shape;316;p25"/>
          <p:cNvSpPr txBox="1"/>
          <p:nvPr/>
        </p:nvSpPr>
        <p:spPr>
          <a:xfrm>
            <a:off x="10584200" y="4551950"/>
            <a:ext cx="11103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Quattrocento Sans"/>
                <a:ea typeface="Quattrocento Sans"/>
                <a:cs typeface="Quattrocento Sans"/>
                <a:sym typeface="Quattrocento Sans"/>
              </a:rPr>
              <a:t>connected</a:t>
            </a:r>
            <a:endParaRPr>
              <a:latin typeface="Quattrocento Sans"/>
              <a:ea typeface="Quattrocento Sans"/>
              <a:cs typeface="Quattrocento Sans"/>
              <a:sym typeface="Quattrocento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50"/>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Example</a:t>
            </a:r>
            <a:endParaRPr/>
          </a:p>
        </p:txBody>
      </p:sp>
      <p:sp>
        <p:nvSpPr>
          <p:cNvPr id="1208" name="Google Shape;1208;p50"/>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60</a:t>
            </a:fld>
            <a:endParaRPr sz="675" b="1" i="0" u="none" strike="noStrike" cap="none">
              <a:solidFill>
                <a:srgbClr val="4B2A85"/>
              </a:solidFill>
              <a:latin typeface="Calibri"/>
              <a:ea typeface="Calibri"/>
              <a:cs typeface="Calibri"/>
              <a:sym typeface="Calibri"/>
            </a:endParaRPr>
          </a:p>
        </p:txBody>
      </p:sp>
      <p:graphicFrame>
        <p:nvGraphicFramePr>
          <p:cNvPr id="1209" name="Google Shape;1209;p50"/>
          <p:cNvGraphicFramePr/>
          <p:nvPr/>
        </p:nvGraphicFramePr>
        <p:xfrm>
          <a:off x="6316888" y="3054960"/>
          <a:ext cx="3000000" cy="300000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10</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sngStrike">
                          <a:solidFill>
                            <a:srgbClr val="0C0C0C"/>
                          </a:solidFill>
                          <a:latin typeface="Quattrocento Sans"/>
                          <a:ea typeface="Quattrocento Sans"/>
                          <a:cs typeface="Quattrocento Sans"/>
                          <a:sym typeface="Quattrocento Sans"/>
                        </a:rPr>
                        <a:t>S</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12</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sngStrike">
                          <a:solidFill>
                            <a:srgbClr val="0C0C0C"/>
                          </a:solidFill>
                          <a:latin typeface="Quattrocento Sans"/>
                          <a:ea typeface="Quattrocento Sans"/>
                          <a:cs typeface="Quattrocento Sans"/>
                          <a:sym typeface="Quattrocento Sans"/>
                        </a:rPr>
                        <a:t>A</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210" name="Google Shape;1210;p50"/>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211" name="Google Shape;1211;p50"/>
          <p:cNvGrpSpPr/>
          <p:nvPr/>
        </p:nvGrpSpPr>
        <p:grpSpPr>
          <a:xfrm>
            <a:off x="1701172" y="1426150"/>
            <a:ext cx="4030525" cy="2771784"/>
            <a:chOff x="-2863816" y="1556556"/>
            <a:chExt cx="3022969" cy="2078890"/>
          </a:xfrm>
        </p:grpSpPr>
        <p:sp>
          <p:nvSpPr>
            <p:cNvPr id="1212" name="Google Shape;1212;p50"/>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213" name="Google Shape;1213;p50"/>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214" name="Google Shape;1214;p50"/>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215" name="Google Shape;1215;p50"/>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216" name="Google Shape;1216;p50"/>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217" name="Google Shape;1217;p50"/>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218" name="Google Shape;1218;p50"/>
            <p:cNvCxnSpPr>
              <a:stCxn id="1212" idx="3"/>
              <a:endCxn id="1214"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1219" name="Google Shape;1219;p50"/>
            <p:cNvCxnSpPr>
              <a:stCxn id="1214" idx="5"/>
              <a:endCxn id="1215"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1220" name="Google Shape;1220;p50"/>
            <p:cNvCxnSpPr>
              <a:stCxn id="1212" idx="7"/>
              <a:endCxn id="1213"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1221" name="Google Shape;1221;p50"/>
            <p:cNvCxnSpPr>
              <a:endCxn id="1213"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222" name="Google Shape;1222;p50"/>
            <p:cNvCxnSpPr>
              <a:stCxn id="1217" idx="7"/>
              <a:endCxn id="1216"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1223" name="Google Shape;1223;p50"/>
            <p:cNvCxnSpPr>
              <a:stCxn id="1213" idx="5"/>
              <a:endCxn id="1217"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1224" name="Google Shape;1224;p50"/>
            <p:cNvCxnSpPr>
              <a:stCxn id="1215" idx="0"/>
              <a:endCxn id="1213" idx="4"/>
            </p:cNvCxnSpPr>
            <p:nvPr/>
          </p:nvCxnSpPr>
          <p:spPr>
            <a:xfrm rot="10800000" flipH="1">
              <a:off x="-1518984" y="2035246"/>
              <a:ext cx="342900" cy="1314300"/>
            </a:xfrm>
            <a:prstGeom prst="straightConnector1">
              <a:avLst/>
            </a:prstGeom>
            <a:noFill/>
            <a:ln w="19050" cap="flat" cmpd="sng">
              <a:solidFill>
                <a:srgbClr val="FF0000"/>
              </a:solidFill>
              <a:prstDash val="solid"/>
              <a:round/>
              <a:headEnd type="none" w="med" len="med"/>
              <a:tailEnd type="triangle" w="med" len="med"/>
            </a:ln>
          </p:spPr>
        </p:cxnSp>
        <p:cxnSp>
          <p:nvCxnSpPr>
            <p:cNvPr id="1225" name="Google Shape;1225;p50"/>
            <p:cNvCxnSpPr>
              <a:stCxn id="1215" idx="6"/>
              <a:endCxn id="1217" idx="3"/>
            </p:cNvCxnSpPr>
            <p:nvPr/>
          </p:nvCxnSpPr>
          <p:spPr>
            <a:xfrm rot="10800000" flipH="1">
              <a:off x="-1376034" y="3364996"/>
              <a:ext cx="841800" cy="127500"/>
            </a:xfrm>
            <a:prstGeom prst="straightConnector1">
              <a:avLst/>
            </a:prstGeom>
            <a:noFill/>
            <a:ln w="19050" cap="flat" cmpd="sng">
              <a:solidFill>
                <a:srgbClr val="FF0000"/>
              </a:solidFill>
              <a:prstDash val="solid"/>
              <a:round/>
              <a:headEnd type="none" w="med" len="med"/>
              <a:tailEnd type="triangle" w="med" len="med"/>
            </a:ln>
          </p:spPr>
        </p:cxnSp>
        <p:sp>
          <p:nvSpPr>
            <p:cNvPr id="1226" name="Google Shape;1226;p50"/>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227" name="Google Shape;1227;p50"/>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28" name="Google Shape;1228;p50"/>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229" name="Google Shape;1229;p50"/>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230" name="Google Shape;1230;p50"/>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31" name="Google Shape;1231;p50"/>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32" name="Google Shape;1232;p50"/>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233" name="Google Shape;1233;p50"/>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234" name="Google Shape;1234;p50"/>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235" name="Google Shape;1235;p50"/>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236" name="Google Shape;1236;p50"/>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1237" name="Google Shape;1237;p50"/>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238" name="Google Shape;1238;p50"/>
            <p:cNvSpPr txBox="1"/>
            <p:nvPr/>
          </p:nvSpPr>
          <p:spPr>
            <a:xfrm>
              <a:off x="-576105" y="2880302"/>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1239" name="Google Shape;1239;p50"/>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240" name="Google Shape;1240;p50"/>
          <p:cNvSpPr txBox="1"/>
          <p:nvPr/>
        </p:nvSpPr>
        <p:spPr>
          <a:xfrm>
            <a:off x="6240700" y="2419925"/>
            <a:ext cx="56847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Quattrocento Sans"/>
                <a:ea typeface="Quattrocento Sans"/>
                <a:cs typeface="Quattrocento Sans"/>
                <a:sym typeface="Quattrocento Sans"/>
              </a:rPr>
              <a:t>Iteration 2 - re-examining outgoing edges, can we improve the distance to any given Vertex?</a:t>
            </a:r>
            <a:endParaRPr sz="1700" b="1">
              <a:latin typeface="Quattrocento Sans"/>
              <a:ea typeface="Quattrocento Sans"/>
              <a:cs typeface="Quattrocento Sans"/>
              <a:sym typeface="Quattrocento Sans"/>
            </a:endParaRPr>
          </a:p>
        </p:txBody>
      </p:sp>
      <p:sp>
        <p:nvSpPr>
          <p:cNvPr id="1241" name="Google Shape;1241;p50"/>
          <p:cNvSpPr txBox="1"/>
          <p:nvPr/>
        </p:nvSpPr>
        <p:spPr>
          <a:xfrm>
            <a:off x="7992575" y="380696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5</a:t>
            </a:r>
            <a:endParaRPr sz="1600" b="1">
              <a:latin typeface="Quattrocento Sans"/>
              <a:ea typeface="Quattrocento Sans"/>
              <a:cs typeface="Quattrocento Sans"/>
              <a:sym typeface="Quattrocento Sans"/>
            </a:endParaRPr>
          </a:p>
        </p:txBody>
      </p:sp>
      <p:sp>
        <p:nvSpPr>
          <p:cNvPr id="1242" name="Google Shape;1242;p50"/>
          <p:cNvSpPr txBox="1"/>
          <p:nvPr/>
        </p:nvSpPr>
        <p:spPr>
          <a:xfrm>
            <a:off x="9081700" y="380696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D</a:t>
            </a:r>
            <a:endParaRPr sz="1600" b="1">
              <a:latin typeface="Quattrocento Sans"/>
              <a:ea typeface="Quattrocento Sans"/>
              <a:cs typeface="Quattrocento Sans"/>
              <a:sym typeface="Quattrocento Sans"/>
            </a:endParaRPr>
          </a:p>
        </p:txBody>
      </p:sp>
      <p:sp>
        <p:nvSpPr>
          <p:cNvPr id="1243" name="Google Shape;1243;p50"/>
          <p:cNvSpPr txBox="1"/>
          <p:nvPr/>
        </p:nvSpPr>
        <p:spPr>
          <a:xfrm>
            <a:off x="7992575" y="453114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8</a:t>
            </a:r>
            <a:endParaRPr sz="1600" b="1">
              <a:latin typeface="Quattrocento Sans"/>
              <a:ea typeface="Quattrocento Sans"/>
              <a:cs typeface="Quattrocento Sans"/>
              <a:sym typeface="Quattrocento Sans"/>
            </a:endParaRPr>
          </a:p>
        </p:txBody>
      </p:sp>
      <p:sp>
        <p:nvSpPr>
          <p:cNvPr id="1244" name="Google Shape;1244;p50"/>
          <p:cNvSpPr txBox="1"/>
          <p:nvPr/>
        </p:nvSpPr>
        <p:spPr>
          <a:xfrm>
            <a:off x="9081700" y="453114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D</a:t>
            </a:r>
            <a:endParaRPr sz="1600" b="1">
              <a:latin typeface="Quattrocento Sans"/>
              <a:ea typeface="Quattrocento Sans"/>
              <a:cs typeface="Quattrocento Sans"/>
              <a:sym typeface="Quattrocento Sans"/>
            </a:endParaRPr>
          </a:p>
        </p:txBody>
      </p:sp>
      <p:sp>
        <p:nvSpPr>
          <p:cNvPr id="1245" name="Google Shape;1245;p50"/>
          <p:cNvSpPr txBox="1"/>
          <p:nvPr/>
        </p:nvSpPr>
        <p:spPr>
          <a:xfrm>
            <a:off x="9492375" y="3881450"/>
            <a:ext cx="2370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 Because a distance to D is known by the time we process D we can include D’s outgoing edges for consideration</a:t>
            </a:r>
            <a:endParaRPr>
              <a:latin typeface="Quattrocento Sans"/>
              <a:ea typeface="Quattrocento Sans"/>
              <a:cs typeface="Quattrocento Sans"/>
              <a:sym typeface="Quattrocento Sans"/>
            </a:endParaRPr>
          </a:p>
        </p:txBody>
      </p:sp>
      <p:sp>
        <p:nvSpPr>
          <p:cNvPr id="1246" name="Google Shape;1246;p50"/>
          <p:cNvSpPr txBox="1"/>
          <p:nvPr/>
        </p:nvSpPr>
        <p:spPr>
          <a:xfrm>
            <a:off x="1134925" y="6402775"/>
            <a:ext cx="365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3"/>
              </a:rPr>
              <a:t>Example Walk Through Video (5min)</a:t>
            </a:r>
            <a:r>
              <a:rPr lang="en-US"/>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51"/>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Example</a:t>
            </a:r>
            <a:endParaRPr/>
          </a:p>
        </p:txBody>
      </p:sp>
      <p:sp>
        <p:nvSpPr>
          <p:cNvPr id="1253" name="Google Shape;1253;p51"/>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61</a:t>
            </a:fld>
            <a:endParaRPr sz="675" b="1" i="0" u="none" strike="noStrike" cap="none">
              <a:solidFill>
                <a:srgbClr val="4B2A85"/>
              </a:solidFill>
              <a:latin typeface="Calibri"/>
              <a:ea typeface="Calibri"/>
              <a:cs typeface="Calibri"/>
              <a:sym typeface="Calibri"/>
            </a:endParaRPr>
          </a:p>
        </p:txBody>
      </p:sp>
      <p:graphicFrame>
        <p:nvGraphicFramePr>
          <p:cNvPr id="1254" name="Google Shape;1254;p51"/>
          <p:cNvGraphicFramePr/>
          <p:nvPr/>
        </p:nvGraphicFramePr>
        <p:xfrm>
          <a:off x="6316888" y="3054960"/>
          <a:ext cx="3000000" cy="300000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5</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10</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8</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255" name="Google Shape;1255;p51"/>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256" name="Google Shape;1256;p51"/>
          <p:cNvGrpSpPr/>
          <p:nvPr/>
        </p:nvGrpSpPr>
        <p:grpSpPr>
          <a:xfrm>
            <a:off x="1701172" y="1426150"/>
            <a:ext cx="4030525" cy="2771784"/>
            <a:chOff x="-2863816" y="1556556"/>
            <a:chExt cx="3022969" cy="2078890"/>
          </a:xfrm>
        </p:grpSpPr>
        <p:sp>
          <p:nvSpPr>
            <p:cNvPr id="1257" name="Google Shape;1257;p51"/>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258" name="Google Shape;1258;p51"/>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259" name="Google Shape;1259;p51"/>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260" name="Google Shape;1260;p51"/>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261" name="Google Shape;1261;p51"/>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262" name="Google Shape;1262;p51"/>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263" name="Google Shape;1263;p51"/>
            <p:cNvCxnSpPr>
              <a:stCxn id="1257" idx="3"/>
              <a:endCxn id="1259"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1264" name="Google Shape;1264;p51"/>
            <p:cNvCxnSpPr>
              <a:stCxn id="1259" idx="5"/>
              <a:endCxn id="1260"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1265" name="Google Shape;1265;p51"/>
            <p:cNvCxnSpPr>
              <a:stCxn id="1257" idx="7"/>
              <a:endCxn id="1258"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1266" name="Google Shape;1266;p51"/>
            <p:cNvCxnSpPr>
              <a:endCxn id="1258"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267" name="Google Shape;1267;p51"/>
            <p:cNvCxnSpPr>
              <a:stCxn id="1262" idx="7"/>
              <a:endCxn id="1261"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1268" name="Google Shape;1268;p51"/>
            <p:cNvCxnSpPr>
              <a:stCxn id="1258" idx="5"/>
              <a:endCxn id="1262"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1269" name="Google Shape;1269;p51"/>
            <p:cNvCxnSpPr>
              <a:stCxn id="1260" idx="0"/>
              <a:endCxn id="1258" idx="4"/>
            </p:cNvCxnSpPr>
            <p:nvPr/>
          </p:nvCxnSpPr>
          <p:spPr>
            <a:xfrm rot="10800000" flipH="1">
              <a:off x="-1518984" y="2035246"/>
              <a:ext cx="342900" cy="1314300"/>
            </a:xfrm>
            <a:prstGeom prst="straightConnector1">
              <a:avLst/>
            </a:prstGeom>
            <a:noFill/>
            <a:ln w="19050" cap="flat" cmpd="sng">
              <a:solidFill>
                <a:srgbClr val="FF0000"/>
              </a:solidFill>
              <a:prstDash val="solid"/>
              <a:round/>
              <a:headEnd type="none" w="med" len="med"/>
              <a:tailEnd type="triangle" w="med" len="med"/>
            </a:ln>
          </p:spPr>
        </p:cxnSp>
        <p:cxnSp>
          <p:nvCxnSpPr>
            <p:cNvPr id="1270" name="Google Shape;1270;p51"/>
            <p:cNvCxnSpPr>
              <a:stCxn id="1260" idx="6"/>
              <a:endCxn id="1262" idx="3"/>
            </p:cNvCxnSpPr>
            <p:nvPr/>
          </p:nvCxnSpPr>
          <p:spPr>
            <a:xfrm rot="10800000" flipH="1">
              <a:off x="-1376034" y="3364996"/>
              <a:ext cx="841800" cy="127500"/>
            </a:xfrm>
            <a:prstGeom prst="straightConnector1">
              <a:avLst/>
            </a:prstGeom>
            <a:noFill/>
            <a:ln w="19050" cap="flat" cmpd="sng">
              <a:solidFill>
                <a:srgbClr val="FF0000"/>
              </a:solidFill>
              <a:prstDash val="solid"/>
              <a:round/>
              <a:headEnd type="none" w="med" len="med"/>
              <a:tailEnd type="triangle" w="med" len="med"/>
            </a:ln>
          </p:spPr>
        </p:cxnSp>
        <p:sp>
          <p:nvSpPr>
            <p:cNvPr id="1271" name="Google Shape;1271;p51"/>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272" name="Google Shape;1272;p51"/>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73" name="Google Shape;1273;p51"/>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274" name="Google Shape;1274;p51"/>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275" name="Google Shape;1275;p51"/>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76" name="Google Shape;1276;p51"/>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77" name="Google Shape;1277;p51"/>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278" name="Google Shape;1278;p51"/>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279" name="Google Shape;1279;p51"/>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280" name="Google Shape;1280;p51"/>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281" name="Google Shape;1281;p51"/>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1282" name="Google Shape;1282;p51"/>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283" name="Google Shape;1283;p51"/>
            <p:cNvSpPr txBox="1"/>
            <p:nvPr/>
          </p:nvSpPr>
          <p:spPr>
            <a:xfrm>
              <a:off x="-576105" y="2880302"/>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1284" name="Google Shape;1284;p51"/>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285" name="Google Shape;1285;p51"/>
          <p:cNvSpPr txBox="1"/>
          <p:nvPr/>
        </p:nvSpPr>
        <p:spPr>
          <a:xfrm>
            <a:off x="6240700" y="2419925"/>
            <a:ext cx="5684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Quattrocento Sans"/>
                <a:ea typeface="Quattrocento Sans"/>
                <a:cs typeface="Quattrocento Sans"/>
                <a:sym typeface="Quattrocento Sans"/>
              </a:rPr>
              <a:t>Iteration 3 - repeat!</a:t>
            </a:r>
            <a:endParaRPr sz="1700" b="1">
              <a:latin typeface="Quattrocento Sans"/>
              <a:ea typeface="Quattrocento Sans"/>
              <a:cs typeface="Quattrocento Sans"/>
              <a:sym typeface="Quattrocento Sans"/>
            </a:endParaRPr>
          </a:p>
        </p:txBody>
      </p:sp>
      <p:sp>
        <p:nvSpPr>
          <p:cNvPr id="1286" name="Google Shape;1286;p51"/>
          <p:cNvSpPr txBox="1"/>
          <p:nvPr/>
        </p:nvSpPr>
        <p:spPr>
          <a:xfrm>
            <a:off x="7992575" y="453114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7</a:t>
            </a:r>
            <a:endParaRPr sz="1600" b="1">
              <a:latin typeface="Quattrocento Sans"/>
              <a:ea typeface="Quattrocento Sans"/>
              <a:cs typeface="Quattrocento Sans"/>
              <a:sym typeface="Quattrocento Sans"/>
            </a:endParaRPr>
          </a:p>
        </p:txBody>
      </p:sp>
      <p:sp>
        <p:nvSpPr>
          <p:cNvPr id="1287" name="Google Shape;1287;p51"/>
          <p:cNvSpPr txBox="1"/>
          <p:nvPr/>
        </p:nvSpPr>
        <p:spPr>
          <a:xfrm>
            <a:off x="9455050" y="4590950"/>
            <a:ext cx="2736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 With a shortened distance to A from iteration 2 we can improve the distance to C</a:t>
            </a:r>
            <a:endParaRPr>
              <a:latin typeface="Quattrocento Sans"/>
              <a:ea typeface="Quattrocento Sans"/>
              <a:cs typeface="Quattrocento Sans"/>
              <a:sym typeface="Quattrocento Sans"/>
            </a:endParaRPr>
          </a:p>
        </p:txBody>
      </p:sp>
      <p:sp>
        <p:nvSpPr>
          <p:cNvPr id="1288" name="Google Shape;1288;p51"/>
          <p:cNvSpPr txBox="1"/>
          <p:nvPr/>
        </p:nvSpPr>
        <p:spPr>
          <a:xfrm>
            <a:off x="8017788" y="4162749"/>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5</a:t>
            </a:r>
            <a:endParaRPr sz="1600" b="1">
              <a:latin typeface="Quattrocento Sans"/>
              <a:ea typeface="Quattrocento Sans"/>
              <a:cs typeface="Quattrocento Sans"/>
              <a:sym typeface="Quattrocento Sans"/>
            </a:endParaRPr>
          </a:p>
        </p:txBody>
      </p:sp>
      <p:sp>
        <p:nvSpPr>
          <p:cNvPr id="1289" name="Google Shape;1289;p51"/>
          <p:cNvSpPr txBox="1"/>
          <p:nvPr/>
        </p:nvSpPr>
        <p:spPr>
          <a:xfrm>
            <a:off x="9455050" y="3832175"/>
            <a:ext cx="2849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 With a shortened distance to C from this iteration we can improve distance to B</a:t>
            </a:r>
            <a:endParaRPr>
              <a:latin typeface="Quattrocento Sans"/>
              <a:ea typeface="Quattrocento Sans"/>
              <a:cs typeface="Quattrocento Sans"/>
              <a:sym typeface="Quattrocento Sans"/>
            </a:endParaRPr>
          </a:p>
        </p:txBody>
      </p:sp>
      <p:sp>
        <p:nvSpPr>
          <p:cNvPr id="1290" name="Google Shape;1290;p51"/>
          <p:cNvSpPr txBox="1"/>
          <p:nvPr/>
        </p:nvSpPr>
        <p:spPr>
          <a:xfrm>
            <a:off x="1134925" y="6402775"/>
            <a:ext cx="365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3"/>
              </a:rPr>
              <a:t>Example Walk Through Video (5min)</a:t>
            </a:r>
            <a:r>
              <a:rPr lang="en-US"/>
              <a: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52"/>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Example</a:t>
            </a:r>
            <a:endParaRPr/>
          </a:p>
        </p:txBody>
      </p:sp>
      <p:sp>
        <p:nvSpPr>
          <p:cNvPr id="1297" name="Google Shape;1297;p52"/>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62</a:t>
            </a:fld>
            <a:endParaRPr sz="675" b="1" i="0" u="none" strike="noStrike" cap="none">
              <a:solidFill>
                <a:srgbClr val="4B2A85"/>
              </a:solidFill>
              <a:latin typeface="Calibri"/>
              <a:ea typeface="Calibri"/>
              <a:cs typeface="Calibri"/>
              <a:sym typeface="Calibri"/>
            </a:endParaRPr>
          </a:p>
        </p:txBody>
      </p:sp>
      <p:graphicFrame>
        <p:nvGraphicFramePr>
          <p:cNvPr id="1298" name="Google Shape;1298;p52"/>
          <p:cNvGraphicFramePr/>
          <p:nvPr/>
        </p:nvGraphicFramePr>
        <p:xfrm>
          <a:off x="6316888" y="3054960"/>
          <a:ext cx="3000000" cy="300000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5</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5</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7</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299" name="Google Shape;1299;p52"/>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300" name="Google Shape;1300;p52"/>
          <p:cNvGrpSpPr/>
          <p:nvPr/>
        </p:nvGrpSpPr>
        <p:grpSpPr>
          <a:xfrm>
            <a:off x="1701172" y="1426150"/>
            <a:ext cx="4030525" cy="2771784"/>
            <a:chOff x="-2863816" y="1556556"/>
            <a:chExt cx="3022969" cy="2078890"/>
          </a:xfrm>
        </p:grpSpPr>
        <p:sp>
          <p:nvSpPr>
            <p:cNvPr id="1301" name="Google Shape;1301;p52"/>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302" name="Google Shape;1302;p52"/>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303" name="Google Shape;1303;p52"/>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304" name="Google Shape;1304;p52"/>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305" name="Google Shape;1305;p52"/>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306" name="Google Shape;1306;p52"/>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307" name="Google Shape;1307;p52"/>
            <p:cNvCxnSpPr>
              <a:stCxn id="1301" idx="3"/>
              <a:endCxn id="1303"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1308" name="Google Shape;1308;p52"/>
            <p:cNvCxnSpPr>
              <a:stCxn id="1303" idx="5"/>
              <a:endCxn id="1304"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1309" name="Google Shape;1309;p52"/>
            <p:cNvCxnSpPr>
              <a:stCxn id="1301" idx="7"/>
              <a:endCxn id="1302"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1310" name="Google Shape;1310;p52"/>
            <p:cNvCxnSpPr>
              <a:endCxn id="1302"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311" name="Google Shape;1311;p52"/>
            <p:cNvCxnSpPr>
              <a:stCxn id="1306" idx="7"/>
              <a:endCxn id="1305"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1312" name="Google Shape;1312;p52"/>
            <p:cNvCxnSpPr>
              <a:stCxn id="1302" idx="5"/>
              <a:endCxn id="1306"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1313" name="Google Shape;1313;p52"/>
            <p:cNvCxnSpPr>
              <a:stCxn id="1304" idx="0"/>
              <a:endCxn id="1302" idx="4"/>
            </p:cNvCxnSpPr>
            <p:nvPr/>
          </p:nvCxnSpPr>
          <p:spPr>
            <a:xfrm rot="10800000" flipH="1">
              <a:off x="-1518984" y="2035246"/>
              <a:ext cx="342900" cy="1314300"/>
            </a:xfrm>
            <a:prstGeom prst="straightConnector1">
              <a:avLst/>
            </a:prstGeom>
            <a:noFill/>
            <a:ln w="19050" cap="flat" cmpd="sng">
              <a:solidFill>
                <a:srgbClr val="FF0000"/>
              </a:solidFill>
              <a:prstDash val="solid"/>
              <a:round/>
              <a:headEnd type="none" w="med" len="med"/>
              <a:tailEnd type="triangle" w="med" len="med"/>
            </a:ln>
          </p:spPr>
        </p:cxnSp>
        <p:cxnSp>
          <p:nvCxnSpPr>
            <p:cNvPr id="1314" name="Google Shape;1314;p52"/>
            <p:cNvCxnSpPr>
              <a:stCxn id="1304" idx="6"/>
              <a:endCxn id="1306" idx="3"/>
            </p:cNvCxnSpPr>
            <p:nvPr/>
          </p:nvCxnSpPr>
          <p:spPr>
            <a:xfrm rot="10800000" flipH="1">
              <a:off x="-1376034" y="3364996"/>
              <a:ext cx="841800" cy="127500"/>
            </a:xfrm>
            <a:prstGeom prst="straightConnector1">
              <a:avLst/>
            </a:prstGeom>
            <a:noFill/>
            <a:ln w="19050" cap="flat" cmpd="sng">
              <a:solidFill>
                <a:srgbClr val="FF0000"/>
              </a:solidFill>
              <a:prstDash val="solid"/>
              <a:round/>
              <a:headEnd type="none" w="med" len="med"/>
              <a:tailEnd type="triangle" w="med" len="med"/>
            </a:ln>
          </p:spPr>
        </p:cxnSp>
        <p:sp>
          <p:nvSpPr>
            <p:cNvPr id="1315" name="Google Shape;1315;p52"/>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316" name="Google Shape;1316;p52"/>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317" name="Google Shape;1317;p52"/>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318" name="Google Shape;1318;p52"/>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319" name="Google Shape;1319;p52"/>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320" name="Google Shape;1320;p52"/>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321" name="Google Shape;1321;p52"/>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322" name="Google Shape;1322;p52"/>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323" name="Google Shape;1323;p52"/>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324" name="Google Shape;1324;p52"/>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325" name="Google Shape;1325;p52"/>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1326" name="Google Shape;1326;p52"/>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327" name="Google Shape;1327;p52"/>
            <p:cNvSpPr txBox="1"/>
            <p:nvPr/>
          </p:nvSpPr>
          <p:spPr>
            <a:xfrm>
              <a:off x="-576105" y="2880302"/>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1328" name="Google Shape;1328;p52"/>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329" name="Google Shape;1329;p52"/>
          <p:cNvSpPr txBox="1"/>
          <p:nvPr/>
        </p:nvSpPr>
        <p:spPr>
          <a:xfrm>
            <a:off x="6240700" y="2419925"/>
            <a:ext cx="5684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Quattrocento Sans"/>
                <a:ea typeface="Quattrocento Sans"/>
                <a:cs typeface="Quattrocento Sans"/>
                <a:sym typeface="Quattrocento Sans"/>
              </a:rPr>
              <a:t>Iteration 4 - repeat!</a:t>
            </a:r>
            <a:endParaRPr sz="1700" b="1">
              <a:latin typeface="Quattrocento Sans"/>
              <a:ea typeface="Quattrocento Sans"/>
              <a:cs typeface="Quattrocento Sans"/>
              <a:sym typeface="Quattrocento Sans"/>
            </a:endParaRPr>
          </a:p>
        </p:txBody>
      </p:sp>
      <p:sp>
        <p:nvSpPr>
          <p:cNvPr id="1330" name="Google Shape;1330;p52"/>
          <p:cNvSpPr txBox="1"/>
          <p:nvPr/>
        </p:nvSpPr>
        <p:spPr>
          <a:xfrm>
            <a:off x="9455100" y="3054950"/>
            <a:ext cx="2736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No changes!</a:t>
            </a:r>
            <a:endParaRPr>
              <a:latin typeface="Quattrocento Sans"/>
              <a:ea typeface="Quattrocento Sans"/>
              <a:cs typeface="Quattrocento Sans"/>
              <a:sym typeface="Quattrocento Sans"/>
            </a:endParaRPr>
          </a:p>
          <a:p>
            <a:pPr marL="0" lvl="0" indent="0" algn="l" rtl="0">
              <a:spcBef>
                <a:spcPts val="0"/>
              </a:spcBef>
              <a:spcAft>
                <a:spcPts val="0"/>
              </a:spcAft>
              <a:buNone/>
            </a:pPr>
            <a:r>
              <a:rPr lang="en-US">
                <a:latin typeface="Quattrocento Sans"/>
                <a:ea typeface="Quattrocento Sans"/>
                <a:cs typeface="Quattrocento Sans"/>
                <a:sym typeface="Quattrocento Sans"/>
              </a:rPr>
              <a:t>this means we can stop early</a:t>
            </a:r>
            <a:endParaRPr>
              <a:latin typeface="Quattrocento Sans"/>
              <a:ea typeface="Quattrocento Sans"/>
              <a:cs typeface="Quattrocento Sans"/>
              <a:sym typeface="Quattrocento Sans"/>
            </a:endParaRPr>
          </a:p>
        </p:txBody>
      </p:sp>
      <p:sp>
        <p:nvSpPr>
          <p:cNvPr id="1331" name="Google Shape;1331;p52"/>
          <p:cNvSpPr txBox="1"/>
          <p:nvPr/>
        </p:nvSpPr>
        <p:spPr>
          <a:xfrm>
            <a:off x="1134925" y="6402775"/>
            <a:ext cx="365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3"/>
              </a:rPr>
              <a:t>Example Walk Through Video (5min)</a:t>
            </a:r>
            <a:r>
              <a:rPr lang="en-US"/>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6"/>
          <p:cNvSpPr txBox="1">
            <a:spLocks noGrp="1"/>
          </p:cNvSpPr>
          <p:nvPr>
            <p:ph type="title"/>
          </p:nvPr>
        </p:nvSpPr>
        <p:spPr>
          <a:xfrm>
            <a:off x="575239" y="263276"/>
            <a:ext cx="11187000" cy="1014900"/>
          </a:xfrm>
          <a:prstGeom prst="rect">
            <a:avLst/>
          </a:prstGeom>
          <a:noFill/>
          <a:ln>
            <a:noFill/>
          </a:ln>
        </p:spPr>
        <p:txBody>
          <a:bodyPr spcFirstLastPara="1" wrap="square" lIns="91425" tIns="91425" rIns="91425" bIns="91425" anchor="b" anchorCtr="0">
            <a:noAutofit/>
          </a:bodyPr>
          <a:lstStyle/>
          <a:p>
            <a:pPr marL="0" lvl="0" indent="0" algn="l" rtl="0">
              <a:lnSpc>
                <a:spcPct val="80000"/>
              </a:lnSpc>
              <a:spcBef>
                <a:spcPts val="0"/>
              </a:spcBef>
              <a:spcAft>
                <a:spcPts val="0"/>
              </a:spcAft>
              <a:buClr>
                <a:srgbClr val="0C0C0C"/>
              </a:buClr>
              <a:buSzPts val="4400"/>
              <a:buFont typeface="Quattrocento Sans"/>
              <a:buNone/>
            </a:pPr>
            <a:r>
              <a:rPr lang="en-US"/>
              <a:t>Directed vs Undirected; Acyclic vs Cyclic</a:t>
            </a:r>
            <a:endParaRPr/>
          </a:p>
        </p:txBody>
      </p:sp>
      <p:sp>
        <p:nvSpPr>
          <p:cNvPr id="322" name="Google Shape;322;p26"/>
          <p:cNvSpPr/>
          <p:nvPr/>
        </p:nvSpPr>
        <p:spPr>
          <a:xfrm>
            <a:off x="3688848" y="2741402"/>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a</a:t>
            </a:r>
            <a:endParaRPr sz="1600" b="1">
              <a:solidFill>
                <a:schemeClr val="dk1"/>
              </a:solidFill>
              <a:latin typeface="Consolas"/>
              <a:ea typeface="Consolas"/>
              <a:cs typeface="Consolas"/>
              <a:sym typeface="Consolas"/>
            </a:endParaRPr>
          </a:p>
        </p:txBody>
      </p:sp>
      <p:sp>
        <p:nvSpPr>
          <p:cNvPr id="323" name="Google Shape;323;p26"/>
          <p:cNvSpPr/>
          <p:nvPr/>
        </p:nvSpPr>
        <p:spPr>
          <a:xfrm>
            <a:off x="4238424" y="2182522"/>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b</a:t>
            </a:r>
            <a:endParaRPr sz="1600" b="1">
              <a:solidFill>
                <a:schemeClr val="dk1"/>
              </a:solidFill>
              <a:latin typeface="Consolas"/>
              <a:ea typeface="Consolas"/>
              <a:cs typeface="Consolas"/>
              <a:sym typeface="Consolas"/>
            </a:endParaRPr>
          </a:p>
        </p:txBody>
      </p:sp>
      <p:sp>
        <p:nvSpPr>
          <p:cNvPr id="324" name="Google Shape;324;p26"/>
          <p:cNvSpPr/>
          <p:nvPr/>
        </p:nvSpPr>
        <p:spPr>
          <a:xfrm>
            <a:off x="4788000" y="2741402"/>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d</a:t>
            </a:r>
            <a:endParaRPr sz="1600" b="1">
              <a:solidFill>
                <a:schemeClr val="dk1"/>
              </a:solidFill>
              <a:latin typeface="Consolas"/>
              <a:ea typeface="Consolas"/>
              <a:cs typeface="Consolas"/>
              <a:sym typeface="Consolas"/>
            </a:endParaRPr>
          </a:p>
        </p:txBody>
      </p:sp>
      <p:sp>
        <p:nvSpPr>
          <p:cNvPr id="325" name="Google Shape;325;p26"/>
          <p:cNvSpPr/>
          <p:nvPr/>
        </p:nvSpPr>
        <p:spPr>
          <a:xfrm>
            <a:off x="4238424" y="3248830"/>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c</a:t>
            </a:r>
            <a:endParaRPr sz="1600" b="1">
              <a:solidFill>
                <a:schemeClr val="dk1"/>
              </a:solidFill>
              <a:latin typeface="Consolas"/>
              <a:ea typeface="Consolas"/>
              <a:cs typeface="Consolas"/>
              <a:sym typeface="Consolas"/>
            </a:endParaRPr>
          </a:p>
        </p:txBody>
      </p:sp>
      <p:cxnSp>
        <p:nvCxnSpPr>
          <p:cNvPr id="326" name="Google Shape;326;p26"/>
          <p:cNvCxnSpPr>
            <a:stCxn id="322" idx="7"/>
            <a:endCxn id="323" idx="3"/>
          </p:cNvCxnSpPr>
          <p:nvPr/>
        </p:nvCxnSpPr>
        <p:spPr>
          <a:xfrm rot="10800000" flipH="1">
            <a:off x="4024294" y="2517856"/>
            <a:ext cx="271800" cy="281100"/>
          </a:xfrm>
          <a:prstGeom prst="straightConnector1">
            <a:avLst/>
          </a:prstGeom>
          <a:noFill/>
          <a:ln w="28575" cap="flat" cmpd="sng">
            <a:solidFill>
              <a:srgbClr val="B6A479"/>
            </a:solidFill>
            <a:prstDash val="solid"/>
            <a:round/>
            <a:headEnd type="none" w="sm" len="sm"/>
            <a:tailEnd type="triangle" w="med" len="med"/>
          </a:ln>
        </p:spPr>
      </p:cxnSp>
      <p:cxnSp>
        <p:nvCxnSpPr>
          <p:cNvPr id="327" name="Google Shape;327;p26"/>
          <p:cNvCxnSpPr>
            <a:stCxn id="322" idx="5"/>
            <a:endCxn id="325" idx="1"/>
          </p:cNvCxnSpPr>
          <p:nvPr/>
        </p:nvCxnSpPr>
        <p:spPr>
          <a:xfrm>
            <a:off x="4024294" y="3076848"/>
            <a:ext cx="271800" cy="229500"/>
          </a:xfrm>
          <a:prstGeom prst="straightConnector1">
            <a:avLst/>
          </a:prstGeom>
          <a:noFill/>
          <a:ln w="28575" cap="flat" cmpd="sng">
            <a:solidFill>
              <a:srgbClr val="B6A479"/>
            </a:solidFill>
            <a:prstDash val="solid"/>
            <a:round/>
            <a:headEnd type="none" w="sm" len="sm"/>
            <a:tailEnd type="triangle" w="med" len="med"/>
          </a:ln>
        </p:spPr>
      </p:cxnSp>
      <p:cxnSp>
        <p:nvCxnSpPr>
          <p:cNvPr id="328" name="Google Shape;328;p26"/>
          <p:cNvCxnSpPr>
            <a:stCxn id="323" idx="5"/>
            <a:endCxn id="324" idx="1"/>
          </p:cNvCxnSpPr>
          <p:nvPr/>
        </p:nvCxnSpPr>
        <p:spPr>
          <a:xfrm>
            <a:off x="4573870" y="2517968"/>
            <a:ext cx="271800" cy="281100"/>
          </a:xfrm>
          <a:prstGeom prst="straightConnector1">
            <a:avLst/>
          </a:prstGeom>
          <a:noFill/>
          <a:ln w="28575" cap="flat" cmpd="sng">
            <a:solidFill>
              <a:srgbClr val="B6A479"/>
            </a:solidFill>
            <a:prstDash val="solid"/>
            <a:round/>
            <a:headEnd type="none" w="sm" len="sm"/>
            <a:tailEnd type="triangle" w="med" len="med"/>
          </a:ln>
        </p:spPr>
      </p:cxnSp>
      <p:cxnSp>
        <p:nvCxnSpPr>
          <p:cNvPr id="329" name="Google Shape;329;p26"/>
          <p:cNvCxnSpPr>
            <a:stCxn id="325" idx="7"/>
            <a:endCxn id="324" idx="3"/>
          </p:cNvCxnSpPr>
          <p:nvPr/>
        </p:nvCxnSpPr>
        <p:spPr>
          <a:xfrm rot="10800000" flipH="1">
            <a:off x="4573870" y="3076884"/>
            <a:ext cx="271800" cy="229500"/>
          </a:xfrm>
          <a:prstGeom prst="straightConnector1">
            <a:avLst/>
          </a:prstGeom>
          <a:noFill/>
          <a:ln w="28575" cap="flat" cmpd="sng">
            <a:solidFill>
              <a:srgbClr val="B6A479"/>
            </a:solidFill>
            <a:prstDash val="solid"/>
            <a:round/>
            <a:headEnd type="none" w="sm" len="sm"/>
            <a:tailEnd type="triangle" w="med" len="med"/>
          </a:ln>
        </p:spPr>
      </p:cxnSp>
      <p:sp>
        <p:nvSpPr>
          <p:cNvPr id="330" name="Google Shape;330;p26"/>
          <p:cNvSpPr/>
          <p:nvPr/>
        </p:nvSpPr>
        <p:spPr>
          <a:xfrm>
            <a:off x="6900841" y="2753808"/>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a</a:t>
            </a:r>
            <a:endParaRPr sz="1600" b="1">
              <a:solidFill>
                <a:schemeClr val="dk1"/>
              </a:solidFill>
              <a:latin typeface="Consolas"/>
              <a:ea typeface="Consolas"/>
              <a:cs typeface="Consolas"/>
              <a:sym typeface="Consolas"/>
            </a:endParaRPr>
          </a:p>
        </p:txBody>
      </p:sp>
      <p:sp>
        <p:nvSpPr>
          <p:cNvPr id="331" name="Google Shape;331;p26"/>
          <p:cNvSpPr/>
          <p:nvPr/>
        </p:nvSpPr>
        <p:spPr>
          <a:xfrm>
            <a:off x="7450417" y="2194928"/>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b</a:t>
            </a:r>
            <a:endParaRPr sz="1600" b="1">
              <a:solidFill>
                <a:schemeClr val="dk1"/>
              </a:solidFill>
              <a:latin typeface="Consolas"/>
              <a:ea typeface="Consolas"/>
              <a:cs typeface="Consolas"/>
              <a:sym typeface="Consolas"/>
            </a:endParaRPr>
          </a:p>
        </p:txBody>
      </p:sp>
      <p:sp>
        <p:nvSpPr>
          <p:cNvPr id="332" name="Google Shape;332;p26"/>
          <p:cNvSpPr/>
          <p:nvPr/>
        </p:nvSpPr>
        <p:spPr>
          <a:xfrm>
            <a:off x="7999992" y="2753808"/>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d</a:t>
            </a:r>
            <a:endParaRPr sz="1600" b="1">
              <a:solidFill>
                <a:schemeClr val="dk1"/>
              </a:solidFill>
              <a:latin typeface="Consolas"/>
              <a:ea typeface="Consolas"/>
              <a:cs typeface="Consolas"/>
              <a:sym typeface="Consolas"/>
            </a:endParaRPr>
          </a:p>
        </p:txBody>
      </p:sp>
      <p:sp>
        <p:nvSpPr>
          <p:cNvPr id="333" name="Google Shape;333;p26"/>
          <p:cNvSpPr/>
          <p:nvPr/>
        </p:nvSpPr>
        <p:spPr>
          <a:xfrm>
            <a:off x="7450417" y="3261236"/>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c</a:t>
            </a:r>
            <a:endParaRPr sz="1600" b="1">
              <a:solidFill>
                <a:schemeClr val="dk1"/>
              </a:solidFill>
              <a:latin typeface="Consolas"/>
              <a:ea typeface="Consolas"/>
              <a:cs typeface="Consolas"/>
              <a:sym typeface="Consolas"/>
            </a:endParaRPr>
          </a:p>
        </p:txBody>
      </p:sp>
      <p:cxnSp>
        <p:nvCxnSpPr>
          <p:cNvPr id="334" name="Google Shape;334;p26"/>
          <p:cNvCxnSpPr>
            <a:stCxn id="330" idx="7"/>
            <a:endCxn id="331" idx="3"/>
          </p:cNvCxnSpPr>
          <p:nvPr/>
        </p:nvCxnSpPr>
        <p:spPr>
          <a:xfrm rot="10800000" flipH="1">
            <a:off x="7236287" y="2530262"/>
            <a:ext cx="271800" cy="281100"/>
          </a:xfrm>
          <a:prstGeom prst="straightConnector1">
            <a:avLst/>
          </a:prstGeom>
          <a:noFill/>
          <a:ln w="28575" cap="flat" cmpd="sng">
            <a:solidFill>
              <a:srgbClr val="B6A479"/>
            </a:solidFill>
            <a:prstDash val="solid"/>
            <a:round/>
            <a:headEnd type="none" w="sm" len="sm"/>
            <a:tailEnd type="none" w="sm" len="sm"/>
          </a:ln>
        </p:spPr>
      </p:cxnSp>
      <p:cxnSp>
        <p:nvCxnSpPr>
          <p:cNvPr id="335" name="Google Shape;335;p26"/>
          <p:cNvCxnSpPr>
            <a:stCxn id="331" idx="5"/>
            <a:endCxn id="332" idx="1"/>
          </p:cNvCxnSpPr>
          <p:nvPr/>
        </p:nvCxnSpPr>
        <p:spPr>
          <a:xfrm>
            <a:off x="7785863" y="2530374"/>
            <a:ext cx="271800" cy="281100"/>
          </a:xfrm>
          <a:prstGeom prst="straightConnector1">
            <a:avLst/>
          </a:prstGeom>
          <a:noFill/>
          <a:ln w="28575" cap="flat" cmpd="sng">
            <a:solidFill>
              <a:srgbClr val="B6A479"/>
            </a:solidFill>
            <a:prstDash val="solid"/>
            <a:round/>
            <a:headEnd type="none" w="sm" len="sm"/>
            <a:tailEnd type="none" w="sm" len="sm"/>
          </a:ln>
        </p:spPr>
      </p:cxnSp>
      <p:cxnSp>
        <p:nvCxnSpPr>
          <p:cNvPr id="336" name="Google Shape;336;p26"/>
          <p:cNvCxnSpPr>
            <a:stCxn id="333" idx="7"/>
            <a:endCxn id="332" idx="3"/>
          </p:cNvCxnSpPr>
          <p:nvPr/>
        </p:nvCxnSpPr>
        <p:spPr>
          <a:xfrm rot="10800000" flipH="1">
            <a:off x="7785863" y="3089290"/>
            <a:ext cx="271800" cy="229500"/>
          </a:xfrm>
          <a:prstGeom prst="straightConnector1">
            <a:avLst/>
          </a:prstGeom>
          <a:noFill/>
          <a:ln w="28575" cap="flat" cmpd="sng">
            <a:solidFill>
              <a:srgbClr val="B6A479"/>
            </a:solidFill>
            <a:prstDash val="solid"/>
            <a:round/>
            <a:headEnd type="none" w="sm" len="sm"/>
            <a:tailEnd type="none" w="sm" len="sm"/>
          </a:ln>
        </p:spPr>
      </p:cxnSp>
      <p:sp>
        <p:nvSpPr>
          <p:cNvPr id="337" name="Google Shape;337;p26"/>
          <p:cNvSpPr/>
          <p:nvPr/>
        </p:nvSpPr>
        <p:spPr>
          <a:xfrm>
            <a:off x="8451013" y="2194921"/>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e</a:t>
            </a:r>
            <a:endParaRPr sz="1600" b="1">
              <a:solidFill>
                <a:schemeClr val="dk1"/>
              </a:solidFill>
              <a:latin typeface="Consolas"/>
              <a:ea typeface="Consolas"/>
              <a:cs typeface="Consolas"/>
              <a:sym typeface="Consolas"/>
            </a:endParaRPr>
          </a:p>
        </p:txBody>
      </p:sp>
      <p:cxnSp>
        <p:nvCxnSpPr>
          <p:cNvPr id="338" name="Google Shape;338;p26"/>
          <p:cNvCxnSpPr>
            <a:stCxn id="331" idx="6"/>
            <a:endCxn id="337" idx="2"/>
          </p:cNvCxnSpPr>
          <p:nvPr/>
        </p:nvCxnSpPr>
        <p:spPr>
          <a:xfrm>
            <a:off x="7843417" y="2391428"/>
            <a:ext cx="607500" cy="0"/>
          </a:xfrm>
          <a:prstGeom prst="straightConnector1">
            <a:avLst/>
          </a:prstGeom>
          <a:noFill/>
          <a:ln w="28575" cap="flat" cmpd="sng">
            <a:solidFill>
              <a:srgbClr val="B6A479"/>
            </a:solidFill>
            <a:prstDash val="solid"/>
            <a:round/>
            <a:headEnd type="none" w="sm" len="sm"/>
            <a:tailEnd type="none" w="sm" len="sm"/>
          </a:ln>
        </p:spPr>
      </p:cxnSp>
      <p:sp>
        <p:nvSpPr>
          <p:cNvPr id="339" name="Google Shape;339;p26"/>
          <p:cNvSpPr/>
          <p:nvPr/>
        </p:nvSpPr>
        <p:spPr>
          <a:xfrm>
            <a:off x="3688848" y="4779546"/>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a</a:t>
            </a:r>
            <a:endParaRPr sz="1600" b="1">
              <a:solidFill>
                <a:schemeClr val="dk1"/>
              </a:solidFill>
              <a:latin typeface="Consolas"/>
              <a:ea typeface="Consolas"/>
              <a:cs typeface="Consolas"/>
              <a:sym typeface="Consolas"/>
            </a:endParaRPr>
          </a:p>
        </p:txBody>
      </p:sp>
      <p:sp>
        <p:nvSpPr>
          <p:cNvPr id="340" name="Google Shape;340;p26"/>
          <p:cNvSpPr/>
          <p:nvPr/>
        </p:nvSpPr>
        <p:spPr>
          <a:xfrm>
            <a:off x="4238424" y="4220666"/>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b</a:t>
            </a:r>
            <a:endParaRPr sz="1600" b="1">
              <a:solidFill>
                <a:schemeClr val="dk1"/>
              </a:solidFill>
              <a:latin typeface="Consolas"/>
              <a:ea typeface="Consolas"/>
              <a:cs typeface="Consolas"/>
              <a:sym typeface="Consolas"/>
            </a:endParaRPr>
          </a:p>
        </p:txBody>
      </p:sp>
      <p:sp>
        <p:nvSpPr>
          <p:cNvPr id="341" name="Google Shape;341;p26"/>
          <p:cNvSpPr/>
          <p:nvPr/>
        </p:nvSpPr>
        <p:spPr>
          <a:xfrm>
            <a:off x="4788000" y="4779546"/>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d</a:t>
            </a:r>
            <a:endParaRPr sz="1600" b="1">
              <a:solidFill>
                <a:schemeClr val="dk1"/>
              </a:solidFill>
              <a:latin typeface="Consolas"/>
              <a:ea typeface="Consolas"/>
              <a:cs typeface="Consolas"/>
              <a:sym typeface="Consolas"/>
            </a:endParaRPr>
          </a:p>
        </p:txBody>
      </p:sp>
      <p:sp>
        <p:nvSpPr>
          <p:cNvPr id="342" name="Google Shape;342;p26"/>
          <p:cNvSpPr/>
          <p:nvPr/>
        </p:nvSpPr>
        <p:spPr>
          <a:xfrm>
            <a:off x="4238424" y="5286976"/>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c</a:t>
            </a:r>
            <a:endParaRPr sz="1600" b="1">
              <a:solidFill>
                <a:schemeClr val="dk1"/>
              </a:solidFill>
              <a:latin typeface="Consolas"/>
              <a:ea typeface="Consolas"/>
              <a:cs typeface="Consolas"/>
              <a:sym typeface="Consolas"/>
            </a:endParaRPr>
          </a:p>
        </p:txBody>
      </p:sp>
      <p:cxnSp>
        <p:nvCxnSpPr>
          <p:cNvPr id="343" name="Google Shape;343;p26"/>
          <p:cNvCxnSpPr>
            <a:stCxn id="339" idx="7"/>
            <a:endCxn id="340" idx="3"/>
          </p:cNvCxnSpPr>
          <p:nvPr/>
        </p:nvCxnSpPr>
        <p:spPr>
          <a:xfrm rot="10800000" flipH="1">
            <a:off x="4024294" y="4556000"/>
            <a:ext cx="271800" cy="281100"/>
          </a:xfrm>
          <a:prstGeom prst="straightConnector1">
            <a:avLst/>
          </a:prstGeom>
          <a:noFill/>
          <a:ln w="28575" cap="flat" cmpd="sng">
            <a:solidFill>
              <a:srgbClr val="B6A479"/>
            </a:solidFill>
            <a:prstDash val="solid"/>
            <a:round/>
            <a:headEnd type="none" w="sm" len="sm"/>
            <a:tailEnd type="triangle" w="med" len="med"/>
          </a:ln>
        </p:spPr>
      </p:cxnSp>
      <p:cxnSp>
        <p:nvCxnSpPr>
          <p:cNvPr id="344" name="Google Shape;344;p26"/>
          <p:cNvCxnSpPr>
            <a:stCxn id="339" idx="5"/>
            <a:endCxn id="342" idx="1"/>
          </p:cNvCxnSpPr>
          <p:nvPr/>
        </p:nvCxnSpPr>
        <p:spPr>
          <a:xfrm>
            <a:off x="4024294" y="5114992"/>
            <a:ext cx="271800" cy="229500"/>
          </a:xfrm>
          <a:prstGeom prst="straightConnector1">
            <a:avLst/>
          </a:prstGeom>
          <a:noFill/>
          <a:ln w="28575" cap="flat" cmpd="sng">
            <a:solidFill>
              <a:srgbClr val="B6A479"/>
            </a:solidFill>
            <a:prstDash val="solid"/>
            <a:round/>
            <a:headEnd type="triangle" w="med" len="med"/>
            <a:tailEnd type="none" w="sm" len="sm"/>
          </a:ln>
        </p:spPr>
      </p:cxnSp>
      <p:cxnSp>
        <p:nvCxnSpPr>
          <p:cNvPr id="345" name="Google Shape;345;p26"/>
          <p:cNvCxnSpPr>
            <a:stCxn id="340" idx="5"/>
            <a:endCxn id="341" idx="1"/>
          </p:cNvCxnSpPr>
          <p:nvPr/>
        </p:nvCxnSpPr>
        <p:spPr>
          <a:xfrm>
            <a:off x="4573870" y="4556112"/>
            <a:ext cx="271800" cy="281100"/>
          </a:xfrm>
          <a:prstGeom prst="straightConnector1">
            <a:avLst/>
          </a:prstGeom>
          <a:noFill/>
          <a:ln w="28575" cap="flat" cmpd="sng">
            <a:solidFill>
              <a:srgbClr val="B6A479"/>
            </a:solidFill>
            <a:prstDash val="solid"/>
            <a:round/>
            <a:headEnd type="none" w="sm" len="sm"/>
            <a:tailEnd type="triangle" w="med" len="med"/>
          </a:ln>
        </p:spPr>
      </p:cxnSp>
      <p:cxnSp>
        <p:nvCxnSpPr>
          <p:cNvPr id="346" name="Google Shape;346;p26"/>
          <p:cNvCxnSpPr>
            <a:stCxn id="342" idx="7"/>
            <a:endCxn id="341" idx="3"/>
          </p:cNvCxnSpPr>
          <p:nvPr/>
        </p:nvCxnSpPr>
        <p:spPr>
          <a:xfrm rot="10800000" flipH="1">
            <a:off x="4573870" y="5115030"/>
            <a:ext cx="271800" cy="229500"/>
          </a:xfrm>
          <a:prstGeom prst="straightConnector1">
            <a:avLst/>
          </a:prstGeom>
          <a:noFill/>
          <a:ln w="28575" cap="flat" cmpd="sng">
            <a:solidFill>
              <a:srgbClr val="B6A479"/>
            </a:solidFill>
            <a:prstDash val="solid"/>
            <a:round/>
            <a:headEnd type="triangle" w="med" len="med"/>
            <a:tailEnd type="none" w="sm" len="sm"/>
          </a:ln>
        </p:spPr>
      </p:cxnSp>
      <p:sp>
        <p:nvSpPr>
          <p:cNvPr id="347" name="Google Shape;347;p26"/>
          <p:cNvSpPr/>
          <p:nvPr/>
        </p:nvSpPr>
        <p:spPr>
          <a:xfrm>
            <a:off x="7175602" y="4791952"/>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a</a:t>
            </a:r>
            <a:endParaRPr sz="1600" b="1">
              <a:solidFill>
                <a:schemeClr val="dk1"/>
              </a:solidFill>
              <a:latin typeface="Consolas"/>
              <a:ea typeface="Consolas"/>
              <a:cs typeface="Consolas"/>
              <a:sym typeface="Consolas"/>
            </a:endParaRPr>
          </a:p>
        </p:txBody>
      </p:sp>
      <p:sp>
        <p:nvSpPr>
          <p:cNvPr id="348" name="Google Shape;348;p26"/>
          <p:cNvSpPr/>
          <p:nvPr/>
        </p:nvSpPr>
        <p:spPr>
          <a:xfrm>
            <a:off x="7725178" y="4233072"/>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b</a:t>
            </a:r>
            <a:endParaRPr sz="1600" b="1">
              <a:solidFill>
                <a:schemeClr val="dk1"/>
              </a:solidFill>
              <a:latin typeface="Consolas"/>
              <a:ea typeface="Consolas"/>
              <a:cs typeface="Consolas"/>
              <a:sym typeface="Consolas"/>
            </a:endParaRPr>
          </a:p>
        </p:txBody>
      </p:sp>
      <p:sp>
        <p:nvSpPr>
          <p:cNvPr id="349" name="Google Shape;349;p26"/>
          <p:cNvSpPr/>
          <p:nvPr/>
        </p:nvSpPr>
        <p:spPr>
          <a:xfrm>
            <a:off x="8274753" y="4791952"/>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d</a:t>
            </a:r>
            <a:endParaRPr sz="1600" b="1">
              <a:solidFill>
                <a:schemeClr val="dk1"/>
              </a:solidFill>
              <a:latin typeface="Consolas"/>
              <a:ea typeface="Consolas"/>
              <a:cs typeface="Consolas"/>
              <a:sym typeface="Consolas"/>
            </a:endParaRPr>
          </a:p>
        </p:txBody>
      </p:sp>
      <p:sp>
        <p:nvSpPr>
          <p:cNvPr id="350" name="Google Shape;350;p26"/>
          <p:cNvSpPr/>
          <p:nvPr/>
        </p:nvSpPr>
        <p:spPr>
          <a:xfrm>
            <a:off x="7725178" y="5299381"/>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c</a:t>
            </a:r>
            <a:endParaRPr sz="1600" b="1">
              <a:solidFill>
                <a:schemeClr val="dk1"/>
              </a:solidFill>
              <a:latin typeface="Consolas"/>
              <a:ea typeface="Consolas"/>
              <a:cs typeface="Consolas"/>
              <a:sym typeface="Consolas"/>
            </a:endParaRPr>
          </a:p>
        </p:txBody>
      </p:sp>
      <p:cxnSp>
        <p:nvCxnSpPr>
          <p:cNvPr id="351" name="Google Shape;351;p26"/>
          <p:cNvCxnSpPr>
            <a:stCxn id="347" idx="7"/>
            <a:endCxn id="348" idx="3"/>
          </p:cNvCxnSpPr>
          <p:nvPr/>
        </p:nvCxnSpPr>
        <p:spPr>
          <a:xfrm rot="10800000" flipH="1">
            <a:off x="7511048" y="4568406"/>
            <a:ext cx="271800" cy="281100"/>
          </a:xfrm>
          <a:prstGeom prst="straightConnector1">
            <a:avLst/>
          </a:prstGeom>
          <a:noFill/>
          <a:ln w="28575" cap="flat" cmpd="sng">
            <a:solidFill>
              <a:srgbClr val="B6A479"/>
            </a:solidFill>
            <a:prstDash val="solid"/>
            <a:round/>
            <a:headEnd type="none" w="sm" len="sm"/>
            <a:tailEnd type="none" w="sm" len="sm"/>
          </a:ln>
        </p:spPr>
      </p:cxnSp>
      <p:cxnSp>
        <p:nvCxnSpPr>
          <p:cNvPr id="352" name="Google Shape;352;p26"/>
          <p:cNvCxnSpPr>
            <a:stCxn id="347" idx="5"/>
            <a:endCxn id="350" idx="1"/>
          </p:cNvCxnSpPr>
          <p:nvPr/>
        </p:nvCxnSpPr>
        <p:spPr>
          <a:xfrm>
            <a:off x="7511048" y="5127398"/>
            <a:ext cx="271800" cy="229500"/>
          </a:xfrm>
          <a:prstGeom prst="straightConnector1">
            <a:avLst/>
          </a:prstGeom>
          <a:noFill/>
          <a:ln w="28575" cap="flat" cmpd="sng">
            <a:solidFill>
              <a:srgbClr val="B6A479"/>
            </a:solidFill>
            <a:prstDash val="solid"/>
            <a:round/>
            <a:headEnd type="none" w="sm" len="sm"/>
            <a:tailEnd type="none" w="sm" len="sm"/>
          </a:ln>
        </p:spPr>
      </p:cxnSp>
      <p:cxnSp>
        <p:nvCxnSpPr>
          <p:cNvPr id="353" name="Google Shape;353;p26"/>
          <p:cNvCxnSpPr>
            <a:stCxn id="348" idx="5"/>
            <a:endCxn id="349" idx="1"/>
          </p:cNvCxnSpPr>
          <p:nvPr/>
        </p:nvCxnSpPr>
        <p:spPr>
          <a:xfrm>
            <a:off x="8060624" y="4568518"/>
            <a:ext cx="271800" cy="281100"/>
          </a:xfrm>
          <a:prstGeom prst="straightConnector1">
            <a:avLst/>
          </a:prstGeom>
          <a:noFill/>
          <a:ln w="28575" cap="flat" cmpd="sng">
            <a:solidFill>
              <a:srgbClr val="B6A479"/>
            </a:solidFill>
            <a:prstDash val="solid"/>
            <a:round/>
            <a:headEnd type="none" w="sm" len="sm"/>
            <a:tailEnd type="none" w="sm" len="sm"/>
          </a:ln>
        </p:spPr>
      </p:cxnSp>
      <p:cxnSp>
        <p:nvCxnSpPr>
          <p:cNvPr id="354" name="Google Shape;354;p26"/>
          <p:cNvCxnSpPr>
            <a:stCxn id="350" idx="7"/>
            <a:endCxn id="349" idx="3"/>
          </p:cNvCxnSpPr>
          <p:nvPr/>
        </p:nvCxnSpPr>
        <p:spPr>
          <a:xfrm rot="10800000" flipH="1">
            <a:off x="8060624" y="5127435"/>
            <a:ext cx="271800" cy="229500"/>
          </a:xfrm>
          <a:prstGeom prst="straightConnector1">
            <a:avLst/>
          </a:prstGeom>
          <a:noFill/>
          <a:ln w="28575" cap="flat" cmpd="sng">
            <a:solidFill>
              <a:srgbClr val="B6A479"/>
            </a:solidFill>
            <a:prstDash val="solid"/>
            <a:round/>
            <a:headEnd type="none" w="sm" len="sm"/>
            <a:tailEnd type="none" w="sm" len="sm"/>
          </a:ln>
        </p:spPr>
      </p:cxnSp>
      <p:sp>
        <p:nvSpPr>
          <p:cNvPr id="355" name="Google Shape;355;p26"/>
          <p:cNvSpPr txBox="1"/>
          <p:nvPr/>
        </p:nvSpPr>
        <p:spPr>
          <a:xfrm>
            <a:off x="1974748" y="2637442"/>
            <a:ext cx="1212600" cy="6681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2400" b="1">
                <a:solidFill>
                  <a:srgbClr val="4C3283"/>
                </a:solidFill>
                <a:latin typeface="Calibri"/>
                <a:ea typeface="Calibri"/>
                <a:cs typeface="Calibri"/>
                <a:sym typeface="Calibri"/>
              </a:rPr>
              <a:t>Acyclic:</a:t>
            </a:r>
            <a:endParaRPr sz="2400" b="1">
              <a:solidFill>
                <a:srgbClr val="4C3283"/>
              </a:solidFill>
              <a:latin typeface="Calibri"/>
              <a:ea typeface="Calibri"/>
              <a:cs typeface="Calibri"/>
              <a:sym typeface="Calibri"/>
            </a:endParaRPr>
          </a:p>
        </p:txBody>
      </p:sp>
      <p:sp>
        <p:nvSpPr>
          <p:cNvPr id="356" name="Google Shape;356;p26"/>
          <p:cNvSpPr txBox="1"/>
          <p:nvPr/>
        </p:nvSpPr>
        <p:spPr>
          <a:xfrm>
            <a:off x="2051348" y="4641992"/>
            <a:ext cx="1212600" cy="6681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2400" b="1">
                <a:solidFill>
                  <a:srgbClr val="4C3283"/>
                </a:solidFill>
                <a:latin typeface="Calibri"/>
                <a:ea typeface="Calibri"/>
                <a:cs typeface="Calibri"/>
                <a:sym typeface="Calibri"/>
              </a:rPr>
              <a:t>Cyclic:</a:t>
            </a:r>
            <a:endParaRPr sz="2400" b="1">
              <a:solidFill>
                <a:srgbClr val="4C3283"/>
              </a:solidFill>
              <a:latin typeface="Calibri"/>
              <a:ea typeface="Calibri"/>
              <a:cs typeface="Calibri"/>
              <a:sym typeface="Calibri"/>
            </a:endParaRPr>
          </a:p>
        </p:txBody>
      </p:sp>
      <p:sp>
        <p:nvSpPr>
          <p:cNvPr id="357" name="Google Shape;357;p26"/>
          <p:cNvSpPr txBox="1"/>
          <p:nvPr/>
        </p:nvSpPr>
        <p:spPr>
          <a:xfrm>
            <a:off x="3828624" y="1495542"/>
            <a:ext cx="1403700" cy="6681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2400" b="1">
                <a:solidFill>
                  <a:srgbClr val="4C3283"/>
                </a:solidFill>
                <a:latin typeface="Calibri"/>
                <a:ea typeface="Calibri"/>
                <a:cs typeface="Calibri"/>
                <a:sym typeface="Calibri"/>
              </a:rPr>
              <a:t>Directed:</a:t>
            </a:r>
            <a:endParaRPr sz="2400" b="1">
              <a:solidFill>
                <a:srgbClr val="4C3283"/>
              </a:solidFill>
              <a:latin typeface="Calibri"/>
              <a:ea typeface="Calibri"/>
              <a:cs typeface="Calibri"/>
              <a:sym typeface="Calibri"/>
            </a:endParaRPr>
          </a:p>
        </p:txBody>
      </p:sp>
      <p:sp>
        <p:nvSpPr>
          <p:cNvPr id="358" name="Google Shape;358;p26"/>
          <p:cNvSpPr txBox="1"/>
          <p:nvPr/>
        </p:nvSpPr>
        <p:spPr>
          <a:xfrm>
            <a:off x="7103000" y="1444546"/>
            <a:ext cx="2088336" cy="6681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2400" b="1">
                <a:solidFill>
                  <a:srgbClr val="4C3283"/>
                </a:solidFill>
                <a:latin typeface="Calibri"/>
                <a:ea typeface="Calibri"/>
                <a:cs typeface="Calibri"/>
                <a:sym typeface="Calibri"/>
              </a:rPr>
              <a:t>Undirected:</a:t>
            </a:r>
            <a:endParaRPr sz="2400" b="1">
              <a:solidFill>
                <a:srgbClr val="4C3283"/>
              </a:solidFill>
              <a:latin typeface="Calibri"/>
              <a:ea typeface="Calibri"/>
              <a:cs typeface="Calibri"/>
              <a:sym typeface="Calibri"/>
            </a:endParaRPr>
          </a:p>
        </p:txBody>
      </p:sp>
      <p:cxnSp>
        <p:nvCxnSpPr>
          <p:cNvPr id="359" name="Google Shape;359;p26"/>
          <p:cNvCxnSpPr/>
          <p:nvPr/>
        </p:nvCxnSpPr>
        <p:spPr>
          <a:xfrm>
            <a:off x="6096000" y="1495542"/>
            <a:ext cx="0" cy="4433918"/>
          </a:xfrm>
          <a:prstGeom prst="straightConnector1">
            <a:avLst/>
          </a:prstGeom>
          <a:noFill/>
          <a:ln w="9525" cap="flat" cmpd="sng">
            <a:solidFill>
              <a:srgbClr val="6EA0C0"/>
            </a:solidFill>
            <a:prstDash val="solid"/>
            <a:round/>
            <a:headEnd type="none" w="sm" len="sm"/>
            <a:tailEnd type="none" w="sm" len="sm"/>
          </a:ln>
        </p:spPr>
      </p:cxnSp>
      <p:cxnSp>
        <p:nvCxnSpPr>
          <p:cNvPr id="360" name="Google Shape;360;p26"/>
          <p:cNvCxnSpPr/>
          <p:nvPr/>
        </p:nvCxnSpPr>
        <p:spPr>
          <a:xfrm rot="10800000">
            <a:off x="2051348" y="3955179"/>
            <a:ext cx="7139988" cy="0"/>
          </a:xfrm>
          <a:prstGeom prst="straightConnector1">
            <a:avLst/>
          </a:prstGeom>
          <a:noFill/>
          <a:ln w="9525" cap="flat" cmpd="sng">
            <a:solidFill>
              <a:srgbClr val="6EA0C0"/>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7"/>
          <p:cNvSpPr txBox="1"/>
          <p:nvPr/>
        </p:nvSpPr>
        <p:spPr>
          <a:xfrm>
            <a:off x="7426225" y="1284000"/>
            <a:ext cx="3507300" cy="6252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400" b="1">
                <a:solidFill>
                  <a:srgbClr val="4C3283"/>
                </a:solidFill>
                <a:latin typeface="Quattrocento Sans"/>
                <a:ea typeface="Quattrocento Sans"/>
                <a:cs typeface="Quattrocento Sans"/>
                <a:sym typeface="Quattrocento Sans"/>
              </a:rPr>
              <a:t>Vertex </a:t>
            </a:r>
            <a:r>
              <a:rPr lang="en-US" sz="2400">
                <a:solidFill>
                  <a:srgbClr val="4C3283"/>
                </a:solidFill>
                <a:latin typeface="Quattrocento Sans"/>
                <a:ea typeface="Quattrocento Sans"/>
                <a:cs typeface="Quattrocento Sans"/>
                <a:sym typeface="Quattrocento Sans"/>
              </a:rPr>
              <a:t>&amp;</a:t>
            </a:r>
            <a:r>
              <a:rPr lang="en-US" sz="2400" b="1">
                <a:solidFill>
                  <a:srgbClr val="4C3283"/>
                </a:solidFill>
                <a:latin typeface="Quattrocento Sans"/>
                <a:ea typeface="Quattrocento Sans"/>
                <a:cs typeface="Quattrocento Sans"/>
                <a:sym typeface="Quattrocento Sans"/>
              </a:rPr>
              <a:t> Edge Labels</a:t>
            </a:r>
            <a:endParaRPr sz="2400" b="1">
              <a:solidFill>
                <a:srgbClr val="4C3283"/>
              </a:solidFill>
              <a:latin typeface="Quattrocento Sans"/>
              <a:ea typeface="Quattrocento Sans"/>
              <a:cs typeface="Quattrocento Sans"/>
              <a:sym typeface="Quattrocento Sans"/>
            </a:endParaRPr>
          </a:p>
        </p:txBody>
      </p:sp>
      <p:sp>
        <p:nvSpPr>
          <p:cNvPr id="367" name="Google Shape;367;p27"/>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Labeled and Weighted Graphs</a:t>
            </a:r>
            <a:endParaRPr/>
          </a:p>
        </p:txBody>
      </p:sp>
      <p:sp>
        <p:nvSpPr>
          <p:cNvPr id="368" name="Google Shape;368;p27"/>
          <p:cNvSpPr txBox="1"/>
          <p:nvPr/>
        </p:nvSpPr>
        <p:spPr>
          <a:xfrm>
            <a:off x="4647783" y="1460097"/>
            <a:ext cx="2778445" cy="512648"/>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400" b="1">
                <a:solidFill>
                  <a:srgbClr val="4C3283"/>
                </a:solidFill>
                <a:latin typeface="Quattrocento Sans"/>
                <a:ea typeface="Quattrocento Sans"/>
                <a:cs typeface="Quattrocento Sans"/>
                <a:sym typeface="Quattrocento Sans"/>
              </a:rPr>
              <a:t>Edge Labels</a:t>
            </a:r>
            <a:endParaRPr sz="2400" b="1">
              <a:solidFill>
                <a:srgbClr val="4C3283"/>
              </a:solidFill>
              <a:latin typeface="Quattrocento Sans"/>
              <a:ea typeface="Quattrocento Sans"/>
              <a:cs typeface="Quattrocento Sans"/>
              <a:sym typeface="Quattrocento Sans"/>
            </a:endParaRPr>
          </a:p>
        </p:txBody>
      </p:sp>
      <p:sp>
        <p:nvSpPr>
          <p:cNvPr id="369" name="Google Shape;369;p27"/>
          <p:cNvSpPr/>
          <p:nvPr/>
        </p:nvSpPr>
        <p:spPr>
          <a:xfrm>
            <a:off x="5614994" y="2108421"/>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1600" b="1">
              <a:solidFill>
                <a:schemeClr val="dk1"/>
              </a:solidFill>
              <a:latin typeface="Consolas"/>
              <a:ea typeface="Consolas"/>
              <a:cs typeface="Consolas"/>
              <a:sym typeface="Consolas"/>
            </a:endParaRPr>
          </a:p>
        </p:txBody>
      </p:sp>
      <p:sp>
        <p:nvSpPr>
          <p:cNvPr id="370" name="Google Shape;370;p27"/>
          <p:cNvSpPr/>
          <p:nvPr/>
        </p:nvSpPr>
        <p:spPr>
          <a:xfrm>
            <a:off x="6164569" y="2667301"/>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1600" b="1">
              <a:solidFill>
                <a:schemeClr val="dk1"/>
              </a:solidFill>
              <a:latin typeface="Consolas"/>
              <a:ea typeface="Consolas"/>
              <a:cs typeface="Consolas"/>
              <a:sym typeface="Consolas"/>
            </a:endParaRPr>
          </a:p>
        </p:txBody>
      </p:sp>
      <p:sp>
        <p:nvSpPr>
          <p:cNvPr id="371" name="Google Shape;371;p27"/>
          <p:cNvSpPr/>
          <p:nvPr/>
        </p:nvSpPr>
        <p:spPr>
          <a:xfrm>
            <a:off x="5614994" y="3174729"/>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1600" b="1">
              <a:solidFill>
                <a:schemeClr val="dk1"/>
              </a:solidFill>
              <a:latin typeface="Consolas"/>
              <a:ea typeface="Consolas"/>
              <a:cs typeface="Consolas"/>
              <a:sym typeface="Consolas"/>
            </a:endParaRPr>
          </a:p>
        </p:txBody>
      </p:sp>
      <p:cxnSp>
        <p:nvCxnSpPr>
          <p:cNvPr id="372" name="Google Shape;372;p27"/>
          <p:cNvCxnSpPr>
            <a:stCxn id="369" idx="5"/>
            <a:endCxn id="370" idx="1"/>
          </p:cNvCxnSpPr>
          <p:nvPr/>
        </p:nvCxnSpPr>
        <p:spPr>
          <a:xfrm>
            <a:off x="5950440" y="2443867"/>
            <a:ext cx="271800" cy="281100"/>
          </a:xfrm>
          <a:prstGeom prst="straightConnector1">
            <a:avLst/>
          </a:prstGeom>
          <a:noFill/>
          <a:ln w="28575" cap="flat" cmpd="sng">
            <a:solidFill>
              <a:srgbClr val="4C3282"/>
            </a:solidFill>
            <a:prstDash val="solid"/>
            <a:round/>
            <a:headEnd type="none" w="sm" len="sm"/>
            <a:tailEnd type="none" w="sm" len="sm"/>
          </a:ln>
        </p:spPr>
      </p:cxnSp>
      <p:cxnSp>
        <p:nvCxnSpPr>
          <p:cNvPr id="373" name="Google Shape;373;p27"/>
          <p:cNvCxnSpPr>
            <a:stCxn id="371" idx="7"/>
            <a:endCxn id="370" idx="3"/>
          </p:cNvCxnSpPr>
          <p:nvPr/>
        </p:nvCxnSpPr>
        <p:spPr>
          <a:xfrm rot="10800000" flipH="1">
            <a:off x="5950440" y="3002782"/>
            <a:ext cx="271800" cy="229500"/>
          </a:xfrm>
          <a:prstGeom prst="straightConnector1">
            <a:avLst/>
          </a:prstGeom>
          <a:noFill/>
          <a:ln w="28575" cap="flat" cmpd="sng">
            <a:solidFill>
              <a:srgbClr val="4C3282"/>
            </a:solidFill>
            <a:prstDash val="solid"/>
            <a:round/>
            <a:headEnd type="none" w="sm" len="sm"/>
            <a:tailEnd type="none" w="sm" len="sm"/>
          </a:ln>
        </p:spPr>
      </p:cxnSp>
      <p:sp>
        <p:nvSpPr>
          <p:cNvPr id="374" name="Google Shape;374;p27"/>
          <p:cNvSpPr/>
          <p:nvPr/>
        </p:nvSpPr>
        <p:spPr>
          <a:xfrm>
            <a:off x="6615592" y="2108414"/>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1600" b="1">
              <a:solidFill>
                <a:schemeClr val="dk1"/>
              </a:solidFill>
              <a:latin typeface="Consolas"/>
              <a:ea typeface="Consolas"/>
              <a:cs typeface="Consolas"/>
              <a:sym typeface="Consolas"/>
            </a:endParaRPr>
          </a:p>
        </p:txBody>
      </p:sp>
      <p:cxnSp>
        <p:nvCxnSpPr>
          <p:cNvPr id="375" name="Google Shape;375;p27"/>
          <p:cNvCxnSpPr>
            <a:stCxn id="369" idx="6"/>
            <a:endCxn id="374" idx="2"/>
          </p:cNvCxnSpPr>
          <p:nvPr/>
        </p:nvCxnSpPr>
        <p:spPr>
          <a:xfrm>
            <a:off x="6007994" y="2304921"/>
            <a:ext cx="607500" cy="0"/>
          </a:xfrm>
          <a:prstGeom prst="straightConnector1">
            <a:avLst/>
          </a:prstGeom>
          <a:noFill/>
          <a:ln w="28575" cap="flat" cmpd="sng">
            <a:solidFill>
              <a:srgbClr val="4C3282"/>
            </a:solidFill>
            <a:prstDash val="solid"/>
            <a:round/>
            <a:headEnd type="none" w="sm" len="sm"/>
            <a:tailEnd type="none" w="sm" len="sm"/>
          </a:ln>
        </p:spPr>
      </p:cxnSp>
      <p:sp>
        <p:nvSpPr>
          <p:cNvPr id="376" name="Google Shape;376;p27"/>
          <p:cNvSpPr/>
          <p:nvPr/>
        </p:nvSpPr>
        <p:spPr>
          <a:xfrm>
            <a:off x="5065419" y="2667301"/>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1600" b="1">
              <a:solidFill>
                <a:schemeClr val="dk1"/>
              </a:solidFill>
              <a:latin typeface="Consolas"/>
              <a:ea typeface="Consolas"/>
              <a:cs typeface="Consolas"/>
              <a:sym typeface="Consolas"/>
            </a:endParaRPr>
          </a:p>
        </p:txBody>
      </p:sp>
      <p:sp>
        <p:nvSpPr>
          <p:cNvPr id="377" name="Google Shape;377;p27"/>
          <p:cNvSpPr txBox="1"/>
          <p:nvPr/>
        </p:nvSpPr>
        <p:spPr>
          <a:xfrm>
            <a:off x="5257422" y="2322814"/>
            <a:ext cx="271800" cy="22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a</a:t>
            </a:r>
            <a:endParaRPr sz="1600">
              <a:solidFill>
                <a:schemeClr val="dk1"/>
              </a:solidFill>
              <a:latin typeface="Calibri"/>
              <a:ea typeface="Calibri"/>
              <a:cs typeface="Calibri"/>
              <a:sym typeface="Calibri"/>
            </a:endParaRPr>
          </a:p>
        </p:txBody>
      </p:sp>
      <p:cxnSp>
        <p:nvCxnSpPr>
          <p:cNvPr id="378" name="Google Shape;378;p27"/>
          <p:cNvCxnSpPr>
            <a:stCxn id="376" idx="7"/>
            <a:endCxn id="369" idx="3"/>
          </p:cNvCxnSpPr>
          <p:nvPr/>
        </p:nvCxnSpPr>
        <p:spPr>
          <a:xfrm rot="10800000" flipH="1">
            <a:off x="5400865" y="2443754"/>
            <a:ext cx="271800" cy="281100"/>
          </a:xfrm>
          <a:prstGeom prst="straightConnector1">
            <a:avLst/>
          </a:prstGeom>
          <a:noFill/>
          <a:ln w="28575" cap="flat" cmpd="sng">
            <a:solidFill>
              <a:srgbClr val="4C3282"/>
            </a:solidFill>
            <a:prstDash val="solid"/>
            <a:round/>
            <a:headEnd type="none" w="sm" len="sm"/>
            <a:tailEnd type="none" w="sm" len="sm"/>
          </a:ln>
        </p:spPr>
      </p:cxnSp>
      <p:sp>
        <p:nvSpPr>
          <p:cNvPr id="379" name="Google Shape;379;p27"/>
          <p:cNvSpPr txBox="1"/>
          <p:nvPr/>
        </p:nvSpPr>
        <p:spPr>
          <a:xfrm>
            <a:off x="5872094" y="2806321"/>
            <a:ext cx="271800" cy="22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b</a:t>
            </a:r>
            <a:endParaRPr sz="1600">
              <a:solidFill>
                <a:schemeClr val="dk1"/>
              </a:solidFill>
              <a:latin typeface="Calibri"/>
              <a:ea typeface="Calibri"/>
              <a:cs typeface="Calibri"/>
              <a:sym typeface="Calibri"/>
            </a:endParaRPr>
          </a:p>
        </p:txBody>
      </p:sp>
      <p:sp>
        <p:nvSpPr>
          <p:cNvPr id="380" name="Google Shape;380;p27"/>
          <p:cNvSpPr txBox="1"/>
          <p:nvPr/>
        </p:nvSpPr>
        <p:spPr>
          <a:xfrm>
            <a:off x="6156763" y="1972746"/>
            <a:ext cx="271800" cy="22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c</a:t>
            </a:r>
            <a:endParaRPr sz="1600">
              <a:solidFill>
                <a:schemeClr val="dk1"/>
              </a:solidFill>
              <a:latin typeface="Calibri"/>
              <a:ea typeface="Calibri"/>
              <a:cs typeface="Calibri"/>
              <a:sym typeface="Calibri"/>
            </a:endParaRPr>
          </a:p>
        </p:txBody>
      </p:sp>
      <p:sp>
        <p:nvSpPr>
          <p:cNvPr id="381" name="Google Shape;381;p27"/>
          <p:cNvSpPr txBox="1"/>
          <p:nvPr/>
        </p:nvSpPr>
        <p:spPr>
          <a:xfrm>
            <a:off x="6020863" y="2308193"/>
            <a:ext cx="271800" cy="22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d</a:t>
            </a:r>
            <a:endParaRPr sz="1600">
              <a:solidFill>
                <a:schemeClr val="dk1"/>
              </a:solidFill>
              <a:latin typeface="Calibri"/>
              <a:ea typeface="Calibri"/>
              <a:cs typeface="Calibri"/>
              <a:sym typeface="Calibri"/>
            </a:endParaRPr>
          </a:p>
        </p:txBody>
      </p:sp>
      <p:sp>
        <p:nvSpPr>
          <p:cNvPr id="382" name="Google Shape;382;p27"/>
          <p:cNvSpPr txBox="1"/>
          <p:nvPr/>
        </p:nvSpPr>
        <p:spPr>
          <a:xfrm>
            <a:off x="1557152" y="1343100"/>
            <a:ext cx="2190000" cy="5070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400" b="1">
                <a:solidFill>
                  <a:srgbClr val="4C3283"/>
                </a:solidFill>
                <a:latin typeface="Quattrocento Sans"/>
                <a:ea typeface="Quattrocento Sans"/>
                <a:cs typeface="Quattrocento Sans"/>
                <a:sym typeface="Quattrocento Sans"/>
              </a:rPr>
              <a:t>Vertex Labels</a:t>
            </a:r>
            <a:endParaRPr sz="2400" b="1">
              <a:solidFill>
                <a:srgbClr val="4C3283"/>
              </a:solidFill>
              <a:latin typeface="Quattrocento Sans"/>
              <a:ea typeface="Quattrocento Sans"/>
              <a:cs typeface="Quattrocento Sans"/>
              <a:sym typeface="Quattrocento Sans"/>
            </a:endParaRPr>
          </a:p>
        </p:txBody>
      </p:sp>
      <p:grpSp>
        <p:nvGrpSpPr>
          <p:cNvPr id="383" name="Google Shape;383;p27"/>
          <p:cNvGrpSpPr/>
          <p:nvPr/>
        </p:nvGrpSpPr>
        <p:grpSpPr>
          <a:xfrm>
            <a:off x="1932126" y="2106931"/>
            <a:ext cx="1943173" cy="1459315"/>
            <a:chOff x="1664362" y="1992415"/>
            <a:chExt cx="1457380" cy="1094486"/>
          </a:xfrm>
        </p:grpSpPr>
        <p:sp>
          <p:nvSpPr>
            <p:cNvPr id="384" name="Google Shape;384;p27"/>
            <p:cNvSpPr/>
            <p:nvPr/>
          </p:nvSpPr>
          <p:spPr>
            <a:xfrm>
              <a:off x="2076543" y="1992420"/>
              <a:ext cx="294750" cy="29475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b</a:t>
              </a:r>
              <a:endParaRPr sz="1600" b="1">
                <a:solidFill>
                  <a:schemeClr val="dk1"/>
                </a:solidFill>
                <a:latin typeface="Consolas"/>
                <a:ea typeface="Consolas"/>
                <a:cs typeface="Consolas"/>
                <a:sym typeface="Consolas"/>
              </a:endParaRPr>
            </a:p>
          </p:txBody>
        </p:sp>
        <p:sp>
          <p:nvSpPr>
            <p:cNvPr id="385" name="Google Shape;385;p27"/>
            <p:cNvSpPr/>
            <p:nvPr/>
          </p:nvSpPr>
          <p:spPr>
            <a:xfrm>
              <a:off x="2488725" y="2411580"/>
              <a:ext cx="294750" cy="29475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d</a:t>
              </a:r>
              <a:endParaRPr sz="1600" b="1">
                <a:solidFill>
                  <a:schemeClr val="dk1"/>
                </a:solidFill>
                <a:latin typeface="Consolas"/>
                <a:ea typeface="Consolas"/>
                <a:cs typeface="Consolas"/>
                <a:sym typeface="Consolas"/>
              </a:endParaRPr>
            </a:p>
          </p:txBody>
        </p:sp>
        <p:sp>
          <p:nvSpPr>
            <p:cNvPr id="386" name="Google Shape;386;p27"/>
            <p:cNvSpPr/>
            <p:nvPr/>
          </p:nvSpPr>
          <p:spPr>
            <a:xfrm>
              <a:off x="2076543" y="2792151"/>
              <a:ext cx="294750" cy="29475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c</a:t>
              </a:r>
              <a:endParaRPr sz="1600" b="1">
                <a:solidFill>
                  <a:schemeClr val="dk1"/>
                </a:solidFill>
                <a:latin typeface="Consolas"/>
                <a:ea typeface="Consolas"/>
                <a:cs typeface="Consolas"/>
                <a:sym typeface="Consolas"/>
              </a:endParaRPr>
            </a:p>
          </p:txBody>
        </p:sp>
        <p:cxnSp>
          <p:nvCxnSpPr>
            <p:cNvPr id="387" name="Google Shape;387;p27"/>
            <p:cNvCxnSpPr>
              <a:stCxn id="384" idx="5"/>
              <a:endCxn id="385" idx="1"/>
            </p:cNvCxnSpPr>
            <p:nvPr/>
          </p:nvCxnSpPr>
          <p:spPr>
            <a:xfrm>
              <a:off x="2328128" y="2244005"/>
              <a:ext cx="203700" cy="210600"/>
            </a:xfrm>
            <a:prstGeom prst="straightConnector1">
              <a:avLst/>
            </a:prstGeom>
            <a:noFill/>
            <a:ln w="28575" cap="flat" cmpd="sng">
              <a:solidFill>
                <a:srgbClr val="4C3282"/>
              </a:solidFill>
              <a:prstDash val="solid"/>
              <a:round/>
              <a:headEnd type="none" w="sm" len="sm"/>
              <a:tailEnd type="none" w="sm" len="sm"/>
            </a:ln>
          </p:spPr>
        </p:cxnSp>
        <p:cxnSp>
          <p:nvCxnSpPr>
            <p:cNvPr id="388" name="Google Shape;388;p27"/>
            <p:cNvCxnSpPr>
              <a:stCxn id="386" idx="7"/>
              <a:endCxn id="385" idx="3"/>
            </p:cNvCxnSpPr>
            <p:nvPr/>
          </p:nvCxnSpPr>
          <p:spPr>
            <a:xfrm rot="10800000" flipH="1">
              <a:off x="2328128" y="2663116"/>
              <a:ext cx="203700" cy="172200"/>
            </a:xfrm>
            <a:prstGeom prst="straightConnector1">
              <a:avLst/>
            </a:prstGeom>
            <a:noFill/>
            <a:ln w="28575" cap="flat" cmpd="sng">
              <a:solidFill>
                <a:srgbClr val="4C3282"/>
              </a:solidFill>
              <a:prstDash val="solid"/>
              <a:round/>
              <a:headEnd type="none" w="sm" len="sm"/>
              <a:tailEnd type="none" w="sm" len="sm"/>
            </a:ln>
          </p:spPr>
        </p:cxnSp>
        <p:sp>
          <p:nvSpPr>
            <p:cNvPr id="389" name="Google Shape;389;p27"/>
            <p:cNvSpPr/>
            <p:nvPr/>
          </p:nvSpPr>
          <p:spPr>
            <a:xfrm>
              <a:off x="2826992" y="1992415"/>
              <a:ext cx="294750" cy="29475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e</a:t>
              </a:r>
              <a:endParaRPr sz="1600" b="1">
                <a:solidFill>
                  <a:schemeClr val="dk1"/>
                </a:solidFill>
                <a:latin typeface="Consolas"/>
                <a:ea typeface="Consolas"/>
                <a:cs typeface="Consolas"/>
                <a:sym typeface="Consolas"/>
              </a:endParaRPr>
            </a:p>
          </p:txBody>
        </p:sp>
        <p:cxnSp>
          <p:nvCxnSpPr>
            <p:cNvPr id="390" name="Google Shape;390;p27"/>
            <p:cNvCxnSpPr>
              <a:stCxn id="384" idx="6"/>
              <a:endCxn id="389" idx="2"/>
            </p:cNvCxnSpPr>
            <p:nvPr/>
          </p:nvCxnSpPr>
          <p:spPr>
            <a:xfrm>
              <a:off x="2371293" y="2139795"/>
              <a:ext cx="455700" cy="0"/>
            </a:xfrm>
            <a:prstGeom prst="straightConnector1">
              <a:avLst/>
            </a:prstGeom>
            <a:noFill/>
            <a:ln w="28575" cap="flat" cmpd="sng">
              <a:solidFill>
                <a:srgbClr val="4C3282"/>
              </a:solidFill>
              <a:prstDash val="solid"/>
              <a:round/>
              <a:headEnd type="none" w="sm" len="sm"/>
              <a:tailEnd type="none" w="sm" len="sm"/>
            </a:ln>
          </p:spPr>
        </p:cxnSp>
        <p:sp>
          <p:nvSpPr>
            <p:cNvPr id="391" name="Google Shape;391;p27"/>
            <p:cNvSpPr/>
            <p:nvPr/>
          </p:nvSpPr>
          <p:spPr>
            <a:xfrm>
              <a:off x="1664362" y="2411580"/>
              <a:ext cx="294750" cy="29475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a</a:t>
              </a:r>
              <a:endParaRPr sz="1600" b="1">
                <a:solidFill>
                  <a:schemeClr val="dk1"/>
                </a:solidFill>
                <a:latin typeface="Consolas"/>
                <a:ea typeface="Consolas"/>
                <a:cs typeface="Consolas"/>
                <a:sym typeface="Consolas"/>
              </a:endParaRPr>
            </a:p>
          </p:txBody>
        </p:sp>
        <p:cxnSp>
          <p:nvCxnSpPr>
            <p:cNvPr id="392" name="Google Shape;392;p27"/>
            <p:cNvCxnSpPr>
              <a:stCxn id="391" idx="7"/>
              <a:endCxn id="384" idx="3"/>
            </p:cNvCxnSpPr>
            <p:nvPr/>
          </p:nvCxnSpPr>
          <p:spPr>
            <a:xfrm rot="10800000" flipH="1">
              <a:off x="1915947" y="2244145"/>
              <a:ext cx="203700" cy="210600"/>
            </a:xfrm>
            <a:prstGeom prst="straightConnector1">
              <a:avLst/>
            </a:prstGeom>
            <a:noFill/>
            <a:ln w="28575" cap="flat" cmpd="sng">
              <a:solidFill>
                <a:srgbClr val="4C3282"/>
              </a:solidFill>
              <a:prstDash val="solid"/>
              <a:round/>
              <a:headEnd type="none" w="sm" len="sm"/>
              <a:tailEnd type="none" w="sm" len="sm"/>
            </a:ln>
          </p:spPr>
        </p:cxnSp>
      </p:grpSp>
      <p:sp>
        <p:nvSpPr>
          <p:cNvPr id="393" name="Google Shape;393;p27"/>
          <p:cNvSpPr txBox="1"/>
          <p:nvPr/>
        </p:nvSpPr>
        <p:spPr>
          <a:xfrm>
            <a:off x="4342351" y="3925150"/>
            <a:ext cx="3507300" cy="8646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400">
                <a:solidFill>
                  <a:srgbClr val="4C3283"/>
                </a:solidFill>
                <a:latin typeface="Quattrocento Sans"/>
                <a:ea typeface="Quattrocento Sans"/>
                <a:cs typeface="Quattrocento Sans"/>
                <a:sym typeface="Quattrocento Sans"/>
              </a:rPr>
              <a:t>Numeric Edge Labels</a:t>
            </a:r>
            <a:br>
              <a:rPr lang="en-US" sz="2400">
                <a:solidFill>
                  <a:srgbClr val="4C3283"/>
                </a:solidFill>
                <a:latin typeface="Quattrocento Sans"/>
                <a:ea typeface="Quattrocento Sans"/>
                <a:cs typeface="Quattrocento Sans"/>
                <a:sym typeface="Quattrocento Sans"/>
              </a:rPr>
            </a:br>
            <a:r>
              <a:rPr lang="en-US" sz="2400">
                <a:solidFill>
                  <a:srgbClr val="4C3283"/>
                </a:solidFill>
                <a:latin typeface="Quattrocento Sans"/>
                <a:ea typeface="Quattrocento Sans"/>
                <a:cs typeface="Quattrocento Sans"/>
                <a:sym typeface="Quattrocento Sans"/>
              </a:rPr>
              <a:t>(</a:t>
            </a:r>
            <a:r>
              <a:rPr lang="en-US" sz="2400" b="1">
                <a:solidFill>
                  <a:srgbClr val="4C3283"/>
                </a:solidFill>
                <a:latin typeface="Quattrocento Sans"/>
                <a:ea typeface="Quattrocento Sans"/>
                <a:cs typeface="Quattrocento Sans"/>
                <a:sym typeface="Quattrocento Sans"/>
              </a:rPr>
              <a:t>Edge Weights</a:t>
            </a:r>
            <a:r>
              <a:rPr lang="en-US" sz="2400">
                <a:solidFill>
                  <a:srgbClr val="4C3283"/>
                </a:solidFill>
                <a:latin typeface="Quattrocento Sans"/>
                <a:ea typeface="Quattrocento Sans"/>
                <a:cs typeface="Quattrocento Sans"/>
                <a:sym typeface="Quattrocento Sans"/>
              </a:rPr>
              <a:t>)</a:t>
            </a:r>
            <a:endParaRPr sz="2400">
              <a:solidFill>
                <a:srgbClr val="4C3283"/>
              </a:solidFill>
              <a:latin typeface="Quattrocento Sans"/>
              <a:ea typeface="Quattrocento Sans"/>
              <a:cs typeface="Quattrocento Sans"/>
              <a:sym typeface="Quattrocento Sans"/>
            </a:endParaRPr>
          </a:p>
        </p:txBody>
      </p:sp>
      <p:sp>
        <p:nvSpPr>
          <p:cNvPr id="394" name="Google Shape;394;p27"/>
          <p:cNvSpPr/>
          <p:nvPr/>
        </p:nvSpPr>
        <p:spPr>
          <a:xfrm>
            <a:off x="5614994" y="4925508"/>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1600" b="1">
              <a:solidFill>
                <a:schemeClr val="dk1"/>
              </a:solidFill>
              <a:latin typeface="Consolas"/>
              <a:ea typeface="Consolas"/>
              <a:cs typeface="Consolas"/>
              <a:sym typeface="Consolas"/>
            </a:endParaRPr>
          </a:p>
        </p:txBody>
      </p:sp>
      <p:sp>
        <p:nvSpPr>
          <p:cNvPr id="395" name="Google Shape;395;p27"/>
          <p:cNvSpPr/>
          <p:nvPr/>
        </p:nvSpPr>
        <p:spPr>
          <a:xfrm>
            <a:off x="6164569" y="5484388"/>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1600" b="1">
              <a:solidFill>
                <a:schemeClr val="dk1"/>
              </a:solidFill>
              <a:latin typeface="Consolas"/>
              <a:ea typeface="Consolas"/>
              <a:cs typeface="Consolas"/>
              <a:sym typeface="Consolas"/>
            </a:endParaRPr>
          </a:p>
        </p:txBody>
      </p:sp>
      <p:sp>
        <p:nvSpPr>
          <p:cNvPr id="396" name="Google Shape;396;p27"/>
          <p:cNvSpPr/>
          <p:nvPr/>
        </p:nvSpPr>
        <p:spPr>
          <a:xfrm>
            <a:off x="5614994" y="5991816"/>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1600" b="1">
              <a:solidFill>
                <a:schemeClr val="dk1"/>
              </a:solidFill>
              <a:latin typeface="Consolas"/>
              <a:ea typeface="Consolas"/>
              <a:cs typeface="Consolas"/>
              <a:sym typeface="Consolas"/>
            </a:endParaRPr>
          </a:p>
        </p:txBody>
      </p:sp>
      <p:cxnSp>
        <p:nvCxnSpPr>
          <p:cNvPr id="397" name="Google Shape;397;p27"/>
          <p:cNvCxnSpPr>
            <a:stCxn id="394" idx="5"/>
            <a:endCxn id="395" idx="1"/>
          </p:cNvCxnSpPr>
          <p:nvPr/>
        </p:nvCxnSpPr>
        <p:spPr>
          <a:xfrm>
            <a:off x="5950440" y="5260954"/>
            <a:ext cx="271800" cy="281100"/>
          </a:xfrm>
          <a:prstGeom prst="straightConnector1">
            <a:avLst/>
          </a:prstGeom>
          <a:noFill/>
          <a:ln w="28575" cap="flat" cmpd="sng">
            <a:solidFill>
              <a:srgbClr val="4C3282"/>
            </a:solidFill>
            <a:prstDash val="solid"/>
            <a:round/>
            <a:headEnd type="none" w="sm" len="sm"/>
            <a:tailEnd type="none" w="sm" len="sm"/>
          </a:ln>
        </p:spPr>
      </p:cxnSp>
      <p:cxnSp>
        <p:nvCxnSpPr>
          <p:cNvPr id="398" name="Google Shape;398;p27"/>
          <p:cNvCxnSpPr>
            <a:stCxn id="396" idx="7"/>
            <a:endCxn id="395" idx="3"/>
          </p:cNvCxnSpPr>
          <p:nvPr/>
        </p:nvCxnSpPr>
        <p:spPr>
          <a:xfrm rot="10800000" flipH="1">
            <a:off x="5950440" y="5819869"/>
            <a:ext cx="271800" cy="229500"/>
          </a:xfrm>
          <a:prstGeom prst="straightConnector1">
            <a:avLst/>
          </a:prstGeom>
          <a:noFill/>
          <a:ln w="28575" cap="flat" cmpd="sng">
            <a:solidFill>
              <a:srgbClr val="4C3282"/>
            </a:solidFill>
            <a:prstDash val="solid"/>
            <a:round/>
            <a:headEnd type="none" w="sm" len="sm"/>
            <a:tailEnd type="none" w="sm" len="sm"/>
          </a:ln>
        </p:spPr>
      </p:cxnSp>
      <p:sp>
        <p:nvSpPr>
          <p:cNvPr id="399" name="Google Shape;399;p27"/>
          <p:cNvSpPr/>
          <p:nvPr/>
        </p:nvSpPr>
        <p:spPr>
          <a:xfrm>
            <a:off x="6615592" y="4925501"/>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1600" b="1">
              <a:solidFill>
                <a:schemeClr val="dk1"/>
              </a:solidFill>
              <a:latin typeface="Consolas"/>
              <a:ea typeface="Consolas"/>
              <a:cs typeface="Consolas"/>
              <a:sym typeface="Consolas"/>
            </a:endParaRPr>
          </a:p>
        </p:txBody>
      </p:sp>
      <p:cxnSp>
        <p:nvCxnSpPr>
          <p:cNvPr id="400" name="Google Shape;400;p27"/>
          <p:cNvCxnSpPr>
            <a:stCxn id="394" idx="6"/>
            <a:endCxn id="399" idx="2"/>
          </p:cNvCxnSpPr>
          <p:nvPr/>
        </p:nvCxnSpPr>
        <p:spPr>
          <a:xfrm>
            <a:off x="6007994" y="5122008"/>
            <a:ext cx="607500" cy="0"/>
          </a:xfrm>
          <a:prstGeom prst="straightConnector1">
            <a:avLst/>
          </a:prstGeom>
          <a:noFill/>
          <a:ln w="28575" cap="flat" cmpd="sng">
            <a:solidFill>
              <a:srgbClr val="4C3282"/>
            </a:solidFill>
            <a:prstDash val="solid"/>
            <a:round/>
            <a:headEnd type="none" w="sm" len="sm"/>
            <a:tailEnd type="none" w="sm" len="sm"/>
          </a:ln>
        </p:spPr>
      </p:cxnSp>
      <p:sp>
        <p:nvSpPr>
          <p:cNvPr id="401" name="Google Shape;401;p27"/>
          <p:cNvSpPr/>
          <p:nvPr/>
        </p:nvSpPr>
        <p:spPr>
          <a:xfrm>
            <a:off x="5065419" y="5484388"/>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1600" b="1">
              <a:solidFill>
                <a:schemeClr val="dk1"/>
              </a:solidFill>
              <a:latin typeface="Consolas"/>
              <a:ea typeface="Consolas"/>
              <a:cs typeface="Consolas"/>
              <a:sym typeface="Consolas"/>
            </a:endParaRPr>
          </a:p>
        </p:txBody>
      </p:sp>
      <p:sp>
        <p:nvSpPr>
          <p:cNvPr id="402" name="Google Shape;402;p27"/>
          <p:cNvSpPr txBox="1"/>
          <p:nvPr/>
        </p:nvSpPr>
        <p:spPr>
          <a:xfrm>
            <a:off x="5257422" y="5139901"/>
            <a:ext cx="271800" cy="22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1</a:t>
            </a:r>
            <a:endParaRPr sz="1600">
              <a:solidFill>
                <a:schemeClr val="dk1"/>
              </a:solidFill>
              <a:latin typeface="Calibri"/>
              <a:ea typeface="Calibri"/>
              <a:cs typeface="Calibri"/>
              <a:sym typeface="Calibri"/>
            </a:endParaRPr>
          </a:p>
        </p:txBody>
      </p:sp>
      <p:cxnSp>
        <p:nvCxnSpPr>
          <p:cNvPr id="403" name="Google Shape;403;p27"/>
          <p:cNvCxnSpPr>
            <a:stCxn id="401" idx="7"/>
            <a:endCxn id="394" idx="3"/>
          </p:cNvCxnSpPr>
          <p:nvPr/>
        </p:nvCxnSpPr>
        <p:spPr>
          <a:xfrm rot="10800000" flipH="1">
            <a:off x="5400865" y="5260841"/>
            <a:ext cx="271800" cy="281100"/>
          </a:xfrm>
          <a:prstGeom prst="straightConnector1">
            <a:avLst/>
          </a:prstGeom>
          <a:noFill/>
          <a:ln w="28575" cap="flat" cmpd="sng">
            <a:solidFill>
              <a:srgbClr val="4C3282"/>
            </a:solidFill>
            <a:prstDash val="solid"/>
            <a:round/>
            <a:headEnd type="none" w="sm" len="sm"/>
            <a:tailEnd type="none" w="sm" len="sm"/>
          </a:ln>
        </p:spPr>
      </p:cxnSp>
      <p:sp>
        <p:nvSpPr>
          <p:cNvPr id="404" name="Google Shape;404;p27"/>
          <p:cNvSpPr txBox="1"/>
          <p:nvPr/>
        </p:nvSpPr>
        <p:spPr>
          <a:xfrm>
            <a:off x="5872094" y="5623408"/>
            <a:ext cx="271800" cy="22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2</a:t>
            </a:r>
            <a:endParaRPr sz="1600">
              <a:solidFill>
                <a:schemeClr val="dk1"/>
              </a:solidFill>
              <a:latin typeface="Calibri"/>
              <a:ea typeface="Calibri"/>
              <a:cs typeface="Calibri"/>
              <a:sym typeface="Calibri"/>
            </a:endParaRPr>
          </a:p>
        </p:txBody>
      </p:sp>
      <p:sp>
        <p:nvSpPr>
          <p:cNvPr id="405" name="Google Shape;405;p27"/>
          <p:cNvSpPr txBox="1"/>
          <p:nvPr/>
        </p:nvSpPr>
        <p:spPr>
          <a:xfrm>
            <a:off x="6156763" y="4789833"/>
            <a:ext cx="271800" cy="22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3</a:t>
            </a:r>
            <a:endParaRPr sz="1600">
              <a:solidFill>
                <a:schemeClr val="dk1"/>
              </a:solidFill>
              <a:latin typeface="Calibri"/>
              <a:ea typeface="Calibri"/>
              <a:cs typeface="Calibri"/>
              <a:sym typeface="Calibri"/>
            </a:endParaRPr>
          </a:p>
        </p:txBody>
      </p:sp>
      <p:sp>
        <p:nvSpPr>
          <p:cNvPr id="406" name="Google Shape;406;p27"/>
          <p:cNvSpPr txBox="1"/>
          <p:nvPr/>
        </p:nvSpPr>
        <p:spPr>
          <a:xfrm>
            <a:off x="6020863" y="5125280"/>
            <a:ext cx="271800" cy="22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1</a:t>
            </a:r>
            <a:endParaRPr sz="1600">
              <a:solidFill>
                <a:schemeClr val="dk1"/>
              </a:solidFill>
              <a:latin typeface="Calibri"/>
              <a:ea typeface="Calibri"/>
              <a:cs typeface="Calibri"/>
              <a:sym typeface="Calibri"/>
            </a:endParaRPr>
          </a:p>
        </p:txBody>
      </p:sp>
      <p:cxnSp>
        <p:nvCxnSpPr>
          <p:cNvPr id="407" name="Google Shape;407;p27"/>
          <p:cNvCxnSpPr>
            <a:stCxn id="408" idx="5"/>
            <a:endCxn id="409" idx="1"/>
          </p:cNvCxnSpPr>
          <p:nvPr/>
        </p:nvCxnSpPr>
        <p:spPr>
          <a:xfrm>
            <a:off x="8875307" y="2443867"/>
            <a:ext cx="264000" cy="293700"/>
          </a:xfrm>
          <a:prstGeom prst="straightConnector1">
            <a:avLst/>
          </a:prstGeom>
          <a:noFill/>
          <a:ln w="28575" cap="flat" cmpd="sng">
            <a:solidFill>
              <a:srgbClr val="4C3282"/>
            </a:solidFill>
            <a:prstDash val="solid"/>
            <a:round/>
            <a:headEnd type="none" w="sm" len="sm"/>
            <a:tailEnd type="none" w="sm" len="sm"/>
          </a:ln>
        </p:spPr>
      </p:cxnSp>
      <p:cxnSp>
        <p:nvCxnSpPr>
          <p:cNvPr id="410" name="Google Shape;410;p27"/>
          <p:cNvCxnSpPr>
            <a:stCxn id="411" idx="7"/>
            <a:endCxn id="409" idx="3"/>
          </p:cNvCxnSpPr>
          <p:nvPr/>
        </p:nvCxnSpPr>
        <p:spPr>
          <a:xfrm rot="10800000" flipH="1">
            <a:off x="8875307" y="3015382"/>
            <a:ext cx="264000" cy="216900"/>
          </a:xfrm>
          <a:prstGeom prst="straightConnector1">
            <a:avLst/>
          </a:prstGeom>
          <a:noFill/>
          <a:ln w="28575" cap="flat" cmpd="sng">
            <a:solidFill>
              <a:srgbClr val="4C3282"/>
            </a:solidFill>
            <a:prstDash val="solid"/>
            <a:round/>
            <a:headEnd type="none" w="sm" len="sm"/>
            <a:tailEnd type="none" w="sm" len="sm"/>
          </a:ln>
        </p:spPr>
      </p:cxnSp>
      <p:cxnSp>
        <p:nvCxnSpPr>
          <p:cNvPr id="412" name="Google Shape;412;p27"/>
          <p:cNvCxnSpPr>
            <a:stCxn id="408" idx="6"/>
            <a:endCxn id="413" idx="2"/>
          </p:cNvCxnSpPr>
          <p:nvPr/>
        </p:nvCxnSpPr>
        <p:spPr>
          <a:xfrm>
            <a:off x="8932861" y="2304921"/>
            <a:ext cx="607500" cy="0"/>
          </a:xfrm>
          <a:prstGeom prst="straightConnector1">
            <a:avLst/>
          </a:prstGeom>
          <a:noFill/>
          <a:ln w="28575" cap="flat" cmpd="sng">
            <a:solidFill>
              <a:srgbClr val="4C3282"/>
            </a:solidFill>
            <a:prstDash val="solid"/>
            <a:round/>
            <a:headEnd type="none" w="sm" len="sm"/>
            <a:tailEnd type="none" w="sm" len="sm"/>
          </a:ln>
        </p:spPr>
      </p:cxnSp>
      <p:cxnSp>
        <p:nvCxnSpPr>
          <p:cNvPr id="414" name="Google Shape;414;p27"/>
          <p:cNvCxnSpPr>
            <a:stCxn id="415" idx="7"/>
            <a:endCxn id="408" idx="3"/>
          </p:cNvCxnSpPr>
          <p:nvPr/>
        </p:nvCxnSpPr>
        <p:spPr>
          <a:xfrm rot="10800000" flipH="1">
            <a:off x="8325732" y="2443754"/>
            <a:ext cx="271800" cy="281100"/>
          </a:xfrm>
          <a:prstGeom prst="straightConnector1">
            <a:avLst/>
          </a:prstGeom>
          <a:noFill/>
          <a:ln w="28575" cap="flat" cmpd="sng">
            <a:solidFill>
              <a:srgbClr val="4C3282"/>
            </a:solidFill>
            <a:prstDash val="solid"/>
            <a:round/>
            <a:headEnd type="none" w="sm" len="sm"/>
            <a:tailEnd type="none" w="sm" len="sm"/>
          </a:ln>
        </p:spPr>
      </p:cxnSp>
      <p:sp>
        <p:nvSpPr>
          <p:cNvPr id="408" name="Google Shape;408;p27"/>
          <p:cNvSpPr/>
          <p:nvPr/>
        </p:nvSpPr>
        <p:spPr>
          <a:xfrm>
            <a:off x="8539861" y="2108421"/>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2</a:t>
            </a:r>
            <a:endParaRPr sz="1600" b="1">
              <a:solidFill>
                <a:schemeClr val="dk1"/>
              </a:solidFill>
              <a:latin typeface="Consolas"/>
              <a:ea typeface="Consolas"/>
              <a:cs typeface="Consolas"/>
              <a:sym typeface="Consolas"/>
            </a:endParaRPr>
          </a:p>
        </p:txBody>
      </p:sp>
      <p:sp>
        <p:nvSpPr>
          <p:cNvPr id="409" name="Google Shape;409;p27"/>
          <p:cNvSpPr/>
          <p:nvPr/>
        </p:nvSpPr>
        <p:spPr>
          <a:xfrm>
            <a:off x="9081630" y="2680019"/>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3</a:t>
            </a:r>
            <a:endParaRPr sz="1600" b="1">
              <a:solidFill>
                <a:schemeClr val="dk1"/>
              </a:solidFill>
              <a:latin typeface="Consolas"/>
              <a:ea typeface="Consolas"/>
              <a:cs typeface="Consolas"/>
              <a:sym typeface="Consolas"/>
            </a:endParaRPr>
          </a:p>
        </p:txBody>
      </p:sp>
      <p:sp>
        <p:nvSpPr>
          <p:cNvPr id="411" name="Google Shape;411;p27"/>
          <p:cNvSpPr/>
          <p:nvPr/>
        </p:nvSpPr>
        <p:spPr>
          <a:xfrm>
            <a:off x="8539861" y="3174729"/>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4</a:t>
            </a:r>
            <a:endParaRPr sz="1600" b="1">
              <a:solidFill>
                <a:schemeClr val="dk1"/>
              </a:solidFill>
              <a:latin typeface="Consolas"/>
              <a:ea typeface="Consolas"/>
              <a:cs typeface="Consolas"/>
              <a:sym typeface="Consolas"/>
            </a:endParaRPr>
          </a:p>
        </p:txBody>
      </p:sp>
      <p:sp>
        <p:nvSpPr>
          <p:cNvPr id="413" name="Google Shape;413;p27"/>
          <p:cNvSpPr/>
          <p:nvPr/>
        </p:nvSpPr>
        <p:spPr>
          <a:xfrm>
            <a:off x="9540459" y="2108414"/>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5</a:t>
            </a:r>
            <a:endParaRPr sz="1600" b="1">
              <a:solidFill>
                <a:schemeClr val="dk1"/>
              </a:solidFill>
              <a:latin typeface="Consolas"/>
              <a:ea typeface="Consolas"/>
              <a:cs typeface="Consolas"/>
              <a:sym typeface="Consolas"/>
            </a:endParaRPr>
          </a:p>
        </p:txBody>
      </p:sp>
      <p:sp>
        <p:nvSpPr>
          <p:cNvPr id="415" name="Google Shape;415;p27"/>
          <p:cNvSpPr/>
          <p:nvPr/>
        </p:nvSpPr>
        <p:spPr>
          <a:xfrm>
            <a:off x="7990286" y="2667301"/>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1</a:t>
            </a:r>
            <a:endParaRPr sz="1600" b="1">
              <a:solidFill>
                <a:schemeClr val="dk1"/>
              </a:solidFill>
              <a:latin typeface="Consolas"/>
              <a:ea typeface="Consolas"/>
              <a:cs typeface="Consolas"/>
              <a:sym typeface="Consolas"/>
            </a:endParaRPr>
          </a:p>
        </p:txBody>
      </p:sp>
      <p:sp>
        <p:nvSpPr>
          <p:cNvPr id="416" name="Google Shape;416;p27"/>
          <p:cNvSpPr txBox="1"/>
          <p:nvPr/>
        </p:nvSpPr>
        <p:spPr>
          <a:xfrm>
            <a:off x="8182289" y="2322814"/>
            <a:ext cx="271800" cy="22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a</a:t>
            </a:r>
            <a:endParaRPr sz="1600">
              <a:solidFill>
                <a:schemeClr val="dk1"/>
              </a:solidFill>
              <a:latin typeface="Calibri"/>
              <a:ea typeface="Calibri"/>
              <a:cs typeface="Calibri"/>
              <a:sym typeface="Calibri"/>
            </a:endParaRPr>
          </a:p>
        </p:txBody>
      </p:sp>
      <p:sp>
        <p:nvSpPr>
          <p:cNvPr id="417" name="Google Shape;417;p27"/>
          <p:cNvSpPr txBox="1"/>
          <p:nvPr/>
        </p:nvSpPr>
        <p:spPr>
          <a:xfrm>
            <a:off x="8796961" y="2806321"/>
            <a:ext cx="271800" cy="22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b</a:t>
            </a:r>
            <a:endParaRPr sz="1600">
              <a:solidFill>
                <a:schemeClr val="dk1"/>
              </a:solidFill>
              <a:latin typeface="Calibri"/>
              <a:ea typeface="Calibri"/>
              <a:cs typeface="Calibri"/>
              <a:sym typeface="Calibri"/>
            </a:endParaRPr>
          </a:p>
        </p:txBody>
      </p:sp>
      <p:sp>
        <p:nvSpPr>
          <p:cNvPr id="418" name="Google Shape;418;p27"/>
          <p:cNvSpPr txBox="1"/>
          <p:nvPr/>
        </p:nvSpPr>
        <p:spPr>
          <a:xfrm>
            <a:off x="9081630" y="1972746"/>
            <a:ext cx="271800" cy="22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c</a:t>
            </a:r>
            <a:endParaRPr sz="1600">
              <a:solidFill>
                <a:schemeClr val="dk1"/>
              </a:solidFill>
              <a:latin typeface="Calibri"/>
              <a:ea typeface="Calibri"/>
              <a:cs typeface="Calibri"/>
              <a:sym typeface="Calibri"/>
            </a:endParaRPr>
          </a:p>
        </p:txBody>
      </p:sp>
      <p:sp>
        <p:nvSpPr>
          <p:cNvPr id="419" name="Google Shape;419;p27"/>
          <p:cNvSpPr txBox="1"/>
          <p:nvPr/>
        </p:nvSpPr>
        <p:spPr>
          <a:xfrm>
            <a:off x="8945730" y="2308193"/>
            <a:ext cx="271800" cy="22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d</a:t>
            </a:r>
            <a:endParaRPr sz="1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8"/>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Multi-Variable Analysis</a:t>
            </a:r>
            <a:endParaRPr/>
          </a:p>
        </p:txBody>
      </p:sp>
      <p:sp>
        <p:nvSpPr>
          <p:cNvPr id="426" name="Google Shape;426;p28"/>
          <p:cNvSpPr txBox="1"/>
          <p:nvPr/>
        </p:nvSpPr>
        <p:spPr>
          <a:xfrm>
            <a:off x="838199" y="1304408"/>
            <a:ext cx="10950900" cy="2252884"/>
          </a:xfrm>
          <a:prstGeom prst="rect">
            <a:avLst/>
          </a:prstGeom>
          <a:noFill/>
          <a:ln>
            <a:noFill/>
          </a:ln>
        </p:spPr>
        <p:txBody>
          <a:bodyPr spcFirstLastPara="1" wrap="square" lIns="91425" tIns="45700" rIns="91425" bIns="45700" anchor="t" anchorCtr="0">
            <a:spAutoFit/>
          </a:bodyPr>
          <a:lstStyle/>
          <a:p>
            <a:pPr marL="457200" marR="0" lvl="0" indent="-406400" algn="l" rtl="0">
              <a:lnSpc>
                <a:spcPct val="90000"/>
              </a:lnSpc>
              <a:spcBef>
                <a:spcPts val="0"/>
              </a:spcBef>
              <a:spcAft>
                <a:spcPts val="0"/>
              </a:spcAft>
              <a:buClr>
                <a:srgbClr val="4C3283"/>
              </a:buClr>
              <a:buSzPts val="2800"/>
              <a:buFont typeface="Quattrocento Sans"/>
              <a:buChar char="●"/>
            </a:pPr>
            <a:r>
              <a:rPr lang="en-US" sz="2800" dirty="0">
                <a:solidFill>
                  <a:schemeClr val="dk1"/>
                </a:solidFill>
                <a:latin typeface="Quattrocento Sans"/>
                <a:ea typeface="Quattrocento Sans"/>
                <a:cs typeface="Quattrocento Sans"/>
                <a:sym typeface="Quattrocento Sans"/>
              </a:rPr>
              <a:t>So far, we thought of everything as being in terms of some single argument “n” </a:t>
            </a:r>
          </a:p>
          <a:p>
            <a:pPr marL="457200" marR="0" lvl="0" indent="-406400" algn="l" rtl="0">
              <a:lnSpc>
                <a:spcPct val="90000"/>
              </a:lnSpc>
              <a:spcBef>
                <a:spcPts val="0"/>
              </a:spcBef>
              <a:spcAft>
                <a:spcPts val="0"/>
              </a:spcAft>
              <a:buClr>
                <a:srgbClr val="4C3283"/>
              </a:buClr>
              <a:buSzPts val="2800"/>
              <a:buFont typeface="Quattrocento Sans"/>
              <a:buChar char="●"/>
            </a:pPr>
            <a:r>
              <a:rPr lang="en-US" sz="2800" dirty="0">
                <a:solidFill>
                  <a:schemeClr val="dk1"/>
                </a:solidFill>
                <a:latin typeface="Quattrocento Sans"/>
                <a:ea typeface="Quattrocento Sans"/>
                <a:cs typeface="Quattrocento Sans"/>
                <a:sym typeface="Quattrocento Sans"/>
              </a:rPr>
              <a:t>With graphs, we need to cons</a:t>
            </a:r>
            <a:r>
              <a:rPr lang="en-US" altLang="zh-CN" sz="2800" dirty="0">
                <a:solidFill>
                  <a:schemeClr val="dk1"/>
                </a:solidFill>
                <a:latin typeface="Quattrocento Sans"/>
                <a:ea typeface="Quattrocento Sans"/>
                <a:cs typeface="Quattrocento Sans"/>
                <a:sym typeface="Quattrocento Sans"/>
              </a:rPr>
              <a:t>ider</a:t>
            </a:r>
            <a:r>
              <a:rPr lang="en-US" sz="2800" dirty="0">
                <a:solidFill>
                  <a:schemeClr val="dk1"/>
                </a:solidFill>
                <a:latin typeface="Quattrocento Sans"/>
                <a:ea typeface="Quattrocento Sans"/>
                <a:cs typeface="Quattrocento Sans"/>
                <a:sym typeface="Quattrocento Sans"/>
              </a:rPr>
              <a:t>:</a:t>
            </a:r>
            <a:endParaRPr dirty="0">
              <a:solidFill>
                <a:schemeClr val="dk1"/>
              </a:solidFill>
            </a:endParaRPr>
          </a:p>
          <a:p>
            <a:pPr marL="914400" lvl="1" indent="-381000" algn="l" rtl="0">
              <a:lnSpc>
                <a:spcPct val="90000"/>
              </a:lnSpc>
              <a:spcBef>
                <a:spcPts val="0"/>
              </a:spcBef>
              <a:spcAft>
                <a:spcPts val="0"/>
              </a:spcAft>
              <a:buClr>
                <a:srgbClr val="B6A479"/>
              </a:buClr>
              <a:buSzPts val="2400"/>
              <a:buFont typeface="Quattrocento Sans"/>
              <a:buChar char="○"/>
            </a:pPr>
            <a:r>
              <a:rPr lang="en-US" sz="2400" dirty="0">
                <a:solidFill>
                  <a:schemeClr val="dk1"/>
                </a:solidFill>
                <a:latin typeface="Quattrocento Sans"/>
                <a:ea typeface="Quattrocento Sans"/>
                <a:cs typeface="Quattrocento Sans"/>
                <a:sym typeface="Quattrocento Sans"/>
              </a:rPr>
              <a:t>n (or |V|): total number of vertices (sometimes </a:t>
            </a:r>
            <a:r>
              <a:rPr lang="en-US" altLang="zh-CN" sz="2400" dirty="0">
                <a:solidFill>
                  <a:schemeClr val="dk1"/>
                </a:solidFill>
                <a:latin typeface="Quattrocento Sans"/>
                <a:ea typeface="Quattrocento Sans"/>
                <a:cs typeface="Quattrocento Sans"/>
                <a:sym typeface="Quattrocento Sans"/>
              </a:rPr>
              <a:t>written as</a:t>
            </a:r>
            <a:r>
              <a:rPr lang="en-US" sz="2400" dirty="0">
                <a:solidFill>
                  <a:schemeClr val="dk1"/>
                </a:solidFill>
                <a:latin typeface="Quattrocento Sans"/>
                <a:ea typeface="Quattrocento Sans"/>
                <a:cs typeface="Quattrocento Sans"/>
                <a:sym typeface="Quattrocento Sans"/>
              </a:rPr>
              <a:t> V)</a:t>
            </a:r>
            <a:endParaRPr dirty="0">
              <a:solidFill>
                <a:schemeClr val="dk1"/>
              </a:solidFill>
            </a:endParaRPr>
          </a:p>
          <a:p>
            <a:pPr marL="914400" lvl="1" indent="-381000" algn="l" rtl="0">
              <a:lnSpc>
                <a:spcPct val="90000"/>
              </a:lnSpc>
              <a:spcBef>
                <a:spcPts val="0"/>
              </a:spcBef>
              <a:spcAft>
                <a:spcPts val="0"/>
              </a:spcAft>
              <a:buClr>
                <a:srgbClr val="B6A479"/>
              </a:buClr>
              <a:buSzPts val="2400"/>
              <a:buFont typeface="Quattrocento Sans"/>
              <a:buChar char="○"/>
            </a:pPr>
            <a:r>
              <a:rPr lang="en-US" sz="2400" dirty="0">
                <a:solidFill>
                  <a:schemeClr val="dk1"/>
                </a:solidFill>
                <a:latin typeface="Quattrocento Sans"/>
                <a:ea typeface="Quattrocento Sans"/>
                <a:cs typeface="Quattrocento Sans"/>
                <a:sym typeface="Quattrocento Sans"/>
              </a:rPr>
              <a:t>m (or |E|): total number of edges (sometimes written as E)</a:t>
            </a:r>
            <a:endParaRPr dirty="0">
              <a:solidFill>
                <a:schemeClr val="dk1"/>
              </a:solidFill>
            </a:endParaRPr>
          </a:p>
          <a:p>
            <a:pPr marL="914400" lvl="1" indent="-381000" algn="l" rtl="0">
              <a:lnSpc>
                <a:spcPct val="90000"/>
              </a:lnSpc>
              <a:spcBef>
                <a:spcPts val="0"/>
              </a:spcBef>
              <a:spcAft>
                <a:spcPts val="0"/>
              </a:spcAft>
              <a:buClr>
                <a:srgbClr val="B6A479"/>
              </a:buClr>
              <a:buSzPts val="2400"/>
              <a:buFont typeface="Quattrocento Sans"/>
              <a:buChar char="○"/>
            </a:pPr>
            <a:r>
              <a:rPr lang="en-US" sz="2400" dirty="0">
                <a:solidFill>
                  <a:schemeClr val="dk1"/>
                </a:solidFill>
                <a:latin typeface="Quattrocento Sans"/>
                <a:ea typeface="Quattrocento Sans"/>
                <a:cs typeface="Quattrocento Sans"/>
                <a:sym typeface="Quattrocento Sans"/>
              </a:rPr>
              <a:t>deg(u): degree of node u (how many outgoing edges it has)</a:t>
            </a:r>
            <a:endParaRPr sz="2400" dirty="0">
              <a:solidFill>
                <a:schemeClr val="dk1"/>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86</TotalTime>
  <Words>7495</Words>
  <Application>Microsoft Office PowerPoint</Application>
  <PresentationFormat>Widescreen</PresentationFormat>
  <Paragraphs>2114</Paragraphs>
  <Slides>62</Slides>
  <Notes>62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62</vt:i4>
      </vt:variant>
    </vt:vector>
  </HeadingPairs>
  <TitlesOfParts>
    <vt:vector size="75" baseType="lpstr">
      <vt:lpstr>Twentieth Century</vt:lpstr>
      <vt:lpstr>Georgia</vt:lpstr>
      <vt:lpstr>Wingdings</vt:lpstr>
      <vt:lpstr>Calibri</vt:lpstr>
      <vt:lpstr>Consolas</vt:lpstr>
      <vt:lpstr>Noto Sans Symbols</vt:lpstr>
      <vt:lpstr>Times New Roman</vt:lpstr>
      <vt:lpstr>Gill Sans Light</vt:lpstr>
      <vt:lpstr>NTR</vt:lpstr>
      <vt:lpstr>Quattrocento Sans</vt:lpstr>
      <vt:lpstr>Helvetica</vt:lpstr>
      <vt:lpstr>Arial</vt:lpstr>
      <vt:lpstr>Integral</vt:lpstr>
      <vt:lpstr>PowerPoint Presentation</vt:lpstr>
      <vt:lpstr>Inter-data Relationships</vt:lpstr>
      <vt:lpstr>Applications</vt:lpstr>
      <vt:lpstr>Graph: Formal Definition</vt:lpstr>
      <vt:lpstr>Graph Terminology</vt:lpstr>
      <vt:lpstr>More Graph Terminology</vt:lpstr>
      <vt:lpstr>Directed vs Undirected; Acyclic vs Cyclic</vt:lpstr>
      <vt:lpstr>Labeled and Weighted Graphs</vt:lpstr>
      <vt:lpstr>Multi-Variable Analysis</vt:lpstr>
      <vt:lpstr>Adjacency Matrix</vt:lpstr>
      <vt:lpstr>Adjacency List</vt:lpstr>
      <vt:lpstr>Adjacency List</vt:lpstr>
      <vt:lpstr>Tradeoffs</vt:lpstr>
      <vt:lpstr>PowerPoint Presentation</vt:lpstr>
      <vt:lpstr>s-t Connectivity Problem</vt:lpstr>
      <vt:lpstr>s-t Connectivity Problem with Recursion</vt:lpstr>
      <vt:lpstr>PowerPoint Presentation</vt:lpstr>
      <vt:lpstr>PowerPoint Presentation</vt:lpstr>
      <vt:lpstr>Breadth-First Search (BFS)</vt:lpstr>
      <vt:lpstr>BFS Implementation</vt:lpstr>
      <vt:lpstr>BFS Implementation: In Action</vt:lpstr>
      <vt:lpstr>BFS Intuition: Why Does it Work?</vt:lpstr>
      <vt:lpstr>DFS w/ Stack vs. BFS w/ Queue</vt:lpstr>
      <vt:lpstr>Recap: Graph Traversals</vt:lpstr>
      <vt:lpstr>Using BFS for the s-t Connectivity Problem</vt:lpstr>
      <vt:lpstr>PowerPoint Presentation</vt:lpstr>
      <vt:lpstr>Topological Sort</vt:lpstr>
      <vt:lpstr>Ordering a DAG</vt:lpstr>
      <vt:lpstr>Problem 1: Ordering Dependencies</vt:lpstr>
      <vt:lpstr>Can We Always Topo Sort a Graph?</vt:lpstr>
      <vt:lpstr>Topological Sort Pseudocode</vt:lpstr>
      <vt:lpstr>PowerPoint Presentation</vt:lpstr>
      <vt:lpstr>The Shortest Path Problem</vt:lpstr>
      <vt:lpstr>Using BFS for the Shortest Path Problem</vt:lpstr>
      <vt:lpstr>BFS for Shortest Paths: Example</vt:lpstr>
      <vt:lpstr>What about the Target Vertex?</vt:lpstr>
      <vt:lpstr>Recap: Graph Problems</vt:lpstr>
      <vt:lpstr>Dijkstra’s Algorithm</vt:lpstr>
      <vt:lpstr>Dijkstra’s Algorithm: Idea</vt:lpstr>
      <vt:lpstr>PowerPoint Presentation</vt:lpstr>
      <vt:lpstr>Dijkstra’s Algorithm: Key Properties</vt:lpstr>
      <vt:lpstr>Dijkstra’s Algorithm: Runtime</vt:lpstr>
      <vt:lpstr>Dijkstra’s Algorithm: Runtime</vt:lpstr>
      <vt:lpstr>Dijkstra’s Algorithm: Example #1</vt:lpstr>
      <vt:lpstr>Dijkstra’s Algorithm: Example #1</vt:lpstr>
      <vt:lpstr>Dijkstra’s Algorithm: Example #1</vt:lpstr>
      <vt:lpstr>Dijkstra’s Algorithm: Example #1</vt:lpstr>
      <vt:lpstr>Dijkstra’s Algorithm: Example #1</vt:lpstr>
      <vt:lpstr>Dijkstra’s Algorithm: Example #1</vt:lpstr>
      <vt:lpstr>Dijkstra’s Algorithm: Example #1</vt:lpstr>
      <vt:lpstr>Dijkstra’s Algorithm: Example #1</vt:lpstr>
      <vt:lpstr>Dijkstra’s Algorithm: Example #1</vt:lpstr>
      <vt:lpstr>Dijkstra’s Algorithm: Interpreting the Results</vt:lpstr>
      <vt:lpstr>Review: Key Features</vt:lpstr>
      <vt:lpstr>Greedy Algorithms</vt:lpstr>
      <vt:lpstr>Bellman-Ford Shortest Path</vt:lpstr>
      <vt:lpstr>Bellman-Ford Basics</vt:lpstr>
      <vt:lpstr>Bellman-Ford Example</vt:lpstr>
      <vt:lpstr>Bellman-Ford Example</vt:lpstr>
      <vt:lpstr>Bellman-Ford Example</vt:lpstr>
      <vt:lpstr>Bellman-Ford Example</vt:lpstr>
      <vt:lpstr>Bellman-Ford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Zonghua Gu</cp:lastModifiedBy>
  <cp:revision>3</cp:revision>
  <dcterms:modified xsi:type="dcterms:W3CDTF">2025-03-31T00:11:05Z</dcterms:modified>
</cp:coreProperties>
</file>