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15" r:id="rId3"/>
    <p:sldId id="416" r:id="rId4"/>
    <p:sldId id="334" r:id="rId5"/>
    <p:sldId id="410" r:id="rId6"/>
    <p:sldId id="394" r:id="rId7"/>
    <p:sldId id="419" r:id="rId8"/>
    <p:sldId id="328" r:id="rId9"/>
    <p:sldId id="417" r:id="rId10"/>
    <p:sldId id="418" r:id="rId11"/>
    <p:sldId id="411" r:id="rId12"/>
    <p:sldId id="41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Each node can have 2 subtrees.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left of a given node are smaller.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right of a given node are larger.</a:t>
            </a:r>
            <a:endParaRPr lang="en-US" sz="1200" dirty="0">
              <a:latin typeface="Arial"/>
              <a:cs typeface="Arial"/>
            </a:endParaRP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r>
              <a:rPr lang="en-GB" dirty="0"/>
              <a:t>We can draw the tree now and derive the post order traversal DCBGFEA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</a:t>
            </a:r>
            <a:r>
              <a:rPr lang="en-US"/>
              <a:t>Search Tree</a:t>
            </a:r>
            <a:br>
              <a:rPr lang="en-US"/>
            </a:br>
            <a:r>
              <a:rPr lang="en-US"/>
              <a:t>Exercises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A04B-5AA3-3193-7E7B-E6BE2F9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A328-4AC6-C352-5029-EA682525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Suppose the numbers 7, 5, 1, 8, 3, 6, 0, 9, 4, 2 are inserted in that order into an initially empty binary search tree. What is the in-order traversal sequence of the resultant tree?</a:t>
            </a:r>
          </a:p>
        </p:txBody>
      </p:sp>
    </p:spTree>
    <p:extLst>
      <p:ext uri="{BB962C8B-B14F-4D97-AF65-F5344CB8AC3E}">
        <p14:creationId xmlns:p14="http://schemas.microsoft.com/office/powerpoint/2010/main" val="42283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6292-648F-3141-3447-2171BE0EA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9F38-80C6-8739-45E1-5905F4A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8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F5D-44F6-43AF-8F0A-C9F5EBA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652"/>
            <a:ext cx="8229600" cy="3105678"/>
          </a:xfrm>
        </p:spPr>
        <p:txBody>
          <a:bodyPr>
            <a:normAutofit/>
          </a:bodyPr>
          <a:lstStyle/>
          <a:p>
            <a:r>
              <a:rPr lang="en-GB" dirty="0"/>
              <a:t>Given: Pre-order traversal of nodes is 1, 2, 4, 5, 3, 6; In-order traversal of nodes is 4, 2, 5, 1, 3, 6. What is the post-order traversal of nodes?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1730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F295-21B2-4CEC-7BDF-E756F700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B038-8688-A790-F07C-9DCE9AD7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" y="1103223"/>
            <a:ext cx="8568466" cy="5641822"/>
          </a:xfrm>
        </p:spPr>
        <p:txBody>
          <a:bodyPr>
            <a:normAutofit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9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6A54-CFBF-6482-CE0B-F015093F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953C-E976-040C-47D2-19D7986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1012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binary tree of height h, what is its minimum and maximum number of leaves and total nodes?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58A-C12E-3A26-4A60-3F300B4B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AVL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40FE-3A8C-5CC3-1750-F35E3DF4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an AVL tree (Balanced BST)?</a:t>
            </a:r>
          </a:p>
          <a:p>
            <a:endParaRPr lang="en-S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7185FD-9D78-B844-89B3-E9FF64BBF99C}"/>
              </a:ext>
            </a:extLst>
          </p:cNvPr>
          <p:cNvCxnSpPr/>
          <p:nvPr/>
        </p:nvCxnSpPr>
        <p:spPr>
          <a:xfrm flipV="1">
            <a:off x="3412771" y="477596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95C42F0-8AF6-6440-AD36-49D27F921F78}"/>
              </a:ext>
            </a:extLst>
          </p:cNvPr>
          <p:cNvSpPr/>
          <p:nvPr/>
        </p:nvSpPr>
        <p:spPr>
          <a:xfrm>
            <a:off x="2938939" y="486824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1F3776-FFA1-D14C-9DA4-40A0506B9405}"/>
              </a:ext>
            </a:extLst>
          </p:cNvPr>
          <p:cNvCxnSpPr/>
          <p:nvPr/>
        </p:nvCxnSpPr>
        <p:spPr>
          <a:xfrm flipV="1">
            <a:off x="5518116" y="329949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A19DCA-0809-B648-8B17-59D417C0CC86}"/>
              </a:ext>
            </a:extLst>
          </p:cNvPr>
          <p:cNvCxnSpPr/>
          <p:nvPr/>
        </p:nvCxnSpPr>
        <p:spPr>
          <a:xfrm flipV="1">
            <a:off x="5027213" y="36765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73DBA4-4ECF-3E41-8CF3-CC43F6146CA4}"/>
              </a:ext>
            </a:extLst>
          </p:cNvPr>
          <p:cNvCxnSpPr/>
          <p:nvPr/>
        </p:nvCxnSpPr>
        <p:spPr>
          <a:xfrm flipV="1">
            <a:off x="4503047" y="403773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A146A-5BB3-8B49-8205-03A0024857F8}"/>
              </a:ext>
            </a:extLst>
          </p:cNvPr>
          <p:cNvCxnSpPr/>
          <p:nvPr/>
        </p:nvCxnSpPr>
        <p:spPr>
          <a:xfrm flipV="1">
            <a:off x="3978084" y="44068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778F43D-F2F4-6F4E-B3B4-E085748E87DB}"/>
              </a:ext>
            </a:extLst>
          </p:cNvPr>
          <p:cNvSpPr/>
          <p:nvPr/>
        </p:nvSpPr>
        <p:spPr>
          <a:xfrm>
            <a:off x="5568743" y="302266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CE1A3C-1B46-514C-A2FD-52AA3D32D639}"/>
              </a:ext>
            </a:extLst>
          </p:cNvPr>
          <p:cNvSpPr/>
          <p:nvPr/>
        </p:nvSpPr>
        <p:spPr>
          <a:xfrm>
            <a:off x="5044284" y="339177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5FBD0E-6C37-DE42-BEB9-44DF06253322}"/>
              </a:ext>
            </a:extLst>
          </p:cNvPr>
          <p:cNvSpPr/>
          <p:nvPr/>
        </p:nvSpPr>
        <p:spPr>
          <a:xfrm>
            <a:off x="4553381" y="376089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CE130-4F58-8343-AA20-4A3EC2BA95DB}"/>
              </a:ext>
            </a:extLst>
          </p:cNvPr>
          <p:cNvSpPr/>
          <p:nvPr/>
        </p:nvSpPr>
        <p:spPr>
          <a:xfrm>
            <a:off x="4062478" y="413000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11CB2-EAE2-1B44-81C6-20D535C8F20F}"/>
              </a:ext>
            </a:extLst>
          </p:cNvPr>
          <p:cNvSpPr/>
          <p:nvPr/>
        </p:nvSpPr>
        <p:spPr>
          <a:xfrm>
            <a:off x="3504252" y="449912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8946B-E45D-504D-809D-CF8C7A6F7520}"/>
              </a:ext>
            </a:extLst>
          </p:cNvPr>
          <p:cNvCxnSpPr>
            <a:cxnSpLocks/>
          </p:cNvCxnSpPr>
          <p:nvPr/>
        </p:nvCxnSpPr>
        <p:spPr>
          <a:xfrm flipH="1" flipV="1">
            <a:off x="1533550" y="4655927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E02947-A5DD-B546-BD7E-F025C553A25C}"/>
              </a:ext>
            </a:extLst>
          </p:cNvPr>
          <p:cNvSpPr/>
          <p:nvPr/>
        </p:nvSpPr>
        <p:spPr>
          <a:xfrm>
            <a:off x="127770" y="428785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CC0000-0085-5041-9C19-43E7D6170BC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20799" y="3675938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CD0C4C-1F0D-A046-8DC1-02E850A94366}"/>
              </a:ext>
            </a:extLst>
          </p:cNvPr>
          <p:cNvCxnSpPr/>
          <p:nvPr/>
        </p:nvCxnSpPr>
        <p:spPr>
          <a:xfrm flipV="1">
            <a:off x="1202437" y="378545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AD90C6-5A27-ED40-A3A3-F67DB94BBFEE}"/>
              </a:ext>
            </a:extLst>
          </p:cNvPr>
          <p:cNvCxnSpPr/>
          <p:nvPr/>
        </p:nvCxnSpPr>
        <p:spPr>
          <a:xfrm flipV="1">
            <a:off x="678271" y="41466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FEDA05-BE06-094F-B9FC-38C4A10E5AC1}"/>
              </a:ext>
            </a:extLst>
          </p:cNvPr>
          <p:cNvCxnSpPr>
            <a:cxnSpLocks/>
          </p:cNvCxnSpPr>
          <p:nvPr/>
        </p:nvCxnSpPr>
        <p:spPr>
          <a:xfrm flipH="1" flipV="1">
            <a:off x="1038160" y="4123336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E987E-7A54-504D-9315-D44EFA024772}"/>
              </a:ext>
            </a:extLst>
          </p:cNvPr>
          <p:cNvSpPr/>
          <p:nvPr/>
        </p:nvSpPr>
        <p:spPr>
          <a:xfrm>
            <a:off x="1851056" y="386980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D32894-1EDE-3744-9D82-E3A8B6A4460A}"/>
              </a:ext>
            </a:extLst>
          </p:cNvPr>
          <p:cNvSpPr/>
          <p:nvPr/>
        </p:nvSpPr>
        <p:spPr>
          <a:xfrm>
            <a:off x="1219508" y="3500693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8C4D1C-5775-BB46-B270-C77CB104D8F4}"/>
              </a:ext>
            </a:extLst>
          </p:cNvPr>
          <p:cNvSpPr/>
          <p:nvPr/>
        </p:nvSpPr>
        <p:spPr>
          <a:xfrm>
            <a:off x="1466836" y="478651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845FC-3EB1-8145-83C2-062AD55BA4A8}"/>
              </a:ext>
            </a:extLst>
          </p:cNvPr>
          <p:cNvSpPr/>
          <p:nvPr/>
        </p:nvSpPr>
        <p:spPr>
          <a:xfrm>
            <a:off x="1059718" y="430928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2A87A-0891-0B4F-9BC7-C61046F13A99}"/>
              </a:ext>
            </a:extLst>
          </p:cNvPr>
          <p:cNvSpPr/>
          <p:nvPr/>
        </p:nvSpPr>
        <p:spPr>
          <a:xfrm>
            <a:off x="652599" y="388564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ACDE84-DBAB-13BA-CCD2-9A397481E466}"/>
              </a:ext>
            </a:extLst>
          </p:cNvPr>
          <p:cNvCxnSpPr>
            <a:cxnSpLocks/>
          </p:cNvCxnSpPr>
          <p:nvPr/>
        </p:nvCxnSpPr>
        <p:spPr>
          <a:xfrm flipH="1" flipV="1">
            <a:off x="7604896" y="3904652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EDE591D-C4FD-24E4-4772-200C08FF6640}"/>
              </a:ext>
            </a:extLst>
          </p:cNvPr>
          <p:cNvSpPr/>
          <p:nvPr/>
        </p:nvSpPr>
        <p:spPr>
          <a:xfrm>
            <a:off x="5919515" y="446850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6EF9D4-650F-C751-2E8D-1C09146218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125237" y="4236035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A1783-298B-6D0C-5ACF-DDB97A533BFA}"/>
              </a:ext>
            </a:extLst>
          </p:cNvPr>
          <p:cNvCxnSpPr/>
          <p:nvPr/>
        </p:nvCxnSpPr>
        <p:spPr>
          <a:xfrm flipV="1">
            <a:off x="7706875" y="434554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9CB51-529C-20E1-3B82-8FC8D874DA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288631" y="4263648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D006A2-CF83-EAA7-CD49-D181522BBADF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968644" y="3915952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F4F266E-B68E-627D-F315-1651B0AB5BC1}"/>
              </a:ext>
            </a:extLst>
          </p:cNvPr>
          <p:cNvSpPr/>
          <p:nvPr/>
        </p:nvSpPr>
        <p:spPr>
          <a:xfrm>
            <a:off x="8355494" y="4429906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79A6C-1F28-8571-3084-4613B6DF3632}"/>
              </a:ext>
            </a:extLst>
          </p:cNvPr>
          <p:cNvSpPr/>
          <p:nvPr/>
        </p:nvSpPr>
        <p:spPr>
          <a:xfrm>
            <a:off x="7723946" y="406079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2F75D-F4C6-6595-3738-10F51E9B5414}"/>
              </a:ext>
            </a:extLst>
          </p:cNvPr>
          <p:cNvSpPr/>
          <p:nvPr/>
        </p:nvSpPr>
        <p:spPr>
          <a:xfrm>
            <a:off x="7206855" y="448396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018B93-2DD8-166C-02E9-9028E9B208E2}"/>
              </a:ext>
            </a:extLst>
          </p:cNvPr>
          <p:cNvSpPr/>
          <p:nvPr/>
        </p:nvSpPr>
        <p:spPr>
          <a:xfrm>
            <a:off x="7082342" y="360089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AC08FA-EBBF-155D-AD09-3757231EB771}"/>
              </a:ext>
            </a:extLst>
          </p:cNvPr>
          <p:cNvSpPr/>
          <p:nvPr/>
        </p:nvSpPr>
        <p:spPr>
          <a:xfrm>
            <a:off x="6338524" y="400767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D431E-7920-208E-5623-CBC356057029}"/>
              </a:ext>
            </a:extLst>
          </p:cNvPr>
          <p:cNvSpPr txBox="1"/>
          <p:nvPr/>
        </p:nvSpPr>
        <p:spPr>
          <a:xfrm>
            <a:off x="1134034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(a)</a:t>
            </a:r>
            <a:endParaRPr lang="en-SE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38A3-AEFC-514E-2150-FE1271B3D1B0}"/>
              </a:ext>
            </a:extLst>
          </p:cNvPr>
          <p:cNvSpPr txBox="1"/>
          <p:nvPr/>
        </p:nvSpPr>
        <p:spPr>
          <a:xfrm>
            <a:off x="4435731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(b)</a:t>
            </a:r>
            <a:endParaRPr lang="en-S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0DA7A-D4BE-BDD8-2778-B812CEEC2B3D}"/>
              </a:ext>
            </a:extLst>
          </p:cNvPr>
          <p:cNvSpPr txBox="1"/>
          <p:nvPr/>
        </p:nvSpPr>
        <p:spPr>
          <a:xfrm>
            <a:off x="7668267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(c)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5933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AE9-5DC2-F249-9BFE-2DCA115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7" y="-93894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 (BST)</a:t>
            </a:r>
            <a:endParaRPr lang="en-US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F93CF95-DB9C-0D42-823C-03ED41381869}"/>
              </a:ext>
            </a:extLst>
          </p:cNvPr>
          <p:cNvSpPr/>
          <p:nvPr/>
        </p:nvSpPr>
        <p:spPr>
          <a:xfrm>
            <a:off x="1212209" y="3888092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DEB3FDCD-F74B-3A46-B494-8450425599FB}"/>
              </a:ext>
            </a:extLst>
          </p:cNvPr>
          <p:cNvSpPr/>
          <p:nvPr/>
        </p:nvSpPr>
        <p:spPr>
          <a:xfrm>
            <a:off x="733648" y="4680652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0F54EA37-4538-544D-A814-C96215CF590A}"/>
              </a:ext>
            </a:extLst>
          </p:cNvPr>
          <p:cNvSpPr/>
          <p:nvPr/>
        </p:nvSpPr>
        <p:spPr>
          <a:xfrm>
            <a:off x="1460061" y="356298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2408BDC-CA3C-FF4B-85DD-FA137B8B5CE5}"/>
              </a:ext>
            </a:extLst>
          </p:cNvPr>
          <p:cNvSpPr/>
          <p:nvPr/>
        </p:nvSpPr>
        <p:spPr>
          <a:xfrm>
            <a:off x="388215" y="48011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49520A44-2C07-5641-A7F1-15ECFEFD0AF6}"/>
              </a:ext>
            </a:extLst>
          </p:cNvPr>
          <p:cNvSpPr txBox="1"/>
          <p:nvPr/>
        </p:nvSpPr>
        <p:spPr>
          <a:xfrm>
            <a:off x="1597495" y="369408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328FC577-9934-B643-B9BA-7A24C519C4AC}"/>
              </a:ext>
            </a:extLst>
          </p:cNvPr>
          <p:cNvSpPr txBox="1"/>
          <p:nvPr/>
        </p:nvSpPr>
        <p:spPr>
          <a:xfrm>
            <a:off x="525648" y="49217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6170F076-E4A3-6749-9197-928A541C1B11}"/>
              </a:ext>
            </a:extLst>
          </p:cNvPr>
          <p:cNvSpPr/>
          <p:nvPr/>
        </p:nvSpPr>
        <p:spPr>
          <a:xfrm>
            <a:off x="898213" y="417248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9F2B3674-7705-AC4D-9060-7A764B32460F}"/>
              </a:ext>
            </a:extLst>
          </p:cNvPr>
          <p:cNvSpPr txBox="1"/>
          <p:nvPr/>
        </p:nvSpPr>
        <p:spPr>
          <a:xfrm>
            <a:off x="1035647" y="430168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199B0-68F5-3544-9425-29055BEB7D8B}"/>
              </a:ext>
            </a:extLst>
          </p:cNvPr>
          <p:cNvSpPr/>
          <p:nvPr/>
        </p:nvSpPr>
        <p:spPr>
          <a:xfrm>
            <a:off x="267702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CD200-D12E-7943-A37D-762CF4982092}"/>
              </a:ext>
            </a:extLst>
          </p:cNvPr>
          <p:cNvSpPr txBox="1"/>
          <p:nvPr/>
        </p:nvSpPr>
        <p:spPr>
          <a:xfrm>
            <a:off x="282789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2ED5E-C661-064E-B7C6-38EDAF9E6F73}"/>
              </a:ext>
            </a:extLst>
          </p:cNvPr>
          <p:cNvSpPr txBox="1"/>
          <p:nvPr/>
        </p:nvSpPr>
        <p:spPr>
          <a:xfrm>
            <a:off x="1723514" y="496672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EF2F3471-8EBD-CC4B-AA2D-6D6543AE5823}"/>
              </a:ext>
            </a:extLst>
          </p:cNvPr>
          <p:cNvSpPr/>
          <p:nvPr/>
        </p:nvSpPr>
        <p:spPr>
          <a:xfrm flipH="1">
            <a:off x="3425438" y="4204732"/>
            <a:ext cx="312900" cy="4227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70D502B5-9AC9-BA4D-A271-2046C10A071B}"/>
              </a:ext>
            </a:extLst>
          </p:cNvPr>
          <p:cNvSpPr/>
          <p:nvPr/>
        </p:nvSpPr>
        <p:spPr>
          <a:xfrm>
            <a:off x="2791891" y="424532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E78D0D46-DFB4-AB4F-904B-9F5BD24EA17E}"/>
              </a:ext>
            </a:extLst>
          </p:cNvPr>
          <p:cNvSpPr/>
          <p:nvPr/>
        </p:nvSpPr>
        <p:spPr>
          <a:xfrm>
            <a:off x="2951993" y="373728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51F12E9-4B1B-D042-BF3A-CD7C4DD84DB1}"/>
              </a:ext>
            </a:extLst>
          </p:cNvPr>
          <p:cNvSpPr/>
          <p:nvPr/>
        </p:nvSpPr>
        <p:spPr>
          <a:xfrm>
            <a:off x="2422030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254C2FE-11C6-D149-8DAC-6B80F010AD28}"/>
              </a:ext>
            </a:extLst>
          </p:cNvPr>
          <p:cNvSpPr txBox="1"/>
          <p:nvPr/>
        </p:nvSpPr>
        <p:spPr>
          <a:xfrm>
            <a:off x="3089427" y="386838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C96F67D-C7C9-E84A-8075-B036DAE15FF4}"/>
              </a:ext>
            </a:extLst>
          </p:cNvPr>
          <p:cNvSpPr txBox="1"/>
          <p:nvPr/>
        </p:nvSpPr>
        <p:spPr>
          <a:xfrm>
            <a:off x="2559463" y="47222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F8C9228A-4070-3847-BC62-B54AA82032DC}"/>
              </a:ext>
            </a:extLst>
          </p:cNvPr>
          <p:cNvSpPr/>
          <p:nvPr/>
        </p:nvSpPr>
        <p:spPr>
          <a:xfrm>
            <a:off x="3425438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10C87775-986D-784E-9A95-4527364173C1}"/>
              </a:ext>
            </a:extLst>
          </p:cNvPr>
          <p:cNvSpPr txBox="1"/>
          <p:nvPr/>
        </p:nvSpPr>
        <p:spPr>
          <a:xfrm>
            <a:off x="3562872" y="47308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01E70-4C90-284E-B35F-E172D4E61762}"/>
              </a:ext>
            </a:extLst>
          </p:cNvPr>
          <p:cNvSpPr/>
          <p:nvPr/>
        </p:nvSpPr>
        <p:spPr>
          <a:xfrm>
            <a:off x="2336146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C73FF4-3226-7A4B-A973-F565CFC93630}"/>
              </a:ext>
            </a:extLst>
          </p:cNvPr>
          <p:cNvSpPr txBox="1"/>
          <p:nvPr/>
        </p:nvSpPr>
        <p:spPr>
          <a:xfrm>
            <a:off x="2351233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6267B97A-EAA3-8A4C-9D05-74F71AF2E206}"/>
              </a:ext>
            </a:extLst>
          </p:cNvPr>
          <p:cNvSpPr/>
          <p:nvPr/>
        </p:nvSpPr>
        <p:spPr>
          <a:xfrm flipH="1">
            <a:off x="5528587" y="3698499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A1B8A480-E27E-8247-9958-21A9A62D7635}"/>
              </a:ext>
            </a:extLst>
          </p:cNvPr>
          <p:cNvSpPr/>
          <p:nvPr/>
        </p:nvSpPr>
        <p:spPr>
          <a:xfrm>
            <a:off x="4859774" y="378277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BCCC55D3-FC26-384E-977F-787C49B7D222}"/>
              </a:ext>
            </a:extLst>
          </p:cNvPr>
          <p:cNvSpPr/>
          <p:nvPr/>
        </p:nvSpPr>
        <p:spPr>
          <a:xfrm>
            <a:off x="5019876" y="327473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EBFCBDF2-F052-144B-BFB0-87A43A64552F}"/>
              </a:ext>
            </a:extLst>
          </p:cNvPr>
          <p:cNvSpPr/>
          <p:nvPr/>
        </p:nvSpPr>
        <p:spPr>
          <a:xfrm>
            <a:off x="4489913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720DEEB6-A118-604A-9425-DE53017C83D4}"/>
              </a:ext>
            </a:extLst>
          </p:cNvPr>
          <p:cNvSpPr txBox="1"/>
          <p:nvPr/>
        </p:nvSpPr>
        <p:spPr>
          <a:xfrm>
            <a:off x="5157310" y="34058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87D5453E-CFE4-B34D-A9CE-82AE9C8A85F0}"/>
              </a:ext>
            </a:extLst>
          </p:cNvPr>
          <p:cNvSpPr txBox="1"/>
          <p:nvPr/>
        </p:nvSpPr>
        <p:spPr>
          <a:xfrm>
            <a:off x="4627346" y="425967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A4D0943A-F11E-FC4E-BF06-FB37D0B80D39}"/>
              </a:ext>
            </a:extLst>
          </p:cNvPr>
          <p:cNvSpPr/>
          <p:nvPr/>
        </p:nvSpPr>
        <p:spPr>
          <a:xfrm>
            <a:off x="586009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09FF8461-8607-7943-BEA0-7D8EB7089507}"/>
              </a:ext>
            </a:extLst>
          </p:cNvPr>
          <p:cNvSpPr txBox="1"/>
          <p:nvPr/>
        </p:nvSpPr>
        <p:spPr>
          <a:xfrm>
            <a:off x="599753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DFD434-734F-534D-AED4-13D711789192}"/>
              </a:ext>
            </a:extLst>
          </p:cNvPr>
          <p:cNvSpPr/>
          <p:nvPr/>
        </p:nvSpPr>
        <p:spPr>
          <a:xfrm>
            <a:off x="4427559" y="3178441"/>
            <a:ext cx="2102212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32B5B-00EE-C843-A099-C161B069EE2F}"/>
              </a:ext>
            </a:extLst>
          </p:cNvPr>
          <p:cNvSpPr txBox="1"/>
          <p:nvPr/>
        </p:nvSpPr>
        <p:spPr>
          <a:xfrm>
            <a:off x="4441788" y="31767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6E441022-DA35-8A4D-9C0A-1A82EAF1BC32}"/>
              </a:ext>
            </a:extLst>
          </p:cNvPr>
          <p:cNvSpPr/>
          <p:nvPr/>
        </p:nvSpPr>
        <p:spPr>
          <a:xfrm flipH="1">
            <a:off x="5302953" y="3828413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CD33FA9-0188-6A44-A677-78E1982DF824}"/>
              </a:ext>
            </a:extLst>
          </p:cNvPr>
          <p:cNvSpPr/>
          <p:nvPr/>
        </p:nvSpPr>
        <p:spPr>
          <a:xfrm>
            <a:off x="5152916" y="4480809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26745F7E-204C-B848-A98C-5FC7B61C43D3}"/>
              </a:ext>
            </a:extLst>
          </p:cNvPr>
          <p:cNvSpPr/>
          <p:nvPr/>
        </p:nvSpPr>
        <p:spPr>
          <a:xfrm>
            <a:off x="4783055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35ADD72-FEBC-0B45-A0AC-187189D547F6}"/>
              </a:ext>
            </a:extLst>
          </p:cNvPr>
          <p:cNvSpPr txBox="1"/>
          <p:nvPr/>
        </p:nvSpPr>
        <p:spPr>
          <a:xfrm>
            <a:off x="4920488" y="495771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D66D9F3-D4DF-4C4E-A59D-827664B76E53}"/>
              </a:ext>
            </a:extLst>
          </p:cNvPr>
          <p:cNvSpPr/>
          <p:nvPr/>
        </p:nvSpPr>
        <p:spPr>
          <a:xfrm flipH="1">
            <a:off x="5596095" y="4526448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2E33244A-DD86-7549-8A69-62DB952AD84D}"/>
              </a:ext>
            </a:extLst>
          </p:cNvPr>
          <p:cNvSpPr/>
          <p:nvPr/>
        </p:nvSpPr>
        <p:spPr>
          <a:xfrm>
            <a:off x="5475619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4D3B947A-E0C7-BC4F-A56F-173EA402EF5B}"/>
              </a:ext>
            </a:extLst>
          </p:cNvPr>
          <p:cNvSpPr txBox="1"/>
          <p:nvPr/>
        </p:nvSpPr>
        <p:spPr>
          <a:xfrm>
            <a:off x="5613053" y="496635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</a:t>
            </a: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5869ECBC-D372-DF43-B006-725D4CC743C4}"/>
              </a:ext>
            </a:extLst>
          </p:cNvPr>
          <p:cNvSpPr/>
          <p:nvPr/>
        </p:nvSpPr>
        <p:spPr>
          <a:xfrm>
            <a:off x="518247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901630D6-3F9D-EF44-A343-ECD3D938D59E}"/>
              </a:ext>
            </a:extLst>
          </p:cNvPr>
          <p:cNvSpPr txBox="1"/>
          <p:nvPr/>
        </p:nvSpPr>
        <p:spPr>
          <a:xfrm>
            <a:off x="531991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FA34C71E-C0AD-624A-B165-560A494CF3C4}"/>
              </a:ext>
            </a:extLst>
          </p:cNvPr>
          <p:cNvSpPr/>
          <p:nvPr/>
        </p:nvSpPr>
        <p:spPr>
          <a:xfrm flipH="1">
            <a:off x="7943820" y="3767656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9">
            <a:extLst>
              <a:ext uri="{FF2B5EF4-FFF2-40B4-BE49-F238E27FC236}">
                <a16:creationId xmlns:a16="http://schemas.microsoft.com/office/drawing/2014/main" id="{B9D81017-B4DD-CF42-8EA4-550C13334053}"/>
              </a:ext>
            </a:extLst>
          </p:cNvPr>
          <p:cNvSpPr/>
          <p:nvPr/>
        </p:nvSpPr>
        <p:spPr>
          <a:xfrm>
            <a:off x="7469805" y="33171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BBABE9CD-A6CC-3B41-8DE1-1669E33F083D}"/>
              </a:ext>
            </a:extLst>
          </p:cNvPr>
          <p:cNvSpPr txBox="1"/>
          <p:nvPr/>
        </p:nvSpPr>
        <p:spPr>
          <a:xfrm>
            <a:off x="7607239" y="34482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9EAC4AC-40D1-2B44-8474-3D66E412DA28}"/>
              </a:ext>
            </a:extLst>
          </p:cNvPr>
          <p:cNvSpPr/>
          <p:nvPr/>
        </p:nvSpPr>
        <p:spPr>
          <a:xfrm>
            <a:off x="8061900" y="40905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D37979C-1E00-5A45-B020-2E20FA558ACA}"/>
              </a:ext>
            </a:extLst>
          </p:cNvPr>
          <p:cNvSpPr txBox="1"/>
          <p:nvPr/>
        </p:nvSpPr>
        <p:spPr>
          <a:xfrm>
            <a:off x="8199334" y="421977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17D694-53D3-074B-B11D-866F76A36B48}"/>
              </a:ext>
            </a:extLst>
          </p:cNvPr>
          <p:cNvSpPr/>
          <p:nvPr/>
        </p:nvSpPr>
        <p:spPr>
          <a:xfrm>
            <a:off x="6691314" y="3178440"/>
            <a:ext cx="2019494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13C39-42A1-744A-8BA7-1A4862F7AC16}"/>
              </a:ext>
            </a:extLst>
          </p:cNvPr>
          <p:cNvSpPr txBox="1"/>
          <p:nvPr/>
        </p:nvSpPr>
        <p:spPr>
          <a:xfrm>
            <a:off x="6705543" y="3176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08422600-BBCB-E448-821A-8E42A917C1E8}"/>
              </a:ext>
            </a:extLst>
          </p:cNvPr>
          <p:cNvSpPr/>
          <p:nvPr/>
        </p:nvSpPr>
        <p:spPr>
          <a:xfrm>
            <a:off x="7384406" y="3837286"/>
            <a:ext cx="216692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5DBD734C-AE05-6C41-9AEC-6ACF5FB0E3A3}"/>
              </a:ext>
            </a:extLst>
          </p:cNvPr>
          <p:cNvSpPr/>
          <p:nvPr/>
        </p:nvSpPr>
        <p:spPr>
          <a:xfrm>
            <a:off x="7106300" y="4424330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B252ED9-8873-4843-8600-D0F62F3CB5CA}"/>
              </a:ext>
            </a:extLst>
          </p:cNvPr>
          <p:cNvSpPr/>
          <p:nvPr/>
        </p:nvSpPr>
        <p:spPr>
          <a:xfrm>
            <a:off x="6736439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71B4006-7772-2A4C-962A-C311C5F3F595}"/>
              </a:ext>
            </a:extLst>
          </p:cNvPr>
          <p:cNvSpPr txBox="1"/>
          <p:nvPr/>
        </p:nvSpPr>
        <p:spPr>
          <a:xfrm>
            <a:off x="6873872" y="49012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69F58607-8A3D-3F42-9FDC-89E478E362BD}"/>
              </a:ext>
            </a:extLst>
          </p:cNvPr>
          <p:cNvSpPr/>
          <p:nvPr/>
        </p:nvSpPr>
        <p:spPr>
          <a:xfrm flipH="1">
            <a:off x="7549479" y="4469969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773CEEEC-AC81-1247-9F14-1C7B15176F0D}"/>
              </a:ext>
            </a:extLst>
          </p:cNvPr>
          <p:cNvSpPr/>
          <p:nvPr/>
        </p:nvSpPr>
        <p:spPr>
          <a:xfrm>
            <a:off x="7429003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30726CEB-F483-1342-A323-42626015CCBC}"/>
              </a:ext>
            </a:extLst>
          </p:cNvPr>
          <p:cNvSpPr txBox="1"/>
          <p:nvPr/>
        </p:nvSpPr>
        <p:spPr>
          <a:xfrm>
            <a:off x="7566437" y="49098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45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C8CA1A42-1F2D-4F4E-A5DC-8CFE00E50899}"/>
              </a:ext>
            </a:extLst>
          </p:cNvPr>
          <p:cNvSpPr/>
          <p:nvPr/>
        </p:nvSpPr>
        <p:spPr>
          <a:xfrm>
            <a:off x="7135861" y="40826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5B269120-16AC-8047-9A6A-DAE5014B4F2F}"/>
              </a:ext>
            </a:extLst>
          </p:cNvPr>
          <p:cNvSpPr txBox="1"/>
          <p:nvPr/>
        </p:nvSpPr>
        <p:spPr>
          <a:xfrm>
            <a:off x="7273295" y="421183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55F4EC-102A-5043-86B6-57AC5318C13D}"/>
              </a:ext>
            </a:extLst>
          </p:cNvPr>
          <p:cNvSpPr txBox="1"/>
          <p:nvPr/>
        </p:nvSpPr>
        <p:spPr>
          <a:xfrm>
            <a:off x="6090212" y="3238255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6BB2C24-7F21-8442-8463-5C9DAF69D4FD}"/>
              </a:ext>
            </a:extLst>
          </p:cNvPr>
          <p:cNvSpPr/>
          <p:nvPr/>
        </p:nvSpPr>
        <p:spPr>
          <a:xfrm>
            <a:off x="2845748" y="365714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40A29E-1E3B-4E46-929C-FD3F08DA1F91}"/>
              </a:ext>
            </a:extLst>
          </p:cNvPr>
          <p:cNvSpPr/>
          <p:nvPr/>
        </p:nvSpPr>
        <p:spPr>
          <a:xfrm>
            <a:off x="3326212" y="452644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4DE98C-4365-CF4F-B68B-45655A9F4F61}"/>
              </a:ext>
            </a:extLst>
          </p:cNvPr>
          <p:cNvSpPr txBox="1"/>
          <p:nvPr/>
        </p:nvSpPr>
        <p:spPr>
          <a:xfrm>
            <a:off x="3805150" y="35306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165578C-AADA-BC45-AFCC-79F85AE72F41}"/>
              </a:ext>
            </a:extLst>
          </p:cNvPr>
          <p:cNvSpPr/>
          <p:nvPr/>
        </p:nvSpPr>
        <p:spPr>
          <a:xfrm>
            <a:off x="4368026" y="3918932"/>
            <a:ext cx="2188041" cy="91912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B53743-9750-C746-9422-910F65FE7B4E}"/>
              </a:ext>
            </a:extLst>
          </p:cNvPr>
          <p:cNvSpPr txBox="1"/>
          <p:nvPr/>
        </p:nvSpPr>
        <p:spPr>
          <a:xfrm>
            <a:off x="8259335" y="319508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69AE9B-BF3E-F64D-BD6E-93F79718A0F1}"/>
              </a:ext>
            </a:extLst>
          </p:cNvPr>
          <p:cNvSpPr/>
          <p:nvPr/>
        </p:nvSpPr>
        <p:spPr>
          <a:xfrm>
            <a:off x="7379436" y="324892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1CC798-D406-3E44-8D09-373EA7FB2238}"/>
              </a:ext>
            </a:extLst>
          </p:cNvPr>
          <p:cNvSpPr/>
          <p:nvPr/>
        </p:nvSpPr>
        <p:spPr>
          <a:xfrm>
            <a:off x="7350016" y="4697487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7D9DC1FD-BA40-ED13-A5C3-A8FB3AC0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is a BST?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95B48-693B-EC02-6827-D9836FDAB9FA}"/>
              </a:ext>
            </a:extLst>
          </p:cNvPr>
          <p:cNvSpPr/>
          <p:nvPr/>
        </p:nvSpPr>
        <p:spPr>
          <a:xfrm>
            <a:off x="2653364" y="561258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32 &lt;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912D6-787A-1724-1F03-2EBFC7D3D5BB}"/>
              </a:ext>
            </a:extLst>
          </p:cNvPr>
          <p:cNvSpPr/>
          <p:nvPr/>
        </p:nvSpPr>
        <p:spPr>
          <a:xfrm>
            <a:off x="4598223" y="5623533"/>
            <a:ext cx="1886649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Not a binary tree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7A25F-AECD-1965-C372-B2114E4EC892}"/>
              </a:ext>
            </a:extLst>
          </p:cNvPr>
          <p:cNvSpPr/>
          <p:nvPr/>
        </p:nvSpPr>
        <p:spPr>
          <a:xfrm>
            <a:off x="7066489" y="5623317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45 &gt;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5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5" grpId="0" animBg="1"/>
      <p:bldP spid="66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1" grpId="0" animBg="1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/>
      <p:bldP spid="95" grpId="0" animBg="1"/>
      <p:bldP spid="96" grpId="0" animBg="1"/>
      <p:bldP spid="97" grpId="0"/>
      <p:bldP spid="98" grpId="0" animBg="1"/>
      <p:bldP spid="99" grpId="0"/>
      <p:bldP spid="100" grpId="0" animBg="1"/>
      <p:bldP spid="101" grpId="0" animBg="1"/>
      <p:bldP spid="3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67B43-2304-0FD5-A314-93372E9A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F350-4936-A7CC-86A1-80E3B008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2C7D-8418-DC92-7BF7-E9D8765F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056" y="1600201"/>
            <a:ext cx="4562744" cy="1828800"/>
          </a:xfrm>
        </p:spPr>
        <p:txBody>
          <a:bodyPr/>
          <a:lstStyle/>
          <a:p>
            <a:r>
              <a:rPr lang="en-GB" dirty="0"/>
              <a:t>Pre-Order:</a:t>
            </a:r>
          </a:p>
          <a:p>
            <a:r>
              <a:rPr lang="en-GB" dirty="0"/>
              <a:t>In-Order:</a:t>
            </a:r>
          </a:p>
          <a:p>
            <a:r>
              <a:rPr lang="en-GB" dirty="0"/>
              <a:t>Post-Order:</a:t>
            </a:r>
            <a:endParaRPr lang="en-SE" dirty="0"/>
          </a:p>
        </p:txBody>
      </p:sp>
      <p:sp>
        <p:nvSpPr>
          <p:cNvPr id="39" name="Google Shape;1373;p69">
            <a:extLst>
              <a:ext uri="{FF2B5EF4-FFF2-40B4-BE49-F238E27FC236}">
                <a16:creationId xmlns:a16="http://schemas.microsoft.com/office/drawing/2014/main" id="{24491FC6-A58B-130E-CC75-A7B1F12610B6}"/>
              </a:ext>
            </a:extLst>
          </p:cNvPr>
          <p:cNvSpPr/>
          <p:nvPr/>
        </p:nvSpPr>
        <p:spPr>
          <a:xfrm>
            <a:off x="2029355" y="12063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41" name="Google Shape;1377;p69">
            <a:extLst>
              <a:ext uri="{FF2B5EF4-FFF2-40B4-BE49-F238E27FC236}">
                <a16:creationId xmlns:a16="http://schemas.microsoft.com/office/drawing/2014/main" id="{DD9965FA-447E-F2B1-9A6B-6745298BFF30}"/>
              </a:ext>
            </a:extLst>
          </p:cNvPr>
          <p:cNvSpPr/>
          <p:nvPr/>
        </p:nvSpPr>
        <p:spPr>
          <a:xfrm>
            <a:off x="2956062" y="190892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43" name="Google Shape;1382;p69">
            <a:extLst>
              <a:ext uri="{FF2B5EF4-FFF2-40B4-BE49-F238E27FC236}">
                <a16:creationId xmlns:a16="http://schemas.microsoft.com/office/drawing/2014/main" id="{59E53242-23B3-9FC2-7A15-B1765F4E4227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2544816" y="1721779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CE06DD2-7813-2BA4-392B-2A119B187C6B}"/>
              </a:ext>
            </a:extLst>
          </p:cNvPr>
          <p:cNvSpPr txBox="1">
            <a:spLocks/>
          </p:cNvSpPr>
          <p:nvPr/>
        </p:nvSpPr>
        <p:spPr>
          <a:xfrm>
            <a:off x="4124056" y="4427360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</a:t>
            </a:r>
          </a:p>
          <a:p>
            <a:r>
              <a:rPr lang="en-GB" dirty="0"/>
              <a:t>In-Order:</a:t>
            </a:r>
          </a:p>
          <a:p>
            <a:r>
              <a:rPr lang="en-GB" dirty="0"/>
              <a:t>Post-Order:</a:t>
            </a:r>
            <a:endParaRPr lang="en-SE" dirty="0"/>
          </a:p>
        </p:txBody>
      </p:sp>
      <p:sp>
        <p:nvSpPr>
          <p:cNvPr id="7" name="Google Shape;1378;p69">
            <a:extLst>
              <a:ext uri="{FF2B5EF4-FFF2-40B4-BE49-F238E27FC236}">
                <a16:creationId xmlns:a16="http://schemas.microsoft.com/office/drawing/2014/main" id="{01A21DCC-24B1-2E35-5EBC-C4F2374214C5}"/>
              </a:ext>
            </a:extLst>
          </p:cNvPr>
          <p:cNvSpPr/>
          <p:nvPr/>
        </p:nvSpPr>
        <p:spPr>
          <a:xfrm>
            <a:off x="2100983" y="25201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7;p69">
            <a:extLst>
              <a:ext uri="{FF2B5EF4-FFF2-40B4-BE49-F238E27FC236}">
                <a16:creationId xmlns:a16="http://schemas.microsoft.com/office/drawing/2014/main" id="{DDF31E47-C6DA-B3CC-1B70-1853FB01DBD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94317" y="2340472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73;p69">
            <a:extLst>
              <a:ext uri="{FF2B5EF4-FFF2-40B4-BE49-F238E27FC236}">
                <a16:creationId xmlns:a16="http://schemas.microsoft.com/office/drawing/2014/main" id="{502C2E8E-2B4D-D16E-A500-C99AA1C6ECA9}"/>
              </a:ext>
            </a:extLst>
          </p:cNvPr>
          <p:cNvSpPr/>
          <p:nvPr/>
        </p:nvSpPr>
        <p:spPr>
          <a:xfrm>
            <a:off x="1314926" y="398958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7;p69">
            <a:extLst>
              <a:ext uri="{FF2B5EF4-FFF2-40B4-BE49-F238E27FC236}">
                <a16:creationId xmlns:a16="http://schemas.microsoft.com/office/drawing/2014/main" id="{4571461D-B242-3090-3CF5-AF258B89700F}"/>
              </a:ext>
            </a:extLst>
          </p:cNvPr>
          <p:cNvSpPr/>
          <p:nvPr/>
        </p:nvSpPr>
        <p:spPr>
          <a:xfrm>
            <a:off x="2241633" y="46921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92F69592-864E-F452-2304-E9000242600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1830387" y="4505044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B1B9E3A4-9533-4697-C4E5-A2ACFA0AD3E8}"/>
              </a:ext>
            </a:extLst>
          </p:cNvPr>
          <p:cNvSpPr/>
          <p:nvPr/>
        </p:nvSpPr>
        <p:spPr>
          <a:xfrm>
            <a:off x="462264" y="459154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1AD62068-5D6B-CE01-0DF6-87DF8B829C1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977725" y="4494978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D42F312F-6000-2CB5-ACC8-65467E7D7600}"/>
              </a:ext>
            </a:extLst>
          </p:cNvPr>
          <p:cNvSpPr/>
          <p:nvPr/>
        </p:nvSpPr>
        <p:spPr>
          <a:xfrm>
            <a:off x="1616876" y="5680720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76A0DF96-9684-DE57-D577-E15C66DC63F4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2132337" y="5296087"/>
            <a:ext cx="411246" cy="4730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376;p69">
            <a:extLst>
              <a:ext uri="{FF2B5EF4-FFF2-40B4-BE49-F238E27FC236}">
                <a16:creationId xmlns:a16="http://schemas.microsoft.com/office/drawing/2014/main" id="{44D2AD07-EAA5-328D-5D0C-53F1E88835DE}"/>
              </a:ext>
            </a:extLst>
          </p:cNvPr>
          <p:cNvSpPr/>
          <p:nvPr/>
        </p:nvSpPr>
        <p:spPr>
          <a:xfrm>
            <a:off x="1177503" y="1811644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7" name="Google Shape;1382;p69">
            <a:extLst>
              <a:ext uri="{FF2B5EF4-FFF2-40B4-BE49-F238E27FC236}">
                <a16:creationId xmlns:a16="http://schemas.microsoft.com/office/drawing/2014/main" id="{45DEDE26-C9EB-AFB0-343D-66E4434320A0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1692964" y="1715080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76;p69">
            <a:extLst>
              <a:ext uri="{FF2B5EF4-FFF2-40B4-BE49-F238E27FC236}">
                <a16:creationId xmlns:a16="http://schemas.microsoft.com/office/drawing/2014/main" id="{BFC720C3-A92A-6487-3FC6-90BD79DF975F}"/>
              </a:ext>
            </a:extLst>
          </p:cNvPr>
          <p:cNvSpPr/>
          <p:nvPr/>
        </p:nvSpPr>
        <p:spPr>
          <a:xfrm>
            <a:off x="322424" y="243703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9" name="Google Shape;1382;p69">
            <a:extLst>
              <a:ext uri="{FF2B5EF4-FFF2-40B4-BE49-F238E27FC236}">
                <a16:creationId xmlns:a16="http://schemas.microsoft.com/office/drawing/2014/main" id="{40644C6C-8131-25FA-96B2-C37F5767A11C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837885" y="2340472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74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9C81-9027-A370-49F0-D11B2F3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831-41A3-9254-CAC2-B8C0EC3C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 descr="The pre-order traversal is 2, 7, 2, 6, 5, 11, 5, 9, 4 follows NLR">
            <a:extLst>
              <a:ext uri="{FF2B5EF4-FFF2-40B4-BE49-F238E27FC236}">
                <a16:creationId xmlns:a16="http://schemas.microsoft.com/office/drawing/2014/main" id="{94B3477C-655D-3A6E-1777-306AC4EE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4656"/>
            <a:ext cx="3829722" cy="27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6CDE2F-E550-55BE-A4B9-E2185A5B7AB6}"/>
              </a:ext>
            </a:extLst>
          </p:cNvPr>
          <p:cNvSpPr txBox="1">
            <a:spLocks/>
          </p:cNvSpPr>
          <p:nvPr/>
        </p:nvSpPr>
        <p:spPr>
          <a:xfrm>
            <a:off x="4124056" y="2167623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</a:t>
            </a:r>
          </a:p>
          <a:p>
            <a:r>
              <a:rPr lang="en-GB" dirty="0"/>
              <a:t>In-Order: </a:t>
            </a:r>
          </a:p>
          <a:p>
            <a:r>
              <a:rPr lang="en-GB" dirty="0"/>
              <a:t>Post-Order: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8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147-5596-AB17-933A-8F83E2CA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2DDF-5CE6-8C05-1829-53D4151A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3048-E277-E2CD-8A25-B4E574A9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2496"/>
            <a:ext cx="3880624" cy="315300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C8753B-69AF-24BA-F750-4E6CB4BE8FC6}"/>
              </a:ext>
            </a:extLst>
          </p:cNvPr>
          <p:cNvSpPr txBox="1">
            <a:spLocks/>
          </p:cNvSpPr>
          <p:nvPr/>
        </p:nvSpPr>
        <p:spPr>
          <a:xfrm>
            <a:off x="4109224" y="1860564"/>
            <a:ext cx="48061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Preorder: </a:t>
            </a:r>
          </a:p>
          <a:p>
            <a:r>
              <a:rPr lang="en-GB" dirty="0"/>
              <a:t>In-order:</a:t>
            </a:r>
          </a:p>
          <a:p>
            <a:r>
              <a:rPr lang="en-GB" dirty="0"/>
              <a:t>Post-order:</a:t>
            </a:r>
          </a:p>
        </p:txBody>
      </p:sp>
    </p:spTree>
    <p:extLst>
      <p:ext uri="{BB962C8B-B14F-4D97-AF65-F5344CB8AC3E}">
        <p14:creationId xmlns:p14="http://schemas.microsoft.com/office/powerpoint/2010/main" val="77421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EAF-919B-7C1E-B52F-4BA0887C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3148-DE53-F965-3DFF-074CE37A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 following numbers are inserted into an empty binary search tree in the given order: 10, 1, 3, 5, 15, 12, 16. What is the height of the binary search tree (the height is the maximum distance of a leaf node from the root, i.e. a tree with a single root node has height 0.)?</a:t>
            </a:r>
          </a:p>
        </p:txBody>
      </p:sp>
    </p:spTree>
    <p:extLst>
      <p:ext uri="{BB962C8B-B14F-4D97-AF65-F5344CB8AC3E}">
        <p14:creationId xmlns:p14="http://schemas.microsoft.com/office/powerpoint/2010/main" val="54234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B21-799E-3809-DDB1-1AF586E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4F0E-59C8-6DE5-FB3C-3A73B8F6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0596"/>
            <a:ext cx="4873083" cy="5402766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latin typeface="var(--font-fk-grotesk-neue)"/>
              </a:rPr>
              <a:t>Assume this tree is a binary search tree. What is the maximum number of nodes that could be added to the tree without increasing its height?</a:t>
            </a:r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1538D-DA40-18A8-5E77-AF86931E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97" y="2848141"/>
            <a:ext cx="3568390" cy="34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53354</TotalTime>
  <Words>682</Words>
  <Application>Microsoft Office PowerPoint</Application>
  <PresentationFormat>On-screen Show (4:3)</PresentationFormat>
  <Paragraphs>106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Lato Extended</vt:lpstr>
      <vt:lpstr>var(--font-fk-grotesk-neue)</vt:lpstr>
      <vt:lpstr>Arial</vt:lpstr>
      <vt:lpstr>Bauhaus 93</vt:lpstr>
      <vt:lpstr>Calibri</vt:lpstr>
      <vt:lpstr>Helvetica</vt:lpstr>
      <vt:lpstr>Times New Roman</vt:lpstr>
      <vt:lpstr>Wingdings</vt:lpstr>
      <vt:lpstr>Office Theme</vt:lpstr>
      <vt:lpstr>Lecture 8 Binary Search Tree Exercises</vt:lpstr>
      <vt:lpstr>Binary Tree</vt:lpstr>
      <vt:lpstr>AVL Tree</vt:lpstr>
      <vt:lpstr>Binary Search Tree (BST)</vt:lpstr>
      <vt:lpstr>Pre, In and Post Order Traversal</vt:lpstr>
      <vt:lpstr>Pre, In and Post Order Traversal</vt:lpstr>
      <vt:lpstr>Pre, In and Post Order Traversal</vt:lpstr>
      <vt:lpstr>BST</vt:lpstr>
      <vt:lpstr>BST</vt:lpstr>
      <vt:lpstr>BST</vt:lpstr>
      <vt:lpstr>Quiz: Tree Derivation</vt:lpstr>
      <vt:lpstr>Quiz: Tree Derivation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1379</cp:revision>
  <dcterms:created xsi:type="dcterms:W3CDTF">2018-08-13T22:58:39Z</dcterms:created>
  <dcterms:modified xsi:type="dcterms:W3CDTF">2025-03-10T12:42:10Z</dcterms:modified>
</cp:coreProperties>
</file>