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90D72-E35B-4D55-A4BE-0670073A5B20}" v="5" dt="2025-09-02T17:41:02.950"/>
    <p1510:client id="{F2CA2C51-E851-4E58-9072-62DAA5B17EBA}" v="2" dt="2025-09-02T21:58:40.229"/>
  </p1510:revLst>
</p1510:revInfo>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98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modSld">
      <pc:chgData name="Zonghua Gu" userId="9a7e1853e1951ef5" providerId="LiveId" clId="{CF1FAA12-072C-4ED5-BA76-0FFFAEFDB88A}" dt="2025-09-02T21:58:37.059" v="203" actId="27636"/>
      <pc:docMkLst>
        <pc:docMk/>
      </pc:docMkLst>
      <pc:sldChg chg="modSp mod">
        <pc:chgData name="Zonghua Gu" userId="9a7e1853e1951ef5" providerId="LiveId" clId="{CF1FAA12-072C-4ED5-BA76-0FFFAEFDB88A}" dt="2025-09-02T17:30:12.780" v="2" actId="20577"/>
        <pc:sldMkLst>
          <pc:docMk/>
          <pc:sldMk cId="1214756730" sldId="256"/>
        </pc:sldMkLst>
        <pc:spChg chg="mod">
          <ac:chgData name="Zonghua Gu" userId="9a7e1853e1951ef5" providerId="LiveId" clId="{CF1FAA12-072C-4ED5-BA76-0FFFAEFDB88A}" dt="2025-09-02T17:30:12.780" v="2" actId="20577"/>
          <ac:spMkLst>
            <pc:docMk/>
            <pc:sldMk cId="1214756730" sldId="256"/>
            <ac:spMk id="2" creationId="{00000000-0000-0000-0000-000000000000}"/>
          </ac:spMkLst>
        </pc:spChg>
      </pc:sldChg>
      <pc:sldChg chg="modSp mod">
        <pc:chgData name="Zonghua Gu" userId="9a7e1853e1951ef5" providerId="LiveId" clId="{CF1FAA12-072C-4ED5-BA76-0FFFAEFDB88A}" dt="2025-09-02T17:58:45.391" v="64" actId="20577"/>
        <pc:sldMkLst>
          <pc:docMk/>
          <pc:sldMk cId="155059883" sldId="261"/>
        </pc:sldMkLst>
        <pc:spChg chg="mod">
          <ac:chgData name="Zonghua Gu" userId="9a7e1853e1951ef5" providerId="LiveId" clId="{CF1FAA12-072C-4ED5-BA76-0FFFAEFDB88A}" dt="2025-09-02T17:58:45.391" v="64" actId="20577"/>
          <ac:spMkLst>
            <pc:docMk/>
            <pc:sldMk cId="155059883" sldId="261"/>
            <ac:spMk id="3" creationId="{00000000-0000-0000-0000-000000000000}"/>
          </ac:spMkLst>
        </pc:spChg>
      </pc:sldChg>
      <pc:sldChg chg="modSp mod">
        <pc:chgData name="Zonghua Gu" userId="9a7e1853e1951ef5" providerId="LiveId" clId="{CF1FAA12-072C-4ED5-BA76-0FFFAEFDB88A}" dt="2025-09-02T17:52:55.351" v="59" actId="20577"/>
        <pc:sldMkLst>
          <pc:docMk/>
          <pc:sldMk cId="3772300189" sldId="263"/>
        </pc:sldMkLst>
        <pc:spChg chg="mod">
          <ac:chgData name="Zonghua Gu" userId="9a7e1853e1951ef5" providerId="LiveId" clId="{CF1FAA12-072C-4ED5-BA76-0FFFAEFDB88A}" dt="2025-09-02T17:52:55.351" v="59" actId="20577"/>
          <ac:spMkLst>
            <pc:docMk/>
            <pc:sldMk cId="3772300189" sldId="263"/>
            <ac:spMk id="10" creationId="{4485C2FC-F760-8450-0E62-F59CB3DFE20C}"/>
          </ac:spMkLst>
        </pc:spChg>
      </pc:sldChg>
      <pc:sldChg chg="modSp mod">
        <pc:chgData name="Zonghua Gu" userId="9a7e1853e1951ef5" providerId="LiveId" clId="{CF1FAA12-072C-4ED5-BA76-0FFFAEFDB88A}" dt="2025-09-02T21:40:40.157" v="89" actId="6549"/>
        <pc:sldMkLst>
          <pc:docMk/>
          <pc:sldMk cId="52125225" sldId="264"/>
        </pc:sldMkLst>
        <pc:spChg chg="mod">
          <ac:chgData name="Zonghua Gu" userId="9a7e1853e1951ef5" providerId="LiveId" clId="{CF1FAA12-072C-4ED5-BA76-0FFFAEFDB88A}" dt="2025-09-02T21:40:40.157" v="89" actId="6549"/>
          <ac:spMkLst>
            <pc:docMk/>
            <pc:sldMk cId="52125225" sldId="264"/>
            <ac:spMk id="3" creationId="{00000000-0000-0000-0000-000000000000}"/>
          </ac:spMkLst>
        </pc:spChg>
      </pc:sldChg>
      <pc:sldChg chg="addSp modSp mod">
        <pc:chgData name="Zonghua Gu" userId="9a7e1853e1951ef5" providerId="LiveId" clId="{CF1FAA12-072C-4ED5-BA76-0FFFAEFDB88A}" dt="2025-09-02T21:58:37.059" v="203" actId="27636"/>
        <pc:sldMkLst>
          <pc:docMk/>
          <pc:sldMk cId="178653079" sldId="265"/>
        </pc:sldMkLst>
        <pc:spChg chg="mod">
          <ac:chgData name="Zonghua Gu" userId="9a7e1853e1951ef5" providerId="LiveId" clId="{CF1FAA12-072C-4ED5-BA76-0FFFAEFDB88A}" dt="2025-09-02T21:58:37.059" v="203" actId="27636"/>
          <ac:spMkLst>
            <pc:docMk/>
            <pc:sldMk cId="178653079" sldId="265"/>
            <ac:spMk id="3" creationId="{4C753F46-04DC-0E7F-B563-1C508D6328EA}"/>
          </ac:spMkLst>
        </pc:spChg>
        <pc:picChg chg="add mod">
          <ac:chgData name="Zonghua Gu" userId="9a7e1853e1951ef5" providerId="LiveId" clId="{CF1FAA12-072C-4ED5-BA76-0FFFAEFDB88A}" dt="2025-09-02T21:58:35.084" v="201" actId="1076"/>
          <ac:picMkLst>
            <pc:docMk/>
            <pc:sldMk cId="178653079" sldId="265"/>
            <ac:picMk id="5" creationId="{00E9B9D0-311E-9EDE-51A1-F6D9200274AE}"/>
          </ac:picMkLst>
        </pc:picChg>
      </pc:sldChg>
      <pc:sldChg chg="modSp mod">
        <pc:chgData name="Zonghua Gu" userId="9a7e1853e1951ef5" providerId="LiveId" clId="{CF1FAA12-072C-4ED5-BA76-0FFFAEFDB88A}" dt="2025-09-02T21:41:33.090" v="195" actId="20577"/>
        <pc:sldMkLst>
          <pc:docMk/>
          <pc:sldMk cId="3623278074" sldId="266"/>
        </pc:sldMkLst>
        <pc:spChg chg="mod">
          <ac:chgData name="Zonghua Gu" userId="9a7e1853e1951ef5" providerId="LiveId" clId="{CF1FAA12-072C-4ED5-BA76-0FFFAEFDB88A}" dt="2025-09-02T21:41:33.090" v="195" actId="20577"/>
          <ac:spMkLst>
            <pc:docMk/>
            <pc:sldMk cId="3623278074" sldId="266"/>
            <ac:spMk id="3" creationId="{73B5D58E-C189-E68D-1A4E-DF494F94B8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09/02/2025</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https://www.simplypsychology.org/normal-distribution.html</a:t>
            </a:r>
          </a:p>
        </p:txBody>
      </p:sp>
      <p:sp>
        <p:nvSpPr>
          <p:cNvPr id="4" name="Slide Number Placeholder 3"/>
          <p:cNvSpPr>
            <a:spLocks noGrp="1"/>
          </p:cNvSpPr>
          <p:nvPr>
            <p:ph type="sldNum" sz="quarter" idx="5"/>
          </p:nvPr>
        </p:nvSpPr>
        <p:spPr/>
        <p:txBody>
          <a:bodyPr/>
          <a:lstStyle/>
          <a:p>
            <a:fld id="{6AE8CD21-1CCD-4923-99C6-950C27132222}" type="slidenum">
              <a:rPr lang="en-SE" smtClean="0"/>
              <a:t>6</a:t>
            </a:fld>
            <a:endParaRPr lang="en-SE"/>
          </a:p>
        </p:txBody>
      </p:sp>
    </p:spTree>
    <p:extLst>
      <p:ext uri="{BB962C8B-B14F-4D97-AF65-F5344CB8AC3E}">
        <p14:creationId xmlns:p14="http://schemas.microsoft.com/office/powerpoint/2010/main" val="2396945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1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smathew5@pride.hofstra.edu" TargetMode="External"/><Relationship Id="rId2" Type="http://schemas.openxmlformats.org/officeDocument/2006/relationships/hyperlink" Target="https://discord.gg/S9bdAhq5za"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eb.eece.maine.edu/~zhu/book/"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solidFill>
                  <a:schemeClr val="accent1"/>
                </a:solidFill>
              </a:rPr>
              <a:t>111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err="1"/>
              <a:t>Thur</a:t>
            </a:r>
            <a:r>
              <a:rPr lang="en-US" dirty="0"/>
              <a:t> 2:00-6:00 </a:t>
            </a:r>
            <a:r>
              <a:rPr lang="en-US" altLang="zh-CN" dirty="0"/>
              <a:t>pm</a:t>
            </a:r>
          </a:p>
          <a:p>
            <a:pPr>
              <a:lnSpc>
                <a:spcPct val="150000"/>
              </a:lnSpc>
            </a:pPr>
            <a:r>
              <a:rPr lang="en-GB" b="1" dirty="0"/>
              <a:t>Course website: </a:t>
            </a:r>
            <a:r>
              <a:rPr lang="en-GB" dirty="0">
                <a:hlinkClick r:id="rId3"/>
              </a:rPr>
              <a:t>https://guhofstra.github.io/CSC111Sp25/</a:t>
            </a:r>
            <a:r>
              <a:rPr lang="en-GB" dirty="0"/>
              <a:t> </a:t>
            </a:r>
          </a:p>
          <a:p>
            <a:pPr>
              <a:lnSpc>
                <a:spcPct val="150000"/>
              </a:lnSpc>
            </a:pPr>
            <a:r>
              <a:rPr lang="en-GB" b="1" dirty="0"/>
              <a:t>Lectures:</a:t>
            </a:r>
          </a:p>
          <a:p>
            <a:pPr lvl="1">
              <a:lnSpc>
                <a:spcPct val="150000"/>
              </a:lnSpc>
            </a:pPr>
            <a:r>
              <a:rPr lang="en-US"/>
              <a:t>SIC 200</a:t>
            </a:r>
            <a:r>
              <a:rPr lang="en-US" dirty="0"/>
              <a:t>, TR 6:00 PM-7:25 PM</a:t>
            </a:r>
            <a:endParaRPr lang="en-GB"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a:xfrm>
            <a:off x="457200" y="1600200"/>
            <a:ext cx="5008208" cy="4525963"/>
          </a:xfrm>
        </p:spPr>
        <p:txBody>
          <a:bodyPr>
            <a:normAutofit/>
          </a:bodyPr>
          <a:lstStyle/>
          <a:p>
            <a:r>
              <a:rPr lang="en-GB" dirty="0"/>
              <a:t>Join the Discord channel: </a:t>
            </a:r>
            <a:r>
              <a:rPr lang="en-GB" dirty="0">
                <a:hlinkClick r:id="rId2"/>
              </a:rPr>
              <a:t>https://discord.gg/S9bdAhq5za</a:t>
            </a:r>
            <a:endParaRPr lang="en-GB" dirty="0"/>
          </a:p>
          <a:p>
            <a:pPr lvl="1"/>
            <a:r>
              <a:rPr lang="en-US" altLang="zh-CN" dirty="0"/>
              <a:t>IMPORTANT! </a:t>
            </a:r>
            <a:r>
              <a:rPr lang="en-GB" dirty="0"/>
              <a:t>Used for all announcements and online Q&amp;A</a:t>
            </a:r>
          </a:p>
          <a:p>
            <a:r>
              <a:rPr lang="en-GB" dirty="0"/>
              <a:t>Course tutor</a:t>
            </a:r>
          </a:p>
          <a:p>
            <a:pPr lvl="1"/>
            <a:r>
              <a:rPr lang="en-US" altLang="zh-CN" dirty="0"/>
              <a:t>Samson Mathew </a:t>
            </a:r>
            <a:r>
              <a:rPr lang="en-US" altLang="zh-CN" dirty="0">
                <a:hlinkClick r:id="rId3"/>
              </a:rPr>
              <a:t>smathew5@pride.hofstra.edu</a:t>
            </a:r>
            <a:endParaRPr lang="en-US" altLang="zh-CN" dirty="0"/>
          </a:p>
          <a:p>
            <a:pPr lvl="1"/>
            <a:r>
              <a:rPr lang="en-GB" dirty="0"/>
              <a:t>Available on discord and on</a:t>
            </a:r>
            <a:r>
              <a:rPr lang="en-US" dirty="0"/>
              <a:t>-demand ZOOM meetings</a:t>
            </a:r>
            <a:endParaRPr lang="en-GB" dirty="0"/>
          </a:p>
          <a:p>
            <a:r>
              <a:rPr lang="en-GB" dirty="0"/>
              <a:t>Use the </a:t>
            </a:r>
            <a:r>
              <a:rPr lang="en-GB" dirty="0">
                <a:hlinkClick r:id="rId4"/>
              </a:rPr>
              <a:t>anonymous feedback form </a:t>
            </a:r>
            <a:r>
              <a:rPr lang="en-GB" dirty="0"/>
              <a:t>anytime to provide your comments and suggestions for me.</a:t>
            </a:r>
          </a:p>
          <a:p>
            <a:endParaRPr lang="en-SE" dirty="0"/>
          </a:p>
        </p:txBody>
      </p:sp>
      <p:pic>
        <p:nvPicPr>
          <p:cNvPr id="5" name="Picture 4">
            <a:extLst>
              <a:ext uri="{FF2B5EF4-FFF2-40B4-BE49-F238E27FC236}">
                <a16:creationId xmlns:a16="http://schemas.microsoft.com/office/drawing/2014/main" id="{00E9B9D0-311E-9EDE-51A1-F6D9200274AE}"/>
              </a:ext>
            </a:extLst>
          </p:cNvPr>
          <p:cNvPicPr>
            <a:picLocks noChangeAspect="1"/>
          </p:cNvPicPr>
          <p:nvPr/>
        </p:nvPicPr>
        <p:blipFill>
          <a:blip r:embed="rId5"/>
          <a:stretch>
            <a:fillRect/>
          </a:stretch>
        </p:blipFill>
        <p:spPr>
          <a:xfrm>
            <a:off x="5465408" y="1768500"/>
            <a:ext cx="3352110" cy="3321000"/>
          </a:xfrm>
          <a:prstGeom prst="rect">
            <a:avLst/>
          </a:prstGeom>
        </p:spPr>
      </p:pic>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Exams are based on lecture slides </a:t>
            </a:r>
            <a:r>
              <a:rPr lang="en-US" altLang="zh-CN" dirty="0"/>
              <a:t>only</a:t>
            </a:r>
          </a:p>
          <a:p>
            <a:pPr fontAlgn="base">
              <a:lnSpc>
                <a:spcPct val="130000"/>
              </a:lnSpc>
            </a:pPr>
            <a:r>
              <a:rPr lang="en-US" dirty="0"/>
              <a:t>Reference book: </a:t>
            </a:r>
          </a:p>
          <a:p>
            <a:pPr lvl="1" fontAlgn="base">
              <a:lnSpc>
                <a:spcPct val="130000"/>
              </a:lnSpc>
            </a:pPr>
            <a:r>
              <a:rPr lang="en-US" dirty="0"/>
              <a:t>Embedded Systems with ARM Cortex-M Microcontrollers in Assembly Language and C, University of Maine </a:t>
            </a:r>
            <a:r>
              <a:rPr lang="en-US" dirty="0">
                <a:hlinkClick r:id="rId3"/>
              </a:rPr>
              <a:t>https://web.eece.maine.edu/~zhu/book/</a:t>
            </a:r>
            <a:r>
              <a:rPr lang="en-US" dirty="0"/>
              <a:t>  </a:t>
            </a:r>
          </a:p>
          <a:p>
            <a:pPr fontAlgn="base">
              <a:lnSpc>
                <a:spcPct val="130000"/>
              </a:lnSpc>
            </a:pP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dirty="0"/>
              <a:t>Lab assignments under construction</a:t>
            </a:r>
          </a:p>
          <a:p>
            <a:pPr lvl="1"/>
            <a:r>
              <a:rPr lang="en-US" dirty="0"/>
              <a:t>Please sign up on Canvas to form groups of 1-3 students each</a:t>
            </a:r>
          </a:p>
          <a:p>
            <a:r>
              <a:rPr lang="en-US" dirty="0"/>
              <a:t>Based on Raspberry PI 4B. Each group will be given one, and we will work on it during class</a:t>
            </a:r>
          </a:p>
          <a:p>
            <a:r>
              <a:rPr lang="en-US" b="1" dirty="0">
                <a:solidFill>
                  <a:schemeClr val="accent1"/>
                </a:solidFill>
                <a:latin typeface="Times New Roman" panose="02020603050405020304" pitchFamily="18" charset="0"/>
              </a:rPr>
              <a:t>Late Days: </a:t>
            </a:r>
            <a:r>
              <a:rPr lang="en-US" dirty="0">
                <a:solidFill>
                  <a:srgbClr val="000000"/>
                </a:solidFill>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a:p>
            <a:endParaRPr lang="en-US"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pic>
        <p:nvPicPr>
          <p:cNvPr id="1026" name="Picture 2" descr="Bell curve graphic depicting normal performance distribution outline diagram. Labeled educational expectation measurement or prediction percentage analysis vector illustration.">
            <a:extLst>
              <a:ext uri="{FF2B5EF4-FFF2-40B4-BE49-F238E27FC236}">
                <a16:creationId xmlns:a16="http://schemas.microsoft.com/office/drawing/2014/main" id="{D2471F95-F060-B55F-2F0D-A33962AFEF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858487"/>
            <a:ext cx="4493342" cy="37444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E41FB57-E05E-E37B-2179-98D14191727D}"/>
              </a:ext>
            </a:extLst>
          </p:cNvPr>
          <p:cNvSpPr txBox="1"/>
          <p:nvPr/>
        </p:nvSpPr>
        <p:spPr>
          <a:xfrm>
            <a:off x="7973827" y="5425615"/>
            <a:ext cx="362600" cy="461665"/>
          </a:xfrm>
          <a:prstGeom prst="rect">
            <a:avLst/>
          </a:prstGeom>
          <a:noFill/>
        </p:spPr>
        <p:txBody>
          <a:bodyPr wrap="none" rtlCol="0">
            <a:spAutoFit/>
          </a:bodyPr>
          <a:lstStyle/>
          <a:p>
            <a:r>
              <a:rPr lang="en-US" sz="2400" dirty="0"/>
              <a:t>A</a:t>
            </a:r>
          </a:p>
        </p:txBody>
      </p:sp>
      <p:sp>
        <p:nvSpPr>
          <p:cNvPr id="7" name="TextBox 6">
            <a:extLst>
              <a:ext uri="{FF2B5EF4-FFF2-40B4-BE49-F238E27FC236}">
                <a16:creationId xmlns:a16="http://schemas.microsoft.com/office/drawing/2014/main" id="{73A14233-5BD4-DCD3-E927-56FF876CF7EA}"/>
              </a:ext>
            </a:extLst>
          </p:cNvPr>
          <p:cNvSpPr txBox="1"/>
          <p:nvPr/>
        </p:nvSpPr>
        <p:spPr>
          <a:xfrm>
            <a:off x="6753959" y="5425615"/>
            <a:ext cx="362600" cy="461665"/>
          </a:xfrm>
          <a:prstGeom prst="rect">
            <a:avLst/>
          </a:prstGeom>
          <a:noFill/>
        </p:spPr>
        <p:txBody>
          <a:bodyPr wrap="none" rtlCol="0">
            <a:spAutoFit/>
          </a:bodyPr>
          <a:lstStyle/>
          <a:p>
            <a:r>
              <a:rPr lang="en-US" sz="2400" dirty="0"/>
              <a:t>B</a:t>
            </a:r>
          </a:p>
        </p:txBody>
      </p:sp>
      <p:sp>
        <p:nvSpPr>
          <p:cNvPr id="8" name="TextBox 7">
            <a:extLst>
              <a:ext uri="{FF2B5EF4-FFF2-40B4-BE49-F238E27FC236}">
                <a16:creationId xmlns:a16="http://schemas.microsoft.com/office/drawing/2014/main" id="{5E8C800B-92A5-CEC8-8A8B-200008609C9E}"/>
              </a:ext>
            </a:extLst>
          </p:cNvPr>
          <p:cNvSpPr txBox="1"/>
          <p:nvPr/>
        </p:nvSpPr>
        <p:spPr>
          <a:xfrm>
            <a:off x="5548519" y="5425615"/>
            <a:ext cx="348172" cy="461665"/>
          </a:xfrm>
          <a:prstGeom prst="rect">
            <a:avLst/>
          </a:prstGeom>
          <a:noFill/>
        </p:spPr>
        <p:txBody>
          <a:bodyPr wrap="none" rtlCol="0">
            <a:spAutoFit/>
          </a:bodyPr>
          <a:lstStyle/>
          <a:p>
            <a:r>
              <a:rPr lang="en-US" sz="2400" dirty="0"/>
              <a:t>C</a:t>
            </a:r>
          </a:p>
        </p:txBody>
      </p:sp>
      <p:sp>
        <p:nvSpPr>
          <p:cNvPr id="9" name="TextBox 8">
            <a:extLst>
              <a:ext uri="{FF2B5EF4-FFF2-40B4-BE49-F238E27FC236}">
                <a16:creationId xmlns:a16="http://schemas.microsoft.com/office/drawing/2014/main" id="{6AD677F5-5130-722F-D935-AAD4400A7119}"/>
              </a:ext>
            </a:extLst>
          </p:cNvPr>
          <p:cNvSpPr txBox="1"/>
          <p:nvPr/>
        </p:nvSpPr>
        <p:spPr>
          <a:xfrm>
            <a:off x="4697042" y="5425615"/>
            <a:ext cx="468398" cy="461665"/>
          </a:xfrm>
          <a:prstGeom prst="rect">
            <a:avLst/>
          </a:prstGeom>
          <a:noFill/>
        </p:spPr>
        <p:txBody>
          <a:bodyPr wrap="none" rtlCol="0">
            <a:spAutoFit/>
          </a:bodyPr>
          <a:lstStyle/>
          <a:p>
            <a:r>
              <a:rPr lang="en-US" sz="2400" dirty="0"/>
              <a:t>F?</a:t>
            </a:r>
          </a:p>
        </p:txBody>
      </p:sp>
      <p:sp>
        <p:nvSpPr>
          <p:cNvPr id="10" name="Content Placeholder 2">
            <a:extLst>
              <a:ext uri="{FF2B5EF4-FFF2-40B4-BE49-F238E27FC236}">
                <a16:creationId xmlns:a16="http://schemas.microsoft.com/office/drawing/2014/main" id="{4485C2FC-F760-8450-0E62-F59CB3DFE20C}"/>
              </a:ext>
            </a:extLst>
          </p:cNvPr>
          <p:cNvSpPr>
            <a:spLocks noGrp="1"/>
          </p:cNvSpPr>
          <p:nvPr>
            <p:ph idx="1"/>
          </p:nvPr>
        </p:nvSpPr>
        <p:spPr>
          <a:xfrm>
            <a:off x="304800" y="1600200"/>
            <a:ext cx="4267200" cy="4525963"/>
          </a:xfrm>
        </p:spPr>
        <p:txBody>
          <a:bodyPr/>
          <a:lstStyle/>
          <a:p>
            <a:r>
              <a:rPr lang="en-US" dirty="0"/>
              <a:t>Midterm exam: 30%</a:t>
            </a:r>
          </a:p>
          <a:p>
            <a:r>
              <a:rPr lang="en-US" dirty="0"/>
              <a:t>Final exam: 40%</a:t>
            </a:r>
          </a:p>
          <a:p>
            <a:r>
              <a:rPr lang="en-US" dirty="0"/>
              <a:t>Labs: 30%</a:t>
            </a:r>
          </a:p>
          <a:p>
            <a:pPr lvl="1"/>
            <a:r>
              <a:rPr lang="en-US" dirty="0"/>
              <a:t>Graded on a curve based on the final points</a:t>
            </a:r>
          </a:p>
          <a:p>
            <a:pPr lvl="1"/>
            <a:r>
              <a:rPr lang="en-US" dirty="0"/>
              <a:t>Absolute marks do not matter, but your relative ranking in the class determines your final letter grade</a:t>
            </a:r>
          </a:p>
          <a:p>
            <a:endParaRPr lang="en-US" dirty="0"/>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3063</TotalTime>
  <Words>358</Words>
  <Application>Microsoft Office PowerPoint</Application>
  <PresentationFormat>On-screen Show (4:3)</PresentationFormat>
  <Paragraphs>43</Paragraphs>
  <Slides>6</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Aptos</vt:lpstr>
      <vt:lpstr>Arial</vt:lpstr>
      <vt:lpstr>Calibri</vt:lpstr>
      <vt:lpstr>Helvetica</vt:lpstr>
      <vt:lpstr>Times New Roman</vt:lpstr>
      <vt:lpstr>Wingdings</vt:lpstr>
      <vt:lpstr>Office Theme</vt:lpstr>
      <vt:lpstr>Lecture 0 CSC 111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110</cp:revision>
  <dcterms:created xsi:type="dcterms:W3CDTF">2018-08-13T22:58:39Z</dcterms:created>
  <dcterms:modified xsi:type="dcterms:W3CDTF">2025-09-02T21:58:40Z</dcterms:modified>
</cp:coreProperties>
</file>