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Lst>
  <p:notesMasterIdLst>
    <p:notesMasterId r:id="rId34"/>
  </p:notesMasterIdLst>
  <p:sldIdLst>
    <p:sldId id="342" r:id="rId5"/>
    <p:sldId id="353" r:id="rId6"/>
    <p:sldId id="354" r:id="rId7"/>
    <p:sldId id="355" r:id="rId8"/>
    <p:sldId id="363" r:id="rId9"/>
    <p:sldId id="349" r:id="rId10"/>
    <p:sldId id="348" r:id="rId11"/>
    <p:sldId id="364" r:id="rId12"/>
    <p:sldId id="365" r:id="rId13"/>
    <p:sldId id="366" r:id="rId14"/>
    <p:sldId id="367" r:id="rId15"/>
    <p:sldId id="368" r:id="rId16"/>
    <p:sldId id="369" r:id="rId17"/>
    <p:sldId id="345" r:id="rId18"/>
    <p:sldId id="347" r:id="rId19"/>
    <p:sldId id="350" r:id="rId20"/>
    <p:sldId id="351" r:id="rId21"/>
    <p:sldId id="376" r:id="rId22"/>
    <p:sldId id="377" r:id="rId23"/>
    <p:sldId id="383" r:id="rId24"/>
    <p:sldId id="372" r:id="rId25"/>
    <p:sldId id="371" r:id="rId26"/>
    <p:sldId id="379" r:id="rId27"/>
    <p:sldId id="378" r:id="rId28"/>
    <p:sldId id="380" r:id="rId29"/>
    <p:sldId id="381" r:id="rId30"/>
    <p:sldId id="382" r:id="rId31"/>
    <p:sldId id="374" r:id="rId32"/>
    <p:sldId id="375" r:id="rId3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3699"/>
  </p:normalViewPr>
  <p:slideViewPr>
    <p:cSldViewPr>
      <p:cViewPr varScale="1">
        <p:scale>
          <a:sx n="156" d="100"/>
          <a:sy n="156" d="100"/>
        </p:scale>
        <p:origin x="1860" y="9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3/8/2018</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they represent signed integers, the latter is greater </a:t>
            </a:r>
          </a:p>
          <a:p>
            <a:pPr marL="0" indent="0">
              <a:buNone/>
            </a:pPr>
            <a:r>
              <a:rPr lang="en-US" dirty="0" smtClean="0"/>
              <a:t>   (</a:t>
            </a:r>
            <a:r>
              <a:rPr lang="en-US" altLang="zh-CN" dirty="0" smtClean="0"/>
              <a:t>-</a:t>
            </a:r>
            <a:r>
              <a:rPr lang="en-US" b="1" dirty="0" smtClean="0">
                <a:latin typeface="Consolas" panose="020B0609020204030204" pitchFamily="49" charset="0"/>
                <a:cs typeface="Consolas" panose="020B0609020204030204" pitchFamily="49" charset="0"/>
              </a:rPr>
              <a:t>1 &lt; 1</a:t>
            </a:r>
            <a:r>
              <a:rPr lang="en-US" dirty="0" smtClean="0"/>
              <a:t>).</a:t>
            </a:r>
          </a:p>
          <a:p>
            <a:r>
              <a:rPr lang="en-US" dirty="0" smtClean="0"/>
              <a:t>If they represent unsigned integers, the former is greater</a:t>
            </a:r>
          </a:p>
          <a:p>
            <a:pPr marL="0" indent="0">
              <a:buNone/>
            </a:pPr>
            <a:r>
              <a:rPr lang="en-US" dirty="0" smtClean="0"/>
              <a:t>   (2</a:t>
            </a:r>
            <a:r>
              <a:rPr lang="en-US" baseline="30000" dirty="0" smtClean="0"/>
              <a:t>32</a:t>
            </a:r>
            <a:r>
              <a:rPr lang="en-US" dirty="0" smtClean="0"/>
              <a:t>-1 </a:t>
            </a:r>
            <a:r>
              <a:rPr lang="en-US" b="1" dirty="0" smtClean="0">
                <a:latin typeface="Consolas" panose="020B0609020204030204" pitchFamily="49" charset="0"/>
                <a:cs typeface="Consolas" panose="020B0609020204030204" pitchFamily="49" charset="0"/>
              </a:rPr>
              <a:t>&gt; 1</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71AD5F-E36F-46B9-A99B-7B025244359D}" type="slidenum">
              <a:rPr lang="en-US" smtClean="0"/>
              <a:pPr/>
              <a:t>13</a:t>
            </a:fld>
            <a:endParaRPr lang="en-US"/>
          </a:p>
        </p:txBody>
      </p:sp>
    </p:spTree>
    <p:extLst>
      <p:ext uri="{BB962C8B-B14F-4D97-AF65-F5344CB8AC3E}">
        <p14:creationId xmlns:p14="http://schemas.microsoft.com/office/powerpoint/2010/main" val="1900390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363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07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smtClean="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smtClean="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smtClean="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smtClean="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3/8/2018</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3/8/2018</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3/8/2018</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3/8/2018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31F198E-4891-0744-982A-035A8E9D5E57}" type="datetime1">
              <a:rPr lang="en-US" smtClean="0"/>
              <a:t>3/8/2018</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40954-B576-9D4D-A4A4-BAF4EBC7B2CF}" type="datetime1">
              <a:rPr lang="en-US" smtClean="0"/>
              <a:t>3/8/2018</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3/8/2018</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03B415-761D-814B-B6F6-D8584C5DFB68}" type="datetime1">
              <a:rPr lang="en-US" smtClean="0"/>
              <a:t>3/8/2018</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4CC544-E270-624B-A146-427A1328771C}" type="datetime1">
              <a:rPr lang="en-US" smtClean="0"/>
              <a:t>3/8/2018</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3/8/2018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EF9BDF-98D8-2E40-B9CD-119F66CA07F0}" type="datetime1">
              <a:rPr lang="en-US" smtClean="0"/>
              <a:t>3/8/2018</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3/8/2018</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3/8/2018</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3/8/2018</a:t>
            </a:fld>
            <a:endParaRPr lang="en-US"/>
          </a:p>
        </p:txBody>
      </p:sp>
      <p:sp>
        <p:nvSpPr>
          <p:cNvPr id="6" name="Footer Placeholder 5"/>
          <p:cNvSpPr>
            <a:spLocks noGrp="1"/>
          </p:cNvSpPr>
          <p:nvPr>
            <p:ph type="ftr" sz="quarter" idx="11"/>
          </p:nvPr>
        </p:nvSpPr>
        <p:spPr/>
        <p:txBody>
          <a:bodyPr/>
          <a:lstStyle/>
          <a:p>
            <a:r>
              <a:rPr lang="en-US" dirty="0" smtClean="0"/>
              <a:t>Fall </a:t>
            </a:r>
            <a:r>
              <a:rPr lang="is-IS" dirty="0" smtClean="0"/>
              <a:t>2017</a:t>
            </a:r>
            <a:r>
              <a:rPr lang="en-US" dirty="0" smtClean="0"/>
              <a:t> - Lecture #1</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E5EB6D-9795-774A-B846-CEE32CCDB9F4}" type="datetime1">
              <a:rPr lang="en-US" smtClean="0"/>
              <a:t>3/8/2018</a:t>
            </a:fld>
            <a:endParaRPr lang="en-US"/>
          </a:p>
        </p:txBody>
      </p:sp>
      <p:sp>
        <p:nvSpPr>
          <p:cNvPr id="5" name="Footer Placeholder 4"/>
          <p:cNvSpPr>
            <a:spLocks noGrp="1"/>
          </p:cNvSpPr>
          <p:nvPr>
            <p:ph type="ftr" sz="quarter" idx="11"/>
          </p:nvPr>
        </p:nvSpPr>
        <p:spPr/>
        <p:txBody>
          <a:bodyPr/>
          <a:lstStyle/>
          <a:p>
            <a:r>
              <a:rPr lang="en-US" dirty="0" smtClean="0"/>
              <a:t>Fall </a:t>
            </a:r>
            <a:r>
              <a:rPr lang="is-IS" dirty="0" smtClean="0"/>
              <a:t>2017</a:t>
            </a:r>
            <a:r>
              <a:rPr lang="en-US" dirty="0" smtClean="0"/>
              <a:t>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FCB11-01EB-AC45-9E2D-185B38D86EC5}" type="datetime1">
              <a:rPr lang="en-US" smtClean="0"/>
              <a:t>3/8/2018</a:t>
            </a:fld>
            <a:endParaRPr lang="en-US"/>
          </a:p>
        </p:txBody>
      </p:sp>
      <p:sp>
        <p:nvSpPr>
          <p:cNvPr id="5" name="Footer Placeholder 4"/>
          <p:cNvSpPr>
            <a:spLocks noGrp="1"/>
          </p:cNvSpPr>
          <p:nvPr>
            <p:ph type="ftr" sz="quarter" idx="11"/>
          </p:nvPr>
        </p:nvSpPr>
        <p:spPr/>
        <p:txBody>
          <a:bodyPr/>
          <a:lstStyle/>
          <a:p>
            <a:r>
              <a:rPr lang="en-US" dirty="0" smtClean="0"/>
              <a:t>Fall </a:t>
            </a:r>
            <a:r>
              <a:rPr lang="is-IS" dirty="0" smtClean="0"/>
              <a:t>2017</a:t>
            </a:r>
            <a:r>
              <a:rPr lang="en-US" dirty="0" smtClean="0"/>
              <a:t> - Lecture #1</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3/8/2018</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3/8/2018</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3/8/2018</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3/8/2018</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3/8/2018</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3/8/2018</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3/8/2018</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a:t>
            </a:r>
            <a:r>
              <a:rPr lang="is-IS" dirty="0" smtClean="0"/>
              <a:t>2017</a:t>
            </a:r>
            <a:r>
              <a:rPr lang="en-US" dirty="0" smtClean="0"/>
              <a:t> - Lecture #1</a:t>
            </a:r>
            <a:endParaRPr lang="en-US" dirty="0"/>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iming>
    <p:tnLst>
      <p:par>
        <p:cTn id="1" dur="indefinite" restart="never" nodeType="tmRoot"/>
      </p:par>
    </p:tnLst>
  </p:timing>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smtClean="0">
                <a:solidFill>
                  <a:srgbClr val="FF0000"/>
                </a:solidFill>
              </a:rPr>
              <a:t>L1 (</a:t>
            </a:r>
            <a:r>
              <a:rPr lang="en-US" dirty="0" smtClean="0">
                <a:solidFill>
                  <a:srgbClr val="FF0000"/>
                </a:solidFill>
              </a:rPr>
              <a:t>CHAPTER 2)</a:t>
            </a: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r>
              <a:rPr lang="en-US" altLang="zh-CN" dirty="0" smtClean="0">
                <a:solidFill>
                  <a:srgbClr val="FF0000"/>
                </a:solidFill>
                <a:cs typeface="Times New Roman" pitchFamily="18" charset="0"/>
              </a:rPr>
              <a:t>Data Representation</a:t>
            </a:r>
            <a:br>
              <a:rPr lang="en-US" altLang="zh-CN" dirty="0" smtClean="0">
                <a:solidFill>
                  <a:srgbClr val="FF0000"/>
                </a:solidFill>
                <a:cs typeface="Times New Roman" pitchFamily="18" charset="0"/>
              </a:rPr>
            </a:br>
            <a:r>
              <a:rPr lang="en-US" altLang="zh-CN" dirty="0" smtClean="0">
                <a:solidFill>
                  <a:srgbClr val="FF0000"/>
                </a:solidFill>
                <a:cs typeface="Times New Roman" pitchFamily="18" charset="0"/>
              </a:rPr>
              <a:t>Exercises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FFFFFF">
                    <a:lumMod val="50000"/>
                  </a:srgbClr>
                </a:solidFill>
                <a:effectLst/>
                <a:uLnTx/>
                <a:uFillTx/>
                <a:latin typeface="Tahoma" pitchFamily="34" charset="0"/>
                <a:ea typeface="+mn-ea"/>
                <a:cs typeface="+mn-cs"/>
              </a:rPr>
              <a:t>Acknowledgement: some slides taken from Yifeng Zhu’s courseware</a:t>
            </a:r>
            <a:endPar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endParaRPr>
          </a:p>
        </p:txBody>
      </p:sp>
      <p:pic>
        <p:nvPicPr>
          <p:cNvPr id="5" name="Picture 4"/>
          <p:cNvPicPr>
            <a:picLocks noChangeAspect="1"/>
          </p:cNvPicPr>
          <p:nvPr/>
        </p:nvPicPr>
        <p:blipFill>
          <a:blip r:embed="rId2"/>
          <a:stretch>
            <a:fillRect/>
          </a:stretch>
        </p:blipFill>
        <p:spPr>
          <a:xfrm>
            <a:off x="387321" y="4753530"/>
            <a:ext cx="8535140" cy="1828959"/>
          </a:xfrm>
          <a:prstGeom prst="rect">
            <a:avLst/>
          </a:prstGeom>
        </p:spPr>
      </p:pic>
    </p:spTree>
    <p:extLst>
      <p:ext uri="{BB962C8B-B14F-4D97-AF65-F5344CB8AC3E}">
        <p14:creationId xmlns:p14="http://schemas.microsoft.com/office/powerpoint/2010/main" val="16924728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or 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p>
          <a:p>
            <a:r>
              <a:rPr lang="en-US" dirty="0" smtClean="0">
                <a:latin typeface="Tahoma" pitchFamily="34" charset="0"/>
                <a:cs typeface="Times New Roman" pitchFamily="18" charset="0"/>
              </a:rPr>
              <a:t>What about x=11100001? </a:t>
            </a:r>
          </a:p>
          <a:p>
            <a:r>
              <a:rPr lang="en-US" dirty="0" smtClean="0">
                <a:latin typeface="Tahoma" pitchFamily="34" charset="0"/>
                <a:cs typeface="Times New Roman" pitchFamily="18" charset="0"/>
              </a:rPr>
              <a:t>What about x=10000000?</a:t>
            </a:r>
            <a:endParaRPr lang="en-US" dirty="0"/>
          </a:p>
          <a:p>
            <a:endParaRPr lang="en-US" dirty="0"/>
          </a:p>
        </p:txBody>
      </p:sp>
    </p:spTree>
    <p:extLst>
      <p:ext uri="{BB962C8B-B14F-4D97-AF65-F5344CB8AC3E}">
        <p14:creationId xmlns:p14="http://schemas.microsoft.com/office/powerpoint/2010/main" val="1972876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a:t>
            </a:r>
            <a:r>
              <a:rPr lang="en-US" dirty="0"/>
              <a:t>Number Conversion</a:t>
            </a:r>
          </a:p>
        </p:txBody>
      </p:sp>
      <p:sp>
        <p:nvSpPr>
          <p:cNvPr id="3" name="Content Placeholder 2"/>
          <p:cNvSpPr>
            <a:spLocks noGrp="1"/>
          </p:cNvSpPr>
          <p:nvPr>
            <p:ph sz="quarter" idx="1"/>
          </p:nvPr>
        </p:nvSpPr>
        <p:spPr>
          <a:xfrm>
            <a:off x="457200" y="1600203"/>
            <a:ext cx="8229600" cy="4952997"/>
          </a:xfrm>
        </p:spPr>
        <p:txBody>
          <a:bodyPr>
            <a:normAutofit fontScale="92500" lnSpcReduction="10000"/>
          </a:bodyPr>
          <a:lstStyle/>
          <a:p>
            <a:r>
              <a:rPr lang="en-US" altLang="zh-CN" sz="2400" dirty="0" smtClean="0">
                <a:latin typeface="Tahoma" pitchFamily="34" charset="0"/>
                <a:cs typeface="Times New Roman" pitchFamily="18" charset="0"/>
              </a:rPr>
              <a:t>Q: </a:t>
            </a:r>
            <a:r>
              <a:rPr lang="en-US" sz="2400" dirty="0" smtClean="0">
                <a:latin typeface="Tahoma" pitchFamily="34" charset="0"/>
                <a:cs typeface="Times New Roman" pitchFamily="18" charset="0"/>
              </a:rPr>
              <a:t>What is the decimal value of binary number x=10100111 as either unsigned </a:t>
            </a:r>
            <a:r>
              <a:rPr lang="en-US" sz="2400" dirty="0" err="1" smtClean="0">
                <a:latin typeface="Tahoma" pitchFamily="34" charset="0"/>
                <a:cs typeface="Times New Roman" pitchFamily="18" charset="0"/>
              </a:rPr>
              <a:t>int</a:t>
            </a:r>
            <a:r>
              <a:rPr lang="en-US" sz="2400" dirty="0" smtClean="0">
                <a:latin typeface="Tahoma" pitchFamily="34" charset="0"/>
                <a:cs typeface="Times New Roman" pitchFamily="18" charset="0"/>
              </a:rPr>
              <a:t>, or signed </a:t>
            </a:r>
            <a:r>
              <a:rPr lang="en-US" sz="2400" dirty="0" err="1" smtClean="0">
                <a:latin typeface="Tahoma" pitchFamily="34" charset="0"/>
                <a:cs typeface="Times New Roman" pitchFamily="18" charset="0"/>
              </a:rPr>
              <a:t>int</a:t>
            </a:r>
            <a:r>
              <a:rPr lang="en-US" dirty="0">
                <a:latin typeface="Tahoma" pitchFamily="34" charset="0"/>
                <a:cs typeface="Times New Roman" pitchFamily="18" charset="0"/>
              </a:rPr>
              <a:t> in 2’s complement representation?</a:t>
            </a:r>
            <a:endParaRPr lang="en-US" sz="2400" dirty="0" smtClean="0">
              <a:latin typeface="Tahoma" pitchFamily="34" charset="0"/>
              <a:cs typeface="Times New Roman" pitchFamily="18" charset="0"/>
            </a:endParaRPr>
          </a:p>
          <a:p>
            <a:r>
              <a:rPr lang="en-US" sz="2400" dirty="0" smtClean="0">
                <a:latin typeface="Tahoma" pitchFamily="34" charset="0"/>
                <a:cs typeface="Times New Roman" pitchFamily="18" charset="0"/>
              </a:rPr>
              <a:t>A: if unsigned </a:t>
            </a:r>
            <a:r>
              <a:rPr lang="en-US" sz="2400" dirty="0" err="1" smtClean="0">
                <a:latin typeface="Tahoma" pitchFamily="34" charset="0"/>
                <a:cs typeface="Times New Roman" pitchFamily="18" charset="0"/>
              </a:rPr>
              <a:t>int</a:t>
            </a:r>
            <a:r>
              <a:rPr lang="en-US" sz="2400" dirty="0" smtClean="0">
                <a:latin typeface="Tahoma" pitchFamily="34" charset="0"/>
                <a:cs typeface="Times New Roman" pitchFamily="18" charset="0"/>
              </a:rPr>
              <a:t>, then x=2^7+2^5+2^2+2^1+2^0=167</a:t>
            </a:r>
          </a:p>
          <a:p>
            <a:r>
              <a:rPr lang="en-US" sz="2400" dirty="0" smtClean="0">
                <a:latin typeface="Tahoma" pitchFamily="34" charset="0"/>
                <a:cs typeface="Times New Roman" pitchFamily="18" charset="0"/>
              </a:rPr>
              <a:t>If signed </a:t>
            </a:r>
            <a:r>
              <a:rPr lang="en-US" sz="2400" dirty="0" err="1" smtClean="0">
                <a:latin typeface="Tahoma" pitchFamily="34" charset="0"/>
                <a:cs typeface="Times New Roman" pitchFamily="18" charset="0"/>
              </a:rPr>
              <a:t>int</a:t>
            </a:r>
            <a:r>
              <a:rPr lang="en-US" sz="2400" dirty="0" smtClean="0">
                <a:latin typeface="Tahoma" pitchFamily="34" charset="0"/>
                <a:cs typeface="Times New Roman" pitchFamily="18" charset="0"/>
              </a:rPr>
              <a:t>, then it is a negative number, since leftmost sign bit is 1. First </a:t>
            </a:r>
            <a:r>
              <a:rPr lang="en-US" altLang="zh-CN" sz="2400" dirty="0" smtClean="0">
                <a:latin typeface="Tahoma" pitchFamily="34" charset="0"/>
                <a:cs typeface="Times New Roman" pitchFamily="18" charset="0"/>
              </a:rPr>
              <a:t>convert it into its positive </a:t>
            </a:r>
            <a:r>
              <a:rPr lang="en-US" altLang="zh-CN" sz="2400" dirty="0">
                <a:latin typeface="Tahoma" pitchFamily="34" charset="0"/>
                <a:cs typeface="Times New Roman" pitchFamily="18" charset="0"/>
              </a:rPr>
              <a:t>counterpart of bitwise NOT plus </a:t>
            </a:r>
            <a:r>
              <a:rPr lang="en-US" altLang="zh-CN" sz="2400" dirty="0" smtClean="0">
                <a:latin typeface="Tahoma" pitchFamily="34" charset="0"/>
                <a:cs typeface="Times New Roman" pitchFamily="18" charset="0"/>
              </a:rPr>
              <a:t>one to get 01011001, which is equal to decimal </a:t>
            </a:r>
            <a:r>
              <a:rPr lang="en-US" sz="2400" dirty="0" smtClean="0">
                <a:latin typeface="Tahoma" pitchFamily="34" charset="0"/>
                <a:cs typeface="Times New Roman" pitchFamily="18" charset="0"/>
              </a:rPr>
              <a:t>2^6+2^4+2^3+2^0=89. Hence x=-89</a:t>
            </a:r>
          </a:p>
          <a:p>
            <a:r>
              <a:rPr lang="en-US" dirty="0">
                <a:latin typeface="Tahoma" pitchFamily="34" charset="0"/>
                <a:cs typeface="Times New Roman" pitchFamily="18" charset="0"/>
              </a:rPr>
              <a:t>Similarly, for x=11100001, </a:t>
            </a:r>
            <a:r>
              <a:rPr lang="en-US" dirty="0" smtClean="0">
                <a:latin typeface="Tahoma" pitchFamily="34" charset="0"/>
                <a:cs typeface="Times New Roman" pitchFamily="18" charset="0"/>
              </a:rPr>
              <a:t>first </a:t>
            </a:r>
            <a:r>
              <a:rPr lang="en-US" dirty="0">
                <a:latin typeface="Tahoma" pitchFamily="34" charset="0"/>
                <a:cs typeface="Times New Roman" pitchFamily="18" charset="0"/>
              </a:rPr>
              <a:t>convert it into its positive counterpart of bitwise NOT plus one to get </a:t>
            </a:r>
            <a:r>
              <a:rPr lang="en-US" dirty="0" smtClean="0">
                <a:latin typeface="Tahoma" pitchFamily="34" charset="0"/>
                <a:cs typeface="Times New Roman" pitchFamily="18" charset="0"/>
              </a:rPr>
              <a:t>00011111</a:t>
            </a:r>
            <a:r>
              <a:rPr lang="en-US" dirty="0">
                <a:latin typeface="Tahoma" pitchFamily="34" charset="0"/>
                <a:cs typeface="Times New Roman" pitchFamily="18" charset="0"/>
              </a:rPr>
              <a:t>, which is equal to decimal 31. Hence x=-</a:t>
            </a:r>
            <a:r>
              <a:rPr lang="en-US" dirty="0" smtClean="0">
                <a:latin typeface="Tahoma" pitchFamily="34" charset="0"/>
                <a:cs typeface="Times New Roman" pitchFamily="18" charset="0"/>
              </a:rPr>
              <a:t>31</a:t>
            </a:r>
          </a:p>
          <a:p>
            <a:r>
              <a:rPr lang="en-US" dirty="0">
                <a:latin typeface="Tahoma" pitchFamily="34" charset="0"/>
                <a:cs typeface="Times New Roman" pitchFamily="18" charset="0"/>
              </a:rPr>
              <a:t>Similarly, for </a:t>
            </a:r>
            <a:r>
              <a:rPr lang="en-US" dirty="0" smtClean="0">
                <a:latin typeface="Tahoma" pitchFamily="34" charset="0"/>
                <a:cs typeface="Times New Roman" pitchFamily="18" charset="0"/>
              </a:rPr>
              <a:t>x=10000000, </a:t>
            </a:r>
            <a:r>
              <a:rPr lang="en-US" dirty="0">
                <a:latin typeface="Tahoma" pitchFamily="34" charset="0"/>
                <a:cs typeface="Times New Roman" pitchFamily="18" charset="0"/>
              </a:rPr>
              <a:t>first convert it into its positive counterpart of bitwise NOT plus one to get 10000000</a:t>
            </a:r>
            <a:r>
              <a:rPr lang="en-US" dirty="0" smtClean="0">
                <a:latin typeface="Tahoma" pitchFamily="34" charset="0"/>
                <a:cs typeface="Times New Roman" pitchFamily="18" charset="0"/>
              </a:rPr>
              <a:t>, </a:t>
            </a:r>
            <a:r>
              <a:rPr lang="en-US" dirty="0">
                <a:latin typeface="Tahoma" pitchFamily="34" charset="0"/>
                <a:cs typeface="Times New Roman" pitchFamily="18" charset="0"/>
              </a:rPr>
              <a:t>which is equal to decimal </a:t>
            </a:r>
            <a:r>
              <a:rPr lang="en-US" dirty="0" smtClean="0">
                <a:latin typeface="Tahoma" pitchFamily="34" charset="0"/>
                <a:cs typeface="Times New Roman" pitchFamily="18" charset="0"/>
              </a:rPr>
              <a:t>2^7. </a:t>
            </a:r>
            <a:r>
              <a:rPr lang="en-US" dirty="0">
                <a:latin typeface="Tahoma" pitchFamily="34" charset="0"/>
                <a:cs typeface="Times New Roman" pitchFamily="18" charset="0"/>
              </a:rPr>
              <a:t>Hence x</a:t>
            </a:r>
            <a:r>
              <a:rPr lang="en-US" dirty="0" smtClean="0">
                <a:latin typeface="Tahoma" pitchFamily="34" charset="0"/>
                <a:cs typeface="Times New Roman" pitchFamily="18" charset="0"/>
              </a:rPr>
              <a:t>=-2^7=-128</a:t>
            </a:r>
            <a:endParaRPr lang="en-US" dirty="0">
              <a:latin typeface="Tahoma" pitchFamily="34" charset="0"/>
              <a:cs typeface="Times New Roman" pitchFamily="18" charset="0"/>
            </a:endParaRPr>
          </a:p>
          <a:p>
            <a:endParaRPr lang="en-US" sz="2400" dirty="0" smtClean="0">
              <a:latin typeface="Tahoma" pitchFamily="34" charset="0"/>
              <a:cs typeface="Times New Roman" pitchFamily="18" charset="0"/>
            </a:endParaRPr>
          </a:p>
          <a:p>
            <a:endParaRPr lang="en-US" dirty="0"/>
          </a:p>
        </p:txBody>
      </p:sp>
    </p:spTree>
    <p:extLst>
      <p:ext uri="{BB962C8B-B14F-4D97-AF65-F5344CB8AC3E}">
        <p14:creationId xmlns:p14="http://schemas.microsoft.com/office/powerpoint/2010/main" val="34133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smtClean="0"/>
              <a:t>Q: Which number is larger: </a:t>
            </a:r>
            <a:r>
              <a:rPr lang="en-US" dirty="0"/>
              <a:t>1001 or </a:t>
            </a:r>
            <a:r>
              <a:rPr lang="en-US" dirty="0" smtClean="0"/>
              <a:t>0011 in binary?</a:t>
            </a:r>
          </a:p>
          <a:p>
            <a:r>
              <a:rPr lang="en-US" dirty="0"/>
              <a:t>Q: Which number is larger: </a:t>
            </a:r>
            <a:r>
              <a:rPr lang="en-US" dirty="0" smtClean="0"/>
              <a:t>0xFFFFFFFF </a:t>
            </a:r>
            <a:r>
              <a:rPr lang="en-US" dirty="0"/>
              <a:t>or </a:t>
            </a:r>
            <a:r>
              <a:rPr lang="en-US" dirty="0" smtClean="0"/>
              <a:t>0x00000001 in hex?</a:t>
            </a:r>
            <a:endParaRPr lang="en-US" dirty="0"/>
          </a:p>
          <a:p>
            <a:endParaRPr lang="en-US" dirty="0"/>
          </a:p>
        </p:txBody>
      </p:sp>
    </p:spTree>
    <p:extLst>
      <p:ext uri="{BB962C8B-B14F-4D97-AF65-F5344CB8AC3E}">
        <p14:creationId xmlns:p14="http://schemas.microsoft.com/office/powerpoint/2010/main" val="38305793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a:t>
            </a:r>
            <a:r>
              <a:rPr lang="en-US" dirty="0"/>
              <a:t>Number Conversion</a:t>
            </a:r>
          </a:p>
        </p:txBody>
      </p:sp>
      <p:sp>
        <p:nvSpPr>
          <p:cNvPr id="3" name="Content Placeholder 2"/>
          <p:cNvSpPr>
            <a:spLocks noGrp="1"/>
          </p:cNvSpPr>
          <p:nvPr>
            <p:ph sz="quarter" idx="1"/>
          </p:nvPr>
        </p:nvSpPr>
        <p:spPr/>
        <p:txBody>
          <a:bodyPr/>
          <a:lstStyle/>
          <a:p>
            <a:r>
              <a:rPr lang="en-US" dirty="0" smtClean="0"/>
              <a:t>Q: Which number is larger: </a:t>
            </a:r>
            <a:r>
              <a:rPr lang="en-US" dirty="0"/>
              <a:t>1001 or </a:t>
            </a:r>
            <a:r>
              <a:rPr lang="en-US" dirty="0" smtClean="0"/>
              <a:t>0011 in binary?</a:t>
            </a:r>
            <a:endParaRPr lang="en-US" dirty="0"/>
          </a:p>
          <a:p>
            <a:r>
              <a:rPr lang="en-US" dirty="0" smtClean="0"/>
              <a:t>A: depends on the number system. </a:t>
            </a:r>
          </a:p>
          <a:p>
            <a:pPr lvl="1"/>
            <a:r>
              <a:rPr lang="en-US" dirty="0" smtClean="0"/>
              <a:t>If unsigned </a:t>
            </a:r>
            <a:r>
              <a:rPr lang="en-US" dirty="0" err="1" smtClean="0"/>
              <a:t>int</a:t>
            </a:r>
            <a:r>
              <a:rPr lang="en-US" dirty="0" smtClean="0"/>
              <a:t>, then 1001 is 9, and 0011 is 3 in decimal, and 9 &gt; 3</a:t>
            </a:r>
          </a:p>
          <a:p>
            <a:pPr lvl="1"/>
            <a:r>
              <a:rPr lang="en-US" dirty="0" smtClean="0"/>
              <a:t>If signed </a:t>
            </a:r>
            <a:r>
              <a:rPr lang="en-US" dirty="0" err="1" smtClean="0"/>
              <a:t>int</a:t>
            </a:r>
            <a:r>
              <a:rPr lang="en-US" dirty="0" smtClean="0"/>
              <a:t>, then 1001 is -7 (negative of 0111), and 0011 is 3 in decimal, and -3 &lt; 3</a:t>
            </a:r>
          </a:p>
          <a:p>
            <a:r>
              <a:rPr lang="en-US" dirty="0"/>
              <a:t>Q: Which number is larger: 0xFFFFFFFF or 0x00000001 in hex?</a:t>
            </a:r>
          </a:p>
          <a:p>
            <a:r>
              <a:rPr lang="en-US" dirty="0" smtClean="0"/>
              <a:t>Q: </a:t>
            </a:r>
            <a:r>
              <a:rPr lang="en-US" dirty="0"/>
              <a:t>depends on the number system. </a:t>
            </a:r>
          </a:p>
          <a:p>
            <a:pPr lvl="1"/>
            <a:r>
              <a:rPr lang="en-US" dirty="0"/>
              <a:t>If unsigned </a:t>
            </a:r>
            <a:r>
              <a:rPr lang="en-US" dirty="0" err="1"/>
              <a:t>int</a:t>
            </a:r>
            <a:r>
              <a:rPr lang="en-US" dirty="0"/>
              <a:t>, then 0xFFFFFFFF </a:t>
            </a:r>
            <a:r>
              <a:rPr lang="en-US" dirty="0" smtClean="0"/>
              <a:t>is 2^32-1, </a:t>
            </a:r>
            <a:r>
              <a:rPr lang="en-US" dirty="0"/>
              <a:t>and 0x00000001</a:t>
            </a:r>
            <a:r>
              <a:rPr lang="en-US" dirty="0" smtClean="0"/>
              <a:t> </a:t>
            </a:r>
            <a:r>
              <a:rPr lang="en-US" dirty="0"/>
              <a:t>is </a:t>
            </a:r>
            <a:r>
              <a:rPr lang="en-US" dirty="0" smtClean="0"/>
              <a:t>1 </a:t>
            </a:r>
            <a:r>
              <a:rPr lang="en-US" dirty="0"/>
              <a:t>in decimal, and 2^32-1 </a:t>
            </a:r>
            <a:r>
              <a:rPr lang="en-US" dirty="0" smtClean="0"/>
              <a:t>&gt; 1</a:t>
            </a:r>
          </a:p>
          <a:p>
            <a:pPr lvl="1"/>
            <a:r>
              <a:rPr lang="en-US" dirty="0" smtClean="0"/>
              <a:t>If </a:t>
            </a:r>
            <a:r>
              <a:rPr lang="en-US" dirty="0"/>
              <a:t>signed </a:t>
            </a:r>
            <a:r>
              <a:rPr lang="en-US" dirty="0" err="1"/>
              <a:t>int</a:t>
            </a:r>
            <a:r>
              <a:rPr lang="en-US" dirty="0"/>
              <a:t>, then 0xFFFFFFFF is </a:t>
            </a:r>
            <a:r>
              <a:rPr lang="en-US" dirty="0" smtClean="0"/>
              <a:t>-1 </a:t>
            </a:r>
            <a:r>
              <a:rPr lang="en-US" dirty="0"/>
              <a:t>(negative of </a:t>
            </a:r>
            <a:r>
              <a:rPr lang="en-US" dirty="0" smtClean="0"/>
              <a:t>0x00000001), </a:t>
            </a:r>
            <a:r>
              <a:rPr lang="en-US" dirty="0"/>
              <a:t>and 0x00000001</a:t>
            </a:r>
            <a:r>
              <a:rPr lang="en-US" dirty="0" smtClean="0"/>
              <a:t> </a:t>
            </a:r>
            <a:r>
              <a:rPr lang="en-US" dirty="0"/>
              <a:t>is </a:t>
            </a:r>
            <a:r>
              <a:rPr lang="en-US" dirty="0" smtClean="0"/>
              <a:t>1 </a:t>
            </a:r>
            <a:r>
              <a:rPr lang="en-US" dirty="0"/>
              <a:t>in decimal, and </a:t>
            </a:r>
            <a:r>
              <a:rPr lang="en-US" dirty="0" smtClean="0"/>
              <a:t>-1 </a:t>
            </a:r>
            <a:r>
              <a:rPr lang="en-US" dirty="0"/>
              <a:t>&lt; </a:t>
            </a:r>
            <a:r>
              <a:rPr lang="en-US" dirty="0" smtClean="0"/>
              <a:t>1</a:t>
            </a:r>
            <a:endParaRPr lang="en-US" dirty="0"/>
          </a:p>
        </p:txBody>
      </p:sp>
    </p:spTree>
    <p:extLst>
      <p:ext uri="{BB962C8B-B14F-4D97-AF65-F5344CB8AC3E}">
        <p14:creationId xmlns:p14="http://schemas.microsoft.com/office/powerpoint/2010/main" val="3227605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Number Range</a:t>
            </a:r>
            <a:endParaRPr lang="en-US" dirty="0"/>
          </a:p>
        </p:txBody>
      </p:sp>
      <p:sp>
        <p:nvSpPr>
          <p:cNvPr id="3" name="Content Placeholder 2"/>
          <p:cNvSpPr>
            <a:spLocks noGrp="1"/>
          </p:cNvSpPr>
          <p:nvPr>
            <p:ph idx="1"/>
          </p:nvPr>
        </p:nvSpPr>
        <p:spPr/>
        <p:txBody>
          <a:bodyPr/>
          <a:lstStyle/>
          <a:p>
            <a:r>
              <a:rPr lang="en-US" dirty="0" smtClean="0"/>
              <a:t>Which range of decimals can be expressed with a 6-bit </a:t>
            </a:r>
            <a:r>
              <a:rPr lang="en-US" dirty="0"/>
              <a:t>number </a:t>
            </a:r>
            <a:r>
              <a:rPr lang="en-US" dirty="0" smtClean="0"/>
              <a:t>(</a:t>
            </a:r>
            <a:r>
              <a:rPr lang="en-US" dirty="0"/>
              <a:t>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3/8/2018</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extLst/>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smtClean="0"/>
                        <a:t>Answer</a:t>
                      </a:r>
                      <a:endParaRPr lang="en-US" sz="1800" dirty="0"/>
                    </a:p>
                  </a:txBody>
                  <a:tcPr marL="68580" marR="68580" marT="34290" marB="34290"/>
                </a:tc>
                <a:tc>
                  <a:txBody>
                    <a:bodyPr/>
                    <a:lstStyle/>
                    <a:p>
                      <a:pPr algn="ctr"/>
                      <a:r>
                        <a:rPr lang="en-US" sz="1800" dirty="0" smtClean="0"/>
                        <a:t>Range</a:t>
                      </a:r>
                      <a:endParaRPr lang="en-US" sz="1800" dirty="0"/>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smtClean="0"/>
                        <a:t>A</a:t>
                      </a:r>
                      <a:endParaRPr lang="en-US" sz="1800" dirty="0"/>
                    </a:p>
                  </a:txBody>
                  <a:tcPr marL="68580" marR="68580" marT="34290" marB="34290"/>
                </a:tc>
                <a:tc>
                  <a:txBody>
                    <a:bodyPr/>
                    <a:lstStyle/>
                    <a:p>
                      <a:pPr algn="ctr"/>
                      <a:r>
                        <a:rPr lang="en-US" sz="1800" dirty="0" smtClean="0"/>
                        <a:t>-32 … 32</a:t>
                      </a:r>
                      <a:endParaRPr lang="en-US" sz="1800" dirty="0"/>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smtClean="0"/>
                        <a:t>B</a:t>
                      </a:r>
                      <a:endParaRPr lang="en-US" sz="1800" dirty="0"/>
                    </a:p>
                  </a:txBody>
                  <a:tcPr marL="68580" marR="68580" marT="34290" marB="34290"/>
                </a:tc>
                <a:tc>
                  <a:txBody>
                    <a:bodyPr/>
                    <a:lstStyle/>
                    <a:p>
                      <a:pPr algn="ctr"/>
                      <a:r>
                        <a:rPr lang="en-US" sz="1800" dirty="0" smtClean="0"/>
                        <a:t>-64 … 63</a:t>
                      </a:r>
                      <a:endParaRPr lang="en-US" sz="1800" dirty="0"/>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smtClean="0"/>
                        <a:t>C</a:t>
                      </a:r>
                      <a:endParaRPr lang="en-US" sz="1800" dirty="0"/>
                    </a:p>
                  </a:txBody>
                  <a:tcPr marL="68580" marR="68580" marT="34290" marB="34290"/>
                </a:tc>
                <a:tc>
                  <a:txBody>
                    <a:bodyPr/>
                    <a:lstStyle/>
                    <a:p>
                      <a:pPr algn="ctr"/>
                      <a:r>
                        <a:rPr lang="en-US" sz="1800" dirty="0" smtClean="0"/>
                        <a:t>-31 … 32</a:t>
                      </a:r>
                      <a:endParaRPr lang="en-US" sz="1800" dirty="0"/>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smtClean="0"/>
                        <a:t>D</a:t>
                      </a:r>
                      <a:endParaRPr lang="en-US" sz="1800" dirty="0"/>
                    </a:p>
                  </a:txBody>
                  <a:tcPr marL="68580" marR="68580" marT="34290" marB="34290"/>
                </a:tc>
                <a:tc>
                  <a:txBody>
                    <a:bodyPr/>
                    <a:lstStyle/>
                    <a:p>
                      <a:pPr algn="ctr"/>
                      <a:r>
                        <a:rPr lang="en-US" sz="1800" dirty="0" smtClean="0"/>
                        <a:t>-16 … 15</a:t>
                      </a:r>
                      <a:endParaRPr lang="en-US" sz="1800" dirty="0"/>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smtClean="0"/>
                        <a:t>E</a:t>
                      </a:r>
                      <a:endParaRPr lang="en-US" sz="1800" dirty="0"/>
                    </a:p>
                  </a:txBody>
                  <a:tcPr marL="68580" marR="68580" marT="34290" marB="34290"/>
                </a:tc>
                <a:tc>
                  <a:txBody>
                    <a:bodyPr/>
                    <a:lstStyle/>
                    <a:p>
                      <a:pPr algn="ctr"/>
                      <a:r>
                        <a:rPr lang="en-US" sz="1800" dirty="0" smtClean="0"/>
                        <a:t>-32 … 31</a:t>
                      </a:r>
                      <a:endParaRPr lang="en-US" sz="1800" dirty="0"/>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74917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Number Range</a:t>
            </a:r>
            <a:endParaRPr lang="en-US" dirty="0"/>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3/8/2018</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extLst/>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smtClean="0"/>
                        <a:t>Answer</a:t>
                      </a:r>
                      <a:endParaRPr lang="en-US" sz="1800" dirty="0"/>
                    </a:p>
                  </a:txBody>
                  <a:tcPr marL="68580" marR="68580" marT="34290" marB="34290"/>
                </a:tc>
                <a:tc>
                  <a:txBody>
                    <a:bodyPr/>
                    <a:lstStyle/>
                    <a:p>
                      <a:pPr algn="ctr"/>
                      <a:r>
                        <a:rPr lang="en-US" sz="1800" dirty="0" smtClean="0"/>
                        <a:t>Range</a:t>
                      </a:r>
                      <a:endParaRPr lang="en-US" sz="1800" dirty="0"/>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smtClean="0"/>
                        <a:t>A</a:t>
                      </a:r>
                      <a:endParaRPr lang="en-US" sz="1800" dirty="0"/>
                    </a:p>
                  </a:txBody>
                  <a:tcPr marL="68580" marR="68580" marT="34290" marB="34290"/>
                </a:tc>
                <a:tc>
                  <a:txBody>
                    <a:bodyPr/>
                    <a:lstStyle/>
                    <a:p>
                      <a:pPr algn="ctr"/>
                      <a:r>
                        <a:rPr lang="en-US" sz="1800" dirty="0" smtClean="0"/>
                        <a:t>-32 … 32</a:t>
                      </a:r>
                      <a:endParaRPr lang="en-US" sz="1800" dirty="0"/>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smtClean="0"/>
                        <a:t>B</a:t>
                      </a:r>
                      <a:endParaRPr lang="en-US" sz="1800" dirty="0"/>
                    </a:p>
                  </a:txBody>
                  <a:tcPr marL="68580" marR="68580" marT="34290" marB="34290"/>
                </a:tc>
                <a:tc>
                  <a:txBody>
                    <a:bodyPr/>
                    <a:lstStyle/>
                    <a:p>
                      <a:pPr algn="ctr"/>
                      <a:r>
                        <a:rPr lang="en-US" sz="1800" dirty="0" smtClean="0"/>
                        <a:t>-64 … 63</a:t>
                      </a:r>
                      <a:endParaRPr lang="en-US" sz="1800" dirty="0"/>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smtClean="0"/>
                        <a:t>C</a:t>
                      </a:r>
                      <a:endParaRPr lang="en-US" sz="1800" dirty="0"/>
                    </a:p>
                  </a:txBody>
                  <a:tcPr marL="68580" marR="68580" marT="34290" marB="34290"/>
                </a:tc>
                <a:tc>
                  <a:txBody>
                    <a:bodyPr/>
                    <a:lstStyle/>
                    <a:p>
                      <a:pPr algn="ctr"/>
                      <a:r>
                        <a:rPr lang="en-US" sz="1800" dirty="0" smtClean="0"/>
                        <a:t>-31 … 32</a:t>
                      </a:r>
                      <a:endParaRPr lang="en-US" sz="1800" dirty="0"/>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smtClean="0"/>
                        <a:t>D</a:t>
                      </a:r>
                      <a:endParaRPr lang="en-US" sz="1800" dirty="0"/>
                    </a:p>
                  </a:txBody>
                  <a:tcPr marL="68580" marR="68580" marT="34290" marB="34290"/>
                </a:tc>
                <a:tc>
                  <a:txBody>
                    <a:bodyPr/>
                    <a:lstStyle/>
                    <a:p>
                      <a:pPr algn="ctr"/>
                      <a:r>
                        <a:rPr lang="en-US" sz="1800" dirty="0" smtClean="0"/>
                        <a:t>-16 … 15</a:t>
                      </a:r>
                      <a:endParaRPr lang="en-US" sz="1800" dirty="0"/>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smtClean="0"/>
                        <a:t>E</a:t>
                      </a:r>
                      <a:endParaRPr lang="en-US" sz="1800" dirty="0"/>
                    </a:p>
                  </a:txBody>
                  <a:tcPr marL="68580" marR="68580" marT="34290" marB="34290"/>
                </a:tc>
                <a:tc>
                  <a:txBody>
                    <a:bodyPr/>
                    <a:lstStyle/>
                    <a:p>
                      <a:pPr algn="ctr"/>
                      <a:r>
                        <a:rPr lang="en-US" sz="1800" dirty="0" smtClean="0"/>
                        <a:t>-32 … 31</a:t>
                      </a:r>
                      <a:endParaRPr lang="en-US" sz="1800" dirty="0"/>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−1</m:t>
                          </m:r>
                        </m:e>
                      </m:d>
                      <m:r>
                        <a:rPr lang="en-US" sz="2000" b="0" i="0" smtClean="0">
                          <a:latin typeface="Cambria Math" panose="02040503050406030204" pitchFamily="18" charset="0"/>
                        </a:rPr>
                        <m:t>=[−32,31]</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522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Number Range</a:t>
            </a:r>
            <a:endParaRPr lang="en-US" dirty="0"/>
          </a:p>
        </p:txBody>
      </p:sp>
      <p:sp>
        <p:nvSpPr>
          <p:cNvPr id="3" name="Content Placeholder 2"/>
          <p:cNvSpPr>
            <a:spLocks noGrp="1"/>
          </p:cNvSpPr>
          <p:nvPr>
            <p:ph idx="1"/>
          </p:nvPr>
        </p:nvSpPr>
        <p:spPr/>
        <p:txBody>
          <a:bodyPr/>
          <a:lstStyle/>
          <a:p>
            <a:r>
              <a:rPr lang="en-US" dirty="0" smtClean="0"/>
              <a:t>Which range of decimals can be expressed with a 6-bit </a:t>
            </a:r>
            <a:r>
              <a:rPr lang="en-US" altLang="zh-CN" dirty="0" smtClean="0"/>
              <a:t>unsigned integer</a:t>
            </a:r>
            <a:r>
              <a:rPr lang="en-US" dirty="0" smtClean="0"/>
              <a:t>?</a:t>
            </a:r>
            <a:endParaRPr lang="en-US" dirty="0"/>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3/8/2018</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extLst/>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smtClean="0"/>
                        <a:t>Answer</a:t>
                      </a:r>
                      <a:endParaRPr lang="en-US" sz="1800" dirty="0"/>
                    </a:p>
                  </a:txBody>
                  <a:tcPr marL="68580" marR="68580" marT="34290" marB="34290"/>
                </a:tc>
                <a:tc>
                  <a:txBody>
                    <a:bodyPr/>
                    <a:lstStyle/>
                    <a:p>
                      <a:pPr algn="ctr"/>
                      <a:r>
                        <a:rPr lang="en-US" sz="1800" dirty="0" smtClean="0"/>
                        <a:t>Range</a:t>
                      </a:r>
                      <a:endParaRPr lang="en-US" sz="1800" dirty="0"/>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smtClean="0"/>
                        <a:t>A</a:t>
                      </a:r>
                      <a:endParaRPr lang="en-US" sz="1800" dirty="0"/>
                    </a:p>
                  </a:txBody>
                  <a:tcPr marL="68580" marR="68580" marT="34290" marB="34290"/>
                </a:tc>
                <a:tc>
                  <a:txBody>
                    <a:bodyPr/>
                    <a:lstStyle/>
                    <a:p>
                      <a:pPr algn="ctr"/>
                      <a:r>
                        <a:rPr lang="en-US" sz="1800" dirty="0" smtClean="0"/>
                        <a:t>-32 … 32</a:t>
                      </a:r>
                      <a:endParaRPr lang="en-US" sz="1800" dirty="0"/>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smtClean="0"/>
                        <a:t>B</a:t>
                      </a:r>
                      <a:endParaRPr lang="en-US" sz="1800" dirty="0"/>
                    </a:p>
                  </a:txBody>
                  <a:tcPr marL="68580" marR="68580" marT="34290" marB="34290"/>
                </a:tc>
                <a:tc>
                  <a:txBody>
                    <a:bodyPr/>
                    <a:lstStyle/>
                    <a:p>
                      <a:pPr algn="ctr"/>
                      <a:r>
                        <a:rPr lang="en-US" sz="1800" dirty="0" smtClean="0"/>
                        <a:t>-64 … 63</a:t>
                      </a:r>
                      <a:endParaRPr lang="en-US" sz="1800" dirty="0"/>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smtClean="0"/>
                        <a:t>C</a:t>
                      </a:r>
                      <a:endParaRPr lang="en-US" sz="1800" dirty="0"/>
                    </a:p>
                  </a:txBody>
                  <a:tcPr marL="68580" marR="68580" marT="34290" marB="34290"/>
                </a:tc>
                <a:tc>
                  <a:txBody>
                    <a:bodyPr/>
                    <a:lstStyle/>
                    <a:p>
                      <a:pPr algn="ctr"/>
                      <a:r>
                        <a:rPr lang="en-US" sz="1800" dirty="0" smtClean="0"/>
                        <a:t>-31 … 32</a:t>
                      </a:r>
                      <a:endParaRPr lang="en-US" sz="1800" dirty="0"/>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smtClean="0"/>
                        <a:t>D</a:t>
                      </a:r>
                      <a:endParaRPr lang="en-US" sz="1800" dirty="0"/>
                    </a:p>
                  </a:txBody>
                  <a:tcPr marL="68580" marR="68580" marT="34290" marB="34290"/>
                </a:tc>
                <a:tc>
                  <a:txBody>
                    <a:bodyPr/>
                    <a:lstStyle/>
                    <a:p>
                      <a:pPr algn="ctr"/>
                      <a:r>
                        <a:rPr lang="en-US" sz="1800" dirty="0" smtClean="0"/>
                        <a:t>-16 … 15</a:t>
                      </a:r>
                      <a:endParaRPr lang="en-US" sz="1800" dirty="0"/>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smtClean="0"/>
                        <a:t>E</a:t>
                      </a:r>
                      <a:endParaRPr lang="en-US" sz="1800" dirty="0"/>
                    </a:p>
                  </a:txBody>
                  <a:tcPr marL="68580" marR="68580" marT="34290" marB="34290"/>
                </a:tc>
                <a:tc>
                  <a:txBody>
                    <a:bodyPr/>
                    <a:lstStyle/>
                    <a:p>
                      <a:pPr algn="ctr"/>
                      <a:r>
                        <a:rPr lang="en-US" sz="1800" dirty="0" smtClean="0"/>
                        <a:t>-32 … 31</a:t>
                      </a:r>
                      <a:endParaRPr lang="en-US" sz="1800" dirty="0"/>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9204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Number Range</a:t>
            </a:r>
            <a:endParaRPr lang="en-US" dirty="0"/>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3/8/2018</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extLst>
              <p:ext uri="{D42A27DB-BD31-4B8C-83A1-F6EECF244321}">
                <p14:modId xmlns:p14="http://schemas.microsoft.com/office/powerpoint/2010/main" val="4015381310"/>
              </p:ext>
            </p:extLst>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smtClean="0"/>
                        <a:t>Answer</a:t>
                      </a:r>
                      <a:endParaRPr lang="en-US" sz="1800" dirty="0"/>
                    </a:p>
                  </a:txBody>
                  <a:tcPr marL="68580" marR="68580" marT="34290" marB="34290"/>
                </a:tc>
                <a:tc>
                  <a:txBody>
                    <a:bodyPr/>
                    <a:lstStyle/>
                    <a:p>
                      <a:pPr algn="ctr"/>
                      <a:r>
                        <a:rPr lang="en-US" sz="1800" dirty="0" smtClean="0"/>
                        <a:t>Range</a:t>
                      </a:r>
                      <a:endParaRPr lang="en-US" sz="1800" dirty="0"/>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smtClean="0"/>
                        <a:t>A</a:t>
                      </a:r>
                      <a:endParaRPr lang="en-US" sz="1800" dirty="0"/>
                    </a:p>
                  </a:txBody>
                  <a:tcPr marL="68580" marR="68580" marT="34290" marB="34290"/>
                </a:tc>
                <a:tc>
                  <a:txBody>
                    <a:bodyPr/>
                    <a:lstStyle/>
                    <a:p>
                      <a:pPr algn="ctr"/>
                      <a:r>
                        <a:rPr lang="en-US" sz="1800" dirty="0" smtClean="0"/>
                        <a:t>-32 … 32</a:t>
                      </a:r>
                      <a:endParaRPr lang="en-US" sz="1800" dirty="0"/>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smtClean="0"/>
                        <a:t>B</a:t>
                      </a:r>
                      <a:endParaRPr lang="en-US" sz="1800" dirty="0"/>
                    </a:p>
                  </a:txBody>
                  <a:tcPr marL="68580" marR="68580" marT="34290" marB="34290"/>
                </a:tc>
                <a:tc>
                  <a:txBody>
                    <a:bodyPr/>
                    <a:lstStyle/>
                    <a:p>
                      <a:pPr algn="ctr"/>
                      <a:r>
                        <a:rPr lang="en-US" sz="1800" dirty="0" smtClean="0"/>
                        <a:t>-64 … 63</a:t>
                      </a:r>
                      <a:endParaRPr lang="en-US" sz="1800" dirty="0"/>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smtClean="0"/>
                        <a:t>C</a:t>
                      </a:r>
                      <a:endParaRPr lang="en-US" sz="1800" dirty="0"/>
                    </a:p>
                  </a:txBody>
                  <a:tcPr marL="68580" marR="68580" marT="34290" marB="34290"/>
                </a:tc>
                <a:tc>
                  <a:txBody>
                    <a:bodyPr/>
                    <a:lstStyle/>
                    <a:p>
                      <a:pPr algn="ctr"/>
                      <a:r>
                        <a:rPr lang="en-US" sz="1800" dirty="0" smtClean="0"/>
                        <a:t>-31 … 32</a:t>
                      </a:r>
                      <a:endParaRPr lang="en-US" sz="1800" dirty="0"/>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smtClean="0"/>
                        <a:t>D</a:t>
                      </a:r>
                      <a:endParaRPr lang="en-US" sz="1800" dirty="0"/>
                    </a:p>
                  </a:txBody>
                  <a:tcPr marL="68580" marR="68580" marT="34290" marB="34290"/>
                </a:tc>
                <a:tc>
                  <a:txBody>
                    <a:bodyPr/>
                    <a:lstStyle/>
                    <a:p>
                      <a:pPr algn="ctr"/>
                      <a:r>
                        <a:rPr lang="en-US" sz="1800" dirty="0" smtClean="0"/>
                        <a:t>-16 … 15</a:t>
                      </a:r>
                      <a:endParaRPr lang="en-US" sz="1800" dirty="0"/>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smtClean="0"/>
                        <a:t>E</a:t>
                      </a:r>
                      <a:endParaRPr lang="en-US" sz="1800" dirty="0"/>
                    </a:p>
                  </a:txBody>
                  <a:tcPr marL="68580" marR="68580" marT="34290" marB="34290"/>
                </a:tc>
                <a:tc>
                  <a:txBody>
                    <a:bodyPr/>
                    <a:lstStyle/>
                    <a:p>
                      <a:pPr algn="ctr"/>
                      <a:r>
                        <a:rPr lang="en-US" sz="1800" dirty="0" smtClean="0"/>
                        <a:t>   0 … 63</a:t>
                      </a:r>
                      <a:endParaRPr lang="en-US" sz="1800" dirty="0"/>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b="0" i="0" smtClean="0">
                              <a:latin typeface="Cambria Math" panose="02040503050406030204" pitchFamily="18" charset="0"/>
                            </a:rPr>
                            <m:t>0, 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smtClean="0">
                              <a:latin typeface="Cambria Math" panose="02040503050406030204" pitchFamily="18" charset="0"/>
                            </a:rPr>
                            <m:t>0</m:t>
                          </m:r>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6</m:t>
                              </m:r>
                            </m:sup>
                          </m:sSup>
                          <m:r>
                            <a:rPr lang="en-US" sz="2000">
                              <a:latin typeface="Cambria Math"/>
                            </a:rPr>
                            <m:t>−1</m:t>
                          </m:r>
                        </m:e>
                      </m:d>
                      <m:r>
                        <a:rPr lang="en-US" sz="2000" b="0" i="0" smtClean="0">
                          <a:latin typeface="Cambria Math" panose="02040503050406030204" pitchFamily="18" charset="0"/>
                        </a:rPr>
                        <m:t>=[0,63]</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71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dirty="0" smtClean="0"/>
              <a:t>Integer arithmetic</a:t>
            </a:r>
            <a:endParaRPr lang="en-US" dirty="0"/>
          </a:p>
        </p:txBody>
      </p:sp>
      <p:sp>
        <p:nvSpPr>
          <p:cNvPr id="3" name="Content Placeholder 2"/>
          <p:cNvSpPr>
            <a:spLocks noGrp="1"/>
          </p:cNvSpPr>
          <p:nvPr>
            <p:ph sz="quarter" idx="1"/>
          </p:nvPr>
        </p:nvSpPr>
        <p:spPr/>
        <p:txBody>
          <a:bodyPr/>
          <a:lstStyle/>
          <a:p>
            <a:r>
              <a:rPr lang="en-US" dirty="0" smtClean="0"/>
              <a:t>Q: What is the result of 1001 + 0011</a:t>
            </a:r>
            <a:r>
              <a:rPr lang="en-US" dirty="0"/>
              <a:t>?</a:t>
            </a:r>
          </a:p>
        </p:txBody>
      </p:sp>
    </p:spTree>
    <p:extLst>
      <p:ext uri="{BB962C8B-B14F-4D97-AF65-F5344CB8AC3E}">
        <p14:creationId xmlns:p14="http://schemas.microsoft.com/office/powerpoint/2010/main" val="79272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Integer arithmetic</a:t>
            </a:r>
            <a:endParaRPr lang="en-US" dirty="0"/>
          </a:p>
        </p:txBody>
      </p:sp>
      <p:sp>
        <p:nvSpPr>
          <p:cNvPr id="3" name="Content Placeholder 2"/>
          <p:cNvSpPr>
            <a:spLocks noGrp="1"/>
          </p:cNvSpPr>
          <p:nvPr>
            <p:ph sz="quarter" idx="1"/>
          </p:nvPr>
        </p:nvSpPr>
        <p:spPr/>
        <p:txBody>
          <a:bodyPr/>
          <a:lstStyle/>
          <a:p>
            <a:r>
              <a:rPr lang="en-US" dirty="0" smtClean="0"/>
              <a:t>Q: What is the result of 1001 + 0011?</a:t>
            </a:r>
          </a:p>
          <a:p>
            <a:r>
              <a:rPr lang="en-US" dirty="0" smtClean="0"/>
              <a:t>A: </a:t>
            </a:r>
            <a:r>
              <a:rPr lang="en-US" dirty="0"/>
              <a:t>1001 + 0011 </a:t>
            </a:r>
            <a:r>
              <a:rPr lang="en-US" dirty="0" smtClean="0"/>
              <a:t>= 1100</a:t>
            </a:r>
          </a:p>
          <a:p>
            <a:r>
              <a:rPr lang="en-US" dirty="0" smtClean="0"/>
              <a:t>Value of 1100 depends </a:t>
            </a:r>
            <a:r>
              <a:rPr lang="en-US" dirty="0"/>
              <a:t>on the number system. </a:t>
            </a:r>
          </a:p>
          <a:p>
            <a:pPr lvl="1"/>
            <a:r>
              <a:rPr lang="en-US" dirty="0"/>
              <a:t>If unsigned </a:t>
            </a:r>
            <a:r>
              <a:rPr lang="en-US" dirty="0" err="1"/>
              <a:t>int</a:t>
            </a:r>
            <a:r>
              <a:rPr lang="en-US" dirty="0"/>
              <a:t>, then </a:t>
            </a:r>
            <a:r>
              <a:rPr lang="en-US" dirty="0" smtClean="0"/>
              <a:t>1100 </a:t>
            </a:r>
            <a:r>
              <a:rPr lang="en-US" dirty="0"/>
              <a:t>is </a:t>
            </a:r>
            <a:r>
              <a:rPr lang="en-US" dirty="0" smtClean="0"/>
              <a:t>12, which is equal to 9 (1001) + 3 (0011)</a:t>
            </a:r>
            <a:endParaRPr lang="en-US" dirty="0"/>
          </a:p>
          <a:p>
            <a:pPr lvl="1"/>
            <a:r>
              <a:rPr lang="en-US" dirty="0"/>
              <a:t>If signed </a:t>
            </a:r>
            <a:r>
              <a:rPr lang="en-US" dirty="0" err="1"/>
              <a:t>int</a:t>
            </a:r>
            <a:r>
              <a:rPr lang="en-US" dirty="0"/>
              <a:t>, </a:t>
            </a:r>
            <a:r>
              <a:rPr lang="en-US" dirty="0" smtClean="0"/>
              <a:t>then 1100 is -4 (negative of 0100), which is equal to -7 (1001) + 3 (0011) </a:t>
            </a:r>
            <a:r>
              <a:rPr lang="en-US" dirty="0"/>
              <a:t>in </a:t>
            </a:r>
            <a:r>
              <a:rPr lang="en-US" dirty="0" smtClean="0"/>
              <a:t>decimal</a:t>
            </a:r>
            <a:endParaRPr lang="en-US" dirty="0"/>
          </a:p>
          <a:p>
            <a:endParaRPr lang="en-US" dirty="0"/>
          </a:p>
        </p:txBody>
      </p:sp>
    </p:spTree>
    <p:extLst>
      <p:ext uri="{BB962C8B-B14F-4D97-AF65-F5344CB8AC3E}">
        <p14:creationId xmlns:p14="http://schemas.microsoft.com/office/powerpoint/2010/main" val="74280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Decimal, Binary </a:t>
            </a:r>
            <a:r>
              <a:rPr lang="en-US" dirty="0"/>
              <a:t>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Prefix 0x denotes hex</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203765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smtClean="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751151"/>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Carry flag C = 1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a:t>
            </a: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the answer is wrong (true result &gt; 2</a:t>
            </a:r>
            <a:r>
              <a:rPr kumimoji="0" lang="en-US" b="0" i="0" u="none" strike="noStrike" kern="1200" cap="none" spc="0" normalizeH="0" baseline="30000" noProof="0" dirty="0" smtClean="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-1)</a:t>
            </a: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smtClean="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a:t>
            </a:r>
            <a:r>
              <a:rPr lang="en-US" b="0" dirty="0" smtClean="0">
                <a:solidFill>
                  <a:prstClr val="black"/>
                </a:solidFill>
                <a:latin typeface="Gill Sans MT"/>
              </a:rPr>
              <a:t>subtraction </a:t>
            </a:r>
            <a:r>
              <a:rPr lang="en-US" b="0" dirty="0">
                <a:solidFill>
                  <a:prstClr val="black"/>
                </a:solidFill>
                <a:latin typeface="Gill Sans MT"/>
                <a:cs typeface="Times New Roman" pitchFamily="18" charset="0"/>
              </a:rPr>
              <a:t>if the answer is wrong </a:t>
            </a:r>
            <a:r>
              <a:rPr lang="en-US" b="0" dirty="0" smtClean="0">
                <a:solidFill>
                  <a:prstClr val="black"/>
                </a:solidFill>
                <a:latin typeface="Gill Sans MT"/>
              </a:rPr>
              <a:t> (</a:t>
            </a:r>
            <a:r>
              <a:rPr lang="en-US" b="0" dirty="0" smtClean="0">
                <a:solidFill>
                  <a:prstClr val="black"/>
                </a:solidFill>
                <a:latin typeface="Gill Sans MT"/>
                <a:cs typeface="Times New Roman" pitchFamily="18" charset="0"/>
              </a:rPr>
              <a:t>true </a:t>
            </a:r>
            <a:r>
              <a:rPr lang="en-US" b="0" dirty="0">
                <a:solidFill>
                  <a:prstClr val="black"/>
                </a:solidFill>
                <a:latin typeface="Gill Sans MT"/>
                <a:cs typeface="Times New Roman" pitchFamily="18" charset="0"/>
              </a:rPr>
              <a:t>result </a:t>
            </a:r>
            <a:r>
              <a:rPr lang="en-US" b="0" dirty="0" smtClean="0">
                <a:solidFill>
                  <a:prstClr val="black"/>
                </a:solidFill>
                <a:latin typeface="Gill Sans MT"/>
                <a:cs typeface="Times New Roman" pitchFamily="18" charset="0"/>
              </a:rPr>
              <a:t>&lt;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smtClean="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smtClean="0">
                <a:ln>
                  <a:noFill/>
                </a:ln>
                <a:solidFill>
                  <a:prstClr val="black"/>
                </a:solidFill>
                <a:effectLst/>
                <a:uLnTx/>
                <a:uFillTx/>
                <a:latin typeface="Gill Sans MT"/>
                <a:cs typeface="Times New Roman" pitchFamily="18" charset="0"/>
              </a:rPr>
              <a:t>V =1 upon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smtClean="0">
                <a:solidFill>
                  <a:prstClr val="black"/>
                </a:solidFill>
                <a:latin typeface="Gill Sans MT"/>
                <a:cs typeface="Times New Roman" pitchFamily="18" charset="0"/>
              </a:rPr>
              <a:t>if </a:t>
            </a:r>
            <a:r>
              <a:rPr lang="en-US" b="0" dirty="0">
                <a:solidFill>
                  <a:prstClr val="black"/>
                </a:solidFill>
                <a:latin typeface="Gill Sans MT"/>
                <a:cs typeface="Times New Roman" pitchFamily="18" charset="0"/>
              </a:rPr>
              <a:t>the answer is wrong </a:t>
            </a:r>
            <a:r>
              <a:rPr lang="en-US" b="0" dirty="0" smtClean="0">
                <a:solidFill>
                  <a:prstClr val="black"/>
                </a:solidFill>
                <a:latin typeface="Gill Sans MT"/>
                <a:cs typeface="Times New Roman" pitchFamily="18" charset="0"/>
              </a:rPr>
              <a:t>(true </a:t>
            </a:r>
            <a:r>
              <a:rPr lang="en-US" b="0" dirty="0">
                <a:solidFill>
                  <a:prstClr val="black"/>
                </a:solidFill>
                <a:latin typeface="Gill Sans MT"/>
                <a:cs typeface="Times New Roman" pitchFamily="18" charset="0"/>
              </a:rPr>
              <a:t>result &gt; </a:t>
            </a:r>
            <a:r>
              <a:rPr lang="en-US" b="0" dirty="0" smtClean="0">
                <a:solidFill>
                  <a:prstClr val="black"/>
                </a:solidFill>
                <a:latin typeface="Gill Sans MT"/>
                <a:cs typeface="Times New Roman" pitchFamily="18" charset="0"/>
              </a:rPr>
              <a:t>2</a:t>
            </a:r>
            <a:r>
              <a:rPr lang="en-US" b="0" baseline="30000" dirty="0" smtClean="0">
                <a:solidFill>
                  <a:prstClr val="black"/>
                </a:solidFill>
                <a:latin typeface="Gill Sans MT"/>
                <a:cs typeface="Times New Roman" pitchFamily="18" charset="0"/>
              </a:rPr>
              <a:t>n</a:t>
            </a:r>
            <a:r>
              <a:rPr lang="en-US" altLang="zh-CN" b="0" baseline="30000" dirty="0" smtClean="0">
                <a:solidFill>
                  <a:prstClr val="black"/>
                </a:solidFill>
                <a:latin typeface="Gill Sans MT"/>
                <a:cs typeface="Times New Roman" pitchFamily="18" charset="0"/>
              </a:rPr>
              <a:t>-1</a:t>
            </a:r>
            <a:r>
              <a:rPr lang="en-US" b="0" dirty="0" smtClean="0">
                <a:solidFill>
                  <a:prstClr val="black"/>
                </a:solidFill>
                <a:latin typeface="Gill Sans MT"/>
                <a:cs typeface="Times New Roman" pitchFamily="18" charset="0"/>
              </a:rPr>
              <a:t>-1 </a:t>
            </a:r>
            <a:r>
              <a:rPr lang="en-US" altLang="zh-CN" b="0" dirty="0" smtClean="0">
                <a:solidFill>
                  <a:prstClr val="black"/>
                </a:solidFill>
                <a:latin typeface="Gill Sans MT"/>
                <a:cs typeface="Times New Roman" pitchFamily="18" charset="0"/>
              </a:rPr>
              <a:t>or true result &lt; -</a:t>
            </a:r>
            <a:r>
              <a:rPr lang="en-US" b="0" dirty="0" smtClean="0">
                <a:solidFill>
                  <a:prstClr val="black"/>
                </a:solidFill>
                <a:latin typeface="Gill Sans MT"/>
                <a:cs typeface="Times New Roman" pitchFamily="18" charset="0"/>
              </a:rPr>
              <a:t>2</a:t>
            </a:r>
            <a:r>
              <a:rPr lang="en-US" b="0" baseline="30000" dirty="0" smtClean="0">
                <a:solidFill>
                  <a:prstClr val="black"/>
                </a:solidFill>
                <a:latin typeface="Gill Sans MT"/>
                <a:cs typeface="Times New Roman" pitchFamily="18" charset="0"/>
              </a:rPr>
              <a:t>n</a:t>
            </a:r>
            <a:r>
              <a:rPr lang="en-US" altLang="zh-CN" b="0" baseline="30000" dirty="0" smtClean="0">
                <a:solidFill>
                  <a:prstClr val="black"/>
                </a:solidFill>
                <a:latin typeface="Gill Sans MT"/>
                <a:cs typeface="Times New Roman" pitchFamily="18" charset="0"/>
              </a:rPr>
              <a:t>-1</a:t>
            </a:r>
            <a:r>
              <a:rPr lang="en-US" altLang="zh-CN" b="0" dirty="0" smtClean="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extLst/>
          </p:nvPr>
        </p:nvGraphicFramePr>
        <p:xfrm>
          <a:off x="1447800" y="1524000"/>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95630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71750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70678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95630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95602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95546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95546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39087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smtClean="0">
                <a:solidFill>
                  <a:prstClr val="black"/>
                </a:solidFill>
                <a:latin typeface="Calibri"/>
              </a:rPr>
              <a:t>CPSR (Current Program Status Register)</a:t>
            </a:r>
            <a:endParaRPr lang="en-US" sz="1350" b="0" dirty="0">
              <a:solidFill>
                <a:prstClr val="black"/>
              </a:solidFill>
              <a:latin typeface="Calibri"/>
            </a:endParaRPr>
          </a:p>
        </p:txBody>
      </p:sp>
      <p:sp>
        <p:nvSpPr>
          <p:cNvPr id="16" name="Horizontal Scroll 1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2399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C Program</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a:t>
            </a:r>
            <a:r>
              <a:rPr kumimoji="0" lang="en-US" sz="1800" b="1" i="0" u="none" strike="noStrike" kern="1200" cap="none" spc="0" normalizeH="0" baseline="0" noProof="0" dirty="0" smtClean="0">
                <a:ln>
                  <a:noFill/>
                </a:ln>
                <a:solidFill>
                  <a:srgbClr val="0000FF"/>
                </a:solidFill>
                <a:effectLst/>
                <a:uLnTx/>
                <a:uFillTx/>
                <a:latin typeface="Gill Sans MT"/>
                <a:ea typeface="+mn-ea"/>
                <a:cs typeface="+mn-cs"/>
              </a:rPr>
              <a:t>flag</a:t>
            </a:r>
            <a:endParaRPr kumimoji="0" lang="en-US" altLang="zh-CN" sz="1800" b="1" i="0" u="none" strike="noStrike" kern="1200" cap="none" spc="0" normalizeH="0" baseline="0" noProof="0" dirty="0" smtClean="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a:t>
            </a:r>
            <a:r>
              <a:rPr kumimoji="0" lang="en-US" sz="1800" b="1" i="0" u="none" strike="noStrike" kern="1200" cap="none" spc="0" normalizeH="0" baseline="0" noProof="0" dirty="0" smtClean="0">
                <a:ln>
                  <a:noFill/>
                </a:ln>
                <a:solidFill>
                  <a:srgbClr val="0000FF"/>
                </a:solidFill>
                <a:effectLst/>
                <a:uLnTx/>
                <a:uFillTx/>
                <a:latin typeface="Gill Sans MT"/>
                <a:ea typeface="+mn-ea"/>
                <a:cs typeface="+mn-cs"/>
              </a:rPr>
              <a:t>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p:txBody>
      </p:sp>
    </p:spTree>
    <p:extLst>
      <p:ext uri="{BB962C8B-B14F-4D97-AF65-F5344CB8AC3E}">
        <p14:creationId xmlns:p14="http://schemas.microsoft.com/office/powerpoint/2010/main" val="34690622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Answer: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Q: Consider a 4-bit system. What is the result of addition  </a:t>
            </a:r>
            <a:r>
              <a:rPr lang="en-US" dirty="0" smtClean="0"/>
              <a:t>1011+0110, </a:t>
            </a:r>
            <a:r>
              <a:rPr lang="en-US" dirty="0"/>
              <a:t>assuming either unsigned </a:t>
            </a:r>
            <a:r>
              <a:rPr lang="en-US" dirty="0" smtClean="0"/>
              <a:t>integers, or </a:t>
            </a:r>
            <a:r>
              <a:rPr lang="en-US" dirty="0"/>
              <a:t>signed </a:t>
            </a:r>
            <a:r>
              <a:rPr lang="en-US" dirty="0" smtClean="0"/>
              <a:t>integers</a:t>
            </a:r>
            <a:r>
              <a:rPr lang="en-US" altLang="zh-CN" dirty="0" smtClean="0"/>
              <a:t> </a:t>
            </a:r>
            <a:r>
              <a:rPr lang="en-US" dirty="0"/>
              <a:t>in 2’s-complement representation</a:t>
            </a:r>
            <a:r>
              <a:rPr lang="zh-CN" altLang="en-US" dirty="0"/>
              <a:t>？</a:t>
            </a:r>
            <a:endParaRPr lang="en-US" dirty="0"/>
          </a:p>
          <a:p>
            <a:endParaRPr lang="en-US" altLang="zh-CN" dirty="0" smtClean="0"/>
          </a:p>
          <a:p>
            <a:r>
              <a:rPr lang="en-US" altLang="zh-CN" dirty="0" smtClean="0"/>
              <a:t>A</a:t>
            </a:r>
            <a:r>
              <a:rPr lang="en-US" altLang="zh-CN" dirty="0"/>
              <a:t>: </a:t>
            </a:r>
            <a:r>
              <a:rPr lang="en-US" altLang="zh-CN" dirty="0" smtClean="0"/>
              <a:t> A </a:t>
            </a:r>
            <a:r>
              <a:rPr lang="en-US" altLang="zh-CN" dirty="0"/>
              <a:t>4-bit </a:t>
            </a:r>
            <a:r>
              <a:rPr lang="en-US" altLang="zh-CN" dirty="0" smtClean="0"/>
              <a:t>unsigned </a:t>
            </a:r>
            <a:r>
              <a:rPr lang="en-US" altLang="zh-CN" dirty="0" err="1" smtClean="0"/>
              <a:t>int</a:t>
            </a:r>
            <a:r>
              <a:rPr lang="en-US" altLang="zh-CN" dirty="0"/>
              <a:t> </a:t>
            </a:r>
            <a:r>
              <a:rPr lang="en-US" altLang="zh-CN" dirty="0" smtClean="0"/>
              <a:t>has the range [0,2</a:t>
            </a:r>
            <a:r>
              <a:rPr lang="en-US" altLang="zh-CN" baseline="30000" dirty="0" smtClean="0"/>
              <a:t>4</a:t>
            </a:r>
            <a:r>
              <a:rPr lang="en-US" altLang="zh-CN" dirty="0" smtClean="0"/>
              <a:t>-1]=[0, 15]; a 4-bit signed </a:t>
            </a:r>
            <a:r>
              <a:rPr lang="en-US" altLang="zh-CN" dirty="0" err="1" smtClean="0"/>
              <a:t>int</a:t>
            </a:r>
            <a:r>
              <a:rPr lang="en-US" altLang="zh-CN" dirty="0" smtClean="0"/>
              <a:t> has the range [-2</a:t>
            </a:r>
            <a:r>
              <a:rPr lang="en-US" altLang="zh-CN" baseline="30000" dirty="0" smtClean="0"/>
              <a:t>3</a:t>
            </a:r>
            <a:r>
              <a:rPr lang="en-US" altLang="zh-CN" dirty="0" smtClean="0"/>
              <a:t>, 2</a:t>
            </a:r>
            <a:r>
              <a:rPr lang="en-US" altLang="zh-CN" baseline="30000" dirty="0" smtClean="0"/>
              <a:t>3</a:t>
            </a:r>
            <a:r>
              <a:rPr lang="en-US" altLang="zh-CN" dirty="0" smtClean="0"/>
              <a:t>-1]=[-8, 7]</a:t>
            </a:r>
            <a:endParaRPr lang="en-US" altLang="zh-CN" dirty="0"/>
          </a:p>
          <a:p>
            <a:r>
              <a:rPr lang="en-US" altLang="zh-CN" dirty="0" smtClean="0"/>
              <a:t>1011 is 11 in decimal as unsigned </a:t>
            </a:r>
            <a:r>
              <a:rPr lang="en-US" altLang="zh-CN" dirty="0" err="1" smtClean="0"/>
              <a:t>int</a:t>
            </a:r>
            <a:r>
              <a:rPr lang="en-US" altLang="zh-CN" dirty="0" smtClean="0"/>
              <a:t>; -5 in decimal as signed </a:t>
            </a:r>
            <a:r>
              <a:rPr lang="en-US" altLang="zh-CN" dirty="0" err="1" smtClean="0"/>
              <a:t>int</a:t>
            </a:r>
            <a:r>
              <a:rPr lang="en-US" altLang="zh-CN" dirty="0" smtClean="0"/>
              <a:t>; 0110 is 6 as either unsigned or signed int. </a:t>
            </a:r>
          </a:p>
          <a:p>
            <a:r>
              <a:rPr lang="en-US" dirty="0" smtClean="0"/>
              <a:t>1011+0110 </a:t>
            </a:r>
            <a:r>
              <a:rPr lang="en-US" dirty="0"/>
              <a:t>= 10001; the extra leftmost bit is discarded, so the </a:t>
            </a:r>
            <a:r>
              <a:rPr lang="en-US" dirty="0" smtClean="0"/>
              <a:t>result </a:t>
            </a:r>
            <a:r>
              <a:rPr lang="en-US" dirty="0"/>
              <a:t>is </a:t>
            </a:r>
            <a:r>
              <a:rPr lang="en-US" dirty="0" smtClean="0"/>
              <a:t>0001 (1 in decimal) for both cases. </a:t>
            </a:r>
          </a:p>
          <a:p>
            <a:r>
              <a:rPr lang="en-US" altLang="zh-CN" dirty="0" smtClean="0"/>
              <a:t>For unsigned addition, true </a:t>
            </a:r>
            <a:r>
              <a:rPr lang="en-US" altLang="zh-CN" dirty="0"/>
              <a:t>result should be </a:t>
            </a:r>
            <a:r>
              <a:rPr lang="en-US" altLang="zh-CN" dirty="0" smtClean="0"/>
              <a:t>11+6=17 in decimal. Since 17&gt;15, </a:t>
            </a:r>
            <a:r>
              <a:rPr lang="en-US" altLang="zh-CN" dirty="0"/>
              <a:t>the result is wrong, and </a:t>
            </a:r>
            <a:r>
              <a:rPr lang="en-US" dirty="0" smtClean="0"/>
              <a:t>Carry </a:t>
            </a:r>
            <a:r>
              <a:rPr lang="en-US" dirty="0"/>
              <a:t>flag is set to </a:t>
            </a:r>
            <a:r>
              <a:rPr lang="en-US" dirty="0" smtClean="0"/>
              <a:t>1.</a:t>
            </a:r>
          </a:p>
          <a:p>
            <a:r>
              <a:rPr lang="en-US" altLang="zh-CN" dirty="0" smtClean="0"/>
              <a:t>For signed addition, true result should be -5+6=1 </a:t>
            </a:r>
            <a:r>
              <a:rPr lang="en-US" altLang="zh-CN" dirty="0"/>
              <a:t>in </a:t>
            </a:r>
            <a:r>
              <a:rPr lang="en-US" altLang="zh-CN" dirty="0" smtClean="0"/>
              <a:t>decimal. So the result is correct.</a:t>
            </a:r>
            <a:endParaRPr lang="en-US" dirty="0"/>
          </a:p>
        </p:txBody>
      </p:sp>
    </p:spTree>
    <p:extLst>
      <p:ext uri="{BB962C8B-B14F-4D97-AF65-F5344CB8AC3E}">
        <p14:creationId xmlns:p14="http://schemas.microsoft.com/office/powerpoint/2010/main" val="811741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4" name="Content Placeholder 3"/>
          <p:cNvSpPr>
            <a:spLocks noGrp="1"/>
          </p:cNvSpPr>
          <p:nvPr>
            <p:ph sz="quarter" idx="1"/>
          </p:nvPr>
        </p:nvSpPr>
        <p:spPr/>
        <p:txBody>
          <a:bodyPr/>
          <a:lstStyle/>
          <a:p>
            <a:r>
              <a:rPr lang="en-US" dirty="0" smtClean="0"/>
              <a:t>Q: </a:t>
            </a:r>
            <a:r>
              <a:rPr lang="en-US" dirty="0"/>
              <a:t>Q: Consider a 4-bit system. What is the result of subtraction</a:t>
            </a:r>
            <a:r>
              <a:rPr lang="en-US" dirty="0" smtClean="0"/>
              <a:t> 1011-0110, </a:t>
            </a:r>
            <a:r>
              <a:rPr lang="en-US" dirty="0"/>
              <a:t>assuming either unsigned integers, or signed integers</a:t>
            </a:r>
            <a:r>
              <a:rPr lang="en-US" altLang="zh-CN" dirty="0"/>
              <a:t> </a:t>
            </a:r>
            <a:r>
              <a:rPr lang="en-US" dirty="0"/>
              <a:t>in 2’s-complement representation</a:t>
            </a:r>
            <a:r>
              <a:rPr lang="zh-CN" altLang="en-US" dirty="0" smtClean="0"/>
              <a:t>？</a:t>
            </a:r>
            <a:endParaRPr lang="en-US" dirty="0" smtClean="0"/>
          </a:p>
          <a:p>
            <a:endParaRPr lang="en-US" dirty="0"/>
          </a:p>
        </p:txBody>
      </p:sp>
    </p:spTree>
    <p:extLst>
      <p:ext uri="{BB962C8B-B14F-4D97-AF65-F5344CB8AC3E}">
        <p14:creationId xmlns:p14="http://schemas.microsoft.com/office/powerpoint/2010/main" val="3059295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sp>
        <p:nvSpPr>
          <p:cNvPr id="4" name="Content Placeholder 3"/>
          <p:cNvSpPr>
            <a:spLocks noGrp="1"/>
          </p:cNvSpPr>
          <p:nvPr>
            <p:ph sz="quarter" idx="1"/>
          </p:nvPr>
        </p:nvSpPr>
        <p:spPr/>
        <p:txBody>
          <a:bodyPr>
            <a:normAutofit/>
          </a:bodyPr>
          <a:lstStyle/>
          <a:p>
            <a:r>
              <a:rPr lang="en-US" dirty="0" smtClean="0"/>
              <a:t>Q</a:t>
            </a:r>
            <a:r>
              <a:rPr lang="en-US" dirty="0"/>
              <a:t>: Consider a 4-bit system. What is the result of </a:t>
            </a:r>
            <a:r>
              <a:rPr lang="en-US" dirty="0" smtClean="0"/>
              <a:t>subtraction 1011-0110, </a:t>
            </a:r>
            <a:r>
              <a:rPr lang="en-US" dirty="0"/>
              <a:t>assuming either unsigned integers, or signed integers</a:t>
            </a:r>
            <a:r>
              <a:rPr lang="en-US" altLang="zh-CN" dirty="0"/>
              <a:t> </a:t>
            </a:r>
            <a:r>
              <a:rPr lang="en-US" dirty="0"/>
              <a:t>in 2’s-complement representation</a:t>
            </a:r>
            <a:r>
              <a:rPr lang="zh-CN" altLang="en-US" dirty="0" smtClean="0"/>
              <a:t>？</a:t>
            </a:r>
            <a:endParaRPr lang="en-US" altLang="zh-CN" dirty="0" smtClean="0"/>
          </a:p>
          <a:p>
            <a:endParaRPr lang="en-US" dirty="0" smtClean="0"/>
          </a:p>
          <a:p>
            <a:r>
              <a:rPr lang="en-US" altLang="zh-CN" dirty="0" smtClean="0"/>
              <a:t>A</a:t>
            </a:r>
            <a:r>
              <a:rPr lang="en-US" altLang="zh-CN" dirty="0"/>
              <a:t>: </a:t>
            </a:r>
            <a:r>
              <a:rPr lang="en-US" dirty="0"/>
              <a:t>1011-0110 = </a:t>
            </a:r>
            <a:r>
              <a:rPr lang="en-US" dirty="0" smtClean="0"/>
              <a:t>0101, </a:t>
            </a:r>
            <a:r>
              <a:rPr lang="en-US" dirty="0"/>
              <a:t>so </a:t>
            </a:r>
            <a:r>
              <a:rPr lang="en-US"/>
              <a:t>the </a:t>
            </a:r>
            <a:r>
              <a:rPr lang="en-US"/>
              <a:t>computed result </a:t>
            </a:r>
            <a:r>
              <a:rPr lang="en-US" dirty="0"/>
              <a:t>is </a:t>
            </a:r>
            <a:r>
              <a:rPr lang="en-US" dirty="0" smtClean="0"/>
              <a:t>0101 (5 </a:t>
            </a:r>
            <a:r>
              <a:rPr lang="en-US" dirty="0"/>
              <a:t>in decimal) for both cases. </a:t>
            </a:r>
          </a:p>
          <a:p>
            <a:r>
              <a:rPr lang="en-US" altLang="zh-CN" dirty="0" smtClean="0"/>
              <a:t>For </a:t>
            </a:r>
            <a:r>
              <a:rPr lang="en-US" altLang="zh-CN" dirty="0"/>
              <a:t>unsigned </a:t>
            </a:r>
            <a:r>
              <a:rPr lang="en-US" altLang="zh-CN" dirty="0" smtClean="0"/>
              <a:t>subtraction, true result should be 11-6=5 in decimal. So the result is correct</a:t>
            </a:r>
          </a:p>
          <a:p>
            <a:r>
              <a:rPr lang="en-US" altLang="zh-CN" dirty="0" smtClean="0"/>
              <a:t>For signed subtraction, true result should be -5-6=-11. Since -11 &lt; -8, the result of 5 is wrong, and </a:t>
            </a:r>
            <a:r>
              <a:rPr lang="en-US" dirty="0" smtClean="0"/>
              <a:t>Overflow </a:t>
            </a:r>
            <a:r>
              <a:rPr lang="en-US" dirty="0"/>
              <a:t>flag is set to </a:t>
            </a:r>
            <a:r>
              <a:rPr lang="en-US" dirty="0" smtClean="0"/>
              <a:t>1.</a:t>
            </a:r>
            <a:endParaRPr lang="en-US" dirty="0"/>
          </a:p>
          <a:p>
            <a:endParaRPr lang="en-US" dirty="0"/>
          </a:p>
        </p:txBody>
      </p:sp>
    </p:spTree>
    <p:extLst>
      <p:ext uri="{BB962C8B-B14F-4D97-AF65-F5344CB8AC3E}">
        <p14:creationId xmlns:p14="http://schemas.microsoft.com/office/powerpoint/2010/main" val="811871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a:t>
            </a:r>
            <a:r>
              <a:rPr lang="en-US" dirty="0" smtClean="0"/>
              <a:t>, </a:t>
            </a:r>
            <a:r>
              <a:rPr lang="en-US" dirty="0"/>
              <a:t>assuming either unsigned integers, or signed integers</a:t>
            </a:r>
            <a:r>
              <a:rPr lang="en-US" altLang="zh-CN" dirty="0"/>
              <a:t> </a:t>
            </a:r>
            <a:r>
              <a:rPr lang="en-US" dirty="0"/>
              <a:t>in 2’s-complement representation</a:t>
            </a:r>
            <a:r>
              <a:rPr lang="zh-CN" altLang="en-US" dirty="0" smtClean="0"/>
              <a:t>？</a:t>
            </a:r>
            <a:endParaRPr lang="en-US" altLang="zh-CN" dirty="0"/>
          </a:p>
        </p:txBody>
      </p:sp>
    </p:spTree>
    <p:extLst>
      <p:ext uri="{BB962C8B-B14F-4D97-AF65-F5344CB8AC3E}">
        <p14:creationId xmlns:p14="http://schemas.microsoft.com/office/powerpoint/2010/main" val="3390048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normAutofit lnSpcReduction="10000"/>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a:p>
            <a:endParaRPr lang="en-US" dirty="0" smtClean="0"/>
          </a:p>
          <a:p>
            <a:r>
              <a:rPr lang="en-US" altLang="zh-CN" dirty="0"/>
              <a:t>A: </a:t>
            </a:r>
            <a:r>
              <a:rPr lang="en-US" dirty="0" smtClean="0"/>
              <a:t>0110</a:t>
            </a:r>
            <a:r>
              <a:rPr lang="en-US" altLang="zh-CN" dirty="0" smtClean="0"/>
              <a:t>-</a:t>
            </a:r>
            <a:r>
              <a:rPr lang="en-US" dirty="0" smtClean="0"/>
              <a:t>1011 </a:t>
            </a:r>
            <a:r>
              <a:rPr lang="en-US" dirty="0"/>
              <a:t>= </a:t>
            </a:r>
            <a:r>
              <a:rPr lang="en-US" dirty="0" smtClean="0"/>
              <a:t>1011, </a:t>
            </a:r>
            <a:r>
              <a:rPr lang="en-US" dirty="0"/>
              <a:t>so the </a:t>
            </a:r>
            <a:r>
              <a:rPr lang="en-US" dirty="0" smtClean="0"/>
              <a:t>computed result </a:t>
            </a:r>
            <a:r>
              <a:rPr lang="en-US" dirty="0"/>
              <a:t>is </a:t>
            </a:r>
            <a:r>
              <a:rPr lang="en-US" dirty="0" smtClean="0"/>
              <a:t>11 in decimal for unsigned, or </a:t>
            </a:r>
            <a:r>
              <a:rPr lang="en-US" altLang="zh-CN" dirty="0" smtClean="0"/>
              <a:t>-</a:t>
            </a:r>
            <a:r>
              <a:rPr lang="en-US" dirty="0" smtClean="0"/>
              <a:t>5 </a:t>
            </a:r>
            <a:r>
              <a:rPr lang="en-US" dirty="0"/>
              <a:t>in </a:t>
            </a:r>
            <a:r>
              <a:rPr lang="en-US" dirty="0" smtClean="0"/>
              <a:t>decimal </a:t>
            </a:r>
            <a:r>
              <a:rPr lang="en-US" dirty="0"/>
              <a:t>for </a:t>
            </a:r>
            <a:r>
              <a:rPr lang="en-US" altLang="zh-CN" dirty="0" smtClean="0"/>
              <a:t>signed</a:t>
            </a:r>
            <a:r>
              <a:rPr lang="en-US" dirty="0" smtClean="0"/>
              <a:t>. </a:t>
            </a:r>
            <a:endParaRPr lang="en-US" dirty="0"/>
          </a:p>
          <a:p>
            <a:r>
              <a:rPr lang="en-US" altLang="zh-CN" dirty="0" smtClean="0"/>
              <a:t>For </a:t>
            </a:r>
            <a:r>
              <a:rPr lang="en-US" altLang="zh-CN" dirty="0"/>
              <a:t>unsigned </a:t>
            </a:r>
            <a:r>
              <a:rPr lang="en-US" altLang="zh-CN" dirty="0" smtClean="0"/>
              <a:t>subtraction, true result should be 6-11=-5 in decimal. Since -5 &lt; 0, the result is wrong, and </a:t>
            </a:r>
            <a:r>
              <a:rPr lang="en-US" altLang="zh-CN" dirty="0" smtClean="0"/>
              <a:t>Carry flag is 0 (Borrow </a:t>
            </a:r>
            <a:r>
              <a:rPr lang="en-US" altLang="zh-CN" dirty="0" smtClean="0"/>
              <a:t>flag </a:t>
            </a:r>
            <a:r>
              <a:rPr lang="en-US" altLang="zh-CN" dirty="0" smtClean="0"/>
              <a:t>is 1).</a:t>
            </a:r>
            <a:endParaRPr lang="en-US" altLang="zh-CN" dirty="0" smtClean="0"/>
          </a:p>
          <a:p>
            <a:r>
              <a:rPr lang="en-US" altLang="zh-CN" dirty="0" smtClean="0"/>
              <a:t>For signed subtraction, true result should be 6-(-5)</a:t>
            </a:r>
            <a:r>
              <a:rPr lang="zh-CN" altLang="en-US" dirty="0" smtClean="0"/>
              <a:t> </a:t>
            </a:r>
            <a:r>
              <a:rPr lang="en-US" altLang="zh-CN" dirty="0" smtClean="0"/>
              <a:t>=11. Since 11 &gt; 7, the result is wrong, and </a:t>
            </a:r>
            <a:r>
              <a:rPr lang="en-US" dirty="0" smtClean="0"/>
              <a:t>Overflow </a:t>
            </a:r>
            <a:r>
              <a:rPr lang="en-US" dirty="0"/>
              <a:t>flag is set to </a:t>
            </a:r>
            <a:r>
              <a:rPr lang="en-US" dirty="0" smtClean="0"/>
              <a:t>1.</a:t>
            </a:r>
            <a:endParaRPr lang="en-US" dirty="0"/>
          </a:p>
          <a:p>
            <a:endParaRPr lang="en-US" dirty="0"/>
          </a:p>
        </p:txBody>
      </p:sp>
    </p:spTree>
    <p:extLst>
      <p:ext uri="{BB962C8B-B14F-4D97-AF65-F5344CB8AC3E}">
        <p14:creationId xmlns:p14="http://schemas.microsoft.com/office/powerpoint/2010/main" val="31329204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p:txBody>
          <a:bodyPr>
            <a:normAutofit/>
          </a:bodyPr>
          <a:lstStyle/>
          <a:p>
            <a:r>
              <a:rPr lang="en-US" dirty="0" smtClean="0"/>
              <a:t>1. </a:t>
            </a:r>
            <a:r>
              <a:rPr lang="en-US" dirty="0"/>
              <a:t>Overflow is impossible when subtracting one unsigned number from another.</a:t>
            </a:r>
          </a:p>
          <a:p>
            <a:r>
              <a:rPr lang="en-US" dirty="0" smtClean="0"/>
              <a:t>2. </a:t>
            </a:r>
            <a:r>
              <a:rPr lang="en-US" dirty="0"/>
              <a:t>Overflow is impossible when subtracting two signed operands of the same sign.</a:t>
            </a:r>
          </a:p>
          <a:p>
            <a:r>
              <a:rPr lang="en-US" dirty="0" smtClean="0"/>
              <a:t>3. </a:t>
            </a:r>
            <a:r>
              <a:rPr lang="en-US" dirty="0"/>
              <a:t>There are two representations of zero in 2’s </a:t>
            </a:r>
            <a:r>
              <a:rPr lang="en-US" dirty="0" smtClean="0"/>
              <a:t>complement representation.</a:t>
            </a:r>
            <a:endParaRPr lang="en-US" dirty="0"/>
          </a:p>
          <a:p>
            <a:r>
              <a:rPr lang="en-US" dirty="0" smtClean="0"/>
              <a:t>4. </a:t>
            </a:r>
            <a:r>
              <a:rPr lang="en-US" dirty="0"/>
              <a:t>In 2’s complement, the absolute values of full-scale negative and full-scale positive </a:t>
            </a:r>
            <a:r>
              <a:rPr lang="en-US" dirty="0" smtClean="0"/>
              <a:t>are identical</a:t>
            </a:r>
            <a:endParaRPr lang="en-US" dirty="0"/>
          </a:p>
        </p:txBody>
      </p:sp>
    </p:spTree>
    <p:extLst>
      <p:ext uri="{BB962C8B-B14F-4D97-AF65-F5344CB8AC3E}">
        <p14:creationId xmlns:p14="http://schemas.microsoft.com/office/powerpoint/2010/main" val="3707209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Answer: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normAutofit/>
          </a:bodyPr>
          <a:lstStyle/>
          <a:p>
            <a:r>
              <a:rPr lang="en-US" dirty="0" smtClean="0"/>
              <a:t>1. </a:t>
            </a:r>
            <a:r>
              <a:rPr lang="en-US" dirty="0"/>
              <a:t>Overflow is impossible when subtracting one unsigned number from another</a:t>
            </a:r>
            <a:r>
              <a:rPr lang="en-US" dirty="0" smtClean="0"/>
              <a:t>. </a:t>
            </a:r>
            <a:r>
              <a:rPr lang="en-US" dirty="0" smtClean="0">
                <a:solidFill>
                  <a:srgbClr val="FF0000"/>
                </a:solidFill>
              </a:rPr>
              <a:t>False</a:t>
            </a:r>
            <a:endParaRPr lang="en-US" dirty="0">
              <a:solidFill>
                <a:srgbClr val="FF0000"/>
              </a:solidFill>
            </a:endParaRPr>
          </a:p>
          <a:p>
            <a:r>
              <a:rPr lang="en-US" dirty="0" smtClean="0"/>
              <a:t>2. </a:t>
            </a:r>
            <a:r>
              <a:rPr lang="en-US" dirty="0"/>
              <a:t>Overflow is impossible when subtracting two signed operands of the same sign</a:t>
            </a:r>
            <a:r>
              <a:rPr lang="en-US" dirty="0" smtClean="0"/>
              <a:t>.  </a:t>
            </a:r>
            <a:r>
              <a:rPr lang="en-US" dirty="0" smtClean="0">
                <a:solidFill>
                  <a:srgbClr val="FF0000"/>
                </a:solidFill>
              </a:rPr>
              <a:t>True</a:t>
            </a:r>
            <a:endParaRPr lang="en-US" dirty="0">
              <a:solidFill>
                <a:srgbClr val="FF0000"/>
              </a:solidFill>
            </a:endParaRPr>
          </a:p>
          <a:p>
            <a:r>
              <a:rPr lang="en-US" dirty="0" smtClean="0"/>
              <a:t>3. </a:t>
            </a:r>
            <a:r>
              <a:rPr lang="en-US" dirty="0"/>
              <a:t>There are two representations of zero in 2’s </a:t>
            </a:r>
            <a:r>
              <a:rPr lang="en-US" dirty="0" smtClean="0"/>
              <a:t>complement representation. </a:t>
            </a:r>
            <a:r>
              <a:rPr lang="en-US" dirty="0" smtClean="0">
                <a:solidFill>
                  <a:srgbClr val="FF0000"/>
                </a:solidFill>
              </a:rPr>
              <a:t>False</a:t>
            </a:r>
            <a:endParaRPr lang="en-US" dirty="0">
              <a:solidFill>
                <a:srgbClr val="FF0000"/>
              </a:solidFill>
            </a:endParaRPr>
          </a:p>
          <a:p>
            <a:r>
              <a:rPr lang="en-US" smtClean="0"/>
              <a:t>4. </a:t>
            </a:r>
            <a:r>
              <a:rPr lang="en-US" dirty="0"/>
              <a:t>In 2’s complement, the absolute values of </a:t>
            </a:r>
            <a:r>
              <a:rPr lang="en-US" dirty="0" smtClean="0"/>
              <a:t>smallest </a:t>
            </a:r>
            <a:r>
              <a:rPr lang="en-US" dirty="0"/>
              <a:t>negative and </a:t>
            </a:r>
            <a:r>
              <a:rPr lang="en-US" altLang="zh-CN" dirty="0" smtClean="0"/>
              <a:t>largest</a:t>
            </a:r>
            <a:r>
              <a:rPr lang="en-US" dirty="0" smtClean="0"/>
              <a:t> </a:t>
            </a:r>
            <a:r>
              <a:rPr lang="en-US" dirty="0"/>
              <a:t>positive </a:t>
            </a:r>
            <a:r>
              <a:rPr lang="en-US" dirty="0" smtClean="0"/>
              <a:t>numbers are identical. </a:t>
            </a:r>
            <a:r>
              <a:rPr lang="en-US" dirty="0" smtClean="0">
                <a:solidFill>
                  <a:srgbClr val="FF0000"/>
                </a:solidFill>
              </a:rPr>
              <a:t>False</a:t>
            </a:r>
            <a:endParaRPr lang="en-US" dirty="0">
              <a:solidFill>
                <a:srgbClr val="FF0000"/>
              </a:solidFill>
            </a:endParaRPr>
          </a:p>
        </p:txBody>
      </p:sp>
    </p:spTree>
    <p:extLst>
      <p:ext uri="{BB962C8B-B14F-4D97-AF65-F5344CB8AC3E}">
        <p14:creationId xmlns:p14="http://schemas.microsoft.com/office/powerpoint/2010/main" val="1834379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kern="0" dirty="0" smtClean="0">
                <a:latin typeface="Arial" charset="0"/>
              </a:rPr>
              <a:t>Q: Convert </a:t>
            </a:r>
            <a:r>
              <a:rPr lang="en-US" kern="0" dirty="0">
                <a:latin typeface="Arial" charset="0"/>
              </a:rPr>
              <a:t>0x3A56E2F8 into binary  </a:t>
            </a:r>
          </a:p>
          <a:p>
            <a:endParaRPr lang="en-US" dirty="0" smtClean="0"/>
          </a:p>
          <a:p>
            <a:r>
              <a:rPr lang="en-US" dirty="0" smtClean="0"/>
              <a:t>Q: Convert binary number 111010 into hex</a:t>
            </a:r>
          </a:p>
          <a:p>
            <a:endParaRPr lang="en-US" dirty="0"/>
          </a:p>
        </p:txBody>
      </p:sp>
    </p:spTree>
    <p:extLst>
      <p:ext uri="{BB962C8B-B14F-4D97-AF65-F5344CB8AC3E}">
        <p14:creationId xmlns:p14="http://schemas.microsoft.com/office/powerpoint/2010/main" val="58400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a:t>
            </a:r>
            <a:r>
              <a:rPr lang="en-US" dirty="0"/>
              <a:t>Number Conversion</a:t>
            </a:r>
          </a:p>
        </p:txBody>
      </p:sp>
      <p:sp>
        <p:nvSpPr>
          <p:cNvPr id="3" name="Content Placeholder 2"/>
          <p:cNvSpPr>
            <a:spLocks noGrp="1"/>
          </p:cNvSpPr>
          <p:nvPr>
            <p:ph sz="quarter" idx="1"/>
          </p:nvPr>
        </p:nvSpPr>
        <p:spPr/>
        <p:txBody>
          <a:bodyPr/>
          <a:lstStyle/>
          <a:p>
            <a:r>
              <a:rPr lang="en-US" kern="0" dirty="0" smtClean="0">
                <a:latin typeface="Arial" charset="0"/>
              </a:rPr>
              <a:t>Q: Convert </a:t>
            </a:r>
            <a:r>
              <a:rPr lang="en-US" kern="0" dirty="0">
                <a:latin typeface="Arial" charset="0"/>
              </a:rPr>
              <a:t>0x3A56E2F8 into binary  </a:t>
            </a:r>
          </a:p>
          <a:p>
            <a:r>
              <a:rPr lang="en-US" dirty="0" smtClean="0"/>
              <a:t>A: </a:t>
            </a:r>
            <a:r>
              <a:rPr lang="en-US" dirty="0"/>
              <a:t>0011 </a:t>
            </a:r>
            <a:r>
              <a:rPr lang="en-US" dirty="0" smtClean="0"/>
              <a:t>1010 0101 </a:t>
            </a:r>
            <a:r>
              <a:rPr lang="en-US" dirty="0"/>
              <a:t>0110 </a:t>
            </a:r>
            <a:r>
              <a:rPr lang="en-US" dirty="0" smtClean="0"/>
              <a:t>1110 0010 1111 1000 (simple table lookup for each hex symbol)</a:t>
            </a:r>
          </a:p>
          <a:p>
            <a:r>
              <a:rPr lang="en-US" dirty="0" smtClean="0"/>
              <a:t>Q: Convert binary number 111010 into hex</a:t>
            </a:r>
          </a:p>
          <a:p>
            <a:r>
              <a:rPr lang="en-US" dirty="0" smtClean="0"/>
              <a:t>A: 0x3A (group 111010 into two parts 0011 1010, followed by </a:t>
            </a:r>
            <a:r>
              <a:rPr lang="en-US" smtClean="0"/>
              <a:t>table lookup)</a:t>
            </a:r>
            <a:endParaRPr lang="en-US" dirty="0"/>
          </a:p>
          <a:p>
            <a:endParaRPr lang="en-US" dirty="0"/>
          </a:p>
        </p:txBody>
      </p:sp>
    </p:spTree>
    <p:extLst>
      <p:ext uri="{BB962C8B-B14F-4D97-AF65-F5344CB8AC3E}">
        <p14:creationId xmlns:p14="http://schemas.microsoft.com/office/powerpoint/2010/main" val="4288356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a:t>
            </a:r>
            <a:r>
              <a:rPr lang="en-US" dirty="0" smtClean="0">
                <a:solidFill>
                  <a:srgbClr val="FF0000"/>
                </a:solidFill>
              </a:rPr>
              <a:t>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extLst/>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extLst/>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Gill Sans MT"/>
                <a:ea typeface="+mn-ea"/>
                <a:cs typeface="+mn-cs"/>
              </a:rPr>
              <a:t>Hardware </a:t>
            </a:r>
            <a:r>
              <a:rPr kumimoji="0" lang="en-US" sz="1800" b="0" i="0" u="none" strike="noStrike" kern="1200" cap="none" spc="0" normalizeH="0" baseline="0" noProof="0" dirty="0">
                <a:ln>
                  <a:noFill/>
                </a:ln>
                <a:solidFill>
                  <a:prstClr val="white"/>
                </a:solidFill>
                <a:effectLst/>
                <a:uLnTx/>
                <a:uFillTx/>
                <a:latin typeface="Gill Sans MT"/>
                <a:ea typeface="+mn-ea"/>
                <a:cs typeface="+mn-cs"/>
              </a:rPr>
              <a:t>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extLst/>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extLst/>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extLst/>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smtClean="0"/>
              <a:t>Same bit patterns, different interpretation.</a:t>
            </a:r>
          </a:p>
          <a:p>
            <a:pPr lvl="1"/>
            <a:r>
              <a:rPr lang="en-US" dirty="0" smtClean="0"/>
              <a:t>Unsigned </a:t>
            </a:r>
            <a:r>
              <a:rPr lang="en-US" dirty="0"/>
              <a:t>addition: 23+6=29</a:t>
            </a:r>
          </a:p>
          <a:p>
            <a:pPr lvl="1"/>
            <a:r>
              <a:rPr lang="en-US" dirty="0"/>
              <a:t>Signed addition: -9+6=-3</a:t>
            </a:r>
          </a:p>
          <a:p>
            <a:r>
              <a:rPr lang="en-US" dirty="0" smtClean="0"/>
              <a:t>This </a:t>
            </a:r>
            <a:r>
              <a:rPr lang="en-US" dirty="0"/>
              <a:t>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mod="1">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a:t>
            </a:r>
            <a:r>
              <a:rPr kumimoji="0" lang="en-US" sz="1800" b="1" i="0" u="none" strike="noStrike" kern="1200" cap="none" spc="0" normalizeH="0" baseline="0" noProof="0" dirty="0" smtClean="0">
                <a:ln>
                  <a:noFill/>
                </a:ln>
                <a:solidFill>
                  <a:srgbClr val="C00000"/>
                </a:solidFill>
                <a:effectLst/>
                <a:uLnTx/>
                <a:uFillTx/>
                <a:latin typeface="Gill Sans MT"/>
                <a:ea typeface="+mn-ea"/>
                <a:cs typeface="+mn-cs"/>
              </a:rPr>
              <a:t>number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can be obtained by </a:t>
            </a:r>
            <a:r>
              <a:rPr kumimoji="0" lang="en-US" sz="1800" b="1" i="0" u="none" strike="noStrike" kern="1200" cap="none" spc="0" normalizeH="0" baseline="0" noProof="0" dirty="0" smtClean="0">
                <a:ln>
                  <a:noFill/>
                </a:ln>
                <a:solidFill>
                  <a:srgbClr val="C00000"/>
                </a:solidFill>
                <a:effectLst/>
                <a:uLnTx/>
                <a:uFillTx/>
                <a:latin typeface="Gill Sans MT"/>
                <a:ea typeface="+mn-ea"/>
                <a:cs typeface="+mn-cs"/>
              </a:rPr>
              <a:t>its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bitwise NOT </a:t>
            </a:r>
            <a:r>
              <a:rPr kumimoji="0" lang="en-US" sz="1800" b="1" i="0" u="none" strike="noStrike" kern="1200" cap="none" spc="0" normalizeH="0" baseline="0" noProof="0" dirty="0" smtClean="0">
                <a:ln>
                  <a:noFill/>
                </a:ln>
                <a:solidFill>
                  <a:srgbClr val="C00000"/>
                </a:solidFill>
                <a:effectLst/>
                <a:uLnTx/>
                <a:uFillTx/>
                <a:latin typeface="Gill Sans MT"/>
                <a:ea typeface="+mn-ea"/>
                <a:cs typeface="+mn-cs"/>
              </a:rPr>
              <a:t>plus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one. </a:t>
            </a:r>
          </a:p>
        </p:txBody>
      </p:sp>
      <p:graphicFrame>
        <p:nvGraphicFramePr>
          <p:cNvPr id="8" name="Table 7"/>
          <p:cNvGraphicFramePr>
            <a:graphicFrameLocks noGrp="1"/>
          </p:cNvGraphicFramePr>
          <p:nvPr>
            <p:extLst/>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smtClean="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smtClean="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smtClean="0">
                          <a:effectLst/>
                          <a:latin typeface="Consolas" panose="020B0609020204030204" pitchFamily="49" charset="0"/>
                          <a:cs typeface="Consolas" panose="020B0609020204030204" pitchFamily="49" charset="0"/>
                        </a:rPr>
                        <a:t>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smtClean="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2’s Complement</a:t>
            </a:r>
            <a:endParaRPr lang="en-US" dirty="0"/>
          </a:p>
        </p:txBody>
      </p:sp>
      <p:sp>
        <p:nvSpPr>
          <p:cNvPr id="3" name="Content Placeholder 2"/>
          <p:cNvSpPr>
            <a:spLocks noGrp="1"/>
          </p:cNvSpPr>
          <p:nvPr>
            <p:ph sz="quarter" idx="1"/>
          </p:nvPr>
        </p:nvSpPr>
        <p:spPr/>
        <p:txBody>
          <a:bodyPr/>
          <a:lstStyle/>
          <a:p>
            <a:r>
              <a:rPr lang="en-US" dirty="0"/>
              <a:t>For each of the following </a:t>
            </a:r>
            <a:r>
              <a:rPr lang="en-US" dirty="0" smtClean="0"/>
              <a:t>binary numbers</a:t>
            </a:r>
            <a:r>
              <a:rPr lang="en-US" dirty="0"/>
              <a:t>, give the corresponding </a:t>
            </a:r>
            <a:r>
              <a:rPr lang="en-US" dirty="0" smtClean="0"/>
              <a:t>binary number of </a:t>
            </a:r>
            <a:r>
              <a:rPr lang="en-US" dirty="0"/>
              <a:t>the negative of its </a:t>
            </a:r>
            <a:r>
              <a:rPr lang="en-US" dirty="0" smtClean="0"/>
              <a:t>value, for </a:t>
            </a:r>
            <a:r>
              <a:rPr lang="en-US" dirty="0"/>
              <a:t>2’s-complement </a:t>
            </a:r>
            <a:r>
              <a:rPr lang="en-US" dirty="0" smtClean="0"/>
              <a:t>system</a:t>
            </a:r>
          </a:p>
          <a:p>
            <a:r>
              <a:rPr lang="pt-BR" dirty="0"/>
              <a:t>(a) </a:t>
            </a:r>
            <a:r>
              <a:rPr lang="pt-BR" dirty="0" smtClean="0"/>
              <a:t>x=01010101</a:t>
            </a:r>
            <a:endParaRPr lang="pt-BR" dirty="0"/>
          </a:p>
          <a:p>
            <a:r>
              <a:rPr lang="pt-BR" dirty="0"/>
              <a:t>(b) </a:t>
            </a:r>
            <a:r>
              <a:rPr lang="pt-BR" dirty="0" smtClean="0"/>
              <a:t>x=10101010</a:t>
            </a:r>
          </a:p>
          <a:p>
            <a:r>
              <a:rPr lang="pt-BR" dirty="0" smtClean="0"/>
              <a:t>(c) x=10000000</a:t>
            </a:r>
            <a:endParaRPr lang="pt-BR" dirty="0"/>
          </a:p>
        </p:txBody>
      </p:sp>
    </p:spTree>
    <p:extLst>
      <p:ext uri="{BB962C8B-B14F-4D97-AF65-F5344CB8AC3E}">
        <p14:creationId xmlns:p14="http://schemas.microsoft.com/office/powerpoint/2010/main" val="4182973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2’s Complement</a:t>
            </a:r>
            <a:endParaRPr lang="en-US" dirty="0"/>
          </a:p>
        </p:txBody>
      </p:sp>
      <p:sp>
        <p:nvSpPr>
          <p:cNvPr id="3" name="Content Placeholder 2"/>
          <p:cNvSpPr>
            <a:spLocks noGrp="1"/>
          </p:cNvSpPr>
          <p:nvPr>
            <p:ph sz="quarter" idx="1"/>
          </p:nvPr>
        </p:nvSpPr>
        <p:spPr/>
        <p:txBody>
          <a:bodyPr/>
          <a:lstStyle/>
          <a:p>
            <a:r>
              <a:rPr lang="en-US" dirty="0"/>
              <a:t>For each of the following </a:t>
            </a:r>
            <a:r>
              <a:rPr lang="en-US" dirty="0" smtClean="0"/>
              <a:t>binary numbers x, </a:t>
            </a:r>
            <a:r>
              <a:rPr lang="en-US" dirty="0"/>
              <a:t>give the corresponding </a:t>
            </a:r>
            <a:r>
              <a:rPr lang="en-US" dirty="0" smtClean="0"/>
              <a:t>binary number of –x in 2’s-complement representation?</a:t>
            </a:r>
          </a:p>
          <a:p>
            <a:r>
              <a:rPr lang="pt-BR" dirty="0"/>
              <a:t>(a) </a:t>
            </a:r>
            <a:r>
              <a:rPr lang="pt-BR" dirty="0" smtClean="0"/>
              <a:t>x=01010101</a:t>
            </a:r>
          </a:p>
          <a:p>
            <a:pPr lvl="1"/>
            <a:r>
              <a:rPr lang="pt-BR" dirty="0" smtClean="0"/>
              <a:t>-x = 10101011</a:t>
            </a:r>
            <a:endParaRPr lang="pt-BR" dirty="0"/>
          </a:p>
          <a:p>
            <a:r>
              <a:rPr lang="pt-BR" dirty="0"/>
              <a:t>(b) </a:t>
            </a:r>
            <a:r>
              <a:rPr lang="pt-BR" dirty="0" smtClean="0"/>
              <a:t>x=10101010</a:t>
            </a:r>
          </a:p>
          <a:p>
            <a:pPr lvl="1"/>
            <a:r>
              <a:rPr lang="pt-BR" dirty="0" smtClean="0"/>
              <a:t>-x = 01010110</a:t>
            </a:r>
          </a:p>
          <a:p>
            <a:r>
              <a:rPr lang="pt-BR" dirty="0"/>
              <a:t>(c) </a:t>
            </a:r>
            <a:r>
              <a:rPr lang="pt-BR" dirty="0" smtClean="0"/>
              <a:t>x=10000000</a:t>
            </a:r>
          </a:p>
          <a:p>
            <a:pPr marL="557212" lvl="2" indent="-257175"/>
            <a:r>
              <a:rPr lang="pt-BR" sz="2100" dirty="0"/>
              <a:t>-x=10000000</a:t>
            </a:r>
          </a:p>
          <a:p>
            <a:endParaRPr lang="pt-BR" dirty="0"/>
          </a:p>
          <a:p>
            <a:pPr lvl="1"/>
            <a:endParaRPr lang="pt-BR" dirty="0"/>
          </a:p>
        </p:txBody>
      </p:sp>
    </p:spTree>
    <p:extLst>
      <p:ext uri="{BB962C8B-B14F-4D97-AF65-F5344CB8AC3E}">
        <p14:creationId xmlns:p14="http://schemas.microsoft.com/office/powerpoint/2010/main" val="32392166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2814</TotalTime>
  <Words>2189</Words>
  <Application>Microsoft Office PowerPoint</Application>
  <PresentationFormat>On-screen Show (4:3)</PresentationFormat>
  <Paragraphs>391</Paragraphs>
  <Slides>29</Slides>
  <Notes>9</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29</vt:i4>
      </vt:variant>
    </vt:vector>
  </HeadingPairs>
  <TitlesOfParts>
    <vt:vector size="46" baseType="lpstr">
      <vt:lpstr>宋体</vt:lpstr>
      <vt:lpstr>华文新魏</vt:lpstr>
      <vt:lpstr>Arial</vt:lpstr>
      <vt:lpstr>Bookman Old Style</vt:lpstr>
      <vt:lpstr>Calibri</vt:lpstr>
      <vt:lpstr>Cambria Math</vt:lpstr>
      <vt:lpstr>Consolas</vt:lpstr>
      <vt:lpstr>Gill Sans MT</vt:lpstr>
      <vt:lpstr>Palatino Linotype</vt:lpstr>
      <vt:lpstr>Tahoma</vt:lpstr>
      <vt:lpstr>Times New Roman</vt:lpstr>
      <vt:lpstr>Wingdings</vt:lpstr>
      <vt:lpstr>Wingdings 3</vt:lpstr>
      <vt:lpstr>Origin</vt:lpstr>
      <vt:lpstr>Blank Presentation</vt:lpstr>
      <vt:lpstr>Office Theme</vt:lpstr>
      <vt:lpstr>1_Origin</vt:lpstr>
      <vt:lpstr>L1 (CHAPTER 2)  Data Representation Exercises</vt:lpstr>
      <vt:lpstr>Decimal, Binary and Hex</vt:lpstr>
      <vt:lpstr>Question: Number Conversion</vt:lpstr>
      <vt:lpstr>Answer: Number Conversion</vt:lpstr>
      <vt:lpstr>Adding two integers</vt:lpstr>
      <vt:lpstr>Signed Integers Method 3: Two’s Complement</vt:lpstr>
      <vt:lpstr>Signed Integer Representation Overview</vt:lpstr>
      <vt:lpstr>Question: 2’s Complement</vt:lpstr>
      <vt:lpstr>Answer: 2’s Complement</vt:lpstr>
      <vt:lpstr>Question: Number Conversion</vt:lpstr>
      <vt:lpstr>Answer: Number Conversion</vt:lpstr>
      <vt:lpstr>Question: Number Conversion</vt:lpstr>
      <vt:lpstr>Answer: Number Conversion</vt:lpstr>
      <vt:lpstr>Question: Number Range</vt:lpstr>
      <vt:lpstr>Answer: Number Range</vt:lpstr>
      <vt:lpstr>Question: Number Range</vt:lpstr>
      <vt:lpstr>Answer: Number Range</vt:lpstr>
      <vt:lpstr>Question: Integer arithmetic</vt:lpstr>
      <vt:lpstr>Answer: Integer arithmetic</vt:lpstr>
      <vt:lpstr>Summary of Carry and Overflow Flags</vt:lpstr>
      <vt:lpstr>Signed or unsigned</vt:lpstr>
      <vt:lpstr>Question: Addition</vt:lpstr>
      <vt:lpstr>Answer: Addition</vt:lpstr>
      <vt:lpstr>Question: Subtraction</vt:lpstr>
      <vt:lpstr>Answer: Subtraction</vt:lpstr>
      <vt:lpstr>Question: Subtraction</vt:lpstr>
      <vt:lpstr>Answer: Subtraction</vt:lpstr>
      <vt:lpstr>Question: True or False</vt:lpstr>
      <vt:lpstr>Answer: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Gu, Zonghua</cp:lastModifiedBy>
  <cp:revision>164</cp:revision>
  <cp:lastPrinted>2017-02-20T16:32:07Z</cp:lastPrinted>
  <dcterms:created xsi:type="dcterms:W3CDTF">2014-02-09T17:12:51Z</dcterms:created>
  <dcterms:modified xsi:type="dcterms:W3CDTF">2018-03-08T22:11:10Z</dcterms:modified>
</cp:coreProperties>
</file>