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0"/>
  </p:notesMasterIdLst>
  <p:handoutMasterIdLst>
    <p:handoutMasterId r:id="rId41"/>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21" r:id="rId17"/>
    <p:sldId id="551" r:id="rId18"/>
    <p:sldId id="547" r:id="rId19"/>
    <p:sldId id="548" r:id="rId20"/>
    <p:sldId id="522" r:id="rId21"/>
    <p:sldId id="552" r:id="rId22"/>
    <p:sldId id="523" r:id="rId23"/>
    <p:sldId id="524" r:id="rId24"/>
    <p:sldId id="535" r:id="rId25"/>
    <p:sldId id="553" r:id="rId26"/>
    <p:sldId id="526" r:id="rId27"/>
    <p:sldId id="549" r:id="rId28"/>
    <p:sldId id="525" r:id="rId29"/>
    <p:sldId id="531" r:id="rId30"/>
    <p:sldId id="532" r:id="rId31"/>
    <p:sldId id="533" r:id="rId32"/>
    <p:sldId id="534" r:id="rId33"/>
    <p:sldId id="538" r:id="rId34"/>
    <p:sldId id="539" r:id="rId35"/>
    <p:sldId id="540" r:id="rId36"/>
    <p:sldId id="541" r:id="rId37"/>
    <p:sldId id="542" r:id="rId38"/>
    <p:sldId id="550" r:id="rId39"/>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143" d="100"/>
          <a:sy n="143" d="100"/>
        </p:scale>
        <p:origin x="2268"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7604"/>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3/20/2018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3/20/2018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 is cleared </a:t>
            </a:r>
            <a:r>
              <a:rPr lang="en-US" dirty="0" smtClean="0">
                <a:cs typeface="Times New Roman" pitchFamily="18" charset="0"/>
              </a:rPr>
              <a:t>upon </a:t>
            </a:r>
            <a:r>
              <a:rPr lang="en-US" dirty="0" smtClean="0"/>
              <a:t>an </a:t>
            </a:r>
            <a:r>
              <a:rPr lang="en-US" b="1" u="sng" dirty="0" smtClean="0">
                <a:solidFill>
                  <a:srgbClr val="800000"/>
                </a:solidFill>
              </a:rPr>
              <a:t>unsigned</a:t>
            </a:r>
            <a:r>
              <a:rPr lang="en-US" dirty="0" smtClean="0"/>
              <a:t> subtract if the answer is wrong</a:t>
            </a:r>
            <a:endParaRPr lang="en-US" sz="300" dirty="0" smtClean="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smtClean="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smtClean="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smtClean="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smtClean="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smtClean="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smtClean="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endParaRPr lang="en-US" sz="1200" kern="1200" dirty="0" smtClean="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31F198E-4891-0744-982A-035A8E9D5E57}" type="datetime1">
              <a:rPr lang="en-US" smtClean="0"/>
              <a:t>3/20/2018</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40954-B576-9D4D-A4A4-BAF4EBC7B2CF}" type="datetime1">
              <a:rPr lang="en-US" smtClean="0"/>
              <a:t>3/20/2018</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3/20/2018</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03B415-761D-814B-B6F6-D8584C5DFB68}" type="datetime1">
              <a:rPr lang="en-US" smtClean="0"/>
              <a:t>3/20/2018</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4CC544-E270-624B-A146-427A1328771C}" type="datetime1">
              <a:rPr lang="en-US" smtClean="0"/>
              <a:t>3/20/2018</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EF9BDF-98D8-2E40-B9CD-119F66CA07F0}" type="datetime1">
              <a:rPr lang="en-US" smtClean="0"/>
              <a:t>3/20/2018</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3/20/2018</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3/20/2018</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3/20/2018</a:t>
            </a:fld>
            <a:endParaRPr lang="en-US"/>
          </a:p>
        </p:txBody>
      </p:sp>
      <p:sp>
        <p:nvSpPr>
          <p:cNvPr id="6" name="Footer Placeholder 5"/>
          <p:cNvSpPr>
            <a:spLocks noGrp="1"/>
          </p:cNvSpPr>
          <p:nvPr>
            <p:ph type="ftr" sz="quarter" idx="11"/>
          </p:nvPr>
        </p:nvSpPr>
        <p:spPr/>
        <p:txBody>
          <a:bodyPr/>
          <a:lstStyle/>
          <a:p>
            <a:r>
              <a:rPr lang="en-US" dirty="0" smtClean="0"/>
              <a:t>Fall </a:t>
            </a:r>
            <a:r>
              <a:rPr lang="is-IS" dirty="0" smtClean="0"/>
              <a:t>2017</a:t>
            </a:r>
            <a:r>
              <a:rPr lang="en-US" dirty="0" smtClean="0"/>
              <a:t>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5EB6D-9795-774A-B846-CEE32CCDB9F4}" type="datetime1">
              <a:rPr lang="en-US" smtClean="0"/>
              <a:t>3/20/2018</a:t>
            </a:fld>
            <a:endParaRPr lang="en-US"/>
          </a:p>
        </p:txBody>
      </p:sp>
      <p:sp>
        <p:nvSpPr>
          <p:cNvPr id="5" name="Footer Placeholder 4"/>
          <p:cNvSpPr>
            <a:spLocks noGrp="1"/>
          </p:cNvSpPr>
          <p:nvPr>
            <p:ph type="ftr" sz="quarter" idx="11"/>
          </p:nvPr>
        </p:nvSpPr>
        <p:spPr/>
        <p:txBody>
          <a:bodyPr/>
          <a:lstStyle/>
          <a:p>
            <a:r>
              <a:rPr lang="en-US" dirty="0" smtClean="0"/>
              <a:t>Fall </a:t>
            </a:r>
            <a:r>
              <a:rPr lang="is-IS" dirty="0" smtClean="0"/>
              <a:t>2017</a:t>
            </a:r>
            <a:r>
              <a:rPr lang="en-US" dirty="0" smtClean="0"/>
              <a:t>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FCB11-01EB-AC45-9E2D-185B38D86EC5}" type="datetime1">
              <a:rPr lang="en-US" smtClean="0"/>
              <a:t>3/20/2018</a:t>
            </a:fld>
            <a:endParaRPr lang="en-US"/>
          </a:p>
        </p:txBody>
      </p:sp>
      <p:sp>
        <p:nvSpPr>
          <p:cNvPr id="5" name="Footer Placeholder 4"/>
          <p:cNvSpPr>
            <a:spLocks noGrp="1"/>
          </p:cNvSpPr>
          <p:nvPr>
            <p:ph type="ftr" sz="quarter" idx="11"/>
          </p:nvPr>
        </p:nvSpPr>
        <p:spPr/>
        <p:txBody>
          <a:bodyPr/>
          <a:lstStyle/>
          <a:p>
            <a:r>
              <a:rPr lang="en-US" dirty="0" smtClean="0"/>
              <a:t>Fall </a:t>
            </a:r>
            <a:r>
              <a:rPr lang="is-IS" dirty="0" smtClean="0"/>
              <a:t>2017</a:t>
            </a:r>
            <a:r>
              <a:rPr lang="en-US" dirty="0" smtClean="0"/>
              <a:t>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3/20/2018</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par>
    </p:tnLst>
  </p:timing>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7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5.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emf"/><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8.emf"/><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emf"/><Relationship Id="rId5"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smtClean="0">
                <a:solidFill>
                  <a:srgbClr val="FF0000"/>
                </a:solidFill>
              </a:rPr>
              <a:t>L1 (</a:t>
            </a:r>
            <a:r>
              <a:rPr lang="en-US" dirty="0" smtClean="0">
                <a:solidFill>
                  <a:srgbClr val="FF0000"/>
                </a:solidFill>
              </a:rPr>
              <a:t>CHAPTER 2)</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altLang="zh-CN" dirty="0" smtClean="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smtClean="0">
                <a:solidFill>
                  <a:schemeClr val="bg1">
                    <a:lumMod val="50000"/>
                  </a:schemeClr>
                </a:solidFill>
              </a:rPr>
              <a:t>Acknowledgement: some slides taken from Yifeng Zhu’s courseware</a:t>
            </a:r>
            <a:endParaRPr lang="en-US" sz="1000" b="0" dirty="0">
              <a:solidFill>
                <a:schemeClr val="bg1">
                  <a:lumMod val="50000"/>
                </a:schemeClr>
              </a:solidFill>
            </a:endParaRPr>
          </a:p>
        </p:txBody>
      </p:sp>
      <p:pic>
        <p:nvPicPr>
          <p:cNvPr id="5" name="Picture 4"/>
          <p:cNvPicPr>
            <a:picLocks noChangeAspect="1"/>
          </p:cNvPicPr>
          <p:nvPr/>
        </p:nvPicPr>
        <p:blipFill>
          <a:blip r:embed="rId3"/>
          <a:stretch>
            <a:fillRect/>
          </a:stretch>
        </p:blipFill>
        <p:spPr>
          <a:xfrm>
            <a:off x="387321" y="4753530"/>
            <a:ext cx="8535140" cy="1828959"/>
          </a:xfrm>
          <a:prstGeom prst="rect">
            <a:avLst/>
          </a:prstGeom>
        </p:spPr>
      </p:pic>
    </p:spTree>
    <p:extLst>
      <p:ext uri="{BB962C8B-B14F-4D97-AF65-F5344CB8AC3E}">
        <p14:creationId xmlns:p14="http://schemas.microsoft.com/office/powerpoint/2010/main" val="669218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3"/>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3"/>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number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can be obtained by </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its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bitwise NOT </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plus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different signed reps</a:t>
            </a:r>
            <a:endParaRPr lang="en-US" dirty="0"/>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4"/>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representation</a:t>
            </a:r>
          </a:p>
          <a:p>
            <a:pPr lvl="0" eaLnBrk="1" fontAlgn="auto" hangingPunct="1">
              <a:spcBef>
                <a:spcPts val="0"/>
              </a:spcBef>
              <a:spcAft>
                <a:spcPts val="0"/>
              </a:spcAft>
              <a:defRPr/>
            </a:pPr>
            <a:r>
              <a:rPr lang="en-US" sz="1800" b="0" dirty="0">
                <a:solidFill>
                  <a:prstClr val="black"/>
                </a:solidFill>
                <a:latin typeface="Gill Sans MT"/>
              </a:rPr>
              <a:t>Range [-</a:t>
            </a:r>
            <a:r>
              <a:rPr lang="en-US" sz="1800" b="0" dirty="0" smtClean="0">
                <a:solidFill>
                  <a:prstClr val="black"/>
                </a:solidFill>
                <a:latin typeface="Gill Sans MT"/>
              </a:rPr>
              <a:t>16,15</a:t>
            </a:r>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smtClean="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unsigned vs. signed</a:t>
            </a:r>
            <a:endParaRPr lang="en-US" dirty="0"/>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smtClean="0">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a:t>
            </a:r>
            <a:r>
              <a:rPr lang="en-US" sz="1800" b="0" dirty="0" smtClean="0">
                <a:solidFill>
                  <a:prstClr val="black"/>
                </a:solidFill>
                <a:latin typeface="Gill Sans MT"/>
              </a:rPr>
              <a:t>[0,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representation</a:t>
            </a:r>
          </a:p>
          <a:p>
            <a:pPr lvl="0" eaLnBrk="1" fontAlgn="auto" hangingPunct="1">
              <a:spcBef>
                <a:spcPts val="0"/>
              </a:spcBef>
              <a:spcAft>
                <a:spcPts val="0"/>
              </a:spcAft>
              <a:defRPr/>
            </a:pPr>
            <a:r>
              <a:rPr lang="en-US" sz="1800" b="0" dirty="0">
                <a:solidFill>
                  <a:prstClr val="black"/>
                </a:solidFill>
                <a:latin typeface="Gill Sans MT"/>
              </a:rPr>
              <a:t>Range [-</a:t>
            </a:r>
            <a:r>
              <a:rPr lang="en-US" sz="1800" b="0" dirty="0" smtClean="0">
                <a:solidFill>
                  <a:prstClr val="black"/>
                </a:solidFill>
                <a:latin typeface="Gill Sans MT"/>
              </a:rPr>
              <a:t>16,15</a:t>
            </a:r>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Two’s Complement for 8-bit System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smtClean="0">
                          <a:solidFill>
                            <a:schemeClr val="lt1"/>
                          </a:solidFill>
                          <a:latin typeface="+mn-lt"/>
                          <a:ea typeface="+mn-ea"/>
                          <a:cs typeface="+mn-cs"/>
                        </a:rPr>
                        <a:t>8-bit signed</a:t>
                      </a:r>
                      <a:r>
                        <a:rPr lang="en-US" sz="1050" dirty="0" smtClean="0"/>
                        <a:t> </a:t>
                      </a:r>
                      <a:r>
                        <a:rPr lang="en-US" sz="1600" b="1" kern="1200" baseline="0" dirty="0" err="1" smtClean="0">
                          <a:solidFill>
                            <a:schemeClr val="lt1"/>
                          </a:solidFill>
                          <a:latin typeface="+mn-lt"/>
                          <a:ea typeface="+mn-ea"/>
                          <a:cs typeface="+mn-cs"/>
                        </a:rPr>
                        <a:t>Int</a:t>
                      </a:r>
                      <a:r>
                        <a:rPr lang="en-US" sz="1600" b="1" kern="1200" baseline="0" dirty="0" smtClean="0">
                          <a:solidFill>
                            <a:schemeClr val="lt1"/>
                          </a:solidFill>
                          <a:latin typeface="+mn-lt"/>
                          <a:ea typeface="+mn-ea"/>
                          <a:cs typeface="+mn-cs"/>
                        </a:rPr>
                        <a:t> </a:t>
                      </a:r>
                      <a:r>
                        <a:rPr lang="en-US" altLang="zh-CN" sz="1600" b="1" kern="1200" baseline="0" dirty="0" smtClean="0">
                          <a:solidFill>
                            <a:schemeClr val="lt1"/>
                          </a:solidFill>
                          <a:latin typeface="+mn-lt"/>
                          <a:ea typeface="+mn-ea"/>
                          <a:cs typeface="+mn-cs"/>
                        </a:rPr>
                        <a:t>(</a:t>
                      </a:r>
                      <a:r>
                        <a:rPr lang="en-US" sz="1600" b="1" kern="1200" baseline="0" dirty="0" smtClean="0">
                          <a:solidFill>
                            <a:schemeClr val="lt1"/>
                          </a:solidFill>
                          <a:latin typeface="+mn-lt"/>
                          <a:ea typeface="+mn-ea"/>
                          <a:cs typeface="+mn-cs"/>
                        </a:rPr>
                        <a:t>Two’s</a:t>
                      </a:r>
                      <a:r>
                        <a:rPr lang="en-US" sz="1050" dirty="0" smtClean="0"/>
                        <a:t> </a:t>
                      </a:r>
                      <a:r>
                        <a:rPr lang="en-US" sz="1600" b="1" kern="1200" baseline="0" dirty="0" smtClean="0">
                          <a:solidFill>
                            <a:schemeClr val="lt1"/>
                          </a:solidFill>
                          <a:latin typeface="+mn-lt"/>
                          <a:ea typeface="+mn-ea"/>
                          <a:cs typeface="+mn-cs"/>
                        </a:rPr>
                        <a:t>Complement)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smtClean="0">
                          <a:solidFill>
                            <a:schemeClr val="lt1"/>
                          </a:solidFill>
                          <a:latin typeface="+mn-lt"/>
                          <a:ea typeface="+mn-ea"/>
                          <a:cs typeface="+mn-cs"/>
                        </a:rPr>
                        <a:t>8-bit unsigned</a:t>
                      </a:r>
                      <a:r>
                        <a:rPr lang="en-US" sz="1050" dirty="0" smtClean="0"/>
                        <a:t> </a:t>
                      </a:r>
                      <a:r>
                        <a:rPr lang="en-US" sz="1600" b="1" kern="1200" baseline="0" dirty="0" err="1" smtClean="0">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smtClean="0">
                          <a:solidFill>
                            <a:schemeClr val="lt1"/>
                          </a:solidFill>
                          <a:latin typeface="+mn-lt"/>
                          <a:ea typeface="+mn-ea"/>
                          <a:cs typeface="+mn-cs"/>
                        </a:rPr>
                        <a:t>Binary</a:t>
                      </a:r>
                      <a:endParaRPr lang="en-US" sz="1600" b="1" kern="1200" baseline="0" dirty="0">
                        <a:solidFill>
                          <a:schemeClr val="lt1"/>
                        </a:solidFill>
                        <a:latin typeface="+mn-lt"/>
                        <a:ea typeface="+mn-ea"/>
                        <a:cs typeface="+mn-cs"/>
                      </a:endParaRP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a:t>
                      </a:r>
                      <a:r>
                        <a:rPr lang="en-US" sz="1600" spc="500" baseline="0" dirty="0" smtClean="0">
                          <a:solidFill>
                            <a:srgbClr val="FF0000"/>
                          </a:solidFill>
                        </a:rPr>
                        <a:t>0001</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a:t>
                      </a:r>
                      <a:r>
                        <a:rPr lang="en-US" sz="1600" spc="500" baseline="0" dirty="0" smtClean="0">
                          <a:solidFill>
                            <a:srgbClr val="00B050"/>
                          </a:solidFill>
                        </a:rPr>
                        <a:t>1111</a:t>
                      </a:r>
                      <a:endParaRPr lang="en-US" sz="1600" spc="500" baseline="0" dirty="0">
                        <a:solidFill>
                          <a:srgbClr val="00B050"/>
                        </a:solidFill>
                      </a:endParaRP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a:t>
            </a:r>
            <a:r>
              <a:rPr lang="en-US" sz="2100" b="0" dirty="0" smtClean="0">
                <a:solidFill>
                  <a:srgbClr val="3064C0"/>
                </a:solidFill>
                <a:latin typeface="Calibri"/>
              </a:rPr>
              <a:t>sign for signed </a:t>
            </a:r>
            <a:r>
              <a:rPr lang="en-US" sz="2100" b="0" dirty="0" err="1" smtClean="0">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smtClean="0">
                <a:solidFill>
                  <a:srgbClr val="1F497D"/>
                </a:solidFill>
                <a:latin typeface="Gill Sans MT"/>
              </a:rPr>
              <a:t>15</a:t>
            </a:r>
            <a:endParaRPr lang="en-US" sz="1400" b="0" dirty="0">
              <a:solidFill>
                <a:srgbClr val="1F497D"/>
              </a:solidFill>
              <a:latin typeface="Gill Sans MT"/>
            </a:endParaRP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Extension</a:t>
            </a:r>
            <a:endParaRPr lang="en-US" dirty="0"/>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smtClean="0">
                <a:solidFill>
                  <a:prstClr val="black"/>
                </a:solidFill>
                <a:latin typeface="Calibri"/>
              </a:rPr>
              <a:t>Assignment </a:t>
            </a:r>
            <a:r>
              <a:rPr lang="en-US" sz="2400" b="0" dirty="0">
                <a:solidFill>
                  <a:prstClr val="black"/>
                </a:solidFill>
                <a:latin typeface="Calibri"/>
              </a:rPr>
              <a:t>differs for signed (</a:t>
            </a:r>
            <a:r>
              <a:rPr lang="en-US" sz="2400" b="0" dirty="0" smtClean="0">
                <a:solidFill>
                  <a:prstClr val="black"/>
                </a:solidFill>
                <a:latin typeface="Calibri"/>
              </a:rPr>
              <a:t>above table) </a:t>
            </a:r>
            <a:r>
              <a:rPr lang="en-US" sz="2400" b="0" dirty="0">
                <a:solidFill>
                  <a:prstClr val="black"/>
                </a:solidFill>
                <a:latin typeface="Calibri"/>
              </a:rPr>
              <a:t>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smtClean="0"/>
                        <a:t>Decimal</a:t>
                      </a:r>
                      <a:endParaRPr lang="en-US" sz="1800" dirty="0"/>
                    </a:p>
                  </a:txBody>
                  <a:tcPr marL="115651" marR="115651"/>
                </a:tc>
                <a:tc gridSpan="3">
                  <a:txBody>
                    <a:bodyPr/>
                    <a:lstStyle/>
                    <a:p>
                      <a:pPr algn="ctr"/>
                      <a:r>
                        <a:rPr lang="en-US" sz="1800" dirty="0" smtClean="0"/>
                        <a:t>Binary</a:t>
                      </a:r>
                      <a:endParaRPr lang="en-US" sz="1800" dirty="0"/>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smtClean="0"/>
                        <a:t>4-bit</a:t>
                      </a:r>
                      <a:endParaRPr lang="en-US" sz="1800" dirty="0"/>
                    </a:p>
                  </a:txBody>
                  <a:tcPr marL="115651" marR="115651">
                    <a:solidFill>
                      <a:schemeClr val="accent1">
                        <a:lumMod val="40000"/>
                        <a:lumOff val="60000"/>
                      </a:schemeClr>
                    </a:solidFill>
                  </a:tcPr>
                </a:tc>
                <a:tc>
                  <a:txBody>
                    <a:bodyPr/>
                    <a:lstStyle/>
                    <a:p>
                      <a:pPr algn="ctr"/>
                      <a:r>
                        <a:rPr lang="en-US" sz="1800" dirty="0" smtClean="0"/>
                        <a:t>8-bit</a:t>
                      </a:r>
                      <a:endParaRPr lang="en-US" sz="1800" dirty="0"/>
                    </a:p>
                  </a:txBody>
                  <a:tcPr marL="115651" marR="115651">
                    <a:solidFill>
                      <a:schemeClr val="accent1">
                        <a:lumMod val="40000"/>
                        <a:lumOff val="60000"/>
                      </a:schemeClr>
                    </a:solidFill>
                  </a:tcPr>
                </a:tc>
                <a:tc>
                  <a:txBody>
                    <a:bodyPr/>
                    <a:lstStyle/>
                    <a:p>
                      <a:pPr algn="ctr"/>
                      <a:r>
                        <a:rPr lang="en-US" sz="1800" dirty="0" smtClean="0"/>
                        <a:t>32-bit</a:t>
                      </a:r>
                      <a:endParaRPr lang="en-US" sz="1800" dirty="0"/>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smtClean="0"/>
                        <a:t>3</a:t>
                      </a:r>
                      <a:r>
                        <a:rPr lang="en-US" sz="1800" baseline="-25000" dirty="0" smtClean="0"/>
                        <a:t>ten</a:t>
                      </a:r>
                      <a:endParaRPr lang="en-US" sz="1800" baseline="-25000" dirty="0"/>
                    </a:p>
                  </a:txBody>
                  <a:tcPr marL="115651" marR="115651"/>
                </a:tc>
                <a:tc>
                  <a:txBody>
                    <a:bodyPr/>
                    <a:lstStyle/>
                    <a:p>
                      <a:pPr algn="ctr"/>
                      <a:r>
                        <a:rPr lang="en-US" sz="1800" dirty="0" smtClean="0"/>
                        <a:t>0011</a:t>
                      </a:r>
                      <a:r>
                        <a:rPr lang="en-US" sz="1800" baseline="-25000" dirty="0" smtClean="0"/>
                        <a:t>two</a:t>
                      </a:r>
                      <a:endParaRPr lang="en-US" sz="1800" baseline="-25000" dirty="0"/>
                    </a:p>
                  </a:txBody>
                  <a:tcPr marL="115651" marR="115651"/>
                </a:tc>
                <a:tc>
                  <a:txBody>
                    <a:bodyPr/>
                    <a:lstStyle/>
                    <a:p>
                      <a:pPr algn="ctr"/>
                      <a:r>
                        <a:rPr lang="en-US" sz="1800" dirty="0" smtClean="0"/>
                        <a:t>0000 0011</a:t>
                      </a:r>
                      <a:r>
                        <a:rPr lang="en-US" sz="1800" baseline="-25000" dirty="0" smtClean="0"/>
                        <a:t>two</a:t>
                      </a:r>
                      <a:endParaRPr lang="en-US" sz="1800" baseline="-25000" dirty="0"/>
                    </a:p>
                  </a:txBody>
                  <a:tcPr marL="115651" marR="115651"/>
                </a:tc>
                <a:tc>
                  <a:txBody>
                    <a:bodyPr/>
                    <a:lstStyle/>
                    <a:p>
                      <a:pPr algn="ctr"/>
                      <a:r>
                        <a:rPr lang="en-US" sz="1800" dirty="0" smtClean="0"/>
                        <a:t>0000 0000 0000 0011</a:t>
                      </a:r>
                      <a:r>
                        <a:rPr lang="en-US" sz="1800" baseline="-25000" dirty="0" smtClean="0"/>
                        <a:t>two</a:t>
                      </a:r>
                      <a:endParaRPr lang="en-US" sz="1800" baseline="-25000" dirty="0"/>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-3</a:t>
                      </a:r>
                      <a:r>
                        <a:rPr lang="en-US" sz="1800" baseline="-25000" dirty="0" smtClean="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1101</a:t>
                      </a:r>
                      <a:r>
                        <a:rPr lang="en-US" sz="1800" baseline="-25000" dirty="0" smtClean="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1111 1101</a:t>
                      </a:r>
                      <a:r>
                        <a:rPr lang="en-US" sz="1800" baseline="-25000" dirty="0" smtClean="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1111 1111 1111 1101</a:t>
                      </a:r>
                      <a:r>
                        <a:rPr lang="en-US" sz="1800" baseline="-25000" dirty="0" smtClean="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smtClean="0">
                    <a:solidFill>
                      <a:prstClr val="black"/>
                    </a:solidFill>
                  </a:rPr>
                  <a:t>When adding or subtracting two signed </a:t>
                </a:r>
                <a:r>
                  <a:rPr lang="en-US" sz="2800" dirty="0">
                    <a:solidFill>
                      <a:prstClr val="black"/>
                    </a:solidFill>
                  </a:rPr>
                  <a:t>numbers in an </a:t>
                </a:r>
                <a:r>
                  <a:rPr lang="en-US" sz="2800" i="1" dirty="0">
                    <a:solidFill>
                      <a:prstClr val="black"/>
                    </a:solidFill>
                  </a:rPr>
                  <a:t>n</a:t>
                </a:r>
                <a:r>
                  <a:rPr lang="en-US" sz="2800" dirty="0">
                    <a:solidFill>
                      <a:prstClr val="black"/>
                    </a:solidFill>
                  </a:rPr>
                  <a:t>-bit system, </a:t>
                </a:r>
                <a:r>
                  <a:rPr lang="en-US" sz="2800" dirty="0" smtClean="0">
                    <a:solidFill>
                      <a:prstClr val="black"/>
                    </a:solidFill>
                  </a:rPr>
                  <a:t>an overflow </a:t>
                </a:r>
                <a:r>
                  <a:rPr lang="en-US" sz="2800" dirty="0">
                    <a:solidFill>
                      <a:prstClr val="black"/>
                    </a:solidFill>
                  </a:rPr>
                  <a:t>occurs if </a:t>
                </a:r>
                <a:r>
                  <a:rPr lang="en-US" sz="2800" dirty="0">
                    <a:solidFill>
                      <a:srgbClr val="C00000"/>
                    </a:solidFill>
                  </a:rPr>
                  <a:t>the </a:t>
                </a:r>
                <a:r>
                  <a:rPr lang="en-US" sz="2800" dirty="0" smtClean="0">
                    <a:solidFill>
                      <a:srgbClr val="C00000"/>
                    </a:solidFill>
                  </a:rPr>
                  <a:t>true result </a:t>
                </a:r>
                <a:r>
                  <a:rPr lang="en-US" sz="2800" dirty="0">
                    <a:solidFill>
                      <a:srgbClr val="C00000"/>
                    </a:solidFill>
                  </a:rPr>
                  <a:t>is larger than the maximum </a:t>
                </a:r>
                <a:r>
                  <a:rPr lang="en-US" sz="2800" dirty="0" smtClean="0">
                    <a:solidFill>
                      <a:srgbClr val="C00000"/>
                    </a:solidFill>
                  </a:rPr>
                  <a:t>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smtClean="0">
                    <a:solidFill>
                      <a:prstClr val="black"/>
                    </a:solidFill>
                  </a:rPr>
                  <a:t>) </a:t>
                </a:r>
                <a:r>
                  <a:rPr lang="en-US" sz="2800" dirty="0" smtClean="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smtClean="0">
                    <a:solidFill>
                      <a:prstClr val="black"/>
                    </a:solidFill>
                  </a:rPr>
                  <a:t>) that </a:t>
                </a:r>
                <a:r>
                  <a:rPr lang="en-US" sz="2800" dirty="0">
                    <a:solidFill>
                      <a:prstClr val="black"/>
                    </a:solidFill>
                  </a:rPr>
                  <a:t>can be </a:t>
                </a:r>
                <a:r>
                  <a:rPr lang="en-US" sz="2800" dirty="0" smtClean="0">
                    <a:solidFill>
                      <a:prstClr val="black"/>
                    </a:solidFill>
                  </a:rPr>
                  <a:t>represented</a:t>
                </a:r>
                <a:endParaRPr lang="en-US" sz="2800" dirty="0">
                  <a:solidFill>
                    <a:prstClr val="black"/>
                  </a:solidFill>
                </a:endParaRPr>
              </a:p>
              <a:p>
                <a:endParaRPr lang="en-US" dirty="0" smtClean="0"/>
              </a:p>
              <a:p>
                <a:r>
                  <a:rPr lang="en-US" dirty="0" smtClean="0"/>
                  <a:t>Overflow may </a:t>
                </a:r>
                <a:r>
                  <a:rPr lang="en-US" dirty="0"/>
                  <a:t>occur </a:t>
                </a:r>
                <a:r>
                  <a:rPr lang="en-US" dirty="0" smtClean="0"/>
                  <a:t>when </a:t>
                </a:r>
                <a:r>
                  <a:rPr lang="en-US" dirty="0"/>
                  <a:t>adding 2 operands </a:t>
                </a:r>
                <a:r>
                  <a:rPr lang="en-US" dirty="0" smtClean="0"/>
                  <a:t>with the same sign, </a:t>
                </a:r>
                <a:r>
                  <a:rPr lang="en-US" dirty="0"/>
                  <a:t>or </a:t>
                </a:r>
                <a:r>
                  <a:rPr lang="en-US" dirty="0" smtClean="0"/>
                  <a:t>subtracting </a:t>
                </a:r>
                <a:r>
                  <a:rPr lang="en-US" dirty="0"/>
                  <a:t>2 operands </a:t>
                </a:r>
                <a:r>
                  <a:rPr lang="en-US" dirty="0" smtClean="0"/>
                  <a:t>with different signs, including: </a:t>
                </a:r>
                <a:endParaRPr lang="en-US" dirty="0"/>
              </a:p>
              <a:p>
                <a:pPr marL="731520" lvl="1" indent="-457200">
                  <a:buFont typeface="+mj-lt"/>
                  <a:buAutoNum type="arabicPeriod"/>
                </a:pPr>
                <a:r>
                  <a:rPr lang="en-US" dirty="0" smtClean="0"/>
                  <a:t>adding </a:t>
                </a:r>
                <a:r>
                  <a:rPr lang="en-US" dirty="0"/>
                  <a:t>two positive </a:t>
                </a:r>
                <a:r>
                  <a:rPr lang="en-US" dirty="0" smtClean="0"/>
                  <a:t>numbers</a:t>
                </a:r>
                <a:endParaRPr lang="en-US" dirty="0"/>
              </a:p>
              <a:p>
                <a:pPr marL="731520" lvl="1" indent="-457200">
                  <a:buFont typeface="+mj-lt"/>
                  <a:buAutoNum type="arabicPeriod"/>
                </a:pPr>
                <a:r>
                  <a:rPr lang="en-US" dirty="0"/>
                  <a:t>adding two negative </a:t>
                </a:r>
                <a:r>
                  <a:rPr lang="en-US" dirty="0" smtClean="0"/>
                  <a:t>numbers</a:t>
                </a:r>
              </a:p>
              <a:p>
                <a:pPr marL="731520" lvl="1" indent="-457200">
                  <a:buFont typeface="+mj-lt"/>
                  <a:buAutoNum type="arabicPeriod"/>
                </a:pPr>
                <a:r>
                  <a:rPr lang="en-US" dirty="0"/>
                  <a:t>subtracting a positive number from a negative </a:t>
                </a:r>
                <a:r>
                  <a:rPr lang="en-US" dirty="0" smtClean="0"/>
                  <a:t>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a:t>
                </a:r>
                <a:r>
                  <a:rPr lang="en-US" dirty="0" smtClean="0"/>
                  <a:t>operands </a:t>
                </a:r>
                <a:r>
                  <a:rPr lang="en-US" dirty="0"/>
                  <a:t>with different signs or when subtracting 2 </a:t>
                </a:r>
                <a:r>
                  <a:rPr lang="en-US" dirty="0" smtClean="0"/>
                  <a:t>operands </a:t>
                </a:r>
                <a:r>
                  <a:rPr lang="en-US" dirty="0"/>
                  <a:t>with the same </a:t>
                </a:r>
                <a:r>
                  <a:rPr lang="en-US" dirty="0" smtClean="0"/>
                  <a:t>sign.</a:t>
                </a:r>
              </a:p>
              <a:p>
                <a:pPr lvl="1"/>
                <a:r>
                  <a:rPr lang="en-US" dirty="0" smtClean="0"/>
                  <a:t>Why?</a:t>
                </a: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lnSpcReduction="10000"/>
          </a:bodyPr>
          <a:lstStyle/>
          <a:p>
            <a:r>
              <a:rPr lang="en-US" dirty="0" smtClean="0"/>
              <a:t>Overflow </a:t>
            </a:r>
            <a:r>
              <a:rPr lang="en-US" dirty="0"/>
              <a:t>cannot occur when adding </a:t>
            </a:r>
            <a:r>
              <a:rPr lang="en-US" dirty="0" smtClean="0"/>
              <a:t>2 operands </a:t>
            </a:r>
            <a:r>
              <a:rPr lang="en-US" dirty="0"/>
              <a:t>with different signs or when subtracting </a:t>
            </a:r>
            <a:r>
              <a:rPr lang="en-US" dirty="0" smtClean="0"/>
              <a:t>2 operands </a:t>
            </a:r>
            <a:r>
              <a:rPr lang="en-US" dirty="0"/>
              <a:t>with the same </a:t>
            </a:r>
            <a:r>
              <a:rPr lang="en-US" dirty="0" smtClean="0"/>
              <a:t>sign. Proof:</a:t>
            </a:r>
          </a:p>
          <a:p>
            <a:pPr lvl="1"/>
            <a:r>
              <a:rPr lang="en-US" dirty="0" smtClean="0"/>
              <a:t>A n-bit signed </a:t>
            </a:r>
            <a:r>
              <a:rPr lang="en-US" dirty="0" err="1" smtClean="0"/>
              <a:t>int</a:t>
            </a:r>
            <a:r>
              <a:rPr lang="en-US" dirty="0" smtClean="0"/>
              <a:t> has the range [-2</a:t>
            </a:r>
            <a:r>
              <a:rPr lang="en-US" baseline="30000" dirty="0" smtClean="0"/>
              <a:t>n-1</a:t>
            </a:r>
            <a:r>
              <a:rPr lang="en-US" dirty="0" smtClean="0"/>
              <a:t>, 2</a:t>
            </a:r>
            <a:r>
              <a:rPr lang="en-US" baseline="30000" dirty="0" smtClean="0"/>
              <a:t>n-1</a:t>
            </a:r>
            <a:r>
              <a:rPr lang="en-US" dirty="0" smtClean="0"/>
              <a:t>-1]. </a:t>
            </a:r>
          </a:p>
          <a:p>
            <a:pPr lvl="1"/>
            <a:r>
              <a:rPr lang="en-US" dirty="0" smtClean="0"/>
              <a:t>2 </a:t>
            </a:r>
            <a:r>
              <a:rPr lang="en-US" altLang="zh-CN" dirty="0" smtClean="0"/>
              <a:t>operands with different signs: positive one in the range of [0, 2</a:t>
            </a:r>
            <a:r>
              <a:rPr lang="en-US" altLang="zh-CN" baseline="30000" dirty="0" smtClean="0"/>
              <a:t>n-1</a:t>
            </a:r>
            <a:r>
              <a:rPr lang="en-US" altLang="zh-CN" dirty="0" smtClean="0"/>
              <a:t>-1], negative one in the range of [-2</a:t>
            </a:r>
            <a:r>
              <a:rPr lang="en-US" altLang="zh-CN" baseline="30000" dirty="0" smtClean="0"/>
              <a:t>n-1</a:t>
            </a:r>
            <a:r>
              <a:rPr lang="en-US" altLang="zh-CN" dirty="0" smtClean="0"/>
              <a:t>, -1]. So the range of their sum must be [0-2</a:t>
            </a:r>
            <a:r>
              <a:rPr lang="en-US" altLang="zh-CN" baseline="30000" dirty="0" smtClean="0"/>
              <a:t>n-1</a:t>
            </a:r>
            <a:r>
              <a:rPr lang="en-US" altLang="zh-CN" dirty="0" smtClean="0"/>
              <a:t>, 2</a:t>
            </a:r>
            <a:r>
              <a:rPr lang="en-US" altLang="zh-CN" baseline="30000" dirty="0" smtClean="0"/>
              <a:t>n-1</a:t>
            </a:r>
            <a:r>
              <a:rPr lang="en-US" altLang="zh-CN" dirty="0" smtClean="0"/>
              <a:t>-1+(-1)]=[-</a:t>
            </a:r>
            <a:r>
              <a:rPr lang="en-US" altLang="zh-CN" dirty="0"/>
              <a:t>2</a:t>
            </a:r>
            <a:r>
              <a:rPr lang="en-US" altLang="zh-CN" baseline="30000" dirty="0"/>
              <a:t>n-1</a:t>
            </a:r>
            <a:r>
              <a:rPr lang="en-US" altLang="zh-CN" dirty="0"/>
              <a:t>, </a:t>
            </a:r>
            <a:r>
              <a:rPr lang="en-US" altLang="zh-CN" dirty="0" smtClean="0"/>
              <a:t>2</a:t>
            </a:r>
            <a:r>
              <a:rPr lang="en-US" altLang="zh-CN" baseline="30000" dirty="0" smtClean="0"/>
              <a:t>n-1</a:t>
            </a:r>
            <a:r>
              <a:rPr lang="en-US" altLang="zh-CN" dirty="0" smtClean="0"/>
              <a:t>-2] </a:t>
            </a:r>
            <a:r>
              <a:rPr lang="en-US" sz="2400" dirty="0">
                <a:solidFill>
                  <a:srgbClr val="56127A"/>
                </a:solidFill>
                <a:latin typeface="Symbol" charset="2"/>
              </a:rPr>
              <a:t>Î</a:t>
            </a:r>
            <a:r>
              <a:rPr lang="en-US" dirty="0" smtClean="0"/>
              <a:t>[-</a:t>
            </a:r>
            <a:r>
              <a:rPr lang="en-US" dirty="0"/>
              <a:t>2</a:t>
            </a:r>
            <a:r>
              <a:rPr lang="en-US" baseline="30000" dirty="0"/>
              <a:t>n-1</a:t>
            </a:r>
            <a:r>
              <a:rPr lang="en-US" dirty="0"/>
              <a:t>, 2</a:t>
            </a:r>
            <a:r>
              <a:rPr lang="en-US" baseline="30000" dirty="0"/>
              <a:t>n-1</a:t>
            </a:r>
            <a:r>
              <a:rPr lang="en-US" dirty="0"/>
              <a:t>-1]</a:t>
            </a:r>
            <a:endParaRPr lang="en-US" altLang="zh-CN" dirty="0" smtClean="0"/>
          </a:p>
          <a:p>
            <a:pPr lvl="1"/>
            <a:r>
              <a:rPr lang="en-US" dirty="0"/>
              <a:t>2 </a:t>
            </a:r>
            <a:r>
              <a:rPr lang="en-US" altLang="zh-CN" dirty="0"/>
              <a:t>operands with </a:t>
            </a:r>
            <a:r>
              <a:rPr lang="en-US" altLang="zh-CN" dirty="0" smtClean="0"/>
              <a:t>the same sign: if both are positive and </a:t>
            </a:r>
            <a:r>
              <a:rPr lang="en-US" altLang="zh-CN" dirty="0"/>
              <a:t>in the range of [0, 2</a:t>
            </a:r>
            <a:r>
              <a:rPr lang="en-US" altLang="zh-CN" baseline="30000" dirty="0"/>
              <a:t>n-1</a:t>
            </a:r>
            <a:r>
              <a:rPr lang="en-US" altLang="zh-CN" dirty="0"/>
              <a:t>-1], </a:t>
            </a:r>
            <a:r>
              <a:rPr lang="en-US" altLang="zh-CN" dirty="0" smtClean="0"/>
              <a:t>then </a:t>
            </a:r>
            <a:r>
              <a:rPr lang="en-US" altLang="zh-CN" dirty="0"/>
              <a:t>the range of their </a:t>
            </a:r>
            <a:r>
              <a:rPr lang="en-US" altLang="zh-CN" dirty="0" smtClean="0"/>
              <a:t>difference </a:t>
            </a:r>
            <a:r>
              <a:rPr lang="en-US" altLang="zh-CN" dirty="0"/>
              <a:t>must be </a:t>
            </a:r>
            <a:r>
              <a:rPr lang="en-US" altLang="zh-CN" dirty="0" smtClean="0"/>
              <a:t>[0-(2</a:t>
            </a:r>
            <a:r>
              <a:rPr lang="en-US" altLang="zh-CN" baseline="30000" dirty="0" smtClean="0"/>
              <a:t>n-1</a:t>
            </a:r>
            <a:r>
              <a:rPr lang="en-US" altLang="zh-CN" dirty="0" smtClean="0"/>
              <a:t>-1), 2</a:t>
            </a:r>
            <a:r>
              <a:rPr lang="en-US" altLang="zh-CN" baseline="30000" dirty="0" smtClean="0"/>
              <a:t>n-1</a:t>
            </a:r>
            <a:r>
              <a:rPr lang="en-US" altLang="zh-CN" dirty="0" smtClean="0"/>
              <a:t>-1-0]=[-(</a:t>
            </a:r>
            <a:r>
              <a:rPr lang="en-US" altLang="zh-CN" dirty="0"/>
              <a:t>2</a:t>
            </a:r>
            <a:r>
              <a:rPr lang="en-US" altLang="zh-CN" baseline="30000" dirty="0"/>
              <a:t>n-1</a:t>
            </a:r>
            <a:r>
              <a:rPr lang="en-US" altLang="zh-CN" dirty="0"/>
              <a:t>-1</a:t>
            </a:r>
            <a:r>
              <a:rPr lang="en-US" altLang="zh-CN" dirty="0" smtClean="0"/>
              <a:t>), 2</a:t>
            </a:r>
            <a:r>
              <a:rPr lang="en-US" altLang="zh-CN" baseline="30000" dirty="0" smtClean="0"/>
              <a:t>n-1</a:t>
            </a:r>
            <a:r>
              <a:rPr lang="en-US" altLang="zh-CN" dirty="0" smtClean="0"/>
              <a:t>-1]; </a:t>
            </a:r>
            <a:r>
              <a:rPr lang="en-US" altLang="zh-CN" dirty="0"/>
              <a:t>if both are </a:t>
            </a:r>
            <a:r>
              <a:rPr lang="en-US" altLang="zh-CN" dirty="0" smtClean="0"/>
              <a:t>negative </a:t>
            </a:r>
            <a:r>
              <a:rPr lang="en-US" altLang="zh-CN" dirty="0"/>
              <a:t>and in the range of </a:t>
            </a:r>
            <a:r>
              <a:rPr lang="en-US" altLang="zh-CN" dirty="0" smtClean="0"/>
              <a:t>[-2</a:t>
            </a:r>
            <a:r>
              <a:rPr lang="en-US" altLang="zh-CN" baseline="30000" dirty="0" smtClean="0"/>
              <a:t>n-1</a:t>
            </a:r>
            <a:r>
              <a:rPr lang="en-US" altLang="zh-CN" dirty="0" smtClean="0"/>
              <a:t>, -1], </a:t>
            </a:r>
            <a:r>
              <a:rPr lang="en-US" altLang="zh-CN" dirty="0"/>
              <a:t>then the range of their difference must be </a:t>
            </a:r>
            <a:r>
              <a:rPr lang="en-US" altLang="zh-CN" dirty="0" smtClean="0"/>
              <a:t>[-2</a:t>
            </a:r>
            <a:r>
              <a:rPr lang="en-US" altLang="zh-CN" baseline="30000" dirty="0" smtClean="0"/>
              <a:t>n-1</a:t>
            </a:r>
            <a:r>
              <a:rPr lang="en-US" altLang="zh-CN" dirty="0" smtClean="0"/>
              <a:t>-(-1), -</a:t>
            </a:r>
            <a:r>
              <a:rPr lang="en-US" altLang="zh-CN" dirty="0"/>
              <a:t>1-(-2</a:t>
            </a:r>
            <a:r>
              <a:rPr lang="en-US" altLang="zh-CN" baseline="30000" dirty="0"/>
              <a:t>n-1</a:t>
            </a:r>
            <a:r>
              <a:rPr lang="en-US" altLang="zh-CN" dirty="0" smtClean="0"/>
              <a:t>)]=[-2</a:t>
            </a:r>
            <a:r>
              <a:rPr lang="en-US" altLang="zh-CN" baseline="30000" dirty="0" smtClean="0"/>
              <a:t>n-1</a:t>
            </a:r>
            <a:r>
              <a:rPr lang="en-US" altLang="zh-CN" dirty="0" smtClean="0"/>
              <a:t>+1, 2</a:t>
            </a:r>
            <a:r>
              <a:rPr lang="en-US" altLang="zh-CN" baseline="30000" dirty="0" smtClean="0"/>
              <a:t>n-1</a:t>
            </a:r>
            <a:r>
              <a:rPr lang="en-US" altLang="zh-CN" dirty="0" smtClean="0"/>
              <a:t>-1] </a:t>
            </a:r>
            <a:r>
              <a:rPr lang="en-US" sz="2000" dirty="0" smtClean="0">
                <a:solidFill>
                  <a:srgbClr val="56127A"/>
                </a:solidFill>
                <a:latin typeface="Symbol" charset="2"/>
              </a:rPr>
              <a:t>Î </a:t>
            </a:r>
            <a:r>
              <a:rPr lang="en-US" dirty="0" smtClean="0"/>
              <a:t>[-</a:t>
            </a:r>
            <a:r>
              <a:rPr lang="en-US" dirty="0"/>
              <a:t>2</a:t>
            </a:r>
            <a:r>
              <a:rPr lang="en-US" baseline="30000" dirty="0"/>
              <a:t>n-1</a:t>
            </a:r>
            <a:r>
              <a:rPr lang="en-US" dirty="0"/>
              <a:t>, 2</a:t>
            </a:r>
            <a:r>
              <a:rPr lang="en-US" baseline="30000" dirty="0"/>
              <a:t>n-1</a:t>
            </a:r>
            <a:r>
              <a:rPr lang="en-US" dirty="0"/>
              <a:t>-1]</a:t>
            </a:r>
          </a:p>
          <a:p>
            <a:pPr lvl="1"/>
            <a:endParaRPr lang="en-US" dirty="0"/>
          </a:p>
        </p:txBody>
      </p:sp>
    </p:spTree>
    <p:extLst>
      <p:ext uri="{BB962C8B-B14F-4D97-AF65-F5344CB8AC3E}">
        <p14:creationId xmlns:p14="http://schemas.microsoft.com/office/powerpoint/2010/main" val="2604975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O</a:t>
                </a:r>
                <a:r>
                  <a:rPr lang="en-US" sz="1800" b="0" dirty="0" err="1" smtClean="0">
                    <a:solidFill>
                      <a:prstClr val="black"/>
                    </a:solidFill>
                    <a:latin typeface="Gill Sans MT"/>
                  </a:rPr>
                  <a:t>verflow</a:t>
                </a:r>
                <a:r>
                  <a:rPr lang="en-US" sz="1800" b="0" dirty="0" smtClean="0">
                    <a:solidFill>
                      <a:prstClr val="black"/>
                    </a:solidFill>
                    <a:latin typeface="Gill Sans MT"/>
                  </a:rPr>
                  <a:t> flag = 1,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since</a:t>
                </a:r>
                <a:r>
                  <a:rPr kumimoji="0" lang="en-US" sz="1800" b="0" i="0" u="none" strike="noStrike" kern="1200" cap="none" spc="0" normalizeH="0" noProof="0" dirty="0" smtClean="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a:t>
                </a:r>
                <a:r>
                  <a:rPr lang="en-US" sz="1800" b="0" dirty="0" smtClean="0">
                    <a:solidFill>
                      <a:prstClr val="black"/>
                    </a:solidFill>
                    <a:latin typeface="Gill Sans MT"/>
                  </a:rPr>
                  <a:t>, </a:t>
                </a:r>
                <a:r>
                  <a:rPr lang="en-US" sz="1800" b="0" dirty="0">
                    <a:solidFill>
                      <a:prstClr val="black"/>
                    </a:solidFill>
                    <a:latin typeface="Gill Sans MT"/>
                  </a:rPr>
                  <a:t>since </a:t>
                </a:r>
                <a:r>
                  <a:rPr lang="en-US" sz="1800" b="0" dirty="0" smtClean="0">
                    <a:solidFill>
                      <a:prstClr val="black"/>
                    </a:solidFill>
                    <a:latin typeface="Gill Sans MT"/>
                  </a:rPr>
                  <a:t>true </a:t>
                </a:r>
                <a:r>
                  <a:rPr lang="en-US" sz="1800" b="0" dirty="0">
                    <a:solidFill>
                      <a:prstClr val="black"/>
                    </a:solidFill>
                    <a:latin typeface="Gill Sans MT"/>
                  </a:rPr>
                  <a:t>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smtClean="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5"/>
                <a:stretch>
                  <a:fillRect l="-105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698833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smtClean="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smtClean="0">
                <a:solidFill>
                  <a:prstClr val="black"/>
                </a:solidFill>
                <a:latin typeface="Calibri"/>
              </a:rPr>
              <a:t>CPSR (Current Program Status Register)</a:t>
            </a:r>
            <a:endParaRPr lang="en-US" sz="1350" b="0" dirty="0">
              <a:solidFill>
                <a:prstClr val="black"/>
              </a:solidFill>
              <a:latin typeface="Calibri"/>
            </a:endParaRPr>
          </a:p>
        </p:txBody>
      </p:sp>
    </p:spTree>
    <p:extLst>
      <p:ext uri="{BB962C8B-B14F-4D97-AF65-F5344CB8AC3E}">
        <p14:creationId xmlns:p14="http://schemas.microsoft.com/office/powerpoint/2010/main" val="1674093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smtClean="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Carry flag C = 1 </a:t>
            </a:r>
            <a:r>
              <a:rPr lang="en-US" b="0" dirty="0" smtClean="0">
                <a:solidFill>
                  <a:prstClr val="black"/>
                </a:solidFill>
                <a:latin typeface="Gill Sans MT"/>
              </a:rPr>
              <a:t>(Borrow flag = 0) </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upon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the answer is wrong (true result &gt; 2</a:t>
            </a:r>
            <a:r>
              <a:rPr kumimoji="0" lang="en-US" b="0" i="0" u="none" strike="noStrike" kern="1200" cap="none" spc="0" normalizeH="0" baseline="30000" noProof="0" dirty="0" smtClean="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-1)</a:t>
            </a: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smtClean="0">
                <a:solidFill>
                  <a:prstClr val="black"/>
                </a:solidFill>
                <a:latin typeface="Gill Sans MT"/>
              </a:rPr>
              <a:t>C = 0 (Borrow flag = 1) </a:t>
            </a:r>
            <a:r>
              <a:rPr lang="en-US" b="0" dirty="0" smtClean="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a:t>
            </a:r>
            <a:r>
              <a:rPr lang="en-US" b="0" dirty="0" smtClean="0">
                <a:solidFill>
                  <a:prstClr val="black"/>
                </a:solidFill>
                <a:latin typeface="Gill Sans MT"/>
              </a:rPr>
              <a:t>subtraction </a:t>
            </a:r>
            <a:r>
              <a:rPr lang="en-US" b="0" dirty="0">
                <a:solidFill>
                  <a:prstClr val="black"/>
                </a:solidFill>
                <a:latin typeface="Gill Sans MT"/>
                <a:cs typeface="Times New Roman" pitchFamily="18" charset="0"/>
              </a:rPr>
              <a:t>if </a:t>
            </a:r>
            <a:r>
              <a:rPr lang="en-US" b="0" dirty="0" smtClean="0">
                <a:solidFill>
                  <a:prstClr val="black"/>
                </a:solidFill>
                <a:latin typeface="Gill Sans MT"/>
                <a:cs typeface="Times New Roman" pitchFamily="18" charset="0"/>
              </a:rPr>
              <a:t>the answer is wrong </a:t>
            </a:r>
            <a:r>
              <a:rPr lang="en-US" b="0" dirty="0" smtClean="0">
                <a:solidFill>
                  <a:prstClr val="black"/>
                </a:solidFill>
                <a:latin typeface="Gill Sans MT"/>
              </a:rPr>
              <a:t> (</a:t>
            </a:r>
            <a:r>
              <a:rPr lang="en-US" b="0" dirty="0" smtClean="0">
                <a:solidFill>
                  <a:prstClr val="black"/>
                </a:solidFill>
                <a:latin typeface="Gill Sans MT"/>
                <a:cs typeface="Times New Roman" pitchFamily="18" charset="0"/>
              </a:rPr>
              <a:t>true </a:t>
            </a:r>
            <a:r>
              <a:rPr lang="en-US" b="0" dirty="0">
                <a:solidFill>
                  <a:prstClr val="black"/>
                </a:solidFill>
                <a:latin typeface="Gill Sans MT"/>
                <a:cs typeface="Times New Roman" pitchFamily="18" charset="0"/>
              </a:rPr>
              <a:t>result </a:t>
            </a:r>
            <a:r>
              <a:rPr lang="en-US" b="0" dirty="0" smtClean="0">
                <a:solidFill>
                  <a:prstClr val="black"/>
                </a:solidFill>
                <a:latin typeface="Gill Sans MT"/>
                <a:cs typeface="Times New Roman" pitchFamily="18" charset="0"/>
              </a:rPr>
              <a:t>&lt;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smtClean="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V =1 upon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or subtraction</a:t>
            </a:r>
            <a:r>
              <a:rPr kumimoji="0" lang="en-US" b="0" i="0" u="none" strike="noStrike" kern="1200" cap="none" spc="0" normalizeH="0" noProof="0" dirty="0" smtClean="0">
                <a:ln>
                  <a:noFill/>
                </a:ln>
                <a:solidFill>
                  <a:prstClr val="black"/>
                </a:solidFill>
                <a:effectLst/>
                <a:uLnTx/>
                <a:uFillTx/>
                <a:latin typeface="Gill Sans MT"/>
                <a:cs typeface="Times New Roman" pitchFamily="18" charset="0"/>
              </a:rPr>
              <a:t> </a:t>
            </a:r>
            <a:r>
              <a:rPr lang="en-US" b="0" dirty="0" smtClean="0">
                <a:solidFill>
                  <a:prstClr val="black"/>
                </a:solidFill>
                <a:latin typeface="Gill Sans MT"/>
                <a:cs typeface="Times New Roman" pitchFamily="18" charset="0"/>
              </a:rPr>
              <a:t>if </a:t>
            </a:r>
            <a:r>
              <a:rPr lang="en-US" b="0" dirty="0">
                <a:solidFill>
                  <a:prstClr val="black"/>
                </a:solidFill>
                <a:latin typeface="Gill Sans MT"/>
                <a:cs typeface="Times New Roman" pitchFamily="18" charset="0"/>
              </a:rPr>
              <a:t>the answer is wrong </a:t>
            </a:r>
            <a:r>
              <a:rPr lang="en-US" b="0" dirty="0" smtClean="0">
                <a:solidFill>
                  <a:prstClr val="black"/>
                </a:solidFill>
                <a:latin typeface="Gill Sans MT"/>
                <a:cs typeface="Times New Roman" pitchFamily="18" charset="0"/>
              </a:rPr>
              <a:t>(true </a:t>
            </a:r>
            <a:r>
              <a:rPr lang="en-US" b="0" dirty="0">
                <a:solidFill>
                  <a:prstClr val="black"/>
                </a:solidFill>
                <a:latin typeface="Gill Sans MT"/>
                <a:cs typeface="Times New Roman" pitchFamily="18" charset="0"/>
              </a:rPr>
              <a:t>result &gt; </a:t>
            </a:r>
            <a:r>
              <a:rPr lang="en-US" b="0" dirty="0" smtClean="0">
                <a:solidFill>
                  <a:prstClr val="black"/>
                </a:solidFill>
                <a:latin typeface="Gill Sans MT"/>
                <a:cs typeface="Times New Roman" pitchFamily="18" charset="0"/>
              </a:rPr>
              <a:t>2</a:t>
            </a:r>
            <a:r>
              <a:rPr lang="en-US" b="0" baseline="30000" dirty="0" smtClean="0">
                <a:solidFill>
                  <a:prstClr val="black"/>
                </a:solidFill>
                <a:latin typeface="Gill Sans MT"/>
                <a:cs typeface="Times New Roman" pitchFamily="18" charset="0"/>
              </a:rPr>
              <a:t>n</a:t>
            </a:r>
            <a:r>
              <a:rPr lang="en-US" altLang="zh-CN" b="0" baseline="30000" dirty="0" smtClean="0">
                <a:solidFill>
                  <a:prstClr val="black"/>
                </a:solidFill>
                <a:latin typeface="Gill Sans MT"/>
                <a:cs typeface="Times New Roman" pitchFamily="18" charset="0"/>
              </a:rPr>
              <a:t>-1</a:t>
            </a:r>
            <a:r>
              <a:rPr lang="en-US" b="0" dirty="0" smtClean="0">
                <a:solidFill>
                  <a:prstClr val="black"/>
                </a:solidFill>
                <a:latin typeface="Gill Sans MT"/>
                <a:cs typeface="Times New Roman" pitchFamily="18" charset="0"/>
              </a:rPr>
              <a:t>-1 </a:t>
            </a:r>
            <a:r>
              <a:rPr lang="en-US" altLang="zh-CN" b="0" dirty="0" smtClean="0">
                <a:solidFill>
                  <a:prstClr val="black"/>
                </a:solidFill>
                <a:latin typeface="Gill Sans MT"/>
                <a:cs typeface="Times New Roman" pitchFamily="18" charset="0"/>
              </a:rPr>
              <a:t>or true result &lt; -</a:t>
            </a:r>
            <a:r>
              <a:rPr lang="en-US" b="0" dirty="0" smtClean="0">
                <a:solidFill>
                  <a:prstClr val="black"/>
                </a:solidFill>
                <a:latin typeface="Gill Sans MT"/>
                <a:cs typeface="Times New Roman" pitchFamily="18" charset="0"/>
              </a:rPr>
              <a:t>2</a:t>
            </a:r>
            <a:r>
              <a:rPr lang="en-US" b="0" baseline="30000" dirty="0" smtClean="0">
                <a:solidFill>
                  <a:prstClr val="black"/>
                </a:solidFill>
                <a:latin typeface="Gill Sans MT"/>
                <a:cs typeface="Times New Roman" pitchFamily="18" charset="0"/>
              </a:rPr>
              <a:t>n</a:t>
            </a:r>
            <a:r>
              <a:rPr lang="en-US" altLang="zh-CN" b="0" baseline="30000" dirty="0" smtClean="0">
                <a:solidFill>
                  <a:prstClr val="black"/>
                </a:solidFill>
                <a:latin typeface="Gill Sans MT"/>
                <a:cs typeface="Times New Roman" pitchFamily="18" charset="0"/>
              </a:rPr>
              <a:t>-1</a:t>
            </a:r>
            <a:r>
              <a:rPr lang="en-US" altLang="zh-CN" b="0" dirty="0" smtClean="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44513777"/>
              </p:ext>
            </p:extLst>
          </p:nvPr>
        </p:nvGraphicFramePr>
        <p:xfrm>
          <a:off x="722600" y="3651985"/>
          <a:ext cx="7337502" cy="2005785"/>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Unsigned Subtraction</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smtClean="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a:t>
                      </a:r>
                      <a:r>
                        <a:rPr lang="en-US" sz="1600" b="0" dirty="0">
                          <a:effectLst/>
                        </a:rPr>
                        <a:t>-1 </a:t>
                      </a:r>
                      <a:r>
                        <a:rPr lang="en-US" sz="1600" b="0" dirty="0">
                          <a:effectLst/>
                          <a:sym typeface="Wingdings" panose="05000000000000000000" pitchFamily="2" charset="2"/>
                        </a:rPr>
                        <a:t></a:t>
                      </a:r>
                      <a:r>
                        <a:rPr lang="en-US" sz="1600" b="0" dirty="0">
                          <a:effectLst/>
                        </a:rPr>
                        <a:t> Carry flag=1</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true result &lt; 0 </a:t>
                      </a:r>
                      <a:r>
                        <a:rPr lang="en-US" sz="1600" b="0">
                          <a:effectLst/>
                          <a:sym typeface="Wingdings" panose="05000000000000000000" pitchFamily="2" charset="2"/>
                        </a:rPr>
                        <a:t></a:t>
                      </a:r>
                      <a:r>
                        <a:rPr lang="en-US" sz="1600" b="0">
                          <a:effectLst/>
                        </a:rPr>
                        <a:t> Carry flag=0</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a:t>
                      </a:r>
                      <a:r>
                        <a:rPr lang="en-US" sz="1600" b="0" dirty="0" smtClean="0">
                          <a:effectLst/>
                        </a:rPr>
                        <a:t>2</a:t>
                      </a:r>
                      <a:r>
                        <a:rPr lang="en-US" sz="1600" b="0" baseline="30000" dirty="0" smtClean="0">
                          <a:effectLst/>
                        </a:rPr>
                        <a:t>n-1</a:t>
                      </a:r>
                    </a:p>
                    <a:p>
                      <a:pPr marL="0" marR="0">
                        <a:spcBef>
                          <a:spcPts val="0"/>
                        </a:spcBef>
                        <a:spcAft>
                          <a:spcPts val="0"/>
                        </a:spcAft>
                      </a:pPr>
                      <a:r>
                        <a:rPr lang="en-US" sz="1600" b="0" dirty="0" smtClean="0">
                          <a:effectLst/>
                          <a:sym typeface="Wingdings" panose="05000000000000000000" pitchFamily="2" charset="2"/>
                        </a:rPr>
                        <a:t></a:t>
                      </a:r>
                      <a:r>
                        <a:rPr lang="en-US" sz="1600" b="0" dirty="0" smtClean="0">
                          <a:effectLst/>
                        </a:rPr>
                        <a:t> </a:t>
                      </a:r>
                      <a:r>
                        <a:rPr lang="en-US" sz="1600" b="0" dirty="0">
                          <a:effectLst/>
                        </a:rPr>
                        <a:t>Overflow flag=1</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6363004"/>
                  </a:ext>
                </a:extLst>
              </a:tr>
            </a:tbl>
          </a:graphicData>
        </a:graphic>
      </p:graphicFrame>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kumimoji="0" lang="en-US" sz="1800" b="1" i="0" u="none" strike="noStrike" kern="1200" cap="none" spc="0" normalizeH="0" baseline="0" noProof="0" dirty="0" smtClean="0">
                <a:ln>
                  <a:noFill/>
                </a:ln>
                <a:solidFill>
                  <a:prstClr val="black"/>
                </a:solidFill>
                <a:effectLst/>
                <a:uLnTx/>
                <a:uFillTx/>
                <a:latin typeface="Consolas" panose="020B0609020204030204" pitchFamily="49" charset="0"/>
                <a:ea typeface="+mn-ea"/>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C Program</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a:t>
            </a:r>
            <a:r>
              <a:rPr kumimoji="0" lang="en-US" sz="1800" b="1" i="0" u="none" strike="noStrike" kern="1200" cap="none" spc="0" normalizeH="0" baseline="0" noProof="0" dirty="0" smtClean="0">
                <a:ln>
                  <a:noFill/>
                </a:ln>
                <a:solidFill>
                  <a:srgbClr val="0000FF"/>
                </a:solidFill>
                <a:effectLst/>
                <a:uLnTx/>
                <a:uFillTx/>
                <a:latin typeface="Gill Sans MT"/>
                <a:ea typeface="+mn-ea"/>
                <a:cs typeface="+mn-cs"/>
              </a:rPr>
              <a:t>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FF"/>
                </a:solidFill>
                <a:effectLst/>
                <a:uLnTx/>
                <a:uFillTx/>
                <a:latin typeface="Gill Sans MT"/>
                <a:ea typeface="+mn-ea"/>
                <a:cs typeface="+mn-cs"/>
              </a:rPr>
              <a:t>Flag </a:t>
            </a:r>
            <a:r>
              <a:rPr lang="en-US" sz="1800" dirty="0" smtClean="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FF"/>
                </a:solidFill>
                <a:effectLst/>
                <a:uLnTx/>
                <a:uFillTx/>
                <a:latin typeface="Gill Sans MT"/>
                <a:ea typeface="+mn-ea"/>
                <a:cs typeface="+mn-cs"/>
              </a:rPr>
              <a:t>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smtClean="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a:t>
            </a:r>
            <a:r>
              <a:rPr kumimoji="0" lang="en-US" sz="1800" b="1" i="0" u="none" strike="noStrike" kern="1200" cap="none" spc="0" normalizeH="0" baseline="0" noProof="0" dirty="0" smtClean="0">
                <a:ln>
                  <a:noFill/>
                </a:ln>
                <a:solidFill>
                  <a:srgbClr val="0000FF"/>
                </a:solidFill>
                <a:effectLst/>
                <a:uLnTx/>
                <a:uFillTx/>
                <a:latin typeface="Gill Sans MT"/>
                <a:ea typeface="+mn-ea"/>
                <a:cs typeface="+mn-cs"/>
              </a:rPr>
              <a:t>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a:t>
            </a:r>
            <a:r>
              <a:rPr lang="en-US" dirty="0" smtClean="0"/>
              <a:t>know; it </a:t>
            </a:r>
            <a:r>
              <a:rPr lang="en-US" dirty="0"/>
              <a:t>sets up both the carry flag and the overflow flag.</a:t>
            </a:r>
          </a:p>
          <a:p>
            <a:r>
              <a:rPr lang="en-US" dirty="0"/>
              <a:t>It is software’s (</a:t>
            </a:r>
            <a:r>
              <a:rPr lang="en-US" dirty="0" smtClean="0"/>
              <a:t>programmer/compiler) </a:t>
            </a:r>
            <a:r>
              <a:rPr lang="en-US" dirty="0"/>
              <a:t>responsibility to interpret the flags</a:t>
            </a:r>
            <a:r>
              <a:rPr lang="en-US" dirty="0" smtClean="0"/>
              <a:t>.</a:t>
            </a:r>
          </a:p>
          <a:p>
            <a:pPr lvl="1"/>
            <a:r>
              <a:rPr lang="en-US" altLang="zh-CN" dirty="0" smtClean="0">
                <a:solidFill>
                  <a:srgbClr val="000000"/>
                </a:solidFill>
              </a:rPr>
              <a:t>T</a:t>
            </a:r>
            <a:r>
              <a:rPr lang="en-US" dirty="0" smtClean="0">
                <a:solidFill>
                  <a:srgbClr val="000000"/>
                </a:solidFill>
              </a:rPr>
              <a:t>he C compiler uses either </a:t>
            </a:r>
            <a:r>
              <a:rPr lang="en-US" dirty="0">
                <a:solidFill>
                  <a:srgbClr val="000000"/>
                </a:solidFill>
              </a:rPr>
              <a:t>the carry </a:t>
            </a:r>
            <a:r>
              <a:rPr lang="en-US" dirty="0" smtClean="0">
                <a:solidFill>
                  <a:srgbClr val="000000"/>
                </a:solidFill>
              </a:rPr>
              <a:t>or the </a:t>
            </a:r>
            <a:r>
              <a:rPr lang="en-US" dirty="0">
                <a:solidFill>
                  <a:srgbClr val="000000"/>
                </a:solidFill>
              </a:rPr>
              <a:t>overflow flag based on how this integer is declared in source code </a:t>
            </a:r>
            <a:r>
              <a:rPr lang="en-US" dirty="0" smtClean="0">
                <a:solidFill>
                  <a:srgbClr val="000000"/>
                </a:solidFill>
              </a:rPr>
              <a:t>( “</a:t>
            </a:r>
            <a:r>
              <a:rPr lang="en-US" dirty="0" err="1" smtClean="0">
                <a:solidFill>
                  <a:srgbClr val="000000"/>
                </a:solidFill>
              </a:rPr>
              <a:t>uint</a:t>
            </a:r>
            <a:r>
              <a:rPr lang="en-US" dirty="0" smtClean="0">
                <a:solidFill>
                  <a:srgbClr val="000000"/>
                </a:solidFill>
              </a:rPr>
              <a:t>” or </a:t>
            </a:r>
            <a:r>
              <a:rPr lang="en-US" dirty="0">
                <a:solidFill>
                  <a:srgbClr val="000000"/>
                </a:solidFill>
              </a:rPr>
              <a:t>“</a:t>
            </a:r>
            <a:r>
              <a:rPr lang="en-US" dirty="0" err="1">
                <a:solidFill>
                  <a:srgbClr val="000000"/>
                </a:solidFill>
              </a:rPr>
              <a:t>int</a:t>
            </a:r>
            <a:r>
              <a:rPr lang="en-US" dirty="0" smtClean="0">
                <a:solidFill>
                  <a:srgbClr val="000000"/>
                </a:solidFill>
              </a:rPr>
              <a:t>”).</a:t>
            </a:r>
            <a:endParaRPr lang="en-US" dirty="0">
              <a:solidFill>
                <a:srgbClr val="000000"/>
              </a:solidFill>
            </a:endParaRP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smtClean="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a:t>
            </a:r>
            <a:r>
              <a:rPr lang="en-US" sz="2400" i="1" dirty="0" err="1" smtClean="0">
                <a:solidFill>
                  <a:srgbClr val="C00000"/>
                </a:solidFill>
                <a:latin typeface="Consolas" panose="020B0609020204030204" pitchFamily="49" charset="0"/>
                <a:cs typeface="Consolas" panose="020B0609020204030204" pitchFamily="49" charset="0"/>
              </a:rPr>
              <a:t>int</a:t>
            </a:r>
            <a:r>
              <a:rPr lang="en-US" sz="2400" i="1" dirty="0" smtClean="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smtClean="0">
                <a:solidFill>
                  <a:srgbClr val="C00000"/>
                </a:solidFill>
                <a:latin typeface="Consolas" panose="020B0609020204030204" pitchFamily="49" charset="0"/>
                <a:cs typeface="Consolas" panose="020B0609020204030204" pitchFamily="49" charset="0"/>
              </a:rPr>
              <a:t>a</a:t>
            </a:r>
            <a:r>
              <a:rPr lang="en-US" sz="2400" dirty="0" smtClean="0">
                <a:solidFill>
                  <a:srgbClr val="C00000"/>
                </a:solidFill>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 </a:t>
            </a:r>
            <a:r>
              <a:rPr lang="en-US" sz="2400" dirty="0" smtClean="0">
                <a:solidFill>
                  <a:srgbClr val="C00000"/>
                </a:solidFill>
                <a:latin typeface="Consolas" panose="020B0609020204030204" pitchFamily="49" charset="0"/>
                <a:cs typeface="Consolas" panose="020B0609020204030204" pitchFamily="49" charset="0"/>
              </a:rPr>
              <a:t>16</a:t>
            </a:r>
            <a:endParaRPr lang="en-US" sz="2400" dirty="0">
              <a:solidFill>
                <a:srgbClr val="C00000"/>
              </a:solidFill>
              <a:latin typeface="Consolas" panose="020B0609020204030204" pitchFamily="49" charset="0"/>
              <a:cs typeface="Consolas" panose="020B0609020204030204" pitchFamily="49" charset="0"/>
            </a:endParaRP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a:t>
            </a:r>
            <a:r>
              <a:rPr lang="en-US" sz="2400" dirty="0" smtClean="0">
                <a:solidFill>
                  <a:srgbClr val="C00000"/>
                </a:solidFill>
                <a:latin typeface="Consolas" panose="020B0609020204030204" pitchFamily="49" charset="0"/>
                <a:cs typeface="Consolas" panose="020B0609020204030204" pitchFamily="49" charset="0"/>
              </a:rPr>
              <a:t>16</a:t>
            </a:r>
            <a:endParaRPr lang="en-US" sz="2400" dirty="0">
              <a:solidFill>
                <a:srgbClr val="C00000"/>
              </a:solidFill>
              <a:latin typeface="Consolas" panose="020B0609020204030204" pitchFamily="49" charset="0"/>
              <a:cs typeface="Consolas" panose="020B0609020204030204" pitchFamily="49" charset="0"/>
            </a:endParaRP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smtClean="0">
                <a:solidFill>
                  <a:srgbClr val="C00000"/>
                </a:solidFill>
                <a:latin typeface="Consolas" panose="020B0609020204030204" pitchFamily="49" charset="0"/>
                <a:cs typeface="Consolas" panose="020B0609020204030204" pitchFamily="49" charset="0"/>
              </a:rPr>
              <a:t>a</a:t>
            </a:r>
            <a:r>
              <a:rPr lang="en-US" sz="2400" dirty="0" smtClean="0">
                <a:solidFill>
                  <a:srgbClr val="C00000"/>
                </a:solidFill>
                <a:latin typeface="Consolas" panose="020B0609020204030204" pitchFamily="49" charset="0"/>
                <a:cs typeface="Consolas" panose="020B0609020204030204" pitchFamily="49" charset="0"/>
              </a:rPr>
              <a:t> + </a:t>
            </a:r>
            <a:r>
              <a:rPr lang="en-US" sz="2400" i="1" dirty="0" smtClean="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a:t>
            </a:r>
            <a:r>
              <a:rPr lang="en-US" sz="2400" i="1" dirty="0" smtClean="0">
                <a:solidFill>
                  <a:srgbClr val="C00000"/>
                </a:solidFill>
                <a:latin typeface="Consolas" panose="020B0609020204030204" pitchFamily="49" charset="0"/>
                <a:cs typeface="Consolas" panose="020B0609020204030204" pitchFamily="49" charset="0"/>
              </a:rPr>
              <a:t> = </a:t>
            </a:r>
            <a:r>
              <a:rPr lang="en-US" sz="2400" dirty="0" smtClean="0">
                <a:solidFill>
                  <a:srgbClr val="C00000"/>
                </a:solidFill>
                <a:latin typeface="Consolas" panose="020B0609020204030204" pitchFamily="49" charset="0"/>
                <a:cs typeface="Consolas" panose="020B0609020204030204" pitchFamily="49" charset="0"/>
              </a:rPr>
              <a:t>32 &gt; 2</a:t>
            </a:r>
            <a:r>
              <a:rPr lang="en-US" sz="2400" baseline="30000" dirty="0" smtClean="0">
                <a:solidFill>
                  <a:srgbClr val="C00000"/>
                </a:solidFill>
                <a:latin typeface="Consolas" panose="020B0609020204030204" pitchFamily="49" charset="0"/>
                <a:cs typeface="Consolas" panose="020B0609020204030204" pitchFamily="49" charset="0"/>
              </a:rPr>
              <a:t>5</a:t>
            </a:r>
            <a:r>
              <a:rPr lang="en-US" sz="2400" dirty="0" smtClean="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smtClean="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smtClean="0">
                <a:solidFill>
                  <a:srgbClr val="C00000"/>
                </a:solidFill>
                <a:latin typeface="Consolas" panose="020B0609020204030204" pitchFamily="49" charset="0"/>
                <a:cs typeface="Consolas" panose="020B0609020204030204" pitchFamily="49" charset="0"/>
              </a:rPr>
              <a:t>int</a:t>
            </a:r>
            <a:r>
              <a:rPr lang="en-US" sz="2400" b="0" i="1" dirty="0" smtClean="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smtClean="0">
                <a:solidFill>
                  <a:srgbClr val="C00000"/>
                </a:solidFill>
                <a:latin typeface="Consolas" panose="020B0609020204030204" pitchFamily="49" charset="0"/>
                <a:cs typeface="Consolas" panose="020B0609020204030204" pitchFamily="49" charset="0"/>
              </a:rPr>
              <a:t>a</a:t>
            </a:r>
            <a:r>
              <a:rPr lang="en-US" sz="2400" b="0" dirty="0" smtClean="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smtClean="0">
                <a:solidFill>
                  <a:srgbClr val="C00000"/>
                </a:solidFill>
                <a:latin typeface="Consolas" panose="020B0609020204030204" pitchFamily="49" charset="0"/>
                <a:cs typeface="Consolas" panose="020B0609020204030204" pitchFamily="49" charset="0"/>
              </a:rPr>
              <a:t>b </a:t>
            </a:r>
            <a:r>
              <a:rPr lang="en-US" sz="2400" b="0" dirty="0" smtClean="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smtClean="0">
                <a:solidFill>
                  <a:srgbClr val="C00000"/>
                </a:solidFill>
                <a:latin typeface="Consolas" panose="020B0609020204030204" pitchFamily="49" charset="0"/>
                <a:cs typeface="Consolas" panose="020B0609020204030204" pitchFamily="49" charset="0"/>
              </a:rPr>
              <a:t>c</a:t>
            </a:r>
            <a:r>
              <a:rPr lang="en-US" sz="2400" b="0" dirty="0" smtClean="0">
                <a:solidFill>
                  <a:srgbClr val="C00000"/>
                </a:solidFill>
                <a:latin typeface="Consolas" panose="020B0609020204030204" pitchFamily="49" charset="0"/>
                <a:cs typeface="Consolas" panose="020B0609020204030204" pitchFamily="49" charset="0"/>
              </a:rPr>
              <a:t> = </a:t>
            </a:r>
            <a:r>
              <a:rPr lang="en-US" sz="2400" b="0" i="1" dirty="0" smtClean="0">
                <a:solidFill>
                  <a:srgbClr val="C00000"/>
                </a:solidFill>
                <a:latin typeface="Consolas" panose="020B0609020204030204" pitchFamily="49" charset="0"/>
                <a:cs typeface="Consolas" panose="020B0609020204030204" pitchFamily="49" charset="0"/>
              </a:rPr>
              <a:t>a</a:t>
            </a:r>
            <a:r>
              <a:rPr lang="en-US" sz="2400" b="0" dirty="0" smtClean="0">
                <a:solidFill>
                  <a:srgbClr val="C00000"/>
                </a:solidFill>
                <a:latin typeface="Consolas" panose="020B0609020204030204" pitchFamily="49" charset="0"/>
                <a:cs typeface="Consolas" panose="020B0609020204030204" pitchFamily="49" charset="0"/>
              </a:rPr>
              <a:t> + </a:t>
            </a:r>
            <a:r>
              <a:rPr lang="en-US" sz="2400" b="0" i="1" dirty="0" smtClean="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smtClean="0">
                <a:solidFill>
                  <a:srgbClr val="C00000"/>
                </a:solidFill>
                <a:latin typeface="Consolas" panose="020B0609020204030204" pitchFamily="49" charset="0"/>
                <a:cs typeface="Consolas" panose="020B0609020204030204" pitchFamily="49" charset="0"/>
              </a:rPr>
              <a:t>  = -</a:t>
            </a:r>
            <a:r>
              <a:rPr lang="en-US" sz="2400" b="0" dirty="0" smtClean="0">
                <a:solidFill>
                  <a:srgbClr val="C00000"/>
                </a:solidFill>
                <a:latin typeface="Consolas" panose="020B0609020204030204" pitchFamily="49" charset="0"/>
                <a:cs typeface="Consolas" panose="020B0609020204030204" pitchFamily="49" charset="0"/>
              </a:rPr>
              <a:t>32 &lt; -2</a:t>
            </a:r>
            <a:r>
              <a:rPr lang="en-US" sz="2400" b="0" baseline="30000" dirty="0" smtClean="0">
                <a:solidFill>
                  <a:srgbClr val="C00000"/>
                </a:solidFill>
                <a:latin typeface="Consolas" panose="020B0609020204030204" pitchFamily="49" charset="0"/>
                <a:cs typeface="Consolas" panose="020B0609020204030204" pitchFamily="49" charset="0"/>
              </a:rPr>
              <a:t>4</a:t>
            </a:r>
            <a:endParaRPr lang="en-US" sz="2400" b="0" dirty="0" smtClean="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smtClean="0">
                <a:solidFill>
                  <a:srgbClr val="000000"/>
                </a:solidFill>
                <a:latin typeface="Consolas" panose="020B0609020204030204" pitchFamily="49" charset="0"/>
                <a:cs typeface="Consolas" panose="020B0609020204030204" pitchFamily="49" charset="0"/>
              </a:rPr>
              <a:t>Overflow flag set</a:t>
            </a:r>
            <a:endParaRPr lang="en-US" sz="2400" b="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a:t>
                      </a:r>
                      <a:r>
                        <a:rPr lang="en-US" sz="2000" dirty="0" smtClean="0"/>
                        <a:t>has </a:t>
                      </a:r>
                      <a:r>
                        <a:rPr lang="en-US" sz="2000" dirty="0"/>
                        <a:t>the same number of bits as </a:t>
                      </a:r>
                      <a:r>
                        <a:rPr lang="en-US" sz="2000" dirty="0" smtClean="0"/>
                        <a:t>operands (not discussed in class)</a:t>
                      </a:r>
                      <a:endParaRPr lang="en-US" sz="2000" dirty="0"/>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smtClean="0"/>
                        <a:t>No (not discussed in class)</a:t>
                      </a:r>
                      <a:endParaRPr lang="en-US" sz="2000" dirty="0"/>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a:t>
            </a:r>
            <a:r>
              <a:rPr kumimoji="0" lang="en-US" sz="2400" b="0" i="0" u="none" strike="noStrike" kern="1200" cap="none" spc="0" normalizeH="0" baseline="0" noProof="0" dirty="0" smtClean="0">
                <a:ln>
                  <a:noFill/>
                </a:ln>
                <a:solidFill>
                  <a:prstClr val="black"/>
                </a:solidFill>
                <a:effectLst/>
                <a:uLnTx/>
                <a:uFillTx/>
                <a:latin typeface="Gill Sans MT"/>
                <a:ea typeface="+mn-ea"/>
                <a:cs typeface="+mn-cs"/>
              </a:rPr>
              <a:t>representation simplifies </a:t>
            </a:r>
            <a:r>
              <a:rPr kumimoji="0" lang="en-US" sz="2400" b="0" i="0" u="none" strike="noStrike" kern="1200" cap="none" spc="0" normalizeH="0" baseline="0" noProof="0" dirty="0">
                <a:ln>
                  <a:noFill/>
                </a:ln>
                <a:solidFill>
                  <a:prstClr val="black"/>
                </a:solidFill>
                <a:effectLst/>
                <a:uLnTx/>
                <a:uFillTx/>
                <a:latin typeface="Gill Sans MT"/>
                <a:ea typeface="+mn-ea"/>
                <a:cs typeface="+mn-cs"/>
              </a:rPr>
              <a:t>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timing>
    <p:tnLst>
      <p:par>
        <p:cTn id="1" dur="indefinite" restart="never" nodeType="tmRoot"/>
      </p:par>
    </p:tnLst>
  </p:timing>
  <p:extLst mod="1">
    <p:ext uri="{E180D4A7-C9FB-4DFB-919C-405C955672EB}">
      <p14:showEvtLst xmlns:p14="http://schemas.microsoft.com/office/powerpoint/2010/main">
        <p14:playEvt time="9" objId="4"/>
        <p14:stopEvt time="35530" objId="4"/>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a:t>
            </a:r>
            <a:r>
              <a:rPr lang="en-US" dirty="0" smtClean="0">
                <a:solidFill>
                  <a:srgbClr val="FF0000"/>
                </a:solidFill>
              </a:rPr>
              <a:t>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extLst/>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a:ln>
                  <a:noFill/>
                </a:ln>
                <a:solidFill>
                  <a:prstClr val="white"/>
                </a:solidFill>
                <a:effectLst/>
                <a:uLnTx/>
                <a:uFillTx/>
                <a:latin typeface="Gill Sans MT"/>
                <a:ea typeface="+mn-ea"/>
                <a:cs typeface="+mn-cs"/>
              </a:rPr>
              <a:t>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extLst/>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extLst/>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smtClean="0"/>
              <a:t>Same bit patterns, different interpretation.</a:t>
            </a:r>
          </a:p>
          <a:p>
            <a:pPr lvl="1"/>
            <a:r>
              <a:rPr lang="en-US" dirty="0" smtClean="0"/>
              <a:t>Unsigned </a:t>
            </a:r>
            <a:r>
              <a:rPr lang="en-US" dirty="0"/>
              <a:t>addition: 23+6=29</a:t>
            </a:r>
          </a:p>
          <a:p>
            <a:pPr lvl="1"/>
            <a:r>
              <a:rPr lang="en-US" dirty="0"/>
              <a:t>Signed addition: -9+6=-3</a:t>
            </a:r>
          </a:p>
          <a:p>
            <a:r>
              <a:rPr lang="en-US" dirty="0" smtClean="0"/>
              <a:t>This </a:t>
            </a:r>
            <a:r>
              <a:rPr lang="en-US" dirty="0"/>
              <a:t>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mod="1">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extLst/>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extLst/>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smtClean="0"/>
              <a:t>Same bit patterns, different interpretation.</a:t>
            </a:r>
          </a:p>
          <a:p>
            <a:pPr lvl="1"/>
            <a:r>
              <a:rPr lang="en-US" dirty="0" smtClean="0"/>
              <a:t>Unsigned </a:t>
            </a:r>
            <a:r>
              <a:rPr lang="en-US" dirty="0"/>
              <a:t>addition: </a:t>
            </a:r>
            <a:r>
              <a:rPr lang="en-US" dirty="0" smtClean="0"/>
              <a:t>23-6=17</a:t>
            </a:r>
            <a:endParaRPr lang="en-US" dirty="0"/>
          </a:p>
          <a:p>
            <a:pPr lvl="1"/>
            <a:r>
              <a:rPr lang="en-US" dirty="0"/>
              <a:t>Signed addition: -9+6</a:t>
            </a:r>
            <a:r>
              <a:rPr lang="en-US" dirty="0" smtClean="0"/>
              <a:t>=-15</a:t>
            </a:r>
            <a:endParaRPr lang="en-US" dirty="0"/>
          </a:p>
          <a:p>
            <a:r>
              <a:rPr lang="en-US" dirty="0" smtClean="0"/>
              <a:t>This </a:t>
            </a:r>
            <a:r>
              <a:rPr lang="en-US" dirty="0"/>
              <a:t>example shows that the hardware </a:t>
            </a:r>
            <a:r>
              <a:rPr lang="en-US" dirty="0" err="1" smtClean="0"/>
              <a:t>subtractor</a:t>
            </a:r>
            <a:r>
              <a:rPr lang="en-US" dirty="0" smtClean="0"/>
              <a:t> </a:t>
            </a:r>
            <a:r>
              <a:rPr lang="en-US" dirty="0"/>
              <a:t>for </a:t>
            </a:r>
            <a:r>
              <a:rPr lang="en-US" dirty="0" smtClean="0"/>
              <a:t>subtracting </a:t>
            </a:r>
            <a:r>
              <a:rPr lang="en-US" dirty="0"/>
              <a:t>unsigned numbers, also works correctly for </a:t>
            </a:r>
            <a:r>
              <a:rPr lang="en-US" dirty="0" smtClean="0"/>
              <a:t>subtracting </a:t>
            </a:r>
            <a:r>
              <a:rPr lang="en-US" dirty="0"/>
              <a:t>signed numbers.</a:t>
            </a:r>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mod="1">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smtClean="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a:t>
            </a:r>
            <a:r>
              <a:rPr lang="en-US" dirty="0" smtClean="0"/>
              <a:t>has </a:t>
            </a:r>
            <a:r>
              <a:rPr lang="en-US" dirty="0"/>
              <a:t>the same number of bits as operands, </a:t>
            </a:r>
            <a:r>
              <a:rPr lang="en-US" dirty="0" smtClean="0"/>
              <a:t>the same hardware </a:t>
            </a:r>
            <a:r>
              <a:rPr lang="en-US" dirty="0"/>
              <a:t>works correctly for both signed </a:t>
            </a:r>
            <a:r>
              <a:rPr lang="en-US" dirty="0" smtClean="0"/>
              <a:t>and unsigned multiplication.</a:t>
            </a:r>
            <a:endParaRPr lang="en-US" dirty="0"/>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extLst/>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extLst/>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Autofit/>
          </a:bodyPr>
          <a:lstStyle/>
          <a:p>
            <a:r>
              <a:rPr lang="en-GB" sz="2800" dirty="0" smtClean="0"/>
              <a:t>Unsigned integer arithmetic</a:t>
            </a:r>
          </a:p>
          <a:p>
            <a:r>
              <a:rPr lang="en-GB" sz="2800" dirty="0" smtClean="0"/>
              <a:t>Signed integer arithmetic</a:t>
            </a:r>
          </a:p>
          <a:p>
            <a:pPr lvl="1"/>
            <a:r>
              <a:rPr lang="en-GB" sz="2500" dirty="0" smtClean="0"/>
              <a:t>2’s complement</a:t>
            </a:r>
          </a:p>
          <a:p>
            <a:r>
              <a:rPr lang="en-GB" sz="2800" smtClean="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36</a:t>
            </a:fld>
            <a:endParaRPr kumimoji="0" lang="en-US" dirty="0"/>
          </a:p>
        </p:txBody>
      </p:sp>
    </p:spTree>
    <p:extLst>
      <p:ext uri="{BB962C8B-B14F-4D97-AF65-F5344CB8AC3E}">
        <p14:creationId xmlns:p14="http://schemas.microsoft.com/office/powerpoint/2010/main" val="3344429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t>
            </a:r>
            <a:r>
              <a:rPr lang="en-US" dirty="0" smtClean="0"/>
              <a:t>arithmetic</a:t>
            </a:r>
            <a:endParaRPr lang="en-US" dirty="0"/>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r>
                  <a:rPr kumimoji="0" lang="en-US" sz="2400" b="0" i="0" u="none" strike="noStrike" kern="1200" cap="none" spc="0" normalizeH="0" baseline="0" noProof="0" dirty="0" smtClean="0">
                    <a:ln>
                      <a:noFill/>
                    </a:ln>
                    <a:solidFill>
                      <a:prstClr val="black"/>
                    </a:solidFill>
                    <a:effectLst/>
                    <a:uLnTx/>
                    <a:uFillTx/>
                    <a:latin typeface="Gill Sans MT"/>
                    <a:ea typeface="+mn-ea"/>
                    <a:cs typeface="+mn-cs"/>
                  </a:rPr>
                  <a:t>).</a:t>
                </a:r>
              </a:p>
              <a:p>
                <a:pPr marL="342900" lvl="0" indent="-342900" eaLnBrk="1" fontAlgn="auto" hangingPunct="1">
                  <a:spcBef>
                    <a:spcPts val="0"/>
                  </a:spcBef>
                  <a:spcAft>
                    <a:spcPts val="0"/>
                  </a:spcAft>
                  <a:buFont typeface="Arial" panose="020B0604020202020204" pitchFamily="34" charset="0"/>
                  <a:buChar char="•"/>
                </a:pPr>
                <a:endParaRPr lang="en-US" sz="2400" b="0" dirty="0" smtClean="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smtClean="0">
                    <a:solidFill>
                      <a:prstClr val="black"/>
                    </a:solidFill>
                    <a:latin typeface="Gill Sans MT"/>
                  </a:rPr>
                  <a:t>On </a:t>
                </a:r>
                <a:r>
                  <a:rPr lang="en-US" sz="2400" b="0" dirty="0">
                    <a:solidFill>
                      <a:prstClr val="black"/>
                    </a:solidFill>
                    <a:latin typeface="Gill Sans MT"/>
                  </a:rPr>
                  <a:t>ARM Cortex-M3 processors, the carry flag and the borrow flag are physically the same flag bit in the </a:t>
                </a:r>
                <a:r>
                  <a:rPr lang="en-US" sz="2400" b="0" dirty="0" smtClean="0">
                    <a:solidFill>
                      <a:prstClr val="black"/>
                    </a:solidFill>
                    <a:latin typeface="Gill Sans MT"/>
                  </a:rPr>
                  <a:t>CPSR (Current Program Status Register</a:t>
                </a:r>
                <a:r>
                  <a:rPr lang="en-US" sz="2400" b="0" dirty="0">
                    <a:solidFill>
                      <a:prstClr val="black"/>
                    </a:solidFill>
                    <a:latin typeface="Gill Sans MT"/>
                  </a:rPr>
                  <a:t>)</a:t>
                </a:r>
                <a:r>
                  <a:rPr lang="en-US" sz="2400" b="0" dirty="0" smtClean="0">
                    <a:solidFill>
                      <a:prstClr val="black"/>
                    </a:solidFill>
                    <a:latin typeface="Gill Sans MT"/>
                  </a:rPr>
                  <a:t>. </a:t>
                </a:r>
                <a:endParaRPr lang="en-US" sz="2400" b="0" dirty="0">
                  <a:solidFill>
                    <a:prstClr val="black"/>
                  </a:solidFill>
                  <a:latin typeface="Gill Sans MT"/>
                </a:endParaRPr>
              </a:p>
              <a:p>
                <a:pPr marL="800100" lvl="1" indent="-342900" eaLnBrk="1" fontAlgn="auto" hangingPunct="1">
                  <a:spcBef>
                    <a:spcPts val="0"/>
                  </a:spcBef>
                  <a:spcAft>
                    <a:spcPts val="0"/>
                  </a:spcAft>
                  <a:buFont typeface="Arial" panose="020B0604020202020204" pitchFamily="34" charset="0"/>
                  <a:buChar char="•"/>
                </a:pPr>
                <a:r>
                  <a:rPr lang="en-US" sz="2400" b="0" dirty="0" smtClean="0">
                    <a:solidFill>
                      <a:srgbClr val="FF0000"/>
                    </a:solidFill>
                    <a:latin typeface="Gill Sans MT"/>
                  </a:rPr>
                  <a:t>Carry </a:t>
                </a:r>
                <a:r>
                  <a:rPr lang="en-US" sz="2400" b="0" dirty="0">
                    <a:solidFill>
                      <a:srgbClr val="FF0000"/>
                    </a:solidFill>
                    <a:latin typeface="Gill Sans MT"/>
                  </a:rPr>
                  <a:t>=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smtClean="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smtClean="0">
                <a:solidFill>
                  <a:prstClr val="black"/>
                </a:solidFill>
                <a:latin typeface="Gill Sans MT"/>
              </a:rPr>
              <a:t>system</a:t>
            </a:r>
            <a:r>
              <a:rPr lang="en-US" sz="1800" b="0" dirty="0" smtClean="0">
                <a:solidFill>
                  <a:prstClr val="black"/>
                </a:solidFill>
                <a:latin typeface="Gill Sans MT"/>
              </a:rPr>
              <a:t>,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occurs when adding 28 and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6</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smtClean="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smtClean="0">
                    <a:ln>
                      <a:noFill/>
                    </a:ln>
                    <a:solidFill>
                      <a:srgbClr val="C00000"/>
                    </a:solidFill>
                    <a:effectLst/>
                    <a:uLnTx/>
                    <a:uFillTx/>
                    <a:latin typeface="Gill Sans MT"/>
                    <a:ea typeface="+mn-ea"/>
                    <a:cs typeface="+mn-cs"/>
                  </a:rPr>
                  <a:t>crosses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a:t>
                </a:r>
                <a:r>
                  <a:rPr kumimoji="0" lang="en-US" sz="1800" b="1" i="1" u="none" strike="noStrike" kern="1200" cap="none" spc="0" normalizeH="0" baseline="0" noProof="0" dirty="0" smtClean="0">
                    <a:ln>
                      <a:noFill/>
                    </a:ln>
                    <a:solidFill>
                      <a:srgbClr val="C00000"/>
                    </a:solidFill>
                    <a:effectLst/>
                    <a:uLnTx/>
                    <a:uFillTx/>
                    <a:latin typeface="Gill Sans MT"/>
                    <a:ea typeface="+mn-ea"/>
                    <a:cs typeface="+mn-cs"/>
                  </a:rPr>
                  <a:t>set</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 </a:t>
                </a:r>
                <a:endParaRPr kumimoji="0" lang="en-US" sz="1800" b="1" i="0" u="none" strike="noStrike" kern="1200" cap="none" spc="0" normalizeH="0" baseline="0" noProof="0" dirty="0">
                  <a:ln>
                    <a:noFill/>
                  </a:ln>
                  <a:solidFill>
                    <a:srgbClr val="C00000"/>
                  </a:solidFill>
                  <a:effectLst/>
                  <a:uLnTx/>
                  <a:uFillTx/>
                  <a:latin typeface="Gill Sans MT"/>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4"/>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Carry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smtClean="0">
                    <a:solidFill>
                      <a:prstClr val="black"/>
                    </a:solidFill>
                    <a:latin typeface="Gill Sans MT"/>
                  </a:rPr>
                  <a:t>since </a:t>
                </a:r>
                <a:r>
                  <a:rPr lang="en-US" sz="1800" b="0" dirty="0">
                    <a:solidFill>
                      <a:prstClr val="black"/>
                    </a:solidFill>
                    <a:latin typeface="Gill Sans MT"/>
                  </a:rPr>
                  <a:t>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5"/>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953000" y="2133600"/>
            <a:ext cx="3851134" cy="2316133"/>
          </a:xfrm>
          <a:prstGeom prst="rect">
            <a:avLst/>
          </a:prstGeom>
        </p:spPr>
      </p:pic>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lang="en-US" sz="1800" b="0" dirty="0" smtClean="0">
                <a:solidFill>
                  <a:prstClr val="black"/>
                </a:solidFill>
                <a:latin typeface="Gill Sans MT"/>
              </a:rPr>
              <a:t>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a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a:t>
                </a:r>
                <a:r>
                  <a:rPr lang="en-US" altLang="zh-CN" sz="1800" i="1" dirty="0" smtClean="0">
                    <a:solidFill>
                      <a:srgbClr val="C00000"/>
                    </a:solidFill>
                    <a:latin typeface="Gill Sans MT"/>
                  </a:rPr>
                  <a:t>subtraction</a:t>
                </a:r>
                <a:r>
                  <a:rPr kumimoji="0" lang="en-US" sz="1800" b="1" i="1" u="none" strike="noStrike" kern="1200" cap="none" spc="0" normalizeH="0" baseline="0" noProof="0" dirty="0" smtClean="0">
                    <a:ln>
                      <a:noFill/>
                    </a:ln>
                    <a:solidFill>
                      <a:srgbClr val="C00000"/>
                    </a:solidFill>
                    <a:effectLst/>
                    <a:uLnTx/>
                    <a:uFillTx/>
                    <a:latin typeface="Gill Sans MT"/>
                    <a:ea typeface="+mn-ea"/>
                    <a:cs typeface="+mn-cs"/>
                  </a:rPr>
                  <a:t>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a:t>
                </a:r>
                <a:r>
                  <a:rPr kumimoji="0" lang="en-US" sz="1800" b="1" i="1" u="none" strike="noStrike" kern="1200" cap="none" spc="0" normalizeH="0" baseline="0" noProof="0" dirty="0" smtClean="0">
                    <a:ln>
                      <a:noFill/>
                    </a:ln>
                    <a:solidFill>
                      <a:srgbClr val="C00000"/>
                    </a:solidFill>
                    <a:effectLst/>
                    <a:uLnTx/>
                    <a:uFillTx/>
                    <a:latin typeface="Gill Sans MT"/>
                    <a:ea typeface="+mn-ea"/>
                    <a:cs typeface="+mn-cs"/>
                  </a:rPr>
                  <a:t>borrow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flag is </a:t>
                </a:r>
                <a:r>
                  <a:rPr kumimoji="0" lang="en-US" sz="1800" b="1" i="1" u="none" strike="noStrike" kern="1200" cap="none" spc="0" normalizeH="0" baseline="0" noProof="0" dirty="0" smtClean="0">
                    <a:ln>
                      <a:noFill/>
                    </a:ln>
                    <a:solidFill>
                      <a:srgbClr val="C00000"/>
                    </a:solidFill>
                    <a:effectLst/>
                    <a:uLnTx/>
                    <a:uFillTx/>
                    <a:latin typeface="Gill Sans MT"/>
                    <a:ea typeface="+mn-ea"/>
                    <a:cs typeface="+mn-cs"/>
                  </a:rPr>
                  <a:t>set</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 </a:t>
                </a:r>
                <a:endParaRPr kumimoji="0" lang="en-US" sz="1800" b="1" i="0" u="none" strike="noStrike" kern="1200" cap="none" spc="0" normalizeH="0" baseline="0" noProof="0" dirty="0">
                  <a:ln>
                    <a:noFill/>
                  </a:ln>
                  <a:solidFill>
                    <a:srgbClr val="C00000"/>
                  </a:solidFill>
                  <a:effectLst/>
                  <a:uLnTx/>
                  <a:uFillTx/>
                  <a:latin typeface="Gill Sans MT"/>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4"/>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smtClean="0">
                    <a:solidFill>
                      <a:prstClr val="black"/>
                    </a:solidFill>
                    <a:latin typeface="Gill Sans MT"/>
                  </a:rPr>
                  <a:t>Carry </a:t>
                </a:r>
                <a:r>
                  <a:rPr lang="en-US" sz="1800" b="0" dirty="0">
                    <a:solidFill>
                      <a:prstClr val="black"/>
                    </a:solidFill>
                    <a:latin typeface="Gill Sans MT"/>
                  </a:rPr>
                  <a:t>flag = </a:t>
                </a:r>
                <a:r>
                  <a:rPr lang="en-US" sz="1800" b="0" dirty="0" smtClean="0">
                    <a:solidFill>
                      <a:prstClr val="black"/>
                    </a:solidFill>
                    <a:latin typeface="Gill Sans MT"/>
                  </a:rPr>
                  <a:t>0 (Borrow flag = 1), since true </a:t>
                </a:r>
                <a:r>
                  <a:rPr lang="en-US" sz="1800" b="0" dirty="0">
                    <a:solidFill>
                      <a:prstClr val="black"/>
                    </a:solidFill>
                    <a:latin typeface="Gill Sans MT"/>
                  </a:rPr>
                  <a:t>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5"/>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141096" r="-175114" b="-215068"/>
                          </a:stretch>
                        </a:blipFill>
                      </a:tcPr>
                    </a:tc>
                    <a:tc>
                      <a:txBody>
                        <a:bodyPr/>
                        <a:lstStyle/>
                        <a:p>
                          <a:endParaRPr lang="en-US"/>
                        </a:p>
                      </a:txBody>
                      <a:tcPr marL="68580" marR="68580" marT="0" marB="0" anchor="ctr">
                        <a:blipFill>
                          <a:blip r:embed="rId4"/>
                          <a:stretch>
                            <a:fillRect l="-159294" t="-141096" r="-80471" b="-215068"/>
                          </a:stretch>
                        </a:blipFill>
                      </a:tcPr>
                    </a:tc>
                    <a:tc>
                      <a:txBody>
                        <a:bodyPr/>
                        <a:lstStyle/>
                        <a:p>
                          <a:endParaRPr lang="en-US"/>
                        </a:p>
                      </a:txBody>
                      <a:tcPr marL="68580" marR="68580" marT="0" marB="0" anchor="ctr">
                        <a:blipFill>
                          <a:blip r:embed="rId4"/>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391111" r="-175114" b="-248889"/>
                          </a:stretch>
                        </a:blipFill>
                      </a:tcPr>
                    </a:tc>
                    <a:tc>
                      <a:txBody>
                        <a:bodyPr/>
                        <a:lstStyle/>
                        <a:p>
                          <a:endParaRPr lang="en-US"/>
                        </a:p>
                      </a:txBody>
                      <a:tcPr marL="68580" marR="68580" marT="0" marB="0" anchor="ctr">
                        <a:blipFill>
                          <a:blip r:embed="rId4"/>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245556" r="-175114" b="-24444"/>
                          </a:stretch>
                        </a:blipFill>
                      </a:tcPr>
                    </a:tc>
                    <a:tc>
                      <a:txBody>
                        <a:bodyPr/>
                        <a:lstStyle/>
                        <a:p>
                          <a:endParaRPr lang="en-US"/>
                        </a:p>
                      </a:txBody>
                      <a:tcPr marL="68580" marR="68580" marT="0" marB="0" anchor="ctr">
                        <a:blipFill>
                          <a:blip r:embed="rId4"/>
                          <a:stretch>
                            <a:fillRect l="-159294" t="-245556" r="-80471" b="-24444"/>
                          </a:stretch>
                        </a:blipFill>
                      </a:tcPr>
                    </a:tc>
                    <a:tc>
                      <a:txBody>
                        <a:bodyPr/>
                        <a:lstStyle/>
                        <a:p>
                          <a:endParaRPr lang="en-US"/>
                        </a:p>
                      </a:txBody>
                      <a:tcPr marL="68580" marR="68580" marT="0" marB="0" anchor="ctr">
                        <a:blipFill>
                          <a:blip r:embed="rId4"/>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5700</TotalTime>
  <Words>3377</Words>
  <Application>Microsoft Office PowerPoint</Application>
  <PresentationFormat>On-screen Show (4:3)</PresentationFormat>
  <Paragraphs>1131</Paragraphs>
  <Slides>36</Slides>
  <Notes>17</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36</vt:i4>
      </vt:variant>
    </vt:vector>
  </HeadingPairs>
  <TitlesOfParts>
    <vt:vector size="55" baseType="lpstr">
      <vt:lpstr>宋体</vt:lpstr>
      <vt:lpstr>宋体</vt:lpstr>
      <vt:lpstr>华文新魏</vt: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Comparison: different signed reps</vt:lpstr>
      <vt:lpstr>Comparison: unsigned vs. signed</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Gu, Zonghua</cp:lastModifiedBy>
  <cp:revision>508</cp:revision>
  <dcterms:created xsi:type="dcterms:W3CDTF">1999-01-04T11:50:11Z</dcterms:created>
  <dcterms:modified xsi:type="dcterms:W3CDTF">2018-03-20T20:49:36Z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