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43"/>
  </p:notesMasterIdLst>
  <p:sldIdLst>
    <p:sldId id="371" r:id="rId3"/>
    <p:sldId id="361" r:id="rId4"/>
    <p:sldId id="370" r:id="rId5"/>
    <p:sldId id="362" r:id="rId6"/>
    <p:sldId id="363" r:id="rId7"/>
    <p:sldId id="365" r:id="rId8"/>
    <p:sldId id="369" r:id="rId9"/>
    <p:sldId id="301" r:id="rId10"/>
    <p:sldId id="257" r:id="rId11"/>
    <p:sldId id="262" r:id="rId12"/>
    <p:sldId id="359" r:id="rId13"/>
    <p:sldId id="350" r:id="rId14"/>
    <p:sldId id="263" r:id="rId15"/>
    <p:sldId id="302" r:id="rId16"/>
    <p:sldId id="332" r:id="rId17"/>
    <p:sldId id="351" r:id="rId18"/>
    <p:sldId id="331" r:id="rId19"/>
    <p:sldId id="334" r:id="rId20"/>
    <p:sldId id="336" r:id="rId21"/>
    <p:sldId id="337" r:id="rId22"/>
    <p:sldId id="338" r:id="rId23"/>
    <p:sldId id="339" r:id="rId24"/>
    <p:sldId id="335" r:id="rId25"/>
    <p:sldId id="353" r:id="rId26"/>
    <p:sldId id="268" r:id="rId27"/>
    <p:sldId id="340" r:id="rId28"/>
    <p:sldId id="341" r:id="rId29"/>
    <p:sldId id="360" r:id="rId30"/>
    <p:sldId id="342" r:id="rId31"/>
    <p:sldId id="355" r:id="rId32"/>
    <p:sldId id="357" r:id="rId33"/>
    <p:sldId id="358" r:id="rId34"/>
    <p:sldId id="303" r:id="rId35"/>
    <p:sldId id="310" r:id="rId36"/>
    <p:sldId id="289" r:id="rId37"/>
    <p:sldId id="312" r:id="rId38"/>
    <p:sldId id="309" r:id="rId39"/>
    <p:sldId id="304" r:id="rId40"/>
    <p:sldId id="265" r:id="rId41"/>
    <p:sldId id="269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008000"/>
    <a:srgbClr val="B2B2B2"/>
    <a:srgbClr val="EAEAEA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1880" y="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FA21340-DBF0-4FAC-9DE2-FD6DB24B56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ransistor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n.wikipedia.org/wiki/Exponential_growth" TargetMode="External"/><Relationship Id="rId4" Type="http://schemas.openxmlformats.org/officeDocument/2006/relationships/hyperlink" Target="http://en.wikipedia.org/wiki/Integrated_circuit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8F5042-9C52-0449-B2EC-628456EB9E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01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9780AE-B8A3-4060-B262-D0231A80FABB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1200" kern="0" dirty="0" smtClean="0">
                <a:ea typeface="+mn-ea"/>
              </a:rPr>
              <a:t>OS perceives each core as a separate processor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200" kern="0" dirty="0" smtClean="0">
                <a:ea typeface="+mn-ea"/>
              </a:rPr>
              <a:t>OS scheduler maps threads/processes </a:t>
            </a:r>
            <a:br>
              <a:rPr lang="en-US" altLang="zh-CN" sz="1200" kern="0" dirty="0" smtClean="0">
                <a:ea typeface="+mn-ea"/>
              </a:rPr>
            </a:br>
            <a:r>
              <a:rPr lang="en-US" altLang="zh-CN" sz="1200" kern="0" dirty="0" smtClean="0">
                <a:ea typeface="+mn-ea"/>
              </a:rPr>
              <a:t>to different cores</a:t>
            </a:r>
          </a:p>
          <a:p>
            <a:pPr eaLnBrk="1" hangingPunct="1">
              <a:lnSpc>
                <a:spcPct val="90000"/>
              </a:lnSpc>
            </a:pPr>
            <a:endParaRPr lang="en-US" altLang="zh-CN" sz="1200" kern="0" dirty="0" smtClean="0">
              <a:ea typeface="+mn-ea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1100" kern="0" dirty="0" smtClean="0">
              <a:ea typeface="+mn-ea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1100" kern="0" dirty="0" smtClean="0">
              <a:ea typeface="+mn-ea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1100" kern="0" dirty="0" smtClean="0">
              <a:ea typeface="+mn-ea"/>
            </a:endParaRPr>
          </a:p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C04076-DBED-4CFA-A308-874C54D6F626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3D0113-6895-4946-91A1-2B0B1E16F76D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5BAE82-7F67-4833-86E3-C67BAF067059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ECF74F-7A06-4C95-924D-9E31385FE2E3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DA8946-FC63-40E5-8BEE-E8B11C70C70C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D43BC-D9BE-40F1-898D-A727DDB7EC25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1FDC29-6B29-4AF3-B31C-660FD1FBE8DB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FF699E-2F63-41A1-B5DE-163B02463214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B7C7D7-B475-4AF8-BFF9-440D241C73ED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94DF34-5374-4CF7-9BB8-FE3C54CE07D8}" type="slidenum">
              <a:rPr lang="it-IT" altLang="zh-CN" smtClean="0"/>
              <a:pPr/>
              <a:t>2</a:t>
            </a:fld>
            <a:endParaRPr lang="it-IT" altLang="zh-CN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it-IT" altLang="zh-CN" smtClean="0"/>
              <a:t>the number of </a:t>
            </a:r>
            <a:r>
              <a:rPr lang="it-IT" altLang="zh-CN" smtClean="0">
                <a:hlinkClick r:id="rId3" tooltip="Transistors"/>
              </a:rPr>
              <a:t>transistors</a:t>
            </a:r>
            <a:r>
              <a:rPr lang="it-IT" altLang="zh-CN" smtClean="0"/>
              <a:t> that can be inexpensively placed on an </a:t>
            </a:r>
            <a:r>
              <a:rPr lang="it-IT" altLang="zh-CN" smtClean="0">
                <a:hlinkClick r:id="rId4" tooltip="Integrated circuit"/>
              </a:rPr>
              <a:t>integrated circuit</a:t>
            </a:r>
            <a:r>
              <a:rPr lang="it-IT" altLang="zh-CN" smtClean="0"/>
              <a:t> is increasing </a:t>
            </a:r>
            <a:r>
              <a:rPr lang="it-IT" altLang="zh-CN" smtClean="0">
                <a:hlinkClick r:id="rId5" tooltip="Exponential growth"/>
              </a:rPr>
              <a:t>exponentially</a:t>
            </a:r>
            <a:r>
              <a:rPr lang="it-IT" altLang="zh-CN" smtClean="0"/>
              <a:t>, doubling approximately every two years </a:t>
            </a:r>
          </a:p>
          <a:p>
            <a:pPr eaLnBrk="1" hangingPunct="1"/>
            <a:endParaRPr lang="it-IT" altLang="zh-CN" smtClean="0"/>
          </a:p>
          <a:p>
            <a:pPr eaLnBrk="1" hangingPunct="1"/>
            <a:r>
              <a:rPr lang="it-IT" altLang="zh-CN" smtClean="0"/>
              <a:t>Patterson &amp; Hennessy: number of cores will double every 18 months, while power, clock frequency and costs will remain constant</a:t>
            </a:r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1412432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983374-663C-4CB5-A575-66079A2A28BE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FC238A-E81C-4EA0-9901-43DAEF266DCF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CB52C9-2002-4F0A-BAB9-852F7BF6E2CC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71FE6B-456F-40F8-8C4A-AF0DB7CCE2B0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09454B-D615-4F4A-A5D1-1CD279D11734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7D4784-4652-4A80-A5D6-A9019F664F6A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59EFFA-4068-4019-B45A-E5E06CA7F946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0E8BDA-4B44-438E-BA7C-B611FF771D77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357ECB-3B00-4A2D-839D-277E4F0EF9B2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4049C4-F037-4A86-BE4D-BDDA0BEB30C5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62BDBA-83D6-49D5-855D-7258618F5A46}" type="slidenum">
              <a:rPr lang="it-IT" altLang="zh-CN" smtClean="0"/>
              <a:pPr/>
              <a:t>4</a:t>
            </a:fld>
            <a:endParaRPr lang="it-IT" altLang="zh-CN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4497698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27CEB-2D80-4942-B641-16FCF845EC1C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61600-BE0F-4227-96F7-352C653DF107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28B82F-D703-418B-8465-A146FD001569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3CF270-7FE6-48D4-B581-95EEE0DF461A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F88A12-E7B9-43D5-8C31-47D27C499990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A34B67-8F47-4272-B379-6C92F27C29B3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04EC90-868C-4735-B795-BBCB688E01E6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BD8866-406E-4056-A467-1ADA03BBB268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D5918-2588-44FA-B624-E01C036B3776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7878A2-F091-4999-B58A-A744524B3A79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A8B703-FE38-46FD-9308-3A8DB17F8FD4}" type="slidenum">
              <a:rPr lang="it-IT" altLang="zh-CN" smtClean="0"/>
              <a:pPr/>
              <a:t>5</a:t>
            </a:fld>
            <a:endParaRPr lang="it-IT" altLang="zh-CN" smtClean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545446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D92469-0D26-46B1-9C75-C5EAA3BAF514}" type="slidenum">
              <a:rPr lang="en-US" altLang="zh-CN" smtClean="0"/>
              <a:pPr/>
              <a:t>6</a:t>
            </a:fld>
            <a:endParaRPr lang="en-US" altLang="zh-CN" smtClean="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noFill/>
          <a:ln/>
        </p:spPr>
        <p:txBody>
          <a:bodyPr/>
          <a:lstStyle/>
          <a:p>
            <a:pPr eaLnBrk="1" hangingPunct="1"/>
            <a:r>
              <a:rPr lang="en-US" altLang="zh-CN" sz="2400" smtClean="0"/>
              <a:t>Two or more processor cores on the same chip</a:t>
            </a:r>
          </a:p>
          <a:p>
            <a:pPr lvl="1" eaLnBrk="1" hangingPunct="1"/>
            <a:r>
              <a:rPr lang="en-US" altLang="zh-CN" sz="2000" smtClean="0"/>
              <a:t>Intel Core Duo processor</a:t>
            </a:r>
          </a:p>
          <a:p>
            <a:pPr eaLnBrk="1" hangingPunct="1"/>
            <a:r>
              <a:rPr lang="en-US" altLang="zh-CN" sz="2400" smtClean="0"/>
              <a:t>Semiconductor trends</a:t>
            </a:r>
          </a:p>
          <a:p>
            <a:pPr lvl="1" eaLnBrk="1" hangingPunct="1"/>
            <a:r>
              <a:rPr lang="en-US" altLang="zh-CN" sz="2000" smtClean="0"/>
              <a:t>More transistors available per die </a:t>
            </a:r>
          </a:p>
          <a:p>
            <a:pPr lvl="1" eaLnBrk="1" hangingPunct="1"/>
            <a:r>
              <a:rPr lang="en-US" altLang="zh-CN" sz="2000" smtClean="0"/>
              <a:t>Clock scaling reaching limits due to power constraints. An empirical study suggests that a 1% clock increase results in a 3% power increase. </a:t>
            </a:r>
          </a:p>
          <a:p>
            <a:pPr lvl="2" eaLnBrk="1" hangingPunct="1"/>
            <a:r>
              <a:rPr lang="en-US" altLang="zh-CN" sz="1800" smtClean="0"/>
              <a:t>Moore’s Law has hit a wall due to power constraints</a:t>
            </a:r>
          </a:p>
          <a:p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7099572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E23E87-2195-4958-95B4-58A0C8BF8460}" type="slidenum">
              <a:rPr lang="it-IT" altLang="zh-CN" smtClean="0"/>
              <a:pPr/>
              <a:t>7</a:t>
            </a:fld>
            <a:endParaRPr lang="it-IT" altLang="zh-CN" smtClean="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3825768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03AED3-4F07-4110-B769-4A613DCD147A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119006-C301-4DB3-B340-006D590A43A3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680721-A7B5-4CCA-842F-1C420D3825AE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1200" dirty="0" smtClean="0">
                <a:ea typeface="+mn-ea"/>
              </a:rPr>
              <a:t>OS perceives each core as a separate processor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1200" dirty="0" smtClean="0">
                <a:ea typeface="+mn-ea"/>
              </a:rPr>
              <a:t>OS scheduler maps threads/processes </a:t>
            </a:r>
            <a:br>
              <a:rPr lang="en-US" altLang="zh-CN" sz="1200" dirty="0" smtClean="0">
                <a:ea typeface="+mn-ea"/>
              </a:rPr>
            </a:br>
            <a:r>
              <a:rPr lang="en-US" altLang="zh-CN" sz="1200" dirty="0" smtClean="0">
                <a:ea typeface="+mn-ea"/>
              </a:rPr>
              <a:t>to different cores</a:t>
            </a:r>
          </a:p>
          <a:p>
            <a:pPr eaLnBrk="1" hangingPunct="1">
              <a:lnSpc>
                <a:spcPct val="90000"/>
              </a:lnSpc>
            </a:pPr>
            <a:endParaRPr lang="en-US" altLang="zh-CN" sz="1200" dirty="0" smtClean="0">
              <a:ea typeface="+mn-ea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1100" dirty="0" smtClean="0">
              <a:ea typeface="+mn-ea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1100" dirty="0" smtClean="0">
              <a:ea typeface="+mn-ea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1100" dirty="0" smtClean="0">
              <a:ea typeface="+mn-ea"/>
            </a:endParaRPr>
          </a:p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8B59A-4620-4A5F-B4D4-D69E4C2F80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3E136-5671-4AA7-9BB5-F44999DD91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02324-2D41-452E-A7C6-89502392E8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3366FF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56352"/>
            <a:ext cx="2133600" cy="365125"/>
          </a:xfrm>
        </p:spPr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4482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56352"/>
            <a:ext cx="2133600" cy="365125"/>
          </a:xfrm>
        </p:spPr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9633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56352"/>
            <a:ext cx="2133600" cy="365125"/>
          </a:xfrm>
        </p:spPr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3536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56352"/>
            <a:ext cx="2133600" cy="365125"/>
          </a:xfrm>
        </p:spPr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647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7467F-52E7-45D4-9ACE-CAC7A31D58C8}" type="datetime1">
              <a:rPr lang="en-US" smtClean="0"/>
              <a:t>4/12/2018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356352"/>
            <a:ext cx="2133600" cy="365125"/>
          </a:xfrm>
        </p:spPr>
        <p:txBody>
          <a:bodyPr/>
          <a:lstStyle/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1778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C9B42-DC4F-4955-8A6B-AF74C68745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C1126-23CC-4559-B546-BAC515D1D4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B2DEA-3332-4DF6-A348-197FA3F2EA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CDADD9-0D46-47CA-920C-89B128D434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5A6F0-F7F6-4A9C-8DDB-0901B41F09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6B167-671D-4E4A-9477-929F3CC6BF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76587-E52D-4E7F-9C09-8E517355C7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6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C63E4C-4642-794D-A2FD-70F6B81535F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28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3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8.png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png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z="3000" dirty="0" smtClean="0"/>
              <a:t>L11  </a:t>
            </a:r>
            <a:r>
              <a:rPr lang="en-US" altLang="zh-CN" sz="3000" dirty="0" smtClean="0"/>
              <a:t>Multi-core</a:t>
            </a:r>
            <a:endParaRPr lang="en-US" sz="3000" i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r>
              <a:rPr lang="en-US" altLang="zh-CN" dirty="0"/>
              <a:t>Zonghua Gu, </a:t>
            </a:r>
            <a:r>
              <a:rPr lang="en-US" altLang="zh-CN" dirty="0" smtClean="0"/>
              <a:t>2018</a:t>
            </a:r>
            <a:endParaRPr lang="en-US" altLang="zh-C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E4C-4642-794D-A2FD-70F6B81535F5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Date Placeholder 3"/>
          <p:cNvSpPr txBox="1">
            <a:spLocks/>
          </p:cNvSpPr>
          <p:nvPr/>
        </p:nvSpPr>
        <p:spPr>
          <a:xfrm>
            <a:off x="571500" y="5624515"/>
            <a:ext cx="16002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6FCE6CE-22EA-C947-BA59-D740F91D2B06}" type="datetime1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l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4/12/2018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486150" y="562451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314700" y="5761435"/>
            <a:ext cx="2640466" cy="207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Acknowledgement: some slides taken from UC Berkeley CS61C</a:t>
            </a:r>
          </a:p>
        </p:txBody>
      </p:sp>
    </p:spTree>
    <p:extLst>
      <p:ext uri="{BB962C8B-B14F-4D97-AF65-F5344CB8AC3E}">
        <p14:creationId xmlns:p14="http://schemas.microsoft.com/office/powerpoint/2010/main" val="4039289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254506-BD73-43F9-946C-85DAE4F47293}" type="slidenum">
              <a:rPr lang="en-US" altLang="zh-CN">
                <a:ea typeface="宋体" pitchFamily="2" charset="-122"/>
              </a:rPr>
              <a:pPr/>
              <a:t>10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Threads on different cores run in parallel</a:t>
            </a: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1066800" y="2362200"/>
            <a:ext cx="7212013" cy="3395663"/>
          </a:xfrm>
          <a:prstGeom prst="rect">
            <a:avLst/>
          </a:prstGeom>
          <a:solidFill>
            <a:srgbClr val="EAEAEA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269" name="Line 6"/>
          <p:cNvSpPr>
            <a:spLocks noChangeShapeType="1"/>
          </p:cNvSpPr>
          <p:nvPr/>
        </p:nvSpPr>
        <p:spPr bwMode="auto">
          <a:xfrm>
            <a:off x="4673600" y="2362200"/>
            <a:ext cx="0" cy="3389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0" name="Line 7"/>
          <p:cNvSpPr>
            <a:spLocks noChangeShapeType="1"/>
          </p:cNvSpPr>
          <p:nvPr/>
        </p:nvSpPr>
        <p:spPr bwMode="auto">
          <a:xfrm flipH="1">
            <a:off x="2819400" y="2362200"/>
            <a:ext cx="12700" cy="339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1" name="Line 8"/>
          <p:cNvSpPr>
            <a:spLocks noChangeShapeType="1"/>
          </p:cNvSpPr>
          <p:nvPr/>
        </p:nvSpPr>
        <p:spPr bwMode="auto">
          <a:xfrm>
            <a:off x="6477000" y="2362200"/>
            <a:ext cx="0" cy="3389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2" name="Text Box 10"/>
          <p:cNvSpPr txBox="1">
            <a:spLocks noChangeArrowheads="1"/>
          </p:cNvSpPr>
          <p:nvPr/>
        </p:nvSpPr>
        <p:spPr bwMode="auto">
          <a:xfrm>
            <a:off x="1143000" y="3200400"/>
            <a:ext cx="328613" cy="1739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core</a:t>
            </a: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1</a:t>
            </a:r>
          </a:p>
        </p:txBody>
      </p:sp>
      <p:sp>
        <p:nvSpPr>
          <p:cNvPr id="11273" name="Text Box 11"/>
          <p:cNvSpPr txBox="1">
            <a:spLocks noChangeArrowheads="1"/>
          </p:cNvSpPr>
          <p:nvPr/>
        </p:nvSpPr>
        <p:spPr bwMode="auto">
          <a:xfrm>
            <a:off x="2971800" y="3200400"/>
            <a:ext cx="328613" cy="1739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core</a:t>
            </a: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2</a:t>
            </a:r>
          </a:p>
        </p:txBody>
      </p:sp>
      <p:sp>
        <p:nvSpPr>
          <p:cNvPr id="11274" name="Text Box 12"/>
          <p:cNvSpPr txBox="1">
            <a:spLocks noChangeArrowheads="1"/>
          </p:cNvSpPr>
          <p:nvPr/>
        </p:nvSpPr>
        <p:spPr bwMode="auto">
          <a:xfrm>
            <a:off x="4800600" y="3200400"/>
            <a:ext cx="328613" cy="1739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core</a:t>
            </a: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3</a:t>
            </a:r>
          </a:p>
        </p:txBody>
      </p:sp>
      <p:sp>
        <p:nvSpPr>
          <p:cNvPr id="11275" name="Text Box 13"/>
          <p:cNvSpPr txBox="1">
            <a:spLocks noChangeArrowheads="1"/>
          </p:cNvSpPr>
          <p:nvPr/>
        </p:nvSpPr>
        <p:spPr bwMode="auto">
          <a:xfrm>
            <a:off x="6629400" y="3200400"/>
            <a:ext cx="328613" cy="1739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core</a:t>
            </a: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4</a:t>
            </a:r>
          </a:p>
        </p:txBody>
      </p:sp>
      <p:sp>
        <p:nvSpPr>
          <p:cNvPr id="11276" name="Line 14"/>
          <p:cNvSpPr>
            <a:spLocks noChangeShapeType="1"/>
          </p:cNvSpPr>
          <p:nvPr/>
        </p:nvSpPr>
        <p:spPr bwMode="auto">
          <a:xfrm>
            <a:off x="1981200" y="18288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7" name="Line 15"/>
          <p:cNvSpPr>
            <a:spLocks noChangeShapeType="1"/>
          </p:cNvSpPr>
          <p:nvPr/>
        </p:nvSpPr>
        <p:spPr bwMode="auto">
          <a:xfrm>
            <a:off x="3810000" y="18288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8" name="Line 16"/>
          <p:cNvSpPr>
            <a:spLocks noChangeShapeType="1"/>
          </p:cNvSpPr>
          <p:nvPr/>
        </p:nvSpPr>
        <p:spPr bwMode="auto">
          <a:xfrm>
            <a:off x="5638800" y="18288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9" name="Line 17"/>
          <p:cNvSpPr>
            <a:spLocks noChangeShapeType="1"/>
          </p:cNvSpPr>
          <p:nvPr/>
        </p:nvSpPr>
        <p:spPr bwMode="auto">
          <a:xfrm>
            <a:off x="7467600" y="18288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80" name="Text Box 18"/>
          <p:cNvSpPr txBox="1">
            <a:spLocks noChangeArrowheads="1"/>
          </p:cNvSpPr>
          <p:nvPr/>
        </p:nvSpPr>
        <p:spPr bwMode="auto">
          <a:xfrm>
            <a:off x="1447800" y="1524000"/>
            <a:ext cx="1022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thread 1</a:t>
            </a:r>
          </a:p>
        </p:txBody>
      </p:sp>
      <p:sp>
        <p:nvSpPr>
          <p:cNvPr id="11281" name="Text Box 19"/>
          <p:cNvSpPr txBox="1">
            <a:spLocks noChangeArrowheads="1"/>
          </p:cNvSpPr>
          <p:nvPr/>
        </p:nvSpPr>
        <p:spPr bwMode="auto">
          <a:xfrm>
            <a:off x="3276600" y="1524000"/>
            <a:ext cx="1022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thread 2</a:t>
            </a:r>
          </a:p>
        </p:txBody>
      </p:sp>
      <p:sp>
        <p:nvSpPr>
          <p:cNvPr id="11282" name="Text Box 20"/>
          <p:cNvSpPr txBox="1">
            <a:spLocks noChangeArrowheads="1"/>
          </p:cNvSpPr>
          <p:nvPr/>
        </p:nvSpPr>
        <p:spPr bwMode="auto">
          <a:xfrm>
            <a:off x="5105400" y="1524000"/>
            <a:ext cx="1022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thread 3</a:t>
            </a:r>
          </a:p>
        </p:txBody>
      </p:sp>
      <p:sp>
        <p:nvSpPr>
          <p:cNvPr id="11283" name="Text Box 21"/>
          <p:cNvSpPr txBox="1">
            <a:spLocks noChangeArrowheads="1"/>
          </p:cNvSpPr>
          <p:nvPr/>
        </p:nvSpPr>
        <p:spPr bwMode="auto">
          <a:xfrm>
            <a:off x="6934200" y="1524000"/>
            <a:ext cx="1022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thread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F3479E-3B60-4F74-B481-43CFCBC75A8A}" type="slidenum">
              <a:rPr lang="en-US" altLang="zh-CN">
                <a:ea typeface="宋体" pitchFamily="2" charset="-122"/>
              </a:rPr>
              <a:pPr/>
              <a:t>11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宋体" pitchFamily="2" charset="-122"/>
              </a:rPr>
              <a:t>On each core, threads are scheduled by OS with time-slicing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1066800" y="2362200"/>
            <a:ext cx="7212013" cy="3395663"/>
          </a:xfrm>
          <a:prstGeom prst="rect">
            <a:avLst/>
          </a:prstGeom>
          <a:solidFill>
            <a:srgbClr val="EAEAEA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293" name="Line 4"/>
          <p:cNvSpPr>
            <a:spLocks noChangeShapeType="1"/>
          </p:cNvSpPr>
          <p:nvPr/>
        </p:nvSpPr>
        <p:spPr bwMode="auto">
          <a:xfrm>
            <a:off x="4673600" y="2362200"/>
            <a:ext cx="0" cy="3389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4" name="Line 5"/>
          <p:cNvSpPr>
            <a:spLocks noChangeShapeType="1"/>
          </p:cNvSpPr>
          <p:nvPr/>
        </p:nvSpPr>
        <p:spPr bwMode="auto">
          <a:xfrm flipH="1">
            <a:off x="2819400" y="2362200"/>
            <a:ext cx="12700" cy="339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5" name="Line 6"/>
          <p:cNvSpPr>
            <a:spLocks noChangeShapeType="1"/>
          </p:cNvSpPr>
          <p:nvPr/>
        </p:nvSpPr>
        <p:spPr bwMode="auto">
          <a:xfrm>
            <a:off x="6477000" y="2362200"/>
            <a:ext cx="0" cy="3389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1143000" y="3200400"/>
            <a:ext cx="328613" cy="1739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core</a:t>
            </a: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1</a:t>
            </a:r>
          </a:p>
        </p:txBody>
      </p:sp>
      <p:sp>
        <p:nvSpPr>
          <p:cNvPr id="12297" name="Text Box 8"/>
          <p:cNvSpPr txBox="1">
            <a:spLocks noChangeArrowheads="1"/>
          </p:cNvSpPr>
          <p:nvPr/>
        </p:nvSpPr>
        <p:spPr bwMode="auto">
          <a:xfrm>
            <a:off x="2971800" y="3200400"/>
            <a:ext cx="328613" cy="1739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core</a:t>
            </a: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2</a:t>
            </a:r>
          </a:p>
        </p:txBody>
      </p:sp>
      <p:sp>
        <p:nvSpPr>
          <p:cNvPr id="12298" name="Text Box 9"/>
          <p:cNvSpPr txBox="1">
            <a:spLocks noChangeArrowheads="1"/>
          </p:cNvSpPr>
          <p:nvPr/>
        </p:nvSpPr>
        <p:spPr bwMode="auto">
          <a:xfrm>
            <a:off x="4800600" y="3200400"/>
            <a:ext cx="328613" cy="1739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core</a:t>
            </a: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3</a:t>
            </a:r>
          </a:p>
        </p:txBody>
      </p:sp>
      <p:sp>
        <p:nvSpPr>
          <p:cNvPr id="12299" name="Text Box 10"/>
          <p:cNvSpPr txBox="1">
            <a:spLocks noChangeArrowheads="1"/>
          </p:cNvSpPr>
          <p:nvPr/>
        </p:nvSpPr>
        <p:spPr bwMode="auto">
          <a:xfrm>
            <a:off x="6629400" y="3200400"/>
            <a:ext cx="328613" cy="1739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core</a:t>
            </a: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4</a:t>
            </a:r>
          </a:p>
        </p:txBody>
      </p:sp>
      <p:sp>
        <p:nvSpPr>
          <p:cNvPr id="12300" name="Text Box 15"/>
          <p:cNvSpPr txBox="1">
            <a:spLocks noChangeArrowheads="1"/>
          </p:cNvSpPr>
          <p:nvPr/>
        </p:nvSpPr>
        <p:spPr bwMode="auto">
          <a:xfrm>
            <a:off x="1447800" y="1295400"/>
            <a:ext cx="9842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several </a:t>
            </a:r>
            <a:br>
              <a:rPr lang="en-US" altLang="zh-CN">
                <a:solidFill>
                  <a:srgbClr val="0000FF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threads</a:t>
            </a:r>
          </a:p>
        </p:txBody>
      </p:sp>
      <p:sp>
        <p:nvSpPr>
          <p:cNvPr id="12301" name="Line 19"/>
          <p:cNvSpPr>
            <a:spLocks noChangeShapeType="1"/>
          </p:cNvSpPr>
          <p:nvPr/>
        </p:nvSpPr>
        <p:spPr bwMode="auto">
          <a:xfrm>
            <a:off x="18288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2" name="Line 20"/>
          <p:cNvSpPr>
            <a:spLocks noChangeShapeType="1"/>
          </p:cNvSpPr>
          <p:nvPr/>
        </p:nvSpPr>
        <p:spPr bwMode="auto">
          <a:xfrm>
            <a:off x="20574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3" name="Line 21"/>
          <p:cNvSpPr>
            <a:spLocks noChangeShapeType="1"/>
          </p:cNvSpPr>
          <p:nvPr/>
        </p:nvSpPr>
        <p:spPr bwMode="auto">
          <a:xfrm>
            <a:off x="22860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4" name="Line 22"/>
          <p:cNvSpPr>
            <a:spLocks noChangeShapeType="1"/>
          </p:cNvSpPr>
          <p:nvPr/>
        </p:nvSpPr>
        <p:spPr bwMode="auto">
          <a:xfrm>
            <a:off x="34290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5" name="Text Box 23"/>
          <p:cNvSpPr txBox="1">
            <a:spLocks noChangeArrowheads="1"/>
          </p:cNvSpPr>
          <p:nvPr/>
        </p:nvSpPr>
        <p:spPr bwMode="auto">
          <a:xfrm>
            <a:off x="3276600" y="1295400"/>
            <a:ext cx="9842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several </a:t>
            </a:r>
            <a:br>
              <a:rPr lang="en-US" altLang="zh-CN">
                <a:solidFill>
                  <a:srgbClr val="0000FF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threads</a:t>
            </a:r>
          </a:p>
        </p:txBody>
      </p:sp>
      <p:sp>
        <p:nvSpPr>
          <p:cNvPr id="12306" name="Line 24"/>
          <p:cNvSpPr>
            <a:spLocks noChangeShapeType="1"/>
          </p:cNvSpPr>
          <p:nvPr/>
        </p:nvSpPr>
        <p:spPr bwMode="auto">
          <a:xfrm>
            <a:off x="36576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7" name="Line 25"/>
          <p:cNvSpPr>
            <a:spLocks noChangeShapeType="1"/>
          </p:cNvSpPr>
          <p:nvPr/>
        </p:nvSpPr>
        <p:spPr bwMode="auto">
          <a:xfrm>
            <a:off x="38862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8" name="Line 26"/>
          <p:cNvSpPr>
            <a:spLocks noChangeShapeType="1"/>
          </p:cNvSpPr>
          <p:nvPr/>
        </p:nvSpPr>
        <p:spPr bwMode="auto">
          <a:xfrm>
            <a:off x="41148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9" name="Line 27"/>
          <p:cNvSpPr>
            <a:spLocks noChangeShapeType="1"/>
          </p:cNvSpPr>
          <p:nvPr/>
        </p:nvSpPr>
        <p:spPr bwMode="auto">
          <a:xfrm>
            <a:off x="52578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0" name="Text Box 28"/>
          <p:cNvSpPr txBox="1">
            <a:spLocks noChangeArrowheads="1"/>
          </p:cNvSpPr>
          <p:nvPr/>
        </p:nvSpPr>
        <p:spPr bwMode="auto">
          <a:xfrm>
            <a:off x="5105400" y="1295400"/>
            <a:ext cx="9842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several </a:t>
            </a:r>
            <a:br>
              <a:rPr lang="en-US" altLang="zh-CN">
                <a:solidFill>
                  <a:srgbClr val="0000FF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threads</a:t>
            </a:r>
          </a:p>
        </p:txBody>
      </p:sp>
      <p:sp>
        <p:nvSpPr>
          <p:cNvPr id="12311" name="Line 29"/>
          <p:cNvSpPr>
            <a:spLocks noChangeShapeType="1"/>
          </p:cNvSpPr>
          <p:nvPr/>
        </p:nvSpPr>
        <p:spPr bwMode="auto">
          <a:xfrm>
            <a:off x="54864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2" name="Line 30"/>
          <p:cNvSpPr>
            <a:spLocks noChangeShapeType="1"/>
          </p:cNvSpPr>
          <p:nvPr/>
        </p:nvSpPr>
        <p:spPr bwMode="auto">
          <a:xfrm>
            <a:off x="57150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3" name="Text Box 33"/>
          <p:cNvSpPr txBox="1">
            <a:spLocks noChangeArrowheads="1"/>
          </p:cNvSpPr>
          <p:nvPr/>
        </p:nvSpPr>
        <p:spPr bwMode="auto">
          <a:xfrm>
            <a:off x="6934200" y="1295400"/>
            <a:ext cx="9842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several </a:t>
            </a:r>
            <a:br>
              <a:rPr lang="en-US" altLang="zh-CN">
                <a:solidFill>
                  <a:srgbClr val="0000FF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threads</a:t>
            </a:r>
          </a:p>
        </p:txBody>
      </p:sp>
      <p:sp>
        <p:nvSpPr>
          <p:cNvPr id="12314" name="Line 34"/>
          <p:cNvSpPr>
            <a:spLocks noChangeShapeType="1"/>
          </p:cNvSpPr>
          <p:nvPr/>
        </p:nvSpPr>
        <p:spPr bwMode="auto">
          <a:xfrm>
            <a:off x="73152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5" name="Line 35"/>
          <p:cNvSpPr>
            <a:spLocks noChangeShapeType="1"/>
          </p:cNvSpPr>
          <p:nvPr/>
        </p:nvSpPr>
        <p:spPr bwMode="auto">
          <a:xfrm>
            <a:off x="75438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6" name="Line 36"/>
          <p:cNvSpPr>
            <a:spLocks noChangeShapeType="1"/>
          </p:cNvSpPr>
          <p:nvPr/>
        </p:nvSpPr>
        <p:spPr bwMode="auto">
          <a:xfrm>
            <a:off x="77724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 bwMode="auto">
          <a:xfrm>
            <a:off x="457200" y="5562600"/>
            <a:ext cx="84582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en-US" altLang="zh-CN" sz="2400" kern="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6FD675-86C8-46A2-A20C-D8BD26AECDAD}" type="slidenum">
              <a:rPr lang="en-US" altLang="zh-CN">
                <a:ea typeface="宋体" pitchFamily="2" charset="-122"/>
              </a:rPr>
              <a:pPr/>
              <a:t>12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Memory </a:t>
            </a:r>
            <a:r>
              <a:rPr lang="en-US" altLang="zh-CN" dirty="0" smtClean="0">
                <a:ea typeface="宋体" pitchFamily="2" charset="-122"/>
              </a:rPr>
              <a:t>architectures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ea typeface="宋体" pitchFamily="2" charset="-122"/>
              </a:rPr>
              <a:t>Shared memory</a:t>
            </a:r>
            <a:endParaRPr lang="en-US" altLang="zh-CN" sz="2800" dirty="0">
              <a:ea typeface="宋体" pitchFamily="2" charset="-122"/>
            </a:endParaRPr>
          </a:p>
          <a:p>
            <a:pPr lvl="1" eaLnBrk="1" hangingPunct="1"/>
            <a:r>
              <a:rPr lang="en-US" altLang="zh-CN" sz="2400" dirty="0" smtClean="0">
                <a:ea typeface="宋体" pitchFamily="2" charset="-122"/>
              </a:rPr>
              <a:t>One common shared </a:t>
            </a:r>
            <a:r>
              <a:rPr lang="en-US" altLang="zh-CN" sz="2400" dirty="0" smtClean="0">
                <a:ea typeface="宋体" pitchFamily="2" charset="-122"/>
              </a:rPr>
              <a:t>physical memory </a:t>
            </a:r>
            <a:r>
              <a:rPr lang="en-US" altLang="zh-CN" sz="2400" dirty="0" smtClean="0">
                <a:ea typeface="宋体" pitchFamily="2" charset="-122"/>
              </a:rPr>
              <a:t>shared by all </a:t>
            </a:r>
            <a:r>
              <a:rPr lang="en-US" altLang="zh-CN" sz="2400" dirty="0" smtClean="0">
                <a:ea typeface="宋体" pitchFamily="2" charset="-122"/>
              </a:rPr>
              <a:t>cores</a:t>
            </a:r>
          </a:p>
          <a:p>
            <a:pPr lvl="2" eaLnBrk="1" hangingPunct="1"/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Uniform Memory Access (UMA): </a:t>
            </a:r>
            <a:r>
              <a:rPr lang="en-US" altLang="zh-CN" sz="2000" dirty="0" smtClean="0">
                <a:ea typeface="宋体" pitchFamily="2" charset="-122"/>
              </a:rPr>
              <a:t>all cores have the same memory access latency</a:t>
            </a:r>
            <a:endParaRPr lang="en-US" altLang="zh-CN" sz="20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400" dirty="0" smtClean="0">
                <a:ea typeface="宋体" pitchFamily="2" charset="-122"/>
              </a:rPr>
              <a:t>Most </a:t>
            </a:r>
            <a:r>
              <a:rPr lang="en-US" altLang="zh-CN" sz="2400" dirty="0" smtClean="0">
                <a:ea typeface="宋体" pitchFamily="2" charset="-122"/>
              </a:rPr>
              <a:t>common in embedded systems (focus </a:t>
            </a:r>
            <a:r>
              <a:rPr lang="en-US" altLang="zh-CN" sz="2400" dirty="0" smtClean="0">
                <a:ea typeface="宋体" pitchFamily="2" charset="-122"/>
              </a:rPr>
              <a:t>of this </a:t>
            </a:r>
            <a:r>
              <a:rPr lang="en-US" altLang="zh-CN" sz="2400" dirty="0" smtClean="0">
                <a:ea typeface="宋体" pitchFamily="2" charset="-122"/>
              </a:rPr>
              <a:t>course)</a:t>
            </a:r>
            <a:endParaRPr lang="en-US" altLang="zh-CN" sz="2400" dirty="0" smtClean="0">
              <a:ea typeface="宋体" pitchFamily="2" charset="-122"/>
            </a:endParaRPr>
          </a:p>
          <a:p>
            <a:pPr eaLnBrk="1" hangingPunct="1"/>
            <a:r>
              <a:rPr lang="en-US" altLang="zh-CN" sz="2800" dirty="0" smtClean="0">
                <a:ea typeface="宋体" pitchFamily="2" charset="-122"/>
              </a:rPr>
              <a:t>Distributed memory</a:t>
            </a:r>
          </a:p>
          <a:p>
            <a:pPr lvl="1" eaLnBrk="1" hangingPunct="1"/>
            <a:r>
              <a:rPr lang="en-US" altLang="zh-CN" sz="2400" dirty="0" smtClean="0">
                <a:ea typeface="宋体" pitchFamily="2" charset="-122"/>
              </a:rPr>
              <a:t>Each core has its own </a:t>
            </a:r>
            <a:r>
              <a:rPr lang="en-US" altLang="zh-CN" sz="2400" dirty="0">
                <a:ea typeface="宋体" pitchFamily="2" charset="-122"/>
              </a:rPr>
              <a:t>local physical </a:t>
            </a:r>
            <a:r>
              <a:rPr lang="en-US" altLang="zh-CN" sz="2400" dirty="0" smtClean="0">
                <a:ea typeface="宋体" pitchFamily="2" charset="-122"/>
              </a:rPr>
              <a:t>memory</a:t>
            </a:r>
          </a:p>
          <a:p>
            <a:pPr lvl="2" eaLnBrk="1" hangingPunct="1"/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Non-Uniform </a:t>
            </a:r>
            <a:r>
              <a:rPr lang="en-US" altLang="zh-CN" sz="2000" dirty="0">
                <a:solidFill>
                  <a:srgbClr val="FF0000"/>
                </a:solidFill>
                <a:ea typeface="宋体" pitchFamily="2" charset="-122"/>
              </a:rPr>
              <a:t>Memory 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Access (NUMA): </a:t>
            </a:r>
            <a:r>
              <a:rPr lang="en-US" altLang="zh-CN" sz="2000" dirty="0" smtClean="0">
                <a:ea typeface="宋体" pitchFamily="2" charset="-122"/>
              </a:rPr>
              <a:t>longer latency for accessing remote memory than local memory</a:t>
            </a:r>
            <a:endParaRPr lang="en-US" altLang="zh-CN" sz="2000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sz="2400" dirty="0" smtClean="0">
                <a:ea typeface="宋体" pitchFamily="2" charset="-122"/>
              </a:rPr>
              <a:t>Only appears </a:t>
            </a:r>
            <a:r>
              <a:rPr lang="en-US" altLang="zh-CN" sz="2400" dirty="0" smtClean="0">
                <a:ea typeface="宋体" pitchFamily="2" charset="-122"/>
              </a:rPr>
              <a:t>in large server processors</a:t>
            </a:r>
            <a:r>
              <a:rPr lang="en-US" altLang="zh-CN" sz="2400" dirty="0" smtClean="0">
                <a:solidFill>
                  <a:srgbClr val="FF0000"/>
                </a:solidFill>
                <a:ea typeface="宋体" pitchFamily="2" charset="-122"/>
              </a:rPr>
              <a:t> </a:t>
            </a:r>
          </a:p>
          <a:p>
            <a:pPr lvl="2" eaLnBrk="1" hangingPunct="1"/>
            <a:r>
              <a:rPr lang="en-US" altLang="zh-CN" sz="2000" dirty="0" smtClean="0">
                <a:ea typeface="宋体" pitchFamily="2" charset="-122"/>
              </a:rPr>
              <a:t>A </a:t>
            </a:r>
            <a:r>
              <a:rPr lang="en-US" altLang="zh-CN" sz="2000" dirty="0" err="1">
                <a:ea typeface="宋体" pitchFamily="2" charset="-122"/>
              </a:rPr>
              <a:t>m</a:t>
            </a:r>
            <a:r>
              <a:rPr lang="en-US" altLang="zh-CN" sz="2000" dirty="0" err="1" smtClean="0">
                <a:ea typeface="宋体" pitchFamily="2" charset="-122"/>
              </a:rPr>
              <a:t>anycore</a:t>
            </a:r>
            <a:r>
              <a:rPr lang="en-US" altLang="zh-CN" sz="2000" dirty="0" smtClean="0">
                <a:solidFill>
                  <a:srgbClr val="FF0000"/>
                </a:solidFill>
                <a:ea typeface="宋体" pitchFamily="2" charset="-122"/>
              </a:rPr>
              <a:t> </a:t>
            </a:r>
            <a:r>
              <a:rPr lang="en-US" altLang="zh-CN" sz="2000" dirty="0" smtClean="0">
                <a:ea typeface="宋体" pitchFamily="2" charset="-122"/>
              </a:rPr>
              <a:t>processor may have </a:t>
            </a:r>
            <a:r>
              <a:rPr lang="en-US" altLang="zh-CN" sz="2000" dirty="0" smtClean="0">
                <a:ea typeface="宋体" pitchFamily="2" charset="-122"/>
              </a:rPr>
              <a:t>up </a:t>
            </a:r>
            <a:r>
              <a:rPr lang="en-US" altLang="zh-CN" sz="2000" dirty="0" smtClean="0">
                <a:ea typeface="宋体" pitchFamily="2" charset="-122"/>
              </a:rPr>
              <a:t>to a few hundred </a:t>
            </a:r>
            <a:r>
              <a:rPr lang="en-US" altLang="zh-CN" sz="2000" dirty="0" smtClean="0">
                <a:ea typeface="宋体" pitchFamily="2" charset="-122"/>
              </a:rPr>
              <a:t>cores</a:t>
            </a:r>
            <a:endParaRPr lang="en-US" altLang="zh-CN" sz="2000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54DD15-B1CE-455D-BE7A-FDFDAFFD9225}" type="slidenum">
              <a:rPr lang="en-US" altLang="zh-CN">
                <a:ea typeface="宋体" pitchFamily="2" charset="-122"/>
              </a:rPr>
              <a:pPr/>
              <a:t>13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The memory hierarchy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L1 caches always private to each core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L2/L3 caches private in some architectures, and shared in others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Memory is always shared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8F96FB-3832-418F-83B5-922DB211066F}" type="slidenum">
              <a:rPr lang="en-US" altLang="zh-CN">
                <a:ea typeface="宋体" pitchFamily="2" charset="-122"/>
              </a:rPr>
              <a:pPr/>
              <a:t>14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5843" name="Rectangle 16"/>
          <p:cNvSpPr>
            <a:spLocks noChangeArrowheads="1"/>
          </p:cNvSpPr>
          <p:nvPr/>
        </p:nvSpPr>
        <p:spPr bwMode="auto">
          <a:xfrm>
            <a:off x="6629400" y="2133600"/>
            <a:ext cx="2209800" cy="182880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5844" name="Rectangle 15"/>
          <p:cNvSpPr>
            <a:spLocks noChangeArrowheads="1"/>
          </p:cNvSpPr>
          <p:nvPr/>
        </p:nvSpPr>
        <p:spPr bwMode="auto">
          <a:xfrm>
            <a:off x="5105400" y="2133600"/>
            <a:ext cx="1905000" cy="1828800"/>
          </a:xfrm>
          <a:prstGeom prst="rect">
            <a:avLst/>
          </a:prstGeom>
          <a:solidFill>
            <a:srgbClr val="33996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Intel Xeon processors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Dual-core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Intel Xeon processor</a:t>
            </a:r>
            <a:br>
              <a:rPr lang="en-US" altLang="zh-CN" dirty="0" smtClean="0">
                <a:ea typeface="宋体" pitchFamily="2" charset="-122"/>
              </a:rPr>
            </a:br>
            <a:endParaRPr lang="en-US" altLang="zh-CN" dirty="0" smtClean="0">
              <a:ea typeface="宋体" pitchFamily="2" charset="-122"/>
            </a:endParaRP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L1 caches are private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L2 cache is shared</a:t>
            </a:r>
          </a:p>
        </p:txBody>
      </p:sp>
      <p:sp>
        <p:nvSpPr>
          <p:cNvPr id="35847" name="Rectangle 4"/>
          <p:cNvSpPr>
            <a:spLocks noChangeArrowheads="1"/>
          </p:cNvSpPr>
          <p:nvPr/>
        </p:nvSpPr>
        <p:spPr bwMode="auto">
          <a:xfrm>
            <a:off x="5105400" y="2133600"/>
            <a:ext cx="3733800" cy="3810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5848" name="Line 5"/>
          <p:cNvSpPr>
            <a:spLocks noChangeShapeType="1"/>
          </p:cNvSpPr>
          <p:nvPr/>
        </p:nvSpPr>
        <p:spPr bwMode="auto">
          <a:xfrm>
            <a:off x="5105400" y="46482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49" name="Line 6"/>
          <p:cNvSpPr>
            <a:spLocks noChangeShapeType="1"/>
          </p:cNvSpPr>
          <p:nvPr/>
        </p:nvSpPr>
        <p:spPr bwMode="auto">
          <a:xfrm>
            <a:off x="5105400" y="39624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0" name="Line 7"/>
          <p:cNvSpPr>
            <a:spLocks noChangeShapeType="1"/>
          </p:cNvSpPr>
          <p:nvPr/>
        </p:nvSpPr>
        <p:spPr bwMode="auto">
          <a:xfrm flipH="1" flipV="1">
            <a:off x="7010400" y="2133600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1" name="Line 8"/>
          <p:cNvSpPr>
            <a:spLocks noChangeShapeType="1"/>
          </p:cNvSpPr>
          <p:nvPr/>
        </p:nvSpPr>
        <p:spPr bwMode="auto">
          <a:xfrm>
            <a:off x="5105400" y="32766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2" name="Text Box 9"/>
          <p:cNvSpPr txBox="1">
            <a:spLocks noChangeArrowheads="1"/>
          </p:cNvSpPr>
          <p:nvPr/>
        </p:nvSpPr>
        <p:spPr bwMode="auto">
          <a:xfrm>
            <a:off x="6400800" y="5105400"/>
            <a:ext cx="11938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memory</a:t>
            </a:r>
          </a:p>
        </p:txBody>
      </p:sp>
      <p:sp>
        <p:nvSpPr>
          <p:cNvPr id="35853" name="Text Box 10"/>
          <p:cNvSpPr txBox="1">
            <a:spLocks noChangeArrowheads="1"/>
          </p:cNvSpPr>
          <p:nvPr/>
        </p:nvSpPr>
        <p:spPr bwMode="auto">
          <a:xfrm>
            <a:off x="6324600" y="4114800"/>
            <a:ext cx="1317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L2 cache</a:t>
            </a:r>
          </a:p>
        </p:txBody>
      </p:sp>
      <p:sp>
        <p:nvSpPr>
          <p:cNvPr id="35854" name="Text Box 11"/>
          <p:cNvSpPr txBox="1">
            <a:spLocks noChangeArrowheads="1"/>
          </p:cNvSpPr>
          <p:nvPr/>
        </p:nvSpPr>
        <p:spPr bwMode="auto">
          <a:xfrm>
            <a:off x="5562600" y="3429000"/>
            <a:ext cx="1317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L1 cache</a:t>
            </a:r>
          </a:p>
        </p:txBody>
      </p:sp>
      <p:sp>
        <p:nvSpPr>
          <p:cNvPr id="35855" name="Text Box 12"/>
          <p:cNvSpPr txBox="1">
            <a:spLocks noChangeArrowheads="1"/>
          </p:cNvSpPr>
          <p:nvPr/>
        </p:nvSpPr>
        <p:spPr bwMode="auto">
          <a:xfrm>
            <a:off x="7391400" y="3429000"/>
            <a:ext cx="1317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L1 cache</a:t>
            </a:r>
          </a:p>
        </p:txBody>
      </p:sp>
      <p:sp>
        <p:nvSpPr>
          <p:cNvPr id="35856" name="Text Box 17"/>
          <p:cNvSpPr txBox="1">
            <a:spLocks noChangeArrowheads="1"/>
          </p:cNvSpPr>
          <p:nvPr/>
        </p:nvSpPr>
        <p:spPr bwMode="auto">
          <a:xfrm rot="-5400000">
            <a:off x="4668044" y="2794794"/>
            <a:ext cx="1457325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b="1">
                <a:ea typeface="宋体" pitchFamily="2" charset="-122"/>
              </a:rPr>
              <a:t>C O R E 1</a:t>
            </a:r>
          </a:p>
        </p:txBody>
      </p:sp>
      <p:sp>
        <p:nvSpPr>
          <p:cNvPr id="35857" name="Text Box 18"/>
          <p:cNvSpPr txBox="1">
            <a:spLocks noChangeArrowheads="1"/>
          </p:cNvSpPr>
          <p:nvPr/>
        </p:nvSpPr>
        <p:spPr bwMode="auto">
          <a:xfrm rot="-5400000">
            <a:off x="6573044" y="2794794"/>
            <a:ext cx="1457325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b="1">
                <a:ea typeface="宋体" pitchFamily="2" charset="-122"/>
              </a:rPr>
              <a:t>C O R E 0</a:t>
            </a:r>
          </a:p>
        </p:txBody>
      </p:sp>
      <p:sp>
        <p:nvSpPr>
          <p:cNvPr id="35858" name="Freeform 19"/>
          <p:cNvSpPr>
            <a:spLocks/>
          </p:cNvSpPr>
          <p:nvPr/>
        </p:nvSpPr>
        <p:spPr bwMode="auto">
          <a:xfrm>
            <a:off x="6019800" y="2362200"/>
            <a:ext cx="200025" cy="652463"/>
          </a:xfrm>
          <a:custGeom>
            <a:avLst/>
            <a:gdLst>
              <a:gd name="T0" fmla="*/ 7 w 126"/>
              <a:gd name="T1" fmla="*/ 27 h 411"/>
              <a:gd name="T2" fmla="*/ 108 w 126"/>
              <a:gd name="T3" fmla="*/ 64 h 411"/>
              <a:gd name="T4" fmla="*/ 44 w 126"/>
              <a:gd name="T5" fmla="*/ 46 h 411"/>
              <a:gd name="T6" fmla="*/ 25 w 126"/>
              <a:gd name="T7" fmla="*/ 101 h 411"/>
              <a:gd name="T8" fmla="*/ 99 w 126"/>
              <a:gd name="T9" fmla="*/ 137 h 411"/>
              <a:gd name="T10" fmla="*/ 25 w 126"/>
              <a:gd name="T11" fmla="*/ 155 h 411"/>
              <a:gd name="T12" fmla="*/ 53 w 126"/>
              <a:gd name="T13" fmla="*/ 219 h 411"/>
              <a:gd name="T14" fmla="*/ 16 w 126"/>
              <a:gd name="T15" fmla="*/ 210 h 411"/>
              <a:gd name="T16" fmla="*/ 80 w 126"/>
              <a:gd name="T17" fmla="*/ 311 h 411"/>
              <a:gd name="T18" fmla="*/ 99 w 126"/>
              <a:gd name="T19" fmla="*/ 283 h 411"/>
              <a:gd name="T20" fmla="*/ 44 w 126"/>
              <a:gd name="T21" fmla="*/ 265 h 411"/>
              <a:gd name="T22" fmla="*/ 71 w 126"/>
              <a:gd name="T23" fmla="*/ 384 h 411"/>
              <a:gd name="T24" fmla="*/ 99 w 126"/>
              <a:gd name="T25" fmla="*/ 375 h 411"/>
              <a:gd name="T26" fmla="*/ 89 w 126"/>
              <a:gd name="T27" fmla="*/ 347 h 411"/>
              <a:gd name="T28" fmla="*/ 44 w 126"/>
              <a:gd name="T29" fmla="*/ 357 h 411"/>
              <a:gd name="T30" fmla="*/ 16 w 126"/>
              <a:gd name="T31" fmla="*/ 411 h 41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26"/>
              <a:gd name="T49" fmla="*/ 0 h 411"/>
              <a:gd name="T50" fmla="*/ 126 w 126"/>
              <a:gd name="T51" fmla="*/ 411 h 41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26" h="411">
                <a:moveTo>
                  <a:pt x="7" y="27"/>
                </a:moveTo>
                <a:cubicBezTo>
                  <a:pt x="26" y="85"/>
                  <a:pt x="50" y="72"/>
                  <a:pt x="108" y="64"/>
                </a:cubicBezTo>
                <a:cubicBezTo>
                  <a:pt x="99" y="37"/>
                  <a:pt x="97" y="0"/>
                  <a:pt x="44" y="46"/>
                </a:cubicBezTo>
                <a:cubicBezTo>
                  <a:pt x="29" y="59"/>
                  <a:pt x="25" y="101"/>
                  <a:pt x="25" y="101"/>
                </a:cubicBezTo>
                <a:cubicBezTo>
                  <a:pt x="41" y="145"/>
                  <a:pt x="54" y="148"/>
                  <a:pt x="99" y="137"/>
                </a:cubicBezTo>
                <a:cubicBezTo>
                  <a:pt x="63" y="126"/>
                  <a:pt x="52" y="129"/>
                  <a:pt x="25" y="155"/>
                </a:cubicBezTo>
                <a:cubicBezTo>
                  <a:pt x="11" y="197"/>
                  <a:pt x="9" y="205"/>
                  <a:pt x="53" y="219"/>
                </a:cubicBezTo>
                <a:cubicBezTo>
                  <a:pt x="126" y="195"/>
                  <a:pt x="25" y="208"/>
                  <a:pt x="16" y="210"/>
                </a:cubicBezTo>
                <a:cubicBezTo>
                  <a:pt x="25" y="284"/>
                  <a:pt x="17" y="290"/>
                  <a:pt x="80" y="311"/>
                </a:cubicBezTo>
                <a:cubicBezTo>
                  <a:pt x="86" y="302"/>
                  <a:pt x="106" y="292"/>
                  <a:pt x="99" y="283"/>
                </a:cubicBezTo>
                <a:cubicBezTo>
                  <a:pt x="87" y="268"/>
                  <a:pt x="44" y="265"/>
                  <a:pt x="44" y="265"/>
                </a:cubicBezTo>
                <a:cubicBezTo>
                  <a:pt x="0" y="307"/>
                  <a:pt x="14" y="365"/>
                  <a:pt x="71" y="384"/>
                </a:cubicBezTo>
                <a:cubicBezTo>
                  <a:pt x="80" y="381"/>
                  <a:pt x="95" y="384"/>
                  <a:pt x="99" y="375"/>
                </a:cubicBezTo>
                <a:cubicBezTo>
                  <a:pt x="103" y="366"/>
                  <a:pt x="98" y="350"/>
                  <a:pt x="89" y="347"/>
                </a:cubicBezTo>
                <a:cubicBezTo>
                  <a:pt x="74" y="342"/>
                  <a:pt x="59" y="354"/>
                  <a:pt x="44" y="357"/>
                </a:cubicBezTo>
                <a:cubicBezTo>
                  <a:pt x="26" y="374"/>
                  <a:pt x="16" y="385"/>
                  <a:pt x="16" y="411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5859" name="Freeform 20"/>
          <p:cNvSpPr>
            <a:spLocks/>
          </p:cNvSpPr>
          <p:nvPr/>
        </p:nvSpPr>
        <p:spPr bwMode="auto">
          <a:xfrm>
            <a:off x="6477000" y="2362200"/>
            <a:ext cx="200025" cy="652463"/>
          </a:xfrm>
          <a:custGeom>
            <a:avLst/>
            <a:gdLst>
              <a:gd name="T0" fmla="*/ 7 w 126"/>
              <a:gd name="T1" fmla="*/ 27 h 411"/>
              <a:gd name="T2" fmla="*/ 108 w 126"/>
              <a:gd name="T3" fmla="*/ 64 h 411"/>
              <a:gd name="T4" fmla="*/ 44 w 126"/>
              <a:gd name="T5" fmla="*/ 46 h 411"/>
              <a:gd name="T6" fmla="*/ 25 w 126"/>
              <a:gd name="T7" fmla="*/ 101 h 411"/>
              <a:gd name="T8" fmla="*/ 99 w 126"/>
              <a:gd name="T9" fmla="*/ 137 h 411"/>
              <a:gd name="T10" fmla="*/ 25 w 126"/>
              <a:gd name="T11" fmla="*/ 155 h 411"/>
              <a:gd name="T12" fmla="*/ 53 w 126"/>
              <a:gd name="T13" fmla="*/ 219 h 411"/>
              <a:gd name="T14" fmla="*/ 16 w 126"/>
              <a:gd name="T15" fmla="*/ 210 h 411"/>
              <a:gd name="T16" fmla="*/ 80 w 126"/>
              <a:gd name="T17" fmla="*/ 311 h 411"/>
              <a:gd name="T18" fmla="*/ 99 w 126"/>
              <a:gd name="T19" fmla="*/ 283 h 411"/>
              <a:gd name="T20" fmla="*/ 44 w 126"/>
              <a:gd name="T21" fmla="*/ 265 h 411"/>
              <a:gd name="T22" fmla="*/ 71 w 126"/>
              <a:gd name="T23" fmla="*/ 384 h 411"/>
              <a:gd name="T24" fmla="*/ 99 w 126"/>
              <a:gd name="T25" fmla="*/ 375 h 411"/>
              <a:gd name="T26" fmla="*/ 89 w 126"/>
              <a:gd name="T27" fmla="*/ 347 h 411"/>
              <a:gd name="T28" fmla="*/ 44 w 126"/>
              <a:gd name="T29" fmla="*/ 357 h 411"/>
              <a:gd name="T30" fmla="*/ 16 w 126"/>
              <a:gd name="T31" fmla="*/ 411 h 41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26"/>
              <a:gd name="T49" fmla="*/ 0 h 411"/>
              <a:gd name="T50" fmla="*/ 126 w 126"/>
              <a:gd name="T51" fmla="*/ 411 h 41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26" h="411">
                <a:moveTo>
                  <a:pt x="7" y="27"/>
                </a:moveTo>
                <a:cubicBezTo>
                  <a:pt x="26" y="85"/>
                  <a:pt x="50" y="72"/>
                  <a:pt x="108" y="64"/>
                </a:cubicBezTo>
                <a:cubicBezTo>
                  <a:pt x="99" y="37"/>
                  <a:pt x="97" y="0"/>
                  <a:pt x="44" y="46"/>
                </a:cubicBezTo>
                <a:cubicBezTo>
                  <a:pt x="29" y="59"/>
                  <a:pt x="25" y="101"/>
                  <a:pt x="25" y="101"/>
                </a:cubicBezTo>
                <a:cubicBezTo>
                  <a:pt x="41" y="145"/>
                  <a:pt x="54" y="148"/>
                  <a:pt x="99" y="137"/>
                </a:cubicBezTo>
                <a:cubicBezTo>
                  <a:pt x="63" y="126"/>
                  <a:pt x="52" y="129"/>
                  <a:pt x="25" y="155"/>
                </a:cubicBezTo>
                <a:cubicBezTo>
                  <a:pt x="11" y="197"/>
                  <a:pt x="9" y="205"/>
                  <a:pt x="53" y="219"/>
                </a:cubicBezTo>
                <a:cubicBezTo>
                  <a:pt x="126" y="195"/>
                  <a:pt x="25" y="208"/>
                  <a:pt x="16" y="210"/>
                </a:cubicBezTo>
                <a:cubicBezTo>
                  <a:pt x="25" y="284"/>
                  <a:pt x="17" y="290"/>
                  <a:pt x="80" y="311"/>
                </a:cubicBezTo>
                <a:cubicBezTo>
                  <a:pt x="86" y="302"/>
                  <a:pt x="106" y="292"/>
                  <a:pt x="99" y="283"/>
                </a:cubicBezTo>
                <a:cubicBezTo>
                  <a:pt x="87" y="268"/>
                  <a:pt x="44" y="265"/>
                  <a:pt x="44" y="265"/>
                </a:cubicBezTo>
                <a:cubicBezTo>
                  <a:pt x="0" y="307"/>
                  <a:pt x="14" y="365"/>
                  <a:pt x="71" y="384"/>
                </a:cubicBezTo>
                <a:cubicBezTo>
                  <a:pt x="80" y="381"/>
                  <a:pt x="95" y="384"/>
                  <a:pt x="99" y="375"/>
                </a:cubicBezTo>
                <a:cubicBezTo>
                  <a:pt x="103" y="366"/>
                  <a:pt x="98" y="350"/>
                  <a:pt x="89" y="347"/>
                </a:cubicBezTo>
                <a:cubicBezTo>
                  <a:pt x="74" y="342"/>
                  <a:pt x="59" y="354"/>
                  <a:pt x="44" y="357"/>
                </a:cubicBezTo>
                <a:cubicBezTo>
                  <a:pt x="26" y="374"/>
                  <a:pt x="16" y="385"/>
                  <a:pt x="16" y="411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5860" name="Freeform 21"/>
          <p:cNvSpPr>
            <a:spLocks/>
          </p:cNvSpPr>
          <p:nvPr/>
        </p:nvSpPr>
        <p:spPr bwMode="auto">
          <a:xfrm>
            <a:off x="7848600" y="2362200"/>
            <a:ext cx="200025" cy="652463"/>
          </a:xfrm>
          <a:custGeom>
            <a:avLst/>
            <a:gdLst>
              <a:gd name="T0" fmla="*/ 7 w 126"/>
              <a:gd name="T1" fmla="*/ 27 h 411"/>
              <a:gd name="T2" fmla="*/ 108 w 126"/>
              <a:gd name="T3" fmla="*/ 64 h 411"/>
              <a:gd name="T4" fmla="*/ 44 w 126"/>
              <a:gd name="T5" fmla="*/ 46 h 411"/>
              <a:gd name="T6" fmla="*/ 25 w 126"/>
              <a:gd name="T7" fmla="*/ 101 h 411"/>
              <a:gd name="T8" fmla="*/ 99 w 126"/>
              <a:gd name="T9" fmla="*/ 137 h 411"/>
              <a:gd name="T10" fmla="*/ 25 w 126"/>
              <a:gd name="T11" fmla="*/ 155 h 411"/>
              <a:gd name="T12" fmla="*/ 53 w 126"/>
              <a:gd name="T13" fmla="*/ 219 h 411"/>
              <a:gd name="T14" fmla="*/ 16 w 126"/>
              <a:gd name="T15" fmla="*/ 210 h 411"/>
              <a:gd name="T16" fmla="*/ 80 w 126"/>
              <a:gd name="T17" fmla="*/ 311 h 411"/>
              <a:gd name="T18" fmla="*/ 99 w 126"/>
              <a:gd name="T19" fmla="*/ 283 h 411"/>
              <a:gd name="T20" fmla="*/ 44 w 126"/>
              <a:gd name="T21" fmla="*/ 265 h 411"/>
              <a:gd name="T22" fmla="*/ 71 w 126"/>
              <a:gd name="T23" fmla="*/ 384 h 411"/>
              <a:gd name="T24" fmla="*/ 99 w 126"/>
              <a:gd name="T25" fmla="*/ 375 h 411"/>
              <a:gd name="T26" fmla="*/ 89 w 126"/>
              <a:gd name="T27" fmla="*/ 347 h 411"/>
              <a:gd name="T28" fmla="*/ 44 w 126"/>
              <a:gd name="T29" fmla="*/ 357 h 411"/>
              <a:gd name="T30" fmla="*/ 16 w 126"/>
              <a:gd name="T31" fmla="*/ 411 h 41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26"/>
              <a:gd name="T49" fmla="*/ 0 h 411"/>
              <a:gd name="T50" fmla="*/ 126 w 126"/>
              <a:gd name="T51" fmla="*/ 411 h 41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26" h="411">
                <a:moveTo>
                  <a:pt x="7" y="27"/>
                </a:moveTo>
                <a:cubicBezTo>
                  <a:pt x="26" y="85"/>
                  <a:pt x="50" y="72"/>
                  <a:pt x="108" y="64"/>
                </a:cubicBezTo>
                <a:cubicBezTo>
                  <a:pt x="99" y="37"/>
                  <a:pt x="97" y="0"/>
                  <a:pt x="44" y="46"/>
                </a:cubicBezTo>
                <a:cubicBezTo>
                  <a:pt x="29" y="59"/>
                  <a:pt x="25" y="101"/>
                  <a:pt x="25" y="101"/>
                </a:cubicBezTo>
                <a:cubicBezTo>
                  <a:pt x="41" y="145"/>
                  <a:pt x="54" y="148"/>
                  <a:pt x="99" y="137"/>
                </a:cubicBezTo>
                <a:cubicBezTo>
                  <a:pt x="63" y="126"/>
                  <a:pt x="52" y="129"/>
                  <a:pt x="25" y="155"/>
                </a:cubicBezTo>
                <a:cubicBezTo>
                  <a:pt x="11" y="197"/>
                  <a:pt x="9" y="205"/>
                  <a:pt x="53" y="219"/>
                </a:cubicBezTo>
                <a:cubicBezTo>
                  <a:pt x="126" y="195"/>
                  <a:pt x="25" y="208"/>
                  <a:pt x="16" y="210"/>
                </a:cubicBezTo>
                <a:cubicBezTo>
                  <a:pt x="25" y="284"/>
                  <a:pt x="17" y="290"/>
                  <a:pt x="80" y="311"/>
                </a:cubicBezTo>
                <a:cubicBezTo>
                  <a:pt x="86" y="302"/>
                  <a:pt x="106" y="292"/>
                  <a:pt x="99" y="283"/>
                </a:cubicBezTo>
                <a:cubicBezTo>
                  <a:pt x="87" y="268"/>
                  <a:pt x="44" y="265"/>
                  <a:pt x="44" y="265"/>
                </a:cubicBezTo>
                <a:cubicBezTo>
                  <a:pt x="0" y="307"/>
                  <a:pt x="14" y="365"/>
                  <a:pt x="71" y="384"/>
                </a:cubicBezTo>
                <a:cubicBezTo>
                  <a:pt x="80" y="381"/>
                  <a:pt x="95" y="384"/>
                  <a:pt x="99" y="375"/>
                </a:cubicBezTo>
                <a:cubicBezTo>
                  <a:pt x="103" y="366"/>
                  <a:pt x="98" y="350"/>
                  <a:pt x="89" y="347"/>
                </a:cubicBezTo>
                <a:cubicBezTo>
                  <a:pt x="74" y="342"/>
                  <a:pt x="59" y="354"/>
                  <a:pt x="44" y="357"/>
                </a:cubicBezTo>
                <a:cubicBezTo>
                  <a:pt x="26" y="374"/>
                  <a:pt x="16" y="385"/>
                  <a:pt x="16" y="411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5861" name="Freeform 22"/>
          <p:cNvSpPr>
            <a:spLocks/>
          </p:cNvSpPr>
          <p:nvPr/>
        </p:nvSpPr>
        <p:spPr bwMode="auto">
          <a:xfrm>
            <a:off x="8305800" y="2362200"/>
            <a:ext cx="200025" cy="652463"/>
          </a:xfrm>
          <a:custGeom>
            <a:avLst/>
            <a:gdLst>
              <a:gd name="T0" fmla="*/ 7 w 126"/>
              <a:gd name="T1" fmla="*/ 27 h 411"/>
              <a:gd name="T2" fmla="*/ 108 w 126"/>
              <a:gd name="T3" fmla="*/ 64 h 411"/>
              <a:gd name="T4" fmla="*/ 44 w 126"/>
              <a:gd name="T5" fmla="*/ 46 h 411"/>
              <a:gd name="T6" fmla="*/ 25 w 126"/>
              <a:gd name="T7" fmla="*/ 101 h 411"/>
              <a:gd name="T8" fmla="*/ 99 w 126"/>
              <a:gd name="T9" fmla="*/ 137 h 411"/>
              <a:gd name="T10" fmla="*/ 25 w 126"/>
              <a:gd name="T11" fmla="*/ 155 h 411"/>
              <a:gd name="T12" fmla="*/ 53 w 126"/>
              <a:gd name="T13" fmla="*/ 219 h 411"/>
              <a:gd name="T14" fmla="*/ 16 w 126"/>
              <a:gd name="T15" fmla="*/ 210 h 411"/>
              <a:gd name="T16" fmla="*/ 80 w 126"/>
              <a:gd name="T17" fmla="*/ 311 h 411"/>
              <a:gd name="T18" fmla="*/ 99 w 126"/>
              <a:gd name="T19" fmla="*/ 283 h 411"/>
              <a:gd name="T20" fmla="*/ 44 w 126"/>
              <a:gd name="T21" fmla="*/ 265 h 411"/>
              <a:gd name="T22" fmla="*/ 71 w 126"/>
              <a:gd name="T23" fmla="*/ 384 h 411"/>
              <a:gd name="T24" fmla="*/ 99 w 126"/>
              <a:gd name="T25" fmla="*/ 375 h 411"/>
              <a:gd name="T26" fmla="*/ 89 w 126"/>
              <a:gd name="T27" fmla="*/ 347 h 411"/>
              <a:gd name="T28" fmla="*/ 44 w 126"/>
              <a:gd name="T29" fmla="*/ 357 h 411"/>
              <a:gd name="T30" fmla="*/ 16 w 126"/>
              <a:gd name="T31" fmla="*/ 411 h 41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26"/>
              <a:gd name="T49" fmla="*/ 0 h 411"/>
              <a:gd name="T50" fmla="*/ 126 w 126"/>
              <a:gd name="T51" fmla="*/ 411 h 41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26" h="411">
                <a:moveTo>
                  <a:pt x="7" y="27"/>
                </a:moveTo>
                <a:cubicBezTo>
                  <a:pt x="26" y="85"/>
                  <a:pt x="50" y="72"/>
                  <a:pt x="108" y="64"/>
                </a:cubicBezTo>
                <a:cubicBezTo>
                  <a:pt x="99" y="37"/>
                  <a:pt x="97" y="0"/>
                  <a:pt x="44" y="46"/>
                </a:cubicBezTo>
                <a:cubicBezTo>
                  <a:pt x="29" y="59"/>
                  <a:pt x="25" y="101"/>
                  <a:pt x="25" y="101"/>
                </a:cubicBezTo>
                <a:cubicBezTo>
                  <a:pt x="41" y="145"/>
                  <a:pt x="54" y="148"/>
                  <a:pt x="99" y="137"/>
                </a:cubicBezTo>
                <a:cubicBezTo>
                  <a:pt x="63" y="126"/>
                  <a:pt x="52" y="129"/>
                  <a:pt x="25" y="155"/>
                </a:cubicBezTo>
                <a:cubicBezTo>
                  <a:pt x="11" y="197"/>
                  <a:pt x="9" y="205"/>
                  <a:pt x="53" y="219"/>
                </a:cubicBezTo>
                <a:cubicBezTo>
                  <a:pt x="126" y="195"/>
                  <a:pt x="25" y="208"/>
                  <a:pt x="16" y="210"/>
                </a:cubicBezTo>
                <a:cubicBezTo>
                  <a:pt x="25" y="284"/>
                  <a:pt x="17" y="290"/>
                  <a:pt x="80" y="311"/>
                </a:cubicBezTo>
                <a:cubicBezTo>
                  <a:pt x="86" y="302"/>
                  <a:pt x="106" y="292"/>
                  <a:pt x="99" y="283"/>
                </a:cubicBezTo>
                <a:cubicBezTo>
                  <a:pt x="87" y="268"/>
                  <a:pt x="44" y="265"/>
                  <a:pt x="44" y="265"/>
                </a:cubicBezTo>
                <a:cubicBezTo>
                  <a:pt x="0" y="307"/>
                  <a:pt x="14" y="365"/>
                  <a:pt x="71" y="384"/>
                </a:cubicBezTo>
                <a:cubicBezTo>
                  <a:pt x="80" y="381"/>
                  <a:pt x="95" y="384"/>
                  <a:pt x="99" y="375"/>
                </a:cubicBezTo>
                <a:cubicBezTo>
                  <a:pt x="103" y="366"/>
                  <a:pt x="98" y="350"/>
                  <a:pt x="89" y="347"/>
                </a:cubicBezTo>
                <a:cubicBezTo>
                  <a:pt x="74" y="342"/>
                  <a:pt x="59" y="354"/>
                  <a:pt x="44" y="357"/>
                </a:cubicBezTo>
                <a:cubicBezTo>
                  <a:pt x="26" y="374"/>
                  <a:pt x="16" y="385"/>
                  <a:pt x="16" y="411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5862" name="Text Box 23"/>
          <p:cNvSpPr txBox="1">
            <a:spLocks noChangeArrowheads="1"/>
          </p:cNvSpPr>
          <p:nvPr/>
        </p:nvSpPr>
        <p:spPr bwMode="auto">
          <a:xfrm>
            <a:off x="6172200" y="1371600"/>
            <a:ext cx="17510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pitchFamily="2" charset="-122"/>
              </a:rPr>
              <a:t>hyper-threads</a:t>
            </a:r>
          </a:p>
        </p:txBody>
      </p:sp>
      <p:sp>
        <p:nvSpPr>
          <p:cNvPr id="35863" name="Line 24"/>
          <p:cNvSpPr>
            <a:spLocks noChangeShapeType="1"/>
          </p:cNvSpPr>
          <p:nvPr/>
        </p:nvSpPr>
        <p:spPr bwMode="auto">
          <a:xfrm flipH="1">
            <a:off x="6172200" y="1752600"/>
            <a:ext cx="6096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4" name="Line 25"/>
          <p:cNvSpPr>
            <a:spLocks noChangeShapeType="1"/>
          </p:cNvSpPr>
          <p:nvPr/>
        </p:nvSpPr>
        <p:spPr bwMode="auto">
          <a:xfrm flipH="1">
            <a:off x="6629400" y="1752600"/>
            <a:ext cx="3048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5" name="Line 26"/>
          <p:cNvSpPr>
            <a:spLocks noChangeShapeType="1"/>
          </p:cNvSpPr>
          <p:nvPr/>
        </p:nvSpPr>
        <p:spPr bwMode="auto">
          <a:xfrm>
            <a:off x="7315200" y="1752600"/>
            <a:ext cx="6096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6" name="Line 27"/>
          <p:cNvSpPr>
            <a:spLocks noChangeShapeType="1"/>
          </p:cNvSpPr>
          <p:nvPr/>
        </p:nvSpPr>
        <p:spPr bwMode="auto">
          <a:xfrm>
            <a:off x="7467600" y="1752600"/>
            <a:ext cx="914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14C21D-7833-4C7C-A601-6917004E4E92}" type="slidenum">
              <a:rPr lang="en-US" altLang="zh-CN">
                <a:ea typeface="宋体" pitchFamily="2" charset="-122"/>
              </a:rPr>
              <a:pPr/>
              <a:t>15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dirty="0" smtClean="0">
                <a:ea typeface="宋体" pitchFamily="2" charset="-122"/>
              </a:rPr>
              <a:t>Designs with private L2 caches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2133600" y="1143000"/>
            <a:ext cx="2209800" cy="251460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609600" y="1143000"/>
            <a:ext cx="1905000" cy="2514600"/>
          </a:xfrm>
          <a:prstGeom prst="rect">
            <a:avLst/>
          </a:prstGeom>
          <a:solidFill>
            <a:srgbClr val="33996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609600" y="1143000"/>
            <a:ext cx="3733800" cy="3810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609600" y="36576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609600" y="29718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 flipH="1" flipV="1">
            <a:off x="2514600" y="1143000"/>
            <a:ext cx="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609600" y="22860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1905000" y="4114800"/>
            <a:ext cx="11938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memory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1066800" y="3124200"/>
            <a:ext cx="1317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L2 cache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1066800" y="2438400"/>
            <a:ext cx="1317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L1 cache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2895600" y="2438400"/>
            <a:ext cx="1317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L1 cache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 rot="-5400000">
            <a:off x="172244" y="1804194"/>
            <a:ext cx="1457325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b="1">
                <a:ea typeface="宋体" pitchFamily="2" charset="-122"/>
              </a:rPr>
              <a:t>C O R E 1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 rot="-5400000">
            <a:off x="2077244" y="1804194"/>
            <a:ext cx="1457325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b="1">
                <a:ea typeface="宋体" pitchFamily="2" charset="-122"/>
              </a:rPr>
              <a:t>C O R E 0</a:t>
            </a:r>
          </a:p>
        </p:txBody>
      </p:sp>
      <p:sp>
        <p:nvSpPr>
          <p:cNvPr id="36881" name="Text Box 26"/>
          <p:cNvSpPr txBox="1">
            <a:spLocks noChangeArrowheads="1"/>
          </p:cNvSpPr>
          <p:nvPr/>
        </p:nvSpPr>
        <p:spPr bwMode="auto">
          <a:xfrm>
            <a:off x="2895600" y="3124200"/>
            <a:ext cx="1317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L2 cache</a:t>
            </a:r>
          </a:p>
        </p:txBody>
      </p:sp>
      <p:sp>
        <p:nvSpPr>
          <p:cNvPr id="36882" name="Rectangle 27"/>
          <p:cNvSpPr>
            <a:spLocks noChangeArrowheads="1"/>
          </p:cNvSpPr>
          <p:nvPr/>
        </p:nvSpPr>
        <p:spPr bwMode="auto">
          <a:xfrm>
            <a:off x="6400800" y="1143000"/>
            <a:ext cx="2209800" cy="312420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6883" name="Rectangle 28"/>
          <p:cNvSpPr>
            <a:spLocks noChangeArrowheads="1"/>
          </p:cNvSpPr>
          <p:nvPr/>
        </p:nvSpPr>
        <p:spPr bwMode="auto">
          <a:xfrm>
            <a:off x="4876800" y="1143000"/>
            <a:ext cx="1905000" cy="3124200"/>
          </a:xfrm>
          <a:prstGeom prst="rect">
            <a:avLst/>
          </a:prstGeom>
          <a:solidFill>
            <a:srgbClr val="33996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6884" name="Rectangle 29"/>
          <p:cNvSpPr>
            <a:spLocks noChangeArrowheads="1"/>
          </p:cNvSpPr>
          <p:nvPr/>
        </p:nvSpPr>
        <p:spPr bwMode="auto">
          <a:xfrm>
            <a:off x="4876800" y="1143000"/>
            <a:ext cx="3733800" cy="426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6885" name="Line 30"/>
          <p:cNvSpPr>
            <a:spLocks noChangeShapeType="1"/>
          </p:cNvSpPr>
          <p:nvPr/>
        </p:nvSpPr>
        <p:spPr bwMode="auto">
          <a:xfrm>
            <a:off x="4876800" y="36576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86" name="Line 31"/>
          <p:cNvSpPr>
            <a:spLocks noChangeShapeType="1"/>
          </p:cNvSpPr>
          <p:nvPr/>
        </p:nvSpPr>
        <p:spPr bwMode="auto">
          <a:xfrm>
            <a:off x="4876800" y="29718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87" name="Line 32"/>
          <p:cNvSpPr>
            <a:spLocks noChangeShapeType="1"/>
          </p:cNvSpPr>
          <p:nvPr/>
        </p:nvSpPr>
        <p:spPr bwMode="auto">
          <a:xfrm flipH="1" flipV="1">
            <a:off x="6781800" y="1143000"/>
            <a:ext cx="0" cy="3124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88" name="Line 33"/>
          <p:cNvSpPr>
            <a:spLocks noChangeShapeType="1"/>
          </p:cNvSpPr>
          <p:nvPr/>
        </p:nvSpPr>
        <p:spPr bwMode="auto">
          <a:xfrm>
            <a:off x="4876800" y="22860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89" name="Text Box 34"/>
          <p:cNvSpPr txBox="1">
            <a:spLocks noChangeArrowheads="1"/>
          </p:cNvSpPr>
          <p:nvPr/>
        </p:nvSpPr>
        <p:spPr bwMode="auto">
          <a:xfrm>
            <a:off x="6096000" y="4648200"/>
            <a:ext cx="11938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memory</a:t>
            </a:r>
          </a:p>
        </p:txBody>
      </p:sp>
      <p:sp>
        <p:nvSpPr>
          <p:cNvPr id="36890" name="Text Box 35"/>
          <p:cNvSpPr txBox="1">
            <a:spLocks noChangeArrowheads="1"/>
          </p:cNvSpPr>
          <p:nvPr/>
        </p:nvSpPr>
        <p:spPr bwMode="auto">
          <a:xfrm>
            <a:off x="5334000" y="3124200"/>
            <a:ext cx="1317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L2 cache</a:t>
            </a:r>
          </a:p>
        </p:txBody>
      </p:sp>
      <p:sp>
        <p:nvSpPr>
          <p:cNvPr id="36891" name="Text Box 36"/>
          <p:cNvSpPr txBox="1">
            <a:spLocks noChangeArrowheads="1"/>
          </p:cNvSpPr>
          <p:nvPr/>
        </p:nvSpPr>
        <p:spPr bwMode="auto">
          <a:xfrm>
            <a:off x="5334000" y="2438400"/>
            <a:ext cx="1317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L1 cache</a:t>
            </a:r>
          </a:p>
        </p:txBody>
      </p:sp>
      <p:sp>
        <p:nvSpPr>
          <p:cNvPr id="36892" name="Text Box 37"/>
          <p:cNvSpPr txBox="1">
            <a:spLocks noChangeArrowheads="1"/>
          </p:cNvSpPr>
          <p:nvPr/>
        </p:nvSpPr>
        <p:spPr bwMode="auto">
          <a:xfrm>
            <a:off x="7162800" y="2438400"/>
            <a:ext cx="1317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L1 cache</a:t>
            </a:r>
          </a:p>
        </p:txBody>
      </p:sp>
      <p:sp>
        <p:nvSpPr>
          <p:cNvPr id="36893" name="Text Box 38"/>
          <p:cNvSpPr txBox="1">
            <a:spLocks noChangeArrowheads="1"/>
          </p:cNvSpPr>
          <p:nvPr/>
        </p:nvSpPr>
        <p:spPr bwMode="auto">
          <a:xfrm rot="-5400000">
            <a:off x="4439444" y="1804194"/>
            <a:ext cx="1457325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b="1">
                <a:ea typeface="宋体" pitchFamily="2" charset="-122"/>
              </a:rPr>
              <a:t>C O R E 1</a:t>
            </a:r>
          </a:p>
        </p:txBody>
      </p:sp>
      <p:sp>
        <p:nvSpPr>
          <p:cNvPr id="36894" name="Text Box 39"/>
          <p:cNvSpPr txBox="1">
            <a:spLocks noChangeArrowheads="1"/>
          </p:cNvSpPr>
          <p:nvPr/>
        </p:nvSpPr>
        <p:spPr bwMode="auto">
          <a:xfrm rot="-5400000">
            <a:off x="6344444" y="1804194"/>
            <a:ext cx="1457325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b="1">
                <a:ea typeface="宋体" pitchFamily="2" charset="-122"/>
              </a:rPr>
              <a:t>C O R E 0</a:t>
            </a:r>
          </a:p>
        </p:txBody>
      </p:sp>
      <p:sp>
        <p:nvSpPr>
          <p:cNvPr id="36895" name="Text Box 40"/>
          <p:cNvSpPr txBox="1">
            <a:spLocks noChangeArrowheads="1"/>
          </p:cNvSpPr>
          <p:nvPr/>
        </p:nvSpPr>
        <p:spPr bwMode="auto">
          <a:xfrm>
            <a:off x="7086600" y="3124200"/>
            <a:ext cx="1317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L2 cache</a:t>
            </a:r>
          </a:p>
        </p:txBody>
      </p:sp>
      <p:sp>
        <p:nvSpPr>
          <p:cNvPr id="36896" name="Text Box 41"/>
          <p:cNvSpPr txBox="1">
            <a:spLocks noChangeArrowheads="1"/>
          </p:cNvSpPr>
          <p:nvPr/>
        </p:nvSpPr>
        <p:spPr bwMode="auto">
          <a:xfrm>
            <a:off x="838200" y="5181600"/>
            <a:ext cx="3416300" cy="1616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ea typeface="宋体" pitchFamily="2" charset="-122"/>
              </a:rPr>
              <a:t>L1</a:t>
            </a:r>
            <a:r>
              <a:rPr lang="en-US" altLang="zh-CN" sz="2000" dirty="0">
                <a:ea typeface="宋体" pitchFamily="2" charset="-122"/>
              </a:rPr>
              <a:t>/</a:t>
            </a:r>
            <a:r>
              <a:rPr lang="en-US" altLang="zh-CN" sz="2000" dirty="0" smtClean="0">
                <a:ea typeface="宋体" pitchFamily="2" charset="-122"/>
              </a:rPr>
              <a:t>L2 caches are </a:t>
            </a:r>
            <a:r>
              <a:rPr lang="en-US" altLang="zh-CN" sz="2000" dirty="0">
                <a:ea typeface="宋体" pitchFamily="2" charset="-122"/>
              </a:rPr>
              <a:t>private</a:t>
            </a:r>
            <a:br>
              <a:rPr lang="en-US" altLang="zh-CN" sz="2000" dirty="0">
                <a:ea typeface="宋体" pitchFamily="2" charset="-122"/>
              </a:rPr>
            </a:br>
            <a:endParaRPr lang="en-US" altLang="zh-CN" sz="2000" dirty="0">
              <a:ea typeface="宋体" pitchFamily="2" charset="-122"/>
            </a:endParaRPr>
          </a:p>
          <a:p>
            <a:r>
              <a:rPr lang="en-US" altLang="zh-CN" sz="2000" dirty="0">
                <a:ea typeface="宋体" pitchFamily="2" charset="-122"/>
              </a:rPr>
              <a:t>Examples: AMD Opteron, </a:t>
            </a:r>
            <a:br>
              <a:rPr lang="en-US" altLang="zh-CN" sz="2000" dirty="0">
                <a:ea typeface="宋体" pitchFamily="2" charset="-122"/>
              </a:rPr>
            </a:br>
            <a:r>
              <a:rPr lang="en-US" altLang="zh-CN" sz="2000" dirty="0">
                <a:ea typeface="宋体" pitchFamily="2" charset="-122"/>
              </a:rPr>
              <a:t>AMD Athlon, Intel Pentium D</a:t>
            </a:r>
          </a:p>
          <a:p>
            <a:endParaRPr lang="en-US" altLang="zh-CN" sz="2000" dirty="0">
              <a:ea typeface="宋体" pitchFamily="2" charset="-122"/>
            </a:endParaRPr>
          </a:p>
        </p:txBody>
      </p:sp>
      <p:sp>
        <p:nvSpPr>
          <p:cNvPr id="36897" name="Text Box 42"/>
          <p:cNvSpPr txBox="1">
            <a:spLocks noChangeArrowheads="1"/>
          </p:cNvSpPr>
          <p:nvPr/>
        </p:nvSpPr>
        <p:spPr bwMode="auto">
          <a:xfrm>
            <a:off x="5334000" y="3733800"/>
            <a:ext cx="1317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L3 cache</a:t>
            </a:r>
          </a:p>
        </p:txBody>
      </p:sp>
      <p:sp>
        <p:nvSpPr>
          <p:cNvPr id="36898" name="Line 43"/>
          <p:cNvSpPr>
            <a:spLocks noChangeShapeType="1"/>
          </p:cNvSpPr>
          <p:nvPr/>
        </p:nvSpPr>
        <p:spPr bwMode="auto">
          <a:xfrm>
            <a:off x="4876800" y="42672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99" name="Text Box 44"/>
          <p:cNvSpPr txBox="1">
            <a:spLocks noChangeArrowheads="1"/>
          </p:cNvSpPr>
          <p:nvPr/>
        </p:nvSpPr>
        <p:spPr bwMode="auto">
          <a:xfrm>
            <a:off x="7086600" y="3733800"/>
            <a:ext cx="1317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L3 cache</a:t>
            </a:r>
          </a:p>
        </p:txBody>
      </p:sp>
      <p:sp>
        <p:nvSpPr>
          <p:cNvPr id="36900" name="Text Box 45"/>
          <p:cNvSpPr txBox="1">
            <a:spLocks noChangeArrowheads="1"/>
          </p:cNvSpPr>
          <p:nvPr/>
        </p:nvSpPr>
        <p:spPr bwMode="auto">
          <a:xfrm>
            <a:off x="5257800" y="5562600"/>
            <a:ext cx="3674404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ea typeface="宋体" pitchFamily="2" charset="-122"/>
              </a:rPr>
              <a:t>L1/L2/L3 caches are all private</a:t>
            </a:r>
            <a:r>
              <a:rPr lang="en-US" altLang="zh-CN" sz="2000" dirty="0">
                <a:ea typeface="宋体" pitchFamily="2" charset="-122"/>
              </a:rPr>
              <a:t/>
            </a:r>
            <a:br>
              <a:rPr lang="en-US" altLang="zh-CN" sz="2000" dirty="0">
                <a:ea typeface="宋体" pitchFamily="2" charset="-122"/>
              </a:rPr>
            </a:br>
            <a:r>
              <a:rPr lang="en-US" altLang="zh-CN" sz="2000" dirty="0">
                <a:ea typeface="宋体" pitchFamily="2" charset="-122"/>
              </a:rPr>
              <a:t/>
            </a:r>
            <a:br>
              <a:rPr lang="en-US" altLang="zh-CN" sz="2000" dirty="0">
                <a:ea typeface="宋体" pitchFamily="2" charset="-122"/>
              </a:rPr>
            </a:br>
            <a:r>
              <a:rPr lang="en-US" altLang="zh-CN" sz="2000" dirty="0">
                <a:ea typeface="宋体" pitchFamily="2" charset="-122"/>
              </a:rPr>
              <a:t>Example: Intel Itanium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7A512D0-6F38-4FF5-A5EB-E3C8599F59E6}" type="slidenum">
              <a:rPr lang="en-US" altLang="zh-CN">
                <a:ea typeface="宋体" pitchFamily="2" charset="-122"/>
              </a:rPr>
              <a:pPr/>
              <a:t>16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Private vs shared caches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Advantages of private caches:</a:t>
            </a:r>
          </a:p>
          <a:p>
            <a:pPr lvl="1" eaLnBrk="1" hangingPunct="1"/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Better isolation</a:t>
            </a:r>
            <a:r>
              <a:rPr lang="en-US" altLang="zh-CN" dirty="0" smtClean="0">
                <a:ea typeface="宋体" pitchFamily="2" charset="-122"/>
              </a:rPr>
              <a:t> and less contention among threads on different cores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Advantages of a shared cache:</a:t>
            </a:r>
          </a:p>
          <a:p>
            <a:pPr lvl="1" eaLnBrk="1" hangingPunct="1"/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Better sharing </a:t>
            </a:r>
            <a:r>
              <a:rPr lang="en-US" altLang="zh-CN" dirty="0" smtClean="0">
                <a:ea typeface="宋体" pitchFamily="2" charset="-122"/>
              </a:rPr>
              <a:t>of </a:t>
            </a:r>
            <a:r>
              <a:rPr lang="en-US" altLang="zh-CN" dirty="0">
                <a:ea typeface="宋体" pitchFamily="2" charset="-122"/>
              </a:rPr>
              <a:t>cache </a:t>
            </a:r>
            <a:r>
              <a:rPr lang="en-US" altLang="zh-CN" dirty="0" smtClean="0">
                <a:ea typeface="宋体" pitchFamily="2" charset="-122"/>
              </a:rPr>
              <a:t>space among threads </a:t>
            </a:r>
            <a:r>
              <a:rPr lang="en-US" altLang="zh-CN" dirty="0">
                <a:ea typeface="宋体" pitchFamily="2" charset="-122"/>
              </a:rPr>
              <a:t>on different </a:t>
            </a:r>
            <a:r>
              <a:rPr lang="en-US" altLang="zh-CN" dirty="0" smtClean="0">
                <a:ea typeface="宋体" pitchFamily="2" charset="-122"/>
              </a:rPr>
              <a:t>cores: inter-thread communication can go through cache and not touch memory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7BBC9C-B15F-4741-A86C-4D57DAF2F5CB}" type="slidenum">
              <a:rPr lang="en-US" altLang="zh-CN">
                <a:ea typeface="宋体" pitchFamily="2" charset="-122"/>
              </a:rPr>
              <a:pPr/>
              <a:t>17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The cache coherence problem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382000" cy="4525963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ea typeface="宋体" pitchFamily="2" charset="-122"/>
              </a:rPr>
              <a:t>Since we have private caches:</a:t>
            </a:r>
            <a:br>
              <a:rPr lang="en-US" altLang="zh-CN" sz="2800" dirty="0" smtClean="0">
                <a:ea typeface="宋体" pitchFamily="2" charset="-122"/>
              </a:rPr>
            </a:br>
            <a:r>
              <a:rPr lang="en-US" altLang="zh-CN" sz="2800" dirty="0" smtClean="0">
                <a:ea typeface="宋体" pitchFamily="2" charset="-122"/>
              </a:rPr>
              <a:t>How to keep the data consistent across caches on different cores?</a:t>
            </a:r>
          </a:p>
          <a:p>
            <a:pPr eaLnBrk="1" hangingPunct="1"/>
            <a:endParaRPr lang="en-US" altLang="zh-CN" sz="2800" dirty="0" smtClean="0">
              <a:ea typeface="宋体" pitchFamily="2" charset="-122"/>
            </a:endParaRPr>
          </a:p>
          <a:p>
            <a:pPr eaLnBrk="1" hangingPunct="1"/>
            <a:endParaRPr lang="en-US" altLang="zh-CN" sz="2800" dirty="0" smtClean="0">
              <a:ea typeface="宋体" pitchFamily="2" charset="-122"/>
            </a:endParaRPr>
          </a:p>
        </p:txBody>
      </p:sp>
      <p:graphicFrame>
        <p:nvGraphicFramePr>
          <p:cNvPr id="512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752600" y="3276600"/>
          <a:ext cx="5791200" cy="342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Paint Shop Pro Image" r:id="rId4" imgW="6760976" imgH="4000000" progId="">
                  <p:embed/>
                </p:oleObj>
              </mc:Choice>
              <mc:Fallback>
                <p:oleObj name="Paint Shop Pro Image" r:id="rId4" imgW="6760976" imgH="40000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276600"/>
                        <a:ext cx="5791200" cy="342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58D6F1-C590-45E1-8F4B-3F213F0AABFD}" type="slidenum">
              <a:rPr lang="en-US" altLang="zh-CN">
                <a:ea typeface="宋体" pitchFamily="2" charset="-122"/>
              </a:rPr>
              <a:pPr/>
              <a:t>18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The cache coherence problem</a:t>
            </a:r>
          </a:p>
        </p:txBody>
      </p:sp>
      <p:sp>
        <p:nvSpPr>
          <p:cNvPr id="39940" name="Rectangle 7"/>
          <p:cNvSpPr>
            <a:spLocks noChangeArrowheads="1"/>
          </p:cNvSpPr>
          <p:nvPr/>
        </p:nvSpPr>
        <p:spPr bwMode="auto">
          <a:xfrm>
            <a:off x="381000" y="11430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3200">
                <a:ea typeface="宋体" pitchFamily="2" charset="-122"/>
              </a:rPr>
              <a:t>Suppose variable x initially contains 15213</a:t>
            </a:r>
          </a:p>
        </p:txBody>
      </p:sp>
      <p:grpSp>
        <p:nvGrpSpPr>
          <p:cNvPr id="39941" name="Group 9"/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39968" name="Oval 10"/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9969" name="Text Box 11"/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1</a:t>
              </a:r>
            </a:p>
          </p:txBody>
        </p:sp>
      </p:grpSp>
      <p:grpSp>
        <p:nvGrpSpPr>
          <p:cNvPr id="39942" name="Group 12"/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39966" name="Oval 13"/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9967" name="Text Box 14"/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2</a:t>
              </a:r>
            </a:p>
          </p:txBody>
        </p:sp>
      </p:grpSp>
      <p:grpSp>
        <p:nvGrpSpPr>
          <p:cNvPr id="39943" name="Group 15"/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39964" name="Oval 16"/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9965" name="Text Box 17"/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3</a:t>
              </a:r>
            </a:p>
          </p:txBody>
        </p:sp>
      </p:grpSp>
      <p:grpSp>
        <p:nvGrpSpPr>
          <p:cNvPr id="39944" name="Group 18"/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39962" name="Oval 19"/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9963" name="Text Box 20"/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4</a:t>
              </a:r>
            </a:p>
          </p:txBody>
        </p:sp>
      </p:grpSp>
      <p:sp>
        <p:nvSpPr>
          <p:cNvPr id="39945" name="Text Box 21"/>
          <p:cNvSpPr txBox="1">
            <a:spLocks noChangeArrowheads="1"/>
          </p:cNvSpPr>
          <p:nvPr/>
        </p:nvSpPr>
        <p:spPr bwMode="auto">
          <a:xfrm>
            <a:off x="685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39946" name="Text Box 22"/>
          <p:cNvSpPr txBox="1">
            <a:spLocks noChangeArrowheads="1"/>
          </p:cNvSpPr>
          <p:nvPr/>
        </p:nvSpPr>
        <p:spPr bwMode="auto">
          <a:xfrm>
            <a:off x="2590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39947" name="Text Box 23"/>
          <p:cNvSpPr txBox="1">
            <a:spLocks noChangeArrowheads="1"/>
          </p:cNvSpPr>
          <p:nvPr/>
        </p:nvSpPr>
        <p:spPr bwMode="auto">
          <a:xfrm>
            <a:off x="4572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39948" name="Text Box 24"/>
          <p:cNvSpPr txBox="1">
            <a:spLocks noChangeArrowheads="1"/>
          </p:cNvSpPr>
          <p:nvPr/>
        </p:nvSpPr>
        <p:spPr bwMode="auto">
          <a:xfrm>
            <a:off x="6477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39949" name="Text Box 25"/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altLang="zh-CN">
              <a:ea typeface="宋体" pitchFamily="2" charset="-122"/>
            </a:endParaRPr>
          </a:p>
          <a:p>
            <a:pPr algn="ctr"/>
            <a:r>
              <a:rPr lang="en-US" altLang="zh-CN">
                <a:ea typeface="宋体" pitchFamily="2" charset="-122"/>
              </a:rPr>
              <a:t>Main memory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x=15213</a:t>
            </a:r>
          </a:p>
        </p:txBody>
      </p:sp>
      <p:sp>
        <p:nvSpPr>
          <p:cNvPr id="39950" name="Line 26"/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1" name="Line 27"/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2" name="Line 28"/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3" name="Line 29"/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4" name="Line 30"/>
          <p:cNvSpPr>
            <a:spLocks noChangeShapeType="1"/>
          </p:cNvSpPr>
          <p:nvPr/>
        </p:nvSpPr>
        <p:spPr bwMode="auto">
          <a:xfrm>
            <a:off x="1524000" y="5257800"/>
            <a:ext cx="609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5" name="Line 31"/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6" name="Line 32"/>
          <p:cNvSpPr>
            <a:spLocks noChangeShapeType="1"/>
          </p:cNvSpPr>
          <p:nvPr/>
        </p:nvSpPr>
        <p:spPr bwMode="auto">
          <a:xfrm flipV="1">
            <a:off x="7620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7" name="Line 33"/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8" name="Line 34"/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9" name="Line 35"/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60" name="Rectangle 36"/>
          <p:cNvSpPr>
            <a:spLocks noChangeArrowheads="1"/>
          </p:cNvSpPr>
          <p:nvPr/>
        </p:nvSpPr>
        <p:spPr bwMode="auto">
          <a:xfrm>
            <a:off x="457200" y="1905000"/>
            <a:ext cx="7848600" cy="35052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9961" name="Text Box 37"/>
          <p:cNvSpPr txBox="1">
            <a:spLocks noChangeArrowheads="1"/>
          </p:cNvSpPr>
          <p:nvPr/>
        </p:nvSpPr>
        <p:spPr bwMode="auto">
          <a:xfrm>
            <a:off x="6248400" y="5486400"/>
            <a:ext cx="20002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solidFill>
                  <a:srgbClr val="008000"/>
                </a:solidFill>
                <a:ea typeface="宋体" pitchFamily="2" charset="-122"/>
              </a:rPr>
              <a:t>multi-core chip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4271D5-7D37-4A3E-8174-5FD7C9156D2E}" type="slidenum">
              <a:rPr lang="en-US" altLang="zh-CN">
                <a:ea typeface="宋体" pitchFamily="2" charset="-122"/>
              </a:rPr>
              <a:pPr/>
              <a:t>19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>
                <a:solidFill>
                  <a:schemeClr val="tx2"/>
                </a:solidFill>
                <a:ea typeface="宋体" pitchFamily="2" charset="-122"/>
              </a:rPr>
              <a:t>The cache coherence problem</a:t>
            </a:r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381000" y="11430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3200">
                <a:ea typeface="宋体" pitchFamily="2" charset="-122"/>
              </a:rPr>
              <a:t>Core 1 reads x</a:t>
            </a:r>
          </a:p>
        </p:txBody>
      </p:sp>
      <p:grpSp>
        <p:nvGrpSpPr>
          <p:cNvPr id="40965" name="Group 6"/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40992" name="Oval 7"/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93" name="Text Box 8"/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1</a:t>
              </a:r>
            </a:p>
          </p:txBody>
        </p:sp>
      </p:grpSp>
      <p:grpSp>
        <p:nvGrpSpPr>
          <p:cNvPr id="40966" name="Group 9"/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40990" name="Oval 10"/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91" name="Text Box 11"/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2</a:t>
              </a:r>
            </a:p>
          </p:txBody>
        </p:sp>
      </p:grpSp>
      <p:grpSp>
        <p:nvGrpSpPr>
          <p:cNvPr id="40967" name="Group 12"/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40988" name="Oval 13"/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89" name="Text Box 14"/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3</a:t>
              </a:r>
            </a:p>
          </p:txBody>
        </p:sp>
      </p:grpSp>
      <p:grpSp>
        <p:nvGrpSpPr>
          <p:cNvPr id="40968" name="Group 15"/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40986" name="Oval 16"/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87" name="Text Box 17"/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4</a:t>
              </a:r>
            </a:p>
          </p:txBody>
        </p:sp>
      </p:grpSp>
      <p:sp>
        <p:nvSpPr>
          <p:cNvPr id="40969" name="Text Box 18"/>
          <p:cNvSpPr txBox="1">
            <a:spLocks noChangeArrowheads="1"/>
          </p:cNvSpPr>
          <p:nvPr/>
        </p:nvSpPr>
        <p:spPr bwMode="auto">
          <a:xfrm>
            <a:off x="685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x=15213</a:t>
            </a:r>
          </a:p>
        </p:txBody>
      </p:sp>
      <p:sp>
        <p:nvSpPr>
          <p:cNvPr id="40970" name="Text Box 19"/>
          <p:cNvSpPr txBox="1">
            <a:spLocks noChangeArrowheads="1"/>
          </p:cNvSpPr>
          <p:nvPr/>
        </p:nvSpPr>
        <p:spPr bwMode="auto">
          <a:xfrm>
            <a:off x="2590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40971" name="Text Box 20"/>
          <p:cNvSpPr txBox="1">
            <a:spLocks noChangeArrowheads="1"/>
          </p:cNvSpPr>
          <p:nvPr/>
        </p:nvSpPr>
        <p:spPr bwMode="auto">
          <a:xfrm>
            <a:off x="4572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40972" name="Text Box 21"/>
          <p:cNvSpPr txBox="1">
            <a:spLocks noChangeArrowheads="1"/>
          </p:cNvSpPr>
          <p:nvPr/>
        </p:nvSpPr>
        <p:spPr bwMode="auto">
          <a:xfrm>
            <a:off x="6477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40973" name="Text Box 22"/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altLang="zh-CN">
              <a:ea typeface="宋体" pitchFamily="2" charset="-122"/>
            </a:endParaRPr>
          </a:p>
          <a:p>
            <a:pPr algn="ctr"/>
            <a:r>
              <a:rPr lang="en-US" altLang="zh-CN">
                <a:ea typeface="宋体" pitchFamily="2" charset="-122"/>
              </a:rPr>
              <a:t>Main memory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x=15213</a:t>
            </a:r>
          </a:p>
        </p:txBody>
      </p:sp>
      <p:sp>
        <p:nvSpPr>
          <p:cNvPr id="40974" name="Line 23"/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5" name="Line 24"/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6" name="Line 25"/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7" name="Line 26"/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8" name="Line 27"/>
          <p:cNvSpPr>
            <a:spLocks noChangeShapeType="1"/>
          </p:cNvSpPr>
          <p:nvPr/>
        </p:nvSpPr>
        <p:spPr bwMode="auto">
          <a:xfrm>
            <a:off x="1524000" y="5257800"/>
            <a:ext cx="609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9" name="Line 28"/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0" name="Line 29"/>
          <p:cNvSpPr>
            <a:spLocks noChangeShapeType="1"/>
          </p:cNvSpPr>
          <p:nvPr/>
        </p:nvSpPr>
        <p:spPr bwMode="auto">
          <a:xfrm flipV="1">
            <a:off x="7620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1" name="Line 30"/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2" name="Line 31"/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3" name="Line 32"/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4" name="Rectangle 33"/>
          <p:cNvSpPr>
            <a:spLocks noChangeArrowheads="1"/>
          </p:cNvSpPr>
          <p:nvPr/>
        </p:nvSpPr>
        <p:spPr bwMode="auto">
          <a:xfrm>
            <a:off x="457200" y="1905000"/>
            <a:ext cx="7848600" cy="35052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0985" name="Text Box 34"/>
          <p:cNvSpPr txBox="1">
            <a:spLocks noChangeArrowheads="1"/>
          </p:cNvSpPr>
          <p:nvPr/>
        </p:nvSpPr>
        <p:spPr bwMode="auto">
          <a:xfrm>
            <a:off x="6248400" y="5486400"/>
            <a:ext cx="20002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solidFill>
                  <a:srgbClr val="008000"/>
                </a:solidFill>
                <a:ea typeface="宋体" pitchFamily="2" charset="-122"/>
              </a:rPr>
              <a:t>multi-core chip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title"/>
          </p:nvPr>
        </p:nvSpPr>
        <p:spPr>
          <a:xfrm>
            <a:off x="935038" y="-152400"/>
            <a:ext cx="7237412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Moore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’</a:t>
            </a:r>
            <a:r>
              <a:rPr lang="en-US" altLang="zh-CN" dirty="0" smtClean="0">
                <a:ea typeface="宋体" charset="-122"/>
              </a:rPr>
              <a:t>s Law</a:t>
            </a:r>
          </a:p>
        </p:txBody>
      </p:sp>
      <p:sp>
        <p:nvSpPr>
          <p:cNvPr id="10243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15144" y="762000"/>
            <a:ext cx="8077200" cy="2938463"/>
          </a:xfrm>
        </p:spPr>
        <p:txBody>
          <a:bodyPr/>
          <a:lstStyle/>
          <a:p>
            <a:pPr eaLnBrk="1" hangingPunct="1"/>
            <a:r>
              <a:rPr lang="en-US" altLang="zh-CN" sz="2400" dirty="0" smtClean="0">
                <a:ea typeface="宋体" charset="-122"/>
              </a:rPr>
              <a:t>Number of transistors on a chip doubles every 18 to 24 Months</a:t>
            </a:r>
          </a:p>
        </p:txBody>
      </p:sp>
      <p:pic>
        <p:nvPicPr>
          <p:cNvPr id="10244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762000" y="1474066"/>
            <a:ext cx="7791450" cy="5214793"/>
          </a:xfrm>
          <a:noFill/>
        </p:spPr>
      </p:pic>
    </p:spTree>
    <p:extLst>
      <p:ext uri="{BB962C8B-B14F-4D97-AF65-F5344CB8AC3E}">
        <p14:creationId xmlns:p14="http://schemas.microsoft.com/office/powerpoint/2010/main" val="103880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7AE829-75D7-4499-B48A-A8BC53833BA9}" type="slidenum">
              <a:rPr lang="en-US" altLang="zh-CN">
                <a:ea typeface="宋体" pitchFamily="2" charset="-122"/>
              </a:rPr>
              <a:pPr/>
              <a:t>20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>
                <a:solidFill>
                  <a:schemeClr val="tx2"/>
                </a:solidFill>
                <a:ea typeface="宋体" pitchFamily="2" charset="-122"/>
              </a:rPr>
              <a:t>The cache coherence problem</a:t>
            </a:r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381000" y="11430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3200">
                <a:ea typeface="宋体" pitchFamily="2" charset="-122"/>
              </a:rPr>
              <a:t>Core 2 reads x</a:t>
            </a:r>
          </a:p>
        </p:txBody>
      </p:sp>
      <p:grpSp>
        <p:nvGrpSpPr>
          <p:cNvPr id="41989" name="Group 6"/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42016" name="Oval 7"/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2017" name="Text Box 8"/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1</a:t>
              </a:r>
            </a:p>
          </p:txBody>
        </p:sp>
      </p:grpSp>
      <p:grpSp>
        <p:nvGrpSpPr>
          <p:cNvPr id="41990" name="Group 9"/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42014" name="Oval 10"/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2015" name="Text Box 11"/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2</a:t>
              </a:r>
            </a:p>
          </p:txBody>
        </p:sp>
      </p:grpSp>
      <p:grpSp>
        <p:nvGrpSpPr>
          <p:cNvPr id="41991" name="Group 12"/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42012" name="Oval 13"/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2013" name="Text Box 14"/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3</a:t>
              </a:r>
            </a:p>
          </p:txBody>
        </p:sp>
      </p:grpSp>
      <p:grpSp>
        <p:nvGrpSpPr>
          <p:cNvPr id="41992" name="Group 15"/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42010" name="Oval 16"/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2011" name="Text Box 17"/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4</a:t>
              </a:r>
            </a:p>
          </p:txBody>
        </p:sp>
      </p:grpSp>
      <p:sp>
        <p:nvSpPr>
          <p:cNvPr id="41993" name="Text Box 18"/>
          <p:cNvSpPr txBox="1">
            <a:spLocks noChangeArrowheads="1"/>
          </p:cNvSpPr>
          <p:nvPr/>
        </p:nvSpPr>
        <p:spPr bwMode="auto">
          <a:xfrm>
            <a:off x="685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x=15213</a:t>
            </a:r>
          </a:p>
        </p:txBody>
      </p:sp>
      <p:sp>
        <p:nvSpPr>
          <p:cNvPr id="41994" name="Text Box 19"/>
          <p:cNvSpPr txBox="1">
            <a:spLocks noChangeArrowheads="1"/>
          </p:cNvSpPr>
          <p:nvPr/>
        </p:nvSpPr>
        <p:spPr bwMode="auto">
          <a:xfrm>
            <a:off x="2590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x=15213</a:t>
            </a:r>
          </a:p>
        </p:txBody>
      </p:sp>
      <p:sp>
        <p:nvSpPr>
          <p:cNvPr id="41995" name="Text Box 20"/>
          <p:cNvSpPr txBox="1">
            <a:spLocks noChangeArrowheads="1"/>
          </p:cNvSpPr>
          <p:nvPr/>
        </p:nvSpPr>
        <p:spPr bwMode="auto">
          <a:xfrm>
            <a:off x="4572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41996" name="Text Box 21"/>
          <p:cNvSpPr txBox="1">
            <a:spLocks noChangeArrowheads="1"/>
          </p:cNvSpPr>
          <p:nvPr/>
        </p:nvSpPr>
        <p:spPr bwMode="auto">
          <a:xfrm>
            <a:off x="6477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41997" name="Text Box 22"/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altLang="zh-CN">
              <a:ea typeface="宋体" pitchFamily="2" charset="-122"/>
            </a:endParaRPr>
          </a:p>
          <a:p>
            <a:pPr algn="ctr"/>
            <a:r>
              <a:rPr lang="en-US" altLang="zh-CN">
                <a:ea typeface="宋体" pitchFamily="2" charset="-122"/>
              </a:rPr>
              <a:t>Main memory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x=15213</a:t>
            </a:r>
          </a:p>
        </p:txBody>
      </p:sp>
      <p:sp>
        <p:nvSpPr>
          <p:cNvPr id="41998" name="Line 23"/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999" name="Line 24"/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00" name="Line 25"/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01" name="Line 26"/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02" name="Line 27"/>
          <p:cNvSpPr>
            <a:spLocks noChangeShapeType="1"/>
          </p:cNvSpPr>
          <p:nvPr/>
        </p:nvSpPr>
        <p:spPr bwMode="auto">
          <a:xfrm>
            <a:off x="1524000" y="5257800"/>
            <a:ext cx="609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03" name="Line 28"/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04" name="Line 29"/>
          <p:cNvSpPr>
            <a:spLocks noChangeShapeType="1"/>
          </p:cNvSpPr>
          <p:nvPr/>
        </p:nvSpPr>
        <p:spPr bwMode="auto">
          <a:xfrm flipV="1">
            <a:off x="7620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05" name="Line 30"/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06" name="Line 31"/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07" name="Line 32"/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08" name="Rectangle 33"/>
          <p:cNvSpPr>
            <a:spLocks noChangeArrowheads="1"/>
          </p:cNvSpPr>
          <p:nvPr/>
        </p:nvSpPr>
        <p:spPr bwMode="auto">
          <a:xfrm>
            <a:off x="457200" y="1905000"/>
            <a:ext cx="7848600" cy="35052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2009" name="Text Box 34"/>
          <p:cNvSpPr txBox="1">
            <a:spLocks noChangeArrowheads="1"/>
          </p:cNvSpPr>
          <p:nvPr/>
        </p:nvSpPr>
        <p:spPr bwMode="auto">
          <a:xfrm>
            <a:off x="6248400" y="5486400"/>
            <a:ext cx="20002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solidFill>
                  <a:srgbClr val="008000"/>
                </a:solidFill>
                <a:ea typeface="宋体" pitchFamily="2" charset="-122"/>
              </a:rPr>
              <a:t>multi-core chip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4614D2-8B99-47BE-8C13-3BC9743A728F}" type="slidenum">
              <a:rPr lang="en-US" altLang="zh-CN">
                <a:ea typeface="宋体" pitchFamily="2" charset="-122"/>
              </a:rPr>
              <a:pPr/>
              <a:t>21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>
                <a:solidFill>
                  <a:schemeClr val="tx2"/>
                </a:solidFill>
                <a:ea typeface="宋体" pitchFamily="2" charset="-122"/>
              </a:rPr>
              <a:t>The cache coherence problem</a:t>
            </a:r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381000" y="11430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3200">
                <a:ea typeface="宋体" pitchFamily="2" charset="-122"/>
              </a:rPr>
              <a:t>Core 1 writes to x, setting it to 21660</a:t>
            </a:r>
          </a:p>
        </p:txBody>
      </p:sp>
      <p:grpSp>
        <p:nvGrpSpPr>
          <p:cNvPr id="43013" name="Group 6"/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43042" name="Oval 7"/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3043" name="Text Box 8"/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1</a:t>
              </a:r>
            </a:p>
          </p:txBody>
        </p:sp>
      </p:grpSp>
      <p:grpSp>
        <p:nvGrpSpPr>
          <p:cNvPr id="43014" name="Group 9"/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43040" name="Oval 10"/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3041" name="Text Box 11"/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2</a:t>
              </a:r>
            </a:p>
          </p:txBody>
        </p:sp>
      </p:grpSp>
      <p:grpSp>
        <p:nvGrpSpPr>
          <p:cNvPr id="43015" name="Group 12"/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43038" name="Oval 13"/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3039" name="Text Box 14"/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3</a:t>
              </a:r>
            </a:p>
          </p:txBody>
        </p:sp>
      </p:grpSp>
      <p:grpSp>
        <p:nvGrpSpPr>
          <p:cNvPr id="43016" name="Group 15"/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43036" name="Oval 16"/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3037" name="Text Box 17"/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4</a:t>
              </a:r>
            </a:p>
          </p:txBody>
        </p:sp>
      </p:grpSp>
      <p:sp>
        <p:nvSpPr>
          <p:cNvPr id="43017" name="Text Box 18"/>
          <p:cNvSpPr txBox="1">
            <a:spLocks noChangeArrowheads="1"/>
          </p:cNvSpPr>
          <p:nvPr/>
        </p:nvSpPr>
        <p:spPr bwMode="auto">
          <a:xfrm>
            <a:off x="685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x=21660</a:t>
            </a:r>
          </a:p>
        </p:txBody>
      </p:sp>
      <p:sp>
        <p:nvSpPr>
          <p:cNvPr id="43018" name="Text Box 19"/>
          <p:cNvSpPr txBox="1">
            <a:spLocks noChangeArrowheads="1"/>
          </p:cNvSpPr>
          <p:nvPr/>
        </p:nvSpPr>
        <p:spPr bwMode="auto">
          <a:xfrm>
            <a:off x="2590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x=15213</a:t>
            </a:r>
          </a:p>
        </p:txBody>
      </p:sp>
      <p:sp>
        <p:nvSpPr>
          <p:cNvPr id="43019" name="Text Box 20"/>
          <p:cNvSpPr txBox="1">
            <a:spLocks noChangeArrowheads="1"/>
          </p:cNvSpPr>
          <p:nvPr/>
        </p:nvSpPr>
        <p:spPr bwMode="auto">
          <a:xfrm>
            <a:off x="4572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43020" name="Text Box 21"/>
          <p:cNvSpPr txBox="1">
            <a:spLocks noChangeArrowheads="1"/>
          </p:cNvSpPr>
          <p:nvPr/>
        </p:nvSpPr>
        <p:spPr bwMode="auto">
          <a:xfrm>
            <a:off x="6477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43021" name="Text Box 22"/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altLang="zh-CN">
              <a:ea typeface="宋体" pitchFamily="2" charset="-122"/>
            </a:endParaRPr>
          </a:p>
          <a:p>
            <a:pPr algn="ctr"/>
            <a:r>
              <a:rPr lang="en-US" altLang="zh-CN">
                <a:ea typeface="宋体" pitchFamily="2" charset="-122"/>
              </a:rPr>
              <a:t>Main memory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x=21660</a:t>
            </a:r>
          </a:p>
        </p:txBody>
      </p:sp>
      <p:sp>
        <p:nvSpPr>
          <p:cNvPr id="43022" name="Line 23"/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3" name="Line 24"/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4" name="Line 25"/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5" name="Line 26"/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6" name="Line 27"/>
          <p:cNvSpPr>
            <a:spLocks noChangeShapeType="1"/>
          </p:cNvSpPr>
          <p:nvPr/>
        </p:nvSpPr>
        <p:spPr bwMode="auto">
          <a:xfrm>
            <a:off x="1524000" y="5257800"/>
            <a:ext cx="609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7" name="Line 28"/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8" name="Line 29"/>
          <p:cNvSpPr>
            <a:spLocks noChangeShapeType="1"/>
          </p:cNvSpPr>
          <p:nvPr/>
        </p:nvSpPr>
        <p:spPr bwMode="auto">
          <a:xfrm flipV="1">
            <a:off x="7620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9" name="Line 30"/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30" name="Line 31"/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31" name="Line 32"/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32" name="Rectangle 33"/>
          <p:cNvSpPr>
            <a:spLocks noChangeArrowheads="1"/>
          </p:cNvSpPr>
          <p:nvPr/>
        </p:nvSpPr>
        <p:spPr bwMode="auto">
          <a:xfrm>
            <a:off x="457200" y="1905000"/>
            <a:ext cx="7848600" cy="35052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3033" name="Text Box 34"/>
          <p:cNvSpPr txBox="1">
            <a:spLocks noChangeArrowheads="1"/>
          </p:cNvSpPr>
          <p:nvPr/>
        </p:nvSpPr>
        <p:spPr bwMode="auto">
          <a:xfrm>
            <a:off x="6248400" y="5486400"/>
            <a:ext cx="20002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solidFill>
                  <a:srgbClr val="008000"/>
                </a:solidFill>
                <a:ea typeface="宋体" pitchFamily="2" charset="-122"/>
              </a:rPr>
              <a:t>multi-core chip</a:t>
            </a:r>
          </a:p>
        </p:txBody>
      </p:sp>
      <p:sp>
        <p:nvSpPr>
          <p:cNvPr id="43034" name="AutoShape 35"/>
          <p:cNvSpPr>
            <a:spLocks/>
          </p:cNvSpPr>
          <p:nvPr/>
        </p:nvSpPr>
        <p:spPr bwMode="auto">
          <a:xfrm>
            <a:off x="4114800" y="6172200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3035" name="Text Box 36"/>
          <p:cNvSpPr txBox="1">
            <a:spLocks noChangeArrowheads="1"/>
          </p:cNvSpPr>
          <p:nvPr/>
        </p:nvSpPr>
        <p:spPr bwMode="auto">
          <a:xfrm>
            <a:off x="4191000" y="5942013"/>
            <a:ext cx="1581150" cy="915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assuming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write-through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8EEEA6-C9A9-4744-B441-97F5A05F76B2}" type="slidenum">
              <a:rPr lang="en-US" altLang="zh-CN">
                <a:ea typeface="宋体" pitchFamily="2" charset="-122"/>
              </a:rPr>
              <a:pPr/>
              <a:t>22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>
                <a:solidFill>
                  <a:schemeClr val="tx2"/>
                </a:solidFill>
                <a:ea typeface="宋体" pitchFamily="2" charset="-122"/>
              </a:rPr>
              <a:t>The cache coherence problem</a:t>
            </a: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381000" y="11430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3200">
                <a:ea typeface="宋体" pitchFamily="2" charset="-122"/>
              </a:rPr>
              <a:t>Core 2 attempts to read x… gets a stale copy</a:t>
            </a:r>
          </a:p>
        </p:txBody>
      </p:sp>
      <p:grpSp>
        <p:nvGrpSpPr>
          <p:cNvPr id="44037" name="Group 6"/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44064" name="Oval 7"/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4065" name="Text Box 8"/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1</a:t>
              </a:r>
            </a:p>
          </p:txBody>
        </p:sp>
      </p:grpSp>
      <p:grpSp>
        <p:nvGrpSpPr>
          <p:cNvPr id="44038" name="Group 9"/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44062" name="Oval 10"/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4063" name="Text Box 11"/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2</a:t>
              </a:r>
            </a:p>
          </p:txBody>
        </p:sp>
      </p:grpSp>
      <p:grpSp>
        <p:nvGrpSpPr>
          <p:cNvPr id="44039" name="Group 12"/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44060" name="Oval 13"/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4061" name="Text Box 14"/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3</a:t>
              </a:r>
            </a:p>
          </p:txBody>
        </p:sp>
      </p:grpSp>
      <p:grpSp>
        <p:nvGrpSpPr>
          <p:cNvPr id="44040" name="Group 15"/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44058" name="Oval 16"/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4059" name="Text Box 17"/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4</a:t>
              </a:r>
            </a:p>
          </p:txBody>
        </p:sp>
      </p:grpSp>
      <p:sp>
        <p:nvSpPr>
          <p:cNvPr id="44041" name="Text Box 18"/>
          <p:cNvSpPr txBox="1">
            <a:spLocks noChangeArrowheads="1"/>
          </p:cNvSpPr>
          <p:nvPr/>
        </p:nvSpPr>
        <p:spPr bwMode="auto">
          <a:xfrm>
            <a:off x="685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x=21660</a:t>
            </a:r>
          </a:p>
        </p:txBody>
      </p:sp>
      <p:sp>
        <p:nvSpPr>
          <p:cNvPr id="44042" name="Text Box 19"/>
          <p:cNvSpPr txBox="1">
            <a:spLocks noChangeArrowheads="1"/>
          </p:cNvSpPr>
          <p:nvPr/>
        </p:nvSpPr>
        <p:spPr bwMode="auto">
          <a:xfrm>
            <a:off x="2590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x=15213</a:t>
            </a:r>
          </a:p>
        </p:txBody>
      </p:sp>
      <p:sp>
        <p:nvSpPr>
          <p:cNvPr id="44043" name="Text Box 20"/>
          <p:cNvSpPr txBox="1">
            <a:spLocks noChangeArrowheads="1"/>
          </p:cNvSpPr>
          <p:nvPr/>
        </p:nvSpPr>
        <p:spPr bwMode="auto">
          <a:xfrm>
            <a:off x="4572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44044" name="Text Box 21"/>
          <p:cNvSpPr txBox="1">
            <a:spLocks noChangeArrowheads="1"/>
          </p:cNvSpPr>
          <p:nvPr/>
        </p:nvSpPr>
        <p:spPr bwMode="auto">
          <a:xfrm>
            <a:off x="6477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44045" name="Text Box 22"/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altLang="zh-CN">
              <a:ea typeface="宋体" pitchFamily="2" charset="-122"/>
            </a:endParaRPr>
          </a:p>
          <a:p>
            <a:pPr algn="ctr"/>
            <a:r>
              <a:rPr lang="en-US" altLang="zh-CN">
                <a:ea typeface="宋体" pitchFamily="2" charset="-122"/>
              </a:rPr>
              <a:t>Main memory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x=21660</a:t>
            </a:r>
          </a:p>
        </p:txBody>
      </p:sp>
      <p:sp>
        <p:nvSpPr>
          <p:cNvPr id="44046" name="Line 23"/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47" name="Line 24"/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48" name="Line 25"/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49" name="Line 26"/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50" name="Line 27"/>
          <p:cNvSpPr>
            <a:spLocks noChangeShapeType="1"/>
          </p:cNvSpPr>
          <p:nvPr/>
        </p:nvSpPr>
        <p:spPr bwMode="auto">
          <a:xfrm>
            <a:off x="1524000" y="5257800"/>
            <a:ext cx="609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51" name="Line 28"/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52" name="Line 29"/>
          <p:cNvSpPr>
            <a:spLocks noChangeShapeType="1"/>
          </p:cNvSpPr>
          <p:nvPr/>
        </p:nvSpPr>
        <p:spPr bwMode="auto">
          <a:xfrm flipV="1">
            <a:off x="7620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53" name="Line 30"/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54" name="Line 31"/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55" name="Line 32"/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56" name="Rectangle 33"/>
          <p:cNvSpPr>
            <a:spLocks noChangeArrowheads="1"/>
          </p:cNvSpPr>
          <p:nvPr/>
        </p:nvSpPr>
        <p:spPr bwMode="auto">
          <a:xfrm>
            <a:off x="457200" y="1905000"/>
            <a:ext cx="7848600" cy="35052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4057" name="Text Box 34"/>
          <p:cNvSpPr txBox="1">
            <a:spLocks noChangeArrowheads="1"/>
          </p:cNvSpPr>
          <p:nvPr/>
        </p:nvSpPr>
        <p:spPr bwMode="auto">
          <a:xfrm>
            <a:off x="6248400" y="5486400"/>
            <a:ext cx="20002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solidFill>
                  <a:srgbClr val="008000"/>
                </a:solidFill>
                <a:ea typeface="宋体" pitchFamily="2" charset="-122"/>
              </a:rPr>
              <a:t>multi-core chip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1A67DF-4D7C-467E-A897-A61CE5E6ECEB}" type="slidenum">
              <a:rPr lang="en-US" altLang="zh-CN">
                <a:ea typeface="宋体" pitchFamily="2" charset="-122"/>
              </a:rPr>
              <a:pPr/>
              <a:t>23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Cache </a:t>
            </a:r>
            <a:r>
              <a:rPr lang="en-US" altLang="zh-CN" dirty="0">
                <a:ea typeface="宋体" pitchFamily="2" charset="-122"/>
              </a:rPr>
              <a:t>coherence protocols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Many cache coherence protocols have been designed</a:t>
            </a:r>
          </a:p>
          <a:p>
            <a:pPr eaLnBrk="1" hangingPunct="1"/>
            <a:endParaRPr lang="en-US" altLang="zh-CN" dirty="0" smtClean="0">
              <a:ea typeface="宋体" pitchFamily="2" charset="-122"/>
            </a:endParaRP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We discuss a simple solution: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i="1" dirty="0" smtClean="0">
                <a:ea typeface="宋体" pitchFamily="2" charset="-122"/>
              </a:rPr>
              <a:t>invalidation</a:t>
            </a:r>
            <a:r>
              <a:rPr lang="en-US" altLang="zh-CN" dirty="0" smtClean="0">
                <a:ea typeface="宋体" pitchFamily="2" charset="-122"/>
              </a:rPr>
              <a:t>-based protocol with </a:t>
            </a:r>
            <a:r>
              <a:rPr lang="en-US" altLang="zh-CN" i="1" dirty="0" smtClean="0">
                <a:ea typeface="宋体" pitchFamily="2" charset="-122"/>
              </a:rPr>
              <a:t>snooping</a:t>
            </a:r>
          </a:p>
          <a:p>
            <a:pPr eaLnBrk="1" hangingPunct="1"/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B53324-7C03-4A1A-827A-86B5008176F6}" type="slidenum">
              <a:rPr lang="en-US" altLang="zh-CN">
                <a:ea typeface="宋体" pitchFamily="2" charset="-122"/>
              </a:rPr>
              <a:pPr/>
              <a:t>24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Inter-core bus</a:t>
            </a:r>
          </a:p>
        </p:txBody>
      </p:sp>
      <p:grpSp>
        <p:nvGrpSpPr>
          <p:cNvPr id="46084" name="Group 4"/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46113" name="Oval 5"/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6114" name="Text Box 6"/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1</a:t>
              </a:r>
            </a:p>
          </p:txBody>
        </p:sp>
      </p:grpSp>
      <p:grpSp>
        <p:nvGrpSpPr>
          <p:cNvPr id="46085" name="Group 7"/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46111" name="Oval 8"/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6112" name="Text Box 9"/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2</a:t>
              </a:r>
            </a:p>
          </p:txBody>
        </p:sp>
      </p:grpSp>
      <p:grpSp>
        <p:nvGrpSpPr>
          <p:cNvPr id="46086" name="Group 10"/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46109" name="Oval 11"/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6110" name="Text Box 12"/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3</a:t>
              </a:r>
            </a:p>
          </p:txBody>
        </p:sp>
      </p:grpSp>
      <p:grpSp>
        <p:nvGrpSpPr>
          <p:cNvPr id="46087" name="Group 13"/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46107" name="Oval 14"/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6108" name="Text Box 15"/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4</a:t>
              </a:r>
            </a:p>
          </p:txBody>
        </p:sp>
      </p:grpSp>
      <p:sp>
        <p:nvSpPr>
          <p:cNvPr id="46088" name="Text Box 16"/>
          <p:cNvSpPr txBox="1">
            <a:spLocks noChangeArrowheads="1"/>
          </p:cNvSpPr>
          <p:nvPr/>
        </p:nvSpPr>
        <p:spPr bwMode="auto">
          <a:xfrm>
            <a:off x="685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46089" name="Text Box 17"/>
          <p:cNvSpPr txBox="1">
            <a:spLocks noChangeArrowheads="1"/>
          </p:cNvSpPr>
          <p:nvPr/>
        </p:nvSpPr>
        <p:spPr bwMode="auto">
          <a:xfrm>
            <a:off x="2590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46090" name="Text Box 18"/>
          <p:cNvSpPr txBox="1">
            <a:spLocks noChangeArrowheads="1"/>
          </p:cNvSpPr>
          <p:nvPr/>
        </p:nvSpPr>
        <p:spPr bwMode="auto">
          <a:xfrm>
            <a:off x="4572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46091" name="Text Box 19"/>
          <p:cNvSpPr txBox="1">
            <a:spLocks noChangeArrowheads="1"/>
          </p:cNvSpPr>
          <p:nvPr/>
        </p:nvSpPr>
        <p:spPr bwMode="auto">
          <a:xfrm>
            <a:off x="6477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46092" name="Text Box 20"/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altLang="zh-CN">
              <a:ea typeface="宋体" pitchFamily="2" charset="-122"/>
            </a:endParaRPr>
          </a:p>
          <a:p>
            <a:pPr algn="ctr"/>
            <a:r>
              <a:rPr lang="en-US" altLang="zh-CN">
                <a:ea typeface="宋体" pitchFamily="2" charset="-122"/>
              </a:rPr>
              <a:t>Main memory</a:t>
            </a:r>
          </a:p>
          <a:p>
            <a:pPr algn="ctr"/>
            <a:endParaRPr lang="en-US" altLang="zh-CN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46093" name="Line 21"/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4" name="Line 22"/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5" name="Line 23"/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6" name="Line 24"/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7" name="Line 25"/>
          <p:cNvSpPr>
            <a:spLocks noChangeShapeType="1"/>
          </p:cNvSpPr>
          <p:nvPr/>
        </p:nvSpPr>
        <p:spPr bwMode="auto">
          <a:xfrm>
            <a:off x="1524000" y="5257800"/>
            <a:ext cx="6096000" cy="0"/>
          </a:xfrm>
          <a:prstGeom prst="line">
            <a:avLst/>
          </a:prstGeom>
          <a:noFill/>
          <a:ln w="63500">
            <a:solidFill>
              <a:srgbClr val="996633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8" name="Line 26"/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099" name="Line 27"/>
          <p:cNvSpPr>
            <a:spLocks noChangeShapeType="1"/>
          </p:cNvSpPr>
          <p:nvPr/>
        </p:nvSpPr>
        <p:spPr bwMode="auto">
          <a:xfrm flipV="1">
            <a:off x="7620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00" name="Line 28"/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01" name="Line 29"/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02" name="Line 30"/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103" name="Rectangle 31"/>
          <p:cNvSpPr>
            <a:spLocks noChangeArrowheads="1"/>
          </p:cNvSpPr>
          <p:nvPr/>
        </p:nvSpPr>
        <p:spPr bwMode="auto">
          <a:xfrm>
            <a:off x="457200" y="1905000"/>
            <a:ext cx="7848600" cy="35814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>
              <a:ea typeface="宋体" pitchFamily="2" charset="-122"/>
            </a:endParaRPr>
          </a:p>
        </p:txBody>
      </p:sp>
      <p:sp>
        <p:nvSpPr>
          <p:cNvPr id="46104" name="Text Box 32"/>
          <p:cNvSpPr txBox="1">
            <a:spLocks noChangeArrowheads="1"/>
          </p:cNvSpPr>
          <p:nvPr/>
        </p:nvSpPr>
        <p:spPr bwMode="auto">
          <a:xfrm>
            <a:off x="6248400" y="5486400"/>
            <a:ext cx="20002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solidFill>
                  <a:srgbClr val="008000"/>
                </a:solidFill>
                <a:ea typeface="宋体" pitchFamily="2" charset="-122"/>
              </a:rPr>
              <a:t>multi-core chip</a:t>
            </a:r>
          </a:p>
        </p:txBody>
      </p:sp>
      <p:sp>
        <p:nvSpPr>
          <p:cNvPr id="46105" name="Freeform 40"/>
          <p:cNvSpPr>
            <a:spLocks/>
          </p:cNvSpPr>
          <p:nvPr/>
        </p:nvSpPr>
        <p:spPr bwMode="auto">
          <a:xfrm>
            <a:off x="5867400" y="5257800"/>
            <a:ext cx="457200" cy="914400"/>
          </a:xfrm>
          <a:custGeom>
            <a:avLst/>
            <a:gdLst>
              <a:gd name="T0" fmla="*/ 288 w 288"/>
              <a:gd name="T1" fmla="*/ 576 h 576"/>
              <a:gd name="T2" fmla="*/ 48 w 288"/>
              <a:gd name="T3" fmla="*/ 336 h 576"/>
              <a:gd name="T4" fmla="*/ 0 w 288"/>
              <a:gd name="T5" fmla="*/ 0 h 576"/>
              <a:gd name="T6" fmla="*/ 0 60000 65536"/>
              <a:gd name="T7" fmla="*/ 0 60000 65536"/>
              <a:gd name="T8" fmla="*/ 0 60000 65536"/>
              <a:gd name="T9" fmla="*/ 0 w 288"/>
              <a:gd name="T10" fmla="*/ 0 h 576"/>
              <a:gd name="T11" fmla="*/ 288 w 288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576">
                <a:moveTo>
                  <a:pt x="288" y="576"/>
                </a:moveTo>
                <a:cubicBezTo>
                  <a:pt x="192" y="504"/>
                  <a:pt x="96" y="432"/>
                  <a:pt x="48" y="336"/>
                </a:cubicBezTo>
                <a:cubicBezTo>
                  <a:pt x="0" y="240"/>
                  <a:pt x="0" y="120"/>
                  <a:pt x="0" y="0"/>
                </a:cubicBezTo>
              </a:path>
            </a:pathLst>
          </a:custGeom>
          <a:noFill/>
          <a:ln w="38100">
            <a:solidFill>
              <a:srgbClr val="996633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6106" name="Text Box 41"/>
          <p:cNvSpPr txBox="1">
            <a:spLocks noChangeArrowheads="1"/>
          </p:cNvSpPr>
          <p:nvPr/>
        </p:nvSpPr>
        <p:spPr bwMode="auto">
          <a:xfrm>
            <a:off x="6308725" y="6056313"/>
            <a:ext cx="11493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996633"/>
                </a:solidFill>
                <a:ea typeface="宋体" pitchFamily="2" charset="-122"/>
              </a:rPr>
              <a:t>inter-core</a:t>
            </a:r>
            <a:br>
              <a:rPr lang="en-US" altLang="zh-CN">
                <a:solidFill>
                  <a:srgbClr val="996633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996633"/>
                </a:solidFill>
                <a:ea typeface="宋体" pitchFamily="2" charset="-122"/>
              </a:rPr>
              <a:t>bus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AD9F75-CC3D-4AAB-B086-FBB1C961DB08}" type="slidenum">
              <a:rPr lang="en-US" altLang="zh-CN">
                <a:ea typeface="宋体" pitchFamily="2" charset="-122"/>
              </a:rPr>
              <a:pPr/>
              <a:t>25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>
                <a:ea typeface="宋体" pitchFamily="2" charset="-122"/>
              </a:rPr>
              <a:t>Invalidation protocol with snooping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Invalidation:</a:t>
            </a:r>
            <a:br>
              <a:rPr lang="en-US" altLang="zh-CN" smtClean="0">
                <a:ea typeface="宋体" pitchFamily="2" charset="-122"/>
              </a:rPr>
            </a:br>
            <a:r>
              <a:rPr lang="en-US" altLang="zh-CN" smtClean="0">
                <a:ea typeface="宋体" pitchFamily="2" charset="-122"/>
              </a:rPr>
              <a:t>If a core writes to a data item, all other copies of this data item in other caches are </a:t>
            </a:r>
            <a:r>
              <a:rPr lang="en-US" altLang="zh-CN" i="1" smtClean="0">
                <a:ea typeface="宋体" pitchFamily="2" charset="-122"/>
              </a:rPr>
              <a:t>invalidated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Snooping: </a:t>
            </a:r>
            <a:br>
              <a:rPr lang="en-US" altLang="zh-CN" smtClean="0">
                <a:ea typeface="宋体" pitchFamily="2" charset="-122"/>
              </a:rPr>
            </a:br>
            <a:r>
              <a:rPr lang="en-US" altLang="zh-CN" smtClean="0">
                <a:ea typeface="宋体" pitchFamily="2" charset="-122"/>
              </a:rPr>
              <a:t>All cores continuously “snoop” (monitor) the bus connecting the cores.</a:t>
            </a:r>
          </a:p>
          <a:p>
            <a:pPr eaLnBrk="1" hangingPunct="1"/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48BB52-86E0-49FF-BF8B-F739B4BF15CE}" type="slidenum">
              <a:rPr lang="en-US" altLang="zh-CN">
                <a:ea typeface="宋体" pitchFamily="2" charset="-122"/>
              </a:rPr>
              <a:pPr/>
              <a:t>26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>
                <a:solidFill>
                  <a:schemeClr val="tx2"/>
                </a:solidFill>
                <a:ea typeface="宋体" pitchFamily="2" charset="-122"/>
              </a:rPr>
              <a:t>The cache coherence problem</a:t>
            </a:r>
          </a:p>
        </p:txBody>
      </p:sp>
      <p:sp>
        <p:nvSpPr>
          <p:cNvPr id="48132" name="Rectangle 5"/>
          <p:cNvSpPr>
            <a:spLocks noChangeArrowheads="1"/>
          </p:cNvSpPr>
          <p:nvPr/>
        </p:nvSpPr>
        <p:spPr bwMode="auto">
          <a:xfrm>
            <a:off x="381000" y="11430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3200">
                <a:ea typeface="宋体" pitchFamily="2" charset="-122"/>
              </a:rPr>
              <a:t>Revisited: Cores 1 and 2 have both read x</a:t>
            </a:r>
          </a:p>
        </p:txBody>
      </p:sp>
      <p:grpSp>
        <p:nvGrpSpPr>
          <p:cNvPr id="48133" name="Group 6"/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48160" name="Oval 7"/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8161" name="Text Box 8"/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1</a:t>
              </a:r>
            </a:p>
          </p:txBody>
        </p:sp>
      </p:grpSp>
      <p:grpSp>
        <p:nvGrpSpPr>
          <p:cNvPr id="48134" name="Group 9"/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48158" name="Oval 10"/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8159" name="Text Box 11"/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2</a:t>
              </a:r>
            </a:p>
          </p:txBody>
        </p:sp>
      </p:grpSp>
      <p:grpSp>
        <p:nvGrpSpPr>
          <p:cNvPr id="48135" name="Group 12"/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48156" name="Oval 13"/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8157" name="Text Box 14"/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3</a:t>
              </a:r>
            </a:p>
          </p:txBody>
        </p:sp>
      </p:grpSp>
      <p:grpSp>
        <p:nvGrpSpPr>
          <p:cNvPr id="48136" name="Group 15"/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48154" name="Oval 16"/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8155" name="Text Box 17"/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4</a:t>
              </a:r>
            </a:p>
          </p:txBody>
        </p:sp>
      </p:grpSp>
      <p:sp>
        <p:nvSpPr>
          <p:cNvPr id="48137" name="Text Box 18"/>
          <p:cNvSpPr txBox="1">
            <a:spLocks noChangeArrowheads="1"/>
          </p:cNvSpPr>
          <p:nvPr/>
        </p:nvSpPr>
        <p:spPr bwMode="auto">
          <a:xfrm>
            <a:off x="685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x=15213</a:t>
            </a:r>
          </a:p>
        </p:txBody>
      </p:sp>
      <p:sp>
        <p:nvSpPr>
          <p:cNvPr id="48138" name="Text Box 19"/>
          <p:cNvSpPr txBox="1">
            <a:spLocks noChangeArrowheads="1"/>
          </p:cNvSpPr>
          <p:nvPr/>
        </p:nvSpPr>
        <p:spPr bwMode="auto">
          <a:xfrm>
            <a:off x="2590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x=15213</a:t>
            </a:r>
          </a:p>
        </p:txBody>
      </p:sp>
      <p:sp>
        <p:nvSpPr>
          <p:cNvPr id="48139" name="Text Box 20"/>
          <p:cNvSpPr txBox="1">
            <a:spLocks noChangeArrowheads="1"/>
          </p:cNvSpPr>
          <p:nvPr/>
        </p:nvSpPr>
        <p:spPr bwMode="auto">
          <a:xfrm>
            <a:off x="4572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48140" name="Text Box 21"/>
          <p:cNvSpPr txBox="1">
            <a:spLocks noChangeArrowheads="1"/>
          </p:cNvSpPr>
          <p:nvPr/>
        </p:nvSpPr>
        <p:spPr bwMode="auto">
          <a:xfrm>
            <a:off x="6477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48141" name="Text Box 22"/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altLang="zh-CN">
              <a:ea typeface="宋体" pitchFamily="2" charset="-122"/>
            </a:endParaRPr>
          </a:p>
          <a:p>
            <a:pPr algn="ctr"/>
            <a:r>
              <a:rPr lang="en-US" altLang="zh-CN">
                <a:ea typeface="宋体" pitchFamily="2" charset="-122"/>
              </a:rPr>
              <a:t>Main memory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x=15213</a:t>
            </a:r>
          </a:p>
        </p:txBody>
      </p:sp>
      <p:sp>
        <p:nvSpPr>
          <p:cNvPr id="48142" name="Line 23"/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43" name="Line 24"/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44" name="Line 25"/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45" name="Line 26"/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46" name="Line 27"/>
          <p:cNvSpPr>
            <a:spLocks noChangeShapeType="1"/>
          </p:cNvSpPr>
          <p:nvPr/>
        </p:nvSpPr>
        <p:spPr bwMode="auto">
          <a:xfrm>
            <a:off x="1524000" y="5257800"/>
            <a:ext cx="609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47" name="Line 28"/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48" name="Line 29"/>
          <p:cNvSpPr>
            <a:spLocks noChangeShapeType="1"/>
          </p:cNvSpPr>
          <p:nvPr/>
        </p:nvSpPr>
        <p:spPr bwMode="auto">
          <a:xfrm flipV="1">
            <a:off x="7620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49" name="Line 30"/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50" name="Line 31"/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51" name="Line 32"/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52" name="Rectangle 33"/>
          <p:cNvSpPr>
            <a:spLocks noChangeArrowheads="1"/>
          </p:cNvSpPr>
          <p:nvPr/>
        </p:nvSpPr>
        <p:spPr bwMode="auto">
          <a:xfrm>
            <a:off x="457200" y="1905000"/>
            <a:ext cx="7848600" cy="35052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8153" name="Text Box 34"/>
          <p:cNvSpPr txBox="1">
            <a:spLocks noChangeArrowheads="1"/>
          </p:cNvSpPr>
          <p:nvPr/>
        </p:nvSpPr>
        <p:spPr bwMode="auto">
          <a:xfrm>
            <a:off x="6248400" y="5486400"/>
            <a:ext cx="20002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solidFill>
                  <a:srgbClr val="008000"/>
                </a:solidFill>
                <a:ea typeface="宋体" pitchFamily="2" charset="-122"/>
              </a:rPr>
              <a:t>multi-core chip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1818BB-FB72-448B-B964-69FBB7FBEE42}" type="slidenum">
              <a:rPr lang="en-US" altLang="zh-CN">
                <a:ea typeface="宋体" pitchFamily="2" charset="-122"/>
              </a:rPr>
              <a:pPr/>
              <a:t>27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9155" name="Rectangle 4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>
                <a:solidFill>
                  <a:schemeClr val="tx2"/>
                </a:solidFill>
                <a:ea typeface="宋体" pitchFamily="2" charset="-122"/>
              </a:rPr>
              <a:t>The cache coherence problem</a:t>
            </a:r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381000" y="11430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3200">
                <a:ea typeface="宋体" pitchFamily="2" charset="-122"/>
              </a:rPr>
              <a:t>Core 1 writes to x, setting it to 21660</a:t>
            </a:r>
          </a:p>
        </p:txBody>
      </p:sp>
      <p:grpSp>
        <p:nvGrpSpPr>
          <p:cNvPr id="49157" name="Group 6"/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49193" name="Oval 7"/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194" name="Text Box 8"/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1</a:t>
              </a:r>
            </a:p>
          </p:txBody>
        </p:sp>
      </p:grpSp>
      <p:grpSp>
        <p:nvGrpSpPr>
          <p:cNvPr id="49158" name="Group 9"/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49191" name="Oval 10"/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192" name="Text Box 11"/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2</a:t>
              </a:r>
            </a:p>
          </p:txBody>
        </p:sp>
      </p:grpSp>
      <p:grpSp>
        <p:nvGrpSpPr>
          <p:cNvPr id="49159" name="Group 12"/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49189" name="Oval 13"/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190" name="Text Box 14"/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3</a:t>
              </a:r>
            </a:p>
          </p:txBody>
        </p:sp>
      </p:grpSp>
      <p:grpSp>
        <p:nvGrpSpPr>
          <p:cNvPr id="49160" name="Group 15"/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49187" name="Oval 16"/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188" name="Text Box 17"/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4</a:t>
              </a:r>
            </a:p>
          </p:txBody>
        </p:sp>
      </p:grpSp>
      <p:sp>
        <p:nvSpPr>
          <p:cNvPr id="49161" name="Text Box 18"/>
          <p:cNvSpPr txBox="1">
            <a:spLocks noChangeArrowheads="1"/>
          </p:cNvSpPr>
          <p:nvPr/>
        </p:nvSpPr>
        <p:spPr bwMode="auto">
          <a:xfrm>
            <a:off x="685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x=21660</a:t>
            </a:r>
          </a:p>
        </p:txBody>
      </p:sp>
      <p:sp>
        <p:nvSpPr>
          <p:cNvPr id="49162" name="Text Box 19"/>
          <p:cNvSpPr txBox="1">
            <a:spLocks noChangeArrowheads="1"/>
          </p:cNvSpPr>
          <p:nvPr/>
        </p:nvSpPr>
        <p:spPr bwMode="auto">
          <a:xfrm>
            <a:off x="2590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x=15213</a:t>
            </a:r>
          </a:p>
        </p:txBody>
      </p:sp>
      <p:sp>
        <p:nvSpPr>
          <p:cNvPr id="49163" name="Text Box 20"/>
          <p:cNvSpPr txBox="1">
            <a:spLocks noChangeArrowheads="1"/>
          </p:cNvSpPr>
          <p:nvPr/>
        </p:nvSpPr>
        <p:spPr bwMode="auto">
          <a:xfrm>
            <a:off x="4572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49164" name="Text Box 21"/>
          <p:cNvSpPr txBox="1">
            <a:spLocks noChangeArrowheads="1"/>
          </p:cNvSpPr>
          <p:nvPr/>
        </p:nvSpPr>
        <p:spPr bwMode="auto">
          <a:xfrm>
            <a:off x="6477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49165" name="Text Box 22"/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altLang="zh-CN">
              <a:ea typeface="宋体" pitchFamily="2" charset="-122"/>
            </a:endParaRPr>
          </a:p>
          <a:p>
            <a:pPr algn="ctr"/>
            <a:r>
              <a:rPr lang="en-US" altLang="zh-CN">
                <a:ea typeface="宋体" pitchFamily="2" charset="-122"/>
              </a:rPr>
              <a:t>Main memory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x=21660</a:t>
            </a:r>
          </a:p>
        </p:txBody>
      </p:sp>
      <p:sp>
        <p:nvSpPr>
          <p:cNvPr id="49166" name="Line 23"/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67" name="Line 24"/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68" name="Line 25"/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69" name="Line 26"/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70" name="Line 27"/>
          <p:cNvSpPr>
            <a:spLocks noChangeShapeType="1"/>
          </p:cNvSpPr>
          <p:nvPr/>
        </p:nvSpPr>
        <p:spPr bwMode="auto">
          <a:xfrm>
            <a:off x="1524000" y="5257800"/>
            <a:ext cx="6096000" cy="0"/>
          </a:xfrm>
          <a:prstGeom prst="line">
            <a:avLst/>
          </a:prstGeom>
          <a:noFill/>
          <a:ln w="63500">
            <a:solidFill>
              <a:srgbClr val="996633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71" name="Line 28"/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72" name="Line 29"/>
          <p:cNvSpPr>
            <a:spLocks noChangeShapeType="1"/>
          </p:cNvSpPr>
          <p:nvPr/>
        </p:nvSpPr>
        <p:spPr bwMode="auto">
          <a:xfrm flipV="1">
            <a:off x="7620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73" name="Line 30"/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74" name="Line 31"/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75" name="Line 32"/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76" name="Rectangle 33"/>
          <p:cNvSpPr>
            <a:spLocks noChangeArrowheads="1"/>
          </p:cNvSpPr>
          <p:nvPr/>
        </p:nvSpPr>
        <p:spPr bwMode="auto">
          <a:xfrm>
            <a:off x="457200" y="1905000"/>
            <a:ext cx="7848600" cy="35814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>
              <a:ea typeface="宋体" pitchFamily="2" charset="-122"/>
            </a:endParaRPr>
          </a:p>
        </p:txBody>
      </p:sp>
      <p:sp>
        <p:nvSpPr>
          <p:cNvPr id="49177" name="Text Box 34"/>
          <p:cNvSpPr txBox="1">
            <a:spLocks noChangeArrowheads="1"/>
          </p:cNvSpPr>
          <p:nvPr/>
        </p:nvSpPr>
        <p:spPr bwMode="auto">
          <a:xfrm>
            <a:off x="6248400" y="5486400"/>
            <a:ext cx="20002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solidFill>
                  <a:srgbClr val="008000"/>
                </a:solidFill>
                <a:ea typeface="宋体" pitchFamily="2" charset="-122"/>
              </a:rPr>
              <a:t>multi-core chip</a:t>
            </a:r>
          </a:p>
        </p:txBody>
      </p:sp>
      <p:sp>
        <p:nvSpPr>
          <p:cNvPr id="49178" name="AutoShape 35"/>
          <p:cNvSpPr>
            <a:spLocks/>
          </p:cNvSpPr>
          <p:nvPr/>
        </p:nvSpPr>
        <p:spPr bwMode="auto">
          <a:xfrm>
            <a:off x="4114800" y="6172200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9179" name="Text Box 36"/>
          <p:cNvSpPr txBox="1">
            <a:spLocks noChangeArrowheads="1"/>
          </p:cNvSpPr>
          <p:nvPr/>
        </p:nvSpPr>
        <p:spPr bwMode="auto">
          <a:xfrm>
            <a:off x="4191000" y="5942013"/>
            <a:ext cx="1581150" cy="915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assuming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write-through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caches</a:t>
            </a:r>
          </a:p>
        </p:txBody>
      </p:sp>
      <p:sp>
        <p:nvSpPr>
          <p:cNvPr id="49180" name="Line 37"/>
          <p:cNvSpPr>
            <a:spLocks noChangeShapeType="1"/>
          </p:cNvSpPr>
          <p:nvPr/>
        </p:nvSpPr>
        <p:spPr bwMode="auto">
          <a:xfrm flipV="1">
            <a:off x="2743200" y="4419600"/>
            <a:ext cx="1295400" cy="7620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81" name="Line 38"/>
          <p:cNvSpPr>
            <a:spLocks noChangeShapeType="1"/>
          </p:cNvSpPr>
          <p:nvPr/>
        </p:nvSpPr>
        <p:spPr bwMode="auto">
          <a:xfrm>
            <a:off x="2743200" y="4419600"/>
            <a:ext cx="1295400" cy="7620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82" name="Text Box 40"/>
          <p:cNvSpPr txBox="1">
            <a:spLocks noChangeArrowheads="1"/>
          </p:cNvSpPr>
          <p:nvPr/>
        </p:nvSpPr>
        <p:spPr bwMode="auto">
          <a:xfrm>
            <a:off x="3313113" y="5191125"/>
            <a:ext cx="1682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INVALIDATED</a:t>
            </a:r>
          </a:p>
        </p:txBody>
      </p:sp>
      <p:sp>
        <p:nvSpPr>
          <p:cNvPr id="49183" name="Freeform 41"/>
          <p:cNvSpPr>
            <a:spLocks/>
          </p:cNvSpPr>
          <p:nvPr/>
        </p:nvSpPr>
        <p:spPr bwMode="auto">
          <a:xfrm>
            <a:off x="1228725" y="5029200"/>
            <a:ext cx="920750" cy="360363"/>
          </a:xfrm>
          <a:custGeom>
            <a:avLst/>
            <a:gdLst>
              <a:gd name="T0" fmla="*/ 42 w 580"/>
              <a:gd name="T1" fmla="*/ 0 h 227"/>
              <a:gd name="T2" fmla="*/ 90 w 580"/>
              <a:gd name="T3" fmla="*/ 192 h 227"/>
              <a:gd name="T4" fmla="*/ 580 w 580"/>
              <a:gd name="T5" fmla="*/ 213 h 227"/>
              <a:gd name="T6" fmla="*/ 0 60000 65536"/>
              <a:gd name="T7" fmla="*/ 0 60000 65536"/>
              <a:gd name="T8" fmla="*/ 0 60000 65536"/>
              <a:gd name="T9" fmla="*/ 0 w 580"/>
              <a:gd name="T10" fmla="*/ 0 h 227"/>
              <a:gd name="T11" fmla="*/ 580 w 580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0" h="227">
                <a:moveTo>
                  <a:pt x="42" y="0"/>
                </a:moveTo>
                <a:cubicBezTo>
                  <a:pt x="21" y="78"/>
                  <a:pt x="0" y="157"/>
                  <a:pt x="90" y="192"/>
                </a:cubicBezTo>
                <a:cubicBezTo>
                  <a:pt x="180" y="227"/>
                  <a:pt x="498" y="210"/>
                  <a:pt x="580" y="213"/>
                </a:cubicBezTo>
              </a:path>
            </a:pathLst>
          </a:cu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9184" name="Text Box 42"/>
          <p:cNvSpPr txBox="1">
            <a:spLocks noChangeArrowheads="1"/>
          </p:cNvSpPr>
          <p:nvPr/>
        </p:nvSpPr>
        <p:spPr bwMode="auto">
          <a:xfrm>
            <a:off x="474663" y="5141913"/>
            <a:ext cx="1327150" cy="915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sends</a:t>
            </a:r>
            <a:br>
              <a:rPr lang="en-US" altLang="zh-CN">
                <a:solidFill>
                  <a:srgbClr val="FF3300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invalidation</a:t>
            </a:r>
            <a:br>
              <a:rPr lang="en-US" altLang="zh-CN">
                <a:solidFill>
                  <a:srgbClr val="FF3300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request</a:t>
            </a:r>
          </a:p>
        </p:txBody>
      </p:sp>
      <p:sp>
        <p:nvSpPr>
          <p:cNvPr id="49185" name="Freeform 43"/>
          <p:cNvSpPr>
            <a:spLocks/>
          </p:cNvSpPr>
          <p:nvPr/>
        </p:nvSpPr>
        <p:spPr bwMode="auto">
          <a:xfrm>
            <a:off x="5867400" y="5257800"/>
            <a:ext cx="457200" cy="914400"/>
          </a:xfrm>
          <a:custGeom>
            <a:avLst/>
            <a:gdLst>
              <a:gd name="T0" fmla="*/ 288 w 288"/>
              <a:gd name="T1" fmla="*/ 576 h 576"/>
              <a:gd name="T2" fmla="*/ 48 w 288"/>
              <a:gd name="T3" fmla="*/ 336 h 576"/>
              <a:gd name="T4" fmla="*/ 0 w 288"/>
              <a:gd name="T5" fmla="*/ 0 h 576"/>
              <a:gd name="T6" fmla="*/ 0 60000 65536"/>
              <a:gd name="T7" fmla="*/ 0 60000 65536"/>
              <a:gd name="T8" fmla="*/ 0 60000 65536"/>
              <a:gd name="T9" fmla="*/ 0 w 288"/>
              <a:gd name="T10" fmla="*/ 0 h 576"/>
              <a:gd name="T11" fmla="*/ 288 w 288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576">
                <a:moveTo>
                  <a:pt x="288" y="576"/>
                </a:moveTo>
                <a:cubicBezTo>
                  <a:pt x="192" y="504"/>
                  <a:pt x="96" y="432"/>
                  <a:pt x="48" y="336"/>
                </a:cubicBezTo>
                <a:cubicBezTo>
                  <a:pt x="0" y="240"/>
                  <a:pt x="0" y="120"/>
                  <a:pt x="0" y="0"/>
                </a:cubicBezTo>
              </a:path>
            </a:pathLst>
          </a:custGeom>
          <a:noFill/>
          <a:ln w="38100">
            <a:solidFill>
              <a:srgbClr val="996633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9186" name="Text Box 44"/>
          <p:cNvSpPr txBox="1">
            <a:spLocks noChangeArrowheads="1"/>
          </p:cNvSpPr>
          <p:nvPr/>
        </p:nvSpPr>
        <p:spPr bwMode="auto">
          <a:xfrm>
            <a:off x="6308725" y="6056313"/>
            <a:ext cx="11493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996633"/>
                </a:solidFill>
                <a:ea typeface="宋体" pitchFamily="2" charset="-122"/>
              </a:rPr>
              <a:t>inter-core</a:t>
            </a:r>
            <a:br>
              <a:rPr lang="en-US" altLang="zh-CN">
                <a:solidFill>
                  <a:srgbClr val="996633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996633"/>
                </a:solidFill>
                <a:ea typeface="宋体" pitchFamily="2" charset="-122"/>
              </a:rPr>
              <a:t>bus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8C07C9-4FCF-4A91-AA17-D717DB125DC5}" type="slidenum">
              <a:rPr lang="en-US" altLang="zh-CN">
                <a:ea typeface="宋体" pitchFamily="2" charset="-122"/>
              </a:rPr>
              <a:pPr/>
              <a:t>28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>
                <a:solidFill>
                  <a:schemeClr val="tx2"/>
                </a:solidFill>
                <a:ea typeface="宋体" pitchFamily="2" charset="-122"/>
              </a:rPr>
              <a:t>The cache coherence problem</a:t>
            </a:r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76200" y="1143000"/>
            <a:ext cx="8991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3200">
                <a:ea typeface="宋体" pitchFamily="2" charset="-122"/>
              </a:rPr>
              <a:t>   After invalidation:</a:t>
            </a:r>
          </a:p>
        </p:txBody>
      </p:sp>
      <p:grpSp>
        <p:nvGrpSpPr>
          <p:cNvPr id="50181" name="Group 4"/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50208" name="Oval 5"/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0209" name="Text Box 6"/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1</a:t>
              </a:r>
            </a:p>
          </p:txBody>
        </p:sp>
      </p:grpSp>
      <p:grpSp>
        <p:nvGrpSpPr>
          <p:cNvPr id="50182" name="Group 7"/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50206" name="Oval 8"/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0207" name="Text Box 9"/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2</a:t>
              </a:r>
            </a:p>
          </p:txBody>
        </p:sp>
      </p:grpSp>
      <p:grpSp>
        <p:nvGrpSpPr>
          <p:cNvPr id="50183" name="Group 10"/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50204" name="Oval 11"/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0205" name="Text Box 12"/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3</a:t>
              </a:r>
            </a:p>
          </p:txBody>
        </p:sp>
      </p:grpSp>
      <p:grpSp>
        <p:nvGrpSpPr>
          <p:cNvPr id="50184" name="Group 13"/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50202" name="Oval 14"/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0203" name="Text Box 15"/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4</a:t>
              </a:r>
            </a:p>
          </p:txBody>
        </p:sp>
      </p:grpSp>
      <p:sp>
        <p:nvSpPr>
          <p:cNvPr id="50185" name="Text Box 16"/>
          <p:cNvSpPr txBox="1">
            <a:spLocks noChangeArrowheads="1"/>
          </p:cNvSpPr>
          <p:nvPr/>
        </p:nvSpPr>
        <p:spPr bwMode="auto">
          <a:xfrm>
            <a:off x="685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x=21660</a:t>
            </a:r>
          </a:p>
        </p:txBody>
      </p:sp>
      <p:sp>
        <p:nvSpPr>
          <p:cNvPr id="50186" name="Text Box 17"/>
          <p:cNvSpPr txBox="1">
            <a:spLocks noChangeArrowheads="1"/>
          </p:cNvSpPr>
          <p:nvPr/>
        </p:nvSpPr>
        <p:spPr bwMode="auto">
          <a:xfrm>
            <a:off x="2590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50187" name="Text Box 18"/>
          <p:cNvSpPr txBox="1">
            <a:spLocks noChangeArrowheads="1"/>
          </p:cNvSpPr>
          <p:nvPr/>
        </p:nvSpPr>
        <p:spPr bwMode="auto">
          <a:xfrm>
            <a:off x="4572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50188" name="Text Box 19"/>
          <p:cNvSpPr txBox="1">
            <a:spLocks noChangeArrowheads="1"/>
          </p:cNvSpPr>
          <p:nvPr/>
        </p:nvSpPr>
        <p:spPr bwMode="auto">
          <a:xfrm>
            <a:off x="6477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50189" name="Text Box 20"/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altLang="zh-CN">
              <a:ea typeface="宋体" pitchFamily="2" charset="-122"/>
            </a:endParaRPr>
          </a:p>
          <a:p>
            <a:pPr algn="ctr"/>
            <a:r>
              <a:rPr lang="en-US" altLang="zh-CN">
                <a:ea typeface="宋体" pitchFamily="2" charset="-122"/>
              </a:rPr>
              <a:t>Main memory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x=21660</a:t>
            </a:r>
          </a:p>
        </p:txBody>
      </p:sp>
      <p:sp>
        <p:nvSpPr>
          <p:cNvPr id="50190" name="Line 21"/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91" name="Line 22"/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92" name="Line 23"/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93" name="Line 24"/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94" name="Line 25"/>
          <p:cNvSpPr>
            <a:spLocks noChangeShapeType="1"/>
          </p:cNvSpPr>
          <p:nvPr/>
        </p:nvSpPr>
        <p:spPr bwMode="auto">
          <a:xfrm>
            <a:off x="1524000" y="5257800"/>
            <a:ext cx="609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95" name="Line 26"/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96" name="Line 27"/>
          <p:cNvSpPr>
            <a:spLocks noChangeShapeType="1"/>
          </p:cNvSpPr>
          <p:nvPr/>
        </p:nvSpPr>
        <p:spPr bwMode="auto">
          <a:xfrm flipV="1">
            <a:off x="7620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97" name="Line 28"/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98" name="Line 29"/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99" name="Line 30"/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200" name="Rectangle 31"/>
          <p:cNvSpPr>
            <a:spLocks noChangeArrowheads="1"/>
          </p:cNvSpPr>
          <p:nvPr/>
        </p:nvSpPr>
        <p:spPr bwMode="auto">
          <a:xfrm>
            <a:off x="457200" y="1905000"/>
            <a:ext cx="7848600" cy="35052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0201" name="Text Box 32"/>
          <p:cNvSpPr txBox="1">
            <a:spLocks noChangeArrowheads="1"/>
          </p:cNvSpPr>
          <p:nvPr/>
        </p:nvSpPr>
        <p:spPr bwMode="auto">
          <a:xfrm>
            <a:off x="6248400" y="5486400"/>
            <a:ext cx="20002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solidFill>
                  <a:srgbClr val="008000"/>
                </a:solidFill>
                <a:ea typeface="宋体" pitchFamily="2" charset="-122"/>
              </a:rPr>
              <a:t>multi-core chip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42923A-246C-410D-A764-5BB437D76369}" type="slidenum">
              <a:rPr lang="en-US" altLang="zh-CN">
                <a:ea typeface="宋体" pitchFamily="2" charset="-122"/>
              </a:rPr>
              <a:pPr/>
              <a:t>29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>
                <a:solidFill>
                  <a:schemeClr val="tx2"/>
                </a:solidFill>
                <a:ea typeface="宋体" pitchFamily="2" charset="-122"/>
              </a:rPr>
              <a:t>The cache coherence problem</a:t>
            </a:r>
          </a:p>
        </p:txBody>
      </p:sp>
      <p:sp>
        <p:nvSpPr>
          <p:cNvPr id="51204" name="Rectangle 5"/>
          <p:cNvSpPr>
            <a:spLocks noChangeArrowheads="1"/>
          </p:cNvSpPr>
          <p:nvPr/>
        </p:nvSpPr>
        <p:spPr bwMode="auto">
          <a:xfrm>
            <a:off x="76200" y="1143000"/>
            <a:ext cx="8991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2800">
                <a:ea typeface="宋体" pitchFamily="2" charset="-122"/>
              </a:rPr>
              <a:t>Core 2 reads x. Cache misses,</a:t>
            </a:r>
            <a:r>
              <a:rPr lang="en-US" altLang="zh-CN" sz="2000">
                <a:ea typeface="宋体" pitchFamily="2" charset="-122"/>
              </a:rPr>
              <a:t> </a:t>
            </a:r>
            <a:r>
              <a:rPr lang="en-US" altLang="zh-CN" sz="2800">
                <a:ea typeface="宋体" pitchFamily="2" charset="-122"/>
              </a:rPr>
              <a:t>and loads the new copy.</a:t>
            </a:r>
          </a:p>
        </p:txBody>
      </p:sp>
      <p:grpSp>
        <p:nvGrpSpPr>
          <p:cNvPr id="51205" name="Group 6"/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51232" name="Oval 7"/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1233" name="Text Box 8"/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1</a:t>
              </a:r>
            </a:p>
          </p:txBody>
        </p:sp>
      </p:grpSp>
      <p:grpSp>
        <p:nvGrpSpPr>
          <p:cNvPr id="51206" name="Group 9"/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51230" name="Oval 10"/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1231" name="Text Box 11"/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2</a:t>
              </a:r>
            </a:p>
          </p:txBody>
        </p:sp>
      </p:grpSp>
      <p:grpSp>
        <p:nvGrpSpPr>
          <p:cNvPr id="51207" name="Group 12"/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51228" name="Oval 13"/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1229" name="Text Box 14"/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3</a:t>
              </a:r>
            </a:p>
          </p:txBody>
        </p:sp>
      </p:grpSp>
      <p:grpSp>
        <p:nvGrpSpPr>
          <p:cNvPr id="51208" name="Group 15"/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51226" name="Oval 16"/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1227" name="Text Box 17"/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4</a:t>
              </a:r>
            </a:p>
          </p:txBody>
        </p:sp>
      </p:grpSp>
      <p:sp>
        <p:nvSpPr>
          <p:cNvPr id="51209" name="Text Box 18"/>
          <p:cNvSpPr txBox="1">
            <a:spLocks noChangeArrowheads="1"/>
          </p:cNvSpPr>
          <p:nvPr/>
        </p:nvSpPr>
        <p:spPr bwMode="auto">
          <a:xfrm>
            <a:off x="685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x=21660</a:t>
            </a:r>
          </a:p>
        </p:txBody>
      </p:sp>
      <p:sp>
        <p:nvSpPr>
          <p:cNvPr id="51210" name="Text Box 19"/>
          <p:cNvSpPr txBox="1">
            <a:spLocks noChangeArrowheads="1"/>
          </p:cNvSpPr>
          <p:nvPr/>
        </p:nvSpPr>
        <p:spPr bwMode="auto">
          <a:xfrm>
            <a:off x="2590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x=21660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51211" name="Text Box 20"/>
          <p:cNvSpPr txBox="1">
            <a:spLocks noChangeArrowheads="1"/>
          </p:cNvSpPr>
          <p:nvPr/>
        </p:nvSpPr>
        <p:spPr bwMode="auto">
          <a:xfrm>
            <a:off x="4572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51212" name="Text Box 21"/>
          <p:cNvSpPr txBox="1">
            <a:spLocks noChangeArrowheads="1"/>
          </p:cNvSpPr>
          <p:nvPr/>
        </p:nvSpPr>
        <p:spPr bwMode="auto">
          <a:xfrm>
            <a:off x="6477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51213" name="Text Box 22"/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altLang="zh-CN">
              <a:ea typeface="宋体" pitchFamily="2" charset="-122"/>
            </a:endParaRPr>
          </a:p>
          <a:p>
            <a:pPr algn="ctr"/>
            <a:r>
              <a:rPr lang="en-US" altLang="zh-CN">
                <a:ea typeface="宋体" pitchFamily="2" charset="-122"/>
              </a:rPr>
              <a:t>Main memory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x=21660</a:t>
            </a:r>
          </a:p>
        </p:txBody>
      </p:sp>
      <p:sp>
        <p:nvSpPr>
          <p:cNvPr id="51214" name="Line 23"/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15" name="Line 24"/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16" name="Line 25"/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17" name="Line 26"/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18" name="Line 27"/>
          <p:cNvSpPr>
            <a:spLocks noChangeShapeType="1"/>
          </p:cNvSpPr>
          <p:nvPr/>
        </p:nvSpPr>
        <p:spPr bwMode="auto">
          <a:xfrm>
            <a:off x="1524000" y="5257800"/>
            <a:ext cx="6096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19" name="Line 28"/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20" name="Line 29"/>
          <p:cNvSpPr>
            <a:spLocks noChangeShapeType="1"/>
          </p:cNvSpPr>
          <p:nvPr/>
        </p:nvSpPr>
        <p:spPr bwMode="auto">
          <a:xfrm flipV="1">
            <a:off x="7620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21" name="Line 30"/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22" name="Line 31"/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23" name="Line 32"/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24" name="Rectangle 33"/>
          <p:cNvSpPr>
            <a:spLocks noChangeArrowheads="1"/>
          </p:cNvSpPr>
          <p:nvPr/>
        </p:nvSpPr>
        <p:spPr bwMode="auto">
          <a:xfrm>
            <a:off x="457200" y="1905000"/>
            <a:ext cx="7848600" cy="35052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1225" name="Text Box 34"/>
          <p:cNvSpPr txBox="1">
            <a:spLocks noChangeArrowheads="1"/>
          </p:cNvSpPr>
          <p:nvPr/>
        </p:nvSpPr>
        <p:spPr bwMode="auto">
          <a:xfrm>
            <a:off x="6248400" y="5486400"/>
            <a:ext cx="20002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solidFill>
                  <a:srgbClr val="008000"/>
                </a:solidFill>
                <a:ea typeface="宋体" pitchFamily="2" charset="-122"/>
              </a:rPr>
              <a:t>multi-core chip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to do with all the transistors?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 dirty="0" smtClean="0"/>
              <a:t>Up to ~2005, CPU clock frequency had been increasing along with Moore’s law</a:t>
            </a:r>
          </a:p>
          <a:p>
            <a:pPr lvl="1"/>
            <a:r>
              <a:rPr lang="en-US" dirty="0" smtClean="0"/>
              <a:t>Increased # transistors are used to design more sophisticated CPU (deeper pipelines, more complex control unit, super-scalar…) </a:t>
            </a:r>
          </a:p>
          <a:p>
            <a:r>
              <a:rPr lang="en-US" dirty="0" smtClean="0"/>
              <a:t>But </a:t>
            </a:r>
            <a:r>
              <a:rPr lang="en-US" altLang="zh-CN" dirty="0">
                <a:ea typeface="宋体" charset="-122"/>
                <a:sym typeface="Wingdings" pitchFamily="2" charset="2"/>
              </a:rPr>
              <a:t>CPU </a:t>
            </a:r>
            <a:r>
              <a:rPr lang="en-US" altLang="zh-CN" dirty="0">
                <a:ea typeface="宋体" charset="-122"/>
              </a:rPr>
              <a:t>clock </a:t>
            </a:r>
            <a:r>
              <a:rPr lang="en-US" altLang="zh-CN" dirty="0" err="1">
                <a:ea typeface="宋体" charset="-122"/>
              </a:rPr>
              <a:t>freq</a:t>
            </a:r>
            <a:r>
              <a:rPr lang="en-US" altLang="zh-CN" dirty="0">
                <a:ea typeface="宋体" charset="-122"/>
              </a:rPr>
              <a:t> </a:t>
            </a:r>
            <a:r>
              <a:rPr lang="en-US" altLang="zh-CN" dirty="0" smtClean="0">
                <a:ea typeface="宋体" charset="-122"/>
              </a:rPr>
              <a:t>stopped increasing after 2005</a:t>
            </a:r>
          </a:p>
          <a:p>
            <a:pPr lvl="1"/>
            <a:r>
              <a:rPr lang="en-US" altLang="zh-CN" dirty="0" smtClean="0">
                <a:ea typeface="宋体" charset="-122"/>
              </a:rPr>
              <a:t>Highest CPU </a:t>
            </a:r>
            <a:r>
              <a:rPr lang="en-US" altLang="zh-CN" dirty="0" err="1" smtClean="0">
                <a:ea typeface="宋体" charset="-122"/>
              </a:rPr>
              <a:t>freq</a:t>
            </a:r>
            <a:r>
              <a:rPr lang="en-US" altLang="zh-CN" dirty="0" smtClean="0">
                <a:ea typeface="宋体" charset="-122"/>
              </a:rPr>
              <a:t> is ~4 </a:t>
            </a:r>
            <a:r>
              <a:rPr lang="en-US" altLang="zh-CN" dirty="0">
                <a:ea typeface="宋体" charset="-122"/>
              </a:rPr>
              <a:t>GHz </a:t>
            </a:r>
            <a:endParaRPr lang="en-US" altLang="zh-CN" dirty="0" smtClean="0">
              <a:ea typeface="宋体" charset="-122"/>
            </a:endParaRPr>
          </a:p>
          <a:p>
            <a:pPr lvl="1"/>
            <a:r>
              <a:rPr lang="en-US" altLang="zh-CN" dirty="0" smtClean="0">
                <a:ea typeface="宋体" charset="-122"/>
              </a:rPr>
              <a:t>Mainly due </a:t>
            </a:r>
            <a:r>
              <a:rPr lang="en-US" altLang="zh-CN" dirty="0">
                <a:ea typeface="宋体" charset="-122"/>
              </a:rPr>
              <a:t>to power and heating </a:t>
            </a:r>
            <a:r>
              <a:rPr lang="en-US" altLang="zh-CN" dirty="0" smtClean="0">
                <a:ea typeface="宋体" charset="-122"/>
              </a:rPr>
              <a:t>issues</a:t>
            </a:r>
            <a:endParaRPr lang="en-US" altLang="zh-CN" dirty="0">
              <a:ea typeface="宋体" charset="-122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309577-EEFF-4D12-A7EE-88AD1DC79305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23413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B8912A-A8FF-4D9C-B730-80849A3109D6}" type="slidenum">
              <a:rPr lang="en-US" altLang="zh-CN">
                <a:ea typeface="宋体" pitchFamily="2" charset="-122"/>
              </a:rPr>
              <a:pPr/>
              <a:t>30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2227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3600">
                <a:solidFill>
                  <a:schemeClr val="tx2"/>
                </a:solidFill>
                <a:ea typeface="宋体" pitchFamily="2" charset="-122"/>
              </a:rPr>
              <a:t>Alternative to invalidate protocol: update protocol</a:t>
            </a:r>
            <a:endParaRPr lang="en-US" altLang="zh-CN" sz="4400">
              <a:solidFill>
                <a:schemeClr val="tx2"/>
              </a:solidFill>
              <a:ea typeface="宋体" pitchFamily="2" charset="-122"/>
            </a:endParaRPr>
          </a:p>
        </p:txBody>
      </p:sp>
      <p:sp>
        <p:nvSpPr>
          <p:cNvPr id="52228" name="Rectangle 3"/>
          <p:cNvSpPr>
            <a:spLocks noChangeArrowheads="1"/>
          </p:cNvSpPr>
          <p:nvPr/>
        </p:nvSpPr>
        <p:spPr bwMode="auto">
          <a:xfrm>
            <a:off x="381000" y="11430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3200">
                <a:ea typeface="宋体" pitchFamily="2" charset="-122"/>
              </a:rPr>
              <a:t>Core 1 writes x=21660:</a:t>
            </a:r>
          </a:p>
        </p:txBody>
      </p:sp>
      <p:grpSp>
        <p:nvGrpSpPr>
          <p:cNvPr id="52229" name="Group 4"/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52263" name="Oval 5"/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2264" name="Text Box 6"/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1</a:t>
              </a:r>
            </a:p>
          </p:txBody>
        </p:sp>
      </p:grpSp>
      <p:grpSp>
        <p:nvGrpSpPr>
          <p:cNvPr id="52230" name="Group 7"/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52261" name="Oval 8"/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2262" name="Text Box 9"/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2</a:t>
              </a:r>
            </a:p>
          </p:txBody>
        </p:sp>
      </p:grpSp>
      <p:grpSp>
        <p:nvGrpSpPr>
          <p:cNvPr id="52231" name="Group 10"/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52259" name="Oval 11"/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2260" name="Text Box 12"/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3</a:t>
              </a:r>
            </a:p>
          </p:txBody>
        </p:sp>
      </p:grpSp>
      <p:grpSp>
        <p:nvGrpSpPr>
          <p:cNvPr id="52232" name="Group 13"/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52257" name="Oval 14"/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2258" name="Text Box 15"/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4</a:t>
              </a:r>
            </a:p>
          </p:txBody>
        </p:sp>
      </p:grpSp>
      <p:sp>
        <p:nvSpPr>
          <p:cNvPr id="52233" name="Text Box 16"/>
          <p:cNvSpPr txBox="1">
            <a:spLocks noChangeArrowheads="1"/>
          </p:cNvSpPr>
          <p:nvPr/>
        </p:nvSpPr>
        <p:spPr bwMode="auto">
          <a:xfrm>
            <a:off x="685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x=21660</a:t>
            </a:r>
          </a:p>
        </p:txBody>
      </p:sp>
      <p:sp>
        <p:nvSpPr>
          <p:cNvPr id="52234" name="Text Box 17"/>
          <p:cNvSpPr txBox="1">
            <a:spLocks noChangeArrowheads="1"/>
          </p:cNvSpPr>
          <p:nvPr/>
        </p:nvSpPr>
        <p:spPr bwMode="auto">
          <a:xfrm>
            <a:off x="2590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</a:t>
            </a:r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21660</a:t>
            </a:r>
            <a:endParaRPr lang="en-US" altLang="zh-CN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52235" name="Text Box 18"/>
          <p:cNvSpPr txBox="1">
            <a:spLocks noChangeArrowheads="1"/>
          </p:cNvSpPr>
          <p:nvPr/>
        </p:nvSpPr>
        <p:spPr bwMode="auto">
          <a:xfrm>
            <a:off x="4572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52236" name="Text Box 19"/>
          <p:cNvSpPr txBox="1">
            <a:spLocks noChangeArrowheads="1"/>
          </p:cNvSpPr>
          <p:nvPr/>
        </p:nvSpPr>
        <p:spPr bwMode="auto">
          <a:xfrm>
            <a:off x="64770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>
                <a:ea typeface="宋体" pitchFamily="2" charset="-122"/>
              </a:rPr>
              <a:t>One or more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levels of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</a:t>
            </a:r>
          </a:p>
          <a:p>
            <a:pPr algn="ctr"/>
            <a:endParaRPr lang="en-US" altLang="zh-CN">
              <a:ea typeface="宋体" pitchFamily="2" charset="-122"/>
            </a:endParaRPr>
          </a:p>
        </p:txBody>
      </p:sp>
      <p:sp>
        <p:nvSpPr>
          <p:cNvPr id="52237" name="Text Box 20"/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altLang="zh-CN">
              <a:ea typeface="宋体" pitchFamily="2" charset="-122"/>
            </a:endParaRPr>
          </a:p>
          <a:p>
            <a:pPr algn="ctr"/>
            <a:r>
              <a:rPr lang="en-US" altLang="zh-CN">
                <a:ea typeface="宋体" pitchFamily="2" charset="-122"/>
              </a:rPr>
              <a:t>Main memory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x=21660</a:t>
            </a:r>
          </a:p>
        </p:txBody>
      </p:sp>
      <p:sp>
        <p:nvSpPr>
          <p:cNvPr id="52238" name="Line 21"/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39" name="Line 22"/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0" name="Line 23"/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1" name="Line 24"/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2" name="Line 25"/>
          <p:cNvSpPr>
            <a:spLocks noChangeShapeType="1"/>
          </p:cNvSpPr>
          <p:nvPr/>
        </p:nvSpPr>
        <p:spPr bwMode="auto">
          <a:xfrm>
            <a:off x="1524000" y="5257800"/>
            <a:ext cx="6096000" cy="0"/>
          </a:xfrm>
          <a:prstGeom prst="line">
            <a:avLst/>
          </a:prstGeom>
          <a:noFill/>
          <a:ln w="63500">
            <a:solidFill>
              <a:srgbClr val="996633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3" name="Line 26"/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4" name="Line 27"/>
          <p:cNvSpPr>
            <a:spLocks noChangeShapeType="1"/>
          </p:cNvSpPr>
          <p:nvPr/>
        </p:nvSpPr>
        <p:spPr bwMode="auto">
          <a:xfrm flipV="1">
            <a:off x="7620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5" name="Line 28"/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6" name="Line 29"/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7" name="Line 30"/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8" name="Rectangle 31"/>
          <p:cNvSpPr>
            <a:spLocks noChangeArrowheads="1"/>
          </p:cNvSpPr>
          <p:nvPr/>
        </p:nvSpPr>
        <p:spPr bwMode="auto">
          <a:xfrm>
            <a:off x="457200" y="1905000"/>
            <a:ext cx="7848600" cy="35814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>
              <a:ea typeface="宋体" pitchFamily="2" charset="-122"/>
            </a:endParaRPr>
          </a:p>
        </p:txBody>
      </p:sp>
      <p:sp>
        <p:nvSpPr>
          <p:cNvPr id="52249" name="Text Box 32"/>
          <p:cNvSpPr txBox="1">
            <a:spLocks noChangeArrowheads="1"/>
          </p:cNvSpPr>
          <p:nvPr/>
        </p:nvSpPr>
        <p:spPr bwMode="auto">
          <a:xfrm>
            <a:off x="6248400" y="5486400"/>
            <a:ext cx="200025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solidFill>
                  <a:srgbClr val="008000"/>
                </a:solidFill>
                <a:ea typeface="宋体" pitchFamily="2" charset="-122"/>
              </a:rPr>
              <a:t>multi-core chip</a:t>
            </a:r>
          </a:p>
        </p:txBody>
      </p:sp>
      <p:sp>
        <p:nvSpPr>
          <p:cNvPr id="52250" name="AutoShape 33"/>
          <p:cNvSpPr>
            <a:spLocks/>
          </p:cNvSpPr>
          <p:nvPr/>
        </p:nvSpPr>
        <p:spPr bwMode="auto">
          <a:xfrm>
            <a:off x="4114800" y="6172200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2251" name="Text Box 34"/>
          <p:cNvSpPr txBox="1">
            <a:spLocks noChangeArrowheads="1"/>
          </p:cNvSpPr>
          <p:nvPr/>
        </p:nvSpPr>
        <p:spPr bwMode="auto">
          <a:xfrm>
            <a:off x="4191000" y="5942013"/>
            <a:ext cx="1581150" cy="915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assuming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write-through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caches</a:t>
            </a:r>
          </a:p>
        </p:txBody>
      </p:sp>
      <p:sp>
        <p:nvSpPr>
          <p:cNvPr id="52252" name="Text Box 37"/>
          <p:cNvSpPr txBox="1">
            <a:spLocks noChangeArrowheads="1"/>
          </p:cNvSpPr>
          <p:nvPr/>
        </p:nvSpPr>
        <p:spPr bwMode="auto">
          <a:xfrm>
            <a:off x="3352800" y="4953000"/>
            <a:ext cx="1276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UPDATED</a:t>
            </a:r>
          </a:p>
        </p:txBody>
      </p:sp>
      <p:sp>
        <p:nvSpPr>
          <p:cNvPr id="52253" name="Freeform 38"/>
          <p:cNvSpPr>
            <a:spLocks/>
          </p:cNvSpPr>
          <p:nvPr/>
        </p:nvSpPr>
        <p:spPr bwMode="auto">
          <a:xfrm>
            <a:off x="1228725" y="5029200"/>
            <a:ext cx="920750" cy="360363"/>
          </a:xfrm>
          <a:custGeom>
            <a:avLst/>
            <a:gdLst>
              <a:gd name="T0" fmla="*/ 42 w 580"/>
              <a:gd name="T1" fmla="*/ 0 h 227"/>
              <a:gd name="T2" fmla="*/ 90 w 580"/>
              <a:gd name="T3" fmla="*/ 192 h 227"/>
              <a:gd name="T4" fmla="*/ 580 w 580"/>
              <a:gd name="T5" fmla="*/ 213 h 227"/>
              <a:gd name="T6" fmla="*/ 0 60000 65536"/>
              <a:gd name="T7" fmla="*/ 0 60000 65536"/>
              <a:gd name="T8" fmla="*/ 0 60000 65536"/>
              <a:gd name="T9" fmla="*/ 0 w 580"/>
              <a:gd name="T10" fmla="*/ 0 h 227"/>
              <a:gd name="T11" fmla="*/ 580 w 580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0" h="227">
                <a:moveTo>
                  <a:pt x="42" y="0"/>
                </a:moveTo>
                <a:cubicBezTo>
                  <a:pt x="21" y="78"/>
                  <a:pt x="0" y="157"/>
                  <a:pt x="90" y="192"/>
                </a:cubicBezTo>
                <a:cubicBezTo>
                  <a:pt x="180" y="227"/>
                  <a:pt x="498" y="210"/>
                  <a:pt x="580" y="213"/>
                </a:cubicBezTo>
              </a:path>
            </a:pathLst>
          </a:cu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2254" name="Text Box 39"/>
          <p:cNvSpPr txBox="1">
            <a:spLocks noChangeArrowheads="1"/>
          </p:cNvSpPr>
          <p:nvPr/>
        </p:nvSpPr>
        <p:spPr bwMode="auto">
          <a:xfrm>
            <a:off x="457200" y="5410200"/>
            <a:ext cx="1301750" cy="915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broadcasts</a:t>
            </a:r>
            <a:br>
              <a:rPr lang="en-US" altLang="zh-CN">
                <a:solidFill>
                  <a:srgbClr val="FF3300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updated</a:t>
            </a:r>
            <a:br>
              <a:rPr lang="en-US" altLang="zh-CN">
                <a:solidFill>
                  <a:srgbClr val="FF3300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value</a:t>
            </a:r>
          </a:p>
        </p:txBody>
      </p:sp>
      <p:sp>
        <p:nvSpPr>
          <p:cNvPr id="52255" name="Freeform 40"/>
          <p:cNvSpPr>
            <a:spLocks/>
          </p:cNvSpPr>
          <p:nvPr/>
        </p:nvSpPr>
        <p:spPr bwMode="auto">
          <a:xfrm>
            <a:off x="5867400" y="5257800"/>
            <a:ext cx="457200" cy="914400"/>
          </a:xfrm>
          <a:custGeom>
            <a:avLst/>
            <a:gdLst>
              <a:gd name="T0" fmla="*/ 288 w 288"/>
              <a:gd name="T1" fmla="*/ 576 h 576"/>
              <a:gd name="T2" fmla="*/ 48 w 288"/>
              <a:gd name="T3" fmla="*/ 336 h 576"/>
              <a:gd name="T4" fmla="*/ 0 w 288"/>
              <a:gd name="T5" fmla="*/ 0 h 576"/>
              <a:gd name="T6" fmla="*/ 0 60000 65536"/>
              <a:gd name="T7" fmla="*/ 0 60000 65536"/>
              <a:gd name="T8" fmla="*/ 0 60000 65536"/>
              <a:gd name="T9" fmla="*/ 0 w 288"/>
              <a:gd name="T10" fmla="*/ 0 h 576"/>
              <a:gd name="T11" fmla="*/ 288 w 288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576">
                <a:moveTo>
                  <a:pt x="288" y="576"/>
                </a:moveTo>
                <a:cubicBezTo>
                  <a:pt x="192" y="504"/>
                  <a:pt x="96" y="432"/>
                  <a:pt x="48" y="336"/>
                </a:cubicBezTo>
                <a:cubicBezTo>
                  <a:pt x="0" y="240"/>
                  <a:pt x="0" y="120"/>
                  <a:pt x="0" y="0"/>
                </a:cubicBezTo>
              </a:path>
            </a:pathLst>
          </a:custGeom>
          <a:noFill/>
          <a:ln w="38100">
            <a:solidFill>
              <a:srgbClr val="996633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2256" name="Text Box 41"/>
          <p:cNvSpPr txBox="1">
            <a:spLocks noChangeArrowheads="1"/>
          </p:cNvSpPr>
          <p:nvPr/>
        </p:nvSpPr>
        <p:spPr bwMode="auto">
          <a:xfrm>
            <a:off x="6308725" y="6056313"/>
            <a:ext cx="11493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996633"/>
                </a:solidFill>
                <a:ea typeface="宋体" pitchFamily="2" charset="-122"/>
              </a:rPr>
              <a:t>inter-core</a:t>
            </a:r>
            <a:br>
              <a:rPr lang="en-US" altLang="zh-CN">
                <a:solidFill>
                  <a:srgbClr val="996633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996633"/>
                </a:solidFill>
                <a:ea typeface="宋体" pitchFamily="2" charset="-122"/>
              </a:rPr>
              <a:t>bus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C34B66-EC0E-4E95-BA0C-3F65313FEAB3}" type="slidenum">
              <a:rPr lang="en-US" altLang="zh-CN">
                <a:ea typeface="宋体" pitchFamily="2" charset="-122"/>
              </a:rPr>
              <a:pPr/>
              <a:t>31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4275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>
                <a:solidFill>
                  <a:schemeClr val="tx2"/>
                </a:solidFill>
                <a:ea typeface="宋体" pitchFamily="2" charset="-122"/>
              </a:rPr>
              <a:t>Invalidation vs update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3200">
                <a:ea typeface="宋体" pitchFamily="2" charset="-122"/>
              </a:rPr>
              <a:t>Multiple writes to the same location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CN" sz="2800">
                <a:ea typeface="宋体" pitchFamily="2" charset="-122"/>
              </a:rPr>
              <a:t>invalidation: only the first time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CN" sz="2800">
                <a:ea typeface="宋体" pitchFamily="2" charset="-122"/>
              </a:rPr>
              <a:t>update: must broadcast each write </a:t>
            </a:r>
            <a:br>
              <a:rPr lang="en-US" altLang="zh-CN" sz="2800">
                <a:ea typeface="宋体" pitchFamily="2" charset="-122"/>
              </a:rPr>
            </a:br>
            <a:r>
              <a:rPr lang="en-US" altLang="zh-CN" sz="2800">
                <a:ea typeface="宋体" pitchFamily="2" charset="-122"/>
              </a:rPr>
              <a:t>            (which includes new variable value)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CN" sz="3200">
              <a:ea typeface="宋体" pitchFamily="2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3200">
                <a:ea typeface="宋体" pitchFamily="2" charset="-122"/>
              </a:rPr>
              <a:t>Invalidation generally performs better:</a:t>
            </a:r>
            <a:br>
              <a:rPr lang="en-US" altLang="zh-CN" sz="3200">
                <a:ea typeface="宋体" pitchFamily="2" charset="-122"/>
              </a:rPr>
            </a:br>
            <a:r>
              <a:rPr lang="en-US" altLang="zh-CN" sz="3200">
                <a:ea typeface="宋体" pitchFamily="2" charset="-122"/>
              </a:rPr>
              <a:t>it generates less bus traffic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A2D607-3163-46D1-8435-060B1A71748D}" type="slidenum">
              <a:rPr lang="en-US" altLang="zh-CN">
                <a:ea typeface="宋体" pitchFamily="2" charset="-122"/>
              </a:rPr>
              <a:pPr/>
              <a:t>32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529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>
                <a:solidFill>
                  <a:schemeClr val="tx2"/>
                </a:solidFill>
                <a:ea typeface="宋体" pitchFamily="2" charset="-122"/>
              </a:rPr>
              <a:t>Invalidation protocols</a:t>
            </a:r>
          </a:p>
        </p:txBody>
      </p:sp>
      <p:sp>
        <p:nvSpPr>
          <p:cNvPr id="55300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3200">
                <a:ea typeface="宋体" pitchFamily="2" charset="-122"/>
              </a:rPr>
              <a:t>This was just the basic </a:t>
            </a:r>
            <a:br>
              <a:rPr lang="en-US" altLang="zh-CN" sz="3200">
                <a:ea typeface="宋体" pitchFamily="2" charset="-122"/>
              </a:rPr>
            </a:br>
            <a:r>
              <a:rPr lang="en-US" altLang="zh-CN" sz="3200">
                <a:ea typeface="宋体" pitchFamily="2" charset="-122"/>
              </a:rPr>
              <a:t>invalidation protocol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3200">
                <a:ea typeface="宋体" pitchFamily="2" charset="-122"/>
              </a:rPr>
              <a:t>More sophisticated protocols </a:t>
            </a:r>
            <a:br>
              <a:rPr lang="en-US" altLang="zh-CN" sz="3200">
                <a:ea typeface="宋体" pitchFamily="2" charset="-122"/>
              </a:rPr>
            </a:br>
            <a:r>
              <a:rPr lang="en-US" altLang="zh-CN" sz="3200">
                <a:ea typeface="宋体" pitchFamily="2" charset="-122"/>
              </a:rPr>
              <a:t>use extra cache state bits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3200">
                <a:ea typeface="宋体" pitchFamily="2" charset="-122"/>
              </a:rPr>
              <a:t>MSI, MESI</a:t>
            </a:r>
            <a:br>
              <a:rPr lang="en-US" altLang="zh-CN" sz="3200">
                <a:ea typeface="宋体" pitchFamily="2" charset="-122"/>
              </a:rPr>
            </a:br>
            <a:r>
              <a:rPr lang="en-US" altLang="zh-CN" sz="3200">
                <a:ea typeface="宋体" pitchFamily="2" charset="-122"/>
              </a:rPr>
              <a:t>(Modified, Exclusive, Shared, Invalid)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74BE6D-8D7D-475B-9819-FDF458169268}" type="slidenum">
              <a:rPr lang="en-US" altLang="zh-CN">
                <a:ea typeface="宋体" pitchFamily="2" charset="-122"/>
              </a:rPr>
              <a:pPr/>
              <a:t>33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smtClean="0">
                <a:ea typeface="宋体" pitchFamily="2" charset="-122"/>
              </a:rPr>
              <a:t>Assigning threads to the cores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257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Each thread/process has an </a:t>
            </a:r>
            <a:r>
              <a:rPr lang="en-US" altLang="zh-CN" i="1" smtClean="0">
                <a:ea typeface="宋体" pitchFamily="2" charset="-122"/>
              </a:rPr>
              <a:t>affinity mask</a:t>
            </a:r>
          </a:p>
          <a:p>
            <a:pPr eaLnBrk="1" hangingPunct="1">
              <a:lnSpc>
                <a:spcPct val="90000"/>
              </a:lnSpc>
            </a:pPr>
            <a:endParaRPr lang="en-US" altLang="zh-CN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Affinity mask specifies what cores the thread is allowed to run on</a:t>
            </a:r>
          </a:p>
          <a:p>
            <a:pPr eaLnBrk="1" hangingPunct="1">
              <a:lnSpc>
                <a:spcPct val="90000"/>
              </a:lnSpc>
            </a:pPr>
            <a:endParaRPr lang="en-US" altLang="zh-CN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Different threads can have different masks</a:t>
            </a:r>
          </a:p>
          <a:p>
            <a:pPr eaLnBrk="1" hangingPunct="1">
              <a:lnSpc>
                <a:spcPct val="90000"/>
              </a:lnSpc>
            </a:pPr>
            <a:endParaRPr lang="en-US" altLang="zh-CN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mtClean="0">
                <a:ea typeface="宋体" pitchFamily="2" charset="-122"/>
              </a:rPr>
              <a:t>Affinities are inherited across fork()</a:t>
            </a:r>
          </a:p>
          <a:p>
            <a:pPr eaLnBrk="1" hangingPunct="1">
              <a:lnSpc>
                <a:spcPct val="90000"/>
              </a:lnSpc>
            </a:pPr>
            <a:endParaRPr lang="en-US" altLang="zh-CN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09C0DA-A9D9-412B-80BB-EE81F13C9D77}" type="slidenum">
              <a:rPr lang="en-US" altLang="zh-CN">
                <a:ea typeface="宋体" pitchFamily="2" charset="-122"/>
              </a:rPr>
              <a:pPr/>
              <a:t>34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Affinity masks are bit vectors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Example: 4-way multi-core, without SMT</a:t>
            </a:r>
          </a:p>
        </p:txBody>
      </p:sp>
      <p:sp>
        <p:nvSpPr>
          <p:cNvPr id="61445" name="Rectangle 4"/>
          <p:cNvSpPr>
            <a:spLocks noChangeArrowheads="1"/>
          </p:cNvSpPr>
          <p:nvPr/>
        </p:nvSpPr>
        <p:spPr bwMode="auto">
          <a:xfrm>
            <a:off x="1447800" y="2743200"/>
            <a:ext cx="5867400" cy="5334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61446" name="Line 5"/>
          <p:cNvSpPr>
            <a:spLocks noChangeShapeType="1"/>
          </p:cNvSpPr>
          <p:nvPr/>
        </p:nvSpPr>
        <p:spPr bwMode="auto">
          <a:xfrm>
            <a:off x="4419600" y="27432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47" name="Line 6"/>
          <p:cNvSpPr>
            <a:spLocks noChangeShapeType="1"/>
          </p:cNvSpPr>
          <p:nvPr/>
        </p:nvSpPr>
        <p:spPr bwMode="auto">
          <a:xfrm>
            <a:off x="2895600" y="27432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48" name="Line 7"/>
          <p:cNvSpPr>
            <a:spLocks noChangeShapeType="1"/>
          </p:cNvSpPr>
          <p:nvPr/>
        </p:nvSpPr>
        <p:spPr bwMode="auto">
          <a:xfrm>
            <a:off x="5867400" y="27432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49" name="Text Box 8"/>
          <p:cNvSpPr txBox="1">
            <a:spLocks noChangeArrowheads="1"/>
          </p:cNvSpPr>
          <p:nvPr/>
        </p:nvSpPr>
        <p:spPr bwMode="auto">
          <a:xfrm>
            <a:off x="6384925" y="2782888"/>
            <a:ext cx="339725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1</a:t>
            </a:r>
          </a:p>
        </p:txBody>
      </p:sp>
      <p:sp>
        <p:nvSpPr>
          <p:cNvPr id="61450" name="Text Box 9"/>
          <p:cNvSpPr txBox="1">
            <a:spLocks noChangeArrowheads="1"/>
          </p:cNvSpPr>
          <p:nvPr/>
        </p:nvSpPr>
        <p:spPr bwMode="auto">
          <a:xfrm>
            <a:off x="4927600" y="2779713"/>
            <a:ext cx="339725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0</a:t>
            </a:r>
          </a:p>
        </p:txBody>
      </p:sp>
      <p:sp>
        <p:nvSpPr>
          <p:cNvPr id="61451" name="Text Box 10"/>
          <p:cNvSpPr txBox="1">
            <a:spLocks noChangeArrowheads="1"/>
          </p:cNvSpPr>
          <p:nvPr/>
        </p:nvSpPr>
        <p:spPr bwMode="auto">
          <a:xfrm>
            <a:off x="3432175" y="2778125"/>
            <a:ext cx="3397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1</a:t>
            </a:r>
          </a:p>
        </p:txBody>
      </p:sp>
      <p:sp>
        <p:nvSpPr>
          <p:cNvPr id="61452" name="Text Box 11"/>
          <p:cNvSpPr txBox="1">
            <a:spLocks noChangeArrowheads="1"/>
          </p:cNvSpPr>
          <p:nvPr/>
        </p:nvSpPr>
        <p:spPr bwMode="auto">
          <a:xfrm>
            <a:off x="1974850" y="2778125"/>
            <a:ext cx="3397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1</a:t>
            </a:r>
          </a:p>
        </p:txBody>
      </p:sp>
      <p:sp>
        <p:nvSpPr>
          <p:cNvPr id="61453" name="Line 12"/>
          <p:cNvSpPr>
            <a:spLocks noChangeShapeType="1"/>
          </p:cNvSpPr>
          <p:nvPr/>
        </p:nvSpPr>
        <p:spPr bwMode="auto">
          <a:xfrm flipV="1">
            <a:off x="2133600" y="3429000"/>
            <a:ext cx="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54" name="Text Box 13"/>
          <p:cNvSpPr txBox="1">
            <a:spLocks noChangeArrowheads="1"/>
          </p:cNvSpPr>
          <p:nvPr/>
        </p:nvSpPr>
        <p:spPr bwMode="auto">
          <a:xfrm>
            <a:off x="1752600" y="4267200"/>
            <a:ext cx="8191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core 3</a:t>
            </a:r>
          </a:p>
        </p:txBody>
      </p:sp>
      <p:sp>
        <p:nvSpPr>
          <p:cNvPr id="61455" name="Line 14"/>
          <p:cNvSpPr>
            <a:spLocks noChangeShapeType="1"/>
          </p:cNvSpPr>
          <p:nvPr/>
        </p:nvSpPr>
        <p:spPr bwMode="auto">
          <a:xfrm flipV="1">
            <a:off x="3581400" y="3429000"/>
            <a:ext cx="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56" name="Text Box 15"/>
          <p:cNvSpPr txBox="1">
            <a:spLocks noChangeArrowheads="1"/>
          </p:cNvSpPr>
          <p:nvPr/>
        </p:nvSpPr>
        <p:spPr bwMode="auto">
          <a:xfrm>
            <a:off x="3200400" y="4267200"/>
            <a:ext cx="8191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core 2</a:t>
            </a:r>
          </a:p>
        </p:txBody>
      </p:sp>
      <p:sp>
        <p:nvSpPr>
          <p:cNvPr id="61457" name="Line 16"/>
          <p:cNvSpPr>
            <a:spLocks noChangeShapeType="1"/>
          </p:cNvSpPr>
          <p:nvPr/>
        </p:nvSpPr>
        <p:spPr bwMode="auto">
          <a:xfrm flipV="1">
            <a:off x="5105400" y="3429000"/>
            <a:ext cx="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58" name="Text Box 17"/>
          <p:cNvSpPr txBox="1">
            <a:spLocks noChangeArrowheads="1"/>
          </p:cNvSpPr>
          <p:nvPr/>
        </p:nvSpPr>
        <p:spPr bwMode="auto">
          <a:xfrm>
            <a:off x="4724400" y="4267200"/>
            <a:ext cx="8191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core 1</a:t>
            </a:r>
          </a:p>
        </p:txBody>
      </p:sp>
      <p:sp>
        <p:nvSpPr>
          <p:cNvPr id="61459" name="Line 18"/>
          <p:cNvSpPr>
            <a:spLocks noChangeShapeType="1"/>
          </p:cNvSpPr>
          <p:nvPr/>
        </p:nvSpPr>
        <p:spPr bwMode="auto">
          <a:xfrm flipV="1">
            <a:off x="6629400" y="3429000"/>
            <a:ext cx="0" cy="762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460" name="Text Box 19"/>
          <p:cNvSpPr txBox="1">
            <a:spLocks noChangeArrowheads="1"/>
          </p:cNvSpPr>
          <p:nvPr/>
        </p:nvSpPr>
        <p:spPr bwMode="auto">
          <a:xfrm>
            <a:off x="6248400" y="4267200"/>
            <a:ext cx="8191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core 0</a:t>
            </a:r>
          </a:p>
        </p:txBody>
      </p:sp>
      <p:sp>
        <p:nvSpPr>
          <p:cNvPr id="61461" name="Text Box 20"/>
          <p:cNvSpPr txBox="1">
            <a:spLocks noChangeArrowheads="1"/>
          </p:cNvSpPr>
          <p:nvPr/>
        </p:nvSpPr>
        <p:spPr bwMode="auto">
          <a:xfrm>
            <a:off x="669925" y="5121275"/>
            <a:ext cx="6788150" cy="10668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altLang="zh-CN" sz="3200">
                <a:ea typeface="宋体" pitchFamily="2" charset="-122"/>
              </a:rPr>
              <a:t> Process/thread is allowed to run on</a:t>
            </a:r>
            <a:br>
              <a:rPr lang="en-US" altLang="zh-CN" sz="3200">
                <a:ea typeface="宋体" pitchFamily="2" charset="-122"/>
              </a:rPr>
            </a:br>
            <a:r>
              <a:rPr lang="en-US" altLang="zh-CN" sz="3200">
                <a:ea typeface="宋体" pitchFamily="2" charset="-122"/>
              </a:rPr>
              <a:t>  cores 0,2,3, but not on core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DCF0E15-7C54-42C9-800B-B654E44618CD}" type="slidenum">
              <a:rPr lang="en-US" altLang="zh-CN">
                <a:ea typeface="宋体" pitchFamily="2" charset="-122"/>
              </a:rPr>
              <a:pPr/>
              <a:t>35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Default affinity mask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Default affinity mask is all 1s: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all threads can run on all processors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 smtClean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The OS scheduler decides what threads run on what core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detects skewed workloads and performs load balancing on multiple cores 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5D1FEA-6615-42C6-A0B2-3D2F26A2511D}" type="slidenum">
              <a:rPr lang="en-US" altLang="zh-CN">
                <a:ea typeface="宋体" pitchFamily="2" charset="-122"/>
              </a:rPr>
              <a:pPr/>
              <a:t>36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Soft affinity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10600" cy="45259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Thread migration between cores </a:t>
            </a:r>
            <a:r>
              <a:rPr lang="en-US" altLang="zh-CN" dirty="0">
                <a:ea typeface="宋体" pitchFamily="2" charset="-122"/>
              </a:rPr>
              <a:t>is costly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The execution pipeline is stopped on the old core, and restarted on the new core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The private cache on the new core is “cold” and needs to be “warmed up”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Therefore, OS scheduler tries to avoid migration as much as possible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It tends to keeps a thread on the same core 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This is called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soft affinity</a:t>
            </a:r>
          </a:p>
          <a:p>
            <a:pPr eaLnBrk="1" hangingPunct="1"/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4A9772-817D-42F2-BE67-6C653BB05DF8}" type="slidenum">
              <a:rPr lang="en-US" altLang="zh-CN">
                <a:ea typeface="宋体" pitchFamily="2" charset="-122"/>
              </a:rPr>
              <a:pPr/>
              <a:t>37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Hard affinity</a:t>
            </a: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If necessary, the programmer can programmatically prescribe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hard affinities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Example use cases:</a:t>
            </a:r>
          </a:p>
          <a:p>
            <a:pPr lvl="1" eaLnBrk="1" hangingPunct="1"/>
            <a:r>
              <a:rPr lang="en-US" altLang="zh-CN" sz="2400" dirty="0" smtClean="0">
                <a:ea typeface="宋体" pitchFamily="2" charset="-122"/>
              </a:rPr>
              <a:t>If multiple </a:t>
            </a:r>
            <a:r>
              <a:rPr lang="en-US" altLang="zh-CN" sz="2400" dirty="0">
                <a:ea typeface="宋体" pitchFamily="2" charset="-122"/>
              </a:rPr>
              <a:t>threads share </a:t>
            </a:r>
            <a:r>
              <a:rPr lang="en-US" altLang="zh-CN" sz="2400" dirty="0" smtClean="0">
                <a:ea typeface="宋体" pitchFamily="2" charset="-122"/>
              </a:rPr>
              <a:t>data and communicate frequently, </a:t>
            </a:r>
            <a:r>
              <a:rPr lang="en-US" altLang="zh-CN" sz="2400" dirty="0">
                <a:ea typeface="宋体" pitchFamily="2" charset="-122"/>
              </a:rPr>
              <a:t>then map them to same core for more efficient communication</a:t>
            </a:r>
          </a:p>
          <a:p>
            <a:pPr lvl="1" eaLnBrk="1" hangingPunct="1"/>
            <a:r>
              <a:rPr lang="en-US" altLang="zh-CN" sz="2400" dirty="0" smtClean="0">
                <a:ea typeface="宋体" pitchFamily="2" charset="-122"/>
              </a:rPr>
              <a:t>If a thread has hard and tight timing constraints, e.g., it runs a real-time robot controller, then assign it to its own dedicated core, and disallow migration of other threads to this core</a:t>
            </a: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7CEBA5-9F8C-4CA7-B4CD-DF7DE26545AD}" type="slidenum">
              <a:rPr lang="en-US" altLang="zh-CN">
                <a:ea typeface="宋体" pitchFamily="2" charset="-122"/>
              </a:rPr>
              <a:pPr/>
              <a:t>38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Linux kernel API for hard affinity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 smtClean="0">
                <a:latin typeface="Courier New" pitchFamily="1" charset="0"/>
                <a:ea typeface="宋体" pitchFamily="2" charset="-122"/>
              </a:rPr>
              <a:t>#include &lt;</a:t>
            </a:r>
            <a:r>
              <a:rPr lang="en-US" altLang="zh-CN" sz="2400" b="1" dirty="0" err="1" smtClean="0">
                <a:latin typeface="Courier New" pitchFamily="1" charset="0"/>
                <a:ea typeface="宋体" pitchFamily="2" charset="-122"/>
              </a:rPr>
              <a:t>sched.h</a:t>
            </a:r>
            <a:r>
              <a:rPr lang="en-US" altLang="zh-CN" sz="2400" b="1" dirty="0" smtClean="0">
                <a:latin typeface="Courier New" pitchFamily="1" charset="0"/>
                <a:ea typeface="宋体" pitchFamily="2" charset="-122"/>
              </a:rPr>
              <a:t>&gt;</a:t>
            </a:r>
          </a:p>
          <a:p>
            <a:pPr eaLnBrk="1" hangingPunct="1">
              <a:buFontTx/>
              <a:buNone/>
            </a:pPr>
            <a:r>
              <a:rPr lang="en-US" altLang="zh-CN" sz="2400" b="1" dirty="0" err="1" smtClean="0">
                <a:latin typeface="Courier New" pitchFamily="1" charset="0"/>
                <a:ea typeface="宋体" pitchFamily="2" charset="-122"/>
              </a:rPr>
              <a:t>int</a:t>
            </a:r>
            <a:r>
              <a:rPr lang="en-US" altLang="zh-CN" sz="2400" b="1" dirty="0" smtClean="0">
                <a:latin typeface="Courier New" pitchFamily="1" charset="0"/>
                <a:ea typeface="宋体" pitchFamily="2" charset="-122"/>
              </a:rPr>
              <a:t> 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Courier New" pitchFamily="1" charset="0"/>
                <a:ea typeface="宋体" pitchFamily="2" charset="-122"/>
              </a:rPr>
              <a:t>sched_getaffinity</a:t>
            </a:r>
            <a:r>
              <a:rPr lang="en-US" altLang="zh-CN" sz="2400" b="1" dirty="0" smtClean="0">
                <a:latin typeface="Courier New" pitchFamily="1" charset="0"/>
                <a:ea typeface="宋体" pitchFamily="2" charset="-122"/>
              </a:rPr>
              <a:t>(</a:t>
            </a:r>
            <a:r>
              <a:rPr lang="en-US" altLang="zh-CN" sz="2400" b="1" dirty="0" err="1" smtClean="0">
                <a:latin typeface="Courier New" pitchFamily="1" charset="0"/>
                <a:ea typeface="宋体" pitchFamily="2" charset="-122"/>
              </a:rPr>
              <a:t>pid_t</a:t>
            </a:r>
            <a:r>
              <a:rPr lang="en-US" altLang="zh-CN" sz="2400" b="1" dirty="0" smtClean="0">
                <a:latin typeface="Courier New" pitchFamily="1" charset="0"/>
                <a:ea typeface="宋体" pitchFamily="2" charset="-122"/>
              </a:rPr>
              <a:t> </a:t>
            </a:r>
            <a:r>
              <a:rPr lang="en-US" altLang="zh-CN" sz="2400" b="1" dirty="0" err="1" smtClean="0">
                <a:latin typeface="Courier New" pitchFamily="1" charset="0"/>
                <a:ea typeface="宋体" pitchFamily="2" charset="-122"/>
              </a:rPr>
              <a:t>pid</a:t>
            </a:r>
            <a:r>
              <a:rPr lang="en-US" altLang="zh-CN" sz="2400" b="1" dirty="0" smtClean="0">
                <a:latin typeface="Courier New" pitchFamily="1" charset="0"/>
                <a:ea typeface="宋体" pitchFamily="2" charset="-122"/>
              </a:rPr>
              <a:t>,  </a:t>
            </a:r>
            <a:br>
              <a:rPr lang="en-US" altLang="zh-CN" sz="2400" b="1" dirty="0" smtClean="0">
                <a:latin typeface="Courier New" pitchFamily="1" charset="0"/>
                <a:ea typeface="宋体" pitchFamily="2" charset="-122"/>
              </a:rPr>
            </a:br>
            <a:r>
              <a:rPr lang="en-US" altLang="zh-CN" sz="2400" b="1" dirty="0" smtClean="0">
                <a:latin typeface="Courier New" pitchFamily="1" charset="0"/>
                <a:ea typeface="宋体" pitchFamily="2" charset="-122"/>
              </a:rPr>
              <a:t>unsigned </a:t>
            </a:r>
            <a:r>
              <a:rPr lang="en-US" altLang="zh-CN" sz="2400" b="1" dirty="0" err="1" smtClean="0">
                <a:latin typeface="Courier New" pitchFamily="1" charset="0"/>
                <a:ea typeface="宋体" pitchFamily="2" charset="-122"/>
              </a:rPr>
              <a:t>int</a:t>
            </a:r>
            <a:r>
              <a:rPr lang="en-US" altLang="zh-CN" sz="2400" b="1" dirty="0" smtClean="0">
                <a:latin typeface="Courier New" pitchFamily="1" charset="0"/>
                <a:ea typeface="宋体" pitchFamily="2" charset="-122"/>
              </a:rPr>
              <a:t> </a:t>
            </a:r>
            <a:r>
              <a:rPr lang="en-US" altLang="zh-CN" sz="2400" b="1" dirty="0" err="1" smtClean="0">
                <a:latin typeface="Courier New" pitchFamily="1" charset="0"/>
                <a:ea typeface="宋体" pitchFamily="2" charset="-122"/>
              </a:rPr>
              <a:t>len</a:t>
            </a:r>
            <a:r>
              <a:rPr lang="en-US" altLang="zh-CN" sz="2400" b="1" dirty="0" smtClean="0">
                <a:latin typeface="Courier New" pitchFamily="1" charset="0"/>
                <a:ea typeface="宋体" pitchFamily="2" charset="-122"/>
              </a:rPr>
              <a:t>, unsigned long * mask);</a:t>
            </a:r>
          </a:p>
          <a:p>
            <a:pPr eaLnBrk="1" hangingPunct="1">
              <a:buNone/>
            </a:pPr>
            <a:r>
              <a:rPr lang="en-US" altLang="zh-CN" sz="2400" b="1" dirty="0" err="1">
                <a:latin typeface="Courier New" pitchFamily="1" charset="0"/>
                <a:ea typeface="宋体" pitchFamily="2" charset="-122"/>
              </a:rPr>
              <a:t>int</a:t>
            </a:r>
            <a:r>
              <a:rPr lang="en-US" altLang="zh-CN" sz="2400" b="1" dirty="0">
                <a:latin typeface="Courier New" pitchFamily="1" charset="0"/>
                <a:ea typeface="宋体" pitchFamily="2" charset="-122"/>
              </a:rPr>
              <a:t> </a:t>
            </a:r>
            <a:r>
              <a:rPr lang="en-US" altLang="zh-CN" sz="2400" b="1" dirty="0" err="1">
                <a:solidFill>
                  <a:srgbClr val="FF3300"/>
                </a:solidFill>
                <a:latin typeface="Courier New" pitchFamily="1" charset="0"/>
                <a:ea typeface="宋体" pitchFamily="2" charset="-122"/>
              </a:rPr>
              <a:t>sched_setaffinity</a:t>
            </a:r>
            <a:r>
              <a:rPr lang="en-US" altLang="zh-CN" sz="2400" b="1" dirty="0">
                <a:latin typeface="Courier New" pitchFamily="1" charset="0"/>
                <a:ea typeface="宋体" pitchFamily="2" charset="-122"/>
              </a:rPr>
              <a:t>(</a:t>
            </a:r>
            <a:r>
              <a:rPr lang="en-US" altLang="zh-CN" sz="2400" b="1" dirty="0" err="1">
                <a:latin typeface="Courier New" pitchFamily="1" charset="0"/>
                <a:ea typeface="宋体" pitchFamily="2" charset="-122"/>
              </a:rPr>
              <a:t>pid_t</a:t>
            </a:r>
            <a:r>
              <a:rPr lang="en-US" altLang="zh-CN" sz="2400" b="1" dirty="0">
                <a:latin typeface="Courier New" pitchFamily="1" charset="0"/>
                <a:ea typeface="宋体" pitchFamily="2" charset="-122"/>
              </a:rPr>
              <a:t> </a:t>
            </a:r>
            <a:r>
              <a:rPr lang="en-US" altLang="zh-CN" sz="2400" b="1" dirty="0" err="1">
                <a:latin typeface="Courier New" pitchFamily="1" charset="0"/>
                <a:ea typeface="宋体" pitchFamily="2" charset="-122"/>
              </a:rPr>
              <a:t>pid</a:t>
            </a:r>
            <a:r>
              <a:rPr lang="en-US" altLang="zh-CN" sz="2400" b="1" dirty="0">
                <a:latin typeface="Courier New" pitchFamily="1" charset="0"/>
                <a:ea typeface="宋体" pitchFamily="2" charset="-122"/>
              </a:rPr>
              <a:t>,  </a:t>
            </a:r>
            <a:br>
              <a:rPr lang="en-US" altLang="zh-CN" sz="2400" b="1" dirty="0">
                <a:latin typeface="Courier New" pitchFamily="1" charset="0"/>
                <a:ea typeface="宋体" pitchFamily="2" charset="-122"/>
              </a:rPr>
            </a:br>
            <a:r>
              <a:rPr lang="en-US" altLang="zh-CN" sz="2400" b="1" dirty="0">
                <a:latin typeface="Courier New" pitchFamily="1" charset="0"/>
                <a:ea typeface="宋体" pitchFamily="2" charset="-122"/>
              </a:rPr>
              <a:t>unsigned </a:t>
            </a:r>
            <a:r>
              <a:rPr lang="en-US" altLang="zh-CN" sz="2400" b="1" dirty="0" err="1">
                <a:latin typeface="Courier New" pitchFamily="1" charset="0"/>
                <a:ea typeface="宋体" pitchFamily="2" charset="-122"/>
              </a:rPr>
              <a:t>int</a:t>
            </a:r>
            <a:r>
              <a:rPr lang="en-US" altLang="zh-CN" sz="2400" b="1" dirty="0">
                <a:latin typeface="Courier New" pitchFamily="1" charset="0"/>
                <a:ea typeface="宋体" pitchFamily="2" charset="-122"/>
              </a:rPr>
              <a:t> </a:t>
            </a:r>
            <a:r>
              <a:rPr lang="en-US" altLang="zh-CN" sz="2400" b="1" dirty="0" err="1">
                <a:latin typeface="Courier New" pitchFamily="1" charset="0"/>
                <a:ea typeface="宋体" pitchFamily="2" charset="-122"/>
              </a:rPr>
              <a:t>len</a:t>
            </a:r>
            <a:r>
              <a:rPr lang="en-US" altLang="zh-CN" sz="2400" b="1" dirty="0">
                <a:latin typeface="Courier New" pitchFamily="1" charset="0"/>
                <a:ea typeface="宋体" pitchFamily="2" charset="-122"/>
              </a:rPr>
              <a:t>, unsigned long * mask);</a:t>
            </a:r>
          </a:p>
          <a:p>
            <a:pPr eaLnBrk="1" hangingPunct="1">
              <a:buFontTx/>
              <a:buNone/>
            </a:pPr>
            <a:endParaRPr lang="en-US" altLang="zh-CN" sz="2400" b="1" dirty="0" smtClean="0">
              <a:latin typeface="Courier New" pitchFamily="1" charset="0"/>
              <a:ea typeface="宋体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z="2400" dirty="0" smtClean="0">
                <a:ea typeface="宋体" pitchFamily="2" charset="-122"/>
              </a:rPr>
              <a:t>Kernel APIs for getting and setting hard affinities</a:t>
            </a:r>
          </a:p>
          <a:p>
            <a:pPr eaLnBrk="1" hangingPunct="1">
              <a:buFontTx/>
              <a:buNone/>
            </a:pPr>
            <a:r>
              <a:rPr lang="en-US" altLang="zh-CN" sz="2400" dirty="0" err="1" smtClean="0">
                <a:ea typeface="宋体" pitchFamily="2" charset="-122"/>
              </a:rPr>
              <a:t>len</a:t>
            </a:r>
            <a:r>
              <a:rPr lang="en-US" altLang="zh-CN" sz="2400" dirty="0" smtClean="0">
                <a:ea typeface="宋体" pitchFamily="2" charset="-122"/>
              </a:rPr>
              <a:t>=</a:t>
            </a:r>
            <a:r>
              <a:rPr lang="en-US" altLang="zh-CN" sz="2400" dirty="0" err="1" smtClean="0">
                <a:ea typeface="宋体" pitchFamily="2" charset="-122"/>
              </a:rPr>
              <a:t>sizeof</a:t>
            </a:r>
            <a:r>
              <a:rPr lang="en-US" altLang="zh-CN" sz="2400" dirty="0" smtClean="0">
                <a:ea typeface="宋体" pitchFamily="2" charset="-122"/>
              </a:rPr>
              <a:t>(unsigned </a:t>
            </a:r>
            <a:r>
              <a:rPr lang="en-US" altLang="zh-CN" sz="2400" dirty="0" err="1" smtClean="0">
                <a:ea typeface="宋体" pitchFamily="2" charset="-122"/>
              </a:rPr>
              <a:t>int</a:t>
            </a:r>
            <a:r>
              <a:rPr lang="en-US" altLang="zh-CN" sz="2400" dirty="0" smtClean="0">
                <a:ea typeface="宋体" pitchFamily="2" charset="-122"/>
              </a:rPr>
              <a:t> long)</a:t>
            </a:r>
          </a:p>
          <a:p>
            <a:pPr eaLnBrk="1" hangingPunct="1">
              <a:buFontTx/>
              <a:buNone/>
            </a:pPr>
            <a:endParaRPr lang="en-US" altLang="zh-CN" sz="2400" b="1" dirty="0" smtClean="0">
              <a:latin typeface="Courier New" pitchFamily="1" charset="0"/>
              <a:ea typeface="宋体" pitchFamily="2" charset="-122"/>
            </a:endParaRPr>
          </a:p>
          <a:p>
            <a:pPr eaLnBrk="1" hangingPunct="1">
              <a:buFontTx/>
              <a:buNone/>
            </a:pPr>
            <a:endParaRPr lang="en-US" altLang="zh-CN" sz="2400" b="1" dirty="0" smtClean="0">
              <a:latin typeface="Courier New" pitchFamily="1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261F3B-B3F7-44A9-82F7-0852126839C0}" type="slidenum">
              <a:rPr lang="en-US" altLang="zh-CN">
                <a:ea typeface="宋体" pitchFamily="2" charset="-122"/>
              </a:rPr>
              <a:pPr/>
              <a:t>39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Windows Task Manager</a:t>
            </a:r>
          </a:p>
        </p:txBody>
      </p:sp>
      <p:graphicFrame>
        <p:nvGraphicFramePr>
          <p:cNvPr id="614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04800" y="1219200"/>
          <a:ext cx="6324600" cy="526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" name="Paint Shop Pro Image" r:id="rId4" imgW="5385366" imgH="4478049" progId="">
                  <p:embed/>
                </p:oleObj>
              </mc:Choice>
              <mc:Fallback>
                <p:oleObj name="Paint Shop Pro Image" r:id="rId4" imgW="5385366" imgH="4478049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219200"/>
                        <a:ext cx="6324600" cy="526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Line 7"/>
          <p:cNvSpPr>
            <a:spLocks noChangeShapeType="1"/>
          </p:cNvSpPr>
          <p:nvPr/>
        </p:nvSpPr>
        <p:spPr bwMode="auto">
          <a:xfrm flipH="1">
            <a:off x="5638800" y="2514600"/>
            <a:ext cx="1752600" cy="76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0" name="Line 8"/>
          <p:cNvSpPr>
            <a:spLocks noChangeShapeType="1"/>
          </p:cNvSpPr>
          <p:nvPr/>
        </p:nvSpPr>
        <p:spPr bwMode="auto">
          <a:xfrm flipH="1" flipV="1">
            <a:off x="3429000" y="2743200"/>
            <a:ext cx="3581400" cy="17526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1" name="Text Box 9"/>
          <p:cNvSpPr txBox="1">
            <a:spLocks noChangeArrowheads="1"/>
          </p:cNvSpPr>
          <p:nvPr/>
        </p:nvSpPr>
        <p:spPr bwMode="auto">
          <a:xfrm>
            <a:off x="7543800" y="2286000"/>
            <a:ext cx="8191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core 2</a:t>
            </a:r>
          </a:p>
        </p:txBody>
      </p:sp>
      <p:sp>
        <p:nvSpPr>
          <p:cNvPr id="6152" name="Text Box 10"/>
          <p:cNvSpPr txBox="1">
            <a:spLocks noChangeArrowheads="1"/>
          </p:cNvSpPr>
          <p:nvPr/>
        </p:nvSpPr>
        <p:spPr bwMode="auto">
          <a:xfrm>
            <a:off x="7086600" y="4267200"/>
            <a:ext cx="8191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core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74638"/>
            <a:ext cx="8991600" cy="1143000"/>
          </a:xfrm>
        </p:spPr>
        <p:txBody>
          <a:bodyPr/>
          <a:lstStyle/>
          <a:p>
            <a:pPr eaLnBrk="1" hangingPunct="1"/>
            <a:r>
              <a:rPr lang="en-US" altLang="zh-CN" dirty="0"/>
              <a:t>CPU clock </a:t>
            </a:r>
            <a:r>
              <a:rPr lang="en-US" altLang="zh-CN" dirty="0" err="1"/>
              <a:t>freq</a:t>
            </a:r>
            <a:r>
              <a:rPr lang="en-US" altLang="zh-CN" dirty="0"/>
              <a:t> stopped increasing</a:t>
            </a:r>
            <a:endParaRPr lang="it-IT" altLang="zh-CN" dirty="0"/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670023" y="1248480"/>
            <a:ext cx="7310039" cy="558001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altLang="zh-CN" sz="2400" dirty="0">
                <a:ea typeface="宋体" charset="-122"/>
              </a:rPr>
              <a:t>Power is proportional to CPU clock </a:t>
            </a:r>
            <a:r>
              <a:rPr lang="en-US" altLang="zh-CN" sz="2400" dirty="0" err="1">
                <a:ea typeface="宋体" charset="-122"/>
              </a:rPr>
              <a:t>freq</a:t>
            </a:r>
            <a:r>
              <a:rPr lang="en-US" altLang="zh-CN" sz="2400" dirty="0">
                <a:ea typeface="宋体" charset="-122"/>
              </a:rPr>
              <a:t> cubed (</a:t>
            </a:r>
            <a:r>
              <a:rPr lang="en-US" altLang="zh-CN" sz="2400" dirty="0">
                <a:ea typeface="宋体" charset="-122"/>
                <a:sym typeface="Wingdings" pitchFamily="2" charset="2"/>
              </a:rPr>
              <a:t>f</a:t>
            </a:r>
            <a:r>
              <a:rPr lang="en-US" altLang="zh-CN" sz="2400" baseline="30000" dirty="0">
                <a:ea typeface="宋体" charset="-122"/>
                <a:sym typeface="Wingdings" pitchFamily="2" charset="2"/>
              </a:rPr>
              <a:t>3</a:t>
            </a:r>
            <a:r>
              <a:rPr lang="en-US" altLang="zh-CN" sz="2400" dirty="0">
                <a:ea typeface="宋体" charset="-122"/>
                <a:sym typeface="Wingdings" pitchFamily="2" charset="2"/>
              </a:rPr>
              <a:t>) </a:t>
            </a:r>
          </a:p>
        </p:txBody>
      </p:sp>
      <p:grpSp>
        <p:nvGrpSpPr>
          <p:cNvPr id="29" name="Group 83"/>
          <p:cNvGrpSpPr>
            <a:grpSpLocks/>
          </p:cNvGrpSpPr>
          <p:nvPr/>
        </p:nvGrpSpPr>
        <p:grpSpPr bwMode="auto">
          <a:xfrm>
            <a:off x="685800" y="1828800"/>
            <a:ext cx="7778750" cy="5105400"/>
            <a:chOff x="520" y="1389"/>
            <a:chExt cx="4900" cy="2812"/>
          </a:xfrm>
        </p:grpSpPr>
        <p:graphicFrame>
          <p:nvGraphicFramePr>
            <p:cNvPr id="30" name="Object 52"/>
            <p:cNvGraphicFramePr>
              <a:graphicFrameLocks noChangeAspect="1"/>
            </p:cNvGraphicFramePr>
            <p:nvPr/>
          </p:nvGraphicFramePr>
          <p:xfrm>
            <a:off x="520" y="1641"/>
            <a:ext cx="4821" cy="2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04" name="Microsoft Graph 图表" r:id="rId4" imgW="6096000" imgH="4067175" progId="MSGraph.Chart.8">
                    <p:embed followColorScheme="full"/>
                  </p:oleObj>
                </mc:Choice>
                <mc:Fallback>
                  <p:oleObj name="Microsoft Graph 图表" r:id="rId4" imgW="6096000" imgH="4067175" progId="MSGraph.Chart.8">
                    <p:embed followColorScheme="full"/>
                    <p:pic>
                      <p:nvPicPr>
                        <p:cNvPr id="1026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" y="1641"/>
                          <a:ext cx="4821" cy="25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1" name="Text Box 53"/>
            <p:cNvSpPr txBox="1">
              <a:spLocks noChangeArrowheads="1"/>
            </p:cNvSpPr>
            <p:nvPr/>
          </p:nvSpPr>
          <p:spPr bwMode="auto">
            <a:xfrm>
              <a:off x="1066" y="3445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4004</a:t>
              </a:r>
            </a:p>
          </p:txBody>
        </p:sp>
        <p:sp>
          <p:nvSpPr>
            <p:cNvPr id="32" name="Text Box 54"/>
            <p:cNvSpPr txBox="1">
              <a:spLocks noChangeArrowheads="1"/>
            </p:cNvSpPr>
            <p:nvPr/>
          </p:nvSpPr>
          <p:spPr bwMode="auto">
            <a:xfrm>
              <a:off x="1282" y="3331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8008</a:t>
              </a:r>
            </a:p>
          </p:txBody>
        </p:sp>
        <p:sp>
          <p:nvSpPr>
            <p:cNvPr id="33" name="Text Box 55"/>
            <p:cNvSpPr txBox="1">
              <a:spLocks noChangeArrowheads="1"/>
            </p:cNvSpPr>
            <p:nvPr/>
          </p:nvSpPr>
          <p:spPr bwMode="auto">
            <a:xfrm>
              <a:off x="1479" y="3195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8080</a:t>
              </a:r>
            </a:p>
          </p:txBody>
        </p:sp>
        <p:sp>
          <p:nvSpPr>
            <p:cNvPr id="34" name="Text Box 56"/>
            <p:cNvSpPr txBox="1">
              <a:spLocks noChangeArrowheads="1"/>
            </p:cNvSpPr>
            <p:nvPr/>
          </p:nvSpPr>
          <p:spPr bwMode="auto">
            <a:xfrm>
              <a:off x="1709" y="3067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8085</a:t>
              </a:r>
            </a:p>
          </p:txBody>
        </p:sp>
        <p:sp>
          <p:nvSpPr>
            <p:cNvPr id="35" name="Text Box 57"/>
            <p:cNvSpPr txBox="1">
              <a:spLocks noChangeArrowheads="1"/>
            </p:cNvSpPr>
            <p:nvPr/>
          </p:nvSpPr>
          <p:spPr bwMode="auto">
            <a:xfrm>
              <a:off x="1927" y="2931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8086</a:t>
              </a:r>
            </a:p>
          </p:txBody>
        </p:sp>
        <p:sp>
          <p:nvSpPr>
            <p:cNvPr id="36" name="Text Box 58"/>
            <p:cNvSpPr txBox="1">
              <a:spLocks noChangeArrowheads="1"/>
            </p:cNvSpPr>
            <p:nvPr/>
          </p:nvSpPr>
          <p:spPr bwMode="auto">
            <a:xfrm>
              <a:off x="2166" y="2810"/>
              <a:ext cx="3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286</a:t>
              </a:r>
            </a:p>
          </p:txBody>
        </p:sp>
        <p:sp>
          <p:nvSpPr>
            <p:cNvPr id="37" name="Text Box 59"/>
            <p:cNvSpPr txBox="1">
              <a:spLocks noChangeArrowheads="1"/>
            </p:cNvSpPr>
            <p:nvPr/>
          </p:nvSpPr>
          <p:spPr bwMode="auto">
            <a:xfrm>
              <a:off x="2382" y="2968"/>
              <a:ext cx="3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386</a:t>
              </a:r>
            </a:p>
          </p:txBody>
        </p:sp>
        <p:sp>
          <p:nvSpPr>
            <p:cNvPr id="38" name="Text Box 60"/>
            <p:cNvSpPr txBox="1">
              <a:spLocks noChangeArrowheads="1"/>
            </p:cNvSpPr>
            <p:nvPr/>
          </p:nvSpPr>
          <p:spPr bwMode="auto">
            <a:xfrm>
              <a:off x="2562" y="2810"/>
              <a:ext cx="3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486</a:t>
              </a:r>
            </a:p>
          </p:txBody>
        </p:sp>
        <p:sp>
          <p:nvSpPr>
            <p:cNvPr id="39" name="Text Box 61"/>
            <p:cNvSpPr txBox="1">
              <a:spLocks noChangeArrowheads="1"/>
            </p:cNvSpPr>
            <p:nvPr/>
          </p:nvSpPr>
          <p:spPr bwMode="auto">
            <a:xfrm>
              <a:off x="2447" y="2356"/>
              <a:ext cx="621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Pentium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P1</a:t>
              </a:r>
            </a:p>
          </p:txBody>
        </p:sp>
        <p:sp>
          <p:nvSpPr>
            <p:cNvPr id="40" name="Text Box 62"/>
            <p:cNvSpPr txBox="1">
              <a:spLocks noChangeArrowheads="1"/>
            </p:cNvSpPr>
            <p:nvPr/>
          </p:nvSpPr>
          <p:spPr bwMode="auto">
            <a:xfrm>
              <a:off x="3016" y="2378"/>
              <a:ext cx="2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P2</a:t>
              </a:r>
            </a:p>
          </p:txBody>
        </p:sp>
        <p:sp>
          <p:nvSpPr>
            <p:cNvPr id="41" name="Text Box 63"/>
            <p:cNvSpPr txBox="1">
              <a:spLocks noChangeArrowheads="1"/>
            </p:cNvSpPr>
            <p:nvPr/>
          </p:nvSpPr>
          <p:spPr bwMode="auto">
            <a:xfrm>
              <a:off x="3424" y="2115"/>
              <a:ext cx="2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P4</a:t>
              </a:r>
            </a:p>
          </p:txBody>
        </p:sp>
        <p:sp>
          <p:nvSpPr>
            <p:cNvPr id="42" name="Text Box 64"/>
            <p:cNvSpPr txBox="1">
              <a:spLocks noChangeArrowheads="1"/>
            </p:cNvSpPr>
            <p:nvPr/>
          </p:nvSpPr>
          <p:spPr bwMode="auto">
            <a:xfrm>
              <a:off x="3155" y="1389"/>
              <a:ext cx="113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2000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Pentium Tejas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2000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cancelled!</a:t>
              </a:r>
            </a:p>
          </p:txBody>
        </p:sp>
        <p:sp>
          <p:nvSpPr>
            <p:cNvPr id="43" name="Text Box 65"/>
            <p:cNvSpPr txBox="1">
              <a:spLocks noChangeArrowheads="1"/>
            </p:cNvSpPr>
            <p:nvPr/>
          </p:nvSpPr>
          <p:spPr bwMode="auto">
            <a:xfrm>
              <a:off x="3198" y="2205"/>
              <a:ext cx="2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P3</a:t>
              </a:r>
            </a:p>
          </p:txBody>
        </p:sp>
        <p:sp>
          <p:nvSpPr>
            <p:cNvPr id="44" name="Line 66"/>
            <p:cNvSpPr>
              <a:spLocks noChangeShapeType="1"/>
            </p:cNvSpPr>
            <p:nvPr/>
          </p:nvSpPr>
          <p:spPr bwMode="auto">
            <a:xfrm flipH="1">
              <a:off x="3766" y="1788"/>
              <a:ext cx="0" cy="454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5" name="Line 67"/>
            <p:cNvSpPr>
              <a:spLocks noChangeShapeType="1"/>
            </p:cNvSpPr>
            <p:nvPr/>
          </p:nvSpPr>
          <p:spPr bwMode="auto">
            <a:xfrm>
              <a:off x="3275" y="2500"/>
              <a:ext cx="124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6" name="Text Box 68"/>
            <p:cNvSpPr txBox="1">
              <a:spLocks noChangeArrowheads="1"/>
            </p:cNvSpPr>
            <p:nvPr/>
          </p:nvSpPr>
          <p:spPr bwMode="auto">
            <a:xfrm>
              <a:off x="4524" y="2387"/>
              <a:ext cx="8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kern="0">
                  <a:solidFill>
                    <a:srgbClr val="FF0000"/>
                  </a:solidFill>
                  <a:latin typeface="Arial" charset="0"/>
                  <a:ea typeface="宋体" charset="-122"/>
                </a:rPr>
                <a:t>Hot-plate</a:t>
              </a:r>
            </a:p>
          </p:txBody>
        </p:sp>
        <p:sp>
          <p:nvSpPr>
            <p:cNvPr id="47" name="Line 69"/>
            <p:cNvSpPr>
              <a:spLocks noChangeShapeType="1"/>
            </p:cNvSpPr>
            <p:nvPr/>
          </p:nvSpPr>
          <p:spPr bwMode="auto">
            <a:xfrm>
              <a:off x="3286" y="1865"/>
              <a:ext cx="124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8" name="Text Box 70"/>
            <p:cNvSpPr txBox="1">
              <a:spLocks noChangeArrowheads="1"/>
            </p:cNvSpPr>
            <p:nvPr/>
          </p:nvSpPr>
          <p:spPr bwMode="auto">
            <a:xfrm>
              <a:off x="4524" y="1642"/>
              <a:ext cx="79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kern="0">
                  <a:solidFill>
                    <a:srgbClr val="FF0000"/>
                  </a:solidFill>
                  <a:latin typeface="Arial" charset="0"/>
                  <a:ea typeface="宋体" charset="-122"/>
                </a:rPr>
                <a:t>Nuclear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kern="0">
                  <a:solidFill>
                    <a:srgbClr val="FF0000"/>
                  </a:solidFill>
                  <a:latin typeface="Arial" charset="0"/>
                  <a:ea typeface="宋体" charset="-122"/>
                </a:rPr>
                <a:t>Reactor</a:t>
              </a:r>
            </a:p>
          </p:txBody>
        </p:sp>
        <p:sp>
          <p:nvSpPr>
            <p:cNvPr id="49" name="Line 71"/>
            <p:cNvSpPr>
              <a:spLocks noChangeShapeType="1"/>
            </p:cNvSpPr>
            <p:nvPr/>
          </p:nvSpPr>
          <p:spPr bwMode="auto">
            <a:xfrm>
              <a:off x="3490" y="2342"/>
              <a:ext cx="990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Text Box 72"/>
            <p:cNvSpPr txBox="1">
              <a:spLocks noChangeArrowheads="1"/>
            </p:cNvSpPr>
            <p:nvPr/>
          </p:nvSpPr>
          <p:spPr bwMode="auto">
            <a:xfrm>
              <a:off x="4524" y="2160"/>
              <a:ext cx="6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STOP</a:t>
              </a:r>
            </a:p>
          </p:txBody>
        </p:sp>
        <p:sp>
          <p:nvSpPr>
            <p:cNvPr id="51" name="Text Box 73"/>
            <p:cNvSpPr txBox="1">
              <a:spLocks noChangeArrowheads="1"/>
            </p:cNvSpPr>
            <p:nvPr/>
          </p:nvSpPr>
          <p:spPr bwMode="auto">
            <a:xfrm>
              <a:off x="4385" y="3850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i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Year</a:t>
              </a:r>
            </a:p>
          </p:txBody>
        </p:sp>
        <p:sp>
          <p:nvSpPr>
            <p:cNvPr id="52" name="Text Box 74"/>
            <p:cNvSpPr txBox="1">
              <a:spLocks noChangeArrowheads="1"/>
            </p:cNvSpPr>
            <p:nvPr/>
          </p:nvSpPr>
          <p:spPr bwMode="auto">
            <a:xfrm>
              <a:off x="616" y="1450"/>
              <a:ext cx="7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i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Power (W)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5336805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9ED06A-9841-4E17-82F9-AF2CAA0963A8}" type="slidenum">
              <a:rPr lang="en-US" altLang="zh-CN">
                <a:ea typeface="宋体" pitchFamily="2" charset="-122"/>
              </a:rPr>
              <a:pPr/>
              <a:t>40</a:t>
            </a:fld>
            <a:endParaRPr lang="en-US" altLang="zh-CN">
              <a:ea typeface="宋体" pitchFamily="2" charset="-122"/>
            </a:endParaRPr>
          </a:p>
        </p:txBody>
      </p:sp>
      <p:graphicFrame>
        <p:nvGraphicFramePr>
          <p:cNvPr id="7170" name="Object 11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6019800" y="3429000"/>
          <a:ext cx="2971800" cy="218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2" name="Paint Shop Pro Image" r:id="rId4" imgW="3170732" imgH="2331707" progId="">
                  <p:embed/>
                </p:oleObj>
              </mc:Choice>
              <mc:Fallback>
                <p:oleObj name="Paint Shop Pro Image" r:id="rId4" imgW="3170732" imgH="2331707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429000"/>
                        <a:ext cx="2971800" cy="218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Conclusion</a:t>
            </a: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6553200" cy="4525963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Multi-core chips an </a:t>
            </a:r>
            <a:br>
              <a:rPr lang="en-US" altLang="zh-CN" smtClean="0">
                <a:ea typeface="宋体" pitchFamily="2" charset="-122"/>
              </a:rPr>
            </a:br>
            <a:r>
              <a:rPr lang="en-US" altLang="zh-CN" smtClean="0">
                <a:ea typeface="宋体" pitchFamily="2" charset="-122"/>
              </a:rPr>
              <a:t>important new trend in </a:t>
            </a:r>
            <a:br>
              <a:rPr lang="en-US" altLang="zh-CN" smtClean="0">
                <a:ea typeface="宋体" pitchFamily="2" charset="-122"/>
              </a:rPr>
            </a:br>
            <a:r>
              <a:rPr lang="en-US" altLang="zh-CN" smtClean="0">
                <a:ea typeface="宋体" pitchFamily="2" charset="-122"/>
              </a:rPr>
              <a:t>computer architecture </a:t>
            </a:r>
            <a:br>
              <a:rPr lang="en-US" altLang="zh-CN" smtClean="0">
                <a:ea typeface="宋体" pitchFamily="2" charset="-122"/>
              </a:rPr>
            </a:br>
            <a:endParaRPr lang="en-US" altLang="zh-CN" smtClean="0">
              <a:ea typeface="宋体" pitchFamily="2" charset="-122"/>
            </a:endParaRP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Several new multi-core </a:t>
            </a:r>
            <a:br>
              <a:rPr lang="en-US" altLang="zh-CN" smtClean="0">
                <a:ea typeface="宋体" pitchFamily="2" charset="-122"/>
              </a:rPr>
            </a:br>
            <a:r>
              <a:rPr lang="en-US" altLang="zh-CN" smtClean="0">
                <a:ea typeface="宋体" pitchFamily="2" charset="-122"/>
              </a:rPr>
              <a:t>chips in design phases</a:t>
            </a:r>
          </a:p>
          <a:p>
            <a:pPr eaLnBrk="1" hangingPunct="1"/>
            <a:endParaRPr lang="en-US" altLang="zh-CN" smtClean="0">
              <a:ea typeface="宋体" pitchFamily="2" charset="-122"/>
            </a:endParaRP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Parallel programming techniques likely to gain importance</a:t>
            </a:r>
          </a:p>
        </p:txBody>
      </p:sp>
      <p:graphicFrame>
        <p:nvGraphicFramePr>
          <p:cNvPr id="7171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248400" y="1066800"/>
          <a:ext cx="2286000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93" name="Paint Shop Pro Image" r:id="rId6" imgW="3365854" imgH="3043902" progId="">
                  <p:embed/>
                </p:oleObj>
              </mc:Choice>
              <mc:Fallback>
                <p:oleObj name="Paint Shop Pro Image" r:id="rId6" imgW="3365854" imgH="3043902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066800"/>
                        <a:ext cx="2286000" cy="206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zh-CN" dirty="0" smtClean="0">
                <a:ea typeface="宋体" charset="-122"/>
              </a:rPr>
              <a:t>Motivation for multicore</a:t>
            </a:r>
          </a:p>
        </p:txBody>
      </p:sp>
      <p:sp>
        <p:nvSpPr>
          <p:cNvPr id="19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# transistors on a chip is still increasing with Moore’s law;</a:t>
            </a:r>
            <a:r>
              <a:rPr lang="zh-CN" altLang="en-US" dirty="0" smtClean="0">
                <a:ea typeface="宋体" charset="-122"/>
              </a:rPr>
              <a:t> </a:t>
            </a:r>
            <a:r>
              <a:rPr lang="en-US" dirty="0"/>
              <a:t>What to do with all the transistors now?</a:t>
            </a:r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Instead of making a single-core faster by increasing its CPU clock frequency, put multiple (slow) cores on the same chip to increase overall chip performance with parallelism</a:t>
            </a:r>
          </a:p>
          <a:p>
            <a:pPr lvl="1" eaLnBrk="1" hangingPunct="1"/>
            <a:r>
              <a:rPr lang="en-US" altLang="zh-CN" dirty="0" smtClean="0">
                <a:ea typeface="宋体" charset="-122"/>
                <a:sym typeface="Wingdings" panose="05000000000000000000" pitchFamily="2" charset="2"/>
              </a:rPr>
              <a:t>Multicore processors!</a:t>
            </a:r>
            <a:endParaRPr lang="en-US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90951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3200400"/>
            <a:ext cx="5851787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Performance vs. Power</a:t>
            </a:r>
          </a:p>
        </p:txBody>
      </p:sp>
      <p:sp>
        <p:nvSpPr>
          <p:cNvPr id="21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8610600" cy="2514599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zh-CN" sz="2400" b="1" dirty="0">
                <a:ea typeface="宋体" charset="-122"/>
              </a:rPr>
              <a:t>Middle</a:t>
            </a:r>
            <a:r>
              <a:rPr lang="en-US" altLang="zh-CN" sz="2400" dirty="0">
                <a:ea typeface="宋体" charset="-122"/>
              </a:rPr>
              <a:t>: </a:t>
            </a:r>
            <a:r>
              <a:rPr lang="en-US" altLang="zh-CN" sz="2400" dirty="0" err="1">
                <a:ea typeface="宋体" charset="-122"/>
              </a:rPr>
              <a:t>Uni</a:t>
            </a:r>
            <a:r>
              <a:rPr lang="en-US" altLang="zh-CN" sz="2400" dirty="0">
                <a:ea typeface="宋体" charset="-122"/>
              </a:rPr>
              <a:t>-core processor with standard clock </a:t>
            </a:r>
            <a:r>
              <a:rPr lang="en-US" altLang="zh-CN" sz="2400" dirty="0" err="1">
                <a:ea typeface="宋体" charset="-122"/>
              </a:rPr>
              <a:t>freq</a:t>
            </a:r>
            <a:r>
              <a:rPr lang="en-US" altLang="zh-CN" sz="2400" dirty="0">
                <a:ea typeface="宋体" charset="-122"/>
              </a:rPr>
              <a:t> (= </a:t>
            </a:r>
            <a:r>
              <a:rPr lang="en-US" altLang="zh-CN" sz="2400" dirty="0" smtClean="0">
                <a:ea typeface="宋体" charset="-122"/>
              </a:rPr>
              <a:t>f)</a:t>
            </a:r>
          </a:p>
          <a:p>
            <a:pPr eaLnBrk="1" hangingPunct="1"/>
            <a:r>
              <a:rPr lang="en-US" altLang="zh-CN" sz="2400" b="1" dirty="0" smtClean="0">
                <a:ea typeface="宋体" charset="-122"/>
              </a:rPr>
              <a:t>Left</a:t>
            </a:r>
            <a:r>
              <a:rPr lang="en-US" altLang="zh-CN" sz="2400" dirty="0">
                <a:ea typeface="宋体" charset="-122"/>
              </a:rPr>
              <a:t>: </a:t>
            </a:r>
            <a:r>
              <a:rPr lang="en-US" altLang="zh-CN" sz="2400" dirty="0" err="1">
                <a:ea typeface="宋体" charset="-122"/>
              </a:rPr>
              <a:t>Uni</a:t>
            </a:r>
            <a:r>
              <a:rPr lang="en-US" altLang="zh-CN" sz="2400" dirty="0">
                <a:ea typeface="宋体" charset="-122"/>
              </a:rPr>
              <a:t>-core processor over-clocked 20% (clock </a:t>
            </a:r>
            <a:r>
              <a:rPr lang="en-US" altLang="zh-CN" sz="2400" dirty="0" err="1">
                <a:ea typeface="宋体" charset="-122"/>
              </a:rPr>
              <a:t>freq</a:t>
            </a:r>
            <a:r>
              <a:rPr lang="en-US" altLang="zh-CN" sz="2400" dirty="0">
                <a:ea typeface="宋体" charset="-122"/>
              </a:rPr>
              <a:t> = </a:t>
            </a:r>
            <a:r>
              <a:rPr lang="en-US" altLang="zh-CN" sz="2400" dirty="0" smtClean="0">
                <a:ea typeface="宋体" charset="-122"/>
              </a:rPr>
              <a:t>1.2*f)</a:t>
            </a:r>
          </a:p>
          <a:p>
            <a:pPr lvl="1" eaLnBrk="1" hangingPunct="1"/>
            <a:r>
              <a:rPr lang="en-US" altLang="zh-CN" sz="2000" dirty="0" smtClean="0">
                <a:ea typeface="宋体" charset="-122"/>
              </a:rPr>
              <a:t>Higher performance (1.13x), but much higher power consumption 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US" altLang="zh-CN" sz="2000" dirty="0" smtClean="0">
                <a:ea typeface="宋体" charset="-122"/>
              </a:rPr>
              <a:t>1.73x</a:t>
            </a:r>
            <a:r>
              <a:rPr lang="en-US" altLang="zh-CN" sz="2000" dirty="0">
                <a:ea typeface="宋体" charset="-122"/>
              </a:rPr>
              <a:t>)</a:t>
            </a:r>
            <a:endParaRPr lang="en-US" altLang="zh-CN" sz="2000" dirty="0" smtClean="0">
              <a:ea typeface="宋体" charset="-122"/>
            </a:endParaRPr>
          </a:p>
          <a:p>
            <a:pPr eaLnBrk="1" hangingPunct="1"/>
            <a:r>
              <a:rPr lang="en-US" altLang="zh-CN" sz="2400" b="1" dirty="0" smtClean="0">
                <a:ea typeface="宋体" charset="-122"/>
              </a:rPr>
              <a:t>Right</a:t>
            </a:r>
            <a:r>
              <a:rPr lang="en-US" altLang="zh-CN" sz="2400" dirty="0">
                <a:ea typeface="宋体" charset="-122"/>
              </a:rPr>
              <a:t>: A dual-core processor, with each core under-clocked 20% (clock </a:t>
            </a:r>
            <a:r>
              <a:rPr lang="en-US" altLang="zh-CN" sz="2400" dirty="0" err="1">
                <a:ea typeface="宋体" charset="-122"/>
              </a:rPr>
              <a:t>freq</a:t>
            </a:r>
            <a:r>
              <a:rPr lang="en-US" altLang="zh-CN" sz="2400" dirty="0">
                <a:ea typeface="宋体" charset="-122"/>
              </a:rPr>
              <a:t> = 0.8*f</a:t>
            </a:r>
            <a:r>
              <a:rPr lang="en-US" altLang="zh-CN" sz="2400" dirty="0" smtClean="0">
                <a:ea typeface="宋体" charset="-122"/>
              </a:rPr>
              <a:t>)</a:t>
            </a:r>
          </a:p>
          <a:p>
            <a:pPr lvl="1" eaLnBrk="1" hangingPunct="1"/>
            <a:r>
              <a:rPr lang="en-US" altLang="zh-CN" sz="2000" dirty="0">
                <a:ea typeface="宋体" charset="-122"/>
              </a:rPr>
              <a:t>Higher performance (</a:t>
            </a:r>
            <a:r>
              <a:rPr lang="en-US" altLang="zh-CN" sz="2000" dirty="0" smtClean="0">
                <a:ea typeface="宋体" charset="-122"/>
              </a:rPr>
              <a:t>1.73x</a:t>
            </a:r>
            <a:r>
              <a:rPr lang="en-US" altLang="zh-CN" sz="2000" dirty="0">
                <a:ea typeface="宋体" charset="-122"/>
              </a:rPr>
              <a:t>), </a:t>
            </a:r>
            <a:r>
              <a:rPr lang="en-US" altLang="zh-CN" sz="2000" dirty="0" smtClean="0">
                <a:ea typeface="宋体" charset="-122"/>
              </a:rPr>
              <a:t>with slightly higher power consumption </a:t>
            </a:r>
            <a:r>
              <a:rPr lang="en-US" altLang="zh-CN" sz="2000" dirty="0">
                <a:ea typeface="宋体" charset="-122"/>
              </a:rPr>
              <a:t>(</a:t>
            </a:r>
            <a:r>
              <a:rPr lang="en-US" altLang="zh-CN" sz="2000" dirty="0" smtClean="0">
                <a:ea typeface="宋体" charset="-122"/>
              </a:rPr>
              <a:t>1.02x</a:t>
            </a:r>
            <a:r>
              <a:rPr lang="en-US" altLang="zh-CN" sz="2000" dirty="0">
                <a:ea typeface="宋体" charset="-122"/>
              </a:rPr>
              <a:t>)</a:t>
            </a:r>
          </a:p>
          <a:p>
            <a:pPr marL="457200" lvl="1" indent="0" eaLnBrk="1" hangingPunct="1">
              <a:buNone/>
            </a:pPr>
            <a:endParaRPr lang="en-US" altLang="zh-CN" sz="2000" dirty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3282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Homogeneous</a:t>
            </a:r>
            <a:r>
              <a:rPr lang="it-IT" altLang="zh-CN" dirty="0" smtClean="0">
                <a:ea typeface="宋体" charset="-122"/>
              </a:rPr>
              <a:t> vs Heterogenous Multicores</a:t>
            </a:r>
          </a:p>
        </p:txBody>
      </p:sp>
      <p:pic>
        <p:nvPicPr>
          <p:cNvPr id="45059" name="Picture 3" descr="mpcore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11188" y="2036763"/>
            <a:ext cx="3529012" cy="3336925"/>
          </a:xfrm>
          <a:noFill/>
        </p:spPr>
      </p:pic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538288" y="1519238"/>
            <a:ext cx="202565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sz="2000" b="1">
                <a:ea typeface="宋体" charset="-122"/>
              </a:rPr>
              <a:t>ARM’s MPCore</a:t>
            </a:r>
          </a:p>
        </p:txBody>
      </p:sp>
      <p:grpSp>
        <p:nvGrpSpPr>
          <p:cNvPr id="45061" name="Group 5"/>
          <p:cNvGrpSpPr>
            <a:grpSpLocks/>
          </p:cNvGrpSpPr>
          <p:nvPr/>
        </p:nvGrpSpPr>
        <p:grpSpPr bwMode="auto">
          <a:xfrm>
            <a:off x="4392613" y="1700213"/>
            <a:ext cx="4356100" cy="3816350"/>
            <a:chOff x="2767" y="1071"/>
            <a:chExt cx="2744" cy="2404"/>
          </a:xfrm>
        </p:grpSpPr>
        <p:pic>
          <p:nvPicPr>
            <p:cNvPr id="45065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67" y="1087"/>
              <a:ext cx="2744" cy="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066" name="Rectangle 7"/>
            <p:cNvSpPr>
              <a:spLocks noChangeArrowheads="1"/>
            </p:cNvSpPr>
            <p:nvPr/>
          </p:nvSpPr>
          <p:spPr bwMode="auto">
            <a:xfrm>
              <a:off x="3379" y="1071"/>
              <a:ext cx="1497" cy="317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sp>
        <p:nvSpPr>
          <p:cNvPr id="45062" name="Text Box 8"/>
          <p:cNvSpPr txBox="1">
            <a:spLocks noChangeArrowheads="1"/>
          </p:cNvSpPr>
          <p:nvPr/>
        </p:nvSpPr>
        <p:spPr bwMode="auto">
          <a:xfrm>
            <a:off x="5148263" y="1519238"/>
            <a:ext cx="2598737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sz="2000" b="1">
                <a:ea typeface="宋体" charset="-122"/>
              </a:rPr>
              <a:t>IBM Cell Processor</a:t>
            </a:r>
          </a:p>
        </p:txBody>
      </p:sp>
      <p:sp>
        <p:nvSpPr>
          <p:cNvPr id="45063" name="Text Box 9"/>
          <p:cNvSpPr txBox="1">
            <a:spLocks noChangeArrowheads="1"/>
          </p:cNvSpPr>
          <p:nvPr/>
        </p:nvSpPr>
        <p:spPr bwMode="auto">
          <a:xfrm>
            <a:off x="735013" y="5634038"/>
            <a:ext cx="3046412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it-IT" altLang="zh-CN" sz="2000" dirty="0">
                <a:ea typeface="宋体" charset="-122"/>
              </a:rPr>
              <a:t> 4 identical ARMv6 cores</a:t>
            </a:r>
          </a:p>
        </p:txBody>
      </p:sp>
      <p:sp>
        <p:nvSpPr>
          <p:cNvPr id="45064" name="Text Box 10"/>
          <p:cNvSpPr txBox="1">
            <a:spLocks noChangeArrowheads="1"/>
          </p:cNvSpPr>
          <p:nvPr/>
        </p:nvSpPr>
        <p:spPr bwMode="auto">
          <a:xfrm>
            <a:off x="4210050" y="5610225"/>
            <a:ext cx="4754563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it-IT" altLang="zh-CN" sz="2000">
                <a:ea typeface="宋体" charset="-122"/>
              </a:rPr>
              <a:t> One Power Processor Element (PPE)</a:t>
            </a:r>
          </a:p>
          <a:p>
            <a:pPr>
              <a:buFontTx/>
              <a:buChar char="•"/>
            </a:pPr>
            <a:r>
              <a:rPr lang="it-IT" altLang="zh-CN" sz="2000">
                <a:ea typeface="宋体" charset="-122"/>
              </a:rPr>
              <a:t> 8 Synergistic Processing Element (SPE)</a:t>
            </a:r>
          </a:p>
        </p:txBody>
      </p:sp>
    </p:spTree>
    <p:extLst>
      <p:ext uri="{BB962C8B-B14F-4D97-AF65-F5344CB8AC3E}">
        <p14:creationId xmlns:p14="http://schemas.microsoft.com/office/powerpoint/2010/main" val="399376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EEBE6D-0AA1-49F1-B2C9-A0E136F4AC00}" type="slidenum">
              <a:rPr lang="en-US" altLang="zh-CN">
                <a:ea typeface="宋体" pitchFamily="2" charset="-122"/>
              </a:rPr>
              <a:pPr/>
              <a:t>8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Multi-core architectures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This lecture is about a new trend in computer architecture:</a:t>
            </a:r>
            <a:br>
              <a:rPr lang="en-US" altLang="zh-CN" smtClean="0">
                <a:ea typeface="宋体" pitchFamily="2" charset="-122"/>
              </a:rPr>
            </a:br>
            <a:r>
              <a:rPr lang="en-US" altLang="zh-CN" smtClean="0">
                <a:ea typeface="宋体" pitchFamily="2" charset="-122"/>
              </a:rPr>
              <a:t>Replicate multiple processor cores on a single die.</a:t>
            </a:r>
          </a:p>
          <a:p>
            <a:pPr eaLnBrk="1" hangingPunct="1"/>
            <a:endParaRPr lang="en-US" altLang="zh-CN" smtClean="0">
              <a:ea typeface="宋体" pitchFamily="2" charset="-122"/>
            </a:endParaRP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457200" y="3657600"/>
          <a:ext cx="8229600" cy="263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Paint Shop Pro Image" r:id="rId4" imgW="10107317" imgH="2848780" progId="">
                  <p:embed/>
                </p:oleObj>
              </mc:Choice>
              <mc:Fallback>
                <p:oleObj name="Paint Shop Pro Image" r:id="rId4" imgW="10107317" imgH="28487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657600"/>
                        <a:ext cx="8229600" cy="263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1131888" y="3457575"/>
            <a:ext cx="86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Core 1</a:t>
            </a:r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2884488" y="3457575"/>
            <a:ext cx="86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Core 2</a:t>
            </a:r>
          </a:p>
        </p:txBody>
      </p:sp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4560888" y="3457575"/>
            <a:ext cx="86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Core 3</a:t>
            </a:r>
          </a:p>
        </p:txBody>
      </p:sp>
      <p:sp>
        <p:nvSpPr>
          <p:cNvPr id="3081" name="Text Box 8"/>
          <p:cNvSpPr txBox="1">
            <a:spLocks noChangeArrowheads="1"/>
          </p:cNvSpPr>
          <p:nvPr/>
        </p:nvSpPr>
        <p:spPr bwMode="auto">
          <a:xfrm>
            <a:off x="6313488" y="3457575"/>
            <a:ext cx="86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Core 4</a:t>
            </a:r>
          </a:p>
        </p:txBody>
      </p:sp>
      <p:sp>
        <p:nvSpPr>
          <p:cNvPr id="3082" name="Text Box 9"/>
          <p:cNvSpPr txBox="1">
            <a:spLocks noChangeArrowheads="1"/>
          </p:cNvSpPr>
          <p:nvPr/>
        </p:nvSpPr>
        <p:spPr bwMode="auto">
          <a:xfrm>
            <a:off x="598488" y="6276975"/>
            <a:ext cx="2216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Multi-core CPU chip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46533E-F502-45C7-8BA4-518B384A8D43}" type="slidenum">
              <a:rPr lang="en-US" altLang="zh-CN">
                <a:ea typeface="宋体" pitchFamily="2" charset="-122"/>
              </a:rPr>
              <a:pPr/>
              <a:t>9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Multi-core CPU chip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The cores fit on a single processor socket</a:t>
            </a:r>
          </a:p>
          <a:p>
            <a:pPr eaLnBrk="1" hangingPunct="1"/>
            <a:r>
              <a:rPr lang="en-US" altLang="zh-CN" smtClean="0">
                <a:ea typeface="宋体" pitchFamily="2" charset="-122"/>
              </a:rPr>
              <a:t>Also called CMP (Chip Multi-Processor)</a:t>
            </a:r>
          </a:p>
          <a:p>
            <a:pPr eaLnBrk="1" hangingPunct="1"/>
            <a:endParaRPr lang="en-US" altLang="zh-CN" smtClean="0">
              <a:ea typeface="宋体" pitchFamily="2" charset="-122"/>
            </a:endParaRPr>
          </a:p>
          <a:p>
            <a:pPr eaLnBrk="1" hangingPunct="1"/>
            <a:endParaRPr lang="en-US" altLang="zh-CN" smtClean="0">
              <a:ea typeface="宋体" pitchFamily="2" charset="-122"/>
            </a:endParaRPr>
          </a:p>
          <a:p>
            <a:pPr eaLnBrk="1" hangingPunct="1"/>
            <a:endParaRPr lang="en-US" altLang="zh-CN" smtClean="0">
              <a:ea typeface="宋体" pitchFamily="2" charset="-122"/>
            </a:endParaRPr>
          </a:p>
          <a:p>
            <a:pPr eaLnBrk="1" hangingPunct="1">
              <a:buFontTx/>
              <a:buNone/>
            </a:pPr>
            <a:r>
              <a:rPr lang="en-US" altLang="zh-CN" smtClean="0">
                <a:ea typeface="宋体" pitchFamily="2" charset="-122"/>
              </a:rPr>
              <a:t/>
            </a:r>
            <a:br>
              <a:rPr lang="en-US" altLang="zh-CN" smtClean="0">
                <a:ea typeface="宋体" pitchFamily="2" charset="-122"/>
              </a:rPr>
            </a:br>
            <a:endParaRPr lang="en-US" altLang="zh-CN" smtClean="0">
              <a:ea typeface="宋体" pitchFamily="2" charset="-122"/>
            </a:endParaRPr>
          </a:p>
        </p:txBody>
      </p:sp>
      <p:grpSp>
        <p:nvGrpSpPr>
          <p:cNvPr id="10245" name="Group 13"/>
          <p:cNvGrpSpPr>
            <a:grpSpLocks/>
          </p:cNvGrpSpPr>
          <p:nvPr/>
        </p:nvGrpSpPr>
        <p:grpSpPr bwMode="auto">
          <a:xfrm>
            <a:off x="1066800" y="3048000"/>
            <a:ext cx="7212013" cy="3395663"/>
            <a:chOff x="672" y="1488"/>
            <a:chExt cx="4543" cy="2139"/>
          </a:xfrm>
        </p:grpSpPr>
        <p:sp>
          <p:nvSpPr>
            <p:cNvPr id="10246" name="Rectangle 5"/>
            <p:cNvSpPr>
              <a:spLocks noChangeArrowheads="1"/>
            </p:cNvSpPr>
            <p:nvPr/>
          </p:nvSpPr>
          <p:spPr bwMode="auto">
            <a:xfrm>
              <a:off x="672" y="1488"/>
              <a:ext cx="4543" cy="2139"/>
            </a:xfrm>
            <a:prstGeom prst="rect">
              <a:avLst/>
            </a:prstGeom>
            <a:solidFill>
              <a:srgbClr val="EAEAEA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10247" name="Text Box 6"/>
            <p:cNvSpPr txBox="1">
              <a:spLocks noChangeArrowheads="1"/>
            </p:cNvSpPr>
            <p:nvPr/>
          </p:nvSpPr>
          <p:spPr bwMode="auto">
            <a:xfrm>
              <a:off x="720" y="2016"/>
              <a:ext cx="207" cy="109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</a:t>
              </a:r>
            </a:p>
            <a:p>
              <a:endParaRPr lang="en-US" altLang="zh-CN">
                <a:ea typeface="宋体" pitchFamily="2" charset="-122"/>
              </a:endParaRPr>
            </a:p>
            <a:p>
              <a:r>
                <a:rPr lang="en-US" altLang="zh-CN">
                  <a:ea typeface="宋体" pitchFamily="2" charset="-122"/>
                </a:rPr>
                <a:t>1</a:t>
              </a:r>
            </a:p>
          </p:txBody>
        </p:sp>
        <p:sp>
          <p:nvSpPr>
            <p:cNvPr id="10248" name="Text Box 7"/>
            <p:cNvSpPr txBox="1">
              <a:spLocks noChangeArrowheads="1"/>
            </p:cNvSpPr>
            <p:nvPr/>
          </p:nvSpPr>
          <p:spPr bwMode="auto">
            <a:xfrm>
              <a:off x="1872" y="2016"/>
              <a:ext cx="207" cy="109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</a:t>
              </a:r>
            </a:p>
            <a:p>
              <a:endParaRPr lang="en-US" altLang="zh-CN">
                <a:ea typeface="宋体" pitchFamily="2" charset="-122"/>
              </a:endParaRPr>
            </a:p>
            <a:p>
              <a:r>
                <a:rPr lang="en-US" altLang="zh-CN">
                  <a:ea typeface="宋体" pitchFamily="2" charset="-122"/>
                </a:rPr>
                <a:t>2</a:t>
              </a:r>
            </a:p>
          </p:txBody>
        </p:sp>
        <p:sp>
          <p:nvSpPr>
            <p:cNvPr id="10249" name="Text Box 8"/>
            <p:cNvSpPr txBox="1">
              <a:spLocks noChangeArrowheads="1"/>
            </p:cNvSpPr>
            <p:nvPr/>
          </p:nvSpPr>
          <p:spPr bwMode="auto">
            <a:xfrm>
              <a:off x="3024" y="2016"/>
              <a:ext cx="207" cy="109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</a:t>
              </a:r>
            </a:p>
            <a:p>
              <a:endParaRPr lang="en-US" altLang="zh-CN">
                <a:ea typeface="宋体" pitchFamily="2" charset="-122"/>
              </a:endParaRPr>
            </a:p>
            <a:p>
              <a:r>
                <a:rPr lang="en-US" altLang="zh-CN">
                  <a:ea typeface="宋体" pitchFamily="2" charset="-122"/>
                </a:rPr>
                <a:t>3</a:t>
              </a:r>
            </a:p>
          </p:txBody>
        </p:sp>
        <p:sp>
          <p:nvSpPr>
            <p:cNvPr id="10250" name="Text Box 9"/>
            <p:cNvSpPr txBox="1">
              <a:spLocks noChangeArrowheads="1"/>
            </p:cNvSpPr>
            <p:nvPr/>
          </p:nvSpPr>
          <p:spPr bwMode="auto">
            <a:xfrm>
              <a:off x="4176" y="2016"/>
              <a:ext cx="207" cy="109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</a:t>
              </a:r>
            </a:p>
            <a:p>
              <a:endParaRPr lang="en-US" altLang="zh-CN">
                <a:ea typeface="宋体" pitchFamily="2" charset="-122"/>
              </a:endParaRPr>
            </a:p>
            <a:p>
              <a:r>
                <a:rPr lang="en-US" altLang="zh-CN">
                  <a:ea typeface="宋体" pitchFamily="2" charset="-122"/>
                </a:rPr>
                <a:t>4</a:t>
              </a:r>
            </a:p>
          </p:txBody>
        </p:sp>
        <p:sp>
          <p:nvSpPr>
            <p:cNvPr id="10251" name="Line 10"/>
            <p:cNvSpPr>
              <a:spLocks noChangeShapeType="1"/>
            </p:cNvSpPr>
            <p:nvPr/>
          </p:nvSpPr>
          <p:spPr bwMode="auto">
            <a:xfrm>
              <a:off x="2944" y="1488"/>
              <a:ext cx="0" cy="21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2" name="Line 11"/>
            <p:cNvSpPr>
              <a:spLocks noChangeShapeType="1"/>
            </p:cNvSpPr>
            <p:nvPr/>
          </p:nvSpPr>
          <p:spPr bwMode="auto">
            <a:xfrm flipH="1">
              <a:off x="1776" y="1488"/>
              <a:ext cx="8" cy="213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3" name="Line 12"/>
            <p:cNvSpPr>
              <a:spLocks noChangeShapeType="1"/>
            </p:cNvSpPr>
            <p:nvPr/>
          </p:nvSpPr>
          <p:spPr bwMode="auto">
            <a:xfrm>
              <a:off x="4080" y="1488"/>
              <a:ext cx="0" cy="213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6206</TotalTime>
  <Words>1533</Words>
  <Application>Microsoft Office PowerPoint</Application>
  <PresentationFormat>On-screen Show (4:3)</PresentationFormat>
  <Paragraphs>503</Paragraphs>
  <Slides>40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51" baseType="lpstr">
      <vt:lpstr>ＭＳ Ｐゴシック</vt:lpstr>
      <vt:lpstr>宋体</vt:lpstr>
      <vt:lpstr>Arial</vt:lpstr>
      <vt:lpstr>Calibri</vt:lpstr>
      <vt:lpstr>Courier New</vt:lpstr>
      <vt:lpstr>Times New Roman</vt:lpstr>
      <vt:lpstr>Wingdings</vt:lpstr>
      <vt:lpstr>Default Design</vt:lpstr>
      <vt:lpstr>Office Theme</vt:lpstr>
      <vt:lpstr>Microsoft Graph 图表</vt:lpstr>
      <vt:lpstr>Paint Shop Pro Image</vt:lpstr>
      <vt:lpstr>L11  Multi-core</vt:lpstr>
      <vt:lpstr>Moore’s Law</vt:lpstr>
      <vt:lpstr>What to do with all the transistors?</vt:lpstr>
      <vt:lpstr>CPU clock freq stopped increasing</vt:lpstr>
      <vt:lpstr>Motivation for multicore</vt:lpstr>
      <vt:lpstr>Performance vs. Power</vt:lpstr>
      <vt:lpstr>Homogeneous vs Heterogenous Multicores</vt:lpstr>
      <vt:lpstr>Multi-core architectures</vt:lpstr>
      <vt:lpstr>Multi-core CPU chip</vt:lpstr>
      <vt:lpstr>Threads on different cores run in parallel</vt:lpstr>
      <vt:lpstr>On each core, threads are scheduled by OS with time-slicing</vt:lpstr>
      <vt:lpstr>Memory architectures</vt:lpstr>
      <vt:lpstr>The memory hierarchy</vt:lpstr>
      <vt:lpstr>Intel Xeon processors</vt:lpstr>
      <vt:lpstr>Designs with private L2 caches</vt:lpstr>
      <vt:lpstr>Private vs shared caches</vt:lpstr>
      <vt:lpstr>The cache coherence problem</vt:lpstr>
      <vt:lpstr>The cache coherence problem</vt:lpstr>
      <vt:lpstr>PowerPoint Presentation</vt:lpstr>
      <vt:lpstr>PowerPoint Presentation</vt:lpstr>
      <vt:lpstr>PowerPoint Presentation</vt:lpstr>
      <vt:lpstr>PowerPoint Presentation</vt:lpstr>
      <vt:lpstr>Cache coherence protocols</vt:lpstr>
      <vt:lpstr>Inter-core bus</vt:lpstr>
      <vt:lpstr>Invalidation protocol with snooping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Assigning threads to the cores</vt:lpstr>
      <vt:lpstr>Affinity masks are bit vectors</vt:lpstr>
      <vt:lpstr>Default affinity mask</vt:lpstr>
      <vt:lpstr>Soft affinity</vt:lpstr>
      <vt:lpstr>Hard affinity</vt:lpstr>
      <vt:lpstr>Linux kernel API for hard affinity</vt:lpstr>
      <vt:lpstr>Windows Task Manager</vt:lpstr>
      <vt:lpstr>Conclusion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Multi-core architectures</dc:title>
  <dc:creator>SCS</dc:creator>
  <cp:lastModifiedBy>Gu, Zonghua</cp:lastModifiedBy>
  <cp:revision>593</cp:revision>
  <dcterms:created xsi:type="dcterms:W3CDTF">2006-04-25T21:28:16Z</dcterms:created>
  <dcterms:modified xsi:type="dcterms:W3CDTF">2018-04-12T23:00:36Z</dcterms:modified>
</cp:coreProperties>
</file>