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2" r:id="rId2"/>
    <p:sldMasterId id="2147483717" r:id="rId3"/>
  </p:sldMasterIdLst>
  <p:notesMasterIdLst>
    <p:notesMasterId r:id="rId22"/>
  </p:notesMasterIdLst>
  <p:sldIdLst>
    <p:sldId id="344" r:id="rId4"/>
    <p:sldId id="371" r:id="rId5"/>
    <p:sldId id="353" r:id="rId6"/>
    <p:sldId id="363" r:id="rId7"/>
    <p:sldId id="364" r:id="rId8"/>
    <p:sldId id="356" r:id="rId9"/>
    <p:sldId id="357" r:id="rId10"/>
    <p:sldId id="358" r:id="rId11"/>
    <p:sldId id="359" r:id="rId12"/>
    <p:sldId id="343" r:id="rId13"/>
    <p:sldId id="369" r:id="rId14"/>
    <p:sldId id="370" r:id="rId15"/>
    <p:sldId id="345" r:id="rId16"/>
    <p:sldId id="346" r:id="rId17"/>
    <p:sldId id="367" r:id="rId18"/>
    <p:sldId id="368" r:id="rId19"/>
    <p:sldId id="365" r:id="rId20"/>
    <p:sldId id="366" r:id="rId21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641" autoAdjust="0"/>
    <p:restoredTop sz="93699"/>
  </p:normalViewPr>
  <p:slideViewPr>
    <p:cSldViewPr>
      <p:cViewPr varScale="1">
        <p:scale>
          <a:sx n="156" d="100"/>
          <a:sy n="156" d="100"/>
        </p:scale>
        <p:origin x="20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4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2AEAFE1F-9E52-45C8-9793-E819F0044A1C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7" tIns="46244" rIns="92487" bIns="462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2D71AD5F-E36F-46B9-A99B-7B0252443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0b10000100  0x84  132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1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97FDFF-7B9F-7D4D-BFC0-AAD1F3D3D3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717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5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40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3223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518169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97FDFF-7B9F-7D4D-BFC0-AAD1F3D3D3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40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73C3-38AC-46E4-B964-8B61A0DE68BD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2013 -- Lecture #22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3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9E8B-4A60-47A9-8B89-E2DE95C5222B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2013 -- Lecture #22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5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B59C-5F58-434B-97F1-95299BC0F5A7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2013 -- Lecture #22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8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2"/>
            <a:ext cx="5727700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2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90"/>
            <a:ext cx="3848100" cy="9937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50754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034BD-4769-4D50-A4D0-63E1C755C55F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83A4-9012-4F92-8AC9-739FC4D3B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5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73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73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06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01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003D-5DAE-4D4C-BBA3-55191612D865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2013 -- Lecture #22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58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77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97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95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42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6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92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2"/>
            <a:ext cx="5727700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2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90"/>
            <a:ext cx="3848100" cy="9937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66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34106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83A4-9012-4F92-8AC9-739FC4D3B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747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5118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1E83-C297-4AA6-A83E-90B0E9787DE8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2013 -- Lecture #22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552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5198050"/>
      </p:ext>
    </p:extLst>
  </p:cSld>
  <p:clrMapOvr>
    <a:masterClrMapping/>
  </p:clrMapOvr>
  <p:transition>
    <p:pull dir="r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531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82208970"/>
      </p:ext>
    </p:extLst>
  </p:cSld>
  <p:clrMapOvr>
    <a:masterClrMapping/>
  </p:clrMapOvr>
  <p:transition>
    <p:pull dir="r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97266"/>
      </p:ext>
    </p:extLst>
  </p:cSld>
  <p:clrMapOvr>
    <a:masterClrMapping/>
  </p:clrMapOvr>
  <p:transition>
    <p:pull dir="r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90472092"/>
      </p:ext>
    </p:extLst>
  </p:cSld>
  <p:clrMapOvr>
    <a:masterClrMapping/>
  </p:clrMapOvr>
  <p:transition>
    <p:pull dir="r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36331793"/>
      </p:ext>
    </p:extLst>
  </p:cSld>
  <p:clrMapOvr>
    <a:masterClrMapping/>
  </p:clrMapOvr>
  <p:transition>
    <p:pull dir="r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92775845"/>
      </p:ext>
    </p:extLst>
  </p:cSld>
  <p:clrMapOvr>
    <a:masterClrMapping/>
  </p:clrMapOvr>
  <p:transition>
    <p:pull dir="r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5540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35158"/>
      </p:ext>
    </p:extLst>
  </p:cSld>
  <p:clrMapOvr>
    <a:masterClrMapping/>
  </p:clrMapOvr>
  <p:transition>
    <p:pull dir="r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32636446"/>
      </p:ext>
    </p:extLst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85A4-A052-4143-8E9B-81248CBA5AD5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2013 -- Lecture #22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4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BAF8-FE21-412A-9CD5-4BB8B256533D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2013 -- Lecture #22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1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C1F2-90A3-446F-BCFF-405F7DDCB5CB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2013 -- Lecture #22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2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353B-63DE-403D-B206-DD6990A1232F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2013 -- Lecture #22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0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BC5F-24DA-4971-994C-EC0E91D1EFF7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2013 -- Lecture #22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7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797D-67F7-46A6-8933-7E63C8D97EB9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2013 -- Lecture #22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3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01309-9E16-4E9C-918D-8C812D8FE2E1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Fall 2013 -- Lecture #22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3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382000" y="6356350"/>
            <a:ext cx="7620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C8D44-3667-46F6-9772-CC52308E2A7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61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u"/>
  </p:transition>
  <p:hf hdr="0" ftr="0" dt="0"/>
  <p:txStyles>
    <p:titleStyle>
      <a:lvl1pPr algn="ctr" rtl="0" eaLnBrk="1" latinLnBrk="0" hangingPunct="1">
        <a:spcBef>
          <a:spcPct val="0"/>
        </a:spcBef>
        <a:buNone/>
        <a:defRPr kumimoji="0" sz="32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914650"/>
            <a:ext cx="5829300" cy="1504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L2 (CHAPTER 5)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cs typeface="Times New Roman" pitchFamily="18" charset="0"/>
              </a:rPr>
              <a:t>Programming in Assembly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Part 1: Computer Organization</a:t>
            </a:r>
            <a:br>
              <a:rPr lang="en-US" dirty="0" smtClean="0">
                <a:cs typeface="Times New Roman" pitchFamily="18" charset="0"/>
              </a:rPr>
            </a:br>
            <a:r>
              <a:rPr lang="en-US" altLang="zh-CN" dirty="0" smtClean="0">
                <a:cs typeface="Times New Roman" pitchFamily="18" charset="0"/>
              </a:rPr>
              <a:t>Exercises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3CC63E4C-4642-794D-A2FD-70F6B81535F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/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4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Alignment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3CC63E4C-4642-794D-A2FD-70F6B81535F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500" dirty="0">
                <a:solidFill>
                  <a:prstClr val="black"/>
                </a:solidFill>
                <a:latin typeface="Calibri"/>
              </a:rPr>
              <a:t>Assume a byte-addressable memory with a data bus that is 32 bits (4 bytes) wide</a:t>
            </a:r>
          </a:p>
          <a:p>
            <a:pPr marL="257175" indent="-257175" defTabSz="342900"/>
            <a:r>
              <a:rPr lang="en-US" sz="1500" dirty="0">
                <a:solidFill>
                  <a:prstClr val="black"/>
                </a:solidFill>
                <a:latin typeface="Calibri"/>
              </a:rPr>
              <a:t>Consider 16 bytes of memory (addresses 0 to 15) arranged as four 32-bit words (4 bytes each)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823" y="3581470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350" dirty="0">
                <a:solidFill>
                  <a:srgbClr val="FF0000"/>
                </a:solidFill>
                <a:latin typeface="Calibri"/>
              </a:rPr>
              <a:t>Well-aligned</a:t>
            </a:r>
            <a:r>
              <a:rPr lang="en-US" sz="1350" dirty="0">
                <a:solidFill>
                  <a:prstClr val="black"/>
                </a:solidFill>
                <a:latin typeface="Calibri"/>
              </a:rPr>
              <a:t>: each word begins on a mod-4 address, which can be read in a single memory cycle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10" y="2476396"/>
            <a:ext cx="3785316" cy="112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23" y="2451582"/>
            <a:ext cx="3802444" cy="1129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98710" y="3581470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350" dirty="0">
                <a:solidFill>
                  <a:srgbClr val="FF0000"/>
                </a:solidFill>
                <a:latin typeface="Calibri"/>
              </a:rPr>
              <a:t>Ill-aligned</a:t>
            </a:r>
            <a:r>
              <a:rPr lang="en-US" sz="1350" dirty="0">
                <a:solidFill>
                  <a:prstClr val="black"/>
                </a:solidFill>
                <a:latin typeface="Calibri"/>
              </a:rPr>
              <a:t>: a word begins on address 6, not a mod-4 address, which can be read in 2 memory cycles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7631" y="4237087"/>
            <a:ext cx="8362603" cy="1754326"/>
            <a:chOff x="116841" y="4506449"/>
            <a:chExt cx="11150137" cy="233910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815" y="4625282"/>
              <a:ext cx="5412488" cy="4071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3140" y="5363074"/>
              <a:ext cx="5503838" cy="4362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08815" y="6083107"/>
              <a:ext cx="4887225" cy="44788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16841" y="4506449"/>
              <a:ext cx="5691974" cy="2339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The first read cycle would retrieve 4 bytes from addresses 4 through 7; of these, the bytes from addresses 4 and 5</a:t>
              </a:r>
            </a:p>
            <a:p>
              <a:pPr defTabSz="342900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are discarded, and those from addresses 6 and 7 are moved to the far right;</a:t>
              </a:r>
            </a:p>
            <a:p>
              <a:pPr defTabSz="342900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The second read cycle retrieves 4 bytes from addresses 8 through 11; the bytes from addresses 10 and 11 are  discarded, and those from addresses 8 and 9 are moved to the far left;</a:t>
              </a:r>
            </a:p>
            <a:p>
              <a:pPr defTabSz="342900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Finally, the two halves are combined to form the desired 32-bit operand:</a:t>
              </a:r>
            </a:p>
          </p:txBody>
        </p:sp>
      </p:grpSp>
      <p:sp>
        <p:nvSpPr>
          <p:cNvPr id="15" name="Horizontal Scroll 14"/>
          <p:cNvSpPr/>
          <p:nvPr/>
        </p:nvSpPr>
        <p:spPr>
          <a:xfrm>
            <a:off x="294068" y="1782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29070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1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Question: Data Alignment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2805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800" dirty="0">
                <a:solidFill>
                  <a:prstClr val="black"/>
                </a:solidFill>
              </a:rPr>
              <a:t>Q: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400" dirty="0" smtClean="0">
                <a:solidFill>
                  <a:prstClr val="black"/>
                </a:solidFill>
              </a:rPr>
              <a:t>(a) </a:t>
            </a:r>
            <a:r>
              <a:rPr lang="en-US" sz="1400" dirty="0">
                <a:solidFill>
                  <a:prstClr val="black"/>
                </a:solidFill>
              </a:rPr>
              <a:t>What is the address of the most significant byte of the word at address </a:t>
            </a:r>
            <a:r>
              <a:rPr lang="en-US" sz="1400" dirty="0" smtClean="0">
                <a:solidFill>
                  <a:prstClr val="black"/>
                </a:solidFill>
              </a:rPr>
              <a:t>102, </a:t>
            </a:r>
            <a:r>
              <a:rPr lang="en-US" sz="1400" dirty="0">
                <a:solidFill>
                  <a:prstClr val="black"/>
                </a:solidFill>
              </a:rPr>
              <a:t>, assuming </a:t>
            </a:r>
            <a:r>
              <a:rPr lang="en-US" sz="1400" dirty="0" smtClean="0">
                <a:solidFill>
                  <a:prstClr val="black"/>
                </a:solidFill>
              </a:rPr>
              <a:t>Little-Endian ordering?</a:t>
            </a:r>
          </a:p>
          <a:p>
            <a:pPr marL="657225" lvl="1" indent="-257175" defTabSz="342900"/>
            <a:r>
              <a:rPr lang="en-US" sz="1400" dirty="0" smtClean="0">
                <a:solidFill>
                  <a:prstClr val="black"/>
                </a:solidFill>
              </a:rPr>
              <a:t>(b) </a:t>
            </a:r>
            <a:r>
              <a:rPr lang="en-US" sz="1400" dirty="0">
                <a:solidFill>
                  <a:prstClr val="black"/>
                </a:solidFill>
              </a:rPr>
              <a:t>What is the address of the most significant byte of the word at address 102, , </a:t>
            </a:r>
            <a:r>
              <a:rPr lang="en-US" sz="1400">
                <a:solidFill>
                  <a:prstClr val="black"/>
                </a:solidFill>
              </a:rPr>
              <a:t>assuming </a:t>
            </a:r>
            <a:r>
              <a:rPr lang="en-US" sz="1400" smtClean="0">
                <a:solidFill>
                  <a:prstClr val="black"/>
                </a:solidFill>
              </a:rPr>
              <a:t>Little-Endian </a:t>
            </a:r>
            <a:r>
              <a:rPr lang="en-US" sz="1400" dirty="0">
                <a:solidFill>
                  <a:prstClr val="black"/>
                </a:solidFill>
              </a:rPr>
              <a:t>ordering?</a:t>
            </a:r>
          </a:p>
          <a:p>
            <a:pPr marL="657225" lvl="1" indent="-257175" defTabSz="342900"/>
            <a:r>
              <a:rPr lang="en-US" sz="1400" dirty="0" smtClean="0">
                <a:solidFill>
                  <a:prstClr val="black"/>
                </a:solidFill>
              </a:rPr>
              <a:t>(b) </a:t>
            </a:r>
            <a:r>
              <a:rPr lang="en-US" sz="1400" dirty="0">
                <a:solidFill>
                  <a:prstClr val="black"/>
                </a:solidFill>
              </a:rPr>
              <a:t>How many memory cycles are required to read the word at address </a:t>
            </a:r>
            <a:r>
              <a:rPr lang="en-US" sz="1400" dirty="0" smtClean="0">
                <a:solidFill>
                  <a:prstClr val="black"/>
                </a:solidFill>
              </a:rPr>
              <a:t>102?</a:t>
            </a:r>
            <a:endParaRPr lang="en-US" sz="140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400" dirty="0" smtClean="0">
                <a:solidFill>
                  <a:prstClr val="black"/>
                </a:solidFill>
              </a:rPr>
              <a:t>(c) </a:t>
            </a:r>
            <a:r>
              <a:rPr lang="en-US" sz="1400" dirty="0">
                <a:solidFill>
                  <a:prstClr val="black"/>
                </a:solidFill>
              </a:rPr>
              <a:t>How many memory cycles are required to read the half word at address 102</a:t>
            </a:r>
            <a:r>
              <a:rPr lang="en-US" sz="1400" dirty="0" smtClean="0">
                <a:solidFill>
                  <a:prstClr val="black"/>
                </a:solidFill>
              </a:rPr>
              <a:t>?</a:t>
            </a:r>
          </a:p>
          <a:p>
            <a:pPr marL="657225" lvl="1" indent="-257175" defTabSz="342900"/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4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1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Answer: Data Alignment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4710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800" dirty="0">
                <a:solidFill>
                  <a:prstClr val="black"/>
                </a:solidFill>
              </a:rPr>
              <a:t>Q: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400" dirty="0" smtClean="0">
                <a:solidFill>
                  <a:prstClr val="black"/>
                </a:solidFill>
              </a:rPr>
              <a:t>(a) </a:t>
            </a:r>
            <a:r>
              <a:rPr lang="en-US" sz="1400" dirty="0">
                <a:solidFill>
                  <a:prstClr val="black"/>
                </a:solidFill>
              </a:rPr>
              <a:t>What is the address of the most significant byte of the word at address </a:t>
            </a:r>
            <a:r>
              <a:rPr lang="en-US" sz="1400" dirty="0" smtClean="0">
                <a:solidFill>
                  <a:prstClr val="black"/>
                </a:solidFill>
              </a:rPr>
              <a:t>102, </a:t>
            </a:r>
            <a:r>
              <a:rPr lang="en-US" sz="1400" dirty="0">
                <a:solidFill>
                  <a:prstClr val="black"/>
                </a:solidFill>
              </a:rPr>
              <a:t>, assuming </a:t>
            </a:r>
            <a:r>
              <a:rPr lang="en-US" sz="1400" dirty="0" smtClean="0">
                <a:solidFill>
                  <a:prstClr val="black"/>
                </a:solidFill>
              </a:rPr>
              <a:t>Little-Endian ordering?</a:t>
            </a:r>
          </a:p>
          <a:p>
            <a:pPr marL="657225" lvl="1" indent="-257175" defTabSz="342900"/>
            <a:r>
              <a:rPr lang="en-US" sz="1400" dirty="0" smtClean="0">
                <a:solidFill>
                  <a:prstClr val="black"/>
                </a:solidFill>
              </a:rPr>
              <a:t>(b) </a:t>
            </a:r>
            <a:r>
              <a:rPr lang="en-US" sz="1400" dirty="0">
                <a:solidFill>
                  <a:prstClr val="black"/>
                </a:solidFill>
              </a:rPr>
              <a:t>What is the address of the most significant byte of the word at address 102, , assuming </a:t>
            </a:r>
            <a:r>
              <a:rPr lang="en-US" sz="1400" dirty="0" smtClean="0">
                <a:solidFill>
                  <a:prstClr val="black"/>
                </a:solidFill>
              </a:rPr>
              <a:t>Little-Endian </a:t>
            </a:r>
            <a:r>
              <a:rPr lang="en-US" sz="1400" dirty="0">
                <a:solidFill>
                  <a:prstClr val="black"/>
                </a:solidFill>
              </a:rPr>
              <a:t>ordering?</a:t>
            </a:r>
          </a:p>
          <a:p>
            <a:pPr marL="657225" lvl="1" indent="-257175" defTabSz="342900"/>
            <a:r>
              <a:rPr lang="en-US" sz="1400" dirty="0" smtClean="0">
                <a:solidFill>
                  <a:prstClr val="black"/>
                </a:solidFill>
              </a:rPr>
              <a:t>(b) </a:t>
            </a:r>
            <a:r>
              <a:rPr lang="en-US" sz="1400" dirty="0">
                <a:solidFill>
                  <a:prstClr val="black"/>
                </a:solidFill>
              </a:rPr>
              <a:t>How many memory cycles are required to read the word at address </a:t>
            </a:r>
            <a:r>
              <a:rPr lang="en-US" sz="1400" dirty="0" smtClean="0">
                <a:solidFill>
                  <a:prstClr val="black"/>
                </a:solidFill>
              </a:rPr>
              <a:t>102?</a:t>
            </a:r>
            <a:endParaRPr lang="en-US" sz="140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400" dirty="0" smtClean="0">
                <a:solidFill>
                  <a:prstClr val="black"/>
                </a:solidFill>
              </a:rPr>
              <a:t>(c) </a:t>
            </a:r>
            <a:r>
              <a:rPr lang="en-US" sz="1400" dirty="0">
                <a:solidFill>
                  <a:prstClr val="black"/>
                </a:solidFill>
              </a:rPr>
              <a:t>How many memory cycles are required to read the half word at address 102</a:t>
            </a:r>
            <a:r>
              <a:rPr lang="en-US" sz="1400" dirty="0" smtClean="0">
                <a:solidFill>
                  <a:prstClr val="black"/>
                </a:solidFill>
              </a:rPr>
              <a:t>?</a:t>
            </a:r>
          </a:p>
          <a:p>
            <a:pPr marL="257175" indent="-257175" defTabSz="342900"/>
            <a:r>
              <a:rPr lang="en-US" sz="1800" dirty="0" smtClean="0">
                <a:solidFill>
                  <a:prstClr val="black"/>
                </a:solidFill>
              </a:rPr>
              <a:t>A: </a:t>
            </a:r>
          </a:p>
          <a:p>
            <a:pPr marL="657225" lvl="1" indent="-257175" defTabSz="342900"/>
            <a:r>
              <a:rPr lang="en-US" sz="1400" dirty="0" smtClean="0">
                <a:solidFill>
                  <a:prstClr val="black"/>
                </a:solidFill>
              </a:rPr>
              <a:t>(a) 105</a:t>
            </a:r>
          </a:p>
          <a:p>
            <a:pPr marL="657225" lvl="1" indent="-257175" defTabSz="342900"/>
            <a:r>
              <a:rPr lang="en-US" sz="1400" dirty="0" smtClean="0">
                <a:solidFill>
                  <a:prstClr val="black"/>
                </a:solidFill>
              </a:rPr>
              <a:t>(b) 102</a:t>
            </a:r>
          </a:p>
          <a:p>
            <a:pPr marL="657225" lvl="1" indent="-257175" defTabSz="342900"/>
            <a:r>
              <a:rPr lang="en-US" sz="1400" dirty="0" smtClean="0">
                <a:solidFill>
                  <a:prstClr val="black"/>
                </a:solidFill>
              </a:rPr>
              <a:t>(c) 2</a:t>
            </a:r>
          </a:p>
          <a:p>
            <a:pPr marL="657225" lvl="1" indent="-257175" defTabSz="342900"/>
            <a:r>
              <a:rPr lang="en-US" sz="1400" dirty="0" smtClean="0">
                <a:solidFill>
                  <a:prstClr val="black"/>
                </a:solidFill>
              </a:rPr>
              <a:t>(d) 1</a:t>
            </a:r>
          </a:p>
          <a:p>
            <a:pPr marL="657225" lvl="1" indent="-257175" defTabSz="342900"/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Data Alignment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600" dirty="0" smtClean="0">
                <a:solidFill>
                  <a:prstClr val="black"/>
                </a:solidFill>
              </a:rPr>
              <a:t>Q: Assume </a:t>
            </a:r>
            <a:r>
              <a:rPr lang="en-US" sz="1600" dirty="0">
                <a:solidFill>
                  <a:prstClr val="black"/>
                </a:solidFill>
              </a:rPr>
              <a:t>a byte-addressable memory with a data bus that is 32 bits (4 bytes) wide. Consider 16 bytes of memory (addresses 0 to 15) arranged as four 32-bit words (4 bytes each). </a:t>
            </a:r>
            <a:r>
              <a:rPr lang="en-US" altLang="zh-CN" sz="1600" dirty="0" smtClean="0">
                <a:solidFill>
                  <a:prstClr val="black"/>
                </a:solidFill>
              </a:rPr>
              <a:t>H</a:t>
            </a:r>
            <a:r>
              <a:rPr lang="en-US" sz="1600" dirty="0" smtClean="0">
                <a:solidFill>
                  <a:prstClr val="black"/>
                </a:solidFill>
              </a:rPr>
              <a:t>ow </a:t>
            </a:r>
            <a:r>
              <a:rPr lang="en-US" sz="1600" dirty="0">
                <a:solidFill>
                  <a:prstClr val="black"/>
                </a:solidFill>
              </a:rPr>
              <a:t>many </a:t>
            </a:r>
            <a:r>
              <a:rPr lang="en-US" sz="1600" dirty="0" smtClean="0">
                <a:solidFill>
                  <a:prstClr val="black"/>
                </a:solidFill>
              </a:rPr>
              <a:t>memory cycles </a:t>
            </a:r>
            <a:r>
              <a:rPr lang="en-US" sz="1600" dirty="0">
                <a:solidFill>
                  <a:prstClr val="black"/>
                </a:solidFill>
              </a:rPr>
              <a:t>are required to read each of the following from memory?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(a) A </a:t>
            </a:r>
            <a:r>
              <a:rPr lang="en-US" sz="1200" dirty="0" smtClean="0">
                <a:solidFill>
                  <a:prstClr val="black"/>
                </a:solidFill>
              </a:rPr>
              <a:t>2-Byte </a:t>
            </a:r>
            <a:r>
              <a:rPr lang="en-US" sz="1200" dirty="0">
                <a:solidFill>
                  <a:prstClr val="black"/>
                </a:solidFill>
              </a:rPr>
              <a:t>operand read from decimal address 5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(b) A </a:t>
            </a:r>
            <a:r>
              <a:rPr lang="en-US" sz="1200" dirty="0" smtClean="0">
                <a:solidFill>
                  <a:prstClr val="black"/>
                </a:solidFill>
              </a:rPr>
              <a:t>2-Byte </a:t>
            </a:r>
            <a:r>
              <a:rPr lang="en-US" sz="1200" dirty="0">
                <a:solidFill>
                  <a:prstClr val="black"/>
                </a:solidFill>
              </a:rPr>
              <a:t>operand read from decimal address 15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(c) A </a:t>
            </a:r>
            <a:r>
              <a:rPr lang="en-US" sz="1200" dirty="0" smtClean="0">
                <a:solidFill>
                  <a:prstClr val="black"/>
                </a:solidFill>
              </a:rPr>
              <a:t>4-Byte </a:t>
            </a:r>
            <a:r>
              <a:rPr lang="en-US" sz="1200" dirty="0">
                <a:solidFill>
                  <a:prstClr val="black"/>
                </a:solidFill>
              </a:rPr>
              <a:t>operand read from decimal address 10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(d) A </a:t>
            </a:r>
            <a:r>
              <a:rPr lang="en-US" sz="1200" dirty="0" smtClean="0">
                <a:solidFill>
                  <a:prstClr val="black"/>
                </a:solidFill>
              </a:rPr>
              <a:t>4-Byte </a:t>
            </a:r>
            <a:r>
              <a:rPr lang="en-US" sz="1200" dirty="0">
                <a:solidFill>
                  <a:prstClr val="black"/>
                </a:solidFill>
              </a:rPr>
              <a:t>operand read from decimal address 20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6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95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Answer: Data Alignment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3186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600" dirty="0" smtClean="0">
                <a:solidFill>
                  <a:prstClr val="black"/>
                </a:solidFill>
              </a:rPr>
              <a:t>Q: Assume </a:t>
            </a:r>
            <a:r>
              <a:rPr lang="en-US" sz="1600" dirty="0">
                <a:solidFill>
                  <a:prstClr val="black"/>
                </a:solidFill>
              </a:rPr>
              <a:t>a byte-addressable memory with a data bus that is 32 bits (4 bytes) wide. </a:t>
            </a:r>
            <a:r>
              <a:rPr lang="en-US" sz="1600" dirty="0" smtClean="0">
                <a:solidFill>
                  <a:prstClr val="black"/>
                </a:solidFill>
              </a:rPr>
              <a:t>How </a:t>
            </a:r>
            <a:r>
              <a:rPr lang="en-US" sz="1600" dirty="0">
                <a:solidFill>
                  <a:prstClr val="black"/>
                </a:solidFill>
              </a:rPr>
              <a:t>many </a:t>
            </a:r>
            <a:r>
              <a:rPr lang="en-US" sz="1600" dirty="0" smtClean="0">
                <a:solidFill>
                  <a:prstClr val="black"/>
                </a:solidFill>
              </a:rPr>
              <a:t>memory cycles </a:t>
            </a:r>
            <a:r>
              <a:rPr lang="en-US" sz="1600" dirty="0">
                <a:solidFill>
                  <a:prstClr val="black"/>
                </a:solidFill>
              </a:rPr>
              <a:t>are required to read each of the following from memory?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(a) A </a:t>
            </a:r>
            <a:r>
              <a:rPr lang="en-US" sz="1200" dirty="0" smtClean="0">
                <a:solidFill>
                  <a:prstClr val="black"/>
                </a:solidFill>
              </a:rPr>
              <a:t>2-Byte </a:t>
            </a:r>
            <a:r>
              <a:rPr lang="en-US" sz="1200" dirty="0">
                <a:solidFill>
                  <a:prstClr val="black"/>
                </a:solidFill>
              </a:rPr>
              <a:t>operand read from decimal address 5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(b) A </a:t>
            </a:r>
            <a:r>
              <a:rPr lang="en-US" sz="1200" dirty="0" smtClean="0">
                <a:solidFill>
                  <a:prstClr val="black"/>
                </a:solidFill>
              </a:rPr>
              <a:t>2-Byte </a:t>
            </a:r>
            <a:r>
              <a:rPr lang="en-US" sz="1200" dirty="0">
                <a:solidFill>
                  <a:prstClr val="black"/>
                </a:solidFill>
              </a:rPr>
              <a:t>operand read from decimal address 15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(c) A </a:t>
            </a:r>
            <a:r>
              <a:rPr lang="en-US" sz="1200" dirty="0" smtClean="0">
                <a:solidFill>
                  <a:prstClr val="black"/>
                </a:solidFill>
              </a:rPr>
              <a:t>4-Byte </a:t>
            </a:r>
            <a:r>
              <a:rPr lang="en-US" sz="1200" dirty="0">
                <a:solidFill>
                  <a:prstClr val="black"/>
                </a:solidFill>
              </a:rPr>
              <a:t>operand read from decimal address 10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(d) A </a:t>
            </a:r>
            <a:r>
              <a:rPr lang="en-US" sz="1200" dirty="0" smtClean="0">
                <a:solidFill>
                  <a:prstClr val="black"/>
                </a:solidFill>
              </a:rPr>
              <a:t>4-Byte </a:t>
            </a:r>
            <a:r>
              <a:rPr lang="en-US" sz="1200" dirty="0">
                <a:solidFill>
                  <a:prstClr val="black"/>
                </a:solidFill>
              </a:rPr>
              <a:t>operand read from decimal address </a:t>
            </a:r>
            <a:r>
              <a:rPr lang="en-US" sz="1200" dirty="0" smtClean="0">
                <a:solidFill>
                  <a:prstClr val="black"/>
                </a:solidFill>
              </a:rPr>
              <a:t>20</a:t>
            </a:r>
          </a:p>
          <a:p>
            <a:pPr marL="257175" indent="-257175" defTabSz="342900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A: (a) The operand contains memory content </a:t>
            </a:r>
            <a:r>
              <a:rPr lang="en-US" altLang="zh-CN" sz="1600" dirty="0" smtClean="0">
                <a:solidFill>
                  <a:prstClr val="black"/>
                </a:solidFill>
                <a:latin typeface="Calibri"/>
              </a:rPr>
              <a:t>in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 address range [5,6]. It can be read in 1 memory cycle; the memory controller returns a word in address range [4,7]. The </a:t>
            </a:r>
            <a:r>
              <a:rPr lang="en-US" sz="1600" dirty="0" smtClean="0">
                <a:solidFill>
                  <a:prstClr val="black"/>
                </a:solidFill>
              </a:rPr>
              <a:t>operand can be obtained via 1-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Byte offset addressing into the word.</a:t>
            </a:r>
          </a:p>
          <a:p>
            <a:pPr marL="257175" indent="-257175" defTabSz="342900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(b) </a:t>
            </a:r>
            <a:r>
              <a:rPr lang="en-US" sz="1600" dirty="0" smtClean="0">
                <a:solidFill>
                  <a:prstClr val="black"/>
                </a:solidFill>
              </a:rPr>
              <a:t>The </a:t>
            </a:r>
            <a:r>
              <a:rPr lang="en-US" sz="1600" dirty="0">
                <a:solidFill>
                  <a:prstClr val="black"/>
                </a:solidFill>
              </a:rPr>
              <a:t>operand contains memory content </a:t>
            </a:r>
            <a:r>
              <a:rPr lang="en-US" sz="1600" dirty="0" smtClean="0">
                <a:solidFill>
                  <a:prstClr val="black"/>
                </a:solidFill>
              </a:rPr>
              <a:t>in </a:t>
            </a:r>
            <a:r>
              <a:rPr lang="en-US" sz="1600" dirty="0">
                <a:solidFill>
                  <a:prstClr val="black"/>
                </a:solidFill>
              </a:rPr>
              <a:t>address range </a:t>
            </a:r>
            <a:r>
              <a:rPr lang="en-US" sz="1600" dirty="0" smtClean="0">
                <a:solidFill>
                  <a:prstClr val="black"/>
                </a:solidFill>
              </a:rPr>
              <a:t>[15,16]. It </a:t>
            </a:r>
            <a:r>
              <a:rPr lang="en-US" sz="1600" dirty="0">
                <a:solidFill>
                  <a:prstClr val="black"/>
                </a:solidFill>
              </a:rPr>
              <a:t>can be read in </a:t>
            </a:r>
            <a:r>
              <a:rPr lang="en-US" sz="1600" dirty="0" smtClean="0">
                <a:solidFill>
                  <a:prstClr val="black"/>
                </a:solidFill>
              </a:rPr>
              <a:t>2 </a:t>
            </a:r>
            <a:r>
              <a:rPr lang="en-US" sz="1600" dirty="0">
                <a:solidFill>
                  <a:prstClr val="black"/>
                </a:solidFill>
              </a:rPr>
              <a:t>memory </a:t>
            </a:r>
            <a:r>
              <a:rPr lang="en-US" sz="1600" dirty="0" smtClean="0">
                <a:solidFill>
                  <a:prstClr val="black"/>
                </a:solidFill>
              </a:rPr>
              <a:t>cycles; </a:t>
            </a:r>
            <a:r>
              <a:rPr lang="en-US" sz="1600" dirty="0">
                <a:solidFill>
                  <a:prstClr val="black"/>
                </a:solidFill>
              </a:rPr>
              <a:t>the memory controller returns </a:t>
            </a:r>
            <a:r>
              <a:rPr lang="en-US" sz="1600" dirty="0" smtClean="0">
                <a:solidFill>
                  <a:prstClr val="black"/>
                </a:solidFill>
              </a:rPr>
              <a:t>2 words in </a:t>
            </a:r>
            <a:r>
              <a:rPr lang="en-US" sz="1600" dirty="0">
                <a:solidFill>
                  <a:prstClr val="black"/>
                </a:solidFill>
              </a:rPr>
              <a:t>address </a:t>
            </a:r>
            <a:r>
              <a:rPr lang="en-US" sz="1600" dirty="0" smtClean="0">
                <a:solidFill>
                  <a:prstClr val="black"/>
                </a:solidFill>
              </a:rPr>
              <a:t>ranges [12,15] and [16, 19], </a:t>
            </a:r>
            <a:r>
              <a:rPr lang="en-US" sz="1600" dirty="0">
                <a:solidFill>
                  <a:prstClr val="black"/>
                </a:solidFill>
              </a:rPr>
              <a:t>which can </a:t>
            </a:r>
            <a:r>
              <a:rPr lang="en-US" sz="1600" dirty="0" smtClean="0">
                <a:solidFill>
                  <a:prstClr val="black"/>
                </a:solidFill>
              </a:rPr>
              <a:t>be combined to return a word in address range [14,17]. </a:t>
            </a:r>
            <a:r>
              <a:rPr lang="en-US" sz="1600" dirty="0">
                <a:solidFill>
                  <a:prstClr val="black"/>
                </a:solidFill>
              </a:rPr>
              <a:t>The operand can be obtained via 1-Byte offset addressing into the word</a:t>
            </a:r>
            <a:r>
              <a:rPr lang="en-US" sz="1600" dirty="0" smtClean="0">
                <a:solidFill>
                  <a:prstClr val="black"/>
                </a:solidFill>
              </a:rPr>
              <a:t>.</a:t>
            </a:r>
          </a:p>
          <a:p>
            <a:pPr marL="257175" indent="-257175" defTabSz="342900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(c) </a:t>
            </a:r>
            <a:r>
              <a:rPr lang="en-US" sz="1600" dirty="0" smtClean="0">
                <a:solidFill>
                  <a:prstClr val="black"/>
                </a:solidFill>
              </a:rPr>
              <a:t>The </a:t>
            </a:r>
            <a:r>
              <a:rPr lang="en-US" sz="1600" dirty="0">
                <a:solidFill>
                  <a:prstClr val="black"/>
                </a:solidFill>
              </a:rPr>
              <a:t>operand contains memory content </a:t>
            </a:r>
            <a:r>
              <a:rPr lang="en-US" sz="1600" dirty="0" smtClean="0">
                <a:solidFill>
                  <a:prstClr val="black"/>
                </a:solidFill>
              </a:rPr>
              <a:t>in </a:t>
            </a:r>
            <a:r>
              <a:rPr lang="en-US" sz="1600" dirty="0">
                <a:solidFill>
                  <a:prstClr val="black"/>
                </a:solidFill>
              </a:rPr>
              <a:t>address range [</a:t>
            </a:r>
            <a:r>
              <a:rPr lang="en-US" sz="1600" dirty="0" smtClean="0">
                <a:solidFill>
                  <a:prstClr val="black"/>
                </a:solidFill>
              </a:rPr>
              <a:t>10,13]. It </a:t>
            </a:r>
            <a:r>
              <a:rPr lang="en-US" sz="1600" dirty="0">
                <a:solidFill>
                  <a:prstClr val="black"/>
                </a:solidFill>
              </a:rPr>
              <a:t>can be read in 2 memory cycles; the memory controller returns 2 words </a:t>
            </a:r>
            <a:r>
              <a:rPr lang="en-US" altLang="zh-CN" sz="1600" dirty="0" smtClean="0">
                <a:solidFill>
                  <a:prstClr val="black"/>
                </a:solidFill>
              </a:rPr>
              <a:t>in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address ranges </a:t>
            </a:r>
            <a:r>
              <a:rPr lang="en-US" sz="1600" dirty="0" smtClean="0">
                <a:solidFill>
                  <a:prstClr val="black"/>
                </a:solidFill>
              </a:rPr>
              <a:t>[8,11] </a:t>
            </a:r>
            <a:r>
              <a:rPr lang="en-US" sz="1600" dirty="0">
                <a:solidFill>
                  <a:prstClr val="black"/>
                </a:solidFill>
              </a:rPr>
              <a:t>and [</a:t>
            </a:r>
            <a:r>
              <a:rPr lang="en-US" sz="1600" dirty="0" smtClean="0">
                <a:solidFill>
                  <a:prstClr val="black"/>
                </a:solidFill>
              </a:rPr>
              <a:t>12, 15], </a:t>
            </a:r>
            <a:r>
              <a:rPr lang="en-US" sz="1600" dirty="0">
                <a:solidFill>
                  <a:prstClr val="black"/>
                </a:solidFill>
              </a:rPr>
              <a:t>which can be combined to return a word with address range [</a:t>
            </a:r>
            <a:r>
              <a:rPr lang="en-US" sz="1600" dirty="0" smtClean="0">
                <a:solidFill>
                  <a:prstClr val="black"/>
                </a:solidFill>
              </a:rPr>
              <a:t>10,13].</a:t>
            </a:r>
          </a:p>
          <a:p>
            <a:pPr marL="257175" indent="-257175" defTabSz="342900"/>
            <a:r>
              <a:rPr lang="en-US" sz="1600" dirty="0" smtClean="0">
                <a:solidFill>
                  <a:prstClr val="black"/>
                </a:solidFill>
              </a:rPr>
              <a:t>(d) </a:t>
            </a:r>
            <a:r>
              <a:rPr lang="en-US" sz="1600" dirty="0">
                <a:solidFill>
                  <a:prstClr val="black"/>
                </a:solidFill>
              </a:rPr>
              <a:t>The operand contains memory content in address range </a:t>
            </a:r>
            <a:r>
              <a:rPr lang="en-US" sz="1600" dirty="0" smtClean="0">
                <a:solidFill>
                  <a:prstClr val="black"/>
                </a:solidFill>
              </a:rPr>
              <a:t>[20,23]. Since 20%4=0, it is well-aligned, and can </a:t>
            </a:r>
            <a:r>
              <a:rPr lang="en-US" sz="1600" dirty="0">
                <a:solidFill>
                  <a:prstClr val="black"/>
                </a:solidFill>
              </a:rPr>
              <a:t>be read in </a:t>
            </a:r>
            <a:r>
              <a:rPr lang="en-US" sz="1600" dirty="0" smtClean="0">
                <a:solidFill>
                  <a:prstClr val="black"/>
                </a:solidFill>
              </a:rPr>
              <a:t>1 </a:t>
            </a:r>
            <a:r>
              <a:rPr lang="en-US" sz="1600" dirty="0">
                <a:solidFill>
                  <a:prstClr val="black"/>
                </a:solidFill>
              </a:rPr>
              <a:t>memory </a:t>
            </a:r>
            <a:r>
              <a:rPr lang="en-US" sz="1600" dirty="0" smtClean="0">
                <a:solidFill>
                  <a:prstClr val="black"/>
                </a:solidFill>
              </a:rPr>
              <a:t>cycle.</a:t>
            </a:r>
            <a:endParaRPr lang="en-US" sz="1600" dirty="0">
              <a:solidFill>
                <a:prstClr val="black"/>
              </a:solidFill>
            </a:endParaRPr>
          </a:p>
          <a:p>
            <a:pPr marL="0" indent="0" defTabSz="342900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257175" indent="-257175" defTabSz="342900"/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28600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2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2793" y="297996"/>
            <a:ext cx="8229600" cy="1143000"/>
          </a:xfrm>
        </p:spPr>
        <p:txBody>
          <a:bodyPr/>
          <a:lstStyle/>
          <a:p>
            <a:r>
              <a:rPr lang="en-US" dirty="0" smtClean="0"/>
              <a:t>Question: Memory Cycles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3581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dirty="0" smtClean="0">
                <a:solidFill>
                  <a:prstClr val="black"/>
                </a:solidFill>
              </a:rPr>
              <a:t>Q: </a:t>
            </a:r>
            <a:r>
              <a:rPr lang="en-US" sz="2400" dirty="0">
                <a:solidFill>
                  <a:prstClr val="black"/>
                </a:solidFill>
              </a:rPr>
              <a:t>Assume a byte-addressable memory with a data bus that is 32 bits (4 bytes) wide. 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altLang="zh-CN" sz="200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2000" dirty="0">
                <a:solidFill>
                  <a:prstClr val="black"/>
                </a:solidFill>
              </a:rPr>
              <a:t>It takes ____ memory cycle(s) to read a </a:t>
            </a:r>
            <a:r>
              <a:rPr lang="en-US" altLang="zh-CN" sz="2000" dirty="0" smtClean="0">
                <a:solidFill>
                  <a:prstClr val="black"/>
                </a:solidFill>
              </a:rPr>
              <a:t>half-word </a:t>
            </a:r>
            <a:r>
              <a:rPr lang="en-US" altLang="zh-CN" sz="2000" dirty="0">
                <a:solidFill>
                  <a:prstClr val="black"/>
                </a:solidFill>
              </a:rPr>
              <a:t>from memory</a:t>
            </a:r>
          </a:p>
          <a:p>
            <a:pPr marL="657225" lvl="1" indent="-257175" defTabSz="342900"/>
            <a:r>
              <a:rPr lang="en-US" altLang="zh-CN" sz="2000" dirty="0">
                <a:solidFill>
                  <a:prstClr val="black"/>
                </a:solidFill>
              </a:rPr>
              <a:t>It takes ____ memory cycle(s) to read a </a:t>
            </a:r>
            <a:r>
              <a:rPr lang="en-US" altLang="zh-CN" sz="2000" dirty="0" smtClean="0">
                <a:solidFill>
                  <a:prstClr val="black"/>
                </a:solidFill>
              </a:rPr>
              <a:t>word </a:t>
            </a:r>
            <a:r>
              <a:rPr lang="en-US" altLang="zh-CN" sz="2000" dirty="0">
                <a:solidFill>
                  <a:prstClr val="black"/>
                </a:solidFill>
              </a:rPr>
              <a:t>from memory</a:t>
            </a:r>
          </a:p>
          <a:p>
            <a:pPr marL="657225" lvl="1" indent="-257175" defTabSz="342900"/>
            <a:r>
              <a:rPr lang="en-US" altLang="zh-CN" sz="2000" dirty="0">
                <a:solidFill>
                  <a:prstClr val="black"/>
                </a:solidFill>
              </a:rPr>
              <a:t>It takes ____ memory cycle(s) to read a </a:t>
            </a:r>
            <a:r>
              <a:rPr lang="en-US" altLang="zh-CN" sz="2000" dirty="0" smtClean="0">
                <a:solidFill>
                  <a:prstClr val="black"/>
                </a:solidFill>
              </a:rPr>
              <a:t>double word </a:t>
            </a:r>
            <a:r>
              <a:rPr lang="en-US" altLang="zh-CN" sz="2000" dirty="0">
                <a:solidFill>
                  <a:prstClr val="black"/>
                </a:solidFill>
              </a:rPr>
              <a:t>from </a:t>
            </a:r>
            <a:r>
              <a:rPr lang="en-US" altLang="zh-CN" sz="2000" dirty="0" smtClean="0">
                <a:solidFill>
                  <a:prstClr val="black"/>
                </a:solidFill>
              </a:rPr>
              <a:t>memory</a:t>
            </a:r>
          </a:p>
          <a:p>
            <a:pPr marL="257175" indent="-257175" defTabSz="342900"/>
            <a:endParaRPr lang="en-US" altLang="zh-CN" sz="2400" dirty="0">
              <a:solidFill>
                <a:prstClr val="black"/>
              </a:solidFill>
            </a:endParaRPr>
          </a:p>
          <a:p>
            <a:pPr marL="657225" lvl="1" indent="-257175" defTabSz="342900"/>
            <a:endParaRPr lang="en-US" sz="2000" dirty="0" smtClean="0">
              <a:solidFill>
                <a:prstClr val="black"/>
              </a:solidFill>
            </a:endParaRPr>
          </a:p>
          <a:p>
            <a:pPr marL="257175" indent="-257175" defTabSz="342900"/>
            <a:endParaRPr lang="en-US" sz="2400" dirty="0" smtClean="0">
              <a:solidFill>
                <a:prstClr val="black"/>
              </a:solidFill>
            </a:endParaRPr>
          </a:p>
          <a:p>
            <a:pPr marL="0" indent="0" defTabSz="34290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257175" indent="-257175" defTabSz="342900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9200" y="272143"/>
            <a:ext cx="8229600" cy="1143000"/>
          </a:xfrm>
        </p:spPr>
        <p:txBody>
          <a:bodyPr/>
          <a:lstStyle/>
          <a:p>
            <a:r>
              <a:rPr lang="en-US" dirty="0" smtClean="0"/>
              <a:t>Answer: Memory Cycles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434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800" dirty="0" smtClean="0">
                <a:solidFill>
                  <a:prstClr val="black"/>
                </a:solidFill>
              </a:rPr>
              <a:t>Q: </a:t>
            </a:r>
            <a:r>
              <a:rPr lang="en-US" sz="1800" dirty="0">
                <a:solidFill>
                  <a:prstClr val="black"/>
                </a:solidFill>
              </a:rPr>
              <a:t>Assume a byte-addressable memory with a data bus that is 32 bits (4 bytes) wide. </a:t>
            </a:r>
            <a:endParaRPr lang="en-US" sz="1800" dirty="0" smtClean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____ memory cycle(s) to read a </a:t>
            </a:r>
            <a:r>
              <a:rPr lang="en-US" altLang="zh-CN" sz="1600" dirty="0" smtClean="0">
                <a:solidFill>
                  <a:prstClr val="black"/>
                </a:solidFill>
              </a:rPr>
              <a:t>half-word </a:t>
            </a:r>
            <a:r>
              <a:rPr lang="en-US" altLang="zh-CN" sz="1600" dirty="0">
                <a:solidFill>
                  <a:prstClr val="black"/>
                </a:solidFill>
              </a:rPr>
              <a:t>from memory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____ memory cycle(s) to read a </a:t>
            </a:r>
            <a:r>
              <a:rPr lang="en-US" altLang="zh-CN" sz="1600" dirty="0" smtClean="0">
                <a:solidFill>
                  <a:prstClr val="black"/>
                </a:solidFill>
              </a:rPr>
              <a:t>word </a:t>
            </a:r>
            <a:r>
              <a:rPr lang="en-US" altLang="zh-CN" sz="1600" dirty="0">
                <a:solidFill>
                  <a:prstClr val="black"/>
                </a:solidFill>
              </a:rPr>
              <a:t>from memory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____ memory cycle(s) to read a </a:t>
            </a:r>
            <a:r>
              <a:rPr lang="en-US" altLang="zh-CN" sz="1600" dirty="0" smtClean="0">
                <a:solidFill>
                  <a:prstClr val="black"/>
                </a:solidFill>
              </a:rPr>
              <a:t>double word </a:t>
            </a:r>
            <a:r>
              <a:rPr lang="en-US" altLang="zh-CN" sz="1600" dirty="0">
                <a:solidFill>
                  <a:prstClr val="black"/>
                </a:solidFill>
              </a:rPr>
              <a:t>from </a:t>
            </a:r>
            <a:r>
              <a:rPr lang="en-US" altLang="zh-CN" sz="1600" dirty="0" smtClean="0">
                <a:solidFill>
                  <a:prstClr val="black"/>
                </a:solidFill>
              </a:rPr>
              <a:t>memory</a:t>
            </a:r>
          </a:p>
          <a:p>
            <a:pPr marL="257175" indent="-257175" defTabSz="342900"/>
            <a:r>
              <a:rPr lang="en-US" altLang="zh-CN" sz="1800" dirty="0" smtClean="0">
                <a:solidFill>
                  <a:prstClr val="black"/>
                </a:solidFill>
              </a:rPr>
              <a:t>A: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</a:t>
            </a:r>
            <a:r>
              <a:rPr lang="en-US" altLang="zh-CN" sz="1600" dirty="0" smtClean="0">
                <a:solidFill>
                  <a:prstClr val="black"/>
                </a:solidFill>
              </a:rPr>
              <a:t>__1__ </a:t>
            </a:r>
            <a:r>
              <a:rPr lang="en-US" altLang="zh-CN" sz="1600" dirty="0">
                <a:solidFill>
                  <a:prstClr val="black"/>
                </a:solidFill>
              </a:rPr>
              <a:t>memory cycle(s) to read a Byte from memory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</a:t>
            </a:r>
            <a:r>
              <a:rPr lang="en-US" altLang="zh-CN" sz="1600" dirty="0" smtClean="0">
                <a:solidFill>
                  <a:prstClr val="black"/>
                </a:solidFill>
              </a:rPr>
              <a:t>__1 or 2__ </a:t>
            </a:r>
            <a:r>
              <a:rPr lang="en-US" altLang="zh-CN" sz="1600" dirty="0">
                <a:solidFill>
                  <a:prstClr val="black"/>
                </a:solidFill>
              </a:rPr>
              <a:t>memory cycle(s) to read a half-word from memory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</a:t>
            </a:r>
            <a:r>
              <a:rPr lang="en-US" altLang="zh-CN" sz="1600" dirty="0" smtClean="0">
                <a:solidFill>
                  <a:prstClr val="black"/>
                </a:solidFill>
              </a:rPr>
              <a:t>__1 or 2__ </a:t>
            </a:r>
            <a:r>
              <a:rPr lang="en-US" altLang="zh-CN" sz="1600" dirty="0">
                <a:solidFill>
                  <a:prstClr val="black"/>
                </a:solidFill>
              </a:rPr>
              <a:t>memory cycle(s) to read a word from memory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</a:t>
            </a:r>
            <a:r>
              <a:rPr lang="en-US" altLang="zh-CN" sz="1600" dirty="0" smtClean="0">
                <a:solidFill>
                  <a:prstClr val="black"/>
                </a:solidFill>
              </a:rPr>
              <a:t>__2 or 3__ </a:t>
            </a:r>
            <a:r>
              <a:rPr lang="en-US" altLang="zh-CN" sz="1600" dirty="0">
                <a:solidFill>
                  <a:prstClr val="black"/>
                </a:solidFill>
              </a:rPr>
              <a:t>memory cycle(s) to read a double word from </a:t>
            </a:r>
            <a:r>
              <a:rPr lang="en-US" altLang="zh-CN" sz="1600" dirty="0" smtClean="0">
                <a:solidFill>
                  <a:prstClr val="black"/>
                </a:solidFill>
              </a:rPr>
              <a:t>memory (a double word may span at most 3 consecutive words in memory)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Arrays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600200"/>
            <a:ext cx="8182841" cy="33392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dirty="0" smtClean="0">
                <a:solidFill>
                  <a:prstClr val="black"/>
                </a:solidFill>
              </a:rPr>
              <a:t>Q: If </a:t>
            </a:r>
            <a:r>
              <a:rPr lang="en-US" sz="2000" dirty="0">
                <a:solidFill>
                  <a:prstClr val="black"/>
                </a:solidFill>
              </a:rPr>
              <a:t>the first element of a one-dimensional </a:t>
            </a:r>
            <a:r>
              <a:rPr lang="en-US" sz="2000" dirty="0" smtClean="0">
                <a:solidFill>
                  <a:prstClr val="black"/>
                </a:solidFill>
              </a:rPr>
              <a:t>array x[] </a:t>
            </a:r>
            <a:r>
              <a:rPr lang="en-US" sz="2000" dirty="0">
                <a:solidFill>
                  <a:prstClr val="black"/>
                </a:solidFill>
              </a:rPr>
              <a:t>is located in memory at address </a:t>
            </a:r>
            <a:r>
              <a:rPr lang="en-US" sz="2000" dirty="0" smtClean="0">
                <a:solidFill>
                  <a:prstClr val="black"/>
                </a:solidFill>
              </a:rPr>
              <a:t>0</a:t>
            </a:r>
            <a:r>
              <a:rPr lang="en-US" altLang="zh-CN" sz="2000" dirty="0" smtClean="0">
                <a:solidFill>
                  <a:prstClr val="black"/>
                </a:solidFill>
              </a:rPr>
              <a:t>x</a:t>
            </a:r>
            <a:r>
              <a:rPr lang="en-US" sz="2000" dirty="0" smtClean="0">
                <a:solidFill>
                  <a:prstClr val="black"/>
                </a:solidFill>
              </a:rPr>
              <a:t>12345678, what will </a:t>
            </a:r>
            <a:r>
              <a:rPr lang="en-US" sz="2000" dirty="0">
                <a:solidFill>
                  <a:prstClr val="black"/>
                </a:solidFill>
              </a:rPr>
              <a:t>be the address of the second element if the array </a:t>
            </a:r>
            <a:r>
              <a:rPr lang="en-US" sz="2000" dirty="0" smtClean="0">
                <a:solidFill>
                  <a:prstClr val="black"/>
                </a:solidFill>
              </a:rPr>
              <a:t>x[] contains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(a) </a:t>
            </a:r>
            <a:r>
              <a:rPr lang="en-US" sz="1600" dirty="0" smtClean="0">
                <a:solidFill>
                  <a:prstClr val="black"/>
                </a:solidFill>
              </a:rPr>
              <a:t>chars </a:t>
            </a:r>
            <a:endParaRPr lang="en-US" sz="160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(b) </a:t>
            </a:r>
            <a:r>
              <a:rPr lang="en-US" sz="1600" dirty="0" smtClean="0">
                <a:solidFill>
                  <a:prstClr val="black"/>
                </a:solidFill>
              </a:rPr>
              <a:t>shorts</a:t>
            </a:r>
          </a:p>
          <a:p>
            <a:pPr marL="657225" lvl="1" indent="-257175" defTabSz="342900"/>
            <a:r>
              <a:rPr lang="en-US" altLang="zh-CN" sz="1600" dirty="0" smtClean="0">
                <a:solidFill>
                  <a:prstClr val="black"/>
                </a:solidFill>
              </a:rPr>
              <a:t>(c) 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ints</a:t>
            </a:r>
            <a:endParaRPr lang="en-US" sz="160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(c) </a:t>
            </a:r>
            <a:r>
              <a:rPr lang="en-US" sz="1600" dirty="0" smtClean="0">
                <a:solidFill>
                  <a:prstClr val="black"/>
                </a:solidFill>
              </a:rPr>
              <a:t>longs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9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Arrays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600200"/>
            <a:ext cx="8182841" cy="4648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dirty="0" smtClean="0">
                <a:solidFill>
                  <a:prstClr val="black"/>
                </a:solidFill>
              </a:rPr>
              <a:t>Q: If </a:t>
            </a:r>
            <a:r>
              <a:rPr lang="en-US" sz="2000" dirty="0">
                <a:solidFill>
                  <a:prstClr val="black"/>
                </a:solidFill>
              </a:rPr>
              <a:t>the first element </a:t>
            </a:r>
            <a:r>
              <a:rPr lang="en-US" sz="2000" dirty="0" smtClean="0">
                <a:solidFill>
                  <a:prstClr val="black"/>
                </a:solidFill>
              </a:rPr>
              <a:t>x[0] of </a:t>
            </a:r>
            <a:r>
              <a:rPr lang="en-US" sz="2000" dirty="0">
                <a:solidFill>
                  <a:prstClr val="black"/>
                </a:solidFill>
              </a:rPr>
              <a:t>a one-dimensional </a:t>
            </a:r>
            <a:r>
              <a:rPr lang="en-US" sz="2000" dirty="0" smtClean="0">
                <a:solidFill>
                  <a:prstClr val="black"/>
                </a:solidFill>
              </a:rPr>
              <a:t>array x[] </a:t>
            </a:r>
            <a:r>
              <a:rPr lang="en-US" sz="2000" dirty="0">
                <a:solidFill>
                  <a:prstClr val="black"/>
                </a:solidFill>
              </a:rPr>
              <a:t>is located in memory at address </a:t>
            </a:r>
            <a:r>
              <a:rPr lang="en-US" sz="2000" dirty="0" smtClean="0">
                <a:solidFill>
                  <a:prstClr val="black"/>
                </a:solidFill>
              </a:rPr>
              <a:t>0</a:t>
            </a:r>
            <a:r>
              <a:rPr lang="en-US" altLang="zh-CN" sz="2000" dirty="0" smtClean="0">
                <a:solidFill>
                  <a:prstClr val="black"/>
                </a:solidFill>
              </a:rPr>
              <a:t>x</a:t>
            </a:r>
            <a:r>
              <a:rPr lang="en-US" sz="2000" dirty="0" smtClean="0">
                <a:solidFill>
                  <a:prstClr val="black"/>
                </a:solidFill>
              </a:rPr>
              <a:t>12345678, what will </a:t>
            </a:r>
            <a:r>
              <a:rPr lang="en-US" sz="2000" dirty="0">
                <a:solidFill>
                  <a:prstClr val="black"/>
                </a:solidFill>
              </a:rPr>
              <a:t>be the address of the second element </a:t>
            </a:r>
            <a:r>
              <a:rPr lang="en-US" sz="2000" dirty="0" smtClean="0">
                <a:solidFill>
                  <a:prstClr val="black"/>
                </a:solidFill>
              </a:rPr>
              <a:t>x[1] if </a:t>
            </a:r>
            <a:r>
              <a:rPr lang="en-US" sz="2000" dirty="0">
                <a:solidFill>
                  <a:prstClr val="black"/>
                </a:solidFill>
              </a:rPr>
              <a:t>the array </a:t>
            </a:r>
            <a:r>
              <a:rPr lang="en-US" sz="2000" dirty="0" smtClean="0">
                <a:solidFill>
                  <a:prstClr val="black"/>
                </a:solidFill>
              </a:rPr>
              <a:t>x[] contains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(a) </a:t>
            </a:r>
            <a:r>
              <a:rPr lang="en-US" sz="1600" dirty="0" smtClean="0">
                <a:solidFill>
                  <a:prstClr val="black"/>
                </a:solidFill>
              </a:rPr>
              <a:t>chars </a:t>
            </a:r>
            <a:endParaRPr lang="en-US" sz="160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(b) </a:t>
            </a:r>
            <a:r>
              <a:rPr lang="en-US" sz="1600" dirty="0" smtClean="0">
                <a:solidFill>
                  <a:prstClr val="black"/>
                </a:solidFill>
              </a:rPr>
              <a:t>shorts</a:t>
            </a:r>
          </a:p>
          <a:p>
            <a:pPr marL="657225" lvl="1" indent="-257175" defTabSz="342900"/>
            <a:r>
              <a:rPr lang="en-US" altLang="zh-CN" sz="1600" dirty="0" smtClean="0">
                <a:solidFill>
                  <a:prstClr val="black"/>
                </a:solidFill>
              </a:rPr>
              <a:t>(c) 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ints</a:t>
            </a:r>
            <a:endParaRPr lang="en-US" sz="160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(c) </a:t>
            </a:r>
            <a:r>
              <a:rPr lang="en-US" sz="1600" dirty="0" smtClean="0">
                <a:solidFill>
                  <a:prstClr val="black"/>
                </a:solidFill>
              </a:rPr>
              <a:t>longs</a:t>
            </a:r>
          </a:p>
          <a:p>
            <a:pPr marL="257175" indent="-257175" defTabSz="342900"/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A: x[1]’s address is x’s address plus the data type size in Bytes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(a) </a:t>
            </a:r>
            <a:r>
              <a:rPr lang="en-US" sz="1600" dirty="0" smtClean="0">
                <a:solidFill>
                  <a:prstClr val="black"/>
                </a:solidFill>
              </a:rPr>
              <a:t>chars: 0</a:t>
            </a:r>
            <a:r>
              <a:rPr lang="en-US" altLang="zh-CN" sz="1600" dirty="0" smtClean="0">
                <a:solidFill>
                  <a:prstClr val="black"/>
                </a:solidFill>
              </a:rPr>
              <a:t>x</a:t>
            </a:r>
            <a:r>
              <a:rPr lang="en-US" sz="1600" dirty="0" smtClean="0">
                <a:solidFill>
                  <a:prstClr val="black"/>
                </a:solidFill>
              </a:rPr>
              <a:t>12345678+1=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0</a:t>
            </a:r>
            <a:r>
              <a:rPr lang="en-US" altLang="zh-CN" sz="1600" dirty="0" smtClean="0">
                <a:solidFill>
                  <a:prstClr val="black"/>
                </a:solidFill>
              </a:rPr>
              <a:t>x</a:t>
            </a:r>
            <a:r>
              <a:rPr lang="en-US" sz="1600" dirty="0" smtClean="0">
                <a:solidFill>
                  <a:prstClr val="black"/>
                </a:solidFill>
              </a:rPr>
              <a:t>12345679</a:t>
            </a:r>
            <a:endParaRPr lang="en-US" sz="160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(b) </a:t>
            </a:r>
            <a:r>
              <a:rPr lang="en-US" sz="1600" dirty="0" smtClean="0">
                <a:solidFill>
                  <a:prstClr val="black"/>
                </a:solidFill>
              </a:rPr>
              <a:t>shorts: 0</a:t>
            </a:r>
            <a:r>
              <a:rPr lang="en-US" altLang="zh-CN" sz="1600" dirty="0" smtClean="0">
                <a:solidFill>
                  <a:prstClr val="black"/>
                </a:solidFill>
              </a:rPr>
              <a:t>x</a:t>
            </a:r>
            <a:r>
              <a:rPr lang="en-US" sz="1600" dirty="0" smtClean="0">
                <a:solidFill>
                  <a:prstClr val="black"/>
                </a:solidFill>
              </a:rPr>
              <a:t>12345678+2=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0</a:t>
            </a:r>
            <a:r>
              <a:rPr lang="en-US" altLang="zh-CN" sz="1600" dirty="0" smtClean="0">
                <a:solidFill>
                  <a:prstClr val="black"/>
                </a:solidFill>
              </a:rPr>
              <a:t>x</a:t>
            </a:r>
            <a:r>
              <a:rPr lang="en-US" sz="1600" dirty="0" smtClean="0">
                <a:solidFill>
                  <a:prstClr val="black"/>
                </a:solidFill>
              </a:rPr>
              <a:t>1234567A</a:t>
            </a:r>
            <a:endParaRPr lang="en-US" sz="160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(c) 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ints</a:t>
            </a:r>
            <a:r>
              <a:rPr lang="en-US" altLang="zh-CN" sz="1600" dirty="0" smtClean="0">
                <a:solidFill>
                  <a:prstClr val="black"/>
                </a:solidFill>
              </a:rPr>
              <a:t>: </a:t>
            </a:r>
            <a:r>
              <a:rPr lang="en-US" sz="1600" dirty="0" smtClean="0">
                <a:solidFill>
                  <a:prstClr val="black"/>
                </a:solidFill>
              </a:rPr>
              <a:t>0</a:t>
            </a:r>
            <a:r>
              <a:rPr lang="en-US" altLang="zh-CN" sz="1600" dirty="0" smtClean="0">
                <a:solidFill>
                  <a:prstClr val="black"/>
                </a:solidFill>
              </a:rPr>
              <a:t>x</a:t>
            </a:r>
            <a:r>
              <a:rPr lang="en-US" sz="1600" dirty="0" smtClean="0">
                <a:solidFill>
                  <a:prstClr val="black"/>
                </a:solidFill>
              </a:rPr>
              <a:t>12345678+4=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0</a:t>
            </a:r>
            <a:r>
              <a:rPr lang="en-US" altLang="zh-CN" sz="1600" dirty="0" smtClean="0">
                <a:solidFill>
                  <a:prstClr val="black"/>
                </a:solidFill>
              </a:rPr>
              <a:t>x</a:t>
            </a:r>
            <a:r>
              <a:rPr lang="en-US" sz="1600" dirty="0" smtClean="0">
                <a:solidFill>
                  <a:prstClr val="black"/>
                </a:solidFill>
              </a:rPr>
              <a:t>1234567C</a:t>
            </a:r>
            <a:endParaRPr lang="en-US" sz="160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(c) </a:t>
            </a:r>
            <a:r>
              <a:rPr lang="en-US" sz="1600" dirty="0" smtClean="0">
                <a:solidFill>
                  <a:prstClr val="black"/>
                </a:solidFill>
              </a:rPr>
              <a:t>longs: 0</a:t>
            </a:r>
            <a:r>
              <a:rPr lang="en-US" altLang="zh-CN" sz="1600" dirty="0" smtClean="0">
                <a:solidFill>
                  <a:prstClr val="black"/>
                </a:solidFill>
              </a:rPr>
              <a:t>x</a:t>
            </a:r>
            <a:r>
              <a:rPr lang="en-US" sz="1600" dirty="0" smtClean="0">
                <a:solidFill>
                  <a:prstClr val="black"/>
                </a:solidFill>
              </a:rPr>
              <a:t>12345678+8=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0</a:t>
            </a:r>
            <a:r>
              <a:rPr lang="en-US" altLang="zh-CN" sz="1600" dirty="0" smtClean="0">
                <a:solidFill>
                  <a:prstClr val="black"/>
                </a:solidFill>
              </a:rPr>
              <a:t>x</a:t>
            </a:r>
            <a:r>
              <a:rPr lang="en-US" sz="1600" dirty="0" smtClean="0">
                <a:solidFill>
                  <a:prstClr val="black"/>
                </a:solidFill>
              </a:rPr>
              <a:t>12345680</a:t>
            </a:r>
            <a:endParaRPr lang="en-US" sz="1600" dirty="0">
              <a:solidFill>
                <a:prstClr val="black"/>
              </a:solidFill>
            </a:endParaRPr>
          </a:p>
          <a:p>
            <a:pPr marL="257175" indent="-257175" defTabSz="342900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6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00600" cy="493776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By grouping bits together we can store more values</a:t>
            </a:r>
          </a:p>
          <a:p>
            <a:pPr lvl="1"/>
            <a:r>
              <a:rPr lang="en-US" sz="2000" dirty="0"/>
              <a:t>8 bits = 1 </a:t>
            </a:r>
            <a:r>
              <a:rPr lang="en-US" sz="2000" b="1" dirty="0"/>
              <a:t>byte</a:t>
            </a:r>
          </a:p>
          <a:p>
            <a:pPr lvl="1"/>
            <a:r>
              <a:rPr lang="en-US" sz="2000" dirty="0"/>
              <a:t>16 bits = 2 bytes = 1 </a:t>
            </a:r>
            <a:r>
              <a:rPr lang="en-US" sz="2000" b="1" dirty="0" err="1">
                <a:solidFill>
                  <a:srgbClr val="1F497D"/>
                </a:solidFill>
              </a:rPr>
              <a:t>halfword</a:t>
            </a:r>
            <a:endParaRPr lang="en-US" sz="2000" b="1" dirty="0">
              <a:solidFill>
                <a:srgbClr val="1F497D"/>
              </a:solidFill>
            </a:endParaRPr>
          </a:p>
          <a:p>
            <a:pPr lvl="1"/>
            <a:r>
              <a:rPr lang="en-US" sz="2000" dirty="0"/>
              <a:t>32 bits = 4 bytes = 1 </a:t>
            </a:r>
            <a:r>
              <a:rPr lang="en-US" sz="2000" b="1" dirty="0">
                <a:solidFill>
                  <a:srgbClr val="1F497D"/>
                </a:solidFill>
              </a:rPr>
              <a:t>word</a:t>
            </a:r>
            <a:endParaRPr lang="en-US" sz="2000" dirty="0">
              <a:solidFill>
                <a:srgbClr val="1F497D"/>
              </a:solidFill>
            </a:endParaRPr>
          </a:p>
          <a:p>
            <a:r>
              <a:rPr lang="en-US" sz="2400" dirty="0"/>
              <a:t>From software perspective, </a:t>
            </a:r>
            <a:r>
              <a:rPr lang="en-US" sz="2400" dirty="0">
                <a:solidFill>
                  <a:srgbClr val="800000"/>
                </a:solidFill>
              </a:rPr>
              <a:t>memory is an addressable array of </a:t>
            </a:r>
            <a:r>
              <a:rPr lang="en-US" sz="2400" b="1" u="sng" dirty="0">
                <a:solidFill>
                  <a:srgbClr val="800000"/>
                </a:solidFill>
              </a:rPr>
              <a:t>bytes</a:t>
            </a:r>
            <a:r>
              <a:rPr lang="en-US" sz="2400" dirty="0"/>
              <a:t>.</a:t>
            </a:r>
            <a:endParaRPr lang="en-US" sz="1600" dirty="0"/>
          </a:p>
          <a:p>
            <a:pPr lvl="1"/>
            <a:r>
              <a:rPr lang="en-US" sz="2000" dirty="0"/>
              <a:t>The byte stored at the memory address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r>
              <a:rPr lang="en-US" sz="2000" dirty="0"/>
              <a:t> is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0b10000100</a:t>
            </a:r>
          </a:p>
          <a:p>
            <a:pPr lvl="1"/>
            <a:r>
              <a:rPr lang="en-US" sz="2000" dirty="0"/>
              <a:t>A word can only be stored at an address </a:t>
            </a:r>
            <a:r>
              <a:rPr lang="en-US" sz="2000" dirty="0" smtClean="0"/>
              <a:t>that‘s </a:t>
            </a:r>
            <a:r>
              <a:rPr lang="en-US" sz="2000" dirty="0"/>
              <a:t>divisible by </a:t>
            </a:r>
            <a:r>
              <a:rPr lang="en-US" sz="2000" dirty="0" smtClean="0"/>
              <a:t>4 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Word-address </a:t>
            </a:r>
            <a:r>
              <a:rPr lang="en-US" sz="2000" dirty="0"/>
              <a:t>mod 4 = </a:t>
            </a:r>
            <a:r>
              <a:rPr lang="en-US" sz="2000" dirty="0" smtClean="0"/>
              <a:t>0, binary address ends with 00</a:t>
            </a:r>
            <a:r>
              <a:rPr lang="zh-CN" altLang="en-US" sz="2000" dirty="0" smtClean="0"/>
              <a:t>）</a:t>
            </a:r>
            <a:endParaRPr lang="en-US" sz="2000" dirty="0"/>
          </a:p>
          <a:p>
            <a:pPr lvl="1"/>
            <a:r>
              <a:rPr lang="en-US" sz="2000" dirty="0"/>
              <a:t>Memory address of a word is the lowest address of all </a:t>
            </a:r>
            <a:r>
              <a:rPr lang="en-US" sz="2000" dirty="0" smtClean="0"/>
              <a:t>4 </a:t>
            </a:r>
            <a:r>
              <a:rPr lang="en-US" sz="2000" dirty="0"/>
              <a:t>bytes in that word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 err="1" smtClean="0"/>
              <a:t>halfword</a:t>
            </a:r>
            <a:r>
              <a:rPr lang="en-US" sz="2000" dirty="0" smtClean="0"/>
              <a:t> </a:t>
            </a:r>
            <a:r>
              <a:rPr lang="en-US" sz="2000" dirty="0"/>
              <a:t>can only be stored at an address that‘s divisible by </a:t>
            </a:r>
            <a:r>
              <a:rPr lang="en-US" sz="2000" dirty="0" smtClean="0"/>
              <a:t>2 </a:t>
            </a:r>
            <a:r>
              <a:rPr lang="zh-CN" altLang="en-US" sz="2000" dirty="0" smtClean="0"/>
              <a:t>（</a:t>
            </a:r>
            <a:r>
              <a:rPr lang="en-US" sz="2000" dirty="0" err="1" smtClean="0"/>
              <a:t>Halfword</a:t>
            </a:r>
            <a:r>
              <a:rPr lang="en-US" sz="2000" dirty="0" smtClean="0"/>
              <a:t>-address </a:t>
            </a:r>
            <a:r>
              <a:rPr lang="en-US" sz="2000" dirty="0"/>
              <a:t>mod </a:t>
            </a:r>
            <a:r>
              <a:rPr lang="en-US" sz="2000" dirty="0" smtClean="0"/>
              <a:t>2 </a:t>
            </a:r>
            <a:r>
              <a:rPr lang="en-US" sz="2000" dirty="0"/>
              <a:t>= </a:t>
            </a:r>
            <a:r>
              <a:rPr lang="en-US" sz="2000" dirty="0" smtClean="0"/>
              <a:t>0, </a:t>
            </a:r>
            <a:r>
              <a:rPr lang="en-US" sz="2000" dirty="0"/>
              <a:t>binary </a:t>
            </a:r>
            <a:r>
              <a:rPr lang="en-US" sz="2000" dirty="0" smtClean="0"/>
              <a:t>address ends with 0</a:t>
            </a:r>
            <a:r>
              <a:rPr lang="zh-CN" altLang="en-US" sz="2000" dirty="0" smtClean="0"/>
              <a:t>）</a:t>
            </a:r>
            <a:endParaRPr lang="en-US" sz="2000" dirty="0"/>
          </a:p>
          <a:p>
            <a:pPr lvl="1"/>
            <a:r>
              <a:rPr lang="en-US" sz="2000" dirty="0"/>
              <a:t>Memory address of a </a:t>
            </a:r>
            <a:r>
              <a:rPr lang="en-US" sz="2000" dirty="0" err="1" smtClean="0"/>
              <a:t>halfword</a:t>
            </a:r>
            <a:r>
              <a:rPr lang="en-US" sz="2000" dirty="0" smtClean="0"/>
              <a:t> </a:t>
            </a:r>
            <a:r>
              <a:rPr lang="en-US" sz="2000" dirty="0"/>
              <a:t>is the lowest address of all </a:t>
            </a:r>
            <a:r>
              <a:rPr lang="en-US" sz="2000" dirty="0" smtClean="0"/>
              <a:t>2 </a:t>
            </a:r>
            <a:r>
              <a:rPr lang="en-US" sz="2000" dirty="0"/>
              <a:t>bytes in that word.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C8D44-3667-46F6-9772-CC52308E2A7F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01110010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00100101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11100010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10000100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01100001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10001111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00010010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10010100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0x20000007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0x20000006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0x20000005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0x20000004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0x20000003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0x20000002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0x20000001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0x20000000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8 bits</a:t>
                </a:r>
                <a:endPara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1048940" y="6044055"/>
            <a:ext cx="4589660" cy="624589"/>
            <a:chOff x="742879" y="5117068"/>
            <a:chExt cx="4589660" cy="750332"/>
          </a:xfrm>
        </p:grpSpPr>
        <p:sp>
          <p:nvSpPr>
            <p:cNvPr id="54" name="Rectangle 53"/>
            <p:cNvSpPr/>
            <p:nvPr/>
          </p:nvSpPr>
          <p:spPr>
            <a:xfrm>
              <a:off x="742879" y="5117068"/>
              <a:ext cx="14510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0b10000100</a:t>
              </a: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646791" y="5117068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0x84</a:t>
              </a: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cxnSp>
          <p:nvCxnSpPr>
            <p:cNvPr id="57" name="Straight Arrow Connector 56"/>
            <p:cNvCxnSpPr>
              <a:stCxn id="54" idx="3"/>
              <a:endCxn id="56" idx="1"/>
            </p:cNvCxnSpPr>
            <p:nvPr/>
          </p:nvCxnSpPr>
          <p:spPr>
            <a:xfrm>
              <a:off x="2193917" y="5301734"/>
              <a:ext cx="4528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097969" y="5117068"/>
              <a:ext cx="5645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132</a:t>
              </a: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cxnSp>
          <p:nvCxnSpPr>
            <p:cNvPr id="60" name="Straight Arrow Connector 59"/>
            <p:cNvCxnSpPr>
              <a:stCxn id="56" idx="3"/>
              <a:endCxn id="59" idx="1"/>
            </p:cNvCxnSpPr>
            <p:nvPr/>
          </p:nvCxnSpPr>
          <p:spPr>
            <a:xfrm>
              <a:off x="3338006" y="5301734"/>
              <a:ext cx="7599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066800" y="5498068"/>
              <a:ext cx="10711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Binary 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86000" y="5498068"/>
              <a:ext cx="15776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Hexadecimal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134775" y="5498068"/>
              <a:ext cx="1197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Decimal </a:t>
              </a:r>
            </a:p>
          </p:txBody>
        </p:sp>
      </p:grpSp>
      <p:sp>
        <p:nvSpPr>
          <p:cNvPr id="66" name="Horizontal Scroll 65"/>
          <p:cNvSpPr/>
          <p:nvPr/>
        </p:nvSpPr>
        <p:spPr>
          <a:xfrm>
            <a:off x="294068" y="1782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2210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36" y="32283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Memory Byte Ordering</a:t>
            </a:r>
            <a:endParaRPr lang="en-US" dirty="0"/>
          </a:p>
        </p:txBody>
      </p:sp>
      <p:pic>
        <p:nvPicPr>
          <p:cNvPr id="1026" name="Picture 2" descr="C:\FolderShare\PERSONAL\TextBook\Revised Version\Artwork\Chapter 5\Figure 5-4. Little Endi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63" y="3143250"/>
            <a:ext cx="6375847" cy="297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6030" y="1497520"/>
            <a:ext cx="8310125" cy="18618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possible byte orderings: “little endian” and “big endian” </a:t>
            </a:r>
          </a:p>
          <a:p>
            <a:pPr marL="557213" marR="0" lvl="1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Little-endian: the LSB (Least Significant Byte) is stored at the lowest address.</a:t>
            </a:r>
          </a:p>
          <a:p>
            <a:pPr marL="557213" marR="0" lvl="1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Big-endian: the LSB (Least Significant Byte) is stored at the highest address.</a:t>
            </a:r>
          </a:p>
          <a:p>
            <a:pPr marL="557213" marR="0" lvl="1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Intel processors use Little-Endian; ARM processors can be configured as either Little- or Big-endian.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Below are examples of Little Endian ordering (A 32-bit entity can contain one 32-bit word, or two 16-bit half-words, or four 8-bit Bytes)</a:t>
            </a:r>
          </a:p>
        </p:txBody>
      </p:sp>
      <p:sp>
        <p:nvSpPr>
          <p:cNvPr id="9" name="Horizontal Scroll 8"/>
          <p:cNvSpPr/>
          <p:nvPr/>
        </p:nvSpPr>
        <p:spPr>
          <a:xfrm>
            <a:off x="294068" y="1782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1847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36327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600" dirty="0">
                <a:solidFill>
                  <a:prstClr val="black"/>
                </a:solidFill>
              </a:rPr>
              <a:t>Q: Assume Little Endian ordering. If a 32-bit </a:t>
            </a:r>
            <a:r>
              <a:rPr lang="en-US" sz="1600" dirty="0" smtClean="0">
                <a:solidFill>
                  <a:prstClr val="black"/>
                </a:solidFill>
              </a:rPr>
              <a:t>word </a:t>
            </a:r>
            <a:r>
              <a:rPr lang="en-US" sz="1600" dirty="0">
                <a:solidFill>
                  <a:prstClr val="black"/>
                </a:solidFill>
              </a:rPr>
              <a:t>resides </a:t>
            </a:r>
            <a:r>
              <a:rPr lang="en-US" sz="1600" dirty="0" smtClean="0">
                <a:solidFill>
                  <a:prstClr val="black"/>
                </a:solidFill>
              </a:rPr>
              <a:t>at memory </a:t>
            </a:r>
            <a:r>
              <a:rPr lang="en-US" sz="1600" dirty="0">
                <a:solidFill>
                  <a:prstClr val="black"/>
                </a:solidFill>
              </a:rPr>
              <a:t>address N, what is the address of: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(a) The </a:t>
            </a:r>
            <a:r>
              <a:rPr lang="en-US" sz="1200" dirty="0" smtClean="0">
                <a:solidFill>
                  <a:prstClr val="black"/>
                </a:solidFill>
              </a:rPr>
              <a:t>MSB (Most Significant Byte)</a:t>
            </a:r>
            <a:endParaRPr lang="en-US" sz="120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(b) The 16-bit </a:t>
            </a:r>
            <a:r>
              <a:rPr lang="en-US" sz="1200" dirty="0" smtClean="0">
                <a:solidFill>
                  <a:prstClr val="black"/>
                </a:solidFill>
              </a:rPr>
              <a:t>half-word </a:t>
            </a:r>
            <a:r>
              <a:rPr lang="en-US" sz="1200" dirty="0">
                <a:solidFill>
                  <a:prstClr val="black"/>
                </a:solidFill>
              </a:rPr>
              <a:t>corresponding to the most significant </a:t>
            </a:r>
            <a:r>
              <a:rPr lang="en-US" sz="1200" dirty="0" smtClean="0">
                <a:solidFill>
                  <a:prstClr val="black"/>
                </a:solidFill>
              </a:rPr>
              <a:t>half of the word</a:t>
            </a:r>
          </a:p>
          <a:p>
            <a:pPr marL="257175" indent="-257175" defTabSz="342900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Q: </a:t>
            </a:r>
            <a:r>
              <a:rPr lang="en-US" sz="1600" dirty="0" smtClean="0">
                <a:solidFill>
                  <a:prstClr val="black"/>
                </a:solidFill>
              </a:rPr>
              <a:t>Redo </a:t>
            </a:r>
            <a:r>
              <a:rPr lang="en-US" sz="1600" dirty="0">
                <a:solidFill>
                  <a:prstClr val="black"/>
                </a:solidFill>
              </a:rPr>
              <a:t>the question assuming Big Endian ordering.</a:t>
            </a:r>
          </a:p>
          <a:p>
            <a:pPr marL="257175" indent="-257175" defTabSz="342900"/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604090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36326"/>
            <a:ext cx="8182841" cy="44310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600" dirty="0">
                <a:solidFill>
                  <a:prstClr val="black"/>
                </a:solidFill>
              </a:rPr>
              <a:t>Q: Assume Little Endian ordering. If a 32-bit </a:t>
            </a:r>
            <a:r>
              <a:rPr lang="en-US" sz="1600" dirty="0" smtClean="0">
                <a:solidFill>
                  <a:prstClr val="black"/>
                </a:solidFill>
              </a:rPr>
              <a:t>word </a:t>
            </a:r>
            <a:r>
              <a:rPr lang="en-US" sz="1600" dirty="0">
                <a:solidFill>
                  <a:prstClr val="black"/>
                </a:solidFill>
              </a:rPr>
              <a:t>resides </a:t>
            </a:r>
            <a:r>
              <a:rPr lang="en-US" sz="1600" dirty="0" smtClean="0">
                <a:solidFill>
                  <a:prstClr val="black"/>
                </a:solidFill>
              </a:rPr>
              <a:t>at memory </a:t>
            </a:r>
            <a:r>
              <a:rPr lang="en-US" sz="1600" dirty="0">
                <a:solidFill>
                  <a:prstClr val="black"/>
                </a:solidFill>
              </a:rPr>
              <a:t>address N, what is the address of: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(a) The </a:t>
            </a:r>
            <a:r>
              <a:rPr lang="en-US" sz="1200" dirty="0" smtClean="0">
                <a:solidFill>
                  <a:prstClr val="black"/>
                </a:solidFill>
              </a:rPr>
              <a:t>MSB (Most Significant Byte)</a:t>
            </a:r>
            <a:endParaRPr lang="en-US" sz="120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(b) The 16-bit </a:t>
            </a:r>
            <a:r>
              <a:rPr lang="en-US" sz="1200" dirty="0" smtClean="0">
                <a:solidFill>
                  <a:prstClr val="black"/>
                </a:solidFill>
              </a:rPr>
              <a:t>half-word </a:t>
            </a:r>
            <a:r>
              <a:rPr lang="en-US" sz="1200" dirty="0">
                <a:solidFill>
                  <a:prstClr val="black"/>
                </a:solidFill>
              </a:rPr>
              <a:t>corresponding to the most significant </a:t>
            </a:r>
            <a:r>
              <a:rPr lang="en-US" sz="1200" dirty="0" smtClean="0">
                <a:solidFill>
                  <a:prstClr val="black"/>
                </a:solidFill>
              </a:rPr>
              <a:t>half of the word</a:t>
            </a:r>
          </a:p>
          <a:p>
            <a:pPr marL="257175" indent="-257175" defTabSz="342900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Q: </a:t>
            </a:r>
            <a:r>
              <a:rPr lang="en-US" sz="1600" dirty="0" smtClean="0">
                <a:solidFill>
                  <a:prstClr val="black"/>
                </a:solidFill>
              </a:rPr>
              <a:t>Redo </a:t>
            </a:r>
            <a:r>
              <a:rPr lang="en-US" sz="1600" dirty="0">
                <a:solidFill>
                  <a:prstClr val="black"/>
                </a:solidFill>
              </a:rPr>
              <a:t>the question assuming Big Endian ordering</a:t>
            </a:r>
            <a:r>
              <a:rPr lang="en-US" sz="1600" dirty="0" smtClean="0">
                <a:solidFill>
                  <a:prstClr val="black"/>
                </a:solidFill>
              </a:rPr>
              <a:t>.</a:t>
            </a:r>
          </a:p>
          <a:p>
            <a:pPr marL="257175" indent="-257175" defTabSz="342900"/>
            <a:r>
              <a:rPr lang="en-US" sz="1600" dirty="0" smtClean="0">
                <a:solidFill>
                  <a:prstClr val="black"/>
                </a:solidFill>
              </a:rPr>
              <a:t>A: </a:t>
            </a:r>
            <a:r>
              <a:rPr lang="en-US" sz="1600" dirty="0">
                <a:solidFill>
                  <a:prstClr val="black"/>
                </a:solidFill>
              </a:rPr>
              <a:t>With Little Endian ordering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</a:p>
          <a:p>
            <a:pPr marL="257175" indent="-257175" defTabSz="342900"/>
            <a:r>
              <a:rPr lang="en-US" sz="1600" dirty="0" smtClean="0">
                <a:solidFill>
                  <a:prstClr val="black"/>
                </a:solidFill>
              </a:rPr>
              <a:t>(a) N+3</a:t>
            </a:r>
          </a:p>
          <a:p>
            <a:pPr marL="257175" indent="-257175" defTabSz="342900"/>
            <a:r>
              <a:rPr lang="en-US" sz="1600" dirty="0" smtClean="0">
                <a:solidFill>
                  <a:prstClr val="black"/>
                </a:solidFill>
              </a:rPr>
              <a:t>(b) N+2 (the half-word has address </a:t>
            </a:r>
            <a:r>
              <a:rPr lang="en-US" sz="1600" dirty="0">
                <a:solidFill>
                  <a:prstClr val="black"/>
                </a:solidFill>
              </a:rPr>
              <a:t>range of</a:t>
            </a:r>
            <a:r>
              <a:rPr lang="en-US" sz="1600" dirty="0" smtClean="0">
                <a:solidFill>
                  <a:prstClr val="black"/>
                </a:solidFill>
              </a:rPr>
              <a:t> [N+2, N+3], so its address is N+2)</a:t>
            </a:r>
          </a:p>
          <a:p>
            <a:pPr marL="257175" indent="-257175" defTabSz="342900"/>
            <a:r>
              <a:rPr lang="en-US" sz="1600" dirty="0">
                <a:solidFill>
                  <a:prstClr val="black"/>
                </a:solidFill>
              </a:rPr>
              <a:t>With </a:t>
            </a:r>
            <a:r>
              <a:rPr lang="en-US" sz="1600" dirty="0" smtClean="0">
                <a:solidFill>
                  <a:prstClr val="black"/>
                </a:solidFill>
              </a:rPr>
              <a:t>Big </a:t>
            </a:r>
            <a:r>
              <a:rPr lang="en-US" sz="1600" dirty="0">
                <a:solidFill>
                  <a:prstClr val="black"/>
                </a:solidFill>
              </a:rPr>
              <a:t>Endian ordering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</a:p>
          <a:p>
            <a:pPr marL="257175" indent="-257175" defTabSz="342900"/>
            <a:r>
              <a:rPr lang="en-US" sz="1600" dirty="0">
                <a:solidFill>
                  <a:prstClr val="black"/>
                </a:solidFill>
              </a:rPr>
              <a:t>(a) </a:t>
            </a:r>
            <a:r>
              <a:rPr lang="en-US" sz="1600" dirty="0" smtClean="0">
                <a:solidFill>
                  <a:prstClr val="black"/>
                </a:solidFill>
              </a:rPr>
              <a:t>N</a:t>
            </a:r>
            <a:endParaRPr lang="en-US" sz="1600" dirty="0">
              <a:solidFill>
                <a:prstClr val="black"/>
              </a:solidFill>
            </a:endParaRPr>
          </a:p>
          <a:p>
            <a:pPr marL="257175" indent="-257175" defTabSz="342900"/>
            <a:r>
              <a:rPr lang="en-US" sz="1600" dirty="0">
                <a:solidFill>
                  <a:prstClr val="black"/>
                </a:solidFill>
              </a:rPr>
              <a:t>(b) </a:t>
            </a:r>
            <a:r>
              <a:rPr lang="en-US" sz="1600" dirty="0" smtClean="0">
                <a:solidFill>
                  <a:prstClr val="black"/>
                </a:solidFill>
              </a:rPr>
              <a:t>N </a:t>
            </a:r>
            <a:r>
              <a:rPr lang="en-US" sz="1600" dirty="0">
                <a:solidFill>
                  <a:prstClr val="black"/>
                </a:solidFill>
              </a:rPr>
              <a:t>(the half-word has address range of [</a:t>
            </a:r>
            <a:r>
              <a:rPr lang="en-US" sz="1600" dirty="0" smtClean="0">
                <a:solidFill>
                  <a:prstClr val="black"/>
                </a:solidFill>
              </a:rPr>
              <a:t>N, </a:t>
            </a:r>
            <a:r>
              <a:rPr lang="en-US" sz="1600" dirty="0" smtClean="0">
                <a:solidFill>
                  <a:prstClr val="black"/>
                </a:solidFill>
              </a:rPr>
              <a:t>N+1], </a:t>
            </a:r>
            <a:r>
              <a:rPr lang="en-US" sz="1600" dirty="0">
                <a:solidFill>
                  <a:prstClr val="black"/>
                </a:solidFill>
              </a:rPr>
              <a:t>so its address is </a:t>
            </a:r>
            <a:r>
              <a:rPr lang="en-US" sz="1600" dirty="0" smtClean="0">
                <a:solidFill>
                  <a:prstClr val="black"/>
                </a:solidFill>
              </a:rPr>
              <a:t>N)</a:t>
            </a:r>
            <a:endParaRPr lang="en-US" sz="1600" dirty="0">
              <a:solidFill>
                <a:prstClr val="black"/>
              </a:solidFill>
            </a:endParaRPr>
          </a:p>
          <a:p>
            <a:pPr marL="257175" indent="-257175" defTabSz="342900"/>
            <a:endParaRPr lang="en-US" sz="1600" dirty="0" smtClean="0">
              <a:solidFill>
                <a:prstClr val="black"/>
              </a:solidFill>
            </a:endParaRPr>
          </a:p>
          <a:p>
            <a:pPr marL="257175" indent="-257175" defTabSz="342900"/>
            <a:endParaRPr lang="en-US" sz="1600" dirty="0">
              <a:solidFill>
                <a:prstClr val="black"/>
              </a:solidFill>
            </a:endParaRPr>
          </a:p>
          <a:p>
            <a:pPr marL="257175" indent="-257175" defTabSz="342900"/>
            <a:endParaRPr lang="en-US" sz="1600" dirty="0">
              <a:solidFill>
                <a:prstClr val="black"/>
              </a:solidFill>
            </a:endParaRPr>
          </a:p>
          <a:p>
            <a:pPr marL="257175" indent="-257175" defTabSz="342900"/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992185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dirty="0" smtClean="0"/>
              <a:t>Question: </a:t>
            </a:r>
            <a:r>
              <a:rPr lang="en-US" altLang="zh-CN" dirty="0"/>
              <a:t>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52643" y="32655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52643" y="44847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52643" y="57039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44699" y="2826467"/>
            <a:ext cx="415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4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 smtClean="0"/>
              <a:t>Answer</a:t>
            </a:r>
            <a:r>
              <a:rPr lang="en-US" altLang="zh-CN" dirty="0" smtClean="0"/>
              <a:t>: </a:t>
            </a:r>
            <a:r>
              <a:rPr lang="en-US" altLang="zh-CN" dirty="0"/>
              <a:t>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0x0012</a:t>
              </a: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07817" y="3265538"/>
              <a:ext cx="733425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0x0008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25747" y="4484738"/>
              <a:ext cx="688599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0x0004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07818" y="5703938"/>
              <a:ext cx="733424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4699" y="2826467"/>
            <a:ext cx="4151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Same as the address of the lowest-address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Byte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this is true </a:t>
            </a:r>
            <a:r>
              <a:rPr lang="en-US" sz="2000" dirty="0">
                <a:solidFill>
                  <a:srgbClr val="C00000"/>
                </a:solidFill>
              </a:rPr>
              <a:t>for </a:t>
            </a:r>
            <a:r>
              <a:rPr lang="en-US" sz="2000" dirty="0" smtClean="0">
                <a:solidFill>
                  <a:srgbClr val="C00000"/>
                </a:solidFill>
              </a:rPr>
              <a:t>either Little-Endian or Big-Endian </a:t>
            </a:r>
            <a:r>
              <a:rPr lang="en-US" sz="2000" dirty="0">
                <a:solidFill>
                  <a:srgbClr val="C00000"/>
                </a:solidFill>
              </a:rPr>
              <a:t>ordering)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7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 smtClean="0"/>
              <a:t>Question: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Big-Endian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ordering is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 smtClean="0"/>
              <a:t>Answer: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0xEE8C90A7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Big-Endian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ordering is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0xA7908CEE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9784" y="5982293"/>
            <a:ext cx="88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1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Endianness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1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only specifies byte order, not bit order in a byte!</a:t>
            </a:r>
          </a:p>
        </p:txBody>
      </p:sp>
    </p:spTree>
    <p:extLst>
      <p:ext uri="{BB962C8B-B14F-4D97-AF65-F5344CB8AC3E}">
        <p14:creationId xmlns:p14="http://schemas.microsoft.com/office/powerpoint/2010/main" val="6709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6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3_ComputerOrganization" id="{AAA28A76-F09D-45E4-B381-A34280EFCBF9}" vid="{7E87A41C-213B-40D9-8676-588A04066509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3_ComputerOrganization" id="{AAA28A76-F09D-45E4-B381-A34280EFCBF9}" vid="{7E87A41C-213B-40D9-8676-588A04066509}"/>
    </a:ext>
  </a:extLst>
</a:theme>
</file>

<file path=ppt/theme/theme3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C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2848</TotalTime>
  <Words>2009</Words>
  <Application>Microsoft Office PowerPoint</Application>
  <PresentationFormat>On-screen Show (4:3)</PresentationFormat>
  <Paragraphs>283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6" baseType="lpstr">
      <vt:lpstr>Gill Sans</vt:lpstr>
      <vt:lpstr>宋体</vt:lpstr>
      <vt:lpstr>华文新魏</vt:lpstr>
      <vt:lpstr>ヒラギノ角ゴ ProN W3</vt:lpstr>
      <vt:lpstr>Arial</vt:lpstr>
      <vt:lpstr>Arial Narrow</vt:lpstr>
      <vt:lpstr>Bookman Old Style</vt:lpstr>
      <vt:lpstr>Calibri</vt:lpstr>
      <vt:lpstr>Consolas</vt:lpstr>
      <vt:lpstr>Courier New</vt:lpstr>
      <vt:lpstr>Gill Sans MT</vt:lpstr>
      <vt:lpstr>Helvetica</vt:lpstr>
      <vt:lpstr>Times New Roman</vt:lpstr>
      <vt:lpstr>Wingdings</vt:lpstr>
      <vt:lpstr>Wingdings 3</vt:lpstr>
      <vt:lpstr>Office Theme</vt:lpstr>
      <vt:lpstr>1_Office Theme</vt:lpstr>
      <vt:lpstr>Origin</vt:lpstr>
      <vt:lpstr>L2 (CHAPTER 5)  Programming in Assembly Part 1: Computer Organization Exercises</vt:lpstr>
      <vt:lpstr>Logic View of Memory</vt:lpstr>
      <vt:lpstr>Memory Byte Ordering</vt:lpstr>
      <vt:lpstr>Question: Endianness</vt:lpstr>
      <vt:lpstr>Answer: Endianness</vt:lpstr>
      <vt:lpstr>Question: Endianness</vt:lpstr>
      <vt:lpstr>Answer: Endianness</vt:lpstr>
      <vt:lpstr>Question: Endianness</vt:lpstr>
      <vt:lpstr>Answer: Endianness</vt:lpstr>
      <vt:lpstr>Data Alignment</vt:lpstr>
      <vt:lpstr>Question: Data Alignment</vt:lpstr>
      <vt:lpstr>Answer: Data Alignment</vt:lpstr>
      <vt:lpstr>Question: Data Alignment</vt:lpstr>
      <vt:lpstr>Answer: Data Alignment</vt:lpstr>
      <vt:lpstr>Question: Memory Cycles</vt:lpstr>
      <vt:lpstr>Answer: Memory Cycles</vt:lpstr>
      <vt:lpstr>Question: Arrays</vt:lpstr>
      <vt:lpstr>Answer: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Gu, Zonghua</cp:lastModifiedBy>
  <cp:revision>166</cp:revision>
  <cp:lastPrinted>2017-02-20T16:32:07Z</cp:lastPrinted>
  <dcterms:created xsi:type="dcterms:W3CDTF">2014-02-09T17:12:51Z</dcterms:created>
  <dcterms:modified xsi:type="dcterms:W3CDTF">2018-02-26T15:54:05Z</dcterms:modified>
</cp:coreProperties>
</file>