
<file path=[Content_Types].xml><?xml version="1.0" encoding="utf-8"?>
<Types xmlns="http://schemas.openxmlformats.org/package/2006/content-types">
  <Default Extension="png" ContentType="image/pn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4" r:id="rId2"/>
  </p:sldMasterIdLst>
  <p:notesMasterIdLst>
    <p:notesMasterId r:id="rId31"/>
  </p:notesMasterIdLst>
  <p:handoutMasterIdLst>
    <p:handoutMasterId r:id="rId32"/>
  </p:handoutMasterIdLst>
  <p:sldIdLst>
    <p:sldId id="744" r:id="rId3"/>
    <p:sldId id="783" r:id="rId4"/>
    <p:sldId id="784" r:id="rId5"/>
    <p:sldId id="785" r:id="rId6"/>
    <p:sldId id="786" r:id="rId7"/>
    <p:sldId id="745" r:id="rId8"/>
    <p:sldId id="746" r:id="rId9"/>
    <p:sldId id="747" r:id="rId10"/>
    <p:sldId id="788" r:id="rId11"/>
    <p:sldId id="774" r:id="rId12"/>
    <p:sldId id="749" r:id="rId13"/>
    <p:sldId id="750" r:id="rId14"/>
    <p:sldId id="775" r:id="rId15"/>
    <p:sldId id="777" r:id="rId16"/>
    <p:sldId id="778" r:id="rId17"/>
    <p:sldId id="779" r:id="rId18"/>
    <p:sldId id="780" r:id="rId19"/>
    <p:sldId id="757" r:id="rId20"/>
    <p:sldId id="758" r:id="rId21"/>
    <p:sldId id="759" r:id="rId22"/>
    <p:sldId id="760" r:id="rId23"/>
    <p:sldId id="761" r:id="rId24"/>
    <p:sldId id="762" r:id="rId25"/>
    <p:sldId id="763" r:id="rId26"/>
    <p:sldId id="766" r:id="rId27"/>
    <p:sldId id="782" r:id="rId28"/>
    <p:sldId id="768" r:id="rId29"/>
    <p:sldId id="787" r:id="rId3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9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367" autoAdjust="0"/>
    <p:restoredTop sz="86063" autoAdjust="0"/>
  </p:normalViewPr>
  <p:slideViewPr>
    <p:cSldViewPr snapToGrid="0">
      <p:cViewPr varScale="1">
        <p:scale>
          <a:sx n="143" d="100"/>
          <a:sy n="143" d="100"/>
        </p:scale>
        <p:origin x="516" y="100"/>
      </p:cViewPr>
      <p:guideLst>
        <p:guide orient="horz" pos="2160"/>
        <p:guide pos="3840"/>
      </p:guideLst>
    </p:cSldViewPr>
  </p:slideViewPr>
  <p:notesTextViewPr>
    <p:cViewPr>
      <p:scale>
        <a:sx n="100" d="100"/>
        <a:sy n="100" d="100"/>
      </p:scale>
      <p:origin x="0" y="0"/>
    </p:cViewPr>
  </p:notesTextViewPr>
  <p:sorterViewPr>
    <p:cViewPr varScale="1">
      <p:scale>
        <a:sx n="1" d="1"/>
        <a:sy n="1" d="1"/>
      </p:scale>
      <p:origin x="0" y="0"/>
    </p:cViewPr>
  </p:sorterViewPr>
  <p:notesViewPr>
    <p:cSldViewPr snapToGrid="0" snapToObjects="1">
      <p:cViewPr varScale="1">
        <p:scale>
          <a:sx n="85" d="100"/>
          <a:sy n="85" d="100"/>
        </p:scale>
        <p:origin x="-3128" y="-12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8933265-5E23-BF49-B6BF-1934B9BC786E}" type="datetimeFigureOut">
              <a:rPr lang="en-US" smtClean="0"/>
              <a:pPr/>
              <a:t>2/16/2018</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24D7F38-D411-9B47-AFF4-70C571B83B5A}" type="slidenum">
              <a:rPr lang="en-US" smtClean="0"/>
              <a:pPr/>
              <a:t>‹#›</a:t>
            </a:fld>
            <a:endParaRPr lang="en-US" dirty="0"/>
          </a:p>
        </p:txBody>
      </p:sp>
    </p:spTree>
    <p:extLst>
      <p:ext uri="{BB962C8B-B14F-4D97-AF65-F5344CB8AC3E}">
        <p14:creationId xmlns:p14="http://schemas.microsoft.com/office/powerpoint/2010/main" val="267622715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AA1BC7-CCFC-484A-97F3-979F740C57F6}" type="datetimeFigureOut">
              <a:rPr lang="en-US" smtClean="0"/>
              <a:pPr/>
              <a:t>2/16/2018</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F97FDFF-7B9F-7D4D-BFC0-AAD1F3D3D3CB}" type="slidenum">
              <a:rPr lang="en-US" smtClean="0"/>
              <a:pPr/>
              <a:t>‹#›</a:t>
            </a:fld>
            <a:endParaRPr lang="en-US" dirty="0"/>
          </a:p>
        </p:txBody>
      </p:sp>
    </p:spTree>
    <p:extLst>
      <p:ext uri="{BB962C8B-B14F-4D97-AF65-F5344CB8AC3E}">
        <p14:creationId xmlns:p14="http://schemas.microsoft.com/office/powerpoint/2010/main" val="279162726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Separate CPU and memory distinguishes programmable computer.</a:t>
            </a:r>
            <a:endParaRPr lang="en-US" dirty="0"/>
          </a:p>
        </p:txBody>
      </p:sp>
      <p:sp>
        <p:nvSpPr>
          <p:cNvPr id="4" name="Slide Number Placeholder 3"/>
          <p:cNvSpPr>
            <a:spLocks noGrp="1"/>
          </p:cNvSpPr>
          <p:nvPr>
            <p:ph type="sldNum" sz="quarter" idx="10"/>
          </p:nvPr>
        </p:nvSpPr>
        <p:spPr/>
        <p:txBody>
          <a:bodyPr/>
          <a:lstStyle/>
          <a:p>
            <a:pPr>
              <a:defRPr/>
            </a:pPr>
            <a:fld id="{48E4B838-D7DC-49C7-AD19-98FEAE53B0C0}" type="slidenum">
              <a:rPr lang="en-US" smtClean="0"/>
              <a:pPr>
                <a:defRPr/>
              </a:pPr>
              <a:t>2</a:t>
            </a:fld>
            <a:endParaRPr lang="en-US"/>
          </a:p>
        </p:txBody>
      </p:sp>
    </p:spTree>
    <p:extLst>
      <p:ext uri="{BB962C8B-B14F-4D97-AF65-F5344CB8AC3E}">
        <p14:creationId xmlns:p14="http://schemas.microsoft.com/office/powerpoint/2010/main" val="15557148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26</a:t>
            </a:fld>
            <a:endParaRPr lang="en-US" dirty="0"/>
          </a:p>
        </p:txBody>
      </p:sp>
    </p:spTree>
    <p:extLst>
      <p:ext uri="{BB962C8B-B14F-4D97-AF65-F5344CB8AC3E}">
        <p14:creationId xmlns:p14="http://schemas.microsoft.com/office/powerpoint/2010/main" val="1476769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27</a:t>
            </a:fld>
            <a:endParaRPr lang="en-US" dirty="0"/>
          </a:p>
        </p:txBody>
      </p:sp>
    </p:spTree>
    <p:extLst>
      <p:ext uri="{BB962C8B-B14F-4D97-AF65-F5344CB8AC3E}">
        <p14:creationId xmlns:p14="http://schemas.microsoft.com/office/powerpoint/2010/main" val="504420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Memory-Mapped Peripherals</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7</a:t>
            </a:fld>
            <a:endParaRPr lang="en-US" dirty="0"/>
          </a:p>
        </p:txBody>
      </p:sp>
    </p:spTree>
    <p:extLst>
      <p:ext uri="{BB962C8B-B14F-4D97-AF65-F5344CB8AC3E}">
        <p14:creationId xmlns:p14="http://schemas.microsoft.com/office/powerpoint/2010/main" val="8561704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9</a:t>
            </a:fld>
            <a:endParaRPr lang="en-US" dirty="0"/>
          </a:p>
        </p:txBody>
      </p:sp>
    </p:spTree>
    <p:extLst>
      <p:ext uri="{BB962C8B-B14F-4D97-AF65-F5344CB8AC3E}">
        <p14:creationId xmlns:p14="http://schemas.microsoft.com/office/powerpoint/2010/main" val="30703064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10</a:t>
            </a:fld>
            <a:endParaRPr lang="en-US" dirty="0"/>
          </a:p>
        </p:txBody>
      </p:sp>
    </p:spTree>
    <p:extLst>
      <p:ext uri="{BB962C8B-B14F-4D97-AF65-F5344CB8AC3E}">
        <p14:creationId xmlns:p14="http://schemas.microsoft.com/office/powerpoint/2010/main" val="9069692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smtClean="0"/>
              <a:t>a status register to hold information about the most recent result produced</a:t>
            </a:r>
          </a:p>
          <a:p>
            <a:r>
              <a:rPr lang="en-US" sz="1200" dirty="0" smtClean="0"/>
              <a:t>by the ALU.</a:t>
            </a:r>
          </a:p>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11</a:t>
            </a:fld>
            <a:endParaRPr lang="en-US" dirty="0"/>
          </a:p>
        </p:txBody>
      </p:sp>
    </p:spTree>
    <p:extLst>
      <p:ext uri="{BB962C8B-B14F-4D97-AF65-F5344CB8AC3E}">
        <p14:creationId xmlns:p14="http://schemas.microsoft.com/office/powerpoint/2010/main" val="7983768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smtClean="0">
                <a:solidFill>
                  <a:schemeClr val="tx1"/>
                </a:solidFill>
                <a:latin typeface="+mn-lt"/>
                <a:ea typeface="+mn-ea"/>
                <a:cs typeface="+mn-cs"/>
              </a:rPr>
              <a:t>While waiting for the memory read to complete,</a:t>
            </a:r>
          </a:p>
          <a:p>
            <a:r>
              <a:rPr lang="en-US" sz="1200" b="0" i="0" u="none" strike="noStrike" kern="1200" baseline="0" dirty="0" smtClean="0">
                <a:solidFill>
                  <a:schemeClr val="tx1"/>
                </a:solidFill>
                <a:latin typeface="+mn-lt"/>
                <a:ea typeface="+mn-ea"/>
                <a:cs typeface="+mn-cs"/>
              </a:rPr>
              <a:t>the control unit increments the PC in preparation for the retrieval of the next instruction</a:t>
            </a:r>
          </a:p>
          <a:p>
            <a:r>
              <a:rPr lang="en-US" sz="1200" b="0" i="0" u="none" strike="noStrike" kern="1200" baseline="0" dirty="0" smtClean="0">
                <a:solidFill>
                  <a:schemeClr val="tx1"/>
                </a:solidFill>
                <a:latin typeface="+mn-lt"/>
                <a:ea typeface="+mn-ea"/>
                <a:cs typeface="+mn-cs"/>
              </a:rPr>
              <a:t>byte. When the memory has completed its read, the control unit copies the data</a:t>
            </a:r>
          </a:p>
          <a:p>
            <a:r>
              <a:rPr lang="en-US" sz="1200" b="0" i="0" u="none" strike="noStrike" kern="1200" baseline="0" dirty="0" smtClean="0">
                <a:solidFill>
                  <a:schemeClr val="tx1"/>
                </a:solidFill>
                <a:latin typeface="+mn-lt"/>
                <a:ea typeface="+mn-ea"/>
                <a:cs typeface="+mn-cs"/>
              </a:rPr>
              <a:t>from the memory data bus into the instruction register</a:t>
            </a:r>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13</a:t>
            </a:fld>
            <a:endParaRPr lang="en-US" dirty="0"/>
          </a:p>
        </p:txBody>
      </p:sp>
    </p:spTree>
    <p:extLst>
      <p:ext uri="{BB962C8B-B14F-4D97-AF65-F5344CB8AC3E}">
        <p14:creationId xmlns:p14="http://schemas.microsoft.com/office/powerpoint/2010/main" val="673766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14</a:t>
            </a:fld>
            <a:endParaRPr lang="en-US" dirty="0"/>
          </a:p>
        </p:txBody>
      </p:sp>
    </p:spTree>
    <p:extLst>
      <p:ext uri="{BB962C8B-B14F-4D97-AF65-F5344CB8AC3E}">
        <p14:creationId xmlns:p14="http://schemas.microsoft.com/office/powerpoint/2010/main" val="42359964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17</a:t>
            </a:fld>
            <a:endParaRPr lang="en-US" dirty="0"/>
          </a:p>
        </p:txBody>
      </p:sp>
    </p:spTree>
    <p:extLst>
      <p:ext uri="{BB962C8B-B14F-4D97-AF65-F5344CB8AC3E}">
        <p14:creationId xmlns:p14="http://schemas.microsoft.com/office/powerpoint/2010/main" val="20577851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F97FDFF-7B9F-7D4D-BFC0-AAD1F3D3D3CB}" type="slidenum">
              <a:rPr lang="en-US" smtClean="0"/>
              <a:pPr/>
              <a:t>25</a:t>
            </a:fld>
            <a:endParaRPr lang="en-US" dirty="0"/>
          </a:p>
        </p:txBody>
      </p:sp>
    </p:spTree>
    <p:extLst>
      <p:ext uri="{BB962C8B-B14F-4D97-AF65-F5344CB8AC3E}">
        <p14:creationId xmlns:p14="http://schemas.microsoft.com/office/powerpoint/2010/main" val="23597871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rgbClr val="3366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9EC173C3-38AC-46E4-B964-8B61A0DE68BD}"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619E8B-4A60-47A9-8B89-E2DE95C5222B}"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D89B59C-5F58-434B-97F1-95299BC0F5A7}"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1016000" y="152401"/>
            <a:ext cx="7636933" cy="474663"/>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914400" y="1143001"/>
            <a:ext cx="5130800" cy="2138363"/>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6248400" y="1143000"/>
            <a:ext cx="5130800" cy="9921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6248400" y="2287589"/>
            <a:ext cx="5130800" cy="99377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711200" y="304800"/>
            <a:ext cx="10871200" cy="422275"/>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711200" y="914400"/>
            <a:ext cx="10871200" cy="2393950"/>
          </a:xfrm>
        </p:spPr>
        <p:txBody>
          <a:bodyPr/>
          <a:lstStyle/>
          <a:p>
            <a:pPr lvl="0"/>
            <a:r>
              <a:rPr lang="en-US" noProof="0" smtClean="0"/>
              <a:t>Click icon to add chart</a:t>
            </a:r>
            <a:endParaRPr lang="en-US" noProof="0" dirty="0" smtClean="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r>
              <a:rPr lang="en-US" noProof="0" smtClean="0"/>
              <a:t>Click icon to add table</a:t>
            </a:r>
          </a:p>
        </p:txBody>
      </p:sp>
      <p:sp>
        <p:nvSpPr>
          <p:cNvPr id="4" name="Rectangle 4"/>
          <p:cNvSpPr>
            <a:spLocks noGrp="1" noChangeArrowheads="1"/>
          </p:cNvSpPr>
          <p:nvPr>
            <p:ph type="dt" sz="half" idx="10"/>
          </p:nvPr>
        </p:nvSpPr>
        <p:spPr>
          <a:ln/>
        </p:spPr>
        <p:txBody>
          <a:bodyPr/>
          <a:lstStyle>
            <a:lvl1pPr>
              <a:defRPr/>
            </a:lvl1pPr>
          </a:lstStyle>
          <a:p>
            <a:pPr>
              <a:defRPr/>
            </a:pPr>
            <a:fld id="{4E3034BD-4769-4D50-A4D0-63E1C755C55F}" type="datetime1">
              <a:rPr lang="en-US" smtClean="0"/>
              <a:t>2/16/2018</a:t>
            </a:fld>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249060887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smtClean="0"/>
              <a:t>Click to edit Master subtitle style</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12B3B80B-8EBB-4EAE-8AB2-EAFDC9CB1299}" type="slidenum">
              <a:rPr lang="en-US"/>
              <a:pPr>
                <a:defRPr/>
              </a:pPr>
              <a:t>‹#›</a:t>
            </a:fld>
            <a:endParaRPr lang="en-US"/>
          </a:p>
        </p:txBody>
      </p:sp>
    </p:spTree>
    <p:extLst>
      <p:ext uri="{BB962C8B-B14F-4D97-AF65-F5344CB8AC3E}">
        <p14:creationId xmlns:p14="http://schemas.microsoft.com/office/powerpoint/2010/main" val="1134923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25A70D5D-EAE2-4045-9090-F0AB00B0962C}" type="slidenum">
              <a:rPr lang="en-US"/>
              <a:pPr>
                <a:defRPr/>
              </a:pPr>
              <a:t>‹#›</a:t>
            </a:fld>
            <a:endParaRPr lang="en-US"/>
          </a:p>
        </p:txBody>
      </p:sp>
    </p:spTree>
    <p:extLst>
      <p:ext uri="{BB962C8B-B14F-4D97-AF65-F5344CB8AC3E}">
        <p14:creationId xmlns:p14="http://schemas.microsoft.com/office/powerpoint/2010/main" val="21371623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37A250B5-6249-4CB3-8F62-38413D9819EE}" type="slidenum">
              <a:rPr lang="en-US"/>
              <a:pPr>
                <a:defRPr/>
              </a:pPr>
              <a:t>‹#›</a:t>
            </a:fld>
            <a:endParaRPr lang="en-US"/>
          </a:p>
        </p:txBody>
      </p:sp>
    </p:spTree>
    <p:extLst>
      <p:ext uri="{BB962C8B-B14F-4D97-AF65-F5344CB8AC3E}">
        <p14:creationId xmlns:p14="http://schemas.microsoft.com/office/powerpoint/2010/main" val="77871369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981200"/>
            <a:ext cx="508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4C7AE639-0C02-4F3E-A0F7-669FEA935DB4}" type="slidenum">
              <a:rPr lang="en-US"/>
              <a:pPr>
                <a:defRPr/>
              </a:pPr>
              <a:t>‹#›</a:t>
            </a:fld>
            <a:endParaRPr lang="en-US"/>
          </a:p>
        </p:txBody>
      </p:sp>
    </p:spTree>
    <p:extLst>
      <p:ext uri="{BB962C8B-B14F-4D97-AF65-F5344CB8AC3E}">
        <p14:creationId xmlns:p14="http://schemas.microsoft.com/office/powerpoint/2010/main" val="388243567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6"/>
          <p:cNvSpPr>
            <a:spLocks noGrp="1" noChangeArrowheads="1"/>
          </p:cNvSpPr>
          <p:nvPr>
            <p:ph type="sldNum" sz="quarter" idx="11"/>
          </p:nvPr>
        </p:nvSpPr>
        <p:spPr>
          <a:ln/>
        </p:spPr>
        <p:txBody>
          <a:bodyPr/>
          <a:lstStyle>
            <a:lvl1pPr>
              <a:defRPr/>
            </a:lvl1pPr>
          </a:lstStyle>
          <a:p>
            <a:pPr>
              <a:defRPr/>
            </a:pPr>
            <a:fld id="{23090691-9988-4E45-A7C1-971733D1779D}" type="slidenum">
              <a:rPr lang="en-US"/>
              <a:pPr>
                <a:defRPr/>
              </a:pPr>
              <a:t>‹#›</a:t>
            </a:fld>
            <a:endParaRPr lang="en-US"/>
          </a:p>
        </p:txBody>
      </p:sp>
    </p:spTree>
    <p:extLst>
      <p:ext uri="{BB962C8B-B14F-4D97-AF65-F5344CB8AC3E}">
        <p14:creationId xmlns:p14="http://schemas.microsoft.com/office/powerpoint/2010/main" val="18416687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1AD003D-5DAE-4D4C-BBA3-55191612D865}"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6"/>
          <p:cNvSpPr>
            <a:spLocks noGrp="1" noChangeArrowheads="1"/>
          </p:cNvSpPr>
          <p:nvPr>
            <p:ph type="sldNum" sz="quarter" idx="11"/>
          </p:nvPr>
        </p:nvSpPr>
        <p:spPr>
          <a:ln/>
        </p:spPr>
        <p:txBody>
          <a:bodyPr/>
          <a:lstStyle>
            <a:lvl1pPr>
              <a:defRPr/>
            </a:lvl1pPr>
          </a:lstStyle>
          <a:p>
            <a:pPr>
              <a:defRPr/>
            </a:pPr>
            <a:fld id="{8D43B739-56F2-41EE-BBB5-C352609D8380}" type="slidenum">
              <a:rPr lang="en-US"/>
              <a:pPr>
                <a:defRPr/>
              </a:pPr>
              <a:t>‹#›</a:t>
            </a:fld>
            <a:endParaRPr lang="en-US"/>
          </a:p>
        </p:txBody>
      </p:sp>
    </p:spTree>
    <p:extLst>
      <p:ext uri="{BB962C8B-B14F-4D97-AF65-F5344CB8AC3E}">
        <p14:creationId xmlns:p14="http://schemas.microsoft.com/office/powerpoint/2010/main" val="3789338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6"/>
          <p:cNvSpPr>
            <a:spLocks noGrp="1" noChangeArrowheads="1"/>
          </p:cNvSpPr>
          <p:nvPr>
            <p:ph type="sldNum" sz="quarter" idx="11"/>
          </p:nvPr>
        </p:nvSpPr>
        <p:spPr>
          <a:ln/>
        </p:spPr>
        <p:txBody>
          <a:bodyPr/>
          <a:lstStyle>
            <a:lvl1pPr>
              <a:defRPr/>
            </a:lvl1pPr>
          </a:lstStyle>
          <a:p>
            <a:pPr>
              <a:defRPr/>
            </a:pPr>
            <a:fld id="{E437C3FA-45C9-4666-A5E7-637F30BA6269}" type="slidenum">
              <a:rPr lang="en-US"/>
              <a:pPr>
                <a:defRPr/>
              </a:pPr>
              <a:t>‹#›</a:t>
            </a:fld>
            <a:endParaRPr lang="en-US"/>
          </a:p>
        </p:txBody>
      </p:sp>
    </p:spTree>
    <p:extLst>
      <p:ext uri="{BB962C8B-B14F-4D97-AF65-F5344CB8AC3E}">
        <p14:creationId xmlns:p14="http://schemas.microsoft.com/office/powerpoint/2010/main" val="324726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54BDE0AF-8B3B-414B-AF62-0678AF328DE8}" type="slidenum">
              <a:rPr lang="en-US"/>
              <a:pPr>
                <a:defRPr/>
              </a:pPr>
              <a:t>‹#›</a:t>
            </a:fld>
            <a:endParaRPr lang="en-US"/>
          </a:p>
        </p:txBody>
      </p:sp>
    </p:spTree>
    <p:extLst>
      <p:ext uri="{BB962C8B-B14F-4D97-AF65-F5344CB8AC3E}">
        <p14:creationId xmlns:p14="http://schemas.microsoft.com/office/powerpoint/2010/main" val="23578388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CBAA5024-0C29-4A04-B67E-F0BF510BCC23}" type="slidenum">
              <a:rPr lang="en-US"/>
              <a:pPr>
                <a:defRPr/>
              </a:pPr>
              <a:t>‹#›</a:t>
            </a:fld>
            <a:endParaRPr lang="en-US"/>
          </a:p>
        </p:txBody>
      </p:sp>
    </p:spTree>
    <p:extLst>
      <p:ext uri="{BB962C8B-B14F-4D97-AF65-F5344CB8AC3E}">
        <p14:creationId xmlns:p14="http://schemas.microsoft.com/office/powerpoint/2010/main" val="850129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D0AE470B-FAE9-470B-83FC-0A687BADD799}" type="slidenum">
              <a:rPr lang="en-US"/>
              <a:pPr>
                <a:defRPr/>
              </a:pPr>
              <a:t>‹#›</a:t>
            </a:fld>
            <a:endParaRPr lang="en-US"/>
          </a:p>
        </p:txBody>
      </p:sp>
    </p:spTree>
    <p:extLst>
      <p:ext uri="{BB962C8B-B14F-4D97-AF65-F5344CB8AC3E}">
        <p14:creationId xmlns:p14="http://schemas.microsoft.com/office/powerpoint/2010/main" val="62086370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6800" y="609600"/>
            <a:ext cx="2590800"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914400" y="609600"/>
            <a:ext cx="7569200"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9B8AA3CB-84CB-4D2E-A514-F831DAFB3147}" type="slidenum">
              <a:rPr lang="en-US"/>
              <a:pPr>
                <a:defRPr/>
              </a:pPr>
              <a:t>‹#›</a:t>
            </a:fld>
            <a:endParaRPr lang="en-US"/>
          </a:p>
        </p:txBody>
      </p:sp>
    </p:spTree>
    <p:extLst>
      <p:ext uri="{BB962C8B-B14F-4D97-AF65-F5344CB8AC3E}">
        <p14:creationId xmlns:p14="http://schemas.microsoft.com/office/powerpoint/2010/main" val="201000518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914400" y="1981200"/>
            <a:ext cx="10363200" cy="4114800"/>
          </a:xfrm>
        </p:spPr>
        <p:txBody>
          <a:bodyPr/>
          <a:lstStyle/>
          <a:p>
            <a:pPr lvl="0"/>
            <a:endParaRPr 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6"/>
          <p:cNvSpPr>
            <a:spLocks noGrp="1" noChangeArrowheads="1"/>
          </p:cNvSpPr>
          <p:nvPr>
            <p:ph type="sldNum" sz="quarter" idx="11"/>
          </p:nvPr>
        </p:nvSpPr>
        <p:spPr>
          <a:ln/>
        </p:spPr>
        <p:txBody>
          <a:bodyPr/>
          <a:lstStyle>
            <a:lvl1pPr>
              <a:defRPr/>
            </a:lvl1pPr>
          </a:lstStyle>
          <a:p>
            <a:pPr>
              <a:defRPr/>
            </a:pPr>
            <a:fld id="{7D3083A4-9012-4F92-8AC9-739FC4D3B103}" type="slidenum">
              <a:rPr lang="en-US"/>
              <a:pPr>
                <a:defRPr/>
              </a:pPr>
              <a:t>‹#›</a:t>
            </a:fld>
            <a:endParaRPr lang="en-US"/>
          </a:p>
        </p:txBody>
      </p:sp>
    </p:spTree>
    <p:extLst>
      <p:ext uri="{BB962C8B-B14F-4D97-AF65-F5344CB8AC3E}">
        <p14:creationId xmlns:p14="http://schemas.microsoft.com/office/powerpoint/2010/main" val="41224614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AndTx" preserve="1">
  <p:cSld name="Title, Content and Text">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10363200" cy="1143000"/>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9144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197600" y="1981200"/>
            <a:ext cx="5080000" cy="41148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sldNum" sz="quarter" idx="11"/>
          </p:nvPr>
        </p:nvSpPr>
        <p:spPr>
          <a:ln/>
        </p:spPr>
        <p:txBody>
          <a:bodyPr/>
          <a:lstStyle>
            <a:lvl1pPr>
              <a:defRPr/>
            </a:lvl1pPr>
          </a:lstStyle>
          <a:p>
            <a:pPr>
              <a:defRPr/>
            </a:pPr>
            <a:fld id="{9B7204A0-866A-4C6B-ACC6-B587B369E722}" type="slidenum">
              <a:rPr lang="en-US"/>
              <a:pPr>
                <a:defRPr/>
              </a:pPr>
              <a:t>‹#›</a:t>
            </a:fld>
            <a:endParaRPr lang="en-US"/>
          </a:p>
        </p:txBody>
      </p:sp>
    </p:spTree>
    <p:extLst>
      <p:ext uri="{BB962C8B-B14F-4D97-AF65-F5344CB8AC3E}">
        <p14:creationId xmlns:p14="http://schemas.microsoft.com/office/powerpoint/2010/main" val="35449973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EC831E83-C297-4AA6-A83E-90B0E9787DE8}" type="datetime1">
              <a:rPr lang="en-US" smtClean="0"/>
              <a:t>2/16/2018</a:t>
            </a:fld>
            <a:endParaRPr lang="en-US" dirty="0"/>
          </a:p>
        </p:txBody>
      </p:sp>
      <p:sp>
        <p:nvSpPr>
          <p:cNvPr id="5" name="Footer Placeholder 4"/>
          <p:cNvSpPr>
            <a:spLocks noGrp="1"/>
          </p:cNvSpPr>
          <p:nvPr>
            <p:ph type="ftr" sz="quarter" idx="11"/>
          </p:nvPr>
        </p:nvSpPr>
        <p:spPr/>
        <p:txBody>
          <a:bodyPr/>
          <a:lstStyle/>
          <a:p>
            <a:r>
              <a:rPr lang="en-US" dirty="0" smtClean="0"/>
              <a:t>Fall 2013 -- Lecture #22</a:t>
            </a:r>
            <a:endParaRPr lang="en-US" dirty="0"/>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26085A4-A052-4143-8E9B-81248CBA5AD5}" type="datetime1">
              <a:rPr lang="en-US" smtClean="0"/>
              <a:t>2/16/2018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DF2BAF8-FE21-412A-9CD5-4BB8B256533D}" type="datetime1">
              <a:rPr lang="en-US" smtClean="0"/>
              <a:t>2/16/2018</a:t>
            </a:fld>
            <a:endParaRPr lang="en-US" dirty="0"/>
          </a:p>
        </p:txBody>
      </p:sp>
      <p:sp>
        <p:nvSpPr>
          <p:cNvPr id="8" name="Footer Placeholder 7"/>
          <p:cNvSpPr>
            <a:spLocks noGrp="1"/>
          </p:cNvSpPr>
          <p:nvPr>
            <p:ph type="ftr" sz="quarter" idx="11"/>
          </p:nvPr>
        </p:nvSpPr>
        <p:spPr/>
        <p:txBody>
          <a:bodyPr/>
          <a:lstStyle/>
          <a:p>
            <a:r>
              <a:rPr lang="en-US" dirty="0" smtClean="0"/>
              <a:t>Fall 2013 -- Lecture #22</a:t>
            </a:r>
            <a:endParaRPr lang="en-US" dirty="0"/>
          </a:p>
        </p:txBody>
      </p:sp>
      <p:sp>
        <p:nvSpPr>
          <p:cNvPr id="9" name="Slide Number Placeholder 8"/>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137C1F2-90A3-446F-BCFF-405F7DDCB5CB}" type="datetime1">
              <a:rPr lang="en-US" smtClean="0"/>
              <a:t>2/16/2018</a:t>
            </a:fld>
            <a:endParaRPr lang="en-US" dirty="0"/>
          </a:p>
        </p:txBody>
      </p:sp>
      <p:sp>
        <p:nvSpPr>
          <p:cNvPr id="4" name="Footer Placeholder 3"/>
          <p:cNvSpPr>
            <a:spLocks noGrp="1"/>
          </p:cNvSpPr>
          <p:nvPr>
            <p:ph type="ftr" sz="quarter" idx="11"/>
          </p:nvPr>
        </p:nvSpPr>
        <p:spPr/>
        <p:txBody>
          <a:bodyPr/>
          <a:lstStyle/>
          <a:p>
            <a:r>
              <a:rPr lang="en-US" dirty="0" smtClean="0"/>
              <a:t>Fall 2013 -- Lecture #22</a:t>
            </a:r>
            <a:endParaRPr lang="en-US" dirty="0"/>
          </a:p>
        </p:txBody>
      </p:sp>
      <p:sp>
        <p:nvSpPr>
          <p:cNvPr id="5" name="Slide Number Placeholder 4"/>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B0353B-63DE-403D-B206-DD6990A1232F}" type="datetime1">
              <a:rPr lang="en-US" smtClean="0"/>
              <a:t>2/16/2018</a:t>
            </a:fld>
            <a:endParaRPr lang="en-US" dirty="0"/>
          </a:p>
        </p:txBody>
      </p:sp>
      <p:sp>
        <p:nvSpPr>
          <p:cNvPr id="3" name="Footer Placeholder 2"/>
          <p:cNvSpPr>
            <a:spLocks noGrp="1"/>
          </p:cNvSpPr>
          <p:nvPr>
            <p:ph type="ftr" sz="quarter" idx="11"/>
          </p:nvPr>
        </p:nvSpPr>
        <p:spPr/>
        <p:txBody>
          <a:bodyPr/>
          <a:lstStyle/>
          <a:p>
            <a:r>
              <a:rPr lang="en-US" dirty="0" smtClean="0"/>
              <a:t>Fall 2013 -- Lecture #22</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AC5EBC5F-24DA-4971-994C-EC0E91D1EFF7}" type="datetime1">
              <a:rPr lang="en-US" smtClean="0"/>
              <a:t>2/16/2018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p>
            <a:fld id="{C1FC797D-67F7-46A6-8933-7E63C8D97EB9}" type="datetime1">
              <a:rPr lang="en-US" smtClean="0"/>
              <a:t>2/16/2018</a:t>
            </a:fld>
            <a:endParaRPr lang="en-US" dirty="0"/>
          </a:p>
        </p:txBody>
      </p:sp>
      <p:sp>
        <p:nvSpPr>
          <p:cNvPr id="6" name="Footer Placeholder 5"/>
          <p:cNvSpPr>
            <a:spLocks noGrp="1"/>
          </p:cNvSpPr>
          <p:nvPr>
            <p:ph type="ftr" sz="quarter" idx="11"/>
          </p:nvPr>
        </p:nvSpPr>
        <p:spPr/>
        <p:txBody>
          <a:bodyPr/>
          <a:lstStyle/>
          <a:p>
            <a:r>
              <a:rPr lang="en-US" dirty="0" smtClean="0"/>
              <a:t>Fall 2013 -- Lecture #22</a:t>
            </a:r>
            <a:endParaRPr lang="en-US" dirty="0"/>
          </a:p>
        </p:txBody>
      </p:sp>
      <p:sp>
        <p:nvSpPr>
          <p:cNvPr id="7" name="Slide Number Placeholder 6"/>
          <p:cNvSpPr>
            <a:spLocks noGrp="1"/>
          </p:cNvSpPr>
          <p:nvPr>
            <p:ph type="sldNum" sz="quarter" idx="12"/>
          </p:nvPr>
        </p:nvSpPr>
        <p:spPr/>
        <p:txBody>
          <a:bodyPr/>
          <a:lstStyle/>
          <a:p>
            <a:fld id="{3CC63E4C-4642-794D-A2FD-70F6B81535F5}"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3B01309-9E16-4E9C-918D-8C812D8FE2E1}" type="datetime1">
              <a:rPr lang="en-US" smtClean="0"/>
              <a:t>2/16/2018</a:t>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smtClean="0"/>
              <a:t>Fall 2013 -- Lecture #22</a:t>
            </a: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63E4C-4642-794D-A2FD-70F6B81535F5}"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2" r:id="rId13"/>
    <p:sldLayoutId id="2147483663" r:id="rId14"/>
  </p:sldLayoutIdLst>
  <p:timing>
    <p:tnLst>
      <p:par>
        <p:cTn id="1" dur="indefinite" restart="never" nodeType="tmRoot"/>
      </p:par>
    </p:tnLst>
  </p:timing>
  <p:hf hdr="0" ftr="0" dt="0"/>
  <p:txStyles>
    <p:titleStyle>
      <a:lvl1pPr algn="ctr" defTabSz="457200" rtl="0" eaLnBrk="1" latinLnBrk="0" hangingPunct="1">
        <a:spcBef>
          <a:spcPct val="0"/>
        </a:spcBef>
        <a:buNone/>
        <a:defRPr sz="4400" kern="1200">
          <a:solidFill>
            <a:srgbClr val="FF0000"/>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609600"/>
            <a:ext cx="103632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dirty="0" smtClean="0"/>
              <a:t>Click to edit Master title style</a:t>
            </a:r>
          </a:p>
        </p:txBody>
      </p:sp>
      <p:sp>
        <p:nvSpPr>
          <p:cNvPr id="1027" name="Rectangle 3"/>
          <p:cNvSpPr>
            <a:spLocks noGrp="1" noChangeArrowheads="1"/>
          </p:cNvSpPr>
          <p:nvPr>
            <p:ph type="body" idx="1"/>
          </p:nvPr>
        </p:nvSpPr>
        <p:spPr bwMode="auto">
          <a:xfrm>
            <a:off x="914400" y="1981200"/>
            <a:ext cx="10363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1028" name="Rectangle 4"/>
          <p:cNvSpPr>
            <a:spLocks noGrp="1" noChangeArrowheads="1"/>
          </p:cNvSpPr>
          <p:nvPr>
            <p:ph type="dt" sz="half" idx="2"/>
          </p:nvPr>
        </p:nvSpPr>
        <p:spPr bwMode="auto">
          <a:xfrm>
            <a:off x="9144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b="0">
                <a:solidFill>
                  <a:schemeClr val="tx1"/>
                </a:solidFill>
                <a:latin typeface="Calibri" pitchFamily="34" charset="0"/>
                <a:cs typeface="Calibri" pitchFamily="34" charset="0"/>
              </a:defRPr>
            </a:lvl1pPr>
          </a:lstStyle>
          <a:p>
            <a:pPr>
              <a:defRPr/>
            </a:pPr>
            <a:endParaRPr lang="en-US" dirty="0"/>
          </a:p>
        </p:txBody>
      </p:sp>
      <p:sp>
        <p:nvSpPr>
          <p:cNvPr id="1030" name="Rectangle 6"/>
          <p:cNvSpPr>
            <a:spLocks noGrp="1" noChangeArrowheads="1"/>
          </p:cNvSpPr>
          <p:nvPr>
            <p:ph type="sldNum" sz="quarter" idx="4"/>
          </p:nvPr>
        </p:nvSpPr>
        <p:spPr bwMode="auto">
          <a:xfrm>
            <a:off x="8737600" y="6248400"/>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b="0">
                <a:solidFill>
                  <a:srgbClr val="000000"/>
                </a:solidFill>
                <a:latin typeface="Calibri" pitchFamily="34" charset="0"/>
                <a:cs typeface="Calibri" pitchFamily="34" charset="0"/>
              </a:defRPr>
            </a:lvl1pPr>
          </a:lstStyle>
          <a:p>
            <a:pPr>
              <a:defRPr/>
            </a:pPr>
            <a:fld id="{7FD49473-76C1-48EC-A353-3AF4A85EDBF6}" type="slidenum">
              <a:rPr lang="en-US" smtClean="0"/>
              <a:pPr>
                <a:defRPr/>
              </a:pPr>
              <a:t>‹#›</a:t>
            </a:fld>
            <a:endParaRPr lang="en-US" dirty="0"/>
          </a:p>
        </p:txBody>
      </p:sp>
    </p:spTree>
    <p:extLst>
      <p:ext uri="{BB962C8B-B14F-4D97-AF65-F5344CB8AC3E}">
        <p14:creationId xmlns:p14="http://schemas.microsoft.com/office/powerpoint/2010/main" val="2417765720"/>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Lst>
  <p:txStyles>
    <p:title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p:titleStyle>
    <p:body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image" Target="../media/image2.emf"/><Relationship Id="rId7"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emf"/><Relationship Id="rId5" Type="http://schemas.openxmlformats.org/officeDocument/2006/relationships/image" Target="../media/image4.emf"/><Relationship Id="rId4" Type="http://schemas.openxmlformats.org/officeDocument/2006/relationships/image" Target="../media/image3.emf"/></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xfrm>
            <a:off x="2133600" y="2743200"/>
            <a:ext cx="7772400" cy="1143000"/>
          </a:xfrm>
        </p:spPr>
        <p:txBody>
          <a:bodyPr>
            <a:normAutofit fontScale="90000"/>
          </a:bodyPr>
          <a:lstStyle/>
          <a:p>
            <a:r>
              <a:rPr lang="en-US" smtClean="0"/>
              <a:t>L2 (CHAPTER 5)</a:t>
            </a:r>
            <a:r>
              <a:rPr lang="en-US" dirty="0"/>
              <a:t/>
            </a:r>
            <a:br>
              <a:rPr lang="en-US" dirty="0"/>
            </a:br>
            <a:r>
              <a:rPr lang="en-US" dirty="0"/>
              <a:t/>
            </a:r>
            <a:br>
              <a:rPr lang="en-US" dirty="0"/>
            </a:br>
            <a:r>
              <a:rPr lang="en-US" dirty="0" smtClean="0">
                <a:cs typeface="Times New Roman" pitchFamily="18" charset="0"/>
              </a:rPr>
              <a:t>Programming in Assembly</a:t>
            </a:r>
            <a:br>
              <a:rPr lang="en-US" dirty="0" smtClean="0">
                <a:cs typeface="Times New Roman" pitchFamily="18" charset="0"/>
              </a:rPr>
            </a:br>
            <a:r>
              <a:rPr lang="en-US" dirty="0" smtClean="0">
                <a:cs typeface="Times New Roman" pitchFamily="18" charset="0"/>
              </a:rPr>
              <a:t>Part 1: Computer Organization</a:t>
            </a:r>
            <a:endParaRPr lang="en-US" dirty="0"/>
          </a:p>
        </p:txBody>
      </p:sp>
      <p:sp>
        <p:nvSpPr>
          <p:cNvPr id="2" name="Slide Number Placeholder 1"/>
          <p:cNvSpPr>
            <a:spLocks noGrp="1"/>
          </p:cNvSpPr>
          <p:nvPr>
            <p:ph type="sldNum" sz="quarter" idx="12"/>
          </p:nvPr>
        </p:nvSpPr>
        <p:spPr/>
        <p:txBody>
          <a:bodyPr/>
          <a:lstStyle/>
          <a:p>
            <a:fld id="{3CC63E4C-4642-794D-A2FD-70F6B81535F5}" type="slidenum">
              <a:rPr lang="en-US" smtClean="0"/>
              <a:pPr/>
              <a:t>1</a:t>
            </a:fld>
            <a:endParaRPr lang="en-US" dirty="0"/>
          </a:p>
        </p:txBody>
      </p:sp>
    </p:spTree>
    <p:extLst>
      <p:ext uri="{BB962C8B-B14F-4D97-AF65-F5344CB8AC3E}">
        <p14:creationId xmlns:p14="http://schemas.microsoft.com/office/powerpoint/2010/main" val="14487728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Data Alignment</a:t>
            </a: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10</a:t>
            </a:fld>
            <a:endParaRPr lang="en-US" dirty="0"/>
          </a:p>
        </p:txBody>
      </p:sp>
      <p:sp>
        <p:nvSpPr>
          <p:cNvPr id="4" name="Rectangle 3"/>
          <p:cNvSpPr txBox="1">
            <a:spLocks noChangeArrowheads="1"/>
          </p:cNvSpPr>
          <p:nvPr/>
        </p:nvSpPr>
        <p:spPr>
          <a:xfrm>
            <a:off x="356524" y="13134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Assume </a:t>
            </a:r>
            <a:r>
              <a:rPr lang="en-US" sz="2000" dirty="0"/>
              <a:t>a byte-addressable memory with </a:t>
            </a:r>
            <a:r>
              <a:rPr lang="en-US" sz="2000" dirty="0" smtClean="0"/>
              <a:t>a data </a:t>
            </a:r>
            <a:r>
              <a:rPr lang="en-US" sz="2000" dirty="0"/>
              <a:t>bus that is 32 bits (4 bytes) </a:t>
            </a:r>
            <a:r>
              <a:rPr lang="en-US" sz="2000" dirty="0" smtClean="0"/>
              <a:t>wide</a:t>
            </a:r>
          </a:p>
          <a:p>
            <a:r>
              <a:rPr lang="en-US" sz="2000" dirty="0" smtClean="0"/>
              <a:t>Consider </a:t>
            </a:r>
            <a:r>
              <a:rPr lang="en-US" sz="2000" dirty="0"/>
              <a:t>16 bytes of memory (addresses 0 to 15) </a:t>
            </a:r>
            <a:r>
              <a:rPr lang="en-US" sz="2000" dirty="0" smtClean="0"/>
              <a:t>arranged </a:t>
            </a:r>
            <a:r>
              <a:rPr lang="en-US" sz="2000" dirty="0"/>
              <a:t>as four 32-bit words </a:t>
            </a:r>
            <a:r>
              <a:rPr lang="en-US" sz="2000" dirty="0" smtClean="0"/>
              <a:t>(4 </a:t>
            </a:r>
            <a:r>
              <a:rPr lang="en-US" sz="2000" dirty="0"/>
              <a:t>bytes </a:t>
            </a:r>
            <a:r>
              <a:rPr lang="en-US" sz="2000" dirty="0" smtClean="0"/>
              <a:t>each)</a:t>
            </a:r>
            <a:endParaRPr lang="en-US" sz="2000" dirty="0"/>
          </a:p>
        </p:txBody>
      </p:sp>
      <p:sp>
        <p:nvSpPr>
          <p:cNvPr id="7" name="TextBox 6"/>
          <p:cNvSpPr txBox="1"/>
          <p:nvPr/>
        </p:nvSpPr>
        <p:spPr>
          <a:xfrm>
            <a:off x="262430" y="3632292"/>
            <a:ext cx="4775200" cy="923330"/>
          </a:xfrm>
          <a:prstGeom prst="rect">
            <a:avLst/>
          </a:prstGeom>
          <a:noFill/>
        </p:spPr>
        <p:txBody>
          <a:bodyPr wrap="square" rtlCol="0">
            <a:spAutoFit/>
          </a:bodyPr>
          <a:lstStyle/>
          <a:p>
            <a:r>
              <a:rPr lang="en-US" dirty="0" smtClean="0">
                <a:solidFill>
                  <a:srgbClr val="FF0000"/>
                </a:solidFill>
              </a:rPr>
              <a:t>Well-aligned</a:t>
            </a:r>
            <a:r>
              <a:rPr lang="en-US" dirty="0" smtClean="0"/>
              <a:t>: each </a:t>
            </a:r>
            <a:r>
              <a:rPr lang="en-US" dirty="0"/>
              <a:t>word </a:t>
            </a:r>
            <a:r>
              <a:rPr lang="en-US" dirty="0" smtClean="0"/>
              <a:t>begins </a:t>
            </a:r>
            <a:r>
              <a:rPr lang="en-US" dirty="0"/>
              <a:t>on a mod-4 </a:t>
            </a:r>
            <a:r>
              <a:rPr lang="en-US" dirty="0" smtClean="0"/>
              <a:t>address, which can be read in a single memory cycle</a:t>
            </a:r>
            <a:endParaRPr lang="en-US" dirty="0"/>
          </a:p>
        </p:txBody>
      </p:sp>
      <p:pic>
        <p:nvPicPr>
          <p:cNvPr id="9" name="Picture 8"/>
          <p:cNvPicPr>
            <a:picLocks noChangeAspect="1"/>
          </p:cNvPicPr>
          <p:nvPr/>
        </p:nvPicPr>
        <p:blipFill>
          <a:blip r:embed="rId3"/>
          <a:stretch>
            <a:fillRect/>
          </a:stretch>
        </p:blipFill>
        <p:spPr>
          <a:xfrm>
            <a:off x="5598280" y="2158861"/>
            <a:ext cx="5047088" cy="1494883"/>
          </a:xfrm>
          <a:prstGeom prst="rect">
            <a:avLst/>
          </a:prstGeom>
        </p:spPr>
      </p:pic>
      <p:pic>
        <p:nvPicPr>
          <p:cNvPr id="10" name="Picture 9"/>
          <p:cNvPicPr>
            <a:picLocks noChangeAspect="1"/>
          </p:cNvPicPr>
          <p:nvPr/>
        </p:nvPicPr>
        <p:blipFill>
          <a:blip r:embed="rId4"/>
          <a:stretch>
            <a:fillRect/>
          </a:stretch>
        </p:blipFill>
        <p:spPr>
          <a:xfrm>
            <a:off x="262430" y="2125775"/>
            <a:ext cx="5069925" cy="1506517"/>
          </a:xfrm>
          <a:prstGeom prst="rect">
            <a:avLst/>
          </a:prstGeom>
        </p:spPr>
      </p:pic>
      <p:sp>
        <p:nvSpPr>
          <p:cNvPr id="11" name="TextBox 10"/>
          <p:cNvSpPr txBox="1"/>
          <p:nvPr/>
        </p:nvSpPr>
        <p:spPr>
          <a:xfrm>
            <a:off x="5598280" y="3632292"/>
            <a:ext cx="4775200" cy="923330"/>
          </a:xfrm>
          <a:prstGeom prst="rect">
            <a:avLst/>
          </a:prstGeom>
          <a:noFill/>
        </p:spPr>
        <p:txBody>
          <a:bodyPr wrap="square" rtlCol="0">
            <a:spAutoFit/>
          </a:bodyPr>
          <a:lstStyle/>
          <a:p>
            <a:r>
              <a:rPr lang="en-US" dirty="0" smtClean="0">
                <a:solidFill>
                  <a:srgbClr val="FF0000"/>
                </a:solidFill>
              </a:rPr>
              <a:t>Ill-aligned</a:t>
            </a:r>
            <a:r>
              <a:rPr lang="en-US" dirty="0" smtClean="0"/>
              <a:t>: a word begins </a:t>
            </a:r>
            <a:r>
              <a:rPr lang="en-US" dirty="0"/>
              <a:t>on </a:t>
            </a:r>
            <a:r>
              <a:rPr lang="en-US" dirty="0" smtClean="0"/>
              <a:t>address 6, not a mod-4 address, which can be read in 2 memory cycles</a:t>
            </a:r>
            <a:endParaRPr lang="en-US" dirty="0"/>
          </a:p>
        </p:txBody>
      </p:sp>
      <p:grpSp>
        <p:nvGrpSpPr>
          <p:cNvPr id="17" name="Group 16"/>
          <p:cNvGrpSpPr/>
          <p:nvPr/>
        </p:nvGrpSpPr>
        <p:grpSpPr>
          <a:xfrm>
            <a:off x="116841" y="4506449"/>
            <a:ext cx="11150137" cy="2308324"/>
            <a:chOff x="116841" y="4506449"/>
            <a:chExt cx="11150137" cy="2308324"/>
          </a:xfrm>
        </p:grpSpPr>
        <p:pic>
          <p:nvPicPr>
            <p:cNvPr id="12" name="Picture 11"/>
            <p:cNvPicPr>
              <a:picLocks noChangeAspect="1"/>
            </p:cNvPicPr>
            <p:nvPr/>
          </p:nvPicPr>
          <p:blipFill>
            <a:blip r:embed="rId5"/>
            <a:stretch>
              <a:fillRect/>
            </a:stretch>
          </p:blipFill>
          <p:spPr>
            <a:xfrm>
              <a:off x="5808815" y="4625282"/>
              <a:ext cx="5412488" cy="407167"/>
            </a:xfrm>
            <a:prstGeom prst="rect">
              <a:avLst/>
            </a:prstGeom>
          </p:spPr>
        </p:pic>
        <p:pic>
          <p:nvPicPr>
            <p:cNvPr id="13" name="Picture 12"/>
            <p:cNvPicPr>
              <a:picLocks noChangeAspect="1"/>
            </p:cNvPicPr>
            <p:nvPr/>
          </p:nvPicPr>
          <p:blipFill>
            <a:blip r:embed="rId6"/>
            <a:stretch>
              <a:fillRect/>
            </a:stretch>
          </p:blipFill>
          <p:spPr>
            <a:xfrm>
              <a:off x="5763140" y="5363074"/>
              <a:ext cx="5503838" cy="436250"/>
            </a:xfrm>
            <a:prstGeom prst="rect">
              <a:avLst/>
            </a:prstGeom>
          </p:spPr>
        </p:pic>
        <p:pic>
          <p:nvPicPr>
            <p:cNvPr id="14" name="Picture 13"/>
            <p:cNvPicPr>
              <a:picLocks noChangeAspect="1"/>
            </p:cNvPicPr>
            <p:nvPr/>
          </p:nvPicPr>
          <p:blipFill>
            <a:blip r:embed="rId7"/>
            <a:stretch>
              <a:fillRect/>
            </a:stretch>
          </p:blipFill>
          <p:spPr>
            <a:xfrm>
              <a:off x="5808815" y="6083107"/>
              <a:ext cx="4887225" cy="447883"/>
            </a:xfrm>
            <a:prstGeom prst="rect">
              <a:avLst/>
            </a:prstGeom>
          </p:spPr>
        </p:pic>
        <p:sp>
          <p:nvSpPr>
            <p:cNvPr id="16" name="TextBox 15"/>
            <p:cNvSpPr txBox="1"/>
            <p:nvPr/>
          </p:nvSpPr>
          <p:spPr>
            <a:xfrm>
              <a:off x="116841" y="4506449"/>
              <a:ext cx="5691974" cy="2308324"/>
            </a:xfrm>
            <a:prstGeom prst="rect">
              <a:avLst/>
            </a:prstGeom>
            <a:noFill/>
          </p:spPr>
          <p:txBody>
            <a:bodyPr wrap="square" rtlCol="0">
              <a:spAutoFit/>
            </a:bodyPr>
            <a:lstStyle/>
            <a:p>
              <a:r>
                <a:rPr lang="en-US" sz="1600" dirty="0"/>
                <a:t>The first read cycle </a:t>
              </a:r>
              <a:r>
                <a:rPr lang="en-US" sz="1600" dirty="0" smtClean="0"/>
                <a:t>would retrieve </a:t>
              </a:r>
              <a:r>
                <a:rPr lang="en-US" sz="1600" dirty="0"/>
                <a:t>4 bytes from addresses 4 through 7; of these, the bytes from addresses 4 and 5</a:t>
              </a:r>
            </a:p>
            <a:p>
              <a:r>
                <a:rPr lang="en-US" sz="1600" dirty="0"/>
                <a:t>are discarded, and those from addresses 6 and 7 are moved to the far </a:t>
              </a:r>
              <a:r>
                <a:rPr lang="en-US" sz="1600" dirty="0" smtClean="0"/>
                <a:t>right;</a:t>
              </a:r>
            </a:p>
            <a:p>
              <a:r>
                <a:rPr lang="en-US" sz="1600" dirty="0" smtClean="0"/>
                <a:t>The </a:t>
              </a:r>
              <a:r>
                <a:rPr lang="en-US" sz="1600" dirty="0"/>
                <a:t>second read cycle retrieves 4 bytes from addresses 8 through 11; the </a:t>
              </a:r>
              <a:r>
                <a:rPr lang="en-US" sz="1600" dirty="0" smtClean="0"/>
                <a:t>bytes from </a:t>
              </a:r>
              <a:r>
                <a:rPr lang="en-US" sz="1600" dirty="0"/>
                <a:t>addresses 10 and 11 are </a:t>
              </a:r>
              <a:r>
                <a:rPr lang="en-US" sz="1600" dirty="0" smtClean="0"/>
                <a:t> discarded</a:t>
              </a:r>
              <a:r>
                <a:rPr lang="en-US" sz="1600" dirty="0"/>
                <a:t>, and those from addresses 8 and 9 are moved </a:t>
              </a:r>
              <a:r>
                <a:rPr lang="en-US" sz="1600" dirty="0" smtClean="0"/>
                <a:t>to the </a:t>
              </a:r>
              <a:r>
                <a:rPr lang="en-US" sz="1600" dirty="0"/>
                <a:t>far </a:t>
              </a:r>
              <a:r>
                <a:rPr lang="en-US" sz="1600" dirty="0" smtClean="0"/>
                <a:t>left;</a:t>
              </a:r>
            </a:p>
            <a:p>
              <a:r>
                <a:rPr lang="en-US" sz="1600" dirty="0"/>
                <a:t>Finally, the two halves are combined to form the desired 32-bit operand:</a:t>
              </a:r>
            </a:p>
          </p:txBody>
        </p:sp>
      </p:grpSp>
    </p:spTree>
    <p:extLst>
      <p:ext uri="{BB962C8B-B14F-4D97-AF65-F5344CB8AC3E}">
        <p14:creationId xmlns:p14="http://schemas.microsoft.com/office/powerpoint/2010/main" val="1864663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FolderShare\PERSONAL\TextBook\Revised Version\Artwork\Chapter 5\Figure 5-5. Single Accumulator CPU.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6320" y="2426132"/>
            <a:ext cx="5962595" cy="443186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p:txBody>
          <a:bodyPr>
            <a:normAutofit fontScale="90000"/>
          </a:bodyPr>
          <a:lstStyle/>
          <a:p>
            <a:r>
              <a:rPr lang="en-US" dirty="0">
                <a:latin typeface="Arial" charset="0"/>
              </a:rPr>
              <a:t>Single Accumulator Architecture</a:t>
            </a:r>
            <a:br>
              <a:rPr lang="en-US" dirty="0">
                <a:latin typeface="Arial" charset="0"/>
              </a:rPr>
            </a:br>
            <a:endParaRPr lang="en-US" dirty="0"/>
          </a:p>
        </p:txBody>
      </p:sp>
      <p:sp>
        <p:nvSpPr>
          <p:cNvPr id="3" name="Slide Number Placeholder 2"/>
          <p:cNvSpPr>
            <a:spLocks noGrp="1"/>
          </p:cNvSpPr>
          <p:nvPr>
            <p:ph type="sldNum" sz="quarter" idx="12"/>
          </p:nvPr>
        </p:nvSpPr>
        <p:spPr/>
        <p:txBody>
          <a:bodyPr/>
          <a:lstStyle/>
          <a:p>
            <a:fld id="{3CC63E4C-4642-794D-A2FD-70F6B81535F5}" type="slidenum">
              <a:rPr lang="en-US" smtClean="0"/>
              <a:pPr/>
              <a:t>11</a:t>
            </a:fld>
            <a:endParaRPr lang="en-US" dirty="0"/>
          </a:p>
        </p:txBody>
      </p:sp>
      <p:sp>
        <p:nvSpPr>
          <p:cNvPr id="5" name="Rectangle 3"/>
          <p:cNvSpPr txBox="1">
            <a:spLocks noChangeArrowheads="1"/>
          </p:cNvSpPr>
          <p:nvPr/>
        </p:nvSpPr>
        <p:spPr>
          <a:xfrm>
            <a:off x="356524" y="934720"/>
            <a:ext cx="11088716" cy="17373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A CPU </a:t>
            </a:r>
            <a:r>
              <a:rPr lang="en-US" sz="1800" dirty="0"/>
              <a:t>consists of several </a:t>
            </a:r>
            <a:r>
              <a:rPr lang="en-US" sz="1800" dirty="0" smtClean="0"/>
              <a:t>components, including </a:t>
            </a:r>
            <a:r>
              <a:rPr lang="en-US" sz="1800" dirty="0"/>
              <a:t>the </a:t>
            </a:r>
            <a:r>
              <a:rPr lang="en-US" sz="1800" dirty="0">
                <a:solidFill>
                  <a:srgbClr val="FF0000"/>
                </a:solidFill>
              </a:rPr>
              <a:t>arithmetic and logic unit (ALU) </a:t>
            </a:r>
            <a:r>
              <a:rPr lang="en-US" sz="1800" dirty="0"/>
              <a:t>, a set of </a:t>
            </a:r>
            <a:r>
              <a:rPr lang="en-US" sz="1800" dirty="0">
                <a:solidFill>
                  <a:srgbClr val="FF0000"/>
                </a:solidFill>
              </a:rPr>
              <a:t>registers</a:t>
            </a:r>
            <a:r>
              <a:rPr lang="en-US" sz="1800" dirty="0"/>
              <a:t>, and a </a:t>
            </a:r>
            <a:r>
              <a:rPr lang="en-US" sz="1800" dirty="0" smtClean="0">
                <a:solidFill>
                  <a:srgbClr val="FF0000"/>
                </a:solidFill>
              </a:rPr>
              <a:t>control unit </a:t>
            </a:r>
            <a:r>
              <a:rPr lang="en-US" sz="1800" dirty="0"/>
              <a:t>. One or more data and </a:t>
            </a:r>
            <a:r>
              <a:rPr lang="en-US" sz="1800" dirty="0" smtClean="0"/>
              <a:t>address </a:t>
            </a:r>
            <a:r>
              <a:rPr lang="en-US" sz="1800" dirty="0"/>
              <a:t>buses interconnect these components</a:t>
            </a:r>
            <a:r>
              <a:rPr lang="en-US" sz="1800" dirty="0" smtClean="0"/>
              <a:t>.</a:t>
            </a:r>
          </a:p>
          <a:p>
            <a:r>
              <a:rPr lang="en-US" sz="1800" dirty="0">
                <a:solidFill>
                  <a:srgbClr val="FF0000"/>
                </a:solidFill>
              </a:rPr>
              <a:t>Instruction registers </a:t>
            </a:r>
            <a:r>
              <a:rPr lang="en-US" sz="1800" dirty="0"/>
              <a:t>hold the </a:t>
            </a:r>
            <a:r>
              <a:rPr lang="en-US" sz="1800" dirty="0" smtClean="0"/>
              <a:t>current instruction; </a:t>
            </a:r>
            <a:r>
              <a:rPr lang="en-US" sz="1800" dirty="0"/>
              <a:t>a program counter (PC) to specify the address of the next instruction to </a:t>
            </a:r>
            <a:r>
              <a:rPr lang="en-US" sz="1800" dirty="0" smtClean="0"/>
              <a:t>be executed</a:t>
            </a:r>
            <a:r>
              <a:rPr lang="en-US" sz="1800" dirty="0"/>
              <a:t>, and </a:t>
            </a:r>
            <a:r>
              <a:rPr lang="en-US" sz="1800" dirty="0" smtClean="0"/>
              <a:t>others</a:t>
            </a:r>
          </a:p>
          <a:p>
            <a:r>
              <a:rPr lang="en-US" sz="1800" dirty="0" smtClean="0">
                <a:solidFill>
                  <a:srgbClr val="FF0000"/>
                </a:solidFill>
              </a:rPr>
              <a:t>Data registers </a:t>
            </a:r>
            <a:r>
              <a:rPr lang="en-US" sz="1800" dirty="0" smtClean="0"/>
              <a:t>hold </a:t>
            </a:r>
            <a:r>
              <a:rPr lang="en-US" sz="1800" dirty="0"/>
              <a:t>the </a:t>
            </a:r>
            <a:r>
              <a:rPr lang="en-US" sz="1800" dirty="0" smtClean="0"/>
              <a:t>operands </a:t>
            </a:r>
            <a:r>
              <a:rPr lang="en-US" sz="1800" dirty="0"/>
              <a:t>and </a:t>
            </a:r>
            <a:r>
              <a:rPr lang="en-US" sz="1800" dirty="0" smtClean="0"/>
              <a:t>the result</a:t>
            </a:r>
            <a:r>
              <a:rPr lang="en-US" sz="1800" dirty="0"/>
              <a:t>. In the simplest configuration, a single </a:t>
            </a:r>
            <a:r>
              <a:rPr lang="en-US" sz="1800" dirty="0" smtClean="0"/>
              <a:t>data register called </a:t>
            </a:r>
            <a:r>
              <a:rPr lang="en-US" sz="1800" dirty="0"/>
              <a:t>the </a:t>
            </a:r>
            <a:r>
              <a:rPr lang="en-US" sz="1800" dirty="0">
                <a:solidFill>
                  <a:srgbClr val="FF0000"/>
                </a:solidFill>
              </a:rPr>
              <a:t>accumulator </a:t>
            </a:r>
            <a:r>
              <a:rPr lang="en-US" sz="1800" dirty="0" smtClean="0">
                <a:solidFill>
                  <a:srgbClr val="FF0000"/>
                </a:solidFill>
              </a:rPr>
              <a:t>(ACC) </a:t>
            </a:r>
            <a:r>
              <a:rPr lang="en-US" sz="1800" dirty="0" smtClean="0"/>
              <a:t>is used</a:t>
            </a:r>
            <a:endParaRPr lang="en-US" sz="1800" dirty="0"/>
          </a:p>
        </p:txBody>
      </p:sp>
    </p:spTree>
    <p:extLst>
      <p:ext uri="{BB962C8B-B14F-4D97-AF65-F5344CB8AC3E}">
        <p14:creationId xmlns:p14="http://schemas.microsoft.com/office/powerpoint/2010/main" val="355801469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smtClean="0">
                <a:cs typeface="Times New Roman" pitchFamily="18" charset="0"/>
              </a:rPr>
              <a:t>The Fetch-Execute Cycle</a:t>
            </a:r>
            <a:endParaRPr lang="en-US" smtClean="0"/>
          </a:p>
        </p:txBody>
      </p:sp>
      <p:pic>
        <p:nvPicPr>
          <p:cNvPr id="2050" name="Picture 2" descr="C:\FolderShare\PERSONAL\TextBook\Revised Version\Artwork\Chapter 5\Figure 5-6. Fetch-Execute Cycle.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3955" y="1781715"/>
            <a:ext cx="8756650" cy="406717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C63E4C-4642-794D-A2FD-70F6B81535F5}" type="slidenum">
              <a:rPr lang="en-US" smtClean="0"/>
              <a:pPr/>
              <a:t>12</a:t>
            </a:fld>
            <a:endParaRPr lang="en-US" dirty="0"/>
          </a:p>
        </p:txBody>
      </p:sp>
      <p:sp>
        <p:nvSpPr>
          <p:cNvPr id="3" name="TextBox 2"/>
          <p:cNvSpPr txBox="1"/>
          <p:nvPr/>
        </p:nvSpPr>
        <p:spPr>
          <a:xfrm>
            <a:off x="250207" y="5755816"/>
            <a:ext cx="11858439" cy="523220"/>
          </a:xfrm>
          <a:prstGeom prst="rect">
            <a:avLst/>
          </a:prstGeom>
          <a:noFill/>
        </p:spPr>
        <p:txBody>
          <a:bodyPr wrap="none" rtlCol="0">
            <a:spAutoFit/>
          </a:bodyPr>
          <a:lstStyle/>
          <a:p>
            <a:r>
              <a:rPr lang="en-US" sz="2800" dirty="0" smtClean="0"/>
              <a:t>(There is typically an instruction decode stage that is omitted here for simplicity)</a:t>
            </a:r>
            <a:endParaRPr lang="en-US" sz="2800" dirty="0"/>
          </a:p>
        </p:txBody>
      </p:sp>
    </p:spTree>
    <p:extLst>
      <p:ext uri="{BB962C8B-B14F-4D97-AF65-F5344CB8AC3E}">
        <p14:creationId xmlns:p14="http://schemas.microsoft.com/office/powerpoint/2010/main" val="382271069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4"/>
          <p:cNvSpPr>
            <a:spLocks noGrp="1" noChangeArrowheads="1"/>
          </p:cNvSpPr>
          <p:nvPr>
            <p:ph type="title"/>
          </p:nvPr>
        </p:nvSpPr>
        <p:spPr>
          <a:xfrm>
            <a:off x="-883920" y="312739"/>
            <a:ext cx="10363200" cy="1143000"/>
          </a:xfrm>
        </p:spPr>
        <p:txBody>
          <a:bodyPr/>
          <a:lstStyle/>
          <a:p>
            <a:r>
              <a:rPr lang="en-US" dirty="0" smtClean="0">
                <a:solidFill>
                  <a:srgbClr val="FF0000"/>
                </a:solidFill>
              </a:rPr>
              <a:t>Instruction Fetch</a:t>
            </a:r>
          </a:p>
        </p:txBody>
      </p:sp>
      <p:grpSp>
        <p:nvGrpSpPr>
          <p:cNvPr id="2" name="Group 1"/>
          <p:cNvGrpSpPr/>
          <p:nvPr/>
        </p:nvGrpSpPr>
        <p:grpSpPr>
          <a:xfrm>
            <a:off x="2387600" y="2334895"/>
            <a:ext cx="7924800" cy="4406900"/>
            <a:chOff x="457200" y="1781175"/>
            <a:chExt cx="7924800" cy="4406900"/>
          </a:xfrm>
        </p:grpSpPr>
        <p:sp>
          <p:nvSpPr>
            <p:cNvPr id="7171" name="Line 10"/>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2" name="Rectangle 11"/>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7173" name="Line 13"/>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4" name="Line 15"/>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5" name="Line 16"/>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5" name="Rectangle 14"/>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7196" name="Line 19"/>
            <p:cNvSpPr>
              <a:spLocks noChangeShapeType="1"/>
            </p:cNvSpPr>
            <p:nvPr/>
          </p:nvSpPr>
          <p:spPr bwMode="auto">
            <a:xfrm>
              <a:off x="1211263" y="2209800"/>
              <a:ext cx="0" cy="1295400"/>
            </a:xfrm>
            <a:prstGeom prst="line">
              <a:avLst/>
            </a:prstGeom>
            <a:noFill/>
            <a:ln w="76200">
              <a:solidFill>
                <a:schemeClr val="accent6">
                  <a:lumMod val="60000"/>
                  <a:lumOff val="4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ln>
                  <a:solidFill>
                    <a:srgbClr val="0000E7"/>
                  </a:solidFill>
                </a:ln>
                <a:solidFill>
                  <a:srgbClr val="FFFFFF"/>
                </a:solidFill>
                <a:latin typeface="Tahoma" pitchFamily="34" charset="0"/>
              </a:endParaRPr>
            </a:p>
          </p:txBody>
        </p:sp>
        <p:sp>
          <p:nvSpPr>
            <p:cNvPr id="7197" name="Line 20"/>
            <p:cNvSpPr>
              <a:spLocks noChangeShapeType="1"/>
            </p:cNvSpPr>
            <p:nvPr/>
          </p:nvSpPr>
          <p:spPr bwMode="auto">
            <a:xfrm>
              <a:off x="1211263" y="3886200"/>
              <a:ext cx="0" cy="1828800"/>
            </a:xfrm>
            <a:prstGeom prst="line">
              <a:avLst/>
            </a:prstGeom>
            <a:noFill/>
            <a:ln w="38100">
              <a:solidFill>
                <a:schemeClr val="bg2">
                  <a:lumMod val="50000"/>
                </a:schemeClr>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77" name="Text Box 27"/>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7178" name="Text Box 28"/>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7181" name="AutoShape 5"/>
            <p:cNvSpPr>
              <a:spLocks noChangeArrowheads="1"/>
            </p:cNvSpPr>
            <p:nvPr/>
          </p:nvSpPr>
          <p:spPr bwMode="auto">
            <a:xfrm rot="16200000">
              <a:off x="3286125" y="3505200"/>
              <a:ext cx="1752600" cy="838200"/>
            </a:xfrm>
            <a:custGeom>
              <a:avLst/>
              <a:gdLst>
                <a:gd name="T0" fmla="*/ 3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7182" name="Rectangle 7"/>
            <p:cNvSpPr>
              <a:spLocks noChangeArrowheads="1"/>
            </p:cNvSpPr>
            <p:nvPr/>
          </p:nvSpPr>
          <p:spPr bwMode="auto">
            <a:xfrm>
              <a:off x="4743450" y="2819400"/>
              <a:ext cx="1447800" cy="381000"/>
            </a:xfrm>
            <a:prstGeom prst="rect">
              <a:avLst/>
            </a:prstGeom>
            <a:solidFill>
              <a:schemeClr val="folHlink"/>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dirty="0">
                  <a:solidFill>
                    <a:srgbClr val="000000"/>
                  </a:solidFill>
                  <a:latin typeface="Tahoma" pitchFamily="34" charset="0"/>
                </a:rPr>
                <a:t>ACC</a:t>
              </a:r>
            </a:p>
          </p:txBody>
        </p:sp>
        <p:sp>
          <p:nvSpPr>
            <p:cNvPr id="7183" name="Line 17"/>
            <p:cNvSpPr>
              <a:spLocks noChangeShapeType="1"/>
            </p:cNvSpPr>
            <p:nvPr/>
          </p:nvSpPr>
          <p:spPr bwMode="auto">
            <a:xfrm>
              <a:off x="5461000" y="4800600"/>
              <a:ext cx="0" cy="9144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4" name="Rectangle 9"/>
            <p:cNvSpPr>
              <a:spLocks noChangeArrowheads="1"/>
            </p:cNvSpPr>
            <p:nvPr/>
          </p:nvSpPr>
          <p:spPr bwMode="auto">
            <a:xfrm>
              <a:off x="4743450" y="4648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dirty="0">
                  <a:solidFill>
                    <a:srgbClr val="000000"/>
                  </a:solidFill>
                  <a:latin typeface="Tahoma" pitchFamily="34" charset="0"/>
                </a:rPr>
                <a:t>PC</a:t>
              </a:r>
            </a:p>
          </p:txBody>
        </p:sp>
        <p:sp>
          <p:nvSpPr>
            <p:cNvPr id="7185" name="Line 32"/>
            <p:cNvSpPr>
              <a:spLocks noChangeShapeType="1"/>
            </p:cNvSpPr>
            <p:nvPr/>
          </p:nvSpPr>
          <p:spPr bwMode="auto">
            <a:xfrm flipV="1">
              <a:off x="5461000" y="2209800"/>
              <a:ext cx="0" cy="60960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6" name="Line 35"/>
            <p:cNvSpPr>
              <a:spLocks noChangeShapeType="1"/>
            </p:cNvSpPr>
            <p:nvPr/>
          </p:nvSpPr>
          <p:spPr bwMode="auto">
            <a:xfrm>
              <a:off x="3154363" y="4476750"/>
              <a:ext cx="6143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7" name="Line 36"/>
            <p:cNvSpPr>
              <a:spLocks noChangeShapeType="1"/>
            </p:cNvSpPr>
            <p:nvPr/>
          </p:nvSpPr>
          <p:spPr bwMode="auto">
            <a:xfrm>
              <a:off x="3132138" y="3898900"/>
              <a:ext cx="661987" cy="15875"/>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8" name="Line 37"/>
            <p:cNvSpPr>
              <a:spLocks noChangeShapeType="1"/>
            </p:cNvSpPr>
            <p:nvPr/>
          </p:nvSpPr>
          <p:spPr bwMode="auto">
            <a:xfrm>
              <a:off x="3170238" y="4460875"/>
              <a:ext cx="0" cy="1262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89" name="Line 38"/>
            <p:cNvSpPr>
              <a:spLocks noChangeShapeType="1"/>
            </p:cNvSpPr>
            <p:nvPr/>
          </p:nvSpPr>
          <p:spPr bwMode="auto">
            <a:xfrm flipV="1">
              <a:off x="3154363" y="2190750"/>
              <a:ext cx="0" cy="170338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0" name="Line 39"/>
            <p:cNvSpPr>
              <a:spLocks noChangeShapeType="1"/>
            </p:cNvSpPr>
            <p:nvPr/>
          </p:nvSpPr>
          <p:spPr bwMode="auto">
            <a:xfrm flipH="1">
              <a:off x="3468688" y="2601913"/>
              <a:ext cx="1987550" cy="0"/>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1" name="Line 40"/>
            <p:cNvSpPr>
              <a:spLocks noChangeShapeType="1"/>
            </p:cNvSpPr>
            <p:nvPr/>
          </p:nvSpPr>
          <p:spPr bwMode="auto">
            <a:xfrm>
              <a:off x="3452813" y="2586038"/>
              <a:ext cx="0" cy="693738"/>
            </a:xfrm>
            <a:prstGeom prst="line">
              <a:avLst/>
            </a:prstGeom>
            <a:noFill/>
            <a:ln w="38100">
              <a:solidFill>
                <a:schemeClr val="fo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7192" name="Line 41"/>
            <p:cNvSpPr>
              <a:spLocks noChangeShapeType="1"/>
            </p:cNvSpPr>
            <p:nvPr/>
          </p:nvSpPr>
          <p:spPr bwMode="auto">
            <a:xfrm>
              <a:off x="3436938" y="3295650"/>
              <a:ext cx="300037"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7193" name="AutoShape 43"/>
            <p:cNvCxnSpPr>
              <a:cxnSpLocks noChangeShapeType="1"/>
              <a:stCxn id="7181" idx="1"/>
              <a:endCxn id="7182" idx="2"/>
            </p:cNvCxnSpPr>
            <p:nvPr/>
          </p:nvCxnSpPr>
          <p:spPr bwMode="auto">
            <a:xfrm flipV="1">
              <a:off x="4581525" y="3200400"/>
              <a:ext cx="885825" cy="723900"/>
            </a:xfrm>
            <a:prstGeom prst="bentConnector2">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7194" name="AutoShape 44"/>
            <p:cNvCxnSpPr>
              <a:cxnSpLocks noChangeShapeType="1"/>
              <a:stCxn id="7181" idx="1"/>
              <a:endCxn id="7184" idx="0"/>
            </p:cNvCxnSpPr>
            <p:nvPr/>
          </p:nvCxnSpPr>
          <p:spPr bwMode="auto">
            <a:xfrm>
              <a:off x="4581525" y="3924300"/>
              <a:ext cx="885825" cy="7239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7180" name="Line 47"/>
            <p:cNvSpPr>
              <a:spLocks noChangeShapeType="1"/>
            </p:cNvSpPr>
            <p:nvPr/>
          </p:nvSpPr>
          <p:spPr bwMode="auto">
            <a:xfrm>
              <a:off x="1970088" y="3689350"/>
              <a:ext cx="504825" cy="0"/>
            </a:xfrm>
            <a:prstGeom prst="line">
              <a:avLst/>
            </a:prstGeom>
            <a:noFill/>
            <a:ln w="38100">
              <a:solidFill>
                <a:schemeClr val="fo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30" name="Rectangle 2051"/>
          <p:cNvSpPr>
            <a:spLocks noChangeArrowheads="1"/>
          </p:cNvSpPr>
          <p:nvPr/>
        </p:nvSpPr>
        <p:spPr bwMode="auto">
          <a:xfrm>
            <a:off x="6673850" y="312232"/>
            <a:ext cx="5367657"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rPr>
              <a:t>1</a:t>
            </a:r>
            <a:r>
              <a:rPr lang="en-US" sz="2000" dirty="0" smtClean="0">
                <a:solidFill>
                  <a:srgbClr val="000000"/>
                </a:solidFill>
                <a:latin typeface="Tahoma" pitchFamily="34" charset="0"/>
              </a:rPr>
              <a:t>.</a:t>
            </a:r>
            <a:r>
              <a:rPr lang="en-US" sz="2000" dirty="0" smtClean="0">
                <a:solidFill>
                  <a:srgbClr val="000000"/>
                </a:solidFill>
                <a:latin typeface="Tahoma" pitchFamily="34" charset="0"/>
                <a:cs typeface="Times New Roman" pitchFamily="18" charset="0"/>
              </a:rPr>
              <a:t> </a:t>
            </a:r>
            <a:r>
              <a:rPr lang="en-US" sz="2000" dirty="0" err="1" smtClean="0">
                <a:solidFill>
                  <a:srgbClr val="000000"/>
                </a:solidFill>
                <a:latin typeface="Tahoma" pitchFamily="34" charset="0"/>
              </a:rPr>
              <a:t>Memory_Address_Bus</a:t>
            </a:r>
            <a:r>
              <a:rPr lang="en-US" sz="2000" dirty="0" smtClean="0">
                <a:solidFill>
                  <a:srgbClr val="000000"/>
                </a:solidFill>
                <a:latin typeface="Tahoma" pitchFamily="34" charset="0"/>
              </a:rPr>
              <a:t> </a:t>
            </a:r>
            <a:r>
              <a:rPr lang="en-US" sz="2000" dirty="0">
                <a:solidFill>
                  <a:srgbClr val="000000"/>
                </a:solidFill>
                <a:latin typeface="Tahoma" pitchFamily="34" charset="0"/>
                <a:sym typeface="Symbol" pitchFamily="18" charset="2"/>
              </a:rPr>
              <a:t></a:t>
            </a:r>
            <a:r>
              <a:rPr lang="en-US" sz="2000" dirty="0">
                <a:solidFill>
                  <a:srgbClr val="000000"/>
                </a:solidFill>
                <a:latin typeface="Tahoma" pitchFamily="34" charset="0"/>
              </a:rPr>
              <a:t> </a:t>
            </a:r>
            <a:r>
              <a:rPr lang="en-US" sz="2000" dirty="0" err="1">
                <a:solidFill>
                  <a:srgbClr val="000000"/>
                </a:solidFill>
                <a:latin typeface="Tahoma" pitchFamily="34" charset="0"/>
              </a:rPr>
              <a:t>Program_Counter</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2</a:t>
            </a:r>
            <a:r>
              <a:rPr lang="en-US" sz="2000" dirty="0" smtClean="0">
                <a:solidFill>
                  <a:srgbClr val="000000"/>
                </a:solidFill>
                <a:latin typeface="Tahoma" pitchFamily="34" charset="0"/>
                <a:sym typeface="Symbol" pitchFamily="18" charset="2"/>
              </a:rPr>
              <a:t>.</a:t>
            </a:r>
            <a:r>
              <a:rPr lang="en-US" sz="2000" dirty="0" smtClean="0">
                <a:solidFill>
                  <a:srgbClr val="000000"/>
                </a:solidFill>
                <a:latin typeface="Tahoma" pitchFamily="34" charset="0"/>
                <a:cs typeface="Times New Roman" pitchFamily="18" charset="0"/>
                <a:sym typeface="Symbol" pitchFamily="18" charset="2"/>
              </a:rPr>
              <a:t> </a:t>
            </a:r>
            <a:r>
              <a:rPr lang="en-US" sz="2000" dirty="0" smtClean="0">
                <a:solidFill>
                  <a:srgbClr val="000000"/>
                </a:solidFill>
                <a:latin typeface="Tahoma" pitchFamily="34" charset="0"/>
                <a:sym typeface="Symbol" pitchFamily="18" charset="2"/>
              </a:rPr>
              <a:t>Start </a:t>
            </a:r>
            <a:r>
              <a:rPr lang="en-US" sz="2000" dirty="0">
                <a:solidFill>
                  <a:srgbClr val="000000"/>
                </a:solidFill>
                <a:latin typeface="Tahoma" pitchFamily="34" charset="0"/>
                <a:sym typeface="Symbol" pitchFamily="18" charset="2"/>
              </a:rPr>
              <a:t>Memory Read Operation</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3</a:t>
            </a:r>
            <a:r>
              <a:rPr lang="en-US" sz="2000" dirty="0" smtClean="0">
                <a:solidFill>
                  <a:srgbClr val="000000"/>
                </a:solidFill>
                <a:latin typeface="Tahoma" pitchFamily="34" charset="0"/>
                <a:sym typeface="Symbol" pitchFamily="18" charset="2"/>
              </a:rPr>
              <a:t>.</a:t>
            </a:r>
            <a:r>
              <a:rPr lang="en-US" sz="2000" dirty="0" smtClean="0">
                <a:solidFill>
                  <a:srgbClr val="000000"/>
                </a:solidFill>
                <a:latin typeface="Tahoma" pitchFamily="34" charset="0"/>
                <a:cs typeface="Times New Roman" pitchFamily="18" charset="0"/>
                <a:sym typeface="Symbol" pitchFamily="18" charset="2"/>
              </a:rPr>
              <a:t> </a:t>
            </a:r>
            <a:r>
              <a:rPr lang="en-US" sz="2000" dirty="0" smtClean="0">
                <a:solidFill>
                  <a:srgbClr val="000000"/>
                </a:solidFill>
                <a:latin typeface="Tahoma" pitchFamily="34" charset="0"/>
                <a:sym typeface="Symbol" pitchFamily="18" charset="2"/>
              </a:rPr>
              <a:t>Increment </a:t>
            </a:r>
            <a:r>
              <a:rPr lang="en-US" sz="2000" dirty="0" err="1">
                <a:solidFill>
                  <a:srgbClr val="000000"/>
                </a:solidFill>
                <a:latin typeface="Tahoma" pitchFamily="34" charset="0"/>
                <a:sym typeface="Symbol" pitchFamily="18" charset="2"/>
              </a:rPr>
              <a:t>Program_Counter</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sym typeface="Symbol" pitchFamily="18" charset="2"/>
              </a:rPr>
              <a:t>4</a:t>
            </a:r>
            <a:r>
              <a:rPr lang="en-US" sz="2000" dirty="0" smtClean="0">
                <a:solidFill>
                  <a:srgbClr val="000000"/>
                </a:solidFill>
                <a:latin typeface="Tahoma" pitchFamily="34" charset="0"/>
                <a:sym typeface="Symbol" pitchFamily="18" charset="2"/>
              </a:rPr>
              <a:t>.</a:t>
            </a:r>
            <a:r>
              <a:rPr lang="en-US" sz="2000" dirty="0" smtClean="0">
                <a:solidFill>
                  <a:srgbClr val="000000"/>
                </a:solidFill>
                <a:latin typeface="Tahoma" pitchFamily="34" charset="0"/>
                <a:cs typeface="Times New Roman" pitchFamily="18" charset="0"/>
                <a:sym typeface="Symbol" pitchFamily="18" charset="2"/>
              </a:rPr>
              <a:t> </a:t>
            </a:r>
            <a:r>
              <a:rPr lang="en-US" sz="2000" dirty="0" smtClean="0">
                <a:solidFill>
                  <a:srgbClr val="000000"/>
                </a:solidFill>
                <a:latin typeface="Tahoma" pitchFamily="34" charset="0"/>
                <a:sym typeface="Symbol" pitchFamily="18" charset="2"/>
              </a:rPr>
              <a:t>Wait </a:t>
            </a:r>
            <a:r>
              <a:rPr lang="en-US" sz="2000" dirty="0">
                <a:solidFill>
                  <a:srgbClr val="000000"/>
                </a:solidFill>
                <a:latin typeface="Tahoma" pitchFamily="34" charset="0"/>
                <a:sym typeface="Symbol" pitchFamily="18" charset="2"/>
              </a:rPr>
              <a:t>for Memory Read to Complete</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cs typeface="Times New Roman" pitchFamily="18" charset="0"/>
                <a:sym typeface="Symbol" pitchFamily="18" charset="2"/>
              </a:rPr>
              <a:t>5</a:t>
            </a:r>
            <a:r>
              <a:rPr lang="en-US" sz="2000" dirty="0" smtClean="0">
                <a:solidFill>
                  <a:srgbClr val="000000"/>
                </a:solidFill>
                <a:latin typeface="Tahoma" pitchFamily="34" charset="0"/>
                <a:cs typeface="Times New Roman" pitchFamily="18" charset="0"/>
                <a:sym typeface="Symbol" pitchFamily="18" charset="2"/>
              </a:rPr>
              <a:t>. </a:t>
            </a:r>
            <a:r>
              <a:rPr lang="en-US" sz="2000" dirty="0" err="1" smtClean="0">
                <a:solidFill>
                  <a:srgbClr val="000000"/>
                </a:solidFill>
                <a:latin typeface="Tahoma" pitchFamily="34" charset="0"/>
                <a:sym typeface="Symbol" pitchFamily="18" charset="2"/>
              </a:rPr>
              <a:t>Instruction_Register</a:t>
            </a:r>
            <a:r>
              <a:rPr lang="en-US" sz="2000" dirty="0" smtClean="0">
                <a:solidFill>
                  <a:srgbClr val="000000"/>
                </a:solidFill>
                <a:latin typeface="Tahoma" pitchFamily="34" charset="0"/>
                <a:sym typeface="Symbol" pitchFamily="18" charset="2"/>
              </a:rPr>
              <a:t> </a:t>
            </a:r>
            <a:r>
              <a:rPr lang="en-US" sz="2000" dirty="0">
                <a:solidFill>
                  <a:srgbClr val="000000"/>
                </a:solidFill>
                <a:latin typeface="Tahoma" pitchFamily="34" charset="0"/>
                <a:sym typeface="Symbol" pitchFamily="18" charset="2"/>
              </a:rPr>
              <a:t></a:t>
            </a:r>
            <a:r>
              <a:rPr lang="en-US" sz="2000" dirty="0">
                <a:solidFill>
                  <a:srgbClr val="000000"/>
                </a:solidFill>
                <a:latin typeface="Tahoma" pitchFamily="34" charset="0"/>
              </a:rPr>
              <a:t> </a:t>
            </a:r>
            <a:r>
              <a:rPr lang="en-US" sz="2000" dirty="0" err="1">
                <a:solidFill>
                  <a:srgbClr val="000000"/>
                </a:solidFill>
                <a:latin typeface="Tahoma" pitchFamily="34" charset="0"/>
              </a:rPr>
              <a:t>Memory_Data_Bus</a:t>
            </a:r>
            <a:endParaRPr lang="en-US" sz="2000" dirty="0">
              <a:solidFill>
                <a:srgbClr val="000000"/>
              </a:solidFill>
              <a:latin typeface="Tahoma" pitchFamily="34" charset="0"/>
              <a:cs typeface="Times New Roman" pitchFamily="18" charset="0"/>
              <a:sym typeface="Symbol" pitchFamily="18" charset="2"/>
            </a:endParaRPr>
          </a:p>
          <a:p>
            <a:pPr indent="-457200" defTabSz="914400" eaLnBrk="0" fontAlgn="base" hangingPunct="0">
              <a:spcBef>
                <a:spcPct val="0"/>
              </a:spcBef>
              <a:spcAft>
                <a:spcPct val="0"/>
              </a:spcAft>
              <a:tabLst>
                <a:tab pos="914400" algn="l"/>
              </a:tabLst>
            </a:pPr>
            <a:r>
              <a:rPr lang="en-US" sz="2000" dirty="0">
                <a:solidFill>
                  <a:srgbClr val="000000"/>
                </a:solidFill>
                <a:latin typeface="Tahoma" pitchFamily="34" charset="0"/>
                <a:cs typeface="Times New Roman" pitchFamily="18" charset="0"/>
                <a:sym typeface="Symbol" pitchFamily="18" charset="2"/>
              </a:rPr>
              <a:t>6</a:t>
            </a:r>
            <a:r>
              <a:rPr lang="en-US" sz="2000" dirty="0" smtClean="0">
                <a:solidFill>
                  <a:srgbClr val="000000"/>
                </a:solidFill>
                <a:latin typeface="Tahoma" pitchFamily="34" charset="0"/>
                <a:cs typeface="Times New Roman" pitchFamily="18" charset="0"/>
                <a:sym typeface="Symbol" pitchFamily="18" charset="2"/>
              </a:rPr>
              <a:t>. </a:t>
            </a:r>
            <a:r>
              <a:rPr lang="en-US" sz="2000" dirty="0" smtClean="0">
                <a:solidFill>
                  <a:srgbClr val="000000"/>
                </a:solidFill>
                <a:latin typeface="Tahoma" pitchFamily="34" charset="0"/>
                <a:sym typeface="Symbol" pitchFamily="18" charset="2"/>
              </a:rPr>
              <a:t>Go </a:t>
            </a:r>
            <a:r>
              <a:rPr lang="en-US" sz="2000" dirty="0">
                <a:solidFill>
                  <a:srgbClr val="000000"/>
                </a:solidFill>
                <a:latin typeface="Tahoma" pitchFamily="34" charset="0"/>
                <a:sym typeface="Symbol" pitchFamily="18" charset="2"/>
              </a:rPr>
              <a:t>to execute phase</a:t>
            </a:r>
            <a:r>
              <a:rPr lang="en-US" sz="2000" dirty="0" smtClean="0">
                <a:solidFill>
                  <a:srgbClr val="000000"/>
                </a:solidFill>
                <a:latin typeface="Tahoma" pitchFamily="34" charset="0"/>
                <a:sym typeface="Symbol" pitchFamily="18" charset="2"/>
              </a:rPr>
              <a:t>.</a:t>
            </a:r>
            <a:endParaRPr lang="en-US" sz="2000" dirty="0">
              <a:solidFill>
                <a:srgbClr val="000000"/>
              </a:solidFill>
              <a:latin typeface="Tahoma" pitchFamily="34" charset="0"/>
              <a:sym typeface="Symbol" pitchFamily="18" charset="2"/>
            </a:endParaRPr>
          </a:p>
        </p:txBody>
      </p:sp>
    </p:spTree>
    <p:extLst>
      <p:ext uri="{BB962C8B-B14F-4D97-AF65-F5344CB8AC3E}">
        <p14:creationId xmlns:p14="http://schemas.microsoft.com/office/powerpoint/2010/main" val="114852110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33"/>
          <p:cNvSpPr>
            <a:spLocks noChangeArrowheads="1"/>
          </p:cNvSpPr>
          <p:nvPr/>
        </p:nvSpPr>
        <p:spPr bwMode="auto">
          <a:xfrm>
            <a:off x="-457200" y="666751"/>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Load ACC</a:t>
            </a:r>
          </a:p>
        </p:txBody>
      </p:sp>
      <p:grpSp>
        <p:nvGrpSpPr>
          <p:cNvPr id="2" name="Group 1"/>
          <p:cNvGrpSpPr/>
          <p:nvPr/>
        </p:nvGrpSpPr>
        <p:grpSpPr>
          <a:xfrm>
            <a:off x="1981200" y="1781175"/>
            <a:ext cx="7924800" cy="4406900"/>
            <a:chOff x="457200" y="1781175"/>
            <a:chExt cx="7924800" cy="4406900"/>
          </a:xfrm>
        </p:grpSpPr>
        <p:sp>
          <p:nvSpPr>
            <p:cNvPr id="10243" name="Line 34"/>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4" name="Rectangle 35"/>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0245" name="Line 36"/>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6" name="Line 37"/>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7" name="Line 38"/>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6" name="Rectangle 40"/>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0267" name="Line 41"/>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8" name="Line 42"/>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49" name="Text Box 43"/>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0250" name="Text Box 44"/>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0251" name="Line 60"/>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2" name="AutoShape 46"/>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0253" name="Rectangle 47"/>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0254" name="Line 48"/>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5" name="Rectangle 49"/>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0256" name="Line 50"/>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7" name="Line 51"/>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8" name="Line 52"/>
            <p:cNvSpPr>
              <a:spLocks noChangeShapeType="1"/>
            </p:cNvSpPr>
            <p:nvPr/>
          </p:nvSpPr>
          <p:spPr bwMode="auto">
            <a:xfrm>
              <a:off x="3132138" y="3898900"/>
              <a:ext cx="663575" cy="15875"/>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59" name="Line 53"/>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0" name="Line 54"/>
            <p:cNvSpPr>
              <a:spLocks noChangeShapeType="1"/>
            </p:cNvSpPr>
            <p:nvPr/>
          </p:nvSpPr>
          <p:spPr bwMode="auto">
            <a:xfrm flipV="1">
              <a:off x="3154363" y="2190750"/>
              <a:ext cx="0" cy="1703388"/>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1" name="Line 55"/>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2" name="Line 56"/>
            <p:cNvSpPr>
              <a:spLocks noChangeShapeType="1"/>
            </p:cNvSpPr>
            <p:nvPr/>
          </p:nvSpPr>
          <p:spPr bwMode="auto">
            <a:xfrm>
              <a:off x="3452813" y="2586038"/>
              <a:ext cx="0" cy="6937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0263" name="Line 57"/>
            <p:cNvSpPr>
              <a:spLocks noChangeShapeType="1"/>
            </p:cNvSpPr>
            <p:nvPr/>
          </p:nvSpPr>
          <p:spPr bwMode="auto">
            <a:xfrm>
              <a:off x="3436938" y="3295650"/>
              <a:ext cx="3016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0264" name="AutoShape 59"/>
            <p:cNvCxnSpPr>
              <a:cxnSpLocks noChangeShapeType="1"/>
              <a:stCxn id="10252" idx="1"/>
              <a:endCxn id="10255" idx="0"/>
            </p:cNvCxnSpPr>
            <p:nvPr/>
          </p:nvCxnSpPr>
          <p:spPr bwMode="auto">
            <a:xfrm>
              <a:off x="4602163" y="3924300"/>
              <a:ext cx="86518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0265" name="AutoShape 58"/>
            <p:cNvCxnSpPr>
              <a:cxnSpLocks noChangeShapeType="1"/>
              <a:stCxn id="10252" idx="1"/>
              <a:endCxn id="10253" idx="2"/>
            </p:cNvCxnSpPr>
            <p:nvPr/>
          </p:nvCxnSpPr>
          <p:spPr bwMode="auto">
            <a:xfrm flipV="1">
              <a:off x="4602163" y="3219450"/>
              <a:ext cx="865187" cy="704850"/>
            </a:xfrm>
            <a:prstGeom prst="bentConnector2">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9" name="Rectangle 2051"/>
          <p:cNvSpPr>
            <a:spLocks noChangeArrowheads="1"/>
          </p:cNvSpPr>
          <p:nvPr/>
        </p:nvSpPr>
        <p:spPr bwMode="auto">
          <a:xfrm>
            <a:off x="6976743" y="276950"/>
            <a:ext cx="536765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smtClean="0">
                <a:solidFill>
                  <a:srgbClr val="000000"/>
                </a:solidFill>
                <a:latin typeface="Tahoma" pitchFamily="34" charset="0"/>
              </a:rPr>
              <a:t>An </a:t>
            </a:r>
            <a:r>
              <a:rPr lang="en-US" dirty="0">
                <a:solidFill>
                  <a:srgbClr val="000000"/>
                </a:solidFill>
                <a:latin typeface="Tahoma" pitchFamily="34" charset="0"/>
              </a:rPr>
              <a:t>instruction that loads data </a:t>
            </a:r>
            <a:r>
              <a:rPr lang="en-US" dirty="0" smtClean="0">
                <a:solidFill>
                  <a:srgbClr val="000000"/>
                </a:solidFill>
                <a:latin typeface="Tahoma" pitchFamily="34" charset="0"/>
              </a:rPr>
              <a:t>from memory </a:t>
            </a:r>
            <a:r>
              <a:rPr lang="en-US" dirty="0">
                <a:solidFill>
                  <a:srgbClr val="000000"/>
                </a:solidFill>
                <a:latin typeface="Tahoma" pitchFamily="34" charset="0"/>
              </a:rPr>
              <a:t>into the accumulator </a:t>
            </a:r>
            <a:r>
              <a:rPr lang="en-US" dirty="0" smtClean="0">
                <a:solidFill>
                  <a:srgbClr val="000000"/>
                </a:solidFill>
                <a:latin typeface="Tahoma" pitchFamily="34" charset="0"/>
              </a:rPr>
              <a:t>takes </a:t>
            </a:r>
            <a:r>
              <a:rPr lang="en-US" dirty="0">
                <a:solidFill>
                  <a:srgbClr val="000000"/>
                </a:solidFill>
                <a:latin typeface="Tahoma" pitchFamily="34" charset="0"/>
              </a:rPr>
              <a:t>the address of the memory operand </a:t>
            </a:r>
            <a:r>
              <a:rPr lang="en-US" dirty="0" smtClean="0">
                <a:solidFill>
                  <a:srgbClr val="000000"/>
                </a:solidFill>
                <a:latin typeface="Tahoma" pitchFamily="34" charset="0"/>
              </a:rPr>
              <a:t>from the </a:t>
            </a:r>
            <a:r>
              <a:rPr lang="en-US" dirty="0">
                <a:solidFill>
                  <a:srgbClr val="000000"/>
                </a:solidFill>
                <a:latin typeface="Tahoma" pitchFamily="34" charset="0"/>
              </a:rPr>
              <a:t>instruction register, places it on the </a:t>
            </a:r>
            <a:r>
              <a:rPr lang="en-US" dirty="0" smtClean="0">
                <a:solidFill>
                  <a:srgbClr val="000000"/>
                </a:solidFill>
                <a:latin typeface="Tahoma" pitchFamily="34" charset="0"/>
              </a:rPr>
              <a:t>address </a:t>
            </a:r>
            <a:r>
              <a:rPr lang="en-US" dirty="0">
                <a:solidFill>
                  <a:srgbClr val="000000"/>
                </a:solidFill>
                <a:latin typeface="Tahoma" pitchFamily="34" charset="0"/>
              </a:rPr>
              <a:t>bus, initiates a memory read </a:t>
            </a:r>
            <a:r>
              <a:rPr lang="en-US" dirty="0" smtClean="0">
                <a:solidFill>
                  <a:srgbClr val="000000"/>
                </a:solidFill>
                <a:latin typeface="Tahoma" pitchFamily="34" charset="0"/>
              </a:rPr>
              <a:t>operation, and </a:t>
            </a:r>
            <a:r>
              <a:rPr lang="en-US" dirty="0">
                <a:solidFill>
                  <a:srgbClr val="000000"/>
                </a:solidFill>
                <a:latin typeface="Tahoma" pitchFamily="34" charset="0"/>
              </a:rPr>
              <a:t>then transfers the memory data through the ALU to the accumulator.</a:t>
            </a:r>
          </a:p>
        </p:txBody>
      </p:sp>
    </p:spTree>
    <p:extLst>
      <p:ext uri="{BB962C8B-B14F-4D97-AF65-F5344CB8AC3E}">
        <p14:creationId xmlns:p14="http://schemas.microsoft.com/office/powerpoint/2010/main" val="13393488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4"/>
          <p:cNvSpPr>
            <a:spLocks noChangeArrowheads="1"/>
          </p:cNvSpPr>
          <p:nvPr/>
        </p:nvSpPr>
        <p:spPr bwMode="auto">
          <a:xfrm>
            <a:off x="-502920" y="568327"/>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ADD</a:t>
            </a:r>
          </a:p>
        </p:txBody>
      </p:sp>
      <p:grpSp>
        <p:nvGrpSpPr>
          <p:cNvPr id="2" name="Group 1"/>
          <p:cNvGrpSpPr/>
          <p:nvPr/>
        </p:nvGrpSpPr>
        <p:grpSpPr>
          <a:xfrm>
            <a:off x="1981200" y="1828801"/>
            <a:ext cx="7924800" cy="4359275"/>
            <a:chOff x="457200" y="1828800"/>
            <a:chExt cx="7924800" cy="4359275"/>
          </a:xfrm>
        </p:grpSpPr>
        <p:sp>
          <p:nvSpPr>
            <p:cNvPr id="11267" name="Line 5"/>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68" name="Rectangle 6"/>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1269" name="Line 7"/>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0" name="Line 8"/>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1" name="Line 9"/>
            <p:cNvSpPr>
              <a:spLocks noChangeShapeType="1"/>
            </p:cNvSpPr>
            <p:nvPr/>
          </p:nvSpPr>
          <p:spPr bwMode="auto">
            <a:xfrm flipV="1">
              <a:off x="7696200" y="2209800"/>
              <a:ext cx="0" cy="533400"/>
            </a:xfrm>
            <a:prstGeom prst="line">
              <a:avLst/>
            </a:prstGeom>
            <a:noFill/>
            <a:ln w="76200">
              <a:solidFill>
                <a:schemeClr val="accent2"/>
              </a:solidFill>
              <a:round/>
              <a:headEnd type="non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91" name="Rectangle 11"/>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1292" name="Line 12"/>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93" name="Line 13"/>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3" name="Text Box 14"/>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1274" name="Text Box 15"/>
            <p:cNvSpPr txBox="1">
              <a:spLocks noChangeArrowheads="1"/>
            </p:cNvSpPr>
            <p:nvPr/>
          </p:nvSpPr>
          <p:spPr bwMode="auto">
            <a:xfrm>
              <a:off x="3048000" y="18288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1275" name="AutoShape 17"/>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1276" name="Rectangle 18"/>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1277" name="Line 19"/>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78" name="Rectangle 20"/>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1279" name="Line 21"/>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0" name="Line 22"/>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1" name="Line 23"/>
            <p:cNvSpPr>
              <a:spLocks noChangeShapeType="1"/>
            </p:cNvSpPr>
            <p:nvPr/>
          </p:nvSpPr>
          <p:spPr bwMode="auto">
            <a:xfrm>
              <a:off x="3132138" y="3898900"/>
              <a:ext cx="663575" cy="15875"/>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2" name="Line 24"/>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3" name="Line 25"/>
            <p:cNvSpPr>
              <a:spLocks noChangeShapeType="1"/>
            </p:cNvSpPr>
            <p:nvPr/>
          </p:nvSpPr>
          <p:spPr bwMode="auto">
            <a:xfrm flipV="1">
              <a:off x="3154363" y="2190750"/>
              <a:ext cx="0" cy="173990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4" name="Line 26"/>
            <p:cNvSpPr>
              <a:spLocks noChangeShapeType="1"/>
            </p:cNvSpPr>
            <p:nvPr/>
          </p:nvSpPr>
          <p:spPr bwMode="auto">
            <a:xfrm flipH="1">
              <a:off x="3468688" y="2601913"/>
              <a:ext cx="2043112"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5" name="Line 27"/>
            <p:cNvSpPr>
              <a:spLocks noChangeShapeType="1"/>
            </p:cNvSpPr>
            <p:nvPr/>
          </p:nvSpPr>
          <p:spPr bwMode="auto">
            <a:xfrm>
              <a:off x="3443288" y="2565400"/>
              <a:ext cx="4762" cy="758825"/>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6" name="Line 28"/>
            <p:cNvSpPr>
              <a:spLocks noChangeShapeType="1"/>
            </p:cNvSpPr>
            <p:nvPr/>
          </p:nvSpPr>
          <p:spPr bwMode="auto">
            <a:xfrm>
              <a:off x="3436938" y="3295650"/>
              <a:ext cx="301625"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1287" name="AutoShape 30"/>
            <p:cNvCxnSpPr>
              <a:cxnSpLocks noChangeShapeType="1"/>
              <a:stCxn id="11275" idx="1"/>
              <a:endCxn id="11278" idx="0"/>
            </p:cNvCxnSpPr>
            <p:nvPr/>
          </p:nvCxnSpPr>
          <p:spPr bwMode="auto">
            <a:xfrm>
              <a:off x="4602163" y="3924300"/>
              <a:ext cx="86518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288" name="Line 31"/>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1289" name="Line 32"/>
            <p:cNvSpPr>
              <a:spLocks noChangeShapeType="1"/>
            </p:cNvSpPr>
            <p:nvPr/>
          </p:nvSpPr>
          <p:spPr bwMode="auto">
            <a:xfrm>
              <a:off x="5468938" y="2601913"/>
              <a:ext cx="0" cy="204787"/>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1290" name="AutoShape 29"/>
            <p:cNvCxnSpPr>
              <a:cxnSpLocks noChangeShapeType="1"/>
              <a:stCxn id="11275" idx="1"/>
              <a:endCxn id="11276" idx="2"/>
            </p:cNvCxnSpPr>
            <p:nvPr/>
          </p:nvCxnSpPr>
          <p:spPr bwMode="auto">
            <a:xfrm flipV="1">
              <a:off x="4602163" y="3219450"/>
              <a:ext cx="865187" cy="704850"/>
            </a:xfrm>
            <a:prstGeom prst="bentConnector2">
              <a:avLst/>
            </a:prstGeom>
            <a:noFill/>
            <a:ln w="76200">
              <a:solidFill>
                <a:schemeClr val="accent2"/>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Rectangle 2051"/>
          <p:cNvSpPr>
            <a:spLocks noChangeArrowheads="1"/>
          </p:cNvSpPr>
          <p:nvPr/>
        </p:nvSpPr>
        <p:spPr bwMode="auto">
          <a:xfrm>
            <a:off x="6976743" y="276950"/>
            <a:ext cx="5367657"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a:solidFill>
                  <a:srgbClr val="000000"/>
                </a:solidFill>
                <a:latin typeface="Tahoma" pitchFamily="34" charset="0"/>
              </a:rPr>
              <a:t>Once an operand has been loaded into the accumulator, </a:t>
            </a:r>
            <a:r>
              <a:rPr lang="en-US" dirty="0" smtClean="0">
                <a:solidFill>
                  <a:srgbClr val="000000"/>
                </a:solidFill>
                <a:latin typeface="Tahoma" pitchFamily="34" charset="0"/>
              </a:rPr>
              <a:t>a subsequent instruction can </a:t>
            </a:r>
            <a:r>
              <a:rPr lang="en-US" dirty="0">
                <a:solidFill>
                  <a:srgbClr val="000000"/>
                </a:solidFill>
                <a:latin typeface="Tahoma" pitchFamily="34" charset="0"/>
              </a:rPr>
              <a:t>perform an addition between it and a second operand, taking one operand from </a:t>
            </a:r>
            <a:r>
              <a:rPr lang="en-US" dirty="0" smtClean="0">
                <a:solidFill>
                  <a:srgbClr val="000000"/>
                </a:solidFill>
                <a:latin typeface="Tahoma" pitchFamily="34" charset="0"/>
              </a:rPr>
              <a:t>memory, a </a:t>
            </a:r>
            <a:r>
              <a:rPr lang="en-US" dirty="0">
                <a:solidFill>
                  <a:srgbClr val="000000"/>
                </a:solidFill>
                <a:latin typeface="Tahoma" pitchFamily="34" charset="0"/>
              </a:rPr>
              <a:t>second from the </a:t>
            </a:r>
            <a:r>
              <a:rPr lang="en-US" dirty="0" smtClean="0">
                <a:solidFill>
                  <a:srgbClr val="000000"/>
                </a:solidFill>
                <a:latin typeface="Tahoma" pitchFamily="34" charset="0"/>
              </a:rPr>
              <a:t>accumulator</a:t>
            </a:r>
            <a:endParaRPr lang="en-US" dirty="0">
              <a:solidFill>
                <a:srgbClr val="000000"/>
              </a:solidFill>
              <a:latin typeface="Tahoma" pitchFamily="34" charset="0"/>
            </a:endParaRPr>
          </a:p>
        </p:txBody>
      </p:sp>
    </p:spTree>
    <p:extLst>
      <p:ext uri="{BB962C8B-B14F-4D97-AF65-F5344CB8AC3E}">
        <p14:creationId xmlns:p14="http://schemas.microsoft.com/office/powerpoint/2010/main" val="7850634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4"/>
          <p:cNvSpPr>
            <a:spLocks noChangeArrowheads="1"/>
          </p:cNvSpPr>
          <p:nvPr/>
        </p:nvSpPr>
        <p:spPr bwMode="auto">
          <a:xfrm>
            <a:off x="-30988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defTabSz="914400" eaLnBrk="0" fontAlgn="base" hangingPunct="0">
              <a:spcBef>
                <a:spcPct val="0"/>
              </a:spcBef>
              <a:spcAft>
                <a:spcPct val="0"/>
              </a:spcAft>
            </a:pPr>
            <a:r>
              <a:rPr lang="en-US" sz="4400" dirty="0">
                <a:solidFill>
                  <a:srgbClr val="FF0000"/>
                </a:solidFill>
                <a:latin typeface="Arial" charset="0"/>
              </a:rPr>
              <a:t>Execution Phase: Store ACC</a:t>
            </a:r>
          </a:p>
        </p:txBody>
      </p:sp>
      <p:grpSp>
        <p:nvGrpSpPr>
          <p:cNvPr id="2" name="Group 1"/>
          <p:cNvGrpSpPr/>
          <p:nvPr/>
        </p:nvGrpSpPr>
        <p:grpSpPr>
          <a:xfrm>
            <a:off x="1981200" y="1781175"/>
            <a:ext cx="7924800" cy="4406900"/>
            <a:chOff x="457200" y="1781175"/>
            <a:chExt cx="7924800" cy="4406900"/>
          </a:xfrm>
        </p:grpSpPr>
        <p:sp>
          <p:nvSpPr>
            <p:cNvPr id="12291" name="Line 5"/>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2" name="Rectangle 6"/>
            <p:cNvSpPr>
              <a:spLocks noChangeArrowheads="1"/>
            </p:cNvSpPr>
            <p:nvPr/>
          </p:nvSpPr>
          <p:spPr bwMode="auto">
            <a:xfrm>
              <a:off x="6934200" y="2743200"/>
              <a:ext cx="1447800" cy="22098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2293" name="Line 7"/>
            <p:cNvSpPr>
              <a:spLocks noChangeShapeType="1"/>
            </p:cNvSpPr>
            <p:nvPr/>
          </p:nvSpPr>
          <p:spPr bwMode="auto">
            <a:xfrm>
              <a:off x="457200" y="2209800"/>
              <a:ext cx="7924800"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4" name="Line 8"/>
            <p:cNvSpPr>
              <a:spLocks noChangeShapeType="1"/>
            </p:cNvSpPr>
            <p:nvPr/>
          </p:nvSpPr>
          <p:spPr bwMode="auto">
            <a:xfrm flipV="1">
              <a:off x="7696200" y="4953000"/>
              <a:ext cx="0" cy="7620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5" name="Line 9"/>
            <p:cNvSpPr>
              <a:spLocks noChangeShapeType="1"/>
            </p:cNvSpPr>
            <p:nvPr/>
          </p:nvSpPr>
          <p:spPr bwMode="auto">
            <a:xfrm flipV="1">
              <a:off x="7696200" y="2209800"/>
              <a:ext cx="0" cy="533400"/>
            </a:xfrm>
            <a:prstGeom prst="line">
              <a:avLst/>
            </a:prstGeom>
            <a:noFill/>
            <a:ln w="76200">
              <a:solidFill>
                <a:schemeClr val="accent2"/>
              </a:solidFill>
              <a:round/>
              <a:headEnd type="triangl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4" name="Rectangle 11"/>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2315" name="Line 12"/>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6" name="Line 13"/>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297" name="Text Box 14"/>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2298" name="Text Box 15"/>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2299" name="AutoShape 17"/>
            <p:cNvSpPr>
              <a:spLocks noChangeArrowheads="1"/>
            </p:cNvSpPr>
            <p:nvPr/>
          </p:nvSpPr>
          <p:spPr bwMode="auto">
            <a:xfrm rot="-5400000">
              <a:off x="3287713" y="3505200"/>
              <a:ext cx="1752600" cy="838200"/>
            </a:xfrm>
            <a:custGeom>
              <a:avLst/>
              <a:gdLst>
                <a:gd name="T0" fmla="*/ 2147483647 w 21600"/>
                <a:gd name="T1" fmla="*/ 631110583 h 21600"/>
                <a:gd name="T2" fmla="*/ 2147483647 w 21600"/>
                <a:gd name="T3" fmla="*/ 1262221204 h 21600"/>
                <a:gd name="T4" fmla="*/ 1442284482 w 21600"/>
                <a:gd name="T5" fmla="*/ 631110583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2300" name="Rectangle 18"/>
            <p:cNvSpPr>
              <a:spLocks noChangeArrowheads="1"/>
            </p:cNvSpPr>
            <p:nvPr/>
          </p:nvSpPr>
          <p:spPr bwMode="auto">
            <a:xfrm>
              <a:off x="4743450" y="28194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2301" name="Line 19"/>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2" name="Rectangle 20"/>
            <p:cNvSpPr>
              <a:spLocks noChangeArrowheads="1"/>
            </p:cNvSpPr>
            <p:nvPr/>
          </p:nvSpPr>
          <p:spPr bwMode="auto">
            <a:xfrm>
              <a:off x="4743450" y="46482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2303" name="Line 22"/>
            <p:cNvSpPr>
              <a:spLocks noChangeShapeType="1"/>
            </p:cNvSpPr>
            <p:nvPr/>
          </p:nvSpPr>
          <p:spPr bwMode="auto">
            <a:xfrm>
              <a:off x="3154363" y="4476750"/>
              <a:ext cx="615950"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4" name="Line 23"/>
            <p:cNvSpPr>
              <a:spLocks noChangeShapeType="1"/>
            </p:cNvSpPr>
            <p:nvPr/>
          </p:nvSpPr>
          <p:spPr bwMode="auto">
            <a:xfrm>
              <a:off x="3132138" y="3898900"/>
              <a:ext cx="663575" cy="15875"/>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5" name="Line 24"/>
            <p:cNvSpPr>
              <a:spLocks noChangeShapeType="1"/>
            </p:cNvSpPr>
            <p:nvPr/>
          </p:nvSpPr>
          <p:spPr bwMode="auto">
            <a:xfrm>
              <a:off x="3170238" y="4460875"/>
              <a:ext cx="0" cy="1262063"/>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6" name="Line 25"/>
            <p:cNvSpPr>
              <a:spLocks noChangeShapeType="1"/>
            </p:cNvSpPr>
            <p:nvPr/>
          </p:nvSpPr>
          <p:spPr bwMode="auto">
            <a:xfrm flipV="1">
              <a:off x="3154363" y="2190750"/>
              <a:ext cx="0" cy="17033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7" name="Line 26"/>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8" name="Line 27"/>
            <p:cNvSpPr>
              <a:spLocks noChangeShapeType="1"/>
            </p:cNvSpPr>
            <p:nvPr/>
          </p:nvSpPr>
          <p:spPr bwMode="auto">
            <a:xfrm>
              <a:off x="3452813" y="2586038"/>
              <a:ext cx="0" cy="693737"/>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09" name="Line 28"/>
            <p:cNvSpPr>
              <a:spLocks noChangeShapeType="1"/>
            </p:cNvSpPr>
            <p:nvPr/>
          </p:nvSpPr>
          <p:spPr bwMode="auto">
            <a:xfrm>
              <a:off x="3436938" y="3295650"/>
              <a:ext cx="3016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2310" name="AutoShape 29"/>
            <p:cNvCxnSpPr>
              <a:cxnSpLocks noChangeShapeType="1"/>
              <a:stCxn id="12299" idx="1"/>
              <a:endCxn id="12300" idx="2"/>
            </p:cNvCxnSpPr>
            <p:nvPr/>
          </p:nvCxnSpPr>
          <p:spPr bwMode="auto">
            <a:xfrm flipV="1">
              <a:off x="4583113" y="3219450"/>
              <a:ext cx="884237" cy="70485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311" name="AutoShape 30"/>
            <p:cNvCxnSpPr>
              <a:cxnSpLocks noChangeShapeType="1"/>
              <a:stCxn id="12299" idx="1"/>
              <a:endCxn id="12302" idx="0"/>
            </p:cNvCxnSpPr>
            <p:nvPr/>
          </p:nvCxnSpPr>
          <p:spPr bwMode="auto">
            <a:xfrm>
              <a:off x="4583113" y="3924300"/>
              <a:ext cx="884237"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2312" name="Line 31"/>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2313" name="Line 21"/>
            <p:cNvSpPr>
              <a:spLocks noChangeShapeType="1"/>
            </p:cNvSpPr>
            <p:nvPr/>
          </p:nvSpPr>
          <p:spPr bwMode="auto">
            <a:xfrm flipV="1">
              <a:off x="5461000" y="2209800"/>
              <a:ext cx="0" cy="60960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29" name="Rectangle 2051"/>
          <p:cNvSpPr>
            <a:spLocks noChangeArrowheads="1"/>
          </p:cNvSpPr>
          <p:nvPr/>
        </p:nvSpPr>
        <p:spPr bwMode="auto">
          <a:xfrm>
            <a:off x="7271703" y="914401"/>
            <a:ext cx="557053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indent="-457200" defTabSz="914400" eaLnBrk="0" fontAlgn="base" hangingPunct="0">
              <a:spcBef>
                <a:spcPct val="0"/>
              </a:spcBef>
              <a:spcAft>
                <a:spcPct val="0"/>
              </a:spcAft>
              <a:tabLst>
                <a:tab pos="914400" algn="l"/>
              </a:tabLst>
            </a:pPr>
            <a:r>
              <a:rPr lang="en-US" dirty="0" smtClean="0">
                <a:solidFill>
                  <a:srgbClr val="000000"/>
                </a:solidFill>
                <a:latin typeface="Tahoma" pitchFamily="34" charset="0"/>
              </a:rPr>
              <a:t>Replaces content of ACC with </a:t>
            </a:r>
            <a:r>
              <a:rPr lang="en-US" dirty="0">
                <a:solidFill>
                  <a:srgbClr val="000000"/>
                </a:solidFill>
                <a:latin typeface="Tahoma" pitchFamily="34" charset="0"/>
              </a:rPr>
              <a:t>the </a:t>
            </a:r>
            <a:r>
              <a:rPr lang="en-US" dirty="0" smtClean="0">
                <a:solidFill>
                  <a:srgbClr val="000000"/>
                </a:solidFill>
                <a:latin typeface="Tahoma" pitchFamily="34" charset="0"/>
              </a:rPr>
              <a:t>result of ADD.</a:t>
            </a:r>
            <a:endParaRPr lang="en-US" dirty="0">
              <a:solidFill>
                <a:srgbClr val="000000"/>
              </a:solidFill>
              <a:latin typeface="Tahoma" pitchFamily="34" charset="0"/>
            </a:endParaRPr>
          </a:p>
        </p:txBody>
      </p:sp>
    </p:spTree>
    <p:extLst>
      <p:ext uri="{BB962C8B-B14F-4D97-AF65-F5344CB8AC3E}">
        <p14:creationId xmlns:p14="http://schemas.microsoft.com/office/powerpoint/2010/main" val="3205519716"/>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xfrm>
            <a:off x="-1818640" y="533400"/>
            <a:ext cx="10363200" cy="1143000"/>
          </a:xfrm>
        </p:spPr>
        <p:txBody>
          <a:bodyPr/>
          <a:lstStyle/>
          <a:p>
            <a:r>
              <a:rPr lang="en-US" dirty="0" smtClean="0">
                <a:solidFill>
                  <a:srgbClr val="FF0000"/>
                </a:solidFill>
              </a:rPr>
              <a:t>Execution Phase: Branch</a:t>
            </a:r>
          </a:p>
        </p:txBody>
      </p:sp>
      <p:grpSp>
        <p:nvGrpSpPr>
          <p:cNvPr id="2" name="Group 1"/>
          <p:cNvGrpSpPr/>
          <p:nvPr/>
        </p:nvGrpSpPr>
        <p:grpSpPr>
          <a:xfrm>
            <a:off x="1981200" y="1781175"/>
            <a:ext cx="7924800" cy="4406900"/>
            <a:chOff x="457200" y="1781175"/>
            <a:chExt cx="7924800" cy="4406900"/>
          </a:xfrm>
        </p:grpSpPr>
        <p:sp>
          <p:nvSpPr>
            <p:cNvPr id="13315" name="Line 3"/>
            <p:cNvSpPr>
              <a:spLocks noChangeShapeType="1"/>
            </p:cNvSpPr>
            <p:nvPr/>
          </p:nvSpPr>
          <p:spPr bwMode="auto">
            <a:xfrm>
              <a:off x="457200" y="5715000"/>
              <a:ext cx="7924800"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6" name="Rectangle 4"/>
            <p:cNvSpPr>
              <a:spLocks noChangeArrowheads="1"/>
            </p:cNvSpPr>
            <p:nvPr/>
          </p:nvSpPr>
          <p:spPr bwMode="auto">
            <a:xfrm>
              <a:off x="6934200" y="2743200"/>
              <a:ext cx="1447800" cy="22098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Memory</a:t>
              </a:r>
            </a:p>
          </p:txBody>
        </p:sp>
        <p:sp>
          <p:nvSpPr>
            <p:cNvPr id="13317" name="Line 5"/>
            <p:cNvSpPr>
              <a:spLocks noChangeShapeType="1"/>
            </p:cNvSpPr>
            <p:nvPr/>
          </p:nvSpPr>
          <p:spPr bwMode="auto">
            <a:xfrm>
              <a:off x="457200" y="2209800"/>
              <a:ext cx="792480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8" name="Line 6"/>
            <p:cNvSpPr>
              <a:spLocks noChangeShapeType="1"/>
            </p:cNvSpPr>
            <p:nvPr/>
          </p:nvSpPr>
          <p:spPr bwMode="auto">
            <a:xfrm flipV="1">
              <a:off x="7696200" y="4953000"/>
              <a:ext cx="0" cy="7620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19" name="Line 7"/>
            <p:cNvSpPr>
              <a:spLocks noChangeShapeType="1"/>
            </p:cNvSpPr>
            <p:nvPr/>
          </p:nvSpPr>
          <p:spPr bwMode="auto">
            <a:xfrm flipV="1">
              <a:off x="7696200" y="2209800"/>
              <a:ext cx="0" cy="533400"/>
            </a:xfrm>
            <a:prstGeom prst="line">
              <a:avLst/>
            </a:prstGeom>
            <a:noFill/>
            <a:ln w="38100">
              <a:solidFill>
                <a:schemeClr val="hlink"/>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9" name="Rectangle 9"/>
            <p:cNvSpPr>
              <a:spLocks noChangeArrowheads="1"/>
            </p:cNvSpPr>
            <p:nvPr/>
          </p:nvSpPr>
          <p:spPr bwMode="auto">
            <a:xfrm>
              <a:off x="525463" y="3505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IR</a:t>
              </a:r>
            </a:p>
          </p:txBody>
        </p:sp>
        <p:sp>
          <p:nvSpPr>
            <p:cNvPr id="13340" name="Line 10"/>
            <p:cNvSpPr>
              <a:spLocks noChangeShapeType="1"/>
            </p:cNvSpPr>
            <p:nvPr/>
          </p:nvSpPr>
          <p:spPr bwMode="auto">
            <a:xfrm>
              <a:off x="1211263" y="2209800"/>
              <a:ext cx="0" cy="1295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41" name="Line 11"/>
            <p:cNvSpPr>
              <a:spLocks noChangeShapeType="1"/>
            </p:cNvSpPr>
            <p:nvPr/>
          </p:nvSpPr>
          <p:spPr bwMode="auto">
            <a:xfrm>
              <a:off x="1211263" y="3886200"/>
              <a:ext cx="0" cy="182880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21" name="Text Box 12"/>
            <p:cNvSpPr txBox="1">
              <a:spLocks noChangeArrowheads="1"/>
            </p:cNvSpPr>
            <p:nvPr/>
          </p:nvSpPr>
          <p:spPr bwMode="auto">
            <a:xfrm>
              <a:off x="2971800" y="5791200"/>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Address Bus</a:t>
              </a:r>
            </a:p>
          </p:txBody>
        </p:sp>
        <p:sp>
          <p:nvSpPr>
            <p:cNvPr id="13322" name="Text Box 13"/>
            <p:cNvSpPr txBox="1">
              <a:spLocks noChangeArrowheads="1"/>
            </p:cNvSpPr>
            <p:nvPr/>
          </p:nvSpPr>
          <p:spPr bwMode="auto">
            <a:xfrm>
              <a:off x="3048000" y="1781175"/>
              <a:ext cx="2819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lgn="ctr" defTabSz="914400" eaLnBrk="0" fontAlgn="base" hangingPunct="0">
                <a:spcBef>
                  <a:spcPct val="50000"/>
                </a:spcBef>
                <a:spcAft>
                  <a:spcPct val="0"/>
                </a:spcAft>
              </a:pPr>
              <a:r>
                <a:rPr lang="en-US">
                  <a:solidFill>
                    <a:srgbClr val="000000"/>
                  </a:solidFill>
                </a:rPr>
                <a:t>Data Bus</a:t>
              </a:r>
            </a:p>
          </p:txBody>
        </p:sp>
        <p:sp>
          <p:nvSpPr>
            <p:cNvPr id="13325" name="AutoShape 15"/>
            <p:cNvSpPr>
              <a:spLocks noChangeArrowheads="1"/>
            </p:cNvSpPr>
            <p:nvPr/>
          </p:nvSpPr>
          <p:spPr bwMode="auto">
            <a:xfrm rot="16200000">
              <a:off x="3286125" y="3505200"/>
              <a:ext cx="1752600" cy="838200"/>
            </a:xfrm>
            <a:custGeom>
              <a:avLst/>
              <a:gdLst>
                <a:gd name="T0" fmla="*/ 3 w 21600"/>
                <a:gd name="T1" fmla="*/ 0 h 21600"/>
                <a:gd name="T2" fmla="*/ 1 w 21600"/>
                <a:gd name="T3" fmla="*/ 0 h 21600"/>
                <a:gd name="T4" fmla="*/ 0 w 21600"/>
                <a:gd name="T5" fmla="*/ 0 h 21600"/>
                <a:gd name="T6" fmla="*/ 1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ALU</a:t>
              </a:r>
            </a:p>
          </p:txBody>
        </p:sp>
        <p:sp>
          <p:nvSpPr>
            <p:cNvPr id="13326" name="Rectangle 16"/>
            <p:cNvSpPr>
              <a:spLocks noChangeArrowheads="1"/>
            </p:cNvSpPr>
            <p:nvPr/>
          </p:nvSpPr>
          <p:spPr bwMode="auto">
            <a:xfrm>
              <a:off x="4743450" y="2819400"/>
              <a:ext cx="1447800" cy="381000"/>
            </a:xfrm>
            <a:prstGeom prst="rect">
              <a:avLst/>
            </a:prstGeom>
            <a:solidFill>
              <a:schemeClr val="folHlink"/>
            </a:solidFill>
            <a:ln w="9525">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ACC</a:t>
              </a:r>
            </a:p>
          </p:txBody>
        </p:sp>
        <p:sp>
          <p:nvSpPr>
            <p:cNvPr id="13327" name="Line 17"/>
            <p:cNvSpPr>
              <a:spLocks noChangeShapeType="1"/>
            </p:cNvSpPr>
            <p:nvPr/>
          </p:nvSpPr>
          <p:spPr bwMode="auto">
            <a:xfrm>
              <a:off x="5461000" y="4800600"/>
              <a:ext cx="0" cy="9144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28" name="Rectangle 18"/>
            <p:cNvSpPr>
              <a:spLocks noChangeArrowheads="1"/>
            </p:cNvSpPr>
            <p:nvPr/>
          </p:nvSpPr>
          <p:spPr bwMode="auto">
            <a:xfrm>
              <a:off x="4743450" y="4648200"/>
              <a:ext cx="1447800" cy="381000"/>
            </a:xfrm>
            <a:prstGeom prst="rect">
              <a:avLst/>
            </a:prstGeom>
            <a:solidFill>
              <a:schemeClr val="tx1"/>
            </a:solidFill>
            <a:ln w="38100">
              <a:solidFill>
                <a:schemeClr val="bg2">
                  <a:lumMod val="50000"/>
                </a:scheme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defTabSz="914400" eaLnBrk="0" fontAlgn="base" hangingPunct="0">
                <a:spcBef>
                  <a:spcPct val="0"/>
                </a:spcBef>
                <a:spcAft>
                  <a:spcPct val="0"/>
                </a:spcAft>
              </a:pPr>
              <a:r>
                <a:rPr lang="en-US" sz="2000" b="1">
                  <a:solidFill>
                    <a:srgbClr val="000000"/>
                  </a:solidFill>
                  <a:latin typeface="Tahoma" pitchFamily="34" charset="0"/>
                </a:rPr>
                <a:t>PC</a:t>
              </a:r>
            </a:p>
          </p:txBody>
        </p:sp>
        <p:sp>
          <p:nvSpPr>
            <p:cNvPr id="13329" name="Line 19"/>
            <p:cNvSpPr>
              <a:spLocks noChangeShapeType="1"/>
            </p:cNvSpPr>
            <p:nvPr/>
          </p:nvSpPr>
          <p:spPr bwMode="auto">
            <a:xfrm flipV="1">
              <a:off x="5461000" y="2209800"/>
              <a:ext cx="0" cy="60960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0" name="Line 20"/>
            <p:cNvSpPr>
              <a:spLocks noChangeShapeType="1"/>
            </p:cNvSpPr>
            <p:nvPr/>
          </p:nvSpPr>
          <p:spPr bwMode="auto">
            <a:xfrm>
              <a:off x="3154363" y="4476750"/>
              <a:ext cx="614362" cy="0"/>
            </a:xfrm>
            <a:prstGeom prst="line">
              <a:avLst/>
            </a:prstGeom>
            <a:noFill/>
            <a:ln w="762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1" name="Line 21"/>
            <p:cNvSpPr>
              <a:spLocks noChangeShapeType="1"/>
            </p:cNvSpPr>
            <p:nvPr/>
          </p:nvSpPr>
          <p:spPr bwMode="auto">
            <a:xfrm>
              <a:off x="3132138" y="3898900"/>
              <a:ext cx="661987" cy="15875"/>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2" name="Line 22"/>
            <p:cNvSpPr>
              <a:spLocks noChangeShapeType="1"/>
            </p:cNvSpPr>
            <p:nvPr/>
          </p:nvSpPr>
          <p:spPr bwMode="auto">
            <a:xfrm>
              <a:off x="3170238" y="4460875"/>
              <a:ext cx="0" cy="1262063"/>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3" name="Line 23"/>
            <p:cNvSpPr>
              <a:spLocks noChangeShapeType="1"/>
            </p:cNvSpPr>
            <p:nvPr/>
          </p:nvSpPr>
          <p:spPr bwMode="auto">
            <a:xfrm flipV="1">
              <a:off x="3154363" y="2190750"/>
              <a:ext cx="0" cy="170338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4" name="Line 24"/>
            <p:cNvSpPr>
              <a:spLocks noChangeShapeType="1"/>
            </p:cNvSpPr>
            <p:nvPr/>
          </p:nvSpPr>
          <p:spPr bwMode="auto">
            <a:xfrm flipH="1">
              <a:off x="3468688" y="2601913"/>
              <a:ext cx="1987550" cy="0"/>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5" name="Line 25"/>
            <p:cNvSpPr>
              <a:spLocks noChangeShapeType="1"/>
            </p:cNvSpPr>
            <p:nvPr/>
          </p:nvSpPr>
          <p:spPr bwMode="auto">
            <a:xfrm>
              <a:off x="3452813" y="2586038"/>
              <a:ext cx="0" cy="693738"/>
            </a:xfrm>
            <a:prstGeom prst="line">
              <a:avLst/>
            </a:prstGeom>
            <a:noFill/>
            <a:ln w="38100">
              <a:solidFill>
                <a:schemeClr val="hlink"/>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sp>
          <p:nvSpPr>
            <p:cNvPr id="13336" name="Line 26"/>
            <p:cNvSpPr>
              <a:spLocks noChangeShapeType="1"/>
            </p:cNvSpPr>
            <p:nvPr/>
          </p:nvSpPr>
          <p:spPr bwMode="auto">
            <a:xfrm>
              <a:off x="3436938" y="3295650"/>
              <a:ext cx="300037"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cxnSp>
          <p:nvCxnSpPr>
            <p:cNvPr id="13337" name="AutoShape 27"/>
            <p:cNvCxnSpPr>
              <a:cxnSpLocks noChangeShapeType="1"/>
              <a:stCxn id="13325" idx="1"/>
              <a:endCxn id="13326" idx="2"/>
            </p:cNvCxnSpPr>
            <p:nvPr/>
          </p:nvCxnSpPr>
          <p:spPr bwMode="auto">
            <a:xfrm flipV="1">
              <a:off x="4581525" y="3200400"/>
              <a:ext cx="885825" cy="723900"/>
            </a:xfrm>
            <a:prstGeom prst="bentConnector2">
              <a:avLst/>
            </a:prstGeom>
            <a:noFill/>
            <a:ln w="38100">
              <a:solidFill>
                <a:schemeClr va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3338" name="AutoShape 28"/>
            <p:cNvCxnSpPr>
              <a:cxnSpLocks noChangeShapeType="1"/>
              <a:stCxn id="13325" idx="1"/>
              <a:endCxn id="13328" idx="0"/>
            </p:cNvCxnSpPr>
            <p:nvPr/>
          </p:nvCxnSpPr>
          <p:spPr bwMode="auto">
            <a:xfrm>
              <a:off x="4581525" y="3924300"/>
              <a:ext cx="885825" cy="723900"/>
            </a:xfrm>
            <a:prstGeom prst="bentConnector2">
              <a:avLst/>
            </a:prstGeom>
            <a:noFill/>
            <a:ln w="7620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3324" name="Line 29"/>
            <p:cNvSpPr>
              <a:spLocks noChangeShapeType="1"/>
            </p:cNvSpPr>
            <p:nvPr/>
          </p:nvSpPr>
          <p:spPr bwMode="auto">
            <a:xfrm>
              <a:off x="1970088" y="3689350"/>
              <a:ext cx="504825" cy="0"/>
            </a:xfrm>
            <a:prstGeom prst="line">
              <a:avLst/>
            </a:prstGeom>
            <a:noFill/>
            <a:ln w="38100">
              <a:solidFill>
                <a:schemeClr val="hlink"/>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defTabSz="914400" eaLnBrk="0" fontAlgn="base" hangingPunct="0">
                <a:spcBef>
                  <a:spcPct val="0"/>
                </a:spcBef>
                <a:spcAft>
                  <a:spcPct val="0"/>
                </a:spcAft>
              </a:pPr>
              <a:endParaRPr lang="en-US" sz="2000" b="1">
                <a:solidFill>
                  <a:srgbClr val="FFFFFF"/>
                </a:solidFill>
                <a:latin typeface="Tahoma" pitchFamily="34" charset="0"/>
              </a:endParaRPr>
            </a:p>
          </p:txBody>
        </p:sp>
      </p:grpSp>
      <p:sp>
        <p:nvSpPr>
          <p:cNvPr id="29" name="Rectangle 2051"/>
          <p:cNvSpPr>
            <a:spLocks noChangeArrowheads="1"/>
          </p:cNvSpPr>
          <p:nvPr/>
        </p:nvSpPr>
        <p:spPr bwMode="auto">
          <a:xfrm>
            <a:off x="6621463" y="276950"/>
            <a:ext cx="5570537"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dirty="0" smtClean="0">
                <a:solidFill>
                  <a:srgbClr val="000000"/>
                </a:solidFill>
                <a:latin typeface="Tahoma" pitchFamily="34" charset="0"/>
              </a:rPr>
              <a:t>A branch instruction loads a </a:t>
            </a:r>
            <a:r>
              <a:rPr lang="en-US" dirty="0">
                <a:solidFill>
                  <a:srgbClr val="000000"/>
                </a:solidFill>
                <a:latin typeface="Tahoma" pitchFamily="34" charset="0"/>
              </a:rPr>
              <a:t>new </a:t>
            </a:r>
            <a:r>
              <a:rPr lang="en-US" dirty="0" smtClean="0">
                <a:solidFill>
                  <a:srgbClr val="000000"/>
                </a:solidFill>
                <a:latin typeface="Tahoma" pitchFamily="34" charset="0"/>
              </a:rPr>
              <a:t>address into </a:t>
            </a:r>
            <a:r>
              <a:rPr lang="en-US" dirty="0">
                <a:solidFill>
                  <a:srgbClr val="000000"/>
                </a:solidFill>
                <a:latin typeface="Tahoma" pitchFamily="34" charset="0"/>
              </a:rPr>
              <a:t>the PC during the execute phase. This address may have been stored as a </a:t>
            </a:r>
            <a:r>
              <a:rPr lang="en-US" dirty="0" smtClean="0">
                <a:solidFill>
                  <a:srgbClr val="000000"/>
                </a:solidFill>
                <a:latin typeface="Tahoma" pitchFamily="34" charset="0"/>
              </a:rPr>
              <a:t>constant, </a:t>
            </a:r>
            <a:r>
              <a:rPr lang="en-US" dirty="0">
                <a:solidFill>
                  <a:srgbClr val="000000"/>
                </a:solidFill>
                <a:latin typeface="Tahoma" pitchFamily="34" charset="0"/>
              </a:rPr>
              <a:t>as a value retrieved from a register or read </a:t>
            </a:r>
            <a:r>
              <a:rPr lang="en-US" dirty="0" smtClean="0">
                <a:solidFill>
                  <a:srgbClr val="000000"/>
                </a:solidFill>
                <a:latin typeface="Tahoma" pitchFamily="34" charset="0"/>
              </a:rPr>
              <a:t>from memory</a:t>
            </a:r>
            <a:r>
              <a:rPr lang="en-US" dirty="0">
                <a:solidFill>
                  <a:srgbClr val="000000"/>
                </a:solidFill>
                <a:latin typeface="Tahoma" pitchFamily="34" charset="0"/>
              </a:rPr>
              <a:t>, or as the result of some calculation performed during the execute phase of </a:t>
            </a:r>
            <a:r>
              <a:rPr lang="en-US" dirty="0" smtClean="0">
                <a:solidFill>
                  <a:srgbClr val="000000"/>
                </a:solidFill>
                <a:latin typeface="Tahoma" pitchFamily="34" charset="0"/>
              </a:rPr>
              <a:t>the branch </a:t>
            </a:r>
            <a:r>
              <a:rPr lang="en-US" dirty="0">
                <a:solidFill>
                  <a:srgbClr val="000000"/>
                </a:solidFill>
                <a:latin typeface="Tahoma" pitchFamily="34" charset="0"/>
              </a:rPr>
              <a:t>instruction</a:t>
            </a:r>
          </a:p>
        </p:txBody>
      </p:sp>
    </p:spTree>
    <p:extLst>
      <p:ext uri="{BB962C8B-B14F-4D97-AF65-F5344CB8AC3E}">
        <p14:creationId xmlns:p14="http://schemas.microsoft.com/office/powerpoint/2010/main" val="135990136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sz="3600">
                <a:latin typeface="Tahoma" pitchFamily="34" charset="0"/>
              </a:rPr>
              <a:t>result </a:t>
            </a:r>
            <a:r>
              <a:rPr lang="en-US" sz="3600">
                <a:latin typeface="Tahoma" pitchFamily="34" charset="0"/>
                <a:sym typeface="Symbol" pitchFamily="18" charset="2"/>
              </a:rPr>
              <a:t></a:t>
            </a:r>
            <a:r>
              <a:rPr lang="en-US" sz="3600">
                <a:latin typeface="Tahoma" pitchFamily="34" charset="0"/>
              </a:rPr>
              <a:t> op1 + op2</a:t>
            </a:r>
          </a:p>
        </p:txBody>
      </p:sp>
      <p:sp>
        <p:nvSpPr>
          <p:cNvPr id="14339" name="Rectangle 3"/>
          <p:cNvSpPr>
            <a:spLocks noChangeArrowheads="1"/>
          </p:cNvSpPr>
          <p:nvPr/>
        </p:nvSpPr>
        <p:spPr bwMode="auto">
          <a:xfrm>
            <a:off x="3092977" y="3123766"/>
            <a:ext cx="5867400"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tabLst>
                <a:tab pos="2743200" algn="l"/>
              </a:tabLst>
            </a:pPr>
            <a:r>
              <a:rPr lang="en-US" sz="2000" dirty="0">
                <a:solidFill>
                  <a:srgbClr val="000000"/>
                </a:solidFill>
              </a:rPr>
              <a:t>ACC </a:t>
            </a:r>
            <a:r>
              <a:rPr lang="en-US" sz="2000" dirty="0">
                <a:solidFill>
                  <a:srgbClr val="000000"/>
                </a:solidFill>
                <a:sym typeface="Symbol" pitchFamily="18" charset="2"/>
              </a:rPr>
              <a:t></a:t>
            </a:r>
            <a:r>
              <a:rPr lang="en-US" sz="2000" dirty="0">
                <a:solidFill>
                  <a:srgbClr val="000000"/>
                </a:solidFill>
              </a:rPr>
              <a:t> MEM[adrs_of_op1]</a:t>
            </a:r>
            <a:endParaRPr lang="en-US" sz="2000" dirty="0">
              <a:solidFill>
                <a:srgbClr val="000000"/>
              </a:solidFill>
              <a:cs typeface="Times New Roman" pitchFamily="18" charset="0"/>
              <a:sym typeface="Symbol" pitchFamily="18" charset="2"/>
            </a:endParaRPr>
          </a:p>
          <a:p>
            <a:pPr>
              <a:tabLst>
                <a:tab pos="2743200" algn="l"/>
              </a:tabLst>
            </a:pPr>
            <a:r>
              <a:rPr lang="en-US" sz="2000" dirty="0">
                <a:solidFill>
                  <a:srgbClr val="000000"/>
                </a:solidFill>
                <a:sym typeface="Symbol" pitchFamily="18" charset="2"/>
              </a:rPr>
              <a:t>ACC </a:t>
            </a:r>
            <a:r>
              <a:rPr lang="en-US" sz="2000" dirty="0">
                <a:solidFill>
                  <a:srgbClr val="000000"/>
                </a:solidFill>
              </a:rPr>
              <a:t> ACC + MEM[adrs_of_op2]</a:t>
            </a:r>
            <a:endParaRPr lang="en-US" sz="2000" dirty="0">
              <a:solidFill>
                <a:srgbClr val="000000"/>
              </a:solidFill>
              <a:cs typeface="Times New Roman" pitchFamily="18" charset="0"/>
              <a:sym typeface="Symbol" pitchFamily="18" charset="2"/>
            </a:endParaRPr>
          </a:p>
          <a:p>
            <a:pPr>
              <a:tabLst>
                <a:tab pos="2743200" algn="l"/>
              </a:tabLst>
            </a:pPr>
            <a:r>
              <a:rPr lang="en-US" sz="2000" dirty="0">
                <a:solidFill>
                  <a:srgbClr val="000000"/>
                </a:solidFill>
                <a:sym typeface="Symbol" pitchFamily="18" charset="2"/>
              </a:rPr>
              <a:t>MEM[</a:t>
            </a:r>
            <a:r>
              <a:rPr lang="en-US" sz="2000" dirty="0" err="1">
                <a:solidFill>
                  <a:srgbClr val="000000"/>
                </a:solidFill>
                <a:sym typeface="Symbol" pitchFamily="18" charset="2"/>
              </a:rPr>
              <a:t>adrs_of_result</a:t>
            </a:r>
            <a:r>
              <a:rPr lang="en-US" sz="2000" dirty="0">
                <a:solidFill>
                  <a:srgbClr val="000000"/>
                </a:solidFill>
                <a:sym typeface="Symbol" pitchFamily="18" charset="2"/>
              </a:rPr>
              <a:t>] </a:t>
            </a:r>
            <a:r>
              <a:rPr lang="en-US" sz="2000" dirty="0">
                <a:solidFill>
                  <a:srgbClr val="000000"/>
                </a:solidFill>
              </a:rPr>
              <a:t> ACC</a:t>
            </a:r>
            <a:endParaRPr lang="en-US" sz="2000" dirty="0">
              <a:solidFill>
                <a:srgbClr val="000000"/>
              </a:solidFill>
              <a:sym typeface="Symbol" pitchFamily="18" charset="2"/>
            </a:endParaRPr>
          </a:p>
        </p:txBody>
      </p:sp>
      <p:sp>
        <p:nvSpPr>
          <p:cNvPr id="14340" name="Rectangle 4"/>
          <p:cNvSpPr>
            <a:spLocks noChangeArrowheads="1"/>
          </p:cNvSpPr>
          <p:nvPr/>
        </p:nvSpPr>
        <p:spPr bwMode="auto">
          <a:xfrm>
            <a:off x="1561171" y="4511166"/>
            <a:ext cx="8778240" cy="16312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en-US" sz="2000" dirty="0" smtClean="0"/>
              <a:t>REG[R1</a:t>
            </a:r>
            <a:r>
              <a:rPr lang="en-US" sz="2000" dirty="0"/>
              <a:t>] </a:t>
            </a:r>
            <a:r>
              <a:rPr lang="en-US" sz="2000" dirty="0">
                <a:solidFill>
                  <a:srgbClr val="000000"/>
                </a:solidFill>
                <a:sym typeface="Symbol" pitchFamily="18" charset="2"/>
              </a:rPr>
              <a:t></a:t>
            </a:r>
            <a:r>
              <a:rPr lang="en-US" sz="2000" dirty="0" smtClean="0"/>
              <a:t> </a:t>
            </a:r>
            <a:r>
              <a:rPr lang="en-US" sz="2000" dirty="0"/>
              <a:t>MEM[adrs_of_op1] ;Copy 1st operand from memory into register </a:t>
            </a:r>
            <a:r>
              <a:rPr lang="en-US" sz="2000" dirty="0" smtClean="0"/>
              <a:t>‘R1</a:t>
            </a:r>
            <a:r>
              <a:rPr lang="en-US" sz="2000" dirty="0"/>
              <a:t>'</a:t>
            </a:r>
          </a:p>
          <a:p>
            <a:r>
              <a:rPr lang="en-US" sz="2000" dirty="0" smtClean="0"/>
              <a:t>REG[</a:t>
            </a:r>
            <a:r>
              <a:rPr lang="en-US" sz="2000" dirty="0"/>
              <a:t>R</a:t>
            </a:r>
            <a:r>
              <a:rPr lang="en-US" sz="2000" dirty="0" smtClean="0"/>
              <a:t>2</a:t>
            </a:r>
            <a:r>
              <a:rPr lang="en-US" sz="2000" dirty="0"/>
              <a:t>] </a:t>
            </a:r>
            <a:r>
              <a:rPr lang="en-US" sz="2000" dirty="0">
                <a:solidFill>
                  <a:srgbClr val="000000"/>
                </a:solidFill>
                <a:sym typeface="Symbol" pitchFamily="18" charset="2"/>
              </a:rPr>
              <a:t> </a:t>
            </a:r>
            <a:r>
              <a:rPr lang="en-US" sz="2000" dirty="0" smtClean="0"/>
              <a:t>MEM[adrs_of_op2</a:t>
            </a:r>
            <a:r>
              <a:rPr lang="en-US" sz="2000" dirty="0"/>
              <a:t>] ;Copy 1st operand from memory into register </a:t>
            </a:r>
            <a:r>
              <a:rPr lang="en-US" sz="2000" dirty="0" smtClean="0"/>
              <a:t>‘R2</a:t>
            </a:r>
            <a:r>
              <a:rPr lang="en-US" sz="2000" dirty="0"/>
              <a:t>'</a:t>
            </a:r>
          </a:p>
          <a:p>
            <a:r>
              <a:rPr lang="en-US" sz="2000" dirty="0" smtClean="0"/>
              <a:t>REG[</a:t>
            </a:r>
            <a:r>
              <a:rPr lang="en-US" sz="2000" dirty="0"/>
              <a:t>R</a:t>
            </a:r>
            <a:r>
              <a:rPr lang="en-US" sz="2000" dirty="0" smtClean="0"/>
              <a:t>3</a:t>
            </a:r>
            <a:r>
              <a:rPr lang="en-US" sz="2000" dirty="0"/>
              <a:t>] </a:t>
            </a:r>
            <a:r>
              <a:rPr lang="en-US" sz="2000" dirty="0">
                <a:solidFill>
                  <a:srgbClr val="000000"/>
                </a:solidFill>
                <a:sym typeface="Symbol" pitchFamily="18" charset="2"/>
              </a:rPr>
              <a:t></a:t>
            </a:r>
            <a:r>
              <a:rPr lang="en-US" sz="2000" dirty="0" smtClean="0"/>
              <a:t> REG[</a:t>
            </a:r>
            <a:r>
              <a:rPr lang="en-US" sz="2000" dirty="0"/>
              <a:t>R</a:t>
            </a:r>
            <a:r>
              <a:rPr lang="en-US" sz="2000" dirty="0" smtClean="0"/>
              <a:t>1</a:t>
            </a:r>
            <a:r>
              <a:rPr lang="en-US" sz="2000" dirty="0"/>
              <a:t>] + </a:t>
            </a:r>
            <a:r>
              <a:rPr lang="en-US" sz="2000" dirty="0" smtClean="0"/>
              <a:t>REG[</a:t>
            </a:r>
            <a:r>
              <a:rPr lang="en-US" sz="2000" dirty="0"/>
              <a:t>R</a:t>
            </a:r>
            <a:r>
              <a:rPr lang="en-US" sz="2000" dirty="0" smtClean="0"/>
              <a:t>2</a:t>
            </a:r>
            <a:r>
              <a:rPr lang="en-US" sz="2000" dirty="0"/>
              <a:t>] ;Perform the addition, leaving the result in </a:t>
            </a:r>
            <a:r>
              <a:rPr lang="en-US" sz="2000" dirty="0" smtClean="0"/>
              <a:t>a 3rd </a:t>
            </a:r>
            <a:r>
              <a:rPr lang="en-US" sz="2000" dirty="0"/>
              <a:t>register</a:t>
            </a:r>
          </a:p>
          <a:p>
            <a:r>
              <a:rPr lang="en-US" sz="2000" dirty="0"/>
              <a:t>MEM[</a:t>
            </a:r>
            <a:r>
              <a:rPr lang="en-US" sz="2000" dirty="0" err="1"/>
              <a:t>adrs_of_result</a:t>
            </a:r>
            <a:r>
              <a:rPr lang="en-US" sz="2000" dirty="0"/>
              <a:t>] </a:t>
            </a:r>
            <a:r>
              <a:rPr lang="en-US" sz="2000" dirty="0">
                <a:solidFill>
                  <a:srgbClr val="000000"/>
                </a:solidFill>
                <a:sym typeface="Symbol" pitchFamily="18" charset="2"/>
              </a:rPr>
              <a:t></a:t>
            </a:r>
            <a:r>
              <a:rPr lang="en-US" sz="2000" dirty="0" smtClean="0"/>
              <a:t> REG[</a:t>
            </a:r>
            <a:r>
              <a:rPr lang="en-US" sz="2000" dirty="0"/>
              <a:t>R</a:t>
            </a:r>
            <a:r>
              <a:rPr lang="en-US" sz="2000" dirty="0" smtClean="0"/>
              <a:t>3</a:t>
            </a:r>
            <a:r>
              <a:rPr lang="en-US" sz="2000" dirty="0"/>
              <a:t>] ;Store contents of register </a:t>
            </a:r>
            <a:r>
              <a:rPr lang="en-US" sz="2000" dirty="0" smtClean="0"/>
              <a:t>‘R3</a:t>
            </a:r>
            <a:r>
              <a:rPr lang="en-US" sz="2000" dirty="0"/>
              <a:t>' into memory</a:t>
            </a:r>
            <a:endParaRPr lang="en-US" sz="2800" dirty="0">
              <a:solidFill>
                <a:srgbClr val="000000"/>
              </a:solidFill>
              <a:sym typeface="Symbol" pitchFamily="18" charset="2"/>
            </a:endParaRPr>
          </a:p>
        </p:txBody>
      </p:sp>
      <p:sp>
        <p:nvSpPr>
          <p:cNvPr id="14341" name="Text Box 5"/>
          <p:cNvSpPr txBox="1">
            <a:spLocks noChangeArrowheads="1"/>
          </p:cNvSpPr>
          <p:nvPr/>
        </p:nvSpPr>
        <p:spPr bwMode="auto">
          <a:xfrm>
            <a:off x="1828800" y="2736516"/>
            <a:ext cx="5196468"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dirty="0">
                <a:solidFill>
                  <a:srgbClr val="000000"/>
                </a:solidFill>
              </a:rPr>
              <a:t>Single Accumulator </a:t>
            </a:r>
            <a:r>
              <a:rPr lang="en-US" dirty="0" smtClean="0">
                <a:solidFill>
                  <a:srgbClr val="000000"/>
                </a:solidFill>
              </a:rPr>
              <a:t>Architecture:</a:t>
            </a:r>
            <a:endParaRPr lang="en-US" dirty="0">
              <a:solidFill>
                <a:srgbClr val="000000"/>
              </a:solidFill>
            </a:endParaRPr>
          </a:p>
        </p:txBody>
      </p:sp>
      <p:sp>
        <p:nvSpPr>
          <p:cNvPr id="14342" name="Text Box 6"/>
          <p:cNvSpPr txBox="1">
            <a:spLocks noChangeArrowheads="1"/>
          </p:cNvSpPr>
          <p:nvPr/>
        </p:nvSpPr>
        <p:spPr bwMode="auto">
          <a:xfrm>
            <a:off x="1905000" y="4126568"/>
            <a:ext cx="6832600"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altLang="zh-CN" dirty="0" smtClean="0">
                <a:solidFill>
                  <a:srgbClr val="000000"/>
                </a:solidFill>
              </a:rPr>
              <a:t>Load/Store Architecture</a:t>
            </a:r>
            <a:r>
              <a:rPr lang="en-US" dirty="0" smtClean="0">
                <a:solidFill>
                  <a:srgbClr val="000000"/>
                </a:solidFill>
              </a:rPr>
              <a:t>(almost all modern CPUs):</a:t>
            </a:r>
            <a:endParaRPr lang="en-US" dirty="0">
              <a:solidFill>
                <a:srgbClr val="000000"/>
              </a:solidFill>
            </a:endParaRPr>
          </a:p>
        </p:txBody>
      </p:sp>
      <p:sp>
        <p:nvSpPr>
          <p:cNvPr id="2" name="Slide Number Placeholder 1"/>
          <p:cNvSpPr>
            <a:spLocks noGrp="1"/>
          </p:cNvSpPr>
          <p:nvPr>
            <p:ph type="sldNum" sz="quarter" idx="12"/>
          </p:nvPr>
        </p:nvSpPr>
        <p:spPr/>
        <p:txBody>
          <a:bodyPr/>
          <a:lstStyle/>
          <a:p>
            <a:fld id="{3CC63E4C-4642-794D-A2FD-70F6B81535F5}" type="slidenum">
              <a:rPr lang="en-US" smtClean="0"/>
              <a:pPr/>
              <a:t>18</a:t>
            </a:fld>
            <a:endParaRPr lang="en-US" dirty="0"/>
          </a:p>
        </p:txBody>
      </p:sp>
      <p:sp>
        <p:nvSpPr>
          <p:cNvPr id="8" name="Rectangle 3"/>
          <p:cNvSpPr txBox="1">
            <a:spLocks noChangeArrowheads="1"/>
          </p:cNvSpPr>
          <p:nvPr/>
        </p:nvSpPr>
        <p:spPr>
          <a:xfrm>
            <a:off x="323042" y="1097281"/>
            <a:ext cx="11088716" cy="173736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The past slides illustrate the </a:t>
            </a:r>
            <a:r>
              <a:rPr lang="en-US" sz="2000" dirty="0" smtClean="0">
                <a:solidFill>
                  <a:srgbClr val="FF0000"/>
                </a:solidFill>
              </a:rPr>
              <a:t>single-accumulator machine</a:t>
            </a:r>
            <a:r>
              <a:rPr lang="en-US" sz="2000" dirty="0" smtClean="0"/>
              <a:t>, where an ALU instruction can perform arithmetic operation between register and memory in a single cycle;</a:t>
            </a:r>
          </a:p>
          <a:p>
            <a:r>
              <a:rPr lang="en-US" sz="2000" dirty="0" smtClean="0"/>
              <a:t>Modern CPUs are typically </a:t>
            </a:r>
            <a:r>
              <a:rPr lang="en-US" sz="2000" dirty="0" smtClean="0">
                <a:solidFill>
                  <a:srgbClr val="FF0000"/>
                </a:solidFill>
              </a:rPr>
              <a:t>register machines</a:t>
            </a:r>
            <a:r>
              <a:rPr lang="en-US" sz="2000" dirty="0" smtClean="0"/>
              <a:t>, where an ALU instruction can only perform arithmetic operation between two registers; separate load/store instructions are used to transfer data between register and memory.</a:t>
            </a:r>
            <a:endParaRPr lang="en-US" sz="2000" dirty="0"/>
          </a:p>
        </p:txBody>
      </p:sp>
    </p:spTree>
    <p:extLst>
      <p:ext uri="{BB962C8B-B14F-4D97-AF65-F5344CB8AC3E}">
        <p14:creationId xmlns:p14="http://schemas.microsoft.com/office/powerpoint/2010/main" val="17109190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4"/>
          <p:cNvSpPr>
            <a:spLocks noGrp="1" noChangeArrowheads="1"/>
          </p:cNvSpPr>
          <p:nvPr>
            <p:ph type="ctrTitle"/>
          </p:nvPr>
        </p:nvSpPr>
        <p:spPr/>
        <p:txBody>
          <a:bodyPr/>
          <a:lstStyle/>
          <a:p>
            <a:r>
              <a:rPr lang="en-US" smtClean="0"/>
              <a:t>The ARM Processor Family</a:t>
            </a:r>
          </a:p>
        </p:txBody>
      </p:sp>
      <p:sp>
        <p:nvSpPr>
          <p:cNvPr id="15363" name="Rectangle 7"/>
          <p:cNvSpPr>
            <a:spLocks noGrp="1" noChangeArrowheads="1"/>
          </p:cNvSpPr>
          <p:nvPr>
            <p:ph type="subTitle" idx="1"/>
          </p:nvPr>
        </p:nvSpPr>
        <p:spPr/>
        <p:txBody>
          <a:bodyPr/>
          <a:lstStyle/>
          <a:p>
            <a:endParaRPr lang="en-US"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19</a:t>
            </a:fld>
            <a:endParaRPr lang="en-US" dirty="0"/>
          </a:p>
        </p:txBody>
      </p:sp>
    </p:spTree>
    <p:extLst>
      <p:ext uri="{BB962C8B-B14F-4D97-AF65-F5344CB8AC3E}">
        <p14:creationId xmlns:p14="http://schemas.microsoft.com/office/powerpoint/2010/main" val="408544877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p:cNvSpPr>
            <a:spLocks noGrp="1" noChangeArrowheads="1"/>
          </p:cNvSpPr>
          <p:nvPr>
            <p:ph type="title"/>
          </p:nvPr>
        </p:nvSpPr>
        <p:spPr/>
        <p:txBody>
          <a:bodyPr/>
          <a:lstStyle/>
          <a:p>
            <a:r>
              <a:rPr lang="en-US" dirty="0" smtClean="0"/>
              <a:t>von Neumann Architecture</a:t>
            </a:r>
          </a:p>
        </p:txBody>
      </p:sp>
      <p:sp>
        <p:nvSpPr>
          <p:cNvPr id="4101" name="Rectangle 3"/>
          <p:cNvSpPr>
            <a:spLocks noGrp="1" noChangeArrowheads="1"/>
          </p:cNvSpPr>
          <p:nvPr>
            <p:ph idx="1"/>
          </p:nvPr>
        </p:nvSpPr>
        <p:spPr/>
        <p:txBody>
          <a:bodyPr/>
          <a:lstStyle/>
          <a:p>
            <a:r>
              <a:rPr lang="en-US" dirty="0" smtClean="0"/>
              <a:t>Memory holds data, instructions.</a:t>
            </a:r>
          </a:p>
          <a:p>
            <a:r>
              <a:rPr lang="en-US" dirty="0" smtClean="0"/>
              <a:t>CPU fetches instructions from memory.</a:t>
            </a:r>
          </a:p>
          <a:p>
            <a:r>
              <a:rPr lang="en-US" dirty="0" smtClean="0"/>
              <a:t>CPU registers: program counter (PC), instruction register (IR), general-purpose registers, etc.</a:t>
            </a:r>
          </a:p>
        </p:txBody>
      </p:sp>
    </p:spTree>
    <p:extLst>
      <p:ext uri="{BB962C8B-B14F-4D97-AF65-F5344CB8AC3E}">
        <p14:creationId xmlns:p14="http://schemas.microsoft.com/office/powerpoint/2010/main" val="14045522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r>
              <a:rPr lang="en-US" smtClean="0"/>
              <a:t>Three Instruction Sets</a:t>
            </a:r>
          </a:p>
        </p:txBody>
      </p:sp>
      <p:sp>
        <p:nvSpPr>
          <p:cNvPr id="16387" name="Rectangle 1224"/>
          <p:cNvSpPr>
            <a:spLocks noGrp="1" noChangeArrowheads="1"/>
          </p:cNvSpPr>
          <p:nvPr>
            <p:ph type="body" idx="1"/>
          </p:nvPr>
        </p:nvSpPr>
        <p:spPr>
          <a:xfrm>
            <a:off x="1122680" y="1336040"/>
            <a:ext cx="6305550" cy="4114800"/>
          </a:xfrm>
        </p:spPr>
        <p:txBody>
          <a:bodyPr>
            <a:noAutofit/>
          </a:bodyPr>
          <a:lstStyle/>
          <a:p>
            <a:pPr>
              <a:lnSpc>
                <a:spcPct val="80000"/>
              </a:lnSpc>
            </a:pPr>
            <a:r>
              <a:rPr lang="en-US" sz="2800" dirty="0"/>
              <a:t>ARM Instruction Set</a:t>
            </a:r>
          </a:p>
          <a:p>
            <a:pPr lvl="1">
              <a:lnSpc>
                <a:spcPct val="80000"/>
              </a:lnSpc>
            </a:pPr>
            <a:r>
              <a:rPr lang="en-US" sz="2400" dirty="0"/>
              <a:t>Instructions are 32 bits wide</a:t>
            </a:r>
          </a:p>
          <a:p>
            <a:pPr lvl="1">
              <a:lnSpc>
                <a:spcPct val="80000"/>
              </a:lnSpc>
            </a:pPr>
            <a:r>
              <a:rPr lang="en-US" sz="2400" dirty="0"/>
              <a:t>Original RISC (lots of parallelism)</a:t>
            </a:r>
          </a:p>
          <a:p>
            <a:pPr lvl="1">
              <a:lnSpc>
                <a:spcPct val="80000"/>
              </a:lnSpc>
            </a:pPr>
            <a:r>
              <a:rPr lang="en-US" sz="2400" dirty="0"/>
              <a:t>“Load/Store” Architecture</a:t>
            </a:r>
          </a:p>
          <a:p>
            <a:pPr>
              <a:lnSpc>
                <a:spcPct val="80000"/>
              </a:lnSpc>
            </a:pPr>
            <a:r>
              <a:rPr lang="en-US" sz="2800" dirty="0"/>
              <a:t>Thumb Instruction Set</a:t>
            </a:r>
          </a:p>
          <a:p>
            <a:pPr lvl="1">
              <a:lnSpc>
                <a:spcPct val="80000"/>
              </a:lnSpc>
            </a:pPr>
            <a:r>
              <a:rPr lang="en-US" sz="2400" dirty="0"/>
              <a:t>Subset of ARM instructions, some restrictions</a:t>
            </a:r>
          </a:p>
          <a:p>
            <a:pPr lvl="1">
              <a:lnSpc>
                <a:spcPct val="80000"/>
              </a:lnSpc>
            </a:pPr>
            <a:r>
              <a:rPr lang="en-US" sz="2400" dirty="0"/>
              <a:t>Instructions are 16 bits </a:t>
            </a:r>
            <a:r>
              <a:rPr lang="en-US" sz="2400" dirty="0" smtClean="0"/>
              <a:t>wide</a:t>
            </a:r>
          </a:p>
          <a:p>
            <a:pPr lvl="1">
              <a:lnSpc>
                <a:spcPct val="80000"/>
              </a:lnSpc>
            </a:pPr>
            <a:r>
              <a:rPr lang="en-US" sz="2400" dirty="0" smtClean="0"/>
              <a:t>Less </a:t>
            </a:r>
            <a:r>
              <a:rPr lang="en-US" sz="2400" dirty="0"/>
              <a:t>parallelism, longer instruction sequences</a:t>
            </a:r>
          </a:p>
          <a:p>
            <a:pPr lvl="1">
              <a:lnSpc>
                <a:spcPct val="80000"/>
              </a:lnSpc>
            </a:pPr>
            <a:r>
              <a:rPr lang="en-US" sz="2400" dirty="0"/>
              <a:t>but total code size is 30% smaller</a:t>
            </a:r>
          </a:p>
          <a:p>
            <a:pPr>
              <a:lnSpc>
                <a:spcPct val="80000"/>
              </a:lnSpc>
            </a:pPr>
            <a:r>
              <a:rPr lang="en-US" sz="2800" dirty="0" err="1"/>
              <a:t>Jazelle</a:t>
            </a:r>
            <a:r>
              <a:rPr lang="en-US" sz="2800" dirty="0"/>
              <a:t> Instruction Set</a:t>
            </a:r>
          </a:p>
          <a:p>
            <a:pPr lvl="1">
              <a:lnSpc>
                <a:spcPct val="80000"/>
              </a:lnSpc>
            </a:pPr>
            <a:r>
              <a:rPr lang="en-US" sz="2400" dirty="0"/>
              <a:t>Java byte codes</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20</a:t>
            </a:fld>
            <a:endParaRPr lang="en-US" dirty="0"/>
          </a:p>
        </p:txBody>
      </p:sp>
      <p:sp>
        <p:nvSpPr>
          <p:cNvPr id="16" name="AutoShape 1225"/>
          <p:cNvSpPr>
            <a:spLocks noChangeArrowheads="1"/>
          </p:cNvSpPr>
          <p:nvPr/>
        </p:nvSpPr>
        <p:spPr bwMode="auto">
          <a:xfrm>
            <a:off x="7918768" y="3255170"/>
            <a:ext cx="1766887" cy="1166812"/>
          </a:xfrm>
          <a:prstGeom prst="roundRect">
            <a:avLst>
              <a:gd name="adj" fmla="val 16667"/>
            </a:avLst>
          </a:prstGeom>
          <a:solidFill>
            <a:srgbClr val="CCECFF"/>
          </a:solidFill>
          <a:ln w="9525">
            <a:solidFill>
              <a:srgbClr val="FFFFFF">
                <a:lumMod val="50000"/>
              </a:srgbClr>
            </a:solidFill>
            <a:round/>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2000" b="1" i="0" u="none" strike="noStrike" kern="0" cap="none" spc="0" normalizeH="0" baseline="0" noProof="0" smtClean="0">
                <a:ln>
                  <a:noFill/>
                </a:ln>
                <a:solidFill>
                  <a:srgbClr val="000000"/>
                </a:solidFill>
                <a:effectLst/>
                <a:uLnTx/>
                <a:uFillTx/>
                <a:latin typeface="Tahoma" pitchFamily="34" charset="0"/>
              </a:rPr>
              <a:t>Hardware</a:t>
            </a:r>
            <a:br>
              <a:rPr kumimoji="0" lang="en-US" sz="2000" b="1" i="0" u="none" strike="noStrike" kern="0" cap="none" spc="0" normalizeH="0" baseline="0" noProof="0" smtClean="0">
                <a:ln>
                  <a:noFill/>
                </a:ln>
                <a:solidFill>
                  <a:srgbClr val="000000"/>
                </a:solidFill>
                <a:effectLst/>
                <a:uLnTx/>
                <a:uFillTx/>
                <a:latin typeface="Tahoma" pitchFamily="34" charset="0"/>
              </a:rPr>
            </a:br>
            <a:r>
              <a:rPr kumimoji="0" lang="en-US" sz="2000" b="1" i="0" u="none" strike="noStrike" kern="0" cap="none" spc="0" normalizeH="0" baseline="0" noProof="0" smtClean="0">
                <a:ln>
                  <a:noFill/>
                </a:ln>
                <a:solidFill>
                  <a:srgbClr val="000000"/>
                </a:solidFill>
                <a:effectLst/>
                <a:uLnTx/>
                <a:uFillTx/>
                <a:latin typeface="Tahoma" pitchFamily="34" charset="0"/>
              </a:rPr>
              <a:t>Decoder</a:t>
            </a:r>
          </a:p>
        </p:txBody>
      </p:sp>
      <p:cxnSp>
        <p:nvCxnSpPr>
          <p:cNvPr id="17" name="AutoShape 1226"/>
          <p:cNvCxnSpPr>
            <a:cxnSpLocks noChangeShapeType="1"/>
            <a:endCxn id="16" idx="0"/>
          </p:cNvCxnSpPr>
          <p:nvPr/>
        </p:nvCxnSpPr>
        <p:spPr bwMode="auto">
          <a:xfrm>
            <a:off x="8803005" y="2766220"/>
            <a:ext cx="0" cy="488950"/>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1227"/>
          <p:cNvSpPr txBox="1">
            <a:spLocks noChangeArrowheads="1"/>
          </p:cNvSpPr>
          <p:nvPr/>
        </p:nvSpPr>
        <p:spPr bwMode="auto">
          <a:xfrm>
            <a:off x="7745730" y="2104232"/>
            <a:ext cx="2065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16-bit Thumb Instruction</a:t>
            </a:r>
          </a:p>
        </p:txBody>
      </p:sp>
      <p:cxnSp>
        <p:nvCxnSpPr>
          <p:cNvPr id="19" name="AutoShape 1228"/>
          <p:cNvCxnSpPr>
            <a:cxnSpLocks noChangeShapeType="1"/>
            <a:stCxn id="16" idx="2"/>
          </p:cNvCxnSpPr>
          <p:nvPr/>
        </p:nvCxnSpPr>
        <p:spPr bwMode="auto">
          <a:xfrm>
            <a:off x="8803005" y="4421982"/>
            <a:ext cx="1588" cy="566738"/>
          </a:xfrm>
          <a:prstGeom prst="straightConnector1">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0" name="Text Box 1229"/>
          <p:cNvSpPr txBox="1">
            <a:spLocks noChangeArrowheads="1"/>
          </p:cNvSpPr>
          <p:nvPr/>
        </p:nvSpPr>
        <p:spPr bwMode="auto">
          <a:xfrm>
            <a:off x="7755255" y="4968082"/>
            <a:ext cx="20653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00"/>
                </a:solidFill>
                <a:effectLst/>
                <a:uLnTx/>
                <a:uFillTx/>
                <a:latin typeface="Tahoma" pitchFamily="34" charset="0"/>
              </a:rPr>
              <a:t>32-bit ARM Instruction</a:t>
            </a:r>
          </a:p>
        </p:txBody>
      </p:sp>
    </p:spTree>
    <p:extLst>
      <p:ext uri="{BB962C8B-B14F-4D97-AF65-F5344CB8AC3E}">
        <p14:creationId xmlns:p14="http://schemas.microsoft.com/office/powerpoint/2010/main" val="330906197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2193925" y="0"/>
            <a:ext cx="7772400" cy="1143000"/>
          </a:xfrm>
        </p:spPr>
        <p:txBody>
          <a:bodyPr/>
          <a:lstStyle/>
          <a:p>
            <a:r>
              <a:rPr lang="en-US" smtClean="0"/>
              <a:t>Three Instruction Sets</a:t>
            </a:r>
          </a:p>
        </p:txBody>
      </p:sp>
      <p:sp>
        <p:nvSpPr>
          <p:cNvPr id="17453" name="Text Box 45"/>
          <p:cNvSpPr txBox="1">
            <a:spLocks noChangeArrowheads="1"/>
          </p:cNvSpPr>
          <p:nvPr/>
        </p:nvSpPr>
        <p:spPr bwMode="auto">
          <a:xfrm>
            <a:off x="2344739" y="5927726"/>
            <a:ext cx="78200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a:spcBef>
                <a:spcPct val="50000"/>
              </a:spcBef>
            </a:pPr>
            <a:r>
              <a:rPr lang="en-US"/>
              <a:t>* LM3S811 (a Cortex M3 variation) uses the Thumb2 set</a:t>
            </a:r>
          </a:p>
        </p:txBody>
      </p:sp>
      <p:sp>
        <p:nvSpPr>
          <p:cNvPr id="2" name="Slide Number Placeholder 1"/>
          <p:cNvSpPr>
            <a:spLocks noGrp="1"/>
          </p:cNvSpPr>
          <p:nvPr>
            <p:ph type="sldNum" sz="quarter" idx="11"/>
          </p:nvPr>
        </p:nvSpPr>
        <p:spPr/>
        <p:txBody>
          <a:bodyPr/>
          <a:lstStyle/>
          <a:p>
            <a:pPr>
              <a:defRPr/>
            </a:pPr>
            <a:fld id="{7D3083A4-9012-4F92-8AC9-739FC4D3B103}" type="slidenum">
              <a:rPr lang="en-US" smtClean="0"/>
              <a:pPr>
                <a:defRPr/>
              </a:pPr>
              <a:t>21</a:t>
            </a:fld>
            <a:endParaRPr lang="en-US"/>
          </a:p>
        </p:txBody>
      </p:sp>
      <p:sp>
        <p:nvSpPr>
          <p:cNvPr id="3" name="Table Placeholder 2"/>
          <p:cNvSpPr>
            <a:spLocks noGrp="1"/>
          </p:cNvSpPr>
          <p:nvPr>
            <p:ph type="tbl" idx="1"/>
          </p:nvPr>
        </p:nvSpPr>
        <p:spPr/>
      </p:sp>
      <p:graphicFrame>
        <p:nvGraphicFramePr>
          <p:cNvPr id="8" name="Group 3"/>
          <p:cNvGraphicFramePr>
            <a:graphicFrameLocks/>
          </p:cNvGraphicFramePr>
          <p:nvPr>
            <p:extLst>
              <p:ext uri="{D42A27DB-BD31-4B8C-83A1-F6EECF244321}">
                <p14:modId xmlns:p14="http://schemas.microsoft.com/office/powerpoint/2010/main" val="359206988"/>
              </p:ext>
            </p:extLst>
          </p:nvPr>
        </p:nvGraphicFramePr>
        <p:xfrm>
          <a:off x="1833880" y="1403351"/>
          <a:ext cx="7772400" cy="4546648"/>
        </p:xfrm>
        <a:graphic>
          <a:graphicData uri="http://schemas.openxmlformats.org/drawingml/2006/table">
            <a:tbl>
              <a:tblPr/>
              <a:tblGrid>
                <a:gridCol w="1943100">
                  <a:extLst>
                    <a:ext uri="{9D8B030D-6E8A-4147-A177-3AD203B41FA5}">
                      <a16:colId xmlns:a16="http://schemas.microsoft.com/office/drawing/2014/main" val="20000"/>
                    </a:ext>
                  </a:extLst>
                </a:gridCol>
                <a:gridCol w="1943100">
                  <a:extLst>
                    <a:ext uri="{9D8B030D-6E8A-4147-A177-3AD203B41FA5}">
                      <a16:colId xmlns:a16="http://schemas.microsoft.com/office/drawing/2014/main" val="20001"/>
                    </a:ext>
                  </a:extLst>
                </a:gridCol>
                <a:gridCol w="1943100">
                  <a:extLst>
                    <a:ext uri="{9D8B030D-6E8A-4147-A177-3AD203B41FA5}">
                      <a16:colId xmlns:a16="http://schemas.microsoft.com/office/drawing/2014/main" val="20002"/>
                    </a:ext>
                  </a:extLst>
                </a:gridCol>
                <a:gridCol w="1943100">
                  <a:extLst>
                    <a:ext uri="{9D8B030D-6E8A-4147-A177-3AD203B41FA5}">
                      <a16:colId xmlns:a16="http://schemas.microsoft.com/office/drawing/2014/main" val="20003"/>
                    </a:ext>
                  </a:extLst>
                </a:gridCol>
              </a:tblGrid>
              <a:tr h="5872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endParaRPr kumimoji="0" lang="en-US" sz="2800" b="0" i="0" u="none" strike="noStrike" cap="none" normalizeH="0" baseline="0" dirty="0" smtClean="0">
                        <a:ln>
                          <a:noFill/>
                        </a:ln>
                        <a:solidFill>
                          <a:srgbClr val="000000"/>
                        </a:solidFill>
                        <a:effectLst/>
                        <a:latin typeface="Arial" charset="0"/>
                      </a:endParaRP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rPr>
                        <a:t>ARM</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dirty="0" smtClean="0">
                          <a:ln>
                            <a:noFill/>
                          </a:ln>
                          <a:solidFill>
                            <a:srgbClr val="000000"/>
                          </a:solidFill>
                          <a:effectLst/>
                          <a:latin typeface="Arial" charset="0"/>
                        </a:rPr>
                        <a:t>Thumb</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2800" b="0" i="0" u="none" strike="noStrike" cap="none" normalizeH="0" baseline="0" smtClean="0">
                          <a:ln>
                            <a:noFill/>
                          </a:ln>
                          <a:solidFill>
                            <a:srgbClr val="000000"/>
                          </a:solidFill>
                          <a:effectLst/>
                          <a:latin typeface="Arial" charset="0"/>
                        </a:rPr>
                        <a:t>Jazelle</a:t>
                      </a:r>
                    </a:p>
                  </a:txBody>
                  <a:tcPr marT="45710" marB="4571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B2B2B2"/>
                    </a:solidFill>
                  </a:tcPr>
                </a:tc>
                <a:extLst>
                  <a:ext uri="{0D108BD9-81ED-4DB2-BD59-A6C34878D82A}">
                    <a16:rowId xmlns:a16="http://schemas.microsoft.com/office/drawing/2014/main" val="10000"/>
                  </a:ext>
                </a:extLst>
              </a:tr>
              <a:tr h="58883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Instruction Size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32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16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8 bits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1"/>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Core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58</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30</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&gt; 60% of Java byte codes in hardware; rest in software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2"/>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Conditional Execution</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most</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Only branch instructions or in an IT block</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N/A</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3"/>
                  </a:ext>
                </a:extLst>
              </a:tr>
              <a:tr h="587243">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Data processing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Access to barrel shifter and ALU</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Separate barrel shifter and ALU instructions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N/A</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4"/>
                  </a:ext>
                </a:extLst>
              </a:tr>
              <a:tr h="588831">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Program status register</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Read/write in privileged mode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No direct access</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N/A</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smtClean="0">
                        <a:ln>
                          <a:noFill/>
                        </a:ln>
                        <a:solidFill>
                          <a:srgbClr val="000000"/>
                        </a:solidFill>
                        <a:effectLst/>
                        <a:latin typeface="Arial" charset="0"/>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5"/>
                  </a:ext>
                </a:extLst>
              </a:tr>
              <a:tr h="731484">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Register usage</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15 general purpose registers + pc</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smtClean="0">
                          <a:ln>
                            <a:noFill/>
                          </a:ln>
                          <a:solidFill>
                            <a:srgbClr val="000000"/>
                          </a:solidFill>
                          <a:effectLst/>
                          <a:latin typeface="Arial" charset="0"/>
                        </a:rPr>
                        <a:t>8 general purpose registers + 7 high registers + pc</a:t>
                      </a: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457200" rtl="0" eaLnBrk="1" latinLnBrk="0" hangingPunct="1">
                        <a:defRPr sz="1800" kern="1200">
                          <a:solidFill>
                            <a:schemeClr val="tx1"/>
                          </a:solidFill>
                          <a:latin typeface="Arial"/>
                        </a:defRPr>
                      </a:lvl1pPr>
                      <a:lvl2pPr marL="457200" algn="l" defTabSz="457200" rtl="0" eaLnBrk="1" latinLnBrk="0" hangingPunct="1">
                        <a:defRPr sz="1800" kern="1200">
                          <a:solidFill>
                            <a:schemeClr val="tx1"/>
                          </a:solidFill>
                          <a:latin typeface="Arial"/>
                        </a:defRPr>
                      </a:lvl2pPr>
                      <a:lvl3pPr marL="914400" algn="l" defTabSz="457200" rtl="0" eaLnBrk="1" latinLnBrk="0" hangingPunct="1">
                        <a:defRPr sz="1800" kern="1200">
                          <a:solidFill>
                            <a:schemeClr val="tx1"/>
                          </a:solidFill>
                          <a:latin typeface="Arial"/>
                        </a:defRPr>
                      </a:lvl3pPr>
                      <a:lvl4pPr marL="1371600" algn="l" defTabSz="457200" rtl="0" eaLnBrk="1" latinLnBrk="0" hangingPunct="1">
                        <a:defRPr sz="1800" kern="1200">
                          <a:solidFill>
                            <a:schemeClr val="tx1"/>
                          </a:solidFill>
                          <a:latin typeface="Arial"/>
                        </a:defRPr>
                      </a:lvl4pPr>
                      <a:lvl5pPr marL="1828800" algn="l" defTabSz="457200" rtl="0" eaLnBrk="1" latinLnBrk="0" hangingPunct="1">
                        <a:defRPr sz="1800" kern="1200">
                          <a:solidFill>
                            <a:schemeClr val="tx1"/>
                          </a:solidFill>
                          <a:latin typeface="Arial"/>
                        </a:defRPr>
                      </a:lvl5pPr>
                      <a:lvl6pPr marL="2286000" algn="l" defTabSz="457200" rtl="0" eaLnBrk="1" latinLnBrk="0" hangingPunct="1">
                        <a:defRPr sz="1800" kern="1200">
                          <a:solidFill>
                            <a:schemeClr val="tx1"/>
                          </a:solidFill>
                          <a:latin typeface="Arial"/>
                        </a:defRPr>
                      </a:lvl6pPr>
                      <a:lvl7pPr marL="2743200" algn="l" defTabSz="457200" rtl="0" eaLnBrk="1" latinLnBrk="0" hangingPunct="1">
                        <a:defRPr sz="1800" kern="1200">
                          <a:solidFill>
                            <a:schemeClr val="tx1"/>
                          </a:solidFill>
                          <a:latin typeface="Arial"/>
                        </a:defRPr>
                      </a:lvl7pPr>
                      <a:lvl8pPr marL="3200400" algn="l" defTabSz="457200" rtl="0" eaLnBrk="1" latinLnBrk="0" hangingPunct="1">
                        <a:defRPr sz="1800" kern="1200">
                          <a:solidFill>
                            <a:schemeClr val="tx1"/>
                          </a:solidFill>
                          <a:latin typeface="Arial"/>
                        </a:defRPr>
                      </a:lvl8pPr>
                      <a:lvl9pPr marL="3657600" algn="l" defTabSz="457200" rtl="0" eaLnBrk="1" latinLnBrk="0" hangingPunct="1">
                        <a:defRPr sz="1800" kern="1200">
                          <a:solidFill>
                            <a:schemeClr val="tx1"/>
                          </a:solidFill>
                          <a:latin typeface="Arial"/>
                        </a:defRPr>
                      </a:lvl9p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n-US" sz="1400" b="0" i="0" u="none" strike="noStrike" cap="none" normalizeH="0" baseline="0" dirty="0" smtClean="0">
                          <a:ln>
                            <a:noFill/>
                          </a:ln>
                          <a:solidFill>
                            <a:srgbClr val="000000"/>
                          </a:solidFill>
                          <a:effectLst/>
                          <a:latin typeface="Arial" charset="0"/>
                        </a:rPr>
                        <a:t>N/A</a:t>
                      </a:r>
                    </a:p>
                    <a:p>
                      <a:pPr marL="0" marR="0" lvl="0" indent="0" algn="ctr" defTabSz="914400" rtl="0" eaLnBrk="0" fontAlgn="base" latinLnBrk="0" hangingPunct="0">
                        <a:lnSpc>
                          <a:spcPct val="100000"/>
                        </a:lnSpc>
                        <a:spcBef>
                          <a:spcPct val="20000"/>
                        </a:spcBef>
                        <a:spcAft>
                          <a:spcPct val="0"/>
                        </a:spcAft>
                        <a:buClrTx/>
                        <a:buSzTx/>
                        <a:buFontTx/>
                        <a:buNone/>
                        <a:tabLst/>
                      </a:pPr>
                      <a:endParaRPr kumimoji="0" lang="en-US" sz="1400" b="0" i="0" u="none" strike="noStrike" cap="none" normalizeH="0" baseline="0" dirty="0" smtClean="0">
                        <a:ln>
                          <a:noFill/>
                        </a:ln>
                        <a:solidFill>
                          <a:srgbClr val="000000"/>
                        </a:solidFill>
                        <a:effectLst/>
                        <a:latin typeface="Arial" charset="0"/>
                      </a:endParaRPr>
                    </a:p>
                  </a:txBody>
                  <a:tcPr marT="45710" marB="4571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CCECFF"/>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6363069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5" descr="Thumb-2 Performance vs dens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48051" y="1533525"/>
            <a:ext cx="5338763" cy="47386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sp>
        <p:nvSpPr>
          <p:cNvPr id="18435" name="Rectangle 6"/>
          <p:cNvSpPr>
            <a:spLocks noGrp="1" noChangeArrowheads="1"/>
          </p:cNvSpPr>
          <p:nvPr>
            <p:ph type="title"/>
          </p:nvPr>
        </p:nvSpPr>
        <p:spPr>
          <a:xfrm>
            <a:off x="2209800" y="309563"/>
            <a:ext cx="7772400" cy="1143000"/>
          </a:xfrm>
        </p:spPr>
        <p:txBody>
          <a:bodyPr/>
          <a:lstStyle/>
          <a:p>
            <a:r>
              <a:rPr lang="en-US" smtClean="0"/>
              <a:t>Code Density vs. Performance</a:t>
            </a:r>
          </a:p>
        </p:txBody>
      </p:sp>
      <p:sp>
        <p:nvSpPr>
          <p:cNvPr id="2" name="Slide Number Placeholder 1"/>
          <p:cNvSpPr>
            <a:spLocks noGrp="1"/>
          </p:cNvSpPr>
          <p:nvPr>
            <p:ph type="sldNum" sz="quarter" idx="12"/>
          </p:nvPr>
        </p:nvSpPr>
        <p:spPr/>
        <p:txBody>
          <a:bodyPr/>
          <a:lstStyle/>
          <a:p>
            <a:fld id="{3CC63E4C-4642-794D-A2FD-70F6B81535F5}" type="slidenum">
              <a:rPr lang="en-US" smtClean="0"/>
              <a:pPr/>
              <a:t>22</a:t>
            </a:fld>
            <a:endParaRPr lang="en-US" dirty="0"/>
          </a:p>
        </p:txBody>
      </p:sp>
    </p:spTree>
    <p:extLst>
      <p:ext uri="{BB962C8B-B14F-4D97-AF65-F5344CB8AC3E}">
        <p14:creationId xmlns:p14="http://schemas.microsoft.com/office/powerpoint/2010/main" val="324754633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ctrTitle"/>
          </p:nvPr>
        </p:nvSpPr>
        <p:spPr/>
        <p:txBody>
          <a:bodyPr/>
          <a:lstStyle/>
          <a:p>
            <a:r>
              <a:rPr lang="en-US" dirty="0" smtClean="0"/>
              <a:t>The ARMv7-M “Cortex-M3”</a:t>
            </a:r>
            <a:br>
              <a:rPr lang="en-US" dirty="0" smtClean="0"/>
            </a:br>
            <a:r>
              <a:rPr lang="en-US" dirty="0" smtClean="0"/>
              <a:t>Architecture</a:t>
            </a:r>
          </a:p>
        </p:txBody>
      </p:sp>
      <p:sp>
        <p:nvSpPr>
          <p:cNvPr id="19459" name="Rectangle 5"/>
          <p:cNvSpPr>
            <a:spLocks noGrp="1" noChangeArrowheads="1"/>
          </p:cNvSpPr>
          <p:nvPr>
            <p:ph type="subTitle" idx="1"/>
          </p:nvPr>
        </p:nvSpPr>
        <p:spPr/>
        <p:txBody>
          <a:bodyPr/>
          <a:lstStyle/>
          <a:p>
            <a:endParaRPr lang="en-US" smtClean="0"/>
          </a:p>
        </p:txBody>
      </p:sp>
      <p:sp>
        <p:nvSpPr>
          <p:cNvPr id="2" name="Slide Number Placeholder 1"/>
          <p:cNvSpPr>
            <a:spLocks noGrp="1"/>
          </p:cNvSpPr>
          <p:nvPr>
            <p:ph type="sldNum" sz="quarter" idx="12"/>
          </p:nvPr>
        </p:nvSpPr>
        <p:spPr/>
        <p:txBody>
          <a:bodyPr/>
          <a:lstStyle/>
          <a:p>
            <a:fld id="{3CC63E4C-4642-794D-A2FD-70F6B81535F5}" type="slidenum">
              <a:rPr lang="en-US" smtClean="0"/>
              <a:pPr/>
              <a:t>23</a:t>
            </a:fld>
            <a:endParaRPr lang="en-US" dirty="0"/>
          </a:p>
        </p:txBody>
      </p:sp>
    </p:spTree>
    <p:extLst>
      <p:ext uri="{BB962C8B-B14F-4D97-AF65-F5344CB8AC3E}">
        <p14:creationId xmlns:p14="http://schemas.microsoft.com/office/powerpoint/2010/main" val="33941439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2199139" y="259976"/>
            <a:ext cx="7772400" cy="1143000"/>
          </a:xfrm>
        </p:spPr>
        <p:txBody>
          <a:bodyPr/>
          <a:lstStyle/>
          <a:p>
            <a:r>
              <a:rPr lang="en-US" dirty="0" smtClean="0"/>
              <a:t>ARM Cortex-M3 CPU</a:t>
            </a:r>
            <a:endParaRPr lang="en-US" dirty="0"/>
          </a:p>
        </p:txBody>
      </p:sp>
      <p:sp>
        <p:nvSpPr>
          <p:cNvPr id="4" name="Slide Number Placeholder 3"/>
          <p:cNvSpPr>
            <a:spLocks noGrp="1"/>
          </p:cNvSpPr>
          <p:nvPr>
            <p:ph type="sldNum" sz="quarter" idx="12"/>
          </p:nvPr>
        </p:nvSpPr>
        <p:spPr/>
        <p:txBody>
          <a:bodyPr/>
          <a:lstStyle/>
          <a:p>
            <a:fld id="{3CC63E4C-4642-794D-A2FD-70F6B81535F5}" type="slidenum">
              <a:rPr lang="en-US" smtClean="0"/>
              <a:pPr/>
              <a:t>24</a:t>
            </a:fld>
            <a:endParaRPr lang="en-US" dirty="0"/>
          </a:p>
        </p:txBody>
      </p:sp>
      <p:grpSp>
        <p:nvGrpSpPr>
          <p:cNvPr id="86" name="Group 85"/>
          <p:cNvGrpSpPr/>
          <p:nvPr/>
        </p:nvGrpSpPr>
        <p:grpSpPr>
          <a:xfrm>
            <a:off x="5708444" y="1239807"/>
            <a:ext cx="6390434" cy="4959063"/>
            <a:chOff x="938213" y="-68263"/>
            <a:chExt cx="8274050" cy="6424613"/>
          </a:xfrm>
        </p:grpSpPr>
        <p:sp>
          <p:nvSpPr>
            <p:cNvPr id="87" name="Line 24"/>
            <p:cNvSpPr>
              <a:spLocks noChangeShapeType="1"/>
            </p:cNvSpPr>
            <p:nvPr/>
          </p:nvSpPr>
          <p:spPr bwMode="auto">
            <a:xfrm flipV="1">
              <a:off x="2741613" y="3119438"/>
              <a:ext cx="2978150" cy="1111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88" name="Rectangle 51"/>
            <p:cNvSpPr>
              <a:spLocks noChangeArrowheads="1"/>
            </p:cNvSpPr>
            <p:nvPr/>
          </p:nvSpPr>
          <p:spPr bwMode="auto">
            <a:xfrm>
              <a:off x="4111625" y="3038475"/>
              <a:ext cx="188913" cy="173038"/>
            </a:xfrm>
            <a:prstGeom prst="rect">
              <a:avLst/>
            </a:prstGeom>
            <a:solidFill>
              <a:srgbClr val="FFFFFF"/>
            </a:solidFill>
            <a:ln>
              <a:solidFill>
                <a:srgbClr val="FFFFFF"/>
              </a:solidFill>
            </a:ln>
            <a:effectLs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89" name="Line 21"/>
            <p:cNvSpPr>
              <a:spLocks noChangeShapeType="1"/>
            </p:cNvSpPr>
            <p:nvPr/>
          </p:nvSpPr>
          <p:spPr bwMode="auto">
            <a:xfrm>
              <a:off x="4211638" y="2714625"/>
              <a:ext cx="0" cy="65881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0" name="Line 48"/>
            <p:cNvSpPr>
              <a:spLocks noChangeShapeType="1"/>
            </p:cNvSpPr>
            <p:nvPr/>
          </p:nvSpPr>
          <p:spPr bwMode="auto">
            <a:xfrm flipH="1">
              <a:off x="3678238" y="5276850"/>
              <a:ext cx="4762" cy="2873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1" name="Rectangle 5"/>
            <p:cNvSpPr>
              <a:spLocks noChangeArrowheads="1"/>
            </p:cNvSpPr>
            <p:nvPr/>
          </p:nvSpPr>
          <p:spPr bwMode="auto">
            <a:xfrm>
              <a:off x="2117725" y="1706563"/>
              <a:ext cx="4756150" cy="1006475"/>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Registers</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R0 – R15</a:t>
              </a:r>
            </a:p>
          </p:txBody>
        </p:sp>
        <p:sp>
          <p:nvSpPr>
            <p:cNvPr id="92" name="Rectangle 8"/>
            <p:cNvSpPr>
              <a:spLocks noChangeArrowheads="1"/>
            </p:cNvSpPr>
            <p:nvPr/>
          </p:nvSpPr>
          <p:spPr bwMode="auto">
            <a:xfrm>
              <a:off x="3413125" y="3408363"/>
              <a:ext cx="1620838" cy="544512"/>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Barrel Shifter</a:t>
              </a:r>
            </a:p>
          </p:txBody>
        </p:sp>
        <p:sp>
          <p:nvSpPr>
            <p:cNvPr id="93" name="Rectangle 9"/>
            <p:cNvSpPr>
              <a:spLocks noChangeArrowheads="1"/>
            </p:cNvSpPr>
            <p:nvPr/>
          </p:nvSpPr>
          <p:spPr bwMode="auto">
            <a:xfrm>
              <a:off x="2708275" y="812800"/>
              <a:ext cx="1757363" cy="555625"/>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Sign Extender</a:t>
              </a:r>
            </a:p>
          </p:txBody>
        </p:sp>
        <p:sp>
          <p:nvSpPr>
            <p:cNvPr id="94" name="Rectangle 12"/>
            <p:cNvSpPr>
              <a:spLocks noChangeArrowheads="1"/>
            </p:cNvSpPr>
            <p:nvPr/>
          </p:nvSpPr>
          <p:spPr bwMode="auto">
            <a:xfrm>
              <a:off x="5397500" y="5564188"/>
              <a:ext cx="1609725" cy="496887"/>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err="1" smtClean="0">
                  <a:ln>
                    <a:noFill/>
                  </a:ln>
                  <a:solidFill>
                    <a:srgbClr val="000000"/>
                  </a:solidFill>
                  <a:effectLst/>
                  <a:uLnTx/>
                  <a:uFillTx/>
                  <a:latin typeface="Tahoma" pitchFamily="34" charset="0"/>
                </a:rPr>
                <a:t>Incrementer</a:t>
              </a:r>
              <a:endParaRPr kumimoji="0" lang="en-US" sz="1600" b="0" i="0" u="none" strike="noStrike" kern="0" cap="none" spc="0" normalizeH="0" baseline="0" noProof="0" dirty="0" smtClean="0">
                <a:ln>
                  <a:noFill/>
                </a:ln>
                <a:solidFill>
                  <a:srgbClr val="000000"/>
                </a:solidFill>
                <a:effectLst/>
                <a:uLnTx/>
                <a:uFillTx/>
                <a:latin typeface="Tahoma" pitchFamily="34" charset="0"/>
              </a:endParaRPr>
            </a:p>
          </p:txBody>
        </p:sp>
        <p:sp>
          <p:nvSpPr>
            <p:cNvPr id="95" name="Line 14"/>
            <p:cNvSpPr>
              <a:spLocks noChangeShapeType="1"/>
            </p:cNvSpPr>
            <p:nvPr/>
          </p:nvSpPr>
          <p:spPr bwMode="auto">
            <a:xfrm>
              <a:off x="3228975" y="4965700"/>
              <a:ext cx="11113" cy="3349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6" name="Line 16"/>
            <p:cNvSpPr>
              <a:spLocks noChangeShapeType="1"/>
            </p:cNvSpPr>
            <p:nvPr/>
          </p:nvSpPr>
          <p:spPr bwMode="auto">
            <a:xfrm flipV="1">
              <a:off x="7450138" y="2238375"/>
              <a:ext cx="0" cy="306705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7" name="Line 17"/>
            <p:cNvSpPr>
              <a:spLocks noChangeShapeType="1"/>
            </p:cNvSpPr>
            <p:nvPr/>
          </p:nvSpPr>
          <p:spPr bwMode="auto">
            <a:xfrm flipH="1">
              <a:off x="6896100" y="2227263"/>
              <a:ext cx="566738"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8" name="Line 18"/>
            <p:cNvSpPr>
              <a:spLocks noChangeShapeType="1"/>
            </p:cNvSpPr>
            <p:nvPr/>
          </p:nvSpPr>
          <p:spPr bwMode="auto">
            <a:xfrm>
              <a:off x="2757488" y="2714625"/>
              <a:ext cx="0" cy="150812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99" name="Line 19"/>
            <p:cNvSpPr>
              <a:spLocks noChangeShapeType="1"/>
            </p:cNvSpPr>
            <p:nvPr/>
          </p:nvSpPr>
          <p:spPr bwMode="auto">
            <a:xfrm>
              <a:off x="3714750" y="3952875"/>
              <a:ext cx="0" cy="23812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0" name="Line 22"/>
            <p:cNvSpPr>
              <a:spLocks noChangeShapeType="1"/>
            </p:cNvSpPr>
            <p:nvPr/>
          </p:nvSpPr>
          <p:spPr bwMode="auto">
            <a:xfrm>
              <a:off x="4211638" y="2887663"/>
              <a:ext cx="199231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1" name="Line 23"/>
            <p:cNvSpPr>
              <a:spLocks noChangeShapeType="1"/>
            </p:cNvSpPr>
            <p:nvPr/>
          </p:nvSpPr>
          <p:spPr bwMode="auto">
            <a:xfrm>
              <a:off x="6183313" y="2863850"/>
              <a:ext cx="0" cy="8794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2" name="Line 25"/>
            <p:cNvSpPr>
              <a:spLocks noChangeShapeType="1"/>
            </p:cNvSpPr>
            <p:nvPr/>
          </p:nvSpPr>
          <p:spPr bwMode="auto">
            <a:xfrm>
              <a:off x="5719763" y="3108325"/>
              <a:ext cx="0" cy="6127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3" name="Line 26"/>
            <p:cNvSpPr>
              <a:spLocks noChangeShapeType="1"/>
            </p:cNvSpPr>
            <p:nvPr/>
          </p:nvSpPr>
          <p:spPr bwMode="auto">
            <a:xfrm>
              <a:off x="6596063" y="2701925"/>
              <a:ext cx="0" cy="103028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4" name="Line 27"/>
            <p:cNvSpPr>
              <a:spLocks noChangeShapeType="1"/>
            </p:cNvSpPr>
            <p:nvPr/>
          </p:nvSpPr>
          <p:spPr bwMode="auto">
            <a:xfrm>
              <a:off x="6202363" y="4565650"/>
              <a:ext cx="0" cy="71755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5" name="AutoShape 6"/>
            <p:cNvSpPr>
              <a:spLocks noChangeArrowheads="1"/>
            </p:cNvSpPr>
            <p:nvPr/>
          </p:nvSpPr>
          <p:spPr bwMode="auto">
            <a:xfrm>
              <a:off x="5410200" y="3740150"/>
              <a:ext cx="1563688" cy="833438"/>
            </a:xfrm>
            <a:custGeom>
              <a:avLst/>
              <a:gdLst>
                <a:gd name="T0" fmla="*/ 2147483647 w 21600"/>
                <a:gd name="T1" fmla="*/ 620415144 h 21600"/>
                <a:gd name="T2" fmla="*/ 2147483647 w 21600"/>
                <a:gd name="T3" fmla="*/ 1240830289 h 21600"/>
                <a:gd name="T4" fmla="*/ 1024360498 w 21600"/>
                <a:gd name="T5" fmla="*/ 620415144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smtClean="0">
                  <a:ln>
                    <a:noFill/>
                  </a:ln>
                  <a:solidFill>
                    <a:srgbClr val="000000"/>
                  </a:solidFill>
                  <a:effectLst/>
                  <a:uLnTx/>
                  <a:uFillTx/>
                  <a:latin typeface="Tahoma" pitchFamily="34" charset="0"/>
                </a:rPr>
                <a:t>MAC</a:t>
              </a:r>
            </a:p>
          </p:txBody>
        </p:sp>
        <p:sp>
          <p:nvSpPr>
            <p:cNvPr id="106" name="Line 28"/>
            <p:cNvSpPr>
              <a:spLocks noChangeShapeType="1"/>
            </p:cNvSpPr>
            <p:nvPr/>
          </p:nvSpPr>
          <p:spPr bwMode="auto">
            <a:xfrm>
              <a:off x="4668838" y="5678488"/>
              <a:ext cx="7175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7" name="Line 29"/>
            <p:cNvSpPr>
              <a:spLocks noChangeShapeType="1"/>
            </p:cNvSpPr>
            <p:nvPr/>
          </p:nvSpPr>
          <p:spPr bwMode="auto">
            <a:xfrm flipH="1">
              <a:off x="4668838" y="5910263"/>
              <a:ext cx="717550" cy="0"/>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8" name="Line 30"/>
            <p:cNvSpPr>
              <a:spLocks noChangeShapeType="1"/>
            </p:cNvSpPr>
            <p:nvPr/>
          </p:nvSpPr>
          <p:spPr bwMode="auto">
            <a:xfrm>
              <a:off x="3575050" y="1371600"/>
              <a:ext cx="0" cy="3127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09" name="Line 33"/>
            <p:cNvSpPr>
              <a:spLocks noChangeShapeType="1"/>
            </p:cNvSpPr>
            <p:nvPr/>
          </p:nvSpPr>
          <p:spPr bwMode="auto">
            <a:xfrm>
              <a:off x="1677988" y="2181225"/>
              <a:ext cx="441325"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0" name="Line 34"/>
            <p:cNvSpPr>
              <a:spLocks noChangeShapeType="1"/>
            </p:cNvSpPr>
            <p:nvPr/>
          </p:nvSpPr>
          <p:spPr bwMode="auto">
            <a:xfrm flipH="1" flipV="1">
              <a:off x="5508625" y="549275"/>
              <a:ext cx="11113" cy="115728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1" name="Line 35"/>
            <p:cNvSpPr>
              <a:spLocks noChangeShapeType="1"/>
            </p:cNvSpPr>
            <p:nvPr/>
          </p:nvSpPr>
          <p:spPr bwMode="auto">
            <a:xfrm flipH="1">
              <a:off x="993775" y="525463"/>
              <a:ext cx="7026275" cy="0"/>
            </a:xfrm>
            <a:prstGeom prst="line">
              <a:avLst/>
            </a:prstGeom>
            <a:noFill/>
            <a:ln w="7620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2" name="Line 36"/>
            <p:cNvSpPr>
              <a:spLocks noChangeShapeType="1"/>
            </p:cNvSpPr>
            <p:nvPr/>
          </p:nvSpPr>
          <p:spPr bwMode="auto">
            <a:xfrm>
              <a:off x="3552825" y="523875"/>
              <a:ext cx="0" cy="300038"/>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3" name="Line 38"/>
            <p:cNvSpPr>
              <a:spLocks noChangeShapeType="1"/>
            </p:cNvSpPr>
            <p:nvPr/>
          </p:nvSpPr>
          <p:spPr bwMode="auto">
            <a:xfrm flipH="1">
              <a:off x="990600" y="6356350"/>
              <a:ext cx="7026275" cy="0"/>
            </a:xfrm>
            <a:prstGeom prst="line">
              <a:avLst/>
            </a:prstGeom>
            <a:noFill/>
            <a:ln w="762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4" name="Line 39"/>
            <p:cNvSpPr>
              <a:spLocks noChangeShapeType="1"/>
            </p:cNvSpPr>
            <p:nvPr/>
          </p:nvSpPr>
          <p:spPr bwMode="auto">
            <a:xfrm>
              <a:off x="3684588" y="6013450"/>
              <a:ext cx="0" cy="334963"/>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15" name="Text Box 40"/>
            <p:cNvSpPr txBox="1">
              <a:spLocks noChangeArrowheads="1"/>
            </p:cNvSpPr>
            <p:nvPr/>
          </p:nvSpPr>
          <p:spPr bwMode="auto">
            <a:xfrm>
              <a:off x="938213" y="-68263"/>
              <a:ext cx="2163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00FF"/>
                  </a:solidFill>
                  <a:effectLst/>
                  <a:uLnTx/>
                  <a:uFillTx/>
                  <a:latin typeface="Tahoma" pitchFamily="34" charset="0"/>
                </a:rPr>
                <a:t>Data Bus</a:t>
              </a:r>
            </a:p>
          </p:txBody>
        </p:sp>
        <p:sp>
          <p:nvSpPr>
            <p:cNvPr id="116" name="Text Box 41"/>
            <p:cNvSpPr txBox="1">
              <a:spLocks noChangeArrowheads="1"/>
            </p:cNvSpPr>
            <p:nvPr/>
          </p:nvSpPr>
          <p:spPr bwMode="auto">
            <a:xfrm>
              <a:off x="7048500" y="5862638"/>
              <a:ext cx="2163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FF0000"/>
                  </a:solidFill>
                  <a:effectLst/>
                  <a:uLnTx/>
                  <a:uFillTx/>
                  <a:latin typeface="Tahoma" pitchFamily="34" charset="0"/>
                </a:rPr>
                <a:t>Address Bus</a:t>
              </a:r>
            </a:p>
          </p:txBody>
        </p:sp>
        <p:sp>
          <p:nvSpPr>
            <p:cNvPr id="117" name="Text Box 42"/>
            <p:cNvSpPr txBox="1">
              <a:spLocks noChangeArrowheads="1"/>
            </p:cNvSpPr>
            <p:nvPr/>
          </p:nvSpPr>
          <p:spPr bwMode="auto">
            <a:xfrm>
              <a:off x="1024731" y="1584325"/>
              <a:ext cx="995363" cy="3048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smtClean="0">
                  <a:ln>
                    <a:noFill/>
                  </a:ln>
                  <a:solidFill>
                    <a:srgbClr val="000000"/>
                  </a:solidFill>
                  <a:effectLst/>
                  <a:uLnTx/>
                  <a:uFillTx/>
                  <a:latin typeface="Tahoma" pitchFamily="34" charset="0"/>
                </a:rPr>
                <a:t>R15 </a:t>
              </a:r>
              <a:r>
                <a:rPr kumimoji="0" lang="en-US" sz="1400" b="1" i="0" u="none" strike="noStrike" kern="0" cap="none" spc="0" normalizeH="0" baseline="0" noProof="0" dirty="0">
                  <a:ln>
                    <a:noFill/>
                  </a:ln>
                  <a:solidFill>
                    <a:srgbClr val="000000"/>
                  </a:solidFill>
                  <a:effectLst/>
                  <a:uLnTx/>
                  <a:uFillTx/>
                  <a:latin typeface="Tahoma" pitchFamily="34" charset="0"/>
                </a:rPr>
                <a:t>(pc)</a:t>
              </a:r>
            </a:p>
          </p:txBody>
        </p:sp>
        <p:sp>
          <p:nvSpPr>
            <p:cNvPr id="118" name="Text Box 43"/>
            <p:cNvSpPr txBox="1">
              <a:spLocks noChangeArrowheads="1"/>
            </p:cNvSpPr>
            <p:nvPr/>
          </p:nvSpPr>
          <p:spPr bwMode="auto">
            <a:xfrm>
              <a:off x="2117726" y="2847974"/>
              <a:ext cx="684214"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err="1">
                  <a:ln>
                    <a:noFill/>
                  </a:ln>
                  <a:solidFill>
                    <a:srgbClr val="000000"/>
                  </a:solidFill>
                  <a:effectLst/>
                  <a:uLnTx/>
                  <a:uFillTx/>
                  <a:latin typeface="Tahoma" pitchFamily="34" charset="0"/>
                </a:rPr>
                <a:t>Rn</a:t>
              </a:r>
              <a:endParaRPr kumimoji="0" lang="en-US" sz="1400" b="1" i="0" u="none" strike="noStrike" kern="0" cap="none" spc="0" normalizeH="0" baseline="0" noProof="0" dirty="0">
                <a:ln>
                  <a:noFill/>
                </a:ln>
                <a:solidFill>
                  <a:srgbClr val="000000"/>
                </a:solidFill>
                <a:effectLst/>
                <a:uLnTx/>
                <a:uFillTx/>
                <a:latin typeface="Tahoma" pitchFamily="34" charset="0"/>
              </a:endParaRPr>
            </a:p>
          </p:txBody>
        </p:sp>
        <p:sp>
          <p:nvSpPr>
            <p:cNvPr id="119" name="Text Box 45"/>
            <p:cNvSpPr txBox="1">
              <a:spLocks noChangeArrowheads="1"/>
            </p:cNvSpPr>
            <p:nvPr/>
          </p:nvSpPr>
          <p:spPr bwMode="auto">
            <a:xfrm>
              <a:off x="7013575" y="1684339"/>
              <a:ext cx="715930" cy="409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a:ln>
                    <a:noFill/>
                  </a:ln>
                  <a:solidFill>
                    <a:srgbClr val="000000"/>
                  </a:solidFill>
                  <a:effectLst/>
                  <a:uLnTx/>
                  <a:uFillTx/>
                  <a:latin typeface="Tahoma" pitchFamily="34" charset="0"/>
                </a:rPr>
                <a:t>Rd</a:t>
              </a:r>
            </a:p>
          </p:txBody>
        </p:sp>
        <p:sp>
          <p:nvSpPr>
            <p:cNvPr id="120" name="Text Box 46"/>
            <p:cNvSpPr txBox="1">
              <a:spLocks noChangeArrowheads="1"/>
            </p:cNvSpPr>
            <p:nvPr/>
          </p:nvSpPr>
          <p:spPr bwMode="auto">
            <a:xfrm>
              <a:off x="4132264" y="4767263"/>
              <a:ext cx="2163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2000" b="1" i="0" u="none" strike="noStrike" kern="0" cap="none" spc="0" normalizeH="0" baseline="0" noProof="0" dirty="0">
                  <a:ln>
                    <a:noFill/>
                  </a:ln>
                  <a:solidFill>
                    <a:srgbClr val="009999"/>
                  </a:solidFill>
                  <a:effectLst/>
                  <a:uLnTx/>
                  <a:uFillTx/>
                  <a:latin typeface="Tahoma" pitchFamily="34" charset="0"/>
                </a:rPr>
                <a:t>Result Bus</a:t>
              </a:r>
            </a:p>
          </p:txBody>
        </p:sp>
        <p:sp>
          <p:nvSpPr>
            <p:cNvPr id="121" name="Line 47"/>
            <p:cNvSpPr>
              <a:spLocks noChangeShapeType="1"/>
            </p:cNvSpPr>
            <p:nvPr/>
          </p:nvSpPr>
          <p:spPr bwMode="auto">
            <a:xfrm flipH="1">
              <a:off x="985838" y="5294313"/>
              <a:ext cx="7026275" cy="0"/>
            </a:xfrm>
            <a:prstGeom prst="line">
              <a:avLst/>
            </a:prstGeom>
            <a:noFill/>
            <a:ln w="76200">
              <a:solidFill>
                <a:srgbClr val="009999"/>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22" name="AutoShape 7"/>
            <p:cNvSpPr>
              <a:spLocks noChangeArrowheads="1"/>
            </p:cNvSpPr>
            <p:nvPr/>
          </p:nvSpPr>
          <p:spPr bwMode="auto">
            <a:xfrm>
              <a:off x="2454275" y="4202113"/>
              <a:ext cx="1563688" cy="833437"/>
            </a:xfrm>
            <a:custGeom>
              <a:avLst/>
              <a:gdLst>
                <a:gd name="T0" fmla="*/ 2147483647 w 21600"/>
                <a:gd name="T1" fmla="*/ 620413667 h 21600"/>
                <a:gd name="T2" fmla="*/ 2147483647 w 21600"/>
                <a:gd name="T3" fmla="*/ 1240825829 h 21600"/>
                <a:gd name="T4" fmla="*/ 1024360498 w 21600"/>
                <a:gd name="T5" fmla="*/ 62041366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lnTo>
                    <a:pt x="0" y="0"/>
                  </a:lnTo>
                  <a:close/>
                </a:path>
              </a:pathLst>
            </a:cu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ALU</a:t>
              </a:r>
            </a:p>
          </p:txBody>
        </p:sp>
        <p:sp>
          <p:nvSpPr>
            <p:cNvPr id="123" name="Rectangle 11"/>
            <p:cNvSpPr>
              <a:spLocks noChangeArrowheads="1"/>
            </p:cNvSpPr>
            <p:nvPr/>
          </p:nvSpPr>
          <p:spPr bwMode="auto">
            <a:xfrm>
              <a:off x="2795588" y="5551488"/>
              <a:ext cx="1873250" cy="509587"/>
            </a:xfrm>
            <a:prstGeom prst="rect">
              <a:avLst/>
            </a:prstGeom>
            <a:solidFill>
              <a:srgbClr val="CCECFF"/>
            </a:solidFill>
            <a:ln w="9525">
              <a:solidFill>
                <a:srgbClr val="DADADA">
                  <a:lumMod val="10000"/>
                </a:srgbClr>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smtClean="0">
                  <a:ln>
                    <a:noFill/>
                  </a:ln>
                  <a:solidFill>
                    <a:srgbClr val="000000"/>
                  </a:solidFill>
                  <a:effectLst/>
                  <a:uLnTx/>
                  <a:uFillTx/>
                  <a:latin typeface="Tahoma" pitchFamily="34" charset="0"/>
                </a:rPr>
                <a:t>Address Register</a:t>
              </a:r>
            </a:p>
          </p:txBody>
        </p:sp>
        <p:sp>
          <p:nvSpPr>
            <p:cNvPr id="124" name="Rectangle 50"/>
            <p:cNvSpPr>
              <a:spLocks noChangeArrowheads="1"/>
            </p:cNvSpPr>
            <p:nvPr/>
          </p:nvSpPr>
          <p:spPr bwMode="auto">
            <a:xfrm>
              <a:off x="1609725" y="5218113"/>
              <a:ext cx="188913" cy="173037"/>
            </a:xfrm>
            <a:prstGeom prst="rect">
              <a:avLst/>
            </a:prstGeom>
            <a:solidFill>
              <a:srgbClr val="FFFFFF"/>
            </a:solidFill>
            <a:ln>
              <a:noFill/>
            </a:ln>
            <a:effectLst/>
            <a:extLst/>
          </p:spPr>
          <p:txBody>
            <a:bodyPr wrap="none" anchor="ct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sp>
          <p:nvSpPr>
            <p:cNvPr id="125" name="Text Box 44"/>
            <p:cNvSpPr txBox="1">
              <a:spLocks noChangeArrowheads="1"/>
            </p:cNvSpPr>
            <p:nvPr/>
          </p:nvSpPr>
          <p:spPr bwMode="auto">
            <a:xfrm>
              <a:off x="3586957" y="2724150"/>
              <a:ext cx="635795" cy="398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2000" b="1">
                  <a:solidFill>
                    <a:schemeClr val="bg1"/>
                  </a:solidFill>
                  <a:latin typeface="Tahoma" pitchFamily="34" charset="0"/>
                </a:defRPr>
              </a:lvl1pPr>
              <a:lvl2pPr marL="742950" indent="-285750">
                <a:defRPr sz="2000" b="1">
                  <a:solidFill>
                    <a:schemeClr val="bg1"/>
                  </a:solidFill>
                  <a:latin typeface="Tahoma" pitchFamily="34" charset="0"/>
                </a:defRPr>
              </a:lvl2pPr>
              <a:lvl3pPr marL="1143000" indent="-228600">
                <a:defRPr sz="2000" b="1">
                  <a:solidFill>
                    <a:schemeClr val="bg1"/>
                  </a:solidFill>
                  <a:latin typeface="Tahoma" pitchFamily="34" charset="0"/>
                </a:defRPr>
              </a:lvl3pPr>
              <a:lvl4pPr marL="1600200" indent="-228600">
                <a:defRPr sz="2000" b="1">
                  <a:solidFill>
                    <a:schemeClr val="bg1"/>
                  </a:solidFill>
                  <a:latin typeface="Tahoma" pitchFamily="34" charset="0"/>
                </a:defRPr>
              </a:lvl4pPr>
              <a:lvl5pPr marL="2057400" indent="-228600">
                <a:defRPr sz="2000" b="1">
                  <a:solidFill>
                    <a:schemeClr val="bg1"/>
                  </a:solidFill>
                  <a:latin typeface="Tahoma" pitchFamily="34" charset="0"/>
                </a:defRPr>
              </a:lvl5pPr>
              <a:lvl6pPr marL="2514600" indent="-228600" eaLnBrk="0" fontAlgn="base" hangingPunct="0">
                <a:spcBef>
                  <a:spcPct val="0"/>
                </a:spcBef>
                <a:spcAft>
                  <a:spcPct val="0"/>
                </a:spcAft>
                <a:defRPr sz="2000" b="1">
                  <a:solidFill>
                    <a:schemeClr val="bg1"/>
                  </a:solidFill>
                  <a:latin typeface="Tahoma" pitchFamily="34" charset="0"/>
                </a:defRPr>
              </a:lvl6pPr>
              <a:lvl7pPr marL="2971800" indent="-228600" eaLnBrk="0" fontAlgn="base" hangingPunct="0">
                <a:spcBef>
                  <a:spcPct val="0"/>
                </a:spcBef>
                <a:spcAft>
                  <a:spcPct val="0"/>
                </a:spcAft>
                <a:defRPr sz="2000" b="1">
                  <a:solidFill>
                    <a:schemeClr val="bg1"/>
                  </a:solidFill>
                  <a:latin typeface="Tahoma" pitchFamily="34" charset="0"/>
                </a:defRPr>
              </a:lvl7pPr>
              <a:lvl8pPr marL="3429000" indent="-228600" eaLnBrk="0" fontAlgn="base" hangingPunct="0">
                <a:spcBef>
                  <a:spcPct val="0"/>
                </a:spcBef>
                <a:spcAft>
                  <a:spcPct val="0"/>
                </a:spcAft>
                <a:defRPr sz="2000" b="1">
                  <a:solidFill>
                    <a:schemeClr val="bg1"/>
                  </a:solidFill>
                  <a:latin typeface="Tahoma" pitchFamily="34" charset="0"/>
                </a:defRPr>
              </a:lvl8pPr>
              <a:lvl9pPr marL="3886200" indent="-228600" eaLnBrk="0" fontAlgn="base" hangingPunct="0">
                <a:spcBef>
                  <a:spcPct val="0"/>
                </a:spcBef>
                <a:spcAft>
                  <a:spcPct val="0"/>
                </a:spcAft>
                <a:defRPr sz="2000" b="1">
                  <a:solidFill>
                    <a:schemeClr val="bg1"/>
                  </a:solidFill>
                  <a:latin typeface="Tahoma" pitchFamily="34" charset="0"/>
                </a:defRPr>
              </a:lvl9pPr>
            </a:lstStyle>
            <a:p>
              <a:pPr marL="0" marR="0" lvl="0" indent="0" defTabSz="914400" eaLnBrk="0" fontAlgn="base" latinLnBrk="0" hangingPunct="0">
                <a:lnSpc>
                  <a:spcPct val="100000"/>
                </a:lnSpc>
                <a:spcBef>
                  <a:spcPct val="50000"/>
                </a:spcBef>
                <a:spcAft>
                  <a:spcPct val="0"/>
                </a:spcAft>
                <a:buClrTx/>
                <a:buSzTx/>
                <a:buFontTx/>
                <a:buNone/>
                <a:tabLst/>
                <a:defRPr/>
              </a:pPr>
              <a:r>
                <a:rPr kumimoji="0" lang="en-US" sz="1400" b="1" i="0" u="none" strike="noStrike" kern="0" cap="none" spc="0" normalizeH="0" baseline="0" noProof="0" dirty="0" err="1">
                  <a:ln>
                    <a:noFill/>
                  </a:ln>
                  <a:solidFill>
                    <a:srgbClr val="000000"/>
                  </a:solidFill>
                  <a:effectLst/>
                  <a:uLnTx/>
                  <a:uFillTx/>
                  <a:latin typeface="Tahoma" pitchFamily="34" charset="0"/>
                </a:rPr>
                <a:t>Rm</a:t>
              </a:r>
              <a:endParaRPr kumimoji="0" lang="en-US" sz="1400" b="1" i="0" u="none" strike="noStrike" kern="0" cap="none" spc="0" normalizeH="0" baseline="0" noProof="0" dirty="0">
                <a:ln>
                  <a:noFill/>
                </a:ln>
                <a:solidFill>
                  <a:srgbClr val="000000"/>
                </a:solidFill>
                <a:effectLst/>
                <a:uLnTx/>
                <a:uFillTx/>
                <a:latin typeface="Tahoma" pitchFamily="34" charset="0"/>
              </a:endParaRPr>
            </a:p>
          </p:txBody>
        </p:sp>
        <p:sp>
          <p:nvSpPr>
            <p:cNvPr id="126" name="Line 31"/>
            <p:cNvSpPr>
              <a:spLocks noChangeShapeType="1"/>
            </p:cNvSpPr>
            <p:nvPr/>
          </p:nvSpPr>
          <p:spPr bwMode="auto">
            <a:xfrm>
              <a:off x="1700213" y="2193925"/>
              <a:ext cx="0" cy="4143375"/>
            </a:xfrm>
            <a:prstGeom prst="line">
              <a:avLst/>
            </a:prstGeom>
            <a:noFill/>
            <a:ln w="381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0" lang="en-US" sz="2000" b="1" i="0" u="none" strike="noStrike" kern="0" cap="none" spc="0" normalizeH="0" baseline="0" noProof="0" smtClean="0">
                <a:ln>
                  <a:noFill/>
                </a:ln>
                <a:solidFill>
                  <a:srgbClr val="FFFFFF"/>
                </a:solidFill>
                <a:effectLst/>
                <a:uLnTx/>
                <a:uFillTx/>
                <a:latin typeface="Tahoma" pitchFamily="34" charset="0"/>
              </a:endParaRPr>
            </a:p>
          </p:txBody>
        </p:sp>
      </p:grpSp>
      <p:sp>
        <p:nvSpPr>
          <p:cNvPr id="127" name="Rectangle 3"/>
          <p:cNvSpPr txBox="1">
            <a:spLocks noChangeArrowheads="1"/>
          </p:cNvSpPr>
          <p:nvPr/>
        </p:nvSpPr>
        <p:spPr>
          <a:xfrm>
            <a:off x="224953" y="935868"/>
            <a:ext cx="5027382" cy="5511799"/>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Load-store </a:t>
            </a:r>
            <a:r>
              <a:rPr lang="en-US" sz="2400" dirty="0"/>
              <a:t>architecture</a:t>
            </a:r>
          </a:p>
          <a:p>
            <a:r>
              <a:rPr lang="en-US" sz="2400" dirty="0"/>
              <a:t>A barrel shifter allows operand Rm to be shifted left or right any number of bit positions before being combined with operand Rn in the ALU, thus allowing calculations of the form Rn +/- 2</a:t>
            </a:r>
            <a:r>
              <a:rPr lang="en-US" altLang="zh-CN" sz="2400" dirty="0"/>
              <a:t>k</a:t>
            </a:r>
            <a:r>
              <a:rPr lang="en-US" sz="2400" dirty="0"/>
              <a:t>Rm.</a:t>
            </a:r>
          </a:p>
          <a:p>
            <a:r>
              <a:rPr lang="en-US" altLang="zh-CN" sz="2400" dirty="0"/>
              <a:t>A </a:t>
            </a:r>
            <a:r>
              <a:rPr lang="en-US" sz="2400" dirty="0" smtClean="0"/>
              <a:t>MAC</a:t>
            </a:r>
            <a:r>
              <a:rPr lang="en-US" sz="2400" dirty="0"/>
              <a:t> </a:t>
            </a:r>
            <a:r>
              <a:rPr lang="en-US" sz="2400" dirty="0" smtClean="0"/>
              <a:t>(Memory Address Calculator) </a:t>
            </a:r>
            <a:r>
              <a:rPr lang="en-US" sz="2400" dirty="0"/>
              <a:t>prepares subscripted and relative address references for memory access, and a  special </a:t>
            </a:r>
            <a:r>
              <a:rPr lang="en-US" sz="2400" dirty="0" err="1"/>
              <a:t>incrementer</a:t>
            </a:r>
            <a:r>
              <a:rPr lang="en-US" sz="2400" dirty="0"/>
              <a:t> can adjust the memory address on subsequent instructions without having to recalculate the </a:t>
            </a:r>
            <a:r>
              <a:rPr lang="en-US" sz="2400" dirty="0" smtClean="0"/>
              <a:t>address.</a:t>
            </a:r>
            <a:endParaRPr lang="en-US" sz="2400" dirty="0"/>
          </a:p>
        </p:txBody>
      </p:sp>
    </p:spTree>
    <p:extLst>
      <p:ext uri="{BB962C8B-B14F-4D97-AF65-F5344CB8AC3E}">
        <p14:creationId xmlns:p14="http://schemas.microsoft.com/office/powerpoint/2010/main" val="384459755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p:cNvGrpSpPr/>
          <p:nvPr/>
        </p:nvGrpSpPr>
        <p:grpSpPr>
          <a:xfrm>
            <a:off x="52041" y="1306661"/>
            <a:ext cx="5562600" cy="3556000"/>
            <a:chOff x="2755900" y="1130300"/>
            <a:chExt cx="5562600" cy="3556000"/>
          </a:xfrm>
        </p:grpSpPr>
        <p:sp>
          <p:nvSpPr>
            <p:cNvPr id="2" name="Rectangle 1"/>
            <p:cNvSpPr/>
            <p:nvPr/>
          </p:nvSpPr>
          <p:spPr bwMode="auto">
            <a:xfrm>
              <a:off x="3657600" y="11303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Fetch</a:t>
              </a:r>
            </a:p>
          </p:txBody>
        </p:sp>
        <p:sp>
          <p:nvSpPr>
            <p:cNvPr id="3" name="Rectangle 2"/>
            <p:cNvSpPr/>
            <p:nvPr/>
          </p:nvSpPr>
          <p:spPr bwMode="auto">
            <a:xfrm>
              <a:off x="3657600" y="25019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Decode</a:t>
              </a:r>
            </a:p>
          </p:txBody>
        </p:sp>
        <p:sp>
          <p:nvSpPr>
            <p:cNvPr id="4" name="Rectangle 3"/>
            <p:cNvSpPr/>
            <p:nvPr/>
          </p:nvSpPr>
          <p:spPr bwMode="auto">
            <a:xfrm>
              <a:off x="3657600" y="3911600"/>
              <a:ext cx="1485900" cy="774700"/>
            </a:xfrm>
            <a:prstGeom prst="rect">
              <a:avLst/>
            </a:prstGeom>
            <a:solidFill>
              <a:schemeClr val="bg1">
                <a:lumMod val="7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2000" dirty="0">
                  <a:solidFill>
                    <a:srgbClr val="000000"/>
                  </a:solidFill>
                  <a:latin typeface="Calibri" pitchFamily="34" charset="0"/>
                  <a:cs typeface="Calibri" pitchFamily="34" charset="0"/>
                </a:rPr>
                <a:t>Execute</a:t>
              </a:r>
            </a:p>
          </p:txBody>
        </p:sp>
        <p:sp>
          <p:nvSpPr>
            <p:cNvPr id="5" name="Down Arrow 4"/>
            <p:cNvSpPr/>
            <p:nvPr/>
          </p:nvSpPr>
          <p:spPr bwMode="auto">
            <a:xfrm>
              <a:off x="4216400" y="19050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Calibri" pitchFamily="34" charset="0"/>
                <a:cs typeface="Calibri" pitchFamily="34" charset="0"/>
              </a:endParaRPr>
            </a:p>
          </p:txBody>
        </p:sp>
        <p:sp>
          <p:nvSpPr>
            <p:cNvPr id="6" name="Down Arrow 5"/>
            <p:cNvSpPr/>
            <p:nvPr/>
          </p:nvSpPr>
          <p:spPr bwMode="auto">
            <a:xfrm>
              <a:off x="4216400" y="3276600"/>
              <a:ext cx="368300" cy="596900"/>
            </a:xfrm>
            <a:prstGeom prst="downArrow">
              <a:avLst/>
            </a:prstGeom>
            <a:solidFill>
              <a:schemeClr val="bg1">
                <a:lumMod val="7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Calibri" pitchFamily="34" charset="0"/>
                <a:cs typeface="Calibri" pitchFamily="34" charset="0"/>
              </a:endParaRPr>
            </a:p>
          </p:txBody>
        </p:sp>
        <p:sp>
          <p:nvSpPr>
            <p:cNvPr id="7" name="TextBox 6"/>
            <p:cNvSpPr txBox="1"/>
            <p:nvPr/>
          </p:nvSpPr>
          <p:spPr>
            <a:xfrm>
              <a:off x="5359400" y="3911600"/>
              <a:ext cx="2959100" cy="738664"/>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Read register(s) from Register Bank,</a:t>
              </a:r>
            </a:p>
            <a:p>
              <a:r>
                <a:rPr lang="en-US" sz="1400" dirty="0">
                  <a:solidFill>
                    <a:srgbClr val="000000"/>
                  </a:solidFill>
                  <a:latin typeface="Calibri" pitchFamily="34" charset="0"/>
                  <a:cs typeface="Calibri" pitchFamily="34" charset="0"/>
                </a:rPr>
                <a:t>Shift and ALU operation,</a:t>
              </a:r>
            </a:p>
            <a:p>
              <a:r>
                <a:rPr lang="en-US" sz="1400" dirty="0">
                  <a:solidFill>
                    <a:srgbClr val="000000"/>
                  </a:solidFill>
                  <a:latin typeface="Calibri" pitchFamily="34" charset="0"/>
                  <a:cs typeface="Calibri" pitchFamily="34" charset="0"/>
                </a:rPr>
                <a:t>Write register(s) back to Register Bank</a:t>
              </a:r>
            </a:p>
          </p:txBody>
        </p:sp>
        <p:sp>
          <p:nvSpPr>
            <p:cNvPr id="8" name="TextBox 7"/>
            <p:cNvSpPr txBox="1"/>
            <p:nvPr/>
          </p:nvSpPr>
          <p:spPr>
            <a:xfrm>
              <a:off x="5359400" y="2537936"/>
              <a:ext cx="2959100" cy="738664"/>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Decompress thumb instruction, Decode ARM instruction</a:t>
              </a:r>
              <a:br>
                <a:rPr lang="en-US" sz="1400" dirty="0">
                  <a:solidFill>
                    <a:srgbClr val="000000"/>
                  </a:solidFill>
                  <a:latin typeface="Calibri" pitchFamily="34" charset="0"/>
                  <a:cs typeface="Calibri" pitchFamily="34" charset="0"/>
                </a:rPr>
              </a:br>
              <a:r>
                <a:rPr lang="en-US" sz="1400" dirty="0">
                  <a:solidFill>
                    <a:srgbClr val="000000"/>
                  </a:solidFill>
                  <a:latin typeface="Calibri" pitchFamily="34" charset="0"/>
                  <a:cs typeface="Calibri" pitchFamily="34" charset="0"/>
                </a:rPr>
                <a:t>Select registers</a:t>
              </a:r>
            </a:p>
          </p:txBody>
        </p:sp>
        <p:sp>
          <p:nvSpPr>
            <p:cNvPr id="9" name="TextBox 8"/>
            <p:cNvSpPr txBox="1"/>
            <p:nvPr/>
          </p:nvSpPr>
          <p:spPr>
            <a:xfrm>
              <a:off x="5359400" y="1256040"/>
              <a:ext cx="2959100" cy="523220"/>
            </a:xfrm>
            <a:prstGeom prst="rect">
              <a:avLst/>
            </a:prstGeom>
            <a:noFill/>
          </p:spPr>
          <p:txBody>
            <a:bodyPr wrap="square" rtlCol="0">
              <a:spAutoFit/>
            </a:bodyPr>
            <a:lstStyle/>
            <a:p>
              <a:r>
                <a:rPr lang="en-US" sz="1400" dirty="0">
                  <a:solidFill>
                    <a:srgbClr val="000000"/>
                  </a:solidFill>
                  <a:latin typeface="Calibri" pitchFamily="34" charset="0"/>
                  <a:cs typeface="Calibri" pitchFamily="34" charset="0"/>
                </a:rPr>
                <a:t>16-bit Instruction fetched </a:t>
              </a:r>
              <a:br>
                <a:rPr lang="en-US" sz="1400" dirty="0">
                  <a:solidFill>
                    <a:srgbClr val="000000"/>
                  </a:solidFill>
                  <a:latin typeface="Calibri" pitchFamily="34" charset="0"/>
                  <a:cs typeface="Calibri" pitchFamily="34" charset="0"/>
                </a:rPr>
              </a:br>
              <a:r>
                <a:rPr lang="en-US" sz="1400" dirty="0">
                  <a:solidFill>
                    <a:srgbClr val="000000"/>
                  </a:solidFill>
                  <a:latin typeface="Calibri" pitchFamily="34" charset="0"/>
                  <a:cs typeface="Calibri" pitchFamily="34" charset="0"/>
                </a:rPr>
                <a:t>from memory</a:t>
              </a:r>
            </a:p>
          </p:txBody>
        </p:sp>
        <p:sp>
          <p:nvSpPr>
            <p:cNvPr id="10" name="TextBox 9"/>
            <p:cNvSpPr txBox="1"/>
            <p:nvPr/>
          </p:nvSpPr>
          <p:spPr>
            <a:xfrm>
              <a:off x="2755900" y="1317595"/>
              <a:ext cx="6223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a:t>
              </a:r>
            </a:p>
          </p:txBody>
        </p:sp>
        <p:sp>
          <p:nvSpPr>
            <p:cNvPr id="11" name="TextBox 10"/>
            <p:cNvSpPr txBox="1"/>
            <p:nvPr/>
          </p:nvSpPr>
          <p:spPr>
            <a:xfrm>
              <a:off x="2755900" y="2689195"/>
              <a:ext cx="8001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 - 2</a:t>
              </a:r>
            </a:p>
          </p:txBody>
        </p:sp>
        <p:sp>
          <p:nvSpPr>
            <p:cNvPr id="12" name="TextBox 11"/>
            <p:cNvSpPr txBox="1"/>
            <p:nvPr/>
          </p:nvSpPr>
          <p:spPr>
            <a:xfrm>
              <a:off x="2755900" y="4080877"/>
              <a:ext cx="800100"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PC - 4</a:t>
              </a:r>
            </a:p>
          </p:txBody>
        </p:sp>
      </p:grpSp>
      <p:sp>
        <p:nvSpPr>
          <p:cNvPr id="14" name="Title 13"/>
          <p:cNvSpPr>
            <a:spLocks noGrp="1"/>
          </p:cNvSpPr>
          <p:nvPr>
            <p:ph type="title"/>
          </p:nvPr>
        </p:nvSpPr>
        <p:spPr/>
        <p:txBody>
          <a:bodyPr/>
          <a:lstStyle/>
          <a:p>
            <a:r>
              <a:rPr lang="en-US" dirty="0" smtClean="0"/>
              <a:t>Pipelined Instruction Execution</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25</a:t>
            </a:fld>
            <a:endParaRPr lang="en-US" dirty="0"/>
          </a:p>
        </p:txBody>
      </p:sp>
      <p:grpSp>
        <p:nvGrpSpPr>
          <p:cNvPr id="16" name="Group 15"/>
          <p:cNvGrpSpPr/>
          <p:nvPr/>
        </p:nvGrpSpPr>
        <p:grpSpPr>
          <a:xfrm>
            <a:off x="5045434" y="1155838"/>
            <a:ext cx="7028600" cy="4194966"/>
            <a:chOff x="556595" y="1155940"/>
            <a:chExt cx="7028600" cy="4194966"/>
          </a:xfrm>
        </p:grpSpPr>
        <p:grpSp>
          <p:nvGrpSpPr>
            <p:cNvPr id="17" name="Group 16"/>
            <p:cNvGrpSpPr/>
            <p:nvPr/>
          </p:nvGrpSpPr>
          <p:grpSpPr>
            <a:xfrm>
              <a:off x="1921569" y="2384767"/>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5" y="2384767"/>
                <a:ext cx="2489750"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2</a:t>
                </a:r>
                <a:r>
                  <a:rPr lang="en-US" sz="1600" baseline="30000" dirty="0">
                    <a:solidFill>
                      <a:srgbClr val="000000"/>
                    </a:solidFill>
                    <a:latin typeface="Calibri" pitchFamily="34" charset="0"/>
                    <a:cs typeface="Calibri" pitchFamily="34" charset="0"/>
                  </a:rPr>
                  <a:t>nd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556595" y="1155940"/>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1</a:t>
                </a:r>
                <a:r>
                  <a:rPr lang="en-US" sz="1600" baseline="30000" dirty="0">
                    <a:solidFill>
                      <a:srgbClr val="000000"/>
                    </a:solidFill>
                    <a:latin typeface="Calibri" pitchFamily="34" charset="0"/>
                    <a:cs typeface="Calibri" pitchFamily="34" charset="0"/>
                  </a:rPr>
                  <a:t>st</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3286561" y="3640724"/>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499" y="3640724"/>
                <a:ext cx="2558479"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3</a:t>
                </a:r>
                <a:r>
                  <a:rPr lang="en-US" sz="1600" baseline="30000" dirty="0">
                    <a:solidFill>
                      <a:srgbClr val="000000"/>
                    </a:solidFill>
                    <a:latin typeface="Calibri" pitchFamily="34" charset="0"/>
                    <a:cs typeface="Calibri" pitchFamily="34" charset="0"/>
                  </a:rPr>
                  <a:t>rd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556595" y="4933950"/>
              <a:ext cx="6824888" cy="28575"/>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1838325"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3286543" y="4819650"/>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4651517" y="4833937"/>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6029351" y="4848224"/>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6698978" y="4981574"/>
              <a:ext cx="886217"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Time</a:t>
              </a:r>
            </a:p>
          </p:txBody>
        </p:sp>
      </p:grpSp>
      <p:sp>
        <p:nvSpPr>
          <p:cNvPr id="44" name="Rectangle 3"/>
          <p:cNvSpPr txBox="1">
            <a:spLocks noChangeArrowheads="1"/>
          </p:cNvSpPr>
          <p:nvPr/>
        </p:nvSpPr>
        <p:spPr>
          <a:xfrm>
            <a:off x="363191" y="5227195"/>
            <a:ext cx="11372162" cy="156093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Pipelining allows three instructions to be in progress simultaneously during any </a:t>
            </a:r>
            <a:r>
              <a:rPr lang="en-US" sz="2000" dirty="0" smtClean="0"/>
              <a:t>one processor </a:t>
            </a:r>
            <a:r>
              <a:rPr lang="en-US" sz="2000" dirty="0"/>
              <a:t>clock cycle. While one instruction is fetched, another is decoded, and a </a:t>
            </a:r>
            <a:r>
              <a:rPr lang="en-US" sz="2000" dirty="0" smtClean="0"/>
              <a:t>third is </a:t>
            </a:r>
            <a:r>
              <a:rPr lang="en-US" sz="2000" dirty="0"/>
              <a:t>executed. Thumb instructions are 16 or 32 bits wide, with the majority being 16 </a:t>
            </a:r>
            <a:r>
              <a:rPr lang="en-US" sz="2000" dirty="0" smtClean="0"/>
              <a:t>bits. Thus</a:t>
            </a:r>
            <a:r>
              <a:rPr lang="en-US" sz="2000" dirty="0"/>
              <a:t>, while the address held in PC is being used to read one 16-bit instruction </a:t>
            </a:r>
            <a:r>
              <a:rPr lang="en-US" sz="2000" dirty="0" smtClean="0"/>
              <a:t>from memory</a:t>
            </a:r>
            <a:r>
              <a:rPr lang="en-US" sz="2000" dirty="0"/>
              <a:t>, the previous instruction (from address PC-2) is decoded, and the one before that (from address PC-4) is executed</a:t>
            </a:r>
            <a:r>
              <a:rPr lang="en-US" sz="2000" dirty="0" smtClean="0"/>
              <a:t>. </a:t>
            </a:r>
            <a:r>
              <a:rPr lang="en-US" altLang="zh-CN" sz="2000" dirty="0" smtClean="0"/>
              <a:t>One instruction completed every  cycle.</a:t>
            </a:r>
            <a:endParaRPr lang="en-US" sz="2000" dirty="0"/>
          </a:p>
        </p:txBody>
      </p:sp>
    </p:spTree>
    <p:extLst>
      <p:ext uri="{BB962C8B-B14F-4D97-AF65-F5344CB8AC3E}">
        <p14:creationId xmlns:p14="http://schemas.microsoft.com/office/powerpoint/2010/main" val="62342222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en-US" dirty="0" smtClean="0"/>
              <a:t>Non-Pipelined Instruction Execution (</a:t>
            </a:r>
            <a:r>
              <a:rPr lang="en-US" altLang="zh-CN" dirty="0" smtClean="0"/>
              <a:t>hypothetical)</a:t>
            </a:r>
            <a:endParaRPr lang="en-US" dirty="0"/>
          </a:p>
        </p:txBody>
      </p:sp>
      <p:sp>
        <p:nvSpPr>
          <p:cNvPr id="15" name="Slide Number Placeholder 14"/>
          <p:cNvSpPr>
            <a:spLocks noGrp="1"/>
          </p:cNvSpPr>
          <p:nvPr>
            <p:ph type="sldNum" sz="quarter" idx="12"/>
          </p:nvPr>
        </p:nvSpPr>
        <p:spPr/>
        <p:txBody>
          <a:bodyPr/>
          <a:lstStyle/>
          <a:p>
            <a:fld id="{3CC63E4C-4642-794D-A2FD-70F6B81535F5}" type="slidenum">
              <a:rPr lang="en-US" smtClean="0"/>
              <a:pPr/>
              <a:t>26</a:t>
            </a:fld>
            <a:endParaRPr lang="en-US" dirty="0"/>
          </a:p>
        </p:txBody>
      </p:sp>
      <p:grpSp>
        <p:nvGrpSpPr>
          <p:cNvPr id="17" name="Group 16"/>
          <p:cNvGrpSpPr/>
          <p:nvPr/>
        </p:nvGrpSpPr>
        <p:grpSpPr>
          <a:xfrm>
            <a:off x="4148958" y="2384665"/>
            <a:ext cx="4094922" cy="758483"/>
            <a:chOff x="1921569" y="2384767"/>
            <a:chExt cx="4094922" cy="758483"/>
          </a:xfrm>
        </p:grpSpPr>
        <p:cxnSp>
          <p:nvCxnSpPr>
            <p:cNvPr id="38" name="Straight Arrow Connector 37"/>
            <p:cNvCxnSpPr/>
            <p:nvPr/>
          </p:nvCxnSpPr>
          <p:spPr bwMode="auto">
            <a:xfrm>
              <a:off x="1921569" y="2564295"/>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9" name="TextBox 38"/>
            <p:cNvSpPr txBox="1"/>
            <p:nvPr/>
          </p:nvSpPr>
          <p:spPr>
            <a:xfrm>
              <a:off x="2724155" y="2384767"/>
              <a:ext cx="2489750"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2</a:t>
              </a:r>
              <a:r>
                <a:rPr lang="en-US" sz="1600" baseline="30000" dirty="0">
                  <a:solidFill>
                    <a:srgbClr val="000000"/>
                  </a:solidFill>
                  <a:latin typeface="Calibri" pitchFamily="34" charset="0"/>
                  <a:cs typeface="Calibri" pitchFamily="34" charset="0"/>
                </a:rPr>
                <a:t>nd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PC+2)</a:t>
              </a:r>
            </a:p>
          </p:txBody>
        </p:sp>
        <p:grpSp>
          <p:nvGrpSpPr>
            <p:cNvPr id="40" name="Group 39"/>
            <p:cNvGrpSpPr/>
            <p:nvPr/>
          </p:nvGrpSpPr>
          <p:grpSpPr>
            <a:xfrm>
              <a:off x="1921569" y="2723321"/>
              <a:ext cx="4094922" cy="419929"/>
              <a:chOff x="1855304" y="1603513"/>
              <a:chExt cx="4094922" cy="419929"/>
            </a:xfrm>
          </p:grpSpPr>
          <p:sp>
            <p:nvSpPr>
              <p:cNvPr id="41" name="Rectangle 40"/>
              <p:cNvSpPr/>
              <p:nvPr/>
            </p:nvSpPr>
            <p:spPr bwMode="auto">
              <a:xfrm>
                <a:off x="1855304"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42" name="Rectangle 41"/>
              <p:cNvSpPr/>
              <p:nvPr/>
            </p:nvSpPr>
            <p:spPr bwMode="auto">
              <a:xfrm>
                <a:off x="3220278"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43" name="Rectangle 42"/>
              <p:cNvSpPr/>
              <p:nvPr/>
            </p:nvSpPr>
            <p:spPr bwMode="auto">
              <a:xfrm>
                <a:off x="4585252" y="1603513"/>
                <a:ext cx="1364974" cy="419929"/>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8" name="Group 17"/>
          <p:cNvGrpSpPr/>
          <p:nvPr/>
        </p:nvGrpSpPr>
        <p:grpSpPr>
          <a:xfrm>
            <a:off x="40780" y="1155838"/>
            <a:ext cx="4094922" cy="758585"/>
            <a:chOff x="556595" y="1155940"/>
            <a:chExt cx="4094922" cy="758585"/>
          </a:xfrm>
        </p:grpSpPr>
        <p:cxnSp>
          <p:nvCxnSpPr>
            <p:cNvPr id="32" name="Straight Arrow Connector 31"/>
            <p:cNvCxnSpPr/>
            <p:nvPr/>
          </p:nvCxnSpPr>
          <p:spPr bwMode="auto">
            <a:xfrm>
              <a:off x="556595" y="1325217"/>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3" name="TextBox 32"/>
            <p:cNvSpPr txBox="1"/>
            <p:nvPr/>
          </p:nvSpPr>
          <p:spPr>
            <a:xfrm>
              <a:off x="1441179" y="1155940"/>
              <a:ext cx="2325753"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1</a:t>
              </a:r>
              <a:r>
                <a:rPr lang="en-US" sz="1600" baseline="30000" dirty="0">
                  <a:solidFill>
                    <a:srgbClr val="000000"/>
                  </a:solidFill>
                  <a:latin typeface="Calibri" pitchFamily="34" charset="0"/>
                  <a:cs typeface="Calibri" pitchFamily="34" charset="0"/>
                </a:rPr>
                <a:t>st</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a:t>
              </a:r>
            </a:p>
          </p:txBody>
        </p:sp>
        <p:grpSp>
          <p:nvGrpSpPr>
            <p:cNvPr id="34" name="Group 33"/>
            <p:cNvGrpSpPr/>
            <p:nvPr/>
          </p:nvGrpSpPr>
          <p:grpSpPr>
            <a:xfrm>
              <a:off x="556595" y="1484243"/>
              <a:ext cx="4094922" cy="430282"/>
              <a:chOff x="1855304" y="1603513"/>
              <a:chExt cx="4094922" cy="430282"/>
            </a:xfrm>
          </p:grpSpPr>
          <p:sp>
            <p:nvSpPr>
              <p:cNvPr id="35" name="Rectangle 34"/>
              <p:cNvSpPr/>
              <p:nvPr/>
            </p:nvSpPr>
            <p:spPr bwMode="auto">
              <a:xfrm>
                <a:off x="1855304"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6" name="Rectangle 35"/>
              <p:cNvSpPr/>
              <p:nvPr/>
            </p:nvSpPr>
            <p:spPr bwMode="auto">
              <a:xfrm>
                <a:off x="3220278"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7" name="Rectangle 36"/>
              <p:cNvSpPr/>
              <p:nvPr/>
            </p:nvSpPr>
            <p:spPr bwMode="auto">
              <a:xfrm>
                <a:off x="4585252" y="1603513"/>
                <a:ext cx="1364974" cy="430282"/>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grpSp>
        <p:nvGrpSpPr>
          <p:cNvPr id="19" name="Group 18"/>
          <p:cNvGrpSpPr/>
          <p:nvPr/>
        </p:nvGrpSpPr>
        <p:grpSpPr>
          <a:xfrm>
            <a:off x="8248230" y="3640622"/>
            <a:ext cx="4094922" cy="740776"/>
            <a:chOff x="3286561" y="3640724"/>
            <a:chExt cx="4094922" cy="740776"/>
          </a:xfrm>
        </p:grpSpPr>
        <p:cxnSp>
          <p:nvCxnSpPr>
            <p:cNvPr id="26" name="Straight Arrow Connector 25"/>
            <p:cNvCxnSpPr/>
            <p:nvPr/>
          </p:nvCxnSpPr>
          <p:spPr bwMode="auto">
            <a:xfrm>
              <a:off x="3286561" y="3810001"/>
              <a:ext cx="4094922" cy="0"/>
            </a:xfrm>
            <a:prstGeom prst="straightConnector1">
              <a:avLst/>
            </a:prstGeom>
            <a:solidFill>
              <a:schemeClr val="accent1"/>
            </a:solidFill>
            <a:ln w="25400" cap="flat" cmpd="sng" algn="ctr">
              <a:solidFill>
                <a:srgbClr val="000000"/>
              </a:solidFill>
              <a:prstDash val="solid"/>
              <a:round/>
              <a:headEnd type="triangle" w="lg" len="lg"/>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7" name="TextBox 26"/>
            <p:cNvSpPr txBox="1"/>
            <p:nvPr/>
          </p:nvSpPr>
          <p:spPr>
            <a:xfrm>
              <a:off x="4140499" y="3640724"/>
              <a:ext cx="2558479" cy="338554"/>
            </a:xfrm>
            <a:prstGeom prst="rect">
              <a:avLst/>
            </a:prstGeom>
            <a:solidFill>
              <a:schemeClr val="bg1"/>
            </a:solidFill>
          </p:spPr>
          <p:txBody>
            <a:bodyPr wrap="square" rtlCol="0">
              <a:spAutoFit/>
            </a:bodyPr>
            <a:lstStyle/>
            <a:p>
              <a:pPr algn="ctr"/>
              <a:r>
                <a:rPr lang="en-US" sz="1600" dirty="0">
                  <a:solidFill>
                    <a:srgbClr val="000000"/>
                  </a:solidFill>
                  <a:latin typeface="Calibri" pitchFamily="34" charset="0"/>
                  <a:cs typeface="Calibri" pitchFamily="34" charset="0"/>
                </a:rPr>
                <a:t>3</a:t>
              </a:r>
              <a:r>
                <a:rPr lang="en-US" sz="1600" baseline="30000" dirty="0">
                  <a:solidFill>
                    <a:srgbClr val="000000"/>
                  </a:solidFill>
                  <a:latin typeface="Calibri" pitchFamily="34" charset="0"/>
                  <a:cs typeface="Calibri" pitchFamily="34" charset="0"/>
                </a:rPr>
                <a:t>rd</a:t>
              </a:r>
              <a:r>
                <a:rPr lang="en-US" sz="1600" dirty="0">
                  <a:solidFill>
                    <a:srgbClr val="000000"/>
                  </a:solidFill>
                  <a:latin typeface="Calibri" pitchFamily="34" charset="0"/>
                  <a:cs typeface="Calibri" pitchFamily="34" charset="0"/>
                </a:rPr>
                <a:t> Instruction (</a:t>
              </a:r>
              <a:r>
                <a:rPr lang="en-US" sz="1600" dirty="0" err="1">
                  <a:solidFill>
                    <a:srgbClr val="000000"/>
                  </a:solidFill>
                  <a:latin typeface="Calibri" pitchFamily="34" charset="0"/>
                  <a:cs typeface="Calibri" pitchFamily="34" charset="0"/>
                </a:rPr>
                <a:t>Adrs</a:t>
              </a:r>
              <a:r>
                <a:rPr lang="en-US" sz="1600" dirty="0">
                  <a:solidFill>
                    <a:srgbClr val="000000"/>
                  </a:solidFill>
                  <a:latin typeface="Calibri" pitchFamily="34" charset="0"/>
                  <a:cs typeface="Calibri" pitchFamily="34" charset="0"/>
                </a:rPr>
                <a:t>: PC+4)</a:t>
              </a:r>
            </a:p>
          </p:txBody>
        </p:sp>
        <p:grpSp>
          <p:nvGrpSpPr>
            <p:cNvPr id="28" name="Group 27"/>
            <p:cNvGrpSpPr/>
            <p:nvPr/>
          </p:nvGrpSpPr>
          <p:grpSpPr>
            <a:xfrm>
              <a:off x="3286561" y="3969027"/>
              <a:ext cx="4094904" cy="412473"/>
              <a:chOff x="1855304" y="1603513"/>
              <a:chExt cx="4094904" cy="412473"/>
            </a:xfrm>
          </p:grpSpPr>
          <p:sp>
            <p:nvSpPr>
              <p:cNvPr id="29" name="Rectangle 28"/>
              <p:cNvSpPr/>
              <p:nvPr/>
            </p:nvSpPr>
            <p:spPr bwMode="auto">
              <a:xfrm>
                <a:off x="185530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Fetch</a:t>
                </a:r>
              </a:p>
            </p:txBody>
          </p:sp>
          <p:sp>
            <p:nvSpPr>
              <p:cNvPr id="30" name="Rectangle 29"/>
              <p:cNvSpPr/>
              <p:nvPr/>
            </p:nvSpPr>
            <p:spPr bwMode="auto">
              <a:xfrm>
                <a:off x="3220278"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Decode</a:t>
                </a:r>
              </a:p>
            </p:txBody>
          </p:sp>
          <p:sp>
            <p:nvSpPr>
              <p:cNvPr id="31" name="Rectangle 30"/>
              <p:cNvSpPr/>
              <p:nvPr/>
            </p:nvSpPr>
            <p:spPr bwMode="auto">
              <a:xfrm>
                <a:off x="4585234" y="1603513"/>
                <a:ext cx="1364974" cy="412473"/>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1" compatLnSpc="1">
                <a:prstTxWarp prst="textNoShape">
                  <a:avLst/>
                </a:prstTxWarp>
              </a:bodyPr>
              <a:lstStyle/>
              <a:p>
                <a:pP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Execute</a:t>
                </a:r>
              </a:p>
            </p:txBody>
          </p:sp>
        </p:grpSp>
      </p:grpSp>
      <p:cxnSp>
        <p:nvCxnSpPr>
          <p:cNvPr id="20" name="Straight Arrow Connector 19"/>
          <p:cNvCxnSpPr/>
          <p:nvPr/>
        </p:nvCxnSpPr>
        <p:spPr bwMode="auto">
          <a:xfrm>
            <a:off x="72000" y="4897616"/>
            <a:ext cx="11798322" cy="64807"/>
          </a:xfrm>
          <a:prstGeom prst="straightConnector1">
            <a:avLst/>
          </a:prstGeom>
          <a:solidFill>
            <a:schemeClr val="accent1"/>
          </a:solidFill>
          <a:ln w="31750" cap="flat" cmpd="sng" algn="ctr">
            <a:solidFill>
              <a:srgbClr val="000000"/>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Straight Connector 20"/>
          <p:cNvCxnSpPr/>
          <p:nvPr/>
        </p:nvCxnSpPr>
        <p:spPr bwMode="auto">
          <a:xfrm>
            <a:off x="6327164" y="4819548"/>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2" name="Straight Connector 21"/>
          <p:cNvCxnSpPr/>
          <p:nvPr/>
        </p:nvCxnSpPr>
        <p:spPr bwMode="auto">
          <a:xfrm>
            <a:off x="7775382" y="4819548"/>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Straight Connector 22"/>
          <p:cNvCxnSpPr/>
          <p:nvPr/>
        </p:nvCxnSpPr>
        <p:spPr bwMode="auto">
          <a:xfrm>
            <a:off x="9140356" y="4833835"/>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 name="Straight Connector 23"/>
          <p:cNvCxnSpPr/>
          <p:nvPr/>
        </p:nvCxnSpPr>
        <p:spPr bwMode="auto">
          <a:xfrm>
            <a:off x="10518190" y="4848122"/>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25" name="TextBox 24"/>
          <p:cNvSpPr txBox="1"/>
          <p:nvPr/>
        </p:nvSpPr>
        <p:spPr>
          <a:xfrm>
            <a:off x="11187817" y="4981472"/>
            <a:ext cx="886217"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Time</a:t>
            </a:r>
          </a:p>
        </p:txBody>
      </p:sp>
      <p:sp>
        <p:nvSpPr>
          <p:cNvPr id="44" name="Rectangle 3"/>
          <p:cNvSpPr txBox="1">
            <a:spLocks noChangeArrowheads="1"/>
          </p:cNvSpPr>
          <p:nvPr/>
        </p:nvSpPr>
        <p:spPr>
          <a:xfrm>
            <a:off x="363191" y="5227195"/>
            <a:ext cx="11372162" cy="1560932"/>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2000" dirty="0"/>
              <a:t> </a:t>
            </a:r>
            <a:r>
              <a:rPr lang="en-US" altLang="zh-CN" sz="2000" dirty="0"/>
              <a:t>One instruction completed every  </a:t>
            </a:r>
            <a:r>
              <a:rPr lang="en-US" altLang="zh-CN" sz="2000" dirty="0" smtClean="0"/>
              <a:t>3 cycles. </a:t>
            </a:r>
            <a:r>
              <a:rPr lang="en-US" sz="2000" dirty="0" smtClean="0"/>
              <a:t>Performance is </a:t>
            </a:r>
            <a:r>
              <a:rPr lang="en-US" altLang="zh-CN" sz="2000" dirty="0" smtClean="0"/>
              <a:t>much lower than pipelined execution.</a:t>
            </a:r>
            <a:r>
              <a:rPr lang="en-US" sz="2000" dirty="0" smtClean="0"/>
              <a:t> </a:t>
            </a:r>
            <a:endParaRPr lang="en-US" sz="2000" dirty="0"/>
          </a:p>
        </p:txBody>
      </p:sp>
      <p:cxnSp>
        <p:nvCxnSpPr>
          <p:cNvPr id="49" name="Straight Connector 48"/>
          <p:cNvCxnSpPr/>
          <p:nvPr/>
        </p:nvCxnSpPr>
        <p:spPr bwMode="auto">
          <a:xfrm>
            <a:off x="734455" y="4749979"/>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0" name="Straight Connector 49"/>
          <p:cNvCxnSpPr/>
          <p:nvPr/>
        </p:nvCxnSpPr>
        <p:spPr bwMode="auto">
          <a:xfrm>
            <a:off x="2182673" y="4749979"/>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1" name="Straight Connector 50"/>
          <p:cNvCxnSpPr/>
          <p:nvPr/>
        </p:nvCxnSpPr>
        <p:spPr bwMode="auto">
          <a:xfrm>
            <a:off x="3547647" y="4764266"/>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52" name="Straight Connector 51"/>
          <p:cNvCxnSpPr/>
          <p:nvPr/>
        </p:nvCxnSpPr>
        <p:spPr bwMode="auto">
          <a:xfrm>
            <a:off x="4925481" y="4778553"/>
            <a:ext cx="0" cy="266700"/>
          </a:xfrm>
          <a:prstGeom prst="line">
            <a:avLst/>
          </a:prstGeom>
          <a:solidFill>
            <a:schemeClr val="accent1"/>
          </a:solidFill>
          <a:ln w="254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08885718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24894" y="274638"/>
            <a:ext cx="11457506" cy="1143000"/>
          </a:xfrm>
        </p:spPr>
        <p:txBody>
          <a:bodyPr>
            <a:normAutofit/>
          </a:bodyPr>
          <a:lstStyle/>
          <a:p>
            <a:r>
              <a:rPr lang="en-US" dirty="0" smtClean="0"/>
              <a:t>ARM Cortex-M3 Bus Structure (Harvard arch.)</a:t>
            </a:r>
            <a:endParaRPr lang="en-US" dirty="0"/>
          </a:p>
        </p:txBody>
      </p:sp>
      <p:pic>
        <p:nvPicPr>
          <p:cNvPr id="2050" name="Picture 2" descr="C:\FolderShare\PERSONAL\TextBook\Revised Version\Artwork\Chapter 5\Figure 5-15. Cortex-M3 Bus Structur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84612" y="1036911"/>
            <a:ext cx="7279622" cy="4707374"/>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1"/>
          <p:cNvSpPr>
            <a:spLocks noGrp="1"/>
          </p:cNvSpPr>
          <p:nvPr>
            <p:ph type="sldNum" sz="quarter" idx="12"/>
          </p:nvPr>
        </p:nvSpPr>
        <p:spPr/>
        <p:txBody>
          <a:bodyPr/>
          <a:lstStyle/>
          <a:p>
            <a:fld id="{3CC63E4C-4642-794D-A2FD-70F6B81535F5}" type="slidenum">
              <a:rPr lang="en-US" smtClean="0"/>
              <a:pPr/>
              <a:t>27</a:t>
            </a:fld>
            <a:endParaRPr lang="en-US" dirty="0"/>
          </a:p>
        </p:txBody>
      </p:sp>
      <p:sp>
        <p:nvSpPr>
          <p:cNvPr id="5" name="Rectangle 3"/>
          <p:cNvSpPr txBox="1">
            <a:spLocks noChangeArrowheads="1"/>
          </p:cNvSpPr>
          <p:nvPr/>
        </p:nvSpPr>
        <p:spPr>
          <a:xfrm>
            <a:off x="378431" y="5576593"/>
            <a:ext cx="11372162" cy="1281407"/>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sz="1800" dirty="0"/>
              <a:t>Code and data are stored in separate and independent hardware; </a:t>
            </a:r>
            <a:r>
              <a:rPr lang="en-US" sz="1800" dirty="0" smtClean="0"/>
              <a:t>instructions are </a:t>
            </a:r>
            <a:r>
              <a:rPr lang="en-US" sz="1800" dirty="0"/>
              <a:t>fetched over the I-Code bus from a nonvolatile flash memory while the system </a:t>
            </a:r>
            <a:r>
              <a:rPr lang="en-US" sz="1800" dirty="0" smtClean="0"/>
              <a:t>bus is </a:t>
            </a:r>
            <a:r>
              <a:rPr lang="en-US" sz="1800" dirty="0"/>
              <a:t>used to access data in static read/write memory (or peripherals). Since the two </a:t>
            </a:r>
            <a:r>
              <a:rPr lang="en-US" sz="1800" dirty="0" smtClean="0"/>
              <a:t>memories are </a:t>
            </a:r>
            <a:r>
              <a:rPr lang="en-US" sz="1800" dirty="0"/>
              <a:t>physically separate, overall performance is enhanced by a </a:t>
            </a:r>
            <a:r>
              <a:rPr lang="en-US" sz="1800" i="1" dirty="0"/>
              <a:t>Harvard </a:t>
            </a:r>
            <a:r>
              <a:rPr lang="en-US" sz="1800" dirty="0" smtClean="0"/>
              <a:t>–style architecture </a:t>
            </a:r>
            <a:r>
              <a:rPr lang="en-US" sz="1800" dirty="0"/>
              <a:t>with separate data paths that allow simultaneous instruction and </a:t>
            </a:r>
            <a:r>
              <a:rPr lang="en-US" sz="1800" dirty="0" smtClean="0"/>
              <a:t>data access</a:t>
            </a:r>
            <a:endParaRPr lang="en-US" sz="1800" dirty="0"/>
          </a:p>
        </p:txBody>
      </p:sp>
    </p:spTree>
    <p:extLst>
      <p:ext uri="{BB962C8B-B14F-4D97-AF65-F5344CB8AC3E}">
        <p14:creationId xmlns:p14="http://schemas.microsoft.com/office/powerpoint/2010/main" val="237738619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1"/>
          </p:nvPr>
        </p:nvSpPr>
        <p:spPr/>
        <p:txBody>
          <a:bodyPr/>
          <a:lstStyle/>
          <a:p>
            <a:pPr>
              <a:defRPr/>
            </a:pPr>
            <a:fld id="{7D3083A4-9012-4F92-8AC9-739FC4D3B103}" type="slidenum">
              <a:rPr lang="en-US" smtClean="0"/>
              <a:pPr>
                <a:defRPr/>
              </a:pPr>
              <a:t>28</a:t>
            </a:fld>
            <a:endParaRPr lang="en-US"/>
          </a:p>
        </p:txBody>
      </p:sp>
      <p:sp>
        <p:nvSpPr>
          <p:cNvPr id="6" name="Rectangle 2"/>
          <p:cNvSpPr txBox="1">
            <a:spLocks noChangeArrowheads="1"/>
          </p:cNvSpPr>
          <p:nvPr/>
        </p:nvSpPr>
        <p:spPr bwMode="auto">
          <a:xfrm>
            <a:off x="2156882" y="220133"/>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rgbClr val="000000"/>
                </a:solidFill>
                <a:latin typeface="Calibri" pitchFamily="34" charset="0"/>
                <a:ea typeface="+mj-ea"/>
                <a:cs typeface="Calibri" pitchFamily="34" charset="0"/>
              </a:defRPr>
            </a:lvl1pPr>
            <a:lvl2pPr algn="ctr" rtl="0" eaLnBrk="0" fontAlgn="base" hangingPunct="0">
              <a:spcBef>
                <a:spcPct val="0"/>
              </a:spcBef>
              <a:spcAft>
                <a:spcPct val="0"/>
              </a:spcAft>
              <a:defRPr sz="4400">
                <a:solidFill>
                  <a:srgbClr val="000000"/>
                </a:solidFill>
                <a:latin typeface="Arial" charset="0"/>
              </a:defRPr>
            </a:lvl2pPr>
            <a:lvl3pPr algn="ctr" rtl="0" eaLnBrk="0" fontAlgn="base" hangingPunct="0">
              <a:spcBef>
                <a:spcPct val="0"/>
              </a:spcBef>
              <a:spcAft>
                <a:spcPct val="0"/>
              </a:spcAft>
              <a:defRPr sz="4400">
                <a:solidFill>
                  <a:srgbClr val="000000"/>
                </a:solidFill>
                <a:latin typeface="Arial" charset="0"/>
              </a:defRPr>
            </a:lvl3pPr>
            <a:lvl4pPr algn="ctr" rtl="0" eaLnBrk="0" fontAlgn="base" hangingPunct="0">
              <a:spcBef>
                <a:spcPct val="0"/>
              </a:spcBef>
              <a:spcAft>
                <a:spcPct val="0"/>
              </a:spcAft>
              <a:defRPr sz="4400">
                <a:solidFill>
                  <a:srgbClr val="000000"/>
                </a:solidFill>
                <a:latin typeface="Arial" charset="0"/>
              </a:defRPr>
            </a:lvl4pPr>
            <a:lvl5pPr algn="ctr" rtl="0" eaLnBrk="0" fontAlgn="base" hangingPunct="0">
              <a:spcBef>
                <a:spcPct val="0"/>
              </a:spcBef>
              <a:spcAft>
                <a:spcPct val="0"/>
              </a:spcAft>
              <a:defRPr sz="4400">
                <a:solidFill>
                  <a:srgbClr val="000000"/>
                </a:solidFill>
                <a:latin typeface="Arial" charset="0"/>
              </a:defRPr>
            </a:lvl5pPr>
            <a:lvl6pPr marL="457200" algn="ctr" rtl="0" eaLnBrk="0" fontAlgn="base" hangingPunct="0">
              <a:spcBef>
                <a:spcPct val="0"/>
              </a:spcBef>
              <a:spcAft>
                <a:spcPct val="0"/>
              </a:spcAft>
              <a:defRPr sz="4400">
                <a:solidFill>
                  <a:srgbClr val="000000"/>
                </a:solidFill>
                <a:latin typeface="Arial" charset="0"/>
              </a:defRPr>
            </a:lvl6pPr>
            <a:lvl7pPr marL="914400" algn="ctr" rtl="0" eaLnBrk="0" fontAlgn="base" hangingPunct="0">
              <a:spcBef>
                <a:spcPct val="0"/>
              </a:spcBef>
              <a:spcAft>
                <a:spcPct val="0"/>
              </a:spcAft>
              <a:defRPr sz="4400">
                <a:solidFill>
                  <a:srgbClr val="000000"/>
                </a:solidFill>
                <a:latin typeface="Arial" charset="0"/>
              </a:defRPr>
            </a:lvl7pPr>
            <a:lvl8pPr marL="1371600" algn="ctr" rtl="0" eaLnBrk="0" fontAlgn="base" hangingPunct="0">
              <a:spcBef>
                <a:spcPct val="0"/>
              </a:spcBef>
              <a:spcAft>
                <a:spcPct val="0"/>
              </a:spcAft>
              <a:defRPr sz="4400">
                <a:solidFill>
                  <a:srgbClr val="000000"/>
                </a:solidFill>
                <a:latin typeface="Arial" charset="0"/>
              </a:defRPr>
            </a:lvl8pPr>
            <a:lvl9pPr marL="1828800" algn="ctr" rtl="0" eaLnBrk="0" fontAlgn="base" hangingPunct="0">
              <a:spcBef>
                <a:spcPct val="0"/>
              </a:spcBef>
              <a:spcAft>
                <a:spcPct val="0"/>
              </a:spcAft>
              <a:defRPr sz="4400">
                <a:solidFill>
                  <a:srgbClr val="000000"/>
                </a:solidFill>
                <a:latin typeface="Arial" charset="0"/>
              </a:defRPr>
            </a:lvl9pPr>
          </a:lstStyle>
          <a:p>
            <a:r>
              <a:rPr lang="en-US" sz="4000" kern="0" dirty="0">
                <a:solidFill>
                  <a:srgbClr val="FF0000"/>
                </a:solidFill>
              </a:rPr>
              <a:t>Summary</a:t>
            </a:r>
          </a:p>
        </p:txBody>
      </p:sp>
      <p:sp>
        <p:nvSpPr>
          <p:cNvPr id="8" name="Rectangle 3"/>
          <p:cNvSpPr txBox="1">
            <a:spLocks noChangeArrowheads="1"/>
          </p:cNvSpPr>
          <p:nvPr/>
        </p:nvSpPr>
        <p:spPr bwMode="auto">
          <a:xfrm>
            <a:off x="475129" y="1220688"/>
            <a:ext cx="11156577" cy="4783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normAutofit/>
          </a:bodyPr>
          <a:lstStyle>
            <a:lvl1pPr marL="342900" indent="-342900" algn="l" rtl="0" eaLnBrk="0" fontAlgn="base" hangingPunct="0">
              <a:spcBef>
                <a:spcPct val="20000"/>
              </a:spcBef>
              <a:spcAft>
                <a:spcPct val="0"/>
              </a:spcAft>
              <a:buChar char="•"/>
              <a:defRPr sz="3200">
                <a:solidFill>
                  <a:srgbClr val="000000"/>
                </a:solidFill>
                <a:latin typeface="Calibri" pitchFamily="34" charset="0"/>
                <a:ea typeface="+mn-ea"/>
                <a:cs typeface="Calibri" pitchFamily="34" charset="0"/>
              </a:defRPr>
            </a:lvl1pPr>
            <a:lvl2pPr marL="742950" indent="-285750" algn="l" rtl="0" eaLnBrk="0" fontAlgn="base" hangingPunct="0">
              <a:spcBef>
                <a:spcPct val="20000"/>
              </a:spcBef>
              <a:spcAft>
                <a:spcPct val="0"/>
              </a:spcAft>
              <a:buChar char="–"/>
              <a:defRPr sz="2800">
                <a:solidFill>
                  <a:srgbClr val="000000"/>
                </a:solidFill>
                <a:latin typeface="Calibri" pitchFamily="34" charset="0"/>
                <a:cs typeface="Calibri" pitchFamily="34" charset="0"/>
              </a:defRPr>
            </a:lvl2pPr>
            <a:lvl3pPr marL="1143000" indent="-228600" algn="l" rtl="0" eaLnBrk="0" fontAlgn="base" hangingPunct="0">
              <a:spcBef>
                <a:spcPct val="20000"/>
              </a:spcBef>
              <a:spcAft>
                <a:spcPct val="0"/>
              </a:spcAft>
              <a:buChar char="•"/>
              <a:defRPr sz="2400">
                <a:solidFill>
                  <a:srgbClr val="000000"/>
                </a:solidFill>
                <a:latin typeface="Calibri" pitchFamily="34" charset="0"/>
                <a:cs typeface="Calibri" pitchFamily="34" charset="0"/>
              </a:defRPr>
            </a:lvl3pPr>
            <a:lvl4pPr marL="16002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4pPr>
            <a:lvl5pPr marL="2057400" indent="-228600" algn="l" rtl="0" eaLnBrk="0" fontAlgn="base" hangingPunct="0">
              <a:spcBef>
                <a:spcPct val="20000"/>
              </a:spcBef>
              <a:spcAft>
                <a:spcPct val="0"/>
              </a:spcAft>
              <a:buChar char="»"/>
              <a:defRPr sz="2000">
                <a:solidFill>
                  <a:srgbClr val="000000"/>
                </a:solidFill>
                <a:latin typeface="Calibri" pitchFamily="34" charset="0"/>
                <a:cs typeface="Calibri" pitchFamily="34" charset="0"/>
              </a:defRPr>
            </a:lvl5pPr>
            <a:lvl6pPr marL="2514600" indent="-228600" algn="l" rtl="0" eaLnBrk="0" fontAlgn="base" hangingPunct="0">
              <a:spcBef>
                <a:spcPct val="20000"/>
              </a:spcBef>
              <a:spcAft>
                <a:spcPct val="0"/>
              </a:spcAft>
              <a:buChar char="»"/>
              <a:defRPr sz="2000">
                <a:solidFill>
                  <a:srgbClr val="000000"/>
                </a:solidFill>
                <a:latin typeface="+mn-lt"/>
              </a:defRPr>
            </a:lvl6pPr>
            <a:lvl7pPr marL="2971800" indent="-228600" algn="l" rtl="0" eaLnBrk="0" fontAlgn="base" hangingPunct="0">
              <a:spcBef>
                <a:spcPct val="20000"/>
              </a:spcBef>
              <a:spcAft>
                <a:spcPct val="0"/>
              </a:spcAft>
              <a:buChar char="»"/>
              <a:defRPr sz="2000">
                <a:solidFill>
                  <a:srgbClr val="000000"/>
                </a:solidFill>
                <a:latin typeface="+mn-lt"/>
              </a:defRPr>
            </a:lvl7pPr>
            <a:lvl8pPr marL="3429000" indent="-228600" algn="l" rtl="0" eaLnBrk="0" fontAlgn="base" hangingPunct="0">
              <a:spcBef>
                <a:spcPct val="20000"/>
              </a:spcBef>
              <a:spcAft>
                <a:spcPct val="0"/>
              </a:spcAft>
              <a:buChar char="»"/>
              <a:defRPr sz="2000">
                <a:solidFill>
                  <a:srgbClr val="000000"/>
                </a:solidFill>
                <a:latin typeface="+mn-lt"/>
              </a:defRPr>
            </a:lvl8pPr>
            <a:lvl9pPr marL="3886200" indent="-228600" algn="l" rtl="0" eaLnBrk="0" fontAlgn="base" hangingPunct="0">
              <a:spcBef>
                <a:spcPct val="20000"/>
              </a:spcBef>
              <a:spcAft>
                <a:spcPct val="0"/>
              </a:spcAft>
              <a:buChar char="»"/>
              <a:defRPr sz="2000">
                <a:solidFill>
                  <a:srgbClr val="000000"/>
                </a:solidFill>
                <a:latin typeface="+mn-lt"/>
              </a:defRPr>
            </a:lvl9pPr>
          </a:lstStyle>
          <a:p>
            <a:r>
              <a:rPr lang="en-US" dirty="0"/>
              <a:t>von Neumann vs. </a:t>
            </a:r>
            <a:r>
              <a:rPr lang="en-US" dirty="0" smtClean="0"/>
              <a:t>Harvard architectures</a:t>
            </a:r>
          </a:p>
          <a:p>
            <a:r>
              <a:rPr lang="en-US" dirty="0" smtClean="0"/>
              <a:t>Instruction fetch/execute cycle</a:t>
            </a:r>
          </a:p>
          <a:p>
            <a:r>
              <a:rPr lang="en-US" dirty="0" smtClean="0"/>
              <a:t>Instruction sets for ARM processors</a:t>
            </a:r>
          </a:p>
          <a:p>
            <a:pPr lvl="1"/>
            <a:r>
              <a:rPr lang="en-US" dirty="0" smtClean="0"/>
              <a:t>ARM, Thumb, Thumb-2</a:t>
            </a:r>
          </a:p>
          <a:p>
            <a:r>
              <a:rPr lang="en-US" smtClean="0"/>
              <a:t>Pipelined Instruction </a:t>
            </a:r>
            <a:r>
              <a:rPr lang="en-US" dirty="0"/>
              <a:t>Execution</a:t>
            </a:r>
            <a:endParaRPr lang="en-US" dirty="0" smtClean="0"/>
          </a:p>
          <a:p>
            <a:endParaRPr lang="en-US" dirty="0" smtClean="0"/>
          </a:p>
        </p:txBody>
      </p:sp>
    </p:spTree>
    <p:extLst>
      <p:ext uri="{BB962C8B-B14F-4D97-AF65-F5344CB8AC3E}">
        <p14:creationId xmlns:p14="http://schemas.microsoft.com/office/powerpoint/2010/main" val="8393597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smtClean="0"/>
              <a:t>CPU + Memory</a:t>
            </a:r>
          </a:p>
        </p:txBody>
      </p:sp>
      <p:sp>
        <p:nvSpPr>
          <p:cNvPr id="5125" name="Rectangle 4"/>
          <p:cNvSpPr>
            <a:spLocks noChangeArrowheads="1"/>
          </p:cNvSpPr>
          <p:nvPr/>
        </p:nvSpPr>
        <p:spPr bwMode="auto">
          <a:xfrm>
            <a:off x="2895600" y="1981200"/>
            <a:ext cx="2209800" cy="3581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memory</a:t>
            </a:r>
          </a:p>
        </p:txBody>
      </p:sp>
      <p:sp>
        <p:nvSpPr>
          <p:cNvPr id="5126" name="Rectangle 5"/>
          <p:cNvSpPr>
            <a:spLocks noChangeArrowheads="1"/>
          </p:cNvSpPr>
          <p:nvPr/>
        </p:nvSpPr>
        <p:spPr bwMode="auto">
          <a:xfrm>
            <a:off x="6477000" y="2743200"/>
            <a:ext cx="2286000" cy="2743200"/>
          </a:xfrm>
          <a:prstGeom prst="rect">
            <a:avLst/>
          </a:prstGeom>
          <a:solidFill>
            <a:srgbClr val="0099FF"/>
          </a:solidFill>
          <a:ln w="12700">
            <a:solidFill>
              <a:schemeClr val="tx1"/>
            </a:solidFill>
            <a:miter lim="800000"/>
            <a:headEnd type="none" w="sm" len="sm"/>
            <a:tailEnd type="none" w="sm" len="sm"/>
          </a:ln>
        </p:spPr>
        <p:txBody>
          <a:bodyPr wrap="none" anchor="ctr"/>
          <a:lstStyle/>
          <a:p>
            <a:pPr algn="ctr"/>
            <a:r>
              <a:rPr lang="en-US"/>
              <a:t>CPU</a:t>
            </a:r>
          </a:p>
        </p:txBody>
      </p:sp>
      <p:sp>
        <p:nvSpPr>
          <p:cNvPr id="5127" name="Rectangle 6"/>
          <p:cNvSpPr>
            <a:spLocks noChangeArrowheads="1"/>
          </p:cNvSpPr>
          <p:nvPr/>
        </p:nvSpPr>
        <p:spPr bwMode="auto">
          <a:xfrm>
            <a:off x="6781800" y="32766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PC</a:t>
            </a:r>
          </a:p>
        </p:txBody>
      </p:sp>
      <p:sp>
        <p:nvSpPr>
          <p:cNvPr id="5128" name="Line 8"/>
          <p:cNvSpPr>
            <a:spLocks noChangeShapeType="1"/>
          </p:cNvSpPr>
          <p:nvPr/>
        </p:nvSpPr>
        <p:spPr bwMode="auto">
          <a:xfrm flipH="1">
            <a:off x="5105400" y="32004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5129" name="Line 9"/>
          <p:cNvSpPr>
            <a:spLocks noChangeShapeType="1"/>
          </p:cNvSpPr>
          <p:nvPr/>
        </p:nvSpPr>
        <p:spPr bwMode="auto">
          <a:xfrm>
            <a:off x="5105400" y="39624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5130" name="Text Box 10"/>
          <p:cNvSpPr txBox="1">
            <a:spLocks noChangeArrowheads="1"/>
          </p:cNvSpPr>
          <p:nvPr/>
        </p:nvSpPr>
        <p:spPr bwMode="auto">
          <a:xfrm>
            <a:off x="5165725" y="27082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5131" name="Text Box 11"/>
          <p:cNvSpPr txBox="1">
            <a:spLocks noChangeArrowheads="1"/>
          </p:cNvSpPr>
          <p:nvPr/>
        </p:nvSpPr>
        <p:spPr bwMode="auto">
          <a:xfrm>
            <a:off x="5241926" y="34702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5132" name="Rectangle 12"/>
          <p:cNvSpPr>
            <a:spLocks noChangeArrowheads="1"/>
          </p:cNvSpPr>
          <p:nvPr/>
        </p:nvSpPr>
        <p:spPr bwMode="auto">
          <a:xfrm>
            <a:off x="6781800" y="43434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IR</a:t>
            </a:r>
          </a:p>
        </p:txBody>
      </p:sp>
      <p:sp>
        <p:nvSpPr>
          <p:cNvPr id="5133" name="Rectangle 13"/>
          <p:cNvSpPr>
            <a:spLocks noChangeArrowheads="1"/>
          </p:cNvSpPr>
          <p:nvPr/>
        </p:nvSpPr>
        <p:spPr bwMode="auto">
          <a:xfrm>
            <a:off x="2895600" y="4343400"/>
            <a:ext cx="2209800" cy="533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solidFill>
                  <a:schemeClr val="bg1"/>
                </a:solidFill>
              </a:rPr>
              <a:t>ADD r5,r1,r3</a:t>
            </a:r>
          </a:p>
        </p:txBody>
      </p:sp>
      <p:sp>
        <p:nvSpPr>
          <p:cNvPr id="5134" name="Text Box 14"/>
          <p:cNvSpPr txBox="1">
            <a:spLocks noChangeArrowheads="1"/>
          </p:cNvSpPr>
          <p:nvPr/>
        </p:nvSpPr>
        <p:spPr bwMode="auto">
          <a:xfrm>
            <a:off x="2147888" y="4419600"/>
            <a:ext cx="641350" cy="457200"/>
          </a:xfrm>
          <a:prstGeom prst="rect">
            <a:avLst/>
          </a:prstGeom>
          <a:noFill/>
          <a:ln w="12700">
            <a:noFill/>
            <a:miter lim="800000"/>
            <a:headEnd type="none" w="sm" len="sm"/>
            <a:tailEnd type="none" w="sm" len="sm"/>
          </a:ln>
        </p:spPr>
        <p:txBody>
          <a:bodyPr wrap="none">
            <a:spAutoFit/>
          </a:bodyPr>
          <a:lstStyle/>
          <a:p>
            <a:r>
              <a:rPr lang="en-US" dirty="0"/>
              <a:t>200</a:t>
            </a:r>
          </a:p>
        </p:txBody>
      </p:sp>
      <p:sp>
        <p:nvSpPr>
          <p:cNvPr id="80911" name="Text Box 15"/>
          <p:cNvSpPr txBox="1">
            <a:spLocks noChangeArrowheads="1"/>
          </p:cNvSpPr>
          <p:nvPr/>
        </p:nvSpPr>
        <p:spPr bwMode="auto">
          <a:xfrm>
            <a:off x="7239000" y="3276600"/>
            <a:ext cx="641350" cy="457200"/>
          </a:xfrm>
          <a:prstGeom prst="rect">
            <a:avLst/>
          </a:prstGeom>
          <a:solidFill>
            <a:srgbClr val="66FF33"/>
          </a:solidFill>
          <a:ln w="12700">
            <a:noFill/>
            <a:miter lim="800000"/>
            <a:headEnd type="none" w="sm" len="sm"/>
            <a:tailEnd type="none" w="sm" len="sm"/>
          </a:ln>
        </p:spPr>
        <p:txBody>
          <a:bodyPr wrap="none">
            <a:spAutoFit/>
          </a:bodyPr>
          <a:lstStyle/>
          <a:p>
            <a:r>
              <a:rPr lang="en-US"/>
              <a:t>200</a:t>
            </a:r>
          </a:p>
        </p:txBody>
      </p:sp>
      <p:sp>
        <p:nvSpPr>
          <p:cNvPr id="80912" name="Line 16"/>
          <p:cNvSpPr>
            <a:spLocks noChangeShapeType="1"/>
          </p:cNvSpPr>
          <p:nvPr/>
        </p:nvSpPr>
        <p:spPr bwMode="auto">
          <a:xfrm flipH="1" flipV="1">
            <a:off x="5181600" y="3276600"/>
            <a:ext cx="1981200" cy="152400"/>
          </a:xfrm>
          <a:prstGeom prst="line">
            <a:avLst/>
          </a:prstGeom>
          <a:noFill/>
          <a:ln w="38100">
            <a:solidFill>
              <a:srgbClr val="FF0033"/>
            </a:solidFill>
            <a:round/>
            <a:headEnd type="none" w="sm" len="sm"/>
            <a:tailEnd type="triangle" w="sm" len="sm"/>
          </a:ln>
        </p:spPr>
        <p:txBody>
          <a:bodyPr wrap="none" anchor="ctr"/>
          <a:lstStyle/>
          <a:p>
            <a:endParaRPr lang="en-US"/>
          </a:p>
        </p:txBody>
      </p:sp>
      <p:sp>
        <p:nvSpPr>
          <p:cNvPr id="80915" name="Rectangle 19"/>
          <p:cNvSpPr>
            <a:spLocks noChangeArrowheads="1"/>
          </p:cNvSpPr>
          <p:nvPr/>
        </p:nvSpPr>
        <p:spPr bwMode="auto">
          <a:xfrm>
            <a:off x="6477000" y="4343400"/>
            <a:ext cx="2209800" cy="533400"/>
          </a:xfrm>
          <a:prstGeom prst="rect">
            <a:avLst/>
          </a:prstGeom>
          <a:solidFill>
            <a:schemeClr val="accent1"/>
          </a:solidFill>
          <a:ln w="12700">
            <a:solidFill>
              <a:schemeClr val="tx1"/>
            </a:solidFill>
            <a:miter lim="800000"/>
            <a:headEnd type="none" w="sm" len="sm"/>
            <a:tailEnd type="none" w="sm" len="sm"/>
          </a:ln>
        </p:spPr>
        <p:txBody>
          <a:bodyPr wrap="none" anchor="ctr"/>
          <a:lstStyle/>
          <a:p>
            <a:pPr algn="ctr"/>
            <a:r>
              <a:rPr lang="en-US">
                <a:solidFill>
                  <a:schemeClr val="bg1"/>
                </a:solidFill>
              </a:rPr>
              <a:t>ADD r5,r1,r3</a:t>
            </a:r>
          </a:p>
        </p:txBody>
      </p:sp>
      <p:sp>
        <p:nvSpPr>
          <p:cNvPr id="80913" name="Line 17"/>
          <p:cNvSpPr>
            <a:spLocks noChangeShapeType="1"/>
          </p:cNvSpPr>
          <p:nvPr/>
        </p:nvSpPr>
        <p:spPr bwMode="auto">
          <a:xfrm>
            <a:off x="5105400" y="4114800"/>
            <a:ext cx="1828800" cy="304800"/>
          </a:xfrm>
          <a:prstGeom prst="line">
            <a:avLst/>
          </a:prstGeom>
          <a:noFill/>
          <a:ln w="38100">
            <a:solidFill>
              <a:srgbClr val="FF0033"/>
            </a:solidFill>
            <a:round/>
            <a:headEnd type="none" w="sm" len="sm"/>
            <a:tailEnd type="triangle" w="sm" len="sm"/>
          </a:ln>
        </p:spPr>
        <p:txBody>
          <a:bodyPr wrap="none" anchor="ctr"/>
          <a:lstStyle/>
          <a:p>
            <a:endParaRPr lang="en-US"/>
          </a:p>
        </p:txBody>
      </p:sp>
    </p:spTree>
    <p:extLst>
      <p:ext uri="{BB962C8B-B14F-4D97-AF65-F5344CB8AC3E}">
        <p14:creationId xmlns:p14="http://schemas.microsoft.com/office/powerpoint/2010/main" val="357305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0911"/>
                                        </p:tgtEl>
                                        <p:attrNameLst>
                                          <p:attrName>style.visibility</p:attrName>
                                        </p:attrNameLst>
                                      </p:cBhvr>
                                      <p:to>
                                        <p:strVal val="visible"/>
                                      </p:to>
                                    </p:set>
                                    <p:animEffect transition="in" filter="box(in)">
                                      <p:cBhvr>
                                        <p:cTn id="7" dur="500"/>
                                        <p:tgtEl>
                                          <p:spTgt spid="80911"/>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80912"/>
                                        </p:tgtEl>
                                        <p:attrNameLst>
                                          <p:attrName>style.visibility</p:attrName>
                                        </p:attrNameLst>
                                      </p:cBhvr>
                                      <p:to>
                                        <p:strVal val="visible"/>
                                      </p:to>
                                    </p:set>
                                    <p:animEffect transition="in" filter="box(in)">
                                      <p:cBhvr>
                                        <p:cTn id="12" dur="500"/>
                                        <p:tgtEl>
                                          <p:spTgt spid="80912"/>
                                        </p:tgtEl>
                                      </p:cBhvr>
                                    </p:animEffect>
                                  </p:childTnLst>
                                  <p:subTnLst>
                                    <p:set>
                                      <p:cBhvr override="childStyle">
                                        <p:cTn dur="1" fill="hold" display="0" masterRel="nextClick" afterEffect="1"/>
                                        <p:tgtEl>
                                          <p:spTgt spid="80912"/>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80913"/>
                                        </p:tgtEl>
                                        <p:attrNameLst>
                                          <p:attrName>style.visibility</p:attrName>
                                        </p:attrNameLst>
                                      </p:cBhvr>
                                      <p:to>
                                        <p:strVal val="visible"/>
                                      </p:to>
                                    </p:set>
                                    <p:animEffect transition="in" filter="box(in)">
                                      <p:cBhvr>
                                        <p:cTn id="17" dur="500"/>
                                        <p:tgtEl>
                                          <p:spTgt spid="80913"/>
                                        </p:tgtEl>
                                      </p:cBhvr>
                                    </p:animEffect>
                                  </p:childTnLst>
                                  <p:subTnLst>
                                    <p:set>
                                      <p:cBhvr override="childStyle">
                                        <p:cTn dur="1" fill="hold" display="0" masterRel="nextClick" afterEffect="1"/>
                                        <p:tgtEl>
                                          <p:spTgt spid="80913"/>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80915"/>
                                        </p:tgtEl>
                                        <p:attrNameLst>
                                          <p:attrName>style.visibility</p:attrName>
                                        </p:attrNameLst>
                                      </p:cBhvr>
                                      <p:to>
                                        <p:strVal val="visible"/>
                                      </p:to>
                                    </p:set>
                                    <p:animEffect transition="in" filter="box(in)">
                                      <p:cBhvr>
                                        <p:cTn id="22" dur="500"/>
                                        <p:tgtEl>
                                          <p:spTgt spid="809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1" grpId="0" animBg="1" autoUpdateAnimBg="0"/>
      <p:bldP spid="80912" grpId="0" animBg="1"/>
      <p:bldP spid="80915" grpId="0" animBg="1" autoUpdateAnimBg="0"/>
      <p:bldP spid="8091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noChangeArrowheads="1"/>
          </p:cNvSpPr>
          <p:nvPr>
            <p:ph type="title"/>
          </p:nvPr>
        </p:nvSpPr>
        <p:spPr/>
        <p:txBody>
          <a:bodyPr/>
          <a:lstStyle/>
          <a:p>
            <a:r>
              <a:rPr lang="en-US" dirty="0" smtClean="0"/>
              <a:t>Harvard Architecture</a:t>
            </a:r>
          </a:p>
        </p:txBody>
      </p:sp>
      <p:sp>
        <p:nvSpPr>
          <p:cNvPr id="6149" name="Rectangle 4"/>
          <p:cNvSpPr>
            <a:spLocks noChangeArrowheads="1"/>
          </p:cNvSpPr>
          <p:nvPr/>
        </p:nvSpPr>
        <p:spPr bwMode="auto">
          <a:xfrm>
            <a:off x="6781800" y="2362200"/>
            <a:ext cx="2286000" cy="2743200"/>
          </a:xfrm>
          <a:prstGeom prst="rect">
            <a:avLst/>
          </a:prstGeom>
          <a:solidFill>
            <a:srgbClr val="0099FF"/>
          </a:solidFill>
          <a:ln w="12700">
            <a:solidFill>
              <a:schemeClr val="tx1"/>
            </a:solidFill>
            <a:miter lim="800000"/>
            <a:headEnd type="none" w="sm" len="sm"/>
            <a:tailEnd type="none" w="sm" len="sm"/>
          </a:ln>
        </p:spPr>
        <p:txBody>
          <a:bodyPr wrap="none" anchor="ctr"/>
          <a:lstStyle/>
          <a:p>
            <a:pPr algn="ctr"/>
            <a:r>
              <a:rPr lang="en-US"/>
              <a:t>CPU</a:t>
            </a:r>
          </a:p>
        </p:txBody>
      </p:sp>
      <p:sp>
        <p:nvSpPr>
          <p:cNvPr id="6150" name="Rectangle 5"/>
          <p:cNvSpPr>
            <a:spLocks noChangeArrowheads="1"/>
          </p:cNvSpPr>
          <p:nvPr/>
        </p:nvSpPr>
        <p:spPr bwMode="auto">
          <a:xfrm>
            <a:off x="7086600" y="2895600"/>
            <a:ext cx="1600200" cy="533400"/>
          </a:xfrm>
          <a:prstGeom prst="rect">
            <a:avLst/>
          </a:prstGeom>
          <a:solidFill>
            <a:schemeClr val="bg1"/>
          </a:solidFill>
          <a:ln w="12700">
            <a:solidFill>
              <a:schemeClr val="tx1"/>
            </a:solidFill>
            <a:miter lim="800000"/>
            <a:headEnd type="none" w="sm" len="sm"/>
            <a:tailEnd type="none" w="sm" len="sm"/>
          </a:ln>
        </p:spPr>
        <p:txBody>
          <a:bodyPr wrap="none" anchor="ctr"/>
          <a:lstStyle/>
          <a:p>
            <a:pPr algn="ctr"/>
            <a:r>
              <a:rPr lang="en-US"/>
              <a:t>PC</a:t>
            </a:r>
          </a:p>
        </p:txBody>
      </p:sp>
      <p:sp>
        <p:nvSpPr>
          <p:cNvPr id="6151" name="Rectangle 6"/>
          <p:cNvSpPr>
            <a:spLocks noChangeArrowheads="1"/>
          </p:cNvSpPr>
          <p:nvPr/>
        </p:nvSpPr>
        <p:spPr bwMode="auto">
          <a:xfrm>
            <a:off x="2667000" y="2514600"/>
            <a:ext cx="2743200" cy="914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data memory</a:t>
            </a:r>
          </a:p>
        </p:txBody>
      </p:sp>
      <p:sp>
        <p:nvSpPr>
          <p:cNvPr id="6152" name="Rectangle 7"/>
          <p:cNvSpPr>
            <a:spLocks noChangeArrowheads="1"/>
          </p:cNvSpPr>
          <p:nvPr/>
        </p:nvSpPr>
        <p:spPr bwMode="auto">
          <a:xfrm>
            <a:off x="2667000" y="4114800"/>
            <a:ext cx="2743200" cy="914400"/>
          </a:xfrm>
          <a:prstGeom prst="rect">
            <a:avLst/>
          </a:prstGeom>
          <a:solidFill>
            <a:srgbClr val="FFFF00"/>
          </a:solidFill>
          <a:ln w="12700">
            <a:solidFill>
              <a:schemeClr val="tx1"/>
            </a:solidFill>
            <a:miter lim="800000"/>
            <a:headEnd type="none" w="sm" len="sm"/>
            <a:tailEnd type="none" w="sm" len="sm"/>
          </a:ln>
        </p:spPr>
        <p:txBody>
          <a:bodyPr wrap="none" anchor="ctr"/>
          <a:lstStyle/>
          <a:p>
            <a:pPr algn="ctr"/>
            <a:r>
              <a:rPr lang="en-US"/>
              <a:t>program memory</a:t>
            </a:r>
          </a:p>
        </p:txBody>
      </p:sp>
      <p:sp>
        <p:nvSpPr>
          <p:cNvPr id="6153" name="Line 8"/>
          <p:cNvSpPr>
            <a:spLocks noChangeShapeType="1"/>
          </p:cNvSpPr>
          <p:nvPr/>
        </p:nvSpPr>
        <p:spPr bwMode="auto">
          <a:xfrm flipH="1">
            <a:off x="5410200" y="26670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6154" name="Line 9"/>
          <p:cNvSpPr>
            <a:spLocks noChangeShapeType="1"/>
          </p:cNvSpPr>
          <p:nvPr/>
        </p:nvSpPr>
        <p:spPr bwMode="auto">
          <a:xfrm>
            <a:off x="5410200" y="34290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6155" name="Text Box 10"/>
          <p:cNvSpPr txBox="1">
            <a:spLocks noChangeArrowheads="1"/>
          </p:cNvSpPr>
          <p:nvPr/>
        </p:nvSpPr>
        <p:spPr bwMode="auto">
          <a:xfrm>
            <a:off x="5470525" y="21748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6156" name="Text Box 11"/>
          <p:cNvSpPr txBox="1">
            <a:spLocks noChangeArrowheads="1"/>
          </p:cNvSpPr>
          <p:nvPr/>
        </p:nvSpPr>
        <p:spPr bwMode="auto">
          <a:xfrm>
            <a:off x="5546726" y="29368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6157" name="Line 12"/>
          <p:cNvSpPr>
            <a:spLocks noChangeShapeType="1"/>
          </p:cNvSpPr>
          <p:nvPr/>
        </p:nvSpPr>
        <p:spPr bwMode="auto">
          <a:xfrm flipH="1">
            <a:off x="5410200" y="4191000"/>
            <a:ext cx="1371600" cy="0"/>
          </a:xfrm>
          <a:prstGeom prst="line">
            <a:avLst/>
          </a:prstGeom>
          <a:noFill/>
          <a:ln w="28575">
            <a:solidFill>
              <a:schemeClr val="tx1"/>
            </a:solidFill>
            <a:round/>
            <a:headEnd type="none" w="sm" len="sm"/>
            <a:tailEnd type="triangle" w="sm" len="sm"/>
          </a:ln>
        </p:spPr>
        <p:txBody>
          <a:bodyPr wrap="none" anchor="ctr"/>
          <a:lstStyle/>
          <a:p>
            <a:endParaRPr lang="en-US"/>
          </a:p>
        </p:txBody>
      </p:sp>
      <p:sp>
        <p:nvSpPr>
          <p:cNvPr id="6158" name="Line 13"/>
          <p:cNvSpPr>
            <a:spLocks noChangeShapeType="1"/>
          </p:cNvSpPr>
          <p:nvPr/>
        </p:nvSpPr>
        <p:spPr bwMode="auto">
          <a:xfrm>
            <a:off x="5410200" y="4953000"/>
            <a:ext cx="1371600" cy="0"/>
          </a:xfrm>
          <a:prstGeom prst="line">
            <a:avLst/>
          </a:prstGeom>
          <a:noFill/>
          <a:ln w="28575">
            <a:solidFill>
              <a:schemeClr val="tx1"/>
            </a:solidFill>
            <a:round/>
            <a:headEnd type="triangle" w="med" len="med"/>
            <a:tailEnd type="triangle" w="med" len="med"/>
          </a:ln>
        </p:spPr>
        <p:txBody>
          <a:bodyPr wrap="none" anchor="ctr"/>
          <a:lstStyle/>
          <a:p>
            <a:endParaRPr lang="en-US"/>
          </a:p>
        </p:txBody>
      </p:sp>
      <p:sp>
        <p:nvSpPr>
          <p:cNvPr id="6159" name="Text Box 14"/>
          <p:cNvSpPr txBox="1">
            <a:spLocks noChangeArrowheads="1"/>
          </p:cNvSpPr>
          <p:nvPr/>
        </p:nvSpPr>
        <p:spPr bwMode="auto">
          <a:xfrm>
            <a:off x="5470525" y="3698875"/>
            <a:ext cx="1098550" cy="457200"/>
          </a:xfrm>
          <a:prstGeom prst="rect">
            <a:avLst/>
          </a:prstGeom>
          <a:noFill/>
          <a:ln w="12700">
            <a:noFill/>
            <a:miter lim="800000"/>
            <a:headEnd type="none" w="sm" len="sm"/>
            <a:tailEnd type="none" w="sm" len="sm"/>
          </a:ln>
        </p:spPr>
        <p:txBody>
          <a:bodyPr wrap="none">
            <a:spAutoFit/>
          </a:bodyPr>
          <a:lstStyle/>
          <a:p>
            <a:r>
              <a:rPr lang="en-US"/>
              <a:t>address</a:t>
            </a:r>
          </a:p>
        </p:txBody>
      </p:sp>
      <p:sp>
        <p:nvSpPr>
          <p:cNvPr id="6160" name="Text Box 15"/>
          <p:cNvSpPr txBox="1">
            <a:spLocks noChangeArrowheads="1"/>
          </p:cNvSpPr>
          <p:nvPr/>
        </p:nvSpPr>
        <p:spPr bwMode="auto">
          <a:xfrm>
            <a:off x="5546726" y="4460875"/>
            <a:ext cx="690563" cy="457200"/>
          </a:xfrm>
          <a:prstGeom prst="rect">
            <a:avLst/>
          </a:prstGeom>
          <a:noFill/>
          <a:ln w="12700">
            <a:noFill/>
            <a:miter lim="800000"/>
            <a:headEnd type="none" w="sm" len="sm"/>
            <a:tailEnd type="none" w="sm" len="sm"/>
          </a:ln>
        </p:spPr>
        <p:txBody>
          <a:bodyPr wrap="none">
            <a:spAutoFit/>
          </a:bodyPr>
          <a:lstStyle/>
          <a:p>
            <a:r>
              <a:rPr lang="en-US"/>
              <a:t>data</a:t>
            </a:r>
          </a:p>
        </p:txBody>
      </p:sp>
      <p:sp>
        <p:nvSpPr>
          <p:cNvPr id="3" name="Footer Placeholder 2"/>
          <p:cNvSpPr>
            <a:spLocks noGrp="1"/>
          </p:cNvSpPr>
          <p:nvPr>
            <p:ph type="ftr" sz="quarter" idx="11"/>
          </p:nvPr>
        </p:nvSpPr>
        <p:spPr/>
        <p:txBody>
          <a:bodyPr/>
          <a:lstStyle/>
          <a:p>
            <a:pPr>
              <a:defRPr/>
            </a:pPr>
            <a:r>
              <a:rPr lang="en-US" smtClean="0"/>
              <a:t>Computers as Components 4e © 2017 Marilyn Wolf</a:t>
            </a:r>
            <a:endParaRPr lang="en-US" dirty="0"/>
          </a:p>
        </p:txBody>
      </p:sp>
    </p:spTree>
    <p:extLst>
      <p:ext uri="{BB962C8B-B14F-4D97-AF65-F5344CB8AC3E}">
        <p14:creationId xmlns:p14="http://schemas.microsoft.com/office/powerpoint/2010/main" val="36320573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p:cNvSpPr>
            <a:spLocks noGrp="1" noChangeArrowheads="1"/>
          </p:cNvSpPr>
          <p:nvPr>
            <p:ph type="title"/>
          </p:nvPr>
        </p:nvSpPr>
        <p:spPr/>
        <p:txBody>
          <a:bodyPr/>
          <a:lstStyle/>
          <a:p>
            <a:r>
              <a:rPr lang="en-US" dirty="0" smtClean="0"/>
              <a:t>von Neumann vs. Harvard</a:t>
            </a:r>
          </a:p>
        </p:txBody>
      </p:sp>
      <p:sp>
        <p:nvSpPr>
          <p:cNvPr id="7173" name="Rectangle 3"/>
          <p:cNvSpPr>
            <a:spLocks noGrp="1" noChangeArrowheads="1"/>
          </p:cNvSpPr>
          <p:nvPr>
            <p:ph idx="1"/>
          </p:nvPr>
        </p:nvSpPr>
        <p:spPr/>
        <p:txBody>
          <a:bodyPr/>
          <a:lstStyle/>
          <a:p>
            <a:r>
              <a:rPr lang="en-US" dirty="0" smtClean="0"/>
              <a:t>Harvard allows two simultaneous memory fetches.</a:t>
            </a:r>
          </a:p>
          <a:p>
            <a:r>
              <a:rPr lang="en-US" dirty="0" smtClean="0"/>
              <a:t>Most DSPs use Harvard architecture for streaming data:</a:t>
            </a:r>
          </a:p>
          <a:p>
            <a:pPr lvl="1"/>
            <a:r>
              <a:rPr lang="en-US" dirty="0" smtClean="0"/>
              <a:t>greater memory bandwidth;</a:t>
            </a:r>
          </a:p>
          <a:p>
            <a:pPr lvl="1"/>
            <a:r>
              <a:rPr lang="en-US" dirty="0" smtClean="0"/>
              <a:t>more predictable bandwidth.</a:t>
            </a:r>
          </a:p>
          <a:p>
            <a:r>
              <a:rPr lang="en-US" dirty="0"/>
              <a:t>Harvard can’t use self-modifying code.</a:t>
            </a:r>
          </a:p>
          <a:p>
            <a:pPr lvl="1"/>
            <a:r>
              <a:rPr lang="en-US" altLang="zh-CN" dirty="0" smtClean="0"/>
              <a:t>Instruction memory is read-only</a:t>
            </a:r>
            <a:endParaRPr lang="en-US" dirty="0" smtClean="0"/>
          </a:p>
        </p:txBody>
      </p:sp>
      <p:sp>
        <p:nvSpPr>
          <p:cNvPr id="3" name="Footer Placeholder 2"/>
          <p:cNvSpPr>
            <a:spLocks noGrp="1"/>
          </p:cNvSpPr>
          <p:nvPr>
            <p:ph type="ftr" sz="quarter" idx="11"/>
          </p:nvPr>
        </p:nvSpPr>
        <p:spPr/>
        <p:txBody>
          <a:bodyPr/>
          <a:lstStyle/>
          <a:p>
            <a:pPr>
              <a:defRPr/>
            </a:pPr>
            <a:r>
              <a:rPr lang="en-US" smtClean="0"/>
              <a:t>Computers as Components 4e © 2017 Marilyn Wolf</a:t>
            </a:r>
            <a:endParaRPr lang="en-US" dirty="0"/>
          </a:p>
        </p:txBody>
      </p:sp>
    </p:spTree>
    <p:extLst>
      <p:ext uri="{BB962C8B-B14F-4D97-AF65-F5344CB8AC3E}">
        <p14:creationId xmlns:p14="http://schemas.microsoft.com/office/powerpoint/2010/main" val="3696768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Typical Desktop Processor </a:t>
            </a:r>
            <a:r>
              <a:rPr lang="en-US" dirty="0"/>
              <a:t>(von </a:t>
            </a:r>
            <a:r>
              <a:rPr lang="en-US" dirty="0" smtClean="0"/>
              <a:t>Neumann Arch. as example) </a:t>
            </a:r>
            <a:endParaRPr lang="en-US" dirty="0"/>
          </a:p>
        </p:txBody>
      </p:sp>
      <p:grpSp>
        <p:nvGrpSpPr>
          <p:cNvPr id="29" name="Group 28"/>
          <p:cNvGrpSpPr/>
          <p:nvPr/>
        </p:nvGrpSpPr>
        <p:grpSpPr>
          <a:xfrm>
            <a:off x="2599534" y="3470864"/>
            <a:ext cx="6831805" cy="2857560"/>
            <a:chOff x="381795" y="163482"/>
            <a:chExt cx="6831805" cy="2857560"/>
          </a:xfrm>
        </p:grpSpPr>
        <p:cxnSp>
          <p:nvCxnSpPr>
            <p:cNvPr id="30" name="Straight Connector 29"/>
            <p:cNvCxnSpPr/>
            <p:nvPr/>
          </p:nvCxnSpPr>
          <p:spPr bwMode="auto">
            <a:xfrm>
              <a:off x="381795" y="3014692"/>
              <a:ext cx="6831805"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1" name="Rectangle 6"/>
            <p:cNvSpPr>
              <a:spLocks noChangeArrowheads="1"/>
            </p:cNvSpPr>
            <p:nvPr/>
          </p:nvSpPr>
          <p:spPr bwMode="auto">
            <a:xfrm>
              <a:off x="381796" y="1109692"/>
              <a:ext cx="1655763"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CPU</a:t>
              </a: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(Arithmetic and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Unit, Control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and Registers)</a:t>
              </a:r>
            </a:p>
          </p:txBody>
        </p:sp>
        <p:sp>
          <p:nvSpPr>
            <p:cNvPr id="32" name="Rectangle 7"/>
            <p:cNvSpPr>
              <a:spLocks noChangeArrowheads="1"/>
            </p:cNvSpPr>
            <p:nvPr/>
          </p:nvSpPr>
          <p:spPr bwMode="auto">
            <a:xfrm>
              <a:off x="2283622" y="1109692"/>
              <a:ext cx="168592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Memory</a:t>
              </a: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(Instructions and Data)</a:t>
              </a:r>
            </a:p>
          </p:txBody>
        </p:sp>
        <p:sp>
          <p:nvSpPr>
            <p:cNvPr id="33" name="Rectangle 8"/>
            <p:cNvSpPr>
              <a:spLocks noChangeArrowheads="1"/>
            </p:cNvSpPr>
            <p:nvPr/>
          </p:nvSpPr>
          <p:spPr bwMode="auto">
            <a:xfrm>
              <a:off x="4234658" y="1100167"/>
              <a:ext cx="165417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I/O</a:t>
              </a:r>
              <a:br>
                <a:rPr lang="en-US" dirty="0">
                  <a:solidFill>
                    <a:srgbClr val="000000"/>
                  </a:solidFill>
                  <a:latin typeface="Calibri" pitchFamily="34" charset="0"/>
                  <a:cs typeface="Calibri" pitchFamily="34" charset="0"/>
                </a:rPr>
              </a:b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(Disk, keyboard, </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display, etc.)</a:t>
              </a:r>
              <a:endParaRPr lang="en-US" dirty="0">
                <a:solidFill>
                  <a:srgbClr val="000000"/>
                </a:solidFill>
                <a:latin typeface="Calibri" pitchFamily="34" charset="0"/>
                <a:cs typeface="Calibri" pitchFamily="34" charset="0"/>
              </a:endParaRPr>
            </a:p>
          </p:txBody>
        </p:sp>
        <p:cxnSp>
          <p:nvCxnSpPr>
            <p:cNvPr id="34" name="Straight Connector 33"/>
            <p:cNvCxnSpPr/>
            <p:nvPr/>
          </p:nvCxnSpPr>
          <p:spPr bwMode="auto">
            <a:xfrm>
              <a:off x="381796" y="588992"/>
              <a:ext cx="6831804"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5" name="Up-Down Arrow 34"/>
            <p:cNvSpPr/>
            <p:nvPr/>
          </p:nvSpPr>
          <p:spPr bwMode="auto">
            <a:xfrm>
              <a:off x="1075533" y="614392"/>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6" name="Up-Down Arrow 35"/>
            <p:cNvSpPr/>
            <p:nvPr/>
          </p:nvSpPr>
          <p:spPr bwMode="auto">
            <a:xfrm>
              <a:off x="1094583" y="2503517"/>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7" name="Up-Down Arrow 36"/>
            <p:cNvSpPr/>
            <p:nvPr/>
          </p:nvSpPr>
          <p:spPr bwMode="auto">
            <a:xfrm>
              <a:off x="3013871" y="614392"/>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8" name="Up-Down Arrow 37"/>
            <p:cNvSpPr/>
            <p:nvPr/>
          </p:nvSpPr>
          <p:spPr bwMode="auto">
            <a:xfrm>
              <a:off x="4928395" y="2484467"/>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39" name="TextBox 38"/>
            <p:cNvSpPr txBox="1"/>
            <p:nvPr/>
          </p:nvSpPr>
          <p:spPr>
            <a:xfrm>
              <a:off x="381795" y="163482"/>
              <a:ext cx="3587751" cy="646331"/>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Memory Data Transfers</a:t>
              </a:r>
            </a:p>
            <a:p>
              <a:endParaRPr lang="en-US" dirty="0">
                <a:solidFill>
                  <a:srgbClr val="000000"/>
                </a:solidFill>
                <a:latin typeface="Calibri" pitchFamily="34" charset="0"/>
                <a:cs typeface="Calibri" pitchFamily="34" charset="0"/>
              </a:endParaRPr>
            </a:p>
          </p:txBody>
        </p:sp>
        <p:sp>
          <p:nvSpPr>
            <p:cNvPr id="40" name="Rectangle 39"/>
            <p:cNvSpPr/>
            <p:nvPr/>
          </p:nvSpPr>
          <p:spPr bwMode="auto">
            <a:xfrm>
              <a:off x="6146009" y="1444669"/>
              <a:ext cx="1067591" cy="733395"/>
            </a:xfrm>
            <a:prstGeom prst="rect">
              <a:avLst/>
            </a:prstGeom>
            <a:solidFill>
              <a:schemeClr val="bg1">
                <a:lumMod val="85000"/>
              </a:schemeClr>
            </a:solidFill>
            <a:ln w="9525" cap="flat" cmpd="sng" algn="ctr">
              <a:solidFill>
                <a:srgbClr val="000000"/>
              </a:solidFill>
              <a:prstDash val="solid"/>
              <a:round/>
              <a:headEnd type="none" w="med" len="med"/>
              <a:tailEnd type="none" w="med" len="me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b="1" dirty="0">
                  <a:solidFill>
                    <a:srgbClr val="000000"/>
                  </a:solidFill>
                  <a:latin typeface="Calibri" pitchFamily="34" charset="0"/>
                  <a:cs typeface="Calibri" pitchFamily="34" charset="0"/>
                </a:rPr>
                <a:t>DMA Controller</a:t>
              </a:r>
            </a:p>
          </p:txBody>
        </p:sp>
        <p:sp>
          <p:nvSpPr>
            <p:cNvPr id="41" name="Up-Down Arrow 40"/>
            <p:cNvSpPr/>
            <p:nvPr/>
          </p:nvSpPr>
          <p:spPr bwMode="auto">
            <a:xfrm>
              <a:off x="6546454" y="614392"/>
              <a:ext cx="266700" cy="830277"/>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42" name="Up-Down Arrow 41"/>
            <p:cNvSpPr/>
            <p:nvPr/>
          </p:nvSpPr>
          <p:spPr bwMode="auto">
            <a:xfrm>
              <a:off x="6546454" y="2168540"/>
              <a:ext cx="266700" cy="830277"/>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grpSp>
      <p:sp>
        <p:nvSpPr>
          <p:cNvPr id="17" name="TextBox 16"/>
          <p:cNvSpPr txBox="1"/>
          <p:nvPr/>
        </p:nvSpPr>
        <p:spPr>
          <a:xfrm>
            <a:off x="2567438" y="6326709"/>
            <a:ext cx="3587751" cy="369332"/>
          </a:xfrm>
          <a:prstGeom prst="rect">
            <a:avLst/>
          </a:prstGeom>
          <a:noFill/>
        </p:spPr>
        <p:txBody>
          <a:bodyPr wrap="square" rtlCol="0">
            <a:spAutoFit/>
          </a:bodyPr>
          <a:lstStyle/>
          <a:p>
            <a:r>
              <a:rPr lang="en-US" dirty="0">
                <a:solidFill>
                  <a:srgbClr val="000000"/>
                </a:solidFill>
                <a:latin typeface="Calibri" pitchFamily="34" charset="0"/>
                <a:cs typeface="Calibri" pitchFamily="34" charset="0"/>
              </a:rPr>
              <a:t>I/O Data </a:t>
            </a:r>
            <a:r>
              <a:rPr lang="en-US" dirty="0" smtClean="0">
                <a:solidFill>
                  <a:srgbClr val="000000"/>
                </a:solidFill>
                <a:latin typeface="Calibri" pitchFamily="34" charset="0"/>
                <a:cs typeface="Calibri" pitchFamily="34" charset="0"/>
              </a:rPr>
              <a:t>Transfers</a:t>
            </a:r>
            <a:endParaRPr lang="en-US" dirty="0">
              <a:solidFill>
                <a:srgbClr val="000000"/>
              </a:solidFill>
              <a:latin typeface="Calibri" pitchFamily="34" charset="0"/>
              <a:cs typeface="Calibri" pitchFamily="34" charset="0"/>
            </a:endParaRPr>
          </a:p>
        </p:txBody>
      </p:sp>
      <p:sp>
        <p:nvSpPr>
          <p:cNvPr id="18"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smtClean="0"/>
              <a:t>Three </a:t>
            </a:r>
            <a:r>
              <a:rPr lang="en-US" sz="1800" dirty="0"/>
              <a:t>major components: </a:t>
            </a:r>
            <a:endParaRPr lang="en-US" sz="1800" dirty="0" smtClean="0"/>
          </a:p>
          <a:p>
            <a:pPr lvl="1"/>
            <a:r>
              <a:rPr lang="en-US" sz="1600" dirty="0" smtClean="0"/>
              <a:t>(</a:t>
            </a:r>
            <a:r>
              <a:rPr lang="en-US" sz="1600" dirty="0"/>
              <a:t>1) </a:t>
            </a:r>
            <a:r>
              <a:rPr lang="en-US" sz="1600" i="1" dirty="0" smtClean="0">
                <a:solidFill>
                  <a:srgbClr val="FF0000"/>
                </a:solidFill>
              </a:rPr>
              <a:t>CPU</a:t>
            </a:r>
            <a:r>
              <a:rPr lang="en-US" sz="1600" i="1" dirty="0" smtClean="0"/>
              <a:t> </a:t>
            </a:r>
            <a:r>
              <a:rPr lang="en-US" sz="1600" dirty="0"/>
              <a:t>, where </a:t>
            </a:r>
            <a:r>
              <a:rPr lang="en-US" sz="1600" dirty="0" smtClean="0"/>
              <a:t>operations are </a:t>
            </a:r>
            <a:r>
              <a:rPr lang="en-US" sz="1600" dirty="0"/>
              <a:t>performed, </a:t>
            </a:r>
            <a:endParaRPr lang="en-US" sz="1600" dirty="0" smtClean="0"/>
          </a:p>
          <a:p>
            <a:pPr lvl="1"/>
            <a:r>
              <a:rPr lang="en-US" sz="1600" dirty="0" smtClean="0"/>
              <a:t>(</a:t>
            </a:r>
            <a:r>
              <a:rPr lang="en-US" sz="1600" dirty="0"/>
              <a:t>2) </a:t>
            </a:r>
            <a:r>
              <a:rPr lang="en-US" sz="1600" i="1" dirty="0" smtClean="0"/>
              <a:t>memory </a:t>
            </a:r>
            <a:r>
              <a:rPr lang="en-US" sz="1600" dirty="0"/>
              <a:t>, where data is stored, and </a:t>
            </a:r>
            <a:endParaRPr lang="en-US" sz="1600" dirty="0" smtClean="0"/>
          </a:p>
          <a:p>
            <a:pPr lvl="1"/>
            <a:r>
              <a:rPr lang="en-US" sz="1600" dirty="0" smtClean="0"/>
              <a:t>(</a:t>
            </a:r>
            <a:r>
              <a:rPr lang="en-US" sz="1600" dirty="0"/>
              <a:t>3) </a:t>
            </a:r>
            <a:r>
              <a:rPr lang="en-US" sz="1600" i="1" dirty="0" smtClean="0">
                <a:solidFill>
                  <a:srgbClr val="FF0000"/>
                </a:solidFill>
              </a:rPr>
              <a:t>input/output </a:t>
            </a:r>
            <a:r>
              <a:rPr lang="en-US" sz="1600" i="1" dirty="0">
                <a:solidFill>
                  <a:srgbClr val="FF0000"/>
                </a:solidFill>
              </a:rPr>
              <a:t>(</a:t>
            </a:r>
            <a:r>
              <a:rPr lang="en-US" sz="1600" i="1" dirty="0" smtClean="0">
                <a:solidFill>
                  <a:srgbClr val="FF0000"/>
                </a:solidFill>
              </a:rPr>
              <a:t>I/O) system</a:t>
            </a:r>
            <a:r>
              <a:rPr lang="en-US" sz="1600" dirty="0" smtClean="0"/>
              <a:t>, </a:t>
            </a:r>
            <a:r>
              <a:rPr lang="en-US" sz="1600" dirty="0"/>
              <a:t>to gather input data or to output results. </a:t>
            </a:r>
            <a:endParaRPr lang="en-US" sz="1600" dirty="0" smtClean="0"/>
          </a:p>
          <a:p>
            <a:r>
              <a:rPr lang="en-US" sz="1800" dirty="0" smtClean="0"/>
              <a:t>The </a:t>
            </a:r>
            <a:r>
              <a:rPr lang="en-US" sz="1800" dirty="0"/>
              <a:t>three units are interconnected </a:t>
            </a:r>
            <a:r>
              <a:rPr lang="en-US" sz="1800" dirty="0" smtClean="0"/>
              <a:t>by groups </a:t>
            </a:r>
            <a:r>
              <a:rPr lang="en-US" sz="1800" dirty="0"/>
              <a:t>of wires called </a:t>
            </a:r>
            <a:r>
              <a:rPr lang="en-US" sz="1800" dirty="0">
                <a:solidFill>
                  <a:srgbClr val="FF0000"/>
                </a:solidFill>
              </a:rPr>
              <a:t>buses</a:t>
            </a:r>
            <a:r>
              <a:rPr lang="en-US" sz="1800" dirty="0" smtClean="0"/>
              <a:t>.</a:t>
            </a:r>
          </a:p>
          <a:p>
            <a:r>
              <a:rPr lang="en-US" sz="1800" dirty="0"/>
              <a:t>Data transferred between memory and </a:t>
            </a:r>
            <a:r>
              <a:rPr lang="en-US" sz="1800" dirty="0" smtClean="0"/>
              <a:t>I/O devices </a:t>
            </a:r>
            <a:r>
              <a:rPr lang="en-US" sz="1800" dirty="0"/>
              <a:t>normally goes through and is coordinated by the CPU. </a:t>
            </a:r>
            <a:r>
              <a:rPr lang="en-US" sz="1800" dirty="0" smtClean="0">
                <a:solidFill>
                  <a:srgbClr val="FF0000"/>
                </a:solidFill>
              </a:rPr>
              <a:t>Direct </a:t>
            </a:r>
            <a:r>
              <a:rPr lang="en-US" sz="1800" dirty="0">
                <a:solidFill>
                  <a:srgbClr val="FF0000"/>
                </a:solidFill>
              </a:rPr>
              <a:t>Memory Access (DMA) </a:t>
            </a:r>
            <a:r>
              <a:rPr lang="en-US" sz="1800" dirty="0"/>
              <a:t>controller can be added </a:t>
            </a:r>
            <a:r>
              <a:rPr lang="en-US" sz="1800" dirty="0" smtClean="0"/>
              <a:t>to </a:t>
            </a:r>
            <a:r>
              <a:rPr lang="en-US" sz="1800" dirty="0"/>
              <a:t>perform these </a:t>
            </a:r>
            <a:r>
              <a:rPr lang="en-US" sz="1800" dirty="0" smtClean="0"/>
              <a:t>transfers without involving the CPU</a:t>
            </a:r>
            <a:endParaRPr lang="en-US" sz="1400" b="1" dirty="0">
              <a:solidFill>
                <a:schemeClr val="accent2"/>
              </a:solidFill>
            </a:endParaRPr>
          </a:p>
        </p:txBody>
      </p:sp>
      <p:sp>
        <p:nvSpPr>
          <p:cNvPr id="3" name="Slide Number Placeholder 2"/>
          <p:cNvSpPr>
            <a:spLocks noGrp="1"/>
          </p:cNvSpPr>
          <p:nvPr>
            <p:ph type="sldNum" sz="quarter" idx="12"/>
          </p:nvPr>
        </p:nvSpPr>
        <p:spPr/>
        <p:txBody>
          <a:bodyPr/>
          <a:lstStyle/>
          <a:p>
            <a:fld id="{3CC63E4C-4642-794D-A2FD-70F6B81535F5}" type="slidenum">
              <a:rPr lang="en-US" smtClean="0"/>
              <a:pPr/>
              <a:t>6</a:t>
            </a:fld>
            <a:endParaRPr lang="en-US" dirty="0"/>
          </a:p>
        </p:txBody>
      </p:sp>
    </p:spTree>
    <p:extLst>
      <p:ext uri="{BB962C8B-B14F-4D97-AF65-F5344CB8AC3E}">
        <p14:creationId xmlns:p14="http://schemas.microsoft.com/office/powerpoint/2010/main" val="400141230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A Typical Embedded Processor </a:t>
            </a:r>
            <a:r>
              <a:rPr lang="en-US" dirty="0"/>
              <a:t>(von </a:t>
            </a:r>
            <a:r>
              <a:rPr lang="en-US" dirty="0" smtClean="0"/>
              <a:t>Neumann Arch. as Example) </a:t>
            </a:r>
            <a:endParaRPr lang="en-US" dirty="0"/>
          </a:p>
        </p:txBody>
      </p:sp>
      <p:grpSp>
        <p:nvGrpSpPr>
          <p:cNvPr id="13" name="Group 12"/>
          <p:cNvGrpSpPr/>
          <p:nvPr/>
        </p:nvGrpSpPr>
        <p:grpSpPr>
          <a:xfrm>
            <a:off x="2760666" y="3688020"/>
            <a:ext cx="6804022" cy="2349560"/>
            <a:chOff x="409578" y="4190940"/>
            <a:chExt cx="6804022" cy="2349560"/>
          </a:xfrm>
        </p:grpSpPr>
        <p:cxnSp>
          <p:nvCxnSpPr>
            <p:cNvPr id="14" name="Straight Connector 13"/>
            <p:cNvCxnSpPr/>
            <p:nvPr/>
          </p:nvCxnSpPr>
          <p:spPr bwMode="auto">
            <a:xfrm>
              <a:off x="409579" y="4616450"/>
              <a:ext cx="6804021" cy="6350"/>
            </a:xfrm>
            <a:prstGeom prst="line">
              <a:avLst/>
            </a:prstGeom>
            <a:solidFill>
              <a:schemeClr val="accent1"/>
            </a:solidFill>
            <a:ln w="50800"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5" name="Rectangle 6"/>
            <p:cNvSpPr>
              <a:spLocks noChangeArrowheads="1"/>
            </p:cNvSpPr>
            <p:nvPr/>
          </p:nvSpPr>
          <p:spPr bwMode="auto">
            <a:xfrm>
              <a:off x="409579" y="5137150"/>
              <a:ext cx="1655763"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CPU</a:t>
              </a:r>
              <a:endParaRPr lang="en-US" sz="800" dirty="0">
                <a:solidFill>
                  <a:srgbClr val="000000"/>
                </a:solidFill>
                <a:latin typeface="Calibri" pitchFamily="34" charset="0"/>
                <a:cs typeface="Calibri" pitchFamily="34" charset="0"/>
              </a:endParaRPr>
            </a:p>
            <a:p>
              <a:pPr algn="ctr"/>
              <a:endParaRPr lang="en-US" sz="12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(Arithmetic and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Unit, Control Logic,</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and Registers)</a:t>
              </a:r>
            </a:p>
          </p:txBody>
        </p:sp>
        <p:sp>
          <p:nvSpPr>
            <p:cNvPr id="16" name="Rectangle 7"/>
            <p:cNvSpPr>
              <a:spLocks noChangeArrowheads="1"/>
            </p:cNvSpPr>
            <p:nvPr/>
          </p:nvSpPr>
          <p:spPr bwMode="auto">
            <a:xfrm>
              <a:off x="2311405" y="5137150"/>
              <a:ext cx="168592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Memory</a:t>
              </a:r>
              <a:endParaRPr lang="en-US" sz="800" dirty="0">
                <a:solidFill>
                  <a:srgbClr val="000000"/>
                </a:solidFill>
                <a:latin typeface="Calibri" pitchFamily="34" charset="0"/>
                <a:cs typeface="Calibri" pitchFamily="34" charset="0"/>
              </a:endParaRPr>
            </a:p>
            <a:p>
              <a:pPr algn="ctr"/>
              <a:endParaRPr lang="en-US" sz="12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(Instructions and Data)</a:t>
              </a:r>
            </a:p>
          </p:txBody>
        </p:sp>
        <p:sp>
          <p:nvSpPr>
            <p:cNvPr id="17" name="Rectangle 8"/>
            <p:cNvSpPr>
              <a:spLocks noChangeArrowheads="1"/>
            </p:cNvSpPr>
            <p:nvPr/>
          </p:nvSpPr>
          <p:spPr bwMode="auto">
            <a:xfrm>
              <a:off x="4234657" y="5137150"/>
              <a:ext cx="1654175" cy="1403350"/>
            </a:xfrm>
            <a:prstGeom prst="rect">
              <a:avLst/>
            </a:prstGeom>
            <a:solidFill>
              <a:schemeClr val="bg1">
                <a:lumMod val="8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t"/>
            <a:lstStyle/>
            <a:p>
              <a:pPr algn="ctr"/>
              <a:endParaRPr lang="en-US" sz="1000" dirty="0">
                <a:solidFill>
                  <a:srgbClr val="000000"/>
                </a:solidFill>
                <a:latin typeface="Calibri" pitchFamily="34" charset="0"/>
                <a:cs typeface="Calibri" pitchFamily="34" charset="0"/>
              </a:endParaRPr>
            </a:p>
            <a:p>
              <a:pPr algn="ctr"/>
              <a:r>
                <a:rPr lang="en-US" dirty="0">
                  <a:solidFill>
                    <a:srgbClr val="000000"/>
                  </a:solidFill>
                  <a:latin typeface="Calibri" pitchFamily="34" charset="0"/>
                  <a:cs typeface="Calibri" pitchFamily="34" charset="0"/>
                </a:rPr>
                <a:t>I/O</a:t>
              </a:r>
              <a:endParaRPr lang="en-US" sz="800" dirty="0">
                <a:solidFill>
                  <a:srgbClr val="000000"/>
                </a:solidFill>
                <a:latin typeface="Calibri" pitchFamily="34" charset="0"/>
                <a:cs typeface="Calibri" pitchFamily="34" charset="0"/>
              </a:endParaRPr>
            </a:p>
            <a:p>
              <a:pPr algn="ctr"/>
              <a:endParaRPr lang="en-US" sz="800" dirty="0">
                <a:solidFill>
                  <a:srgbClr val="000000"/>
                </a:solidFill>
                <a:latin typeface="Calibri" pitchFamily="34" charset="0"/>
                <a:cs typeface="Calibri" pitchFamily="34" charset="0"/>
              </a:endParaRPr>
            </a:p>
            <a:p>
              <a:pPr algn="ctr"/>
              <a:r>
                <a:rPr lang="en-US" sz="1200" dirty="0">
                  <a:solidFill>
                    <a:srgbClr val="000000"/>
                  </a:solidFill>
                  <a:latin typeface="Calibri" pitchFamily="34" charset="0"/>
                  <a:cs typeface="Calibri" pitchFamily="34" charset="0"/>
                </a:rPr>
                <a:t>(Disk, keyboard, </a:t>
              </a:r>
              <a:br>
                <a:rPr lang="en-US" sz="1200" dirty="0">
                  <a:solidFill>
                    <a:srgbClr val="000000"/>
                  </a:solidFill>
                  <a:latin typeface="Calibri" pitchFamily="34" charset="0"/>
                  <a:cs typeface="Calibri" pitchFamily="34" charset="0"/>
                </a:rPr>
              </a:br>
              <a:r>
                <a:rPr lang="en-US" sz="1200" dirty="0">
                  <a:solidFill>
                    <a:srgbClr val="000000"/>
                  </a:solidFill>
                  <a:latin typeface="Calibri" pitchFamily="34" charset="0"/>
                  <a:cs typeface="Calibri" pitchFamily="34" charset="0"/>
                </a:rPr>
                <a:t>display, etc.)</a:t>
              </a:r>
              <a:endParaRPr lang="en-US" dirty="0">
                <a:solidFill>
                  <a:srgbClr val="000000"/>
                </a:solidFill>
                <a:latin typeface="Calibri" pitchFamily="34" charset="0"/>
                <a:cs typeface="Calibri" pitchFamily="34" charset="0"/>
              </a:endParaRPr>
            </a:p>
          </p:txBody>
        </p:sp>
        <p:sp>
          <p:nvSpPr>
            <p:cNvPr id="18" name="Up-Down Arrow 17"/>
            <p:cNvSpPr/>
            <p:nvPr/>
          </p:nvSpPr>
          <p:spPr bwMode="auto">
            <a:xfrm>
              <a:off x="1103316"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19" name="Up-Down Arrow 18"/>
            <p:cNvSpPr/>
            <p:nvPr/>
          </p:nvSpPr>
          <p:spPr bwMode="auto">
            <a:xfrm>
              <a:off x="3041654"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20" name="Up-Down Arrow 19"/>
            <p:cNvSpPr/>
            <p:nvPr/>
          </p:nvSpPr>
          <p:spPr bwMode="auto">
            <a:xfrm>
              <a:off x="4831556" y="4641850"/>
              <a:ext cx="266700" cy="495300"/>
            </a:xfrm>
            <a:prstGeom prst="upDownArrow">
              <a:avLst/>
            </a:prstGeom>
            <a:solidFill>
              <a:schemeClr val="bg1">
                <a:lumMod val="85000"/>
              </a:schemeClr>
            </a:solidFill>
            <a:ln w="9525" cap="flat" cmpd="sng" algn="ctr">
              <a:solidFill>
                <a:srgbClr val="000000"/>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sp>
          <p:nvSpPr>
            <p:cNvPr id="21" name="TextBox 20"/>
            <p:cNvSpPr txBox="1"/>
            <p:nvPr/>
          </p:nvSpPr>
          <p:spPr>
            <a:xfrm>
              <a:off x="409578" y="4190940"/>
              <a:ext cx="3717921" cy="369332"/>
            </a:xfrm>
            <a:prstGeom prst="rect">
              <a:avLst/>
            </a:prstGeom>
            <a:noFill/>
          </p:spPr>
          <p:txBody>
            <a:bodyPr wrap="square" rtlCol="0">
              <a:spAutoFit/>
            </a:bodyPr>
            <a:lstStyle/>
            <a:p>
              <a:r>
                <a:rPr lang="en-US" dirty="0" smtClean="0">
                  <a:solidFill>
                    <a:srgbClr val="000000"/>
                  </a:solidFill>
                  <a:latin typeface="Calibri" pitchFamily="34" charset="0"/>
                  <a:cs typeface="Calibri" pitchFamily="34" charset="0"/>
                </a:rPr>
                <a:t>Memory </a:t>
              </a:r>
              <a:r>
                <a:rPr lang="en-US" dirty="0">
                  <a:solidFill>
                    <a:srgbClr val="000000"/>
                  </a:solidFill>
                  <a:latin typeface="Calibri" pitchFamily="34" charset="0"/>
                  <a:cs typeface="Calibri" pitchFamily="34" charset="0"/>
                </a:rPr>
                <a:t>and I/O </a:t>
              </a:r>
              <a:r>
                <a:rPr lang="en-US" dirty="0" smtClean="0">
                  <a:solidFill>
                    <a:srgbClr val="000000"/>
                  </a:solidFill>
                  <a:latin typeface="Calibri" pitchFamily="34" charset="0"/>
                  <a:cs typeface="Calibri" pitchFamily="34" charset="0"/>
                </a:rPr>
                <a:t>Data Transfers</a:t>
              </a:r>
              <a:endParaRPr lang="en-US" dirty="0">
                <a:solidFill>
                  <a:srgbClr val="000000"/>
                </a:solidFill>
                <a:latin typeface="Calibri" pitchFamily="34" charset="0"/>
                <a:cs typeface="Calibri" pitchFamily="34" charset="0"/>
              </a:endParaRPr>
            </a:p>
          </p:txBody>
        </p:sp>
        <p:sp>
          <p:nvSpPr>
            <p:cNvPr id="22" name="Rectangle 21"/>
            <p:cNvSpPr/>
            <p:nvPr/>
          </p:nvSpPr>
          <p:spPr bwMode="auto">
            <a:xfrm>
              <a:off x="6146009" y="5472127"/>
              <a:ext cx="1067591" cy="733395"/>
            </a:xfrm>
            <a:prstGeom prst="rect">
              <a:avLst/>
            </a:prstGeom>
            <a:solidFill>
              <a:schemeClr val="bg1">
                <a:lumMod val="85000"/>
              </a:schemeClr>
            </a:solidFill>
            <a:ln w="9525" cap="flat" cmpd="sng" algn="ctr">
              <a:solidFill>
                <a:srgbClr val="000000"/>
              </a:solidFill>
              <a:prstDash val="dash"/>
              <a:round/>
              <a:headEnd type="none" w="med" len="med"/>
              <a:tailEnd type="none" w="med" len="med"/>
            </a:ln>
            <a:effectLst>
              <a:outerShdw blurRad="190500" dist="228600" dir="2700000" algn="ctr">
                <a:srgbClr val="000000">
                  <a:alpha val="30000"/>
                </a:srgbClr>
              </a:outerShdw>
            </a:effectLst>
            <a:extLst/>
          </p:spPr>
          <p:txBody>
            <a:bodyPr vert="horz" wrap="square" lIns="91440" tIns="45720" rIns="91440" bIns="45720" numCol="1" rtlCol="0" anchor="ctr" anchorCtr="0" compatLnSpc="1">
              <a:prstTxWarp prst="textNoShape">
                <a:avLst/>
              </a:prstTxWarp>
            </a:bodyPr>
            <a:lstStyle/>
            <a:p>
              <a:pPr algn="ctr" defTabSz="914400" eaLnBrk="0" fontAlgn="base" hangingPunct="0">
                <a:spcBef>
                  <a:spcPct val="0"/>
                </a:spcBef>
                <a:spcAft>
                  <a:spcPct val="0"/>
                </a:spcAft>
              </a:pPr>
              <a:r>
                <a:rPr lang="en-US" sz="1600" dirty="0">
                  <a:solidFill>
                    <a:srgbClr val="000000"/>
                  </a:solidFill>
                  <a:latin typeface="Calibri" pitchFamily="34" charset="0"/>
                  <a:cs typeface="Calibri" pitchFamily="34" charset="0"/>
                </a:rPr>
                <a:t>DMA Controller</a:t>
              </a:r>
            </a:p>
          </p:txBody>
        </p:sp>
        <p:sp>
          <p:nvSpPr>
            <p:cNvPr id="23" name="Up-Down Arrow 22"/>
            <p:cNvSpPr/>
            <p:nvPr/>
          </p:nvSpPr>
          <p:spPr bwMode="auto">
            <a:xfrm>
              <a:off x="6533358" y="4616450"/>
              <a:ext cx="266700" cy="830277"/>
            </a:xfrm>
            <a:prstGeom prst="upDownArrow">
              <a:avLst/>
            </a:prstGeom>
            <a:solidFill>
              <a:schemeClr val="bg1">
                <a:lumMod val="85000"/>
              </a:schemeClr>
            </a:solidFill>
            <a:ln w="9525" cap="flat" cmpd="sng" algn="ctr">
              <a:solidFill>
                <a:srgbClr val="000000"/>
              </a:solidFill>
              <a:prstDash val="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defTabSz="914400" eaLnBrk="0" fontAlgn="base" hangingPunct="0">
                <a:spcBef>
                  <a:spcPct val="0"/>
                </a:spcBef>
                <a:spcAft>
                  <a:spcPct val="0"/>
                </a:spcAft>
              </a:pPr>
              <a:endParaRPr lang="en-US" sz="2000" b="1">
                <a:solidFill>
                  <a:schemeClr val="bg1"/>
                </a:solidFill>
                <a:latin typeface="Tahoma" pitchFamily="34" charset="0"/>
              </a:endParaRPr>
            </a:p>
          </p:txBody>
        </p:sp>
      </p:grpSp>
      <p:sp>
        <p:nvSpPr>
          <p:cNvPr id="3" name="Slide Number Placeholder 2"/>
          <p:cNvSpPr>
            <a:spLocks noGrp="1"/>
          </p:cNvSpPr>
          <p:nvPr>
            <p:ph type="sldNum" sz="quarter" idx="12"/>
          </p:nvPr>
        </p:nvSpPr>
        <p:spPr/>
        <p:txBody>
          <a:bodyPr/>
          <a:lstStyle/>
          <a:p>
            <a:fld id="{3CC63E4C-4642-794D-A2FD-70F6B81535F5}" type="slidenum">
              <a:rPr lang="en-US" smtClean="0"/>
              <a:pPr/>
              <a:t>7</a:t>
            </a:fld>
            <a:endParaRPr lang="en-US" dirty="0"/>
          </a:p>
        </p:txBody>
      </p:sp>
      <p:sp>
        <p:nvSpPr>
          <p:cNvPr id="24"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400" dirty="0" smtClean="0"/>
              <a:t>Memory-mapped I/O</a:t>
            </a:r>
            <a:endParaRPr lang="en-US" sz="1100" b="1" dirty="0" smtClean="0"/>
          </a:p>
          <a:p>
            <a:pPr lvl="1"/>
            <a:r>
              <a:rPr lang="en-US" sz="1800" dirty="0" smtClean="0"/>
              <a:t>A 32-bit memory address is capable of </a:t>
            </a:r>
            <a:r>
              <a:rPr lang="en-US" sz="1800" dirty="0"/>
              <a:t>referencing 4 GB (</a:t>
            </a:r>
            <a:r>
              <a:rPr lang="en-US" sz="1800" dirty="0" smtClean="0"/>
              <a:t>2</a:t>
            </a:r>
            <a:r>
              <a:rPr lang="en-US" sz="1800" baseline="30000" dirty="0" smtClean="0"/>
              <a:t>32</a:t>
            </a:r>
            <a:r>
              <a:rPr lang="en-US" sz="1800" dirty="0" smtClean="0"/>
              <a:t> </a:t>
            </a:r>
            <a:r>
              <a:rPr lang="en-US" sz="1800" dirty="0"/>
              <a:t>bytes) of information</a:t>
            </a:r>
          </a:p>
          <a:p>
            <a:pPr lvl="1"/>
            <a:r>
              <a:rPr lang="en-US" sz="1800" dirty="0" smtClean="0"/>
              <a:t>A </a:t>
            </a:r>
            <a:r>
              <a:rPr lang="en-US" sz="1800" dirty="0"/>
              <a:t>portion of the address space is </a:t>
            </a:r>
            <a:r>
              <a:rPr lang="en-US" sz="1800" dirty="0" smtClean="0"/>
              <a:t>reserved for </a:t>
            </a:r>
            <a:r>
              <a:rPr lang="en-US" sz="1800" dirty="0"/>
              <a:t>and decoded by the I/O devices. This eliminates the need for separate I/O </a:t>
            </a:r>
            <a:r>
              <a:rPr lang="en-US" sz="1800" dirty="0" smtClean="0"/>
              <a:t>instructions since </a:t>
            </a:r>
            <a:r>
              <a:rPr lang="en-US" sz="1800" dirty="0"/>
              <a:t>all of the regular instructions for accessing memory can then be used </a:t>
            </a:r>
            <a:r>
              <a:rPr lang="en-US" sz="1800" dirty="0" smtClean="0"/>
              <a:t>to access </a:t>
            </a:r>
            <a:r>
              <a:rPr lang="en-US" sz="1800" dirty="0"/>
              <a:t>I/O devices</a:t>
            </a:r>
            <a:r>
              <a:rPr lang="en-US" sz="1800" dirty="0" smtClean="0"/>
              <a:t>.</a:t>
            </a:r>
          </a:p>
          <a:p>
            <a:r>
              <a:rPr lang="en-US" sz="2400" dirty="0"/>
              <a:t>DMA controller is often not present, since </a:t>
            </a:r>
            <a:r>
              <a:rPr lang="en-US" sz="2400" dirty="0" smtClean="0"/>
              <a:t>most </a:t>
            </a:r>
            <a:r>
              <a:rPr lang="en-US" sz="2400" dirty="0"/>
              <a:t>embedded applications do not require </a:t>
            </a:r>
            <a:r>
              <a:rPr lang="en-US" sz="2400" dirty="0" smtClean="0"/>
              <a:t>very high </a:t>
            </a:r>
            <a:r>
              <a:rPr lang="en-US" sz="2400" dirty="0"/>
              <a:t>data </a:t>
            </a:r>
            <a:r>
              <a:rPr lang="en-US" sz="2400" dirty="0" smtClean="0"/>
              <a:t>transfer rates</a:t>
            </a:r>
            <a:endParaRPr lang="en-US" sz="2400" dirty="0"/>
          </a:p>
        </p:txBody>
      </p:sp>
    </p:spTree>
    <p:extLst>
      <p:ext uri="{BB962C8B-B14F-4D97-AF65-F5344CB8AC3E}">
        <p14:creationId xmlns:p14="http://schemas.microsoft.com/office/powerpoint/2010/main" val="273493387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2" name="Rectangle 4"/>
          <p:cNvSpPr>
            <a:spLocks noGrp="1" noChangeArrowheads="1"/>
          </p:cNvSpPr>
          <p:nvPr>
            <p:ph type="title"/>
          </p:nvPr>
        </p:nvSpPr>
        <p:spPr/>
        <p:txBody>
          <a:bodyPr/>
          <a:lstStyle/>
          <a:p>
            <a:r>
              <a:rPr lang="en-US" sz="3600"/>
              <a:t>Memory</a:t>
            </a:r>
          </a:p>
        </p:txBody>
      </p:sp>
      <p:grpSp>
        <p:nvGrpSpPr>
          <p:cNvPr id="3" name="Group 2"/>
          <p:cNvGrpSpPr/>
          <p:nvPr/>
        </p:nvGrpSpPr>
        <p:grpSpPr>
          <a:xfrm>
            <a:off x="2742565" y="3367699"/>
            <a:ext cx="6046470" cy="3339866"/>
            <a:chOff x="1879600" y="1666875"/>
            <a:chExt cx="8185150" cy="4521201"/>
          </a:xfrm>
        </p:grpSpPr>
        <p:sp>
          <p:nvSpPr>
            <p:cNvPr id="329733" name="Rectangle 5"/>
            <p:cNvSpPr>
              <a:spLocks noChangeArrowheads="1"/>
            </p:cNvSpPr>
            <p:nvPr/>
          </p:nvSpPr>
          <p:spPr bwMode="auto">
            <a:xfrm>
              <a:off x="4348163" y="2443164"/>
              <a:ext cx="3371850" cy="2490787"/>
            </a:xfrm>
            <a:prstGeom prst="rect">
              <a:avLst/>
            </a:prstGeom>
            <a:solidFill>
              <a:schemeClr val="bg2"/>
            </a:solidFill>
            <a:ln w="38100">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wrap="none" anchor="ctr"/>
            <a:lstStyle/>
            <a:p>
              <a:pPr algn="ctr"/>
              <a:r>
                <a:rPr lang="en-US">
                  <a:solidFill>
                    <a:srgbClr val="000000"/>
                  </a:solidFill>
                </a:rPr>
                <a:t>2</a:t>
              </a:r>
              <a:r>
                <a:rPr lang="en-US" baseline="30000">
                  <a:solidFill>
                    <a:srgbClr val="000000"/>
                  </a:solidFill>
                </a:rPr>
                <a:t>N</a:t>
              </a:r>
              <a:r>
                <a:rPr lang="en-US">
                  <a:solidFill>
                    <a:srgbClr val="000000"/>
                  </a:solidFill>
                </a:rPr>
                <a:t> bytes</a:t>
              </a:r>
            </a:p>
            <a:p>
              <a:pPr algn="ctr"/>
              <a:r>
                <a:rPr lang="en-US" sz="1400">
                  <a:solidFill>
                    <a:srgbClr val="000000"/>
                  </a:solidFill>
                </a:rPr>
                <a:t>Organized into </a:t>
              </a:r>
            </a:p>
            <a:p>
              <a:pPr algn="ctr"/>
              <a:r>
                <a:rPr lang="en-US" sz="1400">
                  <a:solidFill>
                    <a:srgbClr val="000000"/>
                  </a:solidFill>
                </a:rPr>
                <a:t>groups of 4 bytes</a:t>
              </a:r>
            </a:p>
          </p:txBody>
        </p:sp>
        <p:sp>
          <p:nvSpPr>
            <p:cNvPr id="329734" name="Line 6"/>
            <p:cNvSpPr>
              <a:spLocks noChangeShapeType="1"/>
            </p:cNvSpPr>
            <p:nvPr/>
          </p:nvSpPr>
          <p:spPr bwMode="auto">
            <a:xfrm flipV="1">
              <a:off x="3338513" y="313372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35" name="Line 7"/>
            <p:cNvSpPr>
              <a:spLocks noChangeShapeType="1"/>
            </p:cNvSpPr>
            <p:nvPr/>
          </p:nvSpPr>
          <p:spPr bwMode="auto">
            <a:xfrm flipV="1">
              <a:off x="7713663" y="357187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36" name="AutoShape 8"/>
            <p:cNvSpPr>
              <a:spLocks noChangeArrowheads="1"/>
            </p:cNvSpPr>
            <p:nvPr/>
          </p:nvSpPr>
          <p:spPr bwMode="auto">
            <a:xfrm>
              <a:off x="1947863" y="1687514"/>
              <a:ext cx="1911350" cy="706437"/>
            </a:xfrm>
            <a:prstGeom prst="wedgeRectCallout">
              <a:avLst>
                <a:gd name="adj1" fmla="val 39778"/>
                <a:gd name="adj2" fmla="val 149324"/>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dirty="0">
                  <a:solidFill>
                    <a:srgbClr val="000000"/>
                  </a:solidFill>
                </a:rPr>
                <a:t>Address Bus: N wires</a:t>
              </a:r>
            </a:p>
          </p:txBody>
        </p:sp>
        <p:sp>
          <p:nvSpPr>
            <p:cNvPr id="329737" name="AutoShape 9"/>
            <p:cNvSpPr>
              <a:spLocks noChangeArrowheads="1"/>
            </p:cNvSpPr>
            <p:nvPr/>
          </p:nvSpPr>
          <p:spPr bwMode="auto">
            <a:xfrm>
              <a:off x="8154988" y="1666875"/>
              <a:ext cx="1909762" cy="706438"/>
            </a:xfrm>
            <a:prstGeom prst="wedgeRectCallout">
              <a:avLst>
                <a:gd name="adj1" fmla="val -51912"/>
                <a:gd name="adj2" fmla="val 211796"/>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a:solidFill>
                    <a:srgbClr val="000000"/>
                  </a:solidFill>
                </a:rPr>
                <a:t>Data Bus: 4x8 wires</a:t>
              </a:r>
            </a:p>
          </p:txBody>
        </p:sp>
        <p:sp>
          <p:nvSpPr>
            <p:cNvPr id="329738" name="AutoShape 10"/>
            <p:cNvSpPr>
              <a:spLocks noChangeArrowheads="1"/>
            </p:cNvSpPr>
            <p:nvPr/>
          </p:nvSpPr>
          <p:spPr bwMode="auto">
            <a:xfrm>
              <a:off x="5970590" y="5186364"/>
              <a:ext cx="2456616" cy="448906"/>
            </a:xfrm>
            <a:prstGeom prst="wedgeRectCallout">
              <a:avLst>
                <a:gd name="adj1" fmla="val -35170"/>
                <a:gd name="adj2" fmla="val -215671"/>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dirty="0">
                  <a:solidFill>
                    <a:srgbClr val="000000"/>
                  </a:solidFill>
                </a:rPr>
                <a:t>Content is 1’s and 0’s. </a:t>
              </a:r>
            </a:p>
          </p:txBody>
        </p:sp>
        <p:sp>
          <p:nvSpPr>
            <p:cNvPr id="329739" name="Line 11"/>
            <p:cNvSpPr>
              <a:spLocks noChangeShapeType="1"/>
            </p:cNvSpPr>
            <p:nvPr/>
          </p:nvSpPr>
          <p:spPr bwMode="auto">
            <a:xfrm flipV="1">
              <a:off x="3346450" y="4175126"/>
              <a:ext cx="977900" cy="15875"/>
            </a:xfrm>
            <a:prstGeom prst="line">
              <a:avLst/>
            </a:prstGeom>
            <a:noFill/>
            <a:ln w="76200">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329740" name="AutoShape 12"/>
            <p:cNvSpPr>
              <a:spLocks noChangeArrowheads="1"/>
            </p:cNvSpPr>
            <p:nvPr/>
          </p:nvSpPr>
          <p:spPr bwMode="auto">
            <a:xfrm>
              <a:off x="1879600" y="4960939"/>
              <a:ext cx="1925638" cy="1227137"/>
            </a:xfrm>
            <a:prstGeom prst="wedgeRectCallout">
              <a:avLst>
                <a:gd name="adj1" fmla="val 47199"/>
                <a:gd name="adj2" fmla="val -113778"/>
              </a:avLst>
            </a:prstGeom>
            <a:solidFill>
              <a:schemeClr val="bg1">
                <a:lumMod val="75000"/>
              </a:schemeClr>
            </a:solidFill>
            <a:ln w="9525">
              <a:solidFill>
                <a:srgbClr val="000000"/>
              </a:solidFill>
              <a:miter lim="800000"/>
              <a:headEnd/>
              <a:tailEnd/>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lstStyle/>
            <a:p>
              <a:r>
                <a:rPr lang="en-US" sz="1400">
                  <a:solidFill>
                    <a:srgbClr val="000000"/>
                  </a:solidFill>
                </a:rPr>
                <a:t>Control Bus:</a:t>
              </a:r>
            </a:p>
            <a:p>
              <a:r>
                <a:rPr lang="en-US" sz="1400">
                  <a:solidFill>
                    <a:srgbClr val="000000"/>
                  </a:solidFill>
                </a:rPr>
                <a:t>Read vs Write,</a:t>
              </a:r>
            </a:p>
            <a:p>
              <a:r>
                <a:rPr lang="en-US" sz="1400">
                  <a:solidFill>
                    <a:srgbClr val="000000"/>
                  </a:solidFill>
                </a:rPr>
                <a:t>Initiate Cycle,</a:t>
              </a:r>
            </a:p>
            <a:p>
              <a:r>
                <a:rPr lang="en-US" sz="1400">
                  <a:solidFill>
                    <a:srgbClr val="000000"/>
                  </a:solidFill>
                </a:rPr>
                <a:t>Data Ready</a:t>
              </a:r>
            </a:p>
          </p:txBody>
        </p:sp>
      </p:grpSp>
      <p:sp>
        <p:nvSpPr>
          <p:cNvPr id="2" name="Slide Number Placeholder 1"/>
          <p:cNvSpPr>
            <a:spLocks noGrp="1"/>
          </p:cNvSpPr>
          <p:nvPr>
            <p:ph type="sldNum" sz="quarter" idx="12"/>
          </p:nvPr>
        </p:nvSpPr>
        <p:spPr/>
        <p:txBody>
          <a:bodyPr/>
          <a:lstStyle/>
          <a:p>
            <a:fld id="{3CC63E4C-4642-794D-A2FD-70F6B81535F5}" type="slidenum">
              <a:rPr lang="en-US" sz="1050" smtClean="0"/>
              <a:pPr/>
              <a:t>8</a:t>
            </a:fld>
            <a:endParaRPr lang="en-US" sz="1050" dirty="0"/>
          </a:p>
        </p:txBody>
      </p:sp>
      <p:sp>
        <p:nvSpPr>
          <p:cNvPr id="13" name="Rectangle 3"/>
          <p:cNvSpPr txBox="1">
            <a:spLocks noChangeArrowheads="1"/>
          </p:cNvSpPr>
          <p:nvPr/>
        </p:nvSpPr>
        <p:spPr>
          <a:xfrm>
            <a:off x="361604" y="1237214"/>
            <a:ext cx="10910454" cy="2340330"/>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1800" dirty="0"/>
              <a:t>Information flows between the CPU and </a:t>
            </a:r>
            <a:r>
              <a:rPr lang="en-US" sz="1800" dirty="0" smtClean="0"/>
              <a:t>memory over </a:t>
            </a:r>
            <a:r>
              <a:rPr lang="en-US" sz="1800" dirty="0"/>
              <a:t>three sets of wires called the </a:t>
            </a:r>
            <a:r>
              <a:rPr lang="en-US" sz="1800" dirty="0">
                <a:solidFill>
                  <a:srgbClr val="FF0000"/>
                </a:solidFill>
              </a:rPr>
              <a:t>address bus </a:t>
            </a:r>
            <a:r>
              <a:rPr lang="en-US" sz="1800" dirty="0"/>
              <a:t>, the </a:t>
            </a:r>
            <a:r>
              <a:rPr lang="en-US" sz="1800" dirty="0">
                <a:solidFill>
                  <a:srgbClr val="FF0000"/>
                </a:solidFill>
              </a:rPr>
              <a:t>data bus </a:t>
            </a:r>
            <a:r>
              <a:rPr lang="en-US" sz="1800" dirty="0"/>
              <a:t>, and the </a:t>
            </a:r>
            <a:r>
              <a:rPr lang="en-US" sz="1800" dirty="0" smtClean="0">
                <a:solidFill>
                  <a:srgbClr val="FF0000"/>
                </a:solidFill>
              </a:rPr>
              <a:t>control bus</a:t>
            </a:r>
            <a:r>
              <a:rPr lang="en-US" sz="1800" dirty="0" smtClean="0"/>
              <a:t>.</a:t>
            </a:r>
          </a:p>
          <a:p>
            <a:pPr lvl="1"/>
            <a:r>
              <a:rPr lang="en-US" sz="1600" dirty="0"/>
              <a:t>The CPU places information on the address bus to tell the memory </a:t>
            </a:r>
            <a:r>
              <a:rPr lang="en-US" sz="1600" dirty="0" smtClean="0"/>
              <a:t>which data </a:t>
            </a:r>
            <a:r>
              <a:rPr lang="en-US" sz="1600" dirty="0"/>
              <a:t>to access </a:t>
            </a:r>
            <a:endParaRPr lang="en-US" sz="1600" dirty="0" smtClean="0"/>
          </a:p>
          <a:p>
            <a:pPr lvl="1"/>
            <a:r>
              <a:rPr lang="en-US" sz="1600" dirty="0" smtClean="0"/>
              <a:t>uses </a:t>
            </a:r>
            <a:r>
              <a:rPr lang="en-US" sz="1600" dirty="0"/>
              <a:t>the control </a:t>
            </a:r>
            <a:r>
              <a:rPr lang="en-US" sz="1600" dirty="0" smtClean="0"/>
              <a:t>bus </a:t>
            </a:r>
            <a:r>
              <a:rPr lang="en-US" sz="1600" dirty="0"/>
              <a:t>to determine the direction </a:t>
            </a:r>
            <a:r>
              <a:rPr lang="en-US" sz="1600" dirty="0" smtClean="0"/>
              <a:t>of information </a:t>
            </a:r>
            <a:r>
              <a:rPr lang="en-US" sz="1600" dirty="0"/>
              <a:t>transfer and to coordinate </a:t>
            </a:r>
            <a:r>
              <a:rPr lang="en-US" sz="1600" dirty="0" smtClean="0"/>
              <a:t>timing</a:t>
            </a:r>
          </a:p>
          <a:p>
            <a:pPr lvl="1"/>
            <a:r>
              <a:rPr lang="en-US" sz="1600" dirty="0" smtClean="0"/>
              <a:t>The </a:t>
            </a:r>
            <a:r>
              <a:rPr lang="en-US" sz="1600" dirty="0"/>
              <a:t>data itself is transferred over </a:t>
            </a:r>
            <a:r>
              <a:rPr lang="en-US" sz="1600" dirty="0" smtClean="0"/>
              <a:t>the data bus</a:t>
            </a:r>
          </a:p>
          <a:p>
            <a:r>
              <a:rPr lang="en-US" sz="1600" dirty="0" smtClean="0"/>
              <a:t>Address bus has N wires, where N is # bits in each address (8,16,32,64…)</a:t>
            </a:r>
          </a:p>
          <a:p>
            <a:r>
              <a:rPr lang="en-US" sz="1600" dirty="0" smtClean="0"/>
              <a:t>Data bus has 4x8 wires, hence each data transfer is 4 Bytes (also called 1 word)</a:t>
            </a:r>
            <a:endParaRPr lang="en-US" sz="1600" dirty="0"/>
          </a:p>
        </p:txBody>
      </p:sp>
    </p:spTree>
    <p:extLst>
      <p:ext uri="{BB962C8B-B14F-4D97-AF65-F5344CB8AC3E}">
        <p14:creationId xmlns:p14="http://schemas.microsoft.com/office/powerpoint/2010/main" val="189117186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03270"/>
            <a:ext cx="10972800" cy="1143000"/>
          </a:xfrm>
        </p:spPr>
        <p:txBody>
          <a:bodyPr>
            <a:normAutofit/>
          </a:bodyPr>
          <a:lstStyle/>
          <a:p>
            <a:r>
              <a:rPr lang="en-US" dirty="0" smtClean="0"/>
              <a:t>Memory </a:t>
            </a:r>
            <a:r>
              <a:rPr lang="en-US" dirty="0" smtClean="0"/>
              <a:t>Byte Ordering</a:t>
            </a:r>
            <a:endParaRPr lang="en-US" dirty="0"/>
          </a:p>
        </p:txBody>
      </p:sp>
      <p:pic>
        <p:nvPicPr>
          <p:cNvPr id="1026" name="Picture 2" descr="C:\FolderShare\PERSONAL\TextBook\Revised Version\Artwork\Chapter 5\Figure 5-4. Little Endia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9683" y="3048000"/>
            <a:ext cx="8501129" cy="3962424"/>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fld id="{3CC63E4C-4642-794D-A2FD-70F6B81535F5}" type="slidenum">
              <a:rPr lang="en-US" smtClean="0"/>
              <a:pPr/>
              <a:t>9</a:t>
            </a:fld>
            <a:endParaRPr lang="en-US" dirty="0"/>
          </a:p>
        </p:txBody>
      </p:sp>
      <p:sp>
        <p:nvSpPr>
          <p:cNvPr id="5" name="Rectangle 3"/>
          <p:cNvSpPr txBox="1">
            <a:spLocks noChangeArrowheads="1"/>
          </p:cNvSpPr>
          <p:nvPr/>
        </p:nvSpPr>
        <p:spPr>
          <a:xfrm>
            <a:off x="356523" y="1237197"/>
            <a:ext cx="11080167" cy="2482454"/>
          </a:xfrm>
          <a:prstGeom prst="rect">
            <a:avLst/>
          </a:prstGeom>
        </p:spPr>
        <p:txBody>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sz="2000" dirty="0" smtClean="0"/>
              <a:t>Two </a:t>
            </a:r>
            <a:r>
              <a:rPr lang="en-US" sz="2000" dirty="0"/>
              <a:t>possible byte orderings: “little endian” and “big </a:t>
            </a:r>
            <a:r>
              <a:rPr lang="en-US" sz="2000" dirty="0" smtClean="0"/>
              <a:t>endian” </a:t>
            </a:r>
          </a:p>
          <a:p>
            <a:pPr lvl="1"/>
            <a:r>
              <a:rPr lang="en-US" sz="1800" dirty="0" smtClean="0"/>
              <a:t>Little-endian: </a:t>
            </a:r>
            <a:r>
              <a:rPr lang="en-US" sz="1800" dirty="0" smtClean="0"/>
              <a:t>the LSB (Least Significant Byte) is stored </a:t>
            </a:r>
            <a:r>
              <a:rPr lang="en-US" sz="1800" dirty="0"/>
              <a:t>at the lowest address</a:t>
            </a:r>
            <a:r>
              <a:rPr lang="en-US" sz="1800" dirty="0" smtClean="0"/>
              <a:t>.</a:t>
            </a:r>
          </a:p>
          <a:p>
            <a:pPr lvl="1"/>
            <a:r>
              <a:rPr lang="en-US" sz="1800" dirty="0" smtClean="0"/>
              <a:t>Big-endian</a:t>
            </a:r>
            <a:r>
              <a:rPr lang="en-US" sz="1800" dirty="0"/>
              <a:t>: the LSB (Least Significant Byte) is stored at the </a:t>
            </a:r>
            <a:r>
              <a:rPr lang="en-US" sz="1800" dirty="0" smtClean="0"/>
              <a:t>highest </a:t>
            </a:r>
            <a:r>
              <a:rPr lang="en-US" sz="1800" dirty="0"/>
              <a:t>address.</a:t>
            </a:r>
          </a:p>
          <a:p>
            <a:pPr lvl="1"/>
            <a:r>
              <a:rPr lang="en-US" sz="1800" dirty="0" smtClean="0"/>
              <a:t>Intel processors use Little-Endian; ARM processors can </a:t>
            </a:r>
            <a:r>
              <a:rPr lang="en-US" sz="1800" dirty="0"/>
              <a:t>be configured </a:t>
            </a:r>
            <a:r>
              <a:rPr lang="en-US" sz="1800" dirty="0" smtClean="0"/>
              <a:t>as </a:t>
            </a:r>
            <a:r>
              <a:rPr lang="en-US" sz="1800" dirty="0"/>
              <a:t>either </a:t>
            </a:r>
            <a:r>
              <a:rPr lang="en-US" sz="1800" dirty="0" smtClean="0"/>
              <a:t>Little- </a:t>
            </a:r>
            <a:r>
              <a:rPr lang="en-US" sz="1800" dirty="0"/>
              <a:t>or </a:t>
            </a:r>
            <a:r>
              <a:rPr lang="en-US" sz="1800" dirty="0" smtClean="0"/>
              <a:t>Big-endian.</a:t>
            </a:r>
            <a:endParaRPr lang="en-US" sz="1800" dirty="0"/>
          </a:p>
          <a:p>
            <a:r>
              <a:rPr lang="en-US" sz="2000" dirty="0" smtClean="0"/>
              <a:t>Below are examples of Little </a:t>
            </a:r>
            <a:r>
              <a:rPr lang="en-US" sz="2000" dirty="0"/>
              <a:t>Endian </a:t>
            </a:r>
            <a:r>
              <a:rPr lang="en-US" sz="2000" dirty="0" smtClean="0"/>
              <a:t>ordering (</a:t>
            </a:r>
            <a:r>
              <a:rPr lang="en-US" sz="2000" dirty="0" smtClean="0"/>
              <a:t>A </a:t>
            </a:r>
            <a:r>
              <a:rPr lang="en-US" sz="2000" dirty="0" smtClean="0"/>
              <a:t>32-bit entity can contain one 32-bit word, or two 16-bit half-words, or four 8-bit </a:t>
            </a:r>
            <a:r>
              <a:rPr lang="en-US" sz="2000" dirty="0" smtClean="0"/>
              <a:t>Bytes)</a:t>
            </a:r>
            <a:endParaRPr lang="en-US" sz="2000" dirty="0" smtClean="0"/>
          </a:p>
        </p:txBody>
      </p:sp>
    </p:spTree>
    <p:extLst>
      <p:ext uri="{BB962C8B-B14F-4D97-AF65-F5344CB8AC3E}">
        <p14:creationId xmlns:p14="http://schemas.microsoft.com/office/powerpoint/2010/main" val="246638753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3_ComputerOrganization" id="{AAA28A76-F09D-45E4-B381-A34280EFCBF9}" vid="{7E87A41C-213B-40D9-8676-588A04066509}"/>
    </a:ext>
  </a:extLst>
</a:theme>
</file>

<file path=ppt/theme/theme2.xml><?xml version="1.0" encoding="utf-8"?>
<a:theme xmlns:a="http://schemas.openxmlformats.org/drawingml/2006/main" name="Blank Presentation">
  <a:themeElements>
    <a:clrScheme name="">
      <a:dk1>
        <a:srgbClr val="CCECFF"/>
      </a:dk1>
      <a:lt1>
        <a:srgbClr val="FFFFFF"/>
      </a:lt1>
      <a:dk2>
        <a:srgbClr val="3399FF"/>
      </a:dk2>
      <a:lt2>
        <a:srgbClr val="FFFFFF"/>
      </a:lt2>
      <a:accent1>
        <a:srgbClr val="00CC99"/>
      </a:accent1>
      <a:accent2>
        <a:srgbClr val="0000FF"/>
      </a:accent2>
      <a:accent3>
        <a:srgbClr val="ADCAFF"/>
      </a:accent3>
      <a:accent4>
        <a:srgbClr val="DADADA"/>
      </a:accent4>
      <a:accent5>
        <a:srgbClr val="AAE2CA"/>
      </a:accent5>
      <a:accent6>
        <a:srgbClr val="0000E7"/>
      </a:accent6>
      <a:hlink>
        <a:srgbClr val="CCCCFF"/>
      </a:hlink>
      <a:folHlink>
        <a:srgbClr val="B2B2B2"/>
      </a:folHlink>
    </a:clrScheme>
    <a:fontScheme name="Blank Presentatio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chemeClr val="bg1"/>
            </a:solidFill>
            <a:effectLst/>
            <a:latin typeface="Tahoma" pitchFamily="34"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3_ComputerOrganization" id="{AAA28A76-F09D-45E4-B381-A34280EFCBF9}" vid="{A00E8783-8AAA-4DD9-A689-F04DD0289340}"/>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Ch5 ComputerOrganization</Template>
  <TotalTime>259</TotalTime>
  <Words>1984</Words>
  <Application>Microsoft Office PowerPoint</Application>
  <PresentationFormat>Widescreen</PresentationFormat>
  <Paragraphs>327</Paragraphs>
  <Slides>28</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28</vt:i4>
      </vt:variant>
    </vt:vector>
  </HeadingPairs>
  <TitlesOfParts>
    <vt:vector size="36" baseType="lpstr">
      <vt:lpstr>SimSun</vt:lpstr>
      <vt:lpstr>Arial</vt:lpstr>
      <vt:lpstr>Calibri</vt:lpstr>
      <vt:lpstr>Symbol</vt:lpstr>
      <vt:lpstr>Tahoma</vt:lpstr>
      <vt:lpstr>Times New Roman</vt:lpstr>
      <vt:lpstr>Office Theme</vt:lpstr>
      <vt:lpstr>Blank Presentation</vt:lpstr>
      <vt:lpstr>L2 (CHAPTER 5)  Programming in Assembly Part 1: Computer Organization</vt:lpstr>
      <vt:lpstr>von Neumann Architecture</vt:lpstr>
      <vt:lpstr>CPU + Memory</vt:lpstr>
      <vt:lpstr>Harvard Architecture</vt:lpstr>
      <vt:lpstr>von Neumann vs. Harvard</vt:lpstr>
      <vt:lpstr>A Typical Desktop Processor (von Neumann Arch. as example) </vt:lpstr>
      <vt:lpstr>A Typical Embedded Processor (von Neumann Arch. as Example) </vt:lpstr>
      <vt:lpstr>Memory</vt:lpstr>
      <vt:lpstr>Memory Byte Ordering</vt:lpstr>
      <vt:lpstr>Data Alignment</vt:lpstr>
      <vt:lpstr>Single Accumulator Architecture </vt:lpstr>
      <vt:lpstr>The Fetch-Execute Cycle</vt:lpstr>
      <vt:lpstr>Instruction Fetch</vt:lpstr>
      <vt:lpstr>PowerPoint Presentation</vt:lpstr>
      <vt:lpstr>PowerPoint Presentation</vt:lpstr>
      <vt:lpstr>PowerPoint Presentation</vt:lpstr>
      <vt:lpstr>Execution Phase: Branch</vt:lpstr>
      <vt:lpstr>result  op1 + op2</vt:lpstr>
      <vt:lpstr>The ARM Processor Family</vt:lpstr>
      <vt:lpstr>Three Instruction Sets</vt:lpstr>
      <vt:lpstr>Three Instruction Sets</vt:lpstr>
      <vt:lpstr>Code Density vs. Performance</vt:lpstr>
      <vt:lpstr>The ARMv7-M “Cortex-M3” Architecture</vt:lpstr>
      <vt:lpstr>ARM Cortex-M3 CPU</vt:lpstr>
      <vt:lpstr>Pipelined Instruction Execution</vt:lpstr>
      <vt:lpstr>Non-Pipelined Instruction Execution (hypothetical)</vt:lpstr>
      <vt:lpstr>ARM Cortex-M3 Bus Structure (Harvard arch.)</vt:lpstr>
      <vt:lpstr>PowerPoint Presentation</vt:lpstr>
    </vt:vector>
  </TitlesOfParts>
  <Company>University of Missouri-Columbia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5  Programming in Assembly Part 1: Computer Organization</dc:title>
  <dc:creator>Gu, Zonghua</dc:creator>
  <cp:lastModifiedBy>Gu, Zonghua</cp:lastModifiedBy>
  <cp:revision>19</cp:revision>
  <cp:lastPrinted>2013-11-13T20:51:57Z</cp:lastPrinted>
  <dcterms:created xsi:type="dcterms:W3CDTF">2018-01-26T04:04:14Z</dcterms:created>
  <dcterms:modified xsi:type="dcterms:W3CDTF">2018-02-16T13:40:10Z</dcterms:modified>
</cp:coreProperties>
</file>