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4" r:id="rId2"/>
    <p:sldMasterId id="2147483678" r:id="rId3"/>
  </p:sldMasterIdLst>
  <p:notesMasterIdLst>
    <p:notesMasterId r:id="rId39"/>
  </p:notesMasterIdLst>
  <p:handoutMasterIdLst>
    <p:handoutMasterId r:id="rId40"/>
  </p:handoutMasterIdLst>
  <p:sldIdLst>
    <p:sldId id="745" r:id="rId4"/>
    <p:sldId id="791" r:id="rId5"/>
    <p:sldId id="790" r:id="rId6"/>
    <p:sldId id="792" r:id="rId7"/>
    <p:sldId id="793" r:id="rId8"/>
    <p:sldId id="797" r:id="rId9"/>
    <p:sldId id="798" r:id="rId10"/>
    <p:sldId id="799" r:id="rId11"/>
    <p:sldId id="781" r:id="rId12"/>
    <p:sldId id="782" r:id="rId13"/>
    <p:sldId id="783" r:id="rId14"/>
    <p:sldId id="746" r:id="rId15"/>
    <p:sldId id="779" r:id="rId16"/>
    <p:sldId id="748" r:id="rId17"/>
    <p:sldId id="749" r:id="rId18"/>
    <p:sldId id="747" r:id="rId19"/>
    <p:sldId id="751" r:id="rId20"/>
    <p:sldId id="750" r:id="rId21"/>
    <p:sldId id="752" r:id="rId22"/>
    <p:sldId id="810" r:id="rId23"/>
    <p:sldId id="759" r:id="rId24"/>
    <p:sldId id="761" r:id="rId25"/>
    <p:sldId id="780" r:id="rId26"/>
    <p:sldId id="813" r:id="rId27"/>
    <p:sldId id="814" r:id="rId28"/>
    <p:sldId id="815" r:id="rId29"/>
    <p:sldId id="803" r:id="rId30"/>
    <p:sldId id="812" r:id="rId31"/>
    <p:sldId id="804" r:id="rId32"/>
    <p:sldId id="806" r:id="rId33"/>
    <p:sldId id="808" r:id="rId34"/>
    <p:sldId id="772" r:id="rId35"/>
    <p:sldId id="774" r:id="rId36"/>
    <p:sldId id="776" r:id="rId37"/>
    <p:sldId id="817"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67" autoAdjust="0"/>
    <p:restoredTop sz="85033" autoAdjust="0"/>
  </p:normalViewPr>
  <p:slideViewPr>
    <p:cSldViewPr snapToGrid="0">
      <p:cViewPr varScale="1">
        <p:scale>
          <a:sx n="142" d="100"/>
          <a:sy n="142" d="100"/>
        </p:scale>
        <p:origin x="540" y="76"/>
      </p:cViewPr>
      <p:guideLst>
        <p:guide orient="horz" pos="2160"/>
        <p:guide pos="3840"/>
      </p:guideLst>
    </p:cSldViewPr>
  </p:slideViewPr>
  <p:notesTextViewPr>
    <p:cViewPr>
      <p:scale>
        <a:sx n="100" d="100"/>
        <a:sy n="100" d="100"/>
      </p:scale>
      <p:origin x="0" y="0"/>
    </p:cViewPr>
  </p:notesTextViewPr>
  <p:sorterViewPr>
    <p:cViewPr>
      <p:scale>
        <a:sx n="150" d="100"/>
        <a:sy n="150" d="100"/>
      </p:scale>
      <p:origin x="0" y="0"/>
    </p:cViewPr>
  </p:sorterViewPr>
  <p:notesViewPr>
    <p:cSldViewPr snapToGrid="0" snapToObjects="1">
      <p:cViewPr varScale="1">
        <p:scale>
          <a:sx n="85" d="100"/>
          <a:sy n="85" d="100"/>
        </p:scale>
        <p:origin x="-3128"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933265-5E23-BF49-B6BF-1934B9BC786E}" type="datetimeFigureOut">
              <a:rPr lang="en-US" smtClean="0"/>
              <a:pPr/>
              <a:t>3/13/2018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4D7F38-D411-9B47-AFF4-70C571B83B5A}" type="slidenum">
              <a:rPr lang="en-US" smtClean="0"/>
              <a:pPr/>
              <a:t>‹#›</a:t>
            </a:fld>
            <a:endParaRPr lang="en-US" dirty="0"/>
          </a:p>
        </p:txBody>
      </p:sp>
    </p:spTree>
    <p:extLst>
      <p:ext uri="{BB962C8B-B14F-4D97-AF65-F5344CB8AC3E}">
        <p14:creationId xmlns:p14="http://schemas.microsoft.com/office/powerpoint/2010/main" val="26762271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A1BC7-CCFC-484A-97F3-979F740C57F6}" type="datetimeFigureOut">
              <a:rPr lang="en-US" smtClean="0"/>
              <a:pPr/>
              <a:t>3/13/2018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7FDFF-7B9F-7D4D-BFC0-AAD1F3D3D3CB}" type="slidenum">
              <a:rPr lang="en-US" smtClean="0"/>
              <a:pPr/>
              <a:t>‹#›</a:t>
            </a:fld>
            <a:endParaRPr lang="en-US" dirty="0"/>
          </a:p>
        </p:txBody>
      </p:sp>
    </p:spTree>
    <p:extLst>
      <p:ext uri="{BB962C8B-B14F-4D97-AF65-F5344CB8AC3E}">
        <p14:creationId xmlns:p14="http://schemas.microsoft.com/office/powerpoint/2010/main" val="279162726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smtClean="0"/>
              <a:t>pipelinable</a:t>
            </a:r>
            <a:r>
              <a:rPr lang="en-US" dirty="0" smtClean="0"/>
              <a:t> instructions.</a:t>
            </a:r>
          </a:p>
          <a:p>
            <a:r>
              <a:rPr lang="en-US" dirty="0" smtClean="0"/>
              <a:t>load/store;</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a:t>
            </a:fld>
            <a:endParaRPr lang="en-US" dirty="0"/>
          </a:p>
        </p:txBody>
      </p:sp>
    </p:spTree>
    <p:extLst>
      <p:ext uri="{BB962C8B-B14F-4D97-AF65-F5344CB8AC3E}">
        <p14:creationId xmlns:p14="http://schemas.microsoft.com/office/powerpoint/2010/main" val="30406479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These instructions never affect flags in </a:t>
            </a:r>
            <a:r>
              <a:rPr lang="en-US" dirty="0" err="1" smtClean="0">
                <a:solidFill>
                  <a:srgbClr val="FF0000"/>
                </a:solidFill>
              </a:rPr>
              <a:t>xPSR</a:t>
            </a:r>
            <a:r>
              <a:rPr lang="en-US" dirty="0" smtClean="0">
                <a:solidFill>
                  <a:srgbClr val="FF0000"/>
                </a:solidFill>
              </a:rPr>
              <a:t>!</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18</a:t>
            </a:fld>
            <a:endParaRPr lang="en-US" dirty="0"/>
          </a:p>
        </p:txBody>
      </p:sp>
    </p:spTree>
    <p:extLst>
      <p:ext uri="{BB962C8B-B14F-4D97-AF65-F5344CB8AC3E}">
        <p14:creationId xmlns:p14="http://schemas.microsoft.com/office/powerpoint/2010/main" val="2671672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Program counter (PC)-relative addressing mode:</a:t>
            </a:r>
          </a:p>
          <a:p>
            <a:pPr marL="457200" lvl="1" indent="0">
              <a:buNone/>
            </a:pPr>
            <a:r>
              <a:rPr lang="en-US" dirty="0" smtClean="0"/>
              <a:t>LDR R0, [R15, #24] ;loads R0 with the word pointed at by PC+24</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20</a:t>
            </a:fld>
            <a:endParaRPr lang="en-US" dirty="0"/>
          </a:p>
        </p:txBody>
      </p:sp>
    </p:spTree>
    <p:extLst>
      <p:ext uri="{BB962C8B-B14F-4D97-AF65-F5344CB8AC3E}">
        <p14:creationId xmlns:p14="http://schemas.microsoft.com/office/powerpoint/2010/main" val="2136426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21</a:t>
            </a:fld>
            <a:endParaRPr lang="en-US" dirty="0"/>
          </a:p>
        </p:txBody>
      </p:sp>
    </p:spTree>
    <p:extLst>
      <p:ext uri="{BB962C8B-B14F-4D97-AF65-F5344CB8AC3E}">
        <p14:creationId xmlns:p14="http://schemas.microsoft.com/office/powerpoint/2010/main" val="4011816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buNone/>
            </a:pPr>
            <a:r>
              <a:rPr lang="en-US" sz="1200" b="1" dirty="0" smtClean="0">
                <a:latin typeface="Tahoma" pitchFamily="34" charset="0"/>
              </a:rPr>
              <a:t>long *p, k ;		</a:t>
            </a:r>
            <a:r>
              <a:rPr lang="en-US" sz="1200" b="1" dirty="0" smtClean="0">
                <a:latin typeface="Tahoma" pitchFamily="34" charset="0"/>
                <a:sym typeface="Wingdings" pitchFamily="2" charset="2"/>
              </a:rPr>
              <a:t>	LDR	R0,=0</a:t>
            </a:r>
            <a:endParaRPr lang="en-US" sz="1200" b="1" dirty="0" smtClean="0">
              <a:latin typeface="Tahoma" pitchFamily="34" charset="0"/>
            </a:endParaRPr>
          </a:p>
          <a:p>
            <a:pPr marL="609600" indent="-609600">
              <a:buNone/>
            </a:pPr>
            <a:r>
              <a:rPr lang="en-US" sz="1200" b="1" dirty="0" smtClean="0">
                <a:latin typeface="Tahoma" pitchFamily="34" charset="0"/>
              </a:rPr>
              <a:t>…					LDR	R1,p</a:t>
            </a:r>
          </a:p>
          <a:p>
            <a:pPr marL="609600" indent="-609600">
              <a:buNone/>
            </a:pPr>
            <a:r>
              <a:rPr lang="en-US" sz="1200" b="1" dirty="0" smtClean="0">
                <a:latin typeface="Tahoma" pitchFamily="34" charset="0"/>
              </a:rPr>
              <a:t>*(p + k) = 0 ;		LDR	R2,k</a:t>
            </a:r>
          </a:p>
          <a:p>
            <a:pPr marL="609600" indent="-609600">
              <a:buNone/>
            </a:pPr>
            <a:r>
              <a:rPr lang="en-US" sz="1200" b="1" dirty="0" smtClean="0">
                <a:latin typeface="Tahoma" pitchFamily="34" charset="0"/>
              </a:rPr>
              <a:t>					STR	R0,</a:t>
            </a:r>
            <a:r>
              <a:rPr lang="en-US" sz="1200" b="1" dirty="0" smtClean="0">
                <a:solidFill>
                  <a:srgbClr val="FF0000"/>
                </a:solidFill>
                <a:latin typeface="Tahoma" pitchFamily="34" charset="0"/>
              </a:rPr>
              <a:t>[R1,R2,LSL #2]</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22</a:t>
            </a:fld>
            <a:endParaRPr lang="en-US" dirty="0"/>
          </a:p>
        </p:txBody>
      </p:sp>
    </p:spTree>
    <p:extLst>
      <p:ext uri="{BB962C8B-B14F-4D97-AF65-F5344CB8AC3E}">
        <p14:creationId xmlns:p14="http://schemas.microsoft.com/office/powerpoint/2010/main" val="3380945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t>Generate value by performing arithmetic on PC. Cannot refer to an address directly in an instruction.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27</a:t>
            </a:fld>
            <a:endParaRPr lang="en-US" dirty="0"/>
          </a:p>
        </p:txBody>
      </p:sp>
    </p:spTree>
    <p:extLst>
      <p:ext uri="{BB962C8B-B14F-4D97-AF65-F5344CB8AC3E}">
        <p14:creationId xmlns:p14="http://schemas.microsoft.com/office/powerpoint/2010/main" val="408372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onotype Sorts" pitchFamily="2" charset="2"/>
              <a:buNone/>
            </a:pPr>
            <a:r>
              <a:rPr lang="en-US" dirty="0" smtClean="0">
                <a:latin typeface="Courier" pitchFamily="49" charset="0"/>
              </a:rPr>
              <a:t>label1	ADR R4,c </a:t>
            </a:r>
            <a:r>
              <a:rPr lang="en-US" sz="1200" dirty="0" smtClean="0">
                <a:latin typeface="Tahoma" panose="020B0604030504040204" pitchFamily="34" charset="0"/>
                <a:ea typeface="Tahoma" panose="020B0604030504040204" pitchFamily="34" charset="0"/>
                <a:cs typeface="Tahoma" panose="020B0604030504040204" pitchFamily="34" charset="0"/>
              </a:rPr>
              <a:t>; take memory address of variable c and put it 									    ; into register R4</a:t>
            </a:r>
          </a:p>
          <a:p>
            <a:pPr>
              <a:buFont typeface="Monotype Sorts" pitchFamily="2" charset="2"/>
              <a:buNone/>
            </a:pPr>
            <a:r>
              <a:rPr lang="en-US" dirty="0" smtClean="0">
                <a:latin typeface="Courier" pitchFamily="49" charset="0"/>
              </a:rPr>
              <a:t>			LDR R0,[R4] </a:t>
            </a:r>
            <a:r>
              <a:rPr lang="en-US" dirty="0" smtClean="0">
                <a:latin typeface="Tahoma" panose="020B0604030504040204" pitchFamily="34" charset="0"/>
                <a:ea typeface="Tahoma" panose="020B0604030504040204" pitchFamily="34" charset="0"/>
                <a:cs typeface="Tahoma" panose="020B0604030504040204" pitchFamily="34" charset="0"/>
              </a:rPr>
              <a:t> </a:t>
            </a:r>
            <a:r>
              <a:rPr lang="en-US" sz="1200" dirty="0" smtClean="0">
                <a:solidFill>
                  <a:prstClr val="black"/>
                </a:solidFill>
                <a:latin typeface="Tahoma" panose="020B0604030504040204" pitchFamily="34" charset="0"/>
                <a:ea typeface="Tahoma" panose="020B0604030504040204" pitchFamily="34" charset="0"/>
                <a:cs typeface="Tahoma" panose="020B0604030504040204" pitchFamily="34" charset="0"/>
              </a:rPr>
              <a:t>; load content at memory address R4 into register 								   ; R0</a:t>
            </a:r>
            <a:endParaRPr lang="en-US" dirty="0" smtClean="0">
              <a:latin typeface="Courier" pitchFamily="49" charset="0"/>
            </a:endParaRPr>
          </a:p>
          <a:p>
            <a:pPr>
              <a:buFont typeface="Monotype Sorts" pitchFamily="2" charset="2"/>
              <a:buNone/>
            </a:pPr>
            <a:r>
              <a:rPr lang="en-US" dirty="0" smtClean="0">
                <a:latin typeface="Courier" pitchFamily="49" charset="0"/>
              </a:rPr>
              <a:t>			ADR R4,d        </a:t>
            </a:r>
          </a:p>
          <a:p>
            <a:pPr>
              <a:buFont typeface="Monotype Sorts" pitchFamily="2" charset="2"/>
              <a:buNone/>
            </a:pPr>
            <a:r>
              <a:rPr lang="en-US" dirty="0" smtClean="0">
                <a:latin typeface="Courier" pitchFamily="49" charset="0"/>
              </a:rPr>
              <a:t>			LDR R1,[R4]</a:t>
            </a:r>
          </a:p>
          <a:p>
            <a:pPr>
              <a:buFont typeface="Monotype Sorts" pitchFamily="2" charset="2"/>
              <a:buNone/>
            </a:pPr>
            <a:r>
              <a:rPr lang="en-US" dirty="0" smtClean="0">
                <a:latin typeface="Courier" pitchFamily="49" charset="0"/>
              </a:rPr>
              <a:t>			SUB R0,R0,R1 </a:t>
            </a:r>
            <a:r>
              <a:rPr lang="en-US" sz="1200" dirty="0" smtClean="0">
                <a:solidFill>
                  <a:prstClr val="black"/>
                </a:solidFill>
                <a:latin typeface="Tahoma" panose="020B0604030504040204" pitchFamily="34" charset="0"/>
                <a:ea typeface="Tahoma" panose="020B0604030504040204" pitchFamily="34" charset="0"/>
                <a:cs typeface="Tahoma" panose="020B0604030504040204" pitchFamily="34" charset="0"/>
              </a:rPr>
              <a:t>; subtract R1 from R0, and store result in R0 								              ; (R0 -= R1) </a:t>
            </a:r>
            <a:endParaRPr lang="en-US" dirty="0" smtClean="0">
              <a:latin typeface="Courier" pitchFamily="49" charset="0"/>
            </a:endParaRP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28</a:t>
            </a:fld>
            <a:endParaRPr lang="en-US" dirty="0"/>
          </a:p>
        </p:txBody>
      </p:sp>
    </p:spTree>
    <p:extLst>
      <p:ext uri="{BB962C8B-B14F-4D97-AF65-F5344CB8AC3E}">
        <p14:creationId xmlns:p14="http://schemas.microsoft.com/office/powerpoint/2010/main" val="2590213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latin typeface="LucidaSansTypewriterStd"/>
              </a:rPr>
              <a:t>LDR R0,data </a:t>
            </a:r>
            <a:r>
              <a:rPr lang="en-US" i="1" dirty="0" smtClean="0">
                <a:latin typeface="LucidaSansTypewriterStd"/>
              </a:rPr>
              <a:t>;Load register R0 with the content of variable "data”</a:t>
            </a:r>
          </a:p>
          <a:p>
            <a:r>
              <a:rPr lang="en-US" dirty="0" smtClean="0">
                <a:latin typeface="LucidaSansTypewriterStd"/>
              </a:rPr>
              <a:t>LDR R0,data+4 </a:t>
            </a:r>
            <a:r>
              <a:rPr lang="en-US" i="1" dirty="0" smtClean="0">
                <a:latin typeface="LucidaSansTypewriterStd"/>
              </a:rPr>
              <a:t>;Load register R0 from an address 4 bytes higher than that of "data"</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6</a:t>
            </a:fld>
            <a:endParaRPr lang="en-US" dirty="0"/>
          </a:p>
        </p:txBody>
      </p:sp>
    </p:spTree>
    <p:extLst>
      <p:ext uri="{BB962C8B-B14F-4D97-AF65-F5344CB8AC3E}">
        <p14:creationId xmlns:p14="http://schemas.microsoft.com/office/powerpoint/2010/main" val="875928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7</a:t>
            </a:fld>
            <a:endParaRPr lang="en-US" dirty="0"/>
          </a:p>
        </p:txBody>
      </p:sp>
    </p:spTree>
    <p:extLst>
      <p:ext uri="{BB962C8B-B14F-4D97-AF65-F5344CB8AC3E}">
        <p14:creationId xmlns:p14="http://schemas.microsoft.com/office/powerpoint/2010/main" val="2319950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smtClean="0"/>
              <a:t>13 general-purpose registers (R0 through R12) and three special-purpose registers (R13, R14, and R15).</a:t>
            </a:r>
          </a:p>
          <a:p>
            <a:pPr lvl="1"/>
            <a:r>
              <a:rPr lang="en-US" sz="1600" dirty="0" smtClean="0"/>
              <a:t>R15 is used as the PC </a:t>
            </a:r>
            <a:r>
              <a:rPr lang="en-US" altLang="zh-CN" sz="1600" dirty="0" smtClean="0"/>
              <a:t>(Program Counter)</a:t>
            </a:r>
            <a:r>
              <a:rPr lang="en-US" sz="1600" dirty="0" smtClean="0"/>
              <a:t>, R13 as the SP (Stack Pointer), and R14 as the LR (Link Register) that holds the return address when a subroutine is called.</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9</a:t>
            </a:fld>
            <a:endParaRPr lang="en-US" dirty="0"/>
          </a:p>
        </p:txBody>
      </p:sp>
    </p:spTree>
    <p:extLst>
      <p:ext uri="{BB962C8B-B14F-4D97-AF65-F5344CB8AC3E}">
        <p14:creationId xmlns:p14="http://schemas.microsoft.com/office/powerpoint/2010/main" val="3845024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10</a:t>
            </a:fld>
            <a:endParaRPr lang="en-US" dirty="0"/>
          </a:p>
        </p:txBody>
      </p:sp>
    </p:spTree>
    <p:extLst>
      <p:ext uri="{BB962C8B-B14F-4D97-AF65-F5344CB8AC3E}">
        <p14:creationId xmlns:p14="http://schemas.microsoft.com/office/powerpoint/2010/main" val="3640851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smtClean="0">
                <a:solidFill>
                  <a:srgbClr val="000000"/>
                </a:solidFill>
                <a:latin typeface="Asap"/>
              </a:rPr>
              <a:t>is set if an addition, subtraction or compare causes a result bigger than 32 bits, or is set from the output of the shifter for move and logical instructions.</a:t>
            </a:r>
            <a:br>
              <a:rPr lang="en-US" sz="1200" dirty="0" smtClean="0">
                <a:solidFill>
                  <a:srgbClr val="000000"/>
                </a:solidFill>
                <a:latin typeface="Asap"/>
              </a:rPr>
            </a:br>
            <a:r>
              <a:rPr lang="en-US" sz="1200" dirty="0" smtClean="0">
                <a:solidFill>
                  <a:srgbClr val="000000"/>
                </a:solidFill>
                <a:latin typeface="Asap"/>
              </a:rPr>
              <a:t>is set if an addition, subtraction or compare produces a signed result bigger than 31 bits.</a:t>
            </a:r>
            <a:endParaRPr lang="en-US" sz="1400" dirty="0" smtClean="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smtClean="0">
              <a:solidFill>
                <a:srgbClr val="000000"/>
              </a:solidFill>
              <a:latin typeface="Asap"/>
            </a:endParaRP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11</a:t>
            </a:fld>
            <a:endParaRPr lang="en-US" dirty="0"/>
          </a:p>
        </p:txBody>
      </p:sp>
    </p:spTree>
    <p:extLst>
      <p:ext uri="{BB962C8B-B14F-4D97-AF65-F5344CB8AC3E}">
        <p14:creationId xmlns:p14="http://schemas.microsoft.com/office/powerpoint/2010/main" val="496701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u="none" strike="noStrike" kern="1200" baseline="0" dirty="0" smtClean="0">
                <a:solidFill>
                  <a:schemeClr val="tx1"/>
                </a:solidFill>
                <a:latin typeface="+mn-lt"/>
                <a:ea typeface="+mn-ea"/>
                <a:cs typeface="+mn-cs"/>
              </a:rPr>
              <a:t>MOV R1,#100 ;R1 d 100</a:t>
            </a:r>
          </a:p>
          <a:p>
            <a:r>
              <a:rPr lang="pt-BR" sz="1200" b="0" i="0" u="none" strike="noStrike" kern="1200" baseline="0" dirty="0" smtClean="0">
                <a:solidFill>
                  <a:schemeClr val="tx1"/>
                </a:solidFill>
                <a:latin typeface="+mn-lt"/>
                <a:ea typeface="+mn-ea"/>
                <a:cs typeface="+mn-cs"/>
              </a:rPr>
              <a:t>MVN R1,#100 ;R1 d ~100 (same as R1 d −101)</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12</a:t>
            </a:fld>
            <a:endParaRPr lang="en-US" dirty="0"/>
          </a:p>
        </p:txBody>
      </p:sp>
    </p:spTree>
    <p:extLst>
      <p:ext uri="{BB962C8B-B14F-4D97-AF65-F5344CB8AC3E}">
        <p14:creationId xmlns:p14="http://schemas.microsoft.com/office/powerpoint/2010/main" val="2400426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when loading 8- or 16-bit data into a 32-bit register, the operand itself is always right</a:t>
            </a:r>
          </a:p>
          <a:p>
            <a:r>
              <a:rPr lang="en-US" sz="1200" b="0" i="0" u="none" strike="noStrike" kern="1200" baseline="0" dirty="0" smtClean="0">
                <a:solidFill>
                  <a:schemeClr val="tx1"/>
                </a:solidFill>
                <a:latin typeface="+mn-lt"/>
                <a:ea typeface="+mn-ea"/>
                <a:cs typeface="+mn-cs"/>
              </a:rPr>
              <a:t>justified within the register and its most significant bits filled according to whether the</a:t>
            </a:r>
          </a:p>
          <a:p>
            <a:r>
              <a:rPr lang="en-US" sz="1200" b="0" i="0" u="none" strike="noStrike" kern="1200" baseline="0" dirty="0" smtClean="0">
                <a:solidFill>
                  <a:schemeClr val="tx1"/>
                </a:solidFill>
                <a:latin typeface="+mn-lt"/>
                <a:ea typeface="+mn-ea"/>
                <a:cs typeface="+mn-cs"/>
              </a:rPr>
              <a:t>value is signed or unsigned</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14</a:t>
            </a:fld>
            <a:endParaRPr lang="en-US" dirty="0"/>
          </a:p>
        </p:txBody>
      </p:sp>
    </p:spTree>
    <p:extLst>
      <p:ext uri="{BB962C8B-B14F-4D97-AF65-F5344CB8AC3E}">
        <p14:creationId xmlns:p14="http://schemas.microsoft.com/office/powerpoint/2010/main" val="265944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These instructions never affect flags in </a:t>
            </a:r>
            <a:r>
              <a:rPr lang="en-US" dirty="0" err="1" smtClean="0">
                <a:solidFill>
                  <a:srgbClr val="FF0000"/>
                </a:solidFill>
              </a:rPr>
              <a:t>xPSR</a:t>
            </a:r>
            <a:r>
              <a:rPr lang="en-US" dirty="0" smtClean="0">
                <a:solidFill>
                  <a:srgbClr val="FF0000"/>
                </a:solidFill>
              </a:rPr>
              <a:t>!</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16</a:t>
            </a:fld>
            <a:endParaRPr lang="en-US" dirty="0"/>
          </a:p>
        </p:txBody>
      </p:sp>
    </p:spTree>
    <p:extLst>
      <p:ext uri="{BB962C8B-B14F-4D97-AF65-F5344CB8AC3E}">
        <p14:creationId xmlns:p14="http://schemas.microsoft.com/office/powerpoint/2010/main" val="4167783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0A046AA-203A-4311-B762-E643F72B312A}" type="datetime1">
              <a:rPr lang="en-US" smtClean="0"/>
              <a:t>3/13/2018</a:t>
            </a:fld>
            <a:endParaRPr lang="en-US" dirty="0"/>
          </a:p>
        </p:txBody>
      </p:sp>
      <p:sp>
        <p:nvSpPr>
          <p:cNvPr id="5" name="Footer Placeholder 4"/>
          <p:cNvSpPr>
            <a:spLocks noGrp="1"/>
          </p:cNvSpPr>
          <p:nvPr>
            <p:ph type="ftr" sz="quarter" idx="11"/>
          </p:nvPr>
        </p:nvSpPr>
        <p:spPr/>
        <p:txBody>
          <a:bodyPr/>
          <a:lstStyle/>
          <a:p>
            <a:r>
              <a:rPr lang="en-US" dirty="0" smtClean="0"/>
              <a:t>Fall 2013 -- Lecture #22</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4305FA-5431-47D5-8C7A-2F184CF87F32}" type="datetime1">
              <a:rPr lang="en-US" smtClean="0"/>
              <a:t>3/13/2018</a:t>
            </a:fld>
            <a:endParaRPr lang="en-US" dirty="0"/>
          </a:p>
        </p:txBody>
      </p:sp>
      <p:sp>
        <p:nvSpPr>
          <p:cNvPr id="5" name="Footer Placeholder 4"/>
          <p:cNvSpPr>
            <a:spLocks noGrp="1"/>
          </p:cNvSpPr>
          <p:nvPr>
            <p:ph type="ftr" sz="quarter" idx="11"/>
          </p:nvPr>
        </p:nvSpPr>
        <p:spPr/>
        <p:txBody>
          <a:bodyPr/>
          <a:lstStyle/>
          <a:p>
            <a:r>
              <a:rPr lang="en-US" dirty="0" smtClean="0"/>
              <a:t>Fall 2013 -- Lecture #22</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83F17-0E17-4804-933A-355615832A5E}" type="datetime1">
              <a:rPr lang="en-US" smtClean="0"/>
              <a:t>3/13/2018</a:t>
            </a:fld>
            <a:endParaRPr lang="en-US" dirty="0"/>
          </a:p>
        </p:txBody>
      </p:sp>
      <p:sp>
        <p:nvSpPr>
          <p:cNvPr id="5" name="Footer Placeholder 4"/>
          <p:cNvSpPr>
            <a:spLocks noGrp="1"/>
          </p:cNvSpPr>
          <p:nvPr>
            <p:ph type="ftr" sz="quarter" idx="11"/>
          </p:nvPr>
        </p:nvSpPr>
        <p:spPr/>
        <p:txBody>
          <a:bodyPr/>
          <a:lstStyle/>
          <a:p>
            <a:r>
              <a:rPr lang="en-US" dirty="0" smtClean="0"/>
              <a:t>Fall 2013 -- Lecture #22</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152401"/>
            <a:ext cx="7636933" cy="4746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143001"/>
            <a:ext cx="5130800" cy="21383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248400" y="1143000"/>
            <a:ext cx="5130800" cy="9921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248400" y="2287589"/>
            <a:ext cx="5130800" cy="9937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711200" y="304800"/>
            <a:ext cx="108712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711200" y="914400"/>
            <a:ext cx="10871200" cy="2393950"/>
          </a:xfrm>
        </p:spPr>
        <p:txBody>
          <a:bodyPr/>
          <a:lstStyle/>
          <a:p>
            <a:pPr lvl="0"/>
            <a:r>
              <a:rPr lang="en-US" noProof="0" smtClean="0"/>
              <a:t>Click icon to add chart</a:t>
            </a:r>
            <a:endParaRPr lang="en-US" noProof="0" dirty="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4400" y="1981200"/>
            <a:ext cx="10363200" cy="4114800"/>
          </a:xfrm>
        </p:spPr>
        <p:txBody>
          <a:bodyPr/>
          <a:lstStyle/>
          <a:p>
            <a:pPr lvl="0"/>
            <a:r>
              <a:rPr lang="en-US" noProof="0" smtClean="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fld id="{30A84348-E172-4DC9-941E-051378D4BB6A}" type="datetime1">
              <a:rPr lang="en-US" smtClean="0"/>
              <a:t>3/13/2018</a:t>
            </a:fld>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3158432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2B3B80B-8EBB-4EAE-8AB2-EAFDC9CB1299}" type="slidenum">
              <a:rPr lang="en-US"/>
              <a:pPr>
                <a:defRPr/>
              </a:pPr>
              <a:t>‹#›</a:t>
            </a:fld>
            <a:endParaRPr lang="en-US"/>
          </a:p>
        </p:txBody>
      </p:sp>
    </p:spTree>
    <p:extLst>
      <p:ext uri="{BB962C8B-B14F-4D97-AF65-F5344CB8AC3E}">
        <p14:creationId xmlns:p14="http://schemas.microsoft.com/office/powerpoint/2010/main" val="1902033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5A70D5D-EAE2-4045-9090-F0AB00B0962C}" type="slidenum">
              <a:rPr lang="en-US"/>
              <a:pPr>
                <a:defRPr/>
              </a:pPr>
              <a:t>‹#›</a:t>
            </a:fld>
            <a:endParaRPr lang="en-US"/>
          </a:p>
        </p:txBody>
      </p:sp>
    </p:spTree>
    <p:extLst>
      <p:ext uri="{BB962C8B-B14F-4D97-AF65-F5344CB8AC3E}">
        <p14:creationId xmlns:p14="http://schemas.microsoft.com/office/powerpoint/2010/main" val="3544184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37A250B5-6249-4CB3-8F62-38413D9819EE}" type="slidenum">
              <a:rPr lang="en-US"/>
              <a:pPr>
                <a:defRPr/>
              </a:pPr>
              <a:t>‹#›</a:t>
            </a:fld>
            <a:endParaRPr lang="en-US"/>
          </a:p>
        </p:txBody>
      </p:sp>
    </p:spTree>
    <p:extLst>
      <p:ext uri="{BB962C8B-B14F-4D97-AF65-F5344CB8AC3E}">
        <p14:creationId xmlns:p14="http://schemas.microsoft.com/office/powerpoint/2010/main" val="18360567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4C7AE639-0C02-4F3E-A0F7-669FEA935DB4}" type="slidenum">
              <a:rPr lang="en-US"/>
              <a:pPr>
                <a:defRPr/>
              </a:pPr>
              <a:t>‹#›</a:t>
            </a:fld>
            <a:endParaRPr lang="en-US"/>
          </a:p>
        </p:txBody>
      </p:sp>
    </p:spTree>
    <p:extLst>
      <p:ext uri="{BB962C8B-B14F-4D97-AF65-F5344CB8AC3E}">
        <p14:creationId xmlns:p14="http://schemas.microsoft.com/office/powerpoint/2010/main" val="14904345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23090691-9988-4E45-A7C1-971733D1779D}" type="slidenum">
              <a:rPr lang="en-US"/>
              <a:pPr>
                <a:defRPr/>
              </a:pPr>
              <a:t>‹#›</a:t>
            </a:fld>
            <a:endParaRPr lang="en-US"/>
          </a:p>
        </p:txBody>
      </p:sp>
    </p:spTree>
    <p:extLst>
      <p:ext uri="{BB962C8B-B14F-4D97-AF65-F5344CB8AC3E}">
        <p14:creationId xmlns:p14="http://schemas.microsoft.com/office/powerpoint/2010/main" val="2318767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53D395-0418-48EA-ADE3-AAAD16A3CFD5}" type="datetime1">
              <a:rPr lang="en-US" smtClean="0"/>
              <a:t>3/13/2018</a:t>
            </a:fld>
            <a:endParaRPr lang="en-US" dirty="0"/>
          </a:p>
        </p:txBody>
      </p:sp>
      <p:sp>
        <p:nvSpPr>
          <p:cNvPr id="5" name="Footer Placeholder 4"/>
          <p:cNvSpPr>
            <a:spLocks noGrp="1"/>
          </p:cNvSpPr>
          <p:nvPr>
            <p:ph type="ftr" sz="quarter" idx="11"/>
          </p:nvPr>
        </p:nvSpPr>
        <p:spPr/>
        <p:txBody>
          <a:bodyPr/>
          <a:lstStyle/>
          <a:p>
            <a:r>
              <a:rPr lang="en-US" dirty="0" smtClean="0"/>
              <a:t>Fall 2013 -- Lecture #22</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8D43B739-56F2-41EE-BBB5-C352609D8380}" type="slidenum">
              <a:rPr lang="en-US"/>
              <a:pPr>
                <a:defRPr/>
              </a:pPr>
              <a:t>‹#›</a:t>
            </a:fld>
            <a:endParaRPr lang="en-US"/>
          </a:p>
        </p:txBody>
      </p:sp>
    </p:spTree>
    <p:extLst>
      <p:ext uri="{BB962C8B-B14F-4D97-AF65-F5344CB8AC3E}">
        <p14:creationId xmlns:p14="http://schemas.microsoft.com/office/powerpoint/2010/main" val="27231110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E437C3FA-45C9-4666-A5E7-637F30BA6269}" type="slidenum">
              <a:rPr lang="en-US"/>
              <a:pPr>
                <a:defRPr/>
              </a:pPr>
              <a:t>‹#›</a:t>
            </a:fld>
            <a:endParaRPr lang="en-US"/>
          </a:p>
        </p:txBody>
      </p:sp>
    </p:spTree>
    <p:extLst>
      <p:ext uri="{BB962C8B-B14F-4D97-AF65-F5344CB8AC3E}">
        <p14:creationId xmlns:p14="http://schemas.microsoft.com/office/powerpoint/2010/main" val="18770765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54BDE0AF-8B3B-414B-AF62-0678AF328DE8}" type="slidenum">
              <a:rPr lang="en-US"/>
              <a:pPr>
                <a:defRPr/>
              </a:pPr>
              <a:t>‹#›</a:t>
            </a:fld>
            <a:endParaRPr lang="en-US"/>
          </a:p>
        </p:txBody>
      </p:sp>
    </p:spTree>
    <p:extLst>
      <p:ext uri="{BB962C8B-B14F-4D97-AF65-F5344CB8AC3E}">
        <p14:creationId xmlns:p14="http://schemas.microsoft.com/office/powerpoint/2010/main" val="1224964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CBAA5024-0C29-4A04-B67E-F0BF510BCC23}" type="slidenum">
              <a:rPr lang="en-US"/>
              <a:pPr>
                <a:defRPr/>
              </a:pPr>
              <a:t>‹#›</a:t>
            </a:fld>
            <a:endParaRPr lang="en-US"/>
          </a:p>
        </p:txBody>
      </p:sp>
    </p:spTree>
    <p:extLst>
      <p:ext uri="{BB962C8B-B14F-4D97-AF65-F5344CB8AC3E}">
        <p14:creationId xmlns:p14="http://schemas.microsoft.com/office/powerpoint/2010/main" val="37022934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0AE470B-FAE9-470B-83FC-0A687BADD799}" type="slidenum">
              <a:rPr lang="en-US"/>
              <a:pPr>
                <a:defRPr/>
              </a:pPr>
              <a:t>‹#›</a:t>
            </a:fld>
            <a:endParaRPr lang="en-US"/>
          </a:p>
        </p:txBody>
      </p:sp>
    </p:spTree>
    <p:extLst>
      <p:ext uri="{BB962C8B-B14F-4D97-AF65-F5344CB8AC3E}">
        <p14:creationId xmlns:p14="http://schemas.microsoft.com/office/powerpoint/2010/main" val="15548569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B8AA3CB-84CB-4D2E-A514-F831DAFB3147}" type="slidenum">
              <a:rPr lang="en-US"/>
              <a:pPr>
                <a:defRPr/>
              </a:pPr>
              <a:t>‹#›</a:t>
            </a:fld>
            <a:endParaRPr lang="en-US"/>
          </a:p>
        </p:txBody>
      </p:sp>
    </p:spTree>
    <p:extLst>
      <p:ext uri="{BB962C8B-B14F-4D97-AF65-F5344CB8AC3E}">
        <p14:creationId xmlns:p14="http://schemas.microsoft.com/office/powerpoint/2010/main" val="6007825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4400" y="1981200"/>
            <a:ext cx="10363200" cy="41148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4953033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1976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B7204A0-866A-4C6B-ACC6-B587B369E722}" type="slidenum">
              <a:rPr lang="en-US"/>
              <a:pPr>
                <a:defRPr/>
              </a:pPr>
              <a:t>‹#›</a:t>
            </a:fld>
            <a:endParaRPr lang="en-US"/>
          </a:p>
        </p:txBody>
      </p:sp>
    </p:spTree>
    <p:extLst>
      <p:ext uri="{BB962C8B-B14F-4D97-AF65-F5344CB8AC3E}">
        <p14:creationId xmlns:p14="http://schemas.microsoft.com/office/powerpoint/2010/main" val="24543680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0"/>
            <a:ext cx="3048000" cy="365760"/>
          </a:xfrm>
          <a:prstGeom prst="rect">
            <a:avLst/>
          </a:prstGeom>
        </p:spPr>
        <p:txBody>
          <a:bodyPr/>
          <a:lstStyle>
            <a:lvl1pPr>
              <a:defRPr sz="1400"/>
            </a:lvl1pPr>
          </a:lstStyle>
          <a:p>
            <a:endParaRPr lang="en-US"/>
          </a:p>
        </p:txBody>
      </p:sp>
      <p:sp>
        <p:nvSpPr>
          <p:cNvPr id="17" name="Footer Placeholder 16"/>
          <p:cNvSpPr>
            <a:spLocks noGrp="1"/>
          </p:cNvSpPr>
          <p:nvPr>
            <p:ph type="ftr" sz="quarter" idx="11"/>
          </p:nvPr>
        </p:nvSpPr>
        <p:spPr>
          <a:xfrm>
            <a:off x="3864864" y="6355080"/>
            <a:ext cx="4632960" cy="365760"/>
          </a:xfrm>
          <a:prstGeom prst="rect">
            <a:avLst/>
          </a:prstGeom>
        </p:spPr>
        <p:txBody>
          <a:bodyPr/>
          <a:lstStyle/>
          <a:p>
            <a:endParaRPr lang="en-US"/>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21544414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rgbClr val="FF0000"/>
                </a:solidFill>
              </a:defRPr>
            </a:lvl1pPr>
          </a:lstStyle>
          <a:p>
            <a:r>
              <a:rPr kumimoji="0" lang="en-US" dirty="0"/>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257441270"/>
      </p:ext>
    </p:extLst>
  </p:cSld>
  <p:clrMapOvr>
    <a:masterClrMapping/>
  </p:clrMapOvr>
  <p:transition>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F6AE42E-318E-4E82-9D55-5B9D6259FC44}" type="datetime1">
              <a:rPr lang="en-US" smtClean="0"/>
              <a:t>3/13/2018</a:t>
            </a:fld>
            <a:endParaRPr lang="en-US" dirty="0"/>
          </a:p>
        </p:txBody>
      </p:sp>
      <p:sp>
        <p:nvSpPr>
          <p:cNvPr id="5" name="Footer Placeholder 4"/>
          <p:cNvSpPr>
            <a:spLocks noGrp="1"/>
          </p:cNvSpPr>
          <p:nvPr>
            <p:ph type="ftr" sz="quarter" idx="11"/>
          </p:nvPr>
        </p:nvSpPr>
        <p:spPr/>
        <p:txBody>
          <a:bodyPr/>
          <a:lstStyle/>
          <a:p>
            <a:r>
              <a:rPr lang="en-US" dirty="0" smtClean="0"/>
              <a:t>Fall 2013 -- Lecture #22</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endParaRPr lang="en-US"/>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1829005252"/>
      </p:ext>
    </p:extLst>
  </p:cSld>
  <p:clrMapOvr>
    <a:overrideClrMapping bg1="dk1" tx1="lt1" bg2="dk2" tx2="lt2" accent1="accent1" accent2="accent2" accent3="accent3" accent4="accent4" accent5="accent5" accent6="accent6" hlink="hlink" folHlink="folHlink"/>
  </p:clrMapOvr>
  <p:transition>
    <p:pull dir="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endParaRPr lang="en-US"/>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679048640"/>
      </p:ext>
    </p:extLst>
  </p:cSld>
  <p:clrMapOvr>
    <a:masterClrMapping/>
  </p:clrMapOvr>
  <p:transition>
    <p:pull dir="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a:xfrm>
            <a:off x="8534400" y="6356350"/>
            <a:ext cx="3052064" cy="365760"/>
          </a:xfrm>
          <a:prstGeom prst="rect">
            <a:avLst/>
          </a:prstGeom>
        </p:spPr>
        <p:txBody>
          <a:bodyPr/>
          <a:lstStyle/>
          <a:p>
            <a:endParaRPr lang="en-US"/>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915466192"/>
      </p:ext>
    </p:extLst>
  </p:cSld>
  <p:clrMapOvr>
    <a:masterClrMapping/>
  </p:clrMapOvr>
  <p:transition>
    <p:pull dir="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a:xfrm>
            <a:off x="8534400" y="6356350"/>
            <a:ext cx="3052064" cy="365760"/>
          </a:xfrm>
          <a:prstGeom prst="rect">
            <a:avLst/>
          </a:prstGeom>
        </p:spPr>
        <p:txBody>
          <a:bodyPr/>
          <a:lstStyle/>
          <a:p>
            <a:endParaRPr lang="en-US"/>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1444517338"/>
      </p:ext>
    </p:extLst>
  </p:cSld>
  <p:clrMapOvr>
    <a:masterClrMapping/>
  </p:clrMapOvr>
  <p:transition>
    <p:pull dir="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534400" y="6356350"/>
            <a:ext cx="3052064" cy="365760"/>
          </a:xfrm>
          <a:prstGeom prst="rect">
            <a:avLst/>
          </a:prstGeom>
        </p:spPr>
        <p:txBody>
          <a:bodyPr/>
          <a:lstStyle/>
          <a:p>
            <a:endParaRPr lang="en-US"/>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659648529"/>
      </p:ext>
    </p:extLst>
  </p:cSld>
  <p:clrMapOvr>
    <a:masterClrMapping/>
  </p:clrMapOvr>
  <p:transition>
    <p:pull dir="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endParaRPr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631018997"/>
      </p:ext>
    </p:extLst>
  </p:cSld>
  <p:clrMapOvr>
    <a:masterClrMapping/>
  </p:clrMapOvr>
  <p:transition>
    <p:pull dir="ru"/>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endParaRPr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3955658247"/>
      </p:ext>
    </p:extLst>
  </p:cSld>
  <p:clrMapOvr>
    <a:overrideClrMapping bg1="dk1" tx1="lt1" bg2="dk2" tx2="lt2" accent1="accent1" accent2="accent2" accent3="accent3" accent4="accent4" accent5="accent5" accent6="accent6" hlink="hlink" folHlink="folHlink"/>
  </p:clrMapOvr>
  <p:transition>
    <p:pull dir="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endParaRPr lang="en-US"/>
          </a:p>
        </p:txBody>
      </p:sp>
    </p:spTree>
    <p:extLst>
      <p:ext uri="{BB962C8B-B14F-4D97-AF65-F5344CB8AC3E}">
        <p14:creationId xmlns:p14="http://schemas.microsoft.com/office/powerpoint/2010/main" val="1144276492"/>
      </p:ext>
    </p:extLst>
  </p:cSld>
  <p:clrMapOvr>
    <a:masterClrMapping/>
  </p:clrMapOvr>
  <p:transition>
    <p:pull dir="ru"/>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endParaRPr lang="en-US"/>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Tree>
    <p:extLst>
      <p:ext uri="{BB962C8B-B14F-4D97-AF65-F5344CB8AC3E}">
        <p14:creationId xmlns:p14="http://schemas.microsoft.com/office/powerpoint/2010/main" val="2364149981"/>
      </p:ext>
    </p:extLst>
  </p:cSld>
  <p:clrMapOvr>
    <a:masterClrMapping/>
  </p:clrMapOvr>
  <p:transition>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BEF25F-60B3-4053-8D83-E71E6FB25864}" type="datetime1">
              <a:rPr lang="en-US" smtClean="0"/>
              <a:t>3/13/2018</a:t>
            </a:fld>
            <a:endParaRPr lang="en-US" dirty="0"/>
          </a:p>
        </p:txBody>
      </p:sp>
      <p:sp>
        <p:nvSpPr>
          <p:cNvPr id="6" name="Footer Placeholder 5"/>
          <p:cNvSpPr>
            <a:spLocks noGrp="1"/>
          </p:cNvSpPr>
          <p:nvPr>
            <p:ph type="ftr" sz="quarter" idx="11"/>
          </p:nvPr>
        </p:nvSpPr>
        <p:spPr/>
        <p:txBody>
          <a:bodyPr/>
          <a:lstStyle/>
          <a:p>
            <a:r>
              <a:rPr lang="en-US" dirty="0" smtClean="0"/>
              <a:t>Fall 2013 -- Lecture #22</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04E70D-EFA2-4454-95FD-ABF8F1D382BC}" type="datetime1">
              <a:rPr lang="en-US" smtClean="0"/>
              <a:t>3/13/2018</a:t>
            </a:fld>
            <a:endParaRPr lang="en-US" dirty="0"/>
          </a:p>
        </p:txBody>
      </p:sp>
      <p:sp>
        <p:nvSpPr>
          <p:cNvPr id="8" name="Footer Placeholder 7"/>
          <p:cNvSpPr>
            <a:spLocks noGrp="1"/>
          </p:cNvSpPr>
          <p:nvPr>
            <p:ph type="ftr" sz="quarter" idx="11"/>
          </p:nvPr>
        </p:nvSpPr>
        <p:spPr/>
        <p:txBody>
          <a:bodyPr/>
          <a:lstStyle/>
          <a:p>
            <a:r>
              <a:rPr lang="en-US" dirty="0" smtClean="0"/>
              <a:t>Fall 2013 -- Lecture #22</a:t>
            </a:r>
            <a:endParaRPr lang="en-US" dirty="0"/>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D114D5-2EBE-404E-8D40-82A9D84FBD78}" type="datetime1">
              <a:rPr lang="en-US" smtClean="0"/>
              <a:t>3/13/2018</a:t>
            </a:fld>
            <a:endParaRPr lang="en-US" dirty="0"/>
          </a:p>
        </p:txBody>
      </p:sp>
      <p:sp>
        <p:nvSpPr>
          <p:cNvPr id="4" name="Footer Placeholder 3"/>
          <p:cNvSpPr>
            <a:spLocks noGrp="1"/>
          </p:cNvSpPr>
          <p:nvPr>
            <p:ph type="ftr" sz="quarter" idx="11"/>
          </p:nvPr>
        </p:nvSpPr>
        <p:spPr/>
        <p:txBody>
          <a:bodyPr/>
          <a:lstStyle/>
          <a:p>
            <a:r>
              <a:rPr lang="en-US" dirty="0" smtClean="0"/>
              <a:t>Fall 2013 -- Lecture #22</a:t>
            </a:r>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2E4DE8-7002-4C77-81B2-0246BDCC925B}" type="datetime1">
              <a:rPr lang="en-US" smtClean="0"/>
              <a:t>3/13/2018</a:t>
            </a:fld>
            <a:endParaRPr lang="en-US" dirty="0"/>
          </a:p>
        </p:txBody>
      </p:sp>
      <p:sp>
        <p:nvSpPr>
          <p:cNvPr id="3" name="Footer Placeholder 2"/>
          <p:cNvSpPr>
            <a:spLocks noGrp="1"/>
          </p:cNvSpPr>
          <p:nvPr>
            <p:ph type="ftr" sz="quarter" idx="11"/>
          </p:nvPr>
        </p:nvSpPr>
        <p:spPr/>
        <p:txBody>
          <a:bodyPr/>
          <a:lstStyle/>
          <a:p>
            <a:r>
              <a:rPr lang="en-US" dirty="0" smtClean="0"/>
              <a:t>Fall 2013 -- Lecture #22</a:t>
            </a:r>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209213-AA75-409C-AAEF-3CDFCACBCF50}" type="datetime1">
              <a:rPr lang="en-US" smtClean="0"/>
              <a:t>3/13/2018</a:t>
            </a:fld>
            <a:endParaRPr lang="en-US" dirty="0"/>
          </a:p>
        </p:txBody>
      </p:sp>
      <p:sp>
        <p:nvSpPr>
          <p:cNvPr id="6" name="Footer Placeholder 5"/>
          <p:cNvSpPr>
            <a:spLocks noGrp="1"/>
          </p:cNvSpPr>
          <p:nvPr>
            <p:ph type="ftr" sz="quarter" idx="11"/>
          </p:nvPr>
        </p:nvSpPr>
        <p:spPr/>
        <p:txBody>
          <a:bodyPr/>
          <a:lstStyle/>
          <a:p>
            <a:r>
              <a:rPr lang="en-US" dirty="0" smtClean="0"/>
              <a:t>Fall 2013 -- Lecture #22</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17C4C3E-AF97-420B-9F9F-E51BC32E1818}" type="datetime1">
              <a:rPr lang="en-US" smtClean="0"/>
              <a:t>3/13/2018</a:t>
            </a:fld>
            <a:endParaRPr lang="en-US" dirty="0"/>
          </a:p>
        </p:txBody>
      </p:sp>
      <p:sp>
        <p:nvSpPr>
          <p:cNvPr id="6" name="Footer Placeholder 5"/>
          <p:cNvSpPr>
            <a:spLocks noGrp="1"/>
          </p:cNvSpPr>
          <p:nvPr>
            <p:ph type="ftr" sz="quarter" idx="11"/>
          </p:nvPr>
        </p:nvSpPr>
        <p:spPr/>
        <p:txBody>
          <a:bodyPr/>
          <a:lstStyle/>
          <a:p>
            <a:r>
              <a:rPr lang="en-US" dirty="0" smtClean="0"/>
              <a:t>Fall 2013 -- Lecture #22</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A8DA2-B9FF-4AE6-A378-7C079C7C952A}" type="datetime1">
              <a:rPr lang="en-US" smtClean="0"/>
              <a:t>3/13/2018</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Fall 2013 -- Lecture #22</a:t>
            </a: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iming>
    <p:tnLst>
      <p:par>
        <p:cTn id="1" dur="indefinite" restart="never" nodeType="tmRoot"/>
      </p:par>
    </p:tnLst>
  </p:timing>
  <p:hf hdr="0" ftr="0" dt="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solidFill>
                  <a:schemeClr val="tx1"/>
                </a:solidFill>
                <a:latin typeface="Calibri" pitchFamily="34" charset="0"/>
                <a:cs typeface="Calibri" pitchFamily="34" charset="0"/>
              </a:defRPr>
            </a:lvl1pPr>
          </a:lstStyle>
          <a:p>
            <a:pPr>
              <a:defRPr/>
            </a:pPr>
            <a:endParaRPr lang="en-US" dirty="0"/>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Calibri" pitchFamily="34" charset="0"/>
                <a:cs typeface="Calibri" pitchFamily="34" charset="0"/>
              </a:defRPr>
            </a:lvl1pPr>
          </a:lstStyle>
          <a:p>
            <a:pPr>
              <a:defRPr/>
            </a:pPr>
            <a:fld id="{7FD49473-76C1-48EC-A353-3AF4A85EDBF6}" type="slidenum">
              <a:rPr lang="en-US" smtClean="0"/>
              <a:pPr>
                <a:defRPr/>
              </a:pPr>
              <a:t>‹#›</a:t>
            </a:fld>
            <a:endParaRPr lang="en-US" dirty="0"/>
          </a:p>
        </p:txBody>
      </p:sp>
    </p:spTree>
    <p:extLst>
      <p:ext uri="{BB962C8B-B14F-4D97-AF65-F5344CB8AC3E}">
        <p14:creationId xmlns:p14="http://schemas.microsoft.com/office/powerpoint/2010/main" val="223124858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Lst>
  <p:txStyles>
    <p:titleStyle>
      <a:lvl1pPr algn="ctr" rtl="0" eaLnBrk="0" fontAlgn="base" hangingPunct="0">
        <a:spcBef>
          <a:spcPct val="0"/>
        </a:spcBef>
        <a:spcAft>
          <a:spcPct val="0"/>
        </a:spcAft>
        <a:defRPr sz="4400">
          <a:solidFill>
            <a:srgbClr val="000000"/>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000000"/>
          </a:solidFill>
          <a:latin typeface="Arial" charset="0"/>
        </a:defRPr>
      </a:lvl2pPr>
      <a:lvl3pPr algn="ctr" rtl="0" eaLnBrk="0" fontAlgn="base" hangingPunct="0">
        <a:spcBef>
          <a:spcPct val="0"/>
        </a:spcBef>
        <a:spcAft>
          <a:spcPct val="0"/>
        </a:spcAft>
        <a:defRPr sz="4400">
          <a:solidFill>
            <a:srgbClr val="000000"/>
          </a:solidFill>
          <a:latin typeface="Arial" charset="0"/>
        </a:defRPr>
      </a:lvl3pPr>
      <a:lvl4pPr algn="ctr" rtl="0" eaLnBrk="0" fontAlgn="base" hangingPunct="0">
        <a:spcBef>
          <a:spcPct val="0"/>
        </a:spcBef>
        <a:spcAft>
          <a:spcPct val="0"/>
        </a:spcAft>
        <a:defRPr sz="4400">
          <a:solidFill>
            <a:srgbClr val="000000"/>
          </a:solidFill>
          <a:latin typeface="Arial" charset="0"/>
        </a:defRPr>
      </a:lvl4pPr>
      <a:lvl5pPr algn="ctr" rtl="0" eaLnBrk="0" fontAlgn="base" hangingPunct="0">
        <a:spcBef>
          <a:spcPct val="0"/>
        </a:spcBef>
        <a:spcAft>
          <a:spcPct val="0"/>
        </a:spcAft>
        <a:defRPr sz="4400">
          <a:solidFill>
            <a:srgbClr val="000000"/>
          </a:solidFill>
          <a:latin typeface="Arial" charset="0"/>
        </a:defRPr>
      </a:lvl5pPr>
      <a:lvl6pPr marL="457200" algn="ctr" rtl="0" eaLnBrk="0" fontAlgn="base" hangingPunct="0">
        <a:spcBef>
          <a:spcPct val="0"/>
        </a:spcBef>
        <a:spcAft>
          <a:spcPct val="0"/>
        </a:spcAft>
        <a:defRPr sz="4400">
          <a:solidFill>
            <a:srgbClr val="000000"/>
          </a:solidFill>
          <a:latin typeface="Arial" charset="0"/>
        </a:defRPr>
      </a:lvl6pPr>
      <a:lvl7pPr marL="914400" algn="ctr" rtl="0" eaLnBrk="0" fontAlgn="base" hangingPunct="0">
        <a:spcBef>
          <a:spcPct val="0"/>
        </a:spcBef>
        <a:spcAft>
          <a:spcPct val="0"/>
        </a:spcAft>
        <a:defRPr sz="4400">
          <a:solidFill>
            <a:srgbClr val="000000"/>
          </a:solidFill>
          <a:latin typeface="Arial" charset="0"/>
        </a:defRPr>
      </a:lvl7pPr>
      <a:lvl8pPr marL="1371600" algn="ctr" rtl="0" eaLnBrk="0" fontAlgn="base" hangingPunct="0">
        <a:spcBef>
          <a:spcPct val="0"/>
        </a:spcBef>
        <a:spcAft>
          <a:spcPct val="0"/>
        </a:spcAft>
        <a:defRPr sz="4400">
          <a:solidFill>
            <a:srgbClr val="000000"/>
          </a:solidFill>
          <a:latin typeface="Arial" charset="0"/>
        </a:defRPr>
      </a:lvl8pPr>
      <a:lvl9pPr marL="1828800" algn="ctr" rtl="0" eaLnBrk="0" fontAlgn="base" hangingPunct="0">
        <a:spcBef>
          <a:spcPct val="0"/>
        </a:spcBef>
        <a:spcAft>
          <a:spcPct val="0"/>
        </a:spcAft>
        <a:defRPr sz="4400">
          <a:solidFill>
            <a:srgbClr val="000000"/>
          </a:solidFill>
          <a:latin typeface="Arial" charset="0"/>
        </a:defRPr>
      </a:lvl9pPr>
    </p:titleStyle>
    <p:body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Slide Number Placeholder 5"/>
          <p:cNvSpPr txBox="1">
            <a:spLocks/>
          </p:cNvSpPr>
          <p:nvPr userDrawn="1"/>
        </p:nvSpPr>
        <p:spPr>
          <a:xfrm>
            <a:off x="11176000" y="6356350"/>
            <a:ext cx="1016000" cy="365760"/>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Tree>
    <p:extLst>
      <p:ext uri="{BB962C8B-B14F-4D97-AF65-F5344CB8AC3E}">
        <p14:creationId xmlns:p14="http://schemas.microsoft.com/office/powerpoint/2010/main" val="230326325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ransition>
    <p:pull dir="ru"/>
  </p:transition>
  <p:hf hdr="0" ftr="0" dt="0"/>
  <p:txStyles>
    <p:titleStyle>
      <a:lvl1pPr algn="ctr" rtl="0" eaLnBrk="1" latinLnBrk="0" hangingPunct="1">
        <a:spcBef>
          <a:spcPct val="0"/>
        </a:spcBef>
        <a:buNone/>
        <a:defRPr kumimoji="0" sz="3200" kern="1200">
          <a:solidFill>
            <a:srgbClr val="FF0000"/>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133600" y="2743200"/>
            <a:ext cx="7772400" cy="1143000"/>
          </a:xfrm>
        </p:spPr>
        <p:txBody>
          <a:bodyPr>
            <a:normAutofit fontScale="90000"/>
          </a:bodyPr>
          <a:lstStyle/>
          <a:p>
            <a:r>
              <a:rPr lang="en-US" smtClean="0"/>
              <a:t>L3 (CHAPTER 6)</a:t>
            </a:r>
            <a:r>
              <a:rPr lang="en-US" dirty="0"/>
              <a:t/>
            </a:r>
            <a:br>
              <a:rPr lang="en-US" dirty="0"/>
            </a:br>
            <a:r>
              <a:rPr lang="en-US" dirty="0"/>
              <a:t/>
            </a:r>
            <a:br>
              <a:rPr lang="en-US" dirty="0"/>
            </a:br>
            <a:r>
              <a:rPr lang="en-US" smtClean="0">
                <a:cs typeface="Times New Roman" pitchFamily="18" charset="0"/>
              </a:rPr>
              <a:t>Programming in Assembly</a:t>
            </a:r>
            <a:r>
              <a:rPr lang="en-US" dirty="0" smtClean="0">
                <a:cs typeface="Times New Roman" pitchFamily="18" charset="0"/>
              </a:rPr>
              <a:t/>
            </a:r>
            <a:br>
              <a:rPr lang="en-US" dirty="0" smtClean="0">
                <a:cs typeface="Times New Roman" pitchFamily="18" charset="0"/>
              </a:rPr>
            </a:br>
            <a:r>
              <a:rPr lang="en-US" dirty="0" smtClean="0">
                <a:cs typeface="Times New Roman" pitchFamily="18" charset="0"/>
              </a:rPr>
              <a:t>Part 2: Data Manipulation</a:t>
            </a:r>
            <a:endParaRPr lang="en-US" dirty="0"/>
          </a:p>
        </p:txBody>
      </p:sp>
      <p:sp>
        <p:nvSpPr>
          <p:cNvPr id="2" name="Slide Number Placeholder 1"/>
          <p:cNvSpPr>
            <a:spLocks noGrp="1"/>
          </p:cNvSpPr>
          <p:nvPr>
            <p:ph type="sldNum" sz="quarter" idx="12"/>
          </p:nvPr>
        </p:nvSpPr>
        <p:spPr/>
        <p:txBody>
          <a:bodyPr/>
          <a:lstStyle/>
          <a:p>
            <a:fld id="{3CC63E4C-4642-794D-A2FD-70F6B81535F5}" type="slidenum">
              <a:rPr lang="en-US" smtClean="0"/>
              <a:pPr/>
              <a:t>1</a:t>
            </a:fld>
            <a:endParaRPr lang="en-US" dirty="0"/>
          </a:p>
        </p:txBody>
      </p:sp>
      <p:sp>
        <p:nvSpPr>
          <p:cNvPr id="4" name="Rectangle 3"/>
          <p:cNvSpPr/>
          <p:nvPr/>
        </p:nvSpPr>
        <p:spPr>
          <a:xfrm>
            <a:off x="4419600" y="6538913"/>
            <a:ext cx="4097597" cy="246221"/>
          </a:xfrm>
          <a:prstGeom prst="rect">
            <a:avLst/>
          </a:prstGeom>
        </p:spPr>
        <p:txBody>
          <a:bodyPr wrap="none">
            <a:spAutoFit/>
          </a:bodyPr>
          <a:lstStyle/>
          <a:p>
            <a:r>
              <a:rPr lang="en-US" sz="1000" b="0" dirty="0" smtClean="0">
                <a:solidFill>
                  <a:schemeClr val="bg1">
                    <a:lumMod val="50000"/>
                  </a:schemeClr>
                </a:solidFill>
              </a:rPr>
              <a:t>Acknowledgement: some slides taken from UC Berkeley </a:t>
            </a:r>
            <a:r>
              <a:rPr lang="en-US" sz="1000" b="0" smtClean="0">
                <a:solidFill>
                  <a:schemeClr val="bg1">
                    <a:lumMod val="50000"/>
                  </a:schemeClr>
                </a:solidFill>
              </a:rPr>
              <a:t>CS61C courseware</a:t>
            </a:r>
            <a:endParaRPr lang="en-US" sz="1000" b="0" dirty="0">
              <a:solidFill>
                <a:schemeClr val="bg1">
                  <a:lumMod val="50000"/>
                </a:schemeClr>
              </a:solidFill>
            </a:endParaRPr>
          </a:p>
        </p:txBody>
      </p:sp>
      <p:pic>
        <p:nvPicPr>
          <p:cNvPr id="5" name="Picture 4"/>
          <p:cNvPicPr>
            <a:picLocks noChangeAspect="1"/>
          </p:cNvPicPr>
          <p:nvPr/>
        </p:nvPicPr>
        <p:blipFill>
          <a:blip r:embed="rId2"/>
          <a:stretch>
            <a:fillRect/>
          </a:stretch>
        </p:blipFill>
        <p:spPr>
          <a:xfrm>
            <a:off x="1752230" y="4787073"/>
            <a:ext cx="8535140" cy="1828959"/>
          </a:xfrm>
          <a:prstGeom prst="rect">
            <a:avLst/>
          </a:prstGeom>
        </p:spPr>
      </p:pic>
    </p:spTree>
    <p:extLst>
      <p:ext uri="{BB962C8B-B14F-4D97-AF65-F5344CB8AC3E}">
        <p14:creationId xmlns:p14="http://schemas.microsoft.com/office/powerpoint/2010/main" val="5182983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a:xfrm>
            <a:off x="2193925" y="328613"/>
            <a:ext cx="7772400" cy="1143000"/>
          </a:xfrm>
        </p:spPr>
        <p:txBody>
          <a:bodyPr/>
          <a:lstStyle/>
          <a:p>
            <a:r>
              <a:rPr lang="en-US" dirty="0" smtClean="0"/>
              <a:t>Status Registers (</a:t>
            </a:r>
            <a:r>
              <a:rPr lang="en-US" dirty="0" err="1" smtClean="0"/>
              <a:t>xPSR</a:t>
            </a:r>
            <a:r>
              <a:rPr lang="en-US" dirty="0" smtClean="0"/>
              <a:t>)</a:t>
            </a:r>
          </a:p>
        </p:txBody>
      </p:sp>
      <p:sp>
        <p:nvSpPr>
          <p:cNvPr id="2" name="Slide Number Placeholder 1"/>
          <p:cNvSpPr>
            <a:spLocks noGrp="1"/>
          </p:cNvSpPr>
          <p:nvPr>
            <p:ph type="sldNum" sz="quarter" idx="11"/>
          </p:nvPr>
        </p:nvSpPr>
        <p:spPr/>
        <p:txBody>
          <a:bodyPr/>
          <a:lstStyle/>
          <a:p>
            <a:pPr>
              <a:defRPr/>
            </a:pPr>
            <a:fld id="{7D3083A4-9012-4F92-8AC9-739FC4D3B103}" type="slidenum">
              <a:rPr lang="en-US" smtClean="0"/>
              <a:pPr>
                <a:defRPr/>
              </a:pPr>
              <a:t>10</a:t>
            </a:fld>
            <a:endParaRPr lang="en-US"/>
          </a:p>
        </p:txBody>
      </p:sp>
      <p:graphicFrame>
        <p:nvGraphicFramePr>
          <p:cNvPr id="15" name="Group 1562"/>
          <p:cNvGraphicFramePr>
            <a:graphicFrameLocks/>
          </p:cNvGraphicFramePr>
          <p:nvPr>
            <p:extLst>
              <p:ext uri="{D42A27DB-BD31-4B8C-83A1-F6EECF244321}">
                <p14:modId xmlns:p14="http://schemas.microsoft.com/office/powerpoint/2010/main" val="3914843501"/>
              </p:ext>
            </p:extLst>
          </p:nvPr>
        </p:nvGraphicFramePr>
        <p:xfrm>
          <a:off x="2342515" y="3381169"/>
          <a:ext cx="7772400" cy="1690689"/>
        </p:xfrm>
        <a:graphic>
          <a:graphicData uri="http://schemas.openxmlformats.org/drawingml/2006/table">
            <a:tbl>
              <a:tblPr/>
              <a:tblGrid>
                <a:gridCol w="311150">
                  <a:extLst>
                    <a:ext uri="{9D8B030D-6E8A-4147-A177-3AD203B41FA5}">
                      <a16:colId xmlns:a16="http://schemas.microsoft.com/office/drawing/2014/main" val="20000"/>
                    </a:ext>
                  </a:extLst>
                </a:gridCol>
                <a:gridCol w="309563">
                  <a:extLst>
                    <a:ext uri="{9D8B030D-6E8A-4147-A177-3AD203B41FA5}">
                      <a16:colId xmlns:a16="http://schemas.microsoft.com/office/drawing/2014/main" val="20001"/>
                    </a:ext>
                  </a:extLst>
                </a:gridCol>
                <a:gridCol w="312737">
                  <a:extLst>
                    <a:ext uri="{9D8B030D-6E8A-4147-A177-3AD203B41FA5}">
                      <a16:colId xmlns:a16="http://schemas.microsoft.com/office/drawing/2014/main" val="20002"/>
                    </a:ext>
                  </a:extLst>
                </a:gridCol>
                <a:gridCol w="309563">
                  <a:extLst>
                    <a:ext uri="{9D8B030D-6E8A-4147-A177-3AD203B41FA5}">
                      <a16:colId xmlns:a16="http://schemas.microsoft.com/office/drawing/2014/main" val="20003"/>
                    </a:ext>
                  </a:extLst>
                </a:gridCol>
                <a:gridCol w="311150">
                  <a:extLst>
                    <a:ext uri="{9D8B030D-6E8A-4147-A177-3AD203B41FA5}">
                      <a16:colId xmlns:a16="http://schemas.microsoft.com/office/drawing/2014/main" val="20004"/>
                    </a:ext>
                  </a:extLst>
                </a:gridCol>
                <a:gridCol w="312737">
                  <a:extLst>
                    <a:ext uri="{9D8B030D-6E8A-4147-A177-3AD203B41FA5}">
                      <a16:colId xmlns:a16="http://schemas.microsoft.com/office/drawing/2014/main" val="20005"/>
                    </a:ext>
                  </a:extLst>
                </a:gridCol>
                <a:gridCol w="309563">
                  <a:extLst>
                    <a:ext uri="{9D8B030D-6E8A-4147-A177-3AD203B41FA5}">
                      <a16:colId xmlns:a16="http://schemas.microsoft.com/office/drawing/2014/main" val="20006"/>
                    </a:ext>
                  </a:extLst>
                </a:gridCol>
                <a:gridCol w="311150">
                  <a:extLst>
                    <a:ext uri="{9D8B030D-6E8A-4147-A177-3AD203B41FA5}">
                      <a16:colId xmlns:a16="http://schemas.microsoft.com/office/drawing/2014/main" val="20007"/>
                    </a:ext>
                  </a:extLst>
                </a:gridCol>
                <a:gridCol w="309562">
                  <a:extLst>
                    <a:ext uri="{9D8B030D-6E8A-4147-A177-3AD203B41FA5}">
                      <a16:colId xmlns:a16="http://schemas.microsoft.com/office/drawing/2014/main" val="20008"/>
                    </a:ext>
                  </a:extLst>
                </a:gridCol>
                <a:gridCol w="1012825">
                  <a:extLst>
                    <a:ext uri="{9D8B030D-6E8A-4147-A177-3AD203B41FA5}">
                      <a16:colId xmlns:a16="http://schemas.microsoft.com/office/drawing/2014/main" val="20009"/>
                    </a:ext>
                  </a:extLst>
                </a:gridCol>
                <a:gridCol w="285750">
                  <a:extLst>
                    <a:ext uri="{9D8B030D-6E8A-4147-A177-3AD203B41FA5}">
                      <a16:colId xmlns:a16="http://schemas.microsoft.com/office/drawing/2014/main" val="20010"/>
                    </a:ext>
                  </a:extLst>
                </a:gridCol>
                <a:gridCol w="255588">
                  <a:extLst>
                    <a:ext uri="{9D8B030D-6E8A-4147-A177-3AD203B41FA5}">
                      <a16:colId xmlns:a16="http://schemas.microsoft.com/office/drawing/2014/main" val="20011"/>
                    </a:ext>
                  </a:extLst>
                </a:gridCol>
                <a:gridCol w="977900">
                  <a:extLst>
                    <a:ext uri="{9D8B030D-6E8A-4147-A177-3AD203B41FA5}">
                      <a16:colId xmlns:a16="http://schemas.microsoft.com/office/drawing/2014/main" val="20012"/>
                    </a:ext>
                  </a:extLst>
                </a:gridCol>
                <a:gridCol w="265112">
                  <a:extLst>
                    <a:ext uri="{9D8B030D-6E8A-4147-A177-3AD203B41FA5}">
                      <a16:colId xmlns:a16="http://schemas.microsoft.com/office/drawing/2014/main" val="20013"/>
                    </a:ext>
                  </a:extLst>
                </a:gridCol>
                <a:gridCol w="365125">
                  <a:extLst>
                    <a:ext uri="{9D8B030D-6E8A-4147-A177-3AD203B41FA5}">
                      <a16:colId xmlns:a16="http://schemas.microsoft.com/office/drawing/2014/main" val="20014"/>
                    </a:ext>
                  </a:extLst>
                </a:gridCol>
                <a:gridCol w="258763">
                  <a:extLst>
                    <a:ext uri="{9D8B030D-6E8A-4147-A177-3AD203B41FA5}">
                      <a16:colId xmlns:a16="http://schemas.microsoft.com/office/drawing/2014/main" val="20015"/>
                    </a:ext>
                  </a:extLst>
                </a:gridCol>
                <a:gridCol w="1243012">
                  <a:extLst>
                    <a:ext uri="{9D8B030D-6E8A-4147-A177-3AD203B41FA5}">
                      <a16:colId xmlns:a16="http://schemas.microsoft.com/office/drawing/2014/main" val="20016"/>
                    </a:ext>
                  </a:extLst>
                </a:gridCol>
                <a:gridCol w="311150">
                  <a:extLst>
                    <a:ext uri="{9D8B030D-6E8A-4147-A177-3AD203B41FA5}">
                      <a16:colId xmlns:a16="http://schemas.microsoft.com/office/drawing/2014/main" val="20017"/>
                    </a:ext>
                  </a:extLst>
                </a:gridCol>
              </a:tblGrid>
              <a:tr h="4572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00000"/>
                          </a:solidFill>
                          <a:effectLst/>
                          <a:latin typeface="Arial" charset="0"/>
                        </a:rPr>
                        <a:t>31</a:t>
                      </a:r>
                    </a:p>
                  </a:txBody>
                  <a:tcPr anchor="b" horzOverflow="overflow">
                    <a:lnL cap="flat">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00000"/>
                          </a:solidFill>
                          <a:effectLst/>
                          <a:latin typeface="Arial" charset="0"/>
                        </a:rPr>
                        <a:t>30</a:t>
                      </a: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00000"/>
                          </a:solidFill>
                          <a:effectLst/>
                          <a:latin typeface="Arial" charset="0"/>
                        </a:rPr>
                        <a:t>29</a:t>
                      </a: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00000"/>
                          </a:solidFill>
                          <a:effectLst/>
                          <a:latin typeface="Arial" charset="0"/>
                        </a:rPr>
                        <a:t>28</a:t>
                      </a: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00000"/>
                          </a:solidFill>
                          <a:effectLst/>
                          <a:latin typeface="Arial" charset="0"/>
                        </a:rPr>
                        <a:t>27</a:t>
                      </a: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rPr>
                        <a:t>26</a:t>
                      </a: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00000"/>
                          </a:solidFill>
                          <a:effectLst/>
                          <a:latin typeface="Arial" charset="0"/>
                        </a:rPr>
                        <a:t>25</a:t>
                      </a: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00000"/>
                          </a:solidFill>
                          <a:effectLst/>
                          <a:latin typeface="Arial" charset="0"/>
                        </a:rPr>
                        <a:t>24</a:t>
                      </a: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00000"/>
                          </a:solidFill>
                          <a:effectLst/>
                          <a:latin typeface="Arial" charset="0"/>
                        </a:rPr>
                        <a:t>23</a:t>
                      </a: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rgbClr val="000000"/>
                        </a:solidFill>
                        <a:effectLst/>
                        <a:latin typeface="Arial" charset="0"/>
                      </a:endParaRP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00000"/>
                          </a:solidFill>
                          <a:effectLst/>
                          <a:latin typeface="Arial" charset="0"/>
                        </a:rPr>
                        <a:t>16</a:t>
                      </a: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00000"/>
                          </a:solidFill>
                          <a:effectLst/>
                          <a:latin typeface="Arial" charset="0"/>
                        </a:rPr>
                        <a:t>15</a:t>
                      </a: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smtClean="0">
                        <a:ln>
                          <a:noFill/>
                        </a:ln>
                        <a:solidFill>
                          <a:srgbClr val="000000"/>
                        </a:solidFill>
                        <a:effectLst/>
                        <a:latin typeface="Arial" charset="0"/>
                      </a:endParaRP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00000"/>
                          </a:solidFill>
                          <a:effectLst/>
                          <a:latin typeface="Arial" charset="0"/>
                        </a:rPr>
                        <a:t>10</a:t>
                      </a: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00000"/>
                          </a:solidFill>
                          <a:effectLst/>
                          <a:latin typeface="Arial" charset="0"/>
                        </a:rPr>
                        <a:t>9</a:t>
                      </a: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00000"/>
                          </a:solidFill>
                          <a:effectLst/>
                          <a:latin typeface="Arial" charset="0"/>
                        </a:rPr>
                        <a:t>8</a:t>
                      </a: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rgbClr val="000000"/>
                        </a:solidFill>
                        <a:effectLst/>
                        <a:latin typeface="Arial" charset="0"/>
                      </a:endParaRP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smtClean="0">
                          <a:ln>
                            <a:noFill/>
                          </a:ln>
                          <a:solidFill>
                            <a:srgbClr val="000000"/>
                          </a:solidFill>
                          <a:effectLst/>
                          <a:latin typeface="Arial" charset="0"/>
                        </a:rPr>
                        <a:t>0</a:t>
                      </a:r>
                    </a:p>
                  </a:txBody>
                  <a:tcPr anchor="b"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16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rPr>
                        <a:t>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rPr>
                        <a:t>C</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rPr>
                        <a:t>Z</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rPr>
                        <a:t>V</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rPr>
                        <a:t>Q</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extLst>
                  <a:ext uri="{0D108BD9-81ED-4DB2-BD59-A6C34878D82A}">
                    <a16:rowId xmlns:a16="http://schemas.microsoft.com/office/drawing/2014/main" val="10001"/>
                  </a:ext>
                </a:extLst>
              </a:tr>
              <a:tr h="41116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gridSpan="3">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rPr>
                        <a:t>0 or exception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41116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gridSpan="2">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rPr>
                        <a:t>ICI/IT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rPr>
                        <a:t>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gridSpan="3">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rPr>
                        <a:t>ICI/IT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rgbClr val="000000"/>
                        </a:solidFill>
                        <a:effectLst/>
                        <a:latin typeface="Arial"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extLst>
                  <a:ext uri="{0D108BD9-81ED-4DB2-BD59-A6C34878D82A}">
                    <a16:rowId xmlns:a16="http://schemas.microsoft.com/office/drawing/2014/main" val="10003"/>
                  </a:ext>
                </a:extLst>
              </a:tr>
            </a:tbl>
          </a:graphicData>
        </a:graphic>
      </p:graphicFrame>
      <p:sp>
        <p:nvSpPr>
          <p:cNvPr id="19" name="Text Box 1574"/>
          <p:cNvSpPr txBox="1">
            <a:spLocks noChangeArrowheads="1"/>
          </p:cNvSpPr>
          <p:nvPr/>
        </p:nvSpPr>
        <p:spPr bwMode="auto">
          <a:xfrm>
            <a:off x="1488440" y="3812969"/>
            <a:ext cx="993775"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2000" b="1" i="0" u="none" strike="noStrike" kern="0" cap="none" spc="0" normalizeH="0" baseline="0" noProof="0" dirty="0" smtClean="0">
                <a:ln>
                  <a:noFill/>
                </a:ln>
                <a:solidFill>
                  <a:srgbClr val="000000"/>
                </a:solidFill>
                <a:effectLst/>
                <a:uLnTx/>
                <a:uFillTx/>
                <a:latin typeface="Tahoma" pitchFamily="34" charset="0"/>
              </a:rPr>
              <a:t>APSR</a:t>
            </a:r>
            <a:endParaRPr kumimoji="0" lang="en-US" sz="2000" b="1" i="0" u="none" strike="noStrike" kern="0" cap="none" spc="0" normalizeH="0" baseline="0" noProof="0" dirty="0">
              <a:ln>
                <a:noFill/>
              </a:ln>
              <a:solidFill>
                <a:srgbClr val="000000"/>
              </a:solidFill>
              <a:effectLst/>
              <a:uLnTx/>
              <a:uFillTx/>
              <a:latin typeface="Tahoma" pitchFamily="34" charset="0"/>
            </a:endParaRPr>
          </a:p>
          <a:p>
            <a:pPr marL="0" marR="0" lvl="0" indent="0" defTabSz="914400" eaLnBrk="0" fontAlgn="base" latinLnBrk="0" hangingPunct="0">
              <a:lnSpc>
                <a:spcPct val="100000"/>
              </a:lnSpc>
              <a:spcBef>
                <a:spcPct val="40000"/>
              </a:spcBef>
              <a:spcAft>
                <a:spcPct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Tahoma" pitchFamily="34" charset="0"/>
              </a:rPr>
              <a:t>IPSR</a:t>
            </a:r>
          </a:p>
          <a:p>
            <a:pPr marL="0" marR="0" lvl="0" indent="0" defTabSz="914400" eaLnBrk="0" fontAlgn="base" latinLnBrk="0" hangingPunct="0">
              <a:lnSpc>
                <a:spcPct val="100000"/>
              </a:lnSpc>
              <a:spcBef>
                <a:spcPct val="40000"/>
              </a:spcBef>
              <a:spcAft>
                <a:spcPct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Tahoma" pitchFamily="34" charset="0"/>
              </a:rPr>
              <a:t>EPSR</a:t>
            </a:r>
          </a:p>
        </p:txBody>
      </p:sp>
      <p:sp>
        <p:nvSpPr>
          <p:cNvPr id="21" name="Rectangle 3"/>
          <p:cNvSpPr txBox="1">
            <a:spLocks noChangeArrowheads="1"/>
          </p:cNvSpPr>
          <p:nvPr/>
        </p:nvSpPr>
        <p:spPr>
          <a:xfrm>
            <a:off x="280832" y="1133988"/>
            <a:ext cx="10564967" cy="551179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A 32-bit PSR (Program Status </a:t>
            </a:r>
            <a:r>
              <a:rPr lang="en-US" altLang="zh-CN" sz="2400" dirty="0"/>
              <a:t>R</a:t>
            </a:r>
            <a:r>
              <a:rPr lang="en-US" sz="2400" dirty="0"/>
              <a:t>egister) stores a collection of 1-bit status flags and other information</a:t>
            </a:r>
            <a:r>
              <a:rPr lang="en-US" altLang="zh-CN" sz="2400" dirty="0"/>
              <a:t>,</a:t>
            </a:r>
            <a:r>
              <a:rPr lang="zh-CN" altLang="en-US" sz="2400" dirty="0"/>
              <a:t> </a:t>
            </a:r>
            <a:r>
              <a:rPr lang="en-US" sz="2400" dirty="0"/>
              <a:t>divided into three bit fields:</a:t>
            </a:r>
          </a:p>
          <a:p>
            <a:pPr lvl="1"/>
            <a:r>
              <a:rPr lang="en-US" sz="2400" dirty="0"/>
              <a:t>APSR (Application Program Status Register), IPSR </a:t>
            </a:r>
            <a:r>
              <a:rPr lang="en-US" altLang="zh-CN" sz="2400" dirty="0"/>
              <a:t>(</a:t>
            </a:r>
            <a:r>
              <a:rPr lang="en-US" sz="2400" dirty="0"/>
              <a:t>Interrupt Program Status Register), and  EPSR (Execution Program Status Register</a:t>
            </a:r>
            <a:r>
              <a:rPr lang="en-US" sz="2400" dirty="0" smtClean="0"/>
              <a:t>).</a:t>
            </a:r>
          </a:p>
          <a:p>
            <a:pPr lvl="1"/>
            <a:r>
              <a:rPr lang="en-US" sz="2400" dirty="0" smtClean="0"/>
              <a:t>PSR = APSR | IPSR | EPSR (“|” stands for bitwise OR)</a:t>
            </a:r>
            <a:endParaRPr lang="en-US" sz="2400" dirty="0" smtClean="0"/>
          </a:p>
          <a:p>
            <a:pPr lvl="1"/>
            <a:endParaRPr lang="en-US" sz="2400" dirty="0"/>
          </a:p>
          <a:p>
            <a:pPr lvl="1"/>
            <a:endParaRPr lang="en-US" sz="2400" dirty="0" smtClean="0"/>
          </a:p>
          <a:p>
            <a:pPr lvl="1"/>
            <a:endParaRPr lang="en-US" sz="2400" dirty="0"/>
          </a:p>
          <a:p>
            <a:pPr lvl="1"/>
            <a:endParaRPr lang="en-US" sz="2400" dirty="0" smtClean="0"/>
          </a:p>
          <a:p>
            <a:pPr lvl="1"/>
            <a:endParaRPr lang="en-US" sz="2400" dirty="0"/>
          </a:p>
          <a:p>
            <a:pPr lvl="1"/>
            <a:r>
              <a:rPr lang="en-US" sz="2400" dirty="0"/>
              <a:t>CPSR (Current Program Status Register) holds </a:t>
            </a:r>
            <a:r>
              <a:rPr lang="en-US" sz="2400" dirty="0" smtClean="0"/>
              <a:t>PSR </a:t>
            </a:r>
            <a:r>
              <a:rPr lang="en-US" sz="2400" dirty="0" smtClean="0"/>
              <a:t>of the current </a:t>
            </a:r>
            <a:r>
              <a:rPr lang="en-US" sz="2400" dirty="0"/>
              <a:t>instruction </a:t>
            </a:r>
            <a:r>
              <a:rPr lang="en-US" sz="2400" dirty="0" smtClean="0"/>
              <a:t>being executed</a:t>
            </a:r>
            <a:endParaRPr lang="en-US" sz="2400" dirty="0"/>
          </a:p>
        </p:txBody>
      </p:sp>
      <p:sp>
        <p:nvSpPr>
          <p:cNvPr id="3" name="Rectangle 2"/>
          <p:cNvSpPr/>
          <p:nvPr/>
        </p:nvSpPr>
        <p:spPr>
          <a:xfrm>
            <a:off x="2297151" y="3812969"/>
            <a:ext cx="1329226" cy="46730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227298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Bit Flags in CPSR</a:t>
            </a:r>
            <a:endParaRPr lang="en-US" dirty="0"/>
          </a:p>
        </p:txBody>
      </p:sp>
      <p:sp>
        <p:nvSpPr>
          <p:cNvPr id="4" name="Slide Number Placeholder 3"/>
          <p:cNvSpPr>
            <a:spLocks noGrp="1"/>
          </p:cNvSpPr>
          <p:nvPr>
            <p:ph type="sldNum" sz="quarter" idx="11"/>
          </p:nvPr>
        </p:nvSpPr>
        <p:spPr/>
        <p:txBody>
          <a:bodyPr/>
          <a:lstStyle/>
          <a:p>
            <a:pPr>
              <a:defRPr/>
            </a:pPr>
            <a:fld id="{7D3083A4-9012-4F92-8AC9-739FC4D3B103}" type="slidenum">
              <a:rPr lang="en-US" smtClean="0"/>
              <a:pPr>
                <a:defRPr/>
              </a:pPr>
              <a:t>11</a:t>
            </a:fld>
            <a:endParaRPr lang="en-US"/>
          </a:p>
        </p:txBody>
      </p:sp>
      <p:sp>
        <p:nvSpPr>
          <p:cNvPr id="10" name="Rectangle 3"/>
          <p:cNvSpPr txBox="1">
            <a:spLocks noChangeArrowheads="1"/>
          </p:cNvSpPr>
          <p:nvPr/>
        </p:nvSpPr>
        <p:spPr>
          <a:xfrm>
            <a:off x="691817" y="3621127"/>
            <a:ext cx="10477244" cy="2917786"/>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solidFill>
                  <a:srgbClr val="000000"/>
                </a:solidFill>
                <a:latin typeface="Asap"/>
              </a:rPr>
              <a:t>Every arithmetic, logical, or shifting operation sets CPSR bits</a:t>
            </a:r>
            <a:r>
              <a:rPr lang="en-US" sz="2000" dirty="0" smtClean="0">
                <a:solidFill>
                  <a:srgbClr val="000000"/>
                </a:solidFill>
                <a:latin typeface="Asap"/>
              </a:rPr>
              <a:t>:</a:t>
            </a:r>
          </a:p>
          <a:p>
            <a:pPr lvl="1">
              <a:buFont typeface="Arial" panose="020B0604020202020204" pitchFamily="34" charset="0"/>
              <a:buChar char="•"/>
            </a:pPr>
            <a:r>
              <a:rPr lang="en-US" sz="1600" dirty="0" smtClean="0">
                <a:solidFill>
                  <a:srgbClr val="000000"/>
                </a:solidFill>
                <a:latin typeface="Asap"/>
              </a:rPr>
              <a:t>N </a:t>
            </a:r>
            <a:r>
              <a:rPr lang="en-US" sz="1600" dirty="0">
                <a:solidFill>
                  <a:srgbClr val="000000"/>
                </a:solidFill>
                <a:latin typeface="Asap"/>
              </a:rPr>
              <a:t>– Negative</a:t>
            </a:r>
          </a:p>
          <a:p>
            <a:pPr lvl="2">
              <a:buFont typeface="Arial" panose="020B0604020202020204" pitchFamily="34" charset="0"/>
              <a:buChar char="•"/>
            </a:pPr>
            <a:r>
              <a:rPr lang="en-US" sz="1400" dirty="0">
                <a:solidFill>
                  <a:srgbClr val="000000"/>
                </a:solidFill>
                <a:latin typeface="Asap"/>
              </a:rPr>
              <a:t>is set if the result of a data processing instruction was negative.</a:t>
            </a:r>
          </a:p>
          <a:p>
            <a:pPr lvl="1">
              <a:buFont typeface="Arial" panose="020B0604020202020204" pitchFamily="34" charset="0"/>
              <a:buChar char="•"/>
            </a:pPr>
            <a:r>
              <a:rPr lang="en-US" sz="1600" dirty="0">
                <a:solidFill>
                  <a:srgbClr val="000000"/>
                </a:solidFill>
                <a:latin typeface="Asap"/>
              </a:rPr>
              <a:t>Z – Zero</a:t>
            </a:r>
          </a:p>
          <a:p>
            <a:pPr lvl="2">
              <a:buFont typeface="Arial" panose="020B0604020202020204" pitchFamily="34" charset="0"/>
              <a:buChar char="•"/>
            </a:pPr>
            <a:r>
              <a:rPr lang="en-US" sz="1400" dirty="0">
                <a:solidFill>
                  <a:srgbClr val="000000"/>
                </a:solidFill>
                <a:latin typeface="Asap"/>
              </a:rPr>
              <a:t>is set if the result was zero.</a:t>
            </a:r>
          </a:p>
          <a:p>
            <a:pPr lvl="1">
              <a:buFont typeface="Arial" panose="020B0604020202020204" pitchFamily="34" charset="0"/>
              <a:buChar char="•"/>
            </a:pPr>
            <a:r>
              <a:rPr lang="en-US" sz="1600" dirty="0">
                <a:solidFill>
                  <a:srgbClr val="000000"/>
                </a:solidFill>
                <a:latin typeface="Asap"/>
              </a:rPr>
              <a:t>C – </a:t>
            </a:r>
            <a:r>
              <a:rPr lang="en-US" sz="1600" dirty="0" smtClean="0">
                <a:solidFill>
                  <a:srgbClr val="000000"/>
                </a:solidFill>
                <a:latin typeface="Asap"/>
              </a:rPr>
              <a:t>Carry</a:t>
            </a:r>
          </a:p>
          <a:p>
            <a:pPr lvl="2">
              <a:buFont typeface="Arial" panose="020B0604020202020204" pitchFamily="34" charset="0"/>
              <a:buChar char="•"/>
            </a:pPr>
            <a:r>
              <a:rPr lang="en-US" sz="1200" dirty="0">
                <a:solidFill>
                  <a:srgbClr val="000000"/>
                </a:solidFill>
                <a:latin typeface="Asap"/>
              </a:rPr>
              <a:t>is set </a:t>
            </a:r>
            <a:r>
              <a:rPr lang="en-US" sz="1200" dirty="0" smtClean="0">
                <a:solidFill>
                  <a:srgbClr val="000000"/>
                </a:solidFill>
                <a:latin typeface="Asap"/>
              </a:rPr>
              <a:t>if true </a:t>
            </a:r>
            <a:r>
              <a:rPr lang="en-US" sz="1200" dirty="0">
                <a:solidFill>
                  <a:srgbClr val="000000"/>
                </a:solidFill>
                <a:latin typeface="Asap"/>
              </a:rPr>
              <a:t>result &gt; </a:t>
            </a:r>
            <a:r>
              <a:rPr lang="en-US" sz="1200" dirty="0" smtClean="0">
                <a:solidFill>
                  <a:srgbClr val="000000"/>
                </a:solidFill>
                <a:latin typeface="Asap"/>
              </a:rPr>
              <a:t>2</a:t>
            </a:r>
            <a:r>
              <a:rPr lang="en-US" altLang="zh-CN" sz="1200" baseline="30000" dirty="0" smtClean="0">
                <a:solidFill>
                  <a:srgbClr val="000000"/>
                </a:solidFill>
                <a:latin typeface="Asap"/>
              </a:rPr>
              <a:t>n</a:t>
            </a:r>
            <a:r>
              <a:rPr lang="en-US" sz="1200" dirty="0" smtClean="0">
                <a:solidFill>
                  <a:srgbClr val="000000"/>
                </a:solidFill>
                <a:latin typeface="Asap"/>
              </a:rPr>
              <a:t>-1 for unsigned addition, or </a:t>
            </a:r>
            <a:r>
              <a:rPr lang="en-US" sz="1200" dirty="0">
                <a:solidFill>
                  <a:srgbClr val="000000"/>
                </a:solidFill>
                <a:latin typeface="Asap"/>
              </a:rPr>
              <a:t>true result </a:t>
            </a:r>
            <a:r>
              <a:rPr lang="en-US" sz="1200" dirty="0" smtClean="0">
                <a:solidFill>
                  <a:srgbClr val="000000"/>
                </a:solidFill>
                <a:latin typeface="Asap"/>
              </a:rPr>
              <a:t>&lt; 0 for unsigned subtraction (n=32 for ARM instruction </a:t>
            </a:r>
            <a:r>
              <a:rPr lang="en-US" sz="1200" smtClean="0">
                <a:solidFill>
                  <a:srgbClr val="000000"/>
                </a:solidFill>
                <a:latin typeface="Asap"/>
              </a:rPr>
              <a:t>set).</a:t>
            </a:r>
            <a:endParaRPr lang="en-US" sz="1200" dirty="0">
              <a:solidFill>
                <a:srgbClr val="000000"/>
              </a:solidFill>
              <a:latin typeface="Asap"/>
            </a:endParaRPr>
          </a:p>
          <a:p>
            <a:pPr lvl="1">
              <a:buFont typeface="Arial" panose="020B0604020202020204" pitchFamily="34" charset="0"/>
              <a:buChar char="•"/>
            </a:pPr>
            <a:r>
              <a:rPr lang="en-US" sz="1600" dirty="0" smtClean="0">
                <a:solidFill>
                  <a:srgbClr val="000000"/>
                </a:solidFill>
                <a:latin typeface="Asap"/>
              </a:rPr>
              <a:t>V </a:t>
            </a:r>
            <a:r>
              <a:rPr lang="en-US" sz="1600" dirty="0">
                <a:solidFill>
                  <a:srgbClr val="000000"/>
                </a:solidFill>
                <a:latin typeface="Asap"/>
              </a:rPr>
              <a:t>– </a:t>
            </a:r>
            <a:r>
              <a:rPr lang="en-US" sz="1600" dirty="0" smtClean="0">
                <a:solidFill>
                  <a:srgbClr val="000000"/>
                </a:solidFill>
                <a:latin typeface="Asap"/>
              </a:rPr>
              <a:t>Overflow</a:t>
            </a:r>
          </a:p>
          <a:p>
            <a:pPr lvl="2">
              <a:buFont typeface="Arial" panose="020B0604020202020204" pitchFamily="34" charset="0"/>
              <a:buChar char="•"/>
            </a:pPr>
            <a:r>
              <a:rPr lang="en-US" sz="1200" dirty="0">
                <a:solidFill>
                  <a:srgbClr val="000000"/>
                </a:solidFill>
                <a:latin typeface="Asap"/>
              </a:rPr>
              <a:t>is set if </a:t>
            </a:r>
            <a:r>
              <a:rPr lang="en-US" sz="1200" dirty="0" smtClean="0">
                <a:solidFill>
                  <a:srgbClr val="000000"/>
                </a:solidFill>
                <a:latin typeface="Asap"/>
              </a:rPr>
              <a:t>true </a:t>
            </a:r>
            <a:r>
              <a:rPr lang="en-US" sz="1200" dirty="0">
                <a:solidFill>
                  <a:srgbClr val="000000"/>
                </a:solidFill>
                <a:latin typeface="Asap"/>
              </a:rPr>
              <a:t>result &gt; </a:t>
            </a:r>
            <a:r>
              <a:rPr lang="en-US" sz="1200" dirty="0" smtClean="0">
                <a:solidFill>
                  <a:srgbClr val="000000"/>
                </a:solidFill>
                <a:latin typeface="Asap"/>
              </a:rPr>
              <a:t>2</a:t>
            </a:r>
            <a:r>
              <a:rPr lang="en-US" sz="1200" baseline="30000" dirty="0" smtClean="0">
                <a:solidFill>
                  <a:srgbClr val="000000"/>
                </a:solidFill>
                <a:latin typeface="Asap"/>
              </a:rPr>
              <a:t>n-1</a:t>
            </a:r>
            <a:r>
              <a:rPr lang="en-US" sz="1200" dirty="0" smtClean="0">
                <a:solidFill>
                  <a:srgbClr val="000000"/>
                </a:solidFill>
                <a:latin typeface="Asap"/>
              </a:rPr>
              <a:t>-1 or </a:t>
            </a:r>
            <a:r>
              <a:rPr lang="en-US" sz="1200" dirty="0">
                <a:solidFill>
                  <a:srgbClr val="000000"/>
                </a:solidFill>
                <a:latin typeface="Asap"/>
              </a:rPr>
              <a:t>true result </a:t>
            </a:r>
            <a:r>
              <a:rPr lang="en-US" sz="1200" dirty="0" smtClean="0">
                <a:solidFill>
                  <a:srgbClr val="000000"/>
                </a:solidFill>
                <a:latin typeface="Asap"/>
              </a:rPr>
              <a:t>&lt; -2</a:t>
            </a:r>
            <a:r>
              <a:rPr lang="en-US" sz="1200" baseline="30000" dirty="0" smtClean="0">
                <a:solidFill>
                  <a:srgbClr val="000000"/>
                </a:solidFill>
                <a:latin typeface="Asap"/>
              </a:rPr>
              <a:t>n-1</a:t>
            </a:r>
            <a:r>
              <a:rPr lang="en-US" sz="1200" dirty="0" smtClean="0">
                <a:solidFill>
                  <a:srgbClr val="000000"/>
                </a:solidFill>
                <a:latin typeface="Asap"/>
              </a:rPr>
              <a:t> for signed addition </a:t>
            </a:r>
            <a:r>
              <a:rPr lang="en-US" sz="1200" dirty="0">
                <a:solidFill>
                  <a:srgbClr val="000000"/>
                </a:solidFill>
                <a:latin typeface="Asap"/>
              </a:rPr>
              <a:t>or </a:t>
            </a:r>
            <a:r>
              <a:rPr lang="en-US" sz="1200" dirty="0" smtClean="0">
                <a:solidFill>
                  <a:srgbClr val="000000"/>
                </a:solidFill>
                <a:latin typeface="Asap"/>
              </a:rPr>
              <a:t>subtraction </a:t>
            </a:r>
            <a:r>
              <a:rPr lang="en-US" sz="1200" dirty="0">
                <a:solidFill>
                  <a:srgbClr val="000000"/>
                </a:solidFill>
                <a:latin typeface="Asap"/>
              </a:rPr>
              <a:t>(n=32 for ARM instruction set</a:t>
            </a:r>
            <a:r>
              <a:rPr lang="en-US" sz="1200" dirty="0" smtClean="0">
                <a:solidFill>
                  <a:srgbClr val="000000"/>
                </a:solidFill>
                <a:latin typeface="Asap"/>
              </a:rPr>
              <a:t>).</a:t>
            </a:r>
            <a:endParaRPr lang="en-US" sz="1200" dirty="0">
              <a:solidFill>
                <a:srgbClr val="000000"/>
              </a:solidFill>
              <a:latin typeface="Asap"/>
            </a:endParaRPr>
          </a:p>
        </p:txBody>
      </p:sp>
      <p:graphicFrame>
        <p:nvGraphicFramePr>
          <p:cNvPr id="11" name="Group 1575"/>
          <p:cNvGraphicFramePr>
            <a:graphicFrameLocks noGrp="1"/>
          </p:cNvGraphicFramePr>
          <p:nvPr>
            <p:extLst/>
          </p:nvPr>
        </p:nvGraphicFramePr>
        <p:xfrm>
          <a:off x="1931391" y="1813748"/>
          <a:ext cx="7767637" cy="1681161"/>
        </p:xfrm>
        <a:graphic>
          <a:graphicData uri="http://schemas.openxmlformats.org/drawingml/2006/table">
            <a:tbl>
              <a:tblPr/>
              <a:tblGrid>
                <a:gridCol w="700087">
                  <a:extLst>
                    <a:ext uri="{9D8B030D-6E8A-4147-A177-3AD203B41FA5}">
                      <a16:colId xmlns:a16="http://schemas.microsoft.com/office/drawing/2014/main" val="20000"/>
                    </a:ext>
                  </a:extLst>
                </a:gridCol>
                <a:gridCol w="944563">
                  <a:extLst>
                    <a:ext uri="{9D8B030D-6E8A-4147-A177-3AD203B41FA5}">
                      <a16:colId xmlns:a16="http://schemas.microsoft.com/office/drawing/2014/main" val="20001"/>
                    </a:ext>
                  </a:extLst>
                </a:gridCol>
                <a:gridCol w="6122987">
                  <a:extLst>
                    <a:ext uri="{9D8B030D-6E8A-4147-A177-3AD203B41FA5}">
                      <a16:colId xmlns:a16="http://schemas.microsoft.com/office/drawing/2014/main" val="20002"/>
                    </a:ext>
                  </a:extLst>
                </a:gridCol>
              </a:tblGrid>
              <a:tr h="33534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rPr>
                        <a:t>Bits</a:t>
                      </a:r>
                    </a:p>
                  </a:txBody>
                  <a:tcPr marT="45729" marB="45729" horzOverflow="overflow">
                    <a:lnL w="28575"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28575"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solidFill>
                      <a:srgbClr val="CCC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rPr>
                        <a:t>Name</a:t>
                      </a:r>
                    </a:p>
                  </a:txBody>
                  <a:tcPr marT="45729" marB="45729" horzOverflow="overflow">
                    <a:lnL w="12700"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28575"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solidFill>
                      <a:srgbClr val="CCC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rPr>
                        <a:t>Description</a:t>
                      </a:r>
                    </a:p>
                  </a:txBody>
                  <a:tcPr marT="45729" marB="45729" horzOverflow="overflow">
                    <a:lnL w="12700" cap="flat" cmpd="sng" algn="ctr">
                      <a:solidFill>
                        <a:srgbClr val="CCECFF"/>
                      </a:solidFill>
                      <a:prstDash val="solid"/>
                      <a:round/>
                      <a:headEnd type="none" w="med" len="med"/>
                      <a:tailEnd type="none" w="med" len="med"/>
                    </a:lnL>
                    <a:lnR w="28575" cap="flat" cmpd="sng" algn="ctr">
                      <a:solidFill>
                        <a:srgbClr val="CCECFF"/>
                      </a:solidFill>
                      <a:prstDash val="solid"/>
                      <a:round/>
                      <a:headEnd type="none" w="med" len="med"/>
                      <a:tailEnd type="none" w="med" len="med"/>
                    </a:lnR>
                    <a:lnT w="28575"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r h="33534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000000"/>
                          </a:solidFill>
                          <a:effectLst/>
                          <a:latin typeface="Arial" charset="0"/>
                        </a:rPr>
                        <a:t>31</a:t>
                      </a:r>
                    </a:p>
                  </a:txBody>
                  <a:tcPr marT="45729" marB="45729" horzOverflow="overflow">
                    <a:lnL w="28575"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000000"/>
                          </a:solidFill>
                          <a:effectLst/>
                          <a:latin typeface="Arial" charset="0"/>
                        </a:rPr>
                        <a:t>N</a:t>
                      </a:r>
                    </a:p>
                  </a:txBody>
                  <a:tcPr marT="45729" marB="45729" horzOverflow="overflow">
                    <a:lnL w="12700"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000000"/>
                          </a:solidFill>
                          <a:effectLst/>
                          <a:latin typeface="Arial" charset="0"/>
                        </a:rPr>
                        <a:t>Negative (bit 31 of result is 1)</a:t>
                      </a:r>
                    </a:p>
                  </a:txBody>
                  <a:tcPr marT="45729" marB="45729" horzOverflow="overflow">
                    <a:lnL w="12700" cap="flat" cmpd="sng" algn="ctr">
                      <a:solidFill>
                        <a:srgbClr val="CCECFF"/>
                      </a:solidFill>
                      <a:prstDash val="solid"/>
                      <a:round/>
                      <a:headEnd type="none" w="med" len="med"/>
                      <a:tailEnd type="none" w="med" len="med"/>
                    </a:lnL>
                    <a:lnR w="28575"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39789">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000000"/>
                          </a:solidFill>
                          <a:effectLst/>
                          <a:latin typeface="Arial" charset="0"/>
                        </a:rPr>
                        <a:t>30</a:t>
                      </a:r>
                    </a:p>
                  </a:txBody>
                  <a:tcPr marT="45729" marB="45729" horzOverflow="overflow">
                    <a:lnL w="28575"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000000"/>
                          </a:solidFill>
                          <a:effectLst/>
                          <a:latin typeface="Arial" charset="0"/>
                        </a:rPr>
                        <a:t>C</a:t>
                      </a:r>
                    </a:p>
                  </a:txBody>
                  <a:tcPr marT="45729" marB="45729" horzOverflow="overflow">
                    <a:lnL w="12700"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000000"/>
                          </a:solidFill>
                          <a:effectLst/>
                          <a:latin typeface="Arial" charset="0"/>
                        </a:rPr>
                        <a:t>Unsigned Carry</a:t>
                      </a:r>
                    </a:p>
                  </a:txBody>
                  <a:tcPr marT="45729" marB="45729" horzOverflow="overflow">
                    <a:lnL w="12700" cap="flat" cmpd="sng" algn="ctr">
                      <a:solidFill>
                        <a:srgbClr val="CCECFF"/>
                      </a:solidFill>
                      <a:prstDash val="solid"/>
                      <a:round/>
                      <a:headEnd type="none" w="med" len="med"/>
                      <a:tailEnd type="none" w="med" len="med"/>
                    </a:lnL>
                    <a:lnR w="28575"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33534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000000"/>
                          </a:solidFill>
                          <a:effectLst/>
                          <a:latin typeface="Arial" charset="0"/>
                        </a:rPr>
                        <a:t>29</a:t>
                      </a:r>
                    </a:p>
                  </a:txBody>
                  <a:tcPr marT="45729" marB="45729" horzOverflow="overflow">
                    <a:lnL w="28575"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000000"/>
                          </a:solidFill>
                          <a:effectLst/>
                          <a:latin typeface="Arial" charset="0"/>
                        </a:rPr>
                        <a:t>Z</a:t>
                      </a:r>
                    </a:p>
                  </a:txBody>
                  <a:tcPr marT="45729" marB="45729" horzOverflow="overflow">
                    <a:lnL w="12700"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000000"/>
                          </a:solidFill>
                          <a:effectLst/>
                          <a:latin typeface="Arial" charset="0"/>
                        </a:rPr>
                        <a:t>Zero or Equal</a:t>
                      </a:r>
                    </a:p>
                  </a:txBody>
                  <a:tcPr marT="45729" marB="45729" horzOverflow="overflow">
                    <a:lnL w="12700" cap="flat" cmpd="sng" algn="ctr">
                      <a:solidFill>
                        <a:srgbClr val="CCECFF"/>
                      </a:solidFill>
                      <a:prstDash val="solid"/>
                      <a:round/>
                      <a:headEnd type="none" w="med" len="med"/>
                      <a:tailEnd type="none" w="med" len="med"/>
                    </a:lnL>
                    <a:lnR w="28575"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33534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000000"/>
                          </a:solidFill>
                          <a:effectLst/>
                          <a:latin typeface="Arial" charset="0"/>
                        </a:rPr>
                        <a:t>28</a:t>
                      </a:r>
                    </a:p>
                  </a:txBody>
                  <a:tcPr marT="45729" marB="45729" horzOverflow="overflow">
                    <a:lnL w="28575"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28575" cap="flat" cmpd="sng" algn="ctr">
                      <a:solidFill>
                        <a:srgbClr val="CCECFF"/>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smtClean="0">
                          <a:ln>
                            <a:noFill/>
                          </a:ln>
                          <a:solidFill>
                            <a:srgbClr val="000000"/>
                          </a:solidFill>
                          <a:effectLst/>
                          <a:latin typeface="Arial" charset="0"/>
                        </a:rPr>
                        <a:t>V</a:t>
                      </a:r>
                    </a:p>
                  </a:txBody>
                  <a:tcPr marT="45729" marB="45729" horzOverflow="overflow">
                    <a:lnL w="12700"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28575" cap="flat" cmpd="sng" algn="ctr">
                      <a:solidFill>
                        <a:srgbClr val="CCECFF"/>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rPr>
                        <a:t>Signed Overflow</a:t>
                      </a:r>
                    </a:p>
                  </a:txBody>
                  <a:tcPr marT="45729" marB="45729" horzOverflow="overflow">
                    <a:lnL w="12700" cap="flat" cmpd="sng" algn="ctr">
                      <a:solidFill>
                        <a:srgbClr val="CCECFF"/>
                      </a:solidFill>
                      <a:prstDash val="solid"/>
                      <a:round/>
                      <a:headEnd type="none" w="med" len="med"/>
                      <a:tailEnd type="none" w="med" len="med"/>
                    </a:lnL>
                    <a:lnR w="28575"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28575" cap="flat" cmpd="sng" algn="ctr">
                      <a:solidFill>
                        <a:srgbClr val="CCEC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
        <p:nvSpPr>
          <p:cNvPr id="12" name="AutoShape 921"/>
          <p:cNvSpPr>
            <a:spLocks/>
          </p:cNvSpPr>
          <p:nvPr/>
        </p:nvSpPr>
        <p:spPr bwMode="auto">
          <a:xfrm>
            <a:off x="6583843" y="2276322"/>
            <a:ext cx="298450" cy="1276350"/>
          </a:xfrm>
          <a:prstGeom prst="rightBrace">
            <a:avLst>
              <a:gd name="adj1" fmla="val 35638"/>
              <a:gd name="adj2" fmla="val 50000"/>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FFFFFF"/>
              </a:solidFill>
              <a:effectLst/>
              <a:uLnTx/>
              <a:uFillTx/>
              <a:latin typeface="Tahoma" pitchFamily="34" charset="0"/>
            </a:endParaRPr>
          </a:p>
        </p:txBody>
      </p:sp>
      <p:sp>
        <p:nvSpPr>
          <p:cNvPr id="13" name="Text Box 922"/>
          <p:cNvSpPr txBox="1">
            <a:spLocks noChangeArrowheads="1"/>
          </p:cNvSpPr>
          <p:nvPr/>
        </p:nvSpPr>
        <p:spPr bwMode="auto">
          <a:xfrm>
            <a:off x="7017230" y="2403322"/>
            <a:ext cx="228441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2000" b="1" i="0" u="none" strike="noStrike" kern="0" cap="none" spc="0" normalizeH="0" baseline="0" noProof="0" dirty="0">
                <a:ln>
                  <a:noFill/>
                </a:ln>
                <a:solidFill>
                  <a:srgbClr val="0000FF"/>
                </a:solidFill>
                <a:effectLst/>
                <a:uLnTx/>
                <a:uFillTx/>
                <a:latin typeface="Tahoma" pitchFamily="34" charset="0"/>
              </a:rPr>
              <a:t>Most important for application programming</a:t>
            </a:r>
          </a:p>
        </p:txBody>
      </p:sp>
    </p:spTree>
    <p:extLst>
      <p:ext uri="{BB962C8B-B14F-4D97-AF65-F5344CB8AC3E}">
        <p14:creationId xmlns:p14="http://schemas.microsoft.com/office/powerpoint/2010/main" val="23994821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220912" y="163513"/>
            <a:ext cx="8655367" cy="1143000"/>
          </a:xfrm>
        </p:spPr>
        <p:txBody>
          <a:bodyPr>
            <a:normAutofit/>
          </a:bodyPr>
          <a:lstStyle/>
          <a:p>
            <a:r>
              <a:rPr lang="en-US" dirty="0" smtClean="0"/>
              <a:t>Loading Constants: MOV and MVN</a:t>
            </a:r>
          </a:p>
        </p:txBody>
      </p:sp>
      <p:sp>
        <p:nvSpPr>
          <p:cNvPr id="23555" name="Rectangle 3"/>
          <p:cNvSpPr>
            <a:spLocks noGrp="1" noChangeArrowheads="1"/>
          </p:cNvSpPr>
          <p:nvPr>
            <p:ph type="body" idx="1"/>
          </p:nvPr>
        </p:nvSpPr>
        <p:spPr>
          <a:xfrm>
            <a:off x="487680" y="1349376"/>
            <a:ext cx="10957559" cy="5372100"/>
          </a:xfrm>
        </p:spPr>
        <p:txBody>
          <a:bodyPr>
            <a:normAutofit fontScale="92500" lnSpcReduction="10000"/>
          </a:bodyPr>
          <a:lstStyle/>
          <a:p>
            <a:pPr>
              <a:buFont typeface="Arial" panose="020B0604020202020204" pitchFamily="34" charset="0"/>
              <a:buChar char="•"/>
            </a:pPr>
            <a:r>
              <a:rPr lang="en-US" sz="2800" dirty="0"/>
              <a:t>MOV  </a:t>
            </a:r>
            <a:r>
              <a:rPr lang="en-US" sz="2800" dirty="0" err="1"/>
              <a:t>r</a:t>
            </a:r>
            <a:r>
              <a:rPr lang="en-US" sz="2800" baseline="-25000" dirty="0" err="1"/>
              <a:t>d</a:t>
            </a:r>
            <a:r>
              <a:rPr lang="en-US" sz="2800" dirty="0" err="1"/>
              <a:t>,</a:t>
            </a:r>
            <a:r>
              <a:rPr lang="en-US" sz="2800" i="1" dirty="0" err="1"/>
              <a:t>constant</a:t>
            </a:r>
            <a:endParaRPr lang="en-US" sz="2800" i="1" dirty="0"/>
          </a:p>
          <a:p>
            <a:pPr lvl="1"/>
            <a:r>
              <a:rPr lang="en-US" sz="2500" dirty="0" smtClean="0"/>
              <a:t>MOV instruction copies </a:t>
            </a:r>
            <a:r>
              <a:rPr lang="en-US" sz="2500" i="1" dirty="0" smtClean="0"/>
              <a:t>constant</a:t>
            </a:r>
            <a:r>
              <a:rPr lang="en-US" sz="2500" dirty="0" smtClean="0"/>
              <a:t> </a:t>
            </a:r>
            <a:r>
              <a:rPr lang="en-US" sz="2500" dirty="0"/>
              <a:t>into </a:t>
            </a:r>
            <a:r>
              <a:rPr lang="en-US" sz="2500" dirty="0" smtClean="0"/>
              <a:t>register </a:t>
            </a:r>
            <a:r>
              <a:rPr lang="en-US" sz="2500" i="1" dirty="0" err="1"/>
              <a:t>r</a:t>
            </a:r>
            <a:r>
              <a:rPr lang="en-US" sz="2500" i="1" baseline="-25000" dirty="0" err="1"/>
              <a:t>d</a:t>
            </a:r>
            <a:r>
              <a:rPr lang="en-US" sz="2500" dirty="0" smtClean="0"/>
              <a:t>;</a:t>
            </a:r>
          </a:p>
          <a:p>
            <a:pPr lvl="1"/>
            <a:r>
              <a:rPr lang="en-US" sz="2400" dirty="0" smtClean="0"/>
              <a:t>Cannot support </a:t>
            </a:r>
            <a:r>
              <a:rPr lang="en-US" sz="2400" dirty="0"/>
              <a:t>the </a:t>
            </a:r>
            <a:r>
              <a:rPr lang="en-US" sz="2400" dirty="0" smtClean="0"/>
              <a:t>full range </a:t>
            </a:r>
            <a:r>
              <a:rPr lang="en-US" sz="2400" dirty="0"/>
              <a:t>of 32-bit values since only a small number of bits of the instruction are used </a:t>
            </a:r>
            <a:r>
              <a:rPr lang="en-US" sz="2400" dirty="0" smtClean="0"/>
              <a:t>to hold </a:t>
            </a:r>
            <a:r>
              <a:rPr lang="en-US" sz="2400" dirty="0"/>
              <a:t>the constant. As a result, </a:t>
            </a:r>
            <a:r>
              <a:rPr lang="en-US" sz="2400" dirty="0" smtClean="0"/>
              <a:t>constants </a:t>
            </a:r>
            <a:r>
              <a:rPr lang="en-US" altLang="zh-CN" sz="2400" dirty="0" smtClean="0"/>
              <a:t>are limited </a:t>
            </a:r>
            <a:r>
              <a:rPr lang="en-US" sz="2400" dirty="0" smtClean="0"/>
              <a:t>in </a:t>
            </a:r>
            <a:r>
              <a:rPr lang="en-US" sz="2400" dirty="0"/>
              <a:t>the range of 0 to </a:t>
            </a:r>
            <a:r>
              <a:rPr lang="en-US" sz="2400" dirty="0" smtClean="0"/>
              <a:t>255 (8 bits). </a:t>
            </a:r>
          </a:p>
          <a:p>
            <a:pPr lvl="1"/>
            <a:r>
              <a:rPr lang="en-US" altLang="zh-CN" sz="2400" dirty="0" smtClean="0"/>
              <a:t>Example:</a:t>
            </a:r>
            <a:r>
              <a:rPr lang="en-US" sz="2400" dirty="0" smtClean="0">
                <a:cs typeface="Arial" charset="0"/>
              </a:rPr>
              <a:t> </a:t>
            </a:r>
            <a:r>
              <a:rPr lang="pt-BR" sz="2000" dirty="0" smtClean="0"/>
              <a:t>MOV </a:t>
            </a:r>
            <a:r>
              <a:rPr lang="pt-BR" sz="2000" dirty="0"/>
              <a:t>R1,#100 </a:t>
            </a:r>
            <a:r>
              <a:rPr lang="pt-BR" sz="2000" i="1" dirty="0"/>
              <a:t>;R1 is </a:t>
            </a:r>
            <a:r>
              <a:rPr lang="pt-BR" sz="2000" i="1" dirty="0" smtClean="0"/>
              <a:t>assigned decimal number 100</a:t>
            </a:r>
            <a:endParaRPr lang="pt-BR" sz="2000" i="1" dirty="0"/>
          </a:p>
          <a:p>
            <a:r>
              <a:rPr lang="en-US" sz="2800" dirty="0" smtClean="0"/>
              <a:t>MVN  </a:t>
            </a:r>
            <a:r>
              <a:rPr lang="en-US" sz="2800" dirty="0" err="1" smtClean="0"/>
              <a:t>r</a:t>
            </a:r>
            <a:r>
              <a:rPr lang="en-US" sz="2800" baseline="-25000" dirty="0" err="1" smtClean="0"/>
              <a:t>d</a:t>
            </a:r>
            <a:r>
              <a:rPr lang="en-US" sz="2800" dirty="0" err="1" smtClean="0"/>
              <a:t>,</a:t>
            </a:r>
            <a:r>
              <a:rPr lang="en-US" sz="2800" i="1" dirty="0" err="1" smtClean="0"/>
              <a:t>constant</a:t>
            </a:r>
            <a:r>
              <a:rPr lang="en-US" sz="2800" i="1" dirty="0"/>
              <a:t>	</a:t>
            </a:r>
            <a:endParaRPr lang="en-US" sz="2800" dirty="0"/>
          </a:p>
          <a:p>
            <a:pPr lvl="1"/>
            <a:r>
              <a:rPr lang="en-US" altLang="zh-CN" sz="2400" dirty="0" smtClean="0"/>
              <a:t>MVN (MOV Negated) </a:t>
            </a:r>
            <a:r>
              <a:rPr lang="en-US" sz="2400" dirty="0"/>
              <a:t>instruction copies </a:t>
            </a:r>
            <a:r>
              <a:rPr lang="en-US" sz="2400" i="1" dirty="0"/>
              <a:t>~constant </a:t>
            </a:r>
            <a:r>
              <a:rPr lang="en-US" sz="2400" i="1" dirty="0" smtClean="0"/>
              <a:t>(inverse of constant)</a:t>
            </a:r>
            <a:r>
              <a:rPr lang="en-US" sz="2400" dirty="0" smtClean="0"/>
              <a:t> </a:t>
            </a:r>
            <a:r>
              <a:rPr lang="en-US" sz="2400" dirty="0"/>
              <a:t>into register </a:t>
            </a:r>
            <a:r>
              <a:rPr lang="en-US" sz="2400" i="1" dirty="0" err="1"/>
              <a:t>r</a:t>
            </a:r>
            <a:r>
              <a:rPr lang="en-US" sz="2400" i="1" baseline="-25000" dirty="0" err="1"/>
              <a:t>d</a:t>
            </a:r>
            <a:r>
              <a:rPr lang="en-US" sz="2400" dirty="0"/>
              <a:t>;</a:t>
            </a:r>
            <a:endParaRPr lang="en-US" sz="2000" dirty="0"/>
          </a:p>
          <a:p>
            <a:pPr lvl="1"/>
            <a:r>
              <a:rPr lang="en-US" sz="2400" dirty="0" smtClean="0"/>
              <a:t>Effectively </a:t>
            </a:r>
            <a:r>
              <a:rPr lang="en-US" sz="2400" dirty="0"/>
              <a:t>doubles the # of constants </a:t>
            </a:r>
          </a:p>
          <a:p>
            <a:pPr lvl="1"/>
            <a:r>
              <a:rPr lang="en-US" sz="2400" dirty="0"/>
              <a:t>Assembler converts MOV w/neg. </a:t>
            </a:r>
            <a:r>
              <a:rPr lang="en-US" sz="2400" dirty="0" err="1"/>
              <a:t>const</a:t>
            </a:r>
            <a:r>
              <a:rPr lang="en-US" sz="2400" dirty="0"/>
              <a:t> to </a:t>
            </a:r>
            <a:r>
              <a:rPr lang="en-US" sz="2400" dirty="0" smtClean="0"/>
              <a:t>MVN.</a:t>
            </a:r>
          </a:p>
          <a:p>
            <a:pPr lvl="1"/>
            <a:r>
              <a:rPr lang="pt-BR" sz="2400" dirty="0" smtClean="0"/>
              <a:t>Example: MVN </a:t>
            </a:r>
            <a:r>
              <a:rPr lang="pt-BR" sz="2400" dirty="0"/>
              <a:t>R1,#100 </a:t>
            </a:r>
            <a:r>
              <a:rPr lang="pt-BR" sz="2400" i="1" dirty="0"/>
              <a:t>;R1 is assigned  ~100 (decimal number −</a:t>
            </a:r>
            <a:r>
              <a:rPr lang="pt-BR" sz="2400" i="1" dirty="0" smtClean="0"/>
              <a:t>101 based on two’s complement encoding)</a:t>
            </a:r>
          </a:p>
          <a:p>
            <a:r>
              <a:rPr lang="pt-BR" sz="2800" dirty="0">
                <a:cs typeface="Arial" charset="0"/>
              </a:rPr>
              <a:t>MOV </a:t>
            </a:r>
            <a:r>
              <a:rPr lang="pt-BR" sz="2800" dirty="0" smtClean="0">
                <a:cs typeface="Arial" charset="0"/>
              </a:rPr>
              <a:t>R0, R1 </a:t>
            </a:r>
            <a:r>
              <a:rPr lang="pt-BR" sz="2800" dirty="0">
                <a:cs typeface="Arial" charset="0"/>
              </a:rPr>
              <a:t>; </a:t>
            </a:r>
            <a:r>
              <a:rPr lang="pt-BR" sz="2800" dirty="0" smtClean="0">
                <a:cs typeface="Arial" charset="0"/>
              </a:rPr>
              <a:t>set R0 </a:t>
            </a:r>
            <a:r>
              <a:rPr lang="pt-BR" sz="2800" dirty="0">
                <a:cs typeface="Arial" charset="0"/>
              </a:rPr>
              <a:t>to </a:t>
            </a:r>
            <a:r>
              <a:rPr lang="pt-BR" sz="2800" dirty="0" smtClean="0">
                <a:cs typeface="Arial" charset="0"/>
              </a:rPr>
              <a:t>R1</a:t>
            </a:r>
            <a:endParaRPr lang="pt-BR" sz="2800" dirty="0">
              <a:cs typeface="Arial" charset="0"/>
            </a:endParaRPr>
          </a:p>
          <a:p>
            <a:r>
              <a:rPr lang="pt-BR" sz="2800" dirty="0">
                <a:cs typeface="Arial" charset="0"/>
              </a:rPr>
              <a:t>MON </a:t>
            </a:r>
            <a:r>
              <a:rPr lang="pt-BR" sz="2800" dirty="0" smtClean="0">
                <a:cs typeface="Arial" charset="0"/>
              </a:rPr>
              <a:t>R0, R1 </a:t>
            </a:r>
            <a:r>
              <a:rPr lang="pt-BR" sz="2800" dirty="0">
                <a:cs typeface="Arial" charset="0"/>
              </a:rPr>
              <a:t>; </a:t>
            </a:r>
            <a:r>
              <a:rPr lang="pt-BR" sz="2800" dirty="0" smtClean="0">
                <a:cs typeface="Arial" charset="0"/>
              </a:rPr>
              <a:t>set R0 </a:t>
            </a:r>
            <a:r>
              <a:rPr lang="pt-BR" sz="2800" dirty="0">
                <a:cs typeface="Arial" charset="0"/>
              </a:rPr>
              <a:t>to negated </a:t>
            </a:r>
            <a:r>
              <a:rPr lang="pt-BR" sz="2800" dirty="0" smtClean="0">
                <a:cs typeface="Arial" charset="0"/>
              </a:rPr>
              <a:t>R1</a:t>
            </a:r>
            <a:endParaRPr lang="en-US" sz="2800" i="1" dirty="0"/>
          </a:p>
          <a:p>
            <a:pPr>
              <a:buFontTx/>
              <a:buNone/>
            </a:pPr>
            <a:endParaRPr lang="en-US" sz="2800" dirty="0" smtClean="0"/>
          </a:p>
        </p:txBody>
      </p:sp>
      <p:sp>
        <p:nvSpPr>
          <p:cNvPr id="2" name="Slide Number Placeholder 1"/>
          <p:cNvSpPr>
            <a:spLocks noGrp="1"/>
          </p:cNvSpPr>
          <p:nvPr>
            <p:ph type="sldNum" sz="quarter" idx="12"/>
          </p:nvPr>
        </p:nvSpPr>
        <p:spPr/>
        <p:txBody>
          <a:bodyPr/>
          <a:lstStyle/>
          <a:p>
            <a:fld id="{3CC63E4C-4642-794D-A2FD-70F6B81535F5}" type="slidenum">
              <a:rPr lang="en-US" smtClean="0"/>
              <a:pPr/>
              <a:t>12</a:t>
            </a:fld>
            <a:endParaRPr lang="en-US" dirty="0"/>
          </a:p>
        </p:txBody>
      </p:sp>
    </p:spTree>
    <p:extLst>
      <p:ext uri="{BB962C8B-B14F-4D97-AF65-F5344CB8AC3E}">
        <p14:creationId xmlns:p14="http://schemas.microsoft.com/office/powerpoint/2010/main" val="753586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Constants: LDR</a:t>
            </a:r>
          </a:p>
        </p:txBody>
      </p:sp>
      <p:sp>
        <p:nvSpPr>
          <p:cNvPr id="3" name="Content Placeholder 2"/>
          <p:cNvSpPr>
            <a:spLocks noGrp="1"/>
          </p:cNvSpPr>
          <p:nvPr>
            <p:ph idx="1"/>
          </p:nvPr>
        </p:nvSpPr>
        <p:spPr>
          <a:xfrm>
            <a:off x="609600" y="1600201"/>
            <a:ext cx="10972800" cy="4756150"/>
          </a:xfrm>
        </p:spPr>
        <p:txBody>
          <a:bodyPr>
            <a:normAutofit fontScale="92500" lnSpcReduction="10000"/>
          </a:bodyPr>
          <a:lstStyle/>
          <a:p>
            <a:r>
              <a:rPr lang="en-US" sz="2800" dirty="0" smtClean="0"/>
              <a:t>LDR    </a:t>
            </a:r>
            <a:r>
              <a:rPr lang="en-US" sz="2800" dirty="0" err="1"/>
              <a:t>r</a:t>
            </a:r>
            <a:r>
              <a:rPr lang="en-US" sz="2800" baseline="-25000" dirty="0" err="1"/>
              <a:t>d</a:t>
            </a:r>
            <a:r>
              <a:rPr lang="en-US" sz="2800" dirty="0"/>
              <a:t>,</a:t>
            </a:r>
            <a:r>
              <a:rPr lang="en-US" sz="2800" i="1" dirty="0"/>
              <a:t>=constant</a:t>
            </a:r>
          </a:p>
          <a:p>
            <a:pPr lvl="1"/>
            <a:r>
              <a:rPr lang="en-US" sz="2400" dirty="0" smtClean="0"/>
              <a:t>A </a:t>
            </a:r>
            <a:r>
              <a:rPr lang="en-US" sz="2400" dirty="0"/>
              <a:t>special “pseudo-operation</a:t>
            </a:r>
            <a:r>
              <a:rPr lang="en-US" sz="2400" dirty="0" smtClean="0"/>
              <a:t>” that </a:t>
            </a:r>
            <a:r>
              <a:rPr lang="en-US" sz="2400" dirty="0"/>
              <a:t>will work for </a:t>
            </a:r>
            <a:r>
              <a:rPr lang="en-US" sz="2400" dirty="0" smtClean="0"/>
              <a:t>any constant </a:t>
            </a:r>
            <a:r>
              <a:rPr lang="en-US" sz="2400" dirty="0"/>
              <a:t>up to 32 bits wide. </a:t>
            </a:r>
            <a:endParaRPr lang="en-US" sz="2400" dirty="0" smtClean="0"/>
          </a:p>
          <a:p>
            <a:pPr lvl="1"/>
            <a:r>
              <a:rPr lang="en-US" sz="2400" dirty="0" smtClean="0"/>
              <a:t>You </a:t>
            </a:r>
            <a:r>
              <a:rPr lang="en-US" sz="2400" dirty="0"/>
              <a:t>simply write what appears to be a regular </a:t>
            </a:r>
            <a:r>
              <a:rPr lang="en-US" sz="2400" dirty="0" smtClean="0"/>
              <a:t>ARM instruction </a:t>
            </a:r>
            <a:r>
              <a:rPr lang="en-US" sz="2400" dirty="0"/>
              <a:t>(except that an equal sign is substituted for the pound sign) and let </a:t>
            </a:r>
            <a:r>
              <a:rPr lang="en-US" sz="2400" dirty="0" smtClean="0"/>
              <a:t>the assembler </a:t>
            </a:r>
            <a:r>
              <a:rPr lang="en-US" sz="2400" dirty="0"/>
              <a:t>sort out the most efficient way to achieve your objective:</a:t>
            </a:r>
          </a:p>
          <a:p>
            <a:pPr lvl="1"/>
            <a:r>
              <a:rPr lang="en-US" sz="2400" dirty="0" smtClean="0"/>
              <a:t>Converted </a:t>
            </a:r>
            <a:r>
              <a:rPr lang="en-US" sz="2400" dirty="0"/>
              <a:t>to MOV or MVN if possible</a:t>
            </a:r>
          </a:p>
          <a:p>
            <a:pPr lvl="1"/>
            <a:r>
              <a:rPr lang="en-US" sz="2400" dirty="0"/>
              <a:t>Else converts to LDR </a:t>
            </a:r>
            <a:r>
              <a:rPr lang="en-US" sz="2400" dirty="0" err="1"/>
              <a:t>r</a:t>
            </a:r>
            <a:r>
              <a:rPr lang="en-US" sz="2400" baseline="-25000" dirty="0" err="1"/>
              <a:t>d</a:t>
            </a:r>
            <a:r>
              <a:rPr lang="en-US" sz="2400" dirty="0"/>
              <a:t>,[pc,#</a:t>
            </a:r>
            <a:r>
              <a:rPr lang="en-US" sz="2400" dirty="0" err="1"/>
              <a:t>imm</a:t>
            </a:r>
            <a:r>
              <a:rPr lang="en-US" sz="2400" dirty="0" smtClean="0"/>
              <a:t>]</a:t>
            </a:r>
          </a:p>
          <a:p>
            <a:r>
              <a:rPr lang="en-US" sz="2800" i="1" dirty="0" smtClean="0"/>
              <a:t>Example</a:t>
            </a:r>
            <a:r>
              <a:rPr lang="en-US" altLang="zh-CN" sz="2800" i="1" dirty="0" smtClean="0"/>
              <a:t>s</a:t>
            </a:r>
            <a:r>
              <a:rPr lang="en-US" sz="2800" i="1" dirty="0" smtClean="0"/>
              <a:t>: </a:t>
            </a:r>
          </a:p>
          <a:p>
            <a:pPr lvl="1"/>
            <a:r>
              <a:rPr lang="en-US" sz="2400" dirty="0" smtClean="0"/>
              <a:t>LDR </a:t>
            </a:r>
            <a:r>
              <a:rPr lang="en-US" sz="2400" dirty="0"/>
              <a:t>R1,=10 </a:t>
            </a:r>
            <a:r>
              <a:rPr lang="en-US" sz="2400" i="1" dirty="0"/>
              <a:t>;assembler replaces this by MOV R1,#10.</a:t>
            </a:r>
          </a:p>
          <a:p>
            <a:pPr lvl="1"/>
            <a:r>
              <a:rPr lang="en-US" sz="2400" dirty="0"/>
              <a:t>LDR R1,=−15 </a:t>
            </a:r>
            <a:r>
              <a:rPr lang="en-US" sz="2400" i="1" dirty="0"/>
              <a:t>;assembler replaces this by MVN R1,#14.</a:t>
            </a:r>
          </a:p>
          <a:p>
            <a:pPr lvl="1"/>
            <a:r>
              <a:rPr lang="en-US" sz="2400" dirty="0"/>
              <a:t>LDR R1,=−127435 </a:t>
            </a:r>
            <a:r>
              <a:rPr lang="en-US" sz="2400" i="1" dirty="0"/>
              <a:t>;assembler replaces this by a memory </a:t>
            </a:r>
            <a:r>
              <a:rPr lang="en-US" sz="2400" i="1" dirty="0" smtClean="0"/>
              <a:t>reference instruction </a:t>
            </a:r>
            <a:r>
              <a:rPr lang="en-US" sz="2400" i="1" dirty="0"/>
              <a:t>that loads the constant −127435  from </a:t>
            </a:r>
            <a:r>
              <a:rPr lang="en-US" sz="2400" i="1" dirty="0" smtClean="0"/>
              <a:t>a separate </a:t>
            </a:r>
            <a:r>
              <a:rPr lang="en-US" sz="2400" i="1" dirty="0"/>
              <a:t>memory location.</a:t>
            </a:r>
          </a:p>
          <a:p>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13</a:t>
            </a:fld>
            <a:endParaRPr lang="en-US" dirty="0"/>
          </a:p>
        </p:txBody>
      </p:sp>
    </p:spTree>
    <p:extLst>
      <p:ext uri="{BB962C8B-B14F-4D97-AF65-F5344CB8AC3E}">
        <p14:creationId xmlns:p14="http://schemas.microsoft.com/office/powerpoint/2010/main" val="42495699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LDRH (Load </a:t>
            </a:r>
            <a:r>
              <a:rPr lang="en-US" dirty="0" err="1" smtClean="0"/>
              <a:t>Halfword</a:t>
            </a:r>
            <a:r>
              <a:rPr lang="en-US" dirty="0" smtClean="0"/>
              <a:t>)</a:t>
            </a:r>
            <a:endParaRPr lang="en-US" dirty="0"/>
          </a:p>
        </p:txBody>
      </p:sp>
      <p:graphicFrame>
        <p:nvGraphicFramePr>
          <p:cNvPr id="364547" name="Group 3"/>
          <p:cNvGraphicFramePr>
            <a:graphicFrameLocks noGrp="1"/>
          </p:cNvGraphicFramePr>
          <p:nvPr>
            <p:ph sz="half" idx="4294967295"/>
            <p:extLst>
              <p:ext uri="{D42A27DB-BD31-4B8C-83A1-F6EECF244321}">
                <p14:modId xmlns:p14="http://schemas.microsoft.com/office/powerpoint/2010/main" val="3225045808"/>
              </p:ext>
            </p:extLst>
          </p:nvPr>
        </p:nvGraphicFramePr>
        <p:xfrm>
          <a:off x="2385393" y="4457038"/>
          <a:ext cx="7183437" cy="1008063"/>
        </p:xfrm>
        <a:graphic>
          <a:graphicData uri="http://schemas.openxmlformats.org/drawingml/2006/table">
            <a:tbl>
              <a:tblPr/>
              <a:tblGrid>
                <a:gridCol w="898525">
                  <a:extLst>
                    <a:ext uri="{9D8B030D-6E8A-4147-A177-3AD203B41FA5}">
                      <a16:colId xmlns:a16="http://schemas.microsoft.com/office/drawing/2014/main" val="20000"/>
                    </a:ext>
                  </a:extLst>
                </a:gridCol>
                <a:gridCol w="896937">
                  <a:extLst>
                    <a:ext uri="{9D8B030D-6E8A-4147-A177-3AD203B41FA5}">
                      <a16:colId xmlns:a16="http://schemas.microsoft.com/office/drawing/2014/main" val="20001"/>
                    </a:ext>
                  </a:extLst>
                </a:gridCol>
                <a:gridCol w="898525">
                  <a:extLst>
                    <a:ext uri="{9D8B030D-6E8A-4147-A177-3AD203B41FA5}">
                      <a16:colId xmlns:a16="http://schemas.microsoft.com/office/drawing/2014/main" val="20002"/>
                    </a:ext>
                  </a:extLst>
                </a:gridCol>
                <a:gridCol w="898525">
                  <a:extLst>
                    <a:ext uri="{9D8B030D-6E8A-4147-A177-3AD203B41FA5}">
                      <a16:colId xmlns:a16="http://schemas.microsoft.com/office/drawing/2014/main" val="20003"/>
                    </a:ext>
                  </a:extLst>
                </a:gridCol>
                <a:gridCol w="896938">
                  <a:extLst>
                    <a:ext uri="{9D8B030D-6E8A-4147-A177-3AD203B41FA5}">
                      <a16:colId xmlns:a16="http://schemas.microsoft.com/office/drawing/2014/main" val="20004"/>
                    </a:ext>
                  </a:extLst>
                </a:gridCol>
                <a:gridCol w="898525">
                  <a:extLst>
                    <a:ext uri="{9D8B030D-6E8A-4147-A177-3AD203B41FA5}">
                      <a16:colId xmlns:a16="http://schemas.microsoft.com/office/drawing/2014/main" val="20005"/>
                    </a:ext>
                  </a:extLst>
                </a:gridCol>
                <a:gridCol w="896937">
                  <a:extLst>
                    <a:ext uri="{9D8B030D-6E8A-4147-A177-3AD203B41FA5}">
                      <a16:colId xmlns:a16="http://schemas.microsoft.com/office/drawing/2014/main" val="20006"/>
                    </a:ext>
                  </a:extLst>
                </a:gridCol>
                <a:gridCol w="898525">
                  <a:extLst>
                    <a:ext uri="{9D8B030D-6E8A-4147-A177-3AD203B41FA5}">
                      <a16:colId xmlns:a16="http://schemas.microsoft.com/office/drawing/2014/main" val="20007"/>
                    </a:ext>
                  </a:extLst>
                </a:gridCol>
              </a:tblGrid>
              <a:tr h="504825">
                <a:tc gridSpan="8">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rPr>
                        <a:t>32-bit Register</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3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rPr>
                        <a:t>31</a:t>
                      </a:r>
                    </a:p>
                  </a:txBody>
                  <a:tcPr horzOverflow="overflow">
                    <a:lnL cap="flat">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rgbClr val="000000"/>
                        </a:solidFill>
                        <a:effectLst/>
                        <a:latin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rgbClr val="000000"/>
                        </a:solidFill>
                        <a:effectLst/>
                        <a:latin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rPr>
                        <a:t>16</a:t>
                      </a:r>
                    </a:p>
                  </a:txBody>
                  <a:tcPr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rPr>
                        <a:t>15</a:t>
                      </a:r>
                    </a:p>
                  </a:txBody>
                  <a:tcPr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rgbClr val="000000"/>
                        </a:solidFill>
                        <a:effectLst/>
                        <a:latin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rgbClr val="000000"/>
                        </a:solidFill>
                        <a:effectLst/>
                        <a:latin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rPr>
                        <a:t>0</a:t>
                      </a:r>
                    </a:p>
                  </a:txBody>
                  <a:tcPr horzOverflow="overflow">
                    <a:lnL>
                      <a:noFill/>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64603" name="Group 59"/>
          <p:cNvGraphicFramePr>
            <a:graphicFrameLocks noGrp="1"/>
          </p:cNvGraphicFramePr>
          <p:nvPr>
            <p:ph idx="4294967295"/>
            <p:extLst>
              <p:ext uri="{D42A27DB-BD31-4B8C-83A1-F6EECF244321}">
                <p14:modId xmlns:p14="http://schemas.microsoft.com/office/powerpoint/2010/main" val="3239062117"/>
              </p:ext>
            </p:extLst>
          </p:nvPr>
        </p:nvGraphicFramePr>
        <p:xfrm>
          <a:off x="6041232" y="993113"/>
          <a:ext cx="3578225" cy="1108075"/>
        </p:xfrm>
        <a:graphic>
          <a:graphicData uri="http://schemas.openxmlformats.org/drawingml/2006/table">
            <a:tbl>
              <a:tblPr/>
              <a:tblGrid>
                <a:gridCol w="1789113">
                  <a:extLst>
                    <a:ext uri="{9D8B030D-6E8A-4147-A177-3AD203B41FA5}">
                      <a16:colId xmlns:a16="http://schemas.microsoft.com/office/drawing/2014/main" val="20000"/>
                    </a:ext>
                  </a:extLst>
                </a:gridCol>
                <a:gridCol w="1789112">
                  <a:extLst>
                    <a:ext uri="{9D8B030D-6E8A-4147-A177-3AD203B41FA5}">
                      <a16:colId xmlns:a16="http://schemas.microsoft.com/office/drawing/2014/main" val="20001"/>
                    </a:ext>
                  </a:extLst>
                </a:gridCol>
              </a:tblGrid>
              <a:tr h="52878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rPr>
                        <a:t>15</a:t>
                      </a:r>
                    </a:p>
                  </a:txBody>
                  <a:tcPr marT="45733" marB="45733" anchor="b" horzOverflow="overflow">
                    <a:lnL cap="flat">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rPr>
                        <a:t>0</a:t>
                      </a:r>
                    </a:p>
                  </a:txBody>
                  <a:tcPr marT="45733" marB="45733" anchor="b"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286">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rPr>
                        <a:t>16-bit Memory Half-Word (unmodified)</a:t>
                      </a:r>
                    </a:p>
                  </a:txBody>
                  <a:tcPr marT="45733" marB="4573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624" name="Line 39"/>
          <p:cNvSpPr>
            <a:spLocks noChangeShapeType="1"/>
          </p:cNvSpPr>
          <p:nvPr/>
        </p:nvSpPr>
        <p:spPr bwMode="auto">
          <a:xfrm>
            <a:off x="6159500" y="2107538"/>
            <a:ext cx="0" cy="220662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5" name="Line 40"/>
          <p:cNvSpPr>
            <a:spLocks noChangeShapeType="1"/>
          </p:cNvSpPr>
          <p:nvPr/>
        </p:nvSpPr>
        <p:spPr bwMode="auto">
          <a:xfrm>
            <a:off x="9423400" y="2132938"/>
            <a:ext cx="0" cy="21748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6" name="Line 41"/>
          <p:cNvSpPr>
            <a:spLocks noChangeShapeType="1"/>
          </p:cNvSpPr>
          <p:nvPr/>
        </p:nvSpPr>
        <p:spPr bwMode="auto">
          <a:xfrm>
            <a:off x="5772150" y="2983838"/>
            <a:ext cx="0" cy="13239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64586" name="Group 42"/>
          <p:cNvGraphicFramePr>
            <a:graphicFrameLocks noGrp="1"/>
          </p:cNvGraphicFramePr>
          <p:nvPr>
            <p:extLst>
              <p:ext uri="{D42A27DB-BD31-4B8C-83A1-F6EECF244321}">
                <p14:modId xmlns:p14="http://schemas.microsoft.com/office/powerpoint/2010/main" val="2360720847"/>
              </p:ext>
            </p:extLst>
          </p:nvPr>
        </p:nvGraphicFramePr>
        <p:xfrm>
          <a:off x="2384425" y="2385350"/>
          <a:ext cx="3575050" cy="517880"/>
        </p:xfrm>
        <a:graphic>
          <a:graphicData uri="http://schemas.openxmlformats.org/drawingml/2006/table">
            <a:tbl>
              <a:tblPr/>
              <a:tblGrid>
                <a:gridCol w="1787525">
                  <a:extLst>
                    <a:ext uri="{9D8B030D-6E8A-4147-A177-3AD203B41FA5}">
                      <a16:colId xmlns:a16="http://schemas.microsoft.com/office/drawing/2014/main" val="20000"/>
                    </a:ext>
                  </a:extLst>
                </a:gridCol>
                <a:gridCol w="1787525">
                  <a:extLst>
                    <a:ext uri="{9D8B030D-6E8A-4147-A177-3AD203B41FA5}">
                      <a16:colId xmlns:a16="http://schemas.microsoft.com/office/drawing/2014/main" val="20001"/>
                    </a:ext>
                  </a:extLst>
                </a:gridCol>
              </a:tblGrid>
              <a:tr h="5175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0000"/>
                          </a:solidFill>
                          <a:effectLst/>
                          <a:latin typeface="Arial" charset="0"/>
                        </a:rPr>
                        <a:t>0 0</a:t>
                      </a:r>
                    </a:p>
                  </a:txBody>
                  <a:tcPr marT="45580" marB="45580" horzOverflow="overflow">
                    <a:lnL cap="flat">
                      <a:noFill/>
                    </a:lnL>
                    <a:lnR>
                      <a:noFill/>
                    </a:lnR>
                    <a:lnT cap="fla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0000"/>
                          </a:solidFill>
                          <a:effectLst/>
                          <a:latin typeface="Arial" charset="0"/>
                        </a:rPr>
                        <a:t>0 0</a:t>
                      </a:r>
                    </a:p>
                  </a:txBody>
                  <a:tcPr marT="45580" marB="4558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5630" name="Line 51"/>
          <p:cNvSpPr>
            <a:spLocks noChangeShapeType="1"/>
          </p:cNvSpPr>
          <p:nvPr/>
        </p:nvSpPr>
        <p:spPr bwMode="auto">
          <a:xfrm>
            <a:off x="2574925" y="2977488"/>
            <a:ext cx="0" cy="13239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1" name="Line 52"/>
          <p:cNvSpPr>
            <a:spLocks noChangeShapeType="1"/>
          </p:cNvSpPr>
          <p:nvPr/>
        </p:nvSpPr>
        <p:spPr bwMode="auto">
          <a:xfrm>
            <a:off x="6502400" y="2101188"/>
            <a:ext cx="0" cy="220662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2" name="Line 53"/>
          <p:cNvSpPr>
            <a:spLocks noChangeShapeType="1"/>
          </p:cNvSpPr>
          <p:nvPr/>
        </p:nvSpPr>
        <p:spPr bwMode="auto">
          <a:xfrm>
            <a:off x="9115425" y="2126588"/>
            <a:ext cx="0" cy="21748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3" name="Text Box 54"/>
          <p:cNvSpPr txBox="1">
            <a:spLocks noChangeArrowheads="1"/>
          </p:cNvSpPr>
          <p:nvPr/>
        </p:nvSpPr>
        <p:spPr bwMode="auto">
          <a:xfrm>
            <a:off x="6757988" y="2848901"/>
            <a:ext cx="21447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a:spcBef>
                <a:spcPct val="50000"/>
              </a:spcBef>
            </a:pPr>
            <a:r>
              <a:rPr lang="en-US">
                <a:solidFill>
                  <a:srgbClr val="000000"/>
                </a:solidFill>
              </a:rPr>
              <a:t>. . . . . . . . . .</a:t>
            </a:r>
          </a:p>
        </p:txBody>
      </p:sp>
      <p:sp>
        <p:nvSpPr>
          <p:cNvPr id="25634" name="Line 55"/>
          <p:cNvSpPr>
            <a:spLocks noChangeShapeType="1"/>
          </p:cNvSpPr>
          <p:nvPr/>
        </p:nvSpPr>
        <p:spPr bwMode="auto">
          <a:xfrm>
            <a:off x="5480050" y="2977488"/>
            <a:ext cx="0" cy="13239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5" name="Line 56"/>
          <p:cNvSpPr>
            <a:spLocks noChangeShapeType="1"/>
          </p:cNvSpPr>
          <p:nvPr/>
        </p:nvSpPr>
        <p:spPr bwMode="auto">
          <a:xfrm>
            <a:off x="2854325" y="2971138"/>
            <a:ext cx="0" cy="13239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6" name="Text Box 57"/>
          <p:cNvSpPr txBox="1">
            <a:spLocks noChangeArrowheads="1"/>
          </p:cNvSpPr>
          <p:nvPr/>
        </p:nvSpPr>
        <p:spPr bwMode="auto">
          <a:xfrm>
            <a:off x="3125788" y="3269588"/>
            <a:ext cx="21447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a:spcBef>
                <a:spcPct val="50000"/>
              </a:spcBef>
            </a:pPr>
            <a:r>
              <a:rPr lang="en-US">
                <a:solidFill>
                  <a:srgbClr val="000000"/>
                </a:solidFill>
              </a:rPr>
              <a:t>. . . . . . . . . .</a:t>
            </a:r>
          </a:p>
        </p:txBody>
      </p:sp>
      <p:sp>
        <p:nvSpPr>
          <p:cNvPr id="2" name="Rectangle 1"/>
          <p:cNvSpPr/>
          <p:nvPr/>
        </p:nvSpPr>
        <p:spPr>
          <a:xfrm>
            <a:off x="848360" y="5352225"/>
            <a:ext cx="10774680" cy="1323439"/>
          </a:xfrm>
          <a:prstGeom prst="rect">
            <a:avLst/>
          </a:prstGeom>
        </p:spPr>
        <p:txBody>
          <a:bodyPr wrap="square">
            <a:spAutoFit/>
          </a:bodyPr>
          <a:lstStyle/>
          <a:p>
            <a:r>
              <a:rPr lang="en-US" sz="2000" dirty="0">
                <a:latin typeface="TimesTenLTStd-Roman"/>
              </a:rPr>
              <a:t>When loading 8- or 16-bit data into a 32-bit register, the operand itself is always right justified within the register and its most significant bits filled according to whether the value is signed or unsigned. Unsigned operands less than 32 bits wide must fill the extra bit positions </a:t>
            </a:r>
            <a:r>
              <a:rPr lang="en-US" sz="2000" dirty="0" smtClean="0">
                <a:latin typeface="TimesTenLTStd-Roman"/>
              </a:rPr>
              <a:t>with zeroes </a:t>
            </a:r>
            <a:r>
              <a:rPr lang="en-US" sz="2000" dirty="0">
                <a:latin typeface="TimesTenLTStd-Roman"/>
              </a:rPr>
              <a:t>(called “zero-filling”).</a:t>
            </a:r>
            <a:endParaRPr lang="en-US" sz="2000"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14</a:t>
            </a:fld>
            <a:endParaRPr lang="en-US" dirty="0"/>
          </a:p>
        </p:txBody>
      </p:sp>
    </p:spTree>
    <p:extLst>
      <p:ext uri="{BB962C8B-B14F-4D97-AF65-F5344CB8AC3E}">
        <p14:creationId xmlns:p14="http://schemas.microsoft.com/office/powerpoint/2010/main" val="6811823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LDRSH (Load Signed </a:t>
            </a:r>
            <a:r>
              <a:rPr lang="en-US" dirty="0" err="1" smtClean="0"/>
              <a:t>Halfword</a:t>
            </a:r>
            <a:r>
              <a:rPr lang="en-US" dirty="0"/>
              <a:t>)</a:t>
            </a:r>
          </a:p>
        </p:txBody>
      </p:sp>
      <p:graphicFrame>
        <p:nvGraphicFramePr>
          <p:cNvPr id="353613" name="Group 333"/>
          <p:cNvGraphicFramePr>
            <a:graphicFrameLocks noGrp="1"/>
          </p:cNvGraphicFramePr>
          <p:nvPr>
            <p:ph sz="half" idx="4294967295"/>
            <p:extLst>
              <p:ext uri="{D42A27DB-BD31-4B8C-83A1-F6EECF244321}">
                <p14:modId xmlns:p14="http://schemas.microsoft.com/office/powerpoint/2010/main" val="1545310360"/>
              </p:ext>
            </p:extLst>
          </p:nvPr>
        </p:nvGraphicFramePr>
        <p:xfrm>
          <a:off x="2372140" y="4488401"/>
          <a:ext cx="7183437" cy="1008063"/>
        </p:xfrm>
        <a:graphic>
          <a:graphicData uri="http://schemas.openxmlformats.org/drawingml/2006/table">
            <a:tbl>
              <a:tblPr/>
              <a:tblGrid>
                <a:gridCol w="898525">
                  <a:extLst>
                    <a:ext uri="{9D8B030D-6E8A-4147-A177-3AD203B41FA5}">
                      <a16:colId xmlns:a16="http://schemas.microsoft.com/office/drawing/2014/main" val="20000"/>
                    </a:ext>
                  </a:extLst>
                </a:gridCol>
                <a:gridCol w="896937">
                  <a:extLst>
                    <a:ext uri="{9D8B030D-6E8A-4147-A177-3AD203B41FA5}">
                      <a16:colId xmlns:a16="http://schemas.microsoft.com/office/drawing/2014/main" val="20001"/>
                    </a:ext>
                  </a:extLst>
                </a:gridCol>
                <a:gridCol w="898525">
                  <a:extLst>
                    <a:ext uri="{9D8B030D-6E8A-4147-A177-3AD203B41FA5}">
                      <a16:colId xmlns:a16="http://schemas.microsoft.com/office/drawing/2014/main" val="20002"/>
                    </a:ext>
                  </a:extLst>
                </a:gridCol>
                <a:gridCol w="898525">
                  <a:extLst>
                    <a:ext uri="{9D8B030D-6E8A-4147-A177-3AD203B41FA5}">
                      <a16:colId xmlns:a16="http://schemas.microsoft.com/office/drawing/2014/main" val="20003"/>
                    </a:ext>
                  </a:extLst>
                </a:gridCol>
                <a:gridCol w="896938">
                  <a:extLst>
                    <a:ext uri="{9D8B030D-6E8A-4147-A177-3AD203B41FA5}">
                      <a16:colId xmlns:a16="http://schemas.microsoft.com/office/drawing/2014/main" val="20004"/>
                    </a:ext>
                  </a:extLst>
                </a:gridCol>
                <a:gridCol w="898525">
                  <a:extLst>
                    <a:ext uri="{9D8B030D-6E8A-4147-A177-3AD203B41FA5}">
                      <a16:colId xmlns:a16="http://schemas.microsoft.com/office/drawing/2014/main" val="20005"/>
                    </a:ext>
                  </a:extLst>
                </a:gridCol>
                <a:gridCol w="896937">
                  <a:extLst>
                    <a:ext uri="{9D8B030D-6E8A-4147-A177-3AD203B41FA5}">
                      <a16:colId xmlns:a16="http://schemas.microsoft.com/office/drawing/2014/main" val="20006"/>
                    </a:ext>
                  </a:extLst>
                </a:gridCol>
                <a:gridCol w="898525">
                  <a:extLst>
                    <a:ext uri="{9D8B030D-6E8A-4147-A177-3AD203B41FA5}">
                      <a16:colId xmlns:a16="http://schemas.microsoft.com/office/drawing/2014/main" val="20007"/>
                    </a:ext>
                  </a:extLst>
                </a:gridCol>
              </a:tblGrid>
              <a:tr h="504825">
                <a:tc gridSpan="8">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rPr>
                        <a:t>32-bit Register</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3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rPr>
                        <a:t>31</a:t>
                      </a:r>
                    </a:p>
                  </a:txBody>
                  <a:tcPr horzOverflow="overflow">
                    <a:lnL cap="flat">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rgbClr val="000000"/>
                        </a:solidFill>
                        <a:effectLst/>
                        <a:latin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rgbClr val="000000"/>
                        </a:solidFill>
                        <a:effectLst/>
                        <a:latin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rPr>
                        <a:t>16</a:t>
                      </a:r>
                    </a:p>
                  </a:txBody>
                  <a:tcPr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rPr>
                        <a:t>15</a:t>
                      </a:r>
                    </a:p>
                  </a:txBody>
                  <a:tcPr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rgbClr val="000000"/>
                        </a:solidFill>
                        <a:effectLst/>
                        <a:latin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rgbClr val="000000"/>
                        </a:solidFill>
                        <a:effectLst/>
                        <a:latin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rPr>
                        <a:t>0</a:t>
                      </a:r>
                    </a:p>
                  </a:txBody>
                  <a:tcPr horzOverflow="overflow">
                    <a:lnL>
                      <a:noFill/>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53682" name="Group 402"/>
          <p:cNvGraphicFramePr>
            <a:graphicFrameLocks noGrp="1"/>
          </p:cNvGraphicFramePr>
          <p:nvPr>
            <p:ph idx="4294967295"/>
            <p:extLst>
              <p:ext uri="{D42A27DB-BD31-4B8C-83A1-F6EECF244321}">
                <p14:modId xmlns:p14="http://schemas.microsoft.com/office/powerpoint/2010/main" val="3087679689"/>
              </p:ext>
            </p:extLst>
          </p:nvPr>
        </p:nvGraphicFramePr>
        <p:xfrm>
          <a:off x="6041232" y="1050981"/>
          <a:ext cx="3578225" cy="1108075"/>
        </p:xfrm>
        <a:graphic>
          <a:graphicData uri="http://schemas.openxmlformats.org/drawingml/2006/table">
            <a:tbl>
              <a:tblPr/>
              <a:tblGrid>
                <a:gridCol w="1789113">
                  <a:extLst>
                    <a:ext uri="{9D8B030D-6E8A-4147-A177-3AD203B41FA5}">
                      <a16:colId xmlns:a16="http://schemas.microsoft.com/office/drawing/2014/main" val="20000"/>
                    </a:ext>
                  </a:extLst>
                </a:gridCol>
                <a:gridCol w="1789112">
                  <a:extLst>
                    <a:ext uri="{9D8B030D-6E8A-4147-A177-3AD203B41FA5}">
                      <a16:colId xmlns:a16="http://schemas.microsoft.com/office/drawing/2014/main" val="20001"/>
                    </a:ext>
                  </a:extLst>
                </a:gridCol>
              </a:tblGrid>
              <a:tr h="52878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rPr>
                        <a:t>15</a:t>
                      </a:r>
                    </a:p>
                  </a:txBody>
                  <a:tcPr marT="45733" marB="45733" anchor="b" horzOverflow="overflow">
                    <a:lnL cap="flat">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rPr>
                        <a:t>0</a:t>
                      </a:r>
                    </a:p>
                  </a:txBody>
                  <a:tcPr marT="45733" marB="45733" anchor="b"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286">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rPr>
                        <a:t>16-bit Memory Half-Word (unmodified)</a:t>
                      </a:r>
                    </a:p>
                  </a:txBody>
                  <a:tcPr marT="45733" marB="4573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6648" name="Line 330"/>
          <p:cNvSpPr>
            <a:spLocks noChangeShapeType="1"/>
          </p:cNvSpPr>
          <p:nvPr/>
        </p:nvSpPr>
        <p:spPr bwMode="auto">
          <a:xfrm>
            <a:off x="6159500" y="2165406"/>
            <a:ext cx="0" cy="220662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9" name="Line 331"/>
          <p:cNvSpPr>
            <a:spLocks noChangeShapeType="1"/>
          </p:cNvSpPr>
          <p:nvPr/>
        </p:nvSpPr>
        <p:spPr bwMode="auto">
          <a:xfrm>
            <a:off x="9423400" y="2190806"/>
            <a:ext cx="0" cy="21748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0" name="Line 335"/>
          <p:cNvSpPr>
            <a:spLocks noChangeShapeType="1"/>
          </p:cNvSpPr>
          <p:nvPr/>
        </p:nvSpPr>
        <p:spPr bwMode="auto">
          <a:xfrm>
            <a:off x="5772150" y="3041706"/>
            <a:ext cx="0" cy="13239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1" name="Line 389"/>
          <p:cNvSpPr>
            <a:spLocks noChangeShapeType="1"/>
          </p:cNvSpPr>
          <p:nvPr/>
        </p:nvSpPr>
        <p:spPr bwMode="auto">
          <a:xfrm>
            <a:off x="2574925" y="3035356"/>
            <a:ext cx="0" cy="13239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2" name="Line 390"/>
          <p:cNvSpPr>
            <a:spLocks noChangeShapeType="1"/>
          </p:cNvSpPr>
          <p:nvPr/>
        </p:nvSpPr>
        <p:spPr bwMode="auto">
          <a:xfrm>
            <a:off x="6502400" y="2159056"/>
            <a:ext cx="0" cy="220662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3" name="Line 391"/>
          <p:cNvSpPr>
            <a:spLocks noChangeShapeType="1"/>
          </p:cNvSpPr>
          <p:nvPr/>
        </p:nvSpPr>
        <p:spPr bwMode="auto">
          <a:xfrm>
            <a:off x="9115425" y="2184456"/>
            <a:ext cx="0" cy="21748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4" name="Text Box 392"/>
          <p:cNvSpPr txBox="1">
            <a:spLocks noChangeArrowheads="1"/>
          </p:cNvSpPr>
          <p:nvPr/>
        </p:nvSpPr>
        <p:spPr bwMode="auto">
          <a:xfrm>
            <a:off x="6757988" y="2906769"/>
            <a:ext cx="21447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a:spcBef>
                <a:spcPct val="50000"/>
              </a:spcBef>
            </a:pPr>
            <a:r>
              <a:rPr lang="en-US">
                <a:solidFill>
                  <a:srgbClr val="000000"/>
                </a:solidFill>
              </a:rPr>
              <a:t>. . . . . . . . . .</a:t>
            </a:r>
          </a:p>
        </p:txBody>
      </p:sp>
      <p:sp>
        <p:nvSpPr>
          <p:cNvPr id="26655" name="Line 396"/>
          <p:cNvSpPr>
            <a:spLocks noChangeShapeType="1"/>
          </p:cNvSpPr>
          <p:nvPr/>
        </p:nvSpPr>
        <p:spPr bwMode="auto">
          <a:xfrm>
            <a:off x="5480050" y="3035356"/>
            <a:ext cx="0" cy="13239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6" name="Line 397"/>
          <p:cNvSpPr>
            <a:spLocks noChangeShapeType="1"/>
          </p:cNvSpPr>
          <p:nvPr/>
        </p:nvSpPr>
        <p:spPr bwMode="auto">
          <a:xfrm>
            <a:off x="2854325" y="3029006"/>
            <a:ext cx="0" cy="13239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7" name="Text Box 398"/>
          <p:cNvSpPr txBox="1">
            <a:spLocks noChangeArrowheads="1"/>
          </p:cNvSpPr>
          <p:nvPr/>
        </p:nvSpPr>
        <p:spPr bwMode="auto">
          <a:xfrm>
            <a:off x="3125788" y="3327456"/>
            <a:ext cx="21447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a:spcBef>
                <a:spcPct val="50000"/>
              </a:spcBef>
            </a:pPr>
            <a:r>
              <a:rPr lang="en-US">
                <a:solidFill>
                  <a:srgbClr val="000000"/>
                </a:solidFill>
              </a:rPr>
              <a:t>. . . . . . . . . .</a:t>
            </a:r>
          </a:p>
        </p:txBody>
      </p:sp>
      <p:sp>
        <p:nvSpPr>
          <p:cNvPr id="26658" name="Line 399"/>
          <p:cNvSpPr>
            <a:spLocks noChangeShapeType="1"/>
          </p:cNvSpPr>
          <p:nvPr/>
        </p:nvSpPr>
        <p:spPr bwMode="auto">
          <a:xfrm>
            <a:off x="2563814" y="3032180"/>
            <a:ext cx="359568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Rectangle 15"/>
          <p:cNvSpPr/>
          <p:nvPr/>
        </p:nvSpPr>
        <p:spPr>
          <a:xfrm>
            <a:off x="848360" y="5352225"/>
            <a:ext cx="10774680" cy="830997"/>
          </a:xfrm>
          <a:prstGeom prst="rect">
            <a:avLst/>
          </a:prstGeom>
        </p:spPr>
        <p:txBody>
          <a:bodyPr wrap="square">
            <a:spAutoFit/>
          </a:bodyPr>
          <a:lstStyle/>
          <a:p>
            <a:r>
              <a:rPr lang="en-US" sz="2400" dirty="0">
                <a:latin typeface="TimesTenLTStd-Roman"/>
              </a:rPr>
              <a:t>Signed operands less than 32 bits wide must fill the extra bit positions </a:t>
            </a:r>
            <a:r>
              <a:rPr lang="en-US" sz="2400" dirty="0" smtClean="0">
                <a:latin typeface="TimesTenLTStd-Roman"/>
              </a:rPr>
              <a:t>with copies </a:t>
            </a:r>
            <a:r>
              <a:rPr lang="en-US" sz="2400" dirty="0">
                <a:latin typeface="TimesTenLTStd-Roman"/>
              </a:rPr>
              <a:t>of their sign bit</a:t>
            </a:r>
            <a:endParaRPr lang="en-US" sz="2400" dirty="0"/>
          </a:p>
        </p:txBody>
      </p:sp>
      <p:sp>
        <p:nvSpPr>
          <p:cNvPr id="3" name="Slide Number Placeholder 2"/>
          <p:cNvSpPr>
            <a:spLocks noGrp="1"/>
          </p:cNvSpPr>
          <p:nvPr>
            <p:ph type="sldNum" sz="quarter" idx="12"/>
          </p:nvPr>
        </p:nvSpPr>
        <p:spPr/>
        <p:txBody>
          <a:bodyPr/>
          <a:lstStyle/>
          <a:p>
            <a:fld id="{3CC63E4C-4642-794D-A2FD-70F6B81535F5}" type="slidenum">
              <a:rPr lang="en-US" smtClean="0"/>
              <a:pPr/>
              <a:t>15</a:t>
            </a:fld>
            <a:endParaRPr lang="en-US" dirty="0"/>
          </a:p>
        </p:txBody>
      </p:sp>
    </p:spTree>
    <p:extLst>
      <p:ext uri="{BB962C8B-B14F-4D97-AF65-F5344CB8AC3E}">
        <p14:creationId xmlns:p14="http://schemas.microsoft.com/office/powerpoint/2010/main" val="9439045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12" name="Rectangle 329"/>
          <p:cNvSpPr>
            <a:spLocks noGrp="1" noChangeArrowheads="1"/>
          </p:cNvSpPr>
          <p:nvPr>
            <p:ph type="title"/>
          </p:nvPr>
        </p:nvSpPr>
        <p:spPr>
          <a:xfrm>
            <a:off x="2209800" y="203200"/>
            <a:ext cx="7772400" cy="1143000"/>
          </a:xfrm>
        </p:spPr>
        <p:txBody>
          <a:bodyPr/>
          <a:lstStyle/>
          <a:p>
            <a:r>
              <a:rPr lang="en-US" sz="4000"/>
              <a:t>Load (from memory) Instructions</a:t>
            </a:r>
          </a:p>
        </p:txBody>
      </p:sp>
      <p:graphicFrame>
        <p:nvGraphicFramePr>
          <p:cNvPr id="6" name="Group 336"/>
          <p:cNvGraphicFramePr>
            <a:graphicFrameLocks noGrp="1"/>
          </p:cNvGraphicFramePr>
          <p:nvPr>
            <p:extLst>
              <p:ext uri="{D42A27DB-BD31-4B8C-83A1-F6EECF244321}">
                <p14:modId xmlns:p14="http://schemas.microsoft.com/office/powerpoint/2010/main" val="4077582319"/>
              </p:ext>
            </p:extLst>
          </p:nvPr>
        </p:nvGraphicFramePr>
        <p:xfrm>
          <a:off x="2009140" y="1752599"/>
          <a:ext cx="8335963" cy="3295652"/>
        </p:xfrm>
        <a:graphic>
          <a:graphicData uri="http://schemas.openxmlformats.org/drawingml/2006/table">
            <a:tbl>
              <a:tblPr/>
              <a:tblGrid>
                <a:gridCol w="2913063">
                  <a:extLst>
                    <a:ext uri="{9D8B030D-6E8A-4147-A177-3AD203B41FA5}">
                      <a16:colId xmlns:a16="http://schemas.microsoft.com/office/drawing/2014/main" val="20000"/>
                    </a:ext>
                  </a:extLst>
                </a:gridCol>
                <a:gridCol w="2644775">
                  <a:extLst>
                    <a:ext uri="{9D8B030D-6E8A-4147-A177-3AD203B41FA5}">
                      <a16:colId xmlns:a16="http://schemas.microsoft.com/office/drawing/2014/main" val="20001"/>
                    </a:ext>
                  </a:extLst>
                </a:gridCol>
                <a:gridCol w="2778125">
                  <a:extLst>
                    <a:ext uri="{9D8B030D-6E8A-4147-A177-3AD203B41FA5}">
                      <a16:colId xmlns:a16="http://schemas.microsoft.com/office/drawing/2014/main" val="20002"/>
                    </a:ext>
                  </a:extLst>
                </a:gridCol>
              </a:tblGrid>
              <a:tr h="47148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1" i="1" u="none" strike="noStrike" cap="none" normalizeH="0" baseline="0" dirty="0" smtClean="0">
                          <a:ln>
                            <a:noFill/>
                          </a:ln>
                          <a:solidFill>
                            <a:srgbClr val="000000"/>
                          </a:solidFill>
                          <a:effectLst/>
                          <a:latin typeface="Arial" charset="0"/>
                          <a:cs typeface="Times New Roman" pitchFamily="18" charset="0"/>
                        </a:rPr>
                        <a:t>Load/Store Memory</a:t>
                      </a:r>
                      <a:endParaRPr kumimoji="0" lang="en-US" sz="14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dirty="0" smtClean="0">
                          <a:ln>
                            <a:noFill/>
                          </a:ln>
                          <a:solidFill>
                            <a:srgbClr val="000000"/>
                          </a:solidFill>
                          <a:effectLst/>
                          <a:latin typeface="Arial" charset="0"/>
                          <a:cs typeface="Times New Roman" pitchFamily="18" charset="0"/>
                        </a:rPr>
                        <a:t>Operation</a:t>
                      </a:r>
                      <a:endParaRPr kumimoji="0" lang="en-US" sz="14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smtClean="0">
                          <a:ln>
                            <a:noFill/>
                          </a:ln>
                          <a:solidFill>
                            <a:srgbClr val="000000"/>
                          </a:solidFill>
                          <a:effectLst/>
                          <a:latin typeface="Arial" charset="0"/>
                          <a:cs typeface="Times New Roman" pitchFamily="18" charset="0"/>
                        </a:rPr>
                        <a:t>Notes</a:t>
                      </a:r>
                      <a:endParaRPr kumimoji="0" lang="en-US" sz="1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4699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dirty="0" smtClean="0">
                          <a:ln>
                            <a:noFill/>
                          </a:ln>
                          <a:solidFill>
                            <a:srgbClr val="000000"/>
                          </a:solidFill>
                          <a:effectLst/>
                          <a:latin typeface="Arial" charset="0"/>
                          <a:cs typeface="Times New Roman" pitchFamily="18" charset="0"/>
                        </a:rPr>
                        <a:t>LDR 	</a:t>
                      </a:r>
                      <a:r>
                        <a:rPr kumimoji="0" lang="en-US" sz="2000" b="0" i="0" u="none" strike="noStrike" cap="none" normalizeH="0" baseline="0" dirty="0" smtClean="0">
                          <a:ln>
                            <a:noFill/>
                          </a:ln>
                          <a:solidFill>
                            <a:srgbClr val="000000"/>
                          </a:solidFill>
                          <a:effectLst/>
                          <a:latin typeface="Tahoma" pitchFamily="34" charset="0"/>
                        </a:rPr>
                        <a:t>	</a:t>
                      </a:r>
                      <a:r>
                        <a:rPr kumimoji="0" lang="en-US" altLang="zh-CN" sz="1400" b="0" i="0" u="none" strike="noStrike" cap="none" normalizeH="0" baseline="0" dirty="0" err="1" smtClean="0">
                          <a:ln>
                            <a:noFill/>
                          </a:ln>
                          <a:solidFill>
                            <a:srgbClr val="000000"/>
                          </a:solidFill>
                          <a:effectLst/>
                          <a:latin typeface="Arial" charset="0"/>
                          <a:cs typeface="Times New Roman" pitchFamily="18" charset="0"/>
                        </a:rPr>
                        <a:t>r</a:t>
                      </a:r>
                      <a:r>
                        <a:rPr kumimoji="0" lang="en-US" sz="1400" b="0" i="0" u="none" strike="noStrike" cap="none" normalizeH="0" baseline="-30000" dirty="0" err="1" smtClean="0">
                          <a:ln>
                            <a:noFill/>
                          </a:ln>
                          <a:solidFill>
                            <a:srgbClr val="000000"/>
                          </a:solidFill>
                          <a:effectLst/>
                          <a:latin typeface="Arial" charset="0"/>
                          <a:cs typeface="Times New Roman" pitchFamily="18" charset="0"/>
                        </a:rPr>
                        <a:t>d</a:t>
                      </a:r>
                      <a:r>
                        <a:rPr kumimoji="0" lang="en-US" sz="1400" b="0" i="0" u="none" strike="noStrike" cap="none" normalizeH="0" baseline="0" dirty="0" smtClean="0">
                          <a:ln>
                            <a:noFill/>
                          </a:ln>
                          <a:solidFill>
                            <a:srgbClr val="000000"/>
                          </a:solidFill>
                          <a:effectLst/>
                          <a:latin typeface="Arial" charset="0"/>
                          <a:cs typeface="Times New Roman" pitchFamily="18" charset="0"/>
                        </a:rPr>
                        <a:t>,&lt;mem&gt;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err="1" smtClean="0">
                          <a:ln>
                            <a:noFill/>
                          </a:ln>
                          <a:solidFill>
                            <a:srgbClr val="000000"/>
                          </a:solidFill>
                          <a:effectLst/>
                          <a:latin typeface="Arial" charset="0"/>
                          <a:cs typeface="Times New Roman" pitchFamily="18" charset="0"/>
                        </a:rPr>
                        <a:t>r</a:t>
                      </a:r>
                      <a:r>
                        <a:rPr kumimoji="0" lang="en-US" sz="1400" b="0" i="0" u="none" strike="noStrike" cap="none" normalizeH="0" baseline="-30000" dirty="0" err="1" smtClean="0">
                          <a:ln>
                            <a:noFill/>
                          </a:ln>
                          <a:solidFill>
                            <a:srgbClr val="000000"/>
                          </a:solidFill>
                          <a:effectLst/>
                          <a:latin typeface="Arial" charset="0"/>
                          <a:cs typeface="Times New Roman" pitchFamily="18" charset="0"/>
                        </a:rPr>
                        <a:t>d</a:t>
                      </a:r>
                      <a:r>
                        <a:rPr kumimoji="0" lang="en-US" sz="1400" b="0" i="0" u="none" strike="noStrike" cap="none" normalizeH="0" baseline="0" dirty="0" smtClean="0">
                          <a:ln>
                            <a:noFill/>
                          </a:ln>
                          <a:solidFill>
                            <a:srgbClr val="000000"/>
                          </a:solidFill>
                          <a:effectLst/>
                          <a:latin typeface="Arial" charset="0"/>
                          <a:cs typeface="Times New Roman" pitchFamily="18" charset="0"/>
                        </a:rPr>
                        <a:t> </a:t>
                      </a:r>
                      <a:r>
                        <a:rPr kumimoji="0" lang="en-US" sz="1400" b="0" i="0" u="none" strike="noStrike" cap="none" normalizeH="0" baseline="0" dirty="0" smtClean="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dirty="0" smtClean="0">
                          <a:ln>
                            <a:noFill/>
                          </a:ln>
                          <a:solidFill>
                            <a:srgbClr val="000000"/>
                          </a:solidFill>
                          <a:effectLst/>
                          <a:latin typeface="Arial" charset="0"/>
                          <a:cs typeface="Times New Roman" pitchFamily="18" charset="0"/>
                        </a:rPr>
                        <a:t> mem</a:t>
                      </a:r>
                      <a:r>
                        <a:rPr kumimoji="0" lang="en-US" sz="1400" b="0" i="0" u="none" strike="noStrike" cap="none" normalizeH="0" baseline="-30000" dirty="0" smtClean="0">
                          <a:ln>
                            <a:noFill/>
                          </a:ln>
                          <a:solidFill>
                            <a:srgbClr val="000000"/>
                          </a:solidFill>
                          <a:effectLst/>
                          <a:latin typeface="Arial" charset="0"/>
                          <a:cs typeface="Times New Roman" pitchFamily="18" charset="0"/>
                          <a:sym typeface="Wingdings" pitchFamily="2" charset="2"/>
                        </a:rPr>
                        <a:t>32</a:t>
                      </a:r>
                      <a:r>
                        <a:rPr kumimoji="0" lang="en-US" sz="1400" b="0" i="0" u="none" strike="noStrike" cap="none" normalizeH="0" baseline="0" dirty="0" smtClean="0">
                          <a:ln>
                            <a:noFill/>
                          </a:ln>
                          <a:solidFill>
                            <a:srgbClr val="000000"/>
                          </a:solidFill>
                          <a:effectLst/>
                          <a:latin typeface="Arial" charset="0"/>
                          <a:cs typeface="Times New Roman" pitchFamily="18" charset="0"/>
                          <a:sym typeface="Wingdings" pitchFamily="2" charset="2"/>
                        </a:rPr>
                        <a:t>[address]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47148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dirty="0" smtClean="0">
                          <a:ln>
                            <a:noFill/>
                          </a:ln>
                          <a:solidFill>
                            <a:srgbClr val="000000"/>
                          </a:solidFill>
                          <a:effectLst/>
                          <a:latin typeface="Arial" charset="0"/>
                          <a:cs typeface="Times New Roman" pitchFamily="18" charset="0"/>
                        </a:rPr>
                        <a:t>LDRB	</a:t>
                      </a:r>
                      <a:r>
                        <a:rPr kumimoji="0" lang="en-US" sz="2000" b="0" i="0" u="none" strike="noStrike" cap="none" normalizeH="0" baseline="0" dirty="0" smtClean="0">
                          <a:ln>
                            <a:noFill/>
                          </a:ln>
                          <a:solidFill>
                            <a:srgbClr val="000000"/>
                          </a:solidFill>
                          <a:effectLst/>
                          <a:latin typeface="Tahoma" pitchFamily="34" charset="0"/>
                        </a:rPr>
                        <a:t>	</a:t>
                      </a:r>
                      <a:r>
                        <a:rPr kumimoji="0" lang="en-US" sz="1400" b="0" i="0" u="none" strike="noStrike" cap="none" normalizeH="0" baseline="0" dirty="0" err="1" smtClean="0">
                          <a:ln>
                            <a:noFill/>
                          </a:ln>
                          <a:solidFill>
                            <a:srgbClr val="000000"/>
                          </a:solidFill>
                          <a:effectLst/>
                          <a:latin typeface="Arial" charset="0"/>
                          <a:cs typeface="Times New Roman" pitchFamily="18" charset="0"/>
                        </a:rPr>
                        <a:t>r</a:t>
                      </a:r>
                      <a:r>
                        <a:rPr kumimoji="0" lang="en-US" sz="1400" b="0" i="0" u="none" strike="noStrike" cap="none" normalizeH="0" baseline="-30000" dirty="0" err="1" smtClean="0">
                          <a:ln>
                            <a:noFill/>
                          </a:ln>
                          <a:solidFill>
                            <a:srgbClr val="000000"/>
                          </a:solidFill>
                          <a:effectLst/>
                          <a:latin typeface="Arial" charset="0"/>
                          <a:cs typeface="Times New Roman" pitchFamily="18" charset="0"/>
                        </a:rPr>
                        <a:t>d</a:t>
                      </a:r>
                      <a:r>
                        <a:rPr kumimoji="0" lang="en-US" sz="1400" b="0" i="0" u="none" strike="noStrike" cap="none" normalizeH="0" baseline="0" dirty="0" smtClean="0">
                          <a:ln>
                            <a:noFill/>
                          </a:ln>
                          <a:solidFill>
                            <a:srgbClr val="000000"/>
                          </a:solidFill>
                          <a:effectLst/>
                          <a:latin typeface="Arial" charset="0"/>
                          <a:cs typeface="Times New Roman" pitchFamily="18" charset="0"/>
                        </a:rPr>
                        <a:t>,&lt;mem&gt;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err="1" smtClean="0">
                          <a:ln>
                            <a:noFill/>
                          </a:ln>
                          <a:solidFill>
                            <a:srgbClr val="000000"/>
                          </a:solidFill>
                          <a:effectLst/>
                          <a:latin typeface="Arial" charset="0"/>
                          <a:cs typeface="Times New Roman" pitchFamily="18" charset="0"/>
                        </a:rPr>
                        <a:t>r</a:t>
                      </a:r>
                      <a:r>
                        <a:rPr kumimoji="0" lang="en-US" sz="1400" b="0" i="0" u="none" strike="noStrike" cap="none" normalizeH="0" baseline="-30000" dirty="0" err="1" smtClean="0">
                          <a:ln>
                            <a:noFill/>
                          </a:ln>
                          <a:solidFill>
                            <a:srgbClr val="000000"/>
                          </a:solidFill>
                          <a:effectLst/>
                          <a:latin typeface="Arial" charset="0"/>
                          <a:cs typeface="Times New Roman" pitchFamily="18" charset="0"/>
                        </a:rPr>
                        <a:t>d</a:t>
                      </a:r>
                      <a:r>
                        <a:rPr kumimoji="0" lang="en-US" sz="1400" b="0" i="0" u="none" strike="noStrike" cap="none" normalizeH="0" baseline="0" dirty="0" smtClean="0">
                          <a:ln>
                            <a:noFill/>
                          </a:ln>
                          <a:solidFill>
                            <a:srgbClr val="000000"/>
                          </a:solidFill>
                          <a:effectLst/>
                          <a:latin typeface="Arial" charset="0"/>
                          <a:cs typeface="Times New Roman" pitchFamily="18" charset="0"/>
                        </a:rPr>
                        <a:t> </a:t>
                      </a:r>
                      <a:r>
                        <a:rPr kumimoji="0" lang="en-US" sz="1400" b="0" i="0" u="none" strike="noStrike" cap="none" normalizeH="0" baseline="0" dirty="0" smtClean="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dirty="0" smtClean="0">
                          <a:ln>
                            <a:noFill/>
                          </a:ln>
                          <a:solidFill>
                            <a:srgbClr val="000000"/>
                          </a:solidFill>
                          <a:effectLst/>
                          <a:latin typeface="Arial" charset="0"/>
                          <a:cs typeface="Times New Roman" pitchFamily="18" charset="0"/>
                        </a:rPr>
                        <a:t> mem</a:t>
                      </a:r>
                      <a:r>
                        <a:rPr kumimoji="0" lang="en-US" sz="1400" b="0" i="0" u="none" strike="noStrike" cap="none" normalizeH="0" baseline="-30000" dirty="0" smtClean="0">
                          <a:ln>
                            <a:noFill/>
                          </a:ln>
                          <a:solidFill>
                            <a:srgbClr val="000000"/>
                          </a:solidFill>
                          <a:effectLst/>
                          <a:latin typeface="Arial" charset="0"/>
                          <a:cs typeface="Times New Roman" pitchFamily="18" charset="0"/>
                          <a:sym typeface="Wingdings" pitchFamily="2" charset="2"/>
                        </a:rPr>
                        <a:t>8</a:t>
                      </a:r>
                      <a:r>
                        <a:rPr kumimoji="0" lang="en-US" sz="1400" b="0" i="0" u="none" strike="noStrike" cap="none" normalizeH="0" baseline="0" dirty="0" smtClean="0">
                          <a:ln>
                            <a:noFill/>
                          </a:ln>
                          <a:solidFill>
                            <a:srgbClr val="000000"/>
                          </a:solidFill>
                          <a:effectLst/>
                          <a:latin typeface="Arial" charset="0"/>
                          <a:cs typeface="Times New Roman" pitchFamily="18" charset="0"/>
                          <a:sym typeface="Wingdings" pitchFamily="2" charset="2"/>
                        </a:rPr>
                        <a:t>[address]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cs typeface="Times New Roman" pitchFamily="18" charset="0"/>
                        </a:rPr>
                        <a:t>Zero fills</a:t>
                      </a:r>
                      <a:endParaRPr kumimoji="0" lang="en-US" sz="1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r h="47148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dirty="0" smtClean="0">
                          <a:ln>
                            <a:noFill/>
                          </a:ln>
                          <a:solidFill>
                            <a:srgbClr val="000000"/>
                          </a:solidFill>
                          <a:effectLst/>
                          <a:latin typeface="Arial" charset="0"/>
                          <a:cs typeface="Times New Roman" pitchFamily="18" charset="0"/>
                        </a:rPr>
                        <a:t>LDRH	</a:t>
                      </a:r>
                      <a:r>
                        <a:rPr kumimoji="0" lang="en-US" sz="2000" b="0" i="0" u="none" strike="noStrike" cap="none" normalizeH="0" baseline="0" dirty="0" smtClean="0">
                          <a:ln>
                            <a:noFill/>
                          </a:ln>
                          <a:solidFill>
                            <a:srgbClr val="000000"/>
                          </a:solidFill>
                          <a:effectLst/>
                          <a:latin typeface="Tahoma" pitchFamily="34" charset="0"/>
                        </a:rPr>
                        <a:t>	</a:t>
                      </a:r>
                      <a:r>
                        <a:rPr kumimoji="0" lang="en-US" altLang="zh-CN" sz="1400" b="0" i="0" u="none" strike="noStrike" cap="none" normalizeH="0" baseline="0" dirty="0" err="1" smtClean="0">
                          <a:ln>
                            <a:noFill/>
                          </a:ln>
                          <a:solidFill>
                            <a:srgbClr val="000000"/>
                          </a:solidFill>
                          <a:effectLst/>
                          <a:latin typeface="Arial" charset="0"/>
                          <a:cs typeface="Times New Roman" pitchFamily="18" charset="0"/>
                        </a:rPr>
                        <a:t>r</a:t>
                      </a:r>
                      <a:r>
                        <a:rPr kumimoji="0" lang="en-US" sz="1400" b="0" i="0" u="none" strike="noStrike" cap="none" normalizeH="0" baseline="-30000" dirty="0" err="1" smtClean="0">
                          <a:ln>
                            <a:noFill/>
                          </a:ln>
                          <a:solidFill>
                            <a:srgbClr val="000000"/>
                          </a:solidFill>
                          <a:effectLst/>
                          <a:latin typeface="Arial" charset="0"/>
                          <a:cs typeface="Times New Roman" pitchFamily="18" charset="0"/>
                        </a:rPr>
                        <a:t>d</a:t>
                      </a:r>
                      <a:r>
                        <a:rPr kumimoji="0" lang="en-US" sz="1400" b="0" i="0" u="none" strike="noStrike" cap="none" normalizeH="0" baseline="0" dirty="0" smtClean="0">
                          <a:ln>
                            <a:noFill/>
                          </a:ln>
                          <a:solidFill>
                            <a:srgbClr val="000000"/>
                          </a:solidFill>
                          <a:effectLst/>
                          <a:latin typeface="Arial" charset="0"/>
                          <a:cs typeface="Times New Roman" pitchFamily="18" charset="0"/>
                        </a:rPr>
                        <a:t>,&lt;mem&gt;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err="1" smtClean="0">
                          <a:ln>
                            <a:noFill/>
                          </a:ln>
                          <a:solidFill>
                            <a:srgbClr val="000000"/>
                          </a:solidFill>
                          <a:effectLst/>
                          <a:latin typeface="Arial" charset="0"/>
                          <a:cs typeface="Times New Roman" pitchFamily="18" charset="0"/>
                        </a:rPr>
                        <a:t>r</a:t>
                      </a:r>
                      <a:r>
                        <a:rPr kumimoji="0" lang="en-US" sz="1400" b="0" i="0" u="none" strike="noStrike" cap="none" normalizeH="0" baseline="-30000" dirty="0" err="1" smtClean="0">
                          <a:ln>
                            <a:noFill/>
                          </a:ln>
                          <a:solidFill>
                            <a:srgbClr val="000000"/>
                          </a:solidFill>
                          <a:effectLst/>
                          <a:latin typeface="Arial" charset="0"/>
                          <a:cs typeface="Times New Roman" pitchFamily="18" charset="0"/>
                        </a:rPr>
                        <a:t>d</a:t>
                      </a:r>
                      <a:r>
                        <a:rPr kumimoji="0" lang="en-US" sz="1400" b="0" i="0" u="none" strike="noStrike" cap="none" normalizeH="0" baseline="0" dirty="0" smtClean="0">
                          <a:ln>
                            <a:noFill/>
                          </a:ln>
                          <a:solidFill>
                            <a:srgbClr val="000000"/>
                          </a:solidFill>
                          <a:effectLst/>
                          <a:latin typeface="Arial" charset="0"/>
                          <a:cs typeface="Times New Roman" pitchFamily="18" charset="0"/>
                        </a:rPr>
                        <a:t> </a:t>
                      </a:r>
                      <a:r>
                        <a:rPr kumimoji="0" lang="en-US" sz="1400" b="0" i="0" u="none" strike="noStrike" cap="none" normalizeH="0" baseline="0" dirty="0" smtClean="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dirty="0" smtClean="0">
                          <a:ln>
                            <a:noFill/>
                          </a:ln>
                          <a:solidFill>
                            <a:srgbClr val="000000"/>
                          </a:solidFill>
                          <a:effectLst/>
                          <a:latin typeface="Arial" charset="0"/>
                          <a:cs typeface="Times New Roman" pitchFamily="18" charset="0"/>
                        </a:rPr>
                        <a:t> mem</a:t>
                      </a:r>
                      <a:r>
                        <a:rPr kumimoji="0" lang="en-US" sz="1400" b="0" i="0" u="none" strike="noStrike" cap="none" normalizeH="0" baseline="-30000" dirty="0" smtClean="0">
                          <a:ln>
                            <a:noFill/>
                          </a:ln>
                          <a:solidFill>
                            <a:srgbClr val="000000"/>
                          </a:solidFill>
                          <a:effectLst/>
                          <a:latin typeface="Arial" charset="0"/>
                          <a:cs typeface="Times New Roman" pitchFamily="18" charset="0"/>
                          <a:sym typeface="Wingdings" pitchFamily="2" charset="2"/>
                        </a:rPr>
                        <a:t>16</a:t>
                      </a:r>
                      <a:r>
                        <a:rPr kumimoji="0" lang="en-US" sz="1400" b="0" i="0" u="none" strike="noStrike" cap="none" normalizeH="0" baseline="0" dirty="0" smtClean="0">
                          <a:ln>
                            <a:noFill/>
                          </a:ln>
                          <a:solidFill>
                            <a:srgbClr val="000000"/>
                          </a:solidFill>
                          <a:effectLst/>
                          <a:latin typeface="Arial" charset="0"/>
                          <a:cs typeface="Times New Roman" pitchFamily="18" charset="0"/>
                          <a:sym typeface="Wingdings" pitchFamily="2" charset="2"/>
                        </a:rPr>
                        <a:t>[address]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cs typeface="Times New Roman" pitchFamily="18" charset="0"/>
                        </a:rPr>
                        <a:t>Zero fills</a:t>
                      </a:r>
                      <a:endParaRPr kumimoji="0" lang="en-US" sz="1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3"/>
                  </a:ext>
                </a:extLst>
              </a:tr>
              <a:tr h="47148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dirty="0" smtClean="0">
                          <a:ln>
                            <a:noFill/>
                          </a:ln>
                          <a:solidFill>
                            <a:srgbClr val="000000"/>
                          </a:solidFill>
                          <a:effectLst/>
                          <a:latin typeface="Arial" charset="0"/>
                          <a:cs typeface="Times New Roman" pitchFamily="18" charset="0"/>
                        </a:rPr>
                        <a:t>LDRSB	</a:t>
                      </a:r>
                      <a:r>
                        <a:rPr kumimoji="0" lang="en-US" sz="1400" b="0" i="0" u="none" strike="noStrike" cap="none" normalizeH="0" baseline="0" dirty="0" err="1" smtClean="0">
                          <a:ln>
                            <a:noFill/>
                          </a:ln>
                          <a:solidFill>
                            <a:srgbClr val="000000"/>
                          </a:solidFill>
                          <a:effectLst/>
                          <a:latin typeface="Arial" charset="0"/>
                          <a:cs typeface="Times New Roman" pitchFamily="18" charset="0"/>
                        </a:rPr>
                        <a:t>r</a:t>
                      </a:r>
                      <a:r>
                        <a:rPr kumimoji="0" lang="en-US" sz="1400" b="0" i="0" u="none" strike="noStrike" cap="none" normalizeH="0" baseline="-30000" dirty="0" err="1" smtClean="0">
                          <a:ln>
                            <a:noFill/>
                          </a:ln>
                          <a:solidFill>
                            <a:srgbClr val="000000"/>
                          </a:solidFill>
                          <a:effectLst/>
                          <a:latin typeface="Arial" charset="0"/>
                          <a:cs typeface="Times New Roman" pitchFamily="18" charset="0"/>
                        </a:rPr>
                        <a:t>d</a:t>
                      </a:r>
                      <a:r>
                        <a:rPr kumimoji="0" lang="en-US" sz="1400" b="0" i="0" u="none" strike="noStrike" cap="none" normalizeH="0" baseline="0" dirty="0" smtClean="0">
                          <a:ln>
                            <a:noFill/>
                          </a:ln>
                          <a:solidFill>
                            <a:srgbClr val="000000"/>
                          </a:solidFill>
                          <a:effectLst/>
                          <a:latin typeface="Arial" charset="0"/>
                          <a:cs typeface="Times New Roman" pitchFamily="18" charset="0"/>
                        </a:rPr>
                        <a:t>,&lt;mem&gt;</a:t>
                      </a:r>
                      <a:endParaRPr kumimoji="0" lang="en-US" sz="14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err="1" smtClean="0">
                          <a:ln>
                            <a:noFill/>
                          </a:ln>
                          <a:solidFill>
                            <a:srgbClr val="000000"/>
                          </a:solidFill>
                          <a:effectLst/>
                          <a:latin typeface="Arial" charset="0"/>
                          <a:cs typeface="Times New Roman" pitchFamily="18" charset="0"/>
                        </a:rPr>
                        <a:t>r</a:t>
                      </a:r>
                      <a:r>
                        <a:rPr kumimoji="0" lang="en-US" sz="1400" b="0" i="0" u="none" strike="noStrike" cap="none" normalizeH="0" baseline="-30000" dirty="0" err="1" smtClean="0">
                          <a:ln>
                            <a:noFill/>
                          </a:ln>
                          <a:solidFill>
                            <a:srgbClr val="000000"/>
                          </a:solidFill>
                          <a:effectLst/>
                          <a:latin typeface="Arial" charset="0"/>
                          <a:cs typeface="Times New Roman" pitchFamily="18" charset="0"/>
                        </a:rPr>
                        <a:t>d</a:t>
                      </a:r>
                      <a:r>
                        <a:rPr kumimoji="0" lang="en-US" sz="1400" b="0" i="0" u="none" strike="noStrike" cap="none" normalizeH="0" baseline="0" dirty="0" smtClean="0">
                          <a:ln>
                            <a:noFill/>
                          </a:ln>
                          <a:solidFill>
                            <a:srgbClr val="000000"/>
                          </a:solidFill>
                          <a:effectLst/>
                          <a:latin typeface="Arial" charset="0"/>
                          <a:cs typeface="Times New Roman" pitchFamily="18" charset="0"/>
                        </a:rPr>
                        <a:t> </a:t>
                      </a:r>
                      <a:r>
                        <a:rPr kumimoji="0" lang="en-US" sz="1400" b="0" i="0" u="none" strike="noStrike" cap="none" normalizeH="0" baseline="0" dirty="0" smtClean="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dirty="0" smtClean="0">
                          <a:ln>
                            <a:noFill/>
                          </a:ln>
                          <a:solidFill>
                            <a:srgbClr val="000000"/>
                          </a:solidFill>
                          <a:effectLst/>
                          <a:latin typeface="Arial" charset="0"/>
                          <a:cs typeface="Times New Roman" pitchFamily="18" charset="0"/>
                        </a:rPr>
                        <a:t> mem</a:t>
                      </a:r>
                      <a:r>
                        <a:rPr kumimoji="0" lang="en-US" sz="1400" b="0" i="0" u="none" strike="noStrike" cap="none" normalizeH="0" baseline="-30000" dirty="0" smtClean="0">
                          <a:ln>
                            <a:noFill/>
                          </a:ln>
                          <a:solidFill>
                            <a:srgbClr val="000000"/>
                          </a:solidFill>
                          <a:effectLst/>
                          <a:latin typeface="Arial" charset="0"/>
                          <a:cs typeface="Times New Roman" pitchFamily="18" charset="0"/>
                          <a:sym typeface="Wingdings" pitchFamily="2" charset="2"/>
                        </a:rPr>
                        <a:t>8</a:t>
                      </a:r>
                      <a:r>
                        <a:rPr kumimoji="0" lang="en-US" sz="1400" b="0" i="0" u="none" strike="noStrike" cap="none" normalizeH="0" baseline="0" dirty="0" smtClean="0">
                          <a:ln>
                            <a:noFill/>
                          </a:ln>
                          <a:solidFill>
                            <a:srgbClr val="000000"/>
                          </a:solidFill>
                          <a:effectLst/>
                          <a:latin typeface="Arial" charset="0"/>
                          <a:cs typeface="Times New Roman" pitchFamily="18" charset="0"/>
                          <a:sym typeface="Wingdings" pitchFamily="2" charset="2"/>
                        </a:rPr>
                        <a:t>[address]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cs typeface="Times New Roman" pitchFamily="18" charset="0"/>
                        </a:rPr>
                        <a:t>Sign extends</a:t>
                      </a:r>
                      <a:endParaRPr kumimoji="0" lang="en-US" sz="1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r h="4699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dirty="0" smtClean="0">
                          <a:ln>
                            <a:noFill/>
                          </a:ln>
                          <a:solidFill>
                            <a:srgbClr val="000000"/>
                          </a:solidFill>
                          <a:effectLst/>
                          <a:latin typeface="Arial" charset="0"/>
                          <a:cs typeface="Times New Roman" pitchFamily="18" charset="0"/>
                        </a:rPr>
                        <a:t>LDRSH	</a:t>
                      </a:r>
                      <a:r>
                        <a:rPr kumimoji="0" lang="en-US" altLang="zh-CN" sz="1400" b="0" i="0" u="none" strike="noStrike" cap="none" normalizeH="0" baseline="0" dirty="0" err="1" smtClean="0">
                          <a:ln>
                            <a:noFill/>
                          </a:ln>
                          <a:solidFill>
                            <a:srgbClr val="000000"/>
                          </a:solidFill>
                          <a:effectLst/>
                          <a:latin typeface="Arial" charset="0"/>
                          <a:cs typeface="Times New Roman" pitchFamily="18" charset="0"/>
                        </a:rPr>
                        <a:t>r</a:t>
                      </a:r>
                      <a:r>
                        <a:rPr kumimoji="0" lang="en-US" sz="1400" b="0" i="0" u="none" strike="noStrike" cap="none" normalizeH="0" baseline="-30000" dirty="0" err="1" smtClean="0">
                          <a:ln>
                            <a:noFill/>
                          </a:ln>
                          <a:solidFill>
                            <a:srgbClr val="000000"/>
                          </a:solidFill>
                          <a:effectLst/>
                          <a:latin typeface="Arial" charset="0"/>
                          <a:cs typeface="Times New Roman" pitchFamily="18" charset="0"/>
                        </a:rPr>
                        <a:t>d</a:t>
                      </a:r>
                      <a:r>
                        <a:rPr kumimoji="0" lang="en-US" sz="1400" b="0" i="0" u="none" strike="noStrike" cap="none" normalizeH="0" baseline="0" dirty="0" smtClean="0">
                          <a:ln>
                            <a:noFill/>
                          </a:ln>
                          <a:solidFill>
                            <a:srgbClr val="000000"/>
                          </a:solidFill>
                          <a:effectLst/>
                          <a:latin typeface="Arial" charset="0"/>
                          <a:cs typeface="Times New Roman" pitchFamily="18" charset="0"/>
                        </a:rPr>
                        <a:t>,&lt;mem&gt;</a:t>
                      </a:r>
                      <a:endParaRPr kumimoji="0" lang="en-US" sz="14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err="1" smtClean="0">
                          <a:ln>
                            <a:noFill/>
                          </a:ln>
                          <a:solidFill>
                            <a:srgbClr val="000000"/>
                          </a:solidFill>
                          <a:effectLst/>
                          <a:latin typeface="Arial" charset="0"/>
                          <a:cs typeface="Times New Roman" pitchFamily="18" charset="0"/>
                        </a:rPr>
                        <a:t>r</a:t>
                      </a:r>
                      <a:r>
                        <a:rPr kumimoji="0" lang="en-US" sz="1400" b="0" i="0" u="none" strike="noStrike" cap="none" normalizeH="0" baseline="-30000" dirty="0" err="1" smtClean="0">
                          <a:ln>
                            <a:noFill/>
                          </a:ln>
                          <a:solidFill>
                            <a:srgbClr val="000000"/>
                          </a:solidFill>
                          <a:effectLst/>
                          <a:latin typeface="Arial" charset="0"/>
                          <a:cs typeface="Times New Roman" pitchFamily="18" charset="0"/>
                        </a:rPr>
                        <a:t>d</a:t>
                      </a:r>
                      <a:r>
                        <a:rPr kumimoji="0" lang="en-US" sz="1400" b="0" i="0" u="none" strike="noStrike" cap="none" normalizeH="0" baseline="0" dirty="0" smtClean="0">
                          <a:ln>
                            <a:noFill/>
                          </a:ln>
                          <a:solidFill>
                            <a:srgbClr val="000000"/>
                          </a:solidFill>
                          <a:effectLst/>
                          <a:latin typeface="Arial" charset="0"/>
                          <a:cs typeface="Times New Roman" pitchFamily="18" charset="0"/>
                        </a:rPr>
                        <a:t> </a:t>
                      </a:r>
                      <a:r>
                        <a:rPr kumimoji="0" lang="en-US" sz="1400" b="0" i="0" u="none" strike="noStrike" cap="none" normalizeH="0" baseline="0" dirty="0" smtClean="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dirty="0" smtClean="0">
                          <a:ln>
                            <a:noFill/>
                          </a:ln>
                          <a:solidFill>
                            <a:srgbClr val="000000"/>
                          </a:solidFill>
                          <a:effectLst/>
                          <a:latin typeface="Arial" charset="0"/>
                          <a:cs typeface="Times New Roman" pitchFamily="18" charset="0"/>
                        </a:rPr>
                        <a:t> mem</a:t>
                      </a:r>
                      <a:r>
                        <a:rPr kumimoji="0" lang="en-US" sz="1400" b="0" i="0" u="none" strike="noStrike" cap="none" normalizeH="0" baseline="-30000" dirty="0" smtClean="0">
                          <a:ln>
                            <a:noFill/>
                          </a:ln>
                          <a:solidFill>
                            <a:srgbClr val="000000"/>
                          </a:solidFill>
                          <a:effectLst/>
                          <a:latin typeface="Arial" charset="0"/>
                          <a:cs typeface="Times New Roman" pitchFamily="18" charset="0"/>
                          <a:sym typeface="Wingdings" pitchFamily="2" charset="2"/>
                        </a:rPr>
                        <a:t>16</a:t>
                      </a:r>
                      <a:r>
                        <a:rPr kumimoji="0" lang="en-US" sz="1400" b="0" i="0" u="none" strike="noStrike" cap="none" normalizeH="0" baseline="0" dirty="0" smtClean="0">
                          <a:ln>
                            <a:noFill/>
                          </a:ln>
                          <a:solidFill>
                            <a:srgbClr val="000000"/>
                          </a:solidFill>
                          <a:effectLst/>
                          <a:latin typeface="Arial" charset="0"/>
                          <a:cs typeface="Times New Roman" pitchFamily="18" charset="0"/>
                          <a:sym typeface="Wingdings" pitchFamily="2" charset="2"/>
                        </a:rPr>
                        <a:t>[address]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cs typeface="Times New Roman" pitchFamily="18" charset="0"/>
                        </a:rPr>
                        <a:t>Sign extends</a:t>
                      </a:r>
                      <a:endParaRPr kumimoji="0" lang="en-US" sz="1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5"/>
                  </a:ext>
                </a:extLst>
              </a:tr>
              <a:tr h="4699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dirty="0" smtClean="0">
                          <a:ln>
                            <a:noFill/>
                          </a:ln>
                          <a:solidFill>
                            <a:srgbClr val="000000"/>
                          </a:solidFill>
                          <a:effectLst/>
                          <a:latin typeface="Arial" charset="0"/>
                          <a:cs typeface="Times New Roman" pitchFamily="18" charset="0"/>
                        </a:rPr>
                        <a:t>LDRD 	</a:t>
                      </a:r>
                      <a:r>
                        <a:rPr kumimoji="0" lang="en-US" sz="2000" b="0" i="0" u="none" strike="noStrike" cap="none" normalizeH="0" baseline="0" dirty="0" smtClean="0">
                          <a:ln>
                            <a:noFill/>
                          </a:ln>
                          <a:solidFill>
                            <a:srgbClr val="000000"/>
                          </a:solidFill>
                          <a:effectLst/>
                          <a:latin typeface="Tahoma" pitchFamily="34" charset="0"/>
                        </a:rPr>
                        <a:t>	</a:t>
                      </a:r>
                      <a:r>
                        <a:rPr kumimoji="0" lang="en-US" sz="1400" b="0" i="0" u="none" strike="noStrike" cap="none" normalizeH="0" baseline="0" dirty="0" smtClean="0">
                          <a:ln>
                            <a:noFill/>
                          </a:ln>
                          <a:solidFill>
                            <a:srgbClr val="000000"/>
                          </a:solidFill>
                          <a:effectLst/>
                          <a:latin typeface="Arial" charset="0"/>
                          <a:cs typeface="Times New Roman" pitchFamily="18" charset="0"/>
                        </a:rPr>
                        <a:t>r</a:t>
                      </a:r>
                      <a:r>
                        <a:rPr kumimoji="0" lang="en-US" sz="1400" b="0" i="0" u="none" strike="noStrike" cap="none" normalizeH="0" baseline="-30000" dirty="0" smtClean="0">
                          <a:ln>
                            <a:noFill/>
                          </a:ln>
                          <a:solidFill>
                            <a:srgbClr val="000000"/>
                          </a:solidFill>
                          <a:effectLst/>
                          <a:latin typeface="Arial" charset="0"/>
                          <a:cs typeface="Times New Roman" pitchFamily="18" charset="0"/>
                        </a:rPr>
                        <a:t>t</a:t>
                      </a:r>
                      <a:r>
                        <a:rPr kumimoji="0" lang="en-US" sz="1400" b="0" i="0" u="none" strike="noStrike" cap="none" normalizeH="0" baseline="0" dirty="0" smtClean="0">
                          <a:ln>
                            <a:noFill/>
                          </a:ln>
                          <a:solidFill>
                            <a:srgbClr val="000000"/>
                          </a:solidFill>
                          <a:effectLst/>
                          <a:latin typeface="Arial" charset="0"/>
                          <a:cs typeface="Times New Roman" pitchFamily="18" charset="0"/>
                        </a:rPr>
                        <a:t>,</a:t>
                      </a:r>
                      <a:r>
                        <a:rPr kumimoji="0" lang="en-US" altLang="zh-CN" sz="1400" b="0" i="0" u="none" strike="noStrike" cap="none" normalizeH="0" baseline="0" dirty="0" smtClean="0">
                          <a:ln>
                            <a:noFill/>
                          </a:ln>
                          <a:solidFill>
                            <a:srgbClr val="000000"/>
                          </a:solidFill>
                          <a:effectLst/>
                          <a:latin typeface="Arial" charset="0"/>
                          <a:cs typeface="Times New Roman" pitchFamily="18" charset="0"/>
                        </a:rPr>
                        <a:t>r</a:t>
                      </a:r>
                      <a:r>
                        <a:rPr kumimoji="0" lang="en-US" sz="1400" b="0" i="0" u="none" strike="noStrike" cap="none" normalizeH="0" baseline="-30000" dirty="0" smtClean="0">
                          <a:ln>
                            <a:noFill/>
                          </a:ln>
                          <a:solidFill>
                            <a:srgbClr val="000000"/>
                          </a:solidFill>
                          <a:effectLst/>
                          <a:latin typeface="Arial" charset="0"/>
                          <a:cs typeface="Times New Roman" pitchFamily="18" charset="0"/>
                        </a:rPr>
                        <a:t>t2</a:t>
                      </a:r>
                      <a:r>
                        <a:rPr kumimoji="0" lang="en-US" sz="1400" b="0" i="0" u="none" strike="noStrike" cap="none" normalizeH="0" baseline="0" dirty="0" smtClean="0">
                          <a:ln>
                            <a:noFill/>
                          </a:ln>
                          <a:solidFill>
                            <a:srgbClr val="000000"/>
                          </a:solidFill>
                          <a:effectLst/>
                          <a:latin typeface="Arial" charset="0"/>
                          <a:cs typeface="Times New Roman" pitchFamily="18" charset="0"/>
                        </a:rPr>
                        <a:t>,&lt;mem&gt;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Arial" charset="0"/>
                          <a:cs typeface="Times New Roman" pitchFamily="18" charset="0"/>
                        </a:rPr>
                        <a:t>r</a:t>
                      </a:r>
                      <a:r>
                        <a:rPr kumimoji="0" lang="en-US" sz="1400" b="0" i="0" u="none" strike="noStrike" cap="none" normalizeH="0" baseline="-30000" dirty="0" smtClean="0">
                          <a:ln>
                            <a:noFill/>
                          </a:ln>
                          <a:solidFill>
                            <a:srgbClr val="000000"/>
                          </a:solidFill>
                          <a:effectLst/>
                          <a:latin typeface="Arial" charset="0"/>
                          <a:cs typeface="Times New Roman" pitchFamily="18" charset="0"/>
                        </a:rPr>
                        <a:t>t2</a:t>
                      </a:r>
                      <a:r>
                        <a:rPr kumimoji="0" lang="en-US" sz="1400" b="0" i="0" u="none" strike="noStrike" cap="none" normalizeH="0" baseline="0" dirty="0" smtClean="0">
                          <a:ln>
                            <a:noFill/>
                          </a:ln>
                          <a:solidFill>
                            <a:srgbClr val="000000"/>
                          </a:solidFill>
                          <a:effectLst/>
                          <a:latin typeface="Arial" charset="0"/>
                          <a:cs typeface="Times New Roman" pitchFamily="18" charset="0"/>
                        </a:rPr>
                        <a:t>.</a:t>
                      </a:r>
                      <a:r>
                        <a:rPr kumimoji="0" lang="en-US" altLang="zh-CN" sz="1400" b="0" i="0" u="none" strike="noStrike" cap="none" normalizeH="0" baseline="0" dirty="0" smtClean="0">
                          <a:ln>
                            <a:noFill/>
                          </a:ln>
                          <a:solidFill>
                            <a:srgbClr val="000000"/>
                          </a:solidFill>
                          <a:effectLst/>
                          <a:latin typeface="Arial" charset="0"/>
                          <a:cs typeface="Times New Roman" pitchFamily="18" charset="0"/>
                        </a:rPr>
                        <a:t> </a:t>
                      </a:r>
                      <a:r>
                        <a:rPr kumimoji="0" lang="en-US" altLang="zh-CN" sz="1400" b="0" i="0" u="none" strike="noStrike" cap="none" normalizeH="0" baseline="0" dirty="0" err="1" smtClean="0">
                          <a:ln>
                            <a:noFill/>
                          </a:ln>
                          <a:solidFill>
                            <a:srgbClr val="000000"/>
                          </a:solidFill>
                          <a:effectLst/>
                          <a:latin typeface="Arial" charset="0"/>
                          <a:cs typeface="Times New Roman" pitchFamily="18" charset="0"/>
                        </a:rPr>
                        <a:t>r</a:t>
                      </a:r>
                      <a:r>
                        <a:rPr kumimoji="0" lang="en-US" sz="1400" b="0" i="0" u="none" strike="noStrike" cap="none" normalizeH="0" baseline="-30000" dirty="0" err="1" smtClean="0">
                          <a:ln>
                            <a:noFill/>
                          </a:ln>
                          <a:solidFill>
                            <a:srgbClr val="000000"/>
                          </a:solidFill>
                          <a:effectLst/>
                          <a:latin typeface="Arial" charset="0"/>
                          <a:cs typeface="Times New Roman" pitchFamily="18" charset="0"/>
                        </a:rPr>
                        <a:t>t</a:t>
                      </a:r>
                      <a:r>
                        <a:rPr kumimoji="0" lang="en-US" sz="1400" b="0" i="0" u="none" strike="noStrike" cap="none" normalizeH="0" baseline="0" dirty="0" smtClean="0">
                          <a:ln>
                            <a:noFill/>
                          </a:ln>
                          <a:solidFill>
                            <a:srgbClr val="000000"/>
                          </a:solidFill>
                          <a:effectLst/>
                          <a:latin typeface="Arial" charset="0"/>
                          <a:cs typeface="Times New Roman" pitchFamily="18" charset="0"/>
                        </a:rPr>
                        <a:t> </a:t>
                      </a:r>
                      <a:r>
                        <a:rPr kumimoji="0" lang="en-US" sz="1400" b="0" i="0" u="none" strike="noStrike" cap="none" normalizeH="0" baseline="0" dirty="0" smtClean="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dirty="0" smtClean="0">
                          <a:ln>
                            <a:noFill/>
                          </a:ln>
                          <a:solidFill>
                            <a:srgbClr val="000000"/>
                          </a:solidFill>
                          <a:effectLst/>
                          <a:latin typeface="Arial" charset="0"/>
                          <a:cs typeface="Times New Roman" pitchFamily="18" charset="0"/>
                        </a:rPr>
                        <a:t> mem</a:t>
                      </a:r>
                      <a:r>
                        <a:rPr kumimoji="0" lang="en-US" sz="1400" b="0" i="0" u="none" strike="noStrike" cap="none" normalizeH="0" baseline="-30000" dirty="0" smtClean="0">
                          <a:ln>
                            <a:noFill/>
                          </a:ln>
                          <a:solidFill>
                            <a:srgbClr val="000000"/>
                          </a:solidFill>
                          <a:effectLst/>
                          <a:latin typeface="Arial" charset="0"/>
                          <a:cs typeface="Times New Roman" pitchFamily="18" charset="0"/>
                          <a:sym typeface="Wingdings" pitchFamily="2" charset="2"/>
                        </a:rPr>
                        <a:t>64</a:t>
                      </a:r>
                      <a:r>
                        <a:rPr kumimoji="0" lang="en-US" sz="1400" b="0" i="0" u="none" strike="noStrike" cap="none" normalizeH="0" baseline="0" dirty="0" smtClean="0">
                          <a:ln>
                            <a:noFill/>
                          </a:ln>
                          <a:solidFill>
                            <a:srgbClr val="000000"/>
                          </a:solidFill>
                          <a:effectLst/>
                          <a:latin typeface="Arial" charset="0"/>
                          <a:cs typeface="Times New Roman" pitchFamily="18" charset="0"/>
                          <a:sym typeface="Wingdings" pitchFamily="2" charset="2"/>
                        </a:rPr>
                        <a:t>[address]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6"/>
                  </a:ext>
                </a:extLst>
              </a:tr>
            </a:tbl>
          </a:graphicData>
        </a:graphic>
      </p:graphicFrame>
      <p:sp>
        <p:nvSpPr>
          <p:cNvPr id="2" name="Slide Number Placeholder 1"/>
          <p:cNvSpPr>
            <a:spLocks noGrp="1"/>
          </p:cNvSpPr>
          <p:nvPr>
            <p:ph type="sldNum" sz="quarter" idx="12"/>
          </p:nvPr>
        </p:nvSpPr>
        <p:spPr/>
        <p:txBody>
          <a:bodyPr/>
          <a:lstStyle/>
          <a:p>
            <a:fld id="{3CC63E4C-4642-794D-A2FD-70F6B81535F5}" type="slidenum">
              <a:rPr lang="en-US" smtClean="0"/>
              <a:pPr/>
              <a:t>16</a:t>
            </a:fld>
            <a:endParaRPr lang="en-US" dirty="0"/>
          </a:p>
        </p:txBody>
      </p:sp>
    </p:spTree>
    <p:extLst>
      <p:ext uri="{BB962C8B-B14F-4D97-AF65-F5344CB8AC3E}">
        <p14:creationId xmlns:p14="http://schemas.microsoft.com/office/powerpoint/2010/main" val="24508512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STRH (Store </a:t>
            </a:r>
            <a:r>
              <a:rPr lang="en-US" dirty="0" err="1" smtClean="0"/>
              <a:t>Halfword</a:t>
            </a:r>
            <a:r>
              <a:rPr lang="en-US" dirty="0" smtClean="0"/>
              <a:t>)</a:t>
            </a:r>
            <a:endParaRPr lang="en-US" dirty="0"/>
          </a:p>
        </p:txBody>
      </p:sp>
      <p:graphicFrame>
        <p:nvGraphicFramePr>
          <p:cNvPr id="365571" name="Group 3"/>
          <p:cNvGraphicFramePr>
            <a:graphicFrameLocks noGrp="1"/>
          </p:cNvGraphicFramePr>
          <p:nvPr>
            <p:ph sz="half" idx="4294967295"/>
            <p:extLst>
              <p:ext uri="{D42A27DB-BD31-4B8C-83A1-F6EECF244321}">
                <p14:modId xmlns:p14="http://schemas.microsoft.com/office/powerpoint/2010/main" val="3992081383"/>
              </p:ext>
            </p:extLst>
          </p:nvPr>
        </p:nvGraphicFramePr>
        <p:xfrm>
          <a:off x="2480470" y="833203"/>
          <a:ext cx="7183437" cy="1009650"/>
        </p:xfrm>
        <a:graphic>
          <a:graphicData uri="http://schemas.openxmlformats.org/drawingml/2006/table">
            <a:tbl>
              <a:tblPr/>
              <a:tblGrid>
                <a:gridCol w="898525">
                  <a:extLst>
                    <a:ext uri="{9D8B030D-6E8A-4147-A177-3AD203B41FA5}">
                      <a16:colId xmlns:a16="http://schemas.microsoft.com/office/drawing/2014/main" val="20000"/>
                    </a:ext>
                  </a:extLst>
                </a:gridCol>
                <a:gridCol w="896937">
                  <a:extLst>
                    <a:ext uri="{9D8B030D-6E8A-4147-A177-3AD203B41FA5}">
                      <a16:colId xmlns:a16="http://schemas.microsoft.com/office/drawing/2014/main" val="20001"/>
                    </a:ext>
                  </a:extLst>
                </a:gridCol>
                <a:gridCol w="898525">
                  <a:extLst>
                    <a:ext uri="{9D8B030D-6E8A-4147-A177-3AD203B41FA5}">
                      <a16:colId xmlns:a16="http://schemas.microsoft.com/office/drawing/2014/main" val="20002"/>
                    </a:ext>
                  </a:extLst>
                </a:gridCol>
                <a:gridCol w="898525">
                  <a:extLst>
                    <a:ext uri="{9D8B030D-6E8A-4147-A177-3AD203B41FA5}">
                      <a16:colId xmlns:a16="http://schemas.microsoft.com/office/drawing/2014/main" val="20003"/>
                    </a:ext>
                  </a:extLst>
                </a:gridCol>
                <a:gridCol w="896938">
                  <a:extLst>
                    <a:ext uri="{9D8B030D-6E8A-4147-A177-3AD203B41FA5}">
                      <a16:colId xmlns:a16="http://schemas.microsoft.com/office/drawing/2014/main" val="20004"/>
                    </a:ext>
                  </a:extLst>
                </a:gridCol>
                <a:gridCol w="898525">
                  <a:extLst>
                    <a:ext uri="{9D8B030D-6E8A-4147-A177-3AD203B41FA5}">
                      <a16:colId xmlns:a16="http://schemas.microsoft.com/office/drawing/2014/main" val="20005"/>
                    </a:ext>
                  </a:extLst>
                </a:gridCol>
                <a:gridCol w="896937">
                  <a:extLst>
                    <a:ext uri="{9D8B030D-6E8A-4147-A177-3AD203B41FA5}">
                      <a16:colId xmlns:a16="http://schemas.microsoft.com/office/drawing/2014/main" val="20006"/>
                    </a:ext>
                  </a:extLst>
                </a:gridCol>
                <a:gridCol w="898525">
                  <a:extLst>
                    <a:ext uri="{9D8B030D-6E8A-4147-A177-3AD203B41FA5}">
                      <a16:colId xmlns:a16="http://schemas.microsoft.com/office/drawing/2014/main" val="20007"/>
                    </a:ext>
                  </a:extLst>
                </a:gridCol>
              </a:tblGrid>
              <a:tr h="5048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rPr>
                        <a:t>31</a:t>
                      </a:r>
                    </a:p>
                  </a:txBody>
                  <a:tcPr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rgbClr val="000000"/>
                        </a:solidFill>
                        <a:effectLst/>
                        <a:latin typeface="Arial" charset="0"/>
                      </a:endParaRPr>
                    </a:p>
                  </a:txBody>
                  <a:tcPr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rgbClr val="000000"/>
                        </a:solidFill>
                        <a:effectLst/>
                        <a:latin typeface="Arial" charset="0"/>
                      </a:endParaRPr>
                    </a:p>
                  </a:txBody>
                  <a:tcPr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rPr>
                        <a:t>16</a:t>
                      </a:r>
                    </a:p>
                  </a:txBody>
                  <a:tcPr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rPr>
                        <a:t>15</a:t>
                      </a:r>
                    </a:p>
                  </a:txBody>
                  <a:tcPr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rgbClr val="000000"/>
                        </a:solidFill>
                        <a:effectLst/>
                        <a:latin typeface="Arial" charset="0"/>
                      </a:endParaRPr>
                    </a:p>
                  </a:txBody>
                  <a:tcPr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smtClean="0">
                        <a:ln>
                          <a:noFill/>
                        </a:ln>
                        <a:solidFill>
                          <a:srgbClr val="000000"/>
                        </a:solidFill>
                        <a:effectLst/>
                        <a:latin typeface="Arial" charset="0"/>
                      </a:endParaRPr>
                    </a:p>
                  </a:txBody>
                  <a:tcPr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rPr>
                        <a:t>0</a:t>
                      </a:r>
                    </a:p>
                  </a:txBody>
                  <a:tcPr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04825">
                <a:tc gridSpan="8">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rPr>
                        <a:t>32-bit Register (unmodified)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graphicFrame>
        <p:nvGraphicFramePr>
          <p:cNvPr id="365595" name="Group 27"/>
          <p:cNvGraphicFramePr>
            <a:graphicFrameLocks noGrp="1"/>
          </p:cNvGraphicFramePr>
          <p:nvPr>
            <p:ph idx="4294967295"/>
            <p:extLst>
              <p:ext uri="{D42A27DB-BD31-4B8C-83A1-F6EECF244321}">
                <p14:modId xmlns:p14="http://schemas.microsoft.com/office/powerpoint/2010/main" val="1458873089"/>
              </p:ext>
            </p:extLst>
          </p:nvPr>
        </p:nvGraphicFramePr>
        <p:xfrm>
          <a:off x="6072189" y="4188142"/>
          <a:ext cx="3578225" cy="1054100"/>
        </p:xfrm>
        <a:graphic>
          <a:graphicData uri="http://schemas.openxmlformats.org/drawingml/2006/table">
            <a:tbl>
              <a:tblPr/>
              <a:tblGrid>
                <a:gridCol w="1789113">
                  <a:extLst>
                    <a:ext uri="{9D8B030D-6E8A-4147-A177-3AD203B41FA5}">
                      <a16:colId xmlns:a16="http://schemas.microsoft.com/office/drawing/2014/main" val="20000"/>
                    </a:ext>
                  </a:extLst>
                </a:gridCol>
                <a:gridCol w="1789112">
                  <a:extLst>
                    <a:ext uri="{9D8B030D-6E8A-4147-A177-3AD203B41FA5}">
                      <a16:colId xmlns:a16="http://schemas.microsoft.com/office/drawing/2014/main" val="20001"/>
                    </a:ext>
                  </a:extLst>
                </a:gridCol>
              </a:tblGrid>
              <a:tr h="527050">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rPr>
                        <a:t>16-bit Memory Half-Word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extLst>
                  <a:ext uri="{0D108BD9-81ED-4DB2-BD59-A6C34878D82A}">
                    <a16:rowId xmlns:a16="http://schemas.microsoft.com/office/drawing/2014/main" val="10000"/>
                  </a:ext>
                </a:extLst>
              </a:tr>
              <a:tr h="527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rPr>
                        <a:t>15</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rgbClr val="000000"/>
                          </a:solidFill>
                          <a:effectLst/>
                          <a:latin typeface="Arial" charset="0"/>
                        </a:rPr>
                        <a:t>0</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28696" name="Line 39"/>
          <p:cNvSpPr>
            <a:spLocks noChangeShapeType="1"/>
          </p:cNvSpPr>
          <p:nvPr/>
        </p:nvSpPr>
        <p:spPr bwMode="auto">
          <a:xfrm>
            <a:off x="6159500" y="1968818"/>
            <a:ext cx="0" cy="2206625"/>
          </a:xfrm>
          <a:prstGeom prst="line">
            <a:avLst/>
          </a:prstGeom>
          <a:noFill/>
          <a:ln w="9525">
            <a:solidFill>
              <a:srgbClr val="000000"/>
            </a:solidFill>
            <a:round/>
            <a:headEnd type="none" w="lg"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7" name="Text Box 45"/>
          <p:cNvSpPr txBox="1">
            <a:spLocks noChangeArrowheads="1"/>
          </p:cNvSpPr>
          <p:nvPr/>
        </p:nvSpPr>
        <p:spPr bwMode="auto">
          <a:xfrm>
            <a:off x="6757988" y="2710181"/>
            <a:ext cx="21447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a:spcBef>
                <a:spcPct val="50000"/>
              </a:spcBef>
            </a:pPr>
            <a:r>
              <a:rPr lang="en-US">
                <a:solidFill>
                  <a:srgbClr val="000000"/>
                </a:solidFill>
              </a:rPr>
              <a:t>. . . . . . . . . .</a:t>
            </a:r>
          </a:p>
        </p:txBody>
      </p:sp>
      <p:sp>
        <p:nvSpPr>
          <p:cNvPr id="28698" name="AutoShape 50"/>
          <p:cNvSpPr>
            <a:spLocks/>
          </p:cNvSpPr>
          <p:nvPr/>
        </p:nvSpPr>
        <p:spPr bwMode="auto">
          <a:xfrm rot="-5400000">
            <a:off x="3912394" y="483711"/>
            <a:ext cx="520700" cy="3516312"/>
          </a:xfrm>
          <a:prstGeom prst="leftBrace">
            <a:avLst>
              <a:gd name="adj1" fmla="val 56275"/>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9" name="Text Box 51"/>
          <p:cNvSpPr txBox="1">
            <a:spLocks noChangeArrowheads="1"/>
          </p:cNvSpPr>
          <p:nvPr/>
        </p:nvSpPr>
        <p:spPr bwMode="auto">
          <a:xfrm>
            <a:off x="2271714" y="2557781"/>
            <a:ext cx="38004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a:spcBef>
                <a:spcPct val="50000"/>
              </a:spcBef>
            </a:pPr>
            <a:r>
              <a:rPr lang="en-US" b="0">
                <a:solidFill>
                  <a:srgbClr val="000000"/>
                </a:solidFill>
              </a:rPr>
              <a:t>Most-significant 16 bits are </a:t>
            </a:r>
            <a:br>
              <a:rPr lang="en-US" b="0">
                <a:solidFill>
                  <a:srgbClr val="000000"/>
                </a:solidFill>
              </a:rPr>
            </a:br>
            <a:r>
              <a:rPr lang="en-US" b="0" u="sng">
                <a:solidFill>
                  <a:srgbClr val="000000"/>
                </a:solidFill>
              </a:rPr>
              <a:t>not</a:t>
            </a:r>
            <a:r>
              <a:rPr lang="en-US" b="0">
                <a:solidFill>
                  <a:srgbClr val="000000"/>
                </a:solidFill>
              </a:rPr>
              <a:t> written into memory</a:t>
            </a:r>
          </a:p>
        </p:txBody>
      </p:sp>
      <p:sp>
        <p:nvSpPr>
          <p:cNvPr id="28700" name="Line 39"/>
          <p:cNvSpPr>
            <a:spLocks noChangeShapeType="1"/>
          </p:cNvSpPr>
          <p:nvPr/>
        </p:nvSpPr>
        <p:spPr bwMode="auto">
          <a:xfrm>
            <a:off x="6438900" y="1981518"/>
            <a:ext cx="0" cy="2206625"/>
          </a:xfrm>
          <a:prstGeom prst="line">
            <a:avLst/>
          </a:prstGeom>
          <a:noFill/>
          <a:ln w="9525">
            <a:solidFill>
              <a:srgbClr val="000000"/>
            </a:solidFill>
            <a:round/>
            <a:headEnd type="none" w="lg"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01" name="Line 39"/>
          <p:cNvSpPr>
            <a:spLocks noChangeShapeType="1"/>
          </p:cNvSpPr>
          <p:nvPr/>
        </p:nvSpPr>
        <p:spPr bwMode="auto">
          <a:xfrm>
            <a:off x="9131300" y="1981518"/>
            <a:ext cx="0" cy="2206625"/>
          </a:xfrm>
          <a:prstGeom prst="line">
            <a:avLst/>
          </a:prstGeom>
          <a:noFill/>
          <a:ln w="9525">
            <a:solidFill>
              <a:srgbClr val="000000"/>
            </a:solidFill>
            <a:round/>
            <a:headEnd type="none" w="lg"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02" name="Line 39"/>
          <p:cNvSpPr>
            <a:spLocks noChangeShapeType="1"/>
          </p:cNvSpPr>
          <p:nvPr/>
        </p:nvSpPr>
        <p:spPr bwMode="auto">
          <a:xfrm>
            <a:off x="9423400" y="1968818"/>
            <a:ext cx="0" cy="2206625"/>
          </a:xfrm>
          <a:prstGeom prst="line">
            <a:avLst/>
          </a:prstGeom>
          <a:noFill/>
          <a:ln w="9525">
            <a:solidFill>
              <a:srgbClr val="000000"/>
            </a:solidFill>
            <a:round/>
            <a:headEnd type="none" w="lg"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Rectangle 2"/>
          <p:cNvSpPr/>
          <p:nvPr/>
        </p:nvSpPr>
        <p:spPr>
          <a:xfrm>
            <a:off x="863600" y="5116829"/>
            <a:ext cx="10210800" cy="1477328"/>
          </a:xfrm>
          <a:prstGeom prst="rect">
            <a:avLst/>
          </a:prstGeom>
        </p:spPr>
        <p:txBody>
          <a:bodyPr wrap="square">
            <a:spAutoFit/>
          </a:bodyPr>
          <a:lstStyle/>
          <a:p>
            <a:r>
              <a:rPr lang="en-US" dirty="0" smtClean="0">
                <a:latin typeface="TimesTenLTStd-Roman"/>
              </a:rPr>
              <a:t>Writing </a:t>
            </a:r>
            <a:r>
              <a:rPr lang="en-US" dirty="0">
                <a:latin typeface="TimesTenLTStd-Roman"/>
              </a:rPr>
              <a:t>a half-word result to address 104: The two memory bytes that should be </a:t>
            </a:r>
            <a:r>
              <a:rPr lang="en-US" dirty="0" smtClean="0">
                <a:latin typeface="TimesTenLTStd-Roman"/>
              </a:rPr>
              <a:t>written are </a:t>
            </a:r>
            <a:r>
              <a:rPr lang="en-US" dirty="0">
                <a:latin typeface="TimesTenLTStd-Roman"/>
              </a:rPr>
              <a:t>at addresses 104 and 105. However, the 32-bit memory data bus is actually 4 </a:t>
            </a:r>
            <a:r>
              <a:rPr lang="en-US" dirty="0" smtClean="0">
                <a:latin typeface="TimesTenLTStd-Roman"/>
              </a:rPr>
              <a:t>bytes wide</a:t>
            </a:r>
            <a:r>
              <a:rPr lang="en-US" dirty="0">
                <a:latin typeface="TimesTenLTStd-Roman"/>
              </a:rPr>
              <a:t>, corresponding to addresses 104, 105, 106, and 107. Each byte of the memory </a:t>
            </a:r>
            <a:r>
              <a:rPr lang="en-US" dirty="0" smtClean="0">
                <a:latin typeface="TimesTenLTStd-Roman"/>
              </a:rPr>
              <a:t>data bus </a:t>
            </a:r>
            <a:r>
              <a:rPr lang="en-US" dirty="0">
                <a:latin typeface="TimesTenLTStd-Roman"/>
              </a:rPr>
              <a:t>has its own write enable; during the memory write cycle, the write-enable </a:t>
            </a:r>
            <a:r>
              <a:rPr lang="en-US" dirty="0" smtClean="0">
                <a:latin typeface="TimesTenLTStd-Roman"/>
              </a:rPr>
              <a:t>signals for </a:t>
            </a:r>
            <a:r>
              <a:rPr lang="en-US" dirty="0">
                <a:latin typeface="TimesTenLTStd-Roman"/>
              </a:rPr>
              <a:t>addresses 106 and 107 are disabled so that only the bytes at addresses 104 and </a:t>
            </a:r>
            <a:r>
              <a:rPr lang="en-US" dirty="0" smtClean="0">
                <a:latin typeface="TimesTenLTStd-Roman"/>
              </a:rPr>
              <a:t>105 are </a:t>
            </a:r>
            <a:r>
              <a:rPr lang="en-US" dirty="0">
                <a:latin typeface="TimesTenLTStd-Roman"/>
              </a:rPr>
              <a:t>modified.</a:t>
            </a:r>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17</a:t>
            </a:fld>
            <a:endParaRPr lang="en-US" dirty="0"/>
          </a:p>
        </p:txBody>
      </p:sp>
    </p:spTree>
    <p:extLst>
      <p:ext uri="{BB962C8B-B14F-4D97-AF65-F5344CB8AC3E}">
        <p14:creationId xmlns:p14="http://schemas.microsoft.com/office/powerpoint/2010/main" val="4874063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76" name="Rectangle 64"/>
          <p:cNvSpPr>
            <a:spLocks noGrp="1" noChangeArrowheads="1"/>
          </p:cNvSpPr>
          <p:nvPr>
            <p:ph type="title"/>
          </p:nvPr>
        </p:nvSpPr>
        <p:spPr>
          <a:xfrm>
            <a:off x="2209800" y="582613"/>
            <a:ext cx="7772400" cy="1143000"/>
          </a:xfrm>
        </p:spPr>
        <p:txBody>
          <a:bodyPr/>
          <a:lstStyle/>
          <a:p>
            <a:r>
              <a:rPr lang="en-US" smtClean="0"/>
              <a:t>Store (to memory) Instructions</a:t>
            </a:r>
          </a:p>
        </p:txBody>
      </p:sp>
      <p:graphicFrame>
        <p:nvGraphicFramePr>
          <p:cNvPr id="7" name="Group 68"/>
          <p:cNvGraphicFramePr>
            <a:graphicFrameLocks noGrp="1"/>
          </p:cNvGraphicFramePr>
          <p:nvPr>
            <p:extLst>
              <p:ext uri="{D42A27DB-BD31-4B8C-83A1-F6EECF244321}">
                <p14:modId xmlns:p14="http://schemas.microsoft.com/office/powerpoint/2010/main" val="3152715580"/>
              </p:ext>
            </p:extLst>
          </p:nvPr>
        </p:nvGraphicFramePr>
        <p:xfrm>
          <a:off x="492761" y="2334895"/>
          <a:ext cx="10637521" cy="2357440"/>
        </p:xfrm>
        <a:graphic>
          <a:graphicData uri="http://schemas.openxmlformats.org/drawingml/2006/table">
            <a:tbl>
              <a:tblPr/>
              <a:tblGrid>
                <a:gridCol w="2235199">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1510030">
                  <a:extLst>
                    <a:ext uri="{9D8B030D-6E8A-4147-A177-3AD203B41FA5}">
                      <a16:colId xmlns:a16="http://schemas.microsoft.com/office/drawing/2014/main" val="20002"/>
                    </a:ext>
                  </a:extLst>
                </a:gridCol>
                <a:gridCol w="1510031">
                  <a:extLst>
                    <a:ext uri="{9D8B030D-6E8A-4147-A177-3AD203B41FA5}">
                      <a16:colId xmlns:a16="http://schemas.microsoft.com/office/drawing/2014/main" val="1869275341"/>
                    </a:ext>
                  </a:extLst>
                </a:gridCol>
                <a:gridCol w="1510031">
                  <a:extLst>
                    <a:ext uri="{9D8B030D-6E8A-4147-A177-3AD203B41FA5}">
                      <a16:colId xmlns:a16="http://schemas.microsoft.com/office/drawing/2014/main" val="2578510015"/>
                    </a:ext>
                  </a:extLst>
                </a:gridCol>
                <a:gridCol w="1510030">
                  <a:extLst>
                    <a:ext uri="{9D8B030D-6E8A-4147-A177-3AD203B41FA5}">
                      <a16:colId xmlns:a16="http://schemas.microsoft.com/office/drawing/2014/main" val="884583113"/>
                    </a:ext>
                  </a:extLst>
                </a:gridCol>
              </a:tblGrid>
              <a:tr h="47148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1" i="1" u="none" strike="noStrike" cap="none" normalizeH="0" baseline="0" smtClean="0">
                          <a:ln>
                            <a:noFill/>
                          </a:ln>
                          <a:solidFill>
                            <a:srgbClr val="000000"/>
                          </a:solidFill>
                          <a:effectLst/>
                          <a:latin typeface="Arial" charset="0"/>
                          <a:cs typeface="Times New Roman" pitchFamily="18" charset="0"/>
                        </a:rPr>
                        <a:t>Load/Store Memory</a:t>
                      </a:r>
                      <a:endParaRPr kumimoji="0" lang="en-US" sz="1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dirty="0" smtClean="0">
                          <a:ln>
                            <a:noFill/>
                          </a:ln>
                          <a:solidFill>
                            <a:srgbClr val="000000"/>
                          </a:solidFill>
                          <a:effectLst/>
                          <a:latin typeface="Arial" charset="0"/>
                          <a:cs typeface="Times New Roman" pitchFamily="18" charset="0"/>
                        </a:rPr>
                        <a:t>Operation</a:t>
                      </a:r>
                      <a:endParaRPr kumimoji="0" lang="en-US" sz="14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gridSpan="4">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dirty="0" smtClean="0">
                          <a:ln>
                            <a:noFill/>
                          </a:ln>
                          <a:solidFill>
                            <a:srgbClr val="000000"/>
                          </a:solidFill>
                          <a:effectLst/>
                          <a:latin typeface="Arial" charset="0"/>
                          <a:cs typeface="Times New Roman" pitchFamily="18" charset="0"/>
                        </a:rPr>
                        <a:t>Memory Byte Addresses Actually Written</a:t>
                      </a:r>
                      <a:endParaRPr kumimoji="0" lang="en-US" sz="14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7148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dirty="0" smtClean="0">
                          <a:ln>
                            <a:noFill/>
                          </a:ln>
                          <a:solidFill>
                            <a:srgbClr val="000000"/>
                          </a:solidFill>
                          <a:effectLst/>
                          <a:latin typeface="Arial" charset="0"/>
                          <a:cs typeface="Times New Roman" pitchFamily="18" charset="0"/>
                        </a:rPr>
                        <a:t>STR	</a:t>
                      </a:r>
                      <a:r>
                        <a:rPr kumimoji="0" lang="en-US" sz="2000" b="0" i="0" u="none" strike="noStrike" cap="none" normalizeH="0" baseline="0" dirty="0" smtClean="0">
                          <a:ln>
                            <a:noFill/>
                          </a:ln>
                          <a:solidFill>
                            <a:srgbClr val="000000"/>
                          </a:solidFill>
                          <a:effectLst/>
                          <a:latin typeface="Tahoma" pitchFamily="34" charset="0"/>
                        </a:rPr>
                        <a:t>	</a:t>
                      </a:r>
                      <a:r>
                        <a:rPr kumimoji="0" lang="en-US" altLang="zh-CN" sz="1400" b="0" i="0" u="none" strike="noStrike" cap="none" normalizeH="0" baseline="0" dirty="0" err="1" smtClean="0">
                          <a:ln>
                            <a:noFill/>
                          </a:ln>
                          <a:solidFill>
                            <a:srgbClr val="000000"/>
                          </a:solidFill>
                          <a:effectLst/>
                          <a:latin typeface="Arial" charset="0"/>
                          <a:cs typeface="Times New Roman" pitchFamily="18" charset="0"/>
                        </a:rPr>
                        <a:t>r</a:t>
                      </a:r>
                      <a:r>
                        <a:rPr kumimoji="0" lang="en-US" sz="1400" b="0" i="0" u="none" strike="noStrike" cap="none" normalizeH="0" baseline="-30000" dirty="0" err="1" smtClean="0">
                          <a:ln>
                            <a:noFill/>
                          </a:ln>
                          <a:solidFill>
                            <a:srgbClr val="000000"/>
                          </a:solidFill>
                          <a:effectLst/>
                          <a:latin typeface="Arial" charset="0"/>
                          <a:cs typeface="Times New Roman" pitchFamily="18" charset="0"/>
                        </a:rPr>
                        <a:t>d</a:t>
                      </a:r>
                      <a:r>
                        <a:rPr kumimoji="0" lang="en-US" sz="1400" b="0" i="0" u="none" strike="noStrike" cap="none" normalizeH="0" baseline="0" dirty="0" smtClean="0">
                          <a:ln>
                            <a:noFill/>
                          </a:ln>
                          <a:solidFill>
                            <a:srgbClr val="000000"/>
                          </a:solidFill>
                          <a:effectLst/>
                          <a:latin typeface="Arial" charset="0"/>
                          <a:cs typeface="Times New Roman" pitchFamily="18" charset="0"/>
                        </a:rPr>
                        <a:t>,&lt;mem&gt;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Arial" charset="0"/>
                          <a:cs typeface="Times New Roman" pitchFamily="18" charset="0"/>
                        </a:rPr>
                        <a:t>r</a:t>
                      </a:r>
                      <a:r>
                        <a:rPr kumimoji="0" lang="en-US" sz="1400" b="0" i="0" u="none" strike="noStrike" cap="none" normalizeH="0" baseline="-30000" dirty="0" err="1" smtClean="0">
                          <a:ln>
                            <a:noFill/>
                          </a:ln>
                          <a:solidFill>
                            <a:srgbClr val="000000"/>
                          </a:solidFill>
                          <a:effectLst/>
                          <a:latin typeface="Arial" charset="0"/>
                          <a:cs typeface="Times New Roman" pitchFamily="18" charset="0"/>
                        </a:rPr>
                        <a:t>d</a:t>
                      </a:r>
                      <a:r>
                        <a:rPr kumimoji="0" lang="en-US" sz="1400" b="0" i="0" u="none" strike="noStrike" cap="none" normalizeH="0" baseline="0" dirty="0" smtClean="0">
                          <a:ln>
                            <a:noFill/>
                          </a:ln>
                          <a:solidFill>
                            <a:srgbClr val="000000"/>
                          </a:solidFill>
                          <a:effectLst/>
                          <a:latin typeface="Arial" charset="0"/>
                          <a:cs typeface="Times New Roman" pitchFamily="18" charset="0"/>
                        </a:rPr>
                        <a:t> </a:t>
                      </a:r>
                      <a:r>
                        <a:rPr kumimoji="0" lang="en-US" sz="1400" b="0" i="0" u="none" strike="noStrike" cap="none" normalizeH="0" baseline="0" dirty="0" smtClean="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dirty="0" smtClean="0">
                          <a:ln>
                            <a:noFill/>
                          </a:ln>
                          <a:solidFill>
                            <a:srgbClr val="000000"/>
                          </a:solidFill>
                          <a:effectLst/>
                          <a:latin typeface="Arial" charset="0"/>
                          <a:cs typeface="Times New Roman" pitchFamily="18" charset="0"/>
                        </a:rPr>
                        <a:t> mem</a:t>
                      </a:r>
                      <a:r>
                        <a:rPr kumimoji="0" lang="en-US" sz="1400" b="0" i="0" u="none" strike="noStrike" cap="none" normalizeH="0" baseline="-30000" dirty="0" smtClean="0">
                          <a:ln>
                            <a:noFill/>
                          </a:ln>
                          <a:solidFill>
                            <a:srgbClr val="000000"/>
                          </a:solidFill>
                          <a:effectLst/>
                          <a:latin typeface="Arial" charset="0"/>
                          <a:cs typeface="Times New Roman" pitchFamily="18" charset="0"/>
                          <a:sym typeface="Wingdings" pitchFamily="2" charset="2"/>
                        </a:rPr>
                        <a:t>32</a:t>
                      </a:r>
                      <a:r>
                        <a:rPr kumimoji="0" lang="en-US" sz="1400" b="0" i="0" u="none" strike="noStrike" cap="none" normalizeH="0" baseline="0" dirty="0" smtClean="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dirty="0" err="1" smtClean="0">
                          <a:ln>
                            <a:noFill/>
                          </a:ln>
                          <a:solidFill>
                            <a:srgbClr val="000000"/>
                          </a:solidFill>
                          <a:effectLst/>
                          <a:latin typeface="Arial" charset="0"/>
                          <a:cs typeface="Times New Roman" pitchFamily="18" charset="0"/>
                          <a:sym typeface="Wingdings" pitchFamily="2" charset="2"/>
                        </a:rPr>
                        <a:t>addr</a:t>
                      </a:r>
                      <a:r>
                        <a:rPr kumimoji="0" lang="en-US" sz="1400" b="0" i="0" u="none" strike="noStrike" cap="none" normalizeH="0" baseline="0" dirty="0" smtClean="0">
                          <a:ln>
                            <a:noFill/>
                          </a:ln>
                          <a:solidFill>
                            <a:srgbClr val="000000"/>
                          </a:solidFill>
                          <a:effectLst/>
                          <a:latin typeface="Arial" charset="0"/>
                          <a:cs typeface="Times New Roman" pitchFamily="18" charset="0"/>
                          <a:sym typeface="Wingdings" pitchFamily="2"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Arial" charset="0"/>
                        </a:rPr>
                        <a:t>a</a:t>
                      </a:r>
                      <a:r>
                        <a:rPr kumimoji="0" lang="en-US" sz="1400" b="0" i="0" u="none" strike="noStrike" cap="none" normalizeH="0" baseline="0" dirty="0" smtClean="0">
                          <a:ln>
                            <a:noFill/>
                          </a:ln>
                          <a:solidFill>
                            <a:srgbClr val="000000"/>
                          </a:solidFill>
                          <a:effectLst/>
                          <a:latin typeface="Arial" charset="0"/>
                        </a:rPr>
                        <a:t>ddr+3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rPr>
                        <a:t>addr+2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Arial" charset="0"/>
                        </a:rPr>
                        <a:t>a</a:t>
                      </a:r>
                      <a:r>
                        <a:rPr kumimoji="0" lang="en-US" sz="1400" b="0" i="0" u="none" strike="noStrike" cap="none" normalizeH="0" baseline="0" dirty="0" smtClean="0">
                          <a:ln>
                            <a:noFill/>
                          </a:ln>
                          <a:solidFill>
                            <a:srgbClr val="000000"/>
                          </a:solidFill>
                          <a:effectLst/>
                          <a:latin typeface="Arial" charset="0"/>
                        </a:rPr>
                        <a:t>ddr+1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Arial" charset="0"/>
                        </a:rPr>
                        <a:t>addr</a:t>
                      </a:r>
                      <a:endParaRPr kumimoji="0" lang="en-US" sz="14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47148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dirty="0" smtClean="0">
                          <a:ln>
                            <a:noFill/>
                          </a:ln>
                          <a:solidFill>
                            <a:srgbClr val="000000"/>
                          </a:solidFill>
                          <a:effectLst/>
                          <a:latin typeface="Arial" charset="0"/>
                          <a:cs typeface="Times New Roman" pitchFamily="18" charset="0"/>
                        </a:rPr>
                        <a:t>STRB	</a:t>
                      </a:r>
                      <a:r>
                        <a:rPr kumimoji="0" lang="en-US" sz="2000" b="0" i="0" u="none" strike="noStrike" cap="none" normalizeH="0" baseline="0" dirty="0" smtClean="0">
                          <a:ln>
                            <a:noFill/>
                          </a:ln>
                          <a:solidFill>
                            <a:srgbClr val="000000"/>
                          </a:solidFill>
                          <a:effectLst/>
                          <a:latin typeface="Tahoma" pitchFamily="34" charset="0"/>
                        </a:rPr>
                        <a:t>	</a:t>
                      </a:r>
                      <a:r>
                        <a:rPr kumimoji="0" lang="en-US" altLang="zh-CN" sz="1400" b="0" i="0" u="none" strike="noStrike" cap="none" normalizeH="0" baseline="0" dirty="0" err="1" smtClean="0">
                          <a:ln>
                            <a:noFill/>
                          </a:ln>
                          <a:solidFill>
                            <a:srgbClr val="000000"/>
                          </a:solidFill>
                          <a:effectLst/>
                          <a:latin typeface="Arial" charset="0"/>
                          <a:cs typeface="Times New Roman" pitchFamily="18" charset="0"/>
                        </a:rPr>
                        <a:t>r</a:t>
                      </a:r>
                      <a:r>
                        <a:rPr kumimoji="0" lang="en-US" sz="1400" b="0" i="0" u="none" strike="noStrike" cap="none" normalizeH="0" baseline="-30000" dirty="0" err="1" smtClean="0">
                          <a:ln>
                            <a:noFill/>
                          </a:ln>
                          <a:solidFill>
                            <a:srgbClr val="000000"/>
                          </a:solidFill>
                          <a:effectLst/>
                          <a:latin typeface="Arial" charset="0"/>
                          <a:cs typeface="Times New Roman" pitchFamily="18" charset="0"/>
                        </a:rPr>
                        <a:t>d</a:t>
                      </a:r>
                      <a:r>
                        <a:rPr kumimoji="0" lang="en-US" sz="1400" b="0" i="0" u="none" strike="noStrike" cap="none" normalizeH="0" baseline="0" dirty="0" smtClean="0">
                          <a:ln>
                            <a:noFill/>
                          </a:ln>
                          <a:solidFill>
                            <a:srgbClr val="000000"/>
                          </a:solidFill>
                          <a:effectLst/>
                          <a:latin typeface="Arial" charset="0"/>
                          <a:cs typeface="Times New Roman" pitchFamily="18" charset="0"/>
                        </a:rPr>
                        <a:t>,&lt;mem&gt;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Arial" charset="0"/>
                          <a:cs typeface="Times New Roman" pitchFamily="18" charset="0"/>
                        </a:rPr>
                        <a:t>r</a:t>
                      </a:r>
                      <a:r>
                        <a:rPr kumimoji="0" lang="en-US" sz="1400" b="0" i="0" u="none" strike="noStrike" cap="none" normalizeH="0" baseline="-30000" dirty="0" err="1" smtClean="0">
                          <a:ln>
                            <a:noFill/>
                          </a:ln>
                          <a:solidFill>
                            <a:srgbClr val="000000"/>
                          </a:solidFill>
                          <a:effectLst/>
                          <a:latin typeface="Arial" charset="0"/>
                          <a:cs typeface="Times New Roman" pitchFamily="18" charset="0"/>
                        </a:rPr>
                        <a:t>d</a:t>
                      </a:r>
                      <a:r>
                        <a:rPr kumimoji="0" lang="en-US" sz="1400" b="0" i="0" u="none" strike="noStrike" cap="none" normalizeH="0" baseline="0" dirty="0" smtClean="0">
                          <a:ln>
                            <a:noFill/>
                          </a:ln>
                          <a:solidFill>
                            <a:srgbClr val="000000"/>
                          </a:solidFill>
                          <a:effectLst/>
                          <a:latin typeface="Arial" charset="0"/>
                          <a:cs typeface="Times New Roman" pitchFamily="18" charset="0"/>
                        </a:rPr>
                        <a:t> </a:t>
                      </a:r>
                      <a:r>
                        <a:rPr kumimoji="0" lang="en-US" sz="1400" b="0" i="0" u="none" strike="noStrike" cap="none" normalizeH="0" baseline="0" dirty="0" smtClean="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dirty="0" smtClean="0">
                          <a:ln>
                            <a:noFill/>
                          </a:ln>
                          <a:solidFill>
                            <a:srgbClr val="000000"/>
                          </a:solidFill>
                          <a:effectLst/>
                          <a:latin typeface="Arial" charset="0"/>
                          <a:cs typeface="Times New Roman" pitchFamily="18" charset="0"/>
                        </a:rPr>
                        <a:t> mem</a:t>
                      </a:r>
                      <a:r>
                        <a:rPr kumimoji="0" lang="en-US" sz="1400" b="0" i="0" u="none" strike="noStrike" cap="none" normalizeH="0" baseline="-30000" dirty="0" smtClean="0">
                          <a:ln>
                            <a:noFill/>
                          </a:ln>
                          <a:solidFill>
                            <a:srgbClr val="000000"/>
                          </a:solidFill>
                          <a:effectLst/>
                          <a:latin typeface="Arial" charset="0"/>
                          <a:cs typeface="Times New Roman" pitchFamily="18" charset="0"/>
                          <a:sym typeface="Wingdings" pitchFamily="2" charset="2"/>
                        </a:rPr>
                        <a:t>8</a:t>
                      </a:r>
                      <a:r>
                        <a:rPr kumimoji="0" lang="en-US" sz="1400" b="0" i="0" u="none" strike="noStrike" cap="none" normalizeH="0" baseline="0" dirty="0" smtClean="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dirty="0" err="1" smtClean="0">
                          <a:ln>
                            <a:noFill/>
                          </a:ln>
                          <a:solidFill>
                            <a:srgbClr val="000000"/>
                          </a:solidFill>
                          <a:effectLst/>
                          <a:latin typeface="Arial" charset="0"/>
                          <a:cs typeface="Times New Roman" pitchFamily="18" charset="0"/>
                          <a:sym typeface="Wingdings" pitchFamily="2" charset="2"/>
                        </a:rPr>
                        <a:t>addr</a:t>
                      </a:r>
                      <a:r>
                        <a:rPr kumimoji="0" lang="en-US" sz="1400" b="0" i="0" u="none" strike="noStrike" cap="none" normalizeH="0" baseline="0" dirty="0" smtClean="0">
                          <a:ln>
                            <a:noFill/>
                          </a:ln>
                          <a:solidFill>
                            <a:srgbClr val="000000"/>
                          </a:solidFill>
                          <a:effectLst/>
                          <a:latin typeface="Arial" charset="0"/>
                          <a:cs typeface="Times New Roman" pitchFamily="18" charset="0"/>
                          <a:sym typeface="Wingdings" pitchFamily="2"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dirty="0" err="1" smtClean="0">
                          <a:ln>
                            <a:noFill/>
                          </a:ln>
                          <a:solidFill>
                            <a:srgbClr val="000000"/>
                          </a:solidFill>
                          <a:effectLst/>
                          <a:latin typeface="Arial" charset="0"/>
                        </a:rPr>
                        <a:t>a</a:t>
                      </a:r>
                      <a:r>
                        <a:rPr kumimoji="0" lang="en-US" sz="1400" b="0" i="0" u="none" strike="noStrike" cap="none" normalizeH="0" baseline="0" dirty="0" err="1" smtClean="0">
                          <a:ln>
                            <a:noFill/>
                          </a:ln>
                          <a:solidFill>
                            <a:srgbClr val="000000"/>
                          </a:solidFill>
                          <a:effectLst/>
                          <a:latin typeface="Arial" charset="0"/>
                        </a:rPr>
                        <a:t>ddr</a:t>
                      </a:r>
                      <a:endParaRPr kumimoji="0" lang="en-US" sz="14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r h="47148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dirty="0" smtClean="0">
                          <a:ln>
                            <a:noFill/>
                          </a:ln>
                          <a:solidFill>
                            <a:srgbClr val="000000"/>
                          </a:solidFill>
                          <a:effectLst/>
                          <a:latin typeface="Arial" charset="0"/>
                          <a:cs typeface="Times New Roman" pitchFamily="18" charset="0"/>
                        </a:rPr>
                        <a:t>STRH	</a:t>
                      </a:r>
                      <a:r>
                        <a:rPr kumimoji="0" lang="en-US" sz="2000" b="0" i="0" u="none" strike="noStrike" cap="none" normalizeH="0" baseline="0" dirty="0" smtClean="0">
                          <a:ln>
                            <a:noFill/>
                          </a:ln>
                          <a:solidFill>
                            <a:srgbClr val="000000"/>
                          </a:solidFill>
                          <a:effectLst/>
                          <a:latin typeface="Tahoma" pitchFamily="34" charset="0"/>
                        </a:rPr>
                        <a:t>	</a:t>
                      </a:r>
                      <a:r>
                        <a:rPr kumimoji="0" lang="en-US" altLang="zh-CN" sz="1400" b="0" i="0" u="none" strike="noStrike" cap="none" normalizeH="0" baseline="0" dirty="0" err="1" smtClean="0">
                          <a:ln>
                            <a:noFill/>
                          </a:ln>
                          <a:solidFill>
                            <a:srgbClr val="000000"/>
                          </a:solidFill>
                          <a:effectLst/>
                          <a:latin typeface="Arial" charset="0"/>
                          <a:cs typeface="Times New Roman" pitchFamily="18" charset="0"/>
                        </a:rPr>
                        <a:t>r</a:t>
                      </a:r>
                      <a:r>
                        <a:rPr kumimoji="0" lang="en-US" sz="1400" b="0" i="0" u="none" strike="noStrike" cap="none" normalizeH="0" baseline="-30000" dirty="0" err="1" smtClean="0">
                          <a:ln>
                            <a:noFill/>
                          </a:ln>
                          <a:solidFill>
                            <a:srgbClr val="000000"/>
                          </a:solidFill>
                          <a:effectLst/>
                          <a:latin typeface="Arial" charset="0"/>
                          <a:cs typeface="Times New Roman" pitchFamily="18" charset="0"/>
                        </a:rPr>
                        <a:t>d</a:t>
                      </a:r>
                      <a:r>
                        <a:rPr kumimoji="0" lang="en-US" sz="1400" b="0" i="0" u="none" strike="noStrike" cap="none" normalizeH="0" baseline="0" dirty="0" smtClean="0">
                          <a:ln>
                            <a:noFill/>
                          </a:ln>
                          <a:solidFill>
                            <a:srgbClr val="000000"/>
                          </a:solidFill>
                          <a:effectLst/>
                          <a:latin typeface="Arial" charset="0"/>
                          <a:cs typeface="Times New Roman" pitchFamily="18" charset="0"/>
                        </a:rPr>
                        <a:t>,&lt;mem&gt;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Arial" charset="0"/>
                          <a:cs typeface="Times New Roman" pitchFamily="18" charset="0"/>
                        </a:rPr>
                        <a:t>r</a:t>
                      </a:r>
                      <a:r>
                        <a:rPr kumimoji="0" lang="en-US" sz="1400" b="0" i="0" u="none" strike="noStrike" cap="none" normalizeH="0" baseline="-30000" dirty="0" err="1" smtClean="0">
                          <a:ln>
                            <a:noFill/>
                          </a:ln>
                          <a:solidFill>
                            <a:srgbClr val="000000"/>
                          </a:solidFill>
                          <a:effectLst/>
                          <a:latin typeface="Arial" charset="0"/>
                          <a:cs typeface="Times New Roman" pitchFamily="18" charset="0"/>
                        </a:rPr>
                        <a:t>d</a:t>
                      </a:r>
                      <a:r>
                        <a:rPr kumimoji="0" lang="en-US" sz="1400" b="0" i="0" u="none" strike="noStrike" cap="none" normalizeH="0" baseline="0" dirty="0" smtClean="0">
                          <a:ln>
                            <a:noFill/>
                          </a:ln>
                          <a:solidFill>
                            <a:srgbClr val="000000"/>
                          </a:solidFill>
                          <a:effectLst/>
                          <a:latin typeface="Arial" charset="0"/>
                          <a:cs typeface="Times New Roman" pitchFamily="18" charset="0"/>
                        </a:rPr>
                        <a:t> </a:t>
                      </a:r>
                      <a:r>
                        <a:rPr kumimoji="0" lang="en-US" sz="1400" b="0" i="0" u="none" strike="noStrike" cap="none" normalizeH="0" baseline="0" dirty="0" smtClean="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dirty="0" smtClean="0">
                          <a:ln>
                            <a:noFill/>
                          </a:ln>
                          <a:solidFill>
                            <a:srgbClr val="000000"/>
                          </a:solidFill>
                          <a:effectLst/>
                          <a:latin typeface="Arial" charset="0"/>
                          <a:cs typeface="Times New Roman" pitchFamily="18" charset="0"/>
                        </a:rPr>
                        <a:t> mem</a:t>
                      </a:r>
                      <a:r>
                        <a:rPr kumimoji="0" lang="en-US" sz="1400" b="0" i="0" u="none" strike="noStrike" cap="none" normalizeH="0" baseline="-30000" dirty="0" smtClean="0">
                          <a:ln>
                            <a:noFill/>
                          </a:ln>
                          <a:solidFill>
                            <a:srgbClr val="000000"/>
                          </a:solidFill>
                          <a:effectLst/>
                          <a:latin typeface="Arial" charset="0"/>
                          <a:cs typeface="Times New Roman" pitchFamily="18" charset="0"/>
                          <a:sym typeface="Wingdings" pitchFamily="2" charset="2"/>
                        </a:rPr>
                        <a:t>16</a:t>
                      </a:r>
                      <a:r>
                        <a:rPr kumimoji="0" lang="en-US" sz="1400" b="0" i="0" u="none" strike="noStrike" cap="none" normalizeH="0" baseline="0" dirty="0" smtClean="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dirty="0" err="1" smtClean="0">
                          <a:ln>
                            <a:noFill/>
                          </a:ln>
                          <a:solidFill>
                            <a:srgbClr val="000000"/>
                          </a:solidFill>
                          <a:effectLst/>
                          <a:latin typeface="Arial" charset="0"/>
                          <a:cs typeface="Times New Roman" pitchFamily="18" charset="0"/>
                          <a:sym typeface="Wingdings" pitchFamily="2" charset="2"/>
                        </a:rPr>
                        <a:t>addr</a:t>
                      </a:r>
                      <a:r>
                        <a:rPr kumimoji="0" lang="en-US" sz="1400" b="0" i="0" u="none" strike="noStrike" cap="none" normalizeH="0" baseline="0" dirty="0" smtClean="0">
                          <a:ln>
                            <a:noFill/>
                          </a:ln>
                          <a:solidFill>
                            <a:srgbClr val="000000"/>
                          </a:solidFill>
                          <a:effectLst/>
                          <a:latin typeface="Arial" charset="0"/>
                          <a:cs typeface="Times New Roman" pitchFamily="18" charset="0"/>
                          <a:sym typeface="Wingdings" pitchFamily="2"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Arial" charset="0"/>
                        </a:rPr>
                        <a:t>a</a:t>
                      </a:r>
                      <a:r>
                        <a:rPr kumimoji="0" lang="en-US" sz="1400" b="0" i="0" u="none" strike="noStrike" cap="none" normalizeH="0" baseline="0" dirty="0" smtClean="0">
                          <a:ln>
                            <a:noFill/>
                          </a:ln>
                          <a:solidFill>
                            <a:srgbClr val="000000"/>
                          </a:solidFill>
                          <a:effectLst/>
                          <a:latin typeface="Arial" charset="0"/>
                        </a:rPr>
                        <a:t>ddr+1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err="1" smtClean="0">
                          <a:ln>
                            <a:noFill/>
                          </a:ln>
                          <a:solidFill>
                            <a:srgbClr val="000000"/>
                          </a:solidFill>
                          <a:effectLst/>
                          <a:latin typeface="Arial" charset="0"/>
                        </a:rPr>
                        <a:t>addr</a:t>
                      </a:r>
                      <a:endParaRPr kumimoji="0" lang="en-US" sz="14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3"/>
                  </a:ext>
                </a:extLst>
              </a:tr>
              <a:tr h="47148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dirty="0" smtClean="0">
                          <a:ln>
                            <a:noFill/>
                          </a:ln>
                          <a:solidFill>
                            <a:srgbClr val="000000"/>
                          </a:solidFill>
                          <a:effectLst/>
                          <a:latin typeface="Arial" charset="0"/>
                          <a:cs typeface="Times New Roman" pitchFamily="18" charset="0"/>
                        </a:rPr>
                        <a:t>STRD	</a:t>
                      </a:r>
                      <a:r>
                        <a:rPr kumimoji="0" lang="en-US" sz="2000" b="0" i="0" u="none" strike="noStrike" cap="none" normalizeH="0" baseline="0" dirty="0" smtClean="0">
                          <a:ln>
                            <a:noFill/>
                          </a:ln>
                          <a:solidFill>
                            <a:srgbClr val="000000"/>
                          </a:solidFill>
                          <a:effectLst/>
                          <a:latin typeface="Tahoma" pitchFamily="34" charset="0"/>
                        </a:rPr>
                        <a:t>	</a:t>
                      </a:r>
                      <a:r>
                        <a:rPr kumimoji="0" lang="en-US" altLang="zh-CN" sz="1400" b="0" i="0" u="none" strike="noStrike" cap="none" normalizeH="0" baseline="0" dirty="0" err="1" smtClean="0">
                          <a:ln>
                            <a:noFill/>
                          </a:ln>
                          <a:solidFill>
                            <a:srgbClr val="000000"/>
                          </a:solidFill>
                          <a:effectLst/>
                          <a:latin typeface="Arial" charset="0"/>
                          <a:cs typeface="Times New Roman" pitchFamily="18" charset="0"/>
                        </a:rPr>
                        <a:t>r</a:t>
                      </a:r>
                      <a:r>
                        <a:rPr kumimoji="0" lang="en-US" sz="1400" b="0" i="0" u="none" strike="noStrike" cap="none" normalizeH="0" baseline="-30000" dirty="0" err="1" smtClean="0">
                          <a:ln>
                            <a:noFill/>
                          </a:ln>
                          <a:solidFill>
                            <a:srgbClr val="000000"/>
                          </a:solidFill>
                          <a:effectLst/>
                          <a:latin typeface="Arial" charset="0"/>
                          <a:cs typeface="Times New Roman" pitchFamily="18" charset="0"/>
                        </a:rPr>
                        <a:t>t</a:t>
                      </a:r>
                      <a:r>
                        <a:rPr kumimoji="0" lang="en-US" sz="1400" b="0" i="0" u="none" strike="noStrike" cap="none" normalizeH="0" baseline="0" dirty="0" smtClean="0">
                          <a:ln>
                            <a:noFill/>
                          </a:ln>
                          <a:solidFill>
                            <a:srgbClr val="000000"/>
                          </a:solidFill>
                          <a:effectLst/>
                          <a:latin typeface="Arial" charset="0"/>
                          <a:cs typeface="Times New Roman" pitchFamily="18" charset="0"/>
                        </a:rPr>
                        <a:t>,</a:t>
                      </a:r>
                      <a:r>
                        <a:rPr kumimoji="0" lang="en-US" altLang="zh-CN" sz="1400" b="0" i="0" u="none" strike="noStrike" cap="none" normalizeH="0" baseline="0" dirty="0" smtClean="0">
                          <a:ln>
                            <a:noFill/>
                          </a:ln>
                          <a:solidFill>
                            <a:srgbClr val="000000"/>
                          </a:solidFill>
                          <a:effectLst/>
                          <a:latin typeface="Arial" charset="0"/>
                          <a:cs typeface="Times New Roman" pitchFamily="18" charset="0"/>
                        </a:rPr>
                        <a:t> r</a:t>
                      </a:r>
                      <a:r>
                        <a:rPr kumimoji="0" lang="en-US" sz="1400" b="0" i="0" u="none" strike="noStrike" cap="none" normalizeH="0" baseline="-30000" dirty="0" smtClean="0">
                          <a:ln>
                            <a:noFill/>
                          </a:ln>
                          <a:solidFill>
                            <a:srgbClr val="000000"/>
                          </a:solidFill>
                          <a:effectLst/>
                          <a:latin typeface="Arial" charset="0"/>
                          <a:cs typeface="Times New Roman" pitchFamily="18" charset="0"/>
                        </a:rPr>
                        <a:t>t2</a:t>
                      </a:r>
                      <a:r>
                        <a:rPr kumimoji="0" lang="en-US" sz="1400" b="0" i="0" u="none" strike="noStrike" cap="none" normalizeH="0" baseline="0" dirty="0" smtClean="0">
                          <a:ln>
                            <a:noFill/>
                          </a:ln>
                          <a:solidFill>
                            <a:srgbClr val="000000"/>
                          </a:solidFill>
                          <a:effectLst/>
                          <a:latin typeface="Arial" charset="0"/>
                          <a:cs typeface="Times New Roman" pitchFamily="18" charset="0"/>
                        </a:rPr>
                        <a:t>,&lt;mem&gt;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cs typeface="Times New Roman" pitchFamily="18" charset="0"/>
                        </a:rPr>
                        <a:t>r</a:t>
                      </a:r>
                      <a:r>
                        <a:rPr kumimoji="0" lang="en-US" sz="1400" b="0" i="0" u="none" strike="noStrike" cap="none" normalizeH="0" baseline="-30000" dirty="0" smtClean="0">
                          <a:ln>
                            <a:noFill/>
                          </a:ln>
                          <a:solidFill>
                            <a:srgbClr val="000000"/>
                          </a:solidFill>
                          <a:effectLst/>
                          <a:latin typeface="Arial" charset="0"/>
                          <a:cs typeface="Times New Roman" pitchFamily="18" charset="0"/>
                        </a:rPr>
                        <a:t>t2</a:t>
                      </a:r>
                      <a:r>
                        <a:rPr kumimoji="0" lang="en-US" sz="1400" b="0" i="0" u="none" strike="noStrike" cap="none" normalizeH="0" baseline="0" dirty="0" smtClean="0">
                          <a:ln>
                            <a:noFill/>
                          </a:ln>
                          <a:solidFill>
                            <a:srgbClr val="000000"/>
                          </a:solidFill>
                          <a:effectLst/>
                          <a:latin typeface="Arial" charset="0"/>
                          <a:cs typeface="Times New Roman" pitchFamily="18" charset="0"/>
                        </a:rPr>
                        <a:t>.r</a:t>
                      </a:r>
                      <a:r>
                        <a:rPr kumimoji="0" lang="en-US" sz="1400" b="0" i="0" u="none" strike="noStrike" cap="none" normalizeH="0" baseline="-30000" dirty="0" smtClean="0">
                          <a:ln>
                            <a:noFill/>
                          </a:ln>
                          <a:solidFill>
                            <a:srgbClr val="000000"/>
                          </a:solidFill>
                          <a:effectLst/>
                          <a:latin typeface="Arial" charset="0"/>
                          <a:cs typeface="Times New Roman" pitchFamily="18" charset="0"/>
                        </a:rPr>
                        <a:t>t</a:t>
                      </a:r>
                      <a:r>
                        <a:rPr kumimoji="0" lang="en-US" sz="1400" b="0" i="0" u="none" strike="noStrike" cap="none" normalizeH="0" baseline="0" dirty="0" smtClean="0">
                          <a:ln>
                            <a:noFill/>
                          </a:ln>
                          <a:solidFill>
                            <a:srgbClr val="000000"/>
                          </a:solidFill>
                          <a:effectLst/>
                          <a:latin typeface="Arial" charset="0"/>
                          <a:cs typeface="Times New Roman" pitchFamily="18" charset="0"/>
                        </a:rPr>
                        <a:t> </a:t>
                      </a:r>
                      <a:r>
                        <a:rPr kumimoji="0" lang="en-US" sz="1400" b="0" i="0" u="none" strike="noStrike" cap="none" normalizeH="0" baseline="0" dirty="0" smtClean="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dirty="0" smtClean="0">
                          <a:ln>
                            <a:noFill/>
                          </a:ln>
                          <a:solidFill>
                            <a:srgbClr val="000000"/>
                          </a:solidFill>
                          <a:effectLst/>
                          <a:latin typeface="Arial" charset="0"/>
                          <a:cs typeface="Times New Roman" pitchFamily="18" charset="0"/>
                        </a:rPr>
                        <a:t> mem</a:t>
                      </a:r>
                      <a:r>
                        <a:rPr kumimoji="0" lang="en-US" sz="1400" b="0" i="0" u="none" strike="noStrike" cap="none" normalizeH="0" baseline="-30000" dirty="0" smtClean="0">
                          <a:ln>
                            <a:noFill/>
                          </a:ln>
                          <a:solidFill>
                            <a:srgbClr val="000000"/>
                          </a:solidFill>
                          <a:effectLst/>
                          <a:latin typeface="Arial" charset="0"/>
                          <a:cs typeface="Times New Roman" pitchFamily="18" charset="0"/>
                          <a:sym typeface="Wingdings" pitchFamily="2" charset="2"/>
                        </a:rPr>
                        <a:t>64</a:t>
                      </a:r>
                      <a:r>
                        <a:rPr kumimoji="0" lang="en-US" sz="1400" b="0" i="0" u="none" strike="noStrike" cap="none" normalizeH="0" baseline="0" dirty="0" smtClean="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dirty="0" err="1" smtClean="0">
                          <a:ln>
                            <a:noFill/>
                          </a:ln>
                          <a:solidFill>
                            <a:srgbClr val="000000"/>
                          </a:solidFill>
                          <a:effectLst/>
                          <a:latin typeface="Arial" charset="0"/>
                          <a:cs typeface="Times New Roman" pitchFamily="18" charset="0"/>
                          <a:sym typeface="Wingdings" pitchFamily="2" charset="2"/>
                        </a:rPr>
                        <a:t>addr</a:t>
                      </a:r>
                      <a:r>
                        <a:rPr kumimoji="0" lang="en-US" sz="1400" b="0" i="0" u="none" strike="noStrike" cap="none" normalizeH="0" baseline="0" dirty="0" smtClean="0">
                          <a:ln>
                            <a:noFill/>
                          </a:ln>
                          <a:solidFill>
                            <a:srgbClr val="000000"/>
                          </a:solidFill>
                          <a:effectLst/>
                          <a:latin typeface="Arial" charset="0"/>
                          <a:cs typeface="Times New Roman" pitchFamily="18" charset="0"/>
                          <a:sym typeface="Wingdings" pitchFamily="2"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gridSpan="4">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2"/>
          </p:nvPr>
        </p:nvSpPr>
        <p:spPr/>
        <p:txBody>
          <a:bodyPr/>
          <a:lstStyle/>
          <a:p>
            <a:fld id="{3CC63E4C-4642-794D-A2FD-70F6B81535F5}" type="slidenum">
              <a:rPr lang="en-US" smtClean="0"/>
              <a:pPr/>
              <a:t>18</a:t>
            </a:fld>
            <a:endParaRPr lang="en-US" dirty="0"/>
          </a:p>
        </p:txBody>
      </p:sp>
    </p:spTree>
    <p:extLst>
      <p:ext uri="{BB962C8B-B14F-4D97-AF65-F5344CB8AC3E}">
        <p14:creationId xmlns:p14="http://schemas.microsoft.com/office/powerpoint/2010/main" val="2116565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bwMode="auto">
          <a:xfrm>
            <a:off x="4680389" y="3365892"/>
            <a:ext cx="2702859" cy="620807"/>
          </a:xfrm>
          <a:prstGeom prst="rect">
            <a:avLst/>
          </a:prstGeom>
          <a:solidFill>
            <a:srgbClr val="00CC99">
              <a:lumMod val="40000"/>
              <a:lumOff val="60000"/>
            </a:srgbClr>
          </a:solidFill>
          <a:ln w="9525" cap="flat" cmpd="sng" algn="ctr">
            <a:solidFill>
              <a:srgbClr val="CCECFF">
                <a:lumMod val="10000"/>
              </a:srgbClr>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noFill/>
                </a:ln>
                <a:solidFill>
                  <a:srgbClr val="CCECFF">
                    <a:lumMod val="10000"/>
                  </a:srgbClr>
                </a:solidFill>
                <a:effectLst/>
                <a:uLnTx/>
                <a:uFillTx/>
                <a:cs typeface="Calibri" pitchFamily="34" charset="0"/>
              </a:rPr>
              <a:t>32-bit register(s)</a:t>
            </a:r>
          </a:p>
        </p:txBody>
      </p:sp>
      <p:sp>
        <p:nvSpPr>
          <p:cNvPr id="65" name="Rectangle 64"/>
          <p:cNvSpPr/>
          <p:nvPr/>
        </p:nvSpPr>
        <p:spPr bwMode="auto">
          <a:xfrm>
            <a:off x="4668057" y="1367091"/>
            <a:ext cx="2702859" cy="620807"/>
          </a:xfrm>
          <a:prstGeom prst="rect">
            <a:avLst/>
          </a:prstGeom>
          <a:solidFill>
            <a:srgbClr val="CCECFF"/>
          </a:solidFill>
          <a:ln w="9525" cap="flat" cmpd="sng" algn="ctr">
            <a:solidFill>
              <a:srgbClr val="CCECFF">
                <a:lumMod val="10000"/>
              </a:srgbClr>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noFill/>
                </a:ln>
                <a:solidFill>
                  <a:srgbClr val="CCECFF">
                    <a:lumMod val="10000"/>
                  </a:srgbClr>
                </a:solidFill>
                <a:effectLst/>
                <a:uLnTx/>
                <a:uFillTx/>
                <a:cs typeface="Calibri" pitchFamily="34" charset="0"/>
              </a:rPr>
              <a:t>int_32, uint_32</a:t>
            </a:r>
          </a:p>
        </p:txBody>
      </p:sp>
      <p:sp>
        <p:nvSpPr>
          <p:cNvPr id="66" name="Rectangle 65"/>
          <p:cNvSpPr/>
          <p:nvPr/>
        </p:nvSpPr>
        <p:spPr bwMode="auto">
          <a:xfrm>
            <a:off x="3341295" y="6009266"/>
            <a:ext cx="5405718" cy="620807"/>
          </a:xfrm>
          <a:prstGeom prst="rect">
            <a:avLst/>
          </a:prstGeom>
          <a:solidFill>
            <a:srgbClr val="CCECFF"/>
          </a:solidFill>
          <a:ln w="9525" cap="flat" cmpd="sng" algn="ctr">
            <a:solidFill>
              <a:srgbClr val="CCECFF">
                <a:lumMod val="10000"/>
              </a:srgbClr>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noFill/>
                </a:ln>
                <a:solidFill>
                  <a:srgbClr val="CCECFF">
                    <a:lumMod val="10000"/>
                  </a:srgbClr>
                </a:solidFill>
                <a:effectLst/>
                <a:uLnTx/>
                <a:uFillTx/>
                <a:cs typeface="Calibri" pitchFamily="34" charset="0"/>
              </a:rPr>
              <a:t>int_64, uint_64</a:t>
            </a:r>
          </a:p>
        </p:txBody>
      </p:sp>
      <p:sp>
        <p:nvSpPr>
          <p:cNvPr id="67" name="Rectangle 66"/>
          <p:cNvSpPr/>
          <p:nvPr/>
        </p:nvSpPr>
        <p:spPr bwMode="auto">
          <a:xfrm>
            <a:off x="8847861" y="2181993"/>
            <a:ext cx="1351429" cy="620807"/>
          </a:xfrm>
          <a:prstGeom prst="rect">
            <a:avLst/>
          </a:prstGeom>
          <a:solidFill>
            <a:srgbClr val="CCECFF"/>
          </a:solidFill>
          <a:ln w="9525" cap="flat" cmpd="sng" algn="ctr">
            <a:solidFill>
              <a:srgbClr val="CCECFF">
                <a:lumMod val="10000"/>
              </a:srgbClr>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noFill/>
                </a:ln>
                <a:solidFill>
                  <a:srgbClr val="CCECFF">
                    <a:lumMod val="10000"/>
                  </a:srgbClr>
                </a:solidFill>
                <a:effectLst/>
                <a:uLnTx/>
                <a:uFillTx/>
                <a:cs typeface="Calibri" pitchFamily="34" charset="0"/>
              </a:rPr>
              <a:t>uint_16</a:t>
            </a:r>
          </a:p>
        </p:txBody>
      </p:sp>
      <p:sp>
        <p:nvSpPr>
          <p:cNvPr id="68" name="Rectangle 67"/>
          <p:cNvSpPr/>
          <p:nvPr/>
        </p:nvSpPr>
        <p:spPr bwMode="auto">
          <a:xfrm>
            <a:off x="2142266" y="2181993"/>
            <a:ext cx="1052233" cy="620807"/>
          </a:xfrm>
          <a:prstGeom prst="rect">
            <a:avLst/>
          </a:prstGeom>
          <a:solidFill>
            <a:srgbClr val="CCECFF"/>
          </a:solidFill>
          <a:ln w="9525" cap="flat" cmpd="sng" algn="ctr">
            <a:solidFill>
              <a:srgbClr val="CCECFF">
                <a:lumMod val="10000"/>
              </a:srgbClr>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noFill/>
                </a:ln>
                <a:solidFill>
                  <a:srgbClr val="CCECFF">
                    <a:lumMod val="10000"/>
                  </a:srgbClr>
                </a:solidFill>
                <a:effectLst/>
                <a:uLnTx/>
                <a:uFillTx/>
                <a:cs typeface="Calibri" pitchFamily="34" charset="0"/>
              </a:rPr>
              <a:t>uint_8</a:t>
            </a:r>
          </a:p>
        </p:txBody>
      </p:sp>
      <p:sp>
        <p:nvSpPr>
          <p:cNvPr id="69" name="Rectangle 68"/>
          <p:cNvSpPr/>
          <p:nvPr/>
        </p:nvSpPr>
        <p:spPr bwMode="auto">
          <a:xfrm>
            <a:off x="2142263" y="4643265"/>
            <a:ext cx="1052233" cy="620807"/>
          </a:xfrm>
          <a:prstGeom prst="rect">
            <a:avLst/>
          </a:prstGeom>
          <a:solidFill>
            <a:srgbClr val="CCECFF"/>
          </a:solidFill>
          <a:ln w="9525" cap="flat" cmpd="sng" algn="ctr">
            <a:solidFill>
              <a:srgbClr val="CCECFF">
                <a:lumMod val="10000"/>
              </a:srgbClr>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noFill/>
                </a:ln>
                <a:solidFill>
                  <a:srgbClr val="CCECFF">
                    <a:lumMod val="10000"/>
                  </a:srgbClr>
                </a:solidFill>
                <a:effectLst/>
                <a:uLnTx/>
                <a:uFillTx/>
                <a:cs typeface="Calibri" pitchFamily="34" charset="0"/>
              </a:rPr>
              <a:t>int_8</a:t>
            </a:r>
          </a:p>
        </p:txBody>
      </p:sp>
      <p:sp>
        <p:nvSpPr>
          <p:cNvPr id="70" name="Rectangle 69"/>
          <p:cNvSpPr/>
          <p:nvPr/>
        </p:nvSpPr>
        <p:spPr bwMode="auto">
          <a:xfrm>
            <a:off x="8847859" y="4643265"/>
            <a:ext cx="1351429" cy="620807"/>
          </a:xfrm>
          <a:prstGeom prst="rect">
            <a:avLst/>
          </a:prstGeom>
          <a:solidFill>
            <a:srgbClr val="CCECFF"/>
          </a:solidFill>
          <a:ln w="9525" cap="flat" cmpd="sng" algn="ctr">
            <a:solidFill>
              <a:srgbClr val="CCECFF">
                <a:lumMod val="10000"/>
              </a:srgbClr>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noFill/>
                </a:ln>
                <a:solidFill>
                  <a:srgbClr val="CCECFF">
                    <a:lumMod val="10000"/>
                  </a:srgbClr>
                </a:solidFill>
                <a:effectLst/>
                <a:uLnTx/>
                <a:uFillTx/>
                <a:cs typeface="Calibri" pitchFamily="34" charset="0"/>
              </a:rPr>
              <a:t>int_16</a:t>
            </a:r>
          </a:p>
        </p:txBody>
      </p:sp>
      <p:cxnSp>
        <p:nvCxnSpPr>
          <p:cNvPr id="71" name="Straight Arrow Connector 70"/>
          <p:cNvCxnSpPr>
            <a:endCxn id="69" idx="3"/>
          </p:cNvCxnSpPr>
          <p:nvPr/>
        </p:nvCxnSpPr>
        <p:spPr bwMode="auto">
          <a:xfrm flipH="1">
            <a:off x="3194496" y="3986699"/>
            <a:ext cx="1473561" cy="966970"/>
          </a:xfrm>
          <a:prstGeom prst="straightConnector1">
            <a:avLst/>
          </a:prstGeom>
          <a:solidFill>
            <a:srgbClr val="00CC99"/>
          </a:solidFill>
          <a:ln w="38100" cap="flat" cmpd="sng" algn="ctr">
            <a:solidFill>
              <a:srgbClr val="CCECFF">
                <a:lumMod val="10000"/>
              </a:srgbClr>
            </a:solidFill>
            <a:prstDash val="solid"/>
            <a:round/>
            <a:headEnd type="triangle" w="med" len="med"/>
            <a:tailEnd type="triangle" w="med" len="med"/>
          </a:ln>
          <a:effectLst/>
          <a:extLst/>
        </p:spPr>
      </p:cxnSp>
      <p:cxnSp>
        <p:nvCxnSpPr>
          <p:cNvPr id="72" name="Straight Arrow Connector 71"/>
          <p:cNvCxnSpPr>
            <a:endCxn id="68" idx="3"/>
          </p:cNvCxnSpPr>
          <p:nvPr/>
        </p:nvCxnSpPr>
        <p:spPr bwMode="auto">
          <a:xfrm flipH="1" flipV="1">
            <a:off x="3194499" y="2492397"/>
            <a:ext cx="1487578" cy="873495"/>
          </a:xfrm>
          <a:prstGeom prst="straightConnector1">
            <a:avLst/>
          </a:prstGeom>
          <a:solidFill>
            <a:srgbClr val="00CC99"/>
          </a:solidFill>
          <a:ln w="38100" cap="flat" cmpd="sng" algn="ctr">
            <a:solidFill>
              <a:srgbClr val="CCECFF">
                <a:lumMod val="10000"/>
              </a:srgbClr>
            </a:solidFill>
            <a:prstDash val="solid"/>
            <a:round/>
            <a:headEnd type="triangle" w="med" len="med"/>
            <a:tailEnd type="triangle" w="med" len="med"/>
          </a:ln>
          <a:effectLst/>
          <a:extLst/>
        </p:spPr>
      </p:cxnSp>
      <p:cxnSp>
        <p:nvCxnSpPr>
          <p:cNvPr id="73" name="Straight Arrow Connector 72"/>
          <p:cNvCxnSpPr/>
          <p:nvPr/>
        </p:nvCxnSpPr>
        <p:spPr bwMode="auto">
          <a:xfrm flipH="1">
            <a:off x="7383248" y="2419558"/>
            <a:ext cx="1464614" cy="946334"/>
          </a:xfrm>
          <a:prstGeom prst="straightConnector1">
            <a:avLst/>
          </a:prstGeom>
          <a:solidFill>
            <a:srgbClr val="00CC99"/>
          </a:solidFill>
          <a:ln w="38100" cap="flat" cmpd="sng" algn="ctr">
            <a:solidFill>
              <a:srgbClr val="CCECFF">
                <a:lumMod val="10000"/>
              </a:srgbClr>
            </a:solidFill>
            <a:prstDash val="solid"/>
            <a:round/>
            <a:headEnd type="triangle" w="med" len="med"/>
            <a:tailEnd type="triangle" w="med" len="med"/>
          </a:ln>
          <a:effectLst/>
          <a:extLst/>
        </p:spPr>
      </p:cxnSp>
      <p:cxnSp>
        <p:nvCxnSpPr>
          <p:cNvPr id="74" name="Straight Arrow Connector 73"/>
          <p:cNvCxnSpPr>
            <a:endCxn id="70" idx="1"/>
          </p:cNvCxnSpPr>
          <p:nvPr/>
        </p:nvCxnSpPr>
        <p:spPr bwMode="auto">
          <a:xfrm>
            <a:off x="7383248" y="3883511"/>
            <a:ext cx="1464611" cy="1070158"/>
          </a:xfrm>
          <a:prstGeom prst="straightConnector1">
            <a:avLst/>
          </a:prstGeom>
          <a:solidFill>
            <a:srgbClr val="00CC99"/>
          </a:solidFill>
          <a:ln w="38100" cap="flat" cmpd="sng" algn="ctr">
            <a:solidFill>
              <a:srgbClr val="CCECFF">
                <a:lumMod val="10000"/>
              </a:srgbClr>
            </a:solidFill>
            <a:prstDash val="solid"/>
            <a:round/>
            <a:headEnd type="triangle" w="med" len="med"/>
            <a:tailEnd type="triangle" w="med" len="med"/>
          </a:ln>
          <a:effectLst/>
          <a:extLst/>
        </p:spPr>
      </p:cxnSp>
      <p:cxnSp>
        <p:nvCxnSpPr>
          <p:cNvPr id="75" name="Straight Arrow Connector 74"/>
          <p:cNvCxnSpPr>
            <a:stCxn id="65" idx="2"/>
            <a:endCxn id="64" idx="0"/>
          </p:cNvCxnSpPr>
          <p:nvPr/>
        </p:nvCxnSpPr>
        <p:spPr bwMode="auto">
          <a:xfrm>
            <a:off x="6019487" y="1987898"/>
            <a:ext cx="12332" cy="1377994"/>
          </a:xfrm>
          <a:prstGeom prst="straightConnector1">
            <a:avLst/>
          </a:prstGeom>
          <a:solidFill>
            <a:srgbClr val="00CC99"/>
          </a:solidFill>
          <a:ln w="38100" cap="flat" cmpd="sng" algn="ctr">
            <a:solidFill>
              <a:srgbClr val="CCECFF">
                <a:lumMod val="10000"/>
              </a:srgbClr>
            </a:solidFill>
            <a:prstDash val="solid"/>
            <a:round/>
            <a:headEnd type="triangle" w="med" len="med"/>
            <a:tailEnd type="triangle" w="med" len="med"/>
          </a:ln>
          <a:effectLst/>
          <a:extLst/>
        </p:spPr>
      </p:cxnSp>
      <p:cxnSp>
        <p:nvCxnSpPr>
          <p:cNvPr id="76" name="Straight Arrow Connector 75"/>
          <p:cNvCxnSpPr>
            <a:stCxn id="64" idx="2"/>
            <a:endCxn id="66" idx="0"/>
          </p:cNvCxnSpPr>
          <p:nvPr/>
        </p:nvCxnSpPr>
        <p:spPr bwMode="auto">
          <a:xfrm>
            <a:off x="6031819" y="3986699"/>
            <a:ext cx="12335" cy="2022567"/>
          </a:xfrm>
          <a:prstGeom prst="straightConnector1">
            <a:avLst/>
          </a:prstGeom>
          <a:solidFill>
            <a:srgbClr val="00CC99"/>
          </a:solidFill>
          <a:ln w="38100" cap="flat" cmpd="sng" algn="ctr">
            <a:solidFill>
              <a:srgbClr val="CCECFF">
                <a:lumMod val="10000"/>
              </a:srgbClr>
            </a:solidFill>
            <a:prstDash val="solid"/>
            <a:round/>
            <a:headEnd type="triangle" w="med" len="med"/>
            <a:tailEnd type="triangle" w="med" len="med"/>
          </a:ln>
          <a:effectLst/>
          <a:extLst/>
        </p:spPr>
      </p:cxnSp>
      <p:sp>
        <p:nvSpPr>
          <p:cNvPr id="79" name="TextBox 78"/>
          <p:cNvSpPr txBox="1"/>
          <p:nvPr/>
        </p:nvSpPr>
        <p:spPr>
          <a:xfrm>
            <a:off x="3455595" y="2744478"/>
            <a:ext cx="1322296" cy="369332"/>
          </a:xfrm>
          <a:prstGeom prst="rect">
            <a:avLst/>
          </a:prstGeom>
          <a:solidFill>
            <a:srgbClr val="FFFFFF"/>
          </a:solidFill>
          <a:ln>
            <a:noFill/>
          </a:ln>
          <a:effectLst/>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noFill/>
                </a:ln>
                <a:solidFill>
                  <a:srgbClr val="CCECFF">
                    <a:lumMod val="10000"/>
                  </a:srgbClr>
                </a:solidFill>
                <a:effectLst/>
                <a:uLnTx/>
                <a:uFillTx/>
                <a:cs typeface="Calibri" pitchFamily="34" charset="0"/>
              </a:rPr>
              <a:t>LDRB/STRB</a:t>
            </a:r>
          </a:p>
        </p:txBody>
      </p:sp>
      <p:sp>
        <p:nvSpPr>
          <p:cNvPr id="80" name="TextBox 79"/>
          <p:cNvSpPr txBox="1"/>
          <p:nvPr/>
        </p:nvSpPr>
        <p:spPr>
          <a:xfrm>
            <a:off x="3344933" y="4237892"/>
            <a:ext cx="1358717" cy="369332"/>
          </a:xfrm>
          <a:prstGeom prst="rect">
            <a:avLst/>
          </a:prstGeom>
          <a:solidFill>
            <a:srgbClr val="FFFFFF"/>
          </a:solidFill>
          <a:ln>
            <a:noFill/>
          </a:ln>
          <a:effectLst/>
        </p:spPr>
        <p:txBody>
          <a:bodyPr wrap="square" rtlCol="0">
            <a:spAutoFit/>
          </a:bodyP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noFill/>
                </a:ln>
                <a:solidFill>
                  <a:srgbClr val="CCECFF">
                    <a:lumMod val="10000"/>
                  </a:srgbClr>
                </a:solidFill>
                <a:effectLst/>
                <a:uLnTx/>
                <a:uFillTx/>
                <a:cs typeface="Calibri" pitchFamily="34" charset="0"/>
              </a:rPr>
              <a:t>LDRSB/STRB</a:t>
            </a:r>
          </a:p>
        </p:txBody>
      </p:sp>
      <p:sp>
        <p:nvSpPr>
          <p:cNvPr id="81" name="TextBox 80"/>
          <p:cNvSpPr txBox="1"/>
          <p:nvPr/>
        </p:nvSpPr>
        <p:spPr>
          <a:xfrm>
            <a:off x="7422474" y="2771093"/>
            <a:ext cx="1358156" cy="369332"/>
          </a:xfrm>
          <a:prstGeom prst="rect">
            <a:avLst/>
          </a:prstGeom>
          <a:solidFill>
            <a:srgbClr val="FFFFFF"/>
          </a:solidFill>
          <a:ln>
            <a:noFill/>
          </a:ln>
          <a:effectLst/>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noFill/>
                </a:ln>
                <a:solidFill>
                  <a:srgbClr val="CCECFF">
                    <a:lumMod val="10000"/>
                  </a:srgbClr>
                </a:solidFill>
                <a:effectLst/>
                <a:uLnTx/>
                <a:uFillTx/>
                <a:cs typeface="Calibri" pitchFamily="34" charset="0"/>
              </a:rPr>
              <a:t>LDRH/STRH</a:t>
            </a:r>
          </a:p>
        </p:txBody>
      </p:sp>
      <p:sp>
        <p:nvSpPr>
          <p:cNvPr id="82" name="TextBox 81"/>
          <p:cNvSpPr txBox="1"/>
          <p:nvPr/>
        </p:nvSpPr>
        <p:spPr>
          <a:xfrm>
            <a:off x="7423025" y="4238349"/>
            <a:ext cx="1424838" cy="369332"/>
          </a:xfrm>
          <a:prstGeom prst="rect">
            <a:avLst/>
          </a:prstGeom>
          <a:solidFill>
            <a:srgbClr val="FFFFFF"/>
          </a:solidFill>
          <a:ln>
            <a:noFill/>
          </a:ln>
          <a:effectLst/>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noFill/>
                </a:ln>
                <a:solidFill>
                  <a:srgbClr val="CCECFF">
                    <a:lumMod val="10000"/>
                  </a:srgbClr>
                </a:solidFill>
                <a:effectLst/>
                <a:uLnTx/>
                <a:uFillTx/>
                <a:cs typeface="Calibri" pitchFamily="34" charset="0"/>
              </a:rPr>
              <a:t>LDRSH/STRH</a:t>
            </a:r>
          </a:p>
        </p:txBody>
      </p:sp>
      <p:sp>
        <p:nvSpPr>
          <p:cNvPr id="83" name="TextBox 82"/>
          <p:cNvSpPr txBox="1"/>
          <p:nvPr/>
        </p:nvSpPr>
        <p:spPr>
          <a:xfrm>
            <a:off x="5433152" y="2495890"/>
            <a:ext cx="1222003" cy="369332"/>
          </a:xfrm>
          <a:prstGeom prst="rect">
            <a:avLst/>
          </a:prstGeom>
          <a:solidFill>
            <a:srgbClr val="FFFFFF"/>
          </a:solidFill>
          <a:ln>
            <a:noFill/>
          </a:ln>
          <a:effectLst/>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noFill/>
                </a:ln>
                <a:solidFill>
                  <a:srgbClr val="CCECFF">
                    <a:lumMod val="10000"/>
                  </a:srgbClr>
                </a:solidFill>
                <a:effectLst/>
                <a:uLnTx/>
                <a:uFillTx/>
                <a:cs typeface="Calibri" pitchFamily="34" charset="0"/>
              </a:rPr>
              <a:t>LDR/STR</a:t>
            </a:r>
          </a:p>
        </p:txBody>
      </p:sp>
      <p:sp>
        <p:nvSpPr>
          <p:cNvPr id="84" name="TextBox 83"/>
          <p:cNvSpPr txBox="1"/>
          <p:nvPr/>
        </p:nvSpPr>
        <p:spPr>
          <a:xfrm>
            <a:off x="5306798" y="4776726"/>
            <a:ext cx="1476937" cy="369332"/>
          </a:xfrm>
          <a:prstGeom prst="rect">
            <a:avLst/>
          </a:prstGeom>
          <a:solidFill>
            <a:srgbClr val="FFFFFF"/>
          </a:solidFill>
          <a:ln>
            <a:noFill/>
          </a:ln>
          <a:effectLst/>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noFill/>
                </a:ln>
                <a:solidFill>
                  <a:srgbClr val="CCECFF">
                    <a:lumMod val="10000"/>
                  </a:srgbClr>
                </a:solidFill>
                <a:effectLst/>
                <a:uLnTx/>
                <a:uFillTx/>
                <a:cs typeface="Calibri" pitchFamily="34" charset="0"/>
              </a:rPr>
              <a:t>LDRD/STRD</a:t>
            </a:r>
          </a:p>
        </p:txBody>
      </p:sp>
      <p:sp>
        <p:nvSpPr>
          <p:cNvPr id="85" name="TextBox 84"/>
          <p:cNvSpPr txBox="1"/>
          <p:nvPr/>
        </p:nvSpPr>
        <p:spPr>
          <a:xfrm>
            <a:off x="1801607" y="1803232"/>
            <a:ext cx="1815353" cy="369332"/>
          </a:xfrm>
          <a:prstGeom prst="rect">
            <a:avLst/>
          </a:prstGeom>
          <a:noFill/>
        </p:spPr>
        <p:txBody>
          <a:bodyPr wrap="square" rtlCol="0">
            <a:spAutoFit/>
          </a:bodyPr>
          <a:lstStyle/>
          <a:p>
            <a:pPr algn="ctr" defTabSz="914400" eaLnBrk="0" fontAlgn="base" hangingPunct="0">
              <a:spcBef>
                <a:spcPct val="0"/>
              </a:spcBef>
              <a:spcAft>
                <a:spcPct val="0"/>
              </a:spcAft>
            </a:pPr>
            <a:r>
              <a:rPr lang="en-US" dirty="0">
                <a:solidFill>
                  <a:srgbClr val="CCECFF">
                    <a:lumMod val="10000"/>
                  </a:srgbClr>
                </a:solidFill>
                <a:cs typeface="Calibri" pitchFamily="34" charset="0"/>
              </a:rPr>
              <a:t>unsigned char</a:t>
            </a:r>
          </a:p>
        </p:txBody>
      </p:sp>
      <p:sp>
        <p:nvSpPr>
          <p:cNvPr id="86" name="TextBox 85"/>
          <p:cNvSpPr txBox="1"/>
          <p:nvPr/>
        </p:nvSpPr>
        <p:spPr>
          <a:xfrm>
            <a:off x="1949525" y="4273932"/>
            <a:ext cx="1452281" cy="369332"/>
          </a:xfrm>
          <a:prstGeom prst="rect">
            <a:avLst/>
          </a:prstGeom>
          <a:noFill/>
        </p:spPr>
        <p:txBody>
          <a:bodyPr wrap="square" rtlCol="0">
            <a:spAutoFit/>
          </a:bodyPr>
          <a:lstStyle/>
          <a:p>
            <a:pPr algn="ctr" defTabSz="914400" eaLnBrk="0" fontAlgn="base" hangingPunct="0">
              <a:spcBef>
                <a:spcPct val="0"/>
              </a:spcBef>
              <a:spcAft>
                <a:spcPct val="0"/>
              </a:spcAft>
            </a:pPr>
            <a:r>
              <a:rPr lang="en-US" dirty="0" smtClean="0">
                <a:solidFill>
                  <a:srgbClr val="CCECFF">
                    <a:lumMod val="10000"/>
                  </a:srgbClr>
                </a:solidFill>
                <a:cs typeface="Calibri" pitchFamily="34" charset="0"/>
              </a:rPr>
              <a:t>signed char</a:t>
            </a:r>
            <a:endParaRPr lang="en-US" dirty="0">
              <a:solidFill>
                <a:srgbClr val="CCECFF">
                  <a:lumMod val="10000"/>
                </a:srgbClr>
              </a:solidFill>
              <a:cs typeface="Calibri" pitchFamily="34" charset="0"/>
            </a:endParaRPr>
          </a:p>
        </p:txBody>
      </p:sp>
      <p:sp>
        <p:nvSpPr>
          <p:cNvPr id="87" name="TextBox 86"/>
          <p:cNvSpPr txBox="1"/>
          <p:nvPr/>
        </p:nvSpPr>
        <p:spPr>
          <a:xfrm>
            <a:off x="8511689" y="1803232"/>
            <a:ext cx="2030506" cy="369332"/>
          </a:xfrm>
          <a:prstGeom prst="rect">
            <a:avLst/>
          </a:prstGeom>
          <a:noFill/>
        </p:spPr>
        <p:txBody>
          <a:bodyPr wrap="square" rtlCol="0">
            <a:spAutoFit/>
          </a:bodyPr>
          <a:lstStyle/>
          <a:p>
            <a:pPr algn="ctr" defTabSz="914400" eaLnBrk="0" fontAlgn="base" hangingPunct="0">
              <a:spcBef>
                <a:spcPct val="0"/>
              </a:spcBef>
              <a:spcAft>
                <a:spcPct val="0"/>
              </a:spcAft>
            </a:pPr>
            <a:r>
              <a:rPr lang="en-US" dirty="0">
                <a:solidFill>
                  <a:srgbClr val="CCECFF">
                    <a:lumMod val="10000"/>
                  </a:srgbClr>
                </a:solidFill>
                <a:cs typeface="Calibri" pitchFamily="34" charset="0"/>
              </a:rPr>
              <a:t>unsigned short </a:t>
            </a:r>
            <a:r>
              <a:rPr lang="en-US" dirty="0" err="1">
                <a:solidFill>
                  <a:srgbClr val="CCECFF">
                    <a:lumMod val="10000"/>
                  </a:srgbClr>
                </a:solidFill>
                <a:cs typeface="Calibri" pitchFamily="34" charset="0"/>
              </a:rPr>
              <a:t>int</a:t>
            </a:r>
            <a:endParaRPr lang="en-US" dirty="0">
              <a:solidFill>
                <a:srgbClr val="CCECFF">
                  <a:lumMod val="10000"/>
                </a:srgbClr>
              </a:solidFill>
              <a:cs typeface="Calibri" pitchFamily="34" charset="0"/>
            </a:endParaRPr>
          </a:p>
        </p:txBody>
      </p:sp>
      <p:sp>
        <p:nvSpPr>
          <p:cNvPr id="88" name="TextBox 87"/>
          <p:cNvSpPr txBox="1"/>
          <p:nvPr/>
        </p:nvSpPr>
        <p:spPr>
          <a:xfrm>
            <a:off x="8673048" y="4289160"/>
            <a:ext cx="1694335" cy="369332"/>
          </a:xfrm>
          <a:prstGeom prst="rect">
            <a:avLst/>
          </a:prstGeom>
          <a:noFill/>
        </p:spPr>
        <p:txBody>
          <a:bodyPr wrap="square" rtlCol="0">
            <a:spAutoFit/>
          </a:bodyPr>
          <a:lstStyle/>
          <a:p>
            <a:pPr algn="ctr" defTabSz="914400" eaLnBrk="0" fontAlgn="base" hangingPunct="0">
              <a:spcBef>
                <a:spcPct val="0"/>
              </a:spcBef>
              <a:spcAft>
                <a:spcPct val="0"/>
              </a:spcAft>
            </a:pPr>
            <a:r>
              <a:rPr lang="en-US" dirty="0">
                <a:solidFill>
                  <a:srgbClr val="CCECFF">
                    <a:lumMod val="10000"/>
                  </a:srgbClr>
                </a:solidFill>
                <a:cs typeface="Calibri" pitchFamily="34" charset="0"/>
              </a:rPr>
              <a:t>s</a:t>
            </a:r>
            <a:r>
              <a:rPr lang="en-US" dirty="0" smtClean="0">
                <a:solidFill>
                  <a:srgbClr val="CCECFF">
                    <a:lumMod val="10000"/>
                  </a:srgbClr>
                </a:solidFill>
                <a:cs typeface="Calibri" pitchFamily="34" charset="0"/>
              </a:rPr>
              <a:t>igned short </a:t>
            </a:r>
            <a:r>
              <a:rPr lang="en-US" dirty="0" err="1" smtClean="0">
                <a:solidFill>
                  <a:srgbClr val="CCECFF">
                    <a:lumMod val="10000"/>
                  </a:srgbClr>
                </a:solidFill>
                <a:cs typeface="Calibri" pitchFamily="34" charset="0"/>
              </a:rPr>
              <a:t>int</a:t>
            </a:r>
            <a:endParaRPr lang="en-US" dirty="0">
              <a:solidFill>
                <a:srgbClr val="CCECFF">
                  <a:lumMod val="10000"/>
                </a:srgbClr>
              </a:solidFill>
              <a:cs typeface="Calibri" pitchFamily="34" charset="0"/>
            </a:endParaRPr>
          </a:p>
        </p:txBody>
      </p:sp>
      <p:sp>
        <p:nvSpPr>
          <p:cNvPr id="89" name="TextBox 88"/>
          <p:cNvSpPr txBox="1"/>
          <p:nvPr/>
        </p:nvSpPr>
        <p:spPr>
          <a:xfrm>
            <a:off x="4622968" y="748071"/>
            <a:ext cx="2747948" cy="646331"/>
          </a:xfrm>
          <a:prstGeom prst="rect">
            <a:avLst/>
          </a:prstGeom>
          <a:noFill/>
        </p:spPr>
        <p:txBody>
          <a:bodyPr wrap="square" rtlCol="0">
            <a:spAutoFit/>
          </a:bodyPr>
          <a:lstStyle/>
          <a:p>
            <a:pPr algn="ctr" defTabSz="914400" eaLnBrk="0" fontAlgn="base" hangingPunct="0">
              <a:spcBef>
                <a:spcPct val="0"/>
              </a:spcBef>
              <a:spcAft>
                <a:spcPct val="0"/>
              </a:spcAft>
            </a:pPr>
            <a:r>
              <a:rPr lang="en-US" dirty="0" smtClean="0">
                <a:solidFill>
                  <a:srgbClr val="CCECFF">
                    <a:lumMod val="10000"/>
                  </a:srgbClr>
                </a:solidFill>
                <a:cs typeface="Calibri" pitchFamily="34" charset="0"/>
              </a:rPr>
              <a:t>signed </a:t>
            </a:r>
            <a:r>
              <a:rPr lang="en-US" dirty="0">
                <a:solidFill>
                  <a:srgbClr val="CCECFF">
                    <a:lumMod val="10000"/>
                  </a:srgbClr>
                </a:solidFill>
                <a:cs typeface="Calibri" pitchFamily="34" charset="0"/>
              </a:rPr>
              <a:t>long </a:t>
            </a:r>
            <a:r>
              <a:rPr lang="en-US" dirty="0" err="1" smtClean="0">
                <a:solidFill>
                  <a:srgbClr val="CCECFF">
                    <a:lumMod val="10000"/>
                  </a:srgbClr>
                </a:solidFill>
                <a:cs typeface="Calibri" pitchFamily="34" charset="0"/>
              </a:rPr>
              <a:t>int</a:t>
            </a:r>
            <a:endParaRPr lang="en-US" dirty="0" smtClean="0">
              <a:solidFill>
                <a:srgbClr val="CCECFF">
                  <a:lumMod val="10000"/>
                </a:srgbClr>
              </a:solidFill>
              <a:cs typeface="Calibri" pitchFamily="34" charset="0"/>
            </a:endParaRPr>
          </a:p>
          <a:p>
            <a:pPr algn="ctr" defTabSz="914400" eaLnBrk="0" fontAlgn="base" hangingPunct="0">
              <a:spcBef>
                <a:spcPct val="0"/>
              </a:spcBef>
              <a:spcAft>
                <a:spcPct val="0"/>
              </a:spcAft>
            </a:pPr>
            <a:r>
              <a:rPr lang="en-US" dirty="0">
                <a:solidFill>
                  <a:srgbClr val="CCECFF">
                    <a:lumMod val="10000"/>
                  </a:srgbClr>
                </a:solidFill>
                <a:cs typeface="Calibri" pitchFamily="34" charset="0"/>
              </a:rPr>
              <a:t>u</a:t>
            </a:r>
            <a:r>
              <a:rPr lang="en-US" dirty="0" smtClean="0">
                <a:solidFill>
                  <a:srgbClr val="CCECFF">
                    <a:lumMod val="10000"/>
                  </a:srgbClr>
                </a:solidFill>
                <a:cs typeface="Calibri" pitchFamily="34" charset="0"/>
              </a:rPr>
              <a:t>nsigned long </a:t>
            </a:r>
            <a:r>
              <a:rPr lang="en-US" dirty="0" err="1" smtClean="0">
                <a:solidFill>
                  <a:srgbClr val="CCECFF">
                    <a:lumMod val="10000"/>
                  </a:srgbClr>
                </a:solidFill>
                <a:cs typeface="Calibri" pitchFamily="34" charset="0"/>
              </a:rPr>
              <a:t>int</a:t>
            </a:r>
            <a:endParaRPr lang="en-US" dirty="0">
              <a:solidFill>
                <a:srgbClr val="CCECFF">
                  <a:lumMod val="10000"/>
                </a:srgbClr>
              </a:solidFill>
              <a:cs typeface="Calibri" pitchFamily="34" charset="0"/>
            </a:endParaRPr>
          </a:p>
        </p:txBody>
      </p:sp>
      <p:sp>
        <p:nvSpPr>
          <p:cNvPr id="90" name="TextBox 89"/>
          <p:cNvSpPr txBox="1"/>
          <p:nvPr/>
        </p:nvSpPr>
        <p:spPr>
          <a:xfrm>
            <a:off x="5996942" y="5361210"/>
            <a:ext cx="2747948" cy="646331"/>
          </a:xfrm>
          <a:prstGeom prst="rect">
            <a:avLst/>
          </a:prstGeom>
          <a:noFill/>
        </p:spPr>
        <p:txBody>
          <a:bodyPr wrap="square" rtlCol="0">
            <a:spAutoFit/>
          </a:bodyPr>
          <a:lstStyle/>
          <a:p>
            <a:pPr algn="r" defTabSz="914400" eaLnBrk="0" fontAlgn="base" hangingPunct="0">
              <a:spcBef>
                <a:spcPct val="0"/>
              </a:spcBef>
              <a:spcAft>
                <a:spcPct val="0"/>
              </a:spcAft>
            </a:pPr>
            <a:r>
              <a:rPr lang="en-US" dirty="0" smtClean="0">
                <a:solidFill>
                  <a:srgbClr val="CCECFF">
                    <a:lumMod val="10000"/>
                  </a:srgbClr>
                </a:solidFill>
                <a:cs typeface="Calibri" pitchFamily="34" charset="0"/>
              </a:rPr>
              <a:t>signed long </a:t>
            </a:r>
            <a:r>
              <a:rPr lang="en-US" dirty="0" err="1" smtClean="0">
                <a:solidFill>
                  <a:srgbClr val="CCECFF">
                    <a:lumMod val="10000"/>
                  </a:srgbClr>
                </a:solidFill>
                <a:cs typeface="Calibri" pitchFamily="34" charset="0"/>
              </a:rPr>
              <a:t>long</a:t>
            </a:r>
            <a:r>
              <a:rPr lang="en-US" dirty="0" smtClean="0">
                <a:solidFill>
                  <a:srgbClr val="CCECFF">
                    <a:lumMod val="10000"/>
                  </a:srgbClr>
                </a:solidFill>
                <a:cs typeface="Calibri" pitchFamily="34" charset="0"/>
              </a:rPr>
              <a:t> </a:t>
            </a:r>
            <a:r>
              <a:rPr lang="en-US" dirty="0" err="1" smtClean="0">
                <a:solidFill>
                  <a:srgbClr val="CCECFF">
                    <a:lumMod val="10000"/>
                  </a:srgbClr>
                </a:solidFill>
                <a:cs typeface="Calibri" pitchFamily="34" charset="0"/>
              </a:rPr>
              <a:t>int</a:t>
            </a:r>
            <a:endParaRPr lang="en-US" dirty="0" smtClean="0">
              <a:solidFill>
                <a:srgbClr val="CCECFF">
                  <a:lumMod val="10000"/>
                </a:srgbClr>
              </a:solidFill>
              <a:cs typeface="Calibri" pitchFamily="34" charset="0"/>
            </a:endParaRPr>
          </a:p>
          <a:p>
            <a:pPr algn="r" defTabSz="914400" eaLnBrk="0" fontAlgn="base" hangingPunct="0">
              <a:spcBef>
                <a:spcPct val="0"/>
              </a:spcBef>
              <a:spcAft>
                <a:spcPct val="0"/>
              </a:spcAft>
            </a:pPr>
            <a:r>
              <a:rPr lang="en-US" dirty="0" smtClean="0">
                <a:solidFill>
                  <a:srgbClr val="CCECFF">
                    <a:lumMod val="10000"/>
                  </a:srgbClr>
                </a:solidFill>
                <a:cs typeface="Calibri" pitchFamily="34" charset="0"/>
              </a:rPr>
              <a:t>unsigned long </a:t>
            </a:r>
            <a:r>
              <a:rPr lang="en-US" dirty="0" err="1" smtClean="0">
                <a:solidFill>
                  <a:srgbClr val="CCECFF">
                    <a:lumMod val="10000"/>
                  </a:srgbClr>
                </a:solidFill>
                <a:cs typeface="Calibri" pitchFamily="34" charset="0"/>
              </a:rPr>
              <a:t>long</a:t>
            </a:r>
            <a:r>
              <a:rPr lang="en-US" dirty="0" smtClean="0">
                <a:solidFill>
                  <a:srgbClr val="CCECFF">
                    <a:lumMod val="10000"/>
                  </a:srgbClr>
                </a:solidFill>
                <a:cs typeface="Calibri" pitchFamily="34" charset="0"/>
              </a:rPr>
              <a:t> </a:t>
            </a:r>
            <a:r>
              <a:rPr lang="en-US" dirty="0" err="1" smtClean="0">
                <a:solidFill>
                  <a:srgbClr val="CCECFF">
                    <a:lumMod val="10000"/>
                  </a:srgbClr>
                </a:solidFill>
                <a:cs typeface="Calibri" pitchFamily="34" charset="0"/>
              </a:rPr>
              <a:t>int</a:t>
            </a:r>
            <a:endParaRPr lang="en-US" dirty="0">
              <a:solidFill>
                <a:srgbClr val="CCECFF">
                  <a:lumMod val="10000"/>
                </a:srgbClr>
              </a:solidFill>
              <a:cs typeface="Calibri" pitchFamily="34" charset="0"/>
            </a:endParaRPr>
          </a:p>
        </p:txBody>
      </p:sp>
      <p:sp>
        <p:nvSpPr>
          <p:cNvPr id="91" name="Title 1"/>
          <p:cNvSpPr>
            <a:spLocks noGrp="1"/>
          </p:cNvSpPr>
          <p:nvPr>
            <p:ph type="title"/>
          </p:nvPr>
        </p:nvSpPr>
        <p:spPr>
          <a:xfrm>
            <a:off x="557753" y="-127328"/>
            <a:ext cx="10972800" cy="1143000"/>
          </a:xfrm>
        </p:spPr>
        <p:txBody>
          <a:bodyPr>
            <a:normAutofit/>
          </a:bodyPr>
          <a:lstStyle/>
          <a:p>
            <a:r>
              <a:rPr lang="en-US" dirty="0" smtClean="0"/>
              <a:t>Summary of LDR/STR Commands</a:t>
            </a:r>
            <a:endParaRPr lang="en-US" dirty="0"/>
          </a:p>
        </p:txBody>
      </p:sp>
      <p:sp>
        <p:nvSpPr>
          <p:cNvPr id="2" name="Slide Number Placeholder 1"/>
          <p:cNvSpPr>
            <a:spLocks noGrp="1"/>
          </p:cNvSpPr>
          <p:nvPr>
            <p:ph type="sldNum" sz="quarter" idx="12"/>
          </p:nvPr>
        </p:nvSpPr>
        <p:spPr/>
        <p:txBody>
          <a:bodyPr/>
          <a:lstStyle/>
          <a:p>
            <a:fld id="{3CC63E4C-4642-794D-A2FD-70F6B81535F5}" type="slidenum">
              <a:rPr lang="en-US" smtClean="0"/>
              <a:pPr/>
              <a:t>19</a:t>
            </a:fld>
            <a:endParaRPr lang="en-US" dirty="0"/>
          </a:p>
        </p:txBody>
      </p:sp>
    </p:spTree>
    <p:extLst>
      <p:ext uri="{BB962C8B-B14F-4D97-AF65-F5344CB8AC3E}">
        <p14:creationId xmlns:p14="http://schemas.microsoft.com/office/powerpoint/2010/main" val="17153919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en-US" dirty="0" smtClean="0"/>
              <a:t>Instruction Set Characteristics</a:t>
            </a:r>
          </a:p>
        </p:txBody>
      </p:sp>
      <p:sp>
        <p:nvSpPr>
          <p:cNvPr id="84995" name="Rectangle 3"/>
          <p:cNvSpPr>
            <a:spLocks noGrp="1" noChangeArrowheads="1"/>
          </p:cNvSpPr>
          <p:nvPr>
            <p:ph idx="1"/>
          </p:nvPr>
        </p:nvSpPr>
        <p:spPr/>
        <p:txBody>
          <a:bodyPr/>
          <a:lstStyle/>
          <a:p>
            <a:r>
              <a:rPr lang="en-US" dirty="0" smtClean="0"/>
              <a:t>Fixed vs. variable length.</a:t>
            </a:r>
          </a:p>
          <a:p>
            <a:r>
              <a:rPr lang="en-US" dirty="0" smtClean="0"/>
              <a:t>Addressing modes.</a:t>
            </a:r>
          </a:p>
          <a:p>
            <a:r>
              <a:rPr lang="en-US" dirty="0" smtClean="0"/>
              <a:t>Number of operands.</a:t>
            </a:r>
          </a:p>
          <a:p>
            <a:r>
              <a:rPr lang="en-US" dirty="0" smtClean="0"/>
              <a:t>Types of operands.</a:t>
            </a:r>
          </a:p>
        </p:txBody>
      </p:sp>
      <p:sp>
        <p:nvSpPr>
          <p:cNvPr id="2" name="Slide Number Placeholder 1"/>
          <p:cNvSpPr>
            <a:spLocks noGrp="1"/>
          </p:cNvSpPr>
          <p:nvPr>
            <p:ph type="sldNum" sz="quarter" idx="12"/>
          </p:nvPr>
        </p:nvSpPr>
        <p:spPr/>
        <p:txBody>
          <a:bodyPr/>
          <a:lstStyle/>
          <a:p>
            <a:fld id="{3CC63E4C-4642-794D-A2FD-70F6B81535F5}" type="slidenum">
              <a:rPr lang="en-US" smtClean="0"/>
              <a:pPr/>
              <a:t>2</a:t>
            </a:fld>
            <a:endParaRPr lang="en-US" dirty="0"/>
          </a:p>
        </p:txBody>
      </p:sp>
    </p:spTree>
    <p:extLst>
      <p:ext uri="{BB962C8B-B14F-4D97-AF65-F5344CB8AC3E}">
        <p14:creationId xmlns:p14="http://schemas.microsoft.com/office/powerpoint/2010/main" val="357813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 calcmode="lin" valueType="num">
                                      <p:cBhvr additive="base">
                                        <p:cTn id="7" dur="500" fill="hold"/>
                                        <p:tgtEl>
                                          <p:spTgt spid="849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499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4995">
                                            <p:txEl>
                                              <p:pRg st="1" end="1"/>
                                            </p:txEl>
                                          </p:spTgt>
                                        </p:tgtEl>
                                        <p:attrNameLst>
                                          <p:attrName>style.visibility</p:attrName>
                                        </p:attrNameLst>
                                      </p:cBhvr>
                                      <p:to>
                                        <p:strVal val="visible"/>
                                      </p:to>
                                    </p:set>
                                    <p:anim calcmode="lin" valueType="num">
                                      <p:cBhvr additive="base">
                                        <p:cTn id="13" dur="500" fill="hold"/>
                                        <p:tgtEl>
                                          <p:spTgt spid="849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499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4995">
                                            <p:txEl>
                                              <p:pRg st="2" end="2"/>
                                            </p:txEl>
                                          </p:spTgt>
                                        </p:tgtEl>
                                        <p:attrNameLst>
                                          <p:attrName>style.visibility</p:attrName>
                                        </p:attrNameLst>
                                      </p:cBhvr>
                                      <p:to>
                                        <p:strVal val="visible"/>
                                      </p:to>
                                    </p:set>
                                    <p:anim calcmode="lin" valueType="num">
                                      <p:cBhvr additive="base">
                                        <p:cTn id="19" dur="500" fill="hold"/>
                                        <p:tgtEl>
                                          <p:spTgt spid="849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499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4995">
                                            <p:txEl>
                                              <p:pRg st="3" end="3"/>
                                            </p:txEl>
                                          </p:spTgt>
                                        </p:tgtEl>
                                        <p:attrNameLst>
                                          <p:attrName>style.visibility</p:attrName>
                                        </p:attrNameLst>
                                      </p:cBhvr>
                                      <p:to>
                                        <p:strVal val="visible"/>
                                      </p:to>
                                    </p:set>
                                    <p:anim calcmode="lin" valueType="num">
                                      <p:cBhvr additive="base">
                                        <p:cTn id="25" dur="500" fill="hold"/>
                                        <p:tgtEl>
                                          <p:spTgt spid="8499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499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dirty="0" smtClean="0"/>
              <a:t>Addressing Modes</a:t>
            </a:r>
          </a:p>
        </p:txBody>
      </p:sp>
      <p:sp>
        <p:nvSpPr>
          <p:cNvPr id="23557" name="Rectangle 3"/>
          <p:cNvSpPr>
            <a:spLocks noGrp="1" noChangeArrowheads="1"/>
          </p:cNvSpPr>
          <p:nvPr>
            <p:ph type="body" idx="1"/>
          </p:nvPr>
        </p:nvSpPr>
        <p:spPr>
          <a:xfrm>
            <a:off x="609600" y="1507645"/>
            <a:ext cx="10972800" cy="5134021"/>
          </a:xfrm>
        </p:spPr>
        <p:txBody>
          <a:bodyPr>
            <a:normAutofit/>
          </a:bodyPr>
          <a:lstStyle/>
          <a:p>
            <a:r>
              <a:rPr lang="en-US" dirty="0" smtClean="0"/>
              <a:t>Offset addressing (most important):</a:t>
            </a:r>
          </a:p>
          <a:p>
            <a:pPr lvl="1">
              <a:buFont typeface="Monotype Sorts" pitchFamily="2" charset="2"/>
              <a:buNone/>
            </a:pPr>
            <a:r>
              <a:rPr lang="en-US" dirty="0">
                <a:latin typeface="Consolas" pitchFamily="49" charset="0"/>
                <a:cs typeface="Consolas" pitchFamily="49" charset="0"/>
              </a:rPr>
              <a:t>LDR </a:t>
            </a:r>
            <a:r>
              <a:rPr lang="en-US" dirty="0" smtClean="0">
                <a:latin typeface="Consolas" pitchFamily="49" charset="0"/>
                <a:cs typeface="Consolas" pitchFamily="49" charset="0"/>
              </a:rPr>
              <a:t>R1,[R0] </a:t>
            </a:r>
            <a:r>
              <a:rPr lang="en-US" dirty="0">
                <a:latin typeface="Consolas" pitchFamily="49" charset="0"/>
                <a:cs typeface="Consolas" pitchFamily="49" charset="0"/>
              </a:rPr>
              <a:t>;</a:t>
            </a:r>
            <a:r>
              <a:rPr lang="en-US" dirty="0"/>
              <a:t>Load </a:t>
            </a:r>
            <a:r>
              <a:rPr lang="en-US" dirty="0" smtClean="0"/>
              <a:t>R1 </a:t>
            </a:r>
            <a:r>
              <a:rPr lang="en-US" dirty="0"/>
              <a:t>from memory address </a:t>
            </a:r>
            <a:r>
              <a:rPr lang="en-US" dirty="0" smtClean="0"/>
              <a:t>R0</a:t>
            </a:r>
            <a:endParaRPr lang="en-US" dirty="0" smtClean="0">
              <a:latin typeface="Consolas" pitchFamily="49" charset="0"/>
              <a:cs typeface="Consolas" pitchFamily="49" charset="0"/>
            </a:endParaRPr>
          </a:p>
          <a:p>
            <a:pPr lvl="1">
              <a:buFont typeface="Monotype Sorts" pitchFamily="2" charset="2"/>
              <a:buNone/>
            </a:pPr>
            <a:r>
              <a:rPr lang="en-US" dirty="0" smtClean="0">
                <a:latin typeface="Consolas" pitchFamily="49" charset="0"/>
                <a:cs typeface="Consolas" pitchFamily="49" charset="0"/>
              </a:rPr>
              <a:t>LDR R1,[R0,#16] ;</a:t>
            </a:r>
            <a:r>
              <a:rPr lang="en-US" dirty="0" smtClean="0"/>
              <a:t>Load R1 from memory address R0+16</a:t>
            </a:r>
          </a:p>
          <a:p>
            <a:r>
              <a:rPr lang="en-US" dirty="0" smtClean="0"/>
              <a:t>Auto-indexing with pre-indexed addressing mode:</a:t>
            </a:r>
          </a:p>
          <a:p>
            <a:pPr lvl="1">
              <a:buFont typeface="Monotype Sorts" pitchFamily="2" charset="2"/>
              <a:buNone/>
            </a:pPr>
            <a:r>
              <a:rPr lang="en-US" dirty="0" smtClean="0">
                <a:latin typeface="Consolas" pitchFamily="49" charset="0"/>
                <a:cs typeface="Consolas" pitchFamily="49" charset="0"/>
              </a:rPr>
              <a:t>LDR R1,[R0,#16</a:t>
            </a:r>
            <a:r>
              <a:rPr lang="en-US" dirty="0">
                <a:latin typeface="Consolas" pitchFamily="49" charset="0"/>
                <a:cs typeface="Consolas" pitchFamily="49" charset="0"/>
              </a:rPr>
              <a:t>]! ;</a:t>
            </a:r>
            <a:r>
              <a:rPr lang="en-US" dirty="0"/>
              <a:t>Load from memory address </a:t>
            </a:r>
            <a:r>
              <a:rPr lang="en-US" dirty="0" smtClean="0"/>
              <a:t>R0+16, then 									 </a:t>
            </a:r>
            <a:r>
              <a:rPr lang="en-US" dirty="0" smtClean="0">
                <a:latin typeface="Consolas" pitchFamily="49" charset="0"/>
                <a:cs typeface="Consolas" pitchFamily="49" charset="0"/>
              </a:rPr>
              <a:t>;</a:t>
            </a:r>
            <a:r>
              <a:rPr lang="en-US" dirty="0" smtClean="0"/>
              <a:t>update R0 = R0+16</a:t>
            </a:r>
            <a:endParaRPr lang="en-US" dirty="0" smtClean="0">
              <a:latin typeface="Consolas" pitchFamily="49" charset="0"/>
              <a:cs typeface="Consolas" pitchFamily="49" charset="0"/>
            </a:endParaRPr>
          </a:p>
          <a:p>
            <a:r>
              <a:rPr lang="en-US" dirty="0"/>
              <a:t>Auto-indexing </a:t>
            </a:r>
            <a:r>
              <a:rPr lang="en-US" dirty="0" smtClean="0"/>
              <a:t>with post-indexed addressing mode:</a:t>
            </a:r>
          </a:p>
          <a:p>
            <a:pPr lvl="1">
              <a:buFont typeface="Monotype Sorts" pitchFamily="2" charset="2"/>
              <a:buNone/>
            </a:pPr>
            <a:r>
              <a:rPr lang="en-US" dirty="0" smtClean="0">
                <a:latin typeface="Consolas" pitchFamily="49" charset="0"/>
                <a:cs typeface="Consolas" pitchFamily="49" charset="0"/>
              </a:rPr>
              <a:t>LDR R1,[R0],#16 ;</a:t>
            </a:r>
            <a:r>
              <a:rPr lang="en-US" dirty="0" smtClean="0"/>
              <a:t>Load R0 from memory address R0, then </a:t>
            </a:r>
          </a:p>
          <a:p>
            <a:pPr lvl="1">
              <a:buFont typeface="Monotype Sorts" pitchFamily="2" charset="2"/>
              <a:buNone/>
            </a:pPr>
            <a:r>
              <a:rPr lang="en-US" dirty="0" smtClean="0">
                <a:latin typeface="Consolas" pitchFamily="49" charset="0"/>
                <a:cs typeface="Consolas" pitchFamily="49" charset="0"/>
              </a:rPr>
              <a:t>							  ;</a:t>
            </a:r>
            <a:r>
              <a:rPr lang="en-US" dirty="0" smtClean="0"/>
              <a:t>update R0 = R0+16</a:t>
            </a:r>
            <a:endParaRPr lang="en-US" sz="3200" dirty="0" smtClean="0"/>
          </a:p>
          <a:p>
            <a:endParaRPr lang="en-US" dirty="0" smtClean="0"/>
          </a:p>
          <a:p>
            <a:pPr lvl="1">
              <a:buFont typeface="Monotype Sorts" pitchFamily="2" charset="2"/>
              <a:buNone/>
            </a:pPr>
            <a:endParaRPr lang="en-US" sz="3200" dirty="0"/>
          </a:p>
        </p:txBody>
      </p:sp>
      <p:sp>
        <p:nvSpPr>
          <p:cNvPr id="2" name="Slide Number Placeholder 1"/>
          <p:cNvSpPr>
            <a:spLocks noGrp="1"/>
          </p:cNvSpPr>
          <p:nvPr>
            <p:ph type="sldNum" sz="quarter" idx="12"/>
          </p:nvPr>
        </p:nvSpPr>
        <p:spPr/>
        <p:txBody>
          <a:bodyPr/>
          <a:lstStyle/>
          <a:p>
            <a:fld id="{3CC63E4C-4642-794D-A2FD-70F6B81535F5}" type="slidenum">
              <a:rPr lang="en-US" smtClean="0"/>
              <a:pPr/>
              <a:t>20</a:t>
            </a:fld>
            <a:endParaRPr lang="en-US" dirty="0"/>
          </a:p>
        </p:txBody>
      </p:sp>
    </p:spTree>
    <p:extLst>
      <p:ext uri="{BB962C8B-B14F-4D97-AF65-F5344CB8AC3E}">
        <p14:creationId xmlns:p14="http://schemas.microsoft.com/office/powerpoint/2010/main" val="35866271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68" name="Rectangle 262"/>
          <p:cNvSpPr>
            <a:spLocks noGrp="1" noChangeArrowheads="1"/>
          </p:cNvSpPr>
          <p:nvPr>
            <p:ph type="title"/>
          </p:nvPr>
        </p:nvSpPr>
        <p:spPr>
          <a:xfrm>
            <a:off x="2200275" y="436563"/>
            <a:ext cx="7772400" cy="1143000"/>
          </a:xfrm>
        </p:spPr>
        <p:txBody>
          <a:bodyPr/>
          <a:lstStyle/>
          <a:p>
            <a:r>
              <a:rPr lang="en-US" sz="4000" dirty="0"/>
              <a:t>Offset </a:t>
            </a:r>
            <a:r>
              <a:rPr lang="en-US" sz="4000" dirty="0" smtClean="0"/>
              <a:t>Addressing</a:t>
            </a:r>
            <a:endParaRPr lang="en-US" sz="2400" i="1" dirty="0"/>
          </a:p>
        </p:txBody>
      </p:sp>
      <p:graphicFrame>
        <p:nvGraphicFramePr>
          <p:cNvPr id="15" name="Group 284"/>
          <p:cNvGraphicFramePr>
            <a:graphicFrameLocks noGrp="1"/>
          </p:cNvGraphicFramePr>
          <p:nvPr>
            <p:extLst>
              <p:ext uri="{D42A27DB-BD31-4B8C-83A1-F6EECF244321}">
                <p14:modId xmlns:p14="http://schemas.microsoft.com/office/powerpoint/2010/main" val="2242270546"/>
              </p:ext>
            </p:extLst>
          </p:nvPr>
        </p:nvGraphicFramePr>
        <p:xfrm>
          <a:off x="2835593" y="1357894"/>
          <a:ext cx="6796983" cy="3367088"/>
        </p:xfrm>
        <a:graphic>
          <a:graphicData uri="http://schemas.openxmlformats.org/drawingml/2006/table">
            <a:tbl>
              <a:tblPr/>
              <a:tblGrid>
                <a:gridCol w="2987675">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828108">
                  <a:extLst>
                    <a:ext uri="{9D8B030D-6E8A-4147-A177-3AD203B41FA5}">
                      <a16:colId xmlns:a16="http://schemas.microsoft.com/office/drawing/2014/main" val="20002"/>
                    </a:ext>
                  </a:extLst>
                </a:gridCol>
              </a:tblGrid>
              <a:tr h="720725">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1" u="none" strike="noStrike" cap="none" normalizeH="0" baseline="0" dirty="0" smtClean="0">
                          <a:ln>
                            <a:noFill/>
                          </a:ln>
                          <a:solidFill>
                            <a:srgbClr val="000000"/>
                          </a:solidFill>
                          <a:effectLst/>
                          <a:latin typeface="Arial" charset="0"/>
                          <a:ea typeface="Times New Roman" pitchFamily="18" charset="0"/>
                          <a:cs typeface="Arial" charset="0"/>
                        </a:rPr>
                        <a:t>Syntax</a:t>
                      </a:r>
                      <a:endParaRPr kumimoji="0" lang="en-US" sz="1800" b="0" i="0" u="none" strike="noStrike" cap="none" normalizeH="0" baseline="0" dirty="0" smtClean="0">
                        <a:ln>
                          <a:noFill/>
                        </a:ln>
                        <a:solidFill>
                          <a:srgbClr val="000000"/>
                        </a:solidFill>
                        <a:effectLst/>
                        <a:latin typeface="Arial" charset="0"/>
                        <a:ea typeface="Times New Roman" pitchFamily="18"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1" u="none" strike="noStrike" cap="none" normalizeH="0" baseline="0" dirty="0" smtClean="0">
                          <a:ln>
                            <a:noFill/>
                          </a:ln>
                          <a:solidFill>
                            <a:srgbClr val="000000"/>
                          </a:solidFill>
                          <a:effectLst/>
                          <a:latin typeface="Arial" charset="0"/>
                          <a:ea typeface="Times New Roman" pitchFamily="18" charset="0"/>
                          <a:cs typeface="Arial" charset="0"/>
                        </a:rPr>
                        <a:t>Memory Address</a:t>
                      </a:r>
                      <a:endParaRPr kumimoji="0" lang="en-US" sz="1800" b="0" i="0" u="none" strike="noStrike" cap="none" normalizeH="0" baseline="0" dirty="0" smtClean="0">
                        <a:ln>
                          <a:noFill/>
                        </a:ln>
                        <a:solidFill>
                          <a:srgbClr val="000000"/>
                        </a:solidFill>
                        <a:effectLst/>
                        <a:latin typeface="Arial" charset="0"/>
                        <a:ea typeface="Times New Roman" pitchFamily="18"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1" u="none" strike="noStrike" cap="none" normalizeH="0" baseline="0" dirty="0" smtClean="0">
                          <a:ln>
                            <a:noFill/>
                          </a:ln>
                          <a:solidFill>
                            <a:srgbClr val="000000"/>
                          </a:solidFill>
                          <a:effectLst/>
                          <a:latin typeface="Arial" charset="0"/>
                          <a:ea typeface="Times New Roman" pitchFamily="18" charset="0"/>
                          <a:cs typeface="Arial" charset="0"/>
                        </a:rPr>
                        <a:t>Example</a:t>
                      </a:r>
                      <a:endParaRPr kumimoji="0" lang="en-US" sz="1800" b="0" i="0" u="none" strike="noStrike" cap="none" normalizeH="0" baseline="0" dirty="0" smtClean="0">
                        <a:ln>
                          <a:noFill/>
                        </a:ln>
                        <a:solidFill>
                          <a:srgbClr val="000000"/>
                        </a:solidFill>
                        <a:effectLst/>
                        <a:latin typeface="Arial" charset="0"/>
                        <a:ea typeface="Times New Roman" pitchFamily="18"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6604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1800" b="0" i="0" u="none" strike="noStrike" kern="1200" baseline="0" dirty="0" smtClean="0">
                          <a:solidFill>
                            <a:schemeClr val="tx1"/>
                          </a:solidFill>
                          <a:latin typeface="Arial"/>
                          <a:ea typeface="+mn-ea"/>
                          <a:cs typeface="+mn-cs"/>
                        </a:rPr>
                        <a:t>[</a:t>
                      </a:r>
                      <a:r>
                        <a:rPr lang="en-US" sz="1800" b="0" i="0" u="none" strike="noStrike" kern="1200" baseline="0" dirty="0" err="1" smtClean="0">
                          <a:solidFill>
                            <a:schemeClr val="tx1"/>
                          </a:solidFill>
                          <a:latin typeface="Arial"/>
                          <a:ea typeface="+mn-ea"/>
                          <a:cs typeface="+mn-cs"/>
                        </a:rPr>
                        <a:t>r</a:t>
                      </a:r>
                      <a:r>
                        <a:rPr lang="en-US" sz="1800" b="0" i="0" u="none" strike="noStrike" kern="1200" baseline="-25000" dirty="0" err="1" smtClean="0">
                          <a:solidFill>
                            <a:schemeClr val="tx1"/>
                          </a:solidFill>
                          <a:latin typeface="Arial"/>
                          <a:ea typeface="+mn-ea"/>
                          <a:cs typeface="+mn-cs"/>
                        </a:rPr>
                        <a:t>n</a:t>
                      </a:r>
                      <a:r>
                        <a:rPr lang="en-US" sz="1800" b="0" i="0" u="none" strike="noStrike" kern="1200" baseline="0" dirty="0" smtClean="0">
                          <a:solidFill>
                            <a:schemeClr val="tx1"/>
                          </a:solidFill>
                          <a:latin typeface="Arial"/>
                          <a:ea typeface="+mn-ea"/>
                          <a:cs typeface="+mn-cs"/>
                        </a:rPr>
                        <a:t>]</a:t>
                      </a:r>
                      <a:endParaRPr kumimoji="0" lang="en-US" sz="1800" b="0" i="0" u="none" strike="noStrike" cap="none" normalizeH="0" baseline="0" dirty="0" smtClean="0">
                        <a:ln>
                          <a:noFill/>
                        </a:ln>
                        <a:solidFill>
                          <a:srgbClr val="000000"/>
                        </a:solidFill>
                        <a:effectLst/>
                        <a:latin typeface="Arial" charset="0"/>
                        <a:ea typeface="Times New Roman" pitchFamily="18"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1800" b="0" i="0" u="none" strike="noStrike" kern="1200" baseline="0" dirty="0" err="1" smtClean="0">
                          <a:solidFill>
                            <a:schemeClr val="tx1"/>
                          </a:solidFill>
                          <a:latin typeface="Arial"/>
                          <a:ea typeface="+mn-ea"/>
                          <a:cs typeface="+mn-cs"/>
                        </a:rPr>
                        <a:t>r</a:t>
                      </a:r>
                      <a:r>
                        <a:rPr lang="en-US" sz="1800" b="0" i="0" u="none" strike="noStrike" kern="1200" baseline="-25000" dirty="0" err="1" smtClean="0">
                          <a:solidFill>
                            <a:schemeClr val="tx1"/>
                          </a:solidFill>
                          <a:latin typeface="Arial"/>
                          <a:ea typeface="+mn-ea"/>
                          <a:cs typeface="+mn-cs"/>
                        </a:rPr>
                        <a:t>n</a:t>
                      </a:r>
                      <a:endParaRPr kumimoji="0" lang="en-US" sz="1800" b="0" i="0" u="none" strike="noStrike" cap="none" normalizeH="0" baseline="0" dirty="0" smtClean="0">
                        <a:ln>
                          <a:noFill/>
                        </a:ln>
                        <a:solidFill>
                          <a:srgbClr val="000000"/>
                        </a:solidFill>
                        <a:effectLst/>
                        <a:latin typeface="Arial" charset="0"/>
                        <a:ea typeface="Times New Roman" pitchFamily="18" charset="0"/>
                        <a:cs typeface="Arial"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1800" b="0" i="0" u="none" strike="noStrike" kern="1200" baseline="0" dirty="0" smtClean="0">
                          <a:solidFill>
                            <a:schemeClr val="tx1"/>
                          </a:solidFill>
                          <a:latin typeface="Arial"/>
                          <a:ea typeface="+mn-ea"/>
                          <a:cs typeface="+mn-cs"/>
                        </a:rPr>
                        <a:t>[R5]</a:t>
                      </a:r>
                      <a:endParaRPr kumimoji="0" lang="en-US" sz="1800" b="0" i="0" u="none" strike="noStrike" cap="none" normalizeH="0" baseline="0" dirty="0" smtClean="0">
                        <a:ln>
                          <a:noFill/>
                        </a:ln>
                        <a:solidFill>
                          <a:srgbClr val="000000"/>
                        </a:solidFill>
                        <a:effectLst/>
                        <a:latin typeface="Arial" charset="0"/>
                        <a:ea typeface="Times New Roman" pitchFamily="18"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6604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Times New Roman" pitchFamily="18" charset="0"/>
                          <a:cs typeface="Arial" charset="0"/>
                        </a:rPr>
                        <a:t>[&lt;</a:t>
                      </a:r>
                      <a:r>
                        <a:rPr lang="en-US" sz="1800" b="0" i="0" u="none" strike="noStrike" kern="1200" baseline="0" dirty="0" err="1" smtClean="0">
                          <a:solidFill>
                            <a:schemeClr val="tx1"/>
                          </a:solidFill>
                          <a:latin typeface="Arial"/>
                          <a:ea typeface="+mn-ea"/>
                          <a:cs typeface="+mn-cs"/>
                        </a:rPr>
                        <a:t>r</a:t>
                      </a:r>
                      <a:r>
                        <a:rPr kumimoji="0" lang="en-US" sz="1800" b="0" i="0" u="none" strike="noStrike" cap="none" normalizeH="0" baseline="-30000" dirty="0" err="1" smtClean="0">
                          <a:ln>
                            <a:noFill/>
                          </a:ln>
                          <a:solidFill>
                            <a:srgbClr val="000000"/>
                          </a:solidFill>
                          <a:effectLst/>
                          <a:latin typeface="Arial" charset="0"/>
                          <a:ea typeface="Times New Roman" pitchFamily="18" charset="0"/>
                          <a:cs typeface="Arial" charset="0"/>
                        </a:rPr>
                        <a:t>n</a:t>
                      </a:r>
                      <a:r>
                        <a:rPr kumimoji="0" lang="en-US" sz="1800" b="0" i="0" u="none" strike="noStrike" cap="none" normalizeH="0" baseline="0" dirty="0" smtClean="0">
                          <a:ln>
                            <a:noFill/>
                          </a:ln>
                          <a:solidFill>
                            <a:srgbClr val="000000"/>
                          </a:solidFill>
                          <a:effectLst/>
                          <a:latin typeface="Arial" charset="0"/>
                          <a:ea typeface="Times New Roman" pitchFamily="18" charset="0"/>
                          <a:cs typeface="Arial" charset="0"/>
                        </a:rPr>
                        <a:t>&gt;,#</a:t>
                      </a:r>
                      <a:r>
                        <a:rPr kumimoji="0" lang="en-US" sz="1800" b="0" i="0" u="none" strike="noStrike" cap="none" normalizeH="0" baseline="0" dirty="0" err="1" smtClean="0">
                          <a:ln>
                            <a:noFill/>
                          </a:ln>
                          <a:solidFill>
                            <a:srgbClr val="000000"/>
                          </a:solidFill>
                          <a:effectLst/>
                          <a:latin typeface="Arial" charset="0"/>
                          <a:ea typeface="Times New Roman" pitchFamily="18" charset="0"/>
                          <a:cs typeface="Arial" charset="0"/>
                        </a:rPr>
                        <a:t>imm</a:t>
                      </a:r>
                      <a:r>
                        <a:rPr kumimoji="0" lang="en-US" sz="1800" b="0" i="0" u="none" strike="noStrike" cap="none" normalizeH="0" baseline="0" dirty="0" smtClean="0">
                          <a:ln>
                            <a:noFill/>
                          </a:ln>
                          <a:solidFill>
                            <a:srgbClr val="000000"/>
                          </a:solidFill>
                          <a:effectLst/>
                          <a:latin typeface="Arial" charset="0"/>
                          <a:ea typeface="Times New Roman" pitchFamily="18" charset="0"/>
                          <a:cs typeface="Arial"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1800" b="0" i="0" u="none" strike="noStrike" kern="1200" baseline="0" dirty="0" err="1" smtClean="0">
                          <a:solidFill>
                            <a:schemeClr val="tx1"/>
                          </a:solidFill>
                          <a:latin typeface="Arial"/>
                          <a:ea typeface="+mn-ea"/>
                          <a:cs typeface="+mn-cs"/>
                        </a:rPr>
                        <a:t>r</a:t>
                      </a:r>
                      <a:r>
                        <a:rPr kumimoji="0" lang="en-US" sz="1800" b="0" i="0" u="none" strike="noStrike" cap="none" normalizeH="0" baseline="-30000" dirty="0" err="1" smtClean="0">
                          <a:ln>
                            <a:noFill/>
                          </a:ln>
                          <a:solidFill>
                            <a:srgbClr val="000000"/>
                          </a:solidFill>
                          <a:effectLst/>
                          <a:latin typeface="Arial" charset="0"/>
                          <a:ea typeface="Times New Roman" pitchFamily="18" charset="0"/>
                          <a:cs typeface="Arial" charset="0"/>
                          <a:sym typeface="Wingdings" pitchFamily="2" charset="2"/>
                        </a:rPr>
                        <a:t>n</a:t>
                      </a:r>
                      <a:r>
                        <a:rPr kumimoji="0" lang="en-US" sz="1800" b="0" i="0" u="none" strike="noStrike" cap="none" normalizeH="0" baseline="0" dirty="0" smtClean="0">
                          <a:ln>
                            <a:noFill/>
                          </a:ln>
                          <a:solidFill>
                            <a:srgbClr val="000000"/>
                          </a:solidFill>
                          <a:effectLst/>
                          <a:latin typeface="Arial" charset="0"/>
                          <a:ea typeface="Times New Roman" pitchFamily="18" charset="0"/>
                          <a:cs typeface="Arial" charset="0"/>
                          <a:sym typeface="Wingdings" pitchFamily="2" charset="2"/>
                        </a:rPr>
                        <a:t> + </a:t>
                      </a:r>
                      <a:r>
                        <a:rPr kumimoji="0" lang="en-US" sz="1800" b="0" i="0" u="none" strike="noStrike" cap="none" normalizeH="0" baseline="0" dirty="0" err="1" smtClean="0">
                          <a:ln>
                            <a:noFill/>
                          </a:ln>
                          <a:solidFill>
                            <a:srgbClr val="000000"/>
                          </a:solidFill>
                          <a:effectLst/>
                          <a:latin typeface="Arial" charset="0"/>
                          <a:ea typeface="Times New Roman" pitchFamily="18" charset="0"/>
                          <a:cs typeface="Arial" charset="0"/>
                          <a:sym typeface="Wingdings" pitchFamily="2" charset="2"/>
                        </a:rPr>
                        <a:t>imm</a:t>
                      </a:r>
                      <a:endParaRPr kumimoji="0" lang="en-US" sz="1800" b="0" i="0" u="none" strike="noStrike" cap="none" normalizeH="0" baseline="0" dirty="0" smtClean="0">
                        <a:ln>
                          <a:noFill/>
                        </a:ln>
                        <a:solidFill>
                          <a:srgbClr val="000000"/>
                        </a:solidFill>
                        <a:effectLst/>
                        <a:latin typeface="Arial" charset="0"/>
                        <a:ea typeface="Times New Roman" pitchFamily="18" charset="0"/>
                        <a:cs typeface="Arial"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Times New Roman" pitchFamily="18" charset="0"/>
                          <a:cs typeface="Arial" charset="0"/>
                        </a:rPr>
                        <a:t>[R5,#100]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r h="663575">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Times New Roman" pitchFamily="18" charset="0"/>
                          <a:cs typeface="Arial" charset="0"/>
                        </a:rPr>
                        <a:t>[&lt;</a:t>
                      </a:r>
                      <a:r>
                        <a:rPr lang="en-US" sz="1800" b="0" i="0" u="none" strike="noStrike" kern="1200" baseline="0" dirty="0" err="1" smtClean="0">
                          <a:solidFill>
                            <a:schemeClr val="tx1"/>
                          </a:solidFill>
                          <a:latin typeface="Arial"/>
                          <a:ea typeface="+mn-ea"/>
                          <a:cs typeface="+mn-cs"/>
                        </a:rPr>
                        <a:t>r</a:t>
                      </a:r>
                      <a:r>
                        <a:rPr kumimoji="0" lang="en-US" sz="1800" b="0" i="0" u="none" strike="noStrike" cap="none" normalizeH="0" baseline="-30000" dirty="0" err="1" smtClean="0">
                          <a:ln>
                            <a:noFill/>
                          </a:ln>
                          <a:solidFill>
                            <a:srgbClr val="000000"/>
                          </a:solidFill>
                          <a:effectLst/>
                          <a:latin typeface="Arial" charset="0"/>
                          <a:ea typeface="Times New Roman" pitchFamily="18" charset="0"/>
                          <a:cs typeface="Arial" charset="0"/>
                        </a:rPr>
                        <a:t>n</a:t>
                      </a:r>
                      <a:r>
                        <a:rPr kumimoji="0" lang="en-US" sz="1800" b="0" i="0" u="none" strike="noStrike" cap="none" normalizeH="0" baseline="0" dirty="0" smtClean="0">
                          <a:ln>
                            <a:noFill/>
                          </a:ln>
                          <a:solidFill>
                            <a:srgbClr val="000000"/>
                          </a:solidFill>
                          <a:effectLst/>
                          <a:latin typeface="Arial" charset="0"/>
                          <a:ea typeface="Times New Roman" pitchFamily="18" charset="0"/>
                          <a:cs typeface="Arial" charset="0"/>
                        </a:rPr>
                        <a:t>&gt;,&lt;</a:t>
                      </a:r>
                      <a:r>
                        <a:rPr lang="en-US" sz="1800" b="0" i="0" u="none" strike="noStrike" kern="1200" baseline="0" dirty="0" err="1" smtClean="0">
                          <a:solidFill>
                            <a:schemeClr val="tx1"/>
                          </a:solidFill>
                          <a:latin typeface="Arial"/>
                          <a:ea typeface="+mn-ea"/>
                          <a:cs typeface="+mn-cs"/>
                        </a:rPr>
                        <a:t>r</a:t>
                      </a:r>
                      <a:r>
                        <a:rPr kumimoji="0" lang="en-US" sz="1800" b="0" i="0" u="none" strike="noStrike" cap="none" normalizeH="0" baseline="-30000" dirty="0" err="1" smtClean="0">
                          <a:ln>
                            <a:noFill/>
                          </a:ln>
                          <a:solidFill>
                            <a:srgbClr val="000000"/>
                          </a:solidFill>
                          <a:effectLst/>
                          <a:latin typeface="Arial" charset="0"/>
                          <a:ea typeface="Times New Roman" pitchFamily="18" charset="0"/>
                          <a:cs typeface="Arial" charset="0"/>
                        </a:rPr>
                        <a:t>m</a:t>
                      </a:r>
                      <a:r>
                        <a:rPr kumimoji="0" lang="en-US" sz="1800" b="0" i="0" u="none" strike="noStrike" cap="none" normalizeH="0" baseline="0" dirty="0" smtClean="0">
                          <a:ln>
                            <a:noFill/>
                          </a:ln>
                          <a:solidFill>
                            <a:srgbClr val="000000"/>
                          </a:solidFill>
                          <a:effectLst/>
                          <a:latin typeface="Arial" charset="0"/>
                          <a:ea typeface="Times New Roman" pitchFamily="18" charset="0"/>
                          <a:cs typeface="Arial" charset="0"/>
                        </a:rPr>
                        <a:t>&gt;]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1800" b="0" i="0" u="none" strike="noStrike" kern="1200" baseline="0" dirty="0" err="1" smtClean="0">
                          <a:solidFill>
                            <a:schemeClr val="tx1"/>
                          </a:solidFill>
                          <a:latin typeface="Arial"/>
                          <a:ea typeface="+mn-ea"/>
                          <a:cs typeface="+mn-cs"/>
                        </a:rPr>
                        <a:t>r</a:t>
                      </a:r>
                      <a:r>
                        <a:rPr kumimoji="0" lang="en-US" sz="1800" b="0" i="0" u="none" strike="noStrike" cap="none" normalizeH="0" baseline="-30000" dirty="0" err="1" smtClean="0">
                          <a:ln>
                            <a:noFill/>
                          </a:ln>
                          <a:solidFill>
                            <a:srgbClr val="000000"/>
                          </a:solidFill>
                          <a:effectLst/>
                          <a:latin typeface="Arial" charset="0"/>
                          <a:ea typeface="Times New Roman" pitchFamily="18" charset="0"/>
                          <a:cs typeface="Arial" charset="0"/>
                          <a:sym typeface="Wingdings" pitchFamily="2" charset="2"/>
                        </a:rPr>
                        <a:t>n</a:t>
                      </a:r>
                      <a:r>
                        <a:rPr kumimoji="0" lang="en-US" sz="1800" b="0" i="0" u="none" strike="noStrike" cap="none" normalizeH="0" baseline="0" dirty="0" smtClean="0">
                          <a:ln>
                            <a:noFill/>
                          </a:ln>
                          <a:solidFill>
                            <a:srgbClr val="000000"/>
                          </a:solidFill>
                          <a:effectLst/>
                          <a:latin typeface="Arial" charset="0"/>
                          <a:ea typeface="Times New Roman" pitchFamily="18" charset="0"/>
                          <a:cs typeface="Arial" charset="0"/>
                          <a:sym typeface="Wingdings" pitchFamily="2" charset="2"/>
                        </a:rPr>
                        <a:t> + </a:t>
                      </a:r>
                      <a:r>
                        <a:rPr lang="en-US" sz="1800" b="0" i="0" u="none" strike="noStrike" kern="1200" baseline="0" dirty="0" err="1" smtClean="0">
                          <a:solidFill>
                            <a:schemeClr val="tx1"/>
                          </a:solidFill>
                          <a:latin typeface="Arial"/>
                          <a:ea typeface="+mn-ea"/>
                          <a:cs typeface="+mn-cs"/>
                        </a:rPr>
                        <a:t>r</a:t>
                      </a:r>
                      <a:r>
                        <a:rPr kumimoji="0" lang="en-US" sz="1800" b="0" i="0" u="none" strike="noStrike" cap="none" normalizeH="0" baseline="-30000" dirty="0" err="1" smtClean="0">
                          <a:ln>
                            <a:noFill/>
                          </a:ln>
                          <a:solidFill>
                            <a:srgbClr val="000000"/>
                          </a:solidFill>
                          <a:effectLst/>
                          <a:latin typeface="Arial" charset="0"/>
                          <a:ea typeface="Times New Roman" pitchFamily="18" charset="0"/>
                          <a:cs typeface="Arial" charset="0"/>
                          <a:sym typeface="Wingdings" pitchFamily="2" charset="2"/>
                        </a:rPr>
                        <a:t>m</a:t>
                      </a:r>
                      <a:endParaRPr kumimoji="0" lang="en-US" sz="1800" b="0" i="0" u="none" strike="noStrike" cap="none" normalizeH="0" baseline="0" dirty="0" smtClean="0">
                        <a:ln>
                          <a:noFill/>
                        </a:ln>
                        <a:solidFill>
                          <a:srgbClr val="000000"/>
                        </a:solidFill>
                        <a:effectLst/>
                        <a:latin typeface="Arial" charset="0"/>
                        <a:ea typeface="Times New Roman" pitchFamily="18" charset="0"/>
                        <a:cs typeface="Arial"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Times New Roman" pitchFamily="18" charset="0"/>
                          <a:cs typeface="Arial" charset="0"/>
                        </a:rPr>
                        <a:t>[R4,R5]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3"/>
                  </a:ext>
                </a:extLst>
              </a:tr>
              <a:tr h="66198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Times New Roman" pitchFamily="18" charset="0"/>
                          <a:cs typeface="Arial" charset="0"/>
                        </a:rPr>
                        <a:t>[&lt;</a:t>
                      </a:r>
                      <a:r>
                        <a:rPr lang="en-US" sz="1800" b="0" i="0" u="none" strike="noStrike" kern="1200" baseline="0" dirty="0" err="1" smtClean="0">
                          <a:solidFill>
                            <a:schemeClr val="tx1"/>
                          </a:solidFill>
                          <a:latin typeface="Arial"/>
                          <a:ea typeface="+mn-ea"/>
                          <a:cs typeface="+mn-cs"/>
                        </a:rPr>
                        <a:t>r</a:t>
                      </a:r>
                      <a:r>
                        <a:rPr kumimoji="0" lang="en-US" sz="1800" b="0" i="0" u="none" strike="noStrike" cap="none" normalizeH="0" baseline="-30000" dirty="0" err="1" smtClean="0">
                          <a:ln>
                            <a:noFill/>
                          </a:ln>
                          <a:solidFill>
                            <a:srgbClr val="000000"/>
                          </a:solidFill>
                          <a:effectLst/>
                          <a:latin typeface="Arial" charset="0"/>
                          <a:ea typeface="Times New Roman" pitchFamily="18" charset="0"/>
                          <a:cs typeface="Arial" charset="0"/>
                        </a:rPr>
                        <a:t>n</a:t>
                      </a:r>
                      <a:r>
                        <a:rPr kumimoji="0" lang="en-US" sz="1800" b="0" i="0" u="none" strike="noStrike" cap="none" normalizeH="0" baseline="0" dirty="0" smtClean="0">
                          <a:ln>
                            <a:noFill/>
                          </a:ln>
                          <a:solidFill>
                            <a:srgbClr val="000000"/>
                          </a:solidFill>
                          <a:effectLst/>
                          <a:latin typeface="Arial" charset="0"/>
                          <a:ea typeface="Times New Roman" pitchFamily="18" charset="0"/>
                          <a:cs typeface="Arial" charset="0"/>
                        </a:rPr>
                        <a:t>&gt;,&lt;</a:t>
                      </a:r>
                      <a:r>
                        <a:rPr lang="en-US" sz="1800" b="0" i="0" u="none" strike="noStrike" kern="1200" baseline="0" dirty="0" err="1" smtClean="0">
                          <a:solidFill>
                            <a:schemeClr val="tx1"/>
                          </a:solidFill>
                          <a:latin typeface="Arial"/>
                          <a:ea typeface="+mn-ea"/>
                          <a:cs typeface="+mn-cs"/>
                        </a:rPr>
                        <a:t>r</a:t>
                      </a:r>
                      <a:r>
                        <a:rPr kumimoji="0" lang="en-US" sz="1800" b="0" i="0" u="none" strike="noStrike" cap="none" normalizeH="0" baseline="-30000" dirty="0" err="1" smtClean="0">
                          <a:ln>
                            <a:noFill/>
                          </a:ln>
                          <a:solidFill>
                            <a:srgbClr val="000000"/>
                          </a:solidFill>
                          <a:effectLst/>
                          <a:latin typeface="Arial" charset="0"/>
                          <a:ea typeface="Times New Roman" pitchFamily="18" charset="0"/>
                          <a:cs typeface="Arial" charset="0"/>
                        </a:rPr>
                        <a:t>m</a:t>
                      </a:r>
                      <a:r>
                        <a:rPr kumimoji="0" lang="en-US" sz="1800" b="0" i="0" u="none" strike="noStrike" cap="none" normalizeH="0" baseline="0" dirty="0" smtClean="0">
                          <a:ln>
                            <a:noFill/>
                          </a:ln>
                          <a:solidFill>
                            <a:srgbClr val="000000"/>
                          </a:solidFill>
                          <a:effectLst/>
                          <a:latin typeface="Arial" charset="0"/>
                          <a:ea typeface="Times New Roman" pitchFamily="18" charset="0"/>
                          <a:cs typeface="Arial" charset="0"/>
                        </a:rPr>
                        <a:t>&gt;,LSL #&lt;</a:t>
                      </a:r>
                      <a:r>
                        <a:rPr kumimoji="0" lang="en-US" sz="1800" b="0" i="0" u="none" strike="noStrike" cap="none" normalizeH="0" baseline="0" dirty="0" err="1" smtClean="0">
                          <a:ln>
                            <a:noFill/>
                          </a:ln>
                          <a:solidFill>
                            <a:srgbClr val="000000"/>
                          </a:solidFill>
                          <a:effectLst/>
                          <a:latin typeface="Arial" charset="0"/>
                          <a:ea typeface="Times New Roman" pitchFamily="18" charset="0"/>
                          <a:cs typeface="Arial" charset="0"/>
                        </a:rPr>
                        <a:t>imm</a:t>
                      </a:r>
                      <a:r>
                        <a:rPr kumimoji="0" lang="en-US" sz="1800" b="0" i="0" u="none" strike="noStrike" cap="none" normalizeH="0" baseline="0" dirty="0" smtClean="0">
                          <a:ln>
                            <a:noFill/>
                          </a:ln>
                          <a:solidFill>
                            <a:srgbClr val="000000"/>
                          </a:solidFill>
                          <a:effectLst/>
                          <a:latin typeface="Arial" charset="0"/>
                          <a:ea typeface="Times New Roman" pitchFamily="18" charset="0"/>
                          <a:cs typeface="Arial" charset="0"/>
                        </a:rPr>
                        <a:t>&gt;]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rgbClr val="000000"/>
                          </a:solidFill>
                          <a:effectLst/>
                          <a:latin typeface="Arial" charset="0"/>
                          <a:ea typeface="Times New Roman" pitchFamily="18" charset="0"/>
                          <a:cs typeface="Arial" charset="0"/>
                        </a:rPr>
                        <a:t>r</a:t>
                      </a:r>
                      <a:r>
                        <a:rPr kumimoji="0" lang="en-US" sz="1800" b="0" i="0" u="none" strike="noStrike" cap="none" normalizeH="0" baseline="-30000" dirty="0" err="1" smtClean="0">
                          <a:ln>
                            <a:noFill/>
                          </a:ln>
                          <a:solidFill>
                            <a:srgbClr val="000000"/>
                          </a:solidFill>
                          <a:effectLst/>
                          <a:latin typeface="Arial" charset="0"/>
                          <a:ea typeface="Times New Roman" pitchFamily="18" charset="0"/>
                          <a:cs typeface="Arial" charset="0"/>
                          <a:sym typeface="Wingdings" pitchFamily="2" charset="2"/>
                        </a:rPr>
                        <a:t>n</a:t>
                      </a:r>
                      <a:r>
                        <a:rPr kumimoji="0" lang="en-US" sz="1800" b="0" i="0" u="none" strike="noStrike" cap="none" normalizeH="0" baseline="0" dirty="0" smtClean="0">
                          <a:ln>
                            <a:noFill/>
                          </a:ln>
                          <a:solidFill>
                            <a:srgbClr val="000000"/>
                          </a:solidFill>
                          <a:effectLst/>
                          <a:latin typeface="Arial" charset="0"/>
                          <a:ea typeface="Times New Roman" pitchFamily="18" charset="0"/>
                          <a:cs typeface="Arial" charset="0"/>
                          <a:sym typeface="Wingdings" pitchFamily="2" charset="2"/>
                        </a:rPr>
                        <a:t> + (</a:t>
                      </a:r>
                      <a:r>
                        <a:rPr kumimoji="0" lang="en-US" altLang="zh-CN" sz="1800" b="0" i="0" u="none" strike="noStrike" cap="none" normalizeH="0" baseline="0" dirty="0" err="1" smtClean="0">
                          <a:ln>
                            <a:noFill/>
                          </a:ln>
                          <a:solidFill>
                            <a:srgbClr val="000000"/>
                          </a:solidFill>
                          <a:effectLst/>
                          <a:latin typeface="Arial" charset="0"/>
                          <a:ea typeface="Times New Roman" pitchFamily="18" charset="0"/>
                          <a:cs typeface="Arial" charset="0"/>
                          <a:sym typeface="Wingdings" pitchFamily="2" charset="2"/>
                        </a:rPr>
                        <a:t>r</a:t>
                      </a:r>
                      <a:r>
                        <a:rPr kumimoji="0" lang="en-US" sz="1800" b="0" i="0" u="none" strike="noStrike" cap="none" normalizeH="0" baseline="-30000" dirty="0" err="1" smtClean="0">
                          <a:ln>
                            <a:noFill/>
                          </a:ln>
                          <a:solidFill>
                            <a:srgbClr val="000000"/>
                          </a:solidFill>
                          <a:effectLst/>
                          <a:latin typeface="Arial" charset="0"/>
                          <a:ea typeface="Times New Roman" pitchFamily="18" charset="0"/>
                          <a:cs typeface="Arial" charset="0"/>
                          <a:sym typeface="Wingdings" pitchFamily="2" charset="2"/>
                        </a:rPr>
                        <a:t>m</a:t>
                      </a:r>
                      <a:r>
                        <a:rPr kumimoji="0" lang="en-US" sz="1800" b="0" i="0" u="none" strike="noStrike" cap="none" normalizeH="0" baseline="0" dirty="0" smtClean="0">
                          <a:ln>
                            <a:noFill/>
                          </a:ln>
                          <a:solidFill>
                            <a:srgbClr val="000000"/>
                          </a:solidFill>
                          <a:effectLst/>
                          <a:latin typeface="Arial" charset="0"/>
                          <a:ea typeface="Times New Roman" pitchFamily="18" charset="0"/>
                          <a:cs typeface="Arial" charset="0"/>
                          <a:sym typeface="Wingdings" pitchFamily="2" charset="2"/>
                        </a:rPr>
                        <a:t> &lt;&lt; </a:t>
                      </a:r>
                      <a:r>
                        <a:rPr kumimoji="0" lang="en-US" sz="1800" b="0" i="0" u="none" strike="noStrike" cap="none" normalizeH="0" baseline="0" dirty="0" err="1" smtClean="0">
                          <a:ln>
                            <a:noFill/>
                          </a:ln>
                          <a:solidFill>
                            <a:srgbClr val="000000"/>
                          </a:solidFill>
                          <a:effectLst/>
                          <a:latin typeface="Arial" charset="0"/>
                          <a:ea typeface="Times New Roman" pitchFamily="18" charset="0"/>
                          <a:cs typeface="Arial" charset="0"/>
                          <a:sym typeface="Wingdings" pitchFamily="2" charset="2"/>
                        </a:rPr>
                        <a:t>imm</a:t>
                      </a:r>
                      <a:r>
                        <a:rPr kumimoji="0" lang="en-US" sz="1800" b="0" i="0" u="none" strike="noStrike" cap="none" normalizeH="0" baseline="0" dirty="0" smtClean="0">
                          <a:ln>
                            <a:noFill/>
                          </a:ln>
                          <a:solidFill>
                            <a:srgbClr val="000000"/>
                          </a:solidFill>
                          <a:effectLst/>
                          <a:latin typeface="Arial" charset="0"/>
                          <a:ea typeface="Times New Roman" pitchFamily="18" charset="0"/>
                          <a:cs typeface="Arial" charset="0"/>
                          <a:sym typeface="Wingdings" pitchFamily="2"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charset="0"/>
                          <a:ea typeface="Times New Roman" pitchFamily="18" charset="0"/>
                          <a:cs typeface="Arial" charset="0"/>
                        </a:rPr>
                        <a:t>[R4,R5,LSL #3]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bl>
          </a:graphicData>
        </a:graphic>
      </p:graphicFrame>
      <p:sp>
        <p:nvSpPr>
          <p:cNvPr id="2" name="Rectangle 1"/>
          <p:cNvSpPr/>
          <p:nvPr/>
        </p:nvSpPr>
        <p:spPr>
          <a:xfrm>
            <a:off x="731235" y="4759747"/>
            <a:ext cx="10624882" cy="400110"/>
          </a:xfrm>
          <a:prstGeom prst="rect">
            <a:avLst/>
          </a:prstGeom>
        </p:spPr>
        <p:txBody>
          <a:bodyPr wrap="square">
            <a:spAutoFit/>
          </a:bodyPr>
          <a:lstStyle/>
          <a:p>
            <a:r>
              <a:rPr lang="en-US" altLang="zh-CN" sz="2000" dirty="0" smtClean="0">
                <a:latin typeface="TimesTenLTStd-Roman"/>
              </a:rPr>
              <a:t>Quiz: How can you put a 32-bit memory address into a 32-bit instruction?</a:t>
            </a:r>
          </a:p>
        </p:txBody>
      </p:sp>
      <p:sp>
        <p:nvSpPr>
          <p:cNvPr id="3" name="Slide Number Placeholder 2"/>
          <p:cNvSpPr>
            <a:spLocks noGrp="1"/>
          </p:cNvSpPr>
          <p:nvPr>
            <p:ph type="sldNum" sz="quarter" idx="12"/>
          </p:nvPr>
        </p:nvSpPr>
        <p:spPr/>
        <p:txBody>
          <a:bodyPr/>
          <a:lstStyle/>
          <a:p>
            <a:fld id="{3CC63E4C-4642-794D-A2FD-70F6B81535F5}" type="slidenum">
              <a:rPr lang="en-US" smtClean="0"/>
              <a:pPr/>
              <a:t>21</a:t>
            </a:fld>
            <a:endParaRPr lang="en-US" dirty="0"/>
          </a:p>
        </p:txBody>
      </p:sp>
      <p:sp>
        <p:nvSpPr>
          <p:cNvPr id="6" name="Rectangle 5"/>
          <p:cNvSpPr/>
          <p:nvPr/>
        </p:nvSpPr>
        <p:spPr>
          <a:xfrm>
            <a:off x="731235" y="5292370"/>
            <a:ext cx="10624882" cy="707886"/>
          </a:xfrm>
          <a:prstGeom prst="rect">
            <a:avLst/>
          </a:prstGeom>
        </p:spPr>
        <p:txBody>
          <a:bodyPr wrap="square">
            <a:spAutoFit/>
          </a:bodyPr>
          <a:lstStyle/>
          <a:p>
            <a:pPr lvl="0">
              <a:defRPr/>
            </a:pPr>
            <a:r>
              <a:rPr lang="en-US" sz="2000" dirty="0">
                <a:latin typeface="TimesTenLTStd-Roman"/>
              </a:rPr>
              <a:t>Answer: The memory address is stored in a register </a:t>
            </a:r>
            <a:r>
              <a:rPr lang="en-US" sz="2000" dirty="0" err="1" smtClean="0">
                <a:latin typeface="TimesTenLTStd-Roman"/>
              </a:rPr>
              <a:t>r</a:t>
            </a:r>
            <a:r>
              <a:rPr lang="en-US" sz="2000" baseline="-25000" dirty="0" err="1" smtClean="0">
                <a:latin typeface="TimesTenLTStd-Roman"/>
              </a:rPr>
              <a:t>n</a:t>
            </a:r>
            <a:r>
              <a:rPr lang="en-US" sz="2000" dirty="0">
                <a:latin typeface="TimesTenLTStd-Roman"/>
              </a:rPr>
              <a:t>. For ARM instruction, only 4 bits are need to encode </a:t>
            </a:r>
            <a:r>
              <a:rPr lang="en-US" sz="2000" dirty="0" smtClean="0">
                <a:latin typeface="TimesTenLTStd-Roman"/>
              </a:rPr>
              <a:t>ID </a:t>
            </a:r>
            <a:r>
              <a:rPr lang="en-US" sz="2000" dirty="0">
                <a:latin typeface="TimesTenLTStd-Roman"/>
              </a:rPr>
              <a:t>of register </a:t>
            </a:r>
            <a:r>
              <a:rPr lang="en-US" sz="2000" dirty="0" err="1">
                <a:latin typeface="TimesTenLTStd-Roman"/>
              </a:rPr>
              <a:t>r</a:t>
            </a:r>
            <a:r>
              <a:rPr lang="en-US" sz="2000" baseline="-25000" dirty="0" err="1">
                <a:latin typeface="TimesTenLTStd-Roman"/>
              </a:rPr>
              <a:t>n</a:t>
            </a:r>
            <a:r>
              <a:rPr lang="en-US" sz="2000" baseline="-25000" dirty="0">
                <a:latin typeface="TimesTenLTStd-Roman"/>
              </a:rPr>
              <a:t> </a:t>
            </a:r>
            <a:r>
              <a:rPr lang="en-US" sz="2000" dirty="0" smtClean="0">
                <a:latin typeface="TimesTenLTStd-Roman"/>
              </a:rPr>
              <a:t>(since there are a total of 15 general-purpose registers).</a:t>
            </a:r>
            <a:endParaRPr lang="en-US" sz="2000" dirty="0"/>
          </a:p>
        </p:txBody>
      </p:sp>
      <p:graphicFrame>
        <p:nvGraphicFramePr>
          <p:cNvPr id="7" name="Group 68"/>
          <p:cNvGraphicFramePr>
            <a:graphicFrameLocks noGrp="1"/>
          </p:cNvGraphicFramePr>
          <p:nvPr>
            <p:extLst>
              <p:ext uri="{D42A27DB-BD31-4B8C-83A1-F6EECF244321}">
                <p14:modId xmlns:p14="http://schemas.microsoft.com/office/powerpoint/2010/main" val="963192676"/>
              </p:ext>
            </p:extLst>
          </p:nvPr>
        </p:nvGraphicFramePr>
        <p:xfrm>
          <a:off x="2783542" y="6159815"/>
          <a:ext cx="5567083" cy="471488"/>
        </p:xfrm>
        <a:graphic>
          <a:graphicData uri="http://schemas.openxmlformats.org/drawingml/2006/table">
            <a:tbl>
              <a:tblPr/>
              <a:tblGrid>
                <a:gridCol w="1039906">
                  <a:extLst>
                    <a:ext uri="{9D8B030D-6E8A-4147-A177-3AD203B41FA5}">
                      <a16:colId xmlns:a16="http://schemas.microsoft.com/office/drawing/2014/main" val="20000"/>
                    </a:ext>
                  </a:extLst>
                </a:gridCol>
                <a:gridCol w="2111188">
                  <a:extLst>
                    <a:ext uri="{9D8B030D-6E8A-4147-A177-3AD203B41FA5}">
                      <a16:colId xmlns:a16="http://schemas.microsoft.com/office/drawing/2014/main" val="20001"/>
                    </a:ext>
                  </a:extLst>
                </a:gridCol>
                <a:gridCol w="2415989">
                  <a:extLst>
                    <a:ext uri="{9D8B030D-6E8A-4147-A177-3AD203B41FA5}">
                      <a16:colId xmlns:a16="http://schemas.microsoft.com/office/drawing/2014/main" val="20002"/>
                    </a:ext>
                  </a:extLst>
                </a:gridCol>
              </a:tblGrid>
              <a:tr h="47148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tab pos="571500" algn="l"/>
                        </a:tabLst>
                      </a:pPr>
                      <a:r>
                        <a:rPr kumimoji="0" lang="en-US" altLang="zh-CN" sz="1400" b="0" i="0" u="none" strike="noStrike" cap="none" normalizeH="0" baseline="0" dirty="0" smtClean="0">
                          <a:ln>
                            <a:noFill/>
                          </a:ln>
                          <a:solidFill>
                            <a:srgbClr val="000000"/>
                          </a:solidFill>
                          <a:effectLst/>
                          <a:latin typeface="Arial" charset="0"/>
                          <a:cs typeface="Times New Roman" pitchFamily="18" charset="0"/>
                        </a:rPr>
                        <a:t>LDR</a:t>
                      </a:r>
                      <a:endParaRPr kumimoji="0" lang="en-US" sz="1400" b="0" i="0" u="none" strike="noStrike" cap="none" normalizeH="0" baseline="0" dirty="0" smtClean="0">
                        <a:ln>
                          <a:noFill/>
                        </a:ln>
                        <a:solidFill>
                          <a:srgbClr val="000000"/>
                        </a:solidFill>
                        <a:effectLst/>
                        <a:latin typeface="Arial"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cs typeface="Times New Roman" pitchFamily="18" charset="0"/>
                        </a:rPr>
                        <a:t>R0</a:t>
                      </a:r>
                      <a:endParaRPr kumimoji="0" lang="en-US" sz="1400" b="0" i="0" u="none" strike="noStrike" cap="none" normalizeH="0" baseline="-25000" dirty="0" smtClean="0">
                        <a:ln>
                          <a:noFill/>
                        </a:ln>
                        <a:solidFill>
                          <a:srgbClr val="000000"/>
                        </a:solidFill>
                        <a:effectLst/>
                        <a:latin typeface="Arial" charset="0"/>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cs typeface="Times New Roman" pitchFamily="18" charset="0"/>
                        </a:rPr>
                        <a:t>[</a:t>
                      </a:r>
                      <a:r>
                        <a:rPr kumimoji="0" lang="en-US" sz="1400" b="0" i="0" u="none" strike="noStrike" cap="none" normalizeH="0" baseline="0" dirty="0" err="1" smtClean="0">
                          <a:ln>
                            <a:noFill/>
                          </a:ln>
                          <a:solidFill>
                            <a:srgbClr val="000000"/>
                          </a:solidFill>
                          <a:effectLst/>
                          <a:latin typeface="Arial" charset="0"/>
                          <a:cs typeface="Times New Roman" pitchFamily="18" charset="0"/>
                        </a:rPr>
                        <a:t>r</a:t>
                      </a:r>
                      <a:r>
                        <a:rPr kumimoji="0" lang="en-US" sz="1400" b="0" i="0" u="none" strike="noStrike" cap="none" normalizeH="0" baseline="-25000" dirty="0" err="1" smtClean="0">
                          <a:ln>
                            <a:noFill/>
                          </a:ln>
                          <a:solidFill>
                            <a:srgbClr val="000000"/>
                          </a:solidFill>
                          <a:effectLst/>
                          <a:latin typeface="Arial" charset="0"/>
                          <a:cs typeface="Times New Roman" pitchFamily="18" charset="0"/>
                        </a:rPr>
                        <a:t>n</a:t>
                      </a:r>
                      <a:r>
                        <a:rPr kumimoji="0" lang="en-US" sz="1400" b="0" i="0" u="none" strike="noStrike" cap="none" normalizeH="0" baseline="0" dirty="0" smtClean="0">
                          <a:ln>
                            <a:noFill/>
                          </a:ln>
                          <a:solidFill>
                            <a:srgbClr val="000000"/>
                          </a:solidFill>
                          <a:effectLst/>
                          <a:latin typeface="Arial" charset="0"/>
                          <a:cs typeface="Times New Roman" pitchFamily="18" charset="0"/>
                        </a:rPr>
                        <a:t>]</a:t>
                      </a:r>
                      <a:endParaRPr kumimoji="0" lang="en-US" sz="1400" b="0" i="0" u="none" strike="noStrike" cap="none" normalizeH="0" baseline="-25000" dirty="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bl>
          </a:graphicData>
        </a:graphic>
      </p:graphicFrame>
      <p:sp>
        <p:nvSpPr>
          <p:cNvPr id="8" name="TextBox 7"/>
          <p:cNvSpPr txBox="1"/>
          <p:nvPr/>
        </p:nvSpPr>
        <p:spPr>
          <a:xfrm>
            <a:off x="3662084" y="6728997"/>
            <a:ext cx="3621889" cy="369332"/>
          </a:xfrm>
          <a:prstGeom prst="rect">
            <a:avLst/>
          </a:prstGeom>
          <a:noFill/>
        </p:spPr>
        <p:txBody>
          <a:bodyPr wrap="none" rtlCol="0">
            <a:spAutoFit/>
          </a:bodyPr>
          <a:lstStyle/>
          <a:p>
            <a:r>
              <a:rPr lang="en-US" dirty="0" smtClean="0"/>
              <a:t>A typical instruction with 2 operands</a:t>
            </a:r>
            <a:endParaRPr lang="en-US" dirty="0"/>
          </a:p>
        </p:txBody>
      </p:sp>
    </p:spTree>
    <p:extLst>
      <p:ext uri="{BB962C8B-B14F-4D97-AF65-F5344CB8AC3E}">
        <p14:creationId xmlns:p14="http://schemas.microsoft.com/office/powerpoint/2010/main" val="334815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225675" y="325438"/>
            <a:ext cx="7772400" cy="1143000"/>
          </a:xfrm>
        </p:spPr>
        <p:txBody>
          <a:bodyPr/>
          <a:lstStyle/>
          <a:p>
            <a:r>
              <a:rPr lang="en-US" smtClean="0"/>
              <a:t>Using Offset Addressing</a:t>
            </a:r>
          </a:p>
        </p:txBody>
      </p:sp>
      <p:sp>
        <p:nvSpPr>
          <p:cNvPr id="37891" name="Rectangle 3"/>
          <p:cNvSpPr>
            <a:spLocks noGrp="1" noChangeArrowheads="1"/>
          </p:cNvSpPr>
          <p:nvPr>
            <p:ph type="body" idx="1"/>
          </p:nvPr>
        </p:nvSpPr>
        <p:spPr>
          <a:xfrm>
            <a:off x="1012531" y="1607302"/>
            <a:ext cx="10250201" cy="3772046"/>
          </a:xfrm>
        </p:spPr>
        <p:txBody>
          <a:bodyPr>
            <a:normAutofit lnSpcReduction="10000"/>
          </a:bodyPr>
          <a:lstStyle/>
          <a:p>
            <a:pPr marL="609600" indent="-609600">
              <a:buNone/>
            </a:pPr>
            <a:r>
              <a:rPr lang="en-US" altLang="zh-CN" sz="2000" b="1" dirty="0" smtClean="0">
                <a:latin typeface="Tahoma" pitchFamily="34" charset="0"/>
              </a:rPr>
              <a:t>C:				Assembler:</a:t>
            </a:r>
          </a:p>
          <a:p>
            <a:pPr marL="609600" indent="-609600">
              <a:buNone/>
            </a:pPr>
            <a:r>
              <a:rPr lang="en-US" altLang="zh-CN" sz="2000" dirty="0" err="1" smtClean="0">
                <a:latin typeface="Tahoma" pitchFamily="34" charset="0"/>
              </a:rPr>
              <a:t>int</a:t>
            </a:r>
            <a:r>
              <a:rPr lang="en-US" sz="2000" dirty="0" smtClean="0">
                <a:latin typeface="Tahoma" pitchFamily="34" charset="0"/>
              </a:rPr>
              <a:t> </a:t>
            </a:r>
            <a:r>
              <a:rPr lang="en-US" sz="2000" dirty="0">
                <a:latin typeface="Tahoma" pitchFamily="34" charset="0"/>
              </a:rPr>
              <a:t>*p ;		</a:t>
            </a:r>
            <a:r>
              <a:rPr lang="en-US" sz="2000" dirty="0" smtClean="0">
                <a:latin typeface="Tahoma" pitchFamily="34" charset="0"/>
              </a:rPr>
              <a:t>	</a:t>
            </a:r>
            <a:r>
              <a:rPr lang="en-US" sz="2000" dirty="0" smtClean="0">
                <a:latin typeface="Tahoma" pitchFamily="34" charset="0"/>
                <a:sym typeface="Wingdings" pitchFamily="2" charset="2"/>
              </a:rPr>
              <a:t>LDR</a:t>
            </a:r>
            <a:r>
              <a:rPr lang="en-US" sz="2000" dirty="0">
                <a:latin typeface="Tahoma" pitchFamily="34" charset="0"/>
                <a:sym typeface="Wingdings" pitchFamily="2" charset="2"/>
              </a:rPr>
              <a:t>	R0,=0</a:t>
            </a:r>
          </a:p>
          <a:p>
            <a:pPr marL="609600" indent="-609600">
              <a:buNone/>
            </a:pPr>
            <a:r>
              <a:rPr lang="en-US" sz="2000" dirty="0">
                <a:latin typeface="Tahoma" pitchFamily="34" charset="0"/>
              </a:rPr>
              <a:t>...				</a:t>
            </a:r>
            <a:r>
              <a:rPr lang="en-US" sz="2000" dirty="0" smtClean="0">
                <a:latin typeface="Tahoma" pitchFamily="34" charset="0"/>
              </a:rPr>
              <a:t>LDR</a:t>
            </a:r>
            <a:r>
              <a:rPr lang="en-US" sz="2000" dirty="0">
                <a:latin typeface="Tahoma" pitchFamily="34" charset="0"/>
              </a:rPr>
              <a:t>	R1,p</a:t>
            </a:r>
          </a:p>
          <a:p>
            <a:pPr marL="609600" indent="-609600">
              <a:buNone/>
            </a:pPr>
            <a:r>
              <a:rPr lang="en-US" sz="2000" dirty="0">
                <a:latin typeface="Tahoma" pitchFamily="34" charset="0"/>
              </a:rPr>
              <a:t>*p = 0 ; 		</a:t>
            </a:r>
            <a:r>
              <a:rPr lang="en-US" sz="2000" dirty="0" smtClean="0">
                <a:latin typeface="Tahoma" pitchFamily="34" charset="0"/>
              </a:rPr>
              <a:t>STR </a:t>
            </a:r>
            <a:r>
              <a:rPr lang="en-US" sz="2000" dirty="0">
                <a:latin typeface="Tahoma" pitchFamily="34" charset="0"/>
              </a:rPr>
              <a:t>	R0,</a:t>
            </a:r>
            <a:r>
              <a:rPr lang="en-US" sz="2000" dirty="0">
                <a:solidFill>
                  <a:srgbClr val="FF0000"/>
                </a:solidFill>
                <a:latin typeface="Tahoma" pitchFamily="34" charset="0"/>
              </a:rPr>
              <a:t>[R1</a:t>
            </a:r>
            <a:r>
              <a:rPr lang="en-US" sz="2000" dirty="0" smtClean="0">
                <a:solidFill>
                  <a:srgbClr val="FF0000"/>
                </a:solidFill>
                <a:latin typeface="Tahoma" pitchFamily="34" charset="0"/>
              </a:rPr>
              <a:t>] </a:t>
            </a:r>
            <a:r>
              <a:rPr lang="en-US" altLang="zh-CN" sz="2000" dirty="0" smtClean="0">
                <a:latin typeface="Tahoma" pitchFamily="34" charset="0"/>
              </a:rPr>
              <a:t>% Store 0 into memory address R1</a:t>
            </a:r>
            <a:endParaRPr lang="en-US" sz="2000" dirty="0">
              <a:latin typeface="Tahoma" pitchFamily="34" charset="0"/>
            </a:endParaRPr>
          </a:p>
          <a:p>
            <a:pPr marL="609600" indent="-609600">
              <a:buNone/>
            </a:pPr>
            <a:endParaRPr lang="en-US" sz="2000" dirty="0" smtClean="0">
              <a:solidFill>
                <a:srgbClr val="FF0000"/>
              </a:solidFill>
              <a:latin typeface="Tahoma" pitchFamily="34" charset="0"/>
            </a:endParaRPr>
          </a:p>
          <a:p>
            <a:pPr marL="609600" indent="-609600">
              <a:buNone/>
            </a:pPr>
            <a:r>
              <a:rPr lang="en-US" altLang="zh-CN" sz="2000" b="1" dirty="0">
                <a:latin typeface="Tahoma" pitchFamily="34" charset="0"/>
              </a:rPr>
              <a:t>C:				Assembler:</a:t>
            </a:r>
            <a:endParaRPr lang="en-US" sz="2000" b="1" dirty="0">
              <a:solidFill>
                <a:srgbClr val="FF0000"/>
              </a:solidFill>
              <a:latin typeface="Tahoma" pitchFamily="34" charset="0"/>
            </a:endParaRPr>
          </a:p>
          <a:p>
            <a:pPr marL="609600" indent="-609600">
              <a:buNone/>
            </a:pPr>
            <a:r>
              <a:rPr lang="en-US" sz="2000" dirty="0" err="1" smtClean="0">
                <a:latin typeface="Tahoma" pitchFamily="34" charset="0"/>
              </a:rPr>
              <a:t>int</a:t>
            </a:r>
            <a:r>
              <a:rPr lang="en-US" sz="2000" dirty="0" smtClean="0">
                <a:latin typeface="Tahoma" pitchFamily="34" charset="0"/>
              </a:rPr>
              <a:t> </a:t>
            </a:r>
            <a:r>
              <a:rPr lang="en-US" sz="2000" dirty="0">
                <a:latin typeface="Tahoma" pitchFamily="34" charset="0"/>
              </a:rPr>
              <a:t>*p ;		</a:t>
            </a:r>
            <a:r>
              <a:rPr lang="en-US" sz="2000" dirty="0" smtClean="0">
                <a:latin typeface="Tahoma" pitchFamily="34" charset="0"/>
              </a:rPr>
              <a:t>	</a:t>
            </a:r>
            <a:r>
              <a:rPr lang="en-US" sz="2000" dirty="0" smtClean="0">
                <a:latin typeface="Tahoma" pitchFamily="34" charset="0"/>
                <a:sym typeface="Wingdings" pitchFamily="2" charset="2"/>
              </a:rPr>
              <a:t>LDR</a:t>
            </a:r>
            <a:r>
              <a:rPr lang="en-US" sz="2000" dirty="0">
                <a:latin typeface="Tahoma" pitchFamily="34" charset="0"/>
                <a:sym typeface="Wingdings" pitchFamily="2" charset="2"/>
              </a:rPr>
              <a:t>	R0,=0</a:t>
            </a:r>
            <a:endParaRPr lang="en-US" sz="2000" dirty="0">
              <a:latin typeface="Tahoma" pitchFamily="34" charset="0"/>
            </a:endParaRPr>
          </a:p>
          <a:p>
            <a:pPr marL="609600" indent="-609600">
              <a:buNone/>
            </a:pPr>
            <a:r>
              <a:rPr lang="en-US" sz="2000" dirty="0">
                <a:latin typeface="Tahoma" pitchFamily="34" charset="0"/>
              </a:rPr>
              <a:t>…				</a:t>
            </a:r>
            <a:r>
              <a:rPr lang="en-US" sz="2000" dirty="0" smtClean="0">
                <a:latin typeface="Tahoma" pitchFamily="34" charset="0"/>
              </a:rPr>
              <a:t>LDR</a:t>
            </a:r>
            <a:r>
              <a:rPr lang="en-US" sz="2000" dirty="0">
                <a:latin typeface="Tahoma" pitchFamily="34" charset="0"/>
              </a:rPr>
              <a:t>	R1,p</a:t>
            </a:r>
          </a:p>
          <a:p>
            <a:pPr marL="609600" indent="-609600">
              <a:buNone/>
            </a:pPr>
            <a:r>
              <a:rPr lang="en-US" sz="2000" dirty="0">
                <a:latin typeface="Tahoma" pitchFamily="34" charset="0"/>
              </a:rPr>
              <a:t>*(p + 1) = 0 ; 	</a:t>
            </a:r>
            <a:r>
              <a:rPr lang="en-US" sz="2000" dirty="0" smtClean="0">
                <a:latin typeface="Tahoma" pitchFamily="34" charset="0"/>
              </a:rPr>
              <a:t>STR </a:t>
            </a:r>
            <a:r>
              <a:rPr lang="en-US" sz="2000" dirty="0">
                <a:latin typeface="Tahoma" pitchFamily="34" charset="0"/>
              </a:rPr>
              <a:t>	R0,</a:t>
            </a:r>
            <a:r>
              <a:rPr lang="en-US" sz="2000" dirty="0">
                <a:solidFill>
                  <a:srgbClr val="FF0000"/>
                </a:solidFill>
                <a:latin typeface="Tahoma" pitchFamily="34" charset="0"/>
              </a:rPr>
              <a:t>[R1,#4</a:t>
            </a:r>
            <a:r>
              <a:rPr lang="en-US" sz="2000" dirty="0" smtClean="0">
                <a:solidFill>
                  <a:srgbClr val="FF0000"/>
                </a:solidFill>
                <a:latin typeface="Tahoma" pitchFamily="34" charset="0"/>
              </a:rPr>
              <a:t>] </a:t>
            </a:r>
            <a:r>
              <a:rPr lang="en-US" altLang="zh-CN" sz="2000" dirty="0" smtClean="0">
                <a:latin typeface="Tahoma" pitchFamily="34" charset="0"/>
              </a:rPr>
              <a:t>% </a:t>
            </a:r>
            <a:r>
              <a:rPr lang="en-US" altLang="zh-CN" sz="2000" dirty="0">
                <a:latin typeface="Tahoma" pitchFamily="34" charset="0"/>
              </a:rPr>
              <a:t>Store 0 into memory address</a:t>
            </a:r>
            <a:r>
              <a:rPr lang="en-US" altLang="zh-CN" sz="2000" dirty="0" smtClean="0">
                <a:latin typeface="Tahoma" pitchFamily="34" charset="0"/>
              </a:rPr>
              <a:t> R1+4</a:t>
            </a:r>
            <a:r>
              <a:rPr lang="zh-CN" altLang="en-US" sz="2000" dirty="0" smtClean="0">
                <a:latin typeface="Tahoma" pitchFamily="34" charset="0"/>
              </a:rPr>
              <a:t>， </a:t>
            </a:r>
            <a:r>
              <a:rPr lang="en-US" altLang="zh-CN" sz="2000" dirty="0" smtClean="0">
                <a:latin typeface="Tahoma" pitchFamily="34" charset="0"/>
              </a:rPr>
              <a:t>										</a:t>
            </a:r>
            <a:r>
              <a:rPr lang="en-US" altLang="zh-CN" sz="2000" dirty="0">
                <a:latin typeface="Tahoma" pitchFamily="34" charset="0"/>
              </a:rPr>
              <a:t> </a:t>
            </a:r>
            <a:r>
              <a:rPr lang="en-US" altLang="zh-CN" sz="2000" dirty="0" smtClean="0">
                <a:latin typeface="Tahoma" pitchFamily="34" charset="0"/>
              </a:rPr>
              <a:t>  	% since a</a:t>
            </a:r>
            <a:r>
              <a:rPr lang="zh-CN" altLang="en-US" sz="2000" dirty="0" smtClean="0">
                <a:latin typeface="Tahoma" pitchFamily="34" charset="0"/>
              </a:rPr>
              <a:t> </a:t>
            </a:r>
            <a:r>
              <a:rPr lang="en-US" altLang="zh-CN" sz="2000" dirty="0" smtClean="0">
                <a:latin typeface="Tahoma" pitchFamily="34" charset="0"/>
              </a:rPr>
              <a:t>long is 4 bytes, so adding 1 to pointer p 								      % increments the memory address by 4</a:t>
            </a:r>
            <a:endParaRPr lang="en-US" sz="2000" dirty="0">
              <a:latin typeface="Tahoma" pitchFamily="34" charset="0"/>
            </a:endParaRPr>
          </a:p>
        </p:txBody>
      </p:sp>
      <p:sp>
        <p:nvSpPr>
          <p:cNvPr id="2" name="Slide Number Placeholder 1"/>
          <p:cNvSpPr>
            <a:spLocks noGrp="1"/>
          </p:cNvSpPr>
          <p:nvPr>
            <p:ph type="sldNum" sz="quarter" idx="12"/>
          </p:nvPr>
        </p:nvSpPr>
        <p:spPr/>
        <p:txBody>
          <a:bodyPr/>
          <a:lstStyle/>
          <a:p>
            <a:fld id="{3CC63E4C-4642-794D-A2FD-70F6B81535F5}" type="slidenum">
              <a:rPr lang="en-US" smtClean="0"/>
              <a:pPr/>
              <a:t>22</a:t>
            </a:fld>
            <a:endParaRPr lang="en-US" dirty="0"/>
          </a:p>
        </p:txBody>
      </p:sp>
    </p:spTree>
    <p:extLst>
      <p:ext uri="{BB962C8B-B14F-4D97-AF65-F5344CB8AC3E}">
        <p14:creationId xmlns:p14="http://schemas.microsoft.com/office/powerpoint/2010/main" val="26173920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225675" y="325438"/>
            <a:ext cx="7772400" cy="1143000"/>
          </a:xfrm>
        </p:spPr>
        <p:txBody>
          <a:bodyPr/>
          <a:lstStyle/>
          <a:p>
            <a:r>
              <a:rPr lang="en-US" sz="4000" dirty="0" smtClean="0"/>
              <a:t>Offset </a:t>
            </a:r>
            <a:r>
              <a:rPr lang="en-US" sz="4000" dirty="0"/>
              <a:t>Addressing </a:t>
            </a:r>
            <a:r>
              <a:rPr lang="en-US" altLang="zh-CN" sz="4000" dirty="0" smtClean="0"/>
              <a:t>for Arrays</a:t>
            </a:r>
            <a:endParaRPr lang="en-US" sz="4000" dirty="0"/>
          </a:p>
        </p:txBody>
      </p:sp>
      <p:sp>
        <p:nvSpPr>
          <p:cNvPr id="38915" name="Rectangle 3"/>
          <p:cNvSpPr>
            <a:spLocks noGrp="1" noChangeArrowheads="1"/>
          </p:cNvSpPr>
          <p:nvPr>
            <p:ph type="body" idx="1"/>
          </p:nvPr>
        </p:nvSpPr>
        <p:spPr>
          <a:xfrm>
            <a:off x="405903" y="1491334"/>
            <a:ext cx="11307337" cy="4919662"/>
          </a:xfrm>
        </p:spPr>
        <p:txBody>
          <a:bodyPr>
            <a:normAutofit lnSpcReduction="10000"/>
          </a:bodyPr>
          <a:lstStyle/>
          <a:p>
            <a:pPr marL="609600" indent="-609600">
              <a:lnSpc>
                <a:spcPct val="90000"/>
              </a:lnSpc>
              <a:buNone/>
            </a:pPr>
            <a:r>
              <a:rPr lang="en-US" sz="2000" dirty="0" smtClean="0">
                <a:latin typeface="Tahoma" pitchFamily="34" charset="0"/>
              </a:rPr>
              <a:t>char </a:t>
            </a:r>
            <a:r>
              <a:rPr lang="en-US" sz="2000" dirty="0">
                <a:latin typeface="Tahoma" pitchFamily="34" charset="0"/>
              </a:rPr>
              <a:t>a8[100</a:t>
            </a:r>
            <a:r>
              <a:rPr lang="en-US" sz="2000" dirty="0" smtClean="0">
                <a:latin typeface="Tahoma" pitchFamily="34" charset="0"/>
              </a:rPr>
              <a:t>]; </a:t>
            </a:r>
            <a:r>
              <a:rPr lang="en-US" sz="2000" dirty="0">
                <a:latin typeface="Tahoma" pitchFamily="34" charset="0"/>
              </a:rPr>
              <a:t>	</a:t>
            </a:r>
            <a:r>
              <a:rPr lang="en-US" sz="2000" dirty="0" smtClean="0">
                <a:latin typeface="Tahoma" pitchFamily="34" charset="0"/>
              </a:rPr>
              <a:t>	</a:t>
            </a:r>
            <a:r>
              <a:rPr lang="en-US" sz="2000" dirty="0" smtClean="0">
                <a:latin typeface="Tahoma" pitchFamily="34" charset="0"/>
                <a:sym typeface="Wingdings" pitchFamily="2" charset="2"/>
              </a:rPr>
              <a:t>LDR</a:t>
            </a:r>
            <a:r>
              <a:rPr lang="en-US" sz="2000" dirty="0">
                <a:latin typeface="Tahoma" pitchFamily="34" charset="0"/>
                <a:sym typeface="Wingdings" pitchFamily="2" charset="2"/>
              </a:rPr>
              <a:t>	R0,=0</a:t>
            </a:r>
            <a:endParaRPr lang="en-US" sz="2000" dirty="0">
              <a:latin typeface="Tahoma" pitchFamily="34" charset="0"/>
            </a:endParaRPr>
          </a:p>
          <a:p>
            <a:pPr marL="609600" indent="-609600">
              <a:lnSpc>
                <a:spcPct val="90000"/>
              </a:lnSpc>
              <a:buNone/>
            </a:pPr>
            <a:r>
              <a:rPr lang="en-US" sz="2000" dirty="0" err="1" smtClean="0">
                <a:latin typeface="Tahoma" pitchFamily="34" charset="0"/>
                <a:sym typeface="Wingdings" pitchFamily="2" charset="2"/>
              </a:rPr>
              <a:t>int</a:t>
            </a:r>
            <a:r>
              <a:rPr lang="en-US" sz="2000" dirty="0" smtClean="0">
                <a:latin typeface="Tahoma" pitchFamily="34" charset="0"/>
                <a:sym typeface="Wingdings" pitchFamily="2" charset="2"/>
              </a:rPr>
              <a:t> k;		</a:t>
            </a:r>
            <a:r>
              <a:rPr lang="en-US" sz="2000" dirty="0">
                <a:latin typeface="Tahoma" pitchFamily="34" charset="0"/>
                <a:sym typeface="Wingdings" pitchFamily="2" charset="2"/>
              </a:rPr>
              <a:t>		</a:t>
            </a:r>
            <a:r>
              <a:rPr lang="en-US" sz="2000" dirty="0" smtClean="0">
                <a:latin typeface="Tahoma" pitchFamily="34" charset="0"/>
                <a:sym typeface="Wingdings" pitchFamily="2" charset="2"/>
              </a:rPr>
              <a:t>	ADR</a:t>
            </a:r>
            <a:r>
              <a:rPr lang="en-US" sz="2000" dirty="0">
                <a:latin typeface="Tahoma" pitchFamily="34" charset="0"/>
                <a:sym typeface="Wingdings" pitchFamily="2" charset="2"/>
              </a:rPr>
              <a:t>	R1,a8 </a:t>
            </a:r>
          </a:p>
          <a:p>
            <a:pPr marL="609600" indent="-609600">
              <a:lnSpc>
                <a:spcPct val="90000"/>
              </a:lnSpc>
              <a:buNone/>
            </a:pPr>
            <a:r>
              <a:rPr lang="en-US" sz="2000" dirty="0">
                <a:latin typeface="Tahoma" pitchFamily="34" charset="0"/>
                <a:sym typeface="Wingdings" pitchFamily="2" charset="2"/>
              </a:rPr>
              <a:t>…				</a:t>
            </a:r>
            <a:r>
              <a:rPr lang="en-US" sz="2000" dirty="0" smtClean="0">
                <a:latin typeface="Tahoma" pitchFamily="34" charset="0"/>
                <a:sym typeface="Wingdings" pitchFamily="2" charset="2"/>
              </a:rPr>
              <a:t>	LDR</a:t>
            </a:r>
            <a:r>
              <a:rPr lang="en-US" sz="2000" dirty="0">
                <a:latin typeface="Tahoma" pitchFamily="34" charset="0"/>
                <a:sym typeface="Wingdings" pitchFamily="2" charset="2"/>
              </a:rPr>
              <a:t>	</a:t>
            </a:r>
            <a:r>
              <a:rPr lang="en-US" sz="2000" dirty="0" smtClean="0">
                <a:latin typeface="Tahoma" pitchFamily="34" charset="0"/>
                <a:sym typeface="Wingdings" pitchFamily="2" charset="2"/>
              </a:rPr>
              <a:t>R2,k</a:t>
            </a:r>
            <a:endParaRPr lang="en-US" sz="2000" dirty="0">
              <a:latin typeface="Tahoma" pitchFamily="34" charset="0"/>
              <a:sym typeface="Wingdings" pitchFamily="2" charset="2"/>
            </a:endParaRPr>
          </a:p>
          <a:p>
            <a:pPr marL="609600" indent="-609600">
              <a:lnSpc>
                <a:spcPct val="90000"/>
              </a:lnSpc>
              <a:buNone/>
            </a:pPr>
            <a:r>
              <a:rPr lang="en-US" sz="2000" dirty="0" smtClean="0">
                <a:latin typeface="Tahoma" pitchFamily="34" charset="0"/>
                <a:sym typeface="Wingdings" pitchFamily="2" charset="2"/>
              </a:rPr>
              <a:t>a8[k] </a:t>
            </a:r>
            <a:r>
              <a:rPr lang="en-US" sz="2000" dirty="0">
                <a:latin typeface="Tahoma" pitchFamily="34" charset="0"/>
                <a:sym typeface="Wingdings" pitchFamily="2" charset="2"/>
              </a:rPr>
              <a:t>= 0 ; 		</a:t>
            </a:r>
            <a:r>
              <a:rPr lang="en-US" sz="2000" dirty="0" smtClean="0">
                <a:latin typeface="Tahoma" pitchFamily="34" charset="0"/>
                <a:sym typeface="Wingdings" pitchFamily="2" charset="2"/>
              </a:rPr>
              <a:t>	STRB</a:t>
            </a:r>
            <a:r>
              <a:rPr lang="en-US" sz="2000" dirty="0">
                <a:latin typeface="Tahoma" pitchFamily="34" charset="0"/>
                <a:sym typeface="Wingdings" pitchFamily="2" charset="2"/>
              </a:rPr>
              <a:t>	R0,</a:t>
            </a:r>
            <a:r>
              <a:rPr lang="en-US" sz="2000" dirty="0">
                <a:solidFill>
                  <a:srgbClr val="FF0000"/>
                </a:solidFill>
                <a:latin typeface="Tahoma" pitchFamily="34" charset="0"/>
                <a:sym typeface="Wingdings" pitchFamily="2" charset="2"/>
              </a:rPr>
              <a:t>[R1,R2</a:t>
            </a:r>
            <a:r>
              <a:rPr lang="en-US" sz="2000" dirty="0" smtClean="0">
                <a:solidFill>
                  <a:srgbClr val="FF0000"/>
                </a:solidFill>
                <a:latin typeface="Tahoma" pitchFamily="34" charset="0"/>
                <a:sym typeface="Wingdings" pitchFamily="2" charset="2"/>
              </a:rPr>
              <a:t>] </a:t>
            </a:r>
            <a:r>
              <a:rPr lang="en-US" altLang="zh-CN" sz="2000" dirty="0">
                <a:latin typeface="Tahoma" pitchFamily="34" charset="0"/>
              </a:rPr>
              <a:t>% Store 0 into memory address </a:t>
            </a:r>
            <a:r>
              <a:rPr lang="en-US" altLang="zh-CN" sz="2000" dirty="0" smtClean="0">
                <a:latin typeface="Tahoma" pitchFamily="34" charset="0"/>
              </a:rPr>
              <a:t>a8+k*1, since a 												% char is 1 Byte</a:t>
            </a:r>
            <a:endParaRPr lang="en-US" sz="2000" dirty="0">
              <a:latin typeface="Tahoma" pitchFamily="34" charset="0"/>
            </a:endParaRPr>
          </a:p>
          <a:p>
            <a:pPr marL="609600" indent="-609600">
              <a:lnSpc>
                <a:spcPct val="90000"/>
              </a:lnSpc>
              <a:buNone/>
            </a:pPr>
            <a:endParaRPr lang="en-US" sz="2000" dirty="0">
              <a:solidFill>
                <a:srgbClr val="FF0000"/>
              </a:solidFill>
              <a:latin typeface="Tahoma" pitchFamily="34" charset="0"/>
              <a:sym typeface="Wingdings" pitchFamily="2" charset="2"/>
            </a:endParaRPr>
          </a:p>
          <a:p>
            <a:pPr marL="609600" indent="-609600">
              <a:lnSpc>
                <a:spcPct val="90000"/>
              </a:lnSpc>
              <a:buNone/>
            </a:pPr>
            <a:r>
              <a:rPr lang="en-US" sz="2000" dirty="0" smtClean="0">
                <a:latin typeface="Tahoma" pitchFamily="34" charset="0"/>
              </a:rPr>
              <a:t>short </a:t>
            </a:r>
            <a:r>
              <a:rPr lang="en-US" sz="2000" dirty="0">
                <a:latin typeface="Tahoma" pitchFamily="34" charset="0"/>
              </a:rPr>
              <a:t>a16[100</a:t>
            </a:r>
            <a:r>
              <a:rPr lang="en-US" sz="2000" dirty="0" smtClean="0">
                <a:latin typeface="Tahoma" pitchFamily="34" charset="0"/>
              </a:rPr>
              <a:t>]; </a:t>
            </a:r>
            <a:r>
              <a:rPr lang="en-US" sz="2000" dirty="0">
                <a:latin typeface="Tahoma" pitchFamily="34" charset="0"/>
              </a:rPr>
              <a:t>	</a:t>
            </a:r>
            <a:r>
              <a:rPr lang="en-US" sz="2000" dirty="0" smtClean="0">
                <a:latin typeface="Tahoma" pitchFamily="34" charset="0"/>
                <a:sym typeface="Wingdings" pitchFamily="2" charset="2"/>
              </a:rPr>
              <a:t>LDR</a:t>
            </a:r>
            <a:r>
              <a:rPr lang="en-US" sz="2000" dirty="0">
                <a:latin typeface="Tahoma" pitchFamily="34" charset="0"/>
                <a:sym typeface="Wingdings" pitchFamily="2" charset="2"/>
              </a:rPr>
              <a:t>	R0,=0</a:t>
            </a:r>
          </a:p>
          <a:p>
            <a:pPr marL="609600" indent="-609600">
              <a:lnSpc>
                <a:spcPct val="90000"/>
              </a:lnSpc>
              <a:buNone/>
            </a:pPr>
            <a:r>
              <a:rPr lang="en-US" sz="2000" dirty="0">
                <a:latin typeface="Tahoma" pitchFamily="34" charset="0"/>
                <a:sym typeface="Wingdings" pitchFamily="2" charset="2"/>
              </a:rPr>
              <a:t>…					</a:t>
            </a:r>
            <a:r>
              <a:rPr lang="en-US" sz="2000" dirty="0" smtClean="0">
                <a:latin typeface="Tahoma" pitchFamily="34" charset="0"/>
                <a:sym typeface="Wingdings" pitchFamily="2" charset="2"/>
              </a:rPr>
              <a:t>ADR</a:t>
            </a:r>
            <a:r>
              <a:rPr lang="en-US" sz="2000" dirty="0">
                <a:latin typeface="Tahoma" pitchFamily="34" charset="0"/>
                <a:sym typeface="Wingdings" pitchFamily="2" charset="2"/>
              </a:rPr>
              <a:t>	R1,a16</a:t>
            </a:r>
          </a:p>
          <a:p>
            <a:pPr marL="609600" indent="-609600">
              <a:lnSpc>
                <a:spcPct val="90000"/>
              </a:lnSpc>
              <a:buNone/>
            </a:pPr>
            <a:r>
              <a:rPr lang="en-US" sz="2000" dirty="0" smtClean="0">
                <a:latin typeface="Tahoma" pitchFamily="34" charset="0"/>
                <a:sym typeface="Wingdings" pitchFamily="2" charset="2"/>
              </a:rPr>
              <a:t>a16[5] </a:t>
            </a:r>
            <a:r>
              <a:rPr lang="en-US" sz="2000" dirty="0">
                <a:latin typeface="Tahoma" pitchFamily="34" charset="0"/>
                <a:sym typeface="Wingdings" pitchFamily="2" charset="2"/>
              </a:rPr>
              <a:t>= 0 ; 		</a:t>
            </a:r>
            <a:r>
              <a:rPr lang="en-US" sz="2000" dirty="0" smtClean="0">
                <a:latin typeface="Tahoma" pitchFamily="34" charset="0"/>
                <a:sym typeface="Wingdings" pitchFamily="2" charset="2"/>
              </a:rPr>
              <a:t>STRH</a:t>
            </a:r>
            <a:r>
              <a:rPr lang="en-US" sz="2000" dirty="0">
                <a:latin typeface="Tahoma" pitchFamily="34" charset="0"/>
                <a:sym typeface="Wingdings" pitchFamily="2" charset="2"/>
              </a:rPr>
              <a:t>	R0,</a:t>
            </a:r>
            <a:r>
              <a:rPr lang="en-US" sz="2000" dirty="0">
                <a:solidFill>
                  <a:srgbClr val="FF0000"/>
                </a:solidFill>
                <a:latin typeface="Tahoma" pitchFamily="34" charset="0"/>
                <a:sym typeface="Wingdings" pitchFamily="2" charset="2"/>
              </a:rPr>
              <a:t>[R1,#10</a:t>
            </a:r>
            <a:r>
              <a:rPr lang="en-US" sz="2000" dirty="0" smtClean="0">
                <a:solidFill>
                  <a:srgbClr val="FF0000"/>
                </a:solidFill>
                <a:latin typeface="Tahoma" pitchFamily="34" charset="0"/>
                <a:sym typeface="Wingdings" pitchFamily="2" charset="2"/>
              </a:rPr>
              <a:t>] </a:t>
            </a:r>
            <a:r>
              <a:rPr lang="en-US" altLang="zh-CN" sz="2000" dirty="0">
                <a:latin typeface="Tahoma" pitchFamily="34" charset="0"/>
              </a:rPr>
              <a:t>% Store 0 into memory address </a:t>
            </a:r>
            <a:r>
              <a:rPr lang="en-US" altLang="zh-CN" sz="2000" dirty="0" smtClean="0">
                <a:latin typeface="Tahoma" pitchFamily="34" charset="0"/>
              </a:rPr>
              <a:t>a16+5*2, </a:t>
            </a:r>
            <a:r>
              <a:rPr lang="en-US" altLang="zh-CN" sz="2000" dirty="0">
                <a:latin typeface="Tahoma" pitchFamily="34" charset="0"/>
              </a:rPr>
              <a:t>since </a:t>
            </a:r>
            <a:r>
              <a:rPr lang="en-US" altLang="zh-CN" sz="2000" dirty="0" smtClean="0">
                <a:latin typeface="Tahoma" pitchFamily="34" charset="0"/>
              </a:rPr>
              <a:t> </a:t>
            </a:r>
            <a:r>
              <a:rPr lang="en-US" altLang="zh-CN" sz="2000" dirty="0">
                <a:latin typeface="Tahoma" pitchFamily="34" charset="0"/>
              </a:rPr>
              <a:t>									</a:t>
            </a:r>
            <a:r>
              <a:rPr lang="en-US" altLang="zh-CN" sz="2000" dirty="0" smtClean="0">
                <a:latin typeface="Tahoma" pitchFamily="34" charset="0"/>
              </a:rPr>
              <a:t>    		  % a short is 2 Bytes</a:t>
            </a:r>
            <a:endParaRPr lang="en-US" sz="2000" dirty="0">
              <a:latin typeface="Tahoma" pitchFamily="34" charset="0"/>
            </a:endParaRPr>
          </a:p>
          <a:p>
            <a:pPr marL="609600" indent="-609600">
              <a:lnSpc>
                <a:spcPct val="90000"/>
              </a:lnSpc>
              <a:buNone/>
            </a:pPr>
            <a:endParaRPr lang="en-US" sz="2000" dirty="0">
              <a:latin typeface="Tahoma" pitchFamily="34" charset="0"/>
            </a:endParaRPr>
          </a:p>
          <a:p>
            <a:pPr marL="609600" indent="-609600">
              <a:lnSpc>
                <a:spcPct val="90000"/>
              </a:lnSpc>
              <a:buNone/>
            </a:pPr>
            <a:r>
              <a:rPr lang="en-US" sz="2000" dirty="0" err="1" smtClean="0">
                <a:latin typeface="Tahoma" pitchFamily="34" charset="0"/>
              </a:rPr>
              <a:t>int</a:t>
            </a:r>
            <a:r>
              <a:rPr lang="en-US" sz="2000" dirty="0" smtClean="0">
                <a:latin typeface="Tahoma" pitchFamily="34" charset="0"/>
              </a:rPr>
              <a:t> a32[100]; </a:t>
            </a:r>
            <a:r>
              <a:rPr lang="en-US" sz="2000" dirty="0">
                <a:latin typeface="Tahoma" pitchFamily="34" charset="0"/>
              </a:rPr>
              <a:t>	</a:t>
            </a:r>
            <a:r>
              <a:rPr lang="en-US" sz="2000" dirty="0" smtClean="0">
                <a:latin typeface="Tahoma" pitchFamily="34" charset="0"/>
              </a:rPr>
              <a:t>	</a:t>
            </a:r>
            <a:r>
              <a:rPr lang="en-US" sz="2000" dirty="0" smtClean="0">
                <a:latin typeface="Tahoma" pitchFamily="34" charset="0"/>
                <a:sym typeface="Wingdings" pitchFamily="2" charset="2"/>
              </a:rPr>
              <a:t>LDR</a:t>
            </a:r>
            <a:r>
              <a:rPr lang="en-US" sz="2000" dirty="0">
                <a:latin typeface="Tahoma" pitchFamily="34" charset="0"/>
                <a:sym typeface="Wingdings" pitchFamily="2" charset="2"/>
              </a:rPr>
              <a:t>	R0,=0</a:t>
            </a:r>
          </a:p>
          <a:p>
            <a:pPr marL="609600" indent="-609600">
              <a:lnSpc>
                <a:spcPct val="90000"/>
              </a:lnSpc>
              <a:buNone/>
            </a:pPr>
            <a:r>
              <a:rPr lang="en-US" sz="2000" dirty="0" smtClean="0">
                <a:latin typeface="Tahoma" pitchFamily="34" charset="0"/>
                <a:sym typeface="Wingdings" pitchFamily="2" charset="2"/>
              </a:rPr>
              <a:t>		</a:t>
            </a:r>
            <a:r>
              <a:rPr lang="en-US" sz="2000" dirty="0">
                <a:latin typeface="Tahoma" pitchFamily="34" charset="0"/>
                <a:sym typeface="Wingdings" pitchFamily="2" charset="2"/>
              </a:rPr>
              <a:t>			</a:t>
            </a:r>
            <a:r>
              <a:rPr lang="en-US" sz="2000" dirty="0" smtClean="0">
                <a:latin typeface="Tahoma" pitchFamily="34" charset="0"/>
                <a:sym typeface="Wingdings" pitchFamily="2" charset="2"/>
              </a:rPr>
              <a:t>ADR</a:t>
            </a:r>
            <a:r>
              <a:rPr lang="en-US" sz="2000" dirty="0">
                <a:latin typeface="Tahoma" pitchFamily="34" charset="0"/>
                <a:sym typeface="Wingdings" pitchFamily="2" charset="2"/>
              </a:rPr>
              <a:t>	R1,a32</a:t>
            </a:r>
          </a:p>
          <a:p>
            <a:pPr marL="609600" indent="-609600">
              <a:lnSpc>
                <a:spcPct val="90000"/>
              </a:lnSpc>
              <a:buNone/>
            </a:pPr>
            <a:r>
              <a:rPr lang="en-US" sz="2000" dirty="0">
                <a:latin typeface="Tahoma" pitchFamily="34" charset="0"/>
                <a:sym typeface="Wingdings" pitchFamily="2" charset="2"/>
              </a:rPr>
              <a:t>…					</a:t>
            </a:r>
            <a:r>
              <a:rPr lang="en-US" sz="2000" dirty="0" smtClean="0">
                <a:latin typeface="Tahoma" pitchFamily="34" charset="0"/>
                <a:sym typeface="Wingdings" pitchFamily="2" charset="2"/>
              </a:rPr>
              <a:t>LDR</a:t>
            </a:r>
            <a:r>
              <a:rPr lang="en-US" sz="2000" dirty="0">
                <a:latin typeface="Tahoma" pitchFamily="34" charset="0"/>
                <a:sym typeface="Wingdings" pitchFamily="2" charset="2"/>
              </a:rPr>
              <a:t>	</a:t>
            </a:r>
            <a:r>
              <a:rPr lang="en-US" sz="2000" dirty="0" smtClean="0">
                <a:latin typeface="Tahoma" pitchFamily="34" charset="0"/>
                <a:sym typeface="Wingdings" pitchFamily="2" charset="2"/>
              </a:rPr>
              <a:t>R2,k</a:t>
            </a:r>
            <a:endParaRPr lang="en-US" sz="2000" dirty="0">
              <a:latin typeface="Tahoma" pitchFamily="34" charset="0"/>
              <a:sym typeface="Wingdings" pitchFamily="2" charset="2"/>
            </a:endParaRPr>
          </a:p>
          <a:p>
            <a:pPr marL="609600" indent="-609600">
              <a:lnSpc>
                <a:spcPct val="90000"/>
              </a:lnSpc>
              <a:buNone/>
            </a:pPr>
            <a:r>
              <a:rPr lang="en-US" sz="2000" dirty="0" smtClean="0">
                <a:latin typeface="Tahoma" pitchFamily="34" charset="0"/>
                <a:sym typeface="Wingdings" pitchFamily="2" charset="2"/>
              </a:rPr>
              <a:t>a32[k] </a:t>
            </a:r>
            <a:r>
              <a:rPr lang="en-US" sz="2000" dirty="0">
                <a:latin typeface="Tahoma" pitchFamily="34" charset="0"/>
                <a:sym typeface="Wingdings" pitchFamily="2" charset="2"/>
              </a:rPr>
              <a:t>= 0 ; 	</a:t>
            </a:r>
            <a:r>
              <a:rPr lang="en-US" sz="2000" dirty="0" smtClean="0">
                <a:latin typeface="Tahoma" pitchFamily="34" charset="0"/>
                <a:sym typeface="Wingdings" pitchFamily="2" charset="2"/>
              </a:rPr>
              <a:t>	STR</a:t>
            </a:r>
            <a:r>
              <a:rPr lang="en-US" sz="2000" dirty="0">
                <a:latin typeface="Tahoma" pitchFamily="34" charset="0"/>
                <a:sym typeface="Wingdings" pitchFamily="2" charset="2"/>
              </a:rPr>
              <a:t>	R0,</a:t>
            </a:r>
            <a:r>
              <a:rPr lang="en-US" sz="2000" dirty="0">
                <a:solidFill>
                  <a:srgbClr val="FF0000"/>
                </a:solidFill>
                <a:latin typeface="Tahoma" pitchFamily="34" charset="0"/>
                <a:sym typeface="Wingdings" pitchFamily="2" charset="2"/>
              </a:rPr>
              <a:t>[R1,R2,LSL #2</a:t>
            </a:r>
            <a:r>
              <a:rPr lang="en-US" sz="2000" dirty="0" smtClean="0">
                <a:solidFill>
                  <a:srgbClr val="FF0000"/>
                </a:solidFill>
                <a:latin typeface="Tahoma" pitchFamily="34" charset="0"/>
                <a:sym typeface="Wingdings" pitchFamily="2" charset="2"/>
              </a:rPr>
              <a:t>] </a:t>
            </a:r>
            <a:r>
              <a:rPr lang="en-US" altLang="zh-CN" sz="2000" dirty="0">
                <a:latin typeface="Tahoma" pitchFamily="34" charset="0"/>
              </a:rPr>
              <a:t>% Store 0 into memory address </a:t>
            </a:r>
            <a:r>
              <a:rPr lang="en-US" altLang="zh-CN" sz="2000" dirty="0" smtClean="0">
                <a:latin typeface="Tahoma" pitchFamily="34" charset="0"/>
              </a:rPr>
              <a:t>a32+k*4, 												     % since an </a:t>
            </a:r>
            <a:r>
              <a:rPr lang="en-US" altLang="zh-CN" sz="2000" dirty="0" err="1" smtClean="0">
                <a:latin typeface="Tahoma" pitchFamily="34" charset="0"/>
              </a:rPr>
              <a:t>int</a:t>
            </a:r>
            <a:r>
              <a:rPr lang="en-US" altLang="zh-CN" sz="2000" dirty="0" smtClean="0">
                <a:latin typeface="Tahoma" pitchFamily="34" charset="0"/>
              </a:rPr>
              <a:t> </a:t>
            </a:r>
            <a:r>
              <a:rPr lang="en-US" altLang="zh-CN" sz="2000" dirty="0">
                <a:latin typeface="Tahoma" pitchFamily="34" charset="0"/>
              </a:rPr>
              <a:t>is </a:t>
            </a:r>
            <a:r>
              <a:rPr lang="en-US" altLang="zh-CN" sz="2000" dirty="0" smtClean="0">
                <a:latin typeface="Tahoma" pitchFamily="34" charset="0"/>
              </a:rPr>
              <a:t>4 Bytes</a:t>
            </a:r>
            <a:endParaRPr lang="en-US" sz="2000" dirty="0">
              <a:solidFill>
                <a:srgbClr val="FF0000"/>
              </a:solidFill>
              <a:latin typeface="Tahoma" pitchFamily="34" charset="0"/>
              <a:sym typeface="Wingdings" pitchFamily="2" charset="2"/>
            </a:endParaRPr>
          </a:p>
        </p:txBody>
      </p:sp>
      <p:sp>
        <p:nvSpPr>
          <p:cNvPr id="2" name="Slide Number Placeholder 1"/>
          <p:cNvSpPr>
            <a:spLocks noGrp="1"/>
          </p:cNvSpPr>
          <p:nvPr>
            <p:ph type="sldNum" sz="quarter" idx="12"/>
          </p:nvPr>
        </p:nvSpPr>
        <p:spPr/>
        <p:txBody>
          <a:bodyPr/>
          <a:lstStyle/>
          <a:p>
            <a:fld id="{3CC63E4C-4642-794D-A2FD-70F6B81535F5}" type="slidenum">
              <a:rPr lang="en-US" smtClean="0"/>
              <a:pPr/>
              <a:t>23</a:t>
            </a:fld>
            <a:endParaRPr lang="en-US" dirty="0"/>
          </a:p>
        </p:txBody>
      </p:sp>
      <p:sp>
        <p:nvSpPr>
          <p:cNvPr id="3" name="Rectangle 2"/>
          <p:cNvSpPr/>
          <p:nvPr/>
        </p:nvSpPr>
        <p:spPr>
          <a:xfrm>
            <a:off x="5548847" y="1409519"/>
            <a:ext cx="5365542" cy="4549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TextBox 3"/>
          <p:cNvSpPr txBox="1"/>
          <p:nvPr/>
        </p:nvSpPr>
        <p:spPr>
          <a:xfrm>
            <a:off x="5299060" y="1819719"/>
            <a:ext cx="412292" cy="369332"/>
          </a:xfrm>
          <a:prstGeom prst="rect">
            <a:avLst/>
          </a:prstGeom>
          <a:noFill/>
        </p:spPr>
        <p:txBody>
          <a:bodyPr wrap="none" rtlCol="0">
            <a:spAutoFit/>
          </a:bodyPr>
          <a:lstStyle/>
          <a:p>
            <a:r>
              <a:rPr lang="en-US" dirty="0" smtClean="0"/>
              <a:t>a8</a:t>
            </a:r>
            <a:endParaRPr lang="en-US" dirty="0"/>
          </a:p>
        </p:txBody>
      </p:sp>
      <p:sp>
        <p:nvSpPr>
          <p:cNvPr id="7" name="TextBox 6"/>
          <p:cNvSpPr txBox="1"/>
          <p:nvPr/>
        </p:nvSpPr>
        <p:spPr>
          <a:xfrm>
            <a:off x="5730530" y="1819719"/>
            <a:ext cx="667170" cy="369332"/>
          </a:xfrm>
          <a:prstGeom prst="rect">
            <a:avLst/>
          </a:prstGeom>
          <a:noFill/>
        </p:spPr>
        <p:txBody>
          <a:bodyPr wrap="none" rtlCol="0">
            <a:spAutoFit/>
          </a:bodyPr>
          <a:lstStyle/>
          <a:p>
            <a:r>
              <a:rPr lang="en-US" dirty="0" smtClean="0"/>
              <a:t>a8+1</a:t>
            </a:r>
            <a:endParaRPr lang="en-US" dirty="0"/>
          </a:p>
        </p:txBody>
      </p:sp>
      <p:sp>
        <p:nvSpPr>
          <p:cNvPr id="5" name="Rectangle 4"/>
          <p:cNvSpPr/>
          <p:nvPr/>
        </p:nvSpPr>
        <p:spPr>
          <a:xfrm>
            <a:off x="5548847" y="1397335"/>
            <a:ext cx="669073" cy="467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a8[0](1</a:t>
            </a:r>
            <a:r>
              <a:rPr lang="en-US" altLang="zh-CN" sz="1400" dirty="0" smtClean="0"/>
              <a:t>Byte)</a:t>
            </a:r>
            <a:endParaRPr lang="en-US" sz="1400" dirty="0"/>
          </a:p>
        </p:txBody>
      </p:sp>
      <p:sp>
        <p:nvSpPr>
          <p:cNvPr id="9" name="Rectangle 8"/>
          <p:cNvSpPr/>
          <p:nvPr/>
        </p:nvSpPr>
        <p:spPr>
          <a:xfrm>
            <a:off x="6217920" y="1397335"/>
            <a:ext cx="669073" cy="467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a8[1](</a:t>
            </a:r>
            <a:r>
              <a:rPr lang="en-US" sz="1400" dirty="0"/>
              <a:t>1</a:t>
            </a:r>
            <a:r>
              <a:rPr lang="en-US" altLang="zh-CN" sz="1400" dirty="0"/>
              <a:t>Byte)</a:t>
            </a:r>
            <a:endParaRPr lang="en-US" sz="1400" dirty="0"/>
          </a:p>
        </p:txBody>
      </p:sp>
      <p:sp>
        <p:nvSpPr>
          <p:cNvPr id="10" name="TextBox 9"/>
          <p:cNvSpPr txBox="1"/>
          <p:nvPr/>
        </p:nvSpPr>
        <p:spPr>
          <a:xfrm>
            <a:off x="6416878" y="1819719"/>
            <a:ext cx="667170" cy="369332"/>
          </a:xfrm>
          <a:prstGeom prst="rect">
            <a:avLst/>
          </a:prstGeom>
          <a:noFill/>
        </p:spPr>
        <p:txBody>
          <a:bodyPr wrap="none" rtlCol="0">
            <a:spAutoFit/>
          </a:bodyPr>
          <a:lstStyle/>
          <a:p>
            <a:r>
              <a:rPr lang="en-US" dirty="0" smtClean="0"/>
              <a:t>a8+2</a:t>
            </a:r>
            <a:endParaRPr lang="en-US" dirty="0"/>
          </a:p>
        </p:txBody>
      </p:sp>
      <p:sp>
        <p:nvSpPr>
          <p:cNvPr id="11" name="Rectangle 10"/>
          <p:cNvSpPr/>
          <p:nvPr/>
        </p:nvSpPr>
        <p:spPr>
          <a:xfrm>
            <a:off x="6885824" y="1397335"/>
            <a:ext cx="669073" cy="467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a8[2](</a:t>
            </a:r>
            <a:r>
              <a:rPr lang="en-US" sz="1400" dirty="0"/>
              <a:t>1</a:t>
            </a:r>
            <a:r>
              <a:rPr lang="en-US" altLang="zh-CN" sz="1400" dirty="0"/>
              <a:t>Byte</a:t>
            </a:r>
            <a:r>
              <a:rPr lang="en-US" altLang="zh-CN" sz="1400" dirty="0" smtClean="0"/>
              <a:t>)</a:t>
            </a:r>
            <a:endParaRPr lang="en-US" sz="1400" dirty="0"/>
          </a:p>
        </p:txBody>
      </p:sp>
      <p:sp>
        <p:nvSpPr>
          <p:cNvPr id="14" name="TextBox 13"/>
          <p:cNvSpPr txBox="1"/>
          <p:nvPr/>
        </p:nvSpPr>
        <p:spPr>
          <a:xfrm>
            <a:off x="7103226" y="1819719"/>
            <a:ext cx="667170" cy="369332"/>
          </a:xfrm>
          <a:prstGeom prst="rect">
            <a:avLst/>
          </a:prstGeom>
          <a:noFill/>
        </p:spPr>
        <p:txBody>
          <a:bodyPr wrap="none" rtlCol="0">
            <a:spAutoFit/>
          </a:bodyPr>
          <a:lstStyle/>
          <a:p>
            <a:r>
              <a:rPr lang="en-US" dirty="0" smtClean="0"/>
              <a:t>a8+3</a:t>
            </a:r>
            <a:endParaRPr lang="en-US" dirty="0"/>
          </a:p>
        </p:txBody>
      </p:sp>
      <p:sp>
        <p:nvSpPr>
          <p:cNvPr id="15" name="Rectangle 14"/>
          <p:cNvSpPr/>
          <p:nvPr/>
        </p:nvSpPr>
        <p:spPr>
          <a:xfrm>
            <a:off x="7563115" y="1397335"/>
            <a:ext cx="669073" cy="467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a8</a:t>
            </a:r>
            <a:r>
              <a:rPr lang="en-US" sz="1400" dirty="0" smtClean="0"/>
              <a:t>[3](</a:t>
            </a:r>
            <a:r>
              <a:rPr lang="en-US" sz="1400" dirty="0"/>
              <a:t>1</a:t>
            </a:r>
            <a:r>
              <a:rPr lang="en-US" altLang="zh-CN" sz="1400" dirty="0"/>
              <a:t>Byte</a:t>
            </a:r>
            <a:r>
              <a:rPr lang="en-US" altLang="zh-CN" sz="1400" dirty="0" smtClean="0"/>
              <a:t>)</a:t>
            </a:r>
            <a:endParaRPr lang="en-US" sz="1400" dirty="0"/>
          </a:p>
        </p:txBody>
      </p:sp>
      <p:sp>
        <p:nvSpPr>
          <p:cNvPr id="16" name="Rectangle 15"/>
          <p:cNvSpPr/>
          <p:nvPr/>
        </p:nvSpPr>
        <p:spPr>
          <a:xfrm>
            <a:off x="8223143" y="1397335"/>
            <a:ext cx="669073" cy="467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a8</a:t>
            </a:r>
            <a:r>
              <a:rPr lang="en-US" sz="1400" dirty="0" smtClean="0"/>
              <a:t>[4](</a:t>
            </a:r>
            <a:r>
              <a:rPr lang="en-US" sz="1400" dirty="0"/>
              <a:t>1</a:t>
            </a:r>
            <a:r>
              <a:rPr lang="en-US" altLang="zh-CN" sz="1400" dirty="0"/>
              <a:t>Byte</a:t>
            </a:r>
            <a:r>
              <a:rPr lang="en-US" altLang="zh-CN" sz="1400" dirty="0" smtClean="0"/>
              <a:t>)</a:t>
            </a:r>
            <a:endParaRPr lang="en-US" sz="1400" dirty="0"/>
          </a:p>
        </p:txBody>
      </p:sp>
      <p:sp>
        <p:nvSpPr>
          <p:cNvPr id="17" name="Rectangle 16"/>
          <p:cNvSpPr/>
          <p:nvPr/>
        </p:nvSpPr>
        <p:spPr>
          <a:xfrm>
            <a:off x="5557892" y="3059472"/>
            <a:ext cx="5348250" cy="4549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TextBox 17"/>
          <p:cNvSpPr txBox="1"/>
          <p:nvPr/>
        </p:nvSpPr>
        <p:spPr>
          <a:xfrm>
            <a:off x="5308105" y="3514442"/>
            <a:ext cx="529312" cy="369332"/>
          </a:xfrm>
          <a:prstGeom prst="rect">
            <a:avLst/>
          </a:prstGeom>
          <a:noFill/>
        </p:spPr>
        <p:txBody>
          <a:bodyPr wrap="none" rtlCol="0">
            <a:spAutoFit/>
          </a:bodyPr>
          <a:lstStyle/>
          <a:p>
            <a:r>
              <a:rPr lang="en-US" dirty="0" smtClean="0"/>
              <a:t>a16</a:t>
            </a:r>
            <a:endParaRPr lang="en-US" dirty="0"/>
          </a:p>
        </p:txBody>
      </p:sp>
      <p:sp>
        <p:nvSpPr>
          <p:cNvPr id="20" name="Rectangle 19"/>
          <p:cNvSpPr/>
          <p:nvPr/>
        </p:nvSpPr>
        <p:spPr>
          <a:xfrm>
            <a:off x="5557892" y="3047288"/>
            <a:ext cx="1336977" cy="467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a16</a:t>
            </a:r>
            <a:r>
              <a:rPr lang="en-US" sz="1400" dirty="0" smtClean="0"/>
              <a:t>[0](2 </a:t>
            </a:r>
            <a:r>
              <a:rPr lang="en-US" altLang="zh-CN" sz="1400" dirty="0" smtClean="0"/>
              <a:t>Bytes)</a:t>
            </a:r>
            <a:endParaRPr lang="en-US" sz="1400" dirty="0"/>
          </a:p>
        </p:txBody>
      </p:sp>
      <p:sp>
        <p:nvSpPr>
          <p:cNvPr id="22" name="TextBox 21"/>
          <p:cNvSpPr txBox="1"/>
          <p:nvPr/>
        </p:nvSpPr>
        <p:spPr>
          <a:xfrm>
            <a:off x="6413697" y="3514442"/>
            <a:ext cx="761747" cy="369332"/>
          </a:xfrm>
          <a:prstGeom prst="rect">
            <a:avLst/>
          </a:prstGeom>
          <a:noFill/>
        </p:spPr>
        <p:txBody>
          <a:bodyPr wrap="none" rtlCol="0">
            <a:spAutoFit/>
          </a:bodyPr>
          <a:lstStyle/>
          <a:p>
            <a:r>
              <a:rPr lang="en-US" dirty="0" smtClean="0"/>
              <a:t>a16+1</a:t>
            </a:r>
            <a:endParaRPr lang="en-US" dirty="0"/>
          </a:p>
        </p:txBody>
      </p:sp>
      <p:sp>
        <p:nvSpPr>
          <p:cNvPr id="27" name="Rectangle 26"/>
          <p:cNvSpPr/>
          <p:nvPr/>
        </p:nvSpPr>
        <p:spPr>
          <a:xfrm>
            <a:off x="6886408" y="3047288"/>
            <a:ext cx="1336977" cy="467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t>a16</a:t>
            </a:r>
            <a:r>
              <a:rPr lang="en-US" sz="1400" dirty="0" smtClean="0"/>
              <a:t>[1](</a:t>
            </a:r>
            <a:r>
              <a:rPr lang="en-US" sz="1400" dirty="0"/>
              <a:t>2 </a:t>
            </a:r>
            <a:r>
              <a:rPr lang="en-US" altLang="zh-CN" sz="1400" dirty="0"/>
              <a:t>Bytes)</a:t>
            </a:r>
            <a:endParaRPr lang="en-US" sz="1400" dirty="0"/>
          </a:p>
        </p:txBody>
      </p:sp>
      <p:sp>
        <p:nvSpPr>
          <p:cNvPr id="28" name="TextBox 27"/>
          <p:cNvSpPr txBox="1"/>
          <p:nvPr/>
        </p:nvSpPr>
        <p:spPr>
          <a:xfrm>
            <a:off x="7751724" y="3514442"/>
            <a:ext cx="761747" cy="369332"/>
          </a:xfrm>
          <a:prstGeom prst="rect">
            <a:avLst/>
          </a:prstGeom>
          <a:noFill/>
        </p:spPr>
        <p:txBody>
          <a:bodyPr wrap="none" rtlCol="0">
            <a:spAutoFit/>
          </a:bodyPr>
          <a:lstStyle/>
          <a:p>
            <a:r>
              <a:rPr lang="en-US" dirty="0" smtClean="0"/>
              <a:t>a16+2</a:t>
            </a:r>
            <a:endParaRPr lang="en-US" dirty="0"/>
          </a:p>
        </p:txBody>
      </p:sp>
      <p:sp>
        <p:nvSpPr>
          <p:cNvPr id="29" name="Rectangle 28"/>
          <p:cNvSpPr/>
          <p:nvPr/>
        </p:nvSpPr>
        <p:spPr>
          <a:xfrm>
            <a:off x="8232188" y="3047288"/>
            <a:ext cx="1336977" cy="467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t>a16</a:t>
            </a:r>
            <a:r>
              <a:rPr lang="en-US" sz="1400" dirty="0" smtClean="0"/>
              <a:t>[2](</a:t>
            </a:r>
            <a:r>
              <a:rPr lang="en-US" sz="1400" dirty="0"/>
              <a:t>2 </a:t>
            </a:r>
            <a:r>
              <a:rPr lang="en-US" altLang="zh-CN" sz="1400" dirty="0"/>
              <a:t>Bytes)</a:t>
            </a:r>
            <a:endParaRPr lang="en-US" sz="1400" dirty="0"/>
          </a:p>
        </p:txBody>
      </p:sp>
      <p:sp>
        <p:nvSpPr>
          <p:cNvPr id="30" name="Rectangle 29"/>
          <p:cNvSpPr/>
          <p:nvPr/>
        </p:nvSpPr>
        <p:spPr>
          <a:xfrm>
            <a:off x="5548847" y="4754195"/>
            <a:ext cx="5366682" cy="4549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TextBox 30"/>
          <p:cNvSpPr txBox="1"/>
          <p:nvPr/>
        </p:nvSpPr>
        <p:spPr>
          <a:xfrm>
            <a:off x="5299060" y="5221349"/>
            <a:ext cx="529312" cy="369332"/>
          </a:xfrm>
          <a:prstGeom prst="rect">
            <a:avLst/>
          </a:prstGeom>
          <a:noFill/>
        </p:spPr>
        <p:txBody>
          <a:bodyPr wrap="none" rtlCol="0">
            <a:spAutoFit/>
          </a:bodyPr>
          <a:lstStyle/>
          <a:p>
            <a:r>
              <a:rPr lang="en-US" dirty="0" smtClean="0"/>
              <a:t>a32</a:t>
            </a:r>
            <a:endParaRPr lang="en-US" dirty="0"/>
          </a:p>
        </p:txBody>
      </p:sp>
      <p:sp>
        <p:nvSpPr>
          <p:cNvPr id="32" name="Rectangle 31"/>
          <p:cNvSpPr/>
          <p:nvPr/>
        </p:nvSpPr>
        <p:spPr>
          <a:xfrm>
            <a:off x="5548847" y="4742011"/>
            <a:ext cx="2683341" cy="467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A32[0](4 </a:t>
            </a:r>
            <a:r>
              <a:rPr lang="en-US" altLang="zh-CN" sz="1600" dirty="0" smtClean="0"/>
              <a:t>Bytes)</a:t>
            </a:r>
            <a:endParaRPr lang="en-US" sz="1600" dirty="0"/>
          </a:p>
        </p:txBody>
      </p:sp>
      <p:sp>
        <p:nvSpPr>
          <p:cNvPr id="35" name="TextBox 34"/>
          <p:cNvSpPr txBox="1"/>
          <p:nvPr/>
        </p:nvSpPr>
        <p:spPr>
          <a:xfrm>
            <a:off x="7786887" y="5221349"/>
            <a:ext cx="761747" cy="369332"/>
          </a:xfrm>
          <a:prstGeom prst="rect">
            <a:avLst/>
          </a:prstGeom>
          <a:noFill/>
        </p:spPr>
        <p:txBody>
          <a:bodyPr wrap="none" rtlCol="0">
            <a:spAutoFit/>
          </a:bodyPr>
          <a:lstStyle/>
          <a:p>
            <a:r>
              <a:rPr lang="en-US" dirty="0" smtClean="0"/>
              <a:t>a32+1</a:t>
            </a:r>
            <a:endParaRPr lang="en-US" dirty="0"/>
          </a:p>
        </p:txBody>
      </p:sp>
      <p:sp>
        <p:nvSpPr>
          <p:cNvPr id="37" name="Rectangle 36"/>
          <p:cNvSpPr/>
          <p:nvPr/>
        </p:nvSpPr>
        <p:spPr>
          <a:xfrm>
            <a:off x="8232188" y="4742011"/>
            <a:ext cx="2683341" cy="467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A32[1](</a:t>
            </a:r>
            <a:r>
              <a:rPr lang="en-US" sz="1600" dirty="0"/>
              <a:t>4 </a:t>
            </a:r>
            <a:r>
              <a:rPr lang="en-US" altLang="zh-CN" sz="1600" dirty="0"/>
              <a:t>Bytes)</a:t>
            </a:r>
            <a:endParaRPr lang="en-US" sz="1600" dirty="0"/>
          </a:p>
        </p:txBody>
      </p:sp>
      <p:sp>
        <p:nvSpPr>
          <p:cNvPr id="38" name="TextBox 37"/>
          <p:cNvSpPr txBox="1"/>
          <p:nvPr/>
        </p:nvSpPr>
        <p:spPr>
          <a:xfrm>
            <a:off x="10507149" y="5221349"/>
            <a:ext cx="761747" cy="369332"/>
          </a:xfrm>
          <a:prstGeom prst="rect">
            <a:avLst/>
          </a:prstGeom>
          <a:noFill/>
        </p:spPr>
        <p:txBody>
          <a:bodyPr wrap="none" rtlCol="0">
            <a:spAutoFit/>
          </a:bodyPr>
          <a:lstStyle/>
          <a:p>
            <a:r>
              <a:rPr lang="en-US" dirty="0" smtClean="0"/>
              <a:t>a32+2</a:t>
            </a:r>
            <a:endParaRPr lang="en-US" dirty="0"/>
          </a:p>
        </p:txBody>
      </p:sp>
      <p:sp>
        <p:nvSpPr>
          <p:cNvPr id="39" name="Rectangle 38"/>
          <p:cNvSpPr/>
          <p:nvPr/>
        </p:nvSpPr>
        <p:spPr>
          <a:xfrm>
            <a:off x="9569165" y="3047288"/>
            <a:ext cx="1336977" cy="467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t>a16</a:t>
            </a:r>
            <a:r>
              <a:rPr lang="en-US" sz="1400" dirty="0" smtClean="0"/>
              <a:t>[3](</a:t>
            </a:r>
            <a:r>
              <a:rPr lang="en-US" sz="1400" dirty="0"/>
              <a:t>2 </a:t>
            </a:r>
            <a:r>
              <a:rPr lang="en-US" altLang="zh-CN" sz="1400" dirty="0"/>
              <a:t>Bytes)</a:t>
            </a:r>
            <a:endParaRPr lang="en-US" sz="1400" dirty="0"/>
          </a:p>
        </p:txBody>
      </p:sp>
      <p:sp>
        <p:nvSpPr>
          <p:cNvPr id="40" name="TextBox 39"/>
          <p:cNvSpPr txBox="1"/>
          <p:nvPr/>
        </p:nvSpPr>
        <p:spPr>
          <a:xfrm>
            <a:off x="9089751" y="3514442"/>
            <a:ext cx="761747" cy="369332"/>
          </a:xfrm>
          <a:prstGeom prst="rect">
            <a:avLst/>
          </a:prstGeom>
          <a:noFill/>
        </p:spPr>
        <p:txBody>
          <a:bodyPr wrap="none" rtlCol="0">
            <a:spAutoFit/>
          </a:bodyPr>
          <a:lstStyle/>
          <a:p>
            <a:r>
              <a:rPr lang="en-US" dirty="0" smtClean="0"/>
              <a:t>a16+3</a:t>
            </a:r>
            <a:endParaRPr lang="en-US" dirty="0"/>
          </a:p>
        </p:txBody>
      </p:sp>
      <p:sp>
        <p:nvSpPr>
          <p:cNvPr id="41" name="TextBox 40"/>
          <p:cNvSpPr txBox="1"/>
          <p:nvPr/>
        </p:nvSpPr>
        <p:spPr>
          <a:xfrm>
            <a:off x="10427779" y="3514442"/>
            <a:ext cx="761747" cy="369332"/>
          </a:xfrm>
          <a:prstGeom prst="rect">
            <a:avLst/>
          </a:prstGeom>
          <a:noFill/>
        </p:spPr>
        <p:txBody>
          <a:bodyPr wrap="none" rtlCol="0">
            <a:spAutoFit/>
          </a:bodyPr>
          <a:lstStyle/>
          <a:p>
            <a:r>
              <a:rPr lang="en-US" dirty="0" smtClean="0"/>
              <a:t>a16+4</a:t>
            </a:r>
            <a:endParaRPr lang="en-US" dirty="0"/>
          </a:p>
        </p:txBody>
      </p:sp>
      <p:sp>
        <p:nvSpPr>
          <p:cNvPr id="42" name="Rectangle 41"/>
          <p:cNvSpPr/>
          <p:nvPr/>
        </p:nvSpPr>
        <p:spPr>
          <a:xfrm>
            <a:off x="8900091" y="1396472"/>
            <a:ext cx="669073" cy="467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a8</a:t>
            </a:r>
            <a:r>
              <a:rPr lang="en-US" sz="1400" dirty="0" smtClean="0"/>
              <a:t>[5](</a:t>
            </a:r>
            <a:r>
              <a:rPr lang="en-US" sz="1400" dirty="0"/>
              <a:t>1</a:t>
            </a:r>
            <a:r>
              <a:rPr lang="en-US" altLang="zh-CN" sz="1400" dirty="0"/>
              <a:t>Byte</a:t>
            </a:r>
            <a:r>
              <a:rPr lang="en-US" altLang="zh-CN" sz="1400" dirty="0" smtClean="0"/>
              <a:t>)</a:t>
            </a:r>
            <a:endParaRPr lang="en-US" sz="1400" dirty="0"/>
          </a:p>
        </p:txBody>
      </p:sp>
      <p:sp>
        <p:nvSpPr>
          <p:cNvPr id="43" name="Rectangle 42"/>
          <p:cNvSpPr/>
          <p:nvPr/>
        </p:nvSpPr>
        <p:spPr>
          <a:xfrm>
            <a:off x="9567995" y="1390487"/>
            <a:ext cx="669073" cy="467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a8</a:t>
            </a:r>
            <a:r>
              <a:rPr lang="en-US" sz="1400" dirty="0" smtClean="0"/>
              <a:t>[6](</a:t>
            </a:r>
            <a:r>
              <a:rPr lang="en-US" sz="1400" dirty="0"/>
              <a:t>1</a:t>
            </a:r>
            <a:r>
              <a:rPr lang="en-US" altLang="zh-CN" sz="1400" dirty="0"/>
              <a:t>Byte</a:t>
            </a:r>
            <a:r>
              <a:rPr lang="en-US" altLang="zh-CN" sz="1400" dirty="0" smtClean="0"/>
              <a:t>)</a:t>
            </a:r>
            <a:endParaRPr lang="en-US" sz="1400" dirty="0"/>
          </a:p>
        </p:txBody>
      </p:sp>
      <p:sp>
        <p:nvSpPr>
          <p:cNvPr id="44" name="Rectangle 43"/>
          <p:cNvSpPr/>
          <p:nvPr/>
        </p:nvSpPr>
        <p:spPr>
          <a:xfrm>
            <a:off x="10245316" y="1392407"/>
            <a:ext cx="669073" cy="467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a8</a:t>
            </a:r>
            <a:r>
              <a:rPr lang="en-US" sz="1400" dirty="0" smtClean="0"/>
              <a:t>[7](</a:t>
            </a:r>
            <a:r>
              <a:rPr lang="en-US" sz="1400" dirty="0"/>
              <a:t>1</a:t>
            </a:r>
            <a:r>
              <a:rPr lang="en-US" altLang="zh-CN" sz="1400" dirty="0"/>
              <a:t>Byte</a:t>
            </a:r>
            <a:r>
              <a:rPr lang="en-US" altLang="zh-CN" sz="1400" dirty="0" smtClean="0"/>
              <a:t>)</a:t>
            </a:r>
            <a:endParaRPr lang="en-US" sz="1400" dirty="0"/>
          </a:p>
        </p:txBody>
      </p:sp>
      <p:sp>
        <p:nvSpPr>
          <p:cNvPr id="45" name="TextBox 44"/>
          <p:cNvSpPr txBox="1"/>
          <p:nvPr/>
        </p:nvSpPr>
        <p:spPr>
          <a:xfrm>
            <a:off x="7789574" y="1819719"/>
            <a:ext cx="667170" cy="369332"/>
          </a:xfrm>
          <a:prstGeom prst="rect">
            <a:avLst/>
          </a:prstGeom>
          <a:noFill/>
        </p:spPr>
        <p:txBody>
          <a:bodyPr wrap="none" rtlCol="0">
            <a:spAutoFit/>
          </a:bodyPr>
          <a:lstStyle/>
          <a:p>
            <a:r>
              <a:rPr lang="en-US" dirty="0" smtClean="0"/>
              <a:t>a8+4</a:t>
            </a:r>
            <a:endParaRPr lang="en-US" dirty="0"/>
          </a:p>
        </p:txBody>
      </p:sp>
      <p:sp>
        <p:nvSpPr>
          <p:cNvPr id="46" name="TextBox 45"/>
          <p:cNvSpPr txBox="1"/>
          <p:nvPr/>
        </p:nvSpPr>
        <p:spPr>
          <a:xfrm>
            <a:off x="8475922" y="1819719"/>
            <a:ext cx="667170" cy="369332"/>
          </a:xfrm>
          <a:prstGeom prst="rect">
            <a:avLst/>
          </a:prstGeom>
          <a:noFill/>
        </p:spPr>
        <p:txBody>
          <a:bodyPr wrap="none" rtlCol="0">
            <a:spAutoFit/>
          </a:bodyPr>
          <a:lstStyle/>
          <a:p>
            <a:r>
              <a:rPr lang="en-US" dirty="0" smtClean="0"/>
              <a:t>a8+5</a:t>
            </a:r>
            <a:endParaRPr lang="en-US" dirty="0"/>
          </a:p>
        </p:txBody>
      </p:sp>
      <p:sp>
        <p:nvSpPr>
          <p:cNvPr id="47" name="TextBox 46"/>
          <p:cNvSpPr txBox="1"/>
          <p:nvPr/>
        </p:nvSpPr>
        <p:spPr>
          <a:xfrm>
            <a:off x="9162270" y="1819719"/>
            <a:ext cx="667170" cy="369332"/>
          </a:xfrm>
          <a:prstGeom prst="rect">
            <a:avLst/>
          </a:prstGeom>
          <a:noFill/>
        </p:spPr>
        <p:txBody>
          <a:bodyPr wrap="none" rtlCol="0">
            <a:spAutoFit/>
          </a:bodyPr>
          <a:lstStyle/>
          <a:p>
            <a:r>
              <a:rPr lang="en-US" dirty="0" smtClean="0"/>
              <a:t>a8+6</a:t>
            </a:r>
            <a:endParaRPr lang="en-US" dirty="0"/>
          </a:p>
        </p:txBody>
      </p:sp>
      <p:sp>
        <p:nvSpPr>
          <p:cNvPr id="48" name="TextBox 47"/>
          <p:cNvSpPr txBox="1"/>
          <p:nvPr/>
        </p:nvSpPr>
        <p:spPr>
          <a:xfrm>
            <a:off x="9848618" y="1819719"/>
            <a:ext cx="667170" cy="369332"/>
          </a:xfrm>
          <a:prstGeom prst="rect">
            <a:avLst/>
          </a:prstGeom>
          <a:noFill/>
        </p:spPr>
        <p:txBody>
          <a:bodyPr wrap="none" rtlCol="0">
            <a:spAutoFit/>
          </a:bodyPr>
          <a:lstStyle/>
          <a:p>
            <a:r>
              <a:rPr lang="en-US" dirty="0" smtClean="0"/>
              <a:t>a8+7</a:t>
            </a:r>
            <a:endParaRPr lang="en-US" dirty="0"/>
          </a:p>
        </p:txBody>
      </p:sp>
      <p:sp>
        <p:nvSpPr>
          <p:cNvPr id="49" name="TextBox 48"/>
          <p:cNvSpPr txBox="1"/>
          <p:nvPr/>
        </p:nvSpPr>
        <p:spPr>
          <a:xfrm>
            <a:off x="10534967" y="1819719"/>
            <a:ext cx="667170" cy="369332"/>
          </a:xfrm>
          <a:prstGeom prst="rect">
            <a:avLst/>
          </a:prstGeom>
          <a:noFill/>
        </p:spPr>
        <p:txBody>
          <a:bodyPr wrap="none" rtlCol="0">
            <a:spAutoFit/>
          </a:bodyPr>
          <a:lstStyle/>
          <a:p>
            <a:r>
              <a:rPr lang="en-US" dirty="0" smtClean="0"/>
              <a:t>a8+8</a:t>
            </a:r>
            <a:endParaRPr lang="en-US" dirty="0"/>
          </a:p>
        </p:txBody>
      </p:sp>
      <p:sp>
        <p:nvSpPr>
          <p:cNvPr id="50" name="Rectangle 49"/>
          <p:cNvSpPr/>
          <p:nvPr/>
        </p:nvSpPr>
        <p:spPr>
          <a:xfrm>
            <a:off x="1325706" y="6239949"/>
            <a:ext cx="9278488" cy="40011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000" dirty="0" smtClean="0">
                <a:latin typeface="TimesTenLTStd-Roman"/>
              </a:rPr>
              <a:t>For an array x[N], x[n] is the element stored at memory address </a:t>
            </a:r>
            <a:r>
              <a:rPr lang="en-US" sz="2000" dirty="0" err="1" smtClean="0">
                <a:latin typeface="TimesTenLTStd-Roman"/>
              </a:rPr>
              <a:t>x+n</a:t>
            </a:r>
            <a:r>
              <a:rPr lang="en-US" sz="2000" dirty="0" smtClean="0">
                <a:latin typeface="TimesTenLTStd-Roman"/>
              </a:rPr>
              <a:t>*(</a:t>
            </a:r>
            <a:r>
              <a:rPr lang="en-US" sz="2000" dirty="0" err="1" smtClean="0">
                <a:latin typeface="TimesTenLTStd-Roman"/>
              </a:rPr>
              <a:t>sizeof</a:t>
            </a:r>
            <a:r>
              <a:rPr lang="en-US" sz="2000" dirty="0" smtClean="0">
                <a:latin typeface="TimesTenLTStd-Roman"/>
              </a:rPr>
              <a:t>(x)).</a:t>
            </a:r>
            <a:endParaRPr lang="en-US" sz="2000" dirty="0"/>
          </a:p>
        </p:txBody>
      </p:sp>
      <p:sp>
        <p:nvSpPr>
          <p:cNvPr id="6" name="Rectangle 5"/>
          <p:cNvSpPr/>
          <p:nvPr/>
        </p:nvSpPr>
        <p:spPr>
          <a:xfrm>
            <a:off x="405903" y="1139815"/>
            <a:ext cx="3791423" cy="369332"/>
          </a:xfrm>
          <a:prstGeom prst="rect">
            <a:avLst/>
          </a:prstGeom>
        </p:spPr>
        <p:txBody>
          <a:bodyPr wrap="none">
            <a:spAutoFit/>
          </a:bodyPr>
          <a:lstStyle/>
          <a:p>
            <a:pPr marL="609600" indent="-609600">
              <a:buNone/>
            </a:pPr>
            <a:r>
              <a:rPr lang="en-US" altLang="zh-CN" b="1" dirty="0">
                <a:latin typeface="Tahoma" pitchFamily="34" charset="0"/>
              </a:rPr>
              <a:t>C:				</a:t>
            </a:r>
            <a:r>
              <a:rPr lang="en-US" altLang="zh-CN" b="1" dirty="0" smtClean="0">
                <a:latin typeface="Tahoma" pitchFamily="34" charset="0"/>
              </a:rPr>
              <a:t>       Assembler</a:t>
            </a:r>
            <a:r>
              <a:rPr lang="en-US" altLang="zh-CN" b="1" dirty="0">
                <a:latin typeface="Tahoma" pitchFamily="34" charset="0"/>
              </a:rPr>
              <a:t>:</a:t>
            </a:r>
          </a:p>
        </p:txBody>
      </p:sp>
    </p:spTree>
    <p:extLst>
      <p:ext uri="{BB962C8B-B14F-4D97-AF65-F5344CB8AC3E}">
        <p14:creationId xmlns:p14="http://schemas.microsoft.com/office/powerpoint/2010/main" val="33284600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Address Calculation</a:t>
            </a:r>
            <a:endParaRPr lang="en-US" dirty="0"/>
          </a:p>
        </p:txBody>
      </p:sp>
      <p:grpSp>
        <p:nvGrpSpPr>
          <p:cNvPr id="64" name="Group 63"/>
          <p:cNvGrpSpPr/>
          <p:nvPr/>
        </p:nvGrpSpPr>
        <p:grpSpPr>
          <a:xfrm>
            <a:off x="1419225" y="1298340"/>
            <a:ext cx="8724900" cy="4085669"/>
            <a:chOff x="377825" y="1411288"/>
            <a:chExt cx="8724900" cy="4085669"/>
          </a:xfrm>
        </p:grpSpPr>
        <p:sp>
          <p:nvSpPr>
            <p:cNvPr id="65" name="Text Box 2"/>
            <p:cNvSpPr txBox="1">
              <a:spLocks noChangeArrowheads="1"/>
            </p:cNvSpPr>
            <p:nvPr/>
          </p:nvSpPr>
          <p:spPr bwMode="auto">
            <a:xfrm>
              <a:off x="2514601" y="5127625"/>
              <a:ext cx="27066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Calibri" pitchFamily="34" charset="0"/>
                  <a:ea typeface="+mn-ea"/>
                  <a:cs typeface="Calibri" pitchFamily="34" charset="0"/>
                </a:rPr>
                <a:t>R</a:t>
              </a:r>
              <a:r>
                <a:rPr kumimoji="0" lang="en-US" sz="1800" b="0" i="0" u="none" strike="noStrike" kern="0" cap="none" spc="0" normalizeH="0" baseline="-25000" noProof="0" dirty="0" err="1">
                  <a:ln>
                    <a:noFill/>
                  </a:ln>
                  <a:solidFill>
                    <a:srgbClr val="000000"/>
                  </a:solidFill>
                  <a:effectLst/>
                  <a:uLnTx/>
                  <a:uFillTx/>
                  <a:latin typeface="Calibri" pitchFamily="34" charset="0"/>
                  <a:ea typeface="+mn-ea"/>
                  <a:cs typeface="Calibri" pitchFamily="34" charset="0"/>
                </a:rPr>
                <a:t>m</a:t>
              </a:r>
              <a:r>
                <a:rPr kumimoji="0" lang="en-US" sz="1800" b="0" i="0" u="none" strike="noStrike" kern="0" cap="none" spc="0" normalizeH="0" baseline="0" noProof="0" dirty="0" err="1">
                  <a:ln>
                    <a:noFill/>
                  </a:ln>
                  <a:solidFill>
                    <a:srgbClr val="000000"/>
                  </a:solidFill>
                  <a:effectLst/>
                  <a:uLnTx/>
                  <a:uFillTx/>
                  <a:latin typeface="Calibri" pitchFamily="34" charset="0"/>
                  <a:ea typeface="+mn-ea"/>
                  <a:cs typeface="Calibri" pitchFamily="34" charset="0"/>
                </a:rPr>
                <a:t>,LSL</a:t>
              </a:r>
              <a:r>
                <a:rPr kumimoji="0" lang="en-US" sz="1800" b="0" i="0" u="none" strike="noStrike" kern="0" cap="none" spc="0" normalizeH="0" baseline="0" noProof="0" dirty="0">
                  <a:ln>
                    <a:noFill/>
                  </a:ln>
                  <a:solidFill>
                    <a:srgbClr val="000000"/>
                  </a:solidFill>
                  <a:effectLst/>
                  <a:uLnTx/>
                  <a:uFillTx/>
                  <a:latin typeface="Calibri" pitchFamily="34" charset="0"/>
                  <a:ea typeface="+mn-ea"/>
                  <a:cs typeface="Calibri" pitchFamily="34" charset="0"/>
                </a:rPr>
                <a:t> </a:t>
              </a:r>
              <a:r>
                <a:rPr kumimoji="0" lang="en-US" sz="1800" b="0" i="0" u="none" strike="noStrike" kern="0" cap="none" spc="0" normalizeH="0" baseline="0" noProof="0" dirty="0" smtClean="0">
                  <a:ln>
                    <a:noFill/>
                  </a:ln>
                  <a:solidFill>
                    <a:srgbClr val="000000"/>
                  </a:solidFill>
                  <a:effectLst/>
                  <a:uLnTx/>
                  <a:uFillTx/>
                  <a:latin typeface="Calibri" pitchFamily="34" charset="0"/>
                  <a:ea typeface="+mn-ea"/>
                  <a:cs typeface="Calibri" pitchFamily="34" charset="0"/>
                </a:rPr>
                <a:t>#constant</a:t>
              </a:r>
              <a:endParaRPr kumimoji="0" lang="en-US" sz="1800" b="0" i="0" u="none" strike="noStrike" kern="0" cap="none" spc="0" normalizeH="0" baseline="0" noProof="0" dirty="0">
                <a:ln>
                  <a:noFill/>
                </a:ln>
                <a:solidFill>
                  <a:srgbClr val="000000"/>
                </a:solidFill>
                <a:effectLst/>
                <a:uLnTx/>
                <a:uFillTx/>
                <a:latin typeface="Calibri" pitchFamily="34" charset="0"/>
                <a:ea typeface="+mn-ea"/>
                <a:cs typeface="Calibri" pitchFamily="34" charset="0"/>
              </a:endParaRPr>
            </a:p>
          </p:txBody>
        </p:sp>
        <p:sp>
          <p:nvSpPr>
            <p:cNvPr id="66" name="Rectangle 4"/>
            <p:cNvSpPr>
              <a:spLocks noChangeArrowheads="1"/>
            </p:cNvSpPr>
            <p:nvPr/>
          </p:nvSpPr>
          <p:spPr bwMode="auto">
            <a:xfrm>
              <a:off x="5184775" y="1411288"/>
              <a:ext cx="2363788" cy="393700"/>
            </a:xfrm>
            <a:prstGeom prst="rect">
              <a:avLst/>
            </a:prstGeom>
            <a:solidFill>
              <a:srgbClr val="FFFFFF">
                <a:lumMod val="85000"/>
              </a:srgbClr>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err="1" smtClean="0">
                  <a:ln>
                    <a:noFill/>
                  </a:ln>
                  <a:solidFill>
                    <a:srgbClr val="000000"/>
                  </a:solidFill>
                  <a:effectLst/>
                  <a:uLnTx/>
                  <a:uFillTx/>
                  <a:latin typeface="Tahoma" pitchFamily="34" charset="0"/>
                  <a:ea typeface="+mn-ea"/>
                  <a:cs typeface="+mn-cs"/>
                </a:rPr>
                <a:t>R</a:t>
              </a:r>
              <a:r>
                <a:rPr kumimoji="0" lang="en-US" sz="2000" b="0" i="0" u="none" strike="noStrike" kern="0" cap="none" spc="0" normalizeH="0" baseline="-25000" noProof="0" dirty="0" err="1" smtClean="0">
                  <a:ln>
                    <a:noFill/>
                  </a:ln>
                  <a:solidFill>
                    <a:srgbClr val="000000"/>
                  </a:solidFill>
                  <a:effectLst/>
                  <a:uLnTx/>
                  <a:uFillTx/>
                  <a:latin typeface="Tahoma" pitchFamily="34" charset="0"/>
                  <a:ea typeface="+mn-ea"/>
                  <a:cs typeface="+mn-cs"/>
                </a:rPr>
                <a:t>n</a:t>
              </a:r>
              <a:endParaRPr kumimoji="0" lang="en-US" sz="2000" b="0" i="0" u="none" strike="noStrike" kern="0" cap="none" spc="0" normalizeH="0" baseline="-25000" noProof="0" dirty="0" smtClean="0">
                <a:ln>
                  <a:noFill/>
                </a:ln>
                <a:solidFill>
                  <a:srgbClr val="000000"/>
                </a:solidFill>
                <a:effectLst/>
                <a:uLnTx/>
                <a:uFillTx/>
                <a:latin typeface="Tahoma" pitchFamily="34" charset="0"/>
                <a:ea typeface="+mn-ea"/>
                <a:cs typeface="+mn-cs"/>
              </a:endParaRPr>
            </a:p>
          </p:txBody>
        </p:sp>
        <p:sp>
          <p:nvSpPr>
            <p:cNvPr id="67" name="Oval 5"/>
            <p:cNvSpPr>
              <a:spLocks noChangeArrowheads="1"/>
            </p:cNvSpPr>
            <p:nvPr/>
          </p:nvSpPr>
          <p:spPr bwMode="auto">
            <a:xfrm>
              <a:off x="6000750" y="3657600"/>
              <a:ext cx="741363" cy="677863"/>
            </a:xfrm>
            <a:prstGeom prst="ellipse">
              <a:avLst/>
            </a:prstGeom>
            <a:solidFill>
              <a:srgbClr val="FFFFFF">
                <a:lumMod val="85000"/>
              </a:srgbClr>
            </a:solidFill>
            <a:ln w="9525">
              <a:solidFill>
                <a:srgbClr val="000000"/>
              </a:solid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smtClean="0">
                  <a:ln>
                    <a:noFill/>
                  </a:ln>
                  <a:solidFill>
                    <a:srgbClr val="000000"/>
                  </a:solidFill>
                  <a:effectLst/>
                  <a:uLnTx/>
                  <a:uFillTx/>
                  <a:latin typeface="Tahoma" pitchFamily="34" charset="0"/>
                  <a:ea typeface="+mn-ea"/>
                  <a:cs typeface="+mn-cs"/>
                </a:rPr>
                <a:t>+</a:t>
              </a:r>
            </a:p>
          </p:txBody>
        </p:sp>
        <p:cxnSp>
          <p:nvCxnSpPr>
            <p:cNvPr id="68" name="AutoShape 6"/>
            <p:cNvCxnSpPr>
              <a:cxnSpLocks noChangeShapeType="1"/>
              <a:stCxn id="66" idx="2"/>
              <a:endCxn id="67" idx="0"/>
            </p:cNvCxnSpPr>
            <p:nvPr/>
          </p:nvCxnSpPr>
          <p:spPr bwMode="auto">
            <a:xfrm>
              <a:off x="6366669" y="1804988"/>
              <a:ext cx="4763" cy="1852612"/>
            </a:xfrm>
            <a:prstGeom prst="straightConnector1">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Text Box 7"/>
            <p:cNvSpPr txBox="1">
              <a:spLocks noChangeArrowheads="1"/>
            </p:cNvSpPr>
            <p:nvPr/>
          </p:nvSpPr>
          <p:spPr bwMode="auto">
            <a:xfrm>
              <a:off x="7239794" y="3643829"/>
              <a:ext cx="150495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0" i="0" u="none" strike="noStrike" kern="0" cap="none" spc="0" normalizeH="0" baseline="0" noProof="0" dirty="0" smtClean="0">
                  <a:ln>
                    <a:noFill/>
                  </a:ln>
                  <a:solidFill>
                    <a:srgbClr val="000000"/>
                  </a:solidFill>
                  <a:effectLst/>
                  <a:uLnTx/>
                  <a:uFillTx/>
                  <a:latin typeface="Tahoma" pitchFamily="34" charset="0"/>
                  <a:ea typeface="+mn-ea"/>
                  <a:cs typeface="+mn-cs"/>
                </a:rPr>
                <a:t>Memory</a:t>
              </a:r>
              <a:r>
                <a:rPr kumimoji="0" lang="en-US" sz="2000" b="0" i="0" u="none" strike="noStrike" kern="0" cap="none" spc="0" normalizeH="0" baseline="0" noProof="0" dirty="0">
                  <a:ln>
                    <a:noFill/>
                  </a:ln>
                  <a:solidFill>
                    <a:srgbClr val="000000"/>
                  </a:solidFill>
                  <a:effectLst/>
                  <a:uLnTx/>
                  <a:uFillTx/>
                  <a:latin typeface="Tahoma" pitchFamily="34" charset="0"/>
                  <a:ea typeface="+mn-ea"/>
                  <a:cs typeface="+mn-cs"/>
                </a:rPr>
                <a:t/>
              </a:r>
              <a:br>
                <a:rPr kumimoji="0" lang="en-US" sz="2000" b="0" i="0" u="none" strike="noStrike" kern="0" cap="none" spc="0" normalizeH="0" baseline="0" noProof="0" dirty="0">
                  <a:ln>
                    <a:noFill/>
                  </a:ln>
                  <a:solidFill>
                    <a:srgbClr val="000000"/>
                  </a:solidFill>
                  <a:effectLst/>
                  <a:uLnTx/>
                  <a:uFillTx/>
                  <a:latin typeface="Tahoma" pitchFamily="34" charset="0"/>
                  <a:ea typeface="+mn-ea"/>
                  <a:cs typeface="+mn-cs"/>
                </a:rPr>
              </a:br>
              <a:r>
                <a:rPr kumimoji="0" lang="en-US" sz="2000" b="0" i="0" u="none" strike="noStrike" kern="0" cap="none" spc="0" normalizeH="0" baseline="0" noProof="0" dirty="0" smtClean="0">
                  <a:ln>
                    <a:noFill/>
                  </a:ln>
                  <a:solidFill>
                    <a:srgbClr val="000000"/>
                  </a:solidFill>
                  <a:effectLst/>
                  <a:uLnTx/>
                  <a:uFillTx/>
                  <a:latin typeface="Tahoma" pitchFamily="34" charset="0"/>
                  <a:ea typeface="+mn-ea"/>
                  <a:cs typeface="+mn-cs"/>
                </a:rPr>
                <a:t>Address</a:t>
              </a:r>
              <a:r>
                <a:rPr kumimoji="0" lang="en-US" sz="2000" b="0" i="0" u="none" strike="noStrike" kern="0" cap="none" spc="0" normalizeH="0" baseline="0" noProof="0" dirty="0" smtClean="0">
                  <a:ln>
                    <a:noFill/>
                  </a:ln>
                  <a:solidFill>
                    <a:srgbClr val="CCECFF">
                      <a:lumMod val="10000"/>
                    </a:srgbClr>
                  </a:solidFill>
                  <a:effectLst/>
                  <a:uLnTx/>
                  <a:uFillTx/>
                  <a:latin typeface="Tahoma" pitchFamily="34" charset="0"/>
                  <a:ea typeface="+mn-ea"/>
                  <a:cs typeface="+mn-cs"/>
                </a:rPr>
                <a:t/>
              </a:r>
              <a:br>
                <a:rPr kumimoji="0" lang="en-US" sz="2000" b="0" i="0" u="none" strike="noStrike" kern="0" cap="none" spc="0" normalizeH="0" baseline="0" noProof="0" dirty="0" smtClean="0">
                  <a:ln>
                    <a:noFill/>
                  </a:ln>
                  <a:solidFill>
                    <a:srgbClr val="CCECFF">
                      <a:lumMod val="10000"/>
                    </a:srgbClr>
                  </a:solidFill>
                  <a:effectLst/>
                  <a:uLnTx/>
                  <a:uFillTx/>
                  <a:latin typeface="Tahoma" pitchFamily="34" charset="0"/>
                  <a:ea typeface="+mn-ea"/>
                  <a:cs typeface="+mn-cs"/>
                </a:rPr>
              </a:br>
              <a:r>
                <a:rPr kumimoji="0" lang="en-US" sz="1200" b="0" i="0" u="none" strike="noStrike" kern="0" cap="none" spc="0" normalizeH="0" baseline="0" noProof="0" dirty="0" smtClean="0">
                  <a:ln>
                    <a:noFill/>
                  </a:ln>
                  <a:solidFill>
                    <a:srgbClr val="CCECFF">
                      <a:lumMod val="10000"/>
                    </a:srgbClr>
                  </a:solidFill>
                  <a:effectLst/>
                  <a:uLnTx/>
                  <a:uFillTx/>
                  <a:latin typeface="Tahoma" pitchFamily="34" charset="0"/>
                  <a:ea typeface="+mn-ea"/>
                  <a:cs typeface="+mn-cs"/>
                </a:rPr>
                <a:t>(Offset and Pre-Indexed Modes)</a:t>
              </a:r>
            </a:p>
          </p:txBody>
        </p:sp>
        <p:sp>
          <p:nvSpPr>
            <p:cNvPr id="70" name="Rectangle 8"/>
            <p:cNvSpPr>
              <a:spLocks noChangeArrowheads="1"/>
            </p:cNvSpPr>
            <p:nvPr/>
          </p:nvSpPr>
          <p:spPr bwMode="auto">
            <a:xfrm>
              <a:off x="5170488" y="2632075"/>
              <a:ext cx="504825" cy="2727325"/>
            </a:xfrm>
            <a:prstGeom prst="rect">
              <a:avLst/>
            </a:prstGeom>
            <a:solidFill>
              <a:srgbClr val="FFFFFF">
                <a:lumMod val="85000"/>
              </a:srgbClr>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smtClean="0">
                  <a:ln>
                    <a:noFill/>
                  </a:ln>
                  <a:solidFill>
                    <a:srgbClr val="000000"/>
                  </a:solidFill>
                  <a:effectLst/>
                  <a:uLnTx/>
                  <a:uFillTx/>
                  <a:latin typeface="Tahoma" pitchFamily="34" charset="0"/>
                  <a:ea typeface="+mn-ea"/>
                  <a:cs typeface="+mn-cs"/>
                </a:rPr>
                <a:t>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smtClean="0">
                  <a:ln>
                    <a:noFill/>
                  </a:ln>
                  <a:solidFill>
                    <a:srgbClr val="000000"/>
                  </a:solidFill>
                  <a:effectLst/>
                  <a:uLnTx/>
                  <a:uFillTx/>
                  <a:latin typeface="Tahoma" pitchFamily="34" charset="0"/>
                  <a:ea typeface="+mn-ea"/>
                  <a:cs typeface="+mn-cs"/>
                </a:rPr>
                <a:t>w</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smtClean="0">
                  <a:ln>
                    <a:noFill/>
                  </a:ln>
                  <a:solidFill>
                    <a:srgbClr val="000000"/>
                  </a:solidFill>
                  <a:effectLst/>
                  <a:uLnTx/>
                  <a:uFillTx/>
                  <a:latin typeface="Tahoma" pitchFamily="34" charset="0"/>
                  <a:ea typeface="+mn-ea"/>
                  <a:cs typeface="+mn-cs"/>
                </a:rPr>
                <a:t>i</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smtClean="0">
                  <a:ln>
                    <a:noFill/>
                  </a:ln>
                  <a:solidFill>
                    <a:srgbClr val="000000"/>
                  </a:solidFill>
                  <a:effectLst/>
                  <a:uLnTx/>
                  <a:uFillTx/>
                  <a:latin typeface="Tahoma" pitchFamily="34" charset="0"/>
                  <a:ea typeface="+mn-ea"/>
                  <a:cs typeface="+mn-cs"/>
                </a:rPr>
                <a:t>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smtClean="0">
                  <a:ln>
                    <a:noFill/>
                  </a:ln>
                  <a:solidFill>
                    <a:srgbClr val="000000"/>
                  </a:solidFill>
                  <a:effectLst/>
                  <a:uLnTx/>
                  <a:uFillTx/>
                  <a:latin typeface="Tahoma" pitchFamily="34" charset="0"/>
                  <a:ea typeface="+mn-ea"/>
                  <a:cs typeface="+mn-cs"/>
                </a:rPr>
                <a:t>c</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smtClean="0">
                  <a:ln>
                    <a:noFill/>
                  </a:ln>
                  <a:solidFill>
                    <a:srgbClr val="000000"/>
                  </a:solidFill>
                  <a:effectLst/>
                  <a:uLnTx/>
                  <a:uFillTx/>
                  <a:latin typeface="Tahoma" pitchFamily="34" charset="0"/>
                  <a:ea typeface="+mn-ea"/>
                  <a:cs typeface="+mn-cs"/>
                </a:rPr>
                <a:t>h</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smtClean="0">
                <a:ln>
                  <a:noFill/>
                </a:ln>
                <a:solidFill>
                  <a:srgbClr val="000000"/>
                </a:solidFill>
                <a:effectLst/>
                <a:uLnTx/>
                <a:uFillTx/>
                <a:latin typeface="Tahoma" pitchFamily="34" charset="0"/>
                <a:ea typeface="+mn-ea"/>
                <a:cs typeface="+mn-cs"/>
              </a:endParaRPr>
            </a:p>
          </p:txBody>
        </p:sp>
        <p:cxnSp>
          <p:nvCxnSpPr>
            <p:cNvPr id="71" name="AutoShape 9"/>
            <p:cNvCxnSpPr>
              <a:cxnSpLocks noChangeShapeType="1"/>
              <a:stCxn id="70" idx="3"/>
              <a:endCxn id="67" idx="2"/>
            </p:cNvCxnSpPr>
            <p:nvPr/>
          </p:nvCxnSpPr>
          <p:spPr bwMode="auto">
            <a:xfrm>
              <a:off x="5675313" y="3995738"/>
              <a:ext cx="325437" cy="794"/>
            </a:xfrm>
            <a:prstGeom prst="straightConnector1">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Rectangle 10"/>
            <p:cNvSpPr>
              <a:spLocks noChangeArrowheads="1"/>
            </p:cNvSpPr>
            <p:nvPr/>
          </p:nvSpPr>
          <p:spPr bwMode="auto">
            <a:xfrm>
              <a:off x="2378075" y="3079750"/>
              <a:ext cx="2363788" cy="393700"/>
            </a:xfrm>
            <a:prstGeom prst="rect">
              <a:avLst/>
            </a:prstGeom>
            <a:solidFill>
              <a:srgbClr val="FFFFFF">
                <a:lumMod val="85000"/>
              </a:srgbClr>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err="1" smtClean="0">
                  <a:ln>
                    <a:noFill/>
                  </a:ln>
                  <a:solidFill>
                    <a:srgbClr val="000000"/>
                  </a:solidFill>
                  <a:effectLst/>
                  <a:uLnTx/>
                  <a:uFillTx/>
                  <a:latin typeface="Tahoma" pitchFamily="34" charset="0"/>
                  <a:ea typeface="+mn-ea"/>
                  <a:cs typeface="+mn-cs"/>
                </a:rPr>
                <a:t>R</a:t>
              </a:r>
              <a:r>
                <a:rPr kumimoji="0" lang="en-US" sz="2000" b="0" i="0" u="none" strike="noStrike" kern="0" cap="none" spc="0" normalizeH="0" baseline="-25000" noProof="0" dirty="0" err="1" smtClean="0">
                  <a:ln>
                    <a:noFill/>
                  </a:ln>
                  <a:solidFill>
                    <a:srgbClr val="000000"/>
                  </a:solidFill>
                  <a:effectLst/>
                  <a:uLnTx/>
                  <a:uFillTx/>
                  <a:latin typeface="Tahoma" pitchFamily="34" charset="0"/>
                  <a:ea typeface="+mn-ea"/>
                  <a:cs typeface="+mn-cs"/>
                </a:rPr>
                <a:t>m</a:t>
              </a:r>
              <a:endParaRPr kumimoji="0" lang="en-US" sz="2000" b="0" i="0" u="none" strike="noStrike" kern="0" cap="none" spc="0" normalizeH="0" baseline="-25000" noProof="0" dirty="0" smtClean="0">
                <a:ln>
                  <a:noFill/>
                </a:ln>
                <a:solidFill>
                  <a:srgbClr val="000000"/>
                </a:solidFill>
                <a:effectLst/>
                <a:uLnTx/>
                <a:uFillTx/>
                <a:latin typeface="Tahoma" pitchFamily="34" charset="0"/>
                <a:ea typeface="+mn-ea"/>
                <a:cs typeface="+mn-cs"/>
              </a:endParaRPr>
            </a:p>
          </p:txBody>
        </p:sp>
        <p:sp>
          <p:nvSpPr>
            <p:cNvPr id="73" name="Line 21"/>
            <p:cNvSpPr>
              <a:spLocks noChangeShapeType="1"/>
            </p:cNvSpPr>
            <p:nvPr/>
          </p:nvSpPr>
          <p:spPr bwMode="auto">
            <a:xfrm>
              <a:off x="2112963" y="2851150"/>
              <a:ext cx="3032125" cy="3175"/>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FFFFFF"/>
                </a:solidFill>
                <a:effectLst/>
                <a:uLnTx/>
                <a:uFillTx/>
                <a:latin typeface="Tahoma" pitchFamily="34" charset="0"/>
                <a:ea typeface="+mn-ea"/>
                <a:cs typeface="+mn-cs"/>
              </a:endParaRPr>
            </a:p>
          </p:txBody>
        </p:sp>
        <p:sp>
          <p:nvSpPr>
            <p:cNvPr id="74" name="Rectangle 22"/>
            <p:cNvSpPr>
              <a:spLocks noChangeArrowheads="1"/>
            </p:cNvSpPr>
            <p:nvPr/>
          </p:nvSpPr>
          <p:spPr bwMode="auto">
            <a:xfrm>
              <a:off x="2363788" y="4222750"/>
              <a:ext cx="2395537" cy="552450"/>
            </a:xfrm>
            <a:prstGeom prst="rect">
              <a:avLst/>
            </a:prstGeom>
            <a:solidFill>
              <a:srgbClr val="FFFFFF">
                <a:lumMod val="85000"/>
              </a:srgbClr>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rgbClr val="000000"/>
                  </a:solidFill>
                  <a:effectLst/>
                  <a:uLnTx/>
                  <a:uFillTx/>
                  <a:latin typeface="Tahoma" pitchFamily="34" charset="0"/>
                  <a:ea typeface="+mn-ea"/>
                  <a:cs typeface="+mn-cs"/>
                </a:rPr>
                <a:t>left shifter</a:t>
              </a:r>
            </a:p>
          </p:txBody>
        </p:sp>
        <p:sp>
          <p:nvSpPr>
            <p:cNvPr id="75" name="Line 23"/>
            <p:cNvSpPr>
              <a:spLocks noChangeShapeType="1"/>
            </p:cNvSpPr>
            <p:nvPr/>
          </p:nvSpPr>
          <p:spPr bwMode="auto">
            <a:xfrm>
              <a:off x="3562350" y="3892550"/>
              <a:ext cx="1590675"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FFFFFF"/>
                </a:solidFill>
                <a:effectLst/>
                <a:uLnTx/>
                <a:uFillTx/>
                <a:latin typeface="Tahoma" pitchFamily="34" charset="0"/>
                <a:ea typeface="+mn-ea"/>
                <a:cs typeface="+mn-cs"/>
              </a:endParaRPr>
            </a:p>
          </p:txBody>
        </p:sp>
        <p:sp>
          <p:nvSpPr>
            <p:cNvPr id="76" name="Line 25"/>
            <p:cNvSpPr>
              <a:spLocks noChangeShapeType="1"/>
            </p:cNvSpPr>
            <p:nvPr/>
          </p:nvSpPr>
          <p:spPr bwMode="auto">
            <a:xfrm>
              <a:off x="2097088" y="4489450"/>
              <a:ext cx="274637" cy="476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FFFFFF"/>
                </a:solidFill>
                <a:effectLst/>
                <a:uLnTx/>
                <a:uFillTx/>
                <a:latin typeface="Tahoma" pitchFamily="34" charset="0"/>
                <a:ea typeface="+mn-ea"/>
                <a:cs typeface="+mn-cs"/>
              </a:endParaRPr>
            </a:p>
          </p:txBody>
        </p:sp>
        <p:cxnSp>
          <p:nvCxnSpPr>
            <p:cNvPr id="77" name="AutoShape 26"/>
            <p:cNvCxnSpPr>
              <a:cxnSpLocks noChangeShapeType="1"/>
              <a:stCxn id="72" idx="2"/>
              <a:endCxn id="74" idx="0"/>
            </p:cNvCxnSpPr>
            <p:nvPr/>
          </p:nvCxnSpPr>
          <p:spPr bwMode="auto">
            <a:xfrm>
              <a:off x="3560763" y="3473450"/>
              <a:ext cx="1587" cy="749300"/>
            </a:xfrm>
            <a:prstGeom prst="straightConnector1">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Line 27"/>
            <p:cNvSpPr>
              <a:spLocks noChangeShapeType="1"/>
            </p:cNvSpPr>
            <p:nvPr/>
          </p:nvSpPr>
          <p:spPr bwMode="auto">
            <a:xfrm>
              <a:off x="3559175" y="5140325"/>
              <a:ext cx="1616075"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FFFFFF"/>
                </a:solidFill>
                <a:effectLst/>
                <a:uLnTx/>
                <a:uFillTx/>
                <a:latin typeface="Tahoma" pitchFamily="34" charset="0"/>
                <a:ea typeface="+mn-ea"/>
                <a:cs typeface="+mn-cs"/>
              </a:endParaRPr>
            </a:p>
          </p:txBody>
        </p:sp>
        <p:sp>
          <p:nvSpPr>
            <p:cNvPr id="79" name="Line 28"/>
            <p:cNvSpPr>
              <a:spLocks noChangeShapeType="1"/>
            </p:cNvSpPr>
            <p:nvPr/>
          </p:nvSpPr>
          <p:spPr bwMode="auto">
            <a:xfrm>
              <a:off x="3562350" y="4776788"/>
              <a:ext cx="0" cy="346075"/>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FFFFFF"/>
                </a:solidFill>
                <a:effectLst/>
                <a:uLnTx/>
                <a:uFillTx/>
                <a:latin typeface="Tahoma" pitchFamily="34" charset="0"/>
                <a:ea typeface="+mn-ea"/>
                <a:cs typeface="+mn-cs"/>
              </a:endParaRPr>
            </a:p>
          </p:txBody>
        </p:sp>
        <p:sp>
          <p:nvSpPr>
            <p:cNvPr id="80" name="Text Box 29"/>
            <p:cNvSpPr txBox="1">
              <a:spLocks noChangeArrowheads="1"/>
            </p:cNvSpPr>
            <p:nvPr/>
          </p:nvSpPr>
          <p:spPr bwMode="auto">
            <a:xfrm>
              <a:off x="377825" y="1560513"/>
              <a:ext cx="287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pitchFamily="34" charset="0"/>
                  <a:ea typeface="+mn-ea"/>
                  <a:cs typeface="+mn-cs"/>
                </a:rPr>
                <a:t>Instruction</a:t>
              </a:r>
              <a:r>
                <a:rPr kumimoji="0" lang="en-US" sz="2000" b="1" i="0" u="none" strike="noStrike" kern="0" cap="none" spc="0" normalizeH="0" baseline="0" noProof="0" dirty="0">
                  <a:ln>
                    <a:noFill/>
                  </a:ln>
                  <a:solidFill>
                    <a:srgbClr val="000000"/>
                  </a:solidFill>
                  <a:effectLst/>
                  <a:uLnTx/>
                  <a:uFillTx/>
                  <a:latin typeface="Tahoma" pitchFamily="34" charset="0"/>
                  <a:ea typeface="+mn-ea"/>
                  <a:cs typeface="+mn-cs"/>
                </a:rPr>
                <a:t> </a:t>
              </a:r>
              <a:r>
                <a:rPr kumimoji="0" lang="en-US" sz="2000" b="0" i="0" u="none" strike="noStrike" kern="0" cap="none" spc="0" normalizeH="0" baseline="0" noProof="0" dirty="0">
                  <a:ln>
                    <a:noFill/>
                  </a:ln>
                  <a:solidFill>
                    <a:srgbClr val="000000"/>
                  </a:solidFill>
                  <a:effectLst/>
                  <a:uLnTx/>
                  <a:uFillTx/>
                  <a:latin typeface="Tahoma" pitchFamily="34" charset="0"/>
                  <a:ea typeface="+mn-ea"/>
                  <a:cs typeface="+mn-cs"/>
                </a:rPr>
                <a:t>Register</a:t>
              </a:r>
            </a:p>
          </p:txBody>
        </p:sp>
        <p:sp>
          <p:nvSpPr>
            <p:cNvPr id="81" name="Text Box 30"/>
            <p:cNvSpPr txBox="1">
              <a:spLocks noChangeArrowheads="1"/>
            </p:cNvSpPr>
            <p:nvPr/>
          </p:nvSpPr>
          <p:spPr bwMode="auto">
            <a:xfrm>
              <a:off x="4208463" y="2643188"/>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a typeface="+mn-ea"/>
                <a:cs typeface="+mn-cs"/>
              </a:endParaRPr>
            </a:p>
          </p:txBody>
        </p:sp>
        <p:sp>
          <p:nvSpPr>
            <p:cNvPr id="82" name="Text Box 31"/>
            <p:cNvSpPr txBox="1">
              <a:spLocks noChangeArrowheads="1"/>
            </p:cNvSpPr>
            <p:nvPr/>
          </p:nvSpPr>
          <p:spPr bwMode="auto">
            <a:xfrm>
              <a:off x="3386138" y="2439988"/>
              <a:ext cx="17510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latin typeface="Calibri" pitchFamily="34" charset="0"/>
                  <a:ea typeface="+mn-ea"/>
                  <a:cs typeface="Calibri" pitchFamily="34" charset="0"/>
                </a:rPr>
                <a:t>#constant</a:t>
              </a:r>
              <a:endParaRPr kumimoji="0" lang="en-US" sz="1800" b="0" i="0" u="none" strike="noStrike" kern="0" cap="none" spc="0" normalizeH="0" baseline="0" noProof="0" dirty="0">
                <a:ln>
                  <a:noFill/>
                </a:ln>
                <a:solidFill>
                  <a:srgbClr val="000000"/>
                </a:solidFill>
                <a:effectLst/>
                <a:uLnTx/>
                <a:uFillTx/>
                <a:latin typeface="Calibri" pitchFamily="34" charset="0"/>
                <a:ea typeface="+mn-ea"/>
                <a:cs typeface="Calibri" pitchFamily="34" charset="0"/>
              </a:endParaRPr>
            </a:p>
          </p:txBody>
        </p:sp>
        <p:sp>
          <p:nvSpPr>
            <p:cNvPr id="83" name="Text Box 32"/>
            <p:cNvSpPr txBox="1">
              <a:spLocks noChangeArrowheads="1"/>
            </p:cNvSpPr>
            <p:nvPr/>
          </p:nvSpPr>
          <p:spPr bwMode="auto">
            <a:xfrm>
              <a:off x="3411538" y="3459163"/>
              <a:ext cx="17510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0" cap="none" spc="0" normalizeH="0" baseline="0" noProof="0" dirty="0" err="1">
                  <a:ln>
                    <a:noFill/>
                  </a:ln>
                  <a:solidFill>
                    <a:srgbClr val="000000"/>
                  </a:solidFill>
                  <a:effectLst/>
                  <a:uLnTx/>
                  <a:uFillTx/>
                  <a:latin typeface="Calibri" pitchFamily="34" charset="0"/>
                  <a:ea typeface="+mn-ea"/>
                  <a:cs typeface="Calibri" pitchFamily="34" charset="0"/>
                </a:rPr>
                <a:t>R</a:t>
              </a:r>
              <a:r>
                <a:rPr kumimoji="0" lang="en-US" sz="1800" b="1" i="0" u="none" strike="noStrike" kern="0" cap="none" spc="0" normalizeH="0" baseline="-25000" noProof="0" dirty="0" err="1">
                  <a:ln>
                    <a:noFill/>
                  </a:ln>
                  <a:solidFill>
                    <a:srgbClr val="000000"/>
                  </a:solidFill>
                  <a:effectLst/>
                  <a:uLnTx/>
                  <a:uFillTx/>
                  <a:latin typeface="Calibri" pitchFamily="34" charset="0"/>
                  <a:ea typeface="+mn-ea"/>
                  <a:cs typeface="Calibri" pitchFamily="34" charset="0"/>
                </a:rPr>
                <a:t>m</a:t>
              </a:r>
              <a:endParaRPr kumimoji="0" lang="en-US" sz="1800" b="1" i="0" u="none" strike="noStrike" kern="0" cap="none" spc="0" normalizeH="0" baseline="-25000" noProof="0" dirty="0">
                <a:ln>
                  <a:noFill/>
                </a:ln>
                <a:solidFill>
                  <a:srgbClr val="000000"/>
                </a:solidFill>
                <a:effectLst/>
                <a:uLnTx/>
                <a:uFillTx/>
                <a:latin typeface="Calibri" pitchFamily="34" charset="0"/>
                <a:ea typeface="+mn-ea"/>
                <a:cs typeface="Calibri" pitchFamily="34" charset="0"/>
              </a:endParaRPr>
            </a:p>
          </p:txBody>
        </p:sp>
        <p:sp>
          <p:nvSpPr>
            <p:cNvPr id="84" name="Line 33"/>
            <p:cNvSpPr>
              <a:spLocks noChangeShapeType="1"/>
            </p:cNvSpPr>
            <p:nvPr/>
          </p:nvSpPr>
          <p:spPr bwMode="auto">
            <a:xfrm>
              <a:off x="6735763" y="4003675"/>
              <a:ext cx="254000"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FFFFFF"/>
                </a:solidFill>
                <a:effectLst/>
                <a:uLnTx/>
                <a:uFillTx/>
                <a:latin typeface="Tahoma" pitchFamily="34" charset="0"/>
                <a:ea typeface="+mn-ea"/>
                <a:cs typeface="+mn-cs"/>
              </a:endParaRPr>
            </a:p>
          </p:txBody>
        </p:sp>
        <p:sp>
          <p:nvSpPr>
            <p:cNvPr id="85" name="Line 35"/>
            <p:cNvSpPr>
              <a:spLocks noChangeShapeType="1"/>
            </p:cNvSpPr>
            <p:nvPr/>
          </p:nvSpPr>
          <p:spPr bwMode="auto">
            <a:xfrm>
              <a:off x="6980238" y="4002088"/>
              <a:ext cx="519112" cy="1587"/>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FFFFFF"/>
                </a:solidFill>
                <a:effectLst/>
                <a:uLnTx/>
                <a:uFillTx/>
                <a:latin typeface="Tahoma" pitchFamily="34" charset="0"/>
                <a:ea typeface="+mn-ea"/>
                <a:cs typeface="+mn-cs"/>
              </a:endParaRPr>
            </a:p>
          </p:txBody>
        </p:sp>
        <p:sp>
          <p:nvSpPr>
            <p:cNvPr id="86" name="Rectangle 4"/>
            <p:cNvSpPr>
              <a:spLocks noChangeArrowheads="1"/>
            </p:cNvSpPr>
            <p:nvPr/>
          </p:nvSpPr>
          <p:spPr bwMode="auto">
            <a:xfrm>
              <a:off x="387350" y="1957388"/>
              <a:ext cx="2363788" cy="393700"/>
            </a:xfrm>
            <a:prstGeom prst="rect">
              <a:avLst/>
            </a:prstGeom>
            <a:solidFill>
              <a:srgbClr val="FFFFFF">
                <a:lumMod val="85000"/>
              </a:srgbClr>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rgbClr val="000000"/>
                  </a:solidFill>
                  <a:effectLst/>
                  <a:uLnTx/>
                  <a:uFillTx/>
                  <a:latin typeface="Tahoma" pitchFamily="34" charset="0"/>
                  <a:ea typeface="+mn-ea"/>
                  <a:cs typeface="+mn-cs"/>
                </a:rPr>
                <a:t>         </a:t>
              </a:r>
              <a:endParaRPr kumimoji="0" lang="en-US" sz="2000" b="0" i="0" u="none" strike="noStrike" kern="0" cap="none" spc="0" normalizeH="0" baseline="-25000" noProof="0" dirty="0" smtClean="0">
                <a:ln>
                  <a:noFill/>
                </a:ln>
                <a:solidFill>
                  <a:srgbClr val="000000"/>
                </a:solidFill>
                <a:effectLst/>
                <a:uLnTx/>
                <a:uFillTx/>
                <a:latin typeface="Tahoma" pitchFamily="34" charset="0"/>
                <a:ea typeface="+mn-ea"/>
                <a:cs typeface="+mn-cs"/>
              </a:endParaRPr>
            </a:p>
          </p:txBody>
        </p:sp>
        <p:sp>
          <p:nvSpPr>
            <p:cNvPr id="87" name="TextBox 86"/>
            <p:cNvSpPr txBox="1"/>
            <p:nvPr/>
          </p:nvSpPr>
          <p:spPr>
            <a:xfrm>
              <a:off x="1743075" y="2014994"/>
              <a:ext cx="733426" cy="276999"/>
            </a:xfrm>
            <a:prstGeom prst="rect">
              <a:avLst/>
            </a:prstGeom>
            <a:solidFill>
              <a:srgbClr val="FFFFFF"/>
            </a:solidFill>
            <a:ln>
              <a:solidFill>
                <a:srgbClr val="00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CCECFF">
                      <a:lumMod val="10000"/>
                    </a:srgbClr>
                  </a:solidFill>
                  <a:effectLst/>
                  <a:uLnTx/>
                  <a:uFillTx/>
                  <a:latin typeface="Calibri"/>
                  <a:ea typeface="+mn-ea"/>
                  <a:cs typeface="Calibri" pitchFamily="34" charset="0"/>
                </a:rPr>
                <a:t>constant</a:t>
              </a:r>
            </a:p>
          </p:txBody>
        </p:sp>
        <p:sp>
          <p:nvSpPr>
            <p:cNvPr id="88" name="Line 24"/>
            <p:cNvSpPr>
              <a:spLocks noChangeShapeType="1"/>
            </p:cNvSpPr>
            <p:nvPr/>
          </p:nvSpPr>
          <p:spPr bwMode="auto">
            <a:xfrm flipH="1">
              <a:off x="2097088" y="2301875"/>
              <a:ext cx="0" cy="2174875"/>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FFFFFF"/>
                </a:solidFill>
                <a:effectLst/>
                <a:uLnTx/>
                <a:uFillTx/>
                <a:latin typeface="Tahoma" pitchFamily="34" charset="0"/>
                <a:ea typeface="+mn-ea"/>
                <a:cs typeface="+mn-cs"/>
              </a:endParaRPr>
            </a:p>
          </p:txBody>
        </p:sp>
        <p:cxnSp>
          <p:nvCxnSpPr>
            <p:cNvPr id="89" name="AutoShape 6"/>
            <p:cNvCxnSpPr>
              <a:cxnSpLocks noChangeShapeType="1"/>
            </p:cNvCxnSpPr>
            <p:nvPr/>
          </p:nvCxnSpPr>
          <p:spPr bwMode="auto">
            <a:xfrm>
              <a:off x="6975475" y="1804988"/>
              <a:ext cx="17463" cy="2087562"/>
            </a:xfrm>
            <a:prstGeom prst="straightConnector1">
              <a:avLst/>
            </a:prstGeom>
            <a:noFill/>
            <a:ln w="38100">
              <a:solidFill>
                <a:srgbClr val="FFFFFF">
                  <a:lumMod val="50000"/>
                </a:srgbClr>
              </a:solidFill>
              <a:prstDash val="dash"/>
              <a:round/>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 name="Text Box 7"/>
            <p:cNvSpPr txBox="1">
              <a:spLocks noChangeArrowheads="1"/>
            </p:cNvSpPr>
            <p:nvPr/>
          </p:nvSpPr>
          <p:spPr bwMode="auto">
            <a:xfrm>
              <a:off x="6992938" y="1989921"/>
              <a:ext cx="1655762" cy="738664"/>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0" cap="none" spc="0" normalizeH="0" baseline="0" noProof="0" dirty="0" smtClean="0">
                  <a:ln>
                    <a:noFill/>
                  </a:ln>
                  <a:solidFill>
                    <a:srgbClr val="CCECFF">
                      <a:lumMod val="10000"/>
                    </a:srgbClr>
                  </a:solidFill>
                  <a:effectLst/>
                  <a:uLnTx/>
                  <a:uFillTx/>
                  <a:latin typeface="Calibri" pitchFamily="34" charset="0"/>
                  <a:ea typeface="+mn-ea"/>
                  <a:cs typeface="Calibri" pitchFamily="34" charset="0"/>
                </a:rPr>
                <a:t>Pre- and Post-Indexed modes update </a:t>
              </a:r>
              <a:r>
                <a:rPr kumimoji="0" lang="en-US" sz="1400" b="0" i="0" u="none" strike="noStrike" kern="0" cap="none" spc="0" normalizeH="0" baseline="0" noProof="0" dirty="0" err="1" smtClean="0">
                  <a:ln>
                    <a:noFill/>
                  </a:ln>
                  <a:solidFill>
                    <a:srgbClr val="FFFFFF">
                      <a:lumMod val="50000"/>
                    </a:srgbClr>
                  </a:solidFill>
                  <a:effectLst/>
                  <a:uLnTx/>
                  <a:uFillTx/>
                  <a:latin typeface="Tahoma" pitchFamily="34" charset="0"/>
                  <a:ea typeface="+mn-ea"/>
                  <a:cs typeface="+mn-cs"/>
                </a:rPr>
                <a:t>R</a:t>
              </a:r>
              <a:r>
                <a:rPr kumimoji="0" lang="en-US" sz="1400" b="0" i="0" u="none" strike="noStrike" kern="0" cap="none" spc="0" normalizeH="0" baseline="-25000" noProof="0" dirty="0" err="1" smtClean="0">
                  <a:ln>
                    <a:noFill/>
                  </a:ln>
                  <a:solidFill>
                    <a:srgbClr val="FFFFFF">
                      <a:lumMod val="50000"/>
                    </a:srgbClr>
                  </a:solidFill>
                  <a:effectLst/>
                  <a:uLnTx/>
                  <a:uFillTx/>
                  <a:latin typeface="Tahoma" pitchFamily="34" charset="0"/>
                  <a:ea typeface="+mn-ea"/>
                  <a:cs typeface="+mn-cs"/>
                </a:rPr>
                <a:t>n</a:t>
              </a:r>
              <a:endParaRPr kumimoji="0" lang="en-US" sz="1400" b="0" i="0" u="none" strike="noStrike" kern="0" cap="none" spc="0" normalizeH="0" baseline="-25000" noProof="0" dirty="0" smtClean="0">
                <a:ln>
                  <a:noFill/>
                </a:ln>
                <a:solidFill>
                  <a:srgbClr val="FFFFFF">
                    <a:lumMod val="50000"/>
                  </a:srgbClr>
                </a:solidFill>
                <a:effectLst/>
                <a:uLnTx/>
                <a:uFillTx/>
                <a:latin typeface="Tahoma" pitchFamily="34" charset="0"/>
                <a:ea typeface="+mn-ea"/>
                <a:cs typeface="+mn-cs"/>
              </a:endParaRPr>
            </a:p>
          </p:txBody>
        </p:sp>
        <p:sp>
          <p:nvSpPr>
            <p:cNvPr id="91" name="Line 35"/>
            <p:cNvSpPr>
              <a:spLocks noChangeShapeType="1"/>
            </p:cNvSpPr>
            <p:nvPr/>
          </p:nvSpPr>
          <p:spPr bwMode="auto">
            <a:xfrm>
              <a:off x="6371432" y="3189287"/>
              <a:ext cx="1127918" cy="0"/>
            </a:xfrm>
            <a:prstGeom prst="line">
              <a:avLst/>
            </a:prstGeom>
            <a:noFill/>
            <a:ln w="38100">
              <a:solidFill>
                <a:srgbClr val="FFFFFF">
                  <a:lumMod val="50000"/>
                </a:srgbClr>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FFFFFF"/>
                </a:solidFill>
                <a:effectLst/>
                <a:uLnTx/>
                <a:uFillTx/>
                <a:latin typeface="Tahoma" pitchFamily="34" charset="0"/>
                <a:ea typeface="+mn-ea"/>
                <a:cs typeface="+mn-cs"/>
              </a:endParaRPr>
            </a:p>
          </p:txBody>
        </p:sp>
        <p:sp>
          <p:nvSpPr>
            <p:cNvPr id="92" name="Text Box 7"/>
            <p:cNvSpPr txBox="1">
              <a:spLocks noChangeArrowheads="1"/>
            </p:cNvSpPr>
            <p:nvPr/>
          </p:nvSpPr>
          <p:spPr bwMode="auto">
            <a:xfrm>
              <a:off x="7446963" y="2927350"/>
              <a:ext cx="16557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0" cap="none" spc="0" normalizeH="0" baseline="0" noProof="0" dirty="0" smtClean="0">
                  <a:ln>
                    <a:noFill/>
                  </a:ln>
                  <a:solidFill>
                    <a:srgbClr val="CCECFF">
                      <a:lumMod val="10000"/>
                    </a:srgbClr>
                  </a:solidFill>
                  <a:effectLst/>
                  <a:uLnTx/>
                  <a:uFillTx/>
                  <a:latin typeface="Calibri" pitchFamily="34" charset="0"/>
                  <a:ea typeface="+mn-ea"/>
                  <a:cs typeface="Calibri" pitchFamily="34" charset="0"/>
                </a:rPr>
                <a:t>Post-Indexed address</a:t>
              </a:r>
              <a:endParaRPr kumimoji="0" lang="en-US" sz="1400" b="0" i="0" u="none" strike="noStrike" kern="0" cap="none" spc="0" normalizeH="0" baseline="-25000" noProof="0" dirty="0" smtClean="0">
                <a:ln>
                  <a:noFill/>
                </a:ln>
                <a:solidFill>
                  <a:srgbClr val="CCECFF">
                    <a:lumMod val="10000"/>
                  </a:srgbClr>
                </a:solidFill>
                <a:effectLst/>
                <a:uLnTx/>
                <a:uFillTx/>
                <a:latin typeface="Tahoma" pitchFamily="34" charset="0"/>
                <a:ea typeface="+mn-ea"/>
                <a:cs typeface="+mn-cs"/>
              </a:endParaRPr>
            </a:p>
          </p:txBody>
        </p:sp>
      </p:grpSp>
      <p:sp>
        <p:nvSpPr>
          <p:cNvPr id="2" name="Rectangle 1"/>
          <p:cNvSpPr/>
          <p:nvPr/>
        </p:nvSpPr>
        <p:spPr>
          <a:xfrm>
            <a:off x="1777772" y="5625865"/>
            <a:ext cx="8552718" cy="707886"/>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TimesTenLTStd-Roman"/>
                <a:ea typeface="+mn-ea"/>
                <a:cs typeface="+mn-cs"/>
              </a:rPr>
              <a:t>It illustrates </a:t>
            </a:r>
            <a:r>
              <a:rPr kumimoji="0" lang="en-US" sz="2000" b="0" i="0" u="none" strike="noStrike" kern="1200" cap="none" spc="0" normalizeH="0" baseline="0" noProof="0" dirty="0">
                <a:ln>
                  <a:noFill/>
                </a:ln>
                <a:solidFill>
                  <a:prstClr val="black"/>
                </a:solidFill>
                <a:effectLst/>
                <a:uLnTx/>
                <a:uFillTx/>
                <a:latin typeface="TimesTenLTStd-Roman"/>
                <a:ea typeface="+mn-ea"/>
                <a:cs typeface="+mn-cs"/>
              </a:rPr>
              <a:t>how offset addressing can use registers, a shifter, and a </a:t>
            </a:r>
            <a:r>
              <a:rPr kumimoji="0" lang="en-US" sz="2000" b="0" i="0" u="none" strike="noStrike" kern="1200" cap="none" spc="0" normalizeH="0" baseline="0" noProof="0" dirty="0" smtClean="0">
                <a:ln>
                  <a:noFill/>
                </a:ln>
                <a:solidFill>
                  <a:prstClr val="black"/>
                </a:solidFill>
                <a:effectLst/>
                <a:uLnTx/>
                <a:uFillTx/>
                <a:latin typeface="TimesTenLTStd-Roman"/>
                <a:ea typeface="+mn-ea"/>
                <a:cs typeface="+mn-cs"/>
              </a:rPr>
              <a:t>small constant </a:t>
            </a:r>
            <a:r>
              <a:rPr kumimoji="0" lang="en-US" sz="2000" b="0" i="0" u="none" strike="noStrike" kern="1200" cap="none" spc="0" normalizeH="0" baseline="0" noProof="0" dirty="0">
                <a:ln>
                  <a:noFill/>
                </a:ln>
                <a:solidFill>
                  <a:prstClr val="black"/>
                </a:solidFill>
                <a:effectLst/>
                <a:uLnTx/>
                <a:uFillTx/>
                <a:latin typeface="TimesTenLTStd-Roman"/>
                <a:ea typeface="+mn-ea"/>
                <a:cs typeface="+mn-cs"/>
              </a:rPr>
              <a:t>to generate the address of an instruction operand.</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7540021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33"/>
          <p:cNvSpPr txBox="1">
            <a:spLocks noChangeArrowheads="1"/>
          </p:cNvSpPr>
          <p:nvPr/>
        </p:nvSpPr>
        <p:spPr bwMode="auto">
          <a:xfrm>
            <a:off x="4710114" y="5668963"/>
            <a:ext cx="2035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0000FF"/>
                </a:solidFill>
                <a:effectLst/>
                <a:uLnTx/>
                <a:uFillTx/>
                <a:latin typeface="Tahoma" pitchFamily="34" charset="0"/>
                <a:ea typeface="+mn-ea"/>
                <a:cs typeface="+mn-cs"/>
              </a:rPr>
              <a:t>R</a:t>
            </a:r>
            <a:r>
              <a:rPr kumimoji="0" lang="en-US" sz="2000" b="0" i="0" u="none" strike="noStrike" kern="1200" cap="none" spc="0" normalizeH="0" baseline="-25000" noProof="0">
                <a:ln>
                  <a:noFill/>
                </a:ln>
                <a:solidFill>
                  <a:srgbClr val="0000FF"/>
                </a:solidFill>
                <a:effectLst/>
                <a:uLnTx/>
                <a:uFillTx/>
                <a:latin typeface="Tahoma" pitchFamily="34" charset="0"/>
                <a:ea typeface="+mn-ea"/>
                <a:cs typeface="+mn-cs"/>
              </a:rPr>
              <a:t>m</a:t>
            </a:r>
            <a:r>
              <a:rPr kumimoji="0" lang="en-US" sz="2000" b="0" i="0" u="none" strike="noStrike" kern="1200" cap="none" spc="0" normalizeH="0" baseline="0" noProof="0">
                <a:ln>
                  <a:noFill/>
                </a:ln>
                <a:solidFill>
                  <a:srgbClr val="0000FF"/>
                </a:solidFill>
                <a:effectLst/>
                <a:uLnTx/>
                <a:uFillTx/>
                <a:latin typeface="Tahoma" pitchFamily="34" charset="0"/>
                <a:ea typeface="+mn-ea"/>
                <a:cs typeface="+mn-cs"/>
              </a:rPr>
              <a:t>,LSL #imm</a:t>
            </a:r>
          </a:p>
        </p:txBody>
      </p:sp>
      <p:sp>
        <p:nvSpPr>
          <p:cNvPr id="40963" name="Rectangle 2"/>
          <p:cNvSpPr>
            <a:spLocks noGrp="1" noChangeArrowheads="1"/>
          </p:cNvSpPr>
          <p:nvPr>
            <p:ph type="title"/>
          </p:nvPr>
        </p:nvSpPr>
        <p:spPr>
          <a:xfrm>
            <a:off x="2209800" y="301625"/>
            <a:ext cx="7772400" cy="1143000"/>
          </a:xfrm>
        </p:spPr>
        <p:txBody>
          <a:bodyPr/>
          <a:lstStyle/>
          <a:p>
            <a:r>
              <a:rPr lang="en-US" sz="4000" dirty="0">
                <a:solidFill>
                  <a:srgbClr val="FF0000"/>
                </a:solidFill>
              </a:rPr>
              <a:t>Pre-Indexed </a:t>
            </a:r>
            <a:r>
              <a:rPr lang="en-US" sz="4000" dirty="0" smtClean="0">
                <a:solidFill>
                  <a:srgbClr val="FF0000"/>
                </a:solidFill>
              </a:rPr>
              <a:t>Addressing</a:t>
            </a:r>
            <a:endParaRPr lang="en-US" sz="2400" i="1" dirty="0">
              <a:solidFill>
                <a:srgbClr val="FF0000"/>
              </a:solidFill>
            </a:endParaRPr>
          </a:p>
        </p:txBody>
      </p:sp>
      <p:sp>
        <p:nvSpPr>
          <p:cNvPr id="40964" name="Rectangle 3"/>
          <p:cNvSpPr>
            <a:spLocks noChangeArrowheads="1"/>
          </p:cNvSpPr>
          <p:nvPr/>
        </p:nvSpPr>
        <p:spPr bwMode="auto">
          <a:xfrm>
            <a:off x="6708775" y="2460625"/>
            <a:ext cx="2363788" cy="393700"/>
          </a:xfrm>
          <a:prstGeom prst="rect">
            <a:avLst/>
          </a:prstGeom>
          <a:solidFill>
            <a:schemeClr val="bg2"/>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ahoma" pitchFamily="34" charset="0"/>
                <a:ea typeface="+mn-ea"/>
                <a:cs typeface="+mn-cs"/>
              </a:rPr>
              <a:t>R</a:t>
            </a:r>
            <a:r>
              <a:rPr kumimoji="0" lang="en-US" sz="2000" b="1" i="0" u="none" strike="noStrike" kern="1200" cap="none" spc="0" normalizeH="0" baseline="-25000" noProof="0">
                <a:ln>
                  <a:noFill/>
                </a:ln>
                <a:solidFill>
                  <a:srgbClr val="000000"/>
                </a:solidFill>
                <a:effectLst/>
                <a:uLnTx/>
                <a:uFillTx/>
                <a:latin typeface="Tahoma" pitchFamily="34" charset="0"/>
                <a:ea typeface="+mn-ea"/>
                <a:cs typeface="+mn-cs"/>
              </a:rPr>
              <a:t>n</a:t>
            </a:r>
          </a:p>
        </p:txBody>
      </p:sp>
      <p:sp>
        <p:nvSpPr>
          <p:cNvPr id="40965" name="Oval 4"/>
          <p:cNvSpPr>
            <a:spLocks noChangeArrowheads="1"/>
          </p:cNvSpPr>
          <p:nvPr/>
        </p:nvSpPr>
        <p:spPr bwMode="auto">
          <a:xfrm>
            <a:off x="7524751" y="4198938"/>
            <a:ext cx="741363" cy="677863"/>
          </a:xfrm>
          <a:prstGeom prst="ellipse">
            <a:avLst/>
          </a:prstGeom>
          <a:solidFill>
            <a:schemeClr val="tx1"/>
          </a:solidFill>
          <a:ln w="9525">
            <a:solidFill>
              <a:schemeClr val="tx1">
                <a:lumMod val="10000"/>
              </a:schemeClr>
            </a:solid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a:ln>
                  <a:noFill/>
                </a:ln>
                <a:solidFill>
                  <a:srgbClr val="000000"/>
                </a:solidFill>
                <a:effectLst/>
                <a:uLnTx/>
                <a:uFillTx/>
                <a:latin typeface="Tahoma" pitchFamily="34" charset="0"/>
                <a:ea typeface="+mn-ea"/>
                <a:cs typeface="+mn-cs"/>
              </a:rPr>
              <a:t>+</a:t>
            </a:r>
          </a:p>
        </p:txBody>
      </p:sp>
      <p:cxnSp>
        <p:nvCxnSpPr>
          <p:cNvPr id="40966" name="AutoShape 5"/>
          <p:cNvCxnSpPr>
            <a:cxnSpLocks noChangeShapeType="1"/>
            <a:stCxn id="40964" idx="2"/>
            <a:endCxn id="40965" idx="0"/>
          </p:cNvCxnSpPr>
          <p:nvPr/>
        </p:nvCxnSpPr>
        <p:spPr bwMode="auto">
          <a:xfrm>
            <a:off x="7891463" y="2854325"/>
            <a:ext cx="4762" cy="1344612"/>
          </a:xfrm>
          <a:prstGeom prst="straightConnector1">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967" name="Text Box 6"/>
          <p:cNvSpPr txBox="1">
            <a:spLocks noChangeArrowheads="1"/>
          </p:cNvSpPr>
          <p:nvPr/>
        </p:nvSpPr>
        <p:spPr bwMode="auto">
          <a:xfrm>
            <a:off x="8978900" y="4210051"/>
            <a:ext cx="15049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ahoma" pitchFamily="34" charset="0"/>
                <a:ea typeface="+mn-ea"/>
                <a:cs typeface="+mn-cs"/>
              </a:rPr>
              <a:t>Effective</a:t>
            </a:r>
            <a:br>
              <a:rPr kumimoji="0" lang="en-US" sz="2000" b="1" i="0" u="none" strike="noStrike" kern="1200" cap="none" spc="0" normalizeH="0" baseline="0" noProof="0">
                <a:ln>
                  <a:noFill/>
                </a:ln>
                <a:solidFill>
                  <a:srgbClr val="000000"/>
                </a:solidFill>
                <a:effectLst/>
                <a:uLnTx/>
                <a:uFillTx/>
                <a:latin typeface="Tahoma" pitchFamily="34" charset="0"/>
                <a:ea typeface="+mn-ea"/>
                <a:cs typeface="+mn-cs"/>
              </a:rPr>
            </a:br>
            <a:r>
              <a:rPr kumimoji="0" lang="en-US" sz="2000" b="1" i="0" u="none" strike="noStrike" kern="1200" cap="none" spc="0" normalizeH="0" baseline="0" noProof="0">
                <a:ln>
                  <a:noFill/>
                </a:ln>
                <a:solidFill>
                  <a:srgbClr val="000000"/>
                </a:solidFill>
                <a:effectLst/>
                <a:uLnTx/>
                <a:uFillTx/>
                <a:latin typeface="Tahoma" pitchFamily="34" charset="0"/>
                <a:ea typeface="+mn-ea"/>
                <a:cs typeface="+mn-cs"/>
              </a:rPr>
              <a:t>Address</a:t>
            </a:r>
          </a:p>
        </p:txBody>
      </p:sp>
      <p:sp>
        <p:nvSpPr>
          <p:cNvPr id="40968" name="Rectangle 8"/>
          <p:cNvSpPr>
            <a:spLocks noChangeArrowheads="1"/>
          </p:cNvSpPr>
          <p:nvPr/>
        </p:nvSpPr>
        <p:spPr bwMode="auto">
          <a:xfrm>
            <a:off x="6694489" y="3173413"/>
            <a:ext cx="504825" cy="2727325"/>
          </a:xfrm>
          <a:prstGeom prst="rect">
            <a:avLst/>
          </a:prstGeom>
          <a:solidFill>
            <a:schemeClr val="tx1"/>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Tahoma" pitchFamily="34" charset="0"/>
                <a:ea typeface="+mn-ea"/>
                <a:cs typeface="+mn-cs"/>
              </a:rPr>
              <a:t>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Tahoma" pitchFamily="34" charset="0"/>
                <a:ea typeface="+mn-ea"/>
                <a:cs typeface="+mn-cs"/>
              </a:rPr>
              <a:t>w</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Tahoma" pitchFamily="34" charset="0"/>
                <a:ea typeface="+mn-ea"/>
                <a:cs typeface="+mn-cs"/>
              </a:rPr>
              <a:t>i</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Tahoma" pitchFamily="34" charset="0"/>
                <a:ea typeface="+mn-ea"/>
                <a:cs typeface="+mn-cs"/>
              </a:rPr>
              <a:t>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Tahoma" pitchFamily="34" charset="0"/>
                <a:ea typeface="+mn-ea"/>
                <a:cs typeface="+mn-cs"/>
              </a:rPr>
              <a:t>c</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Tahoma" pitchFamily="34" charset="0"/>
                <a:ea typeface="+mn-ea"/>
                <a:cs typeface="+mn-cs"/>
              </a:rPr>
              <a:t>h</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Tahoma" pitchFamily="34" charset="0"/>
              <a:ea typeface="+mn-ea"/>
              <a:cs typeface="+mn-cs"/>
            </a:endParaRPr>
          </a:p>
        </p:txBody>
      </p:sp>
      <p:cxnSp>
        <p:nvCxnSpPr>
          <p:cNvPr id="40969" name="AutoShape 9"/>
          <p:cNvCxnSpPr>
            <a:cxnSpLocks noChangeShapeType="1"/>
            <a:stCxn id="40968" idx="3"/>
            <a:endCxn id="40965" idx="2"/>
          </p:cNvCxnSpPr>
          <p:nvPr/>
        </p:nvCxnSpPr>
        <p:spPr bwMode="auto">
          <a:xfrm>
            <a:off x="7199314" y="4537076"/>
            <a:ext cx="325437" cy="1587"/>
          </a:xfrm>
          <a:prstGeom prst="straightConnector1">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970" name="Rectangle 10"/>
          <p:cNvSpPr>
            <a:spLocks noChangeArrowheads="1"/>
          </p:cNvSpPr>
          <p:nvPr/>
        </p:nvSpPr>
        <p:spPr bwMode="auto">
          <a:xfrm>
            <a:off x="3902075" y="3621087"/>
            <a:ext cx="2363788" cy="393700"/>
          </a:xfrm>
          <a:prstGeom prst="rect">
            <a:avLst/>
          </a:prstGeom>
          <a:solidFill>
            <a:schemeClr val="bg2"/>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ahoma" pitchFamily="34" charset="0"/>
                <a:ea typeface="+mn-ea"/>
                <a:cs typeface="+mn-cs"/>
              </a:rPr>
              <a:t>R</a:t>
            </a:r>
            <a:r>
              <a:rPr kumimoji="0" lang="en-US" sz="2000" b="1" i="0" u="none" strike="noStrike" kern="1200" cap="none" spc="0" normalizeH="0" baseline="-25000" noProof="0">
                <a:ln>
                  <a:noFill/>
                </a:ln>
                <a:solidFill>
                  <a:srgbClr val="000000"/>
                </a:solidFill>
                <a:effectLst/>
                <a:uLnTx/>
                <a:uFillTx/>
                <a:latin typeface="Tahoma" pitchFamily="34" charset="0"/>
                <a:ea typeface="+mn-ea"/>
                <a:cs typeface="+mn-cs"/>
              </a:rPr>
              <a:t>m</a:t>
            </a:r>
          </a:p>
        </p:txBody>
      </p:sp>
      <p:graphicFrame>
        <p:nvGraphicFramePr>
          <p:cNvPr id="389131" name="Group 11"/>
          <p:cNvGraphicFramePr>
            <a:graphicFrameLocks noGrp="1"/>
          </p:cNvGraphicFramePr>
          <p:nvPr>
            <p:ph idx="1"/>
            <p:extLst/>
          </p:nvPr>
        </p:nvGraphicFramePr>
        <p:xfrm>
          <a:off x="1941514" y="2474913"/>
          <a:ext cx="2695575" cy="347663"/>
        </p:xfrm>
        <a:graphic>
          <a:graphicData uri="http://schemas.openxmlformats.org/drawingml/2006/table">
            <a:tbl>
              <a:tblPr/>
              <a:tblGrid>
                <a:gridCol w="1347787">
                  <a:extLst>
                    <a:ext uri="{9D8B030D-6E8A-4147-A177-3AD203B41FA5}">
                      <a16:colId xmlns:a16="http://schemas.microsoft.com/office/drawing/2014/main" val="20000"/>
                    </a:ext>
                  </a:extLst>
                </a:gridCol>
                <a:gridCol w="674688">
                  <a:extLst>
                    <a:ext uri="{9D8B030D-6E8A-4147-A177-3AD203B41FA5}">
                      <a16:colId xmlns:a16="http://schemas.microsoft.com/office/drawing/2014/main" val="20001"/>
                    </a:ext>
                  </a:extLst>
                </a:gridCol>
                <a:gridCol w="673100">
                  <a:extLst>
                    <a:ext uri="{9D8B030D-6E8A-4147-A177-3AD203B41FA5}">
                      <a16:colId xmlns:a16="http://schemas.microsoft.com/office/drawing/2014/main" val="20002"/>
                    </a:ext>
                  </a:extLst>
                </a:gridCol>
              </a:tblGrid>
              <a:tr h="3476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chemeClr val="folHlink"/>
                      </a:fgClr>
                      <a:bgClr>
                        <a:schemeClr val="bg2"/>
                      </a:bgClr>
                    </a:patt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rPr>
                        <a:t>imm</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chemeClr val="folHlink"/>
                      </a:fgClr>
                      <a:bgClr>
                        <a:schemeClr val="bg2"/>
                      </a:bgClr>
                    </a:pattFill>
                  </a:tcPr>
                </a:tc>
                <a:extLst>
                  <a:ext uri="{0D108BD9-81ED-4DB2-BD59-A6C34878D82A}">
                    <a16:rowId xmlns:a16="http://schemas.microsoft.com/office/drawing/2014/main" val="10000"/>
                  </a:ext>
                </a:extLst>
              </a:tr>
            </a:tbl>
          </a:graphicData>
        </a:graphic>
      </p:graphicFrame>
      <p:sp>
        <p:nvSpPr>
          <p:cNvPr id="40981" name="Line 21"/>
          <p:cNvSpPr>
            <a:spLocks noChangeShapeType="1"/>
          </p:cNvSpPr>
          <p:nvPr/>
        </p:nvSpPr>
        <p:spPr bwMode="auto">
          <a:xfrm>
            <a:off x="3636964" y="3392488"/>
            <a:ext cx="3032125" cy="3175"/>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0982" name="Rectangle 22"/>
          <p:cNvSpPr>
            <a:spLocks noChangeArrowheads="1"/>
          </p:cNvSpPr>
          <p:nvPr/>
        </p:nvSpPr>
        <p:spPr bwMode="auto">
          <a:xfrm>
            <a:off x="3887789" y="4764087"/>
            <a:ext cx="2395537" cy="552450"/>
          </a:xfrm>
          <a:prstGeom prst="rect">
            <a:avLst/>
          </a:prstGeom>
          <a:solidFill>
            <a:schemeClr val="tx1"/>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Tahoma" pitchFamily="34" charset="0"/>
                <a:ea typeface="+mn-ea"/>
                <a:cs typeface="+mn-cs"/>
              </a:rPr>
              <a:t>left shifter</a:t>
            </a:r>
          </a:p>
        </p:txBody>
      </p:sp>
      <p:sp>
        <p:nvSpPr>
          <p:cNvPr id="40983" name="Line 23"/>
          <p:cNvSpPr>
            <a:spLocks noChangeShapeType="1"/>
          </p:cNvSpPr>
          <p:nvPr/>
        </p:nvSpPr>
        <p:spPr bwMode="auto">
          <a:xfrm>
            <a:off x="5086351" y="4433887"/>
            <a:ext cx="1590675"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0984" name="Line 24"/>
          <p:cNvSpPr>
            <a:spLocks noChangeShapeType="1"/>
          </p:cNvSpPr>
          <p:nvPr/>
        </p:nvSpPr>
        <p:spPr bwMode="auto">
          <a:xfrm flipH="1">
            <a:off x="3621088" y="2843213"/>
            <a:ext cx="0" cy="2174875"/>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0985" name="Line 25"/>
          <p:cNvSpPr>
            <a:spLocks noChangeShapeType="1"/>
          </p:cNvSpPr>
          <p:nvPr/>
        </p:nvSpPr>
        <p:spPr bwMode="auto">
          <a:xfrm>
            <a:off x="3621089" y="5030788"/>
            <a:ext cx="274637" cy="476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cxnSp>
        <p:nvCxnSpPr>
          <p:cNvPr id="40986" name="AutoShape 26"/>
          <p:cNvCxnSpPr>
            <a:cxnSpLocks noChangeShapeType="1"/>
            <a:stCxn id="40970" idx="2"/>
            <a:endCxn id="40982" idx="0"/>
          </p:cNvCxnSpPr>
          <p:nvPr/>
        </p:nvCxnSpPr>
        <p:spPr bwMode="auto">
          <a:xfrm>
            <a:off x="5084764" y="4014787"/>
            <a:ext cx="1587" cy="749300"/>
          </a:xfrm>
          <a:prstGeom prst="straightConnector1">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987" name="Line 27"/>
          <p:cNvSpPr>
            <a:spLocks noChangeShapeType="1"/>
          </p:cNvSpPr>
          <p:nvPr/>
        </p:nvSpPr>
        <p:spPr bwMode="auto">
          <a:xfrm>
            <a:off x="5083176" y="5681662"/>
            <a:ext cx="1616075"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0988" name="Line 28"/>
          <p:cNvSpPr>
            <a:spLocks noChangeShapeType="1"/>
          </p:cNvSpPr>
          <p:nvPr/>
        </p:nvSpPr>
        <p:spPr bwMode="auto">
          <a:xfrm>
            <a:off x="5086350" y="5318126"/>
            <a:ext cx="0" cy="346075"/>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0989" name="Text Box 29"/>
          <p:cNvSpPr txBox="1">
            <a:spLocks noChangeArrowheads="1"/>
          </p:cNvSpPr>
          <p:nvPr/>
        </p:nvSpPr>
        <p:spPr bwMode="auto">
          <a:xfrm>
            <a:off x="1901825" y="2101851"/>
            <a:ext cx="287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ahoma" pitchFamily="34" charset="0"/>
                <a:ea typeface="+mn-ea"/>
                <a:cs typeface="+mn-cs"/>
              </a:rPr>
              <a:t>Instruction Register</a:t>
            </a:r>
          </a:p>
        </p:txBody>
      </p:sp>
      <p:sp>
        <p:nvSpPr>
          <p:cNvPr id="40990" name="Text Box 30"/>
          <p:cNvSpPr txBox="1">
            <a:spLocks noChangeArrowheads="1"/>
          </p:cNvSpPr>
          <p:nvPr/>
        </p:nvSpPr>
        <p:spPr bwMode="auto">
          <a:xfrm>
            <a:off x="5732463" y="3184526"/>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0991" name="Text Box 31"/>
          <p:cNvSpPr txBox="1">
            <a:spLocks noChangeArrowheads="1"/>
          </p:cNvSpPr>
          <p:nvPr/>
        </p:nvSpPr>
        <p:spPr bwMode="auto">
          <a:xfrm>
            <a:off x="4910138" y="2981326"/>
            <a:ext cx="1751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0000FF"/>
                </a:solidFill>
                <a:effectLst/>
                <a:uLnTx/>
                <a:uFillTx/>
                <a:latin typeface="Tahoma" pitchFamily="34" charset="0"/>
                <a:ea typeface="+mn-ea"/>
                <a:cs typeface="+mn-cs"/>
              </a:rPr>
              <a:t>#imm</a:t>
            </a:r>
          </a:p>
        </p:txBody>
      </p:sp>
      <p:sp>
        <p:nvSpPr>
          <p:cNvPr id="40992" name="Text Box 32"/>
          <p:cNvSpPr txBox="1">
            <a:spLocks noChangeArrowheads="1"/>
          </p:cNvSpPr>
          <p:nvPr/>
        </p:nvSpPr>
        <p:spPr bwMode="auto">
          <a:xfrm>
            <a:off x="4935538" y="4000501"/>
            <a:ext cx="1751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0000FF"/>
                </a:solidFill>
                <a:effectLst/>
                <a:uLnTx/>
                <a:uFillTx/>
                <a:latin typeface="Tahoma" pitchFamily="34" charset="0"/>
                <a:ea typeface="+mn-ea"/>
                <a:cs typeface="+mn-cs"/>
              </a:rPr>
              <a:t>R</a:t>
            </a:r>
            <a:r>
              <a:rPr kumimoji="0" lang="en-US" sz="2000" b="0" i="0" u="none" strike="noStrike" kern="1200" cap="none" spc="0" normalizeH="0" baseline="-25000" noProof="0">
                <a:ln>
                  <a:noFill/>
                </a:ln>
                <a:solidFill>
                  <a:srgbClr val="0000FF"/>
                </a:solidFill>
                <a:effectLst/>
                <a:uLnTx/>
                <a:uFillTx/>
                <a:latin typeface="Tahoma" pitchFamily="34" charset="0"/>
                <a:ea typeface="+mn-ea"/>
                <a:cs typeface="+mn-cs"/>
              </a:rPr>
              <a:t>m</a:t>
            </a:r>
          </a:p>
        </p:txBody>
      </p:sp>
      <p:sp>
        <p:nvSpPr>
          <p:cNvPr id="40993" name="Line 40"/>
          <p:cNvSpPr>
            <a:spLocks noChangeShapeType="1"/>
          </p:cNvSpPr>
          <p:nvPr/>
        </p:nvSpPr>
        <p:spPr bwMode="auto">
          <a:xfrm>
            <a:off x="8259763" y="4545012"/>
            <a:ext cx="254000"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0994" name="Line 41"/>
          <p:cNvSpPr>
            <a:spLocks noChangeShapeType="1"/>
          </p:cNvSpPr>
          <p:nvPr/>
        </p:nvSpPr>
        <p:spPr bwMode="auto">
          <a:xfrm flipV="1">
            <a:off x="8513763" y="2857500"/>
            <a:ext cx="0" cy="16764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0995" name="Line 43"/>
          <p:cNvSpPr>
            <a:spLocks noChangeShapeType="1"/>
          </p:cNvSpPr>
          <p:nvPr/>
        </p:nvSpPr>
        <p:spPr bwMode="auto">
          <a:xfrm>
            <a:off x="8504238" y="4543426"/>
            <a:ext cx="519112" cy="1587"/>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Tree>
    <p:extLst>
      <p:ext uri="{BB962C8B-B14F-4D97-AF65-F5344CB8AC3E}">
        <p14:creationId xmlns:p14="http://schemas.microsoft.com/office/powerpoint/2010/main" val="23466331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4710114" y="5748338"/>
            <a:ext cx="2035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0000FF"/>
                </a:solidFill>
                <a:effectLst/>
                <a:uLnTx/>
                <a:uFillTx/>
                <a:latin typeface="Tahoma" pitchFamily="34" charset="0"/>
                <a:ea typeface="+mn-ea"/>
                <a:cs typeface="+mn-cs"/>
              </a:rPr>
              <a:t>R</a:t>
            </a:r>
            <a:r>
              <a:rPr kumimoji="0" lang="en-US" sz="2000" b="0" i="0" u="none" strike="noStrike" kern="1200" cap="none" spc="0" normalizeH="0" baseline="-25000" noProof="0">
                <a:ln>
                  <a:noFill/>
                </a:ln>
                <a:solidFill>
                  <a:srgbClr val="0000FF"/>
                </a:solidFill>
                <a:effectLst/>
                <a:uLnTx/>
                <a:uFillTx/>
                <a:latin typeface="Tahoma" pitchFamily="34" charset="0"/>
                <a:ea typeface="+mn-ea"/>
                <a:cs typeface="+mn-cs"/>
              </a:rPr>
              <a:t>m</a:t>
            </a:r>
            <a:r>
              <a:rPr kumimoji="0" lang="en-US" sz="2000" b="0" i="0" u="none" strike="noStrike" kern="1200" cap="none" spc="0" normalizeH="0" baseline="0" noProof="0">
                <a:ln>
                  <a:noFill/>
                </a:ln>
                <a:solidFill>
                  <a:srgbClr val="0000FF"/>
                </a:solidFill>
                <a:effectLst/>
                <a:uLnTx/>
                <a:uFillTx/>
                <a:latin typeface="Tahoma" pitchFamily="34" charset="0"/>
                <a:ea typeface="+mn-ea"/>
                <a:cs typeface="+mn-cs"/>
              </a:rPr>
              <a:t>,LSL #imm</a:t>
            </a:r>
          </a:p>
        </p:txBody>
      </p:sp>
      <p:sp>
        <p:nvSpPr>
          <p:cNvPr id="43011" name="Rectangle 3"/>
          <p:cNvSpPr>
            <a:spLocks noGrp="1" noChangeArrowheads="1"/>
          </p:cNvSpPr>
          <p:nvPr>
            <p:ph type="title"/>
          </p:nvPr>
        </p:nvSpPr>
        <p:spPr>
          <a:xfrm>
            <a:off x="2209800" y="301625"/>
            <a:ext cx="7772400" cy="1143000"/>
          </a:xfrm>
        </p:spPr>
        <p:txBody>
          <a:bodyPr/>
          <a:lstStyle/>
          <a:p>
            <a:r>
              <a:rPr lang="en-US" sz="4000" dirty="0">
                <a:solidFill>
                  <a:srgbClr val="FF0000"/>
                </a:solidFill>
              </a:rPr>
              <a:t>Post-Indexed </a:t>
            </a:r>
            <a:r>
              <a:rPr lang="en-US" sz="4000" dirty="0" smtClean="0">
                <a:solidFill>
                  <a:srgbClr val="FF0000"/>
                </a:solidFill>
              </a:rPr>
              <a:t>Addressing</a:t>
            </a:r>
            <a:endParaRPr lang="en-US" sz="2400" i="1" dirty="0">
              <a:solidFill>
                <a:srgbClr val="FF0000"/>
              </a:solidFill>
            </a:endParaRPr>
          </a:p>
        </p:txBody>
      </p:sp>
      <p:sp>
        <p:nvSpPr>
          <p:cNvPr id="43012" name="Rectangle 4"/>
          <p:cNvSpPr>
            <a:spLocks noChangeArrowheads="1"/>
          </p:cNvSpPr>
          <p:nvPr/>
        </p:nvSpPr>
        <p:spPr bwMode="auto">
          <a:xfrm>
            <a:off x="6708775" y="2540000"/>
            <a:ext cx="2363788" cy="393700"/>
          </a:xfrm>
          <a:prstGeom prst="rect">
            <a:avLst/>
          </a:prstGeom>
          <a:solidFill>
            <a:schemeClr val="bg2"/>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ahoma" pitchFamily="34" charset="0"/>
                <a:ea typeface="+mn-ea"/>
                <a:cs typeface="+mn-cs"/>
              </a:rPr>
              <a:t>R</a:t>
            </a:r>
            <a:r>
              <a:rPr kumimoji="0" lang="en-US" sz="2000" b="1" i="0" u="none" strike="noStrike" kern="1200" cap="none" spc="0" normalizeH="0" baseline="-25000" noProof="0">
                <a:ln>
                  <a:noFill/>
                </a:ln>
                <a:solidFill>
                  <a:srgbClr val="000000"/>
                </a:solidFill>
                <a:effectLst/>
                <a:uLnTx/>
                <a:uFillTx/>
                <a:latin typeface="Tahoma" pitchFamily="34" charset="0"/>
                <a:ea typeface="+mn-ea"/>
                <a:cs typeface="+mn-cs"/>
              </a:rPr>
              <a:t>n</a:t>
            </a:r>
          </a:p>
        </p:txBody>
      </p:sp>
      <p:sp>
        <p:nvSpPr>
          <p:cNvPr id="43013" name="Oval 5"/>
          <p:cNvSpPr>
            <a:spLocks noChangeArrowheads="1"/>
          </p:cNvSpPr>
          <p:nvPr/>
        </p:nvSpPr>
        <p:spPr bwMode="auto">
          <a:xfrm>
            <a:off x="7524751" y="4278313"/>
            <a:ext cx="741363" cy="677863"/>
          </a:xfrm>
          <a:prstGeom prst="ellipse">
            <a:avLst/>
          </a:prstGeom>
          <a:solidFill>
            <a:schemeClr val="tx1"/>
          </a:solidFill>
          <a:ln w="9525">
            <a:solidFill>
              <a:schemeClr val="tx1">
                <a:lumMod val="10000"/>
              </a:schemeClr>
            </a:solid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a:ln>
                  <a:noFill/>
                </a:ln>
                <a:solidFill>
                  <a:srgbClr val="000000"/>
                </a:solidFill>
                <a:effectLst/>
                <a:uLnTx/>
                <a:uFillTx/>
                <a:latin typeface="Tahoma" pitchFamily="34" charset="0"/>
                <a:ea typeface="+mn-ea"/>
                <a:cs typeface="+mn-cs"/>
              </a:rPr>
              <a:t>+</a:t>
            </a:r>
          </a:p>
        </p:txBody>
      </p:sp>
      <p:cxnSp>
        <p:nvCxnSpPr>
          <p:cNvPr id="43014" name="AutoShape 6"/>
          <p:cNvCxnSpPr>
            <a:cxnSpLocks noChangeShapeType="1"/>
            <a:stCxn id="43012" idx="2"/>
            <a:endCxn id="43013" idx="0"/>
          </p:cNvCxnSpPr>
          <p:nvPr/>
        </p:nvCxnSpPr>
        <p:spPr bwMode="auto">
          <a:xfrm>
            <a:off x="7891463" y="2933700"/>
            <a:ext cx="4762" cy="1344612"/>
          </a:xfrm>
          <a:prstGeom prst="straightConnector1">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015" name="Text Box 7"/>
          <p:cNvSpPr txBox="1">
            <a:spLocks noChangeArrowheads="1"/>
          </p:cNvSpPr>
          <p:nvPr/>
        </p:nvSpPr>
        <p:spPr bwMode="auto">
          <a:xfrm>
            <a:off x="8978900" y="3384551"/>
            <a:ext cx="15049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ahoma" pitchFamily="34" charset="0"/>
                <a:ea typeface="+mn-ea"/>
                <a:cs typeface="+mn-cs"/>
              </a:rPr>
              <a:t>Effective</a:t>
            </a:r>
            <a:br>
              <a:rPr kumimoji="0" lang="en-US" sz="2000" b="1" i="0" u="none" strike="noStrike" kern="1200" cap="none" spc="0" normalizeH="0" baseline="0" noProof="0">
                <a:ln>
                  <a:noFill/>
                </a:ln>
                <a:solidFill>
                  <a:srgbClr val="000000"/>
                </a:solidFill>
                <a:effectLst/>
                <a:uLnTx/>
                <a:uFillTx/>
                <a:latin typeface="Tahoma" pitchFamily="34" charset="0"/>
                <a:ea typeface="+mn-ea"/>
                <a:cs typeface="+mn-cs"/>
              </a:rPr>
            </a:br>
            <a:r>
              <a:rPr kumimoji="0" lang="en-US" sz="2000" b="1" i="0" u="none" strike="noStrike" kern="1200" cap="none" spc="0" normalizeH="0" baseline="0" noProof="0">
                <a:ln>
                  <a:noFill/>
                </a:ln>
                <a:solidFill>
                  <a:srgbClr val="000000"/>
                </a:solidFill>
                <a:effectLst/>
                <a:uLnTx/>
                <a:uFillTx/>
                <a:latin typeface="Tahoma" pitchFamily="34" charset="0"/>
                <a:ea typeface="+mn-ea"/>
                <a:cs typeface="+mn-cs"/>
              </a:rPr>
              <a:t>Address</a:t>
            </a:r>
          </a:p>
        </p:txBody>
      </p:sp>
      <p:sp>
        <p:nvSpPr>
          <p:cNvPr id="43016" name="Rectangle 8"/>
          <p:cNvSpPr>
            <a:spLocks noChangeArrowheads="1"/>
          </p:cNvSpPr>
          <p:nvPr/>
        </p:nvSpPr>
        <p:spPr bwMode="auto">
          <a:xfrm>
            <a:off x="6694489" y="3252788"/>
            <a:ext cx="504825" cy="2727325"/>
          </a:xfrm>
          <a:prstGeom prst="rect">
            <a:avLst/>
          </a:prstGeom>
          <a:solidFill>
            <a:schemeClr val="tx1"/>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Tahoma" pitchFamily="34" charset="0"/>
                <a:ea typeface="+mn-ea"/>
                <a:cs typeface="+mn-cs"/>
              </a:rPr>
              <a:t>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Tahoma" pitchFamily="34" charset="0"/>
                <a:ea typeface="+mn-ea"/>
                <a:cs typeface="+mn-cs"/>
              </a:rPr>
              <a:t>w</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Tahoma" pitchFamily="34" charset="0"/>
                <a:ea typeface="+mn-ea"/>
                <a:cs typeface="+mn-cs"/>
              </a:rPr>
              <a:t>i</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Tahoma" pitchFamily="34" charset="0"/>
                <a:ea typeface="+mn-ea"/>
                <a:cs typeface="+mn-cs"/>
              </a:rPr>
              <a:t>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Tahoma" pitchFamily="34" charset="0"/>
                <a:ea typeface="+mn-ea"/>
                <a:cs typeface="+mn-cs"/>
              </a:rPr>
              <a:t>c</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Tahoma" pitchFamily="34" charset="0"/>
                <a:ea typeface="+mn-ea"/>
                <a:cs typeface="+mn-cs"/>
              </a:rPr>
              <a:t>h</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Tahoma" pitchFamily="34" charset="0"/>
              <a:ea typeface="+mn-ea"/>
              <a:cs typeface="+mn-cs"/>
            </a:endParaRPr>
          </a:p>
        </p:txBody>
      </p:sp>
      <p:cxnSp>
        <p:nvCxnSpPr>
          <p:cNvPr id="43017" name="AutoShape 9"/>
          <p:cNvCxnSpPr>
            <a:cxnSpLocks noChangeShapeType="1"/>
            <a:stCxn id="43016" idx="3"/>
            <a:endCxn id="43013" idx="2"/>
          </p:cNvCxnSpPr>
          <p:nvPr/>
        </p:nvCxnSpPr>
        <p:spPr bwMode="auto">
          <a:xfrm>
            <a:off x="7199314" y="4616451"/>
            <a:ext cx="325437" cy="1587"/>
          </a:xfrm>
          <a:prstGeom prst="straightConnector1">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018" name="Rectangle 10"/>
          <p:cNvSpPr>
            <a:spLocks noChangeArrowheads="1"/>
          </p:cNvSpPr>
          <p:nvPr/>
        </p:nvSpPr>
        <p:spPr bwMode="auto">
          <a:xfrm>
            <a:off x="3902075" y="3700462"/>
            <a:ext cx="2363788" cy="393700"/>
          </a:xfrm>
          <a:prstGeom prst="rect">
            <a:avLst/>
          </a:prstGeom>
          <a:solidFill>
            <a:schemeClr val="bg2"/>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ahoma" pitchFamily="34" charset="0"/>
                <a:ea typeface="+mn-ea"/>
                <a:cs typeface="+mn-cs"/>
              </a:rPr>
              <a:t>R</a:t>
            </a:r>
            <a:r>
              <a:rPr kumimoji="0" lang="en-US" sz="2000" b="1" i="0" u="none" strike="noStrike" kern="1200" cap="none" spc="0" normalizeH="0" baseline="-25000" noProof="0">
                <a:ln>
                  <a:noFill/>
                </a:ln>
                <a:solidFill>
                  <a:srgbClr val="000000"/>
                </a:solidFill>
                <a:effectLst/>
                <a:uLnTx/>
                <a:uFillTx/>
                <a:latin typeface="Tahoma" pitchFamily="34" charset="0"/>
                <a:ea typeface="+mn-ea"/>
                <a:cs typeface="+mn-cs"/>
              </a:rPr>
              <a:t>m</a:t>
            </a:r>
          </a:p>
        </p:txBody>
      </p:sp>
      <p:graphicFrame>
        <p:nvGraphicFramePr>
          <p:cNvPr id="392203" name="Group 11"/>
          <p:cNvGraphicFramePr>
            <a:graphicFrameLocks noGrp="1"/>
          </p:cNvGraphicFramePr>
          <p:nvPr>
            <p:ph idx="1"/>
            <p:extLst/>
          </p:nvPr>
        </p:nvGraphicFramePr>
        <p:xfrm>
          <a:off x="1941514" y="2554288"/>
          <a:ext cx="2695575" cy="347663"/>
        </p:xfrm>
        <a:graphic>
          <a:graphicData uri="http://schemas.openxmlformats.org/drawingml/2006/table">
            <a:tbl>
              <a:tblPr/>
              <a:tblGrid>
                <a:gridCol w="1347787">
                  <a:extLst>
                    <a:ext uri="{9D8B030D-6E8A-4147-A177-3AD203B41FA5}">
                      <a16:colId xmlns:a16="http://schemas.microsoft.com/office/drawing/2014/main" val="20000"/>
                    </a:ext>
                  </a:extLst>
                </a:gridCol>
                <a:gridCol w="674688">
                  <a:extLst>
                    <a:ext uri="{9D8B030D-6E8A-4147-A177-3AD203B41FA5}">
                      <a16:colId xmlns:a16="http://schemas.microsoft.com/office/drawing/2014/main" val="20001"/>
                    </a:ext>
                  </a:extLst>
                </a:gridCol>
                <a:gridCol w="673100">
                  <a:extLst>
                    <a:ext uri="{9D8B030D-6E8A-4147-A177-3AD203B41FA5}">
                      <a16:colId xmlns:a16="http://schemas.microsoft.com/office/drawing/2014/main" val="20002"/>
                    </a:ext>
                  </a:extLst>
                </a:gridCol>
              </a:tblGrid>
              <a:tr h="3476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chemeClr val="folHlink"/>
                      </a:fgClr>
                      <a:bgClr>
                        <a:schemeClr val="bg2"/>
                      </a:bgClr>
                    </a:patt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rPr>
                        <a:t>imm</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smtClean="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chemeClr val="folHlink"/>
                      </a:fgClr>
                      <a:bgClr>
                        <a:schemeClr val="bg2"/>
                      </a:bgClr>
                    </a:pattFill>
                  </a:tcPr>
                </a:tc>
                <a:extLst>
                  <a:ext uri="{0D108BD9-81ED-4DB2-BD59-A6C34878D82A}">
                    <a16:rowId xmlns:a16="http://schemas.microsoft.com/office/drawing/2014/main" val="10000"/>
                  </a:ext>
                </a:extLst>
              </a:tr>
            </a:tbl>
          </a:graphicData>
        </a:graphic>
      </p:graphicFrame>
      <p:sp>
        <p:nvSpPr>
          <p:cNvPr id="43029" name="Line 21"/>
          <p:cNvSpPr>
            <a:spLocks noChangeShapeType="1"/>
          </p:cNvSpPr>
          <p:nvPr/>
        </p:nvSpPr>
        <p:spPr bwMode="auto">
          <a:xfrm>
            <a:off x="3636964" y="3471863"/>
            <a:ext cx="3032125" cy="3175"/>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3030" name="Rectangle 22"/>
          <p:cNvSpPr>
            <a:spLocks noChangeArrowheads="1"/>
          </p:cNvSpPr>
          <p:nvPr/>
        </p:nvSpPr>
        <p:spPr bwMode="auto">
          <a:xfrm>
            <a:off x="3887789" y="4843462"/>
            <a:ext cx="2395537" cy="552450"/>
          </a:xfrm>
          <a:prstGeom prst="rect">
            <a:avLst/>
          </a:prstGeom>
          <a:solidFill>
            <a:schemeClr val="tx1"/>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Tahoma" pitchFamily="34" charset="0"/>
                <a:ea typeface="+mn-ea"/>
                <a:cs typeface="+mn-cs"/>
              </a:rPr>
              <a:t>left shifter</a:t>
            </a:r>
          </a:p>
        </p:txBody>
      </p:sp>
      <p:sp>
        <p:nvSpPr>
          <p:cNvPr id="43031" name="Line 23"/>
          <p:cNvSpPr>
            <a:spLocks noChangeShapeType="1"/>
          </p:cNvSpPr>
          <p:nvPr/>
        </p:nvSpPr>
        <p:spPr bwMode="auto">
          <a:xfrm>
            <a:off x="5086351" y="4513262"/>
            <a:ext cx="1590675"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3032" name="Line 24"/>
          <p:cNvSpPr>
            <a:spLocks noChangeShapeType="1"/>
          </p:cNvSpPr>
          <p:nvPr/>
        </p:nvSpPr>
        <p:spPr bwMode="auto">
          <a:xfrm flipH="1">
            <a:off x="3621088" y="2922588"/>
            <a:ext cx="0" cy="2174875"/>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3033" name="Line 25"/>
          <p:cNvSpPr>
            <a:spLocks noChangeShapeType="1"/>
          </p:cNvSpPr>
          <p:nvPr/>
        </p:nvSpPr>
        <p:spPr bwMode="auto">
          <a:xfrm>
            <a:off x="3621089" y="5110163"/>
            <a:ext cx="274637" cy="476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cxnSp>
        <p:nvCxnSpPr>
          <p:cNvPr id="43034" name="AutoShape 26"/>
          <p:cNvCxnSpPr>
            <a:cxnSpLocks noChangeShapeType="1"/>
            <a:stCxn id="43018" idx="2"/>
            <a:endCxn id="43030" idx="0"/>
          </p:cNvCxnSpPr>
          <p:nvPr/>
        </p:nvCxnSpPr>
        <p:spPr bwMode="auto">
          <a:xfrm>
            <a:off x="5084764" y="4094162"/>
            <a:ext cx="1587" cy="749300"/>
          </a:xfrm>
          <a:prstGeom prst="straightConnector1">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035" name="Line 27"/>
          <p:cNvSpPr>
            <a:spLocks noChangeShapeType="1"/>
          </p:cNvSpPr>
          <p:nvPr/>
        </p:nvSpPr>
        <p:spPr bwMode="auto">
          <a:xfrm>
            <a:off x="5083176" y="5761037"/>
            <a:ext cx="1616075"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3036" name="Line 28"/>
          <p:cNvSpPr>
            <a:spLocks noChangeShapeType="1"/>
          </p:cNvSpPr>
          <p:nvPr/>
        </p:nvSpPr>
        <p:spPr bwMode="auto">
          <a:xfrm>
            <a:off x="5086350" y="5397501"/>
            <a:ext cx="0" cy="346075"/>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3037" name="Text Box 29"/>
          <p:cNvSpPr txBox="1">
            <a:spLocks noChangeArrowheads="1"/>
          </p:cNvSpPr>
          <p:nvPr/>
        </p:nvSpPr>
        <p:spPr bwMode="auto">
          <a:xfrm>
            <a:off x="1901825" y="2181226"/>
            <a:ext cx="287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ahoma" pitchFamily="34" charset="0"/>
                <a:ea typeface="+mn-ea"/>
                <a:cs typeface="+mn-cs"/>
              </a:rPr>
              <a:t>Instruction Register</a:t>
            </a:r>
          </a:p>
        </p:txBody>
      </p:sp>
      <p:sp>
        <p:nvSpPr>
          <p:cNvPr id="43038" name="Text Box 30"/>
          <p:cNvSpPr txBox="1">
            <a:spLocks noChangeArrowheads="1"/>
          </p:cNvSpPr>
          <p:nvPr/>
        </p:nvSpPr>
        <p:spPr bwMode="auto">
          <a:xfrm>
            <a:off x="5732463" y="3263901"/>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3039" name="Text Box 31"/>
          <p:cNvSpPr txBox="1">
            <a:spLocks noChangeArrowheads="1"/>
          </p:cNvSpPr>
          <p:nvPr/>
        </p:nvSpPr>
        <p:spPr bwMode="auto">
          <a:xfrm>
            <a:off x="4910138" y="3060701"/>
            <a:ext cx="1751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0000FF"/>
                </a:solidFill>
                <a:effectLst/>
                <a:uLnTx/>
                <a:uFillTx/>
                <a:latin typeface="Tahoma" pitchFamily="34" charset="0"/>
                <a:ea typeface="+mn-ea"/>
                <a:cs typeface="+mn-cs"/>
              </a:rPr>
              <a:t>#imm</a:t>
            </a:r>
          </a:p>
        </p:txBody>
      </p:sp>
      <p:sp>
        <p:nvSpPr>
          <p:cNvPr id="43040" name="Text Box 32"/>
          <p:cNvSpPr txBox="1">
            <a:spLocks noChangeArrowheads="1"/>
          </p:cNvSpPr>
          <p:nvPr/>
        </p:nvSpPr>
        <p:spPr bwMode="auto">
          <a:xfrm>
            <a:off x="4935538" y="4079876"/>
            <a:ext cx="1751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0000FF"/>
                </a:solidFill>
                <a:effectLst/>
                <a:uLnTx/>
                <a:uFillTx/>
                <a:latin typeface="Tahoma" pitchFamily="34" charset="0"/>
                <a:ea typeface="+mn-ea"/>
                <a:cs typeface="+mn-cs"/>
              </a:rPr>
              <a:t>R</a:t>
            </a:r>
            <a:r>
              <a:rPr kumimoji="0" lang="en-US" sz="2000" b="0" i="0" u="none" strike="noStrike" kern="1200" cap="none" spc="0" normalizeH="0" baseline="-25000" noProof="0">
                <a:ln>
                  <a:noFill/>
                </a:ln>
                <a:solidFill>
                  <a:srgbClr val="0000FF"/>
                </a:solidFill>
                <a:effectLst/>
                <a:uLnTx/>
                <a:uFillTx/>
                <a:latin typeface="Tahoma" pitchFamily="34" charset="0"/>
                <a:ea typeface="+mn-ea"/>
                <a:cs typeface="+mn-cs"/>
              </a:rPr>
              <a:t>m</a:t>
            </a:r>
          </a:p>
        </p:txBody>
      </p:sp>
      <p:sp>
        <p:nvSpPr>
          <p:cNvPr id="43041" name="Line 33"/>
          <p:cNvSpPr>
            <a:spLocks noChangeShapeType="1"/>
          </p:cNvSpPr>
          <p:nvPr/>
        </p:nvSpPr>
        <p:spPr bwMode="auto">
          <a:xfrm>
            <a:off x="8259763" y="4624387"/>
            <a:ext cx="254000"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3042" name="Line 34"/>
          <p:cNvSpPr>
            <a:spLocks noChangeShapeType="1"/>
          </p:cNvSpPr>
          <p:nvPr/>
        </p:nvSpPr>
        <p:spPr bwMode="auto">
          <a:xfrm flipV="1">
            <a:off x="8513763" y="2936875"/>
            <a:ext cx="0" cy="16764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3043" name="Rectangle 36"/>
          <p:cNvSpPr>
            <a:spLocks noChangeArrowheads="1"/>
          </p:cNvSpPr>
          <p:nvPr/>
        </p:nvSpPr>
        <p:spPr bwMode="auto">
          <a:xfrm>
            <a:off x="8413750" y="3554413"/>
            <a:ext cx="204788" cy="220663"/>
          </a:xfrm>
          <a:prstGeom prst="rect">
            <a:avLst/>
          </a:prstGeom>
          <a:solidFill>
            <a:schemeClr val="bg1"/>
          </a:solidFill>
          <a:ln w="9525">
            <a:noFill/>
            <a:miter lim="800000"/>
            <a:headEnd/>
            <a:tailEnd/>
          </a:ln>
          <a:effectLs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3044" name="Line 37"/>
          <p:cNvSpPr>
            <a:spLocks noChangeShapeType="1"/>
          </p:cNvSpPr>
          <p:nvPr/>
        </p:nvSpPr>
        <p:spPr bwMode="auto">
          <a:xfrm>
            <a:off x="7894639" y="3678237"/>
            <a:ext cx="1138237"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Tree>
    <p:extLst>
      <p:ext uri="{BB962C8B-B14F-4D97-AF65-F5344CB8AC3E}">
        <p14:creationId xmlns:p14="http://schemas.microsoft.com/office/powerpoint/2010/main" val="18662918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smtClean="0"/>
              <a:t>ARM ADR Pseudo-op</a:t>
            </a:r>
          </a:p>
        </p:txBody>
      </p:sp>
      <p:sp>
        <p:nvSpPr>
          <p:cNvPr id="16389" name="Rectangle 3"/>
          <p:cNvSpPr>
            <a:spLocks noGrp="1" noChangeArrowheads="1"/>
          </p:cNvSpPr>
          <p:nvPr>
            <p:ph type="body" idx="1"/>
          </p:nvPr>
        </p:nvSpPr>
        <p:spPr/>
        <p:txBody>
          <a:bodyPr/>
          <a:lstStyle/>
          <a:p>
            <a:r>
              <a:rPr lang="en-US" dirty="0" smtClean="0"/>
              <a:t>ADR pseudo-op generates instruction required to calculate address:</a:t>
            </a:r>
          </a:p>
          <a:p>
            <a:pPr lvl="1">
              <a:buFont typeface="Monotype Sorts" pitchFamily="2" charset="2"/>
              <a:buNone/>
            </a:pPr>
            <a:r>
              <a:rPr lang="en-US" dirty="0" smtClean="0">
                <a:latin typeface="Tahoma" panose="020B0604030504040204" pitchFamily="34" charset="0"/>
                <a:ea typeface="Tahoma" panose="020B0604030504040204" pitchFamily="34" charset="0"/>
                <a:cs typeface="Tahoma" panose="020B0604030504040204" pitchFamily="34" charset="0"/>
              </a:rPr>
              <a:t>ADR R1,x ;get memory address of variable x and put it in register R1</a:t>
            </a:r>
          </a:p>
        </p:txBody>
      </p:sp>
      <p:sp>
        <p:nvSpPr>
          <p:cNvPr id="2" name="Slide Number Placeholder 1"/>
          <p:cNvSpPr>
            <a:spLocks noGrp="1"/>
          </p:cNvSpPr>
          <p:nvPr>
            <p:ph type="sldNum" sz="quarter" idx="12"/>
          </p:nvPr>
        </p:nvSpPr>
        <p:spPr/>
        <p:txBody>
          <a:bodyPr/>
          <a:lstStyle/>
          <a:p>
            <a:fld id="{3CC63E4C-4642-794D-A2FD-70F6B81535F5}" type="slidenum">
              <a:rPr lang="en-US" smtClean="0"/>
              <a:pPr/>
              <a:t>27</a:t>
            </a:fld>
            <a:endParaRPr lang="en-US" dirty="0"/>
          </a:p>
        </p:txBody>
      </p:sp>
    </p:spTree>
    <p:extLst>
      <p:ext uri="{BB962C8B-B14F-4D97-AF65-F5344CB8AC3E}">
        <p14:creationId xmlns:p14="http://schemas.microsoft.com/office/powerpoint/2010/main" val="23038596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smtClean="0"/>
              <a:t>Example 1: Assignment</a:t>
            </a:r>
          </a:p>
        </p:txBody>
      </p:sp>
      <p:sp>
        <p:nvSpPr>
          <p:cNvPr id="5" name="Rectangle 3"/>
          <p:cNvSpPr txBox="1">
            <a:spLocks noChangeArrowheads="1"/>
          </p:cNvSpPr>
          <p:nvPr/>
        </p:nvSpPr>
        <p:spPr>
          <a:xfrm>
            <a:off x="609600" y="1289081"/>
            <a:ext cx="10972800" cy="523215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C: </a:t>
            </a:r>
          </a:p>
          <a:p>
            <a:pPr lvl="1">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a:t>
            </a:r>
            <a:r>
              <a:rPr lang="en-US" altLang="zh-CN" sz="2000" dirty="0">
                <a:latin typeface="Tahoma" panose="020B0604030504040204" pitchFamily="34" charset="0"/>
                <a:ea typeface="Tahoma" panose="020B0604030504040204" pitchFamily="34" charset="0"/>
                <a:cs typeface="Tahoma" panose="020B0604030504040204" pitchFamily="34" charset="0"/>
              </a:rPr>
              <a:t>assume </a:t>
            </a:r>
            <a:r>
              <a:rPr lang="en-US" sz="2000" dirty="0">
                <a:latin typeface="Tahoma" panose="020B0604030504040204" pitchFamily="34" charset="0"/>
                <a:ea typeface="Tahoma" panose="020B0604030504040204" pitchFamily="34" charset="0"/>
                <a:cs typeface="Tahoma" panose="020B0604030504040204" pitchFamily="34" charset="0"/>
              </a:rPr>
              <a:t>x, a, </a:t>
            </a:r>
            <a:r>
              <a:rPr lang="en-US" sz="2000" dirty="0" smtClean="0">
                <a:latin typeface="Tahoma" panose="020B0604030504040204" pitchFamily="34" charset="0"/>
                <a:ea typeface="Tahoma" panose="020B0604030504040204" pitchFamily="34" charset="0"/>
                <a:cs typeface="Tahoma" panose="020B0604030504040204" pitchFamily="34" charset="0"/>
              </a:rPr>
              <a:t>b </a:t>
            </a:r>
            <a:r>
              <a:rPr lang="en-US" sz="2000" dirty="0">
                <a:latin typeface="Tahoma" panose="020B0604030504040204" pitchFamily="34" charset="0"/>
                <a:ea typeface="Tahoma" panose="020B0604030504040204" pitchFamily="34" charset="0"/>
                <a:cs typeface="Tahoma" panose="020B0604030504040204" pitchFamily="34" charset="0"/>
              </a:rPr>
              <a:t>are </a:t>
            </a:r>
            <a:r>
              <a:rPr lang="en-US" sz="2000" dirty="0" smtClean="0">
                <a:latin typeface="Tahoma" panose="020B0604030504040204" pitchFamily="34" charset="0"/>
                <a:ea typeface="Tahoma" panose="020B0604030504040204" pitchFamily="34" charset="0"/>
                <a:cs typeface="Tahoma" panose="020B0604030504040204" pitchFamily="34" charset="0"/>
              </a:rPr>
              <a:t>32-bit integer variables</a:t>
            </a:r>
          </a:p>
          <a:p>
            <a:pPr lvl="1">
              <a:buFont typeface="Monotype Sorts" pitchFamily="2" charset="2"/>
              <a:buNone/>
            </a:pPr>
            <a:r>
              <a:rPr lang="en-US" sz="2000" dirty="0" smtClean="0">
                <a:latin typeface="Tahoma" panose="020B0604030504040204" pitchFamily="34" charset="0"/>
                <a:ea typeface="Tahoma" panose="020B0604030504040204" pitchFamily="34" charset="0"/>
                <a:cs typeface="Tahoma" panose="020B0604030504040204" pitchFamily="34" charset="0"/>
              </a:rPr>
              <a:t>x = a - b;</a:t>
            </a:r>
          </a:p>
          <a:p>
            <a:r>
              <a:rPr lang="en-US" dirty="0" smtClean="0"/>
              <a:t>Assembler:</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ADR </a:t>
            </a:r>
            <a:r>
              <a:rPr lang="en-US" sz="2000" dirty="0" smtClean="0">
                <a:latin typeface="Tahoma" panose="020B0604030504040204" pitchFamily="34" charset="0"/>
                <a:ea typeface="Tahoma" panose="020B0604030504040204" pitchFamily="34" charset="0"/>
                <a:cs typeface="Tahoma" panose="020B0604030504040204" pitchFamily="34" charset="0"/>
              </a:rPr>
              <a:t>R4,a</a:t>
            </a:r>
            <a:r>
              <a:rPr lang="en-US" sz="2000" dirty="0">
                <a:latin typeface="Tahoma" panose="020B0604030504040204" pitchFamily="34" charset="0"/>
                <a:ea typeface="Tahoma" panose="020B0604030504040204" pitchFamily="34" charset="0"/>
                <a:cs typeface="Tahoma" panose="020B0604030504040204" pitchFamily="34" charset="0"/>
              </a:rPr>
              <a:t>		; get address for a</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LDR </a:t>
            </a:r>
            <a:r>
              <a:rPr lang="en-US" sz="2000" dirty="0" smtClean="0">
                <a:latin typeface="Tahoma" panose="020B0604030504040204" pitchFamily="34" charset="0"/>
                <a:ea typeface="Tahoma" panose="020B0604030504040204" pitchFamily="34" charset="0"/>
                <a:cs typeface="Tahoma" panose="020B0604030504040204" pitchFamily="34" charset="0"/>
              </a:rPr>
              <a:t>R0,[R4]</a:t>
            </a:r>
            <a:r>
              <a:rPr lang="en-US" sz="2000" dirty="0">
                <a:latin typeface="Tahoma" panose="020B0604030504040204" pitchFamily="34" charset="0"/>
                <a:ea typeface="Tahoma" panose="020B0604030504040204" pitchFamily="34" charset="0"/>
                <a:cs typeface="Tahoma" panose="020B0604030504040204" pitchFamily="34" charset="0"/>
              </a:rPr>
              <a:t>	; get value of a</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ADR </a:t>
            </a:r>
            <a:r>
              <a:rPr lang="en-US" sz="2000" dirty="0" smtClean="0">
                <a:latin typeface="Tahoma" panose="020B0604030504040204" pitchFamily="34" charset="0"/>
                <a:ea typeface="Tahoma" panose="020B0604030504040204" pitchFamily="34" charset="0"/>
                <a:cs typeface="Tahoma" panose="020B0604030504040204" pitchFamily="34" charset="0"/>
              </a:rPr>
              <a:t>R4,b</a:t>
            </a:r>
            <a:r>
              <a:rPr lang="en-US" sz="2000" dirty="0">
                <a:latin typeface="Tahoma" panose="020B0604030504040204" pitchFamily="34" charset="0"/>
                <a:ea typeface="Tahoma" panose="020B0604030504040204" pitchFamily="34" charset="0"/>
                <a:cs typeface="Tahoma" panose="020B0604030504040204" pitchFamily="34" charset="0"/>
              </a:rPr>
              <a:t>		; get address for b, reusing </a:t>
            </a:r>
            <a:r>
              <a:rPr lang="en-US" sz="2000" dirty="0" smtClean="0">
                <a:latin typeface="Tahoma" panose="020B0604030504040204" pitchFamily="34" charset="0"/>
                <a:ea typeface="Tahoma" panose="020B0604030504040204" pitchFamily="34" charset="0"/>
                <a:cs typeface="Tahoma" panose="020B0604030504040204" pitchFamily="34" charset="0"/>
              </a:rPr>
              <a:t>R4</a:t>
            </a:r>
            <a:endParaRPr lang="en-US" sz="200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LDR </a:t>
            </a:r>
            <a:r>
              <a:rPr lang="en-US" sz="2000" dirty="0" smtClean="0">
                <a:latin typeface="Tahoma" panose="020B0604030504040204" pitchFamily="34" charset="0"/>
                <a:ea typeface="Tahoma" panose="020B0604030504040204" pitchFamily="34" charset="0"/>
                <a:cs typeface="Tahoma" panose="020B0604030504040204" pitchFamily="34" charset="0"/>
              </a:rPr>
              <a:t>R1,[R4]</a:t>
            </a:r>
            <a:r>
              <a:rPr lang="en-US" sz="2000" dirty="0">
                <a:latin typeface="Tahoma" panose="020B0604030504040204" pitchFamily="34" charset="0"/>
                <a:ea typeface="Tahoma" panose="020B0604030504040204" pitchFamily="34" charset="0"/>
                <a:cs typeface="Tahoma" panose="020B0604030504040204" pitchFamily="34" charset="0"/>
              </a:rPr>
              <a:t>	; get value of b</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SUB </a:t>
            </a:r>
            <a:r>
              <a:rPr lang="en-US" sz="2000" dirty="0" smtClean="0">
                <a:latin typeface="Tahoma" panose="020B0604030504040204" pitchFamily="34" charset="0"/>
                <a:ea typeface="Tahoma" panose="020B0604030504040204" pitchFamily="34" charset="0"/>
                <a:cs typeface="Tahoma" panose="020B0604030504040204" pitchFamily="34" charset="0"/>
              </a:rPr>
              <a:t>R0,R0,R1  </a:t>
            </a:r>
            <a:r>
              <a:rPr lang="en-US" sz="2000" dirty="0">
                <a:latin typeface="Tahoma" panose="020B0604030504040204" pitchFamily="34" charset="0"/>
                <a:ea typeface="Tahoma" panose="020B0604030504040204" pitchFamily="34" charset="0"/>
                <a:cs typeface="Tahoma" panose="020B0604030504040204" pitchFamily="34" charset="0"/>
              </a:rPr>
              <a:t>; subtract </a:t>
            </a:r>
            <a:r>
              <a:rPr lang="en-US" sz="2000" dirty="0" smtClean="0">
                <a:latin typeface="Tahoma" panose="020B0604030504040204" pitchFamily="34" charset="0"/>
                <a:ea typeface="Tahoma" panose="020B0604030504040204" pitchFamily="34" charset="0"/>
                <a:cs typeface="Tahoma" panose="020B0604030504040204" pitchFamily="34" charset="0"/>
              </a:rPr>
              <a:t>R1 </a:t>
            </a:r>
            <a:r>
              <a:rPr lang="en-US" sz="2000" dirty="0">
                <a:latin typeface="Tahoma" panose="020B0604030504040204" pitchFamily="34" charset="0"/>
                <a:ea typeface="Tahoma" panose="020B0604030504040204" pitchFamily="34" charset="0"/>
                <a:cs typeface="Tahoma" panose="020B0604030504040204" pitchFamily="34" charset="0"/>
              </a:rPr>
              <a:t>from </a:t>
            </a:r>
            <a:r>
              <a:rPr lang="en-US" sz="2000" dirty="0" smtClean="0">
                <a:latin typeface="Tahoma" panose="020B0604030504040204" pitchFamily="34" charset="0"/>
                <a:ea typeface="Tahoma" panose="020B0604030504040204" pitchFamily="34" charset="0"/>
                <a:cs typeface="Tahoma" panose="020B0604030504040204" pitchFamily="34" charset="0"/>
              </a:rPr>
              <a:t>R0, </a:t>
            </a:r>
            <a:r>
              <a:rPr lang="en-US" sz="2000" dirty="0">
                <a:latin typeface="Tahoma" panose="020B0604030504040204" pitchFamily="34" charset="0"/>
                <a:ea typeface="Tahoma" panose="020B0604030504040204" pitchFamily="34" charset="0"/>
                <a:cs typeface="Tahoma" panose="020B0604030504040204" pitchFamily="34" charset="0"/>
              </a:rPr>
              <a:t>and store result in </a:t>
            </a:r>
            <a:r>
              <a:rPr lang="en-US" sz="2000" dirty="0" smtClean="0">
                <a:latin typeface="Tahoma" panose="020B0604030504040204" pitchFamily="34" charset="0"/>
                <a:ea typeface="Tahoma" panose="020B0604030504040204" pitchFamily="34" charset="0"/>
                <a:cs typeface="Tahoma" panose="020B0604030504040204" pitchFamily="34" charset="0"/>
              </a:rPr>
              <a:t>R0 </a:t>
            </a:r>
            <a:endParaRPr lang="en-US" sz="200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ADR </a:t>
            </a:r>
            <a:r>
              <a:rPr lang="en-US" sz="2000" dirty="0" smtClean="0">
                <a:latin typeface="Tahoma" panose="020B0604030504040204" pitchFamily="34" charset="0"/>
                <a:ea typeface="Tahoma" panose="020B0604030504040204" pitchFamily="34" charset="0"/>
                <a:cs typeface="Tahoma" panose="020B0604030504040204" pitchFamily="34" charset="0"/>
              </a:rPr>
              <a:t>R4,x</a:t>
            </a:r>
            <a:r>
              <a:rPr lang="en-US" sz="2000" dirty="0">
                <a:latin typeface="Tahoma" panose="020B0604030504040204" pitchFamily="34" charset="0"/>
                <a:ea typeface="Tahoma" panose="020B0604030504040204" pitchFamily="34" charset="0"/>
                <a:cs typeface="Tahoma" panose="020B0604030504040204" pitchFamily="34" charset="0"/>
              </a:rPr>
              <a:t>		; get address for x</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STR </a:t>
            </a:r>
            <a:r>
              <a:rPr lang="en-US" sz="2000" dirty="0" smtClean="0">
                <a:latin typeface="Tahoma" panose="020B0604030504040204" pitchFamily="34" charset="0"/>
                <a:ea typeface="Tahoma" panose="020B0604030504040204" pitchFamily="34" charset="0"/>
                <a:cs typeface="Tahoma" panose="020B0604030504040204" pitchFamily="34" charset="0"/>
              </a:rPr>
              <a:t>R0,[R4]</a:t>
            </a:r>
            <a:r>
              <a:rPr lang="en-US" sz="2000" dirty="0">
                <a:latin typeface="Tahoma" panose="020B0604030504040204" pitchFamily="34" charset="0"/>
                <a:ea typeface="Tahoma" panose="020B0604030504040204" pitchFamily="34" charset="0"/>
                <a:cs typeface="Tahoma" panose="020B0604030504040204" pitchFamily="34" charset="0"/>
              </a:rPr>
              <a:t>	; store value of x into memory</a:t>
            </a:r>
          </a:p>
        </p:txBody>
      </p:sp>
      <p:sp>
        <p:nvSpPr>
          <p:cNvPr id="2" name="Slide Number Placeholder 1"/>
          <p:cNvSpPr>
            <a:spLocks noGrp="1"/>
          </p:cNvSpPr>
          <p:nvPr>
            <p:ph type="sldNum" sz="quarter" idx="12"/>
          </p:nvPr>
        </p:nvSpPr>
        <p:spPr/>
        <p:txBody>
          <a:bodyPr/>
          <a:lstStyle/>
          <a:p>
            <a:fld id="{3CC63E4C-4642-794D-A2FD-70F6B81535F5}" type="slidenum">
              <a:rPr lang="en-US" smtClean="0"/>
              <a:pPr/>
              <a:t>28</a:t>
            </a:fld>
            <a:endParaRPr lang="en-US" dirty="0"/>
          </a:p>
        </p:txBody>
      </p:sp>
    </p:spTree>
    <p:extLst>
      <p:ext uri="{BB962C8B-B14F-4D97-AF65-F5344CB8AC3E}">
        <p14:creationId xmlns:p14="http://schemas.microsoft.com/office/powerpoint/2010/main" val="29823447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dirty="0" smtClean="0"/>
              <a:t>Example 2: Assignment</a:t>
            </a:r>
          </a:p>
        </p:txBody>
      </p:sp>
      <p:sp>
        <p:nvSpPr>
          <p:cNvPr id="17413" name="Rectangle 3"/>
          <p:cNvSpPr>
            <a:spLocks noGrp="1" noChangeArrowheads="1"/>
          </p:cNvSpPr>
          <p:nvPr>
            <p:ph type="body" idx="1"/>
          </p:nvPr>
        </p:nvSpPr>
        <p:spPr>
          <a:xfrm>
            <a:off x="609600" y="1289081"/>
            <a:ext cx="10972800" cy="5232152"/>
          </a:xfrm>
        </p:spPr>
        <p:txBody>
          <a:bodyPr>
            <a:normAutofit lnSpcReduction="10000"/>
          </a:bodyPr>
          <a:lstStyle/>
          <a:p>
            <a:r>
              <a:rPr lang="en-US" dirty="0" smtClean="0"/>
              <a:t>C: </a:t>
            </a:r>
          </a:p>
          <a:p>
            <a:pPr lvl="1">
              <a:buFont typeface="Monotype Sorts" pitchFamily="2" charset="2"/>
              <a:buNone/>
            </a:pPr>
            <a:r>
              <a:rPr lang="en-US" sz="2000" dirty="0" smtClean="0">
                <a:latin typeface="Tahoma" panose="020B0604030504040204" pitchFamily="34" charset="0"/>
                <a:ea typeface="Tahoma" panose="020B0604030504040204" pitchFamily="34" charset="0"/>
                <a:cs typeface="Tahoma" panose="020B0604030504040204" pitchFamily="34" charset="0"/>
              </a:rPr>
              <a:t>//</a:t>
            </a:r>
            <a:r>
              <a:rPr lang="en-US" altLang="zh-CN" sz="2000" dirty="0" smtClean="0">
                <a:latin typeface="Tahoma" panose="020B0604030504040204" pitchFamily="34" charset="0"/>
                <a:ea typeface="Tahoma" panose="020B0604030504040204" pitchFamily="34" charset="0"/>
                <a:cs typeface="Tahoma" panose="020B0604030504040204" pitchFamily="34" charset="0"/>
              </a:rPr>
              <a:t>assume </a:t>
            </a:r>
            <a:r>
              <a:rPr lang="en-US" sz="2000" dirty="0" smtClean="0">
                <a:latin typeface="Tahoma" panose="020B0604030504040204" pitchFamily="34" charset="0"/>
                <a:ea typeface="Tahoma" panose="020B0604030504040204" pitchFamily="34" charset="0"/>
                <a:cs typeface="Tahoma" panose="020B0604030504040204" pitchFamily="34" charset="0"/>
              </a:rPr>
              <a:t>x</a:t>
            </a:r>
            <a:r>
              <a:rPr lang="en-US" sz="2000" dirty="0">
                <a:latin typeface="Tahoma" panose="020B0604030504040204" pitchFamily="34" charset="0"/>
                <a:ea typeface="Tahoma" panose="020B0604030504040204" pitchFamily="34" charset="0"/>
                <a:cs typeface="Tahoma" panose="020B0604030504040204" pitchFamily="34" charset="0"/>
              </a:rPr>
              <a:t>, a, </a:t>
            </a:r>
            <a:r>
              <a:rPr lang="en-US" sz="2000" dirty="0" smtClean="0">
                <a:latin typeface="Tahoma" panose="020B0604030504040204" pitchFamily="34" charset="0"/>
                <a:ea typeface="Tahoma" panose="020B0604030504040204" pitchFamily="34" charset="0"/>
                <a:cs typeface="Tahoma" panose="020B0604030504040204" pitchFamily="34" charset="0"/>
              </a:rPr>
              <a:t>b, c </a:t>
            </a:r>
            <a:r>
              <a:rPr lang="en-US" sz="2000" dirty="0">
                <a:latin typeface="Tahoma" panose="020B0604030504040204" pitchFamily="34" charset="0"/>
                <a:ea typeface="Tahoma" panose="020B0604030504040204" pitchFamily="34" charset="0"/>
                <a:cs typeface="Tahoma" panose="020B0604030504040204" pitchFamily="34" charset="0"/>
              </a:rPr>
              <a:t>are 32-bit integer </a:t>
            </a:r>
            <a:r>
              <a:rPr lang="en-US" sz="2000" dirty="0" smtClean="0">
                <a:latin typeface="Tahoma" panose="020B0604030504040204" pitchFamily="34" charset="0"/>
                <a:ea typeface="Tahoma" panose="020B0604030504040204" pitchFamily="34" charset="0"/>
                <a:cs typeface="Tahoma" panose="020B0604030504040204" pitchFamily="34" charset="0"/>
              </a:rPr>
              <a:t>variables</a:t>
            </a:r>
            <a:endParaRPr lang="en-US" sz="2000" dirty="0">
              <a:latin typeface="Tahoma" panose="020B0604030504040204" pitchFamily="34" charset="0"/>
              <a:ea typeface="Tahoma" panose="020B0604030504040204" pitchFamily="34" charset="0"/>
              <a:cs typeface="Tahoma" panose="020B0604030504040204" pitchFamily="34" charset="0"/>
            </a:endParaRPr>
          </a:p>
          <a:p>
            <a:pPr lvl="1">
              <a:buFont typeface="Monotype Sorts" pitchFamily="2" charset="2"/>
              <a:buNone/>
            </a:pPr>
            <a:r>
              <a:rPr lang="en-US" sz="2000" dirty="0" smtClean="0">
                <a:latin typeface="Tahoma" panose="020B0604030504040204" pitchFamily="34" charset="0"/>
                <a:ea typeface="Tahoma" panose="020B0604030504040204" pitchFamily="34" charset="0"/>
                <a:cs typeface="Tahoma" panose="020B0604030504040204" pitchFamily="34" charset="0"/>
              </a:rPr>
              <a:t>x </a:t>
            </a:r>
            <a:r>
              <a:rPr lang="en-US" sz="2000" dirty="0">
                <a:latin typeface="Tahoma" panose="020B0604030504040204" pitchFamily="34" charset="0"/>
                <a:ea typeface="Tahoma" panose="020B0604030504040204" pitchFamily="34" charset="0"/>
                <a:cs typeface="Tahoma" panose="020B0604030504040204" pitchFamily="34" charset="0"/>
              </a:rPr>
              <a:t>= (a + b) - c;</a:t>
            </a:r>
          </a:p>
          <a:p>
            <a:r>
              <a:rPr lang="en-US" dirty="0" smtClean="0"/>
              <a:t>Assembler:</a:t>
            </a:r>
          </a:p>
          <a:p>
            <a:pPr>
              <a:buFont typeface="Monotype Sorts" pitchFamily="2" charset="2"/>
              <a:buNone/>
            </a:pPr>
            <a:r>
              <a:rPr lang="en-US" sz="2000" dirty="0">
                <a:latin typeface="Consolas" pitchFamily="49" charset="0"/>
                <a:cs typeface="Consolas" pitchFamily="49" charset="0"/>
              </a:rPr>
              <a:t>	</a:t>
            </a:r>
            <a:r>
              <a:rPr lang="en-US" sz="2000" dirty="0">
                <a:latin typeface="Tahoma" panose="020B0604030504040204" pitchFamily="34" charset="0"/>
                <a:ea typeface="Tahoma" panose="020B0604030504040204" pitchFamily="34" charset="0"/>
                <a:cs typeface="Tahoma" panose="020B0604030504040204" pitchFamily="34" charset="0"/>
              </a:rPr>
              <a:t>ADR </a:t>
            </a:r>
            <a:r>
              <a:rPr lang="en-US" sz="2000" dirty="0" smtClean="0">
                <a:latin typeface="Tahoma" panose="020B0604030504040204" pitchFamily="34" charset="0"/>
                <a:ea typeface="Tahoma" panose="020B0604030504040204" pitchFamily="34" charset="0"/>
                <a:cs typeface="Tahoma" panose="020B0604030504040204" pitchFamily="34" charset="0"/>
              </a:rPr>
              <a:t>R4,a</a:t>
            </a:r>
            <a:r>
              <a:rPr lang="en-US" sz="2000" dirty="0">
                <a:latin typeface="Tahoma" panose="020B0604030504040204" pitchFamily="34" charset="0"/>
                <a:ea typeface="Tahoma" panose="020B0604030504040204" pitchFamily="34" charset="0"/>
                <a:cs typeface="Tahoma" panose="020B0604030504040204" pitchFamily="34" charset="0"/>
              </a:rPr>
              <a:t>		; get address for a</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LDR </a:t>
            </a:r>
            <a:r>
              <a:rPr lang="en-US" sz="2000" dirty="0" smtClean="0">
                <a:latin typeface="Tahoma" panose="020B0604030504040204" pitchFamily="34" charset="0"/>
                <a:ea typeface="Tahoma" panose="020B0604030504040204" pitchFamily="34" charset="0"/>
                <a:cs typeface="Tahoma" panose="020B0604030504040204" pitchFamily="34" charset="0"/>
              </a:rPr>
              <a:t>R0,[R4]</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a:latin typeface="Tahoma" panose="020B0604030504040204" pitchFamily="34" charset="0"/>
                <a:ea typeface="Tahoma" panose="020B0604030504040204" pitchFamily="34" charset="0"/>
                <a:cs typeface="Tahoma" panose="020B0604030504040204" pitchFamily="34" charset="0"/>
              </a:rPr>
              <a:t>get value of a</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ADR </a:t>
            </a:r>
            <a:r>
              <a:rPr lang="en-US" sz="2000" dirty="0" smtClean="0">
                <a:latin typeface="Tahoma" panose="020B0604030504040204" pitchFamily="34" charset="0"/>
                <a:ea typeface="Tahoma" panose="020B0604030504040204" pitchFamily="34" charset="0"/>
                <a:cs typeface="Tahoma" panose="020B0604030504040204" pitchFamily="34" charset="0"/>
              </a:rPr>
              <a:t>R4,b</a:t>
            </a:r>
            <a:r>
              <a:rPr lang="en-US" sz="2000" dirty="0">
                <a:latin typeface="Tahoma" panose="020B0604030504040204" pitchFamily="34" charset="0"/>
                <a:ea typeface="Tahoma" panose="020B0604030504040204" pitchFamily="34" charset="0"/>
                <a:cs typeface="Tahoma" panose="020B0604030504040204" pitchFamily="34" charset="0"/>
              </a:rPr>
              <a:t>		; get address for b, reusing </a:t>
            </a:r>
            <a:r>
              <a:rPr lang="en-US" sz="2000" dirty="0" smtClean="0">
                <a:latin typeface="Tahoma" panose="020B0604030504040204" pitchFamily="34" charset="0"/>
                <a:ea typeface="Tahoma" panose="020B0604030504040204" pitchFamily="34" charset="0"/>
                <a:cs typeface="Tahoma" panose="020B0604030504040204" pitchFamily="34" charset="0"/>
              </a:rPr>
              <a:t>R4</a:t>
            </a:r>
            <a:endParaRPr lang="en-US" sz="200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LDR </a:t>
            </a:r>
            <a:r>
              <a:rPr lang="en-US" sz="2000" dirty="0" smtClean="0">
                <a:latin typeface="Tahoma" panose="020B0604030504040204" pitchFamily="34" charset="0"/>
                <a:ea typeface="Tahoma" panose="020B0604030504040204" pitchFamily="34" charset="0"/>
                <a:cs typeface="Tahoma" panose="020B0604030504040204" pitchFamily="34" charset="0"/>
              </a:rPr>
              <a:t>R1,[R4]</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a:latin typeface="Tahoma" panose="020B0604030504040204" pitchFamily="34" charset="0"/>
                <a:ea typeface="Tahoma" panose="020B0604030504040204" pitchFamily="34" charset="0"/>
                <a:cs typeface="Tahoma" panose="020B0604030504040204" pitchFamily="34" charset="0"/>
              </a:rPr>
              <a:t>get value of b</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ADD </a:t>
            </a:r>
            <a:r>
              <a:rPr lang="en-US" sz="2000" dirty="0" smtClean="0">
                <a:latin typeface="Tahoma" panose="020B0604030504040204" pitchFamily="34" charset="0"/>
                <a:ea typeface="Tahoma" panose="020B0604030504040204" pitchFamily="34" charset="0"/>
                <a:cs typeface="Tahoma" panose="020B0604030504040204" pitchFamily="34" charset="0"/>
              </a:rPr>
              <a:t>R3,R0,R1</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a:latin typeface="Tahoma" panose="020B0604030504040204" pitchFamily="34" charset="0"/>
                <a:ea typeface="Tahoma" panose="020B0604030504040204" pitchFamily="34" charset="0"/>
                <a:cs typeface="Tahoma" panose="020B0604030504040204" pitchFamily="34" charset="0"/>
              </a:rPr>
              <a:t>compute </a:t>
            </a:r>
            <a:r>
              <a:rPr lang="en-US" sz="2000" dirty="0" err="1" smtClean="0">
                <a:latin typeface="Tahoma" panose="020B0604030504040204" pitchFamily="34" charset="0"/>
                <a:ea typeface="Tahoma" panose="020B0604030504040204" pitchFamily="34" charset="0"/>
                <a:cs typeface="Tahoma" panose="020B0604030504040204" pitchFamily="34" charset="0"/>
              </a:rPr>
              <a:t>a+b</a:t>
            </a:r>
            <a:r>
              <a:rPr lang="en-US" sz="2000" dirty="0" smtClean="0">
                <a:latin typeface="Tahoma" panose="020B0604030504040204" pitchFamily="34" charset="0"/>
                <a:ea typeface="Tahoma" panose="020B0604030504040204" pitchFamily="34" charset="0"/>
                <a:cs typeface="Tahoma" panose="020B0604030504040204" pitchFamily="34" charset="0"/>
              </a:rPr>
              <a:t> with R3=R0+R1</a:t>
            </a:r>
            <a:endParaRPr lang="en-US" sz="200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ADR </a:t>
            </a:r>
            <a:r>
              <a:rPr lang="en-US" sz="2000" dirty="0" smtClean="0">
                <a:latin typeface="Tahoma" panose="020B0604030504040204" pitchFamily="34" charset="0"/>
                <a:ea typeface="Tahoma" panose="020B0604030504040204" pitchFamily="34" charset="0"/>
                <a:cs typeface="Tahoma" panose="020B0604030504040204" pitchFamily="34" charset="0"/>
              </a:rPr>
              <a:t>R4,c</a:t>
            </a:r>
            <a:r>
              <a:rPr lang="en-US" sz="2000" dirty="0">
                <a:latin typeface="Tahoma" panose="020B0604030504040204" pitchFamily="34" charset="0"/>
                <a:ea typeface="Tahoma" panose="020B0604030504040204" pitchFamily="34" charset="0"/>
                <a:cs typeface="Tahoma" panose="020B0604030504040204" pitchFamily="34" charset="0"/>
              </a:rPr>
              <a:t>		; get address for c</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LDR </a:t>
            </a:r>
            <a:r>
              <a:rPr lang="en-US" sz="2000" dirty="0" smtClean="0">
                <a:latin typeface="Tahoma" panose="020B0604030504040204" pitchFamily="34" charset="0"/>
                <a:ea typeface="Tahoma" panose="020B0604030504040204" pitchFamily="34" charset="0"/>
                <a:cs typeface="Tahoma" panose="020B0604030504040204" pitchFamily="34" charset="0"/>
              </a:rPr>
              <a:t>R2,[R4]</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en-US" sz="2000" dirty="0">
                <a:latin typeface="Tahoma" panose="020B0604030504040204" pitchFamily="34" charset="0"/>
                <a:ea typeface="Tahoma" panose="020B0604030504040204" pitchFamily="34" charset="0"/>
                <a:cs typeface="Tahoma" panose="020B0604030504040204" pitchFamily="34" charset="0"/>
              </a:rPr>
              <a:t>get value of </a:t>
            </a:r>
            <a:r>
              <a:rPr lang="en-US" sz="2000" dirty="0" smtClean="0">
                <a:latin typeface="Tahoma" panose="020B0604030504040204" pitchFamily="34" charset="0"/>
                <a:ea typeface="Tahoma" panose="020B0604030504040204" pitchFamily="34" charset="0"/>
                <a:cs typeface="Tahoma" panose="020B0604030504040204" pitchFamily="34" charset="0"/>
              </a:rPr>
              <a:t>c</a:t>
            </a:r>
          </a:p>
          <a:p>
            <a:pPr>
              <a:buFont typeface="Monotype Sorts" pitchFamily="2" charset="2"/>
              <a:buNone/>
            </a:pPr>
            <a:r>
              <a:rPr lang="en-US" sz="2000" dirty="0" smtClean="0">
                <a:latin typeface="Tahoma" panose="020B0604030504040204" pitchFamily="34" charset="0"/>
                <a:ea typeface="Tahoma" panose="020B0604030504040204" pitchFamily="34" charset="0"/>
                <a:cs typeface="Tahoma" panose="020B0604030504040204" pitchFamily="34" charset="0"/>
              </a:rPr>
              <a:t>	SUB R3,R3,R2</a:t>
            </a:r>
            <a:r>
              <a:rPr lang="en-US" sz="2000" dirty="0">
                <a:latin typeface="Tahoma" panose="020B0604030504040204" pitchFamily="34" charset="0"/>
                <a:ea typeface="Tahoma" panose="020B0604030504040204" pitchFamily="34" charset="0"/>
                <a:cs typeface="Tahoma" panose="020B0604030504040204" pitchFamily="34" charset="0"/>
              </a:rPr>
              <a:t>	; </a:t>
            </a:r>
            <a:r>
              <a:rPr lang="en-US" sz="2000" dirty="0" smtClean="0">
                <a:latin typeface="Tahoma" panose="020B0604030504040204" pitchFamily="34" charset="0"/>
                <a:ea typeface="Tahoma" panose="020B0604030504040204" pitchFamily="34" charset="0"/>
                <a:cs typeface="Tahoma" panose="020B0604030504040204" pitchFamily="34" charset="0"/>
              </a:rPr>
              <a:t>compute x with R3 -= R2</a:t>
            </a:r>
            <a:endParaRPr lang="en-US" sz="200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ADR </a:t>
            </a:r>
            <a:r>
              <a:rPr lang="en-US" sz="2000" dirty="0" smtClean="0">
                <a:latin typeface="Tahoma" panose="020B0604030504040204" pitchFamily="34" charset="0"/>
                <a:ea typeface="Tahoma" panose="020B0604030504040204" pitchFamily="34" charset="0"/>
                <a:cs typeface="Tahoma" panose="020B0604030504040204" pitchFamily="34" charset="0"/>
              </a:rPr>
              <a:t>R4,x</a:t>
            </a:r>
            <a:r>
              <a:rPr lang="en-US" sz="2000" dirty="0">
                <a:latin typeface="Tahoma" panose="020B0604030504040204" pitchFamily="34" charset="0"/>
                <a:ea typeface="Tahoma" panose="020B0604030504040204" pitchFamily="34" charset="0"/>
                <a:cs typeface="Tahoma" panose="020B0604030504040204" pitchFamily="34" charset="0"/>
              </a:rPr>
              <a:t>		; get address for x</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STR </a:t>
            </a:r>
            <a:r>
              <a:rPr lang="en-US" sz="2000" dirty="0" smtClean="0">
                <a:latin typeface="Tahoma" panose="020B0604030504040204" pitchFamily="34" charset="0"/>
                <a:ea typeface="Tahoma" panose="020B0604030504040204" pitchFamily="34" charset="0"/>
                <a:cs typeface="Tahoma" panose="020B0604030504040204" pitchFamily="34" charset="0"/>
              </a:rPr>
              <a:t>R3,[R4]</a:t>
            </a:r>
            <a:r>
              <a:rPr lang="en-US" sz="2000" dirty="0">
                <a:latin typeface="Tahoma" panose="020B0604030504040204" pitchFamily="34" charset="0"/>
                <a:ea typeface="Tahoma" panose="020B0604030504040204" pitchFamily="34" charset="0"/>
                <a:cs typeface="Tahoma" panose="020B0604030504040204" pitchFamily="34" charset="0"/>
              </a:rPr>
              <a:t>	; store value of </a:t>
            </a:r>
            <a:r>
              <a:rPr lang="en-US" sz="2000" dirty="0" smtClean="0">
                <a:latin typeface="Tahoma" panose="020B0604030504040204" pitchFamily="34" charset="0"/>
                <a:ea typeface="Tahoma" panose="020B0604030504040204" pitchFamily="34" charset="0"/>
                <a:cs typeface="Tahoma" panose="020B0604030504040204" pitchFamily="34" charset="0"/>
              </a:rPr>
              <a:t>x into memory</a:t>
            </a:r>
            <a:endParaRPr lang="en-US" sz="200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endParaRPr lang="en-US" sz="2000" dirty="0">
              <a:latin typeface="Consolas" pitchFamily="49" charset="0"/>
              <a:cs typeface="Consolas" pitchFamily="49" charset="0"/>
            </a:endParaRPr>
          </a:p>
          <a:p>
            <a:endParaRPr lang="en-US" dirty="0" smtClean="0"/>
          </a:p>
        </p:txBody>
      </p:sp>
      <p:sp>
        <p:nvSpPr>
          <p:cNvPr id="4" name="Rectangle 3"/>
          <p:cNvSpPr/>
          <p:nvPr/>
        </p:nvSpPr>
        <p:spPr>
          <a:xfrm>
            <a:off x="7200961" y="3833039"/>
            <a:ext cx="3073277" cy="13854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smtClean="0"/>
              <a:t>Can use R0 to replace R3 in this code, to reduce number of registers used, as in Example 1</a:t>
            </a:r>
            <a:endParaRPr lang="en-US" sz="2000" dirty="0"/>
          </a:p>
        </p:txBody>
      </p:sp>
      <p:sp>
        <p:nvSpPr>
          <p:cNvPr id="2" name="Slide Number Placeholder 1"/>
          <p:cNvSpPr>
            <a:spLocks noGrp="1"/>
          </p:cNvSpPr>
          <p:nvPr>
            <p:ph type="sldNum" sz="quarter" idx="12"/>
          </p:nvPr>
        </p:nvSpPr>
        <p:spPr/>
        <p:txBody>
          <a:bodyPr/>
          <a:lstStyle/>
          <a:p>
            <a:fld id="{3CC63E4C-4642-794D-A2FD-70F6B81535F5}" type="slidenum">
              <a:rPr lang="en-US" smtClean="0"/>
              <a:pPr/>
              <a:t>29</a:t>
            </a:fld>
            <a:endParaRPr lang="en-US" dirty="0"/>
          </a:p>
        </p:txBody>
      </p:sp>
    </p:spTree>
    <p:extLst>
      <p:ext uri="{BB962C8B-B14F-4D97-AF65-F5344CB8AC3E}">
        <p14:creationId xmlns:p14="http://schemas.microsoft.com/office/powerpoint/2010/main" val="788320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r>
              <a:rPr lang="en-US" smtClean="0"/>
              <a:t>RISC vs. CISC</a:t>
            </a:r>
          </a:p>
        </p:txBody>
      </p:sp>
      <p:sp>
        <p:nvSpPr>
          <p:cNvPr id="83971" name="Rectangle 3"/>
          <p:cNvSpPr>
            <a:spLocks noGrp="1" noChangeArrowheads="1"/>
          </p:cNvSpPr>
          <p:nvPr>
            <p:ph idx="1"/>
          </p:nvPr>
        </p:nvSpPr>
        <p:spPr/>
        <p:txBody>
          <a:bodyPr/>
          <a:lstStyle/>
          <a:p>
            <a:r>
              <a:rPr lang="en-US" dirty="0" smtClean="0"/>
              <a:t>Complex instruction set computer (</a:t>
            </a:r>
            <a:r>
              <a:rPr lang="en-US" dirty="0" smtClean="0">
                <a:solidFill>
                  <a:srgbClr val="FF0033"/>
                </a:solidFill>
              </a:rPr>
              <a:t>CISC</a:t>
            </a:r>
            <a:r>
              <a:rPr lang="en-US" dirty="0" smtClean="0"/>
              <a:t>):</a:t>
            </a:r>
          </a:p>
          <a:p>
            <a:pPr lvl="1"/>
            <a:r>
              <a:rPr lang="en-US" dirty="0" smtClean="0"/>
              <a:t>Variable instruction lengths</a:t>
            </a:r>
          </a:p>
          <a:p>
            <a:pPr lvl="1"/>
            <a:r>
              <a:rPr lang="en-US" dirty="0" smtClean="0"/>
              <a:t>Many addressing modes;</a:t>
            </a:r>
          </a:p>
          <a:p>
            <a:pPr lvl="1"/>
            <a:r>
              <a:rPr lang="en-US" dirty="0" smtClean="0"/>
              <a:t>Many operations.</a:t>
            </a:r>
          </a:p>
          <a:p>
            <a:r>
              <a:rPr lang="en-US" dirty="0" smtClean="0"/>
              <a:t>Reduced instruction set computer (</a:t>
            </a:r>
            <a:r>
              <a:rPr lang="en-US" dirty="0" smtClean="0">
                <a:solidFill>
                  <a:srgbClr val="FF0033"/>
                </a:solidFill>
              </a:rPr>
              <a:t>RISC</a:t>
            </a:r>
            <a:r>
              <a:rPr lang="en-US" dirty="0" smtClean="0"/>
              <a:t>):</a:t>
            </a:r>
          </a:p>
          <a:p>
            <a:pPr lvl="1"/>
            <a:r>
              <a:rPr lang="en-US" dirty="0" smtClean="0"/>
              <a:t>Fixed </a:t>
            </a:r>
            <a:r>
              <a:rPr lang="en-US" dirty="0"/>
              <a:t>instruction </a:t>
            </a:r>
            <a:r>
              <a:rPr lang="en-US" dirty="0" smtClean="0"/>
              <a:t>length (32-bit for ARM, 16-bit for Thumb)</a:t>
            </a:r>
            <a:endParaRPr lang="en-US" dirty="0"/>
          </a:p>
          <a:p>
            <a:pPr lvl="1"/>
            <a:r>
              <a:rPr lang="en-US" dirty="0" smtClean="0"/>
              <a:t>Few </a:t>
            </a:r>
            <a:r>
              <a:rPr lang="en-US" dirty="0"/>
              <a:t>addressing modes;</a:t>
            </a:r>
          </a:p>
          <a:p>
            <a:pPr lvl="1"/>
            <a:r>
              <a:rPr lang="en-US" dirty="0" smtClean="0"/>
              <a:t>Few </a:t>
            </a:r>
            <a:r>
              <a:rPr lang="en-US" dirty="0"/>
              <a:t>operations.</a:t>
            </a:r>
          </a:p>
          <a:p>
            <a:pPr lvl="1"/>
            <a:endParaRPr lang="en-US" dirty="0" smtClean="0"/>
          </a:p>
          <a:p>
            <a:pPr lvl="1"/>
            <a:endParaRPr lang="en-US" dirty="0" smtClean="0"/>
          </a:p>
        </p:txBody>
      </p:sp>
      <p:sp>
        <p:nvSpPr>
          <p:cNvPr id="2" name="Slide Number Placeholder 1"/>
          <p:cNvSpPr>
            <a:spLocks noGrp="1"/>
          </p:cNvSpPr>
          <p:nvPr>
            <p:ph type="sldNum" sz="quarter" idx="12"/>
          </p:nvPr>
        </p:nvSpPr>
        <p:spPr/>
        <p:txBody>
          <a:bodyPr/>
          <a:lstStyle/>
          <a:p>
            <a:fld id="{3CC63E4C-4642-794D-A2FD-70F6B81535F5}" type="slidenum">
              <a:rPr lang="en-US" smtClean="0"/>
              <a:pPr/>
              <a:t>3</a:t>
            </a:fld>
            <a:endParaRPr lang="en-US" dirty="0"/>
          </a:p>
        </p:txBody>
      </p:sp>
    </p:spTree>
    <p:extLst>
      <p:ext uri="{BB962C8B-B14F-4D97-AF65-F5344CB8AC3E}">
        <p14:creationId xmlns:p14="http://schemas.microsoft.com/office/powerpoint/2010/main" val="303121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 calcmode="lin" valueType="num">
                                      <p:cBhvr additive="base">
                                        <p:cTn id="7" dur="500" fill="hold"/>
                                        <p:tgtEl>
                                          <p:spTgt spid="839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397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83971">
                                            <p:txEl>
                                              <p:pRg st="1" end="1"/>
                                            </p:txEl>
                                          </p:spTgt>
                                        </p:tgtEl>
                                        <p:attrNameLst>
                                          <p:attrName>style.visibility</p:attrName>
                                        </p:attrNameLst>
                                      </p:cBhvr>
                                      <p:to>
                                        <p:strVal val="visible"/>
                                      </p:to>
                                    </p:set>
                                    <p:anim calcmode="lin" valueType="num">
                                      <p:cBhvr additive="base">
                                        <p:cTn id="11" dur="500" fill="hold"/>
                                        <p:tgtEl>
                                          <p:spTgt spid="8397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397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3" name="WHOOSH.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83971">
                                            <p:txEl>
                                              <p:pRg st="2" end="2"/>
                                            </p:txEl>
                                          </p:spTgt>
                                        </p:tgtEl>
                                        <p:attrNameLst>
                                          <p:attrName>style.visibility</p:attrName>
                                        </p:attrNameLst>
                                      </p:cBhvr>
                                      <p:to>
                                        <p:strVal val="visible"/>
                                      </p:to>
                                    </p:set>
                                    <p:anim calcmode="lin" valueType="num">
                                      <p:cBhvr additive="base">
                                        <p:cTn id="15" dur="500" fill="hold"/>
                                        <p:tgtEl>
                                          <p:spTgt spid="8397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8397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3" name="WHOOSH.WAV"/>
                                        </p:tgtEl>
                                      </p:cMediaNode>
                                    </p:audio>
                                  </p:subTnLst>
                                </p:cTn>
                              </p:par>
                              <p:par>
                                <p:cTn id="17" presetID="2" presetClass="entr" presetSubtype="8" fill="hold" grpId="0" nodeType="withEffect">
                                  <p:stCondLst>
                                    <p:cond delay="0"/>
                                  </p:stCondLst>
                                  <p:childTnLst>
                                    <p:set>
                                      <p:cBhvr>
                                        <p:cTn id="18" dur="1" fill="hold">
                                          <p:stCondLst>
                                            <p:cond delay="0"/>
                                          </p:stCondLst>
                                        </p:cTn>
                                        <p:tgtEl>
                                          <p:spTgt spid="83971">
                                            <p:txEl>
                                              <p:pRg st="3" end="3"/>
                                            </p:txEl>
                                          </p:spTgt>
                                        </p:tgtEl>
                                        <p:attrNameLst>
                                          <p:attrName>style.visibility</p:attrName>
                                        </p:attrNameLst>
                                      </p:cBhvr>
                                      <p:to>
                                        <p:strVal val="visible"/>
                                      </p:to>
                                    </p:set>
                                    <p:anim calcmode="lin" valueType="num">
                                      <p:cBhvr additive="base">
                                        <p:cTn id="19" dur="500" fill="hold"/>
                                        <p:tgtEl>
                                          <p:spTgt spid="8397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397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3971">
                                            <p:txEl>
                                              <p:pRg st="4" end="4"/>
                                            </p:txEl>
                                          </p:spTgt>
                                        </p:tgtEl>
                                        <p:attrNameLst>
                                          <p:attrName>style.visibility</p:attrName>
                                        </p:attrNameLst>
                                      </p:cBhvr>
                                      <p:to>
                                        <p:strVal val="visible"/>
                                      </p:to>
                                    </p:set>
                                    <p:anim calcmode="lin" valueType="num">
                                      <p:cBhvr additive="base">
                                        <p:cTn id="25" dur="500" fill="hold"/>
                                        <p:tgtEl>
                                          <p:spTgt spid="8397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397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par>
                                <p:cTn id="27" presetID="2" presetClass="entr" presetSubtype="8" fill="hold" grpId="0" nodeType="withEffect">
                                  <p:stCondLst>
                                    <p:cond delay="0"/>
                                  </p:stCondLst>
                                  <p:childTnLst>
                                    <p:set>
                                      <p:cBhvr>
                                        <p:cTn id="28" dur="1" fill="hold">
                                          <p:stCondLst>
                                            <p:cond delay="0"/>
                                          </p:stCondLst>
                                        </p:cTn>
                                        <p:tgtEl>
                                          <p:spTgt spid="83971">
                                            <p:txEl>
                                              <p:pRg st="5" end="5"/>
                                            </p:txEl>
                                          </p:spTgt>
                                        </p:tgtEl>
                                        <p:attrNameLst>
                                          <p:attrName>style.visibility</p:attrName>
                                        </p:attrNameLst>
                                      </p:cBhvr>
                                      <p:to>
                                        <p:strVal val="visible"/>
                                      </p:to>
                                    </p:set>
                                    <p:anim calcmode="lin" valueType="num">
                                      <p:cBhvr additive="base">
                                        <p:cTn id="29" dur="500" fill="hold"/>
                                        <p:tgtEl>
                                          <p:spTgt spid="83971">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8397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3" name="WHOOSH.WAV"/>
                                        </p:tgtEl>
                                      </p:cMediaNode>
                                    </p:audio>
                                  </p:subTnLst>
                                </p:cTn>
                              </p:par>
                              <p:par>
                                <p:cTn id="31" presetID="2" presetClass="entr" presetSubtype="8" fill="hold" grpId="0" nodeType="withEffect">
                                  <p:stCondLst>
                                    <p:cond delay="0"/>
                                  </p:stCondLst>
                                  <p:childTnLst>
                                    <p:set>
                                      <p:cBhvr>
                                        <p:cTn id="32" dur="1" fill="hold">
                                          <p:stCondLst>
                                            <p:cond delay="0"/>
                                          </p:stCondLst>
                                        </p:cTn>
                                        <p:tgtEl>
                                          <p:spTgt spid="83971">
                                            <p:txEl>
                                              <p:pRg st="6" end="6"/>
                                            </p:txEl>
                                          </p:spTgt>
                                        </p:tgtEl>
                                        <p:attrNameLst>
                                          <p:attrName>style.visibility</p:attrName>
                                        </p:attrNameLst>
                                      </p:cBhvr>
                                      <p:to>
                                        <p:strVal val="visible"/>
                                      </p:to>
                                    </p:set>
                                    <p:anim calcmode="lin" valueType="num">
                                      <p:cBhvr additive="base">
                                        <p:cTn id="33" dur="500" fill="hold"/>
                                        <p:tgtEl>
                                          <p:spTgt spid="83971">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83971">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3" name="WHOOSH.WAV"/>
                                        </p:tgtEl>
                                      </p:cMediaNode>
                                    </p:audio>
                                  </p:subTnLst>
                                </p:cTn>
                              </p:par>
                              <p:par>
                                <p:cTn id="35" presetID="2" presetClass="entr" presetSubtype="8" fill="hold" grpId="0" nodeType="withEffect">
                                  <p:stCondLst>
                                    <p:cond delay="0"/>
                                  </p:stCondLst>
                                  <p:childTnLst>
                                    <p:set>
                                      <p:cBhvr>
                                        <p:cTn id="36" dur="1" fill="hold">
                                          <p:stCondLst>
                                            <p:cond delay="0"/>
                                          </p:stCondLst>
                                        </p:cTn>
                                        <p:tgtEl>
                                          <p:spTgt spid="83971">
                                            <p:txEl>
                                              <p:pRg st="7" end="7"/>
                                            </p:txEl>
                                          </p:spTgt>
                                        </p:tgtEl>
                                        <p:attrNameLst>
                                          <p:attrName>style.visibility</p:attrName>
                                        </p:attrNameLst>
                                      </p:cBhvr>
                                      <p:to>
                                        <p:strVal val="visible"/>
                                      </p:to>
                                    </p:set>
                                    <p:anim calcmode="lin" valueType="num">
                                      <p:cBhvr additive="base">
                                        <p:cTn id="37" dur="500" fill="hold"/>
                                        <p:tgtEl>
                                          <p:spTgt spid="83971">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3971">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smtClean="0"/>
              <a:t>Example 3: Assignment</a:t>
            </a:r>
          </a:p>
        </p:txBody>
      </p:sp>
      <p:sp>
        <p:nvSpPr>
          <p:cNvPr id="19461" name="Rectangle 3"/>
          <p:cNvSpPr>
            <a:spLocks noGrp="1" noChangeArrowheads="1"/>
          </p:cNvSpPr>
          <p:nvPr>
            <p:ph type="body" idx="1"/>
          </p:nvPr>
        </p:nvSpPr>
        <p:spPr>
          <a:xfrm>
            <a:off x="609600" y="1194297"/>
            <a:ext cx="10972800" cy="5257799"/>
          </a:xfrm>
        </p:spPr>
        <p:txBody>
          <a:bodyPr>
            <a:normAutofit fontScale="92500" lnSpcReduction="20000"/>
          </a:bodyPr>
          <a:lstStyle/>
          <a:p>
            <a:r>
              <a:rPr lang="en-US" dirty="0" smtClean="0"/>
              <a:t>C:</a:t>
            </a:r>
          </a:p>
          <a:p>
            <a:pPr lvl="1">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a:t>
            </a:r>
            <a:r>
              <a:rPr lang="en-US" altLang="zh-CN" sz="2000" dirty="0">
                <a:latin typeface="Tahoma" panose="020B0604030504040204" pitchFamily="34" charset="0"/>
                <a:ea typeface="Tahoma" panose="020B0604030504040204" pitchFamily="34" charset="0"/>
                <a:cs typeface="Tahoma" panose="020B0604030504040204" pitchFamily="34" charset="0"/>
              </a:rPr>
              <a:t>assume </a:t>
            </a:r>
            <a:r>
              <a:rPr lang="en-US" sz="2000" dirty="0" smtClean="0">
                <a:latin typeface="Tahoma" panose="020B0604030504040204" pitchFamily="34" charset="0"/>
                <a:ea typeface="Tahoma" panose="020B0604030504040204" pitchFamily="34" charset="0"/>
                <a:cs typeface="Tahoma" panose="020B0604030504040204" pitchFamily="34" charset="0"/>
              </a:rPr>
              <a:t>y, </a:t>
            </a:r>
            <a:r>
              <a:rPr lang="en-US" sz="2000" dirty="0">
                <a:latin typeface="Tahoma" panose="020B0604030504040204" pitchFamily="34" charset="0"/>
                <a:ea typeface="Tahoma" panose="020B0604030504040204" pitchFamily="34" charset="0"/>
                <a:cs typeface="Tahoma" panose="020B0604030504040204" pitchFamily="34" charset="0"/>
              </a:rPr>
              <a:t>a, b, c are 32-bit </a:t>
            </a:r>
            <a:r>
              <a:rPr lang="en-US" sz="2000" dirty="0" smtClean="0">
                <a:latin typeface="Tahoma" panose="020B0604030504040204" pitchFamily="34" charset="0"/>
                <a:ea typeface="Tahoma" panose="020B0604030504040204" pitchFamily="34" charset="0"/>
                <a:cs typeface="Tahoma" panose="020B0604030504040204" pitchFamily="34" charset="0"/>
              </a:rPr>
              <a:t>integer </a:t>
            </a:r>
            <a:r>
              <a:rPr lang="en-US" sz="2000" dirty="0">
                <a:latin typeface="Tahoma" panose="020B0604030504040204" pitchFamily="34" charset="0"/>
                <a:ea typeface="Tahoma" panose="020B0604030504040204" pitchFamily="34" charset="0"/>
                <a:cs typeface="Tahoma" panose="020B0604030504040204" pitchFamily="34" charset="0"/>
              </a:rPr>
              <a:t>variables </a:t>
            </a:r>
            <a:endParaRPr lang="en-US" sz="2000" dirty="0" smtClean="0">
              <a:latin typeface="Tahoma" panose="020B0604030504040204" pitchFamily="34" charset="0"/>
              <a:ea typeface="Tahoma" panose="020B0604030504040204" pitchFamily="34" charset="0"/>
              <a:cs typeface="Tahoma" panose="020B0604030504040204" pitchFamily="34" charset="0"/>
            </a:endParaRPr>
          </a:p>
          <a:p>
            <a:pPr lvl="1">
              <a:buFont typeface="Monotype Sorts" pitchFamily="2" charset="2"/>
              <a:buNone/>
            </a:pPr>
            <a:r>
              <a:rPr lang="en-US" sz="2000" dirty="0" smtClean="0">
                <a:latin typeface="Tahoma" panose="020B0604030504040204" pitchFamily="34" charset="0"/>
                <a:ea typeface="Tahoma" panose="020B0604030504040204" pitchFamily="34" charset="0"/>
                <a:cs typeface="Tahoma" panose="020B0604030504040204" pitchFamily="34" charset="0"/>
              </a:rPr>
              <a:t>y </a:t>
            </a:r>
            <a:r>
              <a:rPr lang="en-US" sz="2000" dirty="0">
                <a:latin typeface="Tahoma" panose="020B0604030504040204" pitchFamily="34" charset="0"/>
                <a:ea typeface="Tahoma" panose="020B0604030504040204" pitchFamily="34" charset="0"/>
                <a:cs typeface="Tahoma" panose="020B0604030504040204" pitchFamily="34" charset="0"/>
              </a:rPr>
              <a:t>= a*(</a:t>
            </a:r>
            <a:r>
              <a:rPr lang="en-US" sz="2000" dirty="0" err="1">
                <a:latin typeface="Tahoma" panose="020B0604030504040204" pitchFamily="34" charset="0"/>
                <a:ea typeface="Tahoma" panose="020B0604030504040204" pitchFamily="34" charset="0"/>
                <a:cs typeface="Tahoma" panose="020B0604030504040204" pitchFamily="34" charset="0"/>
              </a:rPr>
              <a:t>b+c</a:t>
            </a:r>
            <a:r>
              <a:rPr lang="en-US" sz="2000" dirty="0">
                <a:latin typeface="Tahoma" panose="020B0604030504040204" pitchFamily="34" charset="0"/>
                <a:ea typeface="Tahoma" panose="020B0604030504040204" pitchFamily="34" charset="0"/>
                <a:cs typeface="Tahoma" panose="020B0604030504040204" pitchFamily="34" charset="0"/>
              </a:rPr>
              <a:t>);</a:t>
            </a:r>
          </a:p>
          <a:p>
            <a:r>
              <a:rPr lang="en-US" dirty="0" smtClean="0"/>
              <a:t>Assembler:</a:t>
            </a:r>
          </a:p>
          <a:p>
            <a:pPr>
              <a:buFont typeface="Monotype Sorts" pitchFamily="2" charset="2"/>
              <a:buNone/>
            </a:pPr>
            <a:r>
              <a:rPr lang="en-US" sz="2400" dirty="0">
                <a:latin typeface="Consolas" pitchFamily="49" charset="0"/>
                <a:cs typeface="Consolas" pitchFamily="49" charset="0"/>
              </a:rPr>
              <a:t>	</a:t>
            </a:r>
            <a:r>
              <a:rPr lang="en-US" sz="2400" dirty="0">
                <a:latin typeface="Tahoma" panose="020B0604030504040204" pitchFamily="34" charset="0"/>
                <a:ea typeface="Tahoma" panose="020B0604030504040204" pitchFamily="34" charset="0"/>
                <a:cs typeface="Tahoma" panose="020B0604030504040204" pitchFamily="34" charset="0"/>
              </a:rPr>
              <a:t>ADR </a:t>
            </a:r>
            <a:r>
              <a:rPr lang="en-US" sz="2400" dirty="0" smtClean="0">
                <a:latin typeface="Tahoma" panose="020B0604030504040204" pitchFamily="34" charset="0"/>
                <a:ea typeface="Tahoma" panose="020B0604030504040204" pitchFamily="34" charset="0"/>
                <a:cs typeface="Tahoma" panose="020B0604030504040204" pitchFamily="34" charset="0"/>
              </a:rPr>
              <a:t>R4,b </a:t>
            </a:r>
            <a:r>
              <a:rPr lang="en-US" sz="2400" dirty="0">
                <a:latin typeface="Tahoma" panose="020B0604030504040204" pitchFamily="34" charset="0"/>
                <a:ea typeface="Tahoma" panose="020B0604030504040204" pitchFamily="34" charset="0"/>
                <a:cs typeface="Tahoma" panose="020B0604030504040204" pitchFamily="34" charset="0"/>
              </a:rPr>
              <a:t>; get address for b</a:t>
            </a:r>
          </a:p>
          <a:p>
            <a:pPr>
              <a:buFont typeface="Monotype Sorts" pitchFamily="2" charset="2"/>
              <a:buNone/>
            </a:pPr>
            <a:r>
              <a:rPr lang="en-US" sz="2400" dirty="0">
                <a:latin typeface="Tahoma" panose="020B0604030504040204" pitchFamily="34" charset="0"/>
                <a:ea typeface="Tahoma" panose="020B0604030504040204" pitchFamily="34" charset="0"/>
                <a:cs typeface="Tahoma" panose="020B0604030504040204" pitchFamily="34" charset="0"/>
              </a:rPr>
              <a:t>	LDR </a:t>
            </a:r>
            <a:r>
              <a:rPr lang="en-US" sz="2400" dirty="0" smtClean="0">
                <a:latin typeface="Tahoma" panose="020B0604030504040204" pitchFamily="34" charset="0"/>
                <a:ea typeface="Tahoma" panose="020B0604030504040204" pitchFamily="34" charset="0"/>
                <a:cs typeface="Tahoma" panose="020B0604030504040204" pitchFamily="34" charset="0"/>
              </a:rPr>
              <a:t>R0,[R4] </a:t>
            </a:r>
            <a:r>
              <a:rPr lang="en-US" sz="2400" dirty="0">
                <a:latin typeface="Tahoma" panose="020B0604030504040204" pitchFamily="34" charset="0"/>
                <a:ea typeface="Tahoma" panose="020B0604030504040204" pitchFamily="34" charset="0"/>
                <a:cs typeface="Tahoma" panose="020B0604030504040204" pitchFamily="34" charset="0"/>
              </a:rPr>
              <a:t>; get value of b</a:t>
            </a:r>
          </a:p>
          <a:p>
            <a:pPr>
              <a:buFont typeface="Monotype Sorts" pitchFamily="2" charset="2"/>
              <a:buNone/>
            </a:pPr>
            <a:r>
              <a:rPr lang="en-US" sz="2400" dirty="0">
                <a:latin typeface="Tahoma" panose="020B0604030504040204" pitchFamily="34" charset="0"/>
                <a:ea typeface="Tahoma" panose="020B0604030504040204" pitchFamily="34" charset="0"/>
                <a:cs typeface="Tahoma" panose="020B0604030504040204" pitchFamily="34" charset="0"/>
              </a:rPr>
              <a:t>	ADR </a:t>
            </a:r>
            <a:r>
              <a:rPr lang="en-US" sz="2400" dirty="0" smtClean="0">
                <a:latin typeface="Tahoma" panose="020B0604030504040204" pitchFamily="34" charset="0"/>
                <a:ea typeface="Tahoma" panose="020B0604030504040204" pitchFamily="34" charset="0"/>
                <a:cs typeface="Tahoma" panose="020B0604030504040204" pitchFamily="34" charset="0"/>
              </a:rPr>
              <a:t>R4,c </a:t>
            </a:r>
            <a:r>
              <a:rPr lang="en-US" sz="2400" dirty="0">
                <a:latin typeface="Tahoma" panose="020B0604030504040204" pitchFamily="34" charset="0"/>
                <a:ea typeface="Tahoma" panose="020B0604030504040204" pitchFamily="34" charset="0"/>
                <a:cs typeface="Tahoma" panose="020B0604030504040204" pitchFamily="34" charset="0"/>
              </a:rPr>
              <a:t>; get address for c</a:t>
            </a:r>
          </a:p>
          <a:p>
            <a:pPr>
              <a:buFont typeface="Monotype Sorts" pitchFamily="2" charset="2"/>
              <a:buNone/>
            </a:pPr>
            <a:r>
              <a:rPr lang="en-US" sz="2400" dirty="0">
                <a:latin typeface="Tahoma" panose="020B0604030504040204" pitchFamily="34" charset="0"/>
                <a:ea typeface="Tahoma" panose="020B0604030504040204" pitchFamily="34" charset="0"/>
                <a:cs typeface="Tahoma" panose="020B0604030504040204" pitchFamily="34" charset="0"/>
              </a:rPr>
              <a:t>	LDR </a:t>
            </a:r>
            <a:r>
              <a:rPr lang="en-US" sz="2400" dirty="0" smtClean="0">
                <a:latin typeface="Tahoma" panose="020B0604030504040204" pitchFamily="34" charset="0"/>
                <a:ea typeface="Tahoma" panose="020B0604030504040204" pitchFamily="34" charset="0"/>
                <a:cs typeface="Tahoma" panose="020B0604030504040204" pitchFamily="34" charset="0"/>
              </a:rPr>
              <a:t>R1,[R4] </a:t>
            </a:r>
            <a:r>
              <a:rPr lang="en-US" sz="2400" dirty="0">
                <a:latin typeface="Tahoma" panose="020B0604030504040204" pitchFamily="34" charset="0"/>
                <a:ea typeface="Tahoma" panose="020B0604030504040204" pitchFamily="34" charset="0"/>
                <a:cs typeface="Tahoma" panose="020B0604030504040204" pitchFamily="34" charset="0"/>
              </a:rPr>
              <a:t>; get value of c</a:t>
            </a:r>
          </a:p>
          <a:p>
            <a:pPr>
              <a:buFont typeface="Monotype Sorts" pitchFamily="2" charset="2"/>
              <a:buNone/>
            </a:pPr>
            <a:r>
              <a:rPr lang="en-US" sz="2400" dirty="0">
                <a:latin typeface="Tahoma" panose="020B0604030504040204" pitchFamily="34" charset="0"/>
                <a:ea typeface="Tahoma" panose="020B0604030504040204" pitchFamily="34" charset="0"/>
                <a:cs typeface="Tahoma" panose="020B0604030504040204" pitchFamily="34" charset="0"/>
              </a:rPr>
              <a:t>	ADD </a:t>
            </a:r>
            <a:r>
              <a:rPr lang="en-US" sz="2400" dirty="0" smtClean="0">
                <a:latin typeface="Tahoma" panose="020B0604030504040204" pitchFamily="34" charset="0"/>
                <a:ea typeface="Tahoma" panose="020B0604030504040204" pitchFamily="34" charset="0"/>
                <a:cs typeface="Tahoma" panose="020B0604030504040204" pitchFamily="34" charset="0"/>
              </a:rPr>
              <a:t>R2,R0,R1 </a:t>
            </a:r>
            <a:r>
              <a:rPr lang="en-US" sz="2400" dirty="0">
                <a:latin typeface="Tahoma" panose="020B0604030504040204" pitchFamily="34" charset="0"/>
                <a:ea typeface="Tahoma" panose="020B0604030504040204" pitchFamily="34" charset="0"/>
                <a:cs typeface="Tahoma" panose="020B0604030504040204" pitchFamily="34" charset="0"/>
              </a:rPr>
              <a:t>; compute partial </a:t>
            </a:r>
            <a:r>
              <a:rPr lang="en-US" sz="2400" dirty="0" smtClean="0">
                <a:latin typeface="Tahoma" panose="020B0604030504040204" pitchFamily="34" charset="0"/>
                <a:ea typeface="Tahoma" panose="020B0604030504040204" pitchFamily="34" charset="0"/>
                <a:cs typeface="Tahoma" panose="020B0604030504040204" pitchFamily="34" charset="0"/>
              </a:rPr>
              <a:t>result </a:t>
            </a:r>
            <a:r>
              <a:rPr lang="en-US" sz="2400" dirty="0" err="1" smtClean="0">
                <a:latin typeface="Tahoma" panose="020B0604030504040204" pitchFamily="34" charset="0"/>
                <a:ea typeface="Tahoma" panose="020B0604030504040204" pitchFamily="34" charset="0"/>
                <a:cs typeface="Tahoma" panose="020B0604030504040204" pitchFamily="34" charset="0"/>
              </a:rPr>
              <a:t>b+c</a:t>
            </a:r>
            <a:endParaRPr lang="en-US" sz="240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r>
              <a:rPr lang="en-US" sz="2400" dirty="0">
                <a:latin typeface="Tahoma" panose="020B0604030504040204" pitchFamily="34" charset="0"/>
                <a:ea typeface="Tahoma" panose="020B0604030504040204" pitchFamily="34" charset="0"/>
                <a:cs typeface="Tahoma" panose="020B0604030504040204" pitchFamily="34" charset="0"/>
              </a:rPr>
              <a:t>	ADR </a:t>
            </a:r>
            <a:r>
              <a:rPr lang="en-US" sz="2400" dirty="0" smtClean="0">
                <a:latin typeface="Tahoma" panose="020B0604030504040204" pitchFamily="34" charset="0"/>
                <a:ea typeface="Tahoma" panose="020B0604030504040204" pitchFamily="34" charset="0"/>
                <a:cs typeface="Tahoma" panose="020B0604030504040204" pitchFamily="34" charset="0"/>
              </a:rPr>
              <a:t>R4,a </a:t>
            </a:r>
            <a:r>
              <a:rPr lang="en-US" sz="2400" dirty="0">
                <a:latin typeface="Tahoma" panose="020B0604030504040204" pitchFamily="34" charset="0"/>
                <a:ea typeface="Tahoma" panose="020B0604030504040204" pitchFamily="34" charset="0"/>
                <a:cs typeface="Tahoma" panose="020B0604030504040204" pitchFamily="34" charset="0"/>
              </a:rPr>
              <a:t>; get address for a</a:t>
            </a:r>
          </a:p>
          <a:p>
            <a:pPr>
              <a:buFont typeface="Monotype Sorts" pitchFamily="2" charset="2"/>
              <a:buNone/>
            </a:pPr>
            <a:r>
              <a:rPr lang="en-US" sz="2400" dirty="0">
                <a:latin typeface="Tahoma" panose="020B0604030504040204" pitchFamily="34" charset="0"/>
                <a:ea typeface="Tahoma" panose="020B0604030504040204" pitchFamily="34" charset="0"/>
                <a:cs typeface="Tahoma" panose="020B0604030504040204" pitchFamily="34" charset="0"/>
              </a:rPr>
              <a:t>	LDR </a:t>
            </a:r>
            <a:r>
              <a:rPr lang="en-US" sz="2400" dirty="0" smtClean="0">
                <a:latin typeface="Tahoma" panose="020B0604030504040204" pitchFamily="34" charset="0"/>
                <a:ea typeface="Tahoma" panose="020B0604030504040204" pitchFamily="34" charset="0"/>
                <a:cs typeface="Tahoma" panose="020B0604030504040204" pitchFamily="34" charset="0"/>
              </a:rPr>
              <a:t>R0,[R4] </a:t>
            </a:r>
            <a:r>
              <a:rPr lang="en-US" sz="2400" dirty="0">
                <a:latin typeface="Tahoma" panose="020B0604030504040204" pitchFamily="34" charset="0"/>
                <a:ea typeface="Tahoma" panose="020B0604030504040204" pitchFamily="34" charset="0"/>
                <a:cs typeface="Tahoma" panose="020B0604030504040204" pitchFamily="34" charset="0"/>
              </a:rPr>
              <a:t>; get value of </a:t>
            </a:r>
            <a:r>
              <a:rPr lang="en-US" sz="2400" dirty="0" smtClean="0">
                <a:latin typeface="Tahoma" panose="020B0604030504040204" pitchFamily="34" charset="0"/>
                <a:ea typeface="Tahoma" panose="020B0604030504040204" pitchFamily="34" charset="0"/>
                <a:cs typeface="Tahoma" panose="020B0604030504040204" pitchFamily="34" charset="0"/>
              </a:rPr>
              <a:t>a</a:t>
            </a:r>
          </a:p>
          <a:p>
            <a:pPr>
              <a:buFont typeface="Monotype Sorts" pitchFamily="2" charset="2"/>
              <a:buNone/>
            </a:pPr>
            <a:r>
              <a:rPr lang="en-US" sz="2400" dirty="0">
                <a:latin typeface="Tahoma" panose="020B0604030504040204" pitchFamily="34" charset="0"/>
                <a:ea typeface="Tahoma" panose="020B0604030504040204" pitchFamily="34" charset="0"/>
                <a:cs typeface="Tahoma" panose="020B0604030504040204" pitchFamily="34" charset="0"/>
              </a:rPr>
              <a:t>	MUL </a:t>
            </a:r>
            <a:r>
              <a:rPr lang="en-US" sz="2400" dirty="0" smtClean="0">
                <a:latin typeface="Tahoma" panose="020B0604030504040204" pitchFamily="34" charset="0"/>
                <a:ea typeface="Tahoma" panose="020B0604030504040204" pitchFamily="34" charset="0"/>
                <a:cs typeface="Tahoma" panose="020B0604030504040204" pitchFamily="34" charset="0"/>
              </a:rPr>
              <a:t>R2,R2,R0 </a:t>
            </a:r>
            <a:r>
              <a:rPr lang="en-US" sz="2400" dirty="0">
                <a:latin typeface="Tahoma" panose="020B0604030504040204" pitchFamily="34" charset="0"/>
                <a:ea typeface="Tahoma" panose="020B0604030504040204" pitchFamily="34" charset="0"/>
                <a:cs typeface="Tahoma" panose="020B0604030504040204" pitchFamily="34" charset="0"/>
              </a:rPr>
              <a:t>; compute final value for </a:t>
            </a:r>
            <a:r>
              <a:rPr lang="en-US" sz="2400" dirty="0" smtClean="0">
                <a:latin typeface="Tahoma" panose="020B0604030504040204" pitchFamily="34" charset="0"/>
                <a:ea typeface="Tahoma" panose="020B0604030504040204" pitchFamily="34" charset="0"/>
                <a:cs typeface="Tahoma" panose="020B0604030504040204" pitchFamily="34" charset="0"/>
              </a:rPr>
              <a:t>y=a</a:t>
            </a:r>
            <a:r>
              <a:rPr lang="en-US" sz="2400" dirty="0">
                <a:latin typeface="Tahoma" panose="020B0604030504040204" pitchFamily="34" charset="0"/>
                <a:ea typeface="Tahoma" panose="020B0604030504040204" pitchFamily="34" charset="0"/>
                <a:cs typeface="Tahoma" panose="020B0604030504040204" pitchFamily="34" charset="0"/>
              </a:rPr>
              <a:t>*(</a:t>
            </a:r>
            <a:r>
              <a:rPr lang="en-US" sz="2400" dirty="0" err="1">
                <a:latin typeface="Tahoma" panose="020B0604030504040204" pitchFamily="34" charset="0"/>
                <a:ea typeface="Tahoma" panose="020B0604030504040204" pitchFamily="34" charset="0"/>
                <a:cs typeface="Tahoma" panose="020B0604030504040204" pitchFamily="34" charset="0"/>
              </a:rPr>
              <a:t>b+c</a:t>
            </a:r>
            <a:r>
              <a:rPr lang="en-US" sz="2400" dirty="0" smtClean="0">
                <a:latin typeface="Tahoma" panose="020B0604030504040204" pitchFamily="34" charset="0"/>
                <a:ea typeface="Tahoma" panose="020B0604030504040204" pitchFamily="34" charset="0"/>
                <a:cs typeface="Tahoma" panose="020B0604030504040204" pitchFamily="34" charset="0"/>
              </a:rPr>
              <a:t>)</a:t>
            </a:r>
            <a:endParaRPr lang="en-US" sz="240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r>
              <a:rPr lang="en-US" sz="2400" dirty="0">
                <a:latin typeface="Tahoma" panose="020B0604030504040204" pitchFamily="34" charset="0"/>
                <a:ea typeface="Tahoma" panose="020B0604030504040204" pitchFamily="34" charset="0"/>
                <a:cs typeface="Tahoma" panose="020B0604030504040204" pitchFamily="34" charset="0"/>
              </a:rPr>
              <a:t>	ADR </a:t>
            </a:r>
            <a:r>
              <a:rPr lang="en-US" sz="2400" dirty="0" smtClean="0">
                <a:latin typeface="Tahoma" panose="020B0604030504040204" pitchFamily="34" charset="0"/>
                <a:ea typeface="Tahoma" panose="020B0604030504040204" pitchFamily="34" charset="0"/>
                <a:cs typeface="Tahoma" panose="020B0604030504040204" pitchFamily="34" charset="0"/>
              </a:rPr>
              <a:t>R4,y </a:t>
            </a:r>
            <a:r>
              <a:rPr lang="en-US" sz="2400" dirty="0">
                <a:latin typeface="Tahoma" panose="020B0604030504040204" pitchFamily="34" charset="0"/>
                <a:ea typeface="Tahoma" panose="020B0604030504040204" pitchFamily="34" charset="0"/>
                <a:cs typeface="Tahoma" panose="020B0604030504040204" pitchFamily="34" charset="0"/>
              </a:rPr>
              <a:t>; get address for y</a:t>
            </a:r>
          </a:p>
          <a:p>
            <a:pPr>
              <a:buFont typeface="Monotype Sorts" pitchFamily="2" charset="2"/>
              <a:buNone/>
            </a:pPr>
            <a:r>
              <a:rPr lang="en-US" sz="2400" dirty="0">
                <a:latin typeface="Tahoma" panose="020B0604030504040204" pitchFamily="34" charset="0"/>
                <a:ea typeface="Tahoma" panose="020B0604030504040204" pitchFamily="34" charset="0"/>
                <a:cs typeface="Tahoma" panose="020B0604030504040204" pitchFamily="34" charset="0"/>
              </a:rPr>
              <a:t>	STR </a:t>
            </a:r>
            <a:r>
              <a:rPr lang="en-US" sz="2400" dirty="0" smtClean="0">
                <a:latin typeface="Tahoma" panose="020B0604030504040204" pitchFamily="34" charset="0"/>
                <a:ea typeface="Tahoma" panose="020B0604030504040204" pitchFamily="34" charset="0"/>
                <a:cs typeface="Tahoma" panose="020B0604030504040204" pitchFamily="34" charset="0"/>
              </a:rPr>
              <a:t>R2,[R4] </a:t>
            </a:r>
            <a:r>
              <a:rPr lang="en-US" sz="2400" dirty="0">
                <a:latin typeface="Tahoma" panose="020B0604030504040204" pitchFamily="34" charset="0"/>
                <a:ea typeface="Tahoma" panose="020B0604030504040204" pitchFamily="34" charset="0"/>
                <a:cs typeface="Tahoma" panose="020B0604030504040204" pitchFamily="34" charset="0"/>
              </a:rPr>
              <a:t>; store </a:t>
            </a:r>
            <a:r>
              <a:rPr lang="en-US" sz="2400" dirty="0" smtClean="0">
                <a:latin typeface="Tahoma" panose="020B0604030504040204" pitchFamily="34" charset="0"/>
                <a:ea typeface="Tahoma" panose="020B0604030504040204" pitchFamily="34" charset="0"/>
                <a:cs typeface="Tahoma" panose="020B0604030504040204" pitchFamily="34" charset="0"/>
              </a:rPr>
              <a:t>value of y into memory</a:t>
            </a:r>
            <a:endParaRPr lang="en-US" sz="240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endParaRPr lang="en-US" dirty="0"/>
          </a:p>
          <a:p>
            <a:pPr lvl="1">
              <a:buFont typeface="Monotype Sorts" pitchFamily="2" charset="2"/>
              <a:buNone/>
            </a:pPr>
            <a:endParaRPr lang="en-US" sz="2000" dirty="0">
              <a:latin typeface="Consolas" pitchFamily="49" charset="0"/>
              <a:cs typeface="Consolas" pitchFamily="49" charset="0"/>
            </a:endParaRPr>
          </a:p>
        </p:txBody>
      </p:sp>
      <p:sp>
        <p:nvSpPr>
          <p:cNvPr id="2" name="Slide Number Placeholder 1"/>
          <p:cNvSpPr>
            <a:spLocks noGrp="1"/>
          </p:cNvSpPr>
          <p:nvPr>
            <p:ph type="sldNum" sz="quarter" idx="12"/>
          </p:nvPr>
        </p:nvSpPr>
        <p:spPr/>
        <p:txBody>
          <a:bodyPr/>
          <a:lstStyle/>
          <a:p>
            <a:fld id="{3CC63E4C-4642-794D-A2FD-70F6B81535F5}" type="slidenum">
              <a:rPr lang="en-US" smtClean="0"/>
              <a:pPr/>
              <a:t>30</a:t>
            </a:fld>
            <a:endParaRPr lang="en-US" dirty="0"/>
          </a:p>
        </p:txBody>
      </p:sp>
    </p:spTree>
    <p:extLst>
      <p:ext uri="{BB962C8B-B14F-4D97-AF65-F5344CB8AC3E}">
        <p14:creationId xmlns:p14="http://schemas.microsoft.com/office/powerpoint/2010/main" val="2087216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dirty="0" smtClean="0"/>
              <a:t>Example 4: Assignment</a:t>
            </a:r>
          </a:p>
        </p:txBody>
      </p:sp>
      <p:sp>
        <p:nvSpPr>
          <p:cNvPr id="21509" name="Rectangle 3"/>
          <p:cNvSpPr>
            <a:spLocks noGrp="1" noChangeArrowheads="1"/>
          </p:cNvSpPr>
          <p:nvPr>
            <p:ph type="body" idx="1"/>
          </p:nvPr>
        </p:nvSpPr>
        <p:spPr>
          <a:xfrm>
            <a:off x="609600" y="1217713"/>
            <a:ext cx="10972800" cy="5499782"/>
          </a:xfrm>
        </p:spPr>
        <p:txBody>
          <a:bodyPr>
            <a:normAutofit/>
          </a:bodyPr>
          <a:lstStyle/>
          <a:p>
            <a:r>
              <a:rPr lang="en-US" dirty="0" smtClean="0"/>
              <a:t>C:</a:t>
            </a:r>
          </a:p>
          <a:p>
            <a:pPr lvl="1">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a:t>
            </a:r>
            <a:r>
              <a:rPr lang="en-US" altLang="zh-CN" sz="2000" dirty="0">
                <a:latin typeface="Tahoma" panose="020B0604030504040204" pitchFamily="34" charset="0"/>
                <a:ea typeface="Tahoma" panose="020B0604030504040204" pitchFamily="34" charset="0"/>
                <a:cs typeface="Tahoma" panose="020B0604030504040204" pitchFamily="34" charset="0"/>
              </a:rPr>
              <a:t>assume </a:t>
            </a:r>
            <a:r>
              <a:rPr lang="en-US" sz="2000" dirty="0" smtClean="0">
                <a:latin typeface="Tahoma" panose="020B0604030504040204" pitchFamily="34" charset="0"/>
                <a:ea typeface="Tahoma" panose="020B0604030504040204" pitchFamily="34" charset="0"/>
                <a:cs typeface="Tahoma" panose="020B0604030504040204" pitchFamily="34" charset="0"/>
              </a:rPr>
              <a:t>z, </a:t>
            </a:r>
            <a:r>
              <a:rPr lang="en-US" sz="2000" dirty="0">
                <a:latin typeface="Tahoma" panose="020B0604030504040204" pitchFamily="34" charset="0"/>
                <a:ea typeface="Tahoma" panose="020B0604030504040204" pitchFamily="34" charset="0"/>
                <a:cs typeface="Tahoma" panose="020B0604030504040204" pitchFamily="34" charset="0"/>
              </a:rPr>
              <a:t>a, </a:t>
            </a:r>
            <a:r>
              <a:rPr lang="en-US" sz="2000" dirty="0" smtClean="0">
                <a:latin typeface="Tahoma" panose="020B0604030504040204" pitchFamily="34" charset="0"/>
                <a:ea typeface="Tahoma" panose="020B0604030504040204" pitchFamily="34" charset="0"/>
                <a:cs typeface="Tahoma" panose="020B0604030504040204" pitchFamily="34" charset="0"/>
              </a:rPr>
              <a:t>b </a:t>
            </a:r>
            <a:r>
              <a:rPr lang="en-US" sz="2000" dirty="0">
                <a:latin typeface="Tahoma" panose="020B0604030504040204" pitchFamily="34" charset="0"/>
                <a:ea typeface="Tahoma" panose="020B0604030504040204" pitchFamily="34" charset="0"/>
                <a:cs typeface="Tahoma" panose="020B0604030504040204" pitchFamily="34" charset="0"/>
              </a:rPr>
              <a:t>are 32-bit </a:t>
            </a:r>
            <a:r>
              <a:rPr lang="en-US" sz="2000" dirty="0" smtClean="0">
                <a:latin typeface="Tahoma" panose="020B0604030504040204" pitchFamily="34" charset="0"/>
                <a:ea typeface="Tahoma" panose="020B0604030504040204" pitchFamily="34" charset="0"/>
                <a:cs typeface="Tahoma" panose="020B0604030504040204" pitchFamily="34" charset="0"/>
              </a:rPr>
              <a:t>integer variables</a:t>
            </a:r>
            <a:endParaRPr lang="en-US" sz="2000" dirty="0">
              <a:latin typeface="Tahoma" panose="020B0604030504040204" pitchFamily="34" charset="0"/>
              <a:ea typeface="Tahoma" panose="020B0604030504040204" pitchFamily="34" charset="0"/>
              <a:cs typeface="Tahoma" panose="020B0604030504040204" pitchFamily="34" charset="0"/>
            </a:endParaRPr>
          </a:p>
          <a:p>
            <a:pPr lvl="1">
              <a:buFont typeface="Monotype Sorts" pitchFamily="2" charset="2"/>
              <a:buNone/>
            </a:pPr>
            <a:r>
              <a:rPr lang="en-US" sz="2000" dirty="0" smtClean="0">
                <a:latin typeface="Tahoma" panose="020B0604030504040204" pitchFamily="34" charset="0"/>
                <a:ea typeface="Tahoma" panose="020B0604030504040204" pitchFamily="34" charset="0"/>
                <a:cs typeface="Tahoma" panose="020B0604030504040204" pitchFamily="34" charset="0"/>
              </a:rPr>
              <a:t>z </a:t>
            </a:r>
            <a:r>
              <a:rPr lang="en-US" sz="2000" dirty="0">
                <a:latin typeface="Tahoma" panose="020B0604030504040204" pitchFamily="34" charset="0"/>
                <a:ea typeface="Tahoma" panose="020B0604030504040204" pitchFamily="34" charset="0"/>
                <a:cs typeface="Tahoma" panose="020B0604030504040204" pitchFamily="34" charset="0"/>
              </a:rPr>
              <a:t>= (a &lt;&lt; 2) |  (b &amp; 15);</a:t>
            </a:r>
          </a:p>
          <a:p>
            <a:r>
              <a:rPr lang="en-US" dirty="0" smtClean="0"/>
              <a:t>Assembler:</a:t>
            </a:r>
          </a:p>
          <a:p>
            <a:pPr>
              <a:buFont typeface="Monotype Sorts" pitchFamily="2" charset="2"/>
              <a:buNone/>
            </a:pPr>
            <a:r>
              <a:rPr lang="en-US" sz="2000" dirty="0">
                <a:latin typeface="Consolas" pitchFamily="49" charset="0"/>
                <a:cs typeface="Consolas" pitchFamily="49" charset="0"/>
              </a:rPr>
              <a:t>	</a:t>
            </a:r>
            <a:r>
              <a:rPr lang="en-US" sz="2000" dirty="0">
                <a:latin typeface="Tahoma" panose="020B0604030504040204" pitchFamily="34" charset="0"/>
                <a:ea typeface="Tahoma" panose="020B0604030504040204" pitchFamily="34" charset="0"/>
                <a:cs typeface="Tahoma" panose="020B0604030504040204" pitchFamily="34" charset="0"/>
              </a:rPr>
              <a:t>ADR </a:t>
            </a:r>
            <a:r>
              <a:rPr lang="en-US" sz="2000" dirty="0" smtClean="0">
                <a:latin typeface="Tahoma" panose="020B0604030504040204" pitchFamily="34" charset="0"/>
                <a:ea typeface="Tahoma" panose="020B0604030504040204" pitchFamily="34" charset="0"/>
                <a:cs typeface="Tahoma" panose="020B0604030504040204" pitchFamily="34" charset="0"/>
              </a:rPr>
              <a:t>R4,a </a:t>
            </a:r>
            <a:r>
              <a:rPr lang="en-US" sz="2000" dirty="0">
                <a:latin typeface="Tahoma" panose="020B0604030504040204" pitchFamily="34" charset="0"/>
                <a:ea typeface="Tahoma" panose="020B0604030504040204" pitchFamily="34" charset="0"/>
                <a:cs typeface="Tahoma" panose="020B0604030504040204" pitchFamily="34" charset="0"/>
              </a:rPr>
              <a:t>; get address for a</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LDR </a:t>
            </a:r>
            <a:r>
              <a:rPr lang="en-US" sz="2000" dirty="0" smtClean="0">
                <a:latin typeface="Tahoma" panose="020B0604030504040204" pitchFamily="34" charset="0"/>
                <a:ea typeface="Tahoma" panose="020B0604030504040204" pitchFamily="34" charset="0"/>
                <a:cs typeface="Tahoma" panose="020B0604030504040204" pitchFamily="34" charset="0"/>
              </a:rPr>
              <a:t>R0,[R4] </a:t>
            </a:r>
            <a:r>
              <a:rPr lang="en-US" sz="2000" dirty="0">
                <a:latin typeface="Tahoma" panose="020B0604030504040204" pitchFamily="34" charset="0"/>
                <a:ea typeface="Tahoma" panose="020B0604030504040204" pitchFamily="34" charset="0"/>
                <a:cs typeface="Tahoma" panose="020B0604030504040204" pitchFamily="34" charset="0"/>
              </a:rPr>
              <a:t>; get value of a</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MOV </a:t>
            </a:r>
            <a:r>
              <a:rPr lang="en-US" sz="2000" dirty="0" smtClean="0">
                <a:latin typeface="Tahoma" panose="020B0604030504040204" pitchFamily="34" charset="0"/>
                <a:ea typeface="Tahoma" panose="020B0604030504040204" pitchFamily="34" charset="0"/>
                <a:cs typeface="Tahoma" panose="020B0604030504040204" pitchFamily="34" charset="0"/>
              </a:rPr>
              <a:t>R0,R0,LSL </a:t>
            </a:r>
            <a:r>
              <a:rPr lang="en-US" sz="2000" dirty="0">
                <a:latin typeface="Tahoma" panose="020B0604030504040204" pitchFamily="34" charset="0"/>
                <a:ea typeface="Tahoma" panose="020B0604030504040204" pitchFamily="34" charset="0"/>
                <a:cs typeface="Tahoma" panose="020B0604030504040204" pitchFamily="34" charset="0"/>
              </a:rPr>
              <a:t>2 ; perform shift </a:t>
            </a:r>
            <a:r>
              <a:rPr lang="en-US" sz="2000" dirty="0" smtClean="0">
                <a:latin typeface="Tahoma" panose="020B0604030504040204" pitchFamily="34" charset="0"/>
                <a:ea typeface="Tahoma" panose="020B0604030504040204" pitchFamily="34" charset="0"/>
                <a:cs typeface="Tahoma" panose="020B0604030504040204" pitchFamily="34" charset="0"/>
              </a:rPr>
              <a:t>a&lt;&lt;2</a:t>
            </a:r>
            <a:endParaRPr lang="en-US" sz="200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ADR </a:t>
            </a:r>
            <a:r>
              <a:rPr lang="en-US" sz="2000" dirty="0" smtClean="0">
                <a:latin typeface="Tahoma" panose="020B0604030504040204" pitchFamily="34" charset="0"/>
                <a:ea typeface="Tahoma" panose="020B0604030504040204" pitchFamily="34" charset="0"/>
                <a:cs typeface="Tahoma" panose="020B0604030504040204" pitchFamily="34" charset="0"/>
              </a:rPr>
              <a:t>R4,b </a:t>
            </a:r>
            <a:r>
              <a:rPr lang="en-US" sz="2000" dirty="0">
                <a:latin typeface="Tahoma" panose="020B0604030504040204" pitchFamily="34" charset="0"/>
                <a:ea typeface="Tahoma" panose="020B0604030504040204" pitchFamily="34" charset="0"/>
                <a:cs typeface="Tahoma" panose="020B0604030504040204" pitchFamily="34" charset="0"/>
              </a:rPr>
              <a:t>; get address for b</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LDR </a:t>
            </a:r>
            <a:r>
              <a:rPr lang="en-US" sz="2000" dirty="0" smtClean="0">
                <a:latin typeface="Tahoma" panose="020B0604030504040204" pitchFamily="34" charset="0"/>
                <a:ea typeface="Tahoma" panose="020B0604030504040204" pitchFamily="34" charset="0"/>
                <a:cs typeface="Tahoma" panose="020B0604030504040204" pitchFamily="34" charset="0"/>
              </a:rPr>
              <a:t>R1,[R4] </a:t>
            </a:r>
            <a:r>
              <a:rPr lang="en-US" sz="2000" dirty="0">
                <a:latin typeface="Tahoma" panose="020B0604030504040204" pitchFamily="34" charset="0"/>
                <a:ea typeface="Tahoma" panose="020B0604030504040204" pitchFamily="34" charset="0"/>
                <a:cs typeface="Tahoma" panose="020B0604030504040204" pitchFamily="34" charset="0"/>
              </a:rPr>
              <a:t>; get value of b</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AND </a:t>
            </a:r>
            <a:r>
              <a:rPr lang="en-US" sz="2000" dirty="0" smtClean="0">
                <a:latin typeface="Tahoma" panose="020B0604030504040204" pitchFamily="34" charset="0"/>
                <a:ea typeface="Tahoma" panose="020B0604030504040204" pitchFamily="34" charset="0"/>
                <a:cs typeface="Tahoma" panose="020B0604030504040204" pitchFamily="34" charset="0"/>
              </a:rPr>
              <a:t>R1,R1,#</a:t>
            </a:r>
            <a:r>
              <a:rPr lang="en-US" sz="2000" dirty="0">
                <a:latin typeface="Tahoma" panose="020B0604030504040204" pitchFamily="34" charset="0"/>
                <a:ea typeface="Tahoma" panose="020B0604030504040204" pitchFamily="34" charset="0"/>
                <a:cs typeface="Tahoma" panose="020B0604030504040204" pitchFamily="34" charset="0"/>
              </a:rPr>
              <a:t>15 ; perform AND</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ORR </a:t>
            </a:r>
            <a:r>
              <a:rPr lang="en-US" sz="2000" dirty="0" smtClean="0">
                <a:latin typeface="Tahoma" panose="020B0604030504040204" pitchFamily="34" charset="0"/>
                <a:ea typeface="Tahoma" panose="020B0604030504040204" pitchFamily="34" charset="0"/>
                <a:cs typeface="Tahoma" panose="020B0604030504040204" pitchFamily="34" charset="0"/>
              </a:rPr>
              <a:t>R1,R0,R1 </a:t>
            </a:r>
            <a:r>
              <a:rPr lang="en-US" sz="2000" dirty="0">
                <a:latin typeface="Tahoma" panose="020B0604030504040204" pitchFamily="34" charset="0"/>
                <a:ea typeface="Tahoma" panose="020B0604030504040204" pitchFamily="34" charset="0"/>
                <a:cs typeface="Tahoma" panose="020B0604030504040204" pitchFamily="34" charset="0"/>
              </a:rPr>
              <a:t>; perform </a:t>
            </a:r>
            <a:r>
              <a:rPr lang="en-US" sz="2000" dirty="0" smtClean="0">
                <a:latin typeface="Tahoma" panose="020B0604030504040204" pitchFamily="34" charset="0"/>
                <a:ea typeface="Tahoma" panose="020B0604030504040204" pitchFamily="34" charset="0"/>
                <a:cs typeface="Tahoma" panose="020B0604030504040204" pitchFamily="34" charset="0"/>
              </a:rPr>
              <a:t>OR</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ADR </a:t>
            </a:r>
            <a:r>
              <a:rPr lang="en-US" sz="2000" dirty="0" smtClean="0">
                <a:latin typeface="Tahoma" panose="020B0604030504040204" pitchFamily="34" charset="0"/>
                <a:ea typeface="Tahoma" panose="020B0604030504040204" pitchFamily="34" charset="0"/>
                <a:cs typeface="Tahoma" panose="020B0604030504040204" pitchFamily="34" charset="0"/>
              </a:rPr>
              <a:t>R4,z </a:t>
            </a:r>
            <a:r>
              <a:rPr lang="en-US" sz="2000" dirty="0">
                <a:latin typeface="Tahoma" panose="020B0604030504040204" pitchFamily="34" charset="0"/>
                <a:ea typeface="Tahoma" panose="020B0604030504040204" pitchFamily="34" charset="0"/>
                <a:cs typeface="Tahoma" panose="020B0604030504040204" pitchFamily="34" charset="0"/>
              </a:rPr>
              <a:t>; get address for z</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STR </a:t>
            </a:r>
            <a:r>
              <a:rPr lang="en-US" sz="2000" dirty="0" smtClean="0">
                <a:latin typeface="Tahoma" panose="020B0604030504040204" pitchFamily="34" charset="0"/>
                <a:ea typeface="Tahoma" panose="020B0604030504040204" pitchFamily="34" charset="0"/>
                <a:cs typeface="Tahoma" panose="020B0604030504040204" pitchFamily="34" charset="0"/>
              </a:rPr>
              <a:t>R1,[R4] </a:t>
            </a:r>
            <a:r>
              <a:rPr lang="en-US" sz="2000" dirty="0">
                <a:latin typeface="Tahoma" panose="020B0604030504040204" pitchFamily="34" charset="0"/>
                <a:ea typeface="Tahoma" panose="020B0604030504040204" pitchFamily="34" charset="0"/>
                <a:cs typeface="Tahoma" panose="020B0604030504040204" pitchFamily="34" charset="0"/>
              </a:rPr>
              <a:t>; store value for </a:t>
            </a:r>
            <a:r>
              <a:rPr lang="en-US" sz="2000" dirty="0" smtClean="0">
                <a:latin typeface="Tahoma" panose="020B0604030504040204" pitchFamily="34" charset="0"/>
                <a:ea typeface="Tahoma" panose="020B0604030504040204" pitchFamily="34" charset="0"/>
                <a:cs typeface="Tahoma" panose="020B0604030504040204" pitchFamily="34" charset="0"/>
              </a:rPr>
              <a:t>z</a:t>
            </a:r>
            <a:endParaRPr lang="en-US" dirty="0" smtClean="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CC63E4C-4642-794D-A2FD-70F6B81535F5}" type="slidenum">
              <a:rPr lang="en-US" smtClean="0"/>
              <a:pPr/>
              <a:t>31</a:t>
            </a:fld>
            <a:endParaRPr lang="en-US" dirty="0"/>
          </a:p>
        </p:txBody>
      </p:sp>
    </p:spTree>
    <p:extLst>
      <p:ext uri="{BB962C8B-B14F-4D97-AF65-F5344CB8AC3E}">
        <p14:creationId xmlns:p14="http://schemas.microsoft.com/office/powerpoint/2010/main" val="29682319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56" name="Rectangle 220"/>
          <p:cNvSpPr>
            <a:spLocks noGrp="1" noChangeArrowheads="1"/>
          </p:cNvSpPr>
          <p:nvPr>
            <p:ph type="title"/>
          </p:nvPr>
        </p:nvSpPr>
        <p:spPr>
          <a:xfrm>
            <a:off x="2209800" y="293688"/>
            <a:ext cx="7772400" cy="1143000"/>
          </a:xfrm>
        </p:spPr>
        <p:txBody>
          <a:bodyPr/>
          <a:lstStyle/>
          <a:p>
            <a:r>
              <a:rPr lang="en-US" smtClean="0"/>
              <a:t>Bitwise Instructions</a:t>
            </a:r>
          </a:p>
        </p:txBody>
      </p:sp>
      <p:graphicFrame>
        <p:nvGraphicFramePr>
          <p:cNvPr id="5" name="Group 219"/>
          <p:cNvGraphicFramePr>
            <a:graphicFrameLocks noGrp="1"/>
          </p:cNvGraphicFramePr>
          <p:nvPr>
            <p:extLst>
              <p:ext uri="{D42A27DB-BD31-4B8C-83A1-F6EECF244321}">
                <p14:modId xmlns:p14="http://schemas.microsoft.com/office/powerpoint/2010/main" val="2256283646"/>
              </p:ext>
            </p:extLst>
          </p:nvPr>
        </p:nvGraphicFramePr>
        <p:xfrm>
          <a:off x="1683865" y="1632965"/>
          <a:ext cx="8494968" cy="4048444"/>
        </p:xfrm>
        <a:graphic>
          <a:graphicData uri="http://schemas.openxmlformats.org/drawingml/2006/table">
            <a:tbl>
              <a:tblPr/>
              <a:tblGrid>
                <a:gridCol w="2166103">
                  <a:extLst>
                    <a:ext uri="{9D8B030D-6E8A-4147-A177-3AD203B41FA5}">
                      <a16:colId xmlns:a16="http://schemas.microsoft.com/office/drawing/2014/main" val="20000"/>
                    </a:ext>
                  </a:extLst>
                </a:gridCol>
                <a:gridCol w="2358644">
                  <a:extLst>
                    <a:ext uri="{9D8B030D-6E8A-4147-A177-3AD203B41FA5}">
                      <a16:colId xmlns:a16="http://schemas.microsoft.com/office/drawing/2014/main" val="20001"/>
                    </a:ext>
                  </a:extLst>
                </a:gridCol>
                <a:gridCol w="970412">
                  <a:extLst>
                    <a:ext uri="{9D8B030D-6E8A-4147-A177-3AD203B41FA5}">
                      <a16:colId xmlns:a16="http://schemas.microsoft.com/office/drawing/2014/main" val="20002"/>
                    </a:ext>
                  </a:extLst>
                </a:gridCol>
                <a:gridCol w="1834928">
                  <a:extLst>
                    <a:ext uri="{9D8B030D-6E8A-4147-A177-3AD203B41FA5}">
                      <a16:colId xmlns:a16="http://schemas.microsoft.com/office/drawing/2014/main" val="20003"/>
                    </a:ext>
                  </a:extLst>
                </a:gridCol>
                <a:gridCol w="1164881">
                  <a:extLst>
                    <a:ext uri="{9D8B030D-6E8A-4147-A177-3AD203B41FA5}">
                      <a16:colId xmlns:a16="http://schemas.microsoft.com/office/drawing/2014/main" val="20004"/>
                    </a:ext>
                  </a:extLst>
                </a:gridCol>
              </a:tblGrid>
              <a:tr h="876299">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600" b="1" i="1" u="none" strike="noStrike" cap="none" normalizeH="0" baseline="0" dirty="0" smtClean="0">
                          <a:ln>
                            <a:noFill/>
                          </a:ln>
                          <a:solidFill>
                            <a:srgbClr val="000000"/>
                          </a:solidFill>
                          <a:effectLst/>
                          <a:latin typeface="Arial" charset="0"/>
                          <a:cs typeface="Times New Roman" pitchFamily="18" charset="0"/>
                        </a:rPr>
                        <a:t>Bitwise Instructions</a:t>
                      </a:r>
                      <a:endParaRPr kumimoji="0" lang="en-US" sz="16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00"/>
                          </a:solidFill>
                          <a:effectLst/>
                          <a:latin typeface="Arial" charset="0"/>
                          <a:cs typeface="Times New Roman" pitchFamily="18" charset="0"/>
                        </a:rPr>
                        <a:t>Operation</a:t>
                      </a:r>
                      <a:endParaRPr kumimoji="0" lang="en-US" sz="16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00"/>
                          </a:solidFill>
                          <a:effectLst/>
                          <a:latin typeface="Arial" charset="0"/>
                          <a:cs typeface="Times New Roman" pitchFamily="18" charset="0"/>
                        </a:rPr>
                        <a:t>{S}</a:t>
                      </a:r>
                      <a:endParaRPr kumimoji="0" lang="en-US" sz="16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00"/>
                          </a:solidFill>
                          <a:effectLst/>
                          <a:latin typeface="Arial" charset="0"/>
                          <a:cs typeface="Times New Roman" pitchFamily="18" charset="0"/>
                        </a:rPr>
                        <a:t>&lt;op&gt;</a:t>
                      </a:r>
                      <a:endParaRPr kumimoji="0" lang="en-US" sz="16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00"/>
                          </a:solidFill>
                          <a:effectLst/>
                          <a:latin typeface="Arial" charset="0"/>
                          <a:cs typeface="Times New Roman" pitchFamily="18" charset="0"/>
                        </a:rPr>
                        <a:t>Notes</a:t>
                      </a:r>
                      <a:endParaRPr kumimoji="0" lang="en-US" sz="16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50641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600" b="0" i="0" u="none" strike="noStrike" cap="none" normalizeH="0" baseline="0" dirty="0" smtClean="0">
                          <a:ln>
                            <a:noFill/>
                          </a:ln>
                          <a:solidFill>
                            <a:schemeClr val="tx1"/>
                          </a:solidFill>
                          <a:effectLst/>
                          <a:latin typeface="Arial" charset="0"/>
                          <a:cs typeface="Times New Roman" pitchFamily="18" charset="0"/>
                        </a:rPr>
                        <a:t>AND 	</a:t>
                      </a:r>
                      <a:r>
                        <a:rPr kumimoji="0" lang="en-US" sz="1600" b="0" i="0" u="none" strike="noStrike" cap="none" normalizeH="0" baseline="0" dirty="0" err="1" smtClean="0">
                          <a:ln>
                            <a:noFill/>
                          </a:ln>
                          <a:solidFill>
                            <a:schemeClr val="tx1"/>
                          </a:solidFill>
                          <a:effectLst/>
                          <a:latin typeface="Arial" charset="0"/>
                          <a:cs typeface="Times New Roman" pitchFamily="18" charset="0"/>
                        </a:rPr>
                        <a:t>R</a:t>
                      </a:r>
                      <a:r>
                        <a:rPr kumimoji="0" lang="en-US" sz="1600" b="0" i="0" u="none" strike="noStrike" cap="none" normalizeH="0" baseline="-30000" dirty="0" err="1" smtClean="0">
                          <a:ln>
                            <a:noFill/>
                          </a:ln>
                          <a:solidFill>
                            <a:schemeClr val="tx1"/>
                          </a:solidFill>
                          <a:effectLst/>
                          <a:latin typeface="Arial" charset="0"/>
                          <a:cs typeface="Times New Roman" pitchFamily="18" charset="0"/>
                        </a:rPr>
                        <a:t>d</a:t>
                      </a:r>
                      <a:r>
                        <a:rPr kumimoji="0" lang="en-US" sz="1600" b="0" i="0" u="none" strike="noStrike" cap="none" normalizeH="0" baseline="0" dirty="0" err="1" smtClean="0">
                          <a:ln>
                            <a:noFill/>
                          </a:ln>
                          <a:solidFill>
                            <a:schemeClr val="tx1"/>
                          </a:solidFill>
                          <a:effectLst/>
                          <a:latin typeface="Arial" charset="0"/>
                          <a:cs typeface="Times New Roman" pitchFamily="18" charset="0"/>
                        </a:rPr>
                        <a:t>,R</a:t>
                      </a:r>
                      <a:r>
                        <a:rPr kumimoji="0" lang="en-US" sz="1600" b="0" i="0" u="none" strike="noStrike" cap="none" normalizeH="0" baseline="-30000" dirty="0" err="1" smtClean="0">
                          <a:ln>
                            <a:noFill/>
                          </a:ln>
                          <a:solidFill>
                            <a:schemeClr val="tx1"/>
                          </a:solidFill>
                          <a:effectLst/>
                          <a:latin typeface="Arial" charset="0"/>
                          <a:cs typeface="Times New Roman" pitchFamily="18" charset="0"/>
                        </a:rPr>
                        <a:t>n</a:t>
                      </a:r>
                      <a:r>
                        <a:rPr kumimoji="0" lang="en-US" sz="1600" b="0" i="0" u="none" strike="noStrike" cap="none" normalizeH="0" baseline="0" dirty="0" smtClean="0">
                          <a:ln>
                            <a:noFill/>
                          </a:ln>
                          <a:solidFill>
                            <a:schemeClr val="tx1"/>
                          </a:solidFill>
                          <a:effectLst/>
                          <a:latin typeface="Arial" charset="0"/>
                          <a:cs typeface="Times New Roman" pitchFamily="18" charset="0"/>
                        </a:rPr>
                        <a:t>,&lt;op&gt;</a:t>
                      </a:r>
                      <a:endParaRPr kumimoji="0" lang="en-US" sz="1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R</a:t>
                      </a:r>
                      <a:r>
                        <a:rPr kumimoji="0" lang="en-US" sz="1600" b="0" i="0" u="none" strike="noStrike" cap="none" normalizeH="0" baseline="-30000" smtClean="0">
                          <a:ln>
                            <a:noFill/>
                          </a:ln>
                          <a:solidFill>
                            <a:schemeClr val="tx1"/>
                          </a:solidFill>
                          <a:effectLst/>
                          <a:latin typeface="Arial" charset="0"/>
                          <a:cs typeface="Times New Roman" pitchFamily="18" charset="0"/>
                        </a:rPr>
                        <a:t>d</a:t>
                      </a:r>
                      <a:r>
                        <a:rPr kumimoji="0" lang="en-US" sz="1600" b="0" i="0" u="none" strike="noStrike" cap="none" normalizeH="0" baseline="0" smtClean="0">
                          <a:ln>
                            <a:noFill/>
                          </a:ln>
                          <a:solidFill>
                            <a:schemeClr val="tx1"/>
                          </a:solidFill>
                          <a:effectLst/>
                          <a:latin typeface="Arial" charset="0"/>
                          <a:cs typeface="Times New Roman" pitchFamily="18" charset="0"/>
                        </a:rPr>
                        <a:t> </a:t>
                      </a:r>
                      <a:r>
                        <a:rPr kumimoji="0" lang="en-US" sz="1600" b="0" i="0" u="none" strike="noStrike" cap="none" normalizeH="0" baseline="0" smtClean="0">
                          <a:ln>
                            <a:noFill/>
                          </a:ln>
                          <a:solidFill>
                            <a:schemeClr val="tx1"/>
                          </a:solidFill>
                          <a:effectLst/>
                          <a:latin typeface="Arial" charset="0"/>
                          <a:cs typeface="Times New Roman" pitchFamily="18" charset="0"/>
                          <a:sym typeface="Wingdings" pitchFamily="2" charset="2"/>
                        </a:rPr>
                        <a:t></a:t>
                      </a:r>
                      <a:r>
                        <a:rPr kumimoji="0" lang="en-US" sz="1600" b="0" i="0" u="none" strike="noStrike" cap="none" normalizeH="0" baseline="0" smtClean="0">
                          <a:ln>
                            <a:noFill/>
                          </a:ln>
                          <a:solidFill>
                            <a:schemeClr val="tx1"/>
                          </a:solidFill>
                          <a:effectLst/>
                          <a:latin typeface="Arial" charset="0"/>
                          <a:cs typeface="Times New Roman" pitchFamily="18" charset="0"/>
                        </a:rPr>
                        <a:t> R</a:t>
                      </a:r>
                      <a:r>
                        <a:rPr kumimoji="0" lang="en-US" sz="1600" b="0" i="0" u="none" strike="noStrike" cap="none" normalizeH="0" baseline="-30000" smtClean="0">
                          <a:ln>
                            <a:noFill/>
                          </a:ln>
                          <a:solidFill>
                            <a:schemeClr val="tx1"/>
                          </a:solidFill>
                          <a:effectLst/>
                          <a:latin typeface="Arial" charset="0"/>
                          <a:cs typeface="Times New Roman" pitchFamily="18" charset="0"/>
                          <a:sym typeface="Wingdings" pitchFamily="2" charset="2"/>
                        </a:rPr>
                        <a:t>n</a:t>
                      </a:r>
                      <a:r>
                        <a:rPr kumimoji="0" lang="en-US" sz="1600" b="0" i="0" u="none" strike="noStrike" cap="none" normalizeH="0" baseline="0" smtClean="0">
                          <a:ln>
                            <a:noFill/>
                          </a:ln>
                          <a:solidFill>
                            <a:schemeClr val="tx1"/>
                          </a:solidFill>
                          <a:effectLst/>
                          <a:latin typeface="Arial" charset="0"/>
                          <a:cs typeface="Times New Roman" pitchFamily="18" charset="0"/>
                          <a:sym typeface="Wingdings" pitchFamily="2" charset="2"/>
                        </a:rPr>
                        <a:t> &amp; &lt;op&gt;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NZC</a:t>
                      </a:r>
                      <a:endParaRPr kumimoji="0" lang="en-US"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rowSpan="5">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Times New Roman" pitchFamily="18" charset="0"/>
                        </a:rPr>
                        <a:t>imm. const.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Times New Roman" pitchFamily="18" charset="0"/>
                        </a:rPr>
                        <a:t>-or-</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cs typeface="Times New Roman" pitchFamily="18" charset="0"/>
                        </a:rPr>
                        <a:t>reg{,&lt;shift&gt;}</a:t>
                      </a:r>
                      <a:endParaRPr kumimoji="0" lang="en-US" sz="16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641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600" b="0" i="0" u="none" strike="noStrike" cap="none" normalizeH="0" baseline="0" dirty="0" smtClean="0">
                          <a:ln>
                            <a:noFill/>
                          </a:ln>
                          <a:solidFill>
                            <a:schemeClr val="tx1"/>
                          </a:solidFill>
                          <a:effectLst/>
                          <a:latin typeface="Arial" charset="0"/>
                          <a:cs typeface="Times New Roman" pitchFamily="18" charset="0"/>
                        </a:rPr>
                        <a:t>ORR 	</a:t>
                      </a:r>
                      <a:r>
                        <a:rPr kumimoji="0" lang="en-US" sz="1600" b="0" i="0" u="none" strike="noStrike" cap="none" normalizeH="0" baseline="0" dirty="0" err="1" smtClean="0">
                          <a:ln>
                            <a:noFill/>
                          </a:ln>
                          <a:solidFill>
                            <a:schemeClr val="tx1"/>
                          </a:solidFill>
                          <a:effectLst/>
                          <a:latin typeface="Arial" charset="0"/>
                          <a:cs typeface="Times New Roman" pitchFamily="18" charset="0"/>
                        </a:rPr>
                        <a:t>R</a:t>
                      </a:r>
                      <a:r>
                        <a:rPr kumimoji="0" lang="en-US" sz="1600" b="0" i="0" u="none" strike="noStrike" cap="none" normalizeH="0" baseline="-30000" dirty="0" err="1" smtClean="0">
                          <a:ln>
                            <a:noFill/>
                          </a:ln>
                          <a:solidFill>
                            <a:schemeClr val="tx1"/>
                          </a:solidFill>
                          <a:effectLst/>
                          <a:latin typeface="Arial" charset="0"/>
                          <a:cs typeface="Times New Roman" pitchFamily="18" charset="0"/>
                        </a:rPr>
                        <a:t>d</a:t>
                      </a:r>
                      <a:r>
                        <a:rPr kumimoji="0" lang="en-US" sz="1600" b="0" i="0" u="none" strike="noStrike" cap="none" normalizeH="0" baseline="0" dirty="0" err="1" smtClean="0">
                          <a:ln>
                            <a:noFill/>
                          </a:ln>
                          <a:solidFill>
                            <a:schemeClr val="tx1"/>
                          </a:solidFill>
                          <a:effectLst/>
                          <a:latin typeface="Arial" charset="0"/>
                          <a:cs typeface="Times New Roman" pitchFamily="18" charset="0"/>
                        </a:rPr>
                        <a:t>,R</a:t>
                      </a:r>
                      <a:r>
                        <a:rPr kumimoji="0" lang="en-US" sz="1600" b="0" i="0" u="none" strike="noStrike" cap="none" normalizeH="0" baseline="-30000" dirty="0" err="1" smtClean="0">
                          <a:ln>
                            <a:noFill/>
                          </a:ln>
                          <a:solidFill>
                            <a:schemeClr val="tx1"/>
                          </a:solidFill>
                          <a:effectLst/>
                          <a:latin typeface="Arial" charset="0"/>
                          <a:cs typeface="Times New Roman" pitchFamily="18" charset="0"/>
                        </a:rPr>
                        <a:t>n</a:t>
                      </a:r>
                      <a:r>
                        <a:rPr kumimoji="0" lang="en-US" sz="1600" b="0" i="0" u="none" strike="noStrike" cap="none" normalizeH="0" baseline="0" dirty="0" smtClean="0">
                          <a:ln>
                            <a:noFill/>
                          </a:ln>
                          <a:solidFill>
                            <a:schemeClr val="tx1"/>
                          </a:solidFill>
                          <a:effectLst/>
                          <a:latin typeface="Arial" charset="0"/>
                          <a:cs typeface="Times New Roman" pitchFamily="18" charset="0"/>
                        </a:rPr>
                        <a:t>,&lt;op&gt;</a:t>
                      </a:r>
                      <a:endParaRPr kumimoji="0" lang="en-US" sz="1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R</a:t>
                      </a:r>
                      <a:r>
                        <a:rPr kumimoji="0" lang="en-US" sz="1600" b="0" i="0" u="none" strike="noStrike" cap="none" normalizeH="0" baseline="-30000" smtClean="0">
                          <a:ln>
                            <a:noFill/>
                          </a:ln>
                          <a:solidFill>
                            <a:schemeClr val="tx1"/>
                          </a:solidFill>
                          <a:effectLst/>
                          <a:latin typeface="Arial" charset="0"/>
                          <a:cs typeface="Times New Roman" pitchFamily="18" charset="0"/>
                        </a:rPr>
                        <a:t>d</a:t>
                      </a:r>
                      <a:r>
                        <a:rPr kumimoji="0" lang="en-US" sz="1600" b="0" i="0" u="none" strike="noStrike" cap="none" normalizeH="0" baseline="0" smtClean="0">
                          <a:ln>
                            <a:noFill/>
                          </a:ln>
                          <a:solidFill>
                            <a:schemeClr val="tx1"/>
                          </a:solidFill>
                          <a:effectLst/>
                          <a:latin typeface="Arial" charset="0"/>
                          <a:cs typeface="Times New Roman" pitchFamily="18" charset="0"/>
                        </a:rPr>
                        <a:t> </a:t>
                      </a:r>
                      <a:r>
                        <a:rPr kumimoji="0" lang="en-US" sz="1600" b="0" i="0" u="none" strike="noStrike" cap="none" normalizeH="0" baseline="0" smtClean="0">
                          <a:ln>
                            <a:noFill/>
                          </a:ln>
                          <a:solidFill>
                            <a:schemeClr val="tx1"/>
                          </a:solidFill>
                          <a:effectLst/>
                          <a:latin typeface="Arial" charset="0"/>
                          <a:cs typeface="Times New Roman" pitchFamily="18" charset="0"/>
                          <a:sym typeface="Wingdings" pitchFamily="2" charset="2"/>
                        </a:rPr>
                        <a:t></a:t>
                      </a:r>
                      <a:r>
                        <a:rPr kumimoji="0" lang="en-US" sz="1600" b="0" i="0" u="none" strike="noStrike" cap="none" normalizeH="0" baseline="0" smtClean="0">
                          <a:ln>
                            <a:noFill/>
                          </a:ln>
                          <a:solidFill>
                            <a:schemeClr val="tx1"/>
                          </a:solidFill>
                          <a:effectLst/>
                          <a:latin typeface="Arial" charset="0"/>
                          <a:cs typeface="Times New Roman" pitchFamily="18" charset="0"/>
                        </a:rPr>
                        <a:t> R</a:t>
                      </a:r>
                      <a:r>
                        <a:rPr kumimoji="0" lang="en-US" sz="1600" b="0" i="0" u="none" strike="noStrike" cap="none" normalizeH="0" baseline="-30000" smtClean="0">
                          <a:ln>
                            <a:noFill/>
                          </a:ln>
                          <a:solidFill>
                            <a:schemeClr val="tx1"/>
                          </a:solidFill>
                          <a:effectLst/>
                          <a:latin typeface="Arial" charset="0"/>
                          <a:cs typeface="Times New Roman" pitchFamily="18" charset="0"/>
                          <a:sym typeface="Wingdings" pitchFamily="2" charset="2"/>
                        </a:rPr>
                        <a:t>n</a:t>
                      </a:r>
                      <a:r>
                        <a:rPr kumimoji="0" lang="en-US" sz="1600" b="0" i="0" u="none" strike="noStrike" cap="none" normalizeH="0" baseline="0" smtClean="0">
                          <a:ln>
                            <a:noFill/>
                          </a:ln>
                          <a:solidFill>
                            <a:schemeClr val="tx1"/>
                          </a:solidFill>
                          <a:effectLst/>
                          <a:latin typeface="Arial" charset="0"/>
                          <a:cs typeface="Times New Roman" pitchFamily="18" charset="0"/>
                          <a:sym typeface="Wingdings" pitchFamily="2" charset="2"/>
                        </a:rPr>
                        <a:t> | &lt;op&gt;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NZC</a:t>
                      </a:r>
                      <a:endParaRPr kumimoji="0" lang="en-US"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vMerge="1">
                  <a:txBody>
                    <a:bodyPr/>
                    <a:lstStyle/>
                    <a:p>
                      <a:endParaRPr lang="en-US"/>
                    </a:p>
                  </a:txBody>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641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600" b="0" i="0" u="none" strike="noStrike" cap="none" normalizeH="0" baseline="0" dirty="0" smtClean="0">
                          <a:ln>
                            <a:noFill/>
                          </a:ln>
                          <a:solidFill>
                            <a:schemeClr val="tx1"/>
                          </a:solidFill>
                          <a:effectLst/>
                          <a:latin typeface="Arial" charset="0"/>
                          <a:cs typeface="Times New Roman" pitchFamily="18" charset="0"/>
                        </a:rPr>
                        <a:t>EOR 	</a:t>
                      </a:r>
                      <a:r>
                        <a:rPr kumimoji="0" lang="en-US" sz="1600" b="0" i="0" u="none" strike="noStrike" cap="none" normalizeH="0" baseline="0" dirty="0" err="1" smtClean="0">
                          <a:ln>
                            <a:noFill/>
                          </a:ln>
                          <a:solidFill>
                            <a:schemeClr val="tx1"/>
                          </a:solidFill>
                          <a:effectLst/>
                          <a:latin typeface="Arial" charset="0"/>
                          <a:cs typeface="Times New Roman" pitchFamily="18" charset="0"/>
                        </a:rPr>
                        <a:t>R</a:t>
                      </a:r>
                      <a:r>
                        <a:rPr kumimoji="0" lang="en-US" sz="1600" b="0" i="0" u="none" strike="noStrike" cap="none" normalizeH="0" baseline="-30000" dirty="0" err="1" smtClean="0">
                          <a:ln>
                            <a:noFill/>
                          </a:ln>
                          <a:solidFill>
                            <a:schemeClr val="tx1"/>
                          </a:solidFill>
                          <a:effectLst/>
                          <a:latin typeface="Arial" charset="0"/>
                          <a:cs typeface="Times New Roman" pitchFamily="18" charset="0"/>
                        </a:rPr>
                        <a:t>d</a:t>
                      </a:r>
                      <a:r>
                        <a:rPr kumimoji="0" lang="en-US" sz="1600" b="0" i="0" u="none" strike="noStrike" cap="none" normalizeH="0" baseline="0" dirty="0" err="1" smtClean="0">
                          <a:ln>
                            <a:noFill/>
                          </a:ln>
                          <a:solidFill>
                            <a:schemeClr val="tx1"/>
                          </a:solidFill>
                          <a:effectLst/>
                          <a:latin typeface="Arial" charset="0"/>
                          <a:cs typeface="Times New Roman" pitchFamily="18" charset="0"/>
                        </a:rPr>
                        <a:t>,R</a:t>
                      </a:r>
                      <a:r>
                        <a:rPr kumimoji="0" lang="en-US" sz="1600" b="0" i="0" u="none" strike="noStrike" cap="none" normalizeH="0" baseline="-30000" dirty="0" err="1" smtClean="0">
                          <a:ln>
                            <a:noFill/>
                          </a:ln>
                          <a:solidFill>
                            <a:schemeClr val="tx1"/>
                          </a:solidFill>
                          <a:effectLst/>
                          <a:latin typeface="Arial" charset="0"/>
                          <a:cs typeface="Times New Roman" pitchFamily="18" charset="0"/>
                        </a:rPr>
                        <a:t>n</a:t>
                      </a:r>
                      <a:r>
                        <a:rPr kumimoji="0" lang="en-US" sz="1600" b="0" i="0" u="none" strike="noStrike" cap="none" normalizeH="0" baseline="0" dirty="0" smtClean="0">
                          <a:ln>
                            <a:noFill/>
                          </a:ln>
                          <a:solidFill>
                            <a:schemeClr val="tx1"/>
                          </a:solidFill>
                          <a:effectLst/>
                          <a:latin typeface="Arial" charset="0"/>
                          <a:cs typeface="Times New Roman" pitchFamily="18" charset="0"/>
                        </a:rPr>
                        <a:t>,&lt;op&gt;</a:t>
                      </a:r>
                      <a:endParaRPr kumimoji="0" lang="en-US" sz="1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Times New Roman" pitchFamily="18" charset="0"/>
                        </a:rPr>
                        <a:t>R</a:t>
                      </a:r>
                      <a:r>
                        <a:rPr kumimoji="0" lang="en-US" sz="1600" b="0" i="0" u="none" strike="noStrike" cap="none" normalizeH="0" baseline="-30000" dirty="0" smtClean="0">
                          <a:ln>
                            <a:noFill/>
                          </a:ln>
                          <a:solidFill>
                            <a:schemeClr val="tx1"/>
                          </a:solidFill>
                          <a:effectLst/>
                          <a:latin typeface="Arial" charset="0"/>
                          <a:cs typeface="Times New Roman" pitchFamily="18" charset="0"/>
                        </a:rPr>
                        <a:t>d</a:t>
                      </a:r>
                      <a:r>
                        <a:rPr kumimoji="0" lang="en-US" sz="1600" b="0" i="0" u="none" strike="noStrike" cap="none" normalizeH="0" baseline="0" dirty="0" smtClean="0">
                          <a:ln>
                            <a:noFill/>
                          </a:ln>
                          <a:solidFill>
                            <a:schemeClr val="tx1"/>
                          </a:solidFill>
                          <a:effectLst/>
                          <a:latin typeface="Arial" charset="0"/>
                          <a:cs typeface="Times New Roman" pitchFamily="18" charset="0"/>
                        </a:rPr>
                        <a:t> </a:t>
                      </a:r>
                      <a:r>
                        <a:rPr kumimoji="0" lang="en-US" sz="1600" b="0" i="0" u="none" strike="noStrike" cap="none" normalizeH="0" baseline="0" dirty="0" smtClean="0">
                          <a:ln>
                            <a:noFill/>
                          </a:ln>
                          <a:solidFill>
                            <a:schemeClr val="tx1"/>
                          </a:solidFill>
                          <a:effectLst/>
                          <a:latin typeface="Arial" charset="0"/>
                          <a:cs typeface="Times New Roman" pitchFamily="18" charset="0"/>
                          <a:sym typeface="Wingdings" pitchFamily="2" charset="2"/>
                        </a:rPr>
                        <a:t></a:t>
                      </a:r>
                      <a:r>
                        <a:rPr kumimoji="0" lang="en-US" sz="1600" b="0" i="0" u="none" strike="noStrike" cap="none" normalizeH="0" baseline="0" dirty="0" smtClean="0">
                          <a:ln>
                            <a:noFill/>
                          </a:ln>
                          <a:solidFill>
                            <a:schemeClr val="tx1"/>
                          </a:solidFill>
                          <a:effectLst/>
                          <a:latin typeface="Arial" charset="0"/>
                          <a:cs typeface="Times New Roman" pitchFamily="18" charset="0"/>
                        </a:rPr>
                        <a:t> R</a:t>
                      </a:r>
                      <a:r>
                        <a:rPr kumimoji="0" lang="en-US" sz="1600" b="0" i="0" u="none" strike="noStrike" cap="none" normalizeH="0" baseline="-30000" dirty="0" smtClean="0">
                          <a:ln>
                            <a:noFill/>
                          </a:ln>
                          <a:solidFill>
                            <a:schemeClr val="tx1"/>
                          </a:solidFill>
                          <a:effectLst/>
                          <a:latin typeface="Arial" charset="0"/>
                          <a:cs typeface="Times New Roman" pitchFamily="18" charset="0"/>
                          <a:sym typeface="Wingdings" pitchFamily="2" charset="2"/>
                        </a:rPr>
                        <a:t>n</a:t>
                      </a:r>
                      <a:r>
                        <a:rPr kumimoji="0" lang="en-US" sz="1600" b="0" i="0" u="none" strike="noStrike" cap="none" normalizeH="0" baseline="0" dirty="0" smtClean="0">
                          <a:ln>
                            <a:noFill/>
                          </a:ln>
                          <a:solidFill>
                            <a:schemeClr val="tx1"/>
                          </a:solidFill>
                          <a:effectLst/>
                          <a:latin typeface="Arial" charset="0"/>
                          <a:cs typeface="Times New Roman" pitchFamily="18" charset="0"/>
                          <a:sym typeface="Wingdings" pitchFamily="2" charset="2"/>
                        </a:rPr>
                        <a:t> ^ &lt;op&gt;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NZC</a:t>
                      </a:r>
                      <a:endParaRPr kumimoji="0" lang="en-US"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vMerge="1">
                  <a:txBody>
                    <a:bodyPr/>
                    <a:lstStyle/>
                    <a:p>
                      <a:endParaRPr lang="en-US"/>
                    </a:p>
                  </a:txBody>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lang="en-US" sz="1800" b="0" i="0" u="none" strike="noStrike" kern="1200" baseline="0" dirty="0" smtClean="0">
                          <a:solidFill>
                            <a:schemeClr val="tx1"/>
                          </a:solidFill>
                          <a:latin typeface="Arial"/>
                          <a:ea typeface="+mn-ea"/>
                          <a:cs typeface="+mn-cs"/>
                        </a:rPr>
                        <a:t>Exclusive OR</a:t>
                      </a:r>
                      <a:endParaRPr kumimoji="0" lang="en-US" sz="16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641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600" b="0" i="0" u="none" strike="noStrike" cap="none" normalizeH="0" baseline="0" smtClean="0">
                          <a:ln>
                            <a:noFill/>
                          </a:ln>
                          <a:solidFill>
                            <a:schemeClr val="tx1"/>
                          </a:solidFill>
                          <a:effectLst/>
                          <a:latin typeface="Arial" charset="0"/>
                          <a:cs typeface="Times New Roman" pitchFamily="18" charset="0"/>
                        </a:rPr>
                        <a:t>BIC 	R</a:t>
                      </a:r>
                      <a:r>
                        <a:rPr kumimoji="0" lang="en-US" sz="1600" b="0" i="0" u="none" strike="noStrike" cap="none" normalizeH="0" baseline="-30000" smtClean="0">
                          <a:ln>
                            <a:noFill/>
                          </a:ln>
                          <a:solidFill>
                            <a:schemeClr val="tx1"/>
                          </a:solidFill>
                          <a:effectLst/>
                          <a:latin typeface="Arial" charset="0"/>
                          <a:cs typeface="Times New Roman" pitchFamily="18" charset="0"/>
                        </a:rPr>
                        <a:t>d</a:t>
                      </a:r>
                      <a:r>
                        <a:rPr kumimoji="0" lang="en-US" sz="1600" b="0" i="0" u="none" strike="noStrike" cap="none" normalizeH="0" baseline="0" smtClean="0">
                          <a:ln>
                            <a:noFill/>
                          </a:ln>
                          <a:solidFill>
                            <a:schemeClr val="tx1"/>
                          </a:solidFill>
                          <a:effectLst/>
                          <a:latin typeface="Arial" charset="0"/>
                          <a:cs typeface="Times New Roman" pitchFamily="18" charset="0"/>
                        </a:rPr>
                        <a:t>,R</a:t>
                      </a:r>
                      <a:r>
                        <a:rPr kumimoji="0" lang="en-US" sz="1600" b="0" i="0" u="none" strike="noStrike" cap="none" normalizeH="0" baseline="-30000" smtClean="0">
                          <a:ln>
                            <a:noFill/>
                          </a:ln>
                          <a:solidFill>
                            <a:schemeClr val="tx1"/>
                          </a:solidFill>
                          <a:effectLst/>
                          <a:latin typeface="Arial" charset="0"/>
                          <a:cs typeface="Times New Roman" pitchFamily="18" charset="0"/>
                        </a:rPr>
                        <a:t>n</a:t>
                      </a:r>
                      <a:r>
                        <a:rPr kumimoji="0" lang="en-US" sz="1600" b="0" i="0" u="none" strike="noStrike" cap="none" normalizeH="0" baseline="0" smtClean="0">
                          <a:ln>
                            <a:noFill/>
                          </a:ln>
                          <a:solidFill>
                            <a:schemeClr val="tx1"/>
                          </a:solidFill>
                          <a:effectLst/>
                          <a:latin typeface="Arial" charset="0"/>
                          <a:cs typeface="Times New Roman" pitchFamily="18" charset="0"/>
                        </a:rPr>
                        <a:t>,&lt;op&gt;</a:t>
                      </a:r>
                      <a:endParaRPr kumimoji="0" lang="en-US"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Times New Roman" pitchFamily="18" charset="0"/>
                        </a:rPr>
                        <a:t>R</a:t>
                      </a:r>
                      <a:r>
                        <a:rPr kumimoji="0" lang="en-US" sz="1600" b="0" i="0" u="none" strike="noStrike" cap="none" normalizeH="0" baseline="-30000" dirty="0" smtClean="0">
                          <a:ln>
                            <a:noFill/>
                          </a:ln>
                          <a:solidFill>
                            <a:schemeClr val="tx1"/>
                          </a:solidFill>
                          <a:effectLst/>
                          <a:latin typeface="Arial" charset="0"/>
                          <a:cs typeface="Times New Roman" pitchFamily="18" charset="0"/>
                        </a:rPr>
                        <a:t>d</a:t>
                      </a:r>
                      <a:r>
                        <a:rPr kumimoji="0" lang="en-US" sz="1600" b="0" i="0" u="none" strike="noStrike" cap="none" normalizeH="0" baseline="0" dirty="0" smtClean="0">
                          <a:ln>
                            <a:noFill/>
                          </a:ln>
                          <a:solidFill>
                            <a:schemeClr val="tx1"/>
                          </a:solidFill>
                          <a:effectLst/>
                          <a:latin typeface="Arial" charset="0"/>
                          <a:cs typeface="Times New Roman" pitchFamily="18" charset="0"/>
                        </a:rPr>
                        <a:t> </a:t>
                      </a:r>
                      <a:r>
                        <a:rPr kumimoji="0" lang="en-US" sz="1600" b="0" i="0" u="none" strike="noStrike" cap="none" normalizeH="0" baseline="0" dirty="0" smtClean="0">
                          <a:ln>
                            <a:noFill/>
                          </a:ln>
                          <a:solidFill>
                            <a:schemeClr val="tx1"/>
                          </a:solidFill>
                          <a:effectLst/>
                          <a:latin typeface="Arial" charset="0"/>
                          <a:cs typeface="Times New Roman" pitchFamily="18" charset="0"/>
                          <a:sym typeface="Wingdings" pitchFamily="2" charset="2"/>
                        </a:rPr>
                        <a:t></a:t>
                      </a:r>
                      <a:r>
                        <a:rPr kumimoji="0" lang="en-US" sz="1600" b="0" i="0" u="none" strike="noStrike" cap="none" normalizeH="0" baseline="0" dirty="0" smtClean="0">
                          <a:ln>
                            <a:noFill/>
                          </a:ln>
                          <a:solidFill>
                            <a:schemeClr val="tx1"/>
                          </a:solidFill>
                          <a:effectLst/>
                          <a:latin typeface="Arial" charset="0"/>
                          <a:cs typeface="Times New Roman" pitchFamily="18" charset="0"/>
                        </a:rPr>
                        <a:t> R</a:t>
                      </a:r>
                      <a:r>
                        <a:rPr kumimoji="0" lang="en-US" sz="1600" b="0" i="0" u="none" strike="noStrike" cap="none" normalizeH="0" baseline="-30000" dirty="0" smtClean="0">
                          <a:ln>
                            <a:noFill/>
                          </a:ln>
                          <a:solidFill>
                            <a:schemeClr val="tx1"/>
                          </a:solidFill>
                          <a:effectLst/>
                          <a:latin typeface="Arial" charset="0"/>
                          <a:cs typeface="Times New Roman" pitchFamily="18" charset="0"/>
                          <a:sym typeface="Wingdings" pitchFamily="2" charset="2"/>
                        </a:rPr>
                        <a:t>n</a:t>
                      </a:r>
                      <a:r>
                        <a:rPr kumimoji="0" lang="en-US" sz="1600" b="0" i="0" u="none" strike="noStrike" cap="none" normalizeH="0" baseline="0" dirty="0" smtClean="0">
                          <a:ln>
                            <a:noFill/>
                          </a:ln>
                          <a:solidFill>
                            <a:schemeClr val="tx1"/>
                          </a:solidFill>
                          <a:effectLst/>
                          <a:latin typeface="Arial" charset="0"/>
                          <a:cs typeface="Times New Roman" pitchFamily="18" charset="0"/>
                          <a:sym typeface="Wingdings" pitchFamily="2" charset="2"/>
                        </a:rPr>
                        <a:t> &amp; ~&lt;op&gt;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NZC</a:t>
                      </a:r>
                      <a:endParaRPr kumimoji="0" lang="en-US"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vMerge="1">
                  <a:txBody>
                    <a:bodyPr/>
                    <a:lstStyle/>
                    <a:p>
                      <a:endParaRPr lang="en-US"/>
                    </a:p>
                  </a:txBody>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lang="en-US" sz="1800" b="0" i="0" u="none" strike="noStrike" kern="1200" baseline="0" dirty="0" smtClean="0">
                          <a:solidFill>
                            <a:schemeClr val="tx1"/>
                          </a:solidFill>
                          <a:latin typeface="Arial"/>
                          <a:ea typeface="+mn-ea"/>
                          <a:cs typeface="+mn-cs"/>
                        </a:rPr>
                        <a:t>Bit Clear</a:t>
                      </a:r>
                      <a:endParaRPr kumimoji="0" lang="en-US" sz="16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641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600" b="0" i="0" u="none" strike="noStrike" cap="none" normalizeH="0" baseline="0" smtClean="0">
                          <a:ln>
                            <a:noFill/>
                          </a:ln>
                          <a:solidFill>
                            <a:schemeClr val="tx1"/>
                          </a:solidFill>
                          <a:effectLst/>
                          <a:latin typeface="Arial" charset="0"/>
                          <a:cs typeface="Times New Roman" pitchFamily="18" charset="0"/>
                        </a:rPr>
                        <a:t>ORN 	R</a:t>
                      </a:r>
                      <a:r>
                        <a:rPr kumimoji="0" lang="en-US" sz="1600" b="0" i="0" u="none" strike="noStrike" cap="none" normalizeH="0" baseline="-30000" smtClean="0">
                          <a:ln>
                            <a:noFill/>
                          </a:ln>
                          <a:solidFill>
                            <a:schemeClr val="tx1"/>
                          </a:solidFill>
                          <a:effectLst/>
                          <a:latin typeface="Arial" charset="0"/>
                          <a:cs typeface="Times New Roman" pitchFamily="18" charset="0"/>
                        </a:rPr>
                        <a:t>d</a:t>
                      </a:r>
                      <a:r>
                        <a:rPr kumimoji="0" lang="en-US" sz="1600" b="0" i="0" u="none" strike="noStrike" cap="none" normalizeH="0" baseline="0" smtClean="0">
                          <a:ln>
                            <a:noFill/>
                          </a:ln>
                          <a:solidFill>
                            <a:schemeClr val="tx1"/>
                          </a:solidFill>
                          <a:effectLst/>
                          <a:latin typeface="Arial" charset="0"/>
                          <a:cs typeface="Times New Roman" pitchFamily="18" charset="0"/>
                        </a:rPr>
                        <a:t>,R</a:t>
                      </a:r>
                      <a:r>
                        <a:rPr kumimoji="0" lang="en-US" sz="1600" b="0" i="0" u="none" strike="noStrike" cap="none" normalizeH="0" baseline="-30000" smtClean="0">
                          <a:ln>
                            <a:noFill/>
                          </a:ln>
                          <a:solidFill>
                            <a:schemeClr val="tx1"/>
                          </a:solidFill>
                          <a:effectLst/>
                          <a:latin typeface="Arial" charset="0"/>
                          <a:cs typeface="Times New Roman" pitchFamily="18" charset="0"/>
                        </a:rPr>
                        <a:t>n</a:t>
                      </a:r>
                      <a:r>
                        <a:rPr kumimoji="0" lang="en-US" sz="1600" b="0" i="0" u="none" strike="noStrike" cap="none" normalizeH="0" baseline="0" smtClean="0">
                          <a:ln>
                            <a:noFill/>
                          </a:ln>
                          <a:solidFill>
                            <a:schemeClr val="tx1"/>
                          </a:solidFill>
                          <a:effectLst/>
                          <a:latin typeface="Arial" charset="0"/>
                          <a:cs typeface="Times New Roman" pitchFamily="18" charset="0"/>
                        </a:rPr>
                        <a:t>,&lt;op&gt;</a:t>
                      </a:r>
                      <a:endParaRPr kumimoji="0" lang="en-US"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Times New Roman" pitchFamily="18" charset="0"/>
                        </a:rPr>
                        <a:t>R</a:t>
                      </a:r>
                      <a:r>
                        <a:rPr kumimoji="0" lang="en-US" sz="1600" b="0" i="0" u="none" strike="noStrike" cap="none" normalizeH="0" baseline="-30000" dirty="0" smtClean="0">
                          <a:ln>
                            <a:noFill/>
                          </a:ln>
                          <a:solidFill>
                            <a:schemeClr val="tx1"/>
                          </a:solidFill>
                          <a:effectLst/>
                          <a:latin typeface="Arial" charset="0"/>
                          <a:cs typeface="Times New Roman" pitchFamily="18" charset="0"/>
                        </a:rPr>
                        <a:t>d</a:t>
                      </a:r>
                      <a:r>
                        <a:rPr kumimoji="0" lang="en-US" sz="1600" b="0" i="0" u="none" strike="noStrike" cap="none" normalizeH="0" baseline="0" dirty="0" smtClean="0">
                          <a:ln>
                            <a:noFill/>
                          </a:ln>
                          <a:solidFill>
                            <a:schemeClr val="tx1"/>
                          </a:solidFill>
                          <a:effectLst/>
                          <a:latin typeface="Arial" charset="0"/>
                          <a:cs typeface="Times New Roman" pitchFamily="18" charset="0"/>
                        </a:rPr>
                        <a:t> </a:t>
                      </a:r>
                      <a:r>
                        <a:rPr kumimoji="0" lang="en-US" sz="1600" b="0" i="0" u="none" strike="noStrike" cap="none" normalizeH="0" baseline="0" dirty="0" smtClean="0">
                          <a:ln>
                            <a:noFill/>
                          </a:ln>
                          <a:solidFill>
                            <a:schemeClr val="tx1"/>
                          </a:solidFill>
                          <a:effectLst/>
                          <a:latin typeface="Arial" charset="0"/>
                          <a:cs typeface="Times New Roman" pitchFamily="18" charset="0"/>
                          <a:sym typeface="Wingdings" pitchFamily="2" charset="2"/>
                        </a:rPr>
                        <a:t></a:t>
                      </a:r>
                      <a:r>
                        <a:rPr kumimoji="0" lang="en-US" sz="1600" b="0" i="0" u="none" strike="noStrike" cap="none" normalizeH="0" baseline="0" dirty="0" smtClean="0">
                          <a:ln>
                            <a:noFill/>
                          </a:ln>
                          <a:solidFill>
                            <a:schemeClr val="tx1"/>
                          </a:solidFill>
                          <a:effectLst/>
                          <a:latin typeface="Arial" charset="0"/>
                          <a:cs typeface="Times New Roman" pitchFamily="18" charset="0"/>
                        </a:rPr>
                        <a:t> R</a:t>
                      </a:r>
                      <a:r>
                        <a:rPr kumimoji="0" lang="en-US" sz="1600" b="0" i="0" u="none" strike="noStrike" cap="none" normalizeH="0" baseline="-30000" dirty="0" smtClean="0">
                          <a:ln>
                            <a:noFill/>
                          </a:ln>
                          <a:solidFill>
                            <a:schemeClr val="tx1"/>
                          </a:solidFill>
                          <a:effectLst/>
                          <a:latin typeface="Arial" charset="0"/>
                          <a:cs typeface="Times New Roman" pitchFamily="18" charset="0"/>
                          <a:sym typeface="Wingdings" pitchFamily="2" charset="2"/>
                        </a:rPr>
                        <a:t>n</a:t>
                      </a:r>
                      <a:r>
                        <a:rPr kumimoji="0" lang="en-US" sz="1600" b="0" i="0" u="none" strike="noStrike" cap="none" normalizeH="0" baseline="0" dirty="0" smtClean="0">
                          <a:ln>
                            <a:noFill/>
                          </a:ln>
                          <a:solidFill>
                            <a:schemeClr val="tx1"/>
                          </a:solidFill>
                          <a:effectLst/>
                          <a:latin typeface="Arial" charset="0"/>
                          <a:cs typeface="Times New Roman" pitchFamily="18" charset="0"/>
                          <a:sym typeface="Wingdings" pitchFamily="2" charset="2"/>
                        </a:rPr>
                        <a:t> | ~&lt;op&gt;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Times New Roman" pitchFamily="18" charset="0"/>
                        </a:rPr>
                        <a:t>NZC</a:t>
                      </a:r>
                      <a:endParaRPr kumimoji="0" lang="en-US" sz="1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vMerge="1">
                  <a:txBody>
                    <a:bodyPr/>
                    <a:lstStyle/>
                    <a:p>
                      <a:endParaRPr lang="en-US"/>
                    </a:p>
                  </a:txBody>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lang="en-US" sz="1800" b="0" i="0" u="none" strike="noStrike" kern="1200" baseline="0" dirty="0" smtClean="0">
                          <a:solidFill>
                            <a:schemeClr val="tx1"/>
                          </a:solidFill>
                          <a:latin typeface="Arial"/>
                          <a:ea typeface="+mn-ea"/>
                          <a:cs typeface="+mn-cs"/>
                        </a:rPr>
                        <a:t>OR Not</a:t>
                      </a:r>
                      <a:endParaRPr kumimoji="0" lang="en-US" sz="16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641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600" b="0" i="0" u="none" strike="noStrike" cap="none" normalizeH="0" baseline="0" smtClean="0">
                          <a:ln>
                            <a:noFill/>
                          </a:ln>
                          <a:solidFill>
                            <a:schemeClr val="tx1"/>
                          </a:solidFill>
                          <a:effectLst/>
                          <a:latin typeface="Arial" charset="0"/>
                          <a:cs typeface="Times New Roman" pitchFamily="18" charset="0"/>
                        </a:rPr>
                        <a:t>MVN 	R</a:t>
                      </a:r>
                      <a:r>
                        <a:rPr kumimoji="0" lang="en-US" sz="1600" b="0" i="0" u="none" strike="noStrike" cap="none" normalizeH="0" baseline="-30000" smtClean="0">
                          <a:ln>
                            <a:noFill/>
                          </a:ln>
                          <a:solidFill>
                            <a:schemeClr val="tx1"/>
                          </a:solidFill>
                          <a:effectLst/>
                          <a:latin typeface="Arial" charset="0"/>
                          <a:cs typeface="Times New Roman" pitchFamily="18" charset="0"/>
                        </a:rPr>
                        <a:t>d</a:t>
                      </a:r>
                      <a:r>
                        <a:rPr kumimoji="0" lang="en-US" sz="1600" b="0" i="0" u="none" strike="noStrike" cap="none" normalizeH="0" baseline="0" smtClean="0">
                          <a:ln>
                            <a:noFill/>
                          </a:ln>
                          <a:solidFill>
                            <a:schemeClr val="tx1"/>
                          </a:solidFill>
                          <a:effectLst/>
                          <a:latin typeface="Arial" charset="0"/>
                          <a:cs typeface="Times New Roman" pitchFamily="18" charset="0"/>
                        </a:rPr>
                        <a:t>,R</a:t>
                      </a:r>
                      <a:r>
                        <a:rPr kumimoji="0" lang="en-US" sz="1600" b="0" i="0" u="none" strike="noStrike" cap="none" normalizeH="0" baseline="-30000" smtClean="0">
                          <a:ln>
                            <a:noFill/>
                          </a:ln>
                          <a:solidFill>
                            <a:schemeClr val="tx1"/>
                          </a:solidFill>
                          <a:effectLst/>
                          <a:latin typeface="Arial" charset="0"/>
                          <a:cs typeface="Times New Roman" pitchFamily="18" charset="0"/>
                        </a:rPr>
                        <a:t>n</a:t>
                      </a:r>
                      <a:endParaRPr kumimoji="0" lang="en-US" sz="1600" b="0" i="0" u="none" strike="noStrike" cap="none" normalizeH="0" baseline="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Arial" charset="0"/>
                          <a:cs typeface="Times New Roman" pitchFamily="18" charset="0"/>
                        </a:rPr>
                        <a:t>R</a:t>
                      </a:r>
                      <a:r>
                        <a:rPr kumimoji="0" lang="en-US" sz="1600" b="0" i="0" u="none" strike="noStrike" cap="none" normalizeH="0" baseline="-30000" smtClean="0">
                          <a:ln>
                            <a:noFill/>
                          </a:ln>
                          <a:solidFill>
                            <a:schemeClr val="tx1"/>
                          </a:solidFill>
                          <a:effectLst/>
                          <a:latin typeface="Arial" charset="0"/>
                          <a:cs typeface="Times New Roman" pitchFamily="18" charset="0"/>
                        </a:rPr>
                        <a:t>d</a:t>
                      </a:r>
                      <a:r>
                        <a:rPr kumimoji="0" lang="en-US" sz="1600" b="0" i="0" u="none" strike="noStrike" cap="none" normalizeH="0" baseline="0" smtClean="0">
                          <a:ln>
                            <a:noFill/>
                          </a:ln>
                          <a:solidFill>
                            <a:schemeClr val="tx1"/>
                          </a:solidFill>
                          <a:effectLst/>
                          <a:latin typeface="Arial" charset="0"/>
                          <a:cs typeface="Times New Roman" pitchFamily="18" charset="0"/>
                        </a:rPr>
                        <a:t> </a:t>
                      </a:r>
                      <a:r>
                        <a:rPr kumimoji="0" lang="en-US" sz="1600" b="0" i="0" u="none" strike="noStrike" cap="none" normalizeH="0" baseline="0" smtClean="0">
                          <a:ln>
                            <a:noFill/>
                          </a:ln>
                          <a:solidFill>
                            <a:schemeClr val="tx1"/>
                          </a:solidFill>
                          <a:effectLst/>
                          <a:latin typeface="Arial" charset="0"/>
                          <a:cs typeface="Times New Roman" pitchFamily="18" charset="0"/>
                          <a:sym typeface="Wingdings" pitchFamily="2" charset="2"/>
                        </a:rPr>
                        <a:t></a:t>
                      </a:r>
                      <a:r>
                        <a:rPr kumimoji="0" lang="en-US" sz="1600" b="0" i="0" u="none" strike="noStrike" cap="none" normalizeH="0" baseline="0" smtClean="0">
                          <a:ln>
                            <a:noFill/>
                          </a:ln>
                          <a:solidFill>
                            <a:schemeClr val="tx1"/>
                          </a:solidFill>
                          <a:effectLst/>
                          <a:latin typeface="Arial" charset="0"/>
                          <a:cs typeface="Times New Roman" pitchFamily="18" charset="0"/>
                        </a:rPr>
                        <a:t> ~R</a:t>
                      </a:r>
                      <a:r>
                        <a:rPr kumimoji="0" lang="en-US" sz="1600" b="0" i="0" u="none" strike="noStrike" cap="none" normalizeH="0" baseline="-30000" smtClean="0">
                          <a:ln>
                            <a:noFill/>
                          </a:ln>
                          <a:solidFill>
                            <a:schemeClr val="tx1"/>
                          </a:solidFill>
                          <a:effectLst/>
                          <a:latin typeface="Arial" charset="0"/>
                          <a:cs typeface="Times New Roman" pitchFamily="18" charset="0"/>
                          <a:sym typeface="Wingdings" pitchFamily="2" charset="2"/>
                        </a:rPr>
                        <a:t>n</a:t>
                      </a:r>
                      <a:endParaRPr kumimoji="0" lang="en-US" sz="1600" b="0" i="0" u="none" strike="noStrike" cap="none" normalizeH="0" baseline="0" smtClean="0">
                        <a:ln>
                          <a:noFill/>
                        </a:ln>
                        <a:solidFill>
                          <a:schemeClr val="tx1"/>
                        </a:solidFill>
                        <a:effectLst/>
                        <a:latin typeface="Arial" charset="0"/>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charset="0"/>
                          <a:cs typeface="Times New Roman" pitchFamily="18" charset="0"/>
                        </a:rPr>
                        <a:t>NZC</a:t>
                      </a:r>
                      <a:endParaRPr kumimoji="0" lang="en-US" sz="1600" b="0" i="0" u="none" strike="noStrike" cap="none" normalizeH="0" baseline="0" dirty="0" smtClean="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lang="pt-BR" sz="1800" b="0" i="0" u="none" strike="noStrike" kern="1200" baseline="0" dirty="0" smtClean="0">
                          <a:solidFill>
                            <a:schemeClr val="tx1"/>
                          </a:solidFill>
                          <a:latin typeface="Arial"/>
                          <a:ea typeface="+mn-ea"/>
                          <a:cs typeface="+mn-cs"/>
                        </a:rPr>
                        <a:t>Move Not</a:t>
                      </a:r>
                      <a:endParaRPr kumimoji="0" lang="en-US" sz="16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Slide Number Placeholder 1"/>
          <p:cNvSpPr>
            <a:spLocks noGrp="1"/>
          </p:cNvSpPr>
          <p:nvPr>
            <p:ph type="sldNum" sz="quarter" idx="12"/>
          </p:nvPr>
        </p:nvSpPr>
        <p:spPr/>
        <p:txBody>
          <a:bodyPr/>
          <a:lstStyle/>
          <a:p>
            <a:fld id="{3CC63E4C-4642-794D-A2FD-70F6B81535F5}" type="slidenum">
              <a:rPr lang="en-US" smtClean="0"/>
              <a:pPr/>
              <a:t>32</a:t>
            </a:fld>
            <a:endParaRPr lang="en-US" dirty="0"/>
          </a:p>
        </p:txBody>
      </p:sp>
    </p:spTree>
    <p:extLst>
      <p:ext uri="{BB962C8B-B14F-4D97-AF65-F5344CB8AC3E}">
        <p14:creationId xmlns:p14="http://schemas.microsoft.com/office/powerpoint/2010/main" val="42726414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86" name="Rectangle 143"/>
          <p:cNvSpPr>
            <a:spLocks noGrp="1" noChangeArrowheads="1"/>
          </p:cNvSpPr>
          <p:nvPr>
            <p:ph type="title"/>
          </p:nvPr>
        </p:nvSpPr>
        <p:spPr/>
        <p:txBody>
          <a:bodyPr/>
          <a:lstStyle/>
          <a:p>
            <a:r>
              <a:rPr lang="en-US" dirty="0" err="1" smtClean="0"/>
              <a:t>Bitfield</a:t>
            </a:r>
            <a:r>
              <a:rPr lang="en-US" dirty="0" smtClean="0"/>
              <a:t> Instructions</a:t>
            </a:r>
          </a:p>
        </p:txBody>
      </p:sp>
      <p:graphicFrame>
        <p:nvGraphicFramePr>
          <p:cNvPr id="5" name="Group 142"/>
          <p:cNvGraphicFramePr>
            <a:graphicFrameLocks noGrp="1"/>
          </p:cNvGraphicFramePr>
          <p:nvPr>
            <p:extLst>
              <p:ext uri="{D42A27DB-BD31-4B8C-83A1-F6EECF244321}">
                <p14:modId xmlns:p14="http://schemas.microsoft.com/office/powerpoint/2010/main" val="1686591419"/>
              </p:ext>
            </p:extLst>
          </p:nvPr>
        </p:nvGraphicFramePr>
        <p:xfrm>
          <a:off x="2067243" y="1976755"/>
          <a:ext cx="8382000" cy="3505202"/>
        </p:xfrm>
        <a:graphic>
          <a:graphicData uri="http://schemas.openxmlformats.org/drawingml/2006/table">
            <a:tbl>
              <a:tblPr/>
              <a:tblGrid>
                <a:gridCol w="2474912">
                  <a:extLst>
                    <a:ext uri="{9D8B030D-6E8A-4147-A177-3AD203B41FA5}">
                      <a16:colId xmlns:a16="http://schemas.microsoft.com/office/drawing/2014/main" val="20000"/>
                    </a:ext>
                  </a:extLst>
                </a:gridCol>
                <a:gridCol w="1944688">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3390900">
                  <a:extLst>
                    <a:ext uri="{9D8B030D-6E8A-4147-A177-3AD203B41FA5}">
                      <a16:colId xmlns:a16="http://schemas.microsoft.com/office/drawing/2014/main" val="20003"/>
                    </a:ext>
                  </a:extLst>
                </a:gridCol>
              </a:tblGrid>
              <a:tr h="69691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1" i="1" u="none" strike="noStrike" cap="none" normalizeH="0" baseline="0" smtClean="0">
                          <a:ln>
                            <a:noFill/>
                          </a:ln>
                          <a:solidFill>
                            <a:srgbClr val="000000"/>
                          </a:solidFill>
                          <a:effectLst/>
                          <a:latin typeface="Arial" charset="0"/>
                          <a:cs typeface="Times New Roman" pitchFamily="18" charset="0"/>
                        </a:rPr>
                        <a:t>Bitfield Instructions</a:t>
                      </a:r>
                      <a:endParaRPr kumimoji="0" lang="en-US" sz="1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smtClean="0">
                          <a:ln>
                            <a:noFill/>
                          </a:ln>
                          <a:solidFill>
                            <a:srgbClr val="000000"/>
                          </a:solidFill>
                          <a:effectLst/>
                          <a:latin typeface="Arial" charset="0"/>
                          <a:cs typeface="Times New Roman" pitchFamily="18" charset="0"/>
                        </a:rPr>
                        <a:t>Operation</a:t>
                      </a:r>
                      <a:endParaRPr kumimoji="0" lang="en-US" sz="1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smtClean="0">
                          <a:ln>
                            <a:noFill/>
                          </a:ln>
                          <a:solidFill>
                            <a:srgbClr val="000000"/>
                          </a:solidFill>
                          <a:effectLst/>
                          <a:latin typeface="Arial" charset="0"/>
                          <a:cs typeface="Times New Roman" pitchFamily="18" charset="0"/>
                        </a:rPr>
                        <a:t>{S}</a:t>
                      </a:r>
                      <a:endParaRPr kumimoji="0" lang="en-US" sz="1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smtClean="0">
                          <a:ln>
                            <a:noFill/>
                          </a:ln>
                          <a:solidFill>
                            <a:srgbClr val="000000"/>
                          </a:solidFill>
                          <a:effectLst/>
                          <a:latin typeface="Arial" charset="0"/>
                          <a:cs typeface="Times New Roman" pitchFamily="18" charset="0"/>
                        </a:rPr>
                        <a:t>Notes</a:t>
                      </a:r>
                      <a:endParaRPr kumimoji="0" lang="en-US" sz="1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6985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smtClean="0">
                          <a:ln>
                            <a:noFill/>
                          </a:ln>
                          <a:solidFill>
                            <a:srgbClr val="000000"/>
                          </a:solidFill>
                          <a:effectLst/>
                          <a:latin typeface="Arial" charset="0"/>
                          <a:cs typeface="Times New Roman" pitchFamily="18" charset="0"/>
                        </a:rPr>
                        <a:t>BFC 	R</a:t>
                      </a:r>
                      <a:r>
                        <a:rPr kumimoji="0" lang="en-US" sz="1400" b="0" i="0" u="none" strike="noStrike" cap="none" normalizeH="0" baseline="-30000" smtClean="0">
                          <a:ln>
                            <a:noFill/>
                          </a:ln>
                          <a:solidFill>
                            <a:srgbClr val="000000"/>
                          </a:solidFill>
                          <a:effectLst/>
                          <a:latin typeface="Arial" charset="0"/>
                          <a:cs typeface="Times New Roman" pitchFamily="18" charset="0"/>
                        </a:rPr>
                        <a:t>d</a:t>
                      </a:r>
                      <a:r>
                        <a:rPr kumimoji="0" lang="en-US" sz="1400" b="0" i="0" u="none" strike="noStrike" cap="none" normalizeH="0" baseline="0" smtClean="0">
                          <a:ln>
                            <a:noFill/>
                          </a:ln>
                          <a:solidFill>
                            <a:srgbClr val="000000"/>
                          </a:solidFill>
                          <a:effectLst/>
                          <a:latin typeface="Arial" charset="0"/>
                          <a:cs typeface="Times New Roman" pitchFamily="18" charset="0"/>
                        </a:rPr>
                        <a:t>,#lsb,#width</a:t>
                      </a:r>
                      <a:endParaRPr kumimoji="0" lang="en-US" sz="1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cs typeface="Times New Roman" pitchFamily="18" charset="0"/>
                        </a:rPr>
                        <a:t>R</a:t>
                      </a:r>
                      <a:r>
                        <a:rPr kumimoji="0" lang="en-US" sz="1400" b="0" i="0" u="none" strike="noStrike" cap="none" normalizeH="0" baseline="-30000" smtClean="0">
                          <a:ln>
                            <a:noFill/>
                          </a:ln>
                          <a:solidFill>
                            <a:srgbClr val="000000"/>
                          </a:solidFill>
                          <a:effectLst/>
                          <a:latin typeface="Arial" charset="0"/>
                          <a:cs typeface="Times New Roman" pitchFamily="18" charset="0"/>
                        </a:rPr>
                        <a:t>d</a:t>
                      </a:r>
                      <a:r>
                        <a:rPr kumimoji="0" lang="en-US" sz="1400" b="0" i="0" u="none" strike="noStrike" cap="none" normalizeH="0" baseline="0" smtClean="0">
                          <a:ln>
                            <a:noFill/>
                          </a:ln>
                          <a:solidFill>
                            <a:srgbClr val="000000"/>
                          </a:solidFill>
                          <a:effectLst/>
                          <a:latin typeface="Arial" charset="0"/>
                          <a:cs typeface="Times New Roman" pitchFamily="18" charset="0"/>
                        </a:rPr>
                        <a:t>&lt;bits&gt; </a:t>
                      </a:r>
                      <a:r>
                        <a:rPr kumimoji="0" lang="en-US" sz="1400" b="0" i="0" u="none" strike="noStrike" cap="none" normalizeH="0" baseline="0" smtClean="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smtClean="0">
                          <a:ln>
                            <a:noFill/>
                          </a:ln>
                          <a:solidFill>
                            <a:srgbClr val="000000"/>
                          </a:solidFill>
                          <a:effectLst/>
                          <a:latin typeface="Arial" charset="0"/>
                          <a:cs typeface="Times New Roman" pitchFamily="18" charset="0"/>
                        </a:rPr>
                        <a:t> 0</a:t>
                      </a:r>
                      <a:endParaRPr kumimoji="0" lang="en-US" sz="1400" b="0" i="0" u="none" strike="noStrike" cap="none" normalizeH="0" baseline="0" smtClean="0">
                        <a:ln>
                          <a:noFill/>
                        </a:ln>
                        <a:solidFill>
                          <a:srgbClr val="000000"/>
                        </a:solidFill>
                        <a:effectLst/>
                        <a:latin typeface="Arial" charset="0"/>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cs typeface="Times New Roman" pitchFamily="18" charset="0"/>
                        </a:rPr>
                        <a:t>n/a</a:t>
                      </a:r>
                      <a:endParaRPr kumimoji="0" lang="en-US" sz="1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69691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smtClean="0">
                          <a:ln>
                            <a:noFill/>
                          </a:ln>
                          <a:solidFill>
                            <a:srgbClr val="000000"/>
                          </a:solidFill>
                          <a:effectLst/>
                          <a:latin typeface="Arial" charset="0"/>
                          <a:cs typeface="Times New Roman" pitchFamily="18" charset="0"/>
                        </a:rPr>
                        <a:t>BFI 	R</a:t>
                      </a:r>
                      <a:r>
                        <a:rPr kumimoji="0" lang="en-US" sz="1400" b="0" i="0" u="none" strike="noStrike" cap="none" normalizeH="0" baseline="-30000" smtClean="0">
                          <a:ln>
                            <a:noFill/>
                          </a:ln>
                          <a:solidFill>
                            <a:srgbClr val="000000"/>
                          </a:solidFill>
                          <a:effectLst/>
                          <a:latin typeface="Arial" charset="0"/>
                          <a:cs typeface="Times New Roman" pitchFamily="18" charset="0"/>
                        </a:rPr>
                        <a:t>d</a:t>
                      </a:r>
                      <a:r>
                        <a:rPr kumimoji="0" lang="en-US" sz="1400" b="0" i="0" u="none" strike="noStrike" cap="none" normalizeH="0" baseline="0" smtClean="0">
                          <a:ln>
                            <a:noFill/>
                          </a:ln>
                          <a:solidFill>
                            <a:srgbClr val="000000"/>
                          </a:solidFill>
                          <a:effectLst/>
                          <a:latin typeface="Arial" charset="0"/>
                          <a:cs typeface="Times New Roman" pitchFamily="18" charset="0"/>
                        </a:rPr>
                        <a:t>,R</a:t>
                      </a:r>
                      <a:r>
                        <a:rPr kumimoji="0" lang="en-US" sz="1400" b="0" i="0" u="none" strike="noStrike" cap="none" normalizeH="0" baseline="-30000" smtClean="0">
                          <a:ln>
                            <a:noFill/>
                          </a:ln>
                          <a:solidFill>
                            <a:srgbClr val="000000"/>
                          </a:solidFill>
                          <a:effectLst/>
                          <a:latin typeface="Arial" charset="0"/>
                          <a:cs typeface="Times New Roman" pitchFamily="18" charset="0"/>
                        </a:rPr>
                        <a:t>n</a:t>
                      </a:r>
                      <a:r>
                        <a:rPr kumimoji="0" lang="en-US" sz="1400" b="0" i="0" u="none" strike="noStrike" cap="none" normalizeH="0" baseline="0" smtClean="0">
                          <a:ln>
                            <a:noFill/>
                          </a:ln>
                          <a:solidFill>
                            <a:srgbClr val="000000"/>
                          </a:solidFill>
                          <a:effectLst/>
                          <a:latin typeface="Arial" charset="0"/>
                          <a:cs typeface="Times New Roman" pitchFamily="18" charset="0"/>
                        </a:rPr>
                        <a:t>,#lsb,#width</a:t>
                      </a:r>
                      <a:endParaRPr kumimoji="0" lang="en-US" sz="1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cs typeface="Times New Roman" pitchFamily="18" charset="0"/>
                        </a:rPr>
                        <a:t>R</a:t>
                      </a:r>
                      <a:r>
                        <a:rPr kumimoji="0" lang="en-US" sz="1400" b="0" i="0" u="none" strike="noStrike" cap="none" normalizeH="0" baseline="-30000" smtClean="0">
                          <a:ln>
                            <a:noFill/>
                          </a:ln>
                          <a:solidFill>
                            <a:srgbClr val="000000"/>
                          </a:solidFill>
                          <a:effectLst/>
                          <a:latin typeface="Arial" charset="0"/>
                          <a:cs typeface="Times New Roman" pitchFamily="18" charset="0"/>
                        </a:rPr>
                        <a:t>d</a:t>
                      </a:r>
                      <a:r>
                        <a:rPr kumimoji="0" lang="en-US" sz="1400" b="0" i="0" u="none" strike="noStrike" cap="none" normalizeH="0" baseline="0" smtClean="0">
                          <a:ln>
                            <a:noFill/>
                          </a:ln>
                          <a:solidFill>
                            <a:srgbClr val="000000"/>
                          </a:solidFill>
                          <a:effectLst/>
                          <a:latin typeface="Arial" charset="0"/>
                          <a:cs typeface="Times New Roman" pitchFamily="18" charset="0"/>
                        </a:rPr>
                        <a:t>&lt;bits&gt; </a:t>
                      </a:r>
                      <a:r>
                        <a:rPr kumimoji="0" lang="en-US" sz="1400" b="0" i="0" u="none" strike="noStrike" cap="none" normalizeH="0" baseline="0" smtClean="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smtClean="0">
                          <a:ln>
                            <a:noFill/>
                          </a:ln>
                          <a:solidFill>
                            <a:srgbClr val="000000"/>
                          </a:solidFill>
                          <a:effectLst/>
                          <a:latin typeface="Arial" charset="0"/>
                          <a:cs typeface="Times New Roman" pitchFamily="18" charset="0"/>
                        </a:rPr>
                        <a:t> R</a:t>
                      </a:r>
                      <a:r>
                        <a:rPr kumimoji="0" lang="en-US" sz="1400" b="0" i="0" u="none" strike="noStrike" cap="none" normalizeH="0" baseline="-30000" smtClean="0">
                          <a:ln>
                            <a:noFill/>
                          </a:ln>
                          <a:solidFill>
                            <a:srgbClr val="000000"/>
                          </a:solidFill>
                          <a:effectLst/>
                          <a:latin typeface="Arial" charset="0"/>
                          <a:cs typeface="Times New Roman" pitchFamily="18" charset="0"/>
                          <a:sym typeface="Wingdings" pitchFamily="2" charset="2"/>
                        </a:rPr>
                        <a:t>n</a:t>
                      </a:r>
                      <a:r>
                        <a:rPr kumimoji="0" lang="en-US" sz="1400" b="0" i="0" u="none" strike="noStrike" cap="none" normalizeH="0" baseline="0" smtClean="0">
                          <a:ln>
                            <a:noFill/>
                          </a:ln>
                          <a:solidFill>
                            <a:srgbClr val="000000"/>
                          </a:solidFill>
                          <a:effectLst/>
                          <a:latin typeface="Arial" charset="0"/>
                          <a:cs typeface="Times New Roman" pitchFamily="18" charset="0"/>
                          <a:sym typeface="Wingdings" pitchFamily="2" charset="2"/>
                        </a:rPr>
                        <a:t>&lt;lsb’s&gt;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cs typeface="Times New Roman" pitchFamily="18" charset="0"/>
                        </a:rPr>
                        <a:t>n/a</a:t>
                      </a:r>
                      <a:endParaRPr kumimoji="0" lang="en-US" sz="1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69691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smtClean="0">
                          <a:ln>
                            <a:noFill/>
                          </a:ln>
                          <a:solidFill>
                            <a:srgbClr val="000000"/>
                          </a:solidFill>
                          <a:effectLst/>
                          <a:latin typeface="Arial" charset="0"/>
                          <a:cs typeface="Times New Roman" pitchFamily="18" charset="0"/>
                        </a:rPr>
                        <a:t>SBFX	R</a:t>
                      </a:r>
                      <a:r>
                        <a:rPr kumimoji="0" lang="en-US" sz="1400" b="0" i="0" u="none" strike="noStrike" cap="none" normalizeH="0" baseline="-30000" smtClean="0">
                          <a:ln>
                            <a:noFill/>
                          </a:ln>
                          <a:solidFill>
                            <a:srgbClr val="000000"/>
                          </a:solidFill>
                          <a:effectLst/>
                          <a:latin typeface="Arial" charset="0"/>
                          <a:cs typeface="Times New Roman" pitchFamily="18" charset="0"/>
                        </a:rPr>
                        <a:t>d</a:t>
                      </a:r>
                      <a:r>
                        <a:rPr kumimoji="0" lang="en-US" sz="1400" b="0" i="0" u="none" strike="noStrike" cap="none" normalizeH="0" baseline="0" smtClean="0">
                          <a:ln>
                            <a:noFill/>
                          </a:ln>
                          <a:solidFill>
                            <a:srgbClr val="000000"/>
                          </a:solidFill>
                          <a:effectLst/>
                          <a:latin typeface="Arial" charset="0"/>
                          <a:cs typeface="Times New Roman" pitchFamily="18" charset="0"/>
                        </a:rPr>
                        <a:t>,R</a:t>
                      </a:r>
                      <a:r>
                        <a:rPr kumimoji="0" lang="en-US" sz="1400" b="0" i="0" u="none" strike="noStrike" cap="none" normalizeH="0" baseline="-30000" smtClean="0">
                          <a:ln>
                            <a:noFill/>
                          </a:ln>
                          <a:solidFill>
                            <a:srgbClr val="000000"/>
                          </a:solidFill>
                          <a:effectLst/>
                          <a:latin typeface="Arial" charset="0"/>
                          <a:cs typeface="Times New Roman" pitchFamily="18" charset="0"/>
                        </a:rPr>
                        <a:t>n</a:t>
                      </a:r>
                      <a:r>
                        <a:rPr kumimoji="0" lang="en-US" sz="1400" b="0" i="0" u="none" strike="noStrike" cap="none" normalizeH="0" baseline="0" smtClean="0">
                          <a:ln>
                            <a:noFill/>
                          </a:ln>
                          <a:solidFill>
                            <a:srgbClr val="000000"/>
                          </a:solidFill>
                          <a:effectLst/>
                          <a:latin typeface="Arial" charset="0"/>
                          <a:cs typeface="Times New Roman" pitchFamily="18" charset="0"/>
                        </a:rPr>
                        <a:t>,#lsb,#width</a:t>
                      </a:r>
                      <a:endParaRPr kumimoji="0" lang="en-US" sz="1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cs typeface="Times New Roman" pitchFamily="18" charset="0"/>
                        </a:rPr>
                        <a:t>R</a:t>
                      </a:r>
                      <a:r>
                        <a:rPr kumimoji="0" lang="en-US" sz="1400" b="0" i="0" u="none" strike="noStrike" cap="none" normalizeH="0" baseline="-30000" smtClean="0">
                          <a:ln>
                            <a:noFill/>
                          </a:ln>
                          <a:solidFill>
                            <a:srgbClr val="000000"/>
                          </a:solidFill>
                          <a:effectLst/>
                          <a:latin typeface="Arial" charset="0"/>
                          <a:cs typeface="Times New Roman" pitchFamily="18" charset="0"/>
                        </a:rPr>
                        <a:t>d</a:t>
                      </a:r>
                      <a:r>
                        <a:rPr kumimoji="0" lang="en-US" sz="1400" b="0" i="0" u="none" strike="noStrike" cap="none" normalizeH="0" baseline="0" smtClean="0">
                          <a:ln>
                            <a:noFill/>
                          </a:ln>
                          <a:solidFill>
                            <a:srgbClr val="000000"/>
                          </a:solidFill>
                          <a:effectLst/>
                          <a:latin typeface="Arial" charset="0"/>
                          <a:cs typeface="Times New Roman" pitchFamily="18" charset="0"/>
                        </a:rPr>
                        <a:t> </a:t>
                      </a:r>
                      <a:r>
                        <a:rPr kumimoji="0" lang="en-US" sz="1400" b="0" i="0" u="none" strike="noStrike" cap="none" normalizeH="0" baseline="0" smtClean="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smtClean="0">
                          <a:ln>
                            <a:noFill/>
                          </a:ln>
                          <a:solidFill>
                            <a:srgbClr val="000000"/>
                          </a:solidFill>
                          <a:effectLst/>
                          <a:latin typeface="Arial" charset="0"/>
                          <a:cs typeface="Times New Roman" pitchFamily="18" charset="0"/>
                        </a:rPr>
                        <a:t> R</a:t>
                      </a:r>
                      <a:r>
                        <a:rPr kumimoji="0" lang="en-US" sz="1400" b="0" i="0" u="none" strike="noStrike" cap="none" normalizeH="0" baseline="-30000" smtClean="0">
                          <a:ln>
                            <a:noFill/>
                          </a:ln>
                          <a:solidFill>
                            <a:srgbClr val="000000"/>
                          </a:solidFill>
                          <a:effectLst/>
                          <a:latin typeface="Arial" charset="0"/>
                          <a:cs typeface="Times New Roman" pitchFamily="18" charset="0"/>
                          <a:sym typeface="Wingdings" pitchFamily="2" charset="2"/>
                        </a:rPr>
                        <a:t>n</a:t>
                      </a:r>
                      <a:r>
                        <a:rPr kumimoji="0" lang="en-US" sz="1400" b="0" i="0" u="none" strike="noStrike" cap="none" normalizeH="0" baseline="0" smtClean="0">
                          <a:ln>
                            <a:noFill/>
                          </a:ln>
                          <a:solidFill>
                            <a:srgbClr val="000000"/>
                          </a:solidFill>
                          <a:effectLst/>
                          <a:latin typeface="Arial" charset="0"/>
                          <a:cs typeface="Times New Roman" pitchFamily="18" charset="0"/>
                          <a:sym typeface="Wingdings" pitchFamily="2" charset="2"/>
                        </a:rPr>
                        <a:t>&lt;bits&gt;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cs typeface="Times New Roman" pitchFamily="18" charset="0"/>
                        </a:rPr>
                        <a:t>n/a</a:t>
                      </a:r>
                      <a:endParaRPr kumimoji="0" lang="en-US" sz="1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cs typeface="Times New Roman" pitchFamily="18" charset="0"/>
                        </a:rPr>
                        <a:t>Sign extends</a:t>
                      </a:r>
                      <a:endParaRPr kumimoji="0" lang="en-US" sz="1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1596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smtClean="0">
                          <a:ln>
                            <a:noFill/>
                          </a:ln>
                          <a:solidFill>
                            <a:srgbClr val="000000"/>
                          </a:solidFill>
                          <a:effectLst/>
                          <a:latin typeface="Arial" charset="0"/>
                          <a:cs typeface="Times New Roman" pitchFamily="18" charset="0"/>
                        </a:rPr>
                        <a:t>UBFX	R</a:t>
                      </a:r>
                      <a:r>
                        <a:rPr kumimoji="0" lang="en-US" sz="1400" b="0" i="0" u="none" strike="noStrike" cap="none" normalizeH="0" baseline="-30000" smtClean="0">
                          <a:ln>
                            <a:noFill/>
                          </a:ln>
                          <a:solidFill>
                            <a:srgbClr val="000000"/>
                          </a:solidFill>
                          <a:effectLst/>
                          <a:latin typeface="Arial" charset="0"/>
                          <a:cs typeface="Times New Roman" pitchFamily="18" charset="0"/>
                        </a:rPr>
                        <a:t>d</a:t>
                      </a:r>
                      <a:r>
                        <a:rPr kumimoji="0" lang="en-US" sz="1400" b="0" i="0" u="none" strike="noStrike" cap="none" normalizeH="0" baseline="0" smtClean="0">
                          <a:ln>
                            <a:noFill/>
                          </a:ln>
                          <a:solidFill>
                            <a:srgbClr val="000000"/>
                          </a:solidFill>
                          <a:effectLst/>
                          <a:latin typeface="Arial" charset="0"/>
                          <a:cs typeface="Times New Roman" pitchFamily="18" charset="0"/>
                        </a:rPr>
                        <a:t>,R</a:t>
                      </a:r>
                      <a:r>
                        <a:rPr kumimoji="0" lang="en-US" sz="1400" b="0" i="0" u="none" strike="noStrike" cap="none" normalizeH="0" baseline="-30000" smtClean="0">
                          <a:ln>
                            <a:noFill/>
                          </a:ln>
                          <a:solidFill>
                            <a:srgbClr val="000000"/>
                          </a:solidFill>
                          <a:effectLst/>
                          <a:latin typeface="Arial" charset="0"/>
                          <a:cs typeface="Times New Roman" pitchFamily="18" charset="0"/>
                        </a:rPr>
                        <a:t>n</a:t>
                      </a:r>
                      <a:r>
                        <a:rPr kumimoji="0" lang="en-US" sz="1400" b="0" i="0" u="none" strike="noStrike" cap="none" normalizeH="0" baseline="0" smtClean="0">
                          <a:ln>
                            <a:noFill/>
                          </a:ln>
                          <a:solidFill>
                            <a:srgbClr val="000000"/>
                          </a:solidFill>
                          <a:effectLst/>
                          <a:latin typeface="Arial" charset="0"/>
                          <a:cs typeface="Times New Roman" pitchFamily="18" charset="0"/>
                        </a:rPr>
                        <a:t>,#lsb,#width</a:t>
                      </a:r>
                      <a:endParaRPr kumimoji="0" lang="en-US" sz="1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cs typeface="Times New Roman" pitchFamily="18" charset="0"/>
                        </a:rPr>
                        <a:t>R</a:t>
                      </a:r>
                      <a:r>
                        <a:rPr kumimoji="0" lang="en-US" sz="1400" b="0" i="0" u="none" strike="noStrike" cap="none" normalizeH="0" baseline="-30000" smtClean="0">
                          <a:ln>
                            <a:noFill/>
                          </a:ln>
                          <a:solidFill>
                            <a:srgbClr val="000000"/>
                          </a:solidFill>
                          <a:effectLst/>
                          <a:latin typeface="Arial" charset="0"/>
                          <a:cs typeface="Times New Roman" pitchFamily="18" charset="0"/>
                        </a:rPr>
                        <a:t>d</a:t>
                      </a:r>
                      <a:r>
                        <a:rPr kumimoji="0" lang="en-US" sz="1400" b="0" i="0" u="none" strike="noStrike" cap="none" normalizeH="0" baseline="0" smtClean="0">
                          <a:ln>
                            <a:noFill/>
                          </a:ln>
                          <a:solidFill>
                            <a:srgbClr val="000000"/>
                          </a:solidFill>
                          <a:effectLst/>
                          <a:latin typeface="Arial" charset="0"/>
                          <a:cs typeface="Times New Roman" pitchFamily="18" charset="0"/>
                        </a:rPr>
                        <a:t> </a:t>
                      </a:r>
                      <a:r>
                        <a:rPr kumimoji="0" lang="en-US" sz="1400" b="0" i="0" u="none" strike="noStrike" cap="none" normalizeH="0" baseline="0" smtClean="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smtClean="0">
                          <a:ln>
                            <a:noFill/>
                          </a:ln>
                          <a:solidFill>
                            <a:srgbClr val="000000"/>
                          </a:solidFill>
                          <a:effectLst/>
                          <a:latin typeface="Arial" charset="0"/>
                          <a:cs typeface="Times New Roman" pitchFamily="18" charset="0"/>
                        </a:rPr>
                        <a:t> R</a:t>
                      </a:r>
                      <a:r>
                        <a:rPr kumimoji="0" lang="en-US" sz="1400" b="0" i="0" u="none" strike="noStrike" cap="none" normalizeH="0" baseline="-30000" smtClean="0">
                          <a:ln>
                            <a:noFill/>
                          </a:ln>
                          <a:solidFill>
                            <a:srgbClr val="000000"/>
                          </a:solidFill>
                          <a:effectLst/>
                          <a:latin typeface="Arial" charset="0"/>
                          <a:cs typeface="Times New Roman" pitchFamily="18" charset="0"/>
                          <a:sym typeface="Wingdings" pitchFamily="2" charset="2"/>
                        </a:rPr>
                        <a:t>n</a:t>
                      </a:r>
                      <a:r>
                        <a:rPr kumimoji="0" lang="en-US" sz="1400" b="0" i="0" u="none" strike="noStrike" cap="none" normalizeH="0" baseline="0" smtClean="0">
                          <a:ln>
                            <a:noFill/>
                          </a:ln>
                          <a:solidFill>
                            <a:srgbClr val="000000"/>
                          </a:solidFill>
                          <a:effectLst/>
                          <a:latin typeface="Arial" charset="0"/>
                          <a:cs typeface="Times New Roman" pitchFamily="18" charset="0"/>
                          <a:sym typeface="Wingdings" pitchFamily="2" charset="2"/>
                        </a:rPr>
                        <a:t>&lt;bits&gt;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cs typeface="Times New Roman" pitchFamily="18" charset="0"/>
                        </a:rPr>
                        <a:t>n/a</a:t>
                      </a:r>
                      <a:endParaRPr kumimoji="0" lang="en-US" sz="1400" b="0" i="0" u="none" strike="noStrike" cap="none" normalizeH="0" baseline="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cs typeface="Times New Roman" pitchFamily="18" charset="0"/>
                        </a:rPr>
                        <a:t>Zero extends</a:t>
                      </a:r>
                      <a:endParaRPr kumimoji="0" lang="en-US" sz="14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2"/>
          </p:nvPr>
        </p:nvSpPr>
        <p:spPr/>
        <p:txBody>
          <a:bodyPr/>
          <a:lstStyle/>
          <a:p>
            <a:fld id="{3CC63E4C-4642-794D-A2FD-70F6B81535F5}" type="slidenum">
              <a:rPr lang="en-US" smtClean="0"/>
              <a:pPr/>
              <a:t>33</a:t>
            </a:fld>
            <a:endParaRPr lang="en-US" dirty="0"/>
          </a:p>
        </p:txBody>
      </p:sp>
    </p:spTree>
    <p:extLst>
      <p:ext uri="{BB962C8B-B14F-4D97-AF65-F5344CB8AC3E}">
        <p14:creationId xmlns:p14="http://schemas.microsoft.com/office/powerpoint/2010/main" val="2086128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2" name="Text Box 120"/>
          <p:cNvSpPr txBox="1">
            <a:spLocks noChangeArrowheads="1"/>
          </p:cNvSpPr>
          <p:nvPr/>
        </p:nvSpPr>
        <p:spPr bwMode="auto">
          <a:xfrm>
            <a:off x="909159" y="5817676"/>
            <a:ext cx="1036929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endParaRPr lang="en-US" b="0" dirty="0" smtClean="0">
              <a:solidFill>
                <a:srgbClr val="000000"/>
              </a:solidFill>
            </a:endParaRPr>
          </a:p>
          <a:p>
            <a:r>
              <a:rPr lang="en-US" b="0" dirty="0" smtClean="0">
                <a:solidFill>
                  <a:srgbClr val="000000"/>
                </a:solidFill>
              </a:rPr>
              <a:t>Any </a:t>
            </a:r>
            <a:r>
              <a:rPr lang="en-US" b="0" dirty="0">
                <a:solidFill>
                  <a:srgbClr val="000000"/>
                </a:solidFill>
              </a:rPr>
              <a:t>of these may be applied to </a:t>
            </a:r>
            <a:r>
              <a:rPr lang="en-US" b="0" dirty="0" smtClean="0">
                <a:solidFill>
                  <a:srgbClr val="000000"/>
                </a:solidFill>
              </a:rPr>
              <a:t>the 2</a:t>
            </a:r>
            <a:r>
              <a:rPr lang="en-US" b="0" baseline="30000" dirty="0" smtClean="0">
                <a:solidFill>
                  <a:srgbClr val="000000"/>
                </a:solidFill>
              </a:rPr>
              <a:t>nd</a:t>
            </a:r>
            <a:r>
              <a:rPr lang="en-US" b="0" dirty="0" smtClean="0">
                <a:solidFill>
                  <a:srgbClr val="000000"/>
                </a:solidFill>
              </a:rPr>
              <a:t> operand register </a:t>
            </a:r>
            <a:r>
              <a:rPr lang="en-US" b="0" dirty="0">
                <a:solidFill>
                  <a:srgbClr val="000000"/>
                </a:solidFill>
              </a:rPr>
              <a:t>in Move / Add / Subtract, Compare, and Bitwise Groups.</a:t>
            </a:r>
          </a:p>
        </p:txBody>
      </p:sp>
      <p:graphicFrame>
        <p:nvGraphicFramePr>
          <p:cNvPr id="5" name="Group 124"/>
          <p:cNvGraphicFramePr>
            <a:graphicFrameLocks noGrp="1"/>
          </p:cNvGraphicFramePr>
          <p:nvPr>
            <p:extLst>
              <p:ext uri="{D42A27DB-BD31-4B8C-83A1-F6EECF244321}">
                <p14:modId xmlns:p14="http://schemas.microsoft.com/office/powerpoint/2010/main" val="831822071"/>
              </p:ext>
            </p:extLst>
          </p:nvPr>
        </p:nvGraphicFramePr>
        <p:xfrm>
          <a:off x="1940907" y="904368"/>
          <a:ext cx="8305800" cy="3308352"/>
        </p:xfrm>
        <a:graphic>
          <a:graphicData uri="http://schemas.openxmlformats.org/drawingml/2006/table">
            <a:tbl>
              <a:tblPr/>
              <a:tblGrid>
                <a:gridCol w="1430338">
                  <a:extLst>
                    <a:ext uri="{9D8B030D-6E8A-4147-A177-3AD203B41FA5}">
                      <a16:colId xmlns:a16="http://schemas.microsoft.com/office/drawing/2014/main" val="20000"/>
                    </a:ext>
                  </a:extLst>
                </a:gridCol>
                <a:gridCol w="3516312">
                  <a:extLst>
                    <a:ext uri="{9D8B030D-6E8A-4147-A177-3AD203B41FA5}">
                      <a16:colId xmlns:a16="http://schemas.microsoft.com/office/drawing/2014/main" val="20001"/>
                    </a:ext>
                  </a:extLst>
                </a:gridCol>
                <a:gridCol w="3359150">
                  <a:extLst>
                    <a:ext uri="{9D8B030D-6E8A-4147-A177-3AD203B41FA5}">
                      <a16:colId xmlns:a16="http://schemas.microsoft.com/office/drawing/2014/main" val="20002"/>
                    </a:ext>
                  </a:extLst>
                </a:gridCol>
              </a:tblGrid>
              <a:tr h="55086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1" u="none" strike="noStrike" cap="none" normalizeH="0" baseline="0" dirty="0" smtClean="0">
                          <a:ln>
                            <a:noFill/>
                          </a:ln>
                          <a:solidFill>
                            <a:srgbClr val="000000"/>
                          </a:solidFill>
                          <a:effectLst/>
                          <a:latin typeface="Arial" charset="0"/>
                          <a:ea typeface="Times New Roman" pitchFamily="18" charset="0"/>
                          <a:cs typeface="Arial" charset="0"/>
                        </a:rPr>
                        <a:t>&lt;shift&gt;</a:t>
                      </a:r>
                      <a:endParaRPr kumimoji="0" lang="en-US" sz="1600" b="0" i="0" u="none" strike="noStrike" cap="none" normalizeH="0" baseline="0" dirty="0" smtClean="0">
                        <a:ln>
                          <a:noFill/>
                        </a:ln>
                        <a:solidFill>
                          <a:srgbClr val="000000"/>
                        </a:solidFill>
                        <a:effectLst/>
                        <a:latin typeface="Arial" charset="0"/>
                        <a:ea typeface="Times New Roman" pitchFamily="18"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00"/>
                          </a:solidFill>
                          <a:effectLst/>
                          <a:latin typeface="Arial" charset="0"/>
                          <a:ea typeface="Times New Roman" pitchFamily="18" charset="0"/>
                          <a:cs typeface="Arial" charset="0"/>
                        </a:rPr>
                        <a:t>Meaning</a:t>
                      </a:r>
                      <a:endParaRPr kumimoji="0" lang="en-US" sz="1600" b="0" i="0" u="none" strike="noStrike" cap="none" normalizeH="0" baseline="0" smtClean="0">
                        <a:ln>
                          <a:noFill/>
                        </a:ln>
                        <a:solidFill>
                          <a:srgbClr val="000000"/>
                        </a:solidFill>
                        <a:effectLst/>
                        <a:latin typeface="Arial" charset="0"/>
                        <a:ea typeface="Times New Roman" pitchFamily="18"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1" u="none" strike="noStrike" cap="none" normalizeH="0" baseline="0" smtClean="0">
                          <a:ln>
                            <a:noFill/>
                          </a:ln>
                          <a:solidFill>
                            <a:srgbClr val="000000"/>
                          </a:solidFill>
                          <a:effectLst/>
                          <a:latin typeface="Arial" charset="0"/>
                          <a:ea typeface="Times New Roman" pitchFamily="18" charset="0"/>
                          <a:cs typeface="Arial" charset="0"/>
                        </a:rPr>
                        <a:t>Notes</a:t>
                      </a:r>
                      <a:endParaRPr kumimoji="0" lang="en-US" sz="1600" b="0" i="0" u="none" strike="noStrike" cap="none" normalizeH="0" baseline="0" smtClean="0">
                        <a:ln>
                          <a:noFill/>
                        </a:ln>
                        <a:solidFill>
                          <a:srgbClr val="000000"/>
                        </a:solidFill>
                        <a:effectLst/>
                        <a:latin typeface="Arial" charset="0"/>
                        <a:ea typeface="Times New Roman" pitchFamily="18"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55245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ea typeface="Times New Roman" pitchFamily="18" charset="0"/>
                          <a:cs typeface="Arial" charset="0"/>
                        </a:rPr>
                        <a:t>LSL #n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Logical shift left by n bits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ea typeface="Times New Roman" pitchFamily="18" charset="0"/>
                          <a:cs typeface="Arial" charset="0"/>
                        </a:rPr>
                        <a:t>Zero fills; 0 ≤ n ≤ 31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086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ea typeface="Times New Roman" pitchFamily="18" charset="0"/>
                          <a:cs typeface="Arial" charset="0"/>
                        </a:rPr>
                        <a:t>LSR #n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Logical shift right by n bits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ea typeface="Times New Roman" pitchFamily="18" charset="0"/>
                          <a:cs typeface="Arial" charset="0"/>
                        </a:rPr>
                        <a:t>Zero fills; 1 ≤ n ≤ 32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086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ASR #n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Arithmetic shift right by n bits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ea typeface="Times New Roman" pitchFamily="18" charset="0"/>
                          <a:cs typeface="Arial" charset="0"/>
                        </a:rPr>
                        <a:t>Sign extends; 1 ≤ n ≤ 32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245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ea typeface="Times New Roman" pitchFamily="18" charset="0"/>
                          <a:cs typeface="Arial" charset="0"/>
                        </a:rPr>
                        <a:t>ROR #n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Rotate right by n bits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ea typeface="Times New Roman" pitchFamily="18" charset="0"/>
                          <a:cs typeface="Arial" charset="0"/>
                        </a:rPr>
                        <a:t>1 ≤ n ≤ 32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086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latin typeface="Arial" charset="0"/>
                          <a:ea typeface="Times New Roman" pitchFamily="18" charset="0"/>
                          <a:cs typeface="Arial" charset="0"/>
                        </a:rPr>
                        <a:t>RRX</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Arial" charset="0"/>
                          <a:ea typeface="Times New Roman" pitchFamily="18" charset="0"/>
                          <a:cs typeface="Arial" charset="0"/>
                        </a:rPr>
                        <a:t>Rotate right w/C by 1 bit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lang="en-US" sz="1600" dirty="0" smtClean="0"/>
                        <a:t>including C bit from CPSR </a:t>
                      </a:r>
                      <a:endParaRPr kumimoji="0" lang="en-US" sz="1600" b="0" i="0" u="none" strike="noStrike" cap="none" normalizeH="0" baseline="0" dirty="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Slide Number Placeholder 1"/>
          <p:cNvSpPr>
            <a:spLocks noGrp="1"/>
          </p:cNvSpPr>
          <p:nvPr>
            <p:ph type="sldNum" sz="quarter" idx="12"/>
          </p:nvPr>
        </p:nvSpPr>
        <p:spPr/>
        <p:txBody>
          <a:bodyPr/>
          <a:lstStyle/>
          <a:p>
            <a:fld id="{3CC63E4C-4642-794D-A2FD-70F6B81535F5}" type="slidenum">
              <a:rPr lang="en-US" smtClean="0"/>
              <a:pPr/>
              <a:t>34</a:t>
            </a:fld>
            <a:endParaRPr lang="en-US" dirty="0"/>
          </a:p>
        </p:txBody>
      </p:sp>
      <p:pic>
        <p:nvPicPr>
          <p:cNvPr id="6" name="Picture 2" descr="RRX: Barrel RollRotate Right Exten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1203" y="10582856"/>
            <a:ext cx="5347359" cy="158440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upload.wikimedia.org/wikipedia/commons/thumb/5/5c/Rotate_left_logically.svg/210px-Rotate_left_logically.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001" y="4236921"/>
            <a:ext cx="2290409" cy="15269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958830" y="5720843"/>
            <a:ext cx="907043" cy="369332"/>
          </a:xfrm>
          <a:prstGeom prst="rect">
            <a:avLst/>
          </a:prstGeom>
        </p:spPr>
        <p:txBody>
          <a:bodyPr wrap="none">
            <a:spAutoFit/>
          </a:bodyPr>
          <a:lstStyle/>
          <a:p>
            <a:pPr lvl="0" algn="ctr" defTabSz="914400" eaLnBrk="0" fontAlgn="base" hangingPunct="0">
              <a:spcBef>
                <a:spcPct val="0"/>
              </a:spcBef>
              <a:spcAft>
                <a:spcPct val="0"/>
              </a:spcAft>
            </a:pPr>
            <a:r>
              <a:rPr lang="en-US" dirty="0">
                <a:solidFill>
                  <a:srgbClr val="000000"/>
                </a:solidFill>
                <a:latin typeface="Arial" charset="0"/>
                <a:ea typeface="Times New Roman" pitchFamily="18" charset="0"/>
                <a:cs typeface="Arial" charset="0"/>
              </a:rPr>
              <a:t>LSL </a:t>
            </a:r>
            <a:r>
              <a:rPr lang="en-US" dirty="0" smtClean="0">
                <a:solidFill>
                  <a:srgbClr val="000000"/>
                </a:solidFill>
                <a:latin typeface="Arial" charset="0"/>
                <a:ea typeface="Times New Roman" pitchFamily="18" charset="0"/>
                <a:cs typeface="Arial" charset="0"/>
              </a:rPr>
              <a:t>#1</a:t>
            </a:r>
            <a:endParaRPr lang="en-US" dirty="0">
              <a:solidFill>
                <a:srgbClr val="000000"/>
              </a:solidFill>
              <a:latin typeface="Arial" charset="0"/>
              <a:ea typeface="Times New Roman" pitchFamily="18" charset="0"/>
              <a:cs typeface="Arial" charset="0"/>
            </a:endParaRPr>
          </a:p>
        </p:txBody>
      </p:sp>
      <p:pic>
        <p:nvPicPr>
          <p:cNvPr id="2052" name="Picture 4" descr="https://upload.wikimedia.org/wikipedia/commons/thumb/3/37/Rotate_right_arithmetically.svg/175px-Rotate_right_arithmetically.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7546" y="4230370"/>
            <a:ext cx="1997111" cy="159769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647484" y="5773958"/>
            <a:ext cx="954107" cy="369332"/>
          </a:xfrm>
          <a:prstGeom prst="rect">
            <a:avLst/>
          </a:prstGeom>
        </p:spPr>
        <p:txBody>
          <a:bodyPr wrap="none">
            <a:spAutoFit/>
          </a:bodyPr>
          <a:lstStyle/>
          <a:p>
            <a:pPr lvl="0" algn="ctr" defTabSz="914400" eaLnBrk="0" fontAlgn="base" hangingPunct="0">
              <a:spcBef>
                <a:spcPct val="0"/>
              </a:spcBef>
              <a:spcAft>
                <a:spcPct val="0"/>
              </a:spcAft>
            </a:pPr>
            <a:r>
              <a:rPr lang="en-US" dirty="0">
                <a:solidFill>
                  <a:srgbClr val="000000"/>
                </a:solidFill>
                <a:latin typeface="Arial" charset="0"/>
                <a:ea typeface="Times New Roman" pitchFamily="18" charset="0"/>
                <a:cs typeface="Arial" charset="0"/>
              </a:rPr>
              <a:t>LSR </a:t>
            </a:r>
            <a:r>
              <a:rPr lang="en-US" dirty="0" smtClean="0">
                <a:solidFill>
                  <a:srgbClr val="000000"/>
                </a:solidFill>
                <a:latin typeface="Arial" charset="0"/>
                <a:ea typeface="Times New Roman" pitchFamily="18" charset="0"/>
                <a:cs typeface="Arial" charset="0"/>
              </a:rPr>
              <a:t>#1</a:t>
            </a:r>
            <a:endParaRPr lang="en-US" dirty="0">
              <a:solidFill>
                <a:srgbClr val="000000"/>
              </a:solidFill>
              <a:latin typeface="Arial" charset="0"/>
              <a:ea typeface="Times New Roman" pitchFamily="18" charset="0"/>
              <a:cs typeface="Arial" charset="0"/>
            </a:endParaRPr>
          </a:p>
        </p:txBody>
      </p:sp>
      <p:pic>
        <p:nvPicPr>
          <p:cNvPr id="10" name="Picture 2" descr="RRX: Barrel RollRotate Right Exten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0720" y="4320736"/>
            <a:ext cx="5087216" cy="150732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123734" y="5817765"/>
            <a:ext cx="671979" cy="369332"/>
          </a:xfrm>
          <a:prstGeom prst="rect">
            <a:avLst/>
          </a:prstGeom>
        </p:spPr>
        <p:txBody>
          <a:bodyPr wrap="none">
            <a:spAutoFit/>
          </a:bodyPr>
          <a:lstStyle/>
          <a:p>
            <a:r>
              <a:rPr lang="en-US" dirty="0">
                <a:solidFill>
                  <a:srgbClr val="000000"/>
                </a:solidFill>
                <a:latin typeface="Arial" charset="0"/>
                <a:ea typeface="Times New Roman" pitchFamily="18" charset="0"/>
                <a:cs typeface="Arial" charset="0"/>
              </a:rPr>
              <a:t>RRX</a:t>
            </a:r>
            <a:endParaRPr lang="en-US" dirty="0"/>
          </a:p>
        </p:txBody>
      </p:sp>
      <p:sp>
        <p:nvSpPr>
          <p:cNvPr id="12" name="Rectangle 143"/>
          <p:cNvSpPr txBox="1">
            <a:spLocks noChangeArrowheads="1"/>
          </p:cNvSpPr>
          <p:nvPr/>
        </p:nvSpPr>
        <p:spPr>
          <a:xfrm>
            <a:off x="609600" y="128334"/>
            <a:ext cx="10972800" cy="1143000"/>
          </a:xfrm>
          <a:prstGeom prst="rect">
            <a:avLst/>
          </a:prstGeom>
        </p:spPr>
        <p:txBody>
          <a:bodyPr/>
          <a:lstStyle>
            <a:lvl1pPr algn="ctr" defTabSz="457200" rtl="0" eaLnBrk="1" latinLnBrk="0" hangingPunct="1">
              <a:spcBef>
                <a:spcPct val="0"/>
              </a:spcBef>
              <a:buNone/>
              <a:defRPr sz="4400" kern="1200">
                <a:solidFill>
                  <a:srgbClr val="FF0000"/>
                </a:solidFill>
                <a:latin typeface="+mj-lt"/>
                <a:ea typeface="+mj-ea"/>
                <a:cs typeface="+mj-cs"/>
              </a:defRPr>
            </a:lvl1pPr>
          </a:lstStyle>
          <a:p>
            <a:r>
              <a:rPr lang="en-US" dirty="0" smtClean="0"/>
              <a:t>Shift Instructions</a:t>
            </a:r>
          </a:p>
        </p:txBody>
      </p:sp>
    </p:spTree>
    <p:extLst>
      <p:ext uri="{BB962C8B-B14F-4D97-AF65-F5344CB8AC3E}">
        <p14:creationId xmlns:p14="http://schemas.microsoft.com/office/powerpoint/2010/main" val="2316056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Slide Number Placeholder 2"/>
          <p:cNvSpPr>
            <a:spLocks noGrp="1"/>
          </p:cNvSpPr>
          <p:nvPr>
            <p:ph type="sldNum" sz="quarter" idx="4294967295"/>
          </p:nvPr>
        </p:nvSpPr>
        <p:spPr>
          <a:xfrm>
            <a:off x="2136648" y="6356350"/>
            <a:ext cx="1981200" cy="365760"/>
          </a:xfrm>
          <a:prstGeom prst="rect">
            <a:avLst/>
          </a:prstGeom>
        </p:spPr>
        <p:txBody>
          <a:bodyPr/>
          <a:lstStyle/>
          <a:p>
            <a:pPr defTabSz="914400" eaLnBrk="0" fontAlgn="base" hangingPunct="0">
              <a:spcBef>
                <a:spcPct val="0"/>
              </a:spcBef>
              <a:spcAft>
                <a:spcPct val="0"/>
              </a:spcAft>
            </a:pPr>
            <a:fld id="{AEE14D4A-FE32-40AF-B06D-E9622816B101}" type="slidenum">
              <a:rPr lang="en-US" sz="1400" b="1">
                <a:solidFill>
                  <a:prstClr val="black"/>
                </a:solidFill>
                <a:latin typeface="Courier New" pitchFamily="49" charset="0"/>
              </a:rPr>
              <a:pPr defTabSz="914400" eaLnBrk="0" fontAlgn="base" hangingPunct="0">
                <a:spcBef>
                  <a:spcPct val="0"/>
                </a:spcBef>
                <a:spcAft>
                  <a:spcPct val="0"/>
                </a:spcAft>
              </a:pPr>
              <a:t>35</a:t>
            </a:fld>
            <a:endParaRPr lang="en-US" sz="1400" b="1">
              <a:solidFill>
                <a:prstClr val="black"/>
              </a:solidFill>
              <a:latin typeface="Courier New" pitchFamily="49" charset="0"/>
            </a:endParaRPr>
          </a:p>
        </p:txBody>
      </p:sp>
      <p:sp>
        <p:nvSpPr>
          <p:cNvPr id="4" name="Content Placeholder 3"/>
          <p:cNvSpPr>
            <a:spLocks noGrp="1"/>
          </p:cNvSpPr>
          <p:nvPr>
            <p:ph sz="quarter" idx="1"/>
          </p:nvPr>
        </p:nvSpPr>
        <p:spPr/>
        <p:txBody>
          <a:bodyPr>
            <a:normAutofit/>
          </a:bodyPr>
          <a:lstStyle/>
          <a:p>
            <a:r>
              <a:rPr lang="en-US" sz="2000" dirty="0"/>
              <a:t>Memory address is always in terms of bytes.</a:t>
            </a:r>
          </a:p>
          <a:p>
            <a:r>
              <a:rPr lang="en-US" sz="2000" dirty="0"/>
              <a:t>How data is organized in memory?</a:t>
            </a:r>
          </a:p>
          <a:p>
            <a:endParaRPr lang="en-US" sz="2000" dirty="0"/>
          </a:p>
          <a:p>
            <a:endParaRPr lang="en-US" sz="2000" dirty="0"/>
          </a:p>
          <a:p>
            <a:endParaRPr lang="en-US" sz="2000" dirty="0"/>
          </a:p>
          <a:p>
            <a:pPr marL="0" indent="0">
              <a:buNone/>
            </a:pPr>
            <a:endParaRPr lang="en-US" sz="2000" dirty="0"/>
          </a:p>
          <a:p>
            <a:pPr marL="0" indent="0">
              <a:buNone/>
            </a:pPr>
            <a:endParaRPr lang="en-US" sz="2000" dirty="0"/>
          </a:p>
          <a:p>
            <a:pPr marL="0" indent="0">
              <a:buNone/>
            </a:pPr>
            <a:endParaRPr lang="en-US" sz="2000" dirty="0"/>
          </a:p>
          <a:p>
            <a:r>
              <a:rPr lang="en-US" sz="2000" dirty="0"/>
              <a:t>How data is addressed?</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4309" y="1942381"/>
            <a:ext cx="6445904" cy="2339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Table 6"/>
          <p:cNvGraphicFramePr>
            <a:graphicFrameLocks noGrp="1"/>
          </p:cNvGraphicFramePr>
          <p:nvPr>
            <p:extLst/>
          </p:nvPr>
        </p:nvGraphicFramePr>
        <p:xfrm>
          <a:off x="2237892" y="4616824"/>
          <a:ext cx="8161167" cy="1611640"/>
        </p:xfrm>
        <a:graphic>
          <a:graphicData uri="http://schemas.openxmlformats.org/drawingml/2006/table">
            <a:tbl>
              <a:tblPr firstRow="1" bandRow="1" bandCol="1">
                <a:tableStyleId>{5C22544A-7EE6-4342-B048-85BDC9FD1C3A}</a:tableStyleId>
              </a:tblPr>
              <a:tblGrid>
                <a:gridCol w="2807054">
                  <a:extLst>
                    <a:ext uri="{9D8B030D-6E8A-4147-A177-3AD203B41FA5}">
                      <a16:colId xmlns:a16="http://schemas.microsoft.com/office/drawing/2014/main" val="20000"/>
                    </a:ext>
                  </a:extLst>
                </a:gridCol>
                <a:gridCol w="2478756">
                  <a:extLst>
                    <a:ext uri="{9D8B030D-6E8A-4147-A177-3AD203B41FA5}">
                      <a16:colId xmlns:a16="http://schemas.microsoft.com/office/drawing/2014/main" val="20001"/>
                    </a:ext>
                  </a:extLst>
                </a:gridCol>
                <a:gridCol w="2875357">
                  <a:extLst>
                    <a:ext uri="{9D8B030D-6E8A-4147-A177-3AD203B41FA5}">
                      <a16:colId xmlns:a16="http://schemas.microsoft.com/office/drawing/2014/main" val="20002"/>
                    </a:ext>
                  </a:extLst>
                </a:gridCol>
              </a:tblGrid>
              <a:tr h="331480">
                <a:tc>
                  <a:txBody>
                    <a:bodyPr/>
                    <a:lstStyle/>
                    <a:p>
                      <a:pPr marL="0" marR="0" algn="l">
                        <a:spcBef>
                          <a:spcPts val="0"/>
                        </a:spcBef>
                        <a:spcAft>
                          <a:spcPts val="0"/>
                        </a:spcAft>
                      </a:pPr>
                      <a:r>
                        <a:rPr lang="en-US" sz="1800" dirty="0">
                          <a:effectLst/>
                        </a:rPr>
                        <a:t>Addressing Format</a:t>
                      </a:r>
                      <a:endParaRPr lang="en-US" sz="1800" dirty="0">
                        <a:effectLst/>
                        <a:latin typeface="Palatino Linotype"/>
                        <a:ea typeface="宋体"/>
                        <a:cs typeface="Times New Roman"/>
                      </a:endParaRPr>
                    </a:p>
                  </a:txBody>
                  <a:tcPr marL="68580" marR="68580" marT="0" marB="0"/>
                </a:tc>
                <a:tc>
                  <a:txBody>
                    <a:bodyPr/>
                    <a:lstStyle/>
                    <a:p>
                      <a:pPr marL="0" marR="0" algn="l">
                        <a:spcBef>
                          <a:spcPts val="0"/>
                        </a:spcBef>
                        <a:spcAft>
                          <a:spcPts val="0"/>
                        </a:spcAft>
                      </a:pPr>
                      <a:r>
                        <a:rPr lang="en-US" sz="1800">
                          <a:effectLst/>
                        </a:rPr>
                        <a:t>Example</a:t>
                      </a:r>
                      <a:endParaRPr lang="en-US" sz="1800">
                        <a:effectLst/>
                        <a:latin typeface="Palatino Linotype"/>
                        <a:ea typeface="宋体"/>
                        <a:cs typeface="Times New Roman"/>
                      </a:endParaRPr>
                    </a:p>
                  </a:txBody>
                  <a:tcPr marL="68580" marR="68580" marT="0" marB="0"/>
                </a:tc>
                <a:tc>
                  <a:txBody>
                    <a:bodyPr/>
                    <a:lstStyle/>
                    <a:p>
                      <a:pPr marL="0" marR="0" algn="l">
                        <a:spcBef>
                          <a:spcPts val="0"/>
                        </a:spcBef>
                        <a:spcAft>
                          <a:spcPts val="0"/>
                        </a:spcAft>
                      </a:pPr>
                      <a:r>
                        <a:rPr lang="en-US" sz="1800" dirty="0">
                          <a:effectLst/>
                        </a:rPr>
                        <a:t>Equivalent</a:t>
                      </a:r>
                      <a:endParaRPr lang="en-US" sz="1800" dirty="0">
                        <a:effectLst/>
                        <a:latin typeface="Palatino Linotype"/>
                        <a:ea typeface="宋体"/>
                        <a:cs typeface="Times New Roman"/>
                      </a:endParaRPr>
                    </a:p>
                  </a:txBody>
                  <a:tcPr marL="68580" marR="68580" marT="0" marB="0"/>
                </a:tc>
                <a:extLst>
                  <a:ext uri="{0D108BD9-81ED-4DB2-BD59-A6C34878D82A}">
                    <a16:rowId xmlns:a16="http://schemas.microsoft.com/office/drawing/2014/main" val="10000"/>
                  </a:ext>
                </a:extLst>
              </a:tr>
              <a:tr h="0">
                <a:tc>
                  <a:txBody>
                    <a:bodyPr/>
                    <a:lstStyle/>
                    <a:p>
                      <a:pPr marL="0" marR="0" algn="l">
                        <a:spcBef>
                          <a:spcPts val="0"/>
                        </a:spcBef>
                        <a:spcAft>
                          <a:spcPts val="0"/>
                        </a:spcAft>
                      </a:pPr>
                      <a:r>
                        <a:rPr lang="en-US" sz="1800">
                          <a:effectLst/>
                        </a:rPr>
                        <a:t>Pre-index </a:t>
                      </a:r>
                      <a:endParaRPr lang="en-US" sz="1800">
                        <a:effectLst/>
                        <a:latin typeface="Palatino Linotype"/>
                        <a:ea typeface="宋体"/>
                        <a:cs typeface="Times New Roman"/>
                      </a:endParaRPr>
                    </a:p>
                  </a:txBody>
                  <a:tcPr marL="68580" marR="68580" marT="0" marB="0"/>
                </a:tc>
                <a:tc>
                  <a:txBody>
                    <a:bodyPr/>
                    <a:lstStyle/>
                    <a:p>
                      <a:pPr marL="0" marR="0" algn="l">
                        <a:spcBef>
                          <a:spcPts val="0"/>
                        </a:spcBef>
                        <a:spcAft>
                          <a:spcPts val="0"/>
                        </a:spcAft>
                      </a:pPr>
                      <a:r>
                        <a:rPr lang="en-US" sz="1400">
                          <a:effectLst/>
                        </a:rPr>
                        <a:t>LDR r1, [r0, #4]</a:t>
                      </a:r>
                      <a:endParaRPr lang="en-US" sz="1800">
                        <a:effectLst/>
                        <a:latin typeface="Palatino Linotype"/>
                        <a:ea typeface="宋体"/>
                        <a:cs typeface="Times New Roman"/>
                      </a:endParaRPr>
                    </a:p>
                  </a:txBody>
                  <a:tcPr marL="68580" marR="68580" marT="0" marB="0"/>
                </a:tc>
                <a:tc>
                  <a:txBody>
                    <a:bodyPr/>
                    <a:lstStyle/>
                    <a:p>
                      <a:pPr marL="0" marR="0" algn="l">
                        <a:spcBef>
                          <a:spcPts val="0"/>
                        </a:spcBef>
                        <a:spcAft>
                          <a:spcPts val="0"/>
                        </a:spcAft>
                      </a:pPr>
                      <a:r>
                        <a:rPr lang="en-US" sz="1400" dirty="0">
                          <a:effectLst/>
                        </a:rPr>
                        <a:t>r1 </a:t>
                      </a:r>
                      <a:r>
                        <a:rPr lang="en-US" sz="1400" dirty="0">
                          <a:effectLst/>
                          <a:sym typeface="Symbol"/>
                        </a:rPr>
                        <a:t></a:t>
                      </a:r>
                      <a:r>
                        <a:rPr lang="en-US" sz="1400" dirty="0">
                          <a:effectLst/>
                        </a:rPr>
                        <a:t> memory[r0 + 4], </a:t>
                      </a:r>
                      <a:endParaRPr lang="en-US" sz="1800" dirty="0">
                        <a:effectLst/>
                      </a:endParaRPr>
                    </a:p>
                    <a:p>
                      <a:pPr marL="0" marR="0" algn="l">
                        <a:spcBef>
                          <a:spcPts val="0"/>
                        </a:spcBef>
                        <a:spcAft>
                          <a:spcPts val="0"/>
                        </a:spcAft>
                      </a:pPr>
                      <a:r>
                        <a:rPr lang="en-US" sz="1400" dirty="0">
                          <a:effectLst/>
                        </a:rPr>
                        <a:t>r0 is unchanged</a:t>
                      </a:r>
                      <a:endParaRPr lang="en-US" sz="1800" dirty="0">
                        <a:effectLst/>
                        <a:latin typeface="Palatino Linotype"/>
                        <a:ea typeface="宋体"/>
                        <a:cs typeface="Times New Roman"/>
                      </a:endParaRPr>
                    </a:p>
                  </a:txBody>
                  <a:tcPr marL="68580" marR="68580" marT="0" marB="0"/>
                </a:tc>
                <a:extLst>
                  <a:ext uri="{0D108BD9-81ED-4DB2-BD59-A6C34878D82A}">
                    <a16:rowId xmlns:a16="http://schemas.microsoft.com/office/drawing/2014/main" val="10001"/>
                  </a:ext>
                </a:extLst>
              </a:tr>
              <a:tr h="0">
                <a:tc>
                  <a:txBody>
                    <a:bodyPr/>
                    <a:lstStyle/>
                    <a:p>
                      <a:pPr marL="0" marR="0" algn="l">
                        <a:spcBef>
                          <a:spcPts val="0"/>
                        </a:spcBef>
                        <a:spcAft>
                          <a:spcPts val="0"/>
                        </a:spcAft>
                      </a:pPr>
                      <a:r>
                        <a:rPr lang="en-US" sz="1800">
                          <a:effectLst/>
                        </a:rPr>
                        <a:t>Pre-index with update</a:t>
                      </a:r>
                      <a:endParaRPr lang="en-US" sz="1800">
                        <a:effectLst/>
                        <a:latin typeface="Palatino Linotype"/>
                        <a:ea typeface="宋体"/>
                        <a:cs typeface="Times New Roman"/>
                      </a:endParaRPr>
                    </a:p>
                  </a:txBody>
                  <a:tcPr marL="68580" marR="68580" marT="0" marB="0"/>
                </a:tc>
                <a:tc>
                  <a:txBody>
                    <a:bodyPr/>
                    <a:lstStyle/>
                    <a:p>
                      <a:pPr marL="0" marR="0" algn="l">
                        <a:spcBef>
                          <a:spcPts val="0"/>
                        </a:spcBef>
                        <a:spcAft>
                          <a:spcPts val="0"/>
                        </a:spcAft>
                      </a:pPr>
                      <a:r>
                        <a:rPr lang="en-US" sz="1400">
                          <a:effectLst/>
                        </a:rPr>
                        <a:t>LDR r1, [r0, #4]!</a:t>
                      </a:r>
                      <a:endParaRPr lang="en-US" sz="1800">
                        <a:effectLst/>
                        <a:latin typeface="Palatino Linotype"/>
                        <a:ea typeface="宋体"/>
                        <a:cs typeface="Times New Roman"/>
                      </a:endParaRPr>
                    </a:p>
                  </a:txBody>
                  <a:tcPr marL="68580" marR="68580" marT="0" marB="0"/>
                </a:tc>
                <a:tc>
                  <a:txBody>
                    <a:bodyPr/>
                    <a:lstStyle/>
                    <a:p>
                      <a:pPr marL="0" marR="0" algn="l">
                        <a:spcBef>
                          <a:spcPts val="0"/>
                        </a:spcBef>
                        <a:spcAft>
                          <a:spcPts val="0"/>
                        </a:spcAft>
                      </a:pPr>
                      <a:r>
                        <a:rPr lang="en-US" sz="1400">
                          <a:effectLst/>
                        </a:rPr>
                        <a:t>r1 </a:t>
                      </a:r>
                      <a:r>
                        <a:rPr lang="en-US" sz="1400">
                          <a:effectLst/>
                          <a:sym typeface="Symbol"/>
                        </a:rPr>
                        <a:t></a:t>
                      </a:r>
                      <a:r>
                        <a:rPr lang="en-US" sz="1400">
                          <a:effectLst/>
                        </a:rPr>
                        <a:t> memory[r0 + 4]</a:t>
                      </a:r>
                      <a:endParaRPr lang="en-US" sz="1800">
                        <a:effectLst/>
                      </a:endParaRPr>
                    </a:p>
                    <a:p>
                      <a:pPr marL="0" marR="0" algn="l">
                        <a:spcBef>
                          <a:spcPts val="0"/>
                        </a:spcBef>
                        <a:spcAft>
                          <a:spcPts val="0"/>
                        </a:spcAft>
                      </a:pPr>
                      <a:r>
                        <a:rPr lang="en-US" sz="1400">
                          <a:effectLst/>
                        </a:rPr>
                        <a:t>r0 </a:t>
                      </a:r>
                      <a:r>
                        <a:rPr lang="en-US" sz="1400">
                          <a:effectLst/>
                          <a:sym typeface="Symbol"/>
                        </a:rPr>
                        <a:t></a:t>
                      </a:r>
                      <a:r>
                        <a:rPr lang="en-US" sz="1400">
                          <a:effectLst/>
                        </a:rPr>
                        <a:t> r0 + 4</a:t>
                      </a:r>
                      <a:endParaRPr lang="en-US" sz="1800">
                        <a:effectLst/>
                        <a:latin typeface="Palatino Linotype"/>
                        <a:ea typeface="宋体"/>
                        <a:cs typeface="Times New Roman"/>
                      </a:endParaRPr>
                    </a:p>
                  </a:txBody>
                  <a:tcPr marL="68580" marR="68580" marT="0" marB="0"/>
                </a:tc>
                <a:extLst>
                  <a:ext uri="{0D108BD9-81ED-4DB2-BD59-A6C34878D82A}">
                    <a16:rowId xmlns:a16="http://schemas.microsoft.com/office/drawing/2014/main" val="10002"/>
                  </a:ext>
                </a:extLst>
              </a:tr>
              <a:tr h="0">
                <a:tc>
                  <a:txBody>
                    <a:bodyPr/>
                    <a:lstStyle/>
                    <a:p>
                      <a:pPr marL="0" marR="0" algn="l">
                        <a:spcBef>
                          <a:spcPts val="0"/>
                        </a:spcBef>
                        <a:spcAft>
                          <a:spcPts val="0"/>
                        </a:spcAft>
                      </a:pPr>
                      <a:r>
                        <a:rPr lang="en-US" sz="1800">
                          <a:effectLst/>
                        </a:rPr>
                        <a:t>Post-Index</a:t>
                      </a:r>
                      <a:endParaRPr lang="en-US" sz="1800">
                        <a:effectLst/>
                        <a:latin typeface="Palatino Linotype"/>
                        <a:ea typeface="宋体"/>
                        <a:cs typeface="Times New Roman"/>
                      </a:endParaRPr>
                    </a:p>
                  </a:txBody>
                  <a:tcPr marL="68580" marR="68580" marT="0" marB="0"/>
                </a:tc>
                <a:tc>
                  <a:txBody>
                    <a:bodyPr/>
                    <a:lstStyle/>
                    <a:p>
                      <a:pPr marL="0" marR="0" algn="l">
                        <a:spcBef>
                          <a:spcPts val="0"/>
                        </a:spcBef>
                        <a:spcAft>
                          <a:spcPts val="0"/>
                        </a:spcAft>
                      </a:pPr>
                      <a:r>
                        <a:rPr lang="en-US" sz="1400">
                          <a:effectLst/>
                        </a:rPr>
                        <a:t>LDR r1, [r0], #4</a:t>
                      </a:r>
                      <a:endParaRPr lang="en-US" sz="1800">
                        <a:effectLst/>
                        <a:latin typeface="Palatino Linotype"/>
                        <a:ea typeface="宋体"/>
                        <a:cs typeface="Times New Roman"/>
                      </a:endParaRPr>
                    </a:p>
                  </a:txBody>
                  <a:tcPr marL="68580" marR="68580" marT="0" marB="0"/>
                </a:tc>
                <a:tc>
                  <a:txBody>
                    <a:bodyPr/>
                    <a:lstStyle/>
                    <a:p>
                      <a:pPr marL="0" marR="0" algn="l">
                        <a:spcBef>
                          <a:spcPts val="0"/>
                        </a:spcBef>
                        <a:spcAft>
                          <a:spcPts val="0"/>
                        </a:spcAft>
                      </a:pPr>
                      <a:r>
                        <a:rPr lang="en-US" sz="1400" dirty="0">
                          <a:effectLst/>
                        </a:rPr>
                        <a:t>r1 </a:t>
                      </a:r>
                      <a:r>
                        <a:rPr lang="en-US" sz="1400" dirty="0">
                          <a:effectLst/>
                          <a:sym typeface="Symbol"/>
                        </a:rPr>
                        <a:t></a:t>
                      </a:r>
                      <a:r>
                        <a:rPr lang="en-US" sz="1400" dirty="0">
                          <a:effectLst/>
                        </a:rPr>
                        <a:t> memory[r0]</a:t>
                      </a:r>
                      <a:endParaRPr lang="en-US" sz="1800" dirty="0">
                        <a:effectLst/>
                      </a:endParaRPr>
                    </a:p>
                    <a:p>
                      <a:pPr marL="0" marR="0" algn="l">
                        <a:spcBef>
                          <a:spcPts val="0"/>
                        </a:spcBef>
                        <a:spcAft>
                          <a:spcPts val="0"/>
                        </a:spcAft>
                      </a:pPr>
                      <a:r>
                        <a:rPr lang="en-US" sz="1400" dirty="0">
                          <a:effectLst/>
                        </a:rPr>
                        <a:t>r0 </a:t>
                      </a:r>
                      <a:r>
                        <a:rPr lang="en-US" sz="1400" dirty="0">
                          <a:effectLst/>
                          <a:sym typeface="Symbol"/>
                        </a:rPr>
                        <a:t></a:t>
                      </a:r>
                      <a:r>
                        <a:rPr lang="en-US" sz="1400" dirty="0">
                          <a:effectLst/>
                        </a:rPr>
                        <a:t> r0 + 4</a:t>
                      </a:r>
                      <a:endParaRPr lang="en-US" sz="1800" dirty="0">
                        <a:effectLst/>
                        <a:latin typeface="Palatino Linotype"/>
                        <a:ea typeface="宋体"/>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97236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r>
              <a:rPr lang="en-US" dirty="0" smtClean="0"/>
              <a:t>Programming Model</a:t>
            </a:r>
          </a:p>
        </p:txBody>
      </p:sp>
      <p:sp>
        <p:nvSpPr>
          <p:cNvPr id="10245" name="Rectangle 3"/>
          <p:cNvSpPr>
            <a:spLocks noGrp="1" noChangeArrowheads="1"/>
          </p:cNvSpPr>
          <p:nvPr>
            <p:ph idx="1"/>
          </p:nvPr>
        </p:nvSpPr>
        <p:spPr/>
        <p:txBody>
          <a:bodyPr/>
          <a:lstStyle/>
          <a:p>
            <a:r>
              <a:rPr lang="en-US" dirty="0" smtClean="0">
                <a:solidFill>
                  <a:srgbClr val="FF0033"/>
                </a:solidFill>
              </a:rPr>
              <a:t>Programming model</a:t>
            </a:r>
            <a:r>
              <a:rPr lang="en-US" dirty="0" smtClean="0"/>
              <a:t>: registers visible to the programmer.</a:t>
            </a:r>
          </a:p>
          <a:p>
            <a:r>
              <a:rPr lang="en-US" dirty="0" smtClean="0"/>
              <a:t>Some registers are not visible </a:t>
            </a:r>
          </a:p>
          <a:p>
            <a:pPr lvl="1"/>
            <a:r>
              <a:rPr lang="en-US" dirty="0" smtClean="0"/>
              <a:t>Invisible: Instruction Register (IR) that holds the current instruction being executed</a:t>
            </a:r>
          </a:p>
          <a:p>
            <a:pPr lvl="1"/>
            <a:r>
              <a:rPr lang="en-US" dirty="0" smtClean="0"/>
              <a:t>Visible: Program Counter (PC) that holds the next instruction to be fetched from memory</a:t>
            </a:r>
          </a:p>
          <a:p>
            <a:pPr lvl="1"/>
            <a:endParaRPr lang="en-US" dirty="0" smtClean="0"/>
          </a:p>
        </p:txBody>
      </p:sp>
      <p:sp>
        <p:nvSpPr>
          <p:cNvPr id="2" name="Slide Number Placeholder 1"/>
          <p:cNvSpPr>
            <a:spLocks noGrp="1"/>
          </p:cNvSpPr>
          <p:nvPr>
            <p:ph type="sldNum" sz="quarter" idx="12"/>
          </p:nvPr>
        </p:nvSpPr>
        <p:spPr/>
        <p:txBody>
          <a:bodyPr/>
          <a:lstStyle/>
          <a:p>
            <a:fld id="{3CC63E4C-4642-794D-A2FD-70F6B81535F5}" type="slidenum">
              <a:rPr lang="en-US" smtClean="0"/>
              <a:pPr/>
              <a:t>4</a:t>
            </a:fld>
            <a:endParaRPr lang="en-US" dirty="0"/>
          </a:p>
        </p:txBody>
      </p:sp>
    </p:spTree>
    <p:extLst>
      <p:ext uri="{BB962C8B-B14F-4D97-AF65-F5344CB8AC3E}">
        <p14:creationId xmlns:p14="http://schemas.microsoft.com/office/powerpoint/2010/main" val="621790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dirty="0" smtClean="0"/>
              <a:t>Multiple Implementations</a:t>
            </a:r>
          </a:p>
        </p:txBody>
      </p:sp>
      <p:sp>
        <p:nvSpPr>
          <p:cNvPr id="11269" name="Rectangle 3"/>
          <p:cNvSpPr>
            <a:spLocks noGrp="1" noChangeArrowheads="1"/>
          </p:cNvSpPr>
          <p:nvPr>
            <p:ph idx="1"/>
          </p:nvPr>
        </p:nvSpPr>
        <p:spPr/>
        <p:txBody>
          <a:bodyPr/>
          <a:lstStyle/>
          <a:p>
            <a:r>
              <a:rPr lang="en-US" dirty="0" smtClean="0"/>
              <a:t>One instruction set (say ARM) may have different implementations by different companies (Freescale, ST Microelectronics, and many others)</a:t>
            </a:r>
          </a:p>
          <a:p>
            <a:pPr lvl="1"/>
            <a:r>
              <a:rPr lang="en-US" dirty="0" smtClean="0"/>
              <a:t>varying clock speeds;</a:t>
            </a:r>
          </a:p>
          <a:p>
            <a:pPr lvl="1"/>
            <a:r>
              <a:rPr lang="en-US" dirty="0" smtClean="0"/>
              <a:t>different bus widths;</a:t>
            </a:r>
          </a:p>
          <a:p>
            <a:pPr lvl="1"/>
            <a:r>
              <a:rPr lang="en-US" dirty="0" smtClean="0"/>
              <a:t>different cache sizes;</a:t>
            </a:r>
          </a:p>
          <a:p>
            <a:pPr lvl="1"/>
            <a:r>
              <a:rPr lang="en-US" dirty="0" smtClean="0"/>
              <a:t>etc.</a:t>
            </a:r>
          </a:p>
        </p:txBody>
      </p:sp>
      <p:sp>
        <p:nvSpPr>
          <p:cNvPr id="2" name="Slide Number Placeholder 1"/>
          <p:cNvSpPr>
            <a:spLocks noGrp="1"/>
          </p:cNvSpPr>
          <p:nvPr>
            <p:ph type="sldNum" sz="quarter" idx="12"/>
          </p:nvPr>
        </p:nvSpPr>
        <p:spPr/>
        <p:txBody>
          <a:bodyPr/>
          <a:lstStyle/>
          <a:p>
            <a:fld id="{3CC63E4C-4642-794D-A2FD-70F6B81535F5}" type="slidenum">
              <a:rPr lang="en-US" smtClean="0"/>
              <a:pPr/>
              <a:t>5</a:t>
            </a:fld>
            <a:endParaRPr lang="en-US" dirty="0"/>
          </a:p>
        </p:txBody>
      </p:sp>
    </p:spTree>
    <p:extLst>
      <p:ext uri="{BB962C8B-B14F-4D97-AF65-F5344CB8AC3E}">
        <p14:creationId xmlns:p14="http://schemas.microsoft.com/office/powerpoint/2010/main" val="24288101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ARM </a:t>
            </a:r>
            <a:r>
              <a:rPr lang="en-US" dirty="0" smtClean="0"/>
              <a:t>Assembler Syntax</a:t>
            </a:r>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6</a:t>
            </a:fld>
            <a:endParaRPr lang="en-US" dirty="0"/>
          </a:p>
        </p:txBody>
      </p:sp>
      <p:sp>
        <p:nvSpPr>
          <p:cNvPr id="11" name="Rectangle 3"/>
          <p:cNvSpPr txBox="1">
            <a:spLocks noChangeArrowheads="1"/>
          </p:cNvSpPr>
          <p:nvPr/>
        </p:nvSpPr>
        <p:spPr>
          <a:xfrm>
            <a:off x="276831" y="1288161"/>
            <a:ext cx="11372162" cy="128140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ARM instructions are written as </a:t>
            </a:r>
            <a:r>
              <a:rPr lang="en-US" sz="2400" dirty="0" smtClean="0"/>
              <a:t>an operation </a:t>
            </a:r>
            <a:r>
              <a:rPr lang="en-US" sz="2400" dirty="0"/>
              <a:t>code (or simply, “opcode”) followed by zero or more operands that may be constants, registers, or memory </a:t>
            </a:r>
            <a:r>
              <a:rPr lang="en-US" sz="2400" dirty="0" smtClean="0"/>
              <a:t>references</a:t>
            </a:r>
          </a:p>
          <a:p>
            <a:r>
              <a:rPr lang="en-US" sz="2400" dirty="0" smtClean="0"/>
              <a:t>Instructions </a:t>
            </a:r>
            <a:r>
              <a:rPr lang="en-US" sz="2400" dirty="0"/>
              <a:t>that transfer data between </a:t>
            </a:r>
            <a:r>
              <a:rPr lang="en-US" sz="2400" dirty="0" smtClean="0"/>
              <a:t>registers and </a:t>
            </a:r>
            <a:r>
              <a:rPr lang="en-US" sz="2400" dirty="0"/>
              <a:t>memory </a:t>
            </a:r>
            <a:r>
              <a:rPr lang="en-US" sz="2400" dirty="0" smtClean="0"/>
              <a:t>specify </a:t>
            </a:r>
            <a:r>
              <a:rPr lang="en-US" sz="2400" dirty="0"/>
              <a:t>two </a:t>
            </a:r>
            <a:r>
              <a:rPr lang="en-US" sz="2400" dirty="0" smtClean="0"/>
              <a:t>operands (; is followed by comments):</a:t>
            </a:r>
            <a:endParaRPr lang="en-US" sz="2400" dirty="0"/>
          </a:p>
        </p:txBody>
      </p:sp>
      <p:sp>
        <p:nvSpPr>
          <p:cNvPr id="7" name="Rectangle 6"/>
          <p:cNvSpPr/>
          <p:nvPr/>
        </p:nvSpPr>
        <p:spPr>
          <a:xfrm>
            <a:off x="1869440" y="3001803"/>
            <a:ext cx="9083040" cy="646331"/>
          </a:xfrm>
          <a:prstGeom prst="rect">
            <a:avLst/>
          </a:prstGeom>
        </p:spPr>
        <p:txBody>
          <a:bodyPr wrap="square">
            <a:spAutoFit/>
          </a:bodyPr>
          <a:lstStyle/>
          <a:p>
            <a:r>
              <a:rPr lang="en-US" dirty="0" smtClean="0">
                <a:latin typeface="LucidaSansTypewriterStd"/>
              </a:rPr>
              <a:t>LDR </a:t>
            </a:r>
            <a:r>
              <a:rPr lang="en-US" altLang="zh-CN" dirty="0" smtClean="0">
                <a:latin typeface="LucidaSansTypewriterStd"/>
              </a:rPr>
              <a:t>R0</a:t>
            </a:r>
            <a:r>
              <a:rPr lang="en-US" dirty="0" smtClean="0">
                <a:latin typeface="LucidaSansTypewriterStd"/>
              </a:rPr>
              <a:t>,[R1] </a:t>
            </a:r>
            <a:r>
              <a:rPr lang="en-US" i="1" dirty="0" smtClean="0">
                <a:latin typeface="LucidaSansTypewriterStd"/>
              </a:rPr>
              <a:t>;</a:t>
            </a:r>
            <a:r>
              <a:rPr lang="en-US" altLang="zh-CN" i="1" dirty="0" smtClean="0">
                <a:latin typeface="LucidaSansTypewriterStd"/>
              </a:rPr>
              <a:t>Load </a:t>
            </a:r>
            <a:r>
              <a:rPr lang="en-US" i="1" dirty="0" smtClean="0">
                <a:latin typeface="LucidaSansTypewriterStd"/>
              </a:rPr>
              <a:t>register R0 from memory address R1</a:t>
            </a:r>
          </a:p>
          <a:p>
            <a:r>
              <a:rPr lang="en-US" dirty="0" smtClean="0">
                <a:latin typeface="LucidaSansTypewriterStd"/>
              </a:rPr>
              <a:t>STR R0,[R1] </a:t>
            </a:r>
            <a:r>
              <a:rPr lang="en-US" i="1" dirty="0" smtClean="0">
                <a:latin typeface="LucidaSansTypewriterStd"/>
              </a:rPr>
              <a:t>;Store register R1 into memory address R1</a:t>
            </a:r>
            <a:endParaRPr lang="en-US" i="1" dirty="0"/>
          </a:p>
        </p:txBody>
      </p:sp>
      <p:sp>
        <p:nvSpPr>
          <p:cNvPr id="12" name="Rectangle 3"/>
          <p:cNvSpPr txBox="1">
            <a:spLocks noChangeArrowheads="1"/>
          </p:cNvSpPr>
          <p:nvPr/>
        </p:nvSpPr>
        <p:spPr>
          <a:xfrm>
            <a:off x="276831" y="3726191"/>
            <a:ext cx="11372162" cy="128140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Arithmetic instructions perform </a:t>
            </a:r>
            <a:r>
              <a:rPr lang="en-US" sz="2400" dirty="0"/>
              <a:t>a calculation between two source operands </a:t>
            </a:r>
            <a:r>
              <a:rPr lang="en-US" sz="2400" dirty="0" smtClean="0"/>
              <a:t>and specify </a:t>
            </a:r>
            <a:r>
              <a:rPr lang="en-US" sz="2400" dirty="0"/>
              <a:t>a third destination operand.</a:t>
            </a:r>
          </a:p>
        </p:txBody>
      </p:sp>
      <p:sp>
        <p:nvSpPr>
          <p:cNvPr id="13" name="Rectangle 12"/>
          <p:cNvSpPr/>
          <p:nvPr/>
        </p:nvSpPr>
        <p:spPr>
          <a:xfrm>
            <a:off x="1869440" y="4617481"/>
            <a:ext cx="8920480" cy="646331"/>
          </a:xfrm>
          <a:prstGeom prst="rect">
            <a:avLst/>
          </a:prstGeom>
        </p:spPr>
        <p:txBody>
          <a:bodyPr wrap="square">
            <a:spAutoFit/>
          </a:bodyPr>
          <a:lstStyle/>
          <a:p>
            <a:r>
              <a:rPr lang="en-US" dirty="0" smtClean="0">
                <a:latin typeface="LucidaSansTypewriterStd"/>
              </a:rPr>
              <a:t>ADD</a:t>
            </a:r>
            <a:r>
              <a:rPr lang="en-US" dirty="0">
                <a:latin typeface="LucidaSansTypewriterStd"/>
              </a:rPr>
              <a:t> </a:t>
            </a:r>
            <a:r>
              <a:rPr lang="en-US" dirty="0" smtClean="0">
                <a:latin typeface="LucidaSansTypewriterStd"/>
              </a:rPr>
              <a:t>R0,R1,#5 </a:t>
            </a:r>
            <a:r>
              <a:rPr lang="en-US" i="1" dirty="0" smtClean="0">
                <a:latin typeface="LucidaSansTypewriterStd"/>
              </a:rPr>
              <a:t>;Replace R0 </a:t>
            </a:r>
            <a:r>
              <a:rPr lang="en-US" i="1" dirty="0">
                <a:latin typeface="LucidaSansTypewriterStd"/>
              </a:rPr>
              <a:t>by sum of </a:t>
            </a:r>
            <a:r>
              <a:rPr lang="en-US" i="1" dirty="0" smtClean="0">
                <a:latin typeface="LucidaSansTypewriterStd"/>
              </a:rPr>
              <a:t>R1 and an immediate operand (constant 5)</a:t>
            </a:r>
            <a:endParaRPr lang="en-US" i="1" dirty="0">
              <a:latin typeface="LucidaSansTypewriterStd"/>
            </a:endParaRPr>
          </a:p>
          <a:p>
            <a:r>
              <a:rPr lang="pt-BR" dirty="0">
                <a:latin typeface="LucidaSansTypewriterStd"/>
              </a:rPr>
              <a:t>ADD </a:t>
            </a:r>
            <a:r>
              <a:rPr lang="pt-BR" dirty="0" smtClean="0">
                <a:latin typeface="LucidaSansTypewriterStd"/>
              </a:rPr>
              <a:t>R2,R3,R4 </a:t>
            </a:r>
            <a:r>
              <a:rPr lang="pt-BR" i="1" dirty="0" smtClean="0">
                <a:latin typeface="LucidaSansTypewriterStd"/>
              </a:rPr>
              <a:t>;</a:t>
            </a:r>
            <a:r>
              <a:rPr lang="en-US" i="1" dirty="0" smtClean="0">
                <a:latin typeface="LucidaSansTypewriterStd"/>
              </a:rPr>
              <a:t>Replace R2 </a:t>
            </a:r>
            <a:r>
              <a:rPr lang="en-US" i="1" dirty="0">
                <a:latin typeface="LucidaSansTypewriterStd"/>
              </a:rPr>
              <a:t>by sum of </a:t>
            </a:r>
            <a:r>
              <a:rPr lang="en-US" i="1" dirty="0" smtClean="0">
                <a:latin typeface="LucidaSansTypewriterStd"/>
              </a:rPr>
              <a:t>R3 </a:t>
            </a:r>
            <a:r>
              <a:rPr lang="en-US" i="1" dirty="0">
                <a:latin typeface="LucidaSansTypewriterStd"/>
              </a:rPr>
              <a:t>and </a:t>
            </a:r>
            <a:r>
              <a:rPr lang="en-US" i="1" dirty="0" smtClean="0">
                <a:latin typeface="LucidaSansTypewriterStd"/>
              </a:rPr>
              <a:t>R4</a:t>
            </a:r>
            <a:endParaRPr lang="pt-BR" i="1" dirty="0">
              <a:latin typeface="LucidaSansTypewriterStd"/>
            </a:endParaRPr>
          </a:p>
        </p:txBody>
      </p:sp>
      <p:graphicFrame>
        <p:nvGraphicFramePr>
          <p:cNvPr id="8" name="Group 68"/>
          <p:cNvGraphicFramePr>
            <a:graphicFrameLocks noGrp="1"/>
          </p:cNvGraphicFramePr>
          <p:nvPr>
            <p:extLst>
              <p:ext uri="{D42A27DB-BD31-4B8C-83A1-F6EECF244321}">
                <p14:modId xmlns:p14="http://schemas.microsoft.com/office/powerpoint/2010/main" val="280832515"/>
              </p:ext>
            </p:extLst>
          </p:nvPr>
        </p:nvGraphicFramePr>
        <p:xfrm>
          <a:off x="276831" y="5621933"/>
          <a:ext cx="5567083" cy="471488"/>
        </p:xfrm>
        <a:graphic>
          <a:graphicData uri="http://schemas.openxmlformats.org/drawingml/2006/table">
            <a:tbl>
              <a:tblPr/>
              <a:tblGrid>
                <a:gridCol w="1039906">
                  <a:extLst>
                    <a:ext uri="{9D8B030D-6E8A-4147-A177-3AD203B41FA5}">
                      <a16:colId xmlns:a16="http://schemas.microsoft.com/office/drawing/2014/main" val="20000"/>
                    </a:ext>
                  </a:extLst>
                </a:gridCol>
                <a:gridCol w="2111188">
                  <a:extLst>
                    <a:ext uri="{9D8B030D-6E8A-4147-A177-3AD203B41FA5}">
                      <a16:colId xmlns:a16="http://schemas.microsoft.com/office/drawing/2014/main" val="20001"/>
                    </a:ext>
                  </a:extLst>
                </a:gridCol>
                <a:gridCol w="2415989">
                  <a:extLst>
                    <a:ext uri="{9D8B030D-6E8A-4147-A177-3AD203B41FA5}">
                      <a16:colId xmlns:a16="http://schemas.microsoft.com/office/drawing/2014/main" val="20002"/>
                    </a:ext>
                  </a:extLst>
                </a:gridCol>
              </a:tblGrid>
              <a:tr h="47148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dirty="0" smtClean="0">
                          <a:ln>
                            <a:noFill/>
                          </a:ln>
                          <a:solidFill>
                            <a:srgbClr val="000000"/>
                          </a:solidFill>
                          <a:effectLst/>
                          <a:latin typeface="Arial" charset="0"/>
                          <a:cs typeface="Times New Roman" pitchFamily="18" charset="0"/>
                        </a:rPr>
                        <a:t>opcode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cs typeface="Times New Roman" pitchFamily="18" charset="0"/>
                        </a:rPr>
                        <a:t>operand</a:t>
                      </a:r>
                      <a:r>
                        <a:rPr kumimoji="0" lang="en-US" sz="1400" b="0" i="0" u="none" strike="noStrike" cap="none" normalizeH="0" baseline="-25000" dirty="0" smtClean="0">
                          <a:ln>
                            <a:noFill/>
                          </a:ln>
                          <a:solidFill>
                            <a:srgbClr val="000000"/>
                          </a:solidFill>
                          <a:effectLst/>
                          <a:latin typeface="Arial" charset="0"/>
                          <a:cs typeface="Times New Roman" pitchFamily="18" charset="0"/>
                        </a:rPr>
                        <a:t>1</a:t>
                      </a:r>
                      <a:endParaRPr kumimoji="0" lang="en-US" sz="1400" b="0" i="0" u="none" strike="noStrike" cap="none" normalizeH="0" baseline="-25000" dirty="0" smtClean="0">
                        <a:ln>
                          <a:noFill/>
                        </a:ln>
                        <a:solidFill>
                          <a:srgbClr val="000000"/>
                        </a:solidFill>
                        <a:effectLst/>
                        <a:latin typeface="Arial" charset="0"/>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cs typeface="Times New Roman" pitchFamily="18" charset="0"/>
                        </a:rPr>
                        <a:t>operand</a:t>
                      </a:r>
                      <a:r>
                        <a:rPr kumimoji="0" lang="en-US" sz="1400" b="0" i="0" u="none" strike="noStrike" cap="none" normalizeH="0" baseline="-25000" dirty="0" smtClean="0">
                          <a:ln>
                            <a:noFill/>
                          </a:ln>
                          <a:solidFill>
                            <a:srgbClr val="000000"/>
                          </a:solidFill>
                          <a:effectLst/>
                          <a:latin typeface="Arial" charset="0"/>
                          <a:cs typeface="Times New Roman" pitchFamily="18" charset="0"/>
                        </a:rPr>
                        <a:t>2</a:t>
                      </a:r>
                      <a:endParaRPr kumimoji="0" lang="en-US" sz="1400" b="0" i="0" u="none" strike="noStrike" cap="none" normalizeH="0" baseline="-25000" dirty="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bl>
          </a:graphicData>
        </a:graphic>
      </p:graphicFrame>
      <p:sp>
        <p:nvSpPr>
          <p:cNvPr id="2" name="TextBox 1"/>
          <p:cNvSpPr txBox="1"/>
          <p:nvPr/>
        </p:nvSpPr>
        <p:spPr>
          <a:xfrm>
            <a:off x="1155373" y="6183403"/>
            <a:ext cx="3621889" cy="369332"/>
          </a:xfrm>
          <a:prstGeom prst="rect">
            <a:avLst/>
          </a:prstGeom>
          <a:noFill/>
        </p:spPr>
        <p:txBody>
          <a:bodyPr wrap="none" rtlCol="0">
            <a:spAutoFit/>
          </a:bodyPr>
          <a:lstStyle/>
          <a:p>
            <a:r>
              <a:rPr lang="en-US" dirty="0" smtClean="0"/>
              <a:t>A typical instruction with 2 operands</a:t>
            </a:r>
            <a:endParaRPr lang="en-US" dirty="0"/>
          </a:p>
        </p:txBody>
      </p:sp>
      <p:graphicFrame>
        <p:nvGraphicFramePr>
          <p:cNvPr id="14" name="Group 68"/>
          <p:cNvGraphicFramePr>
            <a:graphicFrameLocks noGrp="1"/>
          </p:cNvGraphicFramePr>
          <p:nvPr>
            <p:extLst>
              <p:ext uri="{D42A27DB-BD31-4B8C-83A1-F6EECF244321}">
                <p14:modId xmlns:p14="http://schemas.microsoft.com/office/powerpoint/2010/main" val="2803914972"/>
              </p:ext>
            </p:extLst>
          </p:nvPr>
        </p:nvGraphicFramePr>
        <p:xfrm>
          <a:off x="6176683" y="5621933"/>
          <a:ext cx="5567083" cy="471488"/>
        </p:xfrm>
        <a:graphic>
          <a:graphicData uri="http://schemas.openxmlformats.org/drawingml/2006/table">
            <a:tbl>
              <a:tblPr/>
              <a:tblGrid>
                <a:gridCol w="1039906">
                  <a:extLst>
                    <a:ext uri="{9D8B030D-6E8A-4147-A177-3AD203B41FA5}">
                      <a16:colId xmlns:a16="http://schemas.microsoft.com/office/drawing/2014/main" val="20000"/>
                    </a:ext>
                  </a:extLst>
                </a:gridCol>
                <a:gridCol w="2111188">
                  <a:extLst>
                    <a:ext uri="{9D8B030D-6E8A-4147-A177-3AD203B41FA5}">
                      <a16:colId xmlns:a16="http://schemas.microsoft.com/office/drawing/2014/main" val="20001"/>
                    </a:ext>
                  </a:extLst>
                </a:gridCol>
                <a:gridCol w="2415989">
                  <a:extLst>
                    <a:ext uri="{9D8B030D-6E8A-4147-A177-3AD203B41FA5}">
                      <a16:colId xmlns:a16="http://schemas.microsoft.com/office/drawing/2014/main" val="20002"/>
                    </a:ext>
                  </a:extLst>
                </a:gridCol>
              </a:tblGrid>
              <a:tr h="47148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tab pos="571500" algn="l"/>
                        </a:tabLst>
                      </a:pPr>
                      <a:r>
                        <a:rPr kumimoji="0" lang="en-US" altLang="zh-CN" sz="1400" b="0" i="0" u="none" strike="noStrike" cap="none" normalizeH="0" baseline="0" dirty="0" smtClean="0">
                          <a:ln>
                            <a:noFill/>
                          </a:ln>
                          <a:solidFill>
                            <a:srgbClr val="000000"/>
                          </a:solidFill>
                          <a:effectLst/>
                          <a:latin typeface="Arial" charset="0"/>
                          <a:cs typeface="Times New Roman" pitchFamily="18" charset="0"/>
                        </a:rPr>
                        <a:t>LDR</a:t>
                      </a:r>
                      <a:endParaRPr kumimoji="0" lang="en-US" sz="1400" b="0" i="0" u="none" strike="noStrike" cap="none" normalizeH="0" baseline="0" dirty="0" smtClean="0">
                        <a:ln>
                          <a:noFill/>
                        </a:ln>
                        <a:solidFill>
                          <a:srgbClr val="000000"/>
                        </a:solidFill>
                        <a:effectLst/>
                        <a:latin typeface="Arial"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cs typeface="Times New Roman" pitchFamily="18" charset="0"/>
                        </a:rPr>
                        <a:t>R0</a:t>
                      </a:r>
                      <a:endParaRPr kumimoji="0" lang="en-US" sz="1400" b="0" i="0" u="none" strike="noStrike" cap="none" normalizeH="0" baseline="-25000" dirty="0" smtClean="0">
                        <a:ln>
                          <a:noFill/>
                        </a:ln>
                        <a:solidFill>
                          <a:srgbClr val="000000"/>
                        </a:solidFill>
                        <a:effectLst/>
                        <a:latin typeface="Arial" charset="0"/>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cs typeface="Times New Roman" pitchFamily="18" charset="0"/>
                        </a:rPr>
                        <a:t>[R1]</a:t>
                      </a:r>
                      <a:endParaRPr kumimoji="0" lang="en-US" sz="1400" b="0" i="0" u="none" strike="noStrike" cap="none" normalizeH="0" baseline="-25000" dirty="0" smtClean="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bl>
          </a:graphicData>
        </a:graphic>
      </p:graphicFrame>
      <p:sp>
        <p:nvSpPr>
          <p:cNvPr id="15" name="TextBox 14"/>
          <p:cNvSpPr txBox="1"/>
          <p:nvPr/>
        </p:nvSpPr>
        <p:spPr>
          <a:xfrm>
            <a:off x="8215075" y="6183403"/>
            <a:ext cx="2408673" cy="369332"/>
          </a:xfrm>
          <a:prstGeom prst="rect">
            <a:avLst/>
          </a:prstGeom>
          <a:noFill/>
        </p:spPr>
        <p:txBody>
          <a:bodyPr wrap="none" rtlCol="0">
            <a:spAutoFit/>
          </a:bodyPr>
          <a:lstStyle/>
          <a:p>
            <a:r>
              <a:rPr lang="en-US" dirty="0" smtClean="0"/>
              <a:t>Instruction LDR R0,[R1] </a:t>
            </a:r>
            <a:endParaRPr lang="en-US" dirty="0"/>
          </a:p>
        </p:txBody>
      </p:sp>
    </p:spTree>
    <p:extLst>
      <p:ext uri="{BB962C8B-B14F-4D97-AF65-F5344CB8AC3E}">
        <p14:creationId xmlns:p14="http://schemas.microsoft.com/office/powerpoint/2010/main" val="25188033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6319" y="1013528"/>
            <a:ext cx="7273457" cy="4330244"/>
          </a:xfrm>
          <a:prstGeom prst="rect">
            <a:avLst/>
          </a:prstGeom>
        </p:spPr>
      </p:pic>
      <p:sp>
        <p:nvSpPr>
          <p:cNvPr id="2" name="Title 1"/>
          <p:cNvSpPr>
            <a:spLocks noGrp="1"/>
          </p:cNvSpPr>
          <p:nvPr>
            <p:ph type="title"/>
          </p:nvPr>
        </p:nvSpPr>
        <p:spPr/>
        <p:txBody>
          <a:bodyPr/>
          <a:lstStyle/>
          <a:p>
            <a:r>
              <a:rPr lang="en-US" dirty="0" smtClean="0"/>
              <a:t>Two-Pass Assembler</a:t>
            </a:r>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7</a:t>
            </a:fld>
            <a:endParaRPr lang="en-US" dirty="0"/>
          </a:p>
        </p:txBody>
      </p:sp>
      <p:sp>
        <p:nvSpPr>
          <p:cNvPr id="5" name="Rectangle 3"/>
          <p:cNvSpPr txBox="1">
            <a:spLocks noChangeArrowheads="1"/>
          </p:cNvSpPr>
          <p:nvPr/>
        </p:nvSpPr>
        <p:spPr>
          <a:xfrm>
            <a:off x="256966" y="5209358"/>
            <a:ext cx="11372162" cy="128140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a:t>The assembler makes two </a:t>
            </a:r>
            <a:r>
              <a:rPr lang="en-US" sz="1800" dirty="0" smtClean="0"/>
              <a:t>passes </a:t>
            </a:r>
            <a:r>
              <a:rPr lang="en-US" sz="1800" dirty="0"/>
              <a:t>over the source code of the program. </a:t>
            </a:r>
          </a:p>
          <a:p>
            <a:pPr lvl="1"/>
            <a:r>
              <a:rPr lang="en-US" sz="1600" dirty="0"/>
              <a:t>During the first pass, </a:t>
            </a:r>
            <a:r>
              <a:rPr lang="en-US" sz="1600" dirty="0" smtClean="0"/>
              <a:t>it </a:t>
            </a:r>
            <a:r>
              <a:rPr lang="en-US" sz="1600" dirty="0"/>
              <a:t>builds a symbol table that contains information about programmer-defined identifiers, such as the address of an instruction represented by a label attached to it, or the address of a variable represented by its identifier. </a:t>
            </a:r>
          </a:p>
          <a:p>
            <a:pPr lvl="1"/>
            <a:r>
              <a:rPr lang="en-US" sz="1600" dirty="0" smtClean="0"/>
              <a:t>During </a:t>
            </a:r>
            <a:r>
              <a:rPr lang="en-US" sz="1600" dirty="0"/>
              <a:t>the second pass, </a:t>
            </a:r>
            <a:r>
              <a:rPr lang="en-US" sz="1600" dirty="0" smtClean="0"/>
              <a:t>it </a:t>
            </a:r>
            <a:r>
              <a:rPr lang="en-US" sz="1600" dirty="0"/>
              <a:t>uses this information </a:t>
            </a:r>
            <a:r>
              <a:rPr lang="en-US" sz="1600" dirty="0" smtClean="0"/>
              <a:t>to assemble </a:t>
            </a:r>
            <a:r>
              <a:rPr lang="en-US" sz="1600" dirty="0"/>
              <a:t>the representation of the individual instructions.</a:t>
            </a:r>
          </a:p>
        </p:txBody>
      </p:sp>
      <p:sp>
        <p:nvSpPr>
          <p:cNvPr id="6" name="Rounded Rectangle 5"/>
          <p:cNvSpPr/>
          <p:nvPr/>
        </p:nvSpPr>
        <p:spPr>
          <a:xfrm>
            <a:off x="4942840" y="2006600"/>
            <a:ext cx="497840" cy="67056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ounded Rectangle 6"/>
          <p:cNvSpPr/>
          <p:nvPr/>
        </p:nvSpPr>
        <p:spPr>
          <a:xfrm>
            <a:off x="8823960" y="2016760"/>
            <a:ext cx="594360" cy="34544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96147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r>
              <a:rPr lang="en-US" dirty="0" smtClean="0"/>
              <a:t>ARM Data Types</a:t>
            </a:r>
          </a:p>
        </p:txBody>
      </p:sp>
      <p:sp>
        <p:nvSpPr>
          <p:cNvPr id="8197" name="Rectangle 3"/>
          <p:cNvSpPr>
            <a:spLocks noGrp="1" noChangeArrowheads="1"/>
          </p:cNvSpPr>
          <p:nvPr>
            <p:ph type="body" idx="1"/>
          </p:nvPr>
        </p:nvSpPr>
        <p:spPr/>
        <p:txBody>
          <a:bodyPr/>
          <a:lstStyle/>
          <a:p>
            <a:r>
              <a:rPr lang="en-US" dirty="0" smtClean="0"/>
              <a:t>1 </a:t>
            </a:r>
            <a:r>
              <a:rPr lang="en-US" dirty="0"/>
              <a:t>word = 4 bytes = 32 </a:t>
            </a:r>
            <a:r>
              <a:rPr lang="en-US" dirty="0" smtClean="0"/>
              <a:t>bits</a:t>
            </a:r>
          </a:p>
          <a:p>
            <a:r>
              <a:rPr lang="en-US" dirty="0" smtClean="0"/>
              <a:t>ARM address is 32 bits long.</a:t>
            </a:r>
          </a:p>
          <a:p>
            <a:r>
              <a:rPr lang="en-US" dirty="0" smtClean="0"/>
              <a:t>Address refers to byte.</a:t>
            </a:r>
          </a:p>
          <a:p>
            <a:pPr lvl="1"/>
            <a:r>
              <a:rPr lang="en-US" dirty="0" smtClean="0"/>
              <a:t>Address 4 starts at byte 4.</a:t>
            </a:r>
          </a:p>
          <a:p>
            <a:r>
              <a:rPr lang="en-US" dirty="0" smtClean="0"/>
              <a:t>Can be configured at power-up as either little- </a:t>
            </a:r>
            <a:r>
              <a:rPr lang="en-US" smtClean="0"/>
              <a:t>or big-endian.</a:t>
            </a:r>
            <a:endParaRPr lang="en-US" dirty="0" smtClean="0"/>
          </a:p>
        </p:txBody>
      </p:sp>
      <p:sp>
        <p:nvSpPr>
          <p:cNvPr id="2" name="Slide Number Placeholder 1"/>
          <p:cNvSpPr>
            <a:spLocks noGrp="1"/>
          </p:cNvSpPr>
          <p:nvPr>
            <p:ph type="sldNum" sz="quarter" idx="12"/>
          </p:nvPr>
        </p:nvSpPr>
        <p:spPr/>
        <p:txBody>
          <a:bodyPr/>
          <a:lstStyle/>
          <a:p>
            <a:fld id="{3CC63E4C-4642-794D-A2FD-70F6B81535F5}" type="slidenum">
              <a:rPr lang="en-US" smtClean="0"/>
              <a:pPr/>
              <a:t>8</a:t>
            </a:fld>
            <a:endParaRPr lang="en-US" dirty="0"/>
          </a:p>
        </p:txBody>
      </p:sp>
    </p:spTree>
    <p:extLst>
      <p:ext uri="{BB962C8B-B14F-4D97-AF65-F5344CB8AC3E}">
        <p14:creationId xmlns:p14="http://schemas.microsoft.com/office/powerpoint/2010/main" val="42114129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a:xfrm>
            <a:off x="1949450" y="0"/>
            <a:ext cx="8415338" cy="1143000"/>
          </a:xfrm>
        </p:spPr>
        <p:txBody>
          <a:bodyPr/>
          <a:lstStyle/>
          <a:p>
            <a:r>
              <a:rPr lang="en-US" smtClean="0"/>
              <a:t>ARM Registers</a:t>
            </a:r>
          </a:p>
        </p:txBody>
      </p:sp>
      <p:sp>
        <p:nvSpPr>
          <p:cNvPr id="2" name="Slide Number Placeholder 1"/>
          <p:cNvSpPr>
            <a:spLocks noGrp="1"/>
          </p:cNvSpPr>
          <p:nvPr>
            <p:ph type="sldNum" sz="quarter" idx="12"/>
          </p:nvPr>
        </p:nvSpPr>
        <p:spPr/>
        <p:txBody>
          <a:bodyPr/>
          <a:lstStyle/>
          <a:p>
            <a:fld id="{3CC63E4C-4642-794D-A2FD-70F6B81535F5}" type="slidenum">
              <a:rPr lang="en-US" smtClean="0"/>
              <a:pPr/>
              <a:t>9</a:t>
            </a:fld>
            <a:endParaRPr lang="en-US" dirty="0"/>
          </a:p>
        </p:txBody>
      </p:sp>
      <p:graphicFrame>
        <p:nvGraphicFramePr>
          <p:cNvPr id="18" name="Group 560"/>
          <p:cNvGraphicFramePr>
            <a:graphicFrameLocks/>
          </p:cNvGraphicFramePr>
          <p:nvPr>
            <p:extLst>
              <p:ext uri="{D42A27DB-BD31-4B8C-83A1-F6EECF244321}">
                <p14:modId xmlns:p14="http://schemas.microsoft.com/office/powerpoint/2010/main" val="3911522550"/>
              </p:ext>
            </p:extLst>
          </p:nvPr>
        </p:nvGraphicFramePr>
        <p:xfrm>
          <a:off x="3662998" y="1063563"/>
          <a:ext cx="3810000" cy="5364288"/>
        </p:xfrm>
        <a:graphic>
          <a:graphicData uri="http://schemas.openxmlformats.org/drawingml/2006/table">
            <a:tbl>
              <a:tblPr/>
              <a:tblGrid>
                <a:gridCol w="3810000">
                  <a:extLst>
                    <a:ext uri="{9D8B030D-6E8A-4147-A177-3AD203B41FA5}">
                      <a16:colId xmlns:a16="http://schemas.microsoft.com/office/drawing/2014/main" val="20000"/>
                    </a:ext>
                  </a:extLst>
                </a:gridCol>
              </a:tblGrid>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ahoma" pitchFamily="34" charset="0"/>
                        </a:rPr>
                        <a:t>R0</a:t>
                      </a:r>
                      <a:endParaRPr kumimoji="0" lang="en-US" sz="1600" b="0" i="0" u="none" strike="noStrike" cap="none" normalizeH="0" baseline="0" dirty="0" smtClean="0">
                        <a:ln>
                          <a:noFill/>
                        </a:ln>
                        <a:solidFill>
                          <a:srgbClr val="000000"/>
                        </a:solidFill>
                        <a:effectLst/>
                        <a:latin typeface="Tahoma" pitchFamily="34"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ahoma" pitchFamily="34" charset="0"/>
                        </a:rPr>
                        <a:t>R1</a:t>
                      </a:r>
                      <a:endParaRPr kumimoji="0" lang="en-US" sz="1600" b="0" i="0" u="none" strike="noStrike" cap="none" normalizeH="0" baseline="0" dirty="0" smtClean="0">
                        <a:ln>
                          <a:noFill/>
                        </a:ln>
                        <a:solidFill>
                          <a:srgbClr val="000000"/>
                        </a:solidFill>
                        <a:effectLst/>
                        <a:latin typeface="Tahoma" pitchFamily="34"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ahoma" pitchFamily="34" charset="0"/>
                        </a:rPr>
                        <a:t>R2</a:t>
                      </a:r>
                      <a:endParaRPr kumimoji="0" lang="en-US" sz="1600" b="0" i="0" u="none" strike="noStrike" cap="none" normalizeH="0" baseline="0" dirty="0" smtClean="0">
                        <a:ln>
                          <a:noFill/>
                        </a:ln>
                        <a:solidFill>
                          <a:srgbClr val="000000"/>
                        </a:solidFill>
                        <a:effectLst/>
                        <a:latin typeface="Tahoma" pitchFamily="34"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ahoma" pitchFamily="34" charset="0"/>
                        </a:rPr>
                        <a:t>R3</a:t>
                      </a:r>
                      <a:endParaRPr kumimoji="0" lang="en-US" sz="1600" b="0" i="0" u="none" strike="noStrike" cap="none" normalizeH="0" baseline="0" dirty="0" smtClean="0">
                        <a:ln>
                          <a:noFill/>
                        </a:ln>
                        <a:solidFill>
                          <a:srgbClr val="000000"/>
                        </a:solidFill>
                        <a:effectLst/>
                        <a:latin typeface="Tahoma" pitchFamily="34"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ahoma" pitchFamily="34" charset="0"/>
                        </a:rPr>
                        <a:t>R4</a:t>
                      </a:r>
                      <a:endParaRPr kumimoji="0" lang="en-US" sz="1600" b="0" i="0" u="none" strike="noStrike" cap="none" normalizeH="0" baseline="0" dirty="0" smtClean="0">
                        <a:ln>
                          <a:noFill/>
                        </a:ln>
                        <a:solidFill>
                          <a:srgbClr val="000000"/>
                        </a:solidFill>
                        <a:effectLst/>
                        <a:latin typeface="Tahoma" pitchFamily="34"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ahoma" pitchFamily="34" charset="0"/>
                        </a:rPr>
                        <a:t>R5</a:t>
                      </a:r>
                      <a:endParaRPr kumimoji="0" lang="en-US" sz="1600" b="0" i="0" u="none" strike="noStrike" cap="none" normalizeH="0" baseline="0" dirty="0" smtClean="0">
                        <a:ln>
                          <a:noFill/>
                        </a:ln>
                        <a:solidFill>
                          <a:srgbClr val="000000"/>
                        </a:solidFill>
                        <a:effectLst/>
                        <a:latin typeface="Tahoma" pitchFamily="34"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ahoma" pitchFamily="34" charset="0"/>
                        </a:rPr>
                        <a:t>R6</a:t>
                      </a:r>
                      <a:endParaRPr kumimoji="0" lang="en-US" sz="1600" b="0" i="0" u="none" strike="noStrike" cap="none" normalizeH="0" baseline="0" dirty="0" smtClean="0">
                        <a:ln>
                          <a:noFill/>
                        </a:ln>
                        <a:solidFill>
                          <a:srgbClr val="000000"/>
                        </a:solidFill>
                        <a:effectLst/>
                        <a:latin typeface="Tahoma" pitchFamily="34"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ahoma" pitchFamily="34" charset="0"/>
                        </a:rPr>
                        <a:t>R7</a:t>
                      </a:r>
                      <a:endParaRPr kumimoji="0" lang="en-US" sz="1600" b="0" i="0" u="none" strike="noStrike" cap="none" normalizeH="0" baseline="0" dirty="0" smtClean="0">
                        <a:ln>
                          <a:noFill/>
                        </a:ln>
                        <a:solidFill>
                          <a:srgbClr val="000000"/>
                        </a:solidFill>
                        <a:effectLst/>
                        <a:latin typeface="Tahoma" pitchFamily="34"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ahoma" pitchFamily="34" charset="0"/>
                        </a:rPr>
                        <a:t>R8</a:t>
                      </a:r>
                      <a:endParaRPr kumimoji="0" lang="en-US" sz="1600" b="0" i="0" u="none" strike="noStrike" cap="none" normalizeH="0" baseline="0" dirty="0" smtClean="0">
                        <a:ln>
                          <a:noFill/>
                        </a:ln>
                        <a:solidFill>
                          <a:srgbClr val="000000"/>
                        </a:solidFill>
                        <a:effectLst/>
                        <a:latin typeface="Tahoma" pitchFamily="34"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8"/>
                  </a:ext>
                </a:extLst>
              </a:tr>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00"/>
                          </a:solidFill>
                          <a:effectLst/>
                          <a:latin typeface="Tahoma" pitchFamily="34" charset="0"/>
                        </a:rPr>
                        <a:t>R9</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9"/>
                  </a:ext>
                </a:extLst>
              </a:tr>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00"/>
                          </a:solidFill>
                          <a:effectLst/>
                          <a:latin typeface="Tahoma" pitchFamily="34" charset="0"/>
                        </a:rPr>
                        <a:t>R10</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0"/>
                  </a:ext>
                </a:extLst>
              </a:tr>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00"/>
                          </a:solidFill>
                          <a:effectLst/>
                          <a:latin typeface="Tahoma" pitchFamily="34" charset="0"/>
                        </a:rPr>
                        <a:t>R11</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1"/>
                  </a:ext>
                </a:extLst>
              </a:tr>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ahoma" pitchFamily="34" charset="0"/>
                        </a:rPr>
                        <a:t>R1</a:t>
                      </a:r>
                      <a:r>
                        <a:rPr kumimoji="0" lang="en-US" sz="1600" b="0" i="0" u="none" strike="noStrike" cap="none" normalizeH="0" baseline="0" dirty="0" smtClean="0">
                          <a:ln>
                            <a:noFill/>
                          </a:ln>
                          <a:solidFill>
                            <a:srgbClr val="000000"/>
                          </a:solidFill>
                          <a:effectLst/>
                          <a:latin typeface="Tahoma" pitchFamily="34" charset="0"/>
                        </a:rPr>
                        <a:t>2</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2"/>
                  </a:ext>
                </a:extLst>
              </a:tr>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00"/>
                          </a:solidFill>
                          <a:effectLst/>
                          <a:latin typeface="Tahoma" pitchFamily="34" charset="0"/>
                        </a:rPr>
                        <a:t>R13: Stack Pointer (SP)</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13"/>
                  </a:ext>
                </a:extLst>
              </a:tr>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Tahoma" pitchFamily="34" charset="0"/>
                        </a:rPr>
                        <a:t>R1</a:t>
                      </a:r>
                      <a:r>
                        <a:rPr kumimoji="0" lang="en-US" sz="1600" b="0" i="0" u="none" strike="noStrike" cap="none" normalizeH="0" baseline="0" dirty="0" smtClean="0">
                          <a:ln>
                            <a:noFill/>
                          </a:ln>
                          <a:solidFill>
                            <a:srgbClr val="000000"/>
                          </a:solidFill>
                          <a:effectLst/>
                          <a:latin typeface="Tahoma" pitchFamily="34" charset="0"/>
                        </a:rPr>
                        <a:t>4: Link Register (LR)</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14"/>
                  </a:ext>
                </a:extLst>
              </a:tr>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00"/>
                          </a:solidFill>
                          <a:effectLst/>
                          <a:latin typeface="Tahoma" pitchFamily="34" charset="0"/>
                        </a:rPr>
                        <a:t>R15: Program Counter (PC)</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15"/>
                  </a:ext>
                </a:extLst>
              </a:tr>
            </a:tbl>
          </a:graphicData>
        </a:graphic>
      </p:graphicFrame>
      <p:sp>
        <p:nvSpPr>
          <p:cNvPr id="19" name="Text Box 566"/>
          <p:cNvSpPr txBox="1">
            <a:spLocks noChangeArrowheads="1"/>
          </p:cNvSpPr>
          <p:nvPr/>
        </p:nvSpPr>
        <p:spPr bwMode="auto">
          <a:xfrm>
            <a:off x="8123873" y="1154050"/>
            <a:ext cx="2284151"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Tahoma" pitchFamily="34" charset="0"/>
              </a:rPr>
              <a:t>Thumb </a:t>
            </a:r>
            <a:r>
              <a:rPr kumimoji="0" lang="en-US" sz="2400" b="0" i="0" u="none" strike="noStrike" kern="0" cap="none" spc="0" normalizeH="0" baseline="0" noProof="0" dirty="0" smtClean="0">
                <a:ln>
                  <a:noFill/>
                </a:ln>
                <a:solidFill>
                  <a:srgbClr val="000000"/>
                </a:solidFill>
                <a:effectLst/>
                <a:uLnTx/>
                <a:uFillTx/>
                <a:latin typeface="Tahoma" pitchFamily="34" charset="0"/>
              </a:rPr>
              <a:t>Mode (16-bit </a:t>
            </a:r>
            <a:r>
              <a:rPr kumimoji="0" lang="en-US" sz="2400" b="0" i="0" u="none" strike="noStrike" kern="0" cap="none" spc="0" normalizeH="0" baseline="0" noProof="0" dirty="0" err="1" smtClean="0">
                <a:ln>
                  <a:noFill/>
                </a:ln>
                <a:solidFill>
                  <a:srgbClr val="000000"/>
                </a:solidFill>
                <a:effectLst/>
                <a:uLnTx/>
                <a:uFillTx/>
                <a:latin typeface="Tahoma" pitchFamily="34" charset="0"/>
              </a:rPr>
              <a:t>instr</a:t>
            </a:r>
            <a:r>
              <a:rPr kumimoji="0" lang="en-US" sz="2400" b="0" i="0" u="none" strike="noStrike" kern="0" cap="none" spc="0" normalizeH="0" baseline="0" noProof="0" dirty="0" smtClean="0">
                <a:ln>
                  <a:noFill/>
                </a:ln>
                <a:solidFill>
                  <a:srgbClr val="000000"/>
                </a:solidFill>
                <a:effectLst/>
                <a:uLnTx/>
                <a:uFillTx/>
                <a:latin typeface="Tahoma" pitchFamily="34" charset="0"/>
              </a:rPr>
              <a:t>):</a:t>
            </a:r>
            <a:endParaRPr kumimoji="0" lang="en-US" sz="2400" b="0" i="0" u="none" strike="noStrike" kern="0" cap="none" spc="0" normalizeH="0" baseline="0" noProof="0" dirty="0">
              <a:ln>
                <a:noFill/>
              </a:ln>
              <a:solidFill>
                <a:srgbClr val="000000"/>
              </a:solidFill>
              <a:effectLst/>
              <a:uLnTx/>
              <a:uFillTx/>
              <a:latin typeface="Tahoma" pitchFamily="34" charset="0"/>
            </a:endParaRPr>
          </a:p>
          <a:p>
            <a:pPr marL="0" marR="0" lvl="0" indent="0" defTabSz="914400" eaLnBrk="0" fontAlgn="base" latinLnBrk="0" hangingPunct="0">
              <a:lnSpc>
                <a:spcPct val="100000"/>
              </a:lnSpc>
              <a:spcBef>
                <a:spcPct val="5000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pitchFamily="34" charset="0"/>
              </a:rPr>
              <a:t>8 general purpose registers</a:t>
            </a:r>
          </a:p>
        </p:txBody>
      </p:sp>
      <p:sp>
        <p:nvSpPr>
          <p:cNvPr id="20" name="Text Box 569"/>
          <p:cNvSpPr txBox="1">
            <a:spLocks noChangeArrowheads="1"/>
          </p:cNvSpPr>
          <p:nvPr/>
        </p:nvSpPr>
        <p:spPr bwMode="auto">
          <a:xfrm>
            <a:off x="8120698" y="3813113"/>
            <a:ext cx="2287326"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pitchFamily="34" charset="0"/>
              </a:rPr>
              <a:t>7 “high” registers</a:t>
            </a:r>
          </a:p>
          <a:p>
            <a:pPr marL="0" marR="0" lvl="0" indent="0" defTabSz="914400" eaLnBrk="0" fontAlgn="base" latinLnBrk="0" hangingPunct="0">
              <a:lnSpc>
                <a:spcPct val="100000"/>
              </a:lnSpc>
              <a:spcBef>
                <a:spcPct val="50000"/>
              </a:spcBef>
              <a:spcAft>
                <a:spcPct val="0"/>
              </a:spcAft>
              <a:buClrTx/>
              <a:buSzTx/>
              <a:buFontTx/>
              <a:buNone/>
              <a:tabLst/>
              <a:defRPr/>
            </a:pPr>
            <a:r>
              <a:rPr kumimoji="0" lang="en-US" sz="2000" b="0" i="0" u="none" strike="noStrike" kern="0" cap="none" spc="0" normalizeH="0" baseline="0" noProof="0" dirty="0" smtClean="0">
                <a:ln>
                  <a:noFill/>
                </a:ln>
                <a:solidFill>
                  <a:srgbClr val="000000"/>
                </a:solidFill>
                <a:effectLst/>
                <a:uLnTx/>
                <a:uFillTx/>
                <a:latin typeface="Tahoma" pitchFamily="34" charset="0"/>
              </a:rPr>
              <a:t>R8-R12 </a:t>
            </a:r>
            <a:r>
              <a:rPr kumimoji="0" lang="en-US" sz="2000" b="0" i="0" u="none" strike="noStrike" kern="0" cap="none" spc="0" normalizeH="0" baseline="0" noProof="0" dirty="0">
                <a:ln>
                  <a:noFill/>
                </a:ln>
                <a:solidFill>
                  <a:srgbClr val="000000"/>
                </a:solidFill>
                <a:effectLst/>
                <a:uLnTx/>
                <a:uFillTx/>
                <a:latin typeface="Tahoma" pitchFamily="34" charset="0"/>
              </a:rPr>
              <a:t>only accessible with MOV, ADD, or CMP</a:t>
            </a:r>
          </a:p>
        </p:txBody>
      </p:sp>
      <p:sp>
        <p:nvSpPr>
          <p:cNvPr id="21" name="Text Box 571"/>
          <p:cNvSpPr txBox="1">
            <a:spLocks noChangeArrowheads="1"/>
          </p:cNvSpPr>
          <p:nvPr/>
        </p:nvSpPr>
        <p:spPr bwMode="auto">
          <a:xfrm>
            <a:off x="494926" y="2487923"/>
            <a:ext cx="2647372"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Tahoma" pitchFamily="34" charset="0"/>
              </a:rPr>
              <a:t>ARM </a:t>
            </a:r>
            <a:r>
              <a:rPr kumimoji="0" lang="en-US" sz="2400" b="0" i="0" u="none" strike="noStrike" kern="0" cap="none" spc="0" normalizeH="0" baseline="0" noProof="0" dirty="0" smtClean="0">
                <a:ln>
                  <a:noFill/>
                </a:ln>
                <a:solidFill>
                  <a:srgbClr val="000000"/>
                </a:solidFill>
                <a:effectLst/>
                <a:uLnTx/>
                <a:uFillTx/>
                <a:latin typeface="Tahoma" pitchFamily="34" charset="0"/>
              </a:rPr>
              <a:t>Mode (32-bit</a:t>
            </a:r>
            <a:r>
              <a:rPr kumimoji="0" lang="en-US" sz="2400" b="0" i="0" u="none" strike="noStrike" kern="0" cap="none" spc="0" normalizeH="0" noProof="0" dirty="0" smtClean="0">
                <a:ln>
                  <a:noFill/>
                </a:ln>
                <a:solidFill>
                  <a:srgbClr val="000000"/>
                </a:solidFill>
                <a:effectLst/>
                <a:uLnTx/>
                <a:uFillTx/>
                <a:latin typeface="Tahoma" pitchFamily="34" charset="0"/>
              </a:rPr>
              <a:t> </a:t>
            </a:r>
            <a:r>
              <a:rPr kumimoji="0" lang="en-US" sz="2400" b="0" i="0" u="none" strike="noStrike" kern="0" cap="none" spc="0" normalizeH="0" noProof="0" dirty="0" err="1" smtClean="0">
                <a:ln>
                  <a:noFill/>
                </a:ln>
                <a:solidFill>
                  <a:srgbClr val="000000"/>
                </a:solidFill>
                <a:effectLst/>
                <a:uLnTx/>
                <a:uFillTx/>
                <a:latin typeface="Tahoma" pitchFamily="34" charset="0"/>
              </a:rPr>
              <a:t>instr</a:t>
            </a:r>
            <a:r>
              <a:rPr kumimoji="0" lang="en-US" sz="2400" b="0" i="0" u="none" strike="noStrike" kern="0" cap="none" spc="0" normalizeH="0" noProof="0" dirty="0" smtClean="0">
                <a:ln>
                  <a:noFill/>
                </a:ln>
                <a:solidFill>
                  <a:srgbClr val="000000"/>
                </a:solidFill>
                <a:effectLst/>
                <a:uLnTx/>
                <a:uFillTx/>
                <a:latin typeface="Tahoma" pitchFamily="34" charset="0"/>
              </a:rPr>
              <a:t>)</a:t>
            </a:r>
            <a:r>
              <a:rPr kumimoji="0" lang="en-US" sz="2400" b="0" i="0" u="none" strike="noStrike" kern="0" cap="none" spc="0" normalizeH="0" baseline="0" noProof="0" dirty="0" smtClean="0">
                <a:ln>
                  <a:noFill/>
                </a:ln>
                <a:solidFill>
                  <a:srgbClr val="000000"/>
                </a:solidFill>
                <a:effectLst/>
                <a:uLnTx/>
                <a:uFillTx/>
                <a:latin typeface="Tahoma" pitchFamily="34" charset="0"/>
              </a:rPr>
              <a:t>:</a:t>
            </a:r>
          </a:p>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2000" b="0" i="0" u="none" strike="noStrike" kern="0" cap="none" spc="0" normalizeH="0" baseline="0" noProof="0" dirty="0" smtClean="0">
                <a:ln>
                  <a:noFill/>
                </a:ln>
                <a:solidFill>
                  <a:srgbClr val="000000"/>
                </a:solidFill>
                <a:effectLst/>
                <a:uLnTx/>
                <a:uFillTx/>
                <a:latin typeface="Tahoma" pitchFamily="34" charset="0"/>
              </a:rPr>
              <a:t>15 general purpose registers</a:t>
            </a:r>
            <a:endParaRPr kumimoji="0" lang="en-US" sz="2000" b="0" i="0" u="none" strike="noStrike" kern="0" cap="none" spc="0" normalizeH="0" baseline="0" noProof="0" dirty="0">
              <a:ln>
                <a:noFill/>
              </a:ln>
              <a:solidFill>
                <a:srgbClr val="000000"/>
              </a:solidFill>
              <a:effectLst/>
              <a:uLnTx/>
              <a:uFillTx/>
              <a:latin typeface="Tahoma" pitchFamily="34" charset="0"/>
            </a:endParaRPr>
          </a:p>
        </p:txBody>
      </p:sp>
      <p:sp>
        <p:nvSpPr>
          <p:cNvPr id="22" name="AutoShape 572"/>
          <p:cNvSpPr>
            <a:spLocks/>
          </p:cNvSpPr>
          <p:nvPr/>
        </p:nvSpPr>
        <p:spPr bwMode="auto">
          <a:xfrm>
            <a:off x="3142298" y="1055625"/>
            <a:ext cx="393700" cy="4951413"/>
          </a:xfrm>
          <a:prstGeom prst="leftBrace">
            <a:avLst>
              <a:gd name="adj1" fmla="val 104805"/>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000" b="1">
              <a:solidFill>
                <a:srgbClr val="000000"/>
              </a:solidFill>
              <a:latin typeface="Tahoma" pitchFamily="34" charset="0"/>
            </a:endParaRPr>
          </a:p>
        </p:txBody>
      </p:sp>
      <p:sp>
        <p:nvSpPr>
          <p:cNvPr id="23" name="AutoShape 573"/>
          <p:cNvSpPr>
            <a:spLocks/>
          </p:cNvSpPr>
          <p:nvPr/>
        </p:nvSpPr>
        <p:spPr bwMode="auto">
          <a:xfrm>
            <a:off x="7634923" y="1055625"/>
            <a:ext cx="252412" cy="2601913"/>
          </a:xfrm>
          <a:prstGeom prst="rightBrace">
            <a:avLst>
              <a:gd name="adj1" fmla="val 85902"/>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000" b="1">
              <a:solidFill>
                <a:srgbClr val="000000"/>
              </a:solidFill>
              <a:latin typeface="Tahoma" pitchFamily="34" charset="0"/>
            </a:endParaRPr>
          </a:p>
        </p:txBody>
      </p:sp>
      <p:sp>
        <p:nvSpPr>
          <p:cNvPr id="24" name="AutoShape 574"/>
          <p:cNvSpPr>
            <a:spLocks/>
          </p:cNvSpPr>
          <p:nvPr/>
        </p:nvSpPr>
        <p:spPr bwMode="auto">
          <a:xfrm>
            <a:off x="7603173" y="3752788"/>
            <a:ext cx="377825" cy="2317750"/>
          </a:xfrm>
          <a:prstGeom prst="rightBrace">
            <a:avLst>
              <a:gd name="adj1" fmla="val 5112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000" b="1">
              <a:solidFill>
                <a:srgbClr val="000000"/>
              </a:solidFill>
              <a:latin typeface="Tahoma" pitchFamily="34" charset="0"/>
            </a:endParaRPr>
          </a:p>
        </p:txBody>
      </p:sp>
    </p:spTree>
    <p:extLst>
      <p:ext uri="{BB962C8B-B14F-4D97-AF65-F5344CB8AC3E}">
        <p14:creationId xmlns:p14="http://schemas.microsoft.com/office/powerpoint/2010/main" val="2733275093"/>
      </p:ext>
    </p:extLst>
  </p:cSld>
  <p:clrMapOvr>
    <a:masterClrMapping/>
  </p:clrMapOvr>
  <p:timing>
    <p:tnLst>
      <p:par>
        <p:cTn id="1" dur="indefinite" restart="never" nodeType="tmRoot"/>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3_ComputerOrganization" id="{AAA28A76-F09D-45E4-B381-A34280EFCBF9}" vid="{7E87A41C-213B-40D9-8676-588A04066509}"/>
    </a:ext>
  </a:extLst>
</a:theme>
</file>

<file path=ppt/theme/theme2.xml><?xml version="1.0" encoding="utf-8"?>
<a:theme xmlns:a="http://schemas.openxmlformats.org/drawingml/2006/main" name="Blank Presentation">
  <a:themeElements>
    <a:clrScheme name="">
      <a:dk1>
        <a:srgbClr val="CCECFF"/>
      </a:dk1>
      <a:lt1>
        <a:srgbClr val="FFFFFF"/>
      </a:lt1>
      <a:dk2>
        <a:srgbClr val="3399FF"/>
      </a:dk2>
      <a:lt2>
        <a:srgbClr val="FFFFFF"/>
      </a:lt2>
      <a:accent1>
        <a:srgbClr val="00CC99"/>
      </a:accent1>
      <a:accent2>
        <a:srgbClr val="0000FF"/>
      </a:accent2>
      <a:accent3>
        <a:srgbClr val="ADCAFF"/>
      </a:accent3>
      <a:accent4>
        <a:srgbClr val="DADADA"/>
      </a:accent4>
      <a:accent5>
        <a:srgbClr val="AAE2CA"/>
      </a:accent5>
      <a:accent6>
        <a:srgbClr val="0000E7"/>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rigin">
  <a:themeElements>
    <a:clrScheme name="Custom 2">
      <a:dk1>
        <a:sysClr val="windowText" lastClr="000000"/>
      </a:dk1>
      <a:lt1>
        <a:sysClr val="window" lastClr="FFFFFF"/>
      </a:lt1>
      <a:dk2>
        <a:srgbClr val="1F497D"/>
      </a:dk2>
      <a:lt2>
        <a:srgbClr val="C0000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Ch5.2 ADDDDDD</Template>
  <TotalTime>1012</TotalTime>
  <Words>2553</Words>
  <Application>Microsoft Office PowerPoint</Application>
  <PresentationFormat>Widescreen</PresentationFormat>
  <Paragraphs>636</Paragraphs>
  <Slides>35</Slides>
  <Notes>15</Notes>
  <HiddenSlides>0</HiddenSlides>
  <MMClips>0</MMClips>
  <ScaleCrop>false</ScaleCrop>
  <HeadingPairs>
    <vt:vector size="6" baseType="variant">
      <vt:variant>
        <vt:lpstr>Fonts Used</vt:lpstr>
      </vt:variant>
      <vt:variant>
        <vt:i4>18</vt:i4>
      </vt:variant>
      <vt:variant>
        <vt:lpstr>Theme</vt:lpstr>
      </vt:variant>
      <vt:variant>
        <vt:i4>3</vt:i4>
      </vt:variant>
      <vt:variant>
        <vt:lpstr>Slide Titles</vt:lpstr>
      </vt:variant>
      <vt:variant>
        <vt:i4>35</vt:i4>
      </vt:variant>
    </vt:vector>
  </HeadingPairs>
  <TitlesOfParts>
    <vt:vector size="56" baseType="lpstr">
      <vt:lpstr>Asap</vt:lpstr>
      <vt:lpstr>Courier</vt:lpstr>
      <vt:lpstr>LucidaSansTypewriterStd</vt:lpstr>
      <vt:lpstr>Monotype Sorts</vt:lpstr>
      <vt:lpstr>宋体</vt:lpstr>
      <vt:lpstr>TimesTenLTStd-Roman</vt:lpstr>
      <vt:lpstr>Arial</vt:lpstr>
      <vt:lpstr>Bookman Old Style</vt:lpstr>
      <vt:lpstr>Calibri</vt:lpstr>
      <vt:lpstr>Consolas</vt:lpstr>
      <vt:lpstr>Courier New</vt:lpstr>
      <vt:lpstr>Gill Sans MT</vt:lpstr>
      <vt:lpstr>Palatino Linotype</vt:lpstr>
      <vt:lpstr>Symbol</vt:lpstr>
      <vt:lpstr>Tahoma</vt:lpstr>
      <vt:lpstr>Times New Roman</vt:lpstr>
      <vt:lpstr>Wingdings</vt:lpstr>
      <vt:lpstr>Wingdings 3</vt:lpstr>
      <vt:lpstr>Office Theme</vt:lpstr>
      <vt:lpstr>Blank Presentation</vt:lpstr>
      <vt:lpstr>Origin</vt:lpstr>
      <vt:lpstr>L3 (CHAPTER 6)  Programming in Assembly Part 2: Data Manipulation</vt:lpstr>
      <vt:lpstr>Instruction Set Characteristics</vt:lpstr>
      <vt:lpstr>RISC vs. CISC</vt:lpstr>
      <vt:lpstr>Programming Model</vt:lpstr>
      <vt:lpstr>Multiple Implementations</vt:lpstr>
      <vt:lpstr>ARM Assembler Syntax</vt:lpstr>
      <vt:lpstr>Two-Pass Assembler</vt:lpstr>
      <vt:lpstr>ARM Data Types</vt:lpstr>
      <vt:lpstr>ARM Registers</vt:lpstr>
      <vt:lpstr>Status Registers (xPSR)</vt:lpstr>
      <vt:lpstr>Important Bit Flags in CPSR</vt:lpstr>
      <vt:lpstr>Loading Constants: MOV and MVN</vt:lpstr>
      <vt:lpstr>Loading Constants: LDR</vt:lpstr>
      <vt:lpstr>LDRH (Load Halfword)</vt:lpstr>
      <vt:lpstr>LDRSH (Load Signed Halfword)</vt:lpstr>
      <vt:lpstr>Load (from memory) Instructions</vt:lpstr>
      <vt:lpstr>STRH (Store Halfword)</vt:lpstr>
      <vt:lpstr>Store (to memory) Instructions</vt:lpstr>
      <vt:lpstr>Summary of LDR/STR Commands</vt:lpstr>
      <vt:lpstr>Addressing Modes</vt:lpstr>
      <vt:lpstr>Offset Addressing</vt:lpstr>
      <vt:lpstr>Using Offset Addressing</vt:lpstr>
      <vt:lpstr>Offset Addressing for Arrays</vt:lpstr>
      <vt:lpstr>Address Calculation</vt:lpstr>
      <vt:lpstr>Pre-Indexed Addressing</vt:lpstr>
      <vt:lpstr>Post-Indexed Addressing</vt:lpstr>
      <vt:lpstr>ARM ADR Pseudo-op</vt:lpstr>
      <vt:lpstr>Example 1: Assignment</vt:lpstr>
      <vt:lpstr>Example 2: Assignment</vt:lpstr>
      <vt:lpstr>Example 3: Assignment</vt:lpstr>
      <vt:lpstr>Example 4: Assignment</vt:lpstr>
      <vt:lpstr>Bitwise Instructions</vt:lpstr>
      <vt:lpstr>Bitfield Instructions</vt:lpstr>
      <vt:lpstr>PowerPoint Presentation</vt:lpstr>
      <vt:lpstr>Summary</vt:lpstr>
    </vt:vector>
  </TitlesOfParts>
  <Company>University of Missouri-Columbia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Programming in Assembly Part 2: Data Manipulation</dc:title>
  <dc:creator>Gu, Zonghua</dc:creator>
  <cp:lastModifiedBy>Gu, Zonghua</cp:lastModifiedBy>
  <cp:revision>66</cp:revision>
  <cp:lastPrinted>2013-11-13T20:51:57Z</cp:lastPrinted>
  <dcterms:created xsi:type="dcterms:W3CDTF">2018-01-26T03:58:09Z</dcterms:created>
  <dcterms:modified xsi:type="dcterms:W3CDTF">2018-03-14T04:01:47Z</dcterms:modified>
</cp:coreProperties>
</file>