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2" r:id="rId2"/>
    <p:sldMasterId id="2147483677" r:id="rId3"/>
  </p:sldMasterIdLst>
  <p:notesMasterIdLst>
    <p:notesMasterId r:id="rId32"/>
  </p:notesMasterIdLst>
  <p:handoutMasterIdLst>
    <p:handoutMasterId r:id="rId33"/>
  </p:handoutMasterIdLst>
  <p:sldIdLst>
    <p:sldId id="507" r:id="rId4"/>
    <p:sldId id="559" r:id="rId5"/>
    <p:sldId id="560" r:id="rId6"/>
    <p:sldId id="510" r:id="rId7"/>
    <p:sldId id="547" r:id="rId8"/>
    <p:sldId id="509" r:id="rId9"/>
    <p:sldId id="546" r:id="rId10"/>
    <p:sldId id="511" r:id="rId11"/>
    <p:sldId id="558" r:id="rId12"/>
    <p:sldId id="513" r:id="rId13"/>
    <p:sldId id="557" r:id="rId14"/>
    <p:sldId id="548" r:id="rId15"/>
    <p:sldId id="549" r:id="rId16"/>
    <p:sldId id="550" r:id="rId17"/>
    <p:sldId id="540" r:id="rId18"/>
    <p:sldId id="542" r:id="rId19"/>
    <p:sldId id="544" r:id="rId20"/>
    <p:sldId id="543" r:id="rId21"/>
    <p:sldId id="514" r:id="rId22"/>
    <p:sldId id="538" r:id="rId23"/>
    <p:sldId id="564" r:id="rId24"/>
    <p:sldId id="563" r:id="rId25"/>
    <p:sldId id="516" r:id="rId26"/>
    <p:sldId id="517" r:id="rId27"/>
    <p:sldId id="565" r:id="rId28"/>
    <p:sldId id="561" r:id="rId29"/>
    <p:sldId id="518" r:id="rId30"/>
    <p:sldId id="567" r:id="rId31"/>
  </p:sldIdLst>
  <p:sldSz cx="9144000" cy="6858000" type="screen4x3"/>
  <p:notesSz cx="7023100" cy="9309100"/>
  <p:defaultTextStyle>
    <a:defPPr>
      <a:defRPr lang="en-US"/>
    </a:defPPr>
    <a:lvl1pPr algn="l" rtl="0" eaLnBrk="0" fontAlgn="base" hangingPunct="0">
      <a:spcBef>
        <a:spcPct val="0"/>
      </a:spcBef>
      <a:spcAft>
        <a:spcPct val="0"/>
      </a:spcAft>
      <a:defRPr sz="2000" b="1" kern="1200">
        <a:solidFill>
          <a:schemeClr val="bg1"/>
        </a:solidFill>
        <a:latin typeface="Tahoma" pitchFamily="34" charset="0"/>
        <a:ea typeface="+mn-ea"/>
        <a:cs typeface="+mn-cs"/>
      </a:defRPr>
    </a:lvl1pPr>
    <a:lvl2pPr marL="457200" algn="l" rtl="0" eaLnBrk="0" fontAlgn="base" hangingPunct="0">
      <a:spcBef>
        <a:spcPct val="0"/>
      </a:spcBef>
      <a:spcAft>
        <a:spcPct val="0"/>
      </a:spcAft>
      <a:defRPr sz="2000" b="1" kern="1200">
        <a:solidFill>
          <a:schemeClr val="bg1"/>
        </a:solidFill>
        <a:latin typeface="Tahoma" pitchFamily="34" charset="0"/>
        <a:ea typeface="+mn-ea"/>
        <a:cs typeface="+mn-cs"/>
      </a:defRPr>
    </a:lvl2pPr>
    <a:lvl3pPr marL="914400" algn="l" rtl="0" eaLnBrk="0" fontAlgn="base" hangingPunct="0">
      <a:spcBef>
        <a:spcPct val="0"/>
      </a:spcBef>
      <a:spcAft>
        <a:spcPct val="0"/>
      </a:spcAft>
      <a:defRPr sz="2000" b="1" kern="1200">
        <a:solidFill>
          <a:schemeClr val="bg1"/>
        </a:solidFill>
        <a:latin typeface="Tahoma" pitchFamily="34" charset="0"/>
        <a:ea typeface="+mn-ea"/>
        <a:cs typeface="+mn-cs"/>
      </a:defRPr>
    </a:lvl3pPr>
    <a:lvl4pPr marL="1371600" algn="l" rtl="0" eaLnBrk="0" fontAlgn="base" hangingPunct="0">
      <a:spcBef>
        <a:spcPct val="0"/>
      </a:spcBef>
      <a:spcAft>
        <a:spcPct val="0"/>
      </a:spcAft>
      <a:defRPr sz="2000" b="1" kern="1200">
        <a:solidFill>
          <a:schemeClr val="bg1"/>
        </a:solidFill>
        <a:latin typeface="Tahoma" pitchFamily="34" charset="0"/>
        <a:ea typeface="+mn-ea"/>
        <a:cs typeface="+mn-cs"/>
      </a:defRPr>
    </a:lvl4pPr>
    <a:lvl5pPr marL="1828800" algn="l" rtl="0" eaLnBrk="0" fontAlgn="base" hangingPunct="0">
      <a:spcBef>
        <a:spcPct val="0"/>
      </a:spcBef>
      <a:spcAft>
        <a:spcPct val="0"/>
      </a:spcAft>
      <a:defRPr sz="2000" b="1" kern="1200">
        <a:solidFill>
          <a:schemeClr val="bg1"/>
        </a:solidFill>
        <a:latin typeface="Tahoma" pitchFamily="34" charset="0"/>
        <a:ea typeface="+mn-ea"/>
        <a:cs typeface="+mn-cs"/>
      </a:defRPr>
    </a:lvl5pPr>
    <a:lvl6pPr marL="2286000" algn="l" defTabSz="914400" rtl="0" eaLnBrk="1" latinLnBrk="0" hangingPunct="1">
      <a:defRPr sz="2000" b="1" kern="1200">
        <a:solidFill>
          <a:schemeClr val="bg1"/>
        </a:solidFill>
        <a:latin typeface="Tahoma" pitchFamily="34" charset="0"/>
        <a:ea typeface="+mn-ea"/>
        <a:cs typeface="+mn-cs"/>
      </a:defRPr>
    </a:lvl6pPr>
    <a:lvl7pPr marL="2743200" algn="l" defTabSz="914400" rtl="0" eaLnBrk="1" latinLnBrk="0" hangingPunct="1">
      <a:defRPr sz="2000" b="1" kern="1200">
        <a:solidFill>
          <a:schemeClr val="bg1"/>
        </a:solidFill>
        <a:latin typeface="Tahoma" pitchFamily="34" charset="0"/>
        <a:ea typeface="+mn-ea"/>
        <a:cs typeface="+mn-cs"/>
      </a:defRPr>
    </a:lvl7pPr>
    <a:lvl8pPr marL="3200400" algn="l" defTabSz="914400" rtl="0" eaLnBrk="1" latinLnBrk="0" hangingPunct="1">
      <a:defRPr sz="2000" b="1" kern="1200">
        <a:solidFill>
          <a:schemeClr val="bg1"/>
        </a:solidFill>
        <a:latin typeface="Tahoma" pitchFamily="34" charset="0"/>
        <a:ea typeface="+mn-ea"/>
        <a:cs typeface="+mn-cs"/>
      </a:defRPr>
    </a:lvl8pPr>
    <a:lvl9pPr marL="3657600" algn="l" defTabSz="914400" rtl="0" eaLnBrk="1" latinLnBrk="0" hangingPunct="1">
      <a:defRPr sz="2000" b="1" kern="1200">
        <a:solidFill>
          <a:schemeClr val="bg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6FF33"/>
    <a:srgbClr val="00FF00"/>
    <a:srgbClr val="FF0000"/>
    <a:srgbClr val="99FFCC"/>
    <a:srgbClr val="FFFF99"/>
    <a:srgbClr val="FFFF66"/>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75" autoAdjust="0"/>
    <p:restoredTop sz="85738" autoAdjust="0"/>
  </p:normalViewPr>
  <p:slideViewPr>
    <p:cSldViewPr snapToGrid="0">
      <p:cViewPr varScale="1">
        <p:scale>
          <a:sx n="143" d="100"/>
          <a:sy n="143" d="100"/>
        </p:scale>
        <p:origin x="2268" y="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54" d="100"/>
          <a:sy n="54" d="100"/>
        </p:scale>
        <p:origin x="-1770" y="-7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4D9EC5AB-9ABD-4631-B05F-46FAC90D6183}" type="datetimeFigureOut">
              <a:rPr lang="en-US" smtClean="0"/>
              <a:t>2/27/2018</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F7D55C69-938C-47E3-8094-01E3593FFD22}" type="slidenum">
              <a:rPr lang="en-US" smtClean="0"/>
              <a:t>‹#›</a:t>
            </a:fld>
            <a:endParaRPr lang="en-US"/>
          </a:p>
        </p:txBody>
      </p:sp>
    </p:spTree>
    <p:extLst>
      <p:ext uri="{BB962C8B-B14F-4D97-AF65-F5344CB8AC3E}">
        <p14:creationId xmlns:p14="http://schemas.microsoft.com/office/powerpoint/2010/main" val="1855299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80746199-50B6-4D57-82C9-281804AC6C8E}" type="datetimeFigureOut">
              <a:rPr lang="en-US" smtClean="0"/>
              <a:t>2/27/2018</a:t>
            </a:fld>
            <a:endParaRPr lang="en-US"/>
          </a:p>
        </p:txBody>
      </p:sp>
      <p:sp>
        <p:nvSpPr>
          <p:cNvPr id="4" name="Slide Image Placeholder 3"/>
          <p:cNvSpPr>
            <a:spLocks noGrp="1" noRot="1" noChangeAspect="1"/>
          </p:cNvSpPr>
          <p:nvPr>
            <p:ph type="sldImg" idx="2"/>
          </p:nvPr>
        </p:nvSpPr>
        <p:spPr>
          <a:xfrm>
            <a:off x="1417638" y="1163638"/>
            <a:ext cx="4187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633BBA0F-9BBE-41FE-A859-D6EE6CD9FB52}" type="slidenum">
              <a:rPr lang="en-US" smtClean="0"/>
              <a:t>‹#›</a:t>
            </a:fld>
            <a:endParaRPr lang="en-US"/>
          </a:p>
        </p:txBody>
      </p:sp>
    </p:spTree>
    <p:extLst>
      <p:ext uri="{BB962C8B-B14F-4D97-AF65-F5344CB8AC3E}">
        <p14:creationId xmlns:p14="http://schemas.microsoft.com/office/powerpoint/2010/main" val="230513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solidFill>
                  <a:srgbClr val="000000"/>
                </a:solidFill>
                <a:latin typeface="Arial" charset="0"/>
              </a:rPr>
              <a:t>Exceptions: CBZ, CBNZ, CMP, CMN, NEG, TST, or TEQ. </a:t>
            </a:r>
          </a:p>
          <a:p>
            <a:pPr defTabSz="933237">
              <a:defRPr/>
            </a:pPr>
            <a:r>
              <a:rPr lang="en-US" dirty="0">
                <a:solidFill>
                  <a:srgbClr val="000000"/>
                </a:solidFill>
                <a:latin typeface="Arial" charset="0"/>
              </a:rPr>
              <a:t>. (E.g., “IT NE followed by ADDNE” would add only if Z ≠ 0.)</a:t>
            </a:r>
          </a:p>
          <a:p>
            <a:endParaRPr lang="en-US" dirty="0"/>
          </a:p>
        </p:txBody>
      </p:sp>
      <p:sp>
        <p:nvSpPr>
          <p:cNvPr id="4" name="Slide Number Placeholder 3"/>
          <p:cNvSpPr>
            <a:spLocks noGrp="1"/>
          </p:cNvSpPr>
          <p:nvPr>
            <p:ph type="sldNum" sz="quarter" idx="10"/>
          </p:nvPr>
        </p:nvSpPr>
        <p:spPr/>
        <p:txBody>
          <a:bodyPr/>
          <a:lstStyle/>
          <a:p>
            <a:fld id="{633BBA0F-9BBE-41FE-A859-D6EE6CD9FB52}" type="slidenum">
              <a:rPr lang="en-US" smtClean="0"/>
              <a:t>4</a:t>
            </a:fld>
            <a:endParaRPr lang="en-US"/>
          </a:p>
        </p:txBody>
      </p:sp>
    </p:spTree>
    <p:extLst>
      <p:ext uri="{BB962C8B-B14F-4D97-AF65-F5344CB8AC3E}">
        <p14:creationId xmlns:p14="http://schemas.microsoft.com/office/powerpoint/2010/main" val="3050700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ITTE</a:t>
            </a:r>
            <a:r>
              <a:rPr lang="en-US" dirty="0" smtClean="0"/>
              <a:t>   </a:t>
            </a:r>
            <a:r>
              <a:rPr lang="en-US" dirty="0"/>
              <a:t>NE </a:t>
            </a:r>
            <a:r>
              <a:rPr lang="en-US" dirty="0" smtClean="0"/>
              <a:t>          ; Next 3 instructions are conditional AND</a:t>
            </a:r>
            <a:r>
              <a:rPr lang="en-US" dirty="0"/>
              <a:t>NE</a:t>
            </a:r>
            <a:r>
              <a:rPr lang="en-US" dirty="0" smtClean="0"/>
              <a:t>  R0, R0, R1   ; ANDNE does not update condition flags ADDS</a:t>
            </a:r>
            <a:r>
              <a:rPr lang="en-US" dirty="0"/>
              <a:t>NE</a:t>
            </a:r>
            <a:r>
              <a:rPr lang="en-US" dirty="0" smtClean="0"/>
              <a:t> R2, R2, #1   ; ADDSNE updates condition flags MOV</a:t>
            </a:r>
            <a:r>
              <a:rPr lang="en-US" dirty="0"/>
              <a:t>EQ</a:t>
            </a:r>
            <a:r>
              <a:rPr lang="en-US" dirty="0" smtClean="0"/>
              <a:t>  R2, R3       ; Conditional move </a:t>
            </a:r>
            <a:r>
              <a:rPr lang="en-US" dirty="0"/>
              <a:t>ITE</a:t>
            </a:r>
            <a:r>
              <a:rPr lang="en-US" dirty="0" smtClean="0"/>
              <a:t>    </a:t>
            </a:r>
            <a:r>
              <a:rPr lang="en-US" dirty="0"/>
              <a:t>GT</a:t>
            </a:r>
            <a:r>
              <a:rPr lang="en-US" dirty="0" smtClean="0"/>
              <a:t>           ; Next 2 instructions are conditional ADD</a:t>
            </a:r>
            <a:r>
              <a:rPr lang="en-US" dirty="0"/>
              <a:t>GT</a:t>
            </a:r>
            <a:r>
              <a:rPr lang="en-US" dirty="0" smtClean="0"/>
              <a:t>  R1, R0, #55  ; Conditional addition in case the GT is true ADD</a:t>
            </a:r>
            <a:r>
              <a:rPr lang="en-US" dirty="0"/>
              <a:t>LE</a:t>
            </a:r>
            <a:r>
              <a:rPr lang="en-US" dirty="0" smtClean="0"/>
              <a:t>  R1, R0, #48  ; Conditional addition in case the GT is not true </a:t>
            </a:r>
            <a:r>
              <a:rPr lang="en-US" dirty="0"/>
              <a:t>ITTEE</a:t>
            </a:r>
            <a:r>
              <a:rPr lang="en-US" dirty="0" smtClean="0"/>
              <a:t>  </a:t>
            </a:r>
            <a:r>
              <a:rPr lang="en-US" dirty="0"/>
              <a:t>EQ</a:t>
            </a:r>
            <a:r>
              <a:rPr lang="en-US" dirty="0" smtClean="0"/>
              <a:t>           ; Next 4 instructions are conditional MOV</a:t>
            </a:r>
            <a:r>
              <a:rPr lang="en-US" dirty="0"/>
              <a:t>EQ</a:t>
            </a:r>
            <a:r>
              <a:rPr lang="en-US" dirty="0" smtClean="0"/>
              <a:t>  R0, R1       ; Conditional MOV ADD</a:t>
            </a:r>
            <a:r>
              <a:rPr lang="en-US" dirty="0"/>
              <a:t>EQ</a:t>
            </a:r>
            <a:r>
              <a:rPr lang="en-US" dirty="0" smtClean="0"/>
              <a:t>  R2, R2, #10  ; Conditional ADD AND</a:t>
            </a:r>
            <a:r>
              <a:rPr lang="en-US" dirty="0"/>
              <a:t>NE</a:t>
            </a:r>
            <a:r>
              <a:rPr lang="en-US" dirty="0" smtClean="0"/>
              <a:t>  R3, R3, #1   ; Conditional AND B</a:t>
            </a:r>
            <a:r>
              <a:rPr lang="en-US" dirty="0"/>
              <a:t>NE</a:t>
            </a:r>
            <a:r>
              <a:rPr lang="en-US" dirty="0" smtClean="0"/>
              <a:t>.W  </a:t>
            </a:r>
            <a:r>
              <a:rPr lang="en-US" dirty="0" err="1" smtClean="0"/>
              <a:t>dloop</a:t>
            </a:r>
            <a:r>
              <a:rPr lang="en-US" dirty="0" smtClean="0"/>
              <a:t>        ; Branch instruction can only be used in the last instruction of an IT block</a:t>
            </a:r>
            <a:endParaRPr lang="en-US" dirty="0"/>
          </a:p>
        </p:txBody>
      </p:sp>
      <p:sp>
        <p:nvSpPr>
          <p:cNvPr id="4" name="Slide Number Placeholder 3"/>
          <p:cNvSpPr>
            <a:spLocks noGrp="1"/>
          </p:cNvSpPr>
          <p:nvPr>
            <p:ph type="sldNum" sz="quarter" idx="10"/>
          </p:nvPr>
        </p:nvSpPr>
        <p:spPr/>
        <p:txBody>
          <a:bodyPr/>
          <a:lstStyle/>
          <a:p>
            <a:fld id="{633BBA0F-9BBE-41FE-A859-D6EE6CD9FB52}" type="slidenum">
              <a:rPr lang="en-US" smtClean="0"/>
              <a:t>18</a:t>
            </a:fld>
            <a:endParaRPr lang="en-US"/>
          </a:p>
        </p:txBody>
      </p:sp>
    </p:spTree>
    <p:extLst>
      <p:ext uri="{BB962C8B-B14F-4D97-AF65-F5344CB8AC3E}">
        <p14:creationId xmlns:p14="http://schemas.microsoft.com/office/powerpoint/2010/main" val="3726092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35881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105161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3349359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711900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1127942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240308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550192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607065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7126877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6163729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81517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725665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100225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289576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909066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1143383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811152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2"/>
            <a:ext cx="5727700" cy="4746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143002"/>
            <a:ext cx="3848100" cy="21383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1143000"/>
            <a:ext cx="3848100" cy="9921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86300" y="2287590"/>
            <a:ext cx="3848100" cy="9937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71448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r>
              <a:rPr lang="en-US" noProof="0" smtClean="0"/>
              <a:t>Click icon to add chart</a:t>
            </a:r>
            <a:endParaRPr lang="en-US" noProof="0" dirty="0" smtClean="0"/>
          </a:p>
        </p:txBody>
      </p:sp>
    </p:spTree>
    <p:extLst>
      <p:ext uri="{BB962C8B-B14F-4D97-AF65-F5344CB8AC3E}">
        <p14:creationId xmlns:p14="http://schemas.microsoft.com/office/powerpoint/2010/main" val="14324581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40331590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A046AA-203A-4311-B762-E643F72B312A}" type="datetime1">
              <a:rPr lang="en-US" smtClean="0"/>
              <a:t>2/27/2018</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398590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53D395-0418-48EA-ADE3-AAAD16A3CFD5}" type="datetime1">
              <a:rPr lang="en-US" smtClean="0"/>
              <a:t>2/27/2018</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514329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35194393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6AE42E-318E-4E82-9D55-5B9D6259FC44}" type="datetime1">
              <a:rPr lang="en-US" smtClean="0"/>
              <a:t>2/27/2018</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4025793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BEF25F-60B3-4053-8D83-E71E6FB25864}" type="datetime1">
              <a:rPr lang="en-US" smtClean="0"/>
              <a:t>2/27/2018</a:t>
            </a:fld>
            <a:endParaRPr lang="en-US" dirty="0"/>
          </a:p>
        </p:txBody>
      </p:sp>
      <p:sp>
        <p:nvSpPr>
          <p:cNvPr id="6" name="Footer Placeholder 5"/>
          <p:cNvSpPr>
            <a:spLocks noGrp="1"/>
          </p:cNvSpPr>
          <p:nvPr>
            <p:ph type="ftr" sz="quarter" idx="11"/>
          </p:nvPr>
        </p:nvSpPr>
        <p:spPr/>
        <p:txBody>
          <a:bodyPr/>
          <a:lstStyle/>
          <a:p>
            <a:r>
              <a:rPr lang="en-US" dirty="0" smtClean="0"/>
              <a:t>Fall 2013 -- Lecture #22</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0666239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04E70D-EFA2-4454-95FD-ABF8F1D382BC}" type="datetime1">
              <a:rPr lang="en-US" smtClean="0"/>
              <a:t>2/27/2018</a:t>
            </a:fld>
            <a:endParaRPr lang="en-US" dirty="0"/>
          </a:p>
        </p:txBody>
      </p:sp>
      <p:sp>
        <p:nvSpPr>
          <p:cNvPr id="8" name="Footer Placeholder 7"/>
          <p:cNvSpPr>
            <a:spLocks noGrp="1"/>
          </p:cNvSpPr>
          <p:nvPr>
            <p:ph type="ftr" sz="quarter" idx="11"/>
          </p:nvPr>
        </p:nvSpPr>
        <p:spPr/>
        <p:txBody>
          <a:bodyPr/>
          <a:lstStyle/>
          <a:p>
            <a:r>
              <a:rPr lang="en-US" dirty="0" smtClean="0"/>
              <a:t>Fall 2013 -- Lecture #22</a:t>
            </a:r>
            <a:endParaRPr lang="en-US" dirty="0"/>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7941807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D114D5-2EBE-404E-8D40-82A9D84FBD78}" type="datetime1">
              <a:rPr lang="en-US" smtClean="0"/>
              <a:t>2/27/2018</a:t>
            </a:fld>
            <a:endParaRPr lang="en-US" dirty="0"/>
          </a:p>
        </p:txBody>
      </p:sp>
      <p:sp>
        <p:nvSpPr>
          <p:cNvPr id="4" name="Footer Placeholder 3"/>
          <p:cNvSpPr>
            <a:spLocks noGrp="1"/>
          </p:cNvSpPr>
          <p:nvPr>
            <p:ph type="ftr" sz="quarter" idx="11"/>
          </p:nvPr>
        </p:nvSpPr>
        <p:spPr/>
        <p:txBody>
          <a:bodyPr/>
          <a:lstStyle/>
          <a:p>
            <a:r>
              <a:rPr lang="en-US" dirty="0" smtClean="0"/>
              <a:t>Fall 2013 -- Lecture #22</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9970478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E4DE8-7002-4C77-81B2-0246BDCC925B}" type="datetime1">
              <a:rPr lang="en-US" smtClean="0"/>
              <a:t>2/27/2018</a:t>
            </a:fld>
            <a:endParaRPr lang="en-US" dirty="0"/>
          </a:p>
        </p:txBody>
      </p:sp>
      <p:sp>
        <p:nvSpPr>
          <p:cNvPr id="3" name="Footer Placeholder 2"/>
          <p:cNvSpPr>
            <a:spLocks noGrp="1"/>
          </p:cNvSpPr>
          <p:nvPr>
            <p:ph type="ftr" sz="quarter" idx="11"/>
          </p:nvPr>
        </p:nvSpPr>
        <p:spPr/>
        <p:txBody>
          <a:bodyPr/>
          <a:lstStyle/>
          <a:p>
            <a:r>
              <a:rPr lang="en-US" dirty="0" smtClean="0"/>
              <a:t>Fall 2013 -- Lecture #22</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3068408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209213-AA75-409C-AAEF-3CDFCACBCF50}" type="datetime1">
              <a:rPr lang="en-US" smtClean="0"/>
              <a:t>2/27/2018</a:t>
            </a:fld>
            <a:endParaRPr lang="en-US" dirty="0"/>
          </a:p>
        </p:txBody>
      </p:sp>
      <p:sp>
        <p:nvSpPr>
          <p:cNvPr id="6" name="Footer Placeholder 5"/>
          <p:cNvSpPr>
            <a:spLocks noGrp="1"/>
          </p:cNvSpPr>
          <p:nvPr>
            <p:ph type="ftr" sz="quarter" idx="11"/>
          </p:nvPr>
        </p:nvSpPr>
        <p:spPr/>
        <p:txBody>
          <a:bodyPr/>
          <a:lstStyle/>
          <a:p>
            <a:r>
              <a:rPr lang="en-US" dirty="0" smtClean="0"/>
              <a:t>Fall 2013 -- Lecture #22</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687740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717C4C3E-AF97-420B-9F9F-E51BC32E1818}" type="datetime1">
              <a:rPr lang="en-US" smtClean="0"/>
              <a:t>2/27/2018</a:t>
            </a:fld>
            <a:endParaRPr lang="en-US" dirty="0"/>
          </a:p>
        </p:txBody>
      </p:sp>
      <p:sp>
        <p:nvSpPr>
          <p:cNvPr id="6" name="Footer Placeholder 5"/>
          <p:cNvSpPr>
            <a:spLocks noGrp="1"/>
          </p:cNvSpPr>
          <p:nvPr>
            <p:ph type="ftr" sz="quarter" idx="11"/>
          </p:nvPr>
        </p:nvSpPr>
        <p:spPr/>
        <p:txBody>
          <a:bodyPr/>
          <a:lstStyle/>
          <a:p>
            <a:r>
              <a:rPr lang="en-US" dirty="0" smtClean="0"/>
              <a:t>Fall 2013 -- Lecture #22</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8859445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4305FA-5431-47D5-8C7A-2F184CF87F32}" type="datetime1">
              <a:rPr lang="en-US" smtClean="0"/>
              <a:t>2/27/2018</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0638771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83F17-0E17-4804-933A-355615832A5E}" type="datetime1">
              <a:rPr lang="en-US" smtClean="0"/>
              <a:t>2/27/2018</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914651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2"/>
            <a:ext cx="5727700" cy="4746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143002"/>
            <a:ext cx="3848100" cy="21383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1143000"/>
            <a:ext cx="3848100" cy="9921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86300" y="2287590"/>
            <a:ext cx="3848100" cy="9937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609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24526966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r>
              <a:rPr lang="en-US" noProof="0" smtClean="0"/>
              <a:t>Click icon to add chart</a:t>
            </a:r>
            <a:endParaRPr lang="en-US" noProof="0" dirty="0" smtClean="0"/>
          </a:p>
        </p:txBody>
      </p:sp>
    </p:spTree>
    <p:extLst>
      <p:ext uri="{BB962C8B-B14F-4D97-AF65-F5344CB8AC3E}">
        <p14:creationId xmlns:p14="http://schemas.microsoft.com/office/powerpoint/2010/main" val="40186530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fld id="{30A84348-E172-4DC9-941E-051378D4BB6A}" type="datetime1">
              <a:rPr lang="en-US" smtClean="0"/>
              <a:t>2/27/2018</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4255881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3377721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64767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351818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418597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1056167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3.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solidFill>
                  <a:schemeClr val="tx1"/>
                </a:solidFill>
                <a:latin typeface="Calibri" pitchFamily="34" charset="0"/>
                <a:cs typeface="Calibri" pitchFamily="34" charset="0"/>
              </a:defRPr>
            </a:lvl1pPr>
          </a:lstStyle>
          <a:p>
            <a:pPr>
              <a:defRPr/>
            </a:pPr>
            <a:endParaRPr 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00981325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iming>
    <p:tnLst>
      <p:par>
        <p:cTn id="1" dur="indefinite" restart="never" nodeType="tmRoot"/>
      </p:par>
    </p:tnLst>
  </p:timing>
  <p:hf hdr="0" ftr="0" dt="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DCA8DA2-B9FF-4AE6-A378-7C079C7C952A}" type="datetime1">
              <a:rPr lang="en-US" smtClean="0"/>
              <a:t>2/27/2018</a:t>
            </a:fld>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Fall 2013 -- Lecture #22</a:t>
            </a:r>
            <a:endParaRPr lang="en-US"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02155864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timing>
    <p:tnLst>
      <p:par>
        <p:cTn id="1" dur="indefinite" restart="never" nodeType="tmRoot"/>
      </p:par>
    </p:tnLst>
  </p:timing>
  <p:hf hdr="0" ftr="0" dt="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743200"/>
            <a:ext cx="7772400" cy="1143000"/>
          </a:xfrm>
        </p:spPr>
        <p:txBody>
          <a:bodyPr>
            <a:normAutofit fontScale="90000"/>
          </a:bodyPr>
          <a:lstStyle/>
          <a:p>
            <a:r>
              <a:rPr lang="en-US" dirty="0" smtClean="0">
                <a:solidFill>
                  <a:srgbClr val="FF0000"/>
                </a:solidFill>
              </a:rPr>
              <a:t>L4 (CHAPTER 7)</a:t>
            </a:r>
            <a:r>
              <a:rPr lang="en-US" dirty="0">
                <a:solidFill>
                  <a:srgbClr val="FF0000"/>
                </a:solidFill>
              </a:rPr>
              <a:t/>
            </a:r>
            <a:br>
              <a:rPr lang="en-US" dirty="0">
                <a:solidFill>
                  <a:srgbClr val="FF0000"/>
                </a:solidFill>
              </a:rPr>
            </a:br>
            <a:r>
              <a:rPr lang="en-US" dirty="0">
                <a:solidFill>
                  <a:srgbClr val="FF0000"/>
                </a:solidFill>
              </a:rPr>
              <a:t/>
            </a:r>
            <a:br>
              <a:rPr lang="en-US" dirty="0">
                <a:solidFill>
                  <a:srgbClr val="FF0000"/>
                </a:solidFill>
              </a:rPr>
            </a:br>
            <a:r>
              <a:rPr lang="en-US" dirty="0" smtClean="0">
                <a:solidFill>
                  <a:srgbClr val="FF0000"/>
                </a:solidFill>
                <a:cs typeface="Times New Roman" pitchFamily="18" charset="0"/>
              </a:rPr>
              <a:t>Programming in Assembly </a:t>
            </a:r>
            <a:br>
              <a:rPr lang="en-US" dirty="0" smtClean="0">
                <a:solidFill>
                  <a:srgbClr val="FF0000"/>
                </a:solidFill>
                <a:cs typeface="Times New Roman" pitchFamily="18" charset="0"/>
              </a:rPr>
            </a:br>
            <a:r>
              <a:rPr lang="en-US" dirty="0" smtClean="0">
                <a:solidFill>
                  <a:srgbClr val="FF0000"/>
                </a:solidFill>
                <a:cs typeface="Times New Roman" pitchFamily="18" charset="0"/>
              </a:rPr>
              <a:t>Part 3: Control Structures</a:t>
            </a:r>
            <a:endParaRPr lang="en-US" dirty="0">
              <a:solidFill>
                <a:srgbClr val="FF0000"/>
              </a:solidFill>
            </a:endParaRPr>
          </a:p>
        </p:txBody>
      </p: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1</a:t>
            </a:fld>
            <a:endParaRPr lang="en-US"/>
          </a:p>
        </p:txBody>
      </p:sp>
      <p:sp>
        <p:nvSpPr>
          <p:cNvPr id="4" name="Rectangle 3"/>
          <p:cNvSpPr/>
          <p:nvPr/>
        </p:nvSpPr>
        <p:spPr>
          <a:xfrm>
            <a:off x="2310047" y="6547833"/>
            <a:ext cx="5195653" cy="246221"/>
          </a:xfrm>
          <a:prstGeom prst="rect">
            <a:avLst/>
          </a:prstGeom>
        </p:spPr>
        <p:txBody>
          <a:bodyPr wrap="none">
            <a:spAutoFit/>
          </a:bodyPr>
          <a:lstStyle/>
          <a:p>
            <a:r>
              <a:rPr lang="en-US" sz="1000" b="0" dirty="0" smtClean="0">
                <a:solidFill>
                  <a:schemeClr val="bg1">
                    <a:lumMod val="50000"/>
                  </a:schemeClr>
                </a:solidFill>
              </a:rPr>
              <a:t>Acknowledgement: some slides taken from </a:t>
            </a:r>
            <a:r>
              <a:rPr lang="en-US" sz="1000" b="0" dirty="0">
                <a:solidFill>
                  <a:schemeClr val="bg1">
                    <a:lumMod val="50000"/>
                  </a:schemeClr>
                </a:solidFill>
              </a:rPr>
              <a:t>instructor resources of Daniel Lewis </a:t>
            </a:r>
            <a:r>
              <a:rPr lang="en-US" sz="1000" b="0" dirty="0" smtClean="0">
                <a:solidFill>
                  <a:schemeClr val="bg1">
                    <a:lumMod val="50000"/>
                  </a:schemeClr>
                </a:solidFill>
              </a:rPr>
              <a:t>textbook</a:t>
            </a:r>
            <a:endParaRPr lang="en-US" sz="1000" b="0" dirty="0">
              <a:solidFill>
                <a:schemeClr val="bg1">
                  <a:lumMod val="50000"/>
                </a:schemeClr>
              </a:solidFill>
            </a:endParaRPr>
          </a:p>
        </p:txBody>
      </p:sp>
      <p:pic>
        <p:nvPicPr>
          <p:cNvPr id="5" name="Picture 4"/>
          <p:cNvPicPr>
            <a:picLocks noChangeAspect="1"/>
          </p:cNvPicPr>
          <p:nvPr/>
        </p:nvPicPr>
        <p:blipFill>
          <a:blip r:embed="rId2"/>
          <a:stretch>
            <a:fillRect/>
          </a:stretch>
        </p:blipFill>
        <p:spPr>
          <a:xfrm>
            <a:off x="1314173" y="4563522"/>
            <a:ext cx="6401355" cy="1371719"/>
          </a:xfrm>
          <a:prstGeom prst="rect">
            <a:avLst/>
          </a:prstGeom>
        </p:spPr>
      </p:pic>
    </p:spTree>
    <p:extLst>
      <p:ext uri="{BB962C8B-B14F-4D97-AF65-F5344CB8AC3E}">
        <p14:creationId xmlns:p14="http://schemas.microsoft.com/office/powerpoint/2010/main" val="6692187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58800" y="183568"/>
            <a:ext cx="7772400" cy="1143000"/>
          </a:xfrm>
        </p:spPr>
        <p:txBody>
          <a:bodyPr/>
          <a:lstStyle/>
          <a:p>
            <a:r>
              <a:rPr lang="en-US" dirty="0" smtClean="0">
                <a:solidFill>
                  <a:srgbClr val="FF0000"/>
                </a:solidFill>
              </a:rPr>
              <a:t>If-Then-Else Statement with Branch Instruction: Option 2</a:t>
            </a:r>
          </a:p>
        </p:txBody>
      </p:sp>
      <p:sp>
        <p:nvSpPr>
          <p:cNvPr id="61443" name="Text Box 9"/>
          <p:cNvSpPr txBox="1">
            <a:spLocks noChangeArrowheads="1"/>
          </p:cNvSpPr>
          <p:nvPr/>
        </p:nvSpPr>
        <p:spPr bwMode="auto">
          <a:xfrm>
            <a:off x="4501660" y="1260557"/>
            <a:ext cx="435292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1800" b="0" dirty="0">
                <a:solidFill>
                  <a:srgbClr val="CC0066"/>
                </a:solidFill>
              </a:rPr>
              <a:t>	</a:t>
            </a:r>
            <a:r>
              <a:rPr lang="en-US" sz="1800" b="0" dirty="0">
                <a:solidFill>
                  <a:srgbClr val="000000"/>
                </a:solidFill>
              </a:rPr>
              <a:t>LDR	</a:t>
            </a:r>
            <a:r>
              <a:rPr lang="en-US" sz="1800" b="0" dirty="0" smtClean="0">
                <a:solidFill>
                  <a:srgbClr val="000000"/>
                </a:solidFill>
              </a:rPr>
              <a:t>R0</a:t>
            </a:r>
            <a:r>
              <a:rPr lang="en-US" sz="1800" b="0" dirty="0">
                <a:solidFill>
                  <a:srgbClr val="000000"/>
                </a:solidFill>
              </a:rPr>
              <a:t>, </a:t>
            </a:r>
            <a:r>
              <a:rPr lang="en-US" sz="1800" b="0" dirty="0" smtClean="0">
                <a:solidFill>
                  <a:srgbClr val="000000"/>
                </a:solidFill>
              </a:rPr>
              <a:t>[</a:t>
            </a:r>
            <a:r>
              <a:rPr lang="en-US" sz="1800" b="0" dirty="0" err="1" smtClean="0">
                <a:solidFill>
                  <a:srgbClr val="000000"/>
                </a:solidFill>
              </a:rPr>
              <a:t>addr</a:t>
            </a:r>
            <a:r>
              <a:rPr lang="en-US" sz="1800" b="0" dirty="0" smtClean="0">
                <a:solidFill>
                  <a:srgbClr val="000000"/>
                </a:solidFill>
              </a:rPr>
              <a:t>(a)]</a:t>
            </a:r>
            <a:r>
              <a:rPr lang="en-US" sz="1800" b="0" dirty="0">
                <a:solidFill>
                  <a:srgbClr val="000000"/>
                </a:solidFill>
              </a:rPr>
              <a:t/>
            </a:r>
            <a:br>
              <a:rPr lang="en-US" sz="1800" b="0" dirty="0">
                <a:solidFill>
                  <a:srgbClr val="000000"/>
                </a:solidFill>
              </a:rPr>
            </a:br>
            <a:r>
              <a:rPr lang="en-US" sz="1800" b="0" dirty="0">
                <a:solidFill>
                  <a:srgbClr val="000000"/>
                </a:solidFill>
              </a:rPr>
              <a:t>	LDR	R1, </a:t>
            </a:r>
            <a:r>
              <a:rPr lang="en-US" sz="1800" b="0" dirty="0" smtClean="0">
                <a:solidFill>
                  <a:srgbClr val="000000"/>
                </a:solidFill>
              </a:rPr>
              <a:t>[</a:t>
            </a:r>
            <a:r>
              <a:rPr lang="en-US" sz="1800" b="0" dirty="0" err="1" smtClean="0">
                <a:solidFill>
                  <a:srgbClr val="000000"/>
                </a:solidFill>
              </a:rPr>
              <a:t>addr</a:t>
            </a:r>
            <a:r>
              <a:rPr lang="en-US" sz="1800" b="0" dirty="0" smtClean="0">
                <a:solidFill>
                  <a:srgbClr val="000000"/>
                </a:solidFill>
              </a:rPr>
              <a:t>(b)]</a:t>
            </a:r>
            <a:r>
              <a:rPr lang="en-US" sz="1800" b="0" dirty="0">
                <a:solidFill>
                  <a:schemeClr val="accent2"/>
                </a:solidFill>
              </a:rPr>
              <a:t/>
            </a:r>
            <a:br>
              <a:rPr lang="en-US" sz="1800" b="0" dirty="0">
                <a:solidFill>
                  <a:schemeClr val="accent2"/>
                </a:solidFill>
              </a:rPr>
            </a:br>
            <a:r>
              <a:rPr lang="en-US" sz="1800" b="0" dirty="0">
                <a:solidFill>
                  <a:schemeClr val="accent2"/>
                </a:solidFill>
              </a:rPr>
              <a:t>	</a:t>
            </a:r>
            <a:r>
              <a:rPr lang="en-US" sz="1800" b="0" dirty="0">
                <a:solidFill>
                  <a:srgbClr val="000000"/>
                </a:solidFill>
              </a:rPr>
              <a:t>CMP	</a:t>
            </a:r>
            <a:r>
              <a:rPr lang="en-US" sz="1800" b="0" dirty="0" smtClean="0">
                <a:solidFill>
                  <a:srgbClr val="000000"/>
                </a:solidFill>
              </a:rPr>
              <a:t>R0,R1</a:t>
            </a:r>
            <a:r>
              <a:rPr lang="en-US" sz="1800" b="0" dirty="0">
                <a:solidFill>
                  <a:srgbClr val="000000"/>
                </a:solidFill>
              </a:rPr>
              <a:t/>
            </a:r>
            <a:br>
              <a:rPr lang="en-US" sz="1800" b="0" dirty="0">
                <a:solidFill>
                  <a:srgbClr val="000000"/>
                </a:solidFill>
              </a:rPr>
            </a:br>
            <a:r>
              <a:rPr lang="en-US" sz="1800" b="0" dirty="0">
                <a:solidFill>
                  <a:srgbClr val="000000"/>
                </a:solidFill>
              </a:rPr>
              <a:t>	BLE	</a:t>
            </a:r>
            <a:r>
              <a:rPr lang="en-US" sz="1800" b="0" dirty="0" smtClean="0">
                <a:solidFill>
                  <a:srgbClr val="000000"/>
                </a:solidFill>
              </a:rPr>
              <a:t>L1</a:t>
            </a:r>
            <a:r>
              <a:rPr lang="en-US" sz="1800" b="0" dirty="0">
                <a:solidFill>
                  <a:schemeClr val="accent2"/>
                </a:solidFill>
              </a:rPr>
              <a:t/>
            </a:r>
            <a:br>
              <a:rPr lang="en-US" sz="1800" b="0" dirty="0">
                <a:solidFill>
                  <a:schemeClr val="accent2"/>
                </a:solidFill>
              </a:rPr>
            </a:br>
            <a:r>
              <a:rPr lang="en-US" sz="1800" b="0" dirty="0">
                <a:solidFill>
                  <a:srgbClr val="FF0000"/>
                </a:solidFill>
              </a:rPr>
              <a:t>	LDR	</a:t>
            </a:r>
            <a:r>
              <a:rPr lang="en-US" sz="1800" b="0" dirty="0" smtClean="0">
                <a:solidFill>
                  <a:srgbClr val="FF0000"/>
                </a:solidFill>
              </a:rPr>
              <a:t>R0,=</a:t>
            </a:r>
            <a:r>
              <a:rPr lang="en-US" sz="1800" b="0" dirty="0">
                <a:solidFill>
                  <a:srgbClr val="FF0000"/>
                </a:solidFill>
              </a:rPr>
              <a:t>1</a:t>
            </a:r>
            <a:br>
              <a:rPr lang="en-US" sz="1800" b="0" dirty="0">
                <a:solidFill>
                  <a:srgbClr val="FF0000"/>
                </a:solidFill>
              </a:rPr>
            </a:br>
            <a:r>
              <a:rPr lang="en-US" sz="1800" b="0" dirty="0">
                <a:solidFill>
                  <a:srgbClr val="FF0000"/>
                </a:solidFill>
              </a:rPr>
              <a:t>	</a:t>
            </a:r>
            <a:r>
              <a:rPr lang="en-US" sz="1800" b="0" dirty="0">
                <a:solidFill>
                  <a:srgbClr val="000000"/>
                </a:solidFill>
              </a:rPr>
              <a:t>B	</a:t>
            </a:r>
            <a:r>
              <a:rPr lang="en-US" sz="1800" b="0" dirty="0" smtClean="0">
                <a:solidFill>
                  <a:srgbClr val="000000"/>
                </a:solidFill>
              </a:rPr>
              <a:t>L2</a:t>
            </a:r>
            <a:r>
              <a:rPr lang="en-US" sz="1800" b="0" dirty="0">
                <a:solidFill>
                  <a:srgbClr val="000000"/>
                </a:solidFill>
              </a:rPr>
              <a:t/>
            </a:r>
            <a:br>
              <a:rPr lang="en-US" sz="1800" b="0" dirty="0">
                <a:solidFill>
                  <a:srgbClr val="000000"/>
                </a:solidFill>
              </a:rPr>
            </a:br>
            <a:r>
              <a:rPr lang="en-US" sz="1800" b="0" dirty="0">
                <a:solidFill>
                  <a:srgbClr val="000000"/>
                </a:solidFill>
              </a:rPr>
              <a:t>L1:	</a:t>
            </a:r>
            <a:r>
              <a:rPr lang="en-US" sz="1800" b="0" dirty="0">
                <a:solidFill>
                  <a:schemeClr val="accent6"/>
                </a:solidFill>
              </a:rPr>
              <a:t>LDR	</a:t>
            </a:r>
            <a:r>
              <a:rPr lang="en-US" sz="1800" b="0" dirty="0" smtClean="0">
                <a:solidFill>
                  <a:schemeClr val="accent6"/>
                </a:solidFill>
              </a:rPr>
              <a:t>R0,=</a:t>
            </a:r>
            <a:r>
              <a:rPr lang="en-US" sz="1800" b="0" dirty="0">
                <a:solidFill>
                  <a:schemeClr val="accent6"/>
                </a:solidFill>
              </a:rPr>
              <a:t>0</a:t>
            </a:r>
            <a:br>
              <a:rPr lang="en-US" sz="1800" b="0" dirty="0">
                <a:solidFill>
                  <a:schemeClr val="accent6"/>
                </a:solidFill>
              </a:rPr>
            </a:br>
            <a:r>
              <a:rPr lang="en-US" sz="1800" b="0" dirty="0">
                <a:solidFill>
                  <a:srgbClr val="000000"/>
                </a:solidFill>
              </a:rPr>
              <a:t>L2:</a:t>
            </a:r>
            <a:r>
              <a:rPr lang="en-US" sz="1800" b="0" dirty="0"/>
              <a:t> </a:t>
            </a:r>
            <a:r>
              <a:rPr lang="en-US" sz="1800" b="0" dirty="0">
                <a:solidFill>
                  <a:srgbClr val="00CC00"/>
                </a:solidFill>
              </a:rPr>
              <a:t>	</a:t>
            </a:r>
            <a:r>
              <a:rPr lang="en-US" sz="1800" b="0" dirty="0">
                <a:solidFill>
                  <a:srgbClr val="000000"/>
                </a:solidFill>
              </a:rPr>
              <a:t>STR	</a:t>
            </a:r>
            <a:r>
              <a:rPr lang="en-US" sz="1800" b="0" dirty="0" smtClean="0">
                <a:solidFill>
                  <a:srgbClr val="000000"/>
                </a:solidFill>
              </a:rPr>
              <a:t>R0, [</a:t>
            </a:r>
            <a:r>
              <a:rPr lang="en-US" sz="1800" b="0" dirty="0" err="1" smtClean="0">
                <a:solidFill>
                  <a:srgbClr val="000000"/>
                </a:solidFill>
              </a:rPr>
              <a:t>addr</a:t>
            </a:r>
            <a:r>
              <a:rPr lang="en-US" sz="1800" b="0" dirty="0" smtClean="0">
                <a:solidFill>
                  <a:srgbClr val="000000"/>
                </a:solidFill>
              </a:rPr>
              <a:t>(c)</a:t>
            </a:r>
            <a:r>
              <a:rPr lang="en-US" sz="1800" b="0" dirty="0">
                <a:solidFill>
                  <a:srgbClr val="000000"/>
                </a:solidFill>
              </a:rPr>
              <a:t>]</a:t>
            </a:r>
            <a:br>
              <a:rPr lang="en-US" sz="1800" b="0" dirty="0">
                <a:solidFill>
                  <a:srgbClr val="000000"/>
                </a:solidFill>
              </a:rPr>
            </a:br>
            <a:r>
              <a:rPr lang="en-US" sz="1800" b="0" dirty="0">
                <a:solidFill>
                  <a:srgbClr val="000000"/>
                </a:solidFill>
              </a:rPr>
              <a:t>	</a:t>
            </a:r>
            <a:r>
              <a:rPr lang="en-US" sz="1800" b="0" dirty="0" smtClean="0">
                <a:solidFill>
                  <a:srgbClr val="000000"/>
                </a:solidFill>
              </a:rPr>
              <a:t>…</a:t>
            </a:r>
            <a:endParaRPr lang="en-US" sz="1800" b="0" dirty="0">
              <a:solidFill>
                <a:srgbClr val="000000"/>
              </a:solidFill>
            </a:endParaRPr>
          </a:p>
        </p:txBody>
      </p:sp>
      <p:grpSp>
        <p:nvGrpSpPr>
          <p:cNvPr id="61444" name="Group 20"/>
          <p:cNvGrpSpPr>
            <a:grpSpLocks/>
          </p:cNvGrpSpPr>
          <p:nvPr/>
        </p:nvGrpSpPr>
        <p:grpSpPr bwMode="auto">
          <a:xfrm>
            <a:off x="401638" y="2104671"/>
            <a:ext cx="3689350" cy="4291012"/>
            <a:chOff x="253" y="1101"/>
            <a:chExt cx="2324" cy="2703"/>
          </a:xfrm>
        </p:grpSpPr>
        <p:sp>
          <p:nvSpPr>
            <p:cNvPr id="61445" name="AutoShape 3"/>
            <p:cNvSpPr>
              <a:spLocks noChangeArrowheads="1"/>
            </p:cNvSpPr>
            <p:nvPr/>
          </p:nvSpPr>
          <p:spPr bwMode="auto">
            <a:xfrm>
              <a:off x="962" y="1379"/>
              <a:ext cx="894" cy="804"/>
            </a:xfrm>
            <a:prstGeom prst="diamond">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a:r>
                <a:rPr lang="en-US" dirty="0" smtClean="0">
                  <a:solidFill>
                    <a:srgbClr val="000000"/>
                  </a:solidFill>
                </a:rPr>
                <a:t>a&lt;=b?</a:t>
              </a:r>
              <a:endParaRPr lang="en-US" dirty="0">
                <a:solidFill>
                  <a:srgbClr val="000000"/>
                </a:solidFill>
              </a:endParaRPr>
            </a:p>
          </p:txBody>
        </p:sp>
        <p:sp>
          <p:nvSpPr>
            <p:cNvPr id="61446" name="Rectangle 4"/>
            <p:cNvSpPr>
              <a:spLocks noChangeArrowheads="1"/>
            </p:cNvSpPr>
            <p:nvPr/>
          </p:nvSpPr>
          <p:spPr bwMode="auto">
            <a:xfrm>
              <a:off x="1703" y="2283"/>
              <a:ext cx="874" cy="337"/>
            </a:xfrm>
            <a:prstGeom prst="rect">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a:r>
                <a:rPr lang="en-US" dirty="0" smtClean="0">
                  <a:solidFill>
                    <a:srgbClr val="FF0000"/>
                  </a:solidFill>
                </a:rPr>
                <a:t>c </a:t>
              </a:r>
              <a:r>
                <a:rPr lang="en-US" dirty="0">
                  <a:solidFill>
                    <a:srgbClr val="FF0000"/>
                  </a:solidFill>
                  <a:sym typeface="Wingdings" pitchFamily="2" charset="2"/>
                </a:rPr>
                <a:t>=</a:t>
              </a:r>
              <a:r>
                <a:rPr lang="en-US" dirty="0" smtClean="0">
                  <a:solidFill>
                    <a:srgbClr val="FF0000"/>
                  </a:solidFill>
                  <a:sym typeface="Wingdings" pitchFamily="2" charset="2"/>
                </a:rPr>
                <a:t> </a:t>
              </a:r>
              <a:r>
                <a:rPr lang="en-US" dirty="0">
                  <a:solidFill>
                    <a:srgbClr val="FF0000"/>
                  </a:solidFill>
                  <a:sym typeface="Wingdings" pitchFamily="2" charset="2"/>
                </a:rPr>
                <a:t>1</a:t>
              </a:r>
              <a:endParaRPr lang="en-US" dirty="0">
                <a:solidFill>
                  <a:srgbClr val="FF0000"/>
                </a:solidFill>
              </a:endParaRPr>
            </a:p>
          </p:txBody>
        </p:sp>
        <p:cxnSp>
          <p:nvCxnSpPr>
            <p:cNvPr id="61447" name="AutoShape 5"/>
            <p:cNvCxnSpPr>
              <a:cxnSpLocks noChangeShapeType="1"/>
              <a:endCxn id="61445" idx="0"/>
            </p:cNvCxnSpPr>
            <p:nvPr/>
          </p:nvCxnSpPr>
          <p:spPr bwMode="auto">
            <a:xfrm>
              <a:off x="1409" y="1101"/>
              <a:ext cx="0" cy="278"/>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448" name="Rectangle 10"/>
            <p:cNvSpPr>
              <a:spLocks noChangeArrowheads="1"/>
            </p:cNvSpPr>
            <p:nvPr/>
          </p:nvSpPr>
          <p:spPr bwMode="auto">
            <a:xfrm>
              <a:off x="253" y="2290"/>
              <a:ext cx="874" cy="337"/>
            </a:xfrm>
            <a:prstGeom prst="rect">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a:r>
                <a:rPr lang="en-US" dirty="0" smtClean="0">
                  <a:solidFill>
                    <a:schemeClr val="accent6"/>
                  </a:solidFill>
                </a:rPr>
                <a:t>c </a:t>
              </a:r>
              <a:r>
                <a:rPr lang="en-US" dirty="0">
                  <a:solidFill>
                    <a:schemeClr val="accent6"/>
                  </a:solidFill>
                  <a:sym typeface="Wingdings" pitchFamily="2" charset="2"/>
                </a:rPr>
                <a:t>=</a:t>
              </a:r>
              <a:r>
                <a:rPr lang="en-US" dirty="0" smtClean="0">
                  <a:solidFill>
                    <a:schemeClr val="accent6"/>
                  </a:solidFill>
                  <a:sym typeface="Wingdings" pitchFamily="2" charset="2"/>
                </a:rPr>
                <a:t> </a:t>
              </a:r>
              <a:r>
                <a:rPr lang="en-US" dirty="0">
                  <a:solidFill>
                    <a:schemeClr val="accent6"/>
                  </a:solidFill>
                  <a:sym typeface="Wingdings" pitchFamily="2" charset="2"/>
                </a:rPr>
                <a:t>0</a:t>
              </a:r>
              <a:endParaRPr lang="en-US" dirty="0">
                <a:solidFill>
                  <a:schemeClr val="accent6"/>
                </a:solidFill>
              </a:endParaRPr>
            </a:p>
          </p:txBody>
        </p:sp>
        <p:cxnSp>
          <p:nvCxnSpPr>
            <p:cNvPr id="61449" name="AutoShape 11"/>
            <p:cNvCxnSpPr>
              <a:cxnSpLocks noChangeShapeType="1"/>
              <a:stCxn id="61445" idx="1"/>
              <a:endCxn id="61448" idx="0"/>
            </p:cNvCxnSpPr>
            <p:nvPr/>
          </p:nvCxnSpPr>
          <p:spPr bwMode="auto">
            <a:xfrm rot="10800000" flipV="1">
              <a:off x="690" y="1781"/>
              <a:ext cx="272" cy="509"/>
            </a:xfrm>
            <a:prstGeom prst="bentConnector2">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50" name="AutoShape 12"/>
            <p:cNvCxnSpPr>
              <a:cxnSpLocks noChangeShapeType="1"/>
              <a:stCxn id="61445" idx="3"/>
              <a:endCxn id="61446" idx="0"/>
            </p:cNvCxnSpPr>
            <p:nvPr/>
          </p:nvCxnSpPr>
          <p:spPr bwMode="auto">
            <a:xfrm>
              <a:off x="1856" y="1781"/>
              <a:ext cx="284" cy="502"/>
            </a:xfrm>
            <a:prstGeom prst="bentConnector2">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451" name="Line 13"/>
            <p:cNvSpPr>
              <a:spLocks noChangeShapeType="1"/>
            </p:cNvSpPr>
            <p:nvPr/>
          </p:nvSpPr>
          <p:spPr bwMode="auto">
            <a:xfrm>
              <a:off x="1409" y="2959"/>
              <a:ext cx="0" cy="84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61452" name="AutoShape 14"/>
            <p:cNvCxnSpPr>
              <a:cxnSpLocks noChangeShapeType="1"/>
              <a:stCxn id="61448" idx="2"/>
              <a:endCxn id="61446" idx="2"/>
            </p:cNvCxnSpPr>
            <p:nvPr/>
          </p:nvCxnSpPr>
          <p:spPr bwMode="auto">
            <a:xfrm rot="5400000" flipH="1" flipV="1">
              <a:off x="1411" y="1899"/>
              <a:ext cx="7" cy="1450"/>
            </a:xfrm>
            <a:prstGeom prst="bentConnector3">
              <a:avLst>
                <a:gd name="adj1" fmla="val -4771431"/>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453" name="Text Box 18"/>
            <p:cNvSpPr txBox="1">
              <a:spLocks noChangeArrowheads="1"/>
            </p:cNvSpPr>
            <p:nvPr/>
          </p:nvSpPr>
          <p:spPr bwMode="auto">
            <a:xfrm>
              <a:off x="1796" y="1469"/>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a:solidFill>
                    <a:srgbClr val="000000"/>
                  </a:solidFill>
                </a:rPr>
                <a:t>&gt;</a:t>
              </a:r>
            </a:p>
          </p:txBody>
        </p:sp>
        <p:sp>
          <p:nvSpPr>
            <p:cNvPr id="61454" name="Text Box 19"/>
            <p:cNvSpPr txBox="1">
              <a:spLocks noChangeArrowheads="1"/>
            </p:cNvSpPr>
            <p:nvPr/>
          </p:nvSpPr>
          <p:spPr bwMode="auto">
            <a:xfrm>
              <a:off x="749" y="1461"/>
              <a:ext cx="3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a:solidFill>
                    <a:srgbClr val="000000"/>
                  </a:solidFill>
                </a:rPr>
                <a:t>≤</a:t>
              </a:r>
            </a:p>
          </p:txBody>
        </p:sp>
      </p:grpSp>
      <p:sp>
        <p:nvSpPr>
          <p:cNvPr id="15" name="Text Box 12"/>
          <p:cNvSpPr txBox="1">
            <a:spLocks noChangeArrowheads="1"/>
          </p:cNvSpPr>
          <p:nvPr/>
        </p:nvSpPr>
        <p:spPr bwMode="auto">
          <a:xfrm>
            <a:off x="161093" y="1503077"/>
            <a:ext cx="37016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b="0" dirty="0">
                <a:solidFill>
                  <a:srgbClr val="000000"/>
                </a:solidFill>
                <a:latin typeface="Calibri" pitchFamily="34" charset="0"/>
                <a:cs typeface="Calibri" pitchFamily="34" charset="0"/>
              </a:rPr>
              <a:t>i</a:t>
            </a:r>
            <a:r>
              <a:rPr lang="en-US" sz="2400" b="0" dirty="0" smtClean="0">
                <a:solidFill>
                  <a:srgbClr val="000000"/>
                </a:solidFill>
                <a:latin typeface="Calibri" pitchFamily="34" charset="0"/>
                <a:cs typeface="Calibri" pitchFamily="34" charset="0"/>
              </a:rPr>
              <a:t>f (a &lt;= b) {c = 0;} else {c=1;}</a:t>
            </a:r>
            <a:endParaRPr lang="en-US" sz="2400" b="0" dirty="0">
              <a:solidFill>
                <a:srgbClr val="000000"/>
              </a:solidFill>
              <a:latin typeface="Calibri" pitchFamily="34" charset="0"/>
              <a:cs typeface="Calibri" pitchFamily="34" charset="0"/>
            </a:endParaRPr>
          </a:p>
        </p:txBody>
      </p:sp>
      <p:sp>
        <p:nvSpPr>
          <p:cNvPr id="17" name="Rectangle 16"/>
          <p:cNvSpPr/>
          <p:nvPr/>
        </p:nvSpPr>
        <p:spPr>
          <a:xfrm>
            <a:off x="5790920" y="4300633"/>
            <a:ext cx="107112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BLE L1 </a:t>
            </a:r>
            <a:endParaRPr kumimoji="0" lang="en-US" sz="1800" b="0" i="0" u="none" strike="noStrike" kern="0" cap="none" spc="0" normalizeH="0" baseline="0" noProof="0" dirty="0" smtClean="0">
              <a:ln>
                <a:noFill/>
              </a:ln>
              <a:solidFill>
                <a:prstClr val="white"/>
              </a:solidFill>
              <a:effectLst/>
              <a:uLnTx/>
              <a:uFillTx/>
            </a:endParaRPr>
          </a:p>
        </p:txBody>
      </p:sp>
      <p:sp>
        <p:nvSpPr>
          <p:cNvPr id="18" name="Rectangle 17"/>
          <p:cNvSpPr/>
          <p:nvPr/>
        </p:nvSpPr>
        <p:spPr>
          <a:xfrm>
            <a:off x="5885693" y="4655203"/>
            <a:ext cx="2071819" cy="93490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smtClean="0">
                <a:ln>
                  <a:noFill/>
                </a:ln>
                <a:solidFill>
                  <a:srgbClr val="FF0000"/>
                </a:solidFill>
                <a:effectLst/>
                <a:uLnTx/>
                <a:uFillTx/>
                <a:latin typeface="Calibri"/>
              </a:rPr>
              <a:t>False Block</a:t>
            </a:r>
          </a:p>
          <a:p>
            <a:pPr marL="0" marR="0" lvl="0" indent="0" algn="ctr" defTabSz="914400" eaLnBrk="1" fontAlgn="auto" latinLnBrk="0" hangingPunct="1">
              <a:lnSpc>
                <a:spcPct val="100000"/>
              </a:lnSpc>
              <a:spcBef>
                <a:spcPts val="0"/>
              </a:spcBef>
              <a:spcAft>
                <a:spcPts val="0"/>
              </a:spcAft>
              <a:buClrTx/>
              <a:buSzTx/>
              <a:buFontTx/>
              <a:buNone/>
              <a:tabLst/>
              <a:defRPr/>
            </a:pPr>
            <a:r>
              <a:rPr lang="en-US" sz="1800" dirty="0" smtClean="0">
                <a:solidFill>
                  <a:srgbClr val="FF0000"/>
                </a:solidFill>
                <a:latin typeface="Calibri" pitchFamily="34" charset="0"/>
                <a:cs typeface="Calibri" pitchFamily="34" charset="0"/>
              </a:rPr>
              <a:t>{c </a:t>
            </a:r>
            <a:r>
              <a:rPr lang="en-US" sz="1800" dirty="0">
                <a:solidFill>
                  <a:srgbClr val="FF0000"/>
                </a:solidFill>
                <a:latin typeface="Calibri" pitchFamily="34" charset="0"/>
                <a:cs typeface="Calibri" pitchFamily="34" charset="0"/>
              </a:rPr>
              <a:t>= </a:t>
            </a:r>
            <a:r>
              <a:rPr lang="en-US" sz="1800" dirty="0" smtClean="0">
                <a:solidFill>
                  <a:srgbClr val="FF0000"/>
                </a:solidFill>
                <a:latin typeface="Calibri" pitchFamily="34" charset="0"/>
                <a:cs typeface="Calibri" pitchFamily="34" charset="0"/>
              </a:rPr>
              <a:t>1;}</a:t>
            </a:r>
            <a:endParaRPr kumimoji="0" lang="en-US" sz="1800" i="0" u="none" strike="noStrike" kern="0" cap="none" spc="0" normalizeH="0" baseline="0" noProof="0" dirty="0" smtClean="0">
              <a:ln>
                <a:noFill/>
              </a:ln>
              <a:solidFill>
                <a:srgbClr val="FF0000"/>
              </a:solidFill>
              <a:effectLst/>
              <a:uLnTx/>
              <a:uFillTx/>
              <a:latin typeface="Calibri"/>
            </a:endParaRPr>
          </a:p>
        </p:txBody>
      </p:sp>
      <p:cxnSp>
        <p:nvCxnSpPr>
          <p:cNvPr id="20" name="Elbow Connector 19"/>
          <p:cNvCxnSpPr>
            <a:stCxn id="17" idx="1"/>
          </p:cNvCxnSpPr>
          <p:nvPr/>
        </p:nvCxnSpPr>
        <p:spPr>
          <a:xfrm rot="10800000" flipH="1" flipV="1">
            <a:off x="5790920" y="4485299"/>
            <a:ext cx="40830" cy="1366644"/>
          </a:xfrm>
          <a:prstGeom prst="bentConnector3">
            <a:avLst>
              <a:gd name="adj1" fmla="val -559882"/>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sp>
        <p:nvSpPr>
          <p:cNvPr id="21" name="Rectangle 20"/>
          <p:cNvSpPr/>
          <p:nvPr/>
        </p:nvSpPr>
        <p:spPr>
          <a:xfrm>
            <a:off x="5872654" y="3791093"/>
            <a:ext cx="2071819" cy="541020"/>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prstClr val="black"/>
                </a:solidFill>
                <a:latin typeface="Calibri"/>
              </a:rPr>
              <a:t>Compare </a:t>
            </a:r>
            <a:r>
              <a:rPr lang="en-US" sz="1800" kern="0" dirty="0" smtClean="0">
                <a:solidFill>
                  <a:prstClr val="black"/>
                </a:solidFill>
                <a:latin typeface="Calibri"/>
              </a:rPr>
              <a:t>a </a:t>
            </a:r>
            <a:r>
              <a:rPr lang="en-US" sz="1800" kern="0" dirty="0">
                <a:solidFill>
                  <a:prstClr val="black"/>
                </a:solidFill>
                <a:latin typeface="Calibri"/>
              </a:rPr>
              <a:t>vs. </a:t>
            </a:r>
            <a:r>
              <a:rPr lang="en-US" sz="1800" kern="0" dirty="0" smtClean="0">
                <a:solidFill>
                  <a:prstClr val="black"/>
                </a:solidFill>
                <a:latin typeface="Calibri"/>
              </a:rPr>
              <a:t>b</a:t>
            </a:r>
            <a:endParaRPr lang="en-US" sz="1800" kern="0" dirty="0">
              <a:solidFill>
                <a:prstClr val="black"/>
              </a:solidFill>
              <a:latin typeface="Calibri"/>
            </a:endParaRPr>
          </a:p>
        </p:txBody>
      </p:sp>
      <p:sp>
        <p:nvSpPr>
          <p:cNvPr id="22" name="Rectangle 21"/>
          <p:cNvSpPr/>
          <p:nvPr/>
        </p:nvSpPr>
        <p:spPr>
          <a:xfrm>
            <a:off x="5885693" y="5691169"/>
            <a:ext cx="2071819" cy="70451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smtClean="0">
                <a:ln>
                  <a:noFill/>
                </a:ln>
                <a:solidFill>
                  <a:schemeClr val="accent6"/>
                </a:solidFill>
                <a:effectLst/>
                <a:uLnTx/>
                <a:uFillTx/>
                <a:latin typeface="Calibri"/>
              </a:rPr>
              <a:t>True </a:t>
            </a:r>
            <a:r>
              <a:rPr lang="en-US" sz="1800" kern="0" dirty="0">
                <a:solidFill>
                  <a:schemeClr val="accent6"/>
                </a:solidFill>
                <a:latin typeface="Calibri"/>
              </a:rPr>
              <a:t>Block</a:t>
            </a:r>
          </a:p>
          <a:p>
            <a:pPr marL="0" marR="0" lvl="0" indent="0" algn="ctr" defTabSz="914400" eaLnBrk="1" fontAlgn="auto" latinLnBrk="0" hangingPunct="1">
              <a:lnSpc>
                <a:spcPct val="100000"/>
              </a:lnSpc>
              <a:spcBef>
                <a:spcPts val="0"/>
              </a:spcBef>
              <a:spcAft>
                <a:spcPts val="0"/>
              </a:spcAft>
              <a:buClrTx/>
              <a:buSzTx/>
              <a:buFontTx/>
              <a:buNone/>
              <a:tabLst/>
              <a:defRPr/>
            </a:pPr>
            <a:r>
              <a:rPr lang="en-US" sz="1800" dirty="0" smtClean="0">
                <a:solidFill>
                  <a:schemeClr val="accent6"/>
                </a:solidFill>
                <a:latin typeface="Calibri" pitchFamily="34" charset="0"/>
                <a:cs typeface="Calibri" pitchFamily="34" charset="0"/>
              </a:rPr>
              <a:t>{c </a:t>
            </a:r>
            <a:r>
              <a:rPr lang="en-US" sz="1800" dirty="0">
                <a:solidFill>
                  <a:schemeClr val="accent6"/>
                </a:solidFill>
                <a:latin typeface="Calibri" pitchFamily="34" charset="0"/>
                <a:cs typeface="Calibri" pitchFamily="34" charset="0"/>
              </a:rPr>
              <a:t>= </a:t>
            </a:r>
            <a:r>
              <a:rPr lang="en-US" sz="1800" dirty="0" smtClean="0">
                <a:solidFill>
                  <a:schemeClr val="accent6"/>
                </a:solidFill>
                <a:latin typeface="Calibri" pitchFamily="34" charset="0"/>
                <a:cs typeface="Calibri" pitchFamily="34" charset="0"/>
              </a:rPr>
              <a:t>0;}</a:t>
            </a:r>
            <a:endParaRPr kumimoji="0" lang="en-US" sz="1800" i="0" u="none" strike="noStrike" kern="0" cap="none" spc="0" normalizeH="0" baseline="0" noProof="0" dirty="0" smtClean="0">
              <a:ln>
                <a:noFill/>
              </a:ln>
              <a:solidFill>
                <a:schemeClr val="accent6"/>
              </a:solidFill>
              <a:effectLst/>
              <a:uLnTx/>
              <a:uFillTx/>
              <a:latin typeface="Calibri"/>
            </a:endParaRPr>
          </a:p>
        </p:txBody>
      </p:sp>
      <p:sp>
        <p:nvSpPr>
          <p:cNvPr id="23" name="Rectangle 22"/>
          <p:cNvSpPr/>
          <p:nvPr/>
        </p:nvSpPr>
        <p:spPr>
          <a:xfrm>
            <a:off x="5831750" y="5667277"/>
            <a:ext cx="437940"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L1</a:t>
            </a:r>
            <a:endParaRPr kumimoji="0" lang="en-US" sz="1800" b="0" i="0" u="none" strike="noStrike" kern="0" cap="none" spc="0" normalizeH="0" baseline="0" noProof="0" dirty="0" smtClean="0">
              <a:ln>
                <a:noFill/>
              </a:ln>
              <a:solidFill>
                <a:prstClr val="white"/>
              </a:solidFill>
              <a:effectLst/>
              <a:uLnTx/>
              <a:uFillTx/>
            </a:endParaRPr>
          </a:p>
        </p:txBody>
      </p:sp>
      <p:sp>
        <p:nvSpPr>
          <p:cNvPr id="25" name="Rectangle 24"/>
          <p:cNvSpPr/>
          <p:nvPr/>
        </p:nvSpPr>
        <p:spPr>
          <a:xfrm>
            <a:off x="5819185" y="5272869"/>
            <a:ext cx="691215"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B</a:t>
            </a:r>
            <a:r>
              <a:rPr lang="en-US" sz="1800" b="0" kern="0" dirty="0">
                <a:solidFill>
                  <a:prstClr val="black"/>
                </a:solidFill>
                <a:latin typeface="Consolas" pitchFamily="49" charset="0"/>
                <a:cs typeface="Consolas" pitchFamily="49" charset="0"/>
              </a:rPr>
              <a:t> </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L2</a:t>
            </a:r>
            <a:endParaRPr kumimoji="0" lang="en-US" sz="1800" b="0" i="0" u="none" strike="noStrike" kern="0" cap="none" spc="0" normalizeH="0" baseline="0" noProof="0" dirty="0" smtClean="0">
              <a:ln>
                <a:noFill/>
              </a:ln>
              <a:solidFill>
                <a:prstClr val="white"/>
              </a:solidFill>
              <a:effectLst/>
              <a:uLnTx/>
              <a:uFillTx/>
            </a:endParaRPr>
          </a:p>
        </p:txBody>
      </p:sp>
      <p:sp>
        <p:nvSpPr>
          <p:cNvPr id="26" name="Rectangle 25"/>
          <p:cNvSpPr/>
          <p:nvPr/>
        </p:nvSpPr>
        <p:spPr>
          <a:xfrm>
            <a:off x="5790920" y="6388440"/>
            <a:ext cx="564578"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L2 </a:t>
            </a:r>
            <a:endParaRPr kumimoji="0" lang="en-US" sz="1800" b="0" i="0" u="none" strike="noStrike" kern="0" cap="none" spc="0" normalizeH="0" baseline="0" noProof="0" dirty="0" smtClean="0">
              <a:ln>
                <a:noFill/>
              </a:ln>
              <a:solidFill>
                <a:prstClr val="white"/>
              </a:solidFill>
              <a:effectLst/>
              <a:uLnTx/>
              <a:uFillTx/>
            </a:endParaRPr>
          </a:p>
        </p:txBody>
      </p:sp>
      <p:cxnSp>
        <p:nvCxnSpPr>
          <p:cNvPr id="27" name="Elbow Connector 26"/>
          <p:cNvCxnSpPr/>
          <p:nvPr/>
        </p:nvCxnSpPr>
        <p:spPr>
          <a:xfrm rot="10800000" flipH="1" flipV="1">
            <a:off x="5824447" y="5436906"/>
            <a:ext cx="61246" cy="1140371"/>
          </a:xfrm>
          <a:prstGeom prst="bentConnector4">
            <a:avLst>
              <a:gd name="adj1" fmla="val -373249"/>
              <a:gd name="adj2" fmla="val 100340"/>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10</a:t>
            </a:fld>
            <a:endParaRPr lang="en-US"/>
          </a:p>
        </p:txBody>
      </p:sp>
    </p:spTree>
    <p:extLst>
      <p:ext uri="{BB962C8B-B14F-4D97-AF65-F5344CB8AC3E}">
        <p14:creationId xmlns:p14="http://schemas.microsoft.com/office/powerpoint/2010/main" val="3535807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normAutofit/>
          </a:bodyPr>
          <a:lstStyle/>
          <a:p>
            <a:r>
              <a:rPr lang="en-US" altLang="zh-CN" sz="4000" dirty="0" smtClean="0"/>
              <a:t>Another Example: </a:t>
            </a:r>
            <a:endParaRPr lang="en-US" sz="4000" dirty="0" smtClean="0"/>
          </a:p>
        </p:txBody>
      </p:sp>
      <p:sp>
        <p:nvSpPr>
          <p:cNvPr id="25605" name="Rectangle 3"/>
          <p:cNvSpPr>
            <a:spLocks noGrp="1" noChangeArrowheads="1"/>
          </p:cNvSpPr>
          <p:nvPr>
            <p:ph type="body" idx="1"/>
          </p:nvPr>
        </p:nvSpPr>
        <p:spPr>
          <a:xfrm>
            <a:off x="457200" y="1600203"/>
            <a:ext cx="8229600" cy="1549912"/>
          </a:xfrm>
        </p:spPr>
        <p:txBody>
          <a:bodyPr>
            <a:normAutofit/>
          </a:bodyPr>
          <a:lstStyle/>
          <a:p>
            <a:r>
              <a:rPr lang="en-US" sz="3200" dirty="0" smtClean="0"/>
              <a:t>C code: </a:t>
            </a:r>
          </a:p>
          <a:p>
            <a:pPr lvl="1">
              <a:buFont typeface="Monotype Sorts" pitchFamily="2" charset="2"/>
              <a:buNone/>
            </a:pPr>
            <a:r>
              <a:rPr lang="en-US" sz="1800" dirty="0">
                <a:latin typeface="Consolas" pitchFamily="49" charset="0"/>
                <a:cs typeface="Consolas" pitchFamily="49" charset="0"/>
              </a:rPr>
              <a:t>if (a </a:t>
            </a:r>
            <a:r>
              <a:rPr lang="en-US" sz="1800" dirty="0" smtClean="0">
                <a:latin typeface="Consolas" pitchFamily="49" charset="0"/>
                <a:cs typeface="Consolas" pitchFamily="49" charset="0"/>
              </a:rPr>
              <a:t>&lt; </a:t>
            </a:r>
            <a:r>
              <a:rPr lang="en-US" sz="1800" dirty="0">
                <a:latin typeface="Consolas" pitchFamily="49" charset="0"/>
                <a:cs typeface="Consolas" pitchFamily="49" charset="0"/>
              </a:rPr>
              <a:t>b) </a:t>
            </a:r>
            <a:r>
              <a:rPr lang="en-US" sz="1800" dirty="0" smtClean="0">
                <a:latin typeface="Consolas" pitchFamily="49" charset="0"/>
                <a:cs typeface="Consolas" pitchFamily="49" charset="0"/>
              </a:rPr>
              <a:t>{x </a:t>
            </a:r>
            <a:r>
              <a:rPr lang="en-US" sz="1800" dirty="0">
                <a:latin typeface="Consolas" pitchFamily="49" charset="0"/>
                <a:cs typeface="Consolas" pitchFamily="49" charset="0"/>
              </a:rPr>
              <a:t>= 5; y = c + d</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else </a:t>
            </a:r>
            <a:r>
              <a:rPr lang="en-US" sz="1800" dirty="0" smtClean="0">
                <a:latin typeface="Consolas" pitchFamily="49" charset="0"/>
                <a:cs typeface="Consolas" pitchFamily="49" charset="0"/>
              </a:rPr>
              <a:t>{x </a:t>
            </a:r>
            <a:r>
              <a:rPr lang="en-US" sz="1800" dirty="0">
                <a:latin typeface="Consolas" pitchFamily="49" charset="0"/>
                <a:cs typeface="Consolas" pitchFamily="49" charset="0"/>
              </a:rPr>
              <a:t>= c - d</a:t>
            </a:r>
            <a:r>
              <a:rPr lang="en-US" sz="1800" dirty="0" smtClean="0">
                <a:latin typeface="Consolas" pitchFamily="49" charset="0"/>
                <a:cs typeface="Consolas" pitchFamily="49" charset="0"/>
              </a:rPr>
              <a:t>;}</a:t>
            </a:r>
          </a:p>
          <a:p>
            <a:pPr lvl="0"/>
            <a:r>
              <a:rPr lang="en-US" sz="3200" dirty="0" smtClean="0">
                <a:solidFill>
                  <a:prstClr val="black"/>
                </a:solidFill>
              </a:rPr>
              <a:t>Assembler code: </a:t>
            </a:r>
            <a:endParaRPr lang="en-US" sz="3200" dirty="0">
              <a:solidFill>
                <a:prstClr val="black"/>
              </a:solidFill>
            </a:endParaRPr>
          </a:p>
          <a:p>
            <a:pPr lvl="1">
              <a:buFont typeface="Monotype Sorts" pitchFamily="2" charset="2"/>
              <a:buNone/>
            </a:pPr>
            <a:endParaRPr lang="en-US" sz="1800"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3CC63E4C-4642-794D-A2FD-70F6B81535F5}" type="slidenum">
              <a:rPr lang="en-US" smtClean="0"/>
              <a:pPr/>
              <a:t>11</a:t>
            </a:fld>
            <a:endParaRPr lang="en-US" dirty="0"/>
          </a:p>
        </p:txBody>
      </p:sp>
      <p:sp>
        <p:nvSpPr>
          <p:cNvPr id="6" name="Rectangle 5"/>
          <p:cNvSpPr/>
          <p:nvPr/>
        </p:nvSpPr>
        <p:spPr>
          <a:xfrm>
            <a:off x="1563477" y="3975598"/>
            <a:ext cx="2071819" cy="10156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lvl="0" algn="ctr" eaLnBrk="1" fontAlgn="auto" hangingPunct="1">
              <a:spcBef>
                <a:spcPts val="0"/>
              </a:spcBef>
              <a:spcAft>
                <a:spcPts val="0"/>
              </a:spcAft>
              <a:defRPr/>
            </a:pPr>
            <a:r>
              <a:rPr lang="en-US" sz="1800" kern="0" dirty="0">
                <a:solidFill>
                  <a:srgbClr val="0000E7"/>
                </a:solidFill>
              </a:rPr>
              <a:t>True </a:t>
            </a:r>
            <a:r>
              <a:rPr lang="en-US" sz="1800" kern="0" dirty="0" smtClean="0">
                <a:solidFill>
                  <a:srgbClr val="0000E7"/>
                </a:solidFill>
              </a:rPr>
              <a:t>Block</a:t>
            </a:r>
          </a:p>
          <a:p>
            <a:pPr lvl="0" algn="ctr" eaLnBrk="1" fontAlgn="auto" hangingPunct="1">
              <a:spcBef>
                <a:spcPts val="0"/>
              </a:spcBef>
              <a:spcAft>
                <a:spcPts val="0"/>
              </a:spcAft>
              <a:defRPr/>
            </a:pPr>
            <a:r>
              <a:rPr lang="en-US" sz="1800" dirty="0">
                <a:latin typeface="Consolas" pitchFamily="49" charset="0"/>
                <a:cs typeface="Consolas" pitchFamily="49" charset="0"/>
              </a:rPr>
              <a:t>{</a:t>
            </a:r>
            <a:r>
              <a:rPr lang="en-US" sz="1800" dirty="0" smtClean="0">
                <a:latin typeface="Consolas" pitchFamily="49" charset="0"/>
                <a:cs typeface="Consolas" pitchFamily="49" charset="0"/>
              </a:rPr>
              <a:t>x=5;y=</a:t>
            </a:r>
            <a:r>
              <a:rPr lang="en-US" sz="1800" dirty="0" err="1" smtClean="0">
                <a:latin typeface="Consolas" pitchFamily="49" charset="0"/>
                <a:cs typeface="Consolas" pitchFamily="49" charset="0"/>
              </a:rPr>
              <a:t>c+d</a:t>
            </a:r>
            <a:r>
              <a:rPr lang="en-US" sz="1800" dirty="0">
                <a:latin typeface="Consolas" pitchFamily="49" charset="0"/>
                <a:cs typeface="Consolas" pitchFamily="49" charset="0"/>
              </a:rPr>
              <a:t>;}</a:t>
            </a:r>
            <a:endParaRPr lang="en-US" sz="1800" kern="0" dirty="0">
              <a:solidFill>
                <a:srgbClr val="0000E7"/>
              </a:solidFill>
            </a:endParaRPr>
          </a:p>
        </p:txBody>
      </p:sp>
      <p:sp>
        <p:nvSpPr>
          <p:cNvPr id="7" name="Rectangle 6"/>
          <p:cNvSpPr/>
          <p:nvPr/>
        </p:nvSpPr>
        <p:spPr>
          <a:xfrm>
            <a:off x="1563475" y="5102447"/>
            <a:ext cx="2071818" cy="10851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FF0000"/>
                </a:solidFill>
              </a:rPr>
              <a:t>False Block</a:t>
            </a:r>
          </a:p>
          <a:p>
            <a:pPr algn="ctr"/>
            <a:r>
              <a:rPr lang="en-US" sz="1800" dirty="0">
                <a:latin typeface="Consolas" pitchFamily="49" charset="0"/>
                <a:cs typeface="Consolas" pitchFamily="49" charset="0"/>
              </a:rPr>
              <a:t>{</a:t>
            </a:r>
            <a:r>
              <a:rPr lang="en-US" sz="1800" dirty="0" smtClean="0">
                <a:latin typeface="Consolas" pitchFamily="49" charset="0"/>
                <a:cs typeface="Consolas" pitchFamily="49" charset="0"/>
              </a:rPr>
              <a:t>x=c-d</a:t>
            </a:r>
            <a:r>
              <a:rPr lang="en-US" sz="1800" dirty="0">
                <a:latin typeface="Consolas" pitchFamily="49" charset="0"/>
                <a:cs typeface="Consolas" pitchFamily="49" charset="0"/>
              </a:rPr>
              <a:t>;}</a:t>
            </a:r>
          </a:p>
        </p:txBody>
      </p:sp>
      <p:grpSp>
        <p:nvGrpSpPr>
          <p:cNvPr id="23" name="Group 22"/>
          <p:cNvGrpSpPr/>
          <p:nvPr/>
        </p:nvGrpSpPr>
        <p:grpSpPr>
          <a:xfrm>
            <a:off x="1468704" y="3662787"/>
            <a:ext cx="2131169" cy="1735977"/>
            <a:chOff x="1468704" y="3662787"/>
            <a:chExt cx="2131169" cy="1735977"/>
          </a:xfrm>
        </p:grpSpPr>
        <p:sp>
          <p:nvSpPr>
            <p:cNvPr id="5" name="Rectangle 4"/>
            <p:cNvSpPr/>
            <p:nvPr/>
          </p:nvSpPr>
          <p:spPr>
            <a:xfrm>
              <a:off x="1468704" y="3662787"/>
              <a:ext cx="2131169" cy="498904"/>
            </a:xfrm>
            <a:prstGeom prst="rect">
              <a:avLst/>
            </a:prstGeom>
          </p:spPr>
          <p:txBody>
            <a:bodyPr wrap="none">
              <a:spAutoFit/>
            </a:bodyPr>
            <a:lstStyle/>
            <a:p>
              <a:r>
                <a:rPr lang="en-US" sz="1800" b="0" dirty="0">
                  <a:solidFill>
                    <a:prstClr val="black"/>
                  </a:solidFill>
                  <a:latin typeface="Consolas" pitchFamily="49" charset="0"/>
                  <a:cs typeface="Consolas" pitchFamily="49" charset="0"/>
                </a:rPr>
                <a:t>BGE </a:t>
              </a:r>
              <a:r>
                <a:rPr lang="en-US" sz="1800" b="0" dirty="0" err="1">
                  <a:solidFill>
                    <a:prstClr val="black"/>
                  </a:solidFill>
                  <a:latin typeface="Consolas" pitchFamily="49" charset="0"/>
                  <a:cs typeface="Consolas" pitchFamily="49" charset="0"/>
                </a:rPr>
                <a:t>fblock</a:t>
              </a:r>
              <a:r>
                <a:rPr lang="en-US" sz="1800" b="0" dirty="0">
                  <a:solidFill>
                    <a:prstClr val="black"/>
                  </a:solidFill>
                  <a:latin typeface="Consolas" pitchFamily="49" charset="0"/>
                  <a:cs typeface="Consolas" pitchFamily="49" charset="0"/>
                </a:rPr>
                <a:t> </a:t>
              </a:r>
              <a:endParaRPr lang="en-US" dirty="0"/>
            </a:p>
          </p:txBody>
        </p:sp>
        <p:sp>
          <p:nvSpPr>
            <p:cNvPr id="8" name="Rectangle 7"/>
            <p:cNvSpPr/>
            <p:nvPr/>
          </p:nvSpPr>
          <p:spPr>
            <a:xfrm>
              <a:off x="1509534" y="5029432"/>
              <a:ext cx="944490" cy="369332"/>
            </a:xfrm>
            <a:prstGeom prst="rect">
              <a:avLst/>
            </a:prstGeom>
          </p:spPr>
          <p:txBody>
            <a:bodyPr wrap="none">
              <a:spAutoFit/>
            </a:bodyPr>
            <a:lstStyle/>
            <a:p>
              <a:r>
                <a:rPr lang="en-US" sz="1800" b="0" dirty="0" err="1">
                  <a:solidFill>
                    <a:prstClr val="black"/>
                  </a:solidFill>
                  <a:latin typeface="Consolas" pitchFamily="49" charset="0"/>
                  <a:cs typeface="Consolas" pitchFamily="49" charset="0"/>
                </a:rPr>
                <a:t>fblock</a:t>
              </a:r>
              <a:endParaRPr lang="en-US" dirty="0"/>
            </a:p>
          </p:txBody>
        </p:sp>
        <p:cxnSp>
          <p:nvCxnSpPr>
            <p:cNvPr id="9" name="Elbow Connector 8"/>
            <p:cNvCxnSpPr>
              <a:stCxn id="5" idx="1"/>
              <a:endCxn id="8" idx="1"/>
            </p:cNvCxnSpPr>
            <p:nvPr/>
          </p:nvCxnSpPr>
          <p:spPr>
            <a:xfrm rot="10800000" flipH="1" flipV="1">
              <a:off x="1468704" y="3912239"/>
              <a:ext cx="40830" cy="1301859"/>
            </a:xfrm>
            <a:prstGeom prst="bentConnector3">
              <a:avLst>
                <a:gd name="adj1" fmla="val -559882"/>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2" name="Rectangle 11"/>
          <p:cNvSpPr/>
          <p:nvPr/>
        </p:nvSpPr>
        <p:spPr>
          <a:xfrm>
            <a:off x="1550438" y="3153247"/>
            <a:ext cx="2071819" cy="5410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prstClr val="black"/>
                </a:solidFill>
              </a:rPr>
              <a:t>Compare </a:t>
            </a:r>
            <a:r>
              <a:rPr lang="en-US" kern="0" dirty="0" smtClean="0">
                <a:solidFill>
                  <a:prstClr val="black"/>
                </a:solidFill>
              </a:rPr>
              <a:t>a </a:t>
            </a:r>
            <a:r>
              <a:rPr lang="en-US" kern="0" dirty="0">
                <a:solidFill>
                  <a:prstClr val="black"/>
                </a:solidFill>
              </a:rPr>
              <a:t>vs. </a:t>
            </a:r>
            <a:r>
              <a:rPr lang="en-US" kern="0" dirty="0" smtClean="0">
                <a:solidFill>
                  <a:prstClr val="black"/>
                </a:solidFill>
              </a:rPr>
              <a:t>b</a:t>
            </a:r>
            <a:endParaRPr lang="en-US" kern="0" dirty="0">
              <a:solidFill>
                <a:prstClr val="black"/>
              </a:solidFill>
            </a:endParaRPr>
          </a:p>
        </p:txBody>
      </p:sp>
      <p:grpSp>
        <p:nvGrpSpPr>
          <p:cNvPr id="24" name="Group 23"/>
          <p:cNvGrpSpPr/>
          <p:nvPr/>
        </p:nvGrpSpPr>
        <p:grpSpPr>
          <a:xfrm>
            <a:off x="1489118" y="4658532"/>
            <a:ext cx="1125195" cy="2031067"/>
            <a:chOff x="1489118" y="4658532"/>
            <a:chExt cx="1125195" cy="2031067"/>
          </a:xfrm>
        </p:grpSpPr>
        <p:sp>
          <p:nvSpPr>
            <p:cNvPr id="10" name="Rectangle 9"/>
            <p:cNvSpPr/>
            <p:nvPr/>
          </p:nvSpPr>
          <p:spPr>
            <a:xfrm>
              <a:off x="1509534" y="6190695"/>
              <a:ext cx="1104779" cy="498904"/>
            </a:xfrm>
            <a:prstGeom prst="rect">
              <a:avLst/>
            </a:prstGeom>
          </p:spPr>
          <p:txBody>
            <a:bodyPr wrap="none">
              <a:spAutoFit/>
            </a:bodyPr>
            <a:lstStyle/>
            <a:p>
              <a:r>
                <a:rPr lang="en-US" sz="1800" b="0" dirty="0" smtClean="0">
                  <a:solidFill>
                    <a:prstClr val="black"/>
                  </a:solidFill>
                  <a:latin typeface="Consolas" pitchFamily="49" charset="0"/>
                  <a:cs typeface="Consolas" pitchFamily="49" charset="0"/>
                </a:rPr>
                <a:t>after</a:t>
              </a:r>
              <a:endParaRPr lang="en-US" dirty="0"/>
            </a:p>
          </p:txBody>
        </p:sp>
        <p:cxnSp>
          <p:nvCxnSpPr>
            <p:cNvPr id="11" name="Elbow Connector 10"/>
            <p:cNvCxnSpPr/>
            <p:nvPr/>
          </p:nvCxnSpPr>
          <p:spPr>
            <a:xfrm rot="10800000" flipV="1">
              <a:off x="1554899" y="4823575"/>
              <a:ext cx="17156" cy="1538967"/>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1489118" y="4658532"/>
              <a:ext cx="107112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B</a:t>
              </a:r>
              <a:r>
                <a:rPr lang="en-US" sz="1800" b="0" kern="0" dirty="0">
                  <a:solidFill>
                    <a:prstClr val="black"/>
                  </a:solidFill>
                  <a:latin typeface="Consolas" pitchFamily="49" charset="0"/>
                  <a:cs typeface="Consolas" pitchFamily="49" charset="0"/>
                </a:rPr>
                <a:t> </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after</a:t>
              </a:r>
              <a:endParaRPr kumimoji="0" lang="en-US" sz="1800" b="0" i="0" u="none" strike="noStrike" kern="0" cap="none" spc="0" normalizeH="0" baseline="0" noProof="0" dirty="0" smtClean="0">
                <a:ln>
                  <a:noFill/>
                </a:ln>
                <a:solidFill>
                  <a:prstClr val="white"/>
                </a:solidFill>
                <a:effectLst/>
                <a:uLnTx/>
                <a:uFillTx/>
              </a:endParaRPr>
            </a:p>
          </p:txBody>
        </p:sp>
      </p:grpSp>
      <p:sp>
        <p:nvSpPr>
          <p:cNvPr id="16" name="Rectangle 15"/>
          <p:cNvSpPr/>
          <p:nvPr/>
        </p:nvSpPr>
        <p:spPr>
          <a:xfrm>
            <a:off x="5244128" y="5102447"/>
            <a:ext cx="2071819" cy="10851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lvl="0" algn="ctr" eaLnBrk="1" fontAlgn="auto" hangingPunct="1">
              <a:spcBef>
                <a:spcPts val="0"/>
              </a:spcBef>
              <a:spcAft>
                <a:spcPts val="0"/>
              </a:spcAft>
              <a:defRPr/>
            </a:pPr>
            <a:r>
              <a:rPr lang="en-US" sz="1800" kern="0" dirty="0">
                <a:solidFill>
                  <a:srgbClr val="0000E7"/>
                </a:solidFill>
              </a:rPr>
              <a:t>True </a:t>
            </a:r>
            <a:r>
              <a:rPr lang="en-US" sz="1800" kern="0" dirty="0" smtClean="0">
                <a:solidFill>
                  <a:srgbClr val="0000E7"/>
                </a:solidFill>
              </a:rPr>
              <a:t>Block</a:t>
            </a:r>
          </a:p>
          <a:p>
            <a:pPr lvl="0" algn="ctr" eaLnBrk="1" fontAlgn="auto" hangingPunct="1">
              <a:spcBef>
                <a:spcPts val="0"/>
              </a:spcBef>
              <a:spcAft>
                <a:spcPts val="0"/>
              </a:spcAft>
              <a:defRPr/>
            </a:pPr>
            <a:r>
              <a:rPr lang="en-US" sz="1800" dirty="0">
                <a:latin typeface="Consolas" pitchFamily="49" charset="0"/>
                <a:cs typeface="Consolas" pitchFamily="49" charset="0"/>
              </a:rPr>
              <a:t>{</a:t>
            </a:r>
            <a:r>
              <a:rPr lang="en-US" sz="1800" dirty="0" smtClean="0">
                <a:latin typeface="Consolas" pitchFamily="49" charset="0"/>
                <a:cs typeface="Consolas" pitchFamily="49" charset="0"/>
              </a:rPr>
              <a:t>x=5;y=</a:t>
            </a:r>
            <a:r>
              <a:rPr lang="en-US" sz="1800" dirty="0" err="1" smtClean="0">
                <a:latin typeface="Consolas" pitchFamily="49" charset="0"/>
                <a:cs typeface="Consolas" pitchFamily="49" charset="0"/>
              </a:rPr>
              <a:t>c+d</a:t>
            </a:r>
            <a:r>
              <a:rPr lang="en-US" sz="1800" dirty="0">
                <a:latin typeface="Consolas" pitchFamily="49" charset="0"/>
                <a:cs typeface="Consolas" pitchFamily="49" charset="0"/>
              </a:rPr>
              <a:t>;}</a:t>
            </a:r>
            <a:endParaRPr lang="en-US" sz="1800" kern="0" dirty="0">
              <a:solidFill>
                <a:srgbClr val="0000E7"/>
              </a:solidFill>
            </a:endParaRPr>
          </a:p>
        </p:txBody>
      </p:sp>
      <p:sp>
        <p:nvSpPr>
          <p:cNvPr id="17" name="Rectangle 16"/>
          <p:cNvSpPr/>
          <p:nvPr/>
        </p:nvSpPr>
        <p:spPr>
          <a:xfrm>
            <a:off x="5244129" y="3975598"/>
            <a:ext cx="2071818" cy="9936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FF0000"/>
                </a:solidFill>
              </a:rPr>
              <a:t>False Block</a:t>
            </a:r>
          </a:p>
          <a:p>
            <a:pPr algn="ctr"/>
            <a:r>
              <a:rPr lang="en-US" sz="1800" dirty="0">
                <a:latin typeface="Consolas" pitchFamily="49" charset="0"/>
                <a:cs typeface="Consolas" pitchFamily="49" charset="0"/>
              </a:rPr>
              <a:t>{</a:t>
            </a:r>
            <a:r>
              <a:rPr lang="en-US" sz="1800" dirty="0" smtClean="0">
                <a:latin typeface="Consolas" pitchFamily="49" charset="0"/>
                <a:cs typeface="Consolas" pitchFamily="49" charset="0"/>
              </a:rPr>
              <a:t>x=c-d</a:t>
            </a:r>
            <a:r>
              <a:rPr lang="en-US" sz="1800" dirty="0">
                <a:latin typeface="Consolas" pitchFamily="49" charset="0"/>
                <a:cs typeface="Consolas" pitchFamily="49" charset="0"/>
              </a:rPr>
              <a:t>;}</a:t>
            </a:r>
          </a:p>
        </p:txBody>
      </p:sp>
      <p:grpSp>
        <p:nvGrpSpPr>
          <p:cNvPr id="25" name="Group 24"/>
          <p:cNvGrpSpPr/>
          <p:nvPr/>
        </p:nvGrpSpPr>
        <p:grpSpPr>
          <a:xfrm>
            <a:off x="5135967" y="3662786"/>
            <a:ext cx="1577677" cy="1735978"/>
            <a:chOff x="5135967" y="3662786"/>
            <a:chExt cx="1577677" cy="1735978"/>
          </a:xfrm>
        </p:grpSpPr>
        <p:sp>
          <p:nvSpPr>
            <p:cNvPr id="15" name="Rectangle 14"/>
            <p:cNvSpPr/>
            <p:nvPr/>
          </p:nvSpPr>
          <p:spPr>
            <a:xfrm>
              <a:off x="5135968" y="3662786"/>
              <a:ext cx="1577676" cy="369332"/>
            </a:xfrm>
            <a:prstGeom prst="rect">
              <a:avLst/>
            </a:prstGeom>
          </p:spPr>
          <p:txBody>
            <a:bodyPr wrap="none">
              <a:spAutoFit/>
            </a:bodyPr>
            <a:lstStyle/>
            <a:p>
              <a:r>
                <a:rPr lang="en-US" sz="1800" b="0" dirty="0" smtClean="0">
                  <a:solidFill>
                    <a:prstClr val="black"/>
                  </a:solidFill>
                  <a:latin typeface="Consolas" pitchFamily="49" charset="0"/>
                  <a:cs typeface="Consolas" pitchFamily="49" charset="0"/>
                </a:rPr>
                <a:t>B</a:t>
              </a:r>
              <a:r>
                <a:rPr lang="en-US" altLang="zh-CN" sz="1800" b="0" dirty="0" smtClean="0">
                  <a:solidFill>
                    <a:prstClr val="black"/>
                  </a:solidFill>
                  <a:latin typeface="Consolas" pitchFamily="49" charset="0"/>
                  <a:cs typeface="Consolas" pitchFamily="49" charset="0"/>
                </a:rPr>
                <a:t>LT</a:t>
              </a:r>
              <a:r>
                <a:rPr lang="en-US" sz="1800" b="0" dirty="0" smtClean="0">
                  <a:solidFill>
                    <a:prstClr val="black"/>
                  </a:solidFill>
                  <a:latin typeface="Consolas" pitchFamily="49" charset="0"/>
                  <a:cs typeface="Consolas" pitchFamily="49" charset="0"/>
                </a:rPr>
                <a:t> </a:t>
              </a:r>
              <a:r>
                <a:rPr lang="en-US" sz="1800" b="0" dirty="0" err="1" smtClean="0">
                  <a:solidFill>
                    <a:prstClr val="black"/>
                  </a:solidFill>
                  <a:latin typeface="Consolas" pitchFamily="49" charset="0"/>
                  <a:cs typeface="Consolas" pitchFamily="49" charset="0"/>
                </a:rPr>
                <a:t>tblock</a:t>
              </a:r>
              <a:r>
                <a:rPr lang="en-US" sz="1800" b="0" dirty="0" smtClean="0">
                  <a:solidFill>
                    <a:prstClr val="black"/>
                  </a:solidFill>
                  <a:latin typeface="Consolas" pitchFamily="49" charset="0"/>
                  <a:cs typeface="Consolas" pitchFamily="49" charset="0"/>
                </a:rPr>
                <a:t> </a:t>
              </a:r>
              <a:endParaRPr lang="en-US" dirty="0"/>
            </a:p>
          </p:txBody>
        </p:sp>
        <p:sp>
          <p:nvSpPr>
            <p:cNvPr id="18" name="Rectangle 17"/>
            <p:cNvSpPr/>
            <p:nvPr/>
          </p:nvSpPr>
          <p:spPr>
            <a:xfrm>
              <a:off x="5206503" y="5029432"/>
              <a:ext cx="944489" cy="369332"/>
            </a:xfrm>
            <a:prstGeom prst="rect">
              <a:avLst/>
            </a:prstGeom>
          </p:spPr>
          <p:txBody>
            <a:bodyPr wrap="none">
              <a:spAutoFit/>
            </a:bodyPr>
            <a:lstStyle/>
            <a:p>
              <a:r>
                <a:rPr lang="en-US" sz="1800" b="0" dirty="0" err="1" smtClean="0">
                  <a:solidFill>
                    <a:prstClr val="black"/>
                  </a:solidFill>
                  <a:latin typeface="Consolas" pitchFamily="49" charset="0"/>
                  <a:cs typeface="Consolas" pitchFamily="49" charset="0"/>
                </a:rPr>
                <a:t>tblock</a:t>
              </a:r>
              <a:endParaRPr lang="en-US" dirty="0"/>
            </a:p>
          </p:txBody>
        </p:sp>
        <p:cxnSp>
          <p:nvCxnSpPr>
            <p:cNvPr id="19" name="Elbow Connector 18"/>
            <p:cNvCxnSpPr>
              <a:stCxn id="15" idx="1"/>
              <a:endCxn id="18" idx="1"/>
            </p:cNvCxnSpPr>
            <p:nvPr/>
          </p:nvCxnSpPr>
          <p:spPr>
            <a:xfrm rot="10800000" flipH="1" flipV="1">
              <a:off x="5135967" y="3847452"/>
              <a:ext cx="70535" cy="1366646"/>
            </a:xfrm>
            <a:prstGeom prst="bentConnector3">
              <a:avLst>
                <a:gd name="adj1" fmla="val -324094"/>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22" name="Rectangle 21"/>
          <p:cNvSpPr/>
          <p:nvPr/>
        </p:nvSpPr>
        <p:spPr>
          <a:xfrm>
            <a:off x="5217702" y="3153247"/>
            <a:ext cx="2071819" cy="5410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prstClr val="black"/>
                </a:solidFill>
              </a:rPr>
              <a:t>Compare a vs. b</a:t>
            </a:r>
          </a:p>
        </p:txBody>
      </p:sp>
      <p:grpSp>
        <p:nvGrpSpPr>
          <p:cNvPr id="28" name="Group 27"/>
          <p:cNvGrpSpPr/>
          <p:nvPr/>
        </p:nvGrpSpPr>
        <p:grpSpPr>
          <a:xfrm>
            <a:off x="5172854" y="4656067"/>
            <a:ext cx="1104779" cy="1988079"/>
            <a:chOff x="5172854" y="4656067"/>
            <a:chExt cx="1104779" cy="1988079"/>
          </a:xfrm>
        </p:grpSpPr>
        <p:sp>
          <p:nvSpPr>
            <p:cNvPr id="20" name="Rectangle 19"/>
            <p:cNvSpPr/>
            <p:nvPr/>
          </p:nvSpPr>
          <p:spPr>
            <a:xfrm>
              <a:off x="5172854" y="6145242"/>
              <a:ext cx="1104779" cy="498904"/>
            </a:xfrm>
            <a:prstGeom prst="rect">
              <a:avLst/>
            </a:prstGeom>
          </p:spPr>
          <p:txBody>
            <a:bodyPr wrap="none">
              <a:spAutoFit/>
            </a:bodyPr>
            <a:lstStyle/>
            <a:p>
              <a:r>
                <a:rPr lang="en-US" sz="1800" b="0" dirty="0" smtClean="0">
                  <a:solidFill>
                    <a:prstClr val="black"/>
                  </a:solidFill>
                  <a:latin typeface="Consolas" pitchFamily="49" charset="0"/>
                  <a:cs typeface="Consolas" pitchFamily="49" charset="0"/>
                </a:rPr>
                <a:t>after</a:t>
              </a:r>
              <a:endParaRPr lang="en-US" dirty="0"/>
            </a:p>
          </p:txBody>
        </p:sp>
        <p:cxnSp>
          <p:nvCxnSpPr>
            <p:cNvPr id="21" name="Elbow Connector 20"/>
            <p:cNvCxnSpPr/>
            <p:nvPr/>
          </p:nvCxnSpPr>
          <p:spPr>
            <a:xfrm rot="10800000" flipV="1">
              <a:off x="5222163" y="4823573"/>
              <a:ext cx="17156" cy="1538967"/>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5206506" y="4656067"/>
              <a:ext cx="107112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B</a:t>
              </a:r>
              <a:r>
                <a:rPr lang="en-US" sz="1800" b="0" kern="0" dirty="0">
                  <a:solidFill>
                    <a:prstClr val="black"/>
                  </a:solidFill>
                  <a:latin typeface="Consolas" pitchFamily="49" charset="0"/>
                  <a:cs typeface="Consolas" pitchFamily="49" charset="0"/>
                </a:rPr>
                <a:t> </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after</a:t>
              </a:r>
              <a:endParaRPr kumimoji="0" lang="en-US" sz="1800" b="0" i="0" u="none" strike="noStrike" kern="0" cap="none" spc="0" normalizeH="0" baseline="0" noProof="0" dirty="0" smtClean="0">
                <a:ln>
                  <a:noFill/>
                </a:ln>
                <a:solidFill>
                  <a:prstClr val="white"/>
                </a:solidFill>
                <a:effectLst/>
                <a:uLnTx/>
                <a:uFillTx/>
              </a:endParaRPr>
            </a:p>
          </p:txBody>
        </p:sp>
      </p:grpSp>
    </p:spTree>
    <p:extLst>
      <p:ext uri="{BB962C8B-B14F-4D97-AF65-F5344CB8AC3E}">
        <p14:creationId xmlns:p14="http://schemas.microsoft.com/office/powerpoint/2010/main" val="369169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noAutofit/>
          </a:bodyPr>
          <a:lstStyle/>
          <a:p>
            <a:r>
              <a:rPr lang="en-US" sz="4400" dirty="0" smtClean="0"/>
              <a:t>Assembler Part 1: Compute and Test condition</a:t>
            </a:r>
            <a:endParaRPr lang="en-US" sz="4400" dirty="0"/>
          </a:p>
        </p:txBody>
      </p:sp>
      <p:sp>
        <p:nvSpPr>
          <p:cNvPr id="25605" name="Rectangle 3"/>
          <p:cNvSpPr>
            <a:spLocks noGrp="1" noChangeArrowheads="1"/>
          </p:cNvSpPr>
          <p:nvPr>
            <p:ph type="body" idx="1"/>
          </p:nvPr>
        </p:nvSpPr>
        <p:spPr/>
        <p:txBody>
          <a:bodyPr>
            <a:normAutofit/>
          </a:bodyPr>
          <a:lstStyle/>
          <a:p>
            <a:pPr>
              <a:buFont typeface="Monotype Sorts" pitchFamily="2" charset="2"/>
              <a:buNone/>
            </a:pPr>
            <a:r>
              <a:rPr lang="en-US" sz="1800" dirty="0" smtClean="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compute and test condition</a:t>
            </a:r>
          </a:p>
          <a:p>
            <a:pPr>
              <a:buFont typeface="Monotype Sorts" pitchFamily="2" charset="2"/>
              <a:buNone/>
            </a:pPr>
            <a:r>
              <a:rPr lang="en-US" sz="1800" dirty="0">
                <a:latin typeface="Tahoma" panose="020B0604030504040204" pitchFamily="34" charset="0"/>
                <a:ea typeface="Tahoma" panose="020B0604030504040204" pitchFamily="34" charset="0"/>
                <a:cs typeface="Tahoma" panose="020B0604030504040204" pitchFamily="34" charset="0"/>
              </a:rPr>
              <a:t>	ADR </a:t>
            </a:r>
            <a:r>
              <a:rPr lang="en-US" sz="1800" dirty="0" smtClean="0">
                <a:latin typeface="Tahoma" panose="020B0604030504040204" pitchFamily="34" charset="0"/>
                <a:ea typeface="Tahoma" panose="020B0604030504040204" pitchFamily="34" charset="0"/>
                <a:cs typeface="Tahoma" panose="020B0604030504040204" pitchFamily="34" charset="0"/>
              </a:rPr>
              <a:t>R4,a </a:t>
            </a:r>
            <a:r>
              <a:rPr lang="en-US" sz="1800" dirty="0">
                <a:latin typeface="Tahoma" panose="020B0604030504040204" pitchFamily="34" charset="0"/>
                <a:ea typeface="Tahoma" panose="020B0604030504040204" pitchFamily="34" charset="0"/>
                <a:cs typeface="Tahoma" panose="020B0604030504040204" pitchFamily="34" charset="0"/>
              </a:rPr>
              <a:t>; get address for a</a:t>
            </a:r>
          </a:p>
          <a:p>
            <a:pPr>
              <a:buFont typeface="Monotype Sorts" pitchFamily="2" charset="2"/>
              <a:buNone/>
            </a:pPr>
            <a:r>
              <a:rPr lang="en-US" sz="1800" dirty="0">
                <a:latin typeface="Tahoma" panose="020B0604030504040204" pitchFamily="34" charset="0"/>
                <a:ea typeface="Tahoma" panose="020B0604030504040204" pitchFamily="34" charset="0"/>
                <a:cs typeface="Tahoma" panose="020B0604030504040204" pitchFamily="34" charset="0"/>
              </a:rPr>
              <a:t>	LDR </a:t>
            </a:r>
            <a:r>
              <a:rPr lang="en-US" sz="1800" dirty="0" smtClean="0">
                <a:latin typeface="Tahoma" panose="020B0604030504040204" pitchFamily="34" charset="0"/>
                <a:ea typeface="Tahoma" panose="020B0604030504040204" pitchFamily="34" charset="0"/>
                <a:cs typeface="Tahoma" panose="020B0604030504040204" pitchFamily="34" charset="0"/>
              </a:rPr>
              <a:t>R0,[R4] </a:t>
            </a:r>
            <a:r>
              <a:rPr lang="en-US" sz="1800" dirty="0">
                <a:latin typeface="Tahoma" panose="020B0604030504040204" pitchFamily="34" charset="0"/>
                <a:ea typeface="Tahoma" panose="020B0604030504040204" pitchFamily="34" charset="0"/>
                <a:cs typeface="Tahoma" panose="020B0604030504040204" pitchFamily="34" charset="0"/>
              </a:rPr>
              <a:t>; get value of a</a:t>
            </a:r>
          </a:p>
          <a:p>
            <a:pPr>
              <a:buFont typeface="Monotype Sorts" pitchFamily="2" charset="2"/>
              <a:buNone/>
            </a:pPr>
            <a:r>
              <a:rPr lang="en-US" sz="1800" dirty="0">
                <a:latin typeface="Tahoma" panose="020B0604030504040204" pitchFamily="34" charset="0"/>
                <a:ea typeface="Tahoma" panose="020B0604030504040204" pitchFamily="34" charset="0"/>
                <a:cs typeface="Tahoma" panose="020B0604030504040204" pitchFamily="34" charset="0"/>
              </a:rPr>
              <a:t>	ADR </a:t>
            </a:r>
            <a:r>
              <a:rPr lang="en-US" sz="1800" dirty="0" smtClean="0">
                <a:latin typeface="Tahoma" panose="020B0604030504040204" pitchFamily="34" charset="0"/>
                <a:ea typeface="Tahoma" panose="020B0604030504040204" pitchFamily="34" charset="0"/>
                <a:cs typeface="Tahoma" panose="020B0604030504040204" pitchFamily="34" charset="0"/>
              </a:rPr>
              <a:t>R4,b </a:t>
            </a:r>
            <a:r>
              <a:rPr lang="en-US" sz="1800" dirty="0">
                <a:latin typeface="Tahoma" panose="020B0604030504040204" pitchFamily="34" charset="0"/>
                <a:ea typeface="Tahoma" panose="020B0604030504040204" pitchFamily="34" charset="0"/>
                <a:cs typeface="Tahoma" panose="020B0604030504040204" pitchFamily="34" charset="0"/>
              </a:rPr>
              <a:t>; get address for b</a:t>
            </a:r>
          </a:p>
          <a:p>
            <a:pPr>
              <a:buFont typeface="Monotype Sorts" pitchFamily="2" charset="2"/>
              <a:buNone/>
            </a:pPr>
            <a:r>
              <a:rPr lang="en-US" sz="1800" dirty="0">
                <a:latin typeface="Tahoma" panose="020B0604030504040204" pitchFamily="34" charset="0"/>
                <a:ea typeface="Tahoma" panose="020B0604030504040204" pitchFamily="34" charset="0"/>
                <a:cs typeface="Tahoma" panose="020B0604030504040204" pitchFamily="34" charset="0"/>
              </a:rPr>
              <a:t>	LDR </a:t>
            </a:r>
            <a:r>
              <a:rPr lang="en-US" sz="1800" dirty="0" smtClean="0">
                <a:latin typeface="Tahoma" panose="020B0604030504040204" pitchFamily="34" charset="0"/>
                <a:ea typeface="Tahoma" panose="020B0604030504040204" pitchFamily="34" charset="0"/>
                <a:cs typeface="Tahoma" panose="020B0604030504040204" pitchFamily="34" charset="0"/>
              </a:rPr>
              <a:t>R1,[R4] </a:t>
            </a:r>
            <a:r>
              <a:rPr lang="en-US" sz="1800" dirty="0">
                <a:latin typeface="Tahoma" panose="020B0604030504040204" pitchFamily="34" charset="0"/>
                <a:ea typeface="Tahoma" panose="020B0604030504040204" pitchFamily="34" charset="0"/>
                <a:cs typeface="Tahoma" panose="020B0604030504040204" pitchFamily="34" charset="0"/>
              </a:rPr>
              <a:t>; get value for b</a:t>
            </a:r>
          </a:p>
          <a:p>
            <a:pPr>
              <a:buFont typeface="Monotype Sorts" pitchFamily="2" charset="2"/>
              <a:buNone/>
            </a:pPr>
            <a:r>
              <a:rPr lang="en-US" sz="1800" dirty="0">
                <a:latin typeface="Tahoma" panose="020B0604030504040204" pitchFamily="34" charset="0"/>
                <a:ea typeface="Tahoma" panose="020B0604030504040204" pitchFamily="34" charset="0"/>
                <a:cs typeface="Tahoma" panose="020B0604030504040204" pitchFamily="34" charset="0"/>
              </a:rPr>
              <a:t>	CMP </a:t>
            </a:r>
            <a:r>
              <a:rPr lang="en-US" sz="1800" dirty="0" smtClean="0">
                <a:latin typeface="Tahoma" panose="020B0604030504040204" pitchFamily="34" charset="0"/>
                <a:ea typeface="Tahoma" panose="020B0604030504040204" pitchFamily="34" charset="0"/>
                <a:cs typeface="Tahoma" panose="020B0604030504040204" pitchFamily="34" charset="0"/>
              </a:rPr>
              <a:t>R0,R1 </a:t>
            </a:r>
            <a:r>
              <a:rPr lang="en-US" sz="1800" dirty="0">
                <a:latin typeface="Tahoma" panose="020B0604030504040204" pitchFamily="34" charset="0"/>
                <a:ea typeface="Tahoma" panose="020B0604030504040204" pitchFamily="34" charset="0"/>
                <a:cs typeface="Tahoma" panose="020B0604030504040204" pitchFamily="34" charset="0"/>
              </a:rPr>
              <a:t>; compare a </a:t>
            </a:r>
            <a:r>
              <a:rPr lang="en-US" sz="1800" dirty="0" smtClean="0">
                <a:latin typeface="Tahoma" panose="020B0604030504040204" pitchFamily="34" charset="0"/>
                <a:ea typeface="Tahoma" panose="020B0604030504040204" pitchFamily="34" charset="0"/>
                <a:cs typeface="Tahoma" panose="020B0604030504040204" pitchFamily="34" charset="0"/>
              </a:rPr>
              <a:t>and b; set GE bit in CPSR to 1 if a&gt;=b</a:t>
            </a:r>
            <a:endParaRPr lang="en-US" sz="18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1800" dirty="0">
                <a:latin typeface="Tahoma" panose="020B0604030504040204" pitchFamily="34" charset="0"/>
                <a:ea typeface="Tahoma" panose="020B0604030504040204" pitchFamily="34" charset="0"/>
                <a:cs typeface="Tahoma" panose="020B0604030504040204" pitchFamily="34" charset="0"/>
              </a:rPr>
              <a:t>	BGE </a:t>
            </a:r>
            <a:r>
              <a:rPr lang="en-US" sz="1800" dirty="0" err="1">
                <a:latin typeface="Tahoma" panose="020B0604030504040204" pitchFamily="34" charset="0"/>
                <a:ea typeface="Tahoma" panose="020B0604030504040204" pitchFamily="34" charset="0"/>
                <a:cs typeface="Tahoma" panose="020B0604030504040204" pitchFamily="34" charset="0"/>
              </a:rPr>
              <a:t>fblock</a:t>
            </a:r>
            <a:r>
              <a:rPr lang="en-US" sz="1800" dirty="0">
                <a:latin typeface="Tahoma" panose="020B0604030504040204" pitchFamily="34" charset="0"/>
                <a:ea typeface="Tahoma" panose="020B0604030504040204" pitchFamily="34" charset="0"/>
                <a:cs typeface="Tahoma" panose="020B0604030504040204" pitchFamily="34" charset="0"/>
              </a:rPr>
              <a:t> ; </a:t>
            </a:r>
            <a:r>
              <a:rPr lang="en-US" sz="1800" dirty="0" smtClean="0">
                <a:latin typeface="Tahoma" panose="020B0604030504040204" pitchFamily="34" charset="0"/>
                <a:ea typeface="Tahoma" panose="020B0604030504040204" pitchFamily="34" charset="0"/>
                <a:cs typeface="Tahoma" panose="020B0604030504040204" pitchFamily="34" charset="0"/>
              </a:rPr>
              <a:t>Branch-if-GE: if GE bit is 1 (a&gt;=b), branch to 					  				; label </a:t>
            </a:r>
            <a:r>
              <a:rPr lang="en-US" sz="1800" dirty="0" err="1" smtClean="0">
                <a:latin typeface="Tahoma" panose="020B0604030504040204" pitchFamily="34" charset="0"/>
                <a:ea typeface="Tahoma" panose="020B0604030504040204" pitchFamily="34" charset="0"/>
                <a:cs typeface="Tahoma" panose="020B0604030504040204" pitchFamily="34" charset="0"/>
              </a:rPr>
              <a:t>fblock</a:t>
            </a:r>
            <a:r>
              <a:rPr lang="en-US" sz="1800" dirty="0" smtClean="0">
                <a:latin typeface="Tahoma" panose="020B0604030504040204" pitchFamily="34" charset="0"/>
                <a:ea typeface="Tahoma" panose="020B0604030504040204" pitchFamily="34" charset="0"/>
                <a:cs typeface="Tahoma" panose="020B0604030504040204" pitchFamily="34" charset="0"/>
              </a:rPr>
              <a:t> (false block)</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CC63E4C-4642-794D-A2FD-70F6B81535F5}" type="slidenum">
              <a:rPr lang="en-US" smtClean="0"/>
              <a:pPr/>
              <a:t>12</a:t>
            </a:fld>
            <a:endParaRPr lang="en-US" dirty="0"/>
          </a:p>
        </p:txBody>
      </p:sp>
    </p:spTree>
    <p:extLst>
      <p:ext uri="{BB962C8B-B14F-4D97-AF65-F5344CB8AC3E}">
        <p14:creationId xmlns:p14="http://schemas.microsoft.com/office/powerpoint/2010/main" val="3081798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normAutofit/>
          </a:bodyPr>
          <a:lstStyle/>
          <a:p>
            <a:r>
              <a:rPr lang="en-US" sz="4400" dirty="0"/>
              <a:t>Assembler </a:t>
            </a:r>
            <a:r>
              <a:rPr lang="en-US" sz="4400" dirty="0" smtClean="0"/>
              <a:t>Part 2: True Block</a:t>
            </a:r>
          </a:p>
        </p:txBody>
      </p:sp>
      <p:sp>
        <p:nvSpPr>
          <p:cNvPr id="26629" name="Rectangle 3"/>
          <p:cNvSpPr>
            <a:spLocks noGrp="1" noChangeArrowheads="1"/>
          </p:cNvSpPr>
          <p:nvPr>
            <p:ph type="body" idx="1"/>
          </p:nvPr>
        </p:nvSpPr>
        <p:spPr/>
        <p:txBody>
          <a:bodyPr>
            <a:normAutofit/>
          </a:bodyPr>
          <a:lstStyle/>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true </a:t>
            </a:r>
            <a:r>
              <a:rPr lang="en-US" sz="2000" dirty="0" smtClean="0">
                <a:latin typeface="Tahoma" panose="020B0604030504040204" pitchFamily="34" charset="0"/>
                <a:ea typeface="Tahoma" panose="020B0604030504040204" pitchFamily="34" charset="0"/>
                <a:cs typeface="Tahoma" panose="020B0604030504040204" pitchFamily="34" charset="0"/>
              </a:rPr>
              <a:t>block: </a:t>
            </a:r>
            <a:r>
              <a:rPr lang="en-US" sz="2000" dirty="0">
                <a:latin typeface="Tahoma" panose="020B0604030504040204" pitchFamily="34" charset="0"/>
                <a:ea typeface="Tahoma" panose="020B0604030504040204" pitchFamily="34" charset="0"/>
                <a:cs typeface="Tahoma" panose="020B0604030504040204" pitchFamily="34" charset="0"/>
              </a:rPr>
              <a:t>{ x = 5; y = c + d; } </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MOV </a:t>
            </a:r>
            <a:r>
              <a:rPr lang="en-US" sz="2000" dirty="0" smtClean="0">
                <a:latin typeface="Tahoma" panose="020B0604030504040204" pitchFamily="34" charset="0"/>
                <a:ea typeface="Tahoma" panose="020B0604030504040204" pitchFamily="34" charset="0"/>
                <a:cs typeface="Tahoma" panose="020B0604030504040204" pitchFamily="34" charset="0"/>
              </a:rPr>
              <a:t>R0,#</a:t>
            </a:r>
            <a:r>
              <a:rPr lang="en-US" sz="2000" dirty="0">
                <a:latin typeface="Tahoma" panose="020B0604030504040204" pitchFamily="34" charset="0"/>
                <a:ea typeface="Tahoma" panose="020B0604030504040204" pitchFamily="34" charset="0"/>
                <a:cs typeface="Tahoma" panose="020B0604030504040204" pitchFamily="34" charset="0"/>
              </a:rPr>
              <a:t>5 ; </a:t>
            </a:r>
            <a:r>
              <a:rPr lang="en-US" sz="2000" dirty="0" smtClean="0">
                <a:latin typeface="Tahoma" panose="020B0604030504040204" pitchFamily="34" charset="0"/>
                <a:ea typeface="Tahoma" panose="020B0604030504040204" pitchFamily="34" charset="0"/>
                <a:cs typeface="Tahoma" panose="020B0604030504040204" pitchFamily="34" charset="0"/>
              </a:rPr>
              <a:t>set register R0=5</a:t>
            </a:r>
            <a:endParaRPr lang="en-US" sz="20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a:t>
            </a:r>
            <a:r>
              <a:rPr lang="en-US" sz="2000" dirty="0" smtClean="0">
                <a:latin typeface="Tahoma" panose="020B0604030504040204" pitchFamily="34" charset="0"/>
                <a:ea typeface="Tahoma" panose="020B0604030504040204" pitchFamily="34" charset="0"/>
                <a:cs typeface="Tahoma" panose="020B0604030504040204" pitchFamily="34" charset="0"/>
              </a:rPr>
              <a:t>R4,x </a:t>
            </a:r>
            <a:r>
              <a:rPr lang="en-US" sz="2000" dirty="0">
                <a:latin typeface="Tahoma" panose="020B0604030504040204" pitchFamily="34" charset="0"/>
                <a:ea typeface="Tahoma" panose="020B0604030504040204" pitchFamily="34" charset="0"/>
                <a:cs typeface="Tahoma" panose="020B0604030504040204" pitchFamily="34" charset="0"/>
              </a:rPr>
              <a:t>; get address for </a:t>
            </a:r>
            <a:r>
              <a:rPr lang="en-US" sz="2000" dirty="0" smtClean="0">
                <a:latin typeface="Tahoma" panose="020B0604030504040204" pitchFamily="34" charset="0"/>
                <a:ea typeface="Tahoma" panose="020B0604030504040204" pitchFamily="34" charset="0"/>
                <a:cs typeface="Tahoma" panose="020B0604030504040204" pitchFamily="34" charset="0"/>
              </a:rPr>
              <a:t>variable x</a:t>
            </a:r>
            <a:endParaRPr lang="en-US" sz="20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STR </a:t>
            </a:r>
            <a:r>
              <a:rPr lang="en-US" sz="2000" dirty="0" smtClean="0">
                <a:latin typeface="Tahoma" panose="020B0604030504040204" pitchFamily="34" charset="0"/>
                <a:ea typeface="Tahoma" panose="020B0604030504040204" pitchFamily="34" charset="0"/>
                <a:cs typeface="Tahoma" panose="020B0604030504040204" pitchFamily="34" charset="0"/>
              </a:rPr>
              <a:t>R0,[R4] </a:t>
            </a:r>
            <a:r>
              <a:rPr lang="en-US" sz="2000" dirty="0">
                <a:latin typeface="Tahoma" panose="020B0604030504040204" pitchFamily="34" charset="0"/>
                <a:ea typeface="Tahoma" panose="020B0604030504040204" pitchFamily="34" charset="0"/>
                <a:cs typeface="Tahoma" panose="020B0604030504040204" pitchFamily="34" charset="0"/>
              </a:rPr>
              <a:t>; store </a:t>
            </a:r>
            <a:r>
              <a:rPr lang="en-US" sz="2000" dirty="0" smtClean="0">
                <a:latin typeface="Tahoma" panose="020B0604030504040204" pitchFamily="34" charset="0"/>
                <a:ea typeface="Tahoma" panose="020B0604030504040204" pitchFamily="34" charset="0"/>
                <a:cs typeface="Tahoma" panose="020B0604030504040204" pitchFamily="34" charset="0"/>
              </a:rPr>
              <a:t>value 5 into x</a:t>
            </a:r>
            <a:endParaRPr lang="en-US" sz="20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a:t>
            </a:r>
            <a:r>
              <a:rPr lang="en-US" sz="2000" dirty="0" smtClean="0">
                <a:latin typeface="Tahoma" panose="020B0604030504040204" pitchFamily="34" charset="0"/>
                <a:ea typeface="Tahoma" panose="020B0604030504040204" pitchFamily="34" charset="0"/>
                <a:cs typeface="Tahoma" panose="020B0604030504040204" pitchFamily="34" charset="0"/>
              </a:rPr>
              <a:t>R4,c </a:t>
            </a:r>
            <a:r>
              <a:rPr lang="en-US" sz="2000" dirty="0">
                <a:latin typeface="Tahoma" panose="020B0604030504040204" pitchFamily="34" charset="0"/>
                <a:ea typeface="Tahoma" panose="020B0604030504040204" pitchFamily="34" charset="0"/>
                <a:cs typeface="Tahoma" panose="020B0604030504040204" pitchFamily="34" charset="0"/>
              </a:rPr>
              <a:t>; get address for </a:t>
            </a:r>
            <a:r>
              <a:rPr lang="en-US" sz="2000" dirty="0" smtClean="0">
                <a:latin typeface="Tahoma" panose="020B0604030504040204" pitchFamily="34" charset="0"/>
                <a:ea typeface="Tahoma" panose="020B0604030504040204" pitchFamily="34" charset="0"/>
                <a:cs typeface="Tahoma" panose="020B0604030504040204" pitchFamily="34" charset="0"/>
              </a:rPr>
              <a:t>variable c</a:t>
            </a:r>
            <a:endParaRPr lang="en-US" sz="20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LDR </a:t>
            </a:r>
            <a:r>
              <a:rPr lang="en-US" sz="2000" dirty="0" smtClean="0">
                <a:latin typeface="Tahoma" panose="020B0604030504040204" pitchFamily="34" charset="0"/>
                <a:ea typeface="Tahoma" panose="020B0604030504040204" pitchFamily="34" charset="0"/>
                <a:cs typeface="Tahoma" panose="020B0604030504040204" pitchFamily="34" charset="0"/>
              </a:rPr>
              <a:t>R0,[R4] </a:t>
            </a:r>
            <a:r>
              <a:rPr lang="en-US" sz="2000" dirty="0">
                <a:latin typeface="Tahoma" panose="020B0604030504040204" pitchFamily="34" charset="0"/>
                <a:ea typeface="Tahoma" panose="020B0604030504040204" pitchFamily="34" charset="0"/>
                <a:cs typeface="Tahoma" panose="020B0604030504040204" pitchFamily="34" charset="0"/>
              </a:rPr>
              <a:t>; get value of c</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a:t>
            </a:r>
            <a:r>
              <a:rPr lang="en-US" sz="2000" dirty="0" smtClean="0">
                <a:latin typeface="Tahoma" panose="020B0604030504040204" pitchFamily="34" charset="0"/>
                <a:ea typeface="Tahoma" panose="020B0604030504040204" pitchFamily="34" charset="0"/>
                <a:cs typeface="Tahoma" panose="020B0604030504040204" pitchFamily="34" charset="0"/>
              </a:rPr>
              <a:t>R4,d </a:t>
            </a:r>
            <a:r>
              <a:rPr lang="en-US" sz="2000" dirty="0">
                <a:latin typeface="Tahoma" panose="020B0604030504040204" pitchFamily="34" charset="0"/>
                <a:ea typeface="Tahoma" panose="020B0604030504040204" pitchFamily="34" charset="0"/>
                <a:cs typeface="Tahoma" panose="020B0604030504040204" pitchFamily="34" charset="0"/>
              </a:rPr>
              <a:t>; get address for variable </a:t>
            </a:r>
            <a:r>
              <a:rPr lang="en-US" sz="2000" dirty="0" smtClean="0">
                <a:latin typeface="Tahoma" panose="020B0604030504040204" pitchFamily="34" charset="0"/>
                <a:ea typeface="Tahoma" panose="020B0604030504040204" pitchFamily="34" charset="0"/>
                <a:cs typeface="Tahoma" panose="020B0604030504040204" pitchFamily="34" charset="0"/>
              </a:rPr>
              <a:t>d</a:t>
            </a:r>
            <a:endParaRPr lang="en-US" sz="20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LDR </a:t>
            </a:r>
            <a:r>
              <a:rPr lang="en-US" sz="2000" dirty="0" smtClean="0">
                <a:latin typeface="Tahoma" panose="020B0604030504040204" pitchFamily="34" charset="0"/>
                <a:ea typeface="Tahoma" panose="020B0604030504040204" pitchFamily="34" charset="0"/>
                <a:cs typeface="Tahoma" panose="020B0604030504040204" pitchFamily="34" charset="0"/>
              </a:rPr>
              <a:t>R1,[R4] </a:t>
            </a:r>
            <a:r>
              <a:rPr lang="en-US" sz="2000" dirty="0">
                <a:latin typeface="Tahoma" panose="020B0604030504040204" pitchFamily="34" charset="0"/>
                <a:ea typeface="Tahoma" panose="020B0604030504040204" pitchFamily="34" charset="0"/>
                <a:cs typeface="Tahoma" panose="020B0604030504040204" pitchFamily="34" charset="0"/>
              </a:rPr>
              <a:t>; get value of d</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ADD </a:t>
            </a:r>
            <a:r>
              <a:rPr lang="en-US" sz="2000" dirty="0" smtClean="0">
                <a:latin typeface="Tahoma" panose="020B0604030504040204" pitchFamily="34" charset="0"/>
                <a:ea typeface="Tahoma" panose="020B0604030504040204" pitchFamily="34" charset="0"/>
                <a:cs typeface="Tahoma" panose="020B0604030504040204" pitchFamily="34" charset="0"/>
              </a:rPr>
              <a:t>R0,R0,R1 </a:t>
            </a:r>
            <a:r>
              <a:rPr lang="en-US" sz="2000" dirty="0">
                <a:latin typeface="Tahoma" panose="020B0604030504040204" pitchFamily="34" charset="0"/>
                <a:ea typeface="Tahoma" panose="020B0604030504040204" pitchFamily="34" charset="0"/>
                <a:cs typeface="Tahoma" panose="020B0604030504040204" pitchFamily="34" charset="0"/>
              </a:rPr>
              <a:t>; compute </a:t>
            </a:r>
            <a:r>
              <a:rPr lang="en-US" sz="2000" dirty="0" err="1" smtClean="0">
                <a:latin typeface="Tahoma" panose="020B0604030504040204" pitchFamily="34" charset="0"/>
                <a:ea typeface="Tahoma" panose="020B0604030504040204" pitchFamily="34" charset="0"/>
                <a:cs typeface="Tahoma" panose="020B0604030504040204" pitchFamily="34" charset="0"/>
              </a:rPr>
              <a:t>c+d</a:t>
            </a:r>
            <a:r>
              <a:rPr lang="en-US" sz="2000" dirty="0" smtClean="0">
                <a:latin typeface="Tahoma" panose="020B0604030504040204" pitchFamily="34" charset="0"/>
                <a:ea typeface="Tahoma" panose="020B0604030504040204" pitchFamily="34" charset="0"/>
                <a:cs typeface="Tahoma" panose="020B0604030504040204" pitchFamily="34" charset="0"/>
              </a:rPr>
              <a:t> </a:t>
            </a:r>
            <a:endParaRPr lang="en-US" sz="20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a:t>
            </a:r>
            <a:r>
              <a:rPr lang="en-US" sz="2000" dirty="0" smtClean="0">
                <a:latin typeface="Tahoma" panose="020B0604030504040204" pitchFamily="34" charset="0"/>
                <a:ea typeface="Tahoma" panose="020B0604030504040204" pitchFamily="34" charset="0"/>
                <a:cs typeface="Tahoma" panose="020B0604030504040204" pitchFamily="34" charset="0"/>
              </a:rPr>
              <a:t>R4,y </a:t>
            </a:r>
            <a:r>
              <a:rPr lang="en-US" sz="2000" dirty="0">
                <a:latin typeface="Tahoma" panose="020B0604030504040204" pitchFamily="34" charset="0"/>
                <a:ea typeface="Tahoma" panose="020B0604030504040204" pitchFamily="34" charset="0"/>
                <a:cs typeface="Tahoma" panose="020B0604030504040204" pitchFamily="34" charset="0"/>
              </a:rPr>
              <a:t>; get address for y</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STR </a:t>
            </a:r>
            <a:r>
              <a:rPr lang="en-US" sz="2000" dirty="0" smtClean="0">
                <a:latin typeface="Tahoma" panose="020B0604030504040204" pitchFamily="34" charset="0"/>
                <a:ea typeface="Tahoma" panose="020B0604030504040204" pitchFamily="34" charset="0"/>
                <a:cs typeface="Tahoma" panose="020B0604030504040204" pitchFamily="34" charset="0"/>
              </a:rPr>
              <a:t>R0,[R4] </a:t>
            </a:r>
            <a:r>
              <a:rPr lang="en-US" sz="2000" dirty="0">
                <a:latin typeface="Tahoma" panose="020B0604030504040204" pitchFamily="34" charset="0"/>
                <a:ea typeface="Tahoma" panose="020B0604030504040204" pitchFamily="34" charset="0"/>
                <a:cs typeface="Tahoma" panose="020B0604030504040204" pitchFamily="34" charset="0"/>
              </a:rPr>
              <a:t>; store </a:t>
            </a:r>
            <a:r>
              <a:rPr lang="en-US" sz="2000" dirty="0" err="1" smtClean="0">
                <a:latin typeface="Tahoma" panose="020B0604030504040204" pitchFamily="34" charset="0"/>
                <a:ea typeface="Tahoma" panose="020B0604030504040204" pitchFamily="34" charset="0"/>
                <a:cs typeface="Tahoma" panose="020B0604030504040204" pitchFamily="34" charset="0"/>
              </a:rPr>
              <a:t>c+d</a:t>
            </a:r>
            <a:r>
              <a:rPr lang="en-US" sz="2000" dirty="0" smtClean="0">
                <a:latin typeface="Tahoma" panose="020B0604030504040204" pitchFamily="34" charset="0"/>
                <a:ea typeface="Tahoma" panose="020B0604030504040204" pitchFamily="34" charset="0"/>
                <a:cs typeface="Tahoma" panose="020B0604030504040204" pitchFamily="34" charset="0"/>
              </a:rPr>
              <a:t> into y</a:t>
            </a:r>
            <a:endParaRPr lang="en-US" sz="20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B after ; branch around false block</a:t>
            </a:r>
            <a:endParaRPr lang="en-US" sz="3600" dirty="0" smtClean="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CC63E4C-4642-794D-A2FD-70F6B81535F5}" type="slidenum">
              <a:rPr lang="en-US" smtClean="0"/>
              <a:pPr/>
              <a:t>13</a:t>
            </a:fld>
            <a:endParaRPr lang="en-US" dirty="0"/>
          </a:p>
        </p:txBody>
      </p:sp>
    </p:spTree>
    <p:extLst>
      <p:ext uri="{BB962C8B-B14F-4D97-AF65-F5344CB8AC3E}">
        <p14:creationId xmlns:p14="http://schemas.microsoft.com/office/powerpoint/2010/main" val="7573835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normAutofit/>
          </a:bodyPr>
          <a:lstStyle/>
          <a:p>
            <a:r>
              <a:rPr lang="en-US" sz="4400" dirty="0"/>
              <a:t>Assembler </a:t>
            </a:r>
            <a:r>
              <a:rPr lang="en-US" sz="4400" dirty="0" smtClean="0"/>
              <a:t>Part 3: False Block</a:t>
            </a:r>
          </a:p>
        </p:txBody>
      </p:sp>
      <p:sp>
        <p:nvSpPr>
          <p:cNvPr id="27653" name="Rectangle 3"/>
          <p:cNvSpPr>
            <a:spLocks noGrp="1" noChangeArrowheads="1"/>
          </p:cNvSpPr>
          <p:nvPr>
            <p:ph type="body" idx="1"/>
          </p:nvPr>
        </p:nvSpPr>
        <p:spPr/>
        <p:txBody>
          <a:bodyPr>
            <a:normAutofit/>
          </a:bodyPr>
          <a:lstStyle/>
          <a:p>
            <a:pPr>
              <a:buFont typeface="Monotype Sorts" pitchFamily="2" charset="2"/>
              <a:buNone/>
            </a:pPr>
            <a:r>
              <a:rPr lang="en-US" sz="1800" dirty="0">
                <a:latin typeface="Tahoma" panose="020B0604030504040204" pitchFamily="34" charset="0"/>
                <a:ea typeface="Tahoma" panose="020B0604030504040204" pitchFamily="34" charset="0"/>
                <a:cs typeface="Tahoma" panose="020B0604030504040204" pitchFamily="34" charset="0"/>
              </a:rPr>
              <a:t>; false </a:t>
            </a:r>
            <a:r>
              <a:rPr lang="en-US" sz="1800" dirty="0" smtClean="0">
                <a:latin typeface="Tahoma" panose="020B0604030504040204" pitchFamily="34" charset="0"/>
                <a:ea typeface="Tahoma" panose="020B0604030504040204" pitchFamily="34" charset="0"/>
                <a:cs typeface="Tahoma" panose="020B0604030504040204" pitchFamily="34" charset="0"/>
              </a:rPr>
              <a:t>block </a:t>
            </a:r>
            <a:r>
              <a:rPr lang="en-US" sz="1800" dirty="0">
                <a:latin typeface="Tahoma" panose="020B0604030504040204" pitchFamily="34" charset="0"/>
                <a:ea typeface="Tahoma" panose="020B0604030504040204" pitchFamily="34" charset="0"/>
                <a:cs typeface="Tahoma" panose="020B0604030504040204" pitchFamily="34" charset="0"/>
              </a:rPr>
              <a:t>{x = c - d;}</a:t>
            </a:r>
          </a:p>
          <a:p>
            <a:pPr>
              <a:buFont typeface="Monotype Sorts" pitchFamily="2" charset="2"/>
              <a:buNone/>
            </a:pPr>
            <a:r>
              <a:rPr lang="en-US" sz="1800" dirty="0" err="1">
                <a:latin typeface="Tahoma" panose="020B0604030504040204" pitchFamily="34" charset="0"/>
                <a:ea typeface="Tahoma" panose="020B0604030504040204" pitchFamily="34" charset="0"/>
                <a:cs typeface="Tahoma" panose="020B0604030504040204" pitchFamily="34" charset="0"/>
              </a:rPr>
              <a:t>fblock</a:t>
            </a:r>
            <a:r>
              <a:rPr lang="en-US" sz="1800" dirty="0">
                <a:latin typeface="Tahoma" panose="020B0604030504040204" pitchFamily="34" charset="0"/>
                <a:ea typeface="Tahoma" panose="020B0604030504040204" pitchFamily="34" charset="0"/>
                <a:cs typeface="Tahoma" panose="020B0604030504040204" pitchFamily="34" charset="0"/>
              </a:rPr>
              <a:t> ADR </a:t>
            </a:r>
            <a:r>
              <a:rPr lang="en-US" sz="1800" dirty="0" smtClean="0">
                <a:latin typeface="Tahoma" panose="020B0604030504040204" pitchFamily="34" charset="0"/>
                <a:ea typeface="Tahoma" panose="020B0604030504040204" pitchFamily="34" charset="0"/>
                <a:cs typeface="Tahoma" panose="020B0604030504040204" pitchFamily="34" charset="0"/>
              </a:rPr>
              <a:t>R4,c </a:t>
            </a:r>
            <a:r>
              <a:rPr lang="en-US" sz="1800" dirty="0">
                <a:latin typeface="Tahoma" panose="020B0604030504040204" pitchFamily="34" charset="0"/>
                <a:ea typeface="Tahoma" panose="020B0604030504040204" pitchFamily="34" charset="0"/>
                <a:cs typeface="Tahoma" panose="020B0604030504040204" pitchFamily="34" charset="0"/>
              </a:rPr>
              <a:t>; get address for </a:t>
            </a:r>
            <a:r>
              <a:rPr lang="en-US" sz="1800" dirty="0" smtClean="0">
                <a:latin typeface="Tahoma" panose="020B0604030504040204" pitchFamily="34" charset="0"/>
                <a:ea typeface="Tahoma" panose="020B0604030504040204" pitchFamily="34" charset="0"/>
                <a:cs typeface="Tahoma" panose="020B0604030504040204" pitchFamily="34" charset="0"/>
              </a:rPr>
              <a:t>variable c</a:t>
            </a:r>
            <a:endParaRPr lang="en-US" sz="18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1800" dirty="0">
                <a:latin typeface="Tahoma" panose="020B0604030504040204" pitchFamily="34" charset="0"/>
                <a:ea typeface="Tahoma" panose="020B0604030504040204" pitchFamily="34" charset="0"/>
                <a:cs typeface="Tahoma" panose="020B0604030504040204" pitchFamily="34" charset="0"/>
              </a:rPr>
              <a:t>	LDR </a:t>
            </a:r>
            <a:r>
              <a:rPr lang="en-US" sz="1800" dirty="0" smtClean="0">
                <a:latin typeface="Tahoma" panose="020B0604030504040204" pitchFamily="34" charset="0"/>
                <a:ea typeface="Tahoma" panose="020B0604030504040204" pitchFamily="34" charset="0"/>
                <a:cs typeface="Tahoma" panose="020B0604030504040204" pitchFamily="34" charset="0"/>
              </a:rPr>
              <a:t>R0,[R4] </a:t>
            </a:r>
            <a:r>
              <a:rPr lang="en-US" sz="1800" dirty="0">
                <a:latin typeface="Tahoma" panose="020B0604030504040204" pitchFamily="34" charset="0"/>
                <a:ea typeface="Tahoma" panose="020B0604030504040204" pitchFamily="34" charset="0"/>
                <a:cs typeface="Tahoma" panose="020B0604030504040204" pitchFamily="34" charset="0"/>
              </a:rPr>
              <a:t>; get value of c</a:t>
            </a:r>
          </a:p>
          <a:p>
            <a:pPr>
              <a:buFont typeface="Monotype Sorts" pitchFamily="2" charset="2"/>
              <a:buNone/>
            </a:pPr>
            <a:r>
              <a:rPr lang="en-US" sz="1800" dirty="0">
                <a:latin typeface="Tahoma" panose="020B0604030504040204" pitchFamily="34" charset="0"/>
                <a:ea typeface="Tahoma" panose="020B0604030504040204" pitchFamily="34" charset="0"/>
                <a:cs typeface="Tahoma" panose="020B0604030504040204" pitchFamily="34" charset="0"/>
              </a:rPr>
              <a:t>	ADR </a:t>
            </a:r>
            <a:r>
              <a:rPr lang="en-US" sz="1800" dirty="0" smtClean="0">
                <a:latin typeface="Tahoma" panose="020B0604030504040204" pitchFamily="34" charset="0"/>
                <a:ea typeface="Tahoma" panose="020B0604030504040204" pitchFamily="34" charset="0"/>
                <a:cs typeface="Tahoma" panose="020B0604030504040204" pitchFamily="34" charset="0"/>
              </a:rPr>
              <a:t>R4,d </a:t>
            </a:r>
            <a:r>
              <a:rPr lang="en-US" sz="1800" dirty="0">
                <a:latin typeface="Tahoma" panose="020B0604030504040204" pitchFamily="34" charset="0"/>
                <a:ea typeface="Tahoma" panose="020B0604030504040204" pitchFamily="34" charset="0"/>
                <a:cs typeface="Tahoma" panose="020B0604030504040204" pitchFamily="34" charset="0"/>
              </a:rPr>
              <a:t>; get address for variable </a:t>
            </a:r>
            <a:r>
              <a:rPr lang="en-US" sz="1800" dirty="0" smtClean="0">
                <a:latin typeface="Tahoma" panose="020B0604030504040204" pitchFamily="34" charset="0"/>
                <a:ea typeface="Tahoma" panose="020B0604030504040204" pitchFamily="34" charset="0"/>
                <a:cs typeface="Tahoma" panose="020B0604030504040204" pitchFamily="34" charset="0"/>
              </a:rPr>
              <a:t>d</a:t>
            </a:r>
            <a:endParaRPr lang="en-US" sz="18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1800" dirty="0">
                <a:latin typeface="Tahoma" panose="020B0604030504040204" pitchFamily="34" charset="0"/>
                <a:ea typeface="Tahoma" panose="020B0604030504040204" pitchFamily="34" charset="0"/>
                <a:cs typeface="Tahoma" panose="020B0604030504040204" pitchFamily="34" charset="0"/>
              </a:rPr>
              <a:t>	LDR </a:t>
            </a:r>
            <a:r>
              <a:rPr lang="en-US" sz="1800" dirty="0" smtClean="0">
                <a:latin typeface="Tahoma" panose="020B0604030504040204" pitchFamily="34" charset="0"/>
                <a:ea typeface="Tahoma" panose="020B0604030504040204" pitchFamily="34" charset="0"/>
                <a:cs typeface="Tahoma" panose="020B0604030504040204" pitchFamily="34" charset="0"/>
              </a:rPr>
              <a:t>R1,[R4] </a:t>
            </a:r>
            <a:r>
              <a:rPr lang="en-US" sz="1800" dirty="0">
                <a:latin typeface="Tahoma" panose="020B0604030504040204" pitchFamily="34" charset="0"/>
                <a:ea typeface="Tahoma" panose="020B0604030504040204" pitchFamily="34" charset="0"/>
                <a:cs typeface="Tahoma" panose="020B0604030504040204" pitchFamily="34" charset="0"/>
              </a:rPr>
              <a:t>; get value for d</a:t>
            </a:r>
          </a:p>
          <a:p>
            <a:pPr>
              <a:buFont typeface="Monotype Sorts" pitchFamily="2" charset="2"/>
              <a:buNone/>
            </a:pPr>
            <a:r>
              <a:rPr lang="en-US" sz="1800" dirty="0">
                <a:latin typeface="Tahoma" panose="020B0604030504040204" pitchFamily="34" charset="0"/>
                <a:ea typeface="Tahoma" panose="020B0604030504040204" pitchFamily="34" charset="0"/>
                <a:cs typeface="Tahoma" panose="020B0604030504040204" pitchFamily="34" charset="0"/>
              </a:rPr>
              <a:t>	SUB </a:t>
            </a:r>
            <a:r>
              <a:rPr lang="en-US" sz="1800" dirty="0" smtClean="0">
                <a:latin typeface="Tahoma" panose="020B0604030504040204" pitchFamily="34" charset="0"/>
                <a:ea typeface="Tahoma" panose="020B0604030504040204" pitchFamily="34" charset="0"/>
                <a:cs typeface="Tahoma" panose="020B0604030504040204" pitchFamily="34" charset="0"/>
              </a:rPr>
              <a:t>R0,R0,R1 </a:t>
            </a:r>
            <a:r>
              <a:rPr lang="en-US" sz="1800" dirty="0">
                <a:latin typeface="Tahoma" panose="020B0604030504040204" pitchFamily="34" charset="0"/>
                <a:ea typeface="Tahoma" panose="020B0604030504040204" pitchFamily="34" charset="0"/>
                <a:cs typeface="Tahoma" panose="020B0604030504040204" pitchFamily="34" charset="0"/>
              </a:rPr>
              <a:t>; compute a-b</a:t>
            </a:r>
          </a:p>
          <a:p>
            <a:pPr>
              <a:buFont typeface="Monotype Sorts" pitchFamily="2" charset="2"/>
              <a:buNone/>
            </a:pPr>
            <a:r>
              <a:rPr lang="en-US" sz="1800" dirty="0">
                <a:latin typeface="Tahoma" panose="020B0604030504040204" pitchFamily="34" charset="0"/>
                <a:ea typeface="Tahoma" panose="020B0604030504040204" pitchFamily="34" charset="0"/>
                <a:cs typeface="Tahoma" panose="020B0604030504040204" pitchFamily="34" charset="0"/>
              </a:rPr>
              <a:t>	ADR </a:t>
            </a:r>
            <a:r>
              <a:rPr lang="en-US" sz="1800" dirty="0" smtClean="0">
                <a:latin typeface="Tahoma" panose="020B0604030504040204" pitchFamily="34" charset="0"/>
                <a:ea typeface="Tahoma" panose="020B0604030504040204" pitchFamily="34" charset="0"/>
                <a:cs typeface="Tahoma" panose="020B0604030504040204" pitchFamily="34" charset="0"/>
              </a:rPr>
              <a:t>R4,x </a:t>
            </a:r>
            <a:r>
              <a:rPr lang="en-US" sz="1800" dirty="0">
                <a:latin typeface="Tahoma" panose="020B0604030504040204" pitchFamily="34" charset="0"/>
                <a:ea typeface="Tahoma" panose="020B0604030504040204" pitchFamily="34" charset="0"/>
                <a:cs typeface="Tahoma" panose="020B0604030504040204" pitchFamily="34" charset="0"/>
              </a:rPr>
              <a:t>; get address for x</a:t>
            </a:r>
          </a:p>
          <a:p>
            <a:pPr>
              <a:buFont typeface="Monotype Sorts" pitchFamily="2" charset="2"/>
              <a:buNone/>
            </a:pPr>
            <a:r>
              <a:rPr lang="en-US" sz="1800" dirty="0">
                <a:latin typeface="Tahoma" panose="020B0604030504040204" pitchFamily="34" charset="0"/>
                <a:ea typeface="Tahoma" panose="020B0604030504040204" pitchFamily="34" charset="0"/>
                <a:cs typeface="Tahoma" panose="020B0604030504040204" pitchFamily="34" charset="0"/>
              </a:rPr>
              <a:t>	STR </a:t>
            </a:r>
            <a:r>
              <a:rPr lang="en-US" sz="1800" dirty="0" smtClean="0">
                <a:latin typeface="Tahoma" panose="020B0604030504040204" pitchFamily="34" charset="0"/>
                <a:ea typeface="Tahoma" panose="020B0604030504040204" pitchFamily="34" charset="0"/>
                <a:cs typeface="Tahoma" panose="020B0604030504040204" pitchFamily="34" charset="0"/>
              </a:rPr>
              <a:t>R0,[R4] </a:t>
            </a:r>
            <a:r>
              <a:rPr lang="en-US" sz="1800" dirty="0">
                <a:latin typeface="Tahoma" panose="020B0604030504040204" pitchFamily="34" charset="0"/>
                <a:ea typeface="Tahoma" panose="020B0604030504040204" pitchFamily="34" charset="0"/>
                <a:cs typeface="Tahoma" panose="020B0604030504040204" pitchFamily="34" charset="0"/>
              </a:rPr>
              <a:t>; store value of x</a:t>
            </a:r>
          </a:p>
          <a:p>
            <a:pPr>
              <a:buFont typeface="Monotype Sorts" pitchFamily="2" charset="2"/>
              <a:buNone/>
            </a:pPr>
            <a:r>
              <a:rPr lang="en-US" sz="1800" dirty="0">
                <a:latin typeface="Tahoma" panose="020B0604030504040204" pitchFamily="34" charset="0"/>
                <a:ea typeface="Tahoma" panose="020B0604030504040204" pitchFamily="34" charset="0"/>
                <a:cs typeface="Tahoma" panose="020B0604030504040204" pitchFamily="34" charset="0"/>
              </a:rPr>
              <a:t>after </a:t>
            </a:r>
            <a:r>
              <a:rPr lang="en-US" sz="1800" dirty="0" smtClean="0">
                <a:latin typeface="Tahoma" panose="020B0604030504040204" pitchFamily="34" charset="0"/>
                <a:ea typeface="Tahoma" panose="020B0604030504040204" pitchFamily="34" charset="0"/>
                <a:cs typeface="Tahoma" panose="020B0604030504040204" pitchFamily="34" charset="0"/>
              </a:rPr>
              <a:t>...</a:t>
            </a:r>
            <a:endParaRPr lang="en-US" sz="3200" dirty="0" smtClean="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CC63E4C-4642-794D-A2FD-70F6B81535F5}" type="slidenum">
              <a:rPr lang="en-US" smtClean="0"/>
              <a:pPr/>
              <a:t>14</a:t>
            </a:fld>
            <a:endParaRPr lang="en-US" dirty="0"/>
          </a:p>
        </p:txBody>
      </p:sp>
    </p:spTree>
    <p:extLst>
      <p:ext uri="{BB962C8B-B14F-4D97-AF65-F5344CB8AC3E}">
        <p14:creationId xmlns:p14="http://schemas.microsoft.com/office/powerpoint/2010/main" val="2206745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IT Instruction</a:t>
            </a:r>
            <a:endParaRPr lang="en-US" dirty="0">
              <a:solidFill>
                <a:srgbClr val="FF0000"/>
              </a:solidFill>
            </a:endParaRPr>
          </a:p>
        </p:txBody>
      </p:sp>
      <p:sp>
        <p:nvSpPr>
          <p:cNvPr id="4" name="Rectangle 3"/>
          <p:cNvSpPr/>
          <p:nvPr/>
        </p:nvSpPr>
        <p:spPr>
          <a:xfrm>
            <a:off x="241299" y="1803900"/>
            <a:ext cx="8555567" cy="2554545"/>
          </a:xfrm>
          <a:prstGeom prst="rect">
            <a:avLst/>
          </a:prstGeom>
        </p:spPr>
        <p:txBody>
          <a:bodyPr wrap="square">
            <a:spAutoFit/>
          </a:bodyPr>
          <a:lstStyle/>
          <a:p>
            <a:r>
              <a:rPr lang="en-US" b="0" dirty="0">
                <a:solidFill>
                  <a:srgbClr val="000000"/>
                </a:solidFill>
              </a:rPr>
              <a:t>The structure of the IT instruction is “IF-Then-(Else)” and the syntax is a construct of the two letters T and E:</a:t>
            </a:r>
          </a:p>
          <a:p>
            <a:endParaRPr lang="en-US" b="0" dirty="0">
              <a:solidFill>
                <a:srgbClr val="000000"/>
              </a:solidFill>
            </a:endParaRPr>
          </a:p>
          <a:p>
            <a:r>
              <a:rPr lang="en-US" b="0" dirty="0">
                <a:solidFill>
                  <a:srgbClr val="000000"/>
                </a:solidFill>
              </a:rPr>
              <a:t>IT refers to If-Then (next instruction is conditional)</a:t>
            </a:r>
          </a:p>
          <a:p>
            <a:r>
              <a:rPr lang="en-US" b="0" dirty="0">
                <a:solidFill>
                  <a:srgbClr val="000000"/>
                </a:solidFill>
              </a:rPr>
              <a:t>ITT refers to If-Then-Then (next 2 instructions are conditional)</a:t>
            </a:r>
          </a:p>
          <a:p>
            <a:r>
              <a:rPr lang="en-US" b="0" dirty="0">
                <a:solidFill>
                  <a:srgbClr val="000000"/>
                </a:solidFill>
              </a:rPr>
              <a:t>ITE refers to If-Then-Else (next 2 instructions are conditional)</a:t>
            </a:r>
          </a:p>
          <a:p>
            <a:r>
              <a:rPr lang="en-US" b="0" dirty="0">
                <a:solidFill>
                  <a:srgbClr val="000000"/>
                </a:solidFill>
              </a:rPr>
              <a:t>ITTE refers to If-Then-Then-Else (next 3 instructions are conditional)</a:t>
            </a:r>
          </a:p>
          <a:p>
            <a:r>
              <a:rPr lang="en-US" b="0" dirty="0">
                <a:solidFill>
                  <a:srgbClr val="000000"/>
                </a:solidFill>
              </a:rPr>
              <a:t>ITTEE refers to If-Then-Then-Else-Else (next 4 instructions are conditional)</a:t>
            </a:r>
          </a:p>
        </p:txBody>
      </p:sp>
      <p:sp>
        <p:nvSpPr>
          <p:cNvPr id="3" name="Slide Number Placeholder 2"/>
          <p:cNvSpPr>
            <a:spLocks noGrp="1"/>
          </p:cNvSpPr>
          <p:nvPr>
            <p:ph type="sldNum" sz="quarter" idx="11"/>
          </p:nvPr>
        </p:nvSpPr>
        <p:spPr/>
        <p:txBody>
          <a:bodyPr/>
          <a:lstStyle/>
          <a:p>
            <a:pPr>
              <a:defRPr/>
            </a:pPr>
            <a:fld id="{8D43B739-56F2-41EE-BBB5-C352609D8380}" type="slidenum">
              <a:rPr lang="en-US" smtClean="0"/>
              <a:pPr>
                <a:defRPr/>
              </a:pPr>
              <a:t>15</a:t>
            </a:fld>
            <a:endParaRPr lang="en-US"/>
          </a:p>
        </p:txBody>
      </p:sp>
    </p:spTree>
    <p:extLst>
      <p:ext uri="{BB962C8B-B14F-4D97-AF65-F5344CB8AC3E}">
        <p14:creationId xmlns:p14="http://schemas.microsoft.com/office/powerpoint/2010/main" val="4433844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a:xfrm>
            <a:off x="237067" y="0"/>
            <a:ext cx="8661399" cy="1143000"/>
          </a:xfrm>
        </p:spPr>
        <p:txBody>
          <a:bodyPr/>
          <a:lstStyle/>
          <a:p>
            <a:r>
              <a:rPr lang="en-US" dirty="0" smtClean="0">
                <a:solidFill>
                  <a:srgbClr val="FF0000"/>
                </a:solidFill>
                <a:latin typeface="Calibri" pitchFamily="34" charset="0"/>
                <a:cs typeface="Calibri" pitchFamily="34" charset="0"/>
              </a:rPr>
              <a:t>If-Then Statement with IT Instruction</a:t>
            </a:r>
          </a:p>
        </p:txBody>
      </p:sp>
      <p:sp>
        <p:nvSpPr>
          <p:cNvPr id="59395" name="Text Box 11"/>
          <p:cNvSpPr txBox="1">
            <a:spLocks noChangeArrowheads="1"/>
          </p:cNvSpPr>
          <p:nvPr/>
        </p:nvSpPr>
        <p:spPr bwMode="auto">
          <a:xfrm>
            <a:off x="4609326" y="1887263"/>
            <a:ext cx="4887053"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ts val="0"/>
              </a:spcBef>
            </a:pPr>
            <a:r>
              <a:rPr lang="en-US" dirty="0">
                <a:solidFill>
                  <a:srgbClr val="000000"/>
                </a:solidFill>
                <a:latin typeface="Calibri" pitchFamily="34" charset="0"/>
                <a:cs typeface="Calibri" pitchFamily="34" charset="0"/>
              </a:rPr>
              <a:t>	</a:t>
            </a:r>
            <a:r>
              <a:rPr lang="en-US" b="0" dirty="0">
                <a:solidFill>
                  <a:srgbClr val="000000"/>
                </a:solidFill>
                <a:latin typeface="Calibri" pitchFamily="34" charset="0"/>
                <a:cs typeface="Calibri" pitchFamily="34" charset="0"/>
              </a:rPr>
              <a:t/>
            </a:r>
            <a:br>
              <a:rPr lang="en-US" b="0" dirty="0">
                <a:solidFill>
                  <a:srgbClr val="000000"/>
                </a:solidFill>
                <a:latin typeface="Calibri" pitchFamily="34" charset="0"/>
                <a:cs typeface="Calibri" pitchFamily="34" charset="0"/>
              </a:rPr>
            </a:br>
            <a:r>
              <a:rPr lang="en-US" b="0" dirty="0" smtClean="0">
                <a:solidFill>
                  <a:srgbClr val="000000"/>
                </a:solidFill>
                <a:latin typeface="Calibri" pitchFamily="34" charset="0"/>
                <a:cs typeface="Calibri" pitchFamily="34" charset="0"/>
              </a:rPr>
              <a:t>LDR</a:t>
            </a:r>
            <a:r>
              <a:rPr lang="en-US" b="0" dirty="0">
                <a:solidFill>
                  <a:srgbClr val="000000"/>
                </a:solidFill>
                <a:latin typeface="Calibri" pitchFamily="34" charset="0"/>
                <a:cs typeface="Calibri" pitchFamily="34" charset="0"/>
              </a:rPr>
              <a:t>	</a:t>
            </a:r>
            <a:r>
              <a:rPr lang="en-US" b="0" dirty="0" smtClean="0">
                <a:solidFill>
                  <a:srgbClr val="000000"/>
                </a:solidFill>
                <a:latin typeface="Calibri" pitchFamily="34" charset="0"/>
                <a:cs typeface="Calibri" pitchFamily="34" charset="0"/>
              </a:rPr>
              <a:t>R0,address(a)</a:t>
            </a:r>
            <a:r>
              <a:rPr lang="en-US" b="0" dirty="0">
                <a:solidFill>
                  <a:srgbClr val="000000"/>
                </a:solidFill>
                <a:latin typeface="Calibri" pitchFamily="34" charset="0"/>
                <a:cs typeface="Calibri" pitchFamily="34" charset="0"/>
              </a:rPr>
              <a:t/>
            </a:r>
            <a:br>
              <a:rPr lang="en-US" b="0" dirty="0">
                <a:solidFill>
                  <a:srgbClr val="000000"/>
                </a:solidFill>
                <a:latin typeface="Calibri" pitchFamily="34" charset="0"/>
                <a:cs typeface="Calibri" pitchFamily="34" charset="0"/>
              </a:rPr>
            </a:br>
            <a:r>
              <a:rPr lang="en-US" b="0" dirty="0" smtClean="0">
                <a:solidFill>
                  <a:srgbClr val="000000"/>
                </a:solidFill>
                <a:latin typeface="Calibri" pitchFamily="34" charset="0"/>
                <a:cs typeface="Calibri" pitchFamily="34" charset="0"/>
              </a:rPr>
              <a:t>CMP</a:t>
            </a:r>
            <a:r>
              <a:rPr lang="en-US" b="0" dirty="0">
                <a:solidFill>
                  <a:srgbClr val="000000"/>
                </a:solidFill>
                <a:latin typeface="Calibri" pitchFamily="34" charset="0"/>
                <a:cs typeface="Calibri" pitchFamily="34" charset="0"/>
              </a:rPr>
              <a:t>	</a:t>
            </a:r>
            <a:r>
              <a:rPr lang="en-US" b="0" dirty="0" smtClean="0">
                <a:solidFill>
                  <a:srgbClr val="000000"/>
                </a:solidFill>
                <a:latin typeface="Calibri" pitchFamily="34" charset="0"/>
                <a:cs typeface="Calibri" pitchFamily="34" charset="0"/>
              </a:rPr>
              <a:t>R0,#</a:t>
            </a:r>
            <a:r>
              <a:rPr lang="en-US" b="0" dirty="0">
                <a:solidFill>
                  <a:srgbClr val="000000"/>
                </a:solidFill>
                <a:latin typeface="Calibri" pitchFamily="34" charset="0"/>
                <a:cs typeface="Calibri" pitchFamily="34" charset="0"/>
              </a:rPr>
              <a:t>0 ;Compare </a:t>
            </a:r>
            <a:r>
              <a:rPr lang="en-US" b="0" dirty="0" smtClean="0">
                <a:solidFill>
                  <a:srgbClr val="000000"/>
                </a:solidFill>
                <a:latin typeface="Calibri" pitchFamily="34" charset="0"/>
                <a:cs typeface="Calibri" pitchFamily="34" charset="0"/>
              </a:rPr>
              <a:t>R0 </a:t>
            </a:r>
            <a:r>
              <a:rPr lang="en-US" b="0" dirty="0">
                <a:solidFill>
                  <a:srgbClr val="000000"/>
                </a:solidFill>
                <a:latin typeface="Calibri" pitchFamily="34" charset="0"/>
                <a:cs typeface="Calibri" pitchFamily="34" charset="0"/>
              </a:rPr>
              <a:t>with </a:t>
            </a:r>
            <a:r>
              <a:rPr lang="en-US" b="0" dirty="0" smtClean="0">
                <a:solidFill>
                  <a:srgbClr val="000000"/>
                </a:solidFill>
                <a:latin typeface="Calibri" pitchFamily="34" charset="0"/>
                <a:cs typeface="Calibri" pitchFamily="34" charset="0"/>
              </a:rPr>
              <a:t>0</a:t>
            </a:r>
            <a:r>
              <a:rPr lang="en-US" dirty="0">
                <a:solidFill>
                  <a:srgbClr val="000000"/>
                </a:solidFill>
                <a:latin typeface="Calibri" pitchFamily="34" charset="0"/>
                <a:cs typeface="Calibri" pitchFamily="34" charset="0"/>
              </a:rPr>
              <a:t/>
            </a:r>
            <a:br>
              <a:rPr lang="en-US" dirty="0">
                <a:solidFill>
                  <a:srgbClr val="000000"/>
                </a:solidFill>
                <a:latin typeface="Calibri" pitchFamily="34" charset="0"/>
                <a:cs typeface="Calibri" pitchFamily="34" charset="0"/>
              </a:rPr>
            </a:br>
            <a:r>
              <a:rPr lang="en-US" b="0" dirty="0" smtClean="0">
                <a:solidFill>
                  <a:srgbClr val="000000"/>
                </a:solidFill>
                <a:latin typeface="Calibri" pitchFamily="34" charset="0"/>
                <a:cs typeface="Calibri" pitchFamily="34" charset="0"/>
              </a:rPr>
              <a:t>ITT	EQ ;If-Then-Then: next 2 </a:t>
            </a:r>
          </a:p>
          <a:p>
            <a:pPr>
              <a:spcBef>
                <a:spcPts val="0"/>
              </a:spcBef>
            </a:pPr>
            <a:r>
              <a:rPr lang="en-US" b="0" dirty="0" smtClean="0">
                <a:solidFill>
                  <a:srgbClr val="000000"/>
                </a:solidFill>
                <a:latin typeface="Calibri" pitchFamily="34" charset="0"/>
                <a:cs typeface="Calibri" pitchFamily="34" charset="0"/>
              </a:rPr>
              <a:t>;instructions are conditional</a:t>
            </a:r>
          </a:p>
          <a:p>
            <a:pPr>
              <a:spcBef>
                <a:spcPct val="50000"/>
              </a:spcBef>
            </a:pPr>
            <a:r>
              <a:rPr lang="en-US" b="0" dirty="0" smtClean="0">
                <a:solidFill>
                  <a:schemeClr val="accent6"/>
                </a:solidFill>
                <a:latin typeface="Calibri" pitchFamily="34" charset="0"/>
                <a:cs typeface="Calibri" pitchFamily="34" charset="0"/>
              </a:rPr>
              <a:t>LDREQ	R0,=1 </a:t>
            </a:r>
            <a:r>
              <a:rPr lang="en-US" b="0" dirty="0" smtClean="0">
                <a:solidFill>
                  <a:srgbClr val="000000"/>
                </a:solidFill>
                <a:latin typeface="Calibri" pitchFamily="34" charset="0"/>
                <a:cs typeface="Calibri" pitchFamily="34" charset="0"/>
              </a:rPr>
              <a:t>; in case EQ=1</a:t>
            </a:r>
            <a:r>
              <a:rPr lang="en-US" b="0" dirty="0" smtClean="0">
                <a:solidFill>
                  <a:schemeClr val="accent6"/>
                </a:solidFill>
                <a:latin typeface="Calibri" pitchFamily="34" charset="0"/>
                <a:cs typeface="Calibri" pitchFamily="34" charset="0"/>
              </a:rPr>
              <a:t/>
            </a:r>
            <a:br>
              <a:rPr lang="en-US" b="0" dirty="0" smtClean="0">
                <a:solidFill>
                  <a:schemeClr val="accent6"/>
                </a:solidFill>
                <a:latin typeface="Calibri" pitchFamily="34" charset="0"/>
                <a:cs typeface="Calibri" pitchFamily="34" charset="0"/>
              </a:rPr>
            </a:br>
            <a:r>
              <a:rPr lang="en-US" b="0" dirty="0" smtClean="0">
                <a:solidFill>
                  <a:schemeClr val="accent6"/>
                </a:solidFill>
                <a:latin typeface="Calibri" pitchFamily="34" charset="0"/>
                <a:cs typeface="Calibri" pitchFamily="34" charset="0"/>
              </a:rPr>
              <a:t>STREQ	R0,address(b)</a:t>
            </a:r>
            <a:r>
              <a:rPr lang="en-US" b="0" dirty="0" smtClean="0">
                <a:solidFill>
                  <a:srgbClr val="000000"/>
                </a:solidFill>
                <a:latin typeface="Calibri" pitchFamily="34" charset="0"/>
                <a:cs typeface="Calibri" pitchFamily="34" charset="0"/>
              </a:rPr>
              <a:t>; in case EQ=1</a:t>
            </a:r>
            <a:endParaRPr lang="en-US" b="0" dirty="0">
              <a:solidFill>
                <a:schemeClr val="accent6"/>
              </a:solidFill>
              <a:latin typeface="Calibri" pitchFamily="34" charset="0"/>
              <a:cs typeface="Calibri" pitchFamily="34" charset="0"/>
            </a:endParaRPr>
          </a:p>
        </p:txBody>
      </p:sp>
      <p:sp>
        <p:nvSpPr>
          <p:cNvPr id="59396" name="AutoShape 5"/>
          <p:cNvSpPr>
            <a:spLocks noChangeArrowheads="1"/>
          </p:cNvSpPr>
          <p:nvPr/>
        </p:nvSpPr>
        <p:spPr bwMode="auto">
          <a:xfrm>
            <a:off x="848842" y="2918355"/>
            <a:ext cx="1419225" cy="1276350"/>
          </a:xfrm>
          <a:prstGeom prst="diamond">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a:r>
              <a:rPr lang="en-US" dirty="0" smtClean="0">
                <a:solidFill>
                  <a:srgbClr val="000000"/>
                </a:solidFill>
                <a:latin typeface="Calibri" pitchFamily="34" charset="0"/>
                <a:cs typeface="Calibri" pitchFamily="34" charset="0"/>
              </a:rPr>
              <a:t>a == </a:t>
            </a:r>
            <a:r>
              <a:rPr lang="en-US" dirty="0">
                <a:solidFill>
                  <a:srgbClr val="000000"/>
                </a:solidFill>
                <a:latin typeface="Calibri" pitchFamily="34" charset="0"/>
                <a:cs typeface="Calibri" pitchFamily="34" charset="0"/>
              </a:rPr>
              <a:t>0?</a:t>
            </a:r>
          </a:p>
        </p:txBody>
      </p:sp>
      <p:sp>
        <p:nvSpPr>
          <p:cNvPr id="59397" name="Rectangle 6"/>
          <p:cNvSpPr>
            <a:spLocks noChangeArrowheads="1"/>
          </p:cNvSpPr>
          <p:nvPr/>
        </p:nvSpPr>
        <p:spPr bwMode="auto">
          <a:xfrm>
            <a:off x="2834805" y="3297767"/>
            <a:ext cx="1387475" cy="534988"/>
          </a:xfrm>
          <a:prstGeom prst="rect">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a:r>
              <a:rPr lang="en-US" dirty="0" smtClean="0">
                <a:solidFill>
                  <a:schemeClr val="accent6"/>
                </a:solidFill>
                <a:latin typeface="Calibri" pitchFamily="34" charset="0"/>
                <a:cs typeface="Calibri" pitchFamily="34" charset="0"/>
              </a:rPr>
              <a:t>b </a:t>
            </a:r>
            <a:r>
              <a:rPr lang="en-US" dirty="0">
                <a:solidFill>
                  <a:schemeClr val="accent6"/>
                </a:solidFill>
                <a:latin typeface="Calibri" pitchFamily="34" charset="0"/>
                <a:cs typeface="Calibri" pitchFamily="34" charset="0"/>
                <a:sym typeface="Wingdings" pitchFamily="2" charset="2"/>
              </a:rPr>
              <a:t>=</a:t>
            </a:r>
            <a:r>
              <a:rPr lang="en-US" dirty="0" smtClean="0">
                <a:solidFill>
                  <a:schemeClr val="accent6"/>
                </a:solidFill>
                <a:latin typeface="Calibri" pitchFamily="34" charset="0"/>
                <a:cs typeface="Calibri" pitchFamily="34" charset="0"/>
                <a:sym typeface="Wingdings" pitchFamily="2" charset="2"/>
              </a:rPr>
              <a:t> </a:t>
            </a:r>
            <a:r>
              <a:rPr lang="en-US" dirty="0">
                <a:solidFill>
                  <a:schemeClr val="accent6"/>
                </a:solidFill>
                <a:latin typeface="Calibri" pitchFamily="34" charset="0"/>
                <a:cs typeface="Calibri" pitchFamily="34" charset="0"/>
                <a:sym typeface="Wingdings" pitchFamily="2" charset="2"/>
              </a:rPr>
              <a:t>1</a:t>
            </a:r>
            <a:endParaRPr lang="en-US" dirty="0">
              <a:solidFill>
                <a:schemeClr val="accent6"/>
              </a:solidFill>
              <a:latin typeface="Calibri" pitchFamily="34" charset="0"/>
              <a:cs typeface="Calibri" pitchFamily="34" charset="0"/>
            </a:endParaRPr>
          </a:p>
        </p:txBody>
      </p:sp>
      <p:cxnSp>
        <p:nvCxnSpPr>
          <p:cNvPr id="59398" name="AutoShape 7"/>
          <p:cNvCxnSpPr>
            <a:cxnSpLocks noChangeShapeType="1"/>
            <a:endCxn id="59396" idx="0"/>
          </p:cNvCxnSpPr>
          <p:nvPr/>
        </p:nvCxnSpPr>
        <p:spPr bwMode="auto">
          <a:xfrm>
            <a:off x="1558455" y="2477030"/>
            <a:ext cx="0" cy="441325"/>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399" name="AutoShape 8"/>
          <p:cNvCxnSpPr>
            <a:cxnSpLocks noChangeShapeType="1"/>
            <a:stCxn id="59396" idx="3"/>
            <a:endCxn id="59397" idx="1"/>
          </p:cNvCxnSpPr>
          <p:nvPr/>
        </p:nvCxnSpPr>
        <p:spPr bwMode="auto">
          <a:xfrm>
            <a:off x="2268067" y="3556530"/>
            <a:ext cx="566738" cy="9525"/>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00" name="AutoShape 9"/>
          <p:cNvCxnSpPr>
            <a:cxnSpLocks noChangeShapeType="1"/>
            <a:stCxn id="59396" idx="2"/>
          </p:cNvCxnSpPr>
          <p:nvPr/>
        </p:nvCxnSpPr>
        <p:spPr bwMode="auto">
          <a:xfrm>
            <a:off x="1558455" y="4194705"/>
            <a:ext cx="0" cy="1150937"/>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01" name="AutoShape 10"/>
          <p:cNvCxnSpPr>
            <a:cxnSpLocks noChangeShapeType="1"/>
            <a:stCxn id="59397" idx="2"/>
          </p:cNvCxnSpPr>
          <p:nvPr/>
        </p:nvCxnSpPr>
        <p:spPr bwMode="auto">
          <a:xfrm rot="5400000">
            <a:off x="2061692" y="3359680"/>
            <a:ext cx="993775" cy="1939925"/>
          </a:xfrm>
          <a:prstGeom prst="bentConnector2">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402" name="Text Box 12"/>
          <p:cNvSpPr txBox="1">
            <a:spLocks noChangeArrowheads="1"/>
          </p:cNvSpPr>
          <p:nvPr/>
        </p:nvSpPr>
        <p:spPr bwMode="auto">
          <a:xfrm>
            <a:off x="2042641" y="3066934"/>
            <a:ext cx="10318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b="0" dirty="0" smtClean="0">
                <a:solidFill>
                  <a:srgbClr val="000000"/>
                </a:solidFill>
                <a:latin typeface="Calibri" pitchFamily="34" charset="0"/>
                <a:cs typeface="Calibri" pitchFamily="34" charset="0"/>
              </a:rPr>
              <a:t>Yes</a:t>
            </a:r>
            <a:endParaRPr lang="en-US" sz="2400" b="0" dirty="0">
              <a:solidFill>
                <a:srgbClr val="000000"/>
              </a:solidFill>
              <a:latin typeface="Calibri" pitchFamily="34" charset="0"/>
              <a:cs typeface="Calibri" pitchFamily="34" charset="0"/>
            </a:endParaRPr>
          </a:p>
        </p:txBody>
      </p:sp>
      <p:sp>
        <p:nvSpPr>
          <p:cNvPr id="59403" name="Text Box 14"/>
          <p:cNvSpPr txBox="1">
            <a:spLocks noChangeArrowheads="1"/>
          </p:cNvSpPr>
          <p:nvPr/>
        </p:nvSpPr>
        <p:spPr bwMode="auto">
          <a:xfrm>
            <a:off x="1588617" y="4087051"/>
            <a:ext cx="552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b="0" dirty="0" smtClean="0">
                <a:solidFill>
                  <a:srgbClr val="000000"/>
                </a:solidFill>
                <a:latin typeface="Calibri" pitchFamily="34" charset="0"/>
                <a:cs typeface="Calibri" pitchFamily="34" charset="0"/>
              </a:rPr>
              <a:t>No</a:t>
            </a:r>
            <a:endParaRPr lang="en-US" sz="2400" b="0" dirty="0">
              <a:solidFill>
                <a:srgbClr val="000000"/>
              </a:solidFill>
              <a:latin typeface="Calibri" pitchFamily="34" charset="0"/>
              <a:cs typeface="Calibri" pitchFamily="34" charset="0"/>
            </a:endParaRPr>
          </a:p>
        </p:txBody>
      </p:sp>
      <p:sp>
        <p:nvSpPr>
          <p:cNvPr id="12" name="Text Box 14"/>
          <p:cNvSpPr txBox="1">
            <a:spLocks noChangeArrowheads="1"/>
          </p:cNvSpPr>
          <p:nvPr/>
        </p:nvSpPr>
        <p:spPr bwMode="auto">
          <a:xfrm>
            <a:off x="939329" y="4595697"/>
            <a:ext cx="552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b="0" dirty="0" smtClean="0">
                <a:solidFill>
                  <a:srgbClr val="000000"/>
                </a:solidFill>
                <a:latin typeface="Calibri" pitchFamily="34" charset="0"/>
                <a:cs typeface="Calibri" pitchFamily="34" charset="0"/>
              </a:rPr>
              <a:t>L1:</a:t>
            </a:r>
            <a:endParaRPr lang="en-US" sz="2400" b="0" dirty="0">
              <a:solidFill>
                <a:srgbClr val="000000"/>
              </a:solidFill>
              <a:latin typeface="Calibri" pitchFamily="34" charset="0"/>
              <a:cs typeface="Calibri" pitchFamily="34" charset="0"/>
            </a:endParaRPr>
          </a:p>
        </p:txBody>
      </p:sp>
      <p:sp>
        <p:nvSpPr>
          <p:cNvPr id="13" name="Text Box 12"/>
          <p:cNvSpPr txBox="1">
            <a:spLocks noChangeArrowheads="1"/>
          </p:cNvSpPr>
          <p:nvPr/>
        </p:nvSpPr>
        <p:spPr bwMode="auto">
          <a:xfrm>
            <a:off x="905991" y="1593734"/>
            <a:ext cx="29003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b="0" dirty="0">
                <a:solidFill>
                  <a:srgbClr val="000000"/>
                </a:solidFill>
                <a:latin typeface="Calibri" pitchFamily="34" charset="0"/>
                <a:cs typeface="Calibri" pitchFamily="34" charset="0"/>
              </a:rPr>
              <a:t>i</a:t>
            </a:r>
            <a:r>
              <a:rPr lang="en-US" sz="2400" b="0" dirty="0" smtClean="0">
                <a:solidFill>
                  <a:srgbClr val="000000"/>
                </a:solidFill>
                <a:latin typeface="Calibri" pitchFamily="34" charset="0"/>
                <a:cs typeface="Calibri" pitchFamily="34" charset="0"/>
              </a:rPr>
              <a:t>f (a == 0) b = 1 ;</a:t>
            </a:r>
            <a:endParaRPr lang="en-US" sz="2400" b="0" dirty="0">
              <a:solidFill>
                <a:srgbClr val="000000"/>
              </a:solidFill>
              <a:latin typeface="Calibri" pitchFamily="34" charset="0"/>
              <a:cs typeface="Calibri" pitchFamily="34" charset="0"/>
            </a:endParaRPr>
          </a:p>
        </p:txBody>
      </p: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16</a:t>
            </a:fld>
            <a:endParaRPr lang="en-US"/>
          </a:p>
        </p:txBody>
      </p:sp>
    </p:spTree>
    <p:extLst>
      <p:ext uri="{BB962C8B-B14F-4D97-AF65-F5344CB8AC3E}">
        <p14:creationId xmlns:p14="http://schemas.microsoft.com/office/powerpoint/2010/main" val="18593053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58800" y="86256"/>
            <a:ext cx="7772400" cy="1143000"/>
          </a:xfrm>
        </p:spPr>
        <p:txBody>
          <a:bodyPr/>
          <a:lstStyle/>
          <a:p>
            <a:r>
              <a:rPr lang="en-US" dirty="0" smtClean="0">
                <a:solidFill>
                  <a:srgbClr val="FF0000"/>
                </a:solidFill>
              </a:rPr>
              <a:t>If-Then-Else Statement with IT  Instruction</a:t>
            </a:r>
          </a:p>
        </p:txBody>
      </p:sp>
      <p:sp>
        <p:nvSpPr>
          <p:cNvPr id="61443" name="Text Box 9"/>
          <p:cNvSpPr txBox="1">
            <a:spLocks noChangeArrowheads="1"/>
          </p:cNvSpPr>
          <p:nvPr/>
        </p:nvSpPr>
        <p:spPr bwMode="auto">
          <a:xfrm>
            <a:off x="3582989" y="2325333"/>
            <a:ext cx="5199540"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1800" b="0" dirty="0" smtClean="0">
                <a:solidFill>
                  <a:srgbClr val="000000"/>
                </a:solidFill>
              </a:rPr>
              <a:t>	LDR	R0, [</a:t>
            </a:r>
            <a:r>
              <a:rPr lang="en-US" sz="1800" b="0" dirty="0" err="1" smtClean="0">
                <a:solidFill>
                  <a:srgbClr val="000000"/>
                </a:solidFill>
              </a:rPr>
              <a:t>addr</a:t>
            </a:r>
            <a:r>
              <a:rPr lang="en-US" sz="1800" b="0" dirty="0" smtClean="0">
                <a:solidFill>
                  <a:srgbClr val="000000"/>
                </a:solidFill>
              </a:rPr>
              <a:t>(a)]</a:t>
            </a:r>
            <a:br>
              <a:rPr lang="en-US" sz="1800" b="0" dirty="0" smtClean="0">
                <a:solidFill>
                  <a:srgbClr val="000000"/>
                </a:solidFill>
              </a:rPr>
            </a:br>
            <a:r>
              <a:rPr lang="en-US" sz="1800" b="0" dirty="0" smtClean="0">
                <a:solidFill>
                  <a:srgbClr val="000000"/>
                </a:solidFill>
              </a:rPr>
              <a:t>	LDR	R1, </a:t>
            </a:r>
            <a:r>
              <a:rPr lang="en-US" sz="1800" b="0" dirty="0">
                <a:solidFill>
                  <a:srgbClr val="000000"/>
                </a:solidFill>
              </a:rPr>
              <a:t>[</a:t>
            </a:r>
            <a:r>
              <a:rPr lang="en-US" sz="1800" b="0" dirty="0" err="1" smtClean="0">
                <a:solidFill>
                  <a:srgbClr val="000000"/>
                </a:solidFill>
              </a:rPr>
              <a:t>addr</a:t>
            </a:r>
            <a:r>
              <a:rPr lang="en-US" sz="1800" b="0" dirty="0" smtClean="0">
                <a:solidFill>
                  <a:srgbClr val="000000"/>
                </a:solidFill>
              </a:rPr>
              <a:t>(b)]</a:t>
            </a:r>
            <a:r>
              <a:rPr lang="en-US" sz="1800" b="0" dirty="0" smtClean="0">
                <a:solidFill>
                  <a:schemeClr val="accent2"/>
                </a:solidFill>
              </a:rPr>
              <a:t/>
            </a:r>
            <a:br>
              <a:rPr lang="en-US" sz="1800" b="0" dirty="0" smtClean="0">
                <a:solidFill>
                  <a:schemeClr val="accent2"/>
                </a:solidFill>
              </a:rPr>
            </a:br>
            <a:r>
              <a:rPr lang="en-US" sz="1800" b="0" dirty="0" smtClean="0">
                <a:solidFill>
                  <a:schemeClr val="accent2"/>
                </a:solidFill>
              </a:rPr>
              <a:t>	</a:t>
            </a:r>
            <a:r>
              <a:rPr lang="en-US" sz="1800" b="0" dirty="0">
                <a:solidFill>
                  <a:srgbClr val="000000"/>
                </a:solidFill>
              </a:rPr>
              <a:t>CMP	</a:t>
            </a:r>
            <a:r>
              <a:rPr lang="en-US" sz="1800" b="0" dirty="0" smtClean="0">
                <a:solidFill>
                  <a:srgbClr val="000000"/>
                </a:solidFill>
              </a:rPr>
              <a:t>R0, R1 </a:t>
            </a:r>
            <a:r>
              <a:rPr lang="en-US" sz="1800" b="0" dirty="0">
                <a:solidFill>
                  <a:srgbClr val="000000"/>
                </a:solidFill>
              </a:rPr>
              <a:t>;Compare </a:t>
            </a:r>
            <a:r>
              <a:rPr lang="en-US" sz="1800" b="0" dirty="0" smtClean="0">
                <a:solidFill>
                  <a:srgbClr val="000000"/>
                </a:solidFill>
              </a:rPr>
              <a:t>R0 </a:t>
            </a:r>
            <a:r>
              <a:rPr lang="en-US" sz="1800" b="0" dirty="0">
                <a:solidFill>
                  <a:srgbClr val="000000"/>
                </a:solidFill>
              </a:rPr>
              <a:t>with </a:t>
            </a:r>
            <a:r>
              <a:rPr lang="en-US" sz="1800" b="0" dirty="0" smtClean="0">
                <a:solidFill>
                  <a:srgbClr val="000000"/>
                </a:solidFill>
              </a:rPr>
              <a:t>R1</a:t>
            </a:r>
            <a:r>
              <a:rPr lang="en-US" sz="1800" b="0" dirty="0">
                <a:solidFill>
                  <a:srgbClr val="000000"/>
                </a:solidFill>
              </a:rPr>
              <a:t/>
            </a:r>
            <a:br>
              <a:rPr lang="en-US" sz="1800" b="0" dirty="0">
                <a:solidFill>
                  <a:srgbClr val="000000"/>
                </a:solidFill>
              </a:rPr>
            </a:br>
            <a:r>
              <a:rPr lang="en-US" sz="1800" b="0" dirty="0">
                <a:solidFill>
                  <a:srgbClr val="000000"/>
                </a:solidFill>
              </a:rPr>
              <a:t>	ITE	</a:t>
            </a:r>
            <a:r>
              <a:rPr lang="en-US" sz="1800" b="0" dirty="0" smtClean="0">
                <a:solidFill>
                  <a:srgbClr val="000000"/>
                </a:solidFill>
              </a:rPr>
              <a:t>GT ;If-Then-Else: </a:t>
            </a:r>
            <a:r>
              <a:rPr lang="en-US" altLang="zh-CN" sz="1800" b="0" dirty="0" smtClean="0">
                <a:solidFill>
                  <a:srgbClr val="000000"/>
                </a:solidFill>
              </a:rPr>
              <a:t>next </a:t>
            </a:r>
            <a:r>
              <a:rPr lang="en-US" sz="1800" b="0" dirty="0" smtClean="0">
                <a:solidFill>
                  <a:srgbClr val="000000"/>
                </a:solidFill>
              </a:rPr>
              <a:t>2 	;instructions are conditional</a:t>
            </a:r>
            <a:endParaRPr lang="en-US" sz="1800" b="0" dirty="0">
              <a:solidFill>
                <a:srgbClr val="000000"/>
              </a:solidFill>
            </a:endParaRPr>
          </a:p>
          <a:p>
            <a:pPr>
              <a:spcBef>
                <a:spcPct val="50000"/>
              </a:spcBef>
            </a:pPr>
            <a:r>
              <a:rPr lang="en-US" sz="1800" b="0" dirty="0" smtClean="0">
                <a:solidFill>
                  <a:srgbClr val="000000"/>
                </a:solidFill>
              </a:rPr>
              <a:t>	</a:t>
            </a:r>
            <a:r>
              <a:rPr lang="en-US" sz="1800" b="0" dirty="0" smtClean="0">
                <a:solidFill>
                  <a:srgbClr val="FF0000"/>
                </a:solidFill>
              </a:rPr>
              <a:t>LDRGT	R0,=</a:t>
            </a:r>
            <a:r>
              <a:rPr lang="en-US" sz="1800" b="0" dirty="0">
                <a:solidFill>
                  <a:srgbClr val="FF0000"/>
                </a:solidFill>
              </a:rPr>
              <a:t>1 </a:t>
            </a:r>
            <a:r>
              <a:rPr lang="en-US" sz="1800" b="0" dirty="0">
                <a:solidFill>
                  <a:srgbClr val="000000"/>
                </a:solidFill>
              </a:rPr>
              <a:t>; in case </a:t>
            </a:r>
            <a:r>
              <a:rPr lang="en-US" sz="1800" b="0" dirty="0" smtClean="0">
                <a:solidFill>
                  <a:srgbClr val="000000"/>
                </a:solidFill>
              </a:rPr>
              <a:t>GT=1</a:t>
            </a:r>
            <a:r>
              <a:rPr lang="en-US" sz="1800" b="0" dirty="0">
                <a:solidFill>
                  <a:srgbClr val="FF0000"/>
                </a:solidFill>
              </a:rPr>
              <a:t/>
            </a:r>
            <a:br>
              <a:rPr lang="en-US" sz="1800" b="0" dirty="0">
                <a:solidFill>
                  <a:srgbClr val="FF0000"/>
                </a:solidFill>
              </a:rPr>
            </a:br>
            <a:r>
              <a:rPr lang="en-US" sz="1800" b="0" dirty="0" smtClean="0">
                <a:solidFill>
                  <a:srgbClr val="000000"/>
                </a:solidFill>
              </a:rPr>
              <a:t>	</a:t>
            </a:r>
            <a:r>
              <a:rPr lang="en-US" sz="1800" b="0" dirty="0" smtClean="0">
                <a:solidFill>
                  <a:schemeClr val="accent6"/>
                </a:solidFill>
              </a:rPr>
              <a:t>LDRLE	R0,=</a:t>
            </a:r>
            <a:r>
              <a:rPr lang="en-US" sz="1800" b="0" dirty="0">
                <a:solidFill>
                  <a:schemeClr val="accent6"/>
                </a:solidFill>
              </a:rPr>
              <a:t>0 </a:t>
            </a:r>
            <a:r>
              <a:rPr lang="en-US" sz="1800" b="0" dirty="0">
                <a:solidFill>
                  <a:srgbClr val="000000"/>
                </a:solidFill>
              </a:rPr>
              <a:t>; in case </a:t>
            </a:r>
            <a:r>
              <a:rPr lang="en-US" sz="1800" b="0" dirty="0" smtClean="0">
                <a:solidFill>
                  <a:srgbClr val="000000"/>
                </a:solidFill>
              </a:rPr>
              <a:t>LE=1</a:t>
            </a:r>
            <a:r>
              <a:rPr lang="en-US" sz="1800" b="0" dirty="0" smtClean="0">
                <a:solidFill>
                  <a:schemeClr val="accent6"/>
                </a:solidFill>
              </a:rPr>
              <a:t/>
            </a:r>
            <a:br>
              <a:rPr lang="en-US" sz="1800" b="0" dirty="0" smtClean="0">
                <a:solidFill>
                  <a:schemeClr val="accent6"/>
                </a:solidFill>
              </a:rPr>
            </a:br>
            <a:r>
              <a:rPr lang="en-US" sz="1800" b="0" dirty="0" smtClean="0">
                <a:solidFill>
                  <a:srgbClr val="000000"/>
                </a:solidFill>
              </a:rPr>
              <a:t>	STR	R0, [</a:t>
            </a:r>
            <a:r>
              <a:rPr lang="en-US" sz="1800" b="0" dirty="0" err="1" smtClean="0">
                <a:solidFill>
                  <a:srgbClr val="000000"/>
                </a:solidFill>
              </a:rPr>
              <a:t>addr</a:t>
            </a:r>
            <a:r>
              <a:rPr lang="en-US" sz="1800" b="0" dirty="0" smtClean="0">
                <a:solidFill>
                  <a:srgbClr val="000000"/>
                </a:solidFill>
              </a:rPr>
              <a:t>[c])</a:t>
            </a:r>
            <a:endParaRPr lang="en-US" sz="1800" b="0" dirty="0">
              <a:solidFill>
                <a:srgbClr val="000000"/>
              </a:solidFill>
            </a:endParaRPr>
          </a:p>
        </p:txBody>
      </p:sp>
      <p:grpSp>
        <p:nvGrpSpPr>
          <p:cNvPr id="15" name="Group 20"/>
          <p:cNvGrpSpPr>
            <a:grpSpLocks/>
          </p:cNvGrpSpPr>
          <p:nvPr/>
        </p:nvGrpSpPr>
        <p:grpSpPr bwMode="auto">
          <a:xfrm>
            <a:off x="401638" y="2104671"/>
            <a:ext cx="3689350" cy="4291012"/>
            <a:chOff x="253" y="1101"/>
            <a:chExt cx="2324" cy="2703"/>
          </a:xfrm>
        </p:grpSpPr>
        <p:sp>
          <p:nvSpPr>
            <p:cNvPr id="16" name="AutoShape 3"/>
            <p:cNvSpPr>
              <a:spLocks noChangeArrowheads="1"/>
            </p:cNvSpPr>
            <p:nvPr/>
          </p:nvSpPr>
          <p:spPr bwMode="auto">
            <a:xfrm>
              <a:off x="962" y="1379"/>
              <a:ext cx="894" cy="804"/>
            </a:xfrm>
            <a:prstGeom prst="diamond">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a:r>
                <a:rPr lang="en-US" dirty="0" smtClean="0">
                  <a:solidFill>
                    <a:srgbClr val="000000"/>
                  </a:solidFill>
                </a:rPr>
                <a:t>a&lt;=b?</a:t>
              </a:r>
              <a:endParaRPr lang="en-US" dirty="0">
                <a:solidFill>
                  <a:srgbClr val="000000"/>
                </a:solidFill>
              </a:endParaRPr>
            </a:p>
          </p:txBody>
        </p:sp>
        <p:sp>
          <p:nvSpPr>
            <p:cNvPr id="17" name="Rectangle 4"/>
            <p:cNvSpPr>
              <a:spLocks noChangeArrowheads="1"/>
            </p:cNvSpPr>
            <p:nvPr/>
          </p:nvSpPr>
          <p:spPr bwMode="auto">
            <a:xfrm>
              <a:off x="1703" y="2283"/>
              <a:ext cx="874" cy="337"/>
            </a:xfrm>
            <a:prstGeom prst="rect">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a:r>
                <a:rPr lang="en-US" dirty="0" smtClean="0">
                  <a:solidFill>
                    <a:srgbClr val="FF0000"/>
                  </a:solidFill>
                </a:rPr>
                <a:t>c </a:t>
              </a:r>
              <a:r>
                <a:rPr lang="en-US" dirty="0">
                  <a:solidFill>
                    <a:srgbClr val="FF0000"/>
                  </a:solidFill>
                  <a:sym typeface="Wingdings" pitchFamily="2" charset="2"/>
                </a:rPr>
                <a:t>=</a:t>
              </a:r>
              <a:r>
                <a:rPr lang="en-US" dirty="0" smtClean="0">
                  <a:solidFill>
                    <a:srgbClr val="FF0000"/>
                  </a:solidFill>
                  <a:sym typeface="Wingdings" pitchFamily="2" charset="2"/>
                </a:rPr>
                <a:t> </a:t>
              </a:r>
              <a:r>
                <a:rPr lang="en-US" dirty="0">
                  <a:solidFill>
                    <a:srgbClr val="FF0000"/>
                  </a:solidFill>
                  <a:sym typeface="Wingdings" pitchFamily="2" charset="2"/>
                </a:rPr>
                <a:t>1</a:t>
              </a:r>
              <a:endParaRPr lang="en-US" dirty="0">
                <a:solidFill>
                  <a:srgbClr val="FF0000"/>
                </a:solidFill>
              </a:endParaRPr>
            </a:p>
          </p:txBody>
        </p:sp>
        <p:cxnSp>
          <p:nvCxnSpPr>
            <p:cNvPr id="18" name="AutoShape 5"/>
            <p:cNvCxnSpPr>
              <a:cxnSpLocks noChangeShapeType="1"/>
              <a:endCxn id="16" idx="0"/>
            </p:cNvCxnSpPr>
            <p:nvPr/>
          </p:nvCxnSpPr>
          <p:spPr bwMode="auto">
            <a:xfrm>
              <a:off x="1409" y="1101"/>
              <a:ext cx="0" cy="278"/>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10"/>
            <p:cNvSpPr>
              <a:spLocks noChangeArrowheads="1"/>
            </p:cNvSpPr>
            <p:nvPr/>
          </p:nvSpPr>
          <p:spPr bwMode="auto">
            <a:xfrm>
              <a:off x="253" y="2290"/>
              <a:ext cx="874" cy="337"/>
            </a:xfrm>
            <a:prstGeom prst="rect">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a:r>
                <a:rPr lang="en-US" dirty="0" smtClean="0">
                  <a:solidFill>
                    <a:schemeClr val="accent6"/>
                  </a:solidFill>
                </a:rPr>
                <a:t>c </a:t>
              </a:r>
              <a:r>
                <a:rPr lang="en-US" dirty="0">
                  <a:solidFill>
                    <a:schemeClr val="accent6"/>
                  </a:solidFill>
                  <a:sym typeface="Wingdings" pitchFamily="2" charset="2"/>
                </a:rPr>
                <a:t>=</a:t>
              </a:r>
              <a:r>
                <a:rPr lang="en-US" dirty="0" smtClean="0">
                  <a:solidFill>
                    <a:schemeClr val="accent6"/>
                  </a:solidFill>
                  <a:sym typeface="Wingdings" pitchFamily="2" charset="2"/>
                </a:rPr>
                <a:t> </a:t>
              </a:r>
              <a:r>
                <a:rPr lang="en-US" dirty="0">
                  <a:solidFill>
                    <a:schemeClr val="accent6"/>
                  </a:solidFill>
                  <a:sym typeface="Wingdings" pitchFamily="2" charset="2"/>
                </a:rPr>
                <a:t>0</a:t>
              </a:r>
              <a:endParaRPr lang="en-US" dirty="0">
                <a:solidFill>
                  <a:schemeClr val="accent6"/>
                </a:solidFill>
              </a:endParaRPr>
            </a:p>
          </p:txBody>
        </p:sp>
        <p:cxnSp>
          <p:nvCxnSpPr>
            <p:cNvPr id="20" name="AutoShape 11"/>
            <p:cNvCxnSpPr>
              <a:cxnSpLocks noChangeShapeType="1"/>
              <a:stCxn id="16" idx="1"/>
              <a:endCxn id="19" idx="0"/>
            </p:cNvCxnSpPr>
            <p:nvPr/>
          </p:nvCxnSpPr>
          <p:spPr bwMode="auto">
            <a:xfrm rot="10800000" flipV="1">
              <a:off x="690" y="1781"/>
              <a:ext cx="272" cy="509"/>
            </a:xfrm>
            <a:prstGeom prst="bentConnector2">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2"/>
            <p:cNvCxnSpPr>
              <a:cxnSpLocks noChangeShapeType="1"/>
              <a:stCxn id="16" idx="3"/>
              <a:endCxn id="17" idx="0"/>
            </p:cNvCxnSpPr>
            <p:nvPr/>
          </p:nvCxnSpPr>
          <p:spPr bwMode="auto">
            <a:xfrm>
              <a:off x="1856" y="1781"/>
              <a:ext cx="284" cy="502"/>
            </a:xfrm>
            <a:prstGeom prst="bentConnector2">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Line 13"/>
            <p:cNvSpPr>
              <a:spLocks noChangeShapeType="1"/>
            </p:cNvSpPr>
            <p:nvPr/>
          </p:nvSpPr>
          <p:spPr bwMode="auto">
            <a:xfrm>
              <a:off x="1409" y="2959"/>
              <a:ext cx="0" cy="84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23" name="AutoShape 14"/>
            <p:cNvCxnSpPr>
              <a:cxnSpLocks noChangeShapeType="1"/>
              <a:stCxn id="19" idx="2"/>
              <a:endCxn id="17" idx="2"/>
            </p:cNvCxnSpPr>
            <p:nvPr/>
          </p:nvCxnSpPr>
          <p:spPr bwMode="auto">
            <a:xfrm rot="5400000" flipH="1" flipV="1">
              <a:off x="1411" y="1899"/>
              <a:ext cx="7" cy="1450"/>
            </a:xfrm>
            <a:prstGeom prst="bentConnector3">
              <a:avLst>
                <a:gd name="adj1" fmla="val -4771431"/>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 Box 18"/>
            <p:cNvSpPr txBox="1">
              <a:spLocks noChangeArrowheads="1"/>
            </p:cNvSpPr>
            <p:nvPr/>
          </p:nvSpPr>
          <p:spPr bwMode="auto">
            <a:xfrm>
              <a:off x="1796" y="1469"/>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a:solidFill>
                    <a:srgbClr val="000000"/>
                  </a:solidFill>
                </a:rPr>
                <a:t>&gt;</a:t>
              </a:r>
            </a:p>
          </p:txBody>
        </p:sp>
        <p:sp>
          <p:nvSpPr>
            <p:cNvPr id="25" name="Text Box 19"/>
            <p:cNvSpPr txBox="1">
              <a:spLocks noChangeArrowheads="1"/>
            </p:cNvSpPr>
            <p:nvPr/>
          </p:nvSpPr>
          <p:spPr bwMode="auto">
            <a:xfrm>
              <a:off x="749" y="1461"/>
              <a:ext cx="3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a:solidFill>
                    <a:srgbClr val="000000"/>
                  </a:solidFill>
                </a:rPr>
                <a:t>≤</a:t>
              </a:r>
            </a:p>
          </p:txBody>
        </p:sp>
      </p:grpSp>
      <p:sp>
        <p:nvSpPr>
          <p:cNvPr id="26" name="Text Box 12"/>
          <p:cNvSpPr txBox="1">
            <a:spLocks noChangeArrowheads="1"/>
          </p:cNvSpPr>
          <p:nvPr/>
        </p:nvSpPr>
        <p:spPr bwMode="auto">
          <a:xfrm>
            <a:off x="161093" y="1503077"/>
            <a:ext cx="37016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b="0" dirty="0">
                <a:solidFill>
                  <a:srgbClr val="000000"/>
                </a:solidFill>
                <a:latin typeface="Calibri" pitchFamily="34" charset="0"/>
                <a:cs typeface="Calibri" pitchFamily="34" charset="0"/>
              </a:rPr>
              <a:t>i</a:t>
            </a:r>
            <a:r>
              <a:rPr lang="en-US" sz="2400" b="0" dirty="0" smtClean="0">
                <a:solidFill>
                  <a:srgbClr val="000000"/>
                </a:solidFill>
                <a:latin typeface="Calibri" pitchFamily="34" charset="0"/>
                <a:cs typeface="Calibri" pitchFamily="34" charset="0"/>
              </a:rPr>
              <a:t>f (a &lt;= b) {c = 0;} else {c=1;}</a:t>
            </a:r>
            <a:endParaRPr lang="en-US" sz="2400" b="0" dirty="0">
              <a:solidFill>
                <a:srgbClr val="000000"/>
              </a:solidFill>
              <a:latin typeface="Calibri" pitchFamily="34" charset="0"/>
              <a:cs typeface="Calibri" pitchFamily="34" charset="0"/>
            </a:endParaRPr>
          </a:p>
        </p:txBody>
      </p: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17</a:t>
            </a:fld>
            <a:endParaRPr lang="en-US"/>
          </a:p>
        </p:txBody>
      </p:sp>
    </p:spTree>
    <p:extLst>
      <p:ext uri="{BB962C8B-B14F-4D97-AF65-F5344CB8AC3E}">
        <p14:creationId xmlns:p14="http://schemas.microsoft.com/office/powerpoint/2010/main" val="25911527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3552"/>
            <a:ext cx="7772400" cy="1143000"/>
          </a:xfrm>
        </p:spPr>
        <p:txBody>
          <a:bodyPr/>
          <a:lstStyle/>
          <a:p>
            <a:r>
              <a:rPr lang="en-US" dirty="0" smtClean="0">
                <a:solidFill>
                  <a:srgbClr val="FF0000"/>
                </a:solidFill>
              </a:rPr>
              <a:t>IT Instruction: More Examples</a:t>
            </a:r>
            <a:endParaRPr lang="en-US" dirty="0">
              <a:solidFill>
                <a:srgbClr val="FF0000"/>
              </a:solidFill>
            </a:endParaRPr>
          </a:p>
        </p:txBody>
      </p:sp>
      <p:sp>
        <p:nvSpPr>
          <p:cNvPr id="5" name="Rectangle 4"/>
          <p:cNvSpPr/>
          <p:nvPr/>
        </p:nvSpPr>
        <p:spPr>
          <a:xfrm>
            <a:off x="294216" y="1588000"/>
            <a:ext cx="8555567" cy="5016758"/>
          </a:xfrm>
          <a:prstGeom prst="rect">
            <a:avLst/>
          </a:prstGeom>
        </p:spPr>
        <p:txBody>
          <a:bodyPr wrap="square">
            <a:spAutoFit/>
          </a:bodyPr>
          <a:lstStyle/>
          <a:p>
            <a:r>
              <a:rPr lang="en-US" b="0" dirty="0">
                <a:solidFill>
                  <a:srgbClr val="000000"/>
                </a:solidFill>
              </a:rPr>
              <a:t>ITE    GT            </a:t>
            </a:r>
            <a:r>
              <a:rPr lang="en-US" b="0" dirty="0" smtClean="0">
                <a:solidFill>
                  <a:srgbClr val="000000"/>
                </a:solidFill>
              </a:rPr>
              <a:t>     ; </a:t>
            </a:r>
            <a:r>
              <a:rPr lang="en-US" b="0" dirty="0">
                <a:solidFill>
                  <a:srgbClr val="000000"/>
                </a:solidFill>
              </a:rPr>
              <a:t>Next 2 instructions are conditional</a:t>
            </a:r>
          </a:p>
          <a:p>
            <a:r>
              <a:rPr lang="en-US" b="0" dirty="0">
                <a:solidFill>
                  <a:schemeClr val="accent2"/>
                </a:solidFill>
              </a:rPr>
              <a:t>ADDGT  </a:t>
            </a:r>
            <a:r>
              <a:rPr lang="en-US" altLang="zh-CN" b="0" dirty="0" smtClean="0">
                <a:solidFill>
                  <a:schemeClr val="accent2"/>
                </a:solidFill>
              </a:rPr>
              <a:t>R1</a:t>
            </a:r>
            <a:r>
              <a:rPr lang="en-US" b="0" dirty="0" smtClean="0">
                <a:solidFill>
                  <a:schemeClr val="accent2"/>
                </a:solidFill>
              </a:rPr>
              <a:t>, </a:t>
            </a:r>
            <a:r>
              <a:rPr lang="en-US" altLang="zh-CN" b="0" dirty="0" smtClean="0">
                <a:solidFill>
                  <a:schemeClr val="accent2"/>
                </a:solidFill>
              </a:rPr>
              <a:t>R0</a:t>
            </a:r>
            <a:r>
              <a:rPr lang="en-US" b="0" dirty="0" smtClean="0">
                <a:solidFill>
                  <a:schemeClr val="accent2"/>
                </a:solidFill>
              </a:rPr>
              <a:t>, </a:t>
            </a:r>
            <a:r>
              <a:rPr lang="en-US" b="0" dirty="0">
                <a:solidFill>
                  <a:schemeClr val="accent2"/>
                </a:solidFill>
              </a:rPr>
              <a:t>#55  </a:t>
            </a:r>
            <a:r>
              <a:rPr lang="en-US" b="0" dirty="0">
                <a:solidFill>
                  <a:srgbClr val="000000"/>
                </a:solidFill>
              </a:rPr>
              <a:t>; </a:t>
            </a:r>
            <a:r>
              <a:rPr lang="en-US" b="0" dirty="0" smtClean="0">
                <a:solidFill>
                  <a:srgbClr val="000000"/>
                </a:solidFill>
              </a:rPr>
              <a:t>in </a:t>
            </a:r>
            <a:r>
              <a:rPr lang="en-US" b="0" dirty="0">
                <a:solidFill>
                  <a:srgbClr val="000000"/>
                </a:solidFill>
              </a:rPr>
              <a:t>case </a:t>
            </a:r>
            <a:r>
              <a:rPr lang="en-US" b="0" dirty="0" smtClean="0">
                <a:solidFill>
                  <a:srgbClr val="000000"/>
                </a:solidFill>
              </a:rPr>
              <a:t>GT(Greater-Than)=1</a:t>
            </a:r>
            <a:endParaRPr lang="en-US" b="0" dirty="0">
              <a:solidFill>
                <a:srgbClr val="000000"/>
              </a:solidFill>
            </a:endParaRPr>
          </a:p>
          <a:p>
            <a:r>
              <a:rPr lang="en-US" b="0" dirty="0">
                <a:solidFill>
                  <a:srgbClr val="FF0000"/>
                </a:solidFill>
              </a:rPr>
              <a:t>ADDLE  </a:t>
            </a:r>
            <a:r>
              <a:rPr lang="en-US" altLang="zh-CN" b="0" dirty="0" smtClean="0">
                <a:solidFill>
                  <a:srgbClr val="FF0000"/>
                </a:solidFill>
              </a:rPr>
              <a:t>R1</a:t>
            </a:r>
            <a:r>
              <a:rPr lang="en-US" b="0" dirty="0" smtClean="0">
                <a:solidFill>
                  <a:srgbClr val="FF0000"/>
                </a:solidFill>
              </a:rPr>
              <a:t>, </a:t>
            </a:r>
            <a:r>
              <a:rPr lang="en-US" altLang="zh-CN" b="0" dirty="0" smtClean="0">
                <a:solidFill>
                  <a:srgbClr val="FF0000"/>
                </a:solidFill>
              </a:rPr>
              <a:t>R0</a:t>
            </a:r>
            <a:r>
              <a:rPr lang="en-US" b="0" dirty="0" smtClean="0">
                <a:solidFill>
                  <a:srgbClr val="FF0000"/>
                </a:solidFill>
              </a:rPr>
              <a:t>, </a:t>
            </a:r>
            <a:r>
              <a:rPr lang="en-US" b="0" dirty="0">
                <a:solidFill>
                  <a:srgbClr val="FF0000"/>
                </a:solidFill>
              </a:rPr>
              <a:t>#48   </a:t>
            </a:r>
            <a:r>
              <a:rPr lang="en-US" b="0" dirty="0" smtClean="0">
                <a:solidFill>
                  <a:srgbClr val="000000"/>
                </a:solidFill>
              </a:rPr>
              <a:t>; in </a:t>
            </a:r>
            <a:r>
              <a:rPr lang="en-US" b="0" dirty="0">
                <a:solidFill>
                  <a:srgbClr val="000000"/>
                </a:solidFill>
              </a:rPr>
              <a:t>case </a:t>
            </a:r>
            <a:r>
              <a:rPr lang="en-US" b="0" dirty="0" smtClean="0">
                <a:solidFill>
                  <a:srgbClr val="000000"/>
                </a:solidFill>
              </a:rPr>
              <a:t>GT=0 (LE: Less-or-Equal)</a:t>
            </a:r>
          </a:p>
          <a:p>
            <a:endParaRPr lang="en-US" b="0" dirty="0" smtClean="0">
              <a:solidFill>
                <a:srgbClr val="000000"/>
              </a:solidFill>
            </a:endParaRPr>
          </a:p>
          <a:p>
            <a:r>
              <a:rPr lang="en-US" b="0" dirty="0" smtClean="0">
                <a:solidFill>
                  <a:srgbClr val="000000"/>
                </a:solidFill>
              </a:rPr>
              <a:t>ITTE   </a:t>
            </a:r>
            <a:r>
              <a:rPr lang="en-US" b="0" dirty="0">
                <a:solidFill>
                  <a:srgbClr val="000000"/>
                </a:solidFill>
              </a:rPr>
              <a:t>NE           </a:t>
            </a:r>
            <a:r>
              <a:rPr lang="en-US" b="0" dirty="0" smtClean="0">
                <a:solidFill>
                  <a:srgbClr val="000000"/>
                </a:solidFill>
              </a:rPr>
              <a:t>   ; </a:t>
            </a:r>
            <a:r>
              <a:rPr lang="en-US" b="0" dirty="0">
                <a:solidFill>
                  <a:srgbClr val="000000"/>
                </a:solidFill>
              </a:rPr>
              <a:t>Next 3 instructions are conditional</a:t>
            </a:r>
          </a:p>
          <a:p>
            <a:r>
              <a:rPr lang="en-US" b="0" dirty="0">
                <a:solidFill>
                  <a:schemeClr val="accent2"/>
                </a:solidFill>
              </a:rPr>
              <a:t>ANDNE  </a:t>
            </a:r>
            <a:r>
              <a:rPr lang="en-US" altLang="zh-CN" b="0" dirty="0" smtClean="0">
                <a:solidFill>
                  <a:schemeClr val="accent2"/>
                </a:solidFill>
              </a:rPr>
              <a:t>R0</a:t>
            </a:r>
            <a:r>
              <a:rPr lang="en-US" b="0" dirty="0" smtClean="0">
                <a:solidFill>
                  <a:schemeClr val="accent2"/>
                </a:solidFill>
              </a:rPr>
              <a:t>, </a:t>
            </a:r>
            <a:r>
              <a:rPr lang="en-US" altLang="zh-CN" b="0" dirty="0" smtClean="0">
                <a:solidFill>
                  <a:schemeClr val="accent2"/>
                </a:solidFill>
              </a:rPr>
              <a:t>R0</a:t>
            </a:r>
            <a:r>
              <a:rPr lang="en-US" b="0" dirty="0" smtClean="0">
                <a:solidFill>
                  <a:schemeClr val="accent2"/>
                </a:solidFill>
              </a:rPr>
              <a:t>, </a:t>
            </a:r>
            <a:r>
              <a:rPr lang="en-US" altLang="zh-CN" b="0" dirty="0" smtClean="0">
                <a:solidFill>
                  <a:schemeClr val="accent2"/>
                </a:solidFill>
              </a:rPr>
              <a:t>R1</a:t>
            </a:r>
            <a:r>
              <a:rPr lang="en-US" b="0" dirty="0" smtClean="0">
                <a:solidFill>
                  <a:schemeClr val="accent2"/>
                </a:solidFill>
              </a:rPr>
              <a:t>   </a:t>
            </a:r>
            <a:r>
              <a:rPr lang="en-US" b="0" dirty="0">
                <a:solidFill>
                  <a:srgbClr val="000000"/>
                </a:solidFill>
              </a:rPr>
              <a:t>; </a:t>
            </a:r>
            <a:r>
              <a:rPr lang="en-US" b="0" dirty="0" smtClean="0">
                <a:solidFill>
                  <a:srgbClr val="000000"/>
                </a:solidFill>
              </a:rPr>
              <a:t>in </a:t>
            </a:r>
            <a:r>
              <a:rPr lang="en-US" b="0" dirty="0">
                <a:solidFill>
                  <a:srgbClr val="000000"/>
                </a:solidFill>
              </a:rPr>
              <a:t>case </a:t>
            </a:r>
            <a:r>
              <a:rPr lang="en-US" b="0" dirty="0" smtClean="0">
                <a:solidFill>
                  <a:srgbClr val="000000"/>
                </a:solidFill>
              </a:rPr>
              <a:t>NE(Not-Equal)=1</a:t>
            </a:r>
            <a:endParaRPr lang="en-US" b="0" dirty="0">
              <a:solidFill>
                <a:srgbClr val="000000"/>
              </a:solidFill>
            </a:endParaRPr>
          </a:p>
          <a:p>
            <a:r>
              <a:rPr lang="en-US" b="0" dirty="0" smtClean="0">
                <a:solidFill>
                  <a:schemeClr val="accent2"/>
                </a:solidFill>
              </a:rPr>
              <a:t>ADDSNE </a:t>
            </a:r>
            <a:r>
              <a:rPr lang="en-US" altLang="zh-CN" b="0" dirty="0" smtClean="0">
                <a:solidFill>
                  <a:schemeClr val="accent2"/>
                </a:solidFill>
              </a:rPr>
              <a:t>R2</a:t>
            </a:r>
            <a:r>
              <a:rPr lang="en-US" b="0" dirty="0" smtClean="0">
                <a:solidFill>
                  <a:schemeClr val="accent2"/>
                </a:solidFill>
              </a:rPr>
              <a:t>, </a:t>
            </a:r>
            <a:r>
              <a:rPr lang="en-US" altLang="zh-CN" b="0" dirty="0" smtClean="0">
                <a:solidFill>
                  <a:schemeClr val="accent2"/>
                </a:solidFill>
              </a:rPr>
              <a:t>R2</a:t>
            </a:r>
            <a:r>
              <a:rPr lang="en-US" b="0" dirty="0" smtClean="0">
                <a:solidFill>
                  <a:schemeClr val="accent2"/>
                </a:solidFill>
              </a:rPr>
              <a:t>, </a:t>
            </a:r>
            <a:r>
              <a:rPr lang="en-US" b="0" dirty="0">
                <a:solidFill>
                  <a:schemeClr val="accent2"/>
                </a:solidFill>
              </a:rPr>
              <a:t>#1 </a:t>
            </a:r>
            <a:r>
              <a:rPr lang="en-US" b="0" dirty="0">
                <a:solidFill>
                  <a:srgbClr val="000000"/>
                </a:solidFill>
              </a:rPr>
              <a:t>; in case NE(Not-Equal)=1</a:t>
            </a:r>
          </a:p>
          <a:p>
            <a:r>
              <a:rPr lang="en-US" b="0" dirty="0">
                <a:solidFill>
                  <a:srgbClr val="FF0000"/>
                </a:solidFill>
              </a:rPr>
              <a:t>MOVEQ  </a:t>
            </a:r>
            <a:r>
              <a:rPr lang="en-US" altLang="zh-CN" b="0" dirty="0" smtClean="0">
                <a:solidFill>
                  <a:srgbClr val="FF0000"/>
                </a:solidFill>
              </a:rPr>
              <a:t>R2</a:t>
            </a:r>
            <a:r>
              <a:rPr lang="en-US" b="0" dirty="0" smtClean="0">
                <a:solidFill>
                  <a:srgbClr val="FF0000"/>
                </a:solidFill>
              </a:rPr>
              <a:t>, </a:t>
            </a:r>
            <a:r>
              <a:rPr lang="en-US" altLang="zh-CN" b="0" dirty="0" smtClean="0">
                <a:solidFill>
                  <a:srgbClr val="FF0000"/>
                </a:solidFill>
              </a:rPr>
              <a:t>R3</a:t>
            </a:r>
            <a:r>
              <a:rPr lang="en-US" b="0" dirty="0" smtClean="0">
                <a:solidFill>
                  <a:srgbClr val="FF0000"/>
                </a:solidFill>
              </a:rPr>
              <a:t>       </a:t>
            </a:r>
            <a:r>
              <a:rPr lang="en-US" b="0" dirty="0">
                <a:solidFill>
                  <a:srgbClr val="000000"/>
                </a:solidFill>
              </a:rPr>
              <a:t>; </a:t>
            </a:r>
            <a:r>
              <a:rPr lang="en-US" b="0" dirty="0" smtClean="0">
                <a:solidFill>
                  <a:srgbClr val="000000"/>
                </a:solidFill>
              </a:rPr>
              <a:t>in case NE=0 (EQ: Equal)</a:t>
            </a:r>
          </a:p>
          <a:p>
            <a:r>
              <a:rPr lang="en-US" b="0" dirty="0">
                <a:solidFill>
                  <a:srgbClr val="000000"/>
                </a:solidFill>
              </a:rPr>
              <a:t/>
            </a:r>
            <a:br>
              <a:rPr lang="en-US" b="0" dirty="0">
                <a:solidFill>
                  <a:srgbClr val="000000"/>
                </a:solidFill>
              </a:rPr>
            </a:br>
            <a:r>
              <a:rPr lang="en-US" b="0" dirty="0">
                <a:solidFill>
                  <a:srgbClr val="000000"/>
                </a:solidFill>
              </a:rPr>
              <a:t>ITTEE  EQ           </a:t>
            </a:r>
            <a:r>
              <a:rPr lang="en-US" b="0" dirty="0" smtClean="0">
                <a:solidFill>
                  <a:srgbClr val="000000"/>
                </a:solidFill>
              </a:rPr>
              <a:t>   ; </a:t>
            </a:r>
            <a:r>
              <a:rPr lang="en-US" b="0" dirty="0">
                <a:solidFill>
                  <a:srgbClr val="000000"/>
                </a:solidFill>
              </a:rPr>
              <a:t>Next 4 instructions are conditional</a:t>
            </a:r>
          </a:p>
          <a:p>
            <a:r>
              <a:rPr lang="en-US" b="0" dirty="0">
                <a:solidFill>
                  <a:schemeClr val="accent2"/>
                </a:solidFill>
              </a:rPr>
              <a:t>MOVEQ  </a:t>
            </a:r>
            <a:r>
              <a:rPr lang="en-US" b="0" dirty="0" smtClean="0">
                <a:solidFill>
                  <a:schemeClr val="accent2"/>
                </a:solidFill>
              </a:rPr>
              <a:t>R0, R1        </a:t>
            </a:r>
            <a:r>
              <a:rPr lang="en-US" b="0" dirty="0" smtClean="0">
                <a:solidFill>
                  <a:srgbClr val="000000"/>
                </a:solidFill>
              </a:rPr>
              <a:t>; in </a:t>
            </a:r>
            <a:r>
              <a:rPr lang="en-US" b="0" dirty="0">
                <a:solidFill>
                  <a:srgbClr val="000000"/>
                </a:solidFill>
              </a:rPr>
              <a:t>case </a:t>
            </a:r>
            <a:r>
              <a:rPr lang="en-US" b="0" dirty="0" smtClean="0">
                <a:solidFill>
                  <a:srgbClr val="000000"/>
                </a:solidFill>
              </a:rPr>
              <a:t>EQ(Equal)=1</a:t>
            </a:r>
            <a:endParaRPr lang="en-US" b="0" dirty="0">
              <a:solidFill>
                <a:srgbClr val="000000"/>
              </a:solidFill>
            </a:endParaRPr>
          </a:p>
          <a:p>
            <a:r>
              <a:rPr lang="en-US" b="0" dirty="0" smtClean="0">
                <a:solidFill>
                  <a:schemeClr val="accent2"/>
                </a:solidFill>
              </a:rPr>
              <a:t>ADDEQ  R2, R2, </a:t>
            </a:r>
            <a:r>
              <a:rPr lang="en-US" b="0" dirty="0">
                <a:solidFill>
                  <a:schemeClr val="accent2"/>
                </a:solidFill>
              </a:rPr>
              <a:t>#10 </a:t>
            </a:r>
            <a:r>
              <a:rPr lang="en-US" b="0" dirty="0">
                <a:solidFill>
                  <a:srgbClr val="000000"/>
                </a:solidFill>
              </a:rPr>
              <a:t>; in case EQ(Equal)=1</a:t>
            </a:r>
          </a:p>
          <a:p>
            <a:r>
              <a:rPr lang="en-US" b="0" dirty="0">
                <a:solidFill>
                  <a:srgbClr val="FF0000"/>
                </a:solidFill>
              </a:rPr>
              <a:t>ANDNE  </a:t>
            </a:r>
            <a:r>
              <a:rPr lang="en-US" b="0" dirty="0" smtClean="0">
                <a:solidFill>
                  <a:srgbClr val="FF0000"/>
                </a:solidFill>
              </a:rPr>
              <a:t>R3, R3, </a:t>
            </a:r>
            <a:r>
              <a:rPr lang="en-US" b="0" dirty="0">
                <a:solidFill>
                  <a:srgbClr val="FF0000"/>
                </a:solidFill>
              </a:rPr>
              <a:t>#</a:t>
            </a:r>
            <a:r>
              <a:rPr lang="en-US" b="0" dirty="0" smtClean="0">
                <a:solidFill>
                  <a:srgbClr val="FF0000"/>
                </a:solidFill>
              </a:rPr>
              <a:t>1</a:t>
            </a:r>
            <a:r>
              <a:rPr lang="en-US" b="0" dirty="0" smtClean="0">
                <a:solidFill>
                  <a:srgbClr val="000000"/>
                </a:solidFill>
              </a:rPr>
              <a:t>   </a:t>
            </a:r>
            <a:r>
              <a:rPr lang="en-US" b="0" dirty="0">
                <a:solidFill>
                  <a:srgbClr val="000000"/>
                </a:solidFill>
              </a:rPr>
              <a:t>; </a:t>
            </a:r>
            <a:r>
              <a:rPr lang="en-US" b="0" dirty="0" smtClean="0">
                <a:solidFill>
                  <a:srgbClr val="000000"/>
                </a:solidFill>
              </a:rPr>
              <a:t>in </a:t>
            </a:r>
            <a:r>
              <a:rPr lang="en-US" b="0" dirty="0">
                <a:solidFill>
                  <a:srgbClr val="000000"/>
                </a:solidFill>
              </a:rPr>
              <a:t>case </a:t>
            </a:r>
            <a:r>
              <a:rPr lang="en-US" b="0" dirty="0" smtClean="0">
                <a:solidFill>
                  <a:srgbClr val="000000"/>
                </a:solidFill>
              </a:rPr>
              <a:t>EQ=0 (NE: Not-Equal) </a:t>
            </a:r>
          </a:p>
          <a:p>
            <a:r>
              <a:rPr lang="en-US" b="0" dirty="0" smtClean="0">
                <a:solidFill>
                  <a:srgbClr val="FF0000"/>
                </a:solidFill>
              </a:rPr>
              <a:t>BNE</a:t>
            </a:r>
            <a:r>
              <a:rPr lang="en-US" b="0" dirty="0">
                <a:solidFill>
                  <a:srgbClr val="FF0000"/>
                </a:solidFill>
              </a:rPr>
              <a:t> </a:t>
            </a:r>
            <a:r>
              <a:rPr lang="en-US" b="0" dirty="0" smtClean="0">
                <a:solidFill>
                  <a:srgbClr val="FF0000"/>
                </a:solidFill>
              </a:rPr>
              <a:t>     L1              </a:t>
            </a:r>
            <a:r>
              <a:rPr lang="en-US" b="0" dirty="0" smtClean="0">
                <a:solidFill>
                  <a:srgbClr val="000000"/>
                </a:solidFill>
              </a:rPr>
              <a:t>; </a:t>
            </a:r>
            <a:r>
              <a:rPr lang="en-US" b="0" dirty="0">
                <a:solidFill>
                  <a:srgbClr val="000000"/>
                </a:solidFill>
              </a:rPr>
              <a:t>in case EQ=0 (NE: Not-Equal</a:t>
            </a:r>
            <a:r>
              <a:rPr lang="en-US" b="0" dirty="0" smtClean="0">
                <a:solidFill>
                  <a:srgbClr val="000000"/>
                </a:solidFill>
              </a:rPr>
              <a:t>), branch to statement with label L1. </a:t>
            </a:r>
            <a:r>
              <a:rPr lang="en-US" b="0" dirty="0">
                <a:solidFill>
                  <a:srgbClr val="000000"/>
                </a:solidFill>
              </a:rPr>
              <a:t>Branch </a:t>
            </a:r>
            <a:r>
              <a:rPr lang="en-US" b="0" dirty="0" smtClean="0">
                <a:solidFill>
                  <a:srgbClr val="000000"/>
                </a:solidFill>
              </a:rPr>
              <a:t>can </a:t>
            </a:r>
            <a:r>
              <a:rPr lang="en-US" b="0" dirty="0">
                <a:solidFill>
                  <a:srgbClr val="000000"/>
                </a:solidFill>
              </a:rPr>
              <a:t>only be </a:t>
            </a:r>
            <a:r>
              <a:rPr lang="en-US" b="0" dirty="0" smtClean="0">
                <a:solidFill>
                  <a:srgbClr val="000000"/>
                </a:solidFill>
              </a:rPr>
              <a:t>used as </a:t>
            </a:r>
            <a:r>
              <a:rPr lang="en-US" b="0" dirty="0">
                <a:solidFill>
                  <a:srgbClr val="000000"/>
                </a:solidFill>
              </a:rPr>
              <a:t>the last instruction of an IT </a:t>
            </a:r>
            <a:r>
              <a:rPr lang="en-US" b="0" dirty="0" smtClean="0">
                <a:solidFill>
                  <a:srgbClr val="000000"/>
                </a:solidFill>
              </a:rPr>
              <a:t>block</a:t>
            </a:r>
          </a:p>
        </p:txBody>
      </p:sp>
      <p:sp>
        <p:nvSpPr>
          <p:cNvPr id="3" name="Slide Number Placeholder 2"/>
          <p:cNvSpPr>
            <a:spLocks noGrp="1"/>
          </p:cNvSpPr>
          <p:nvPr>
            <p:ph type="sldNum" sz="quarter" idx="11"/>
          </p:nvPr>
        </p:nvSpPr>
        <p:spPr/>
        <p:txBody>
          <a:bodyPr/>
          <a:lstStyle/>
          <a:p>
            <a:pPr>
              <a:defRPr/>
            </a:pPr>
            <a:fld id="{8D43B739-56F2-41EE-BBB5-C352609D8380}" type="slidenum">
              <a:rPr lang="en-US" smtClean="0"/>
              <a:pPr>
                <a:defRPr/>
              </a:pPr>
              <a:t>18</a:t>
            </a:fld>
            <a:endParaRPr lang="en-US"/>
          </a:p>
        </p:txBody>
      </p:sp>
    </p:spTree>
    <p:extLst>
      <p:ext uri="{BB962C8B-B14F-4D97-AF65-F5344CB8AC3E}">
        <p14:creationId xmlns:p14="http://schemas.microsoft.com/office/powerpoint/2010/main" val="4281185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0"/>
            <a:ext cx="7772400" cy="1143000"/>
          </a:xfrm>
        </p:spPr>
        <p:txBody>
          <a:bodyPr/>
          <a:lstStyle/>
          <a:p>
            <a:r>
              <a:rPr lang="en-US" dirty="0" smtClean="0">
                <a:solidFill>
                  <a:srgbClr val="FF0000"/>
                </a:solidFill>
                <a:cs typeface="Times New Roman" pitchFamily="18" charset="0"/>
              </a:rPr>
              <a:t>Compound Conditional</a:t>
            </a:r>
            <a:r>
              <a:rPr lang="en-US" altLang="zh-CN" dirty="0" smtClean="0">
                <a:solidFill>
                  <a:srgbClr val="FF0000"/>
                </a:solidFill>
                <a:cs typeface="Times New Roman" pitchFamily="18" charset="0"/>
              </a:rPr>
              <a:t>s: Example 1</a:t>
            </a:r>
            <a:endParaRPr lang="en-US" dirty="0" smtClean="0">
              <a:solidFill>
                <a:srgbClr val="FF0000"/>
              </a:solidFill>
            </a:endParaRPr>
          </a:p>
        </p:txBody>
      </p:sp>
      <p:sp>
        <p:nvSpPr>
          <p:cNvPr id="62467" name="Rectangle 3"/>
          <p:cNvSpPr>
            <a:spLocks noChangeArrowheads="1"/>
          </p:cNvSpPr>
          <p:nvPr/>
        </p:nvSpPr>
        <p:spPr bwMode="auto">
          <a:xfrm>
            <a:off x="0" y="1295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0" dirty="0">
                <a:solidFill>
                  <a:srgbClr val="000000"/>
                </a:solidFill>
                <a:cs typeface="Courier New" pitchFamily="49" charset="0"/>
              </a:rPr>
              <a:t>	if (</a:t>
            </a:r>
            <a:r>
              <a:rPr lang="en-US" sz="2400" b="0" dirty="0" err="1">
                <a:solidFill>
                  <a:srgbClr val="000000"/>
                </a:solidFill>
                <a:cs typeface="Courier New" pitchFamily="49" charset="0"/>
              </a:rPr>
              <a:t>lower_limit</a:t>
            </a:r>
            <a:r>
              <a:rPr lang="en-US" sz="2400" b="0" dirty="0">
                <a:solidFill>
                  <a:srgbClr val="000000"/>
                </a:solidFill>
                <a:cs typeface="Courier New" pitchFamily="49" charset="0"/>
              </a:rPr>
              <a:t> &lt;= x &amp;&amp; x &lt;= </a:t>
            </a:r>
            <a:r>
              <a:rPr lang="en-US" sz="2400" b="0" dirty="0" err="1">
                <a:solidFill>
                  <a:srgbClr val="000000"/>
                </a:solidFill>
                <a:cs typeface="Courier New" pitchFamily="49" charset="0"/>
              </a:rPr>
              <a:t>upper_limit</a:t>
            </a:r>
            <a:r>
              <a:rPr lang="en-US" sz="2400" b="0" dirty="0">
                <a:solidFill>
                  <a:srgbClr val="000000"/>
                </a:solidFill>
                <a:cs typeface="Courier New" pitchFamily="49" charset="0"/>
              </a:rPr>
              <a:t>) y = x ;</a:t>
            </a:r>
            <a:endParaRPr lang="en-US" sz="2400" b="0" dirty="0">
              <a:solidFill>
                <a:srgbClr val="000000"/>
              </a:solidFill>
            </a:endParaRPr>
          </a:p>
        </p:txBody>
      </p:sp>
      <p:sp>
        <p:nvSpPr>
          <p:cNvPr id="431110" name="Text Box 6"/>
          <p:cNvSpPr txBox="1">
            <a:spLocks noChangeArrowheads="1"/>
          </p:cNvSpPr>
          <p:nvPr/>
        </p:nvSpPr>
        <p:spPr bwMode="auto">
          <a:xfrm>
            <a:off x="71966" y="3953354"/>
            <a:ext cx="9144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r>
              <a:rPr lang="en-US" sz="2400" b="0" dirty="0">
                <a:solidFill>
                  <a:srgbClr val="000000"/>
                </a:solidFill>
                <a:cs typeface="Courier New" pitchFamily="49" charset="0"/>
              </a:rPr>
              <a:t>	if </a:t>
            </a:r>
            <a:r>
              <a:rPr lang="en-US" sz="2400" b="0" dirty="0" smtClean="0">
                <a:solidFill>
                  <a:srgbClr val="000000"/>
                </a:solidFill>
                <a:cs typeface="Courier New" pitchFamily="49" charset="0"/>
              </a:rPr>
              <a:t>(</a:t>
            </a:r>
            <a:r>
              <a:rPr lang="en-US" sz="2400" dirty="0" smtClean="0">
                <a:solidFill>
                  <a:srgbClr val="000000"/>
                </a:solidFill>
                <a:cs typeface="Courier New" pitchFamily="49" charset="0"/>
              </a:rPr>
              <a:t>!</a:t>
            </a:r>
            <a:r>
              <a:rPr lang="en-US" sz="2400" b="0" dirty="0" smtClean="0">
                <a:solidFill>
                  <a:srgbClr val="000000"/>
                </a:solidFill>
                <a:cs typeface="Courier New" pitchFamily="49" charset="0"/>
              </a:rPr>
              <a:t>(</a:t>
            </a:r>
            <a:r>
              <a:rPr lang="en-US" sz="2400" b="0" dirty="0" err="1">
                <a:solidFill>
                  <a:srgbClr val="000000"/>
                </a:solidFill>
                <a:cs typeface="Courier New" pitchFamily="49" charset="0"/>
              </a:rPr>
              <a:t>lower_limit</a:t>
            </a:r>
            <a:r>
              <a:rPr lang="en-US" sz="2400" b="0" dirty="0">
                <a:solidFill>
                  <a:srgbClr val="000000"/>
                </a:solidFill>
                <a:cs typeface="Courier New" pitchFamily="49" charset="0"/>
              </a:rPr>
              <a:t> &lt;= x &amp;&amp; x &lt;= </a:t>
            </a:r>
            <a:r>
              <a:rPr lang="en-US" sz="2400" b="0" dirty="0" err="1">
                <a:solidFill>
                  <a:srgbClr val="000000"/>
                </a:solidFill>
                <a:cs typeface="Courier New" pitchFamily="49" charset="0"/>
              </a:rPr>
              <a:t>upper_limit</a:t>
            </a:r>
            <a:r>
              <a:rPr lang="en-US" sz="2400" b="0" dirty="0">
                <a:solidFill>
                  <a:srgbClr val="000000"/>
                </a:solidFill>
                <a:cs typeface="Courier New" pitchFamily="49" charset="0"/>
              </a:rPr>
              <a:t>)) </a:t>
            </a:r>
            <a:r>
              <a:rPr lang="en-US" sz="2400" dirty="0" err="1">
                <a:solidFill>
                  <a:srgbClr val="000000"/>
                </a:solidFill>
                <a:cs typeface="Courier New" pitchFamily="49" charset="0"/>
              </a:rPr>
              <a:t>goto</a:t>
            </a:r>
            <a:r>
              <a:rPr lang="en-US" sz="2400" dirty="0">
                <a:solidFill>
                  <a:srgbClr val="000000"/>
                </a:solidFill>
                <a:cs typeface="Courier New" pitchFamily="49" charset="0"/>
              </a:rPr>
              <a:t> L1</a:t>
            </a:r>
            <a:endParaRPr lang="en-US" sz="2400" dirty="0">
              <a:solidFill>
                <a:srgbClr val="000000"/>
              </a:solidFill>
              <a:cs typeface="Times New Roman" pitchFamily="18" charset="0"/>
            </a:endParaRPr>
          </a:p>
          <a:p>
            <a:r>
              <a:rPr lang="en-US" sz="2400" dirty="0">
                <a:solidFill>
                  <a:srgbClr val="000000"/>
                </a:solidFill>
                <a:cs typeface="Courier New" pitchFamily="49" charset="0"/>
              </a:rPr>
              <a:t>	</a:t>
            </a:r>
            <a:r>
              <a:rPr lang="en-US" sz="2400" b="0" dirty="0">
                <a:solidFill>
                  <a:srgbClr val="000000"/>
                </a:solidFill>
                <a:cs typeface="Courier New" pitchFamily="49" charset="0"/>
              </a:rPr>
              <a:t>y = x ;</a:t>
            </a:r>
            <a:endParaRPr lang="en-US" sz="2400" b="0" dirty="0">
              <a:solidFill>
                <a:srgbClr val="000000"/>
              </a:solidFill>
              <a:cs typeface="Times New Roman" pitchFamily="18" charset="0"/>
            </a:endParaRPr>
          </a:p>
          <a:p>
            <a:r>
              <a:rPr lang="en-US" sz="2400" dirty="0" smtClean="0">
                <a:solidFill>
                  <a:srgbClr val="000000"/>
                </a:solidFill>
                <a:cs typeface="Courier New" pitchFamily="49" charset="0"/>
              </a:rPr>
              <a:t>	L1</a:t>
            </a:r>
            <a:r>
              <a:rPr lang="en-US" sz="2400" dirty="0">
                <a:solidFill>
                  <a:srgbClr val="000000"/>
                </a:solidFill>
                <a:cs typeface="Courier New" pitchFamily="49" charset="0"/>
              </a:rPr>
              <a:t>:</a:t>
            </a:r>
            <a:r>
              <a:rPr lang="en-US" sz="2400" dirty="0">
                <a:solidFill>
                  <a:srgbClr val="000000"/>
                </a:solidFill>
                <a:cs typeface="Times New Roman" pitchFamily="18" charset="0"/>
              </a:rPr>
              <a:t> </a:t>
            </a:r>
            <a:endParaRPr lang="en-US" sz="2400" dirty="0">
              <a:solidFill>
                <a:srgbClr val="000000"/>
              </a:solidFill>
            </a:endParaRPr>
          </a:p>
        </p:txBody>
      </p:sp>
      <p:cxnSp>
        <p:nvCxnSpPr>
          <p:cNvPr id="4" name="Straight Connector 3"/>
          <p:cNvCxnSpPr/>
          <p:nvPr/>
        </p:nvCxnSpPr>
        <p:spPr bwMode="auto">
          <a:xfrm flipV="1">
            <a:off x="2019300" y="2934433"/>
            <a:ext cx="4555067" cy="4233"/>
          </a:xfrm>
          <a:prstGeom prst="line">
            <a:avLst/>
          </a:prstGeom>
          <a:ln>
            <a:headEnd type="none" w="med" len="med"/>
            <a:tailEnd type="none" w="med" len="med"/>
          </a:ln>
          <a:extLst/>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bwMode="auto">
          <a:xfrm>
            <a:off x="2844801" y="2599266"/>
            <a:ext cx="0" cy="318228"/>
          </a:xfrm>
          <a:prstGeom prst="line">
            <a:avLst/>
          </a:prstGeom>
          <a:ln w="28575" cap="flat" cmpd="sng" algn="ctr">
            <a:solidFill>
              <a:schemeClr val="accent2"/>
            </a:solidFill>
            <a:prstDash val="solid"/>
            <a:round/>
            <a:headEnd type="arrow" w="med" len="med"/>
            <a:tailEnd type="none" w="med" len="med"/>
          </a:ln>
          <a:extLst/>
        </p:spPr>
        <p:style>
          <a:lnRef idx="0">
            <a:scrgbClr r="0" g="0" b="0"/>
          </a:lnRef>
          <a:fillRef idx="0">
            <a:scrgbClr r="0" g="0" b="0"/>
          </a:fillRef>
          <a:effectRef idx="0">
            <a:scrgbClr r="0" g="0" b="0"/>
          </a:effectRef>
          <a:fontRef idx="minor">
            <a:schemeClr val="tx1"/>
          </a:fontRef>
        </p:style>
      </p:cxnSp>
      <p:sp>
        <p:nvSpPr>
          <p:cNvPr id="8" name="Rectangle 7"/>
          <p:cNvSpPr/>
          <p:nvPr/>
        </p:nvSpPr>
        <p:spPr>
          <a:xfrm>
            <a:off x="2129891" y="2873049"/>
            <a:ext cx="1421351" cy="400110"/>
          </a:xfrm>
          <a:prstGeom prst="rect">
            <a:avLst/>
          </a:prstGeom>
        </p:spPr>
        <p:txBody>
          <a:bodyPr wrap="none">
            <a:spAutoFit/>
          </a:bodyPr>
          <a:lstStyle/>
          <a:p>
            <a:r>
              <a:rPr lang="en-US" b="0" dirty="0" err="1">
                <a:solidFill>
                  <a:srgbClr val="000000"/>
                </a:solidFill>
                <a:cs typeface="Courier New" pitchFamily="49" charset="0"/>
              </a:rPr>
              <a:t>lower_limit</a:t>
            </a:r>
            <a:endParaRPr lang="en-US" dirty="0"/>
          </a:p>
        </p:txBody>
      </p:sp>
      <p:cxnSp>
        <p:nvCxnSpPr>
          <p:cNvPr id="15" name="Straight Connector 14"/>
          <p:cNvCxnSpPr/>
          <p:nvPr/>
        </p:nvCxnSpPr>
        <p:spPr bwMode="auto">
          <a:xfrm>
            <a:off x="5719234" y="2599266"/>
            <a:ext cx="0" cy="318228"/>
          </a:xfrm>
          <a:prstGeom prst="line">
            <a:avLst/>
          </a:prstGeom>
          <a:ln w="28575" cap="flat" cmpd="sng" algn="ctr">
            <a:solidFill>
              <a:schemeClr val="accent2"/>
            </a:solidFill>
            <a:prstDash val="solid"/>
            <a:round/>
            <a:headEnd type="arrow" w="med" len="med"/>
            <a:tailEnd type="none" w="med" len="med"/>
          </a:ln>
          <a:extLst/>
        </p:spPr>
        <p:style>
          <a:lnRef idx="0">
            <a:scrgbClr r="0" g="0" b="0"/>
          </a:lnRef>
          <a:fillRef idx="0">
            <a:scrgbClr r="0" g="0" b="0"/>
          </a:fillRef>
          <a:effectRef idx="0">
            <a:scrgbClr r="0" g="0" b="0"/>
          </a:effectRef>
          <a:fontRef idx="minor">
            <a:schemeClr val="tx1"/>
          </a:fontRef>
        </p:style>
      </p:cxnSp>
      <p:sp>
        <p:nvSpPr>
          <p:cNvPr id="9" name="Rectangle 8"/>
          <p:cNvSpPr/>
          <p:nvPr/>
        </p:nvSpPr>
        <p:spPr>
          <a:xfrm>
            <a:off x="5050191" y="2851883"/>
            <a:ext cx="1456617" cy="400110"/>
          </a:xfrm>
          <a:prstGeom prst="rect">
            <a:avLst/>
          </a:prstGeom>
        </p:spPr>
        <p:txBody>
          <a:bodyPr wrap="none">
            <a:spAutoFit/>
          </a:bodyPr>
          <a:lstStyle/>
          <a:p>
            <a:r>
              <a:rPr lang="en-US" b="0" dirty="0" err="1">
                <a:solidFill>
                  <a:srgbClr val="000000"/>
                </a:solidFill>
                <a:cs typeface="Courier New" pitchFamily="49" charset="0"/>
              </a:rPr>
              <a:t>upper_limit</a:t>
            </a:r>
            <a:endParaRPr lang="en-US" dirty="0"/>
          </a:p>
        </p:txBody>
      </p:sp>
      <p:cxnSp>
        <p:nvCxnSpPr>
          <p:cNvPr id="11" name="Straight Arrow Connector 10"/>
          <p:cNvCxnSpPr/>
          <p:nvPr/>
        </p:nvCxnSpPr>
        <p:spPr bwMode="auto">
          <a:xfrm flipV="1">
            <a:off x="2840566" y="2793999"/>
            <a:ext cx="2878668" cy="6026"/>
          </a:xfrm>
          <a:prstGeom prst="straightConnector1">
            <a:avLst/>
          </a:prstGeom>
          <a:ln w="28575" cap="flat" cmpd="sng" algn="ctr">
            <a:solidFill>
              <a:schemeClr val="accent2"/>
            </a:solidFill>
            <a:prstDash val="solid"/>
            <a:round/>
            <a:headEnd type="arrow" w="med" len="med"/>
            <a:tailEnd type="arrow" w="med" len="med"/>
          </a:ln>
          <a:extLst/>
        </p:spPr>
        <p:style>
          <a:lnRef idx="0">
            <a:scrgbClr r="0" g="0" b="0"/>
          </a:lnRef>
          <a:fillRef idx="0">
            <a:scrgbClr r="0" g="0" b="0"/>
          </a:fillRef>
          <a:effectRef idx="0">
            <a:scrgbClr r="0" g="0" b="0"/>
          </a:effectRef>
          <a:fontRef idx="minor">
            <a:schemeClr val="tx1"/>
          </a:fontRef>
        </p:style>
      </p:cxnSp>
      <p:sp>
        <p:nvSpPr>
          <p:cNvPr id="14" name="Rectangle 13"/>
          <p:cNvSpPr/>
          <p:nvPr/>
        </p:nvSpPr>
        <p:spPr>
          <a:xfrm>
            <a:off x="6460631" y="2850539"/>
            <a:ext cx="311304" cy="400110"/>
          </a:xfrm>
          <a:prstGeom prst="rect">
            <a:avLst/>
          </a:prstGeom>
        </p:spPr>
        <p:txBody>
          <a:bodyPr wrap="none">
            <a:spAutoFit/>
          </a:bodyPr>
          <a:lstStyle/>
          <a:p>
            <a:r>
              <a:rPr lang="en-US" b="0" dirty="0">
                <a:solidFill>
                  <a:srgbClr val="000000"/>
                </a:solidFill>
                <a:cs typeface="Courier New" pitchFamily="49" charset="0"/>
              </a:rPr>
              <a:t>x</a:t>
            </a:r>
            <a:endParaRPr lang="en-US" dirty="0"/>
          </a:p>
        </p:txBody>
      </p:sp>
      <p:sp>
        <p:nvSpPr>
          <p:cNvPr id="16" name="Rectangular Callout 15"/>
          <p:cNvSpPr/>
          <p:nvPr/>
        </p:nvSpPr>
        <p:spPr bwMode="auto">
          <a:xfrm>
            <a:off x="2976033" y="1864001"/>
            <a:ext cx="2586567" cy="676098"/>
          </a:xfrm>
          <a:prstGeom prst="wedgeRectCallout">
            <a:avLst>
              <a:gd name="adj1" fmla="val -17207"/>
              <a:gd name="adj2" fmla="val 81848"/>
            </a:avLst>
          </a:prstGeom>
          <a:ln w="12700">
            <a:solidFill>
              <a:srgbClr val="000000"/>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ahoma" pitchFamily="34" charset="0"/>
              </a:rPr>
              <a:t>If x falls within this</a:t>
            </a:r>
            <a:r>
              <a:rPr kumimoji="0" lang="en-US" altLang="zh-CN" sz="2000" b="0" i="0" u="none" strike="noStrike" cap="none" normalizeH="0" dirty="0" smtClean="0">
                <a:ln>
                  <a:noFill/>
                </a:ln>
                <a:solidFill>
                  <a:srgbClr val="000000"/>
                </a:solidFill>
                <a:effectLst/>
                <a:latin typeface="Tahoma" pitchFamily="34" charset="0"/>
              </a:rPr>
              <a:t> range</a:t>
            </a:r>
            <a:r>
              <a:rPr lang="en-US" altLang="zh-CN" b="0" dirty="0" smtClean="0">
                <a:solidFill>
                  <a:srgbClr val="000000"/>
                </a:solidFill>
                <a:latin typeface="Tahoma" pitchFamily="34" charset="0"/>
              </a:rPr>
              <a:t>, </a:t>
            </a:r>
            <a:r>
              <a:rPr kumimoji="0" lang="en-US" altLang="zh-CN" sz="2000" b="0" i="0" u="none" strike="noStrike" cap="none" normalizeH="0" dirty="0" smtClean="0">
                <a:ln>
                  <a:noFill/>
                </a:ln>
                <a:solidFill>
                  <a:srgbClr val="000000"/>
                </a:solidFill>
                <a:effectLst/>
                <a:latin typeface="Tahoma" pitchFamily="34" charset="0"/>
              </a:rPr>
              <a:t>execute “y=x”</a:t>
            </a:r>
            <a:endParaRPr kumimoji="0" lang="en-US" sz="2000" b="0" i="0" u="none" strike="noStrike" cap="none" normalizeH="0" baseline="0" dirty="0" smtClean="0">
              <a:ln>
                <a:noFill/>
              </a:ln>
              <a:solidFill>
                <a:srgbClr val="000000"/>
              </a:solidFill>
              <a:effectLst/>
              <a:latin typeface="Tahoma" pitchFamily="34" charset="0"/>
            </a:endParaRPr>
          </a:p>
        </p:txBody>
      </p:sp>
      <p:cxnSp>
        <p:nvCxnSpPr>
          <p:cNvPr id="27" name="Straight Connector 26"/>
          <p:cNvCxnSpPr/>
          <p:nvPr/>
        </p:nvCxnSpPr>
        <p:spPr bwMode="auto">
          <a:xfrm flipV="1">
            <a:off x="2053805" y="5798742"/>
            <a:ext cx="4555067" cy="4233"/>
          </a:xfrm>
          <a:prstGeom prst="line">
            <a:avLst/>
          </a:prstGeom>
          <a:ln>
            <a:headEnd type="none" w="med" len="med"/>
            <a:tailEnd type="none" w="med" len="med"/>
          </a:ln>
          <a:extLst/>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bwMode="auto">
          <a:xfrm>
            <a:off x="2879306" y="5463575"/>
            <a:ext cx="0" cy="318228"/>
          </a:xfrm>
          <a:prstGeom prst="line">
            <a:avLst/>
          </a:prstGeom>
          <a:ln w="28575" cap="flat" cmpd="sng" algn="ctr">
            <a:solidFill>
              <a:schemeClr val="accent2"/>
            </a:solidFill>
            <a:prstDash val="solid"/>
            <a:round/>
            <a:headEnd type="arrow" w="med" len="med"/>
            <a:tailEnd type="none" w="med" len="med"/>
          </a:ln>
          <a:extLst/>
        </p:spPr>
        <p:style>
          <a:lnRef idx="0">
            <a:scrgbClr r="0" g="0" b="0"/>
          </a:lnRef>
          <a:fillRef idx="0">
            <a:scrgbClr r="0" g="0" b="0"/>
          </a:fillRef>
          <a:effectRef idx="0">
            <a:scrgbClr r="0" g="0" b="0"/>
          </a:effectRef>
          <a:fontRef idx="minor">
            <a:schemeClr val="tx1"/>
          </a:fontRef>
        </p:style>
      </p:cxnSp>
      <p:sp>
        <p:nvSpPr>
          <p:cNvPr id="29" name="Rectangle 28"/>
          <p:cNvSpPr/>
          <p:nvPr/>
        </p:nvSpPr>
        <p:spPr>
          <a:xfrm>
            <a:off x="2164396" y="5737358"/>
            <a:ext cx="1421351" cy="400110"/>
          </a:xfrm>
          <a:prstGeom prst="rect">
            <a:avLst/>
          </a:prstGeom>
        </p:spPr>
        <p:txBody>
          <a:bodyPr wrap="none">
            <a:spAutoFit/>
          </a:bodyPr>
          <a:lstStyle/>
          <a:p>
            <a:r>
              <a:rPr lang="en-US" b="0" dirty="0" err="1">
                <a:solidFill>
                  <a:srgbClr val="000000"/>
                </a:solidFill>
                <a:cs typeface="Courier New" pitchFamily="49" charset="0"/>
              </a:rPr>
              <a:t>lower_limit</a:t>
            </a:r>
            <a:endParaRPr lang="en-US" dirty="0"/>
          </a:p>
        </p:txBody>
      </p:sp>
      <p:cxnSp>
        <p:nvCxnSpPr>
          <p:cNvPr id="30" name="Straight Connector 29"/>
          <p:cNvCxnSpPr/>
          <p:nvPr/>
        </p:nvCxnSpPr>
        <p:spPr bwMode="auto">
          <a:xfrm>
            <a:off x="5753739" y="5463575"/>
            <a:ext cx="0" cy="318228"/>
          </a:xfrm>
          <a:prstGeom prst="line">
            <a:avLst/>
          </a:prstGeom>
          <a:ln w="28575" cap="flat" cmpd="sng" algn="ctr">
            <a:solidFill>
              <a:schemeClr val="accent2"/>
            </a:solidFill>
            <a:prstDash val="solid"/>
            <a:round/>
            <a:headEnd type="arrow" w="med" len="med"/>
            <a:tailEnd type="none" w="med" len="med"/>
          </a:ln>
          <a:extLst/>
        </p:spPr>
        <p:style>
          <a:lnRef idx="0">
            <a:scrgbClr r="0" g="0" b="0"/>
          </a:lnRef>
          <a:fillRef idx="0">
            <a:scrgbClr r="0" g="0" b="0"/>
          </a:fillRef>
          <a:effectRef idx="0">
            <a:scrgbClr r="0" g="0" b="0"/>
          </a:effectRef>
          <a:fontRef idx="minor">
            <a:schemeClr val="tx1"/>
          </a:fontRef>
        </p:style>
      </p:cxnSp>
      <p:sp>
        <p:nvSpPr>
          <p:cNvPr id="31" name="Rectangle 30"/>
          <p:cNvSpPr/>
          <p:nvPr/>
        </p:nvSpPr>
        <p:spPr>
          <a:xfrm>
            <a:off x="5084696" y="5716192"/>
            <a:ext cx="1456617" cy="400110"/>
          </a:xfrm>
          <a:prstGeom prst="rect">
            <a:avLst/>
          </a:prstGeom>
        </p:spPr>
        <p:txBody>
          <a:bodyPr wrap="none">
            <a:spAutoFit/>
          </a:bodyPr>
          <a:lstStyle/>
          <a:p>
            <a:r>
              <a:rPr lang="en-US" b="0" dirty="0" err="1">
                <a:solidFill>
                  <a:srgbClr val="000000"/>
                </a:solidFill>
                <a:cs typeface="Courier New" pitchFamily="49" charset="0"/>
              </a:rPr>
              <a:t>upper_limit</a:t>
            </a:r>
            <a:endParaRPr lang="en-US" dirty="0"/>
          </a:p>
        </p:txBody>
      </p:sp>
      <p:cxnSp>
        <p:nvCxnSpPr>
          <p:cNvPr id="32" name="Straight Arrow Connector 31"/>
          <p:cNvCxnSpPr/>
          <p:nvPr/>
        </p:nvCxnSpPr>
        <p:spPr bwMode="auto">
          <a:xfrm flipV="1">
            <a:off x="5772698" y="5666613"/>
            <a:ext cx="878090" cy="6026"/>
          </a:xfrm>
          <a:prstGeom prst="straightConnector1">
            <a:avLst/>
          </a:prstGeom>
          <a:ln w="28575" cap="flat" cmpd="sng" algn="ctr">
            <a:solidFill>
              <a:schemeClr val="accent2"/>
            </a:solidFill>
            <a:prstDash val="solid"/>
            <a:round/>
            <a:headEnd type="none" w="med" len="med"/>
            <a:tailEnd type="arrow" w="med" len="med"/>
          </a:ln>
          <a:extLst/>
        </p:spPr>
        <p:style>
          <a:lnRef idx="0">
            <a:scrgbClr r="0" g="0" b="0"/>
          </a:lnRef>
          <a:fillRef idx="0">
            <a:scrgbClr r="0" g="0" b="0"/>
          </a:fillRef>
          <a:effectRef idx="0">
            <a:scrgbClr r="0" g="0" b="0"/>
          </a:effectRef>
          <a:fontRef idx="minor">
            <a:schemeClr val="tx1"/>
          </a:fontRef>
        </p:style>
      </p:cxnSp>
      <p:sp>
        <p:nvSpPr>
          <p:cNvPr id="33" name="Rectangle 32"/>
          <p:cNvSpPr/>
          <p:nvPr/>
        </p:nvSpPr>
        <p:spPr>
          <a:xfrm>
            <a:off x="6495136" y="5714848"/>
            <a:ext cx="311304" cy="400110"/>
          </a:xfrm>
          <a:prstGeom prst="rect">
            <a:avLst/>
          </a:prstGeom>
        </p:spPr>
        <p:txBody>
          <a:bodyPr wrap="none">
            <a:spAutoFit/>
          </a:bodyPr>
          <a:lstStyle/>
          <a:p>
            <a:r>
              <a:rPr lang="en-US" b="0" dirty="0">
                <a:solidFill>
                  <a:srgbClr val="000000"/>
                </a:solidFill>
                <a:cs typeface="Courier New" pitchFamily="49" charset="0"/>
              </a:rPr>
              <a:t>x</a:t>
            </a:r>
            <a:endParaRPr lang="en-US" dirty="0"/>
          </a:p>
        </p:txBody>
      </p:sp>
      <p:sp>
        <p:nvSpPr>
          <p:cNvPr id="34" name="Rectangular Callout 33"/>
          <p:cNvSpPr/>
          <p:nvPr/>
        </p:nvSpPr>
        <p:spPr bwMode="auto">
          <a:xfrm>
            <a:off x="3087890" y="4721356"/>
            <a:ext cx="2732943" cy="683052"/>
          </a:xfrm>
          <a:prstGeom prst="wedgeRectCallout">
            <a:avLst>
              <a:gd name="adj1" fmla="val -17207"/>
              <a:gd name="adj2" fmla="val 81848"/>
            </a:avLst>
          </a:prstGeom>
          <a:ln w="12700">
            <a:solidFill>
              <a:srgbClr val="000000"/>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kumimoji="0" lang="en-US" altLang="zh-CN" sz="2000" b="0" i="0" u="none" strike="noStrike" cap="none" normalizeH="0" baseline="0" dirty="0" smtClean="0">
                <a:ln>
                  <a:noFill/>
                </a:ln>
                <a:solidFill>
                  <a:srgbClr val="000000"/>
                </a:solidFill>
                <a:effectLst/>
                <a:latin typeface="Tahoma" pitchFamily="34" charset="0"/>
              </a:rPr>
              <a:t>If x falls outside of this</a:t>
            </a:r>
            <a:r>
              <a:rPr kumimoji="0" lang="en-US" altLang="zh-CN" sz="2000" b="0" i="0" u="none" strike="noStrike" cap="none" normalizeH="0" dirty="0" smtClean="0">
                <a:ln>
                  <a:noFill/>
                </a:ln>
                <a:solidFill>
                  <a:srgbClr val="000000"/>
                </a:solidFill>
                <a:effectLst/>
                <a:latin typeface="Tahoma" pitchFamily="34" charset="0"/>
              </a:rPr>
              <a:t> range, </a:t>
            </a:r>
            <a:r>
              <a:rPr lang="en-US" altLang="zh-CN" b="0" dirty="0">
                <a:solidFill>
                  <a:srgbClr val="000000"/>
                </a:solidFill>
                <a:latin typeface="Tahoma" pitchFamily="34" charset="0"/>
              </a:rPr>
              <a:t>skip “y=x</a:t>
            </a:r>
            <a:r>
              <a:rPr lang="en-US" altLang="zh-CN" b="0" dirty="0" smtClean="0">
                <a:solidFill>
                  <a:srgbClr val="000000"/>
                </a:solidFill>
                <a:latin typeface="Tahoma" pitchFamily="34" charset="0"/>
              </a:rPr>
              <a:t>”</a:t>
            </a:r>
            <a:endParaRPr lang="en-US" b="0" dirty="0">
              <a:solidFill>
                <a:srgbClr val="000000"/>
              </a:solidFill>
              <a:latin typeface="Tahoma" pitchFamily="34" charset="0"/>
            </a:endParaRPr>
          </a:p>
        </p:txBody>
      </p:sp>
      <p:cxnSp>
        <p:nvCxnSpPr>
          <p:cNvPr id="36" name="Straight Arrow Connector 35"/>
          <p:cNvCxnSpPr/>
          <p:nvPr/>
        </p:nvCxnSpPr>
        <p:spPr bwMode="auto">
          <a:xfrm flipV="1">
            <a:off x="2019300" y="5660587"/>
            <a:ext cx="878090" cy="6026"/>
          </a:xfrm>
          <a:prstGeom prst="straightConnector1">
            <a:avLst/>
          </a:prstGeom>
          <a:ln w="28575" cap="flat" cmpd="sng" algn="ctr">
            <a:solidFill>
              <a:schemeClr val="accent2"/>
            </a:solidFill>
            <a:prstDash val="solid"/>
            <a:round/>
            <a:headEnd type="arrow" w="med" len="med"/>
            <a:tailEnd type="none" w="med" len="med"/>
          </a:ln>
          <a:extLst/>
        </p:spPr>
        <p:style>
          <a:lnRef idx="0">
            <a:scrgbClr r="0" g="0" b="0"/>
          </a:lnRef>
          <a:fillRef idx="0">
            <a:scrgbClr r="0" g="0" b="0"/>
          </a:fillRef>
          <a:effectRef idx="0">
            <a:scrgbClr r="0" g="0" b="0"/>
          </a:effectRef>
          <a:fontRef idx="minor">
            <a:schemeClr val="tx1"/>
          </a:fontRef>
        </p:style>
      </p:cxnSp>
      <p:sp>
        <p:nvSpPr>
          <p:cNvPr id="37" name="Rectangle 3"/>
          <p:cNvSpPr>
            <a:spLocks noChangeArrowheads="1"/>
          </p:cNvSpPr>
          <p:nvPr/>
        </p:nvSpPr>
        <p:spPr bwMode="auto">
          <a:xfrm>
            <a:off x="132241" y="3395169"/>
            <a:ext cx="2814159" cy="461665"/>
          </a:xfrm>
          <a:prstGeom prst="rect">
            <a:avLst/>
          </a:prstGeom>
          <a:ln>
            <a:solidFill>
              <a:srgbClr val="FF0000"/>
            </a:solidFill>
          </a:ln>
          <a:extLst/>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dirty="0" smtClean="0">
                <a:solidFill>
                  <a:srgbClr val="000000"/>
                </a:solidFill>
                <a:cs typeface="Courier New" pitchFamily="49" charset="0"/>
              </a:rPr>
              <a:t>Equivalent C code:</a:t>
            </a:r>
            <a:endParaRPr lang="en-US" sz="2400" b="0" dirty="0">
              <a:solidFill>
                <a:srgbClr val="000000"/>
              </a:solidFill>
            </a:endParaRPr>
          </a:p>
        </p:txBody>
      </p:sp>
      <p:sp>
        <p:nvSpPr>
          <p:cNvPr id="38" name="Rectangle 3"/>
          <p:cNvSpPr>
            <a:spLocks noChangeArrowheads="1"/>
          </p:cNvSpPr>
          <p:nvPr/>
        </p:nvSpPr>
        <p:spPr bwMode="auto">
          <a:xfrm>
            <a:off x="132240" y="909622"/>
            <a:ext cx="1317419" cy="461665"/>
          </a:xfrm>
          <a:prstGeom prst="rect">
            <a:avLst/>
          </a:prstGeom>
          <a:ln>
            <a:solidFill>
              <a:srgbClr val="FF0000"/>
            </a:solidFill>
          </a:ln>
          <a:extLst/>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smtClean="0">
                <a:solidFill>
                  <a:srgbClr val="000000"/>
                </a:solidFill>
                <a:cs typeface="Courier New" pitchFamily="49" charset="0"/>
              </a:rPr>
              <a:t>C </a:t>
            </a:r>
            <a:r>
              <a:rPr lang="en-US" sz="2400" b="0" dirty="0" smtClean="0">
                <a:solidFill>
                  <a:srgbClr val="000000"/>
                </a:solidFill>
                <a:cs typeface="Courier New" pitchFamily="49" charset="0"/>
              </a:rPr>
              <a:t>code:</a:t>
            </a:r>
            <a:endParaRPr lang="en-US" sz="2400" b="0" dirty="0">
              <a:solidFill>
                <a:srgbClr val="000000"/>
              </a:solidFill>
            </a:endParaRPr>
          </a:p>
        </p:txBody>
      </p: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19</a:t>
            </a:fld>
            <a:endParaRPr lang="en-US"/>
          </a:p>
        </p:txBody>
      </p:sp>
    </p:spTree>
    <p:extLst>
      <p:ext uri="{BB962C8B-B14F-4D97-AF65-F5344CB8AC3E}">
        <p14:creationId xmlns:p14="http://schemas.microsoft.com/office/powerpoint/2010/main" val="4130867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1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1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r>
              <a:rPr lang="en-US" smtClean="0"/>
              <a:t>ARM programming model</a:t>
            </a:r>
          </a:p>
        </p:txBody>
      </p:sp>
      <p:sp>
        <p:nvSpPr>
          <p:cNvPr id="6165" name="Rectangle 20"/>
          <p:cNvSpPr>
            <a:spLocks noChangeArrowheads="1"/>
          </p:cNvSpPr>
          <p:nvPr/>
        </p:nvSpPr>
        <p:spPr bwMode="auto">
          <a:xfrm>
            <a:off x="5226303" y="1929440"/>
            <a:ext cx="1943100" cy="40005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defTabSz="342900" eaLnBrk="1" fontAlgn="auto" hangingPunct="1">
              <a:spcBef>
                <a:spcPts val="0"/>
              </a:spcBef>
              <a:spcAft>
                <a:spcPts val="0"/>
              </a:spcAft>
            </a:pPr>
            <a:endParaRPr lang="en-US" sz="1350" b="0" dirty="0">
              <a:solidFill>
                <a:prstClr val="black"/>
              </a:solidFill>
              <a:latin typeface="Calibri"/>
            </a:endParaRPr>
          </a:p>
        </p:txBody>
      </p:sp>
      <p:sp>
        <p:nvSpPr>
          <p:cNvPr id="6166" name="Text Box 21"/>
          <p:cNvSpPr txBox="1">
            <a:spLocks noChangeArrowheads="1"/>
          </p:cNvSpPr>
          <p:nvPr/>
        </p:nvSpPr>
        <p:spPr bwMode="auto">
          <a:xfrm>
            <a:off x="5157247" y="1690645"/>
            <a:ext cx="380232"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a:solidFill>
                  <a:prstClr val="black"/>
                </a:solidFill>
                <a:latin typeface="Calibri"/>
              </a:rPr>
              <a:t>31</a:t>
            </a:r>
          </a:p>
        </p:txBody>
      </p:sp>
      <p:sp>
        <p:nvSpPr>
          <p:cNvPr id="6167" name="Text Box 22"/>
          <p:cNvSpPr txBox="1">
            <a:spLocks noChangeArrowheads="1"/>
          </p:cNvSpPr>
          <p:nvPr/>
        </p:nvSpPr>
        <p:spPr bwMode="auto">
          <a:xfrm>
            <a:off x="6883653" y="1679929"/>
            <a:ext cx="282450"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dirty="0">
                <a:solidFill>
                  <a:prstClr val="black"/>
                </a:solidFill>
                <a:latin typeface="Calibri"/>
              </a:rPr>
              <a:t>0</a:t>
            </a:r>
          </a:p>
        </p:txBody>
      </p:sp>
      <p:graphicFrame>
        <p:nvGraphicFramePr>
          <p:cNvPr id="26" name="Group 560"/>
          <p:cNvGraphicFramePr>
            <a:graphicFrameLocks/>
          </p:cNvGraphicFramePr>
          <p:nvPr>
            <p:extLst/>
          </p:nvPr>
        </p:nvGraphicFramePr>
        <p:xfrm>
          <a:off x="1539572" y="1778701"/>
          <a:ext cx="2857500" cy="4023232"/>
        </p:xfrm>
        <a:graphic>
          <a:graphicData uri="http://schemas.openxmlformats.org/drawingml/2006/table">
            <a:tbl>
              <a:tblPr/>
              <a:tblGrid>
                <a:gridCol w="2857500">
                  <a:extLst>
                    <a:ext uri="{9D8B030D-6E8A-4147-A177-3AD203B41FA5}">
                      <a16:colId xmlns:a16="http://schemas.microsoft.com/office/drawing/2014/main" val="20000"/>
                    </a:ext>
                  </a:extLst>
                </a:gridCol>
              </a:tblGrid>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Tahoma" pitchFamily="34" charset="0"/>
                        </a:rPr>
                        <a:t>R0</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Tahoma" pitchFamily="34" charset="0"/>
                        </a:rPr>
                        <a:t>R1</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Tahoma" pitchFamily="34" charset="0"/>
                        </a:rPr>
                        <a:t>R2</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Tahoma" pitchFamily="34" charset="0"/>
                        </a:rPr>
                        <a:t>R3</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Tahoma" pitchFamily="34" charset="0"/>
                        </a:rPr>
                        <a:t>R4</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Tahoma" pitchFamily="34" charset="0"/>
                        </a:rPr>
                        <a:t>R5</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Tahoma" pitchFamily="34" charset="0"/>
                        </a:rPr>
                        <a:t>R6</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Tahoma" pitchFamily="34" charset="0"/>
                        </a:rPr>
                        <a:t>R7</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Tahoma" pitchFamily="34" charset="0"/>
                        </a:rPr>
                        <a:t>R8</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8"/>
                  </a:ext>
                </a:extLst>
              </a:tr>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Tahoma" pitchFamily="34" charset="0"/>
                        </a:rPr>
                        <a:t>R9</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9"/>
                  </a:ext>
                </a:extLst>
              </a:tr>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Tahoma" pitchFamily="34" charset="0"/>
                        </a:rPr>
                        <a:t>R10</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0"/>
                  </a:ext>
                </a:extLst>
              </a:tr>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Tahoma" pitchFamily="34" charset="0"/>
                        </a:rPr>
                        <a:t>R11</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1"/>
                  </a:ext>
                </a:extLst>
              </a:tr>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Tahoma" pitchFamily="34" charset="0"/>
                        </a:rPr>
                        <a:t>R12</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2"/>
                  </a:ext>
                </a:extLst>
              </a:tr>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Tahoma" pitchFamily="34" charset="0"/>
                        </a:rPr>
                        <a:t>R13: Stack Pointer (SP)</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13"/>
                  </a:ext>
                </a:extLst>
              </a:tr>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Tahoma" pitchFamily="34" charset="0"/>
                        </a:rPr>
                        <a:t>R14: Link Register (LR)</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14"/>
                  </a:ext>
                </a:extLst>
              </a:tr>
              <a:tr h="25145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Tahoma" pitchFamily="34" charset="0"/>
                        </a:rPr>
                        <a:t>R15: Program Counter (PC)</a:t>
                      </a:r>
                    </a:p>
                  </a:txBody>
                  <a:tcPr marL="68580" marR="68580" marT="34286" marB="342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15"/>
                  </a:ext>
                </a:extLst>
              </a:tr>
            </a:tbl>
          </a:graphicData>
        </a:graphic>
      </p:graphicFrame>
      <p:sp>
        <p:nvSpPr>
          <p:cNvPr id="3" name="Rectangle 2"/>
          <p:cNvSpPr/>
          <p:nvPr/>
        </p:nvSpPr>
        <p:spPr>
          <a:xfrm>
            <a:off x="5226303" y="1929440"/>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N</a:t>
            </a:r>
          </a:p>
        </p:txBody>
      </p:sp>
      <p:sp>
        <p:nvSpPr>
          <p:cNvPr id="33" name="Rectangle 32"/>
          <p:cNvSpPr/>
          <p:nvPr/>
        </p:nvSpPr>
        <p:spPr>
          <a:xfrm>
            <a:off x="5388425" y="1929162"/>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Z</a:t>
            </a:r>
          </a:p>
        </p:txBody>
      </p:sp>
      <p:sp>
        <p:nvSpPr>
          <p:cNvPr id="34" name="Rectangle 33"/>
          <p:cNvSpPr/>
          <p:nvPr/>
        </p:nvSpPr>
        <p:spPr>
          <a:xfrm>
            <a:off x="5550548" y="1928605"/>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C</a:t>
            </a:r>
          </a:p>
        </p:txBody>
      </p:sp>
      <p:sp>
        <p:nvSpPr>
          <p:cNvPr id="35" name="Rectangle 34"/>
          <p:cNvSpPr/>
          <p:nvPr/>
        </p:nvSpPr>
        <p:spPr>
          <a:xfrm>
            <a:off x="5710289" y="1928604"/>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V</a:t>
            </a:r>
          </a:p>
        </p:txBody>
      </p:sp>
      <p:sp>
        <p:nvSpPr>
          <p:cNvPr id="4" name="Rectangle 3"/>
          <p:cNvSpPr/>
          <p:nvPr/>
        </p:nvSpPr>
        <p:spPr>
          <a:xfrm>
            <a:off x="4763999" y="2364019"/>
            <a:ext cx="2941896" cy="300082"/>
          </a:xfrm>
          <a:prstGeom prst="rect">
            <a:avLst/>
          </a:prstGeom>
        </p:spPr>
        <p:txBody>
          <a:bodyPr wrap="none">
            <a:spAutoFit/>
          </a:bodyPr>
          <a:lstStyle/>
          <a:p>
            <a:pPr defTabSz="342900" eaLnBrk="1" fontAlgn="auto" hangingPunct="1">
              <a:spcBef>
                <a:spcPts val="0"/>
              </a:spcBef>
              <a:spcAft>
                <a:spcPts val="0"/>
              </a:spcAft>
            </a:pPr>
            <a:r>
              <a:rPr lang="en-US" sz="1350" b="0" dirty="0" smtClean="0">
                <a:solidFill>
                  <a:prstClr val="black"/>
                </a:solidFill>
                <a:latin typeface="Calibri"/>
              </a:rPr>
              <a:t>CPSR (Current Program Status Register)</a:t>
            </a:r>
            <a:endParaRPr lang="en-US" sz="1350" b="0" dirty="0">
              <a:solidFill>
                <a:prstClr val="black"/>
              </a:solidFill>
              <a:latin typeface="Calibri"/>
            </a:endParaRPr>
          </a:p>
        </p:txBody>
      </p:sp>
      <p:sp>
        <p:nvSpPr>
          <p:cNvPr id="38" name="Rectangle 3"/>
          <p:cNvSpPr txBox="1">
            <a:spLocks noChangeArrowheads="1"/>
          </p:cNvSpPr>
          <p:nvPr/>
        </p:nvSpPr>
        <p:spPr>
          <a:xfrm>
            <a:off x="4492826" y="2639495"/>
            <a:ext cx="4230773" cy="3394472"/>
          </a:xfrm>
          <a:prstGeom prst="rect">
            <a:avLst/>
          </a:prstGeom>
        </p:spPr>
        <p:txBody>
          <a:bodyPr vert="horz" lIns="68580" tIns="34290" rIns="68580" bIns="3429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indent="-257175" defTabSz="342900" fontAlgn="auto">
              <a:spcAft>
                <a:spcPts val="0"/>
              </a:spcAft>
            </a:pPr>
            <a:r>
              <a:rPr lang="en-US" sz="2400" b="0" dirty="0">
                <a:solidFill>
                  <a:prstClr val="black"/>
                </a:solidFill>
                <a:latin typeface="Calibri"/>
              </a:rPr>
              <a:t>Every arithmetic, logical, or shifting operation sets CPSR bits:</a:t>
            </a:r>
          </a:p>
          <a:p>
            <a:pPr marL="557213" lvl="1" indent="-214313" defTabSz="342900" fontAlgn="auto">
              <a:spcAft>
                <a:spcPts val="0"/>
              </a:spcAft>
            </a:pPr>
            <a:r>
              <a:rPr lang="en-US" sz="2100" b="0" dirty="0">
                <a:solidFill>
                  <a:prstClr val="black"/>
                </a:solidFill>
                <a:latin typeface="Calibri"/>
              </a:rPr>
              <a:t>N (negative), Z (zero), C (carry), V (overflow</a:t>
            </a:r>
            <a:r>
              <a:rPr lang="en-US" sz="2100" b="0" dirty="0" smtClean="0">
                <a:solidFill>
                  <a:prstClr val="black"/>
                </a:solidFill>
                <a:latin typeface="Calibri"/>
              </a:rPr>
              <a:t>).</a:t>
            </a:r>
            <a:endParaRPr lang="en-US" sz="2100" b="0" dirty="0">
              <a:solidFill>
                <a:prstClr val="black"/>
              </a:solidFill>
              <a:latin typeface="Calibri"/>
            </a:endParaRPr>
          </a:p>
        </p:txBody>
      </p:sp>
      <p:sp>
        <p:nvSpPr>
          <p:cNvPr id="2" name="Slide Number Placeholder 1"/>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2</a:t>
            </a:fld>
            <a:endParaRPr lang="en-US" b="0" dirty="0">
              <a:solidFill>
                <a:prstClr val="black">
                  <a:tint val="75000"/>
                </a:prstClr>
              </a:solidFill>
              <a:latin typeface="Calibri"/>
            </a:endParaRPr>
          </a:p>
        </p:txBody>
      </p:sp>
    </p:spTree>
    <p:extLst>
      <p:ext uri="{BB962C8B-B14F-4D97-AF65-F5344CB8AC3E}">
        <p14:creationId xmlns:p14="http://schemas.microsoft.com/office/powerpoint/2010/main" val="72424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80433" y="4345800"/>
            <a:ext cx="9144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r>
              <a:rPr lang="en-US" sz="2400" b="0" dirty="0" smtClean="0">
                <a:solidFill>
                  <a:srgbClr val="000000"/>
                </a:solidFill>
                <a:cs typeface="Courier New" pitchFamily="49" charset="0"/>
              </a:rPr>
              <a:t>if </a:t>
            </a:r>
            <a:r>
              <a:rPr lang="en-US" sz="2400" b="0" dirty="0">
                <a:solidFill>
                  <a:srgbClr val="000000"/>
                </a:solidFill>
                <a:cs typeface="Courier New" pitchFamily="49" charset="0"/>
              </a:rPr>
              <a:t>(</a:t>
            </a:r>
            <a:r>
              <a:rPr lang="en-US" sz="2400" dirty="0">
                <a:solidFill>
                  <a:srgbClr val="000000"/>
                </a:solidFill>
                <a:cs typeface="Courier New" pitchFamily="49" charset="0"/>
              </a:rPr>
              <a:t>x &lt; </a:t>
            </a:r>
            <a:r>
              <a:rPr lang="en-US" sz="2400" dirty="0" err="1">
                <a:solidFill>
                  <a:srgbClr val="000000"/>
                </a:solidFill>
                <a:cs typeface="Courier New" pitchFamily="49" charset="0"/>
              </a:rPr>
              <a:t>lower_limit</a:t>
            </a:r>
            <a:r>
              <a:rPr lang="en-US" sz="2400" b="0" dirty="0">
                <a:solidFill>
                  <a:srgbClr val="000000"/>
                </a:solidFill>
                <a:cs typeface="Courier New" pitchFamily="49" charset="0"/>
              </a:rPr>
              <a:t>) </a:t>
            </a:r>
            <a:r>
              <a:rPr lang="en-US" sz="2400" b="0" dirty="0" err="1">
                <a:solidFill>
                  <a:srgbClr val="000000"/>
                </a:solidFill>
                <a:cs typeface="Courier New" pitchFamily="49" charset="0"/>
              </a:rPr>
              <a:t>goto</a:t>
            </a:r>
            <a:r>
              <a:rPr lang="en-US" sz="2400" b="0" dirty="0">
                <a:solidFill>
                  <a:srgbClr val="000000"/>
                </a:solidFill>
                <a:cs typeface="Courier New" pitchFamily="49" charset="0"/>
              </a:rPr>
              <a:t> L1</a:t>
            </a:r>
            <a:endParaRPr lang="en-US" sz="2400" b="0" dirty="0">
              <a:solidFill>
                <a:srgbClr val="000000"/>
              </a:solidFill>
              <a:cs typeface="Times New Roman" pitchFamily="18" charset="0"/>
            </a:endParaRPr>
          </a:p>
          <a:p>
            <a:r>
              <a:rPr lang="en-US" sz="2400" b="0" dirty="0" smtClean="0">
                <a:solidFill>
                  <a:srgbClr val="000000"/>
                </a:solidFill>
                <a:cs typeface="Courier New" pitchFamily="49" charset="0"/>
              </a:rPr>
              <a:t>if </a:t>
            </a:r>
            <a:r>
              <a:rPr lang="en-US" sz="2400" b="0" dirty="0">
                <a:solidFill>
                  <a:srgbClr val="000000"/>
                </a:solidFill>
                <a:cs typeface="Courier New" pitchFamily="49" charset="0"/>
              </a:rPr>
              <a:t>(</a:t>
            </a:r>
            <a:r>
              <a:rPr lang="en-US" sz="2400" dirty="0">
                <a:solidFill>
                  <a:srgbClr val="000000"/>
                </a:solidFill>
                <a:cs typeface="Courier New" pitchFamily="49" charset="0"/>
              </a:rPr>
              <a:t>x &gt; </a:t>
            </a:r>
            <a:r>
              <a:rPr lang="en-US" sz="2400" dirty="0" err="1">
                <a:solidFill>
                  <a:srgbClr val="000000"/>
                </a:solidFill>
                <a:cs typeface="Courier New" pitchFamily="49" charset="0"/>
              </a:rPr>
              <a:t>upper_limit</a:t>
            </a:r>
            <a:r>
              <a:rPr lang="en-US" sz="2400" b="0" dirty="0">
                <a:solidFill>
                  <a:srgbClr val="000000"/>
                </a:solidFill>
                <a:cs typeface="Courier New" pitchFamily="49" charset="0"/>
              </a:rPr>
              <a:t>) </a:t>
            </a:r>
            <a:r>
              <a:rPr lang="en-US" sz="2400" b="0" dirty="0" err="1">
                <a:solidFill>
                  <a:srgbClr val="000000"/>
                </a:solidFill>
                <a:cs typeface="Courier New" pitchFamily="49" charset="0"/>
              </a:rPr>
              <a:t>goto</a:t>
            </a:r>
            <a:r>
              <a:rPr lang="en-US" sz="2400" b="0" dirty="0">
                <a:solidFill>
                  <a:srgbClr val="000000"/>
                </a:solidFill>
                <a:cs typeface="Courier New" pitchFamily="49" charset="0"/>
              </a:rPr>
              <a:t> L1</a:t>
            </a:r>
            <a:endParaRPr lang="en-US" sz="2400" b="0" dirty="0">
              <a:solidFill>
                <a:srgbClr val="000000"/>
              </a:solidFill>
              <a:cs typeface="Times New Roman" pitchFamily="18" charset="0"/>
            </a:endParaRPr>
          </a:p>
          <a:p>
            <a:r>
              <a:rPr lang="en-US" sz="2400" b="0" dirty="0" smtClean="0">
                <a:solidFill>
                  <a:srgbClr val="000000"/>
                </a:solidFill>
                <a:cs typeface="Courier New" pitchFamily="49" charset="0"/>
              </a:rPr>
              <a:t>y </a:t>
            </a:r>
            <a:r>
              <a:rPr lang="en-US" sz="2400" b="0" dirty="0">
                <a:solidFill>
                  <a:srgbClr val="000000"/>
                </a:solidFill>
                <a:cs typeface="Courier New" pitchFamily="49" charset="0"/>
              </a:rPr>
              <a:t>= x ;</a:t>
            </a:r>
            <a:endParaRPr lang="en-US" sz="2400" b="0" dirty="0">
              <a:solidFill>
                <a:srgbClr val="000000"/>
              </a:solidFill>
              <a:cs typeface="Times New Roman" pitchFamily="18" charset="0"/>
            </a:endParaRPr>
          </a:p>
          <a:p>
            <a:r>
              <a:rPr lang="en-US" sz="2400" b="0" dirty="0">
                <a:solidFill>
                  <a:srgbClr val="000000"/>
                </a:solidFill>
                <a:cs typeface="Courier New" pitchFamily="49" charset="0"/>
              </a:rPr>
              <a:t>L1:</a:t>
            </a:r>
            <a:r>
              <a:rPr lang="en-US" sz="2400" b="0" dirty="0">
                <a:solidFill>
                  <a:srgbClr val="000000"/>
                </a:solidFill>
                <a:cs typeface="Times New Roman" pitchFamily="18" charset="0"/>
              </a:rPr>
              <a:t> </a:t>
            </a:r>
            <a:endParaRPr lang="en-US" sz="2400" dirty="0">
              <a:solidFill>
                <a:srgbClr val="000000"/>
              </a:solidFill>
            </a:endParaRPr>
          </a:p>
        </p:txBody>
      </p:sp>
      <p:sp>
        <p:nvSpPr>
          <p:cNvPr id="4" name="Text Box 5"/>
          <p:cNvSpPr txBox="1">
            <a:spLocks noChangeArrowheads="1"/>
          </p:cNvSpPr>
          <p:nvPr/>
        </p:nvSpPr>
        <p:spPr bwMode="auto">
          <a:xfrm>
            <a:off x="156633" y="2265597"/>
            <a:ext cx="9144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r>
              <a:rPr lang="en-US" sz="2400" b="0" dirty="0" smtClean="0">
                <a:solidFill>
                  <a:srgbClr val="000000"/>
                </a:solidFill>
                <a:cs typeface="Courier New" pitchFamily="49" charset="0"/>
              </a:rPr>
              <a:t>if (</a:t>
            </a:r>
            <a:r>
              <a:rPr lang="en-US" sz="2400" dirty="0" smtClean="0">
                <a:solidFill>
                  <a:srgbClr val="000000"/>
                </a:solidFill>
                <a:cs typeface="Courier New" pitchFamily="49" charset="0"/>
              </a:rPr>
              <a:t>x &lt; </a:t>
            </a:r>
            <a:r>
              <a:rPr lang="en-US" sz="2400" dirty="0" err="1" smtClean="0">
                <a:solidFill>
                  <a:srgbClr val="000000"/>
                </a:solidFill>
                <a:cs typeface="Courier New" pitchFamily="49" charset="0"/>
              </a:rPr>
              <a:t>lower_limit</a:t>
            </a:r>
            <a:r>
              <a:rPr lang="en-US" sz="2400" dirty="0" smtClean="0">
                <a:solidFill>
                  <a:srgbClr val="000000"/>
                </a:solidFill>
                <a:cs typeface="Courier New" pitchFamily="49" charset="0"/>
              </a:rPr>
              <a:t> || x &gt; </a:t>
            </a:r>
            <a:r>
              <a:rPr lang="en-US" sz="2400" dirty="0" err="1" smtClean="0">
                <a:solidFill>
                  <a:srgbClr val="000000"/>
                </a:solidFill>
                <a:cs typeface="Courier New" pitchFamily="49" charset="0"/>
              </a:rPr>
              <a:t>upper_limit</a:t>
            </a:r>
            <a:r>
              <a:rPr lang="en-US" sz="2400" b="0" dirty="0" smtClean="0">
                <a:solidFill>
                  <a:srgbClr val="000000"/>
                </a:solidFill>
                <a:cs typeface="Courier New" pitchFamily="49" charset="0"/>
              </a:rPr>
              <a:t>) </a:t>
            </a:r>
            <a:r>
              <a:rPr lang="en-US" sz="2400" b="0" dirty="0" err="1" smtClean="0">
                <a:solidFill>
                  <a:srgbClr val="000000"/>
                </a:solidFill>
                <a:cs typeface="Courier New" pitchFamily="49" charset="0"/>
              </a:rPr>
              <a:t>goto</a:t>
            </a:r>
            <a:r>
              <a:rPr lang="en-US" sz="2400" b="0" dirty="0" smtClean="0">
                <a:solidFill>
                  <a:srgbClr val="000000"/>
                </a:solidFill>
                <a:cs typeface="Courier New" pitchFamily="49" charset="0"/>
              </a:rPr>
              <a:t> L1</a:t>
            </a:r>
            <a:endParaRPr lang="en-US" sz="2400" b="0" dirty="0" smtClean="0">
              <a:solidFill>
                <a:srgbClr val="000000"/>
              </a:solidFill>
              <a:cs typeface="Times New Roman" pitchFamily="18" charset="0"/>
            </a:endParaRPr>
          </a:p>
          <a:p>
            <a:r>
              <a:rPr lang="en-US" sz="2400" b="0" dirty="0" smtClean="0">
                <a:solidFill>
                  <a:srgbClr val="000000"/>
                </a:solidFill>
                <a:cs typeface="Courier New" pitchFamily="49" charset="0"/>
              </a:rPr>
              <a:t>y = x ;</a:t>
            </a:r>
            <a:endParaRPr lang="en-US" sz="2400" b="0" dirty="0" smtClean="0">
              <a:solidFill>
                <a:srgbClr val="000000"/>
              </a:solidFill>
              <a:cs typeface="Times New Roman" pitchFamily="18" charset="0"/>
            </a:endParaRPr>
          </a:p>
          <a:p>
            <a:r>
              <a:rPr lang="en-US" sz="2400" b="0" dirty="0" smtClean="0">
                <a:solidFill>
                  <a:srgbClr val="000000"/>
                </a:solidFill>
                <a:cs typeface="Courier New" pitchFamily="49" charset="0"/>
              </a:rPr>
              <a:t>L1:</a:t>
            </a:r>
            <a:r>
              <a:rPr lang="en-US" sz="2400" b="0" dirty="0" smtClean="0">
                <a:solidFill>
                  <a:srgbClr val="000000"/>
                </a:solidFill>
                <a:cs typeface="Times New Roman" pitchFamily="18" charset="0"/>
              </a:rPr>
              <a:t> </a:t>
            </a:r>
            <a:endParaRPr lang="en-US" sz="2400" dirty="0">
              <a:solidFill>
                <a:srgbClr val="000000"/>
              </a:solidFill>
            </a:endParaRPr>
          </a:p>
        </p:txBody>
      </p:sp>
      <p:sp>
        <p:nvSpPr>
          <p:cNvPr id="6" name="Rectangle 3"/>
          <p:cNvSpPr>
            <a:spLocks noChangeArrowheads="1"/>
          </p:cNvSpPr>
          <p:nvPr/>
        </p:nvSpPr>
        <p:spPr bwMode="auto">
          <a:xfrm>
            <a:off x="187275" y="1400818"/>
            <a:ext cx="3804758" cy="830997"/>
          </a:xfrm>
          <a:prstGeom prst="rect">
            <a:avLst/>
          </a:prstGeom>
          <a:ln>
            <a:solidFill>
              <a:srgbClr val="FF0000"/>
            </a:solidFill>
          </a:ln>
          <a:extLst/>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dirty="0" smtClean="0">
                <a:solidFill>
                  <a:srgbClr val="000000"/>
                </a:solidFill>
                <a:cs typeface="Courier New" pitchFamily="49" charset="0"/>
              </a:rPr>
              <a:t>Equivalent C code (with </a:t>
            </a:r>
            <a:r>
              <a:rPr lang="en-US" sz="2400" b="0" dirty="0" err="1" smtClean="0">
                <a:solidFill>
                  <a:srgbClr val="000000"/>
                </a:solidFill>
                <a:cs typeface="Courier New" pitchFamily="49" charset="0"/>
              </a:rPr>
              <a:t>DeMorgan’s</a:t>
            </a:r>
            <a:r>
              <a:rPr lang="en-US" sz="2400" b="0" dirty="0" smtClean="0">
                <a:solidFill>
                  <a:srgbClr val="000000"/>
                </a:solidFill>
                <a:cs typeface="Courier New" pitchFamily="49" charset="0"/>
              </a:rPr>
              <a:t> law):</a:t>
            </a:r>
            <a:endParaRPr lang="en-US" sz="2400" b="0" dirty="0">
              <a:solidFill>
                <a:srgbClr val="000000"/>
              </a:solidFill>
            </a:endParaRPr>
          </a:p>
        </p:txBody>
      </p:sp>
      <p:sp>
        <p:nvSpPr>
          <p:cNvPr id="7" name="Rectangle 3"/>
          <p:cNvSpPr>
            <a:spLocks noChangeArrowheads="1"/>
          </p:cNvSpPr>
          <p:nvPr/>
        </p:nvSpPr>
        <p:spPr bwMode="auto">
          <a:xfrm>
            <a:off x="80433" y="3676960"/>
            <a:ext cx="2823345" cy="461665"/>
          </a:xfrm>
          <a:prstGeom prst="rect">
            <a:avLst/>
          </a:prstGeom>
          <a:ln>
            <a:solidFill>
              <a:srgbClr val="FF0000"/>
            </a:solidFill>
          </a:ln>
          <a:extLst/>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dirty="0" smtClean="0">
                <a:solidFill>
                  <a:srgbClr val="000000"/>
                </a:solidFill>
                <a:cs typeface="Courier New" pitchFamily="49" charset="0"/>
              </a:rPr>
              <a:t>Equivalent C code:</a:t>
            </a:r>
            <a:endParaRPr lang="en-US" sz="2400" b="0" dirty="0">
              <a:solidFill>
                <a:srgbClr val="000000"/>
              </a:solidFill>
            </a:endParaRPr>
          </a:p>
        </p:txBody>
      </p:sp>
      <p:sp>
        <p:nvSpPr>
          <p:cNvPr id="8" name="Rectangle 3"/>
          <p:cNvSpPr>
            <a:spLocks noChangeArrowheads="1"/>
          </p:cNvSpPr>
          <p:nvPr/>
        </p:nvSpPr>
        <p:spPr bwMode="auto">
          <a:xfrm>
            <a:off x="4301065" y="2836614"/>
            <a:ext cx="3932995" cy="461665"/>
          </a:xfrm>
          <a:prstGeom prst="rect">
            <a:avLst/>
          </a:prstGeom>
          <a:ln>
            <a:solidFill>
              <a:srgbClr val="FF0000"/>
            </a:solidFill>
          </a:ln>
          <a:extLst/>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dirty="0" smtClean="0">
                <a:solidFill>
                  <a:srgbClr val="000000"/>
                </a:solidFill>
                <a:cs typeface="Courier New" pitchFamily="49" charset="0"/>
              </a:rPr>
              <a:t>A</a:t>
            </a:r>
            <a:r>
              <a:rPr lang="en-US" altLang="zh-CN" sz="2400" b="0" dirty="0" smtClean="0">
                <a:solidFill>
                  <a:srgbClr val="000000"/>
                </a:solidFill>
                <a:cs typeface="Courier New" pitchFamily="49" charset="0"/>
              </a:rPr>
              <a:t>ssembler</a:t>
            </a:r>
            <a:r>
              <a:rPr lang="en-US" sz="2400" b="0" dirty="0" smtClean="0">
                <a:solidFill>
                  <a:srgbClr val="000000"/>
                </a:solidFill>
                <a:cs typeface="Courier New" pitchFamily="49" charset="0"/>
              </a:rPr>
              <a:t> code:</a:t>
            </a:r>
            <a:endParaRPr lang="en-US" sz="2400" b="0" dirty="0">
              <a:solidFill>
                <a:srgbClr val="000000"/>
              </a:solidFill>
            </a:endParaRPr>
          </a:p>
        </p:txBody>
      </p:sp>
      <p:sp>
        <p:nvSpPr>
          <p:cNvPr id="9" name="Rectangle 2"/>
          <p:cNvSpPr txBox="1">
            <a:spLocks noChangeArrowheads="1"/>
          </p:cNvSpPr>
          <p:nvPr/>
        </p:nvSpPr>
        <p:spPr bwMode="auto">
          <a:xfrm>
            <a:off x="685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a:lstStyle>
          <a:p>
            <a:r>
              <a:rPr lang="en-US" b="0" kern="0" dirty="0" smtClean="0">
                <a:solidFill>
                  <a:srgbClr val="FF0000"/>
                </a:solidFill>
                <a:cs typeface="Times New Roman" pitchFamily="18" charset="0"/>
              </a:rPr>
              <a:t>Compound </a:t>
            </a:r>
            <a:r>
              <a:rPr lang="en-US" b="0" kern="0" dirty="0">
                <a:solidFill>
                  <a:srgbClr val="FF0000"/>
                </a:solidFill>
                <a:cs typeface="Times New Roman" pitchFamily="18" charset="0"/>
              </a:rPr>
              <a:t>Conditionals: Example 1</a:t>
            </a:r>
            <a:endParaRPr lang="en-US" b="0" kern="0" dirty="0" smtClean="0">
              <a:solidFill>
                <a:srgbClr val="FF0000"/>
              </a:solidFill>
            </a:endParaRPr>
          </a:p>
        </p:txBody>
      </p: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20</a:t>
            </a:fld>
            <a:endParaRPr lang="en-US"/>
          </a:p>
        </p:txBody>
      </p:sp>
      <p:sp>
        <p:nvSpPr>
          <p:cNvPr id="15" name="Rectangle 6"/>
          <p:cNvSpPr>
            <a:spLocks noChangeArrowheads="1"/>
          </p:cNvSpPr>
          <p:nvPr/>
        </p:nvSpPr>
        <p:spPr bwMode="auto">
          <a:xfrm>
            <a:off x="4301065" y="3499708"/>
            <a:ext cx="4038600" cy="2862322"/>
          </a:xfrm>
          <a:prstGeom prst="rect">
            <a:avLst/>
          </a:prstGeom>
          <a:solidFill>
            <a:schemeClr val="tx1"/>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a:spAutoFit/>
          </a:bodyPr>
          <a:lstStyle/>
          <a:p>
            <a:pPr>
              <a:spcBef>
                <a:spcPts val="0"/>
              </a:spcBef>
              <a:tabLst>
                <a:tab pos="563563" algn="l"/>
                <a:tab pos="1477963" algn="l"/>
                <a:tab pos="3314700" algn="l"/>
              </a:tabLst>
            </a:pPr>
            <a:r>
              <a:rPr lang="en-US" dirty="0">
                <a:solidFill>
                  <a:srgbClr val="000000"/>
                </a:solidFill>
                <a:cs typeface="Courier New" pitchFamily="49" charset="0"/>
              </a:rPr>
              <a:t>	</a:t>
            </a:r>
            <a:r>
              <a:rPr lang="en-US" b="0" dirty="0">
                <a:solidFill>
                  <a:srgbClr val="000000"/>
                </a:solidFill>
              </a:rPr>
              <a:t>LDR	</a:t>
            </a:r>
            <a:r>
              <a:rPr lang="en-US" altLang="zh-CN" b="0" dirty="0" smtClean="0">
                <a:solidFill>
                  <a:srgbClr val="000000"/>
                </a:solidFill>
              </a:rPr>
              <a:t>R0</a:t>
            </a:r>
            <a:r>
              <a:rPr lang="en-US" b="0" dirty="0" smtClean="0">
                <a:solidFill>
                  <a:srgbClr val="000000"/>
                </a:solidFill>
              </a:rPr>
              <a:t>,[</a:t>
            </a:r>
            <a:r>
              <a:rPr lang="en-US" b="0" dirty="0" err="1" smtClean="0">
                <a:solidFill>
                  <a:srgbClr val="000000"/>
                </a:solidFill>
              </a:rPr>
              <a:t>addr</a:t>
            </a:r>
            <a:r>
              <a:rPr lang="en-US" b="0" dirty="0" smtClean="0">
                <a:solidFill>
                  <a:srgbClr val="000000"/>
                </a:solidFill>
              </a:rPr>
              <a:t>(x)]</a:t>
            </a:r>
            <a:r>
              <a:rPr lang="en-US" b="0" dirty="0">
                <a:solidFill>
                  <a:srgbClr val="000000"/>
                </a:solidFill>
              </a:rPr>
              <a:t/>
            </a:r>
            <a:br>
              <a:rPr lang="en-US" b="0" dirty="0">
                <a:solidFill>
                  <a:srgbClr val="000000"/>
                </a:solidFill>
              </a:rPr>
            </a:br>
            <a:r>
              <a:rPr lang="en-US" b="0" dirty="0">
                <a:solidFill>
                  <a:srgbClr val="000000"/>
                </a:solidFill>
              </a:rPr>
              <a:t>	LDR	</a:t>
            </a:r>
            <a:r>
              <a:rPr lang="en-US" b="0" dirty="0" smtClean="0">
                <a:solidFill>
                  <a:srgbClr val="000000"/>
                </a:solidFill>
              </a:rPr>
              <a:t>R1,lower_limit</a:t>
            </a:r>
            <a:endParaRPr lang="en-US" b="0" dirty="0">
              <a:solidFill>
                <a:srgbClr val="000000"/>
              </a:solidFill>
            </a:endParaRPr>
          </a:p>
          <a:p>
            <a:pPr>
              <a:spcBef>
                <a:spcPts val="0"/>
              </a:spcBef>
              <a:tabLst>
                <a:tab pos="563563" algn="l"/>
                <a:tab pos="1477963" algn="l"/>
                <a:tab pos="3314700" algn="l"/>
              </a:tabLst>
            </a:pPr>
            <a:r>
              <a:rPr lang="en-US" b="0" dirty="0">
                <a:solidFill>
                  <a:srgbClr val="000000"/>
                </a:solidFill>
              </a:rPr>
              <a:t>	</a:t>
            </a:r>
            <a:r>
              <a:rPr lang="en-US" b="0" dirty="0">
                <a:solidFill>
                  <a:srgbClr val="FF0000"/>
                </a:solidFill>
              </a:rPr>
              <a:t>CMP	</a:t>
            </a:r>
            <a:r>
              <a:rPr lang="en-US" b="0" dirty="0" smtClean="0">
                <a:solidFill>
                  <a:srgbClr val="FF0000"/>
                </a:solidFill>
              </a:rPr>
              <a:t>R0,R1 </a:t>
            </a:r>
            <a:endParaRPr lang="en-US" b="0" dirty="0">
              <a:solidFill>
                <a:srgbClr val="FF0000"/>
              </a:solidFill>
            </a:endParaRPr>
          </a:p>
          <a:p>
            <a:pPr>
              <a:spcBef>
                <a:spcPts val="0"/>
              </a:spcBef>
              <a:tabLst>
                <a:tab pos="563563" algn="l"/>
                <a:tab pos="1477963" algn="l"/>
                <a:tab pos="3314700" algn="l"/>
              </a:tabLst>
            </a:pPr>
            <a:r>
              <a:rPr lang="en-US" b="0" dirty="0">
                <a:solidFill>
                  <a:srgbClr val="000000"/>
                </a:solidFill>
              </a:rPr>
              <a:t>	</a:t>
            </a:r>
            <a:r>
              <a:rPr lang="en-US" b="0" dirty="0">
                <a:solidFill>
                  <a:srgbClr val="FF0000"/>
                </a:solidFill>
              </a:rPr>
              <a:t>BLT	L1</a:t>
            </a:r>
            <a:r>
              <a:rPr lang="en-US" b="0" dirty="0">
                <a:solidFill>
                  <a:srgbClr val="000000"/>
                </a:solidFill>
              </a:rPr>
              <a:t/>
            </a:r>
            <a:br>
              <a:rPr lang="en-US" b="0" dirty="0">
                <a:solidFill>
                  <a:srgbClr val="000000"/>
                </a:solidFill>
              </a:rPr>
            </a:br>
            <a:r>
              <a:rPr lang="en-US" b="0" dirty="0">
                <a:solidFill>
                  <a:srgbClr val="000000"/>
                </a:solidFill>
              </a:rPr>
              <a:t>	LDR	</a:t>
            </a:r>
            <a:r>
              <a:rPr lang="en-US" b="0" dirty="0" smtClean="0">
                <a:solidFill>
                  <a:srgbClr val="000000"/>
                </a:solidFill>
              </a:rPr>
              <a:t>R1,upper_limit</a:t>
            </a:r>
            <a:endParaRPr lang="en-US" b="0" dirty="0">
              <a:solidFill>
                <a:srgbClr val="000000"/>
              </a:solidFill>
            </a:endParaRPr>
          </a:p>
          <a:p>
            <a:pPr>
              <a:spcBef>
                <a:spcPts val="0"/>
              </a:spcBef>
              <a:tabLst>
                <a:tab pos="563563" algn="l"/>
                <a:tab pos="1477963" algn="l"/>
                <a:tab pos="3314700" algn="l"/>
              </a:tabLst>
            </a:pPr>
            <a:r>
              <a:rPr lang="en-US" b="0" dirty="0">
                <a:solidFill>
                  <a:srgbClr val="000000"/>
                </a:solidFill>
              </a:rPr>
              <a:t>	CMP	</a:t>
            </a:r>
            <a:r>
              <a:rPr lang="en-US" b="0" dirty="0" smtClean="0">
                <a:solidFill>
                  <a:srgbClr val="000000"/>
                </a:solidFill>
              </a:rPr>
              <a:t>R0,R1 </a:t>
            </a:r>
            <a:endParaRPr lang="en-US" b="0" dirty="0">
              <a:solidFill>
                <a:srgbClr val="000000"/>
              </a:solidFill>
            </a:endParaRPr>
          </a:p>
          <a:p>
            <a:pPr>
              <a:spcBef>
                <a:spcPts val="0"/>
              </a:spcBef>
              <a:tabLst>
                <a:tab pos="563563" algn="l"/>
                <a:tab pos="1477963" algn="l"/>
                <a:tab pos="3314700" algn="l"/>
              </a:tabLst>
            </a:pPr>
            <a:r>
              <a:rPr lang="en-US" b="0" dirty="0">
                <a:solidFill>
                  <a:srgbClr val="000000"/>
                </a:solidFill>
              </a:rPr>
              <a:t>	</a:t>
            </a:r>
            <a:r>
              <a:rPr lang="en-US" b="0" dirty="0" smtClean="0">
                <a:solidFill>
                  <a:srgbClr val="FF0000"/>
                </a:solidFill>
              </a:rPr>
              <a:t>BGT</a:t>
            </a:r>
            <a:r>
              <a:rPr lang="en-US" b="0" dirty="0">
                <a:solidFill>
                  <a:srgbClr val="FF0000"/>
                </a:solidFill>
              </a:rPr>
              <a:t>	</a:t>
            </a:r>
            <a:r>
              <a:rPr lang="en-US" b="0" dirty="0" smtClean="0">
                <a:solidFill>
                  <a:srgbClr val="FF0000"/>
                </a:solidFill>
              </a:rPr>
              <a:t>L1</a:t>
            </a:r>
            <a:endParaRPr lang="en-US" b="0" dirty="0">
              <a:solidFill>
                <a:srgbClr val="FF0000"/>
              </a:solidFill>
            </a:endParaRPr>
          </a:p>
          <a:p>
            <a:pPr>
              <a:spcBef>
                <a:spcPts val="0"/>
              </a:spcBef>
              <a:tabLst>
                <a:tab pos="563563" algn="l"/>
                <a:tab pos="1477963" algn="l"/>
                <a:tab pos="3314700" algn="l"/>
              </a:tabLst>
            </a:pPr>
            <a:r>
              <a:rPr lang="en-US" b="0" dirty="0" smtClean="0">
                <a:solidFill>
                  <a:srgbClr val="000000"/>
                </a:solidFill>
              </a:rPr>
              <a:t>	STR</a:t>
            </a:r>
            <a:r>
              <a:rPr lang="en-US" b="0" dirty="0">
                <a:solidFill>
                  <a:srgbClr val="000000"/>
                </a:solidFill>
              </a:rPr>
              <a:t>	</a:t>
            </a:r>
            <a:r>
              <a:rPr lang="en-US" b="0" dirty="0" smtClean="0">
                <a:solidFill>
                  <a:srgbClr val="000000"/>
                </a:solidFill>
              </a:rPr>
              <a:t>R0,[</a:t>
            </a:r>
            <a:r>
              <a:rPr lang="en-US" b="0" dirty="0" err="1" smtClean="0">
                <a:solidFill>
                  <a:srgbClr val="000000"/>
                </a:solidFill>
              </a:rPr>
              <a:t>addr</a:t>
            </a:r>
            <a:r>
              <a:rPr lang="en-US" b="0" dirty="0" smtClean="0">
                <a:solidFill>
                  <a:srgbClr val="000000"/>
                </a:solidFill>
              </a:rPr>
              <a:t>(y)]</a:t>
            </a:r>
            <a:endParaRPr lang="en-US" b="0" dirty="0">
              <a:solidFill>
                <a:srgbClr val="000000"/>
              </a:solidFill>
            </a:endParaRPr>
          </a:p>
          <a:p>
            <a:pPr>
              <a:spcBef>
                <a:spcPts val="0"/>
              </a:spcBef>
              <a:tabLst>
                <a:tab pos="563563" algn="l"/>
                <a:tab pos="1477963" algn="l"/>
                <a:tab pos="3314700" algn="l"/>
              </a:tabLst>
            </a:pPr>
            <a:r>
              <a:rPr lang="en-US" b="0" dirty="0" smtClean="0">
                <a:solidFill>
                  <a:srgbClr val="000000"/>
                </a:solidFill>
              </a:rPr>
              <a:t>L1:</a:t>
            </a:r>
            <a:r>
              <a:rPr lang="en-US" b="0" dirty="0">
                <a:solidFill>
                  <a:srgbClr val="000000"/>
                </a:solidFill>
              </a:rPr>
              <a:t>	...</a:t>
            </a:r>
          </a:p>
        </p:txBody>
      </p:sp>
    </p:spTree>
    <p:extLst>
      <p:ext uri="{BB962C8B-B14F-4D97-AF65-F5344CB8AC3E}">
        <p14:creationId xmlns:p14="http://schemas.microsoft.com/office/powerpoint/2010/main" val="291193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15"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0"/>
            <a:ext cx="7772400" cy="1143000"/>
          </a:xfrm>
        </p:spPr>
        <p:txBody>
          <a:bodyPr/>
          <a:lstStyle/>
          <a:p>
            <a:r>
              <a:rPr lang="en-US" dirty="0" smtClean="0">
                <a:solidFill>
                  <a:srgbClr val="FF0000"/>
                </a:solidFill>
                <a:cs typeface="Times New Roman" pitchFamily="18" charset="0"/>
              </a:rPr>
              <a:t>Compound Conditional</a:t>
            </a:r>
            <a:r>
              <a:rPr lang="en-US" altLang="zh-CN" dirty="0" smtClean="0">
                <a:solidFill>
                  <a:srgbClr val="FF0000"/>
                </a:solidFill>
                <a:cs typeface="Times New Roman" pitchFamily="18" charset="0"/>
              </a:rPr>
              <a:t>s: Example 2 (Option 1)</a:t>
            </a:r>
            <a:endParaRPr lang="en-US" dirty="0" smtClean="0">
              <a:solidFill>
                <a:srgbClr val="FF0000"/>
              </a:solidFill>
            </a:endParaRPr>
          </a:p>
        </p:txBody>
      </p:sp>
      <p:sp>
        <p:nvSpPr>
          <p:cNvPr id="62467" name="Rectangle 3"/>
          <p:cNvSpPr>
            <a:spLocks noChangeArrowheads="1"/>
          </p:cNvSpPr>
          <p:nvPr/>
        </p:nvSpPr>
        <p:spPr bwMode="auto">
          <a:xfrm>
            <a:off x="0" y="1295400"/>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0" dirty="0">
                <a:solidFill>
                  <a:srgbClr val="000000"/>
                </a:solidFill>
                <a:cs typeface="Courier New" pitchFamily="49" charset="0"/>
              </a:rPr>
              <a:t>	if (x &lt; </a:t>
            </a:r>
            <a:r>
              <a:rPr lang="en-US" sz="2400" b="0" dirty="0" err="1">
                <a:solidFill>
                  <a:srgbClr val="000000"/>
                </a:solidFill>
                <a:cs typeface="Courier New" pitchFamily="49" charset="0"/>
              </a:rPr>
              <a:t>lower_limit</a:t>
            </a:r>
            <a:r>
              <a:rPr lang="en-US" sz="2400" b="0" dirty="0">
                <a:solidFill>
                  <a:srgbClr val="000000"/>
                </a:solidFill>
                <a:cs typeface="Courier New" pitchFamily="49" charset="0"/>
              </a:rPr>
              <a:t> </a:t>
            </a:r>
            <a:r>
              <a:rPr lang="en-US" sz="2400" dirty="0">
                <a:solidFill>
                  <a:srgbClr val="000000"/>
                </a:solidFill>
                <a:cs typeface="Courier New" pitchFamily="49" charset="0"/>
              </a:rPr>
              <a:t>||</a:t>
            </a:r>
            <a:r>
              <a:rPr lang="en-US" sz="2400" b="0" dirty="0">
                <a:solidFill>
                  <a:srgbClr val="000000"/>
                </a:solidFill>
                <a:cs typeface="Courier New" pitchFamily="49" charset="0"/>
              </a:rPr>
              <a:t> </a:t>
            </a:r>
            <a:r>
              <a:rPr lang="en-US" sz="2400" b="0" dirty="0" err="1">
                <a:solidFill>
                  <a:srgbClr val="000000"/>
                </a:solidFill>
                <a:cs typeface="Courier New" pitchFamily="49" charset="0"/>
              </a:rPr>
              <a:t>upper_limit</a:t>
            </a:r>
            <a:r>
              <a:rPr lang="en-US" sz="2400" b="0" dirty="0">
                <a:solidFill>
                  <a:srgbClr val="000000"/>
                </a:solidFill>
                <a:cs typeface="Courier New" pitchFamily="49" charset="0"/>
              </a:rPr>
              <a:t> &lt; x) y = x ;</a:t>
            </a:r>
            <a:endParaRPr lang="en-US" sz="2400" b="0" dirty="0">
              <a:solidFill>
                <a:srgbClr val="000000"/>
              </a:solidFill>
            </a:endParaRPr>
          </a:p>
          <a:p>
            <a:endParaRPr lang="en-US" sz="2400" b="0" dirty="0">
              <a:solidFill>
                <a:srgbClr val="000000"/>
              </a:solidFill>
            </a:endParaRPr>
          </a:p>
        </p:txBody>
      </p:sp>
      <p:cxnSp>
        <p:nvCxnSpPr>
          <p:cNvPr id="27" name="Straight Connector 26"/>
          <p:cNvCxnSpPr/>
          <p:nvPr/>
        </p:nvCxnSpPr>
        <p:spPr bwMode="auto">
          <a:xfrm flipV="1">
            <a:off x="1924451" y="2939569"/>
            <a:ext cx="4555067" cy="4233"/>
          </a:xfrm>
          <a:prstGeom prst="line">
            <a:avLst/>
          </a:prstGeom>
          <a:ln>
            <a:headEnd type="none" w="med" len="med"/>
            <a:tailEnd type="none" w="med" len="med"/>
          </a:ln>
          <a:extLst/>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bwMode="auto">
          <a:xfrm>
            <a:off x="2749952" y="2604402"/>
            <a:ext cx="0" cy="318228"/>
          </a:xfrm>
          <a:prstGeom prst="line">
            <a:avLst/>
          </a:prstGeom>
          <a:ln w="28575" cap="flat" cmpd="sng" algn="ctr">
            <a:solidFill>
              <a:schemeClr val="accent2"/>
            </a:solidFill>
            <a:prstDash val="solid"/>
            <a:round/>
            <a:headEnd type="arrow" w="med" len="med"/>
            <a:tailEnd type="none" w="med" len="med"/>
          </a:ln>
          <a:extLst/>
        </p:spPr>
        <p:style>
          <a:lnRef idx="0">
            <a:scrgbClr r="0" g="0" b="0"/>
          </a:lnRef>
          <a:fillRef idx="0">
            <a:scrgbClr r="0" g="0" b="0"/>
          </a:fillRef>
          <a:effectRef idx="0">
            <a:scrgbClr r="0" g="0" b="0"/>
          </a:effectRef>
          <a:fontRef idx="minor">
            <a:schemeClr val="tx1"/>
          </a:fontRef>
        </p:style>
      </p:cxnSp>
      <p:sp>
        <p:nvSpPr>
          <p:cNvPr id="29" name="Rectangle 28"/>
          <p:cNvSpPr/>
          <p:nvPr/>
        </p:nvSpPr>
        <p:spPr>
          <a:xfrm>
            <a:off x="2035042" y="2878185"/>
            <a:ext cx="1421351" cy="400110"/>
          </a:xfrm>
          <a:prstGeom prst="rect">
            <a:avLst/>
          </a:prstGeom>
        </p:spPr>
        <p:txBody>
          <a:bodyPr wrap="none">
            <a:spAutoFit/>
          </a:bodyPr>
          <a:lstStyle/>
          <a:p>
            <a:r>
              <a:rPr lang="en-US" b="0" dirty="0" err="1">
                <a:solidFill>
                  <a:srgbClr val="000000"/>
                </a:solidFill>
                <a:cs typeface="Courier New" pitchFamily="49" charset="0"/>
              </a:rPr>
              <a:t>lower_limit</a:t>
            </a:r>
            <a:endParaRPr lang="en-US" dirty="0"/>
          </a:p>
        </p:txBody>
      </p:sp>
      <p:cxnSp>
        <p:nvCxnSpPr>
          <p:cNvPr id="30" name="Straight Connector 29"/>
          <p:cNvCxnSpPr/>
          <p:nvPr/>
        </p:nvCxnSpPr>
        <p:spPr bwMode="auto">
          <a:xfrm>
            <a:off x="5624385" y="2604402"/>
            <a:ext cx="0" cy="318228"/>
          </a:xfrm>
          <a:prstGeom prst="line">
            <a:avLst/>
          </a:prstGeom>
          <a:ln w="28575" cap="flat" cmpd="sng" algn="ctr">
            <a:solidFill>
              <a:schemeClr val="accent2"/>
            </a:solidFill>
            <a:prstDash val="solid"/>
            <a:round/>
            <a:headEnd type="arrow" w="med" len="med"/>
            <a:tailEnd type="none" w="med" len="med"/>
          </a:ln>
          <a:extLst/>
        </p:spPr>
        <p:style>
          <a:lnRef idx="0">
            <a:scrgbClr r="0" g="0" b="0"/>
          </a:lnRef>
          <a:fillRef idx="0">
            <a:scrgbClr r="0" g="0" b="0"/>
          </a:fillRef>
          <a:effectRef idx="0">
            <a:scrgbClr r="0" g="0" b="0"/>
          </a:effectRef>
          <a:fontRef idx="minor">
            <a:schemeClr val="tx1"/>
          </a:fontRef>
        </p:style>
      </p:cxnSp>
      <p:sp>
        <p:nvSpPr>
          <p:cNvPr id="31" name="Rectangle 30"/>
          <p:cNvSpPr/>
          <p:nvPr/>
        </p:nvSpPr>
        <p:spPr>
          <a:xfrm>
            <a:off x="4955342" y="2857019"/>
            <a:ext cx="1456617" cy="400110"/>
          </a:xfrm>
          <a:prstGeom prst="rect">
            <a:avLst/>
          </a:prstGeom>
        </p:spPr>
        <p:txBody>
          <a:bodyPr wrap="none">
            <a:spAutoFit/>
          </a:bodyPr>
          <a:lstStyle/>
          <a:p>
            <a:r>
              <a:rPr lang="en-US" b="0" dirty="0" err="1">
                <a:solidFill>
                  <a:srgbClr val="000000"/>
                </a:solidFill>
                <a:cs typeface="Courier New" pitchFamily="49" charset="0"/>
              </a:rPr>
              <a:t>upper_limit</a:t>
            </a:r>
            <a:endParaRPr lang="en-US" dirty="0"/>
          </a:p>
        </p:txBody>
      </p:sp>
      <p:cxnSp>
        <p:nvCxnSpPr>
          <p:cNvPr id="32" name="Straight Arrow Connector 31"/>
          <p:cNvCxnSpPr/>
          <p:nvPr/>
        </p:nvCxnSpPr>
        <p:spPr bwMode="auto">
          <a:xfrm flipV="1">
            <a:off x="5643344" y="2807440"/>
            <a:ext cx="878090" cy="6026"/>
          </a:xfrm>
          <a:prstGeom prst="straightConnector1">
            <a:avLst/>
          </a:prstGeom>
          <a:ln w="28575" cap="flat" cmpd="sng" algn="ctr">
            <a:solidFill>
              <a:schemeClr val="accent2"/>
            </a:solidFill>
            <a:prstDash val="solid"/>
            <a:round/>
            <a:headEnd type="none" w="med" len="med"/>
            <a:tailEnd type="arrow" w="med" len="med"/>
          </a:ln>
          <a:extLst/>
        </p:spPr>
        <p:style>
          <a:lnRef idx="0">
            <a:scrgbClr r="0" g="0" b="0"/>
          </a:lnRef>
          <a:fillRef idx="0">
            <a:scrgbClr r="0" g="0" b="0"/>
          </a:fillRef>
          <a:effectRef idx="0">
            <a:scrgbClr r="0" g="0" b="0"/>
          </a:effectRef>
          <a:fontRef idx="minor">
            <a:schemeClr val="tx1"/>
          </a:fontRef>
        </p:style>
      </p:cxnSp>
      <p:sp>
        <p:nvSpPr>
          <p:cNvPr id="33" name="Rectangle 32"/>
          <p:cNvSpPr/>
          <p:nvPr/>
        </p:nvSpPr>
        <p:spPr>
          <a:xfrm>
            <a:off x="6365782" y="2855675"/>
            <a:ext cx="311304" cy="400110"/>
          </a:xfrm>
          <a:prstGeom prst="rect">
            <a:avLst/>
          </a:prstGeom>
        </p:spPr>
        <p:txBody>
          <a:bodyPr wrap="none">
            <a:spAutoFit/>
          </a:bodyPr>
          <a:lstStyle/>
          <a:p>
            <a:r>
              <a:rPr lang="en-US" b="0" dirty="0">
                <a:solidFill>
                  <a:srgbClr val="000000"/>
                </a:solidFill>
                <a:cs typeface="Courier New" pitchFamily="49" charset="0"/>
              </a:rPr>
              <a:t>x</a:t>
            </a:r>
            <a:endParaRPr lang="en-US" dirty="0"/>
          </a:p>
        </p:txBody>
      </p:sp>
      <p:sp>
        <p:nvSpPr>
          <p:cNvPr id="34" name="Rectangular Callout 33"/>
          <p:cNvSpPr/>
          <p:nvPr/>
        </p:nvSpPr>
        <p:spPr bwMode="auto">
          <a:xfrm>
            <a:off x="2958536" y="1862183"/>
            <a:ext cx="2795493" cy="683052"/>
          </a:xfrm>
          <a:prstGeom prst="wedgeRectCallout">
            <a:avLst>
              <a:gd name="adj1" fmla="val -17207"/>
              <a:gd name="adj2" fmla="val 81848"/>
            </a:avLst>
          </a:prstGeom>
          <a:ln w="12700">
            <a:solidFill>
              <a:srgbClr val="000000"/>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kumimoji="0" lang="en-US" altLang="zh-CN" sz="2000" b="0" i="0" u="none" strike="noStrike" cap="none" normalizeH="0" baseline="0" dirty="0" smtClean="0">
                <a:ln>
                  <a:noFill/>
                </a:ln>
                <a:solidFill>
                  <a:srgbClr val="000000"/>
                </a:solidFill>
                <a:effectLst/>
                <a:latin typeface="Tahoma" pitchFamily="34" charset="0"/>
              </a:rPr>
              <a:t>If x falls outside of this</a:t>
            </a:r>
            <a:r>
              <a:rPr kumimoji="0" lang="en-US" altLang="zh-CN" sz="2000" b="0" i="0" u="none" strike="noStrike" cap="none" normalizeH="0" dirty="0" smtClean="0">
                <a:ln>
                  <a:noFill/>
                </a:ln>
                <a:solidFill>
                  <a:srgbClr val="000000"/>
                </a:solidFill>
                <a:effectLst/>
                <a:latin typeface="Tahoma" pitchFamily="34" charset="0"/>
              </a:rPr>
              <a:t> range, </a:t>
            </a:r>
            <a:r>
              <a:rPr lang="en-US" altLang="zh-CN" b="0" dirty="0" smtClean="0">
                <a:solidFill>
                  <a:srgbClr val="000000"/>
                </a:solidFill>
                <a:latin typeface="Tahoma" pitchFamily="34" charset="0"/>
              </a:rPr>
              <a:t>execute </a:t>
            </a:r>
            <a:r>
              <a:rPr lang="en-US" altLang="zh-CN" b="0" dirty="0">
                <a:solidFill>
                  <a:srgbClr val="000000"/>
                </a:solidFill>
                <a:latin typeface="Tahoma" pitchFamily="34" charset="0"/>
              </a:rPr>
              <a:t>“y=x</a:t>
            </a:r>
            <a:r>
              <a:rPr lang="en-US" altLang="zh-CN" b="0" dirty="0" smtClean="0">
                <a:solidFill>
                  <a:srgbClr val="000000"/>
                </a:solidFill>
                <a:latin typeface="Tahoma" pitchFamily="34" charset="0"/>
              </a:rPr>
              <a:t>”</a:t>
            </a:r>
            <a:endParaRPr lang="en-US" b="0" dirty="0">
              <a:solidFill>
                <a:srgbClr val="000000"/>
              </a:solidFill>
              <a:latin typeface="Tahoma" pitchFamily="34" charset="0"/>
            </a:endParaRPr>
          </a:p>
        </p:txBody>
      </p:sp>
      <p:cxnSp>
        <p:nvCxnSpPr>
          <p:cNvPr id="36" name="Straight Arrow Connector 35"/>
          <p:cNvCxnSpPr/>
          <p:nvPr/>
        </p:nvCxnSpPr>
        <p:spPr bwMode="auto">
          <a:xfrm flipV="1">
            <a:off x="1889946" y="2801414"/>
            <a:ext cx="878090" cy="6026"/>
          </a:xfrm>
          <a:prstGeom prst="straightConnector1">
            <a:avLst/>
          </a:prstGeom>
          <a:ln w="28575" cap="flat" cmpd="sng" algn="ctr">
            <a:solidFill>
              <a:schemeClr val="accent2"/>
            </a:solidFill>
            <a:prstDash val="solid"/>
            <a:round/>
            <a:headEnd type="arrow" w="med" len="med"/>
            <a:tailEnd type="none" w="med" len="med"/>
          </a:ln>
          <a:extLst/>
        </p:spPr>
        <p:style>
          <a:lnRef idx="0">
            <a:scrgbClr r="0" g="0" b="0"/>
          </a:lnRef>
          <a:fillRef idx="0">
            <a:scrgbClr r="0" g="0" b="0"/>
          </a:fillRef>
          <a:effectRef idx="0">
            <a:scrgbClr r="0" g="0" b="0"/>
          </a:effectRef>
          <a:fontRef idx="minor">
            <a:schemeClr val="tx1"/>
          </a:fontRef>
        </p:style>
      </p:cxnSp>
      <p:sp>
        <p:nvSpPr>
          <p:cNvPr id="38" name="Rectangle 3"/>
          <p:cNvSpPr>
            <a:spLocks noChangeArrowheads="1"/>
          </p:cNvSpPr>
          <p:nvPr/>
        </p:nvSpPr>
        <p:spPr bwMode="auto">
          <a:xfrm>
            <a:off x="132240" y="909622"/>
            <a:ext cx="1317419" cy="461665"/>
          </a:xfrm>
          <a:prstGeom prst="rect">
            <a:avLst/>
          </a:prstGeom>
          <a:ln>
            <a:solidFill>
              <a:srgbClr val="FF0000"/>
            </a:solidFill>
          </a:ln>
          <a:extLst/>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smtClean="0">
                <a:solidFill>
                  <a:srgbClr val="000000"/>
                </a:solidFill>
                <a:cs typeface="Courier New" pitchFamily="49" charset="0"/>
              </a:rPr>
              <a:t>C </a:t>
            </a:r>
            <a:r>
              <a:rPr lang="en-US" sz="2400" b="0" dirty="0" smtClean="0">
                <a:solidFill>
                  <a:srgbClr val="000000"/>
                </a:solidFill>
                <a:cs typeface="Courier New" pitchFamily="49" charset="0"/>
              </a:rPr>
              <a:t>code:</a:t>
            </a:r>
            <a:endParaRPr lang="en-US" sz="2400" b="0" dirty="0">
              <a:solidFill>
                <a:srgbClr val="000000"/>
              </a:solidFill>
            </a:endParaRPr>
          </a:p>
        </p:txBody>
      </p: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21</a:t>
            </a:fld>
            <a:endParaRPr lang="en-US"/>
          </a:p>
        </p:txBody>
      </p:sp>
      <p:sp>
        <p:nvSpPr>
          <p:cNvPr id="35" name="Text Box 4"/>
          <p:cNvSpPr txBox="1">
            <a:spLocks noChangeArrowheads="1"/>
          </p:cNvSpPr>
          <p:nvPr/>
        </p:nvSpPr>
        <p:spPr bwMode="auto">
          <a:xfrm>
            <a:off x="80433" y="4345800"/>
            <a:ext cx="9144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r>
              <a:rPr lang="en-US" sz="2400" b="0" dirty="0" smtClean="0">
                <a:solidFill>
                  <a:srgbClr val="000000"/>
                </a:solidFill>
                <a:cs typeface="Courier New" pitchFamily="49" charset="0"/>
              </a:rPr>
              <a:t>if </a:t>
            </a:r>
            <a:r>
              <a:rPr lang="en-US" sz="2400" b="0" dirty="0">
                <a:solidFill>
                  <a:srgbClr val="000000"/>
                </a:solidFill>
                <a:cs typeface="Courier New" pitchFamily="49" charset="0"/>
              </a:rPr>
              <a:t>(</a:t>
            </a:r>
            <a:r>
              <a:rPr lang="en-US" sz="2400" dirty="0">
                <a:solidFill>
                  <a:srgbClr val="000000"/>
                </a:solidFill>
                <a:cs typeface="Courier New" pitchFamily="49" charset="0"/>
              </a:rPr>
              <a:t>x &lt; </a:t>
            </a:r>
            <a:r>
              <a:rPr lang="en-US" sz="2400" dirty="0" err="1">
                <a:solidFill>
                  <a:srgbClr val="000000"/>
                </a:solidFill>
                <a:cs typeface="Courier New" pitchFamily="49" charset="0"/>
              </a:rPr>
              <a:t>lower_limit</a:t>
            </a:r>
            <a:r>
              <a:rPr lang="en-US" sz="2400" b="0" dirty="0">
                <a:solidFill>
                  <a:srgbClr val="000000"/>
                </a:solidFill>
                <a:cs typeface="Courier New" pitchFamily="49" charset="0"/>
              </a:rPr>
              <a:t>) </a:t>
            </a:r>
            <a:r>
              <a:rPr lang="en-US" sz="2400" b="0" dirty="0" err="1">
                <a:solidFill>
                  <a:srgbClr val="000000"/>
                </a:solidFill>
                <a:cs typeface="Courier New" pitchFamily="49" charset="0"/>
              </a:rPr>
              <a:t>goto</a:t>
            </a:r>
            <a:r>
              <a:rPr lang="en-US" sz="2400" b="0" dirty="0">
                <a:solidFill>
                  <a:srgbClr val="000000"/>
                </a:solidFill>
                <a:cs typeface="Courier New" pitchFamily="49" charset="0"/>
              </a:rPr>
              <a:t> L1</a:t>
            </a:r>
            <a:endParaRPr lang="en-US" sz="2400" b="0" dirty="0">
              <a:solidFill>
                <a:srgbClr val="000000"/>
              </a:solidFill>
              <a:cs typeface="Times New Roman" pitchFamily="18" charset="0"/>
            </a:endParaRPr>
          </a:p>
          <a:p>
            <a:r>
              <a:rPr lang="en-US" sz="2400" b="0" dirty="0" smtClean="0">
                <a:solidFill>
                  <a:srgbClr val="000000"/>
                </a:solidFill>
                <a:cs typeface="Courier New" pitchFamily="49" charset="0"/>
              </a:rPr>
              <a:t>if </a:t>
            </a:r>
            <a:r>
              <a:rPr lang="en-US" sz="2400" b="0" dirty="0">
                <a:solidFill>
                  <a:srgbClr val="000000"/>
                </a:solidFill>
                <a:cs typeface="Courier New" pitchFamily="49" charset="0"/>
              </a:rPr>
              <a:t>(</a:t>
            </a:r>
            <a:r>
              <a:rPr lang="en-US" sz="2400" dirty="0">
                <a:solidFill>
                  <a:srgbClr val="000000"/>
                </a:solidFill>
                <a:cs typeface="Courier New" pitchFamily="49" charset="0"/>
              </a:rPr>
              <a:t>x </a:t>
            </a:r>
            <a:r>
              <a:rPr lang="en-US" sz="2400" dirty="0" smtClean="0">
                <a:solidFill>
                  <a:srgbClr val="000000"/>
                </a:solidFill>
                <a:cs typeface="Courier New" pitchFamily="49" charset="0"/>
              </a:rPr>
              <a:t>&gt; </a:t>
            </a:r>
            <a:r>
              <a:rPr lang="en-US" sz="2400" dirty="0" err="1" smtClean="0">
                <a:solidFill>
                  <a:srgbClr val="000000"/>
                </a:solidFill>
                <a:cs typeface="Courier New" pitchFamily="49" charset="0"/>
              </a:rPr>
              <a:t>upper_limit</a:t>
            </a:r>
            <a:r>
              <a:rPr lang="en-US" sz="2400" b="0" dirty="0">
                <a:solidFill>
                  <a:srgbClr val="000000"/>
                </a:solidFill>
                <a:cs typeface="Courier New" pitchFamily="49" charset="0"/>
              </a:rPr>
              <a:t>) </a:t>
            </a:r>
            <a:r>
              <a:rPr lang="en-US" sz="2400" b="0" dirty="0" err="1">
                <a:solidFill>
                  <a:srgbClr val="000000"/>
                </a:solidFill>
                <a:cs typeface="Courier New" pitchFamily="49" charset="0"/>
              </a:rPr>
              <a:t>goto</a:t>
            </a:r>
            <a:r>
              <a:rPr lang="en-US" sz="2400" b="0" dirty="0">
                <a:solidFill>
                  <a:srgbClr val="000000"/>
                </a:solidFill>
                <a:cs typeface="Courier New" pitchFamily="49" charset="0"/>
              </a:rPr>
              <a:t> </a:t>
            </a:r>
            <a:r>
              <a:rPr lang="en-US" sz="2400" b="0" dirty="0" smtClean="0">
                <a:solidFill>
                  <a:srgbClr val="000000"/>
                </a:solidFill>
                <a:cs typeface="Courier New" pitchFamily="49" charset="0"/>
              </a:rPr>
              <a:t>L1</a:t>
            </a:r>
          </a:p>
          <a:p>
            <a:r>
              <a:rPr lang="en-US" sz="2400" b="0" dirty="0" err="1" smtClean="0">
                <a:solidFill>
                  <a:srgbClr val="000000"/>
                </a:solidFill>
                <a:cs typeface="Courier New" pitchFamily="49" charset="0"/>
              </a:rPr>
              <a:t>goto</a:t>
            </a:r>
            <a:r>
              <a:rPr lang="en-US" sz="2400" b="0" dirty="0" smtClean="0">
                <a:solidFill>
                  <a:srgbClr val="000000"/>
                </a:solidFill>
                <a:cs typeface="Courier New" pitchFamily="49" charset="0"/>
              </a:rPr>
              <a:t> L2</a:t>
            </a:r>
            <a:endParaRPr lang="en-US" sz="2400" b="0" dirty="0">
              <a:solidFill>
                <a:srgbClr val="000000"/>
              </a:solidFill>
              <a:cs typeface="Times New Roman" pitchFamily="18" charset="0"/>
            </a:endParaRPr>
          </a:p>
          <a:p>
            <a:r>
              <a:rPr lang="en-US" sz="2400" b="0" dirty="0" smtClean="0">
                <a:solidFill>
                  <a:srgbClr val="000000"/>
                </a:solidFill>
                <a:cs typeface="Courier New" pitchFamily="49" charset="0"/>
              </a:rPr>
              <a:t>L1: y </a:t>
            </a:r>
            <a:r>
              <a:rPr lang="en-US" sz="2400" b="0" dirty="0">
                <a:solidFill>
                  <a:srgbClr val="000000"/>
                </a:solidFill>
                <a:cs typeface="Courier New" pitchFamily="49" charset="0"/>
              </a:rPr>
              <a:t>= x ;</a:t>
            </a:r>
            <a:endParaRPr lang="en-US" sz="2400" b="0" dirty="0">
              <a:solidFill>
                <a:srgbClr val="000000"/>
              </a:solidFill>
              <a:cs typeface="Times New Roman" pitchFamily="18" charset="0"/>
            </a:endParaRPr>
          </a:p>
          <a:p>
            <a:r>
              <a:rPr lang="en-US" sz="2400" b="0" dirty="0" smtClean="0">
                <a:solidFill>
                  <a:srgbClr val="000000"/>
                </a:solidFill>
                <a:cs typeface="Courier New" pitchFamily="49" charset="0"/>
              </a:rPr>
              <a:t>L2:</a:t>
            </a:r>
            <a:r>
              <a:rPr lang="en-US" sz="2400" b="0" dirty="0" smtClean="0">
                <a:solidFill>
                  <a:srgbClr val="000000"/>
                </a:solidFill>
                <a:cs typeface="Times New Roman" pitchFamily="18" charset="0"/>
              </a:rPr>
              <a:t> </a:t>
            </a:r>
            <a:endParaRPr lang="en-US" sz="2400" dirty="0">
              <a:solidFill>
                <a:srgbClr val="000000"/>
              </a:solidFill>
            </a:endParaRPr>
          </a:p>
        </p:txBody>
      </p:sp>
      <p:sp>
        <p:nvSpPr>
          <p:cNvPr id="39" name="Rectangle 3"/>
          <p:cNvSpPr>
            <a:spLocks noChangeArrowheads="1"/>
          </p:cNvSpPr>
          <p:nvPr/>
        </p:nvSpPr>
        <p:spPr bwMode="auto">
          <a:xfrm>
            <a:off x="80433" y="3676960"/>
            <a:ext cx="2823345" cy="461665"/>
          </a:xfrm>
          <a:prstGeom prst="rect">
            <a:avLst/>
          </a:prstGeom>
          <a:ln>
            <a:solidFill>
              <a:srgbClr val="FF0000"/>
            </a:solidFill>
          </a:ln>
          <a:extLst/>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dirty="0" smtClean="0">
                <a:solidFill>
                  <a:srgbClr val="000000"/>
                </a:solidFill>
                <a:cs typeface="Courier New" pitchFamily="49" charset="0"/>
              </a:rPr>
              <a:t>Equivalent C code:</a:t>
            </a:r>
            <a:endParaRPr lang="en-US" sz="2400" b="0" dirty="0">
              <a:solidFill>
                <a:srgbClr val="000000"/>
              </a:solidFill>
            </a:endParaRPr>
          </a:p>
        </p:txBody>
      </p:sp>
      <p:sp>
        <p:nvSpPr>
          <p:cNvPr id="40" name="Rectangle 3"/>
          <p:cNvSpPr>
            <a:spLocks noChangeArrowheads="1"/>
          </p:cNvSpPr>
          <p:nvPr/>
        </p:nvSpPr>
        <p:spPr bwMode="auto">
          <a:xfrm>
            <a:off x="4635598" y="3229126"/>
            <a:ext cx="2469959" cy="461665"/>
          </a:xfrm>
          <a:prstGeom prst="rect">
            <a:avLst/>
          </a:prstGeom>
          <a:ln>
            <a:solidFill>
              <a:srgbClr val="FF0000"/>
            </a:solidFill>
          </a:ln>
          <a:extLst/>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dirty="0" smtClean="0">
                <a:solidFill>
                  <a:srgbClr val="000000"/>
                </a:solidFill>
                <a:cs typeface="Courier New" pitchFamily="49" charset="0"/>
              </a:rPr>
              <a:t>A</a:t>
            </a:r>
            <a:r>
              <a:rPr lang="en-US" altLang="zh-CN" sz="2400" b="0" dirty="0" smtClean="0">
                <a:solidFill>
                  <a:srgbClr val="000000"/>
                </a:solidFill>
                <a:cs typeface="Courier New" pitchFamily="49" charset="0"/>
              </a:rPr>
              <a:t>ssembler</a:t>
            </a:r>
            <a:r>
              <a:rPr lang="en-US" sz="2400" b="0" dirty="0" smtClean="0">
                <a:solidFill>
                  <a:srgbClr val="000000"/>
                </a:solidFill>
                <a:cs typeface="Courier New" pitchFamily="49" charset="0"/>
              </a:rPr>
              <a:t> code:</a:t>
            </a:r>
            <a:endParaRPr lang="en-US" sz="2400" b="0" dirty="0">
              <a:solidFill>
                <a:srgbClr val="000000"/>
              </a:solidFill>
            </a:endParaRPr>
          </a:p>
        </p:txBody>
      </p:sp>
      <p:sp>
        <p:nvSpPr>
          <p:cNvPr id="41" name="Rectangle 6"/>
          <p:cNvSpPr>
            <a:spLocks noChangeArrowheads="1"/>
          </p:cNvSpPr>
          <p:nvPr/>
        </p:nvSpPr>
        <p:spPr bwMode="auto">
          <a:xfrm>
            <a:off x="4635598" y="3722732"/>
            <a:ext cx="4038600" cy="3170099"/>
          </a:xfrm>
          <a:prstGeom prst="rect">
            <a:avLst/>
          </a:prstGeom>
          <a:solidFill>
            <a:schemeClr val="tx1"/>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a:spAutoFit/>
          </a:bodyPr>
          <a:lstStyle/>
          <a:p>
            <a:pPr>
              <a:spcBef>
                <a:spcPts val="0"/>
              </a:spcBef>
              <a:tabLst>
                <a:tab pos="563563" algn="l"/>
                <a:tab pos="1477963" algn="l"/>
                <a:tab pos="3314700" algn="l"/>
              </a:tabLst>
            </a:pPr>
            <a:r>
              <a:rPr lang="en-US" dirty="0">
                <a:solidFill>
                  <a:srgbClr val="000000"/>
                </a:solidFill>
                <a:cs typeface="Courier New" pitchFamily="49" charset="0"/>
              </a:rPr>
              <a:t>	</a:t>
            </a:r>
            <a:r>
              <a:rPr lang="en-US" b="0" dirty="0">
                <a:solidFill>
                  <a:srgbClr val="000000"/>
                </a:solidFill>
              </a:rPr>
              <a:t>LDR	</a:t>
            </a:r>
            <a:r>
              <a:rPr lang="en-US" altLang="zh-CN" b="0" dirty="0" smtClean="0">
                <a:solidFill>
                  <a:srgbClr val="000000"/>
                </a:solidFill>
              </a:rPr>
              <a:t>R0</a:t>
            </a:r>
            <a:r>
              <a:rPr lang="en-US" b="0" dirty="0" smtClean="0">
                <a:solidFill>
                  <a:srgbClr val="000000"/>
                </a:solidFill>
              </a:rPr>
              <a:t>,[</a:t>
            </a:r>
            <a:r>
              <a:rPr lang="en-US" b="0" dirty="0" err="1" smtClean="0">
                <a:solidFill>
                  <a:srgbClr val="000000"/>
                </a:solidFill>
              </a:rPr>
              <a:t>addr</a:t>
            </a:r>
            <a:r>
              <a:rPr lang="en-US" b="0" dirty="0" smtClean="0">
                <a:solidFill>
                  <a:srgbClr val="000000"/>
                </a:solidFill>
              </a:rPr>
              <a:t>(x)]</a:t>
            </a:r>
            <a:r>
              <a:rPr lang="en-US" b="0" dirty="0">
                <a:solidFill>
                  <a:srgbClr val="000000"/>
                </a:solidFill>
              </a:rPr>
              <a:t/>
            </a:r>
            <a:br>
              <a:rPr lang="en-US" b="0" dirty="0">
                <a:solidFill>
                  <a:srgbClr val="000000"/>
                </a:solidFill>
              </a:rPr>
            </a:br>
            <a:r>
              <a:rPr lang="en-US" b="0" dirty="0">
                <a:solidFill>
                  <a:srgbClr val="000000"/>
                </a:solidFill>
              </a:rPr>
              <a:t>	LDR	</a:t>
            </a:r>
            <a:r>
              <a:rPr lang="en-US" b="0" dirty="0" smtClean="0">
                <a:solidFill>
                  <a:srgbClr val="000000"/>
                </a:solidFill>
              </a:rPr>
              <a:t>R1,lower_limit</a:t>
            </a:r>
            <a:endParaRPr lang="en-US" b="0" dirty="0">
              <a:solidFill>
                <a:srgbClr val="000000"/>
              </a:solidFill>
            </a:endParaRPr>
          </a:p>
          <a:p>
            <a:pPr>
              <a:spcBef>
                <a:spcPts val="0"/>
              </a:spcBef>
              <a:tabLst>
                <a:tab pos="563563" algn="l"/>
                <a:tab pos="1477963" algn="l"/>
                <a:tab pos="3314700" algn="l"/>
              </a:tabLst>
            </a:pPr>
            <a:r>
              <a:rPr lang="en-US" b="0" dirty="0">
                <a:solidFill>
                  <a:srgbClr val="000000"/>
                </a:solidFill>
              </a:rPr>
              <a:t>	</a:t>
            </a:r>
            <a:r>
              <a:rPr lang="en-US" b="0" dirty="0">
                <a:solidFill>
                  <a:srgbClr val="FF0000"/>
                </a:solidFill>
              </a:rPr>
              <a:t>CMP	</a:t>
            </a:r>
            <a:r>
              <a:rPr lang="en-US" b="0" dirty="0" smtClean="0">
                <a:solidFill>
                  <a:srgbClr val="FF0000"/>
                </a:solidFill>
              </a:rPr>
              <a:t>R0,R1 </a:t>
            </a:r>
            <a:endParaRPr lang="en-US" b="0" dirty="0">
              <a:solidFill>
                <a:srgbClr val="FF0000"/>
              </a:solidFill>
            </a:endParaRPr>
          </a:p>
          <a:p>
            <a:pPr>
              <a:spcBef>
                <a:spcPts val="0"/>
              </a:spcBef>
              <a:tabLst>
                <a:tab pos="563563" algn="l"/>
                <a:tab pos="1477963" algn="l"/>
                <a:tab pos="3314700" algn="l"/>
              </a:tabLst>
            </a:pPr>
            <a:r>
              <a:rPr lang="en-US" b="0" dirty="0">
                <a:solidFill>
                  <a:srgbClr val="000000"/>
                </a:solidFill>
              </a:rPr>
              <a:t>	</a:t>
            </a:r>
            <a:r>
              <a:rPr lang="en-US" b="0" dirty="0">
                <a:solidFill>
                  <a:srgbClr val="FF0000"/>
                </a:solidFill>
              </a:rPr>
              <a:t>BLT	L1</a:t>
            </a:r>
            <a:r>
              <a:rPr lang="en-US" b="0" dirty="0">
                <a:solidFill>
                  <a:srgbClr val="000000"/>
                </a:solidFill>
              </a:rPr>
              <a:t/>
            </a:r>
            <a:br>
              <a:rPr lang="en-US" b="0" dirty="0">
                <a:solidFill>
                  <a:srgbClr val="000000"/>
                </a:solidFill>
              </a:rPr>
            </a:br>
            <a:r>
              <a:rPr lang="en-US" b="0" dirty="0">
                <a:solidFill>
                  <a:srgbClr val="000000"/>
                </a:solidFill>
              </a:rPr>
              <a:t>	LDR	</a:t>
            </a:r>
            <a:r>
              <a:rPr lang="en-US" b="0" dirty="0" smtClean="0">
                <a:solidFill>
                  <a:srgbClr val="000000"/>
                </a:solidFill>
              </a:rPr>
              <a:t>R1,upper_limit</a:t>
            </a:r>
            <a:endParaRPr lang="en-US" b="0" dirty="0">
              <a:solidFill>
                <a:srgbClr val="000000"/>
              </a:solidFill>
            </a:endParaRPr>
          </a:p>
          <a:p>
            <a:pPr>
              <a:spcBef>
                <a:spcPts val="0"/>
              </a:spcBef>
              <a:tabLst>
                <a:tab pos="563563" algn="l"/>
                <a:tab pos="1477963" algn="l"/>
                <a:tab pos="3314700" algn="l"/>
              </a:tabLst>
            </a:pPr>
            <a:r>
              <a:rPr lang="en-US" b="0" dirty="0">
                <a:solidFill>
                  <a:srgbClr val="000000"/>
                </a:solidFill>
              </a:rPr>
              <a:t>	CMP	</a:t>
            </a:r>
            <a:r>
              <a:rPr lang="en-US" b="0" dirty="0" smtClean="0">
                <a:solidFill>
                  <a:srgbClr val="000000"/>
                </a:solidFill>
              </a:rPr>
              <a:t>R0,R1 </a:t>
            </a:r>
            <a:endParaRPr lang="en-US" b="0" dirty="0">
              <a:solidFill>
                <a:srgbClr val="000000"/>
              </a:solidFill>
            </a:endParaRPr>
          </a:p>
          <a:p>
            <a:pPr>
              <a:spcBef>
                <a:spcPts val="0"/>
              </a:spcBef>
              <a:tabLst>
                <a:tab pos="563563" algn="l"/>
                <a:tab pos="1477963" algn="l"/>
                <a:tab pos="3314700" algn="l"/>
              </a:tabLst>
            </a:pPr>
            <a:r>
              <a:rPr lang="en-US" b="0" dirty="0">
                <a:solidFill>
                  <a:srgbClr val="000000"/>
                </a:solidFill>
              </a:rPr>
              <a:t>	</a:t>
            </a:r>
            <a:r>
              <a:rPr lang="en-US" b="0" dirty="0" smtClean="0">
                <a:solidFill>
                  <a:srgbClr val="FF0000"/>
                </a:solidFill>
              </a:rPr>
              <a:t>BGT</a:t>
            </a:r>
            <a:r>
              <a:rPr lang="en-US" b="0" dirty="0">
                <a:solidFill>
                  <a:srgbClr val="FF0000"/>
                </a:solidFill>
              </a:rPr>
              <a:t>	</a:t>
            </a:r>
            <a:r>
              <a:rPr lang="en-US" b="0" dirty="0" smtClean="0">
                <a:solidFill>
                  <a:srgbClr val="FF0000"/>
                </a:solidFill>
              </a:rPr>
              <a:t>L1</a:t>
            </a:r>
          </a:p>
          <a:p>
            <a:pPr>
              <a:spcBef>
                <a:spcPts val="0"/>
              </a:spcBef>
              <a:tabLst>
                <a:tab pos="563563" algn="l"/>
                <a:tab pos="1477963" algn="l"/>
                <a:tab pos="3314700" algn="l"/>
              </a:tabLst>
            </a:pPr>
            <a:r>
              <a:rPr lang="en-US" b="0" dirty="0">
                <a:solidFill>
                  <a:srgbClr val="FF0000"/>
                </a:solidFill>
              </a:rPr>
              <a:t>	</a:t>
            </a:r>
            <a:r>
              <a:rPr lang="en-US" b="0" dirty="0" smtClean="0">
                <a:solidFill>
                  <a:srgbClr val="FF0000"/>
                </a:solidFill>
              </a:rPr>
              <a:t>B L2</a:t>
            </a:r>
            <a:endParaRPr lang="en-US" b="0" dirty="0">
              <a:solidFill>
                <a:srgbClr val="FF0000"/>
              </a:solidFill>
            </a:endParaRPr>
          </a:p>
          <a:p>
            <a:pPr>
              <a:spcBef>
                <a:spcPts val="0"/>
              </a:spcBef>
              <a:tabLst>
                <a:tab pos="563563" algn="l"/>
                <a:tab pos="1477963" algn="l"/>
                <a:tab pos="3314700" algn="l"/>
              </a:tabLst>
            </a:pPr>
            <a:r>
              <a:rPr lang="en-US" altLang="zh-CN" b="0" dirty="0" smtClean="0">
                <a:solidFill>
                  <a:srgbClr val="000000"/>
                </a:solidFill>
              </a:rPr>
              <a:t>L1:</a:t>
            </a:r>
            <a:r>
              <a:rPr lang="en-US" b="0" dirty="0" smtClean="0">
                <a:solidFill>
                  <a:srgbClr val="000000"/>
                </a:solidFill>
              </a:rPr>
              <a:t>	STR</a:t>
            </a:r>
            <a:r>
              <a:rPr lang="en-US" b="0" dirty="0">
                <a:solidFill>
                  <a:srgbClr val="000000"/>
                </a:solidFill>
              </a:rPr>
              <a:t>	</a:t>
            </a:r>
            <a:r>
              <a:rPr lang="en-US" b="0" dirty="0" smtClean="0">
                <a:solidFill>
                  <a:srgbClr val="000000"/>
                </a:solidFill>
              </a:rPr>
              <a:t>R0,[</a:t>
            </a:r>
            <a:r>
              <a:rPr lang="en-US" b="0" dirty="0" err="1" smtClean="0">
                <a:solidFill>
                  <a:srgbClr val="000000"/>
                </a:solidFill>
              </a:rPr>
              <a:t>addr</a:t>
            </a:r>
            <a:r>
              <a:rPr lang="en-US" b="0" dirty="0" smtClean="0">
                <a:solidFill>
                  <a:srgbClr val="000000"/>
                </a:solidFill>
              </a:rPr>
              <a:t>(y)]</a:t>
            </a:r>
            <a:endParaRPr lang="en-US" b="0" dirty="0">
              <a:solidFill>
                <a:srgbClr val="000000"/>
              </a:solidFill>
            </a:endParaRPr>
          </a:p>
          <a:p>
            <a:pPr>
              <a:spcBef>
                <a:spcPts val="0"/>
              </a:spcBef>
              <a:tabLst>
                <a:tab pos="563563" algn="l"/>
                <a:tab pos="1477963" algn="l"/>
                <a:tab pos="3314700" algn="l"/>
              </a:tabLst>
            </a:pPr>
            <a:r>
              <a:rPr lang="en-US" b="0" dirty="0" smtClean="0">
                <a:solidFill>
                  <a:srgbClr val="000000"/>
                </a:solidFill>
              </a:rPr>
              <a:t>L2:</a:t>
            </a:r>
            <a:r>
              <a:rPr lang="en-US" b="0" dirty="0">
                <a:solidFill>
                  <a:srgbClr val="000000"/>
                </a:solidFill>
              </a:rPr>
              <a:t>	...</a:t>
            </a:r>
          </a:p>
        </p:txBody>
      </p:sp>
    </p:spTree>
    <p:extLst>
      <p:ext uri="{BB962C8B-B14F-4D97-AF65-F5344CB8AC3E}">
        <p14:creationId xmlns:p14="http://schemas.microsoft.com/office/powerpoint/2010/main" val="9434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utoUpdateAnimBg="0"/>
      <p:bldP spid="41"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0"/>
            <a:ext cx="7772400" cy="1143000"/>
          </a:xfrm>
        </p:spPr>
        <p:txBody>
          <a:bodyPr/>
          <a:lstStyle/>
          <a:p>
            <a:r>
              <a:rPr lang="en-US" dirty="0" smtClean="0">
                <a:solidFill>
                  <a:srgbClr val="FF0000"/>
                </a:solidFill>
                <a:cs typeface="Times New Roman" pitchFamily="18" charset="0"/>
              </a:rPr>
              <a:t>Compound Conditional</a:t>
            </a:r>
            <a:r>
              <a:rPr lang="en-US" altLang="zh-CN" dirty="0" smtClean="0">
                <a:solidFill>
                  <a:srgbClr val="FF0000"/>
                </a:solidFill>
                <a:cs typeface="Times New Roman" pitchFamily="18" charset="0"/>
              </a:rPr>
              <a:t>s: Example 2 </a:t>
            </a:r>
            <a:r>
              <a:rPr lang="en-US" altLang="zh-CN" dirty="0">
                <a:solidFill>
                  <a:srgbClr val="FF0000"/>
                </a:solidFill>
                <a:cs typeface="Times New Roman" pitchFamily="18" charset="0"/>
              </a:rPr>
              <a:t>(Option </a:t>
            </a:r>
            <a:r>
              <a:rPr lang="en-US" altLang="zh-CN" dirty="0" smtClean="0">
                <a:solidFill>
                  <a:srgbClr val="FF0000"/>
                </a:solidFill>
                <a:cs typeface="Times New Roman" pitchFamily="18" charset="0"/>
              </a:rPr>
              <a:t>2)</a:t>
            </a:r>
            <a:endParaRPr lang="en-US" dirty="0" smtClean="0">
              <a:solidFill>
                <a:srgbClr val="FF0000"/>
              </a:solidFill>
            </a:endParaRPr>
          </a:p>
        </p:txBody>
      </p:sp>
      <p:sp>
        <p:nvSpPr>
          <p:cNvPr id="62467" name="Rectangle 3"/>
          <p:cNvSpPr>
            <a:spLocks noChangeArrowheads="1"/>
          </p:cNvSpPr>
          <p:nvPr/>
        </p:nvSpPr>
        <p:spPr bwMode="auto">
          <a:xfrm>
            <a:off x="0" y="1295400"/>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0" dirty="0">
                <a:solidFill>
                  <a:srgbClr val="000000"/>
                </a:solidFill>
                <a:cs typeface="Courier New" pitchFamily="49" charset="0"/>
              </a:rPr>
              <a:t>	if (x &lt; </a:t>
            </a:r>
            <a:r>
              <a:rPr lang="en-US" sz="2400" b="0" dirty="0" err="1">
                <a:solidFill>
                  <a:srgbClr val="000000"/>
                </a:solidFill>
                <a:cs typeface="Courier New" pitchFamily="49" charset="0"/>
              </a:rPr>
              <a:t>lower_limit</a:t>
            </a:r>
            <a:r>
              <a:rPr lang="en-US" sz="2400" b="0" dirty="0">
                <a:solidFill>
                  <a:srgbClr val="000000"/>
                </a:solidFill>
                <a:cs typeface="Courier New" pitchFamily="49" charset="0"/>
              </a:rPr>
              <a:t> </a:t>
            </a:r>
            <a:r>
              <a:rPr lang="en-US" sz="2400" dirty="0">
                <a:solidFill>
                  <a:srgbClr val="000000"/>
                </a:solidFill>
                <a:cs typeface="Courier New" pitchFamily="49" charset="0"/>
              </a:rPr>
              <a:t>||</a:t>
            </a:r>
            <a:r>
              <a:rPr lang="en-US" sz="2400" b="0" dirty="0">
                <a:solidFill>
                  <a:srgbClr val="000000"/>
                </a:solidFill>
                <a:cs typeface="Courier New" pitchFamily="49" charset="0"/>
              </a:rPr>
              <a:t> </a:t>
            </a:r>
            <a:r>
              <a:rPr lang="en-US" sz="2400" b="0" dirty="0" err="1">
                <a:solidFill>
                  <a:srgbClr val="000000"/>
                </a:solidFill>
                <a:cs typeface="Courier New" pitchFamily="49" charset="0"/>
              </a:rPr>
              <a:t>upper_limit</a:t>
            </a:r>
            <a:r>
              <a:rPr lang="en-US" sz="2400" b="0" dirty="0">
                <a:solidFill>
                  <a:srgbClr val="000000"/>
                </a:solidFill>
                <a:cs typeface="Courier New" pitchFamily="49" charset="0"/>
              </a:rPr>
              <a:t> &lt; x) y = x ;</a:t>
            </a:r>
            <a:endParaRPr lang="en-US" sz="2400" b="0" dirty="0">
              <a:solidFill>
                <a:srgbClr val="000000"/>
              </a:solidFill>
            </a:endParaRPr>
          </a:p>
          <a:p>
            <a:endParaRPr lang="en-US" sz="2400" b="0" dirty="0">
              <a:solidFill>
                <a:srgbClr val="000000"/>
              </a:solidFill>
            </a:endParaRPr>
          </a:p>
        </p:txBody>
      </p:sp>
      <p:cxnSp>
        <p:nvCxnSpPr>
          <p:cNvPr id="27" name="Straight Connector 26"/>
          <p:cNvCxnSpPr/>
          <p:nvPr/>
        </p:nvCxnSpPr>
        <p:spPr bwMode="auto">
          <a:xfrm flipV="1">
            <a:off x="1924451" y="2939569"/>
            <a:ext cx="4555067" cy="4233"/>
          </a:xfrm>
          <a:prstGeom prst="line">
            <a:avLst/>
          </a:prstGeom>
          <a:ln>
            <a:headEnd type="none" w="med" len="med"/>
            <a:tailEnd type="none" w="med" len="med"/>
          </a:ln>
          <a:extLst/>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bwMode="auto">
          <a:xfrm>
            <a:off x="2749952" y="2604402"/>
            <a:ext cx="0" cy="318228"/>
          </a:xfrm>
          <a:prstGeom prst="line">
            <a:avLst/>
          </a:prstGeom>
          <a:ln w="28575" cap="flat" cmpd="sng" algn="ctr">
            <a:solidFill>
              <a:schemeClr val="accent2"/>
            </a:solidFill>
            <a:prstDash val="solid"/>
            <a:round/>
            <a:headEnd type="arrow" w="med" len="med"/>
            <a:tailEnd type="none" w="med" len="med"/>
          </a:ln>
          <a:extLst/>
        </p:spPr>
        <p:style>
          <a:lnRef idx="0">
            <a:scrgbClr r="0" g="0" b="0"/>
          </a:lnRef>
          <a:fillRef idx="0">
            <a:scrgbClr r="0" g="0" b="0"/>
          </a:fillRef>
          <a:effectRef idx="0">
            <a:scrgbClr r="0" g="0" b="0"/>
          </a:effectRef>
          <a:fontRef idx="minor">
            <a:schemeClr val="tx1"/>
          </a:fontRef>
        </p:style>
      </p:cxnSp>
      <p:sp>
        <p:nvSpPr>
          <p:cNvPr id="29" name="Rectangle 28"/>
          <p:cNvSpPr/>
          <p:nvPr/>
        </p:nvSpPr>
        <p:spPr>
          <a:xfrm>
            <a:off x="2035042" y="2878185"/>
            <a:ext cx="1421351" cy="400110"/>
          </a:xfrm>
          <a:prstGeom prst="rect">
            <a:avLst/>
          </a:prstGeom>
        </p:spPr>
        <p:txBody>
          <a:bodyPr wrap="none">
            <a:spAutoFit/>
          </a:bodyPr>
          <a:lstStyle/>
          <a:p>
            <a:r>
              <a:rPr lang="en-US" b="0" dirty="0" err="1">
                <a:solidFill>
                  <a:srgbClr val="000000"/>
                </a:solidFill>
                <a:cs typeface="Courier New" pitchFamily="49" charset="0"/>
              </a:rPr>
              <a:t>lower_limit</a:t>
            </a:r>
            <a:endParaRPr lang="en-US" dirty="0"/>
          </a:p>
        </p:txBody>
      </p:sp>
      <p:cxnSp>
        <p:nvCxnSpPr>
          <p:cNvPr id="30" name="Straight Connector 29"/>
          <p:cNvCxnSpPr/>
          <p:nvPr/>
        </p:nvCxnSpPr>
        <p:spPr bwMode="auto">
          <a:xfrm>
            <a:off x="5624385" y="2604402"/>
            <a:ext cx="0" cy="318228"/>
          </a:xfrm>
          <a:prstGeom prst="line">
            <a:avLst/>
          </a:prstGeom>
          <a:ln w="28575" cap="flat" cmpd="sng" algn="ctr">
            <a:solidFill>
              <a:schemeClr val="accent2"/>
            </a:solidFill>
            <a:prstDash val="solid"/>
            <a:round/>
            <a:headEnd type="arrow" w="med" len="med"/>
            <a:tailEnd type="none" w="med" len="med"/>
          </a:ln>
          <a:extLst/>
        </p:spPr>
        <p:style>
          <a:lnRef idx="0">
            <a:scrgbClr r="0" g="0" b="0"/>
          </a:lnRef>
          <a:fillRef idx="0">
            <a:scrgbClr r="0" g="0" b="0"/>
          </a:fillRef>
          <a:effectRef idx="0">
            <a:scrgbClr r="0" g="0" b="0"/>
          </a:effectRef>
          <a:fontRef idx="minor">
            <a:schemeClr val="tx1"/>
          </a:fontRef>
        </p:style>
      </p:cxnSp>
      <p:sp>
        <p:nvSpPr>
          <p:cNvPr id="31" name="Rectangle 30"/>
          <p:cNvSpPr/>
          <p:nvPr/>
        </p:nvSpPr>
        <p:spPr>
          <a:xfrm>
            <a:off x="4955342" y="2857019"/>
            <a:ext cx="1456617" cy="400110"/>
          </a:xfrm>
          <a:prstGeom prst="rect">
            <a:avLst/>
          </a:prstGeom>
        </p:spPr>
        <p:txBody>
          <a:bodyPr wrap="none">
            <a:spAutoFit/>
          </a:bodyPr>
          <a:lstStyle/>
          <a:p>
            <a:r>
              <a:rPr lang="en-US" b="0" dirty="0" err="1">
                <a:solidFill>
                  <a:srgbClr val="000000"/>
                </a:solidFill>
                <a:cs typeface="Courier New" pitchFamily="49" charset="0"/>
              </a:rPr>
              <a:t>upper_limit</a:t>
            </a:r>
            <a:endParaRPr lang="en-US" dirty="0"/>
          </a:p>
        </p:txBody>
      </p:sp>
      <p:cxnSp>
        <p:nvCxnSpPr>
          <p:cNvPr id="32" name="Straight Arrow Connector 31"/>
          <p:cNvCxnSpPr/>
          <p:nvPr/>
        </p:nvCxnSpPr>
        <p:spPr bwMode="auto">
          <a:xfrm flipV="1">
            <a:off x="5643344" y="2807440"/>
            <a:ext cx="878090" cy="6026"/>
          </a:xfrm>
          <a:prstGeom prst="straightConnector1">
            <a:avLst/>
          </a:prstGeom>
          <a:ln w="28575" cap="flat" cmpd="sng" algn="ctr">
            <a:solidFill>
              <a:schemeClr val="accent2"/>
            </a:solidFill>
            <a:prstDash val="solid"/>
            <a:round/>
            <a:headEnd type="none" w="med" len="med"/>
            <a:tailEnd type="arrow" w="med" len="med"/>
          </a:ln>
          <a:extLst/>
        </p:spPr>
        <p:style>
          <a:lnRef idx="0">
            <a:scrgbClr r="0" g="0" b="0"/>
          </a:lnRef>
          <a:fillRef idx="0">
            <a:scrgbClr r="0" g="0" b="0"/>
          </a:fillRef>
          <a:effectRef idx="0">
            <a:scrgbClr r="0" g="0" b="0"/>
          </a:effectRef>
          <a:fontRef idx="minor">
            <a:schemeClr val="tx1"/>
          </a:fontRef>
        </p:style>
      </p:cxnSp>
      <p:sp>
        <p:nvSpPr>
          <p:cNvPr id="33" name="Rectangle 32"/>
          <p:cNvSpPr/>
          <p:nvPr/>
        </p:nvSpPr>
        <p:spPr>
          <a:xfrm>
            <a:off x="6365782" y="2855675"/>
            <a:ext cx="311304" cy="400110"/>
          </a:xfrm>
          <a:prstGeom prst="rect">
            <a:avLst/>
          </a:prstGeom>
        </p:spPr>
        <p:txBody>
          <a:bodyPr wrap="none">
            <a:spAutoFit/>
          </a:bodyPr>
          <a:lstStyle/>
          <a:p>
            <a:r>
              <a:rPr lang="en-US" b="0" dirty="0">
                <a:solidFill>
                  <a:srgbClr val="000000"/>
                </a:solidFill>
                <a:cs typeface="Courier New" pitchFamily="49" charset="0"/>
              </a:rPr>
              <a:t>x</a:t>
            </a:r>
            <a:endParaRPr lang="en-US" dirty="0"/>
          </a:p>
        </p:txBody>
      </p:sp>
      <p:sp>
        <p:nvSpPr>
          <p:cNvPr id="34" name="Rectangular Callout 33"/>
          <p:cNvSpPr/>
          <p:nvPr/>
        </p:nvSpPr>
        <p:spPr bwMode="auto">
          <a:xfrm>
            <a:off x="2958536" y="1862183"/>
            <a:ext cx="2795493" cy="683052"/>
          </a:xfrm>
          <a:prstGeom prst="wedgeRectCallout">
            <a:avLst>
              <a:gd name="adj1" fmla="val -17207"/>
              <a:gd name="adj2" fmla="val 81848"/>
            </a:avLst>
          </a:prstGeom>
          <a:ln w="12700">
            <a:solidFill>
              <a:srgbClr val="000000"/>
            </a:solidFill>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kumimoji="0" lang="en-US" altLang="zh-CN" sz="2000" b="0" i="0" u="none" strike="noStrike" cap="none" normalizeH="0" baseline="0" dirty="0" smtClean="0">
                <a:ln>
                  <a:noFill/>
                </a:ln>
                <a:solidFill>
                  <a:srgbClr val="000000"/>
                </a:solidFill>
                <a:effectLst/>
                <a:latin typeface="Tahoma" pitchFamily="34" charset="0"/>
              </a:rPr>
              <a:t>If x falls outside of this</a:t>
            </a:r>
            <a:r>
              <a:rPr kumimoji="0" lang="en-US" altLang="zh-CN" sz="2000" b="0" i="0" u="none" strike="noStrike" cap="none" normalizeH="0" dirty="0" smtClean="0">
                <a:ln>
                  <a:noFill/>
                </a:ln>
                <a:solidFill>
                  <a:srgbClr val="000000"/>
                </a:solidFill>
                <a:effectLst/>
                <a:latin typeface="Tahoma" pitchFamily="34" charset="0"/>
              </a:rPr>
              <a:t> range, </a:t>
            </a:r>
            <a:r>
              <a:rPr lang="en-US" altLang="zh-CN" b="0" dirty="0" smtClean="0">
                <a:solidFill>
                  <a:srgbClr val="000000"/>
                </a:solidFill>
                <a:latin typeface="Tahoma" pitchFamily="34" charset="0"/>
              </a:rPr>
              <a:t>execute </a:t>
            </a:r>
            <a:r>
              <a:rPr lang="en-US" altLang="zh-CN" b="0" dirty="0">
                <a:solidFill>
                  <a:srgbClr val="000000"/>
                </a:solidFill>
                <a:latin typeface="Tahoma" pitchFamily="34" charset="0"/>
              </a:rPr>
              <a:t>“y=x</a:t>
            </a:r>
            <a:r>
              <a:rPr lang="en-US" altLang="zh-CN" b="0" dirty="0" smtClean="0">
                <a:solidFill>
                  <a:srgbClr val="000000"/>
                </a:solidFill>
                <a:latin typeface="Tahoma" pitchFamily="34" charset="0"/>
              </a:rPr>
              <a:t>”</a:t>
            </a:r>
            <a:endParaRPr lang="en-US" b="0" dirty="0">
              <a:solidFill>
                <a:srgbClr val="000000"/>
              </a:solidFill>
              <a:latin typeface="Tahoma" pitchFamily="34" charset="0"/>
            </a:endParaRPr>
          </a:p>
        </p:txBody>
      </p:sp>
      <p:cxnSp>
        <p:nvCxnSpPr>
          <p:cNvPr id="36" name="Straight Arrow Connector 35"/>
          <p:cNvCxnSpPr/>
          <p:nvPr/>
        </p:nvCxnSpPr>
        <p:spPr bwMode="auto">
          <a:xfrm flipV="1">
            <a:off x="1889946" y="2801414"/>
            <a:ext cx="878090" cy="6026"/>
          </a:xfrm>
          <a:prstGeom prst="straightConnector1">
            <a:avLst/>
          </a:prstGeom>
          <a:ln w="28575" cap="flat" cmpd="sng" algn="ctr">
            <a:solidFill>
              <a:schemeClr val="accent2"/>
            </a:solidFill>
            <a:prstDash val="solid"/>
            <a:round/>
            <a:headEnd type="arrow" w="med" len="med"/>
            <a:tailEnd type="none" w="med" len="med"/>
          </a:ln>
          <a:extLst/>
        </p:spPr>
        <p:style>
          <a:lnRef idx="0">
            <a:scrgbClr r="0" g="0" b="0"/>
          </a:lnRef>
          <a:fillRef idx="0">
            <a:scrgbClr r="0" g="0" b="0"/>
          </a:fillRef>
          <a:effectRef idx="0">
            <a:scrgbClr r="0" g="0" b="0"/>
          </a:effectRef>
          <a:fontRef idx="minor">
            <a:schemeClr val="tx1"/>
          </a:fontRef>
        </p:style>
      </p:cxnSp>
      <p:sp>
        <p:nvSpPr>
          <p:cNvPr id="38" name="Rectangle 3"/>
          <p:cNvSpPr>
            <a:spLocks noChangeArrowheads="1"/>
          </p:cNvSpPr>
          <p:nvPr/>
        </p:nvSpPr>
        <p:spPr bwMode="auto">
          <a:xfrm>
            <a:off x="132240" y="909622"/>
            <a:ext cx="1317419" cy="461665"/>
          </a:xfrm>
          <a:prstGeom prst="rect">
            <a:avLst/>
          </a:prstGeom>
          <a:ln>
            <a:solidFill>
              <a:srgbClr val="FF0000"/>
            </a:solidFill>
          </a:ln>
          <a:extLst/>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smtClean="0">
                <a:solidFill>
                  <a:srgbClr val="000000"/>
                </a:solidFill>
                <a:cs typeface="Courier New" pitchFamily="49" charset="0"/>
              </a:rPr>
              <a:t>C </a:t>
            </a:r>
            <a:r>
              <a:rPr lang="en-US" sz="2400" b="0" dirty="0" smtClean="0">
                <a:solidFill>
                  <a:srgbClr val="000000"/>
                </a:solidFill>
                <a:cs typeface="Courier New" pitchFamily="49" charset="0"/>
              </a:rPr>
              <a:t>code:</a:t>
            </a:r>
            <a:endParaRPr lang="en-US" sz="2400" b="0" dirty="0">
              <a:solidFill>
                <a:srgbClr val="000000"/>
              </a:solidFill>
            </a:endParaRPr>
          </a:p>
        </p:txBody>
      </p: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22</a:t>
            </a:fld>
            <a:endParaRPr lang="en-US"/>
          </a:p>
        </p:txBody>
      </p:sp>
      <p:sp>
        <p:nvSpPr>
          <p:cNvPr id="35" name="Text Box 4"/>
          <p:cNvSpPr txBox="1">
            <a:spLocks noChangeArrowheads="1"/>
          </p:cNvSpPr>
          <p:nvPr/>
        </p:nvSpPr>
        <p:spPr bwMode="auto">
          <a:xfrm>
            <a:off x="80433" y="4345800"/>
            <a:ext cx="9144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r>
              <a:rPr lang="en-US" sz="2400" b="0" dirty="0" smtClean="0">
                <a:solidFill>
                  <a:srgbClr val="000000"/>
                </a:solidFill>
                <a:cs typeface="Courier New" pitchFamily="49" charset="0"/>
              </a:rPr>
              <a:t>if </a:t>
            </a:r>
            <a:r>
              <a:rPr lang="en-US" sz="2400" b="0" dirty="0">
                <a:solidFill>
                  <a:srgbClr val="000000"/>
                </a:solidFill>
                <a:cs typeface="Courier New" pitchFamily="49" charset="0"/>
              </a:rPr>
              <a:t>(</a:t>
            </a:r>
            <a:r>
              <a:rPr lang="en-US" sz="2400" dirty="0">
                <a:solidFill>
                  <a:srgbClr val="000000"/>
                </a:solidFill>
                <a:cs typeface="Courier New" pitchFamily="49" charset="0"/>
              </a:rPr>
              <a:t>x &lt; </a:t>
            </a:r>
            <a:r>
              <a:rPr lang="en-US" sz="2400" dirty="0" err="1">
                <a:solidFill>
                  <a:srgbClr val="000000"/>
                </a:solidFill>
                <a:cs typeface="Courier New" pitchFamily="49" charset="0"/>
              </a:rPr>
              <a:t>lower_limit</a:t>
            </a:r>
            <a:r>
              <a:rPr lang="en-US" sz="2400" b="0" dirty="0">
                <a:solidFill>
                  <a:srgbClr val="000000"/>
                </a:solidFill>
                <a:cs typeface="Courier New" pitchFamily="49" charset="0"/>
              </a:rPr>
              <a:t>) </a:t>
            </a:r>
            <a:r>
              <a:rPr lang="en-US" sz="2400" b="0" dirty="0" err="1">
                <a:solidFill>
                  <a:srgbClr val="000000"/>
                </a:solidFill>
                <a:cs typeface="Courier New" pitchFamily="49" charset="0"/>
              </a:rPr>
              <a:t>goto</a:t>
            </a:r>
            <a:r>
              <a:rPr lang="en-US" sz="2400" b="0" dirty="0">
                <a:solidFill>
                  <a:srgbClr val="000000"/>
                </a:solidFill>
                <a:cs typeface="Courier New" pitchFamily="49" charset="0"/>
              </a:rPr>
              <a:t> L1</a:t>
            </a:r>
            <a:endParaRPr lang="en-US" sz="2400" b="0" dirty="0">
              <a:solidFill>
                <a:srgbClr val="000000"/>
              </a:solidFill>
              <a:cs typeface="Times New Roman" pitchFamily="18" charset="0"/>
            </a:endParaRPr>
          </a:p>
          <a:p>
            <a:r>
              <a:rPr lang="en-US" sz="2400" b="0" dirty="0" smtClean="0">
                <a:solidFill>
                  <a:srgbClr val="000000"/>
                </a:solidFill>
                <a:cs typeface="Courier New" pitchFamily="49" charset="0"/>
              </a:rPr>
              <a:t>if </a:t>
            </a:r>
            <a:r>
              <a:rPr lang="en-US" sz="2400" b="0" dirty="0">
                <a:solidFill>
                  <a:srgbClr val="000000"/>
                </a:solidFill>
                <a:cs typeface="Courier New" pitchFamily="49" charset="0"/>
              </a:rPr>
              <a:t>(</a:t>
            </a:r>
            <a:r>
              <a:rPr lang="en-US" sz="2400" dirty="0">
                <a:solidFill>
                  <a:srgbClr val="000000"/>
                </a:solidFill>
                <a:cs typeface="Courier New" pitchFamily="49" charset="0"/>
              </a:rPr>
              <a:t>x </a:t>
            </a:r>
            <a:r>
              <a:rPr lang="en-US" sz="2400" dirty="0" smtClean="0">
                <a:solidFill>
                  <a:srgbClr val="000000"/>
                </a:solidFill>
                <a:cs typeface="Courier New" pitchFamily="49" charset="0"/>
              </a:rPr>
              <a:t>&lt;=</a:t>
            </a:r>
            <a:r>
              <a:rPr lang="en-US" sz="2400" dirty="0" err="1" smtClean="0">
                <a:solidFill>
                  <a:srgbClr val="000000"/>
                </a:solidFill>
                <a:cs typeface="Courier New" pitchFamily="49" charset="0"/>
              </a:rPr>
              <a:t>upper_limit</a:t>
            </a:r>
            <a:r>
              <a:rPr lang="en-US" sz="2400" b="0" dirty="0">
                <a:solidFill>
                  <a:srgbClr val="000000"/>
                </a:solidFill>
                <a:cs typeface="Courier New" pitchFamily="49" charset="0"/>
              </a:rPr>
              <a:t>) </a:t>
            </a:r>
            <a:r>
              <a:rPr lang="en-US" sz="2400" b="0" dirty="0" err="1">
                <a:solidFill>
                  <a:srgbClr val="000000"/>
                </a:solidFill>
                <a:cs typeface="Courier New" pitchFamily="49" charset="0"/>
              </a:rPr>
              <a:t>goto</a:t>
            </a:r>
            <a:r>
              <a:rPr lang="en-US" sz="2400" b="0" dirty="0">
                <a:solidFill>
                  <a:srgbClr val="000000"/>
                </a:solidFill>
                <a:cs typeface="Courier New" pitchFamily="49" charset="0"/>
              </a:rPr>
              <a:t> </a:t>
            </a:r>
            <a:r>
              <a:rPr lang="en-US" sz="2400" b="0" dirty="0" smtClean="0">
                <a:solidFill>
                  <a:srgbClr val="000000"/>
                </a:solidFill>
                <a:cs typeface="Courier New" pitchFamily="49" charset="0"/>
              </a:rPr>
              <a:t>L2</a:t>
            </a:r>
            <a:endParaRPr lang="en-US" sz="2400" b="0" dirty="0">
              <a:solidFill>
                <a:srgbClr val="000000"/>
              </a:solidFill>
              <a:cs typeface="Times New Roman" pitchFamily="18" charset="0"/>
            </a:endParaRPr>
          </a:p>
          <a:p>
            <a:r>
              <a:rPr lang="en-US" sz="2400" b="0" dirty="0" smtClean="0">
                <a:solidFill>
                  <a:srgbClr val="000000"/>
                </a:solidFill>
                <a:cs typeface="Courier New" pitchFamily="49" charset="0"/>
              </a:rPr>
              <a:t>L1: y </a:t>
            </a:r>
            <a:r>
              <a:rPr lang="en-US" sz="2400" b="0" dirty="0">
                <a:solidFill>
                  <a:srgbClr val="000000"/>
                </a:solidFill>
                <a:cs typeface="Courier New" pitchFamily="49" charset="0"/>
              </a:rPr>
              <a:t>= x ;</a:t>
            </a:r>
            <a:endParaRPr lang="en-US" sz="2400" b="0" dirty="0">
              <a:solidFill>
                <a:srgbClr val="000000"/>
              </a:solidFill>
              <a:cs typeface="Times New Roman" pitchFamily="18" charset="0"/>
            </a:endParaRPr>
          </a:p>
          <a:p>
            <a:r>
              <a:rPr lang="en-US" sz="2400" b="0" dirty="0" smtClean="0">
                <a:solidFill>
                  <a:srgbClr val="000000"/>
                </a:solidFill>
                <a:cs typeface="Courier New" pitchFamily="49" charset="0"/>
              </a:rPr>
              <a:t>L2:</a:t>
            </a:r>
            <a:r>
              <a:rPr lang="en-US" sz="2400" b="0" dirty="0" smtClean="0">
                <a:solidFill>
                  <a:srgbClr val="000000"/>
                </a:solidFill>
                <a:cs typeface="Times New Roman" pitchFamily="18" charset="0"/>
              </a:rPr>
              <a:t> </a:t>
            </a:r>
            <a:endParaRPr lang="en-US" sz="2400" dirty="0">
              <a:solidFill>
                <a:srgbClr val="000000"/>
              </a:solidFill>
            </a:endParaRPr>
          </a:p>
        </p:txBody>
      </p:sp>
      <p:sp>
        <p:nvSpPr>
          <p:cNvPr id="39" name="Rectangle 3"/>
          <p:cNvSpPr>
            <a:spLocks noChangeArrowheads="1"/>
          </p:cNvSpPr>
          <p:nvPr/>
        </p:nvSpPr>
        <p:spPr bwMode="auto">
          <a:xfrm>
            <a:off x="80433" y="3676960"/>
            <a:ext cx="2823345" cy="461665"/>
          </a:xfrm>
          <a:prstGeom prst="rect">
            <a:avLst/>
          </a:prstGeom>
          <a:ln>
            <a:solidFill>
              <a:srgbClr val="FF0000"/>
            </a:solidFill>
          </a:ln>
          <a:extLst/>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dirty="0" smtClean="0">
                <a:solidFill>
                  <a:srgbClr val="000000"/>
                </a:solidFill>
                <a:cs typeface="Courier New" pitchFamily="49" charset="0"/>
              </a:rPr>
              <a:t>Equivalent C code:</a:t>
            </a:r>
            <a:endParaRPr lang="en-US" sz="2400" b="0" dirty="0">
              <a:solidFill>
                <a:srgbClr val="000000"/>
              </a:solidFill>
            </a:endParaRPr>
          </a:p>
        </p:txBody>
      </p:sp>
      <p:sp>
        <p:nvSpPr>
          <p:cNvPr id="40" name="Rectangle 3"/>
          <p:cNvSpPr>
            <a:spLocks noChangeArrowheads="1"/>
          </p:cNvSpPr>
          <p:nvPr/>
        </p:nvSpPr>
        <p:spPr bwMode="auto">
          <a:xfrm>
            <a:off x="4635598" y="3229126"/>
            <a:ext cx="2469959" cy="461665"/>
          </a:xfrm>
          <a:prstGeom prst="rect">
            <a:avLst/>
          </a:prstGeom>
          <a:ln>
            <a:solidFill>
              <a:srgbClr val="FF0000"/>
            </a:solidFill>
          </a:ln>
          <a:extLst/>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dirty="0" smtClean="0">
                <a:solidFill>
                  <a:srgbClr val="000000"/>
                </a:solidFill>
                <a:cs typeface="Courier New" pitchFamily="49" charset="0"/>
              </a:rPr>
              <a:t>A</a:t>
            </a:r>
            <a:r>
              <a:rPr lang="en-US" altLang="zh-CN" sz="2400" b="0" dirty="0" smtClean="0">
                <a:solidFill>
                  <a:srgbClr val="000000"/>
                </a:solidFill>
                <a:cs typeface="Courier New" pitchFamily="49" charset="0"/>
              </a:rPr>
              <a:t>ssembler</a:t>
            </a:r>
            <a:r>
              <a:rPr lang="en-US" sz="2400" b="0" dirty="0" smtClean="0">
                <a:solidFill>
                  <a:srgbClr val="000000"/>
                </a:solidFill>
                <a:cs typeface="Courier New" pitchFamily="49" charset="0"/>
              </a:rPr>
              <a:t> code:</a:t>
            </a:r>
            <a:endParaRPr lang="en-US" sz="2400" b="0" dirty="0">
              <a:solidFill>
                <a:srgbClr val="000000"/>
              </a:solidFill>
            </a:endParaRPr>
          </a:p>
        </p:txBody>
      </p:sp>
      <p:sp>
        <p:nvSpPr>
          <p:cNvPr id="41" name="Rectangle 6"/>
          <p:cNvSpPr>
            <a:spLocks noChangeArrowheads="1"/>
          </p:cNvSpPr>
          <p:nvPr/>
        </p:nvSpPr>
        <p:spPr bwMode="auto">
          <a:xfrm>
            <a:off x="4635598" y="3722732"/>
            <a:ext cx="4038600" cy="2862322"/>
          </a:xfrm>
          <a:prstGeom prst="rect">
            <a:avLst/>
          </a:prstGeom>
          <a:solidFill>
            <a:schemeClr val="tx1"/>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a:spAutoFit/>
          </a:bodyPr>
          <a:lstStyle/>
          <a:p>
            <a:pPr>
              <a:spcBef>
                <a:spcPts val="0"/>
              </a:spcBef>
              <a:tabLst>
                <a:tab pos="563563" algn="l"/>
                <a:tab pos="1477963" algn="l"/>
                <a:tab pos="3314700" algn="l"/>
              </a:tabLst>
            </a:pPr>
            <a:r>
              <a:rPr lang="en-US" dirty="0">
                <a:solidFill>
                  <a:srgbClr val="000000"/>
                </a:solidFill>
                <a:cs typeface="Courier New" pitchFamily="49" charset="0"/>
              </a:rPr>
              <a:t>	</a:t>
            </a:r>
            <a:r>
              <a:rPr lang="en-US" b="0" dirty="0">
                <a:solidFill>
                  <a:srgbClr val="000000"/>
                </a:solidFill>
              </a:rPr>
              <a:t>LDR	</a:t>
            </a:r>
            <a:r>
              <a:rPr lang="en-US" altLang="zh-CN" b="0" dirty="0" smtClean="0">
                <a:solidFill>
                  <a:srgbClr val="000000"/>
                </a:solidFill>
              </a:rPr>
              <a:t>R0</a:t>
            </a:r>
            <a:r>
              <a:rPr lang="en-US" b="0" dirty="0" smtClean="0">
                <a:solidFill>
                  <a:srgbClr val="000000"/>
                </a:solidFill>
              </a:rPr>
              <a:t>,[</a:t>
            </a:r>
            <a:r>
              <a:rPr lang="en-US" b="0" dirty="0" err="1" smtClean="0">
                <a:solidFill>
                  <a:srgbClr val="000000"/>
                </a:solidFill>
              </a:rPr>
              <a:t>addr</a:t>
            </a:r>
            <a:r>
              <a:rPr lang="en-US" b="0" dirty="0" smtClean="0">
                <a:solidFill>
                  <a:srgbClr val="000000"/>
                </a:solidFill>
              </a:rPr>
              <a:t>(x)]</a:t>
            </a:r>
            <a:r>
              <a:rPr lang="en-US" b="0" dirty="0">
                <a:solidFill>
                  <a:srgbClr val="000000"/>
                </a:solidFill>
              </a:rPr>
              <a:t/>
            </a:r>
            <a:br>
              <a:rPr lang="en-US" b="0" dirty="0">
                <a:solidFill>
                  <a:srgbClr val="000000"/>
                </a:solidFill>
              </a:rPr>
            </a:br>
            <a:r>
              <a:rPr lang="en-US" b="0" dirty="0">
                <a:solidFill>
                  <a:srgbClr val="000000"/>
                </a:solidFill>
              </a:rPr>
              <a:t>	LDR	</a:t>
            </a:r>
            <a:r>
              <a:rPr lang="en-US" b="0" dirty="0" smtClean="0">
                <a:solidFill>
                  <a:srgbClr val="000000"/>
                </a:solidFill>
              </a:rPr>
              <a:t>R1,lower_limit</a:t>
            </a:r>
            <a:endParaRPr lang="en-US" b="0" dirty="0">
              <a:solidFill>
                <a:srgbClr val="000000"/>
              </a:solidFill>
            </a:endParaRPr>
          </a:p>
          <a:p>
            <a:pPr>
              <a:spcBef>
                <a:spcPts val="0"/>
              </a:spcBef>
              <a:tabLst>
                <a:tab pos="563563" algn="l"/>
                <a:tab pos="1477963" algn="l"/>
                <a:tab pos="3314700" algn="l"/>
              </a:tabLst>
            </a:pPr>
            <a:r>
              <a:rPr lang="en-US" b="0" dirty="0">
                <a:solidFill>
                  <a:srgbClr val="000000"/>
                </a:solidFill>
              </a:rPr>
              <a:t>	</a:t>
            </a:r>
            <a:r>
              <a:rPr lang="en-US" b="0" dirty="0">
                <a:solidFill>
                  <a:srgbClr val="FF0000"/>
                </a:solidFill>
              </a:rPr>
              <a:t>CMP	</a:t>
            </a:r>
            <a:r>
              <a:rPr lang="en-US" b="0" dirty="0" smtClean="0">
                <a:solidFill>
                  <a:srgbClr val="FF0000"/>
                </a:solidFill>
              </a:rPr>
              <a:t>R0,R1 </a:t>
            </a:r>
            <a:endParaRPr lang="en-US" b="0" dirty="0">
              <a:solidFill>
                <a:srgbClr val="FF0000"/>
              </a:solidFill>
            </a:endParaRPr>
          </a:p>
          <a:p>
            <a:pPr>
              <a:spcBef>
                <a:spcPts val="0"/>
              </a:spcBef>
              <a:tabLst>
                <a:tab pos="563563" algn="l"/>
                <a:tab pos="1477963" algn="l"/>
                <a:tab pos="3314700" algn="l"/>
              </a:tabLst>
            </a:pPr>
            <a:r>
              <a:rPr lang="en-US" b="0" dirty="0">
                <a:solidFill>
                  <a:srgbClr val="000000"/>
                </a:solidFill>
              </a:rPr>
              <a:t>	</a:t>
            </a:r>
            <a:r>
              <a:rPr lang="en-US" b="0" dirty="0">
                <a:solidFill>
                  <a:srgbClr val="FF0000"/>
                </a:solidFill>
              </a:rPr>
              <a:t>BLT	L1</a:t>
            </a:r>
            <a:r>
              <a:rPr lang="en-US" b="0" dirty="0">
                <a:solidFill>
                  <a:srgbClr val="000000"/>
                </a:solidFill>
              </a:rPr>
              <a:t/>
            </a:r>
            <a:br>
              <a:rPr lang="en-US" b="0" dirty="0">
                <a:solidFill>
                  <a:srgbClr val="000000"/>
                </a:solidFill>
              </a:rPr>
            </a:br>
            <a:r>
              <a:rPr lang="en-US" b="0" dirty="0">
                <a:solidFill>
                  <a:srgbClr val="000000"/>
                </a:solidFill>
              </a:rPr>
              <a:t>	LDR	</a:t>
            </a:r>
            <a:r>
              <a:rPr lang="en-US" b="0" dirty="0" smtClean="0">
                <a:solidFill>
                  <a:srgbClr val="000000"/>
                </a:solidFill>
              </a:rPr>
              <a:t>R1,upper_limit</a:t>
            </a:r>
            <a:endParaRPr lang="en-US" b="0" dirty="0">
              <a:solidFill>
                <a:srgbClr val="000000"/>
              </a:solidFill>
            </a:endParaRPr>
          </a:p>
          <a:p>
            <a:pPr>
              <a:spcBef>
                <a:spcPts val="0"/>
              </a:spcBef>
              <a:tabLst>
                <a:tab pos="563563" algn="l"/>
                <a:tab pos="1477963" algn="l"/>
                <a:tab pos="3314700" algn="l"/>
              </a:tabLst>
            </a:pPr>
            <a:r>
              <a:rPr lang="en-US" b="0" dirty="0">
                <a:solidFill>
                  <a:srgbClr val="000000"/>
                </a:solidFill>
              </a:rPr>
              <a:t>	CMP	</a:t>
            </a:r>
            <a:r>
              <a:rPr lang="en-US" b="0" dirty="0" smtClean="0">
                <a:solidFill>
                  <a:srgbClr val="000000"/>
                </a:solidFill>
              </a:rPr>
              <a:t>R0,R1 </a:t>
            </a:r>
            <a:endParaRPr lang="en-US" b="0" dirty="0">
              <a:solidFill>
                <a:srgbClr val="000000"/>
              </a:solidFill>
            </a:endParaRPr>
          </a:p>
          <a:p>
            <a:pPr>
              <a:spcBef>
                <a:spcPts val="0"/>
              </a:spcBef>
              <a:tabLst>
                <a:tab pos="563563" algn="l"/>
                <a:tab pos="1477963" algn="l"/>
                <a:tab pos="3314700" algn="l"/>
              </a:tabLst>
            </a:pPr>
            <a:r>
              <a:rPr lang="en-US" b="0" dirty="0">
                <a:solidFill>
                  <a:srgbClr val="000000"/>
                </a:solidFill>
              </a:rPr>
              <a:t>	</a:t>
            </a:r>
            <a:r>
              <a:rPr lang="en-US" b="0" dirty="0" smtClean="0">
                <a:solidFill>
                  <a:srgbClr val="FF0000"/>
                </a:solidFill>
              </a:rPr>
              <a:t>BLE</a:t>
            </a:r>
            <a:r>
              <a:rPr lang="en-US" b="0" dirty="0">
                <a:solidFill>
                  <a:srgbClr val="FF0000"/>
                </a:solidFill>
              </a:rPr>
              <a:t>	</a:t>
            </a:r>
            <a:r>
              <a:rPr lang="en-US" b="0" dirty="0" smtClean="0">
                <a:solidFill>
                  <a:srgbClr val="FF0000"/>
                </a:solidFill>
              </a:rPr>
              <a:t>L2</a:t>
            </a:r>
            <a:endParaRPr lang="en-US" b="0" dirty="0">
              <a:solidFill>
                <a:srgbClr val="FF0000"/>
              </a:solidFill>
            </a:endParaRPr>
          </a:p>
          <a:p>
            <a:pPr>
              <a:spcBef>
                <a:spcPts val="0"/>
              </a:spcBef>
              <a:tabLst>
                <a:tab pos="563563" algn="l"/>
                <a:tab pos="1477963" algn="l"/>
                <a:tab pos="3314700" algn="l"/>
              </a:tabLst>
            </a:pPr>
            <a:r>
              <a:rPr lang="en-US" altLang="zh-CN" b="0" dirty="0" smtClean="0">
                <a:solidFill>
                  <a:srgbClr val="000000"/>
                </a:solidFill>
              </a:rPr>
              <a:t>L1:</a:t>
            </a:r>
            <a:r>
              <a:rPr lang="en-US" b="0" dirty="0" smtClean="0">
                <a:solidFill>
                  <a:srgbClr val="000000"/>
                </a:solidFill>
              </a:rPr>
              <a:t>	STR</a:t>
            </a:r>
            <a:r>
              <a:rPr lang="en-US" b="0" dirty="0">
                <a:solidFill>
                  <a:srgbClr val="000000"/>
                </a:solidFill>
              </a:rPr>
              <a:t>	</a:t>
            </a:r>
            <a:r>
              <a:rPr lang="en-US" b="0" dirty="0" smtClean="0">
                <a:solidFill>
                  <a:srgbClr val="000000"/>
                </a:solidFill>
              </a:rPr>
              <a:t>R0,[</a:t>
            </a:r>
            <a:r>
              <a:rPr lang="en-US" b="0" dirty="0" err="1" smtClean="0">
                <a:solidFill>
                  <a:srgbClr val="000000"/>
                </a:solidFill>
              </a:rPr>
              <a:t>addr</a:t>
            </a:r>
            <a:r>
              <a:rPr lang="en-US" b="0" dirty="0" smtClean="0">
                <a:solidFill>
                  <a:srgbClr val="000000"/>
                </a:solidFill>
              </a:rPr>
              <a:t>(y)]</a:t>
            </a:r>
            <a:endParaRPr lang="en-US" b="0" dirty="0">
              <a:solidFill>
                <a:srgbClr val="000000"/>
              </a:solidFill>
            </a:endParaRPr>
          </a:p>
          <a:p>
            <a:pPr>
              <a:spcBef>
                <a:spcPts val="0"/>
              </a:spcBef>
              <a:tabLst>
                <a:tab pos="563563" algn="l"/>
                <a:tab pos="1477963" algn="l"/>
                <a:tab pos="3314700" algn="l"/>
              </a:tabLst>
            </a:pPr>
            <a:r>
              <a:rPr lang="en-US" b="0" dirty="0" smtClean="0">
                <a:solidFill>
                  <a:srgbClr val="000000"/>
                </a:solidFill>
              </a:rPr>
              <a:t>L2:</a:t>
            </a:r>
            <a:r>
              <a:rPr lang="en-US" b="0" dirty="0">
                <a:solidFill>
                  <a:srgbClr val="000000"/>
                </a:solidFill>
              </a:rPr>
              <a:t>	...</a:t>
            </a:r>
          </a:p>
        </p:txBody>
      </p:sp>
      <p:sp>
        <p:nvSpPr>
          <p:cNvPr id="42" name="Horizontal Scroll 41"/>
          <p:cNvSpPr/>
          <p:nvPr/>
        </p:nvSpPr>
        <p:spPr bwMode="auto">
          <a:xfrm>
            <a:off x="933426" y="5731764"/>
            <a:ext cx="3268558" cy="1033272"/>
          </a:xfrm>
          <a:prstGeom prst="horizontalScroll">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ahoma" pitchFamily="34" charset="0"/>
              </a:rPr>
              <a:t>More efficient, </a:t>
            </a:r>
            <a:r>
              <a:rPr kumimoji="0" lang="en-US" sz="2000" b="0" i="0" u="none" strike="noStrike" cap="none" normalizeH="0" dirty="0" smtClean="0">
                <a:ln>
                  <a:noFill/>
                </a:ln>
                <a:solidFill>
                  <a:srgbClr val="000000"/>
                </a:solidFill>
                <a:effectLst/>
                <a:latin typeface="Tahoma" pitchFamily="34" charset="0"/>
              </a:rPr>
              <a:t>with fewer branch instructions</a:t>
            </a:r>
            <a:endParaRPr kumimoji="0" lang="en-US" sz="2000" b="0" i="0" u="none" strike="noStrike" cap="none" normalizeH="0" baseline="0" dirty="0" smtClean="0">
              <a:ln>
                <a:noFill/>
              </a:ln>
              <a:solidFill>
                <a:srgbClr val="000000"/>
              </a:solidFill>
              <a:effectLst/>
              <a:latin typeface="Tahoma" pitchFamily="34" charset="0"/>
            </a:endParaRPr>
          </a:p>
        </p:txBody>
      </p:sp>
    </p:spTree>
    <p:extLst>
      <p:ext uri="{BB962C8B-B14F-4D97-AF65-F5344CB8AC3E}">
        <p14:creationId xmlns:p14="http://schemas.microsoft.com/office/powerpoint/2010/main" val="318514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utoUpdateAnimBg="0"/>
      <p:bldP spid="41"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55638" y="0"/>
            <a:ext cx="7772400" cy="1143000"/>
          </a:xfrm>
        </p:spPr>
        <p:txBody>
          <a:bodyPr/>
          <a:lstStyle/>
          <a:p>
            <a:r>
              <a:rPr lang="en-US" dirty="0" smtClean="0">
                <a:solidFill>
                  <a:srgbClr val="FF0000"/>
                </a:solidFill>
              </a:rPr>
              <a:t>Loops: Basic Structure</a:t>
            </a:r>
          </a:p>
        </p:txBody>
      </p:sp>
      <p:grpSp>
        <p:nvGrpSpPr>
          <p:cNvPr id="64516" name="Group 33"/>
          <p:cNvGrpSpPr>
            <a:grpSpLocks/>
          </p:cNvGrpSpPr>
          <p:nvPr/>
        </p:nvGrpSpPr>
        <p:grpSpPr bwMode="auto">
          <a:xfrm>
            <a:off x="449263" y="1768476"/>
            <a:ext cx="2579687" cy="4603750"/>
            <a:chOff x="634" y="1114"/>
            <a:chExt cx="1625" cy="2900"/>
          </a:xfrm>
        </p:grpSpPr>
        <p:sp>
          <p:nvSpPr>
            <p:cNvPr id="64524" name="Rectangle 17"/>
            <p:cNvSpPr>
              <a:spLocks noChangeArrowheads="1"/>
            </p:cNvSpPr>
            <p:nvPr/>
          </p:nvSpPr>
          <p:spPr bwMode="auto">
            <a:xfrm>
              <a:off x="1095" y="1114"/>
              <a:ext cx="1143" cy="472"/>
            </a:xfrm>
            <a:prstGeom prst="rect">
              <a:avLst/>
            </a:prstGeom>
            <a:solidFill>
              <a:schemeClr val="tx1"/>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a:r>
                <a:rPr lang="en-US" dirty="0">
                  <a:solidFill>
                    <a:srgbClr val="000000"/>
                  </a:solidFill>
                </a:rPr>
                <a:t>initialization</a:t>
              </a:r>
            </a:p>
          </p:txBody>
        </p:sp>
        <p:sp>
          <p:nvSpPr>
            <p:cNvPr id="64525" name="AutoShape 18"/>
            <p:cNvSpPr>
              <a:spLocks noChangeArrowheads="1"/>
            </p:cNvSpPr>
            <p:nvPr/>
          </p:nvSpPr>
          <p:spPr bwMode="auto">
            <a:xfrm>
              <a:off x="1069" y="1955"/>
              <a:ext cx="1190" cy="538"/>
            </a:xfrm>
            <a:prstGeom prst="diamond">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a:r>
                <a:rPr lang="en-US" altLang="zh-CN" dirty="0" err="1" smtClean="0">
                  <a:solidFill>
                    <a:schemeClr val="accent2"/>
                  </a:solidFill>
                </a:rPr>
                <a:t>cond</a:t>
              </a:r>
              <a:r>
                <a:rPr lang="en-US" altLang="zh-CN" dirty="0" smtClean="0">
                  <a:solidFill>
                    <a:schemeClr val="accent2"/>
                  </a:solidFill>
                </a:rPr>
                <a:t>?</a:t>
              </a:r>
              <a:endParaRPr lang="en-US" dirty="0">
                <a:solidFill>
                  <a:schemeClr val="accent2"/>
                </a:solidFill>
              </a:endParaRPr>
            </a:p>
          </p:txBody>
        </p:sp>
        <p:sp>
          <p:nvSpPr>
            <p:cNvPr id="64526" name="Rectangle 20"/>
            <p:cNvSpPr>
              <a:spLocks noChangeArrowheads="1"/>
            </p:cNvSpPr>
            <p:nvPr/>
          </p:nvSpPr>
          <p:spPr bwMode="auto">
            <a:xfrm>
              <a:off x="1103" y="2665"/>
              <a:ext cx="1123" cy="472"/>
            </a:xfrm>
            <a:prstGeom prst="rect">
              <a:avLst/>
            </a:prstGeom>
            <a:solidFill>
              <a:schemeClr val="tx1"/>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a:r>
                <a:rPr lang="en-US">
                  <a:solidFill>
                    <a:srgbClr val="000000"/>
                  </a:solidFill>
                </a:rPr>
                <a:t>body of loop</a:t>
              </a:r>
            </a:p>
          </p:txBody>
        </p:sp>
        <p:cxnSp>
          <p:nvCxnSpPr>
            <p:cNvPr id="64528" name="AutoShape 22"/>
            <p:cNvCxnSpPr>
              <a:cxnSpLocks noChangeShapeType="1"/>
              <a:stCxn id="64524" idx="2"/>
              <a:endCxn id="64525" idx="0"/>
            </p:cNvCxnSpPr>
            <p:nvPr/>
          </p:nvCxnSpPr>
          <p:spPr bwMode="auto">
            <a:xfrm flipH="1">
              <a:off x="1664" y="1586"/>
              <a:ext cx="3" cy="369"/>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29" name="AutoShape 23"/>
            <p:cNvCxnSpPr>
              <a:cxnSpLocks noChangeShapeType="1"/>
              <a:stCxn id="64525" idx="2"/>
              <a:endCxn id="64526" idx="0"/>
            </p:cNvCxnSpPr>
            <p:nvPr/>
          </p:nvCxnSpPr>
          <p:spPr bwMode="auto">
            <a:xfrm>
              <a:off x="1664" y="2493"/>
              <a:ext cx="1" cy="172"/>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30" name="AutoShape 24"/>
            <p:cNvCxnSpPr>
              <a:cxnSpLocks noChangeShapeType="1"/>
              <a:stCxn id="64525" idx="3"/>
            </p:cNvCxnSpPr>
            <p:nvPr/>
          </p:nvCxnSpPr>
          <p:spPr bwMode="auto">
            <a:xfrm flipH="1">
              <a:off x="1669" y="2224"/>
              <a:ext cx="590" cy="1790"/>
            </a:xfrm>
            <a:prstGeom prst="bentConnector4">
              <a:avLst>
                <a:gd name="adj1" fmla="val -24407"/>
                <a:gd name="adj2" fmla="val 81449"/>
              </a:avLst>
            </a:prstGeom>
            <a:noFill/>
            <a:ln w="38100">
              <a:solidFill>
                <a:srgbClr val="33CC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31" name="AutoShape 25"/>
            <p:cNvCxnSpPr>
              <a:cxnSpLocks noChangeShapeType="1"/>
              <a:stCxn id="64526" idx="2"/>
            </p:cNvCxnSpPr>
            <p:nvPr/>
          </p:nvCxnSpPr>
          <p:spPr bwMode="auto">
            <a:xfrm rot="16200000" flipV="1">
              <a:off x="459" y="1930"/>
              <a:ext cx="1382" cy="1031"/>
            </a:xfrm>
            <a:prstGeom prst="bentConnector3">
              <a:avLst>
                <a:gd name="adj1" fmla="val -20120"/>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532" name="Line 26"/>
            <p:cNvSpPr>
              <a:spLocks noChangeShapeType="1"/>
            </p:cNvSpPr>
            <p:nvPr/>
          </p:nvSpPr>
          <p:spPr bwMode="auto">
            <a:xfrm flipV="1">
              <a:off x="640" y="1759"/>
              <a:ext cx="1018"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Slide Number Placeholder 1"/>
          <p:cNvSpPr>
            <a:spLocks noGrp="1"/>
          </p:cNvSpPr>
          <p:nvPr>
            <p:ph type="sldNum" sz="quarter" idx="11"/>
          </p:nvPr>
        </p:nvSpPr>
        <p:spPr/>
        <p:txBody>
          <a:bodyPr/>
          <a:lstStyle/>
          <a:p>
            <a:pPr>
              <a:defRPr/>
            </a:pPr>
            <a:fld id="{9B7204A0-866A-4C6B-ACC6-B587B369E722}" type="slidenum">
              <a:rPr lang="en-US" smtClean="0"/>
              <a:pPr>
                <a:defRPr/>
              </a:pPr>
              <a:t>23</a:t>
            </a:fld>
            <a:endParaRPr lang="en-US"/>
          </a:p>
        </p:txBody>
      </p:sp>
      <p:grpSp>
        <p:nvGrpSpPr>
          <p:cNvPr id="6" name="Group 5"/>
          <p:cNvGrpSpPr/>
          <p:nvPr/>
        </p:nvGrpSpPr>
        <p:grpSpPr>
          <a:xfrm>
            <a:off x="5436748" y="1699280"/>
            <a:ext cx="2166592" cy="1926268"/>
            <a:chOff x="6377911" y="1093684"/>
            <a:chExt cx="2166592" cy="1926268"/>
          </a:xfrm>
        </p:grpSpPr>
        <p:sp>
          <p:nvSpPr>
            <p:cNvPr id="23" name="Rectangle 22"/>
            <p:cNvSpPr/>
            <p:nvPr/>
          </p:nvSpPr>
          <p:spPr>
            <a:xfrm>
              <a:off x="6377911" y="1408862"/>
              <a:ext cx="195758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B</a:t>
              </a:r>
              <a:r>
                <a:rPr kumimoji="0" lang="en-US" altLang="zh-CN"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a:t>
              </a:r>
              <a:r>
                <a:rPr kumimoji="0" lang="en-US" altLang="zh-CN"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cond</a:t>
              </a:r>
              <a:r>
                <a:rPr kumimoji="0" lang="en-US" altLang="zh-CN"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done </a:t>
              </a:r>
              <a:endParaRPr kumimoji="0" lang="en-US" sz="1800" b="0" i="0" u="none" strike="noStrike" kern="0" cap="none" spc="0" normalizeH="0" baseline="0" noProof="0" dirty="0" smtClean="0">
                <a:ln>
                  <a:noFill/>
                </a:ln>
                <a:solidFill>
                  <a:prstClr val="white"/>
                </a:solidFill>
                <a:effectLst/>
                <a:uLnTx/>
                <a:uFillTx/>
              </a:endParaRPr>
            </a:p>
          </p:txBody>
        </p:sp>
        <p:sp>
          <p:nvSpPr>
            <p:cNvPr id="24" name="Rectangle 23"/>
            <p:cNvSpPr/>
            <p:nvPr/>
          </p:nvSpPr>
          <p:spPr>
            <a:xfrm>
              <a:off x="6472684" y="1763432"/>
              <a:ext cx="2071819" cy="93490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smtClean="0">
                  <a:ln>
                    <a:noFill/>
                  </a:ln>
                  <a:solidFill>
                    <a:schemeClr val="accent6"/>
                  </a:solidFill>
                  <a:effectLst/>
                  <a:uLnTx/>
                  <a:uFillTx/>
                  <a:latin typeface="Calibri"/>
                </a:rPr>
                <a:t>Loop Body</a:t>
              </a:r>
            </a:p>
          </p:txBody>
        </p:sp>
        <p:sp>
          <p:nvSpPr>
            <p:cNvPr id="25" name="Rectangle 24"/>
            <p:cNvSpPr/>
            <p:nvPr/>
          </p:nvSpPr>
          <p:spPr>
            <a:xfrm>
              <a:off x="6418741" y="2650620"/>
              <a:ext cx="691215"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done</a:t>
              </a:r>
              <a:endParaRPr kumimoji="0" lang="en-US" sz="1800" b="0" i="0" u="none" strike="noStrike" kern="0" cap="none" spc="0" normalizeH="0" baseline="0" noProof="0" dirty="0" smtClean="0">
                <a:ln>
                  <a:noFill/>
                </a:ln>
                <a:solidFill>
                  <a:prstClr val="white"/>
                </a:solidFill>
                <a:effectLst/>
                <a:uLnTx/>
                <a:uFillTx/>
              </a:endParaRPr>
            </a:p>
          </p:txBody>
        </p:sp>
        <p:cxnSp>
          <p:nvCxnSpPr>
            <p:cNvPr id="26" name="Elbow Connector 25"/>
            <p:cNvCxnSpPr>
              <a:stCxn id="23" idx="1"/>
              <a:endCxn id="25" idx="1"/>
            </p:cNvCxnSpPr>
            <p:nvPr/>
          </p:nvCxnSpPr>
          <p:spPr>
            <a:xfrm rot="10800000" flipH="1" flipV="1">
              <a:off x="6377911" y="1593528"/>
              <a:ext cx="40830" cy="1241758"/>
            </a:xfrm>
            <a:prstGeom prst="bentConnector3">
              <a:avLst>
                <a:gd name="adj1" fmla="val -559882"/>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sp>
          <p:nvSpPr>
            <p:cNvPr id="27" name="Rectangle 26"/>
            <p:cNvSpPr/>
            <p:nvPr/>
          </p:nvSpPr>
          <p:spPr>
            <a:xfrm>
              <a:off x="6459645" y="1093684"/>
              <a:ext cx="2071819" cy="346658"/>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a:ea typeface="+mn-ea"/>
                  <a:cs typeface="+mn-cs"/>
                </a:rPr>
                <a:t>top: CMP</a:t>
              </a:r>
            </a:p>
          </p:txBody>
        </p:sp>
        <p:cxnSp>
          <p:nvCxnSpPr>
            <p:cNvPr id="37" name="Elbow Connector 36"/>
            <p:cNvCxnSpPr>
              <a:stCxn id="27" idx="1"/>
            </p:cNvCxnSpPr>
            <p:nvPr/>
          </p:nvCxnSpPr>
          <p:spPr>
            <a:xfrm rot="10800000" flipH="1" flipV="1">
              <a:off x="6459645" y="1267012"/>
              <a:ext cx="6482" cy="1294379"/>
            </a:xfrm>
            <a:prstGeom prst="bentConnector4">
              <a:avLst>
                <a:gd name="adj1" fmla="val -3526689"/>
                <a:gd name="adj2" fmla="val 103217"/>
              </a:avLst>
            </a:prstGeom>
            <a:noFill/>
            <a:ln w="25400" cap="flat" cmpd="sng" algn="ctr">
              <a:solidFill>
                <a:srgbClr val="4F81BD"/>
              </a:solidFill>
              <a:prstDash val="solid"/>
              <a:headEnd type="triangle" w="med" len="med"/>
              <a:tailEnd type="none" w="med" len="med"/>
            </a:ln>
            <a:effectLst>
              <a:outerShdw blurRad="40000" dist="20000" dir="5400000" rotWithShape="0">
                <a:srgbClr val="000000">
                  <a:alpha val="38000"/>
                </a:srgbClr>
              </a:outerShdw>
            </a:effectLst>
          </p:spPr>
        </p:cxnSp>
        <p:sp>
          <p:nvSpPr>
            <p:cNvPr id="38" name="Rectangle 37"/>
            <p:cNvSpPr/>
            <p:nvPr/>
          </p:nvSpPr>
          <p:spPr>
            <a:xfrm>
              <a:off x="6441939" y="2370971"/>
              <a:ext cx="817853"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B top</a:t>
              </a:r>
              <a:endParaRPr kumimoji="0" lang="en-US" sz="1800" b="0" i="0" u="none" strike="noStrike" kern="0" cap="none" spc="0" normalizeH="0" baseline="0" noProof="0" dirty="0" smtClean="0">
                <a:ln>
                  <a:noFill/>
                </a:ln>
                <a:solidFill>
                  <a:prstClr val="white"/>
                </a:solidFill>
                <a:effectLst/>
                <a:uLnTx/>
                <a:uFillTx/>
              </a:endParaRPr>
            </a:p>
          </p:txBody>
        </p:sp>
      </p:grpSp>
      <p:grpSp>
        <p:nvGrpSpPr>
          <p:cNvPr id="43" name="Group 42"/>
          <p:cNvGrpSpPr/>
          <p:nvPr/>
        </p:nvGrpSpPr>
        <p:grpSpPr>
          <a:xfrm>
            <a:off x="5500776" y="4428695"/>
            <a:ext cx="2102564" cy="1673829"/>
            <a:chOff x="6441939" y="1093684"/>
            <a:chExt cx="2102564" cy="1673829"/>
          </a:xfrm>
        </p:grpSpPr>
        <p:sp>
          <p:nvSpPr>
            <p:cNvPr id="45" name="Rectangle 44"/>
            <p:cNvSpPr/>
            <p:nvPr/>
          </p:nvSpPr>
          <p:spPr>
            <a:xfrm>
              <a:off x="6472684" y="1544758"/>
              <a:ext cx="2071819" cy="1189656"/>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i="0" u="none" strike="noStrike" kern="0" cap="none" spc="0" normalizeH="0" baseline="0" noProof="0" dirty="0" smtClean="0">
                <a:ln>
                  <a:noFill/>
                </a:ln>
                <a:solidFill>
                  <a:schemeClr val="accent6"/>
                </a:solidFill>
                <a:effectLst/>
                <a:uLnTx/>
                <a:uFillTx/>
                <a:latin typeface="Calibri"/>
              </a:endParaRPr>
            </a:p>
          </p:txBody>
        </p:sp>
        <p:sp>
          <p:nvSpPr>
            <p:cNvPr id="48" name="Rectangle 47"/>
            <p:cNvSpPr/>
            <p:nvPr/>
          </p:nvSpPr>
          <p:spPr>
            <a:xfrm>
              <a:off x="6459645" y="1093684"/>
              <a:ext cx="2071819" cy="346658"/>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a:ea typeface="+mn-ea"/>
                  <a:cs typeface="+mn-cs"/>
                </a:rPr>
                <a:t>top: CMP</a:t>
              </a:r>
            </a:p>
          </p:txBody>
        </p:sp>
        <p:cxnSp>
          <p:nvCxnSpPr>
            <p:cNvPr id="49" name="Elbow Connector 48"/>
            <p:cNvCxnSpPr>
              <a:stCxn id="48" idx="1"/>
            </p:cNvCxnSpPr>
            <p:nvPr/>
          </p:nvCxnSpPr>
          <p:spPr>
            <a:xfrm rot="10800000" flipH="1" flipV="1">
              <a:off x="6459645" y="1267012"/>
              <a:ext cx="6482" cy="1294379"/>
            </a:xfrm>
            <a:prstGeom prst="bentConnector4">
              <a:avLst>
                <a:gd name="adj1" fmla="val -3526689"/>
                <a:gd name="adj2" fmla="val 103217"/>
              </a:avLst>
            </a:prstGeom>
            <a:noFill/>
            <a:ln w="25400" cap="flat" cmpd="sng" algn="ctr">
              <a:solidFill>
                <a:srgbClr val="4F81BD"/>
              </a:solidFill>
              <a:prstDash val="solid"/>
              <a:headEnd type="triangle" w="med" len="med"/>
              <a:tailEnd type="none" w="med" len="med"/>
            </a:ln>
            <a:effectLst>
              <a:outerShdw blurRad="40000" dist="20000" dir="5400000" rotWithShape="0">
                <a:srgbClr val="000000">
                  <a:alpha val="38000"/>
                </a:srgbClr>
              </a:outerShdw>
            </a:effectLst>
          </p:spPr>
        </p:cxnSp>
        <p:sp>
          <p:nvSpPr>
            <p:cNvPr id="50" name="Rectangle 49"/>
            <p:cNvSpPr/>
            <p:nvPr/>
          </p:nvSpPr>
          <p:spPr>
            <a:xfrm>
              <a:off x="6441939" y="2121182"/>
              <a:ext cx="1577676" cy="646331"/>
            </a:xfrm>
            <a:prstGeom prst="rect">
              <a:avLst/>
            </a:prstGeom>
          </p:spPr>
          <p:txBody>
            <a:bodyPr wrap="none">
              <a:spAutoFit/>
            </a:bodyPr>
            <a:lstStyle/>
            <a:p>
              <a:pPr eaLnBrk="1" fontAlgn="auto" hangingPunct="1">
                <a:spcBef>
                  <a:spcPts val="0"/>
                </a:spcBef>
                <a:spcAft>
                  <a:spcPts val="0"/>
                </a:spcAft>
                <a:defRPr/>
              </a:pPr>
              <a:r>
                <a:rPr lang="en-US" sz="1800" b="0" kern="0" dirty="0">
                  <a:solidFill>
                    <a:prstClr val="black"/>
                  </a:solidFill>
                  <a:latin typeface="Calibri"/>
                </a:rPr>
                <a:t>CMP</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B</a:t>
              </a:r>
              <a:r>
                <a:rPr kumimoji="0" lang="en-US" altLang="zh-CN"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a:t>
              </a:r>
              <a:r>
                <a:rPr kumimoji="0" lang="en-US" altLang="zh-CN"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cond</a:t>
              </a:r>
              <a:r>
                <a:rPr kumimoji="0" lang="en-US" altLang="zh-CN"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top</a:t>
              </a:r>
              <a:endParaRPr kumimoji="0" lang="en-US" sz="1800" b="0" i="0" u="none" strike="noStrike" kern="0" cap="none" spc="0" normalizeH="0" baseline="0" noProof="0" dirty="0" smtClean="0">
                <a:ln>
                  <a:noFill/>
                </a:ln>
                <a:solidFill>
                  <a:prstClr val="white"/>
                </a:solidFill>
                <a:effectLst/>
                <a:uLnTx/>
                <a:uFillTx/>
              </a:endParaRPr>
            </a:p>
          </p:txBody>
        </p:sp>
      </p:grpSp>
      <p:sp>
        <p:nvSpPr>
          <p:cNvPr id="7" name="Rectangle 6"/>
          <p:cNvSpPr/>
          <p:nvPr/>
        </p:nvSpPr>
        <p:spPr>
          <a:xfrm>
            <a:off x="5976228" y="5183824"/>
            <a:ext cx="1191352"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schemeClr val="accent6"/>
                </a:solidFill>
                <a:latin typeface="Calibri"/>
              </a:rPr>
              <a:t>Loop Body</a:t>
            </a:r>
          </a:p>
        </p:txBody>
      </p:sp>
      <p:sp>
        <p:nvSpPr>
          <p:cNvPr id="52" name="Rectangle 51"/>
          <p:cNvSpPr/>
          <p:nvPr/>
        </p:nvSpPr>
        <p:spPr>
          <a:xfrm>
            <a:off x="2776538" y="3115268"/>
            <a:ext cx="797013"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rgbClr val="000000"/>
                </a:solidFill>
              </a:rPr>
              <a:t>false</a:t>
            </a:r>
          </a:p>
        </p:txBody>
      </p:sp>
      <p:sp>
        <p:nvSpPr>
          <p:cNvPr id="53" name="Rectangle 52"/>
          <p:cNvSpPr/>
          <p:nvPr/>
        </p:nvSpPr>
        <p:spPr>
          <a:xfrm>
            <a:off x="2067072" y="3852862"/>
            <a:ext cx="716863"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solidFill>
                  <a:srgbClr val="000000"/>
                </a:solidFill>
              </a:rPr>
              <a:t>true</a:t>
            </a:r>
            <a:endParaRPr lang="en-US" dirty="0">
              <a:solidFill>
                <a:srgbClr val="000000"/>
              </a:solidFill>
            </a:endParaRPr>
          </a:p>
        </p:txBody>
      </p:sp>
      <p:sp>
        <p:nvSpPr>
          <p:cNvPr id="56" name="Rectangle 3"/>
          <p:cNvSpPr>
            <a:spLocks noChangeArrowheads="1"/>
          </p:cNvSpPr>
          <p:nvPr/>
        </p:nvSpPr>
        <p:spPr bwMode="auto">
          <a:xfrm>
            <a:off x="5167107" y="1157065"/>
            <a:ext cx="3000047" cy="369332"/>
          </a:xfrm>
          <a:prstGeom prst="rect">
            <a:avLst/>
          </a:prstGeom>
          <a:ln>
            <a:solidFill>
              <a:srgbClr val="FF0000"/>
            </a:solidFill>
          </a:ln>
          <a:extLst/>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b="0" dirty="0" smtClean="0">
                <a:solidFill>
                  <a:srgbClr val="000000"/>
                </a:solidFill>
                <a:cs typeface="Courier New" pitchFamily="49" charset="0"/>
              </a:rPr>
              <a:t>A</a:t>
            </a:r>
            <a:r>
              <a:rPr lang="en-US" altLang="zh-CN" sz="1800" b="0" dirty="0" smtClean="0">
                <a:solidFill>
                  <a:srgbClr val="000000"/>
                </a:solidFill>
                <a:cs typeface="Courier New" pitchFamily="49" charset="0"/>
              </a:rPr>
              <a:t>ssembler</a:t>
            </a:r>
            <a:r>
              <a:rPr lang="en-US" sz="1800" b="0" dirty="0">
                <a:solidFill>
                  <a:srgbClr val="000000"/>
                </a:solidFill>
                <a:cs typeface="Courier New" pitchFamily="49" charset="0"/>
              </a:rPr>
              <a:t> code </a:t>
            </a:r>
            <a:r>
              <a:rPr lang="en-US" sz="1800" b="0" dirty="0" smtClean="0">
                <a:solidFill>
                  <a:srgbClr val="000000"/>
                </a:solidFill>
                <a:cs typeface="Courier New" pitchFamily="49" charset="0"/>
              </a:rPr>
              <a:t>(option 1):</a:t>
            </a:r>
            <a:endParaRPr lang="en-US" sz="1800" b="0" dirty="0">
              <a:solidFill>
                <a:srgbClr val="000000"/>
              </a:solidFill>
            </a:endParaRPr>
          </a:p>
        </p:txBody>
      </p:sp>
      <p:sp>
        <p:nvSpPr>
          <p:cNvPr id="57" name="Rectangle 3"/>
          <p:cNvSpPr>
            <a:spLocks noChangeArrowheads="1"/>
          </p:cNvSpPr>
          <p:nvPr/>
        </p:nvSpPr>
        <p:spPr bwMode="auto">
          <a:xfrm>
            <a:off x="5167106" y="3903519"/>
            <a:ext cx="3000047" cy="369332"/>
          </a:xfrm>
          <a:prstGeom prst="rect">
            <a:avLst/>
          </a:prstGeom>
          <a:ln>
            <a:solidFill>
              <a:srgbClr val="FF0000"/>
            </a:solidFill>
          </a:ln>
          <a:extLst/>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b="0" dirty="0" smtClean="0">
                <a:solidFill>
                  <a:srgbClr val="000000"/>
                </a:solidFill>
                <a:cs typeface="Courier New" pitchFamily="49" charset="0"/>
              </a:rPr>
              <a:t>A</a:t>
            </a:r>
            <a:r>
              <a:rPr lang="en-US" altLang="zh-CN" sz="1800" b="0" dirty="0" smtClean="0">
                <a:solidFill>
                  <a:srgbClr val="000000"/>
                </a:solidFill>
                <a:cs typeface="Courier New" pitchFamily="49" charset="0"/>
              </a:rPr>
              <a:t>ssembler</a:t>
            </a:r>
            <a:r>
              <a:rPr lang="en-US" sz="1800" b="0" dirty="0">
                <a:solidFill>
                  <a:srgbClr val="000000"/>
                </a:solidFill>
                <a:cs typeface="Courier New" pitchFamily="49" charset="0"/>
              </a:rPr>
              <a:t> code </a:t>
            </a:r>
            <a:r>
              <a:rPr lang="en-US" sz="1800" b="0" dirty="0" smtClean="0">
                <a:solidFill>
                  <a:srgbClr val="000000"/>
                </a:solidFill>
                <a:cs typeface="Courier New" pitchFamily="49" charset="0"/>
              </a:rPr>
              <a:t>(option 2):</a:t>
            </a:r>
            <a:endParaRPr lang="en-US" sz="1800" b="0" dirty="0">
              <a:solidFill>
                <a:srgbClr val="000000"/>
              </a:solidFill>
            </a:endParaRPr>
          </a:p>
        </p:txBody>
      </p:sp>
      <p:sp>
        <p:nvSpPr>
          <p:cNvPr id="58" name="Rectangle 3"/>
          <p:cNvSpPr>
            <a:spLocks noChangeArrowheads="1"/>
          </p:cNvSpPr>
          <p:nvPr/>
        </p:nvSpPr>
        <p:spPr bwMode="auto">
          <a:xfrm>
            <a:off x="163497" y="1143000"/>
            <a:ext cx="1952656" cy="369332"/>
          </a:xfrm>
          <a:prstGeom prst="rect">
            <a:avLst/>
          </a:prstGeom>
          <a:ln>
            <a:solidFill>
              <a:srgbClr val="FF0000"/>
            </a:solidFill>
          </a:ln>
          <a:extLst/>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b="0" dirty="0" smtClean="0">
                <a:solidFill>
                  <a:srgbClr val="000000"/>
                </a:solidFill>
                <a:cs typeface="Courier New" pitchFamily="49" charset="0"/>
              </a:rPr>
              <a:t>C code flowchart:</a:t>
            </a:r>
            <a:endParaRPr lang="en-US" sz="1800" b="0" dirty="0">
              <a:solidFill>
                <a:srgbClr val="000000"/>
              </a:solidFill>
            </a:endParaRPr>
          </a:p>
        </p:txBody>
      </p:sp>
    </p:spTree>
    <p:extLst>
      <p:ext uri="{BB962C8B-B14F-4D97-AF65-F5344CB8AC3E}">
        <p14:creationId xmlns:p14="http://schemas.microsoft.com/office/powerpoint/2010/main" val="542359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32882" y="220133"/>
            <a:ext cx="7772400" cy="1143000"/>
          </a:xfrm>
        </p:spPr>
        <p:txBody>
          <a:bodyPr/>
          <a:lstStyle/>
          <a:p>
            <a:r>
              <a:rPr lang="en-US" sz="4000" dirty="0" smtClean="0">
                <a:solidFill>
                  <a:srgbClr val="FF0000"/>
                </a:solidFill>
              </a:rPr>
              <a:t>Loops: Predetermined #Iterations</a:t>
            </a:r>
          </a:p>
        </p:txBody>
      </p:sp>
      <p:graphicFrame>
        <p:nvGraphicFramePr>
          <p:cNvPr id="422933" name="Group 21"/>
          <p:cNvGraphicFramePr>
            <a:graphicFrameLocks noGrp="1"/>
          </p:cNvGraphicFramePr>
          <p:nvPr>
            <p:ph idx="1"/>
            <p:extLst>
              <p:ext uri="{D42A27DB-BD31-4B8C-83A1-F6EECF244321}">
                <p14:modId xmlns:p14="http://schemas.microsoft.com/office/powerpoint/2010/main" val="1734341172"/>
              </p:ext>
            </p:extLst>
          </p:nvPr>
        </p:nvGraphicFramePr>
        <p:xfrm>
          <a:off x="3184606" y="1582120"/>
          <a:ext cx="3100221" cy="1993682"/>
        </p:xfrm>
        <a:graphic>
          <a:graphicData uri="http://schemas.openxmlformats.org/drawingml/2006/table">
            <a:tbl>
              <a:tblPr/>
              <a:tblGrid>
                <a:gridCol w="3100221">
                  <a:extLst>
                    <a:ext uri="{9D8B030D-6E8A-4147-A177-3AD203B41FA5}">
                      <a16:colId xmlns:a16="http://schemas.microsoft.com/office/drawing/2014/main" val="20000"/>
                    </a:ext>
                  </a:extLst>
                </a:gridCol>
              </a:tblGrid>
              <a:tr h="124537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charset="0"/>
                        </a:rPr>
                        <a:t>for (</a:t>
                      </a:r>
                      <a:r>
                        <a:rPr kumimoji="0" lang="en-US" sz="2000" b="1" i="0" u="none" strike="noStrike" cap="none" normalizeH="0" baseline="0" dirty="0" smtClean="0">
                          <a:ln>
                            <a:noFill/>
                          </a:ln>
                          <a:solidFill>
                            <a:srgbClr val="FF0000"/>
                          </a:solidFill>
                          <a:effectLst/>
                          <a:latin typeface="Arial" charset="0"/>
                        </a:rPr>
                        <a:t>n = 0</a:t>
                      </a:r>
                      <a:r>
                        <a:rPr kumimoji="0" lang="en-US" sz="2000" b="1" i="0" u="none" strike="noStrike" cap="none" normalizeH="0" baseline="0" dirty="0" smtClean="0">
                          <a:ln>
                            <a:noFill/>
                          </a:ln>
                          <a:solidFill>
                            <a:srgbClr val="000000"/>
                          </a:solidFill>
                          <a:effectLst/>
                          <a:latin typeface="Arial" charset="0"/>
                        </a:rPr>
                        <a:t>; </a:t>
                      </a:r>
                      <a:r>
                        <a:rPr kumimoji="0" lang="en-US" sz="2000" b="1" i="0" u="none" strike="noStrike" cap="none" normalizeH="0" baseline="0" dirty="0" smtClean="0">
                          <a:ln>
                            <a:noFill/>
                          </a:ln>
                          <a:solidFill>
                            <a:schemeClr val="accent2"/>
                          </a:solidFill>
                          <a:effectLst/>
                          <a:latin typeface="Arial" charset="0"/>
                        </a:rPr>
                        <a:t>n &lt; 100</a:t>
                      </a:r>
                      <a:r>
                        <a:rPr kumimoji="0" lang="en-US" sz="2000" b="1" i="0" u="none" strike="noStrike" cap="none" normalizeH="0" baseline="0" dirty="0" smtClean="0">
                          <a:ln>
                            <a:noFill/>
                          </a:ln>
                          <a:solidFill>
                            <a:srgbClr val="000000"/>
                          </a:solidFill>
                          <a:effectLst/>
                          <a:latin typeface="Arial" charset="0"/>
                        </a:rPr>
                        <a:t>; </a:t>
                      </a:r>
                      <a:r>
                        <a:rPr kumimoji="0" lang="en-US" sz="2000" b="1" i="0" u="none" strike="noStrike" cap="none" normalizeH="0" baseline="0" dirty="0" smtClean="0">
                          <a:ln>
                            <a:noFill/>
                          </a:ln>
                          <a:solidFill>
                            <a:srgbClr val="33CC33"/>
                          </a:solidFill>
                          <a:effectLst/>
                          <a:latin typeface="Arial" charset="0"/>
                        </a:rPr>
                        <a:t>n++</a:t>
                      </a:r>
                      <a:r>
                        <a:rPr kumimoji="0" lang="en-US" sz="2000" b="1" i="0" u="none" strike="noStrike" cap="none" normalizeH="0" baseline="0" dirty="0" smtClean="0">
                          <a:ln>
                            <a:noFill/>
                          </a:ln>
                          <a:solidFill>
                            <a:srgbClr val="000000"/>
                          </a:solidFill>
                          <a:effectLst/>
                          <a:latin typeface="Arial" charset="0"/>
                        </a:rPr>
                        <a:t>)</a:t>
                      </a:r>
                      <a:br>
                        <a:rPr kumimoji="0" lang="en-US" sz="2000" b="1" i="0" u="none" strike="noStrike" cap="none" normalizeH="0" baseline="0" dirty="0" smtClean="0">
                          <a:ln>
                            <a:noFill/>
                          </a:ln>
                          <a:solidFill>
                            <a:srgbClr val="000000"/>
                          </a:solidFill>
                          <a:effectLst/>
                          <a:latin typeface="Arial" charset="0"/>
                        </a:rPr>
                      </a:br>
                      <a:r>
                        <a:rPr kumimoji="0" lang="en-US" sz="2000" b="1" i="0" u="none" strike="noStrike" cap="none" normalizeH="0" baseline="0" dirty="0" smtClean="0">
                          <a:ln>
                            <a:noFill/>
                          </a:ln>
                          <a:solidFill>
                            <a:srgbClr val="000000"/>
                          </a:solidFill>
                          <a:effectLst/>
                          <a:latin typeface="Arial" charset="0"/>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charset="0"/>
                        </a:rPr>
                        <a:t> … //Loop body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charset="0"/>
                        </a:rPr>
                        <a:t>}</a:t>
                      </a:r>
                    </a:p>
                  </a:txBody>
                  <a:tcPr horzOverflow="overflow">
                    <a:lnL cap="flat">
                      <a:noFill/>
                    </a:lnL>
                    <a:lnR>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56112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0000"/>
                        </a:solidFill>
                        <a:effectLst/>
                        <a:latin typeface="Arial" charset="0"/>
                      </a:endParaRPr>
                    </a:p>
                  </a:txBody>
                  <a:tcPr horzOverflow="overflow">
                    <a:lnL cap="flat">
                      <a:noFill/>
                    </a:lnL>
                    <a:lnR>
                      <a:noFill/>
                    </a:lnR>
                    <a:lnT cap="flat">
                      <a:noFill/>
                    </a:lnT>
                    <a:lnB cap="flat">
                      <a:noFill/>
                    </a:lnB>
                    <a:lnTlToBr>
                      <a:noFill/>
                    </a:lnTlToBr>
                    <a:lnBlToTr>
                      <a:noFill/>
                    </a:lnBlToTr>
                    <a:noFill/>
                  </a:tcPr>
                </a:tc>
                <a:extLst>
                  <a:ext uri="{0D108BD9-81ED-4DB2-BD59-A6C34878D82A}">
                    <a16:rowId xmlns:a16="http://schemas.microsoft.com/office/drawing/2014/main" val="3485731834"/>
                  </a:ext>
                </a:extLst>
              </a:tr>
            </a:tbl>
          </a:graphicData>
        </a:graphic>
      </p:graphicFrame>
      <p:sp>
        <p:nvSpPr>
          <p:cNvPr id="2" name="Slide Number Placeholder 1"/>
          <p:cNvSpPr>
            <a:spLocks noGrp="1"/>
          </p:cNvSpPr>
          <p:nvPr>
            <p:ph type="sldNum" sz="quarter" idx="11"/>
          </p:nvPr>
        </p:nvSpPr>
        <p:spPr/>
        <p:txBody>
          <a:bodyPr/>
          <a:lstStyle/>
          <a:p>
            <a:pPr>
              <a:defRPr/>
            </a:pPr>
            <a:fld id="{7D3083A4-9012-4F92-8AC9-739FC4D3B103}" type="slidenum">
              <a:rPr lang="en-US" smtClean="0"/>
              <a:pPr>
                <a:defRPr/>
              </a:pPr>
              <a:t>24</a:t>
            </a:fld>
            <a:endParaRPr lang="en-US"/>
          </a:p>
        </p:txBody>
      </p:sp>
      <p:graphicFrame>
        <p:nvGraphicFramePr>
          <p:cNvPr id="8" name="Group 21"/>
          <p:cNvGraphicFramePr>
            <a:graphicFrameLocks/>
          </p:cNvGraphicFramePr>
          <p:nvPr>
            <p:extLst>
              <p:ext uri="{D42A27DB-BD31-4B8C-83A1-F6EECF244321}">
                <p14:modId xmlns:p14="http://schemas.microsoft.com/office/powerpoint/2010/main" val="2160954938"/>
              </p:ext>
            </p:extLst>
          </p:nvPr>
        </p:nvGraphicFramePr>
        <p:xfrm>
          <a:off x="472304" y="3629757"/>
          <a:ext cx="8343900" cy="3184525"/>
        </p:xfrm>
        <a:graphic>
          <a:graphicData uri="http://schemas.openxmlformats.org/drawingml/2006/table">
            <a:tbl>
              <a:tblPr/>
              <a:tblGrid>
                <a:gridCol w="4171950">
                  <a:extLst>
                    <a:ext uri="{9D8B030D-6E8A-4147-A177-3AD203B41FA5}">
                      <a16:colId xmlns:a16="http://schemas.microsoft.com/office/drawing/2014/main" val="20000"/>
                    </a:ext>
                  </a:extLst>
                </a:gridCol>
                <a:gridCol w="4171950">
                  <a:extLst>
                    <a:ext uri="{9D8B030D-6E8A-4147-A177-3AD203B41FA5}">
                      <a16:colId xmlns:a16="http://schemas.microsoft.com/office/drawing/2014/main" val="20001"/>
                    </a:ext>
                  </a:extLst>
                </a:gridCol>
              </a:tblGrid>
              <a:tr h="3184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charset="0"/>
                        </a:rPr>
                        <a:t>	</a:t>
                      </a:r>
                      <a:r>
                        <a:rPr kumimoji="0" lang="en-US" sz="2000" b="0" i="0" u="none" strike="noStrike" cap="none" normalizeH="0" baseline="0" dirty="0" smtClean="0">
                          <a:ln>
                            <a:noFill/>
                          </a:ln>
                          <a:solidFill>
                            <a:srgbClr val="000000"/>
                          </a:solidFill>
                          <a:effectLst/>
                          <a:latin typeface="Arial" charset="0"/>
                        </a:rPr>
                        <a:t>LDR	R0,=0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charset="0"/>
                        </a:rPr>
                        <a:t>top:	</a:t>
                      </a:r>
                      <a:r>
                        <a:rPr kumimoji="0" lang="en-US" sz="2000" b="0" i="0" u="none" strike="noStrike" cap="none" normalizeH="0" baseline="0" dirty="0" smtClean="0">
                          <a:ln>
                            <a:noFill/>
                          </a:ln>
                          <a:solidFill>
                            <a:srgbClr val="FF0000"/>
                          </a:solidFill>
                          <a:effectLst/>
                          <a:latin typeface="Arial" charset="0"/>
                        </a:rPr>
                        <a:t>CMP	R0,#100</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smtClean="0">
                          <a:ln>
                            <a:noFill/>
                          </a:ln>
                          <a:solidFill>
                            <a:srgbClr val="FF0000"/>
                          </a:solidFill>
                          <a:effectLst/>
                          <a:latin typeface="Arial" charset="0"/>
                        </a:rPr>
                        <a:t>	BGE	done </a:t>
                      </a:r>
                      <a:r>
                        <a:rPr lang="en-US" sz="2000" b="0" dirty="0" smtClean="0">
                          <a:solidFill>
                            <a:srgbClr val="000000"/>
                          </a:solidFill>
                        </a:rPr>
                        <a:t>;Branch  greater than or equal to (n&gt;=100)</a:t>
                      </a:r>
                      <a:endParaRPr lang="en-US" sz="2000" b="0" dirty="0" smtClean="0">
                        <a:solidFill>
                          <a:srgbClr val="000000"/>
                        </a:solidFill>
                        <a:cs typeface="Times New Roman" pitchFamily="18"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charset="0"/>
                        </a:rPr>
                        <a:t>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charset="0"/>
                        </a:rPr>
                        <a:t>	ADD	R0,R0,#1</a:t>
                      </a:r>
                      <a:br>
                        <a:rPr kumimoji="0" lang="en-US" sz="2000" b="0" i="0" u="none" strike="noStrike" cap="none" normalizeH="0" baseline="0" dirty="0" smtClean="0">
                          <a:ln>
                            <a:noFill/>
                          </a:ln>
                          <a:solidFill>
                            <a:srgbClr val="000000"/>
                          </a:solidFill>
                          <a:effectLst/>
                          <a:latin typeface="Arial" charset="0"/>
                        </a:rPr>
                      </a:br>
                      <a:r>
                        <a:rPr kumimoji="0" lang="en-US" sz="2000" b="0" i="0" u="none" strike="noStrike" cap="none" normalizeH="0" baseline="0" dirty="0" smtClean="0">
                          <a:ln>
                            <a:noFill/>
                          </a:ln>
                          <a:solidFill>
                            <a:srgbClr val="000000"/>
                          </a:solidFill>
                          <a:effectLst/>
                          <a:latin typeface="Arial" charset="0"/>
                        </a:rPr>
                        <a:t>	</a:t>
                      </a:r>
                      <a:r>
                        <a:rPr kumimoji="0" lang="en-US" sz="2000" b="0" i="0" u="none" strike="noStrike" cap="none" normalizeH="0" baseline="0" dirty="0" smtClean="0">
                          <a:ln>
                            <a:noFill/>
                          </a:ln>
                          <a:solidFill>
                            <a:srgbClr val="FF0000"/>
                          </a:solidFill>
                          <a:effectLst/>
                          <a:latin typeface="Arial" charset="0"/>
                        </a:rPr>
                        <a:t>B	top</a:t>
                      </a:r>
                      <a:r>
                        <a:rPr kumimoji="0" lang="en-US" sz="2000" b="0" i="0" u="none" strike="noStrike" cap="none" normalizeH="0" baseline="0" dirty="0" smtClean="0">
                          <a:ln>
                            <a:noFill/>
                          </a:ln>
                          <a:solidFill>
                            <a:srgbClr val="000000"/>
                          </a:solidFill>
                          <a:effectLst/>
                          <a:latin typeface="Arial" charset="0"/>
                        </a:rPr>
                        <a:t/>
                      </a:r>
                      <a:br>
                        <a:rPr kumimoji="0" lang="en-US" sz="2000" b="0" i="0" u="none" strike="noStrike" cap="none" normalizeH="0" baseline="0" dirty="0" smtClean="0">
                          <a:ln>
                            <a:noFill/>
                          </a:ln>
                          <a:solidFill>
                            <a:srgbClr val="000000"/>
                          </a:solidFill>
                          <a:effectLst/>
                          <a:latin typeface="Arial" charset="0"/>
                        </a:rPr>
                      </a:br>
                      <a:r>
                        <a:rPr kumimoji="0" lang="en-US" sz="2000" b="0" i="0" u="none" strike="noStrike" cap="none" normalizeH="0" baseline="0" dirty="0" smtClean="0">
                          <a:ln>
                            <a:noFill/>
                          </a:ln>
                          <a:solidFill>
                            <a:srgbClr val="000000"/>
                          </a:solidFill>
                          <a:effectLst/>
                          <a:latin typeface="Arial" charset="0"/>
                        </a:rPr>
                        <a:t>done:</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0000"/>
                        </a:solidFill>
                        <a:effectLst/>
                        <a:latin typeface="Arial" charset="0"/>
                      </a:endParaRPr>
                    </a:p>
                  </a:txBody>
                  <a:tcPr horzOverflow="overflow">
                    <a:lnL cap="flat">
                      <a:noFill/>
                    </a:lnL>
                    <a:lnR>
                      <a:noFill/>
                    </a:lnR>
                    <a:lnT cap="flat">
                      <a:noFill/>
                    </a:lnT>
                    <a:lnB cap="flat">
                      <a:noFill/>
                    </a:lnB>
                    <a:lnTlToBr>
                      <a:noFill/>
                    </a:lnTlToBr>
                    <a:lnBlToTr>
                      <a:noFill/>
                    </a:lnBlToTr>
                    <a:noFill/>
                  </a:tcPr>
                </a:tc>
                <a:tc>
                  <a:txBody>
                    <a:bodyPr/>
                    <a:lstStyle/>
                    <a:p>
                      <a:pPr lvl="0">
                        <a:spcBef>
                          <a:spcPct val="20000"/>
                        </a:spcBef>
                      </a:pPr>
                      <a:r>
                        <a:rPr lang="en-US" sz="2000" b="0" dirty="0" smtClean="0">
                          <a:solidFill>
                            <a:srgbClr val="FF0000"/>
                          </a:solidFill>
                          <a:latin typeface="Arial" charset="0"/>
                        </a:rPr>
                        <a:t>             </a:t>
                      </a:r>
                      <a:r>
                        <a:rPr lang="en-US" sz="2000" b="0" dirty="0" smtClean="0">
                          <a:solidFill>
                            <a:srgbClr val="000000"/>
                          </a:solidFill>
                          <a:latin typeface="Arial" charset="0"/>
                        </a:rPr>
                        <a:t>LDR	R0,=0</a:t>
                      </a:r>
                    </a:p>
                    <a:p>
                      <a:pPr lvl="0">
                        <a:spcBef>
                          <a:spcPct val="20000"/>
                        </a:spcBef>
                      </a:pPr>
                      <a:r>
                        <a:rPr lang="en-US" sz="2000" b="0" dirty="0" smtClean="0">
                          <a:solidFill>
                            <a:srgbClr val="000000"/>
                          </a:solidFill>
                          <a:latin typeface="Arial" charset="0"/>
                        </a:rPr>
                        <a:t>top:	…</a:t>
                      </a:r>
                    </a:p>
                    <a:p>
                      <a:pPr lvl="0">
                        <a:spcBef>
                          <a:spcPct val="20000"/>
                        </a:spcBef>
                      </a:pPr>
                      <a:r>
                        <a:rPr lang="en-US" sz="2000" b="0" dirty="0" smtClean="0">
                          <a:solidFill>
                            <a:srgbClr val="000000"/>
                          </a:solidFill>
                          <a:latin typeface="Arial" charset="0"/>
                        </a:rPr>
                        <a:t>	ADD	R0,R0,#1</a:t>
                      </a:r>
                    </a:p>
                    <a:p>
                      <a:pPr>
                        <a:spcBef>
                          <a:spcPct val="20000"/>
                        </a:spcBef>
                      </a:pPr>
                      <a:r>
                        <a:rPr lang="en-US" sz="2000" b="0" dirty="0" smtClean="0">
                          <a:solidFill>
                            <a:srgbClr val="33CC33"/>
                          </a:solidFill>
                          <a:latin typeface="Arial" charset="0"/>
                        </a:rPr>
                        <a:t>	</a:t>
                      </a:r>
                      <a:r>
                        <a:rPr lang="en-US" sz="2000" b="0" dirty="0" smtClean="0">
                          <a:solidFill>
                            <a:srgbClr val="FF0000"/>
                          </a:solidFill>
                          <a:latin typeface="Arial" charset="0"/>
                        </a:rPr>
                        <a:t>CMP	R0,#100</a:t>
                      </a:r>
                    </a:p>
                    <a:p>
                      <a:pPr marL="0" marR="0" lvl="0" indent="0" algn="l" defTabSz="914400" rtl="0" eaLnBrk="1" fontAlgn="auto" latinLnBrk="0" hangingPunct="1">
                        <a:lnSpc>
                          <a:spcPct val="100000"/>
                        </a:lnSpc>
                        <a:spcBef>
                          <a:spcPct val="20000"/>
                        </a:spcBef>
                        <a:spcAft>
                          <a:spcPts val="0"/>
                        </a:spcAft>
                        <a:buClrTx/>
                        <a:buSzTx/>
                        <a:buFontTx/>
                        <a:buNone/>
                        <a:tabLst/>
                        <a:defRPr/>
                      </a:pPr>
                      <a:r>
                        <a:rPr lang="en-US" sz="2000" b="0" dirty="0" smtClean="0">
                          <a:solidFill>
                            <a:srgbClr val="000000"/>
                          </a:solidFill>
                          <a:latin typeface="Arial" charset="0"/>
                        </a:rPr>
                        <a:t>	</a:t>
                      </a:r>
                      <a:r>
                        <a:rPr lang="en-US" sz="2000" b="0" dirty="0" smtClean="0">
                          <a:solidFill>
                            <a:srgbClr val="FF0000"/>
                          </a:solidFill>
                          <a:latin typeface="Arial" charset="0"/>
                        </a:rPr>
                        <a:t>BLT	top</a:t>
                      </a:r>
                      <a:r>
                        <a:rPr lang="en-US" sz="2000" b="0" dirty="0" smtClean="0">
                          <a:solidFill>
                            <a:srgbClr val="000000"/>
                          </a:solidFill>
                          <a:latin typeface="Arial" charset="0"/>
                        </a:rPr>
                        <a:t> </a:t>
                      </a:r>
                      <a:r>
                        <a:rPr lang="en-US" sz="2000" b="0" dirty="0" smtClean="0">
                          <a:solidFill>
                            <a:srgbClr val="000000"/>
                          </a:solidFill>
                        </a:rPr>
                        <a:t>;Branch  less than (n&lt;100)</a:t>
                      </a:r>
                      <a:endParaRPr lang="en-US" sz="2000" b="0" dirty="0" smtClean="0">
                        <a:solidFill>
                          <a:srgbClr val="000000"/>
                        </a:solidFill>
                        <a:cs typeface="Times New Roman" pitchFamily="18" charset="0"/>
                      </a:endParaRPr>
                    </a:p>
                    <a:p>
                      <a:pPr lvl="0">
                        <a:spcBef>
                          <a:spcPct val="20000"/>
                        </a:spcBef>
                      </a:pPr>
                      <a:r>
                        <a:rPr lang="en-US" sz="2000" b="0" dirty="0" smtClean="0">
                          <a:solidFill>
                            <a:srgbClr val="000000"/>
                          </a:solidFill>
                          <a:latin typeface="Arial" charset="0"/>
                        </a:rPr>
                        <a:t>done:</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 name="Rectangle 3"/>
          <p:cNvSpPr>
            <a:spLocks noChangeArrowheads="1"/>
          </p:cNvSpPr>
          <p:nvPr/>
        </p:nvSpPr>
        <p:spPr bwMode="auto">
          <a:xfrm>
            <a:off x="472304" y="3147322"/>
            <a:ext cx="3897312" cy="461665"/>
          </a:xfrm>
          <a:prstGeom prst="rect">
            <a:avLst/>
          </a:prstGeom>
          <a:ln>
            <a:solidFill>
              <a:srgbClr val="FF0000"/>
            </a:solidFill>
          </a:ln>
          <a:extLst/>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dirty="0" smtClean="0">
                <a:solidFill>
                  <a:srgbClr val="000000"/>
                </a:solidFill>
                <a:cs typeface="Courier New" pitchFamily="49" charset="0"/>
              </a:rPr>
              <a:t>A</a:t>
            </a:r>
            <a:r>
              <a:rPr lang="en-US" altLang="zh-CN" sz="2400" b="0" dirty="0" smtClean="0">
                <a:solidFill>
                  <a:srgbClr val="000000"/>
                </a:solidFill>
                <a:cs typeface="Courier New" pitchFamily="49" charset="0"/>
              </a:rPr>
              <a:t>ssembler</a:t>
            </a:r>
            <a:r>
              <a:rPr lang="en-US" sz="2400" b="0" dirty="0">
                <a:solidFill>
                  <a:srgbClr val="000000"/>
                </a:solidFill>
                <a:cs typeface="Courier New" pitchFamily="49" charset="0"/>
              </a:rPr>
              <a:t> code </a:t>
            </a:r>
            <a:r>
              <a:rPr lang="en-US" sz="2400" b="0" dirty="0" smtClean="0">
                <a:solidFill>
                  <a:srgbClr val="000000"/>
                </a:solidFill>
                <a:cs typeface="Courier New" pitchFamily="49" charset="0"/>
              </a:rPr>
              <a:t>(option 1):</a:t>
            </a:r>
            <a:endParaRPr lang="en-US" sz="2400" b="0" dirty="0">
              <a:solidFill>
                <a:srgbClr val="000000"/>
              </a:solidFill>
            </a:endParaRPr>
          </a:p>
        </p:txBody>
      </p:sp>
      <p:sp>
        <p:nvSpPr>
          <p:cNvPr id="10" name="Rectangle 3"/>
          <p:cNvSpPr>
            <a:spLocks noChangeArrowheads="1"/>
          </p:cNvSpPr>
          <p:nvPr/>
        </p:nvSpPr>
        <p:spPr bwMode="auto">
          <a:xfrm>
            <a:off x="4644254" y="3147322"/>
            <a:ext cx="3897312" cy="461665"/>
          </a:xfrm>
          <a:prstGeom prst="rect">
            <a:avLst/>
          </a:prstGeom>
          <a:ln>
            <a:solidFill>
              <a:srgbClr val="FF0000"/>
            </a:solidFill>
          </a:ln>
          <a:extLst/>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dirty="0" smtClean="0">
                <a:solidFill>
                  <a:srgbClr val="000000"/>
                </a:solidFill>
                <a:cs typeface="Courier New" pitchFamily="49" charset="0"/>
              </a:rPr>
              <a:t>A</a:t>
            </a:r>
            <a:r>
              <a:rPr lang="en-US" altLang="zh-CN" sz="2400" b="0" dirty="0" smtClean="0">
                <a:solidFill>
                  <a:srgbClr val="000000"/>
                </a:solidFill>
                <a:cs typeface="Courier New" pitchFamily="49" charset="0"/>
              </a:rPr>
              <a:t>ssembler</a:t>
            </a:r>
            <a:r>
              <a:rPr lang="en-US" sz="2400" b="0" dirty="0">
                <a:solidFill>
                  <a:srgbClr val="000000"/>
                </a:solidFill>
                <a:cs typeface="Courier New" pitchFamily="49" charset="0"/>
              </a:rPr>
              <a:t> code </a:t>
            </a:r>
            <a:r>
              <a:rPr lang="en-US" sz="2400" b="0" dirty="0" smtClean="0">
                <a:solidFill>
                  <a:srgbClr val="000000"/>
                </a:solidFill>
                <a:cs typeface="Courier New" pitchFamily="49" charset="0"/>
              </a:rPr>
              <a:t>(option 2):</a:t>
            </a:r>
            <a:endParaRPr lang="en-US" sz="2400" b="0" dirty="0">
              <a:solidFill>
                <a:srgbClr val="000000"/>
              </a:solidFill>
            </a:endParaRPr>
          </a:p>
        </p:txBody>
      </p:sp>
      <p:sp>
        <p:nvSpPr>
          <p:cNvPr id="11" name="Rectangle 3"/>
          <p:cNvSpPr>
            <a:spLocks noChangeArrowheads="1"/>
          </p:cNvSpPr>
          <p:nvPr/>
        </p:nvSpPr>
        <p:spPr bwMode="auto">
          <a:xfrm>
            <a:off x="3747450" y="1062043"/>
            <a:ext cx="1244332" cy="461665"/>
          </a:xfrm>
          <a:prstGeom prst="rect">
            <a:avLst/>
          </a:prstGeom>
          <a:ln>
            <a:solidFill>
              <a:srgbClr val="FF0000"/>
            </a:solidFill>
          </a:ln>
          <a:extLst/>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dirty="0" smtClean="0">
                <a:solidFill>
                  <a:srgbClr val="000000"/>
                </a:solidFill>
                <a:cs typeface="Courier New" pitchFamily="49" charset="0"/>
              </a:rPr>
              <a:t>C code:</a:t>
            </a:r>
            <a:endParaRPr lang="en-US" sz="2400" b="0" dirty="0">
              <a:solidFill>
                <a:srgbClr val="000000"/>
              </a:solidFill>
            </a:endParaRPr>
          </a:p>
        </p:txBody>
      </p:sp>
      <p:sp>
        <p:nvSpPr>
          <p:cNvPr id="12" name="Horizontal Scroll 11"/>
          <p:cNvSpPr/>
          <p:nvPr/>
        </p:nvSpPr>
        <p:spPr bwMode="auto">
          <a:xfrm>
            <a:off x="5768762" y="5781010"/>
            <a:ext cx="3268558" cy="1033272"/>
          </a:xfrm>
          <a:prstGeom prst="horizontalScroll">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ahoma" pitchFamily="34" charset="0"/>
              </a:rPr>
              <a:t>More efficient, </a:t>
            </a:r>
            <a:r>
              <a:rPr kumimoji="0" lang="en-US" sz="2000" b="0" i="0" u="none" strike="noStrike" cap="none" normalizeH="0" dirty="0" smtClean="0">
                <a:ln>
                  <a:noFill/>
                </a:ln>
                <a:solidFill>
                  <a:srgbClr val="000000"/>
                </a:solidFill>
                <a:effectLst/>
                <a:latin typeface="Tahoma" pitchFamily="34" charset="0"/>
              </a:rPr>
              <a:t>with fewer branch instructions</a:t>
            </a:r>
            <a:r>
              <a:rPr lang="en-US" b="0" dirty="0" smtClean="0">
                <a:solidFill>
                  <a:srgbClr val="000000"/>
                </a:solidFill>
                <a:latin typeface="Tahoma" pitchFamily="34" charset="0"/>
              </a:rPr>
              <a:t>.</a:t>
            </a:r>
            <a:endParaRPr kumimoji="0" lang="en-US" sz="2000" b="0" i="0" u="none" strike="noStrike" cap="none" normalizeH="0" baseline="0" dirty="0" smtClean="0">
              <a:ln>
                <a:noFill/>
              </a:ln>
              <a:solidFill>
                <a:srgbClr val="000000"/>
              </a:solidFill>
              <a:effectLst/>
              <a:latin typeface="Tahoma" pitchFamily="34" charset="0"/>
            </a:endParaRPr>
          </a:p>
        </p:txBody>
      </p:sp>
    </p:spTree>
    <p:extLst>
      <p:ext uri="{BB962C8B-B14F-4D97-AF65-F5344CB8AC3E}">
        <p14:creationId xmlns:p14="http://schemas.microsoft.com/office/powerpoint/2010/main" val="21296979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7D3083A4-9012-4F92-8AC9-739FC4D3B103}" type="slidenum">
              <a:rPr lang="en-US" smtClean="0"/>
              <a:pPr>
                <a:defRPr/>
              </a:pPr>
              <a:t>25</a:t>
            </a:fld>
            <a:endParaRPr lang="en-US"/>
          </a:p>
        </p:txBody>
      </p:sp>
      <p:sp>
        <p:nvSpPr>
          <p:cNvPr id="6" name="Rectangle 2"/>
          <p:cNvSpPr txBox="1">
            <a:spLocks noChangeArrowheads="1"/>
          </p:cNvSpPr>
          <p:nvPr/>
        </p:nvSpPr>
        <p:spPr bwMode="auto">
          <a:xfrm>
            <a:off x="632882" y="22013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a:lstStyle>
          <a:p>
            <a:r>
              <a:rPr lang="en-US" sz="4000" b="0" kern="0" dirty="0" smtClean="0">
                <a:solidFill>
                  <a:srgbClr val="FF0000"/>
                </a:solidFill>
              </a:rPr>
              <a:t>Option 2 Caveat</a:t>
            </a:r>
          </a:p>
        </p:txBody>
      </p:sp>
      <p:sp>
        <p:nvSpPr>
          <p:cNvPr id="8" name="Rectangle 3"/>
          <p:cNvSpPr txBox="1">
            <a:spLocks noChangeArrowheads="1"/>
          </p:cNvSpPr>
          <p:nvPr/>
        </p:nvSpPr>
        <p:spPr bwMode="auto">
          <a:xfrm>
            <a:off x="228600" y="1220688"/>
            <a:ext cx="8229600" cy="4783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a:lstStyle>
          <a:p>
            <a:r>
              <a:rPr lang="en-US" altLang="zh-CN" b="0" kern="0" dirty="0" smtClean="0"/>
              <a:t>Option 2 executes the loop for at least one iteration</a:t>
            </a:r>
          </a:p>
          <a:p>
            <a:r>
              <a:rPr lang="en-US" altLang="zh-CN" b="0" kern="0" dirty="0" smtClean="0"/>
              <a:t>Not correct for loops with 0 iterations!</a:t>
            </a:r>
          </a:p>
          <a:p>
            <a:pPr marL="800100" lvl="2" indent="0">
              <a:buNone/>
            </a:pPr>
            <a:r>
              <a:rPr lang="en-US" dirty="0">
                <a:latin typeface="Arial" charset="0"/>
              </a:rPr>
              <a:t>for (</a:t>
            </a:r>
            <a:r>
              <a:rPr lang="en-US" dirty="0">
                <a:solidFill>
                  <a:srgbClr val="FF0000"/>
                </a:solidFill>
                <a:latin typeface="Arial" charset="0"/>
              </a:rPr>
              <a:t>n = 0</a:t>
            </a:r>
            <a:r>
              <a:rPr lang="en-US" dirty="0">
                <a:latin typeface="Arial" charset="0"/>
              </a:rPr>
              <a:t>; </a:t>
            </a:r>
            <a:r>
              <a:rPr lang="en-US" dirty="0">
                <a:solidFill>
                  <a:schemeClr val="accent2"/>
                </a:solidFill>
                <a:latin typeface="Arial" charset="0"/>
              </a:rPr>
              <a:t>n &lt; </a:t>
            </a:r>
            <a:r>
              <a:rPr lang="en-US" dirty="0" smtClean="0">
                <a:solidFill>
                  <a:schemeClr val="accent2"/>
                </a:solidFill>
                <a:latin typeface="Arial" charset="0"/>
              </a:rPr>
              <a:t>0</a:t>
            </a:r>
            <a:r>
              <a:rPr lang="en-US" dirty="0">
                <a:latin typeface="Arial" charset="0"/>
              </a:rPr>
              <a:t>; </a:t>
            </a:r>
            <a:r>
              <a:rPr lang="en-US" dirty="0">
                <a:solidFill>
                  <a:srgbClr val="33CC33"/>
                </a:solidFill>
                <a:latin typeface="Arial" charset="0"/>
              </a:rPr>
              <a:t>n++</a:t>
            </a:r>
            <a:r>
              <a:rPr lang="en-US" dirty="0">
                <a:latin typeface="Arial" charset="0"/>
              </a:rPr>
              <a:t>)</a:t>
            </a:r>
            <a:br>
              <a:rPr lang="en-US" dirty="0">
                <a:latin typeface="Arial" charset="0"/>
              </a:rPr>
            </a:br>
            <a:r>
              <a:rPr lang="en-US" dirty="0">
                <a:latin typeface="Arial" charset="0"/>
              </a:rPr>
              <a:t>{</a:t>
            </a:r>
          </a:p>
          <a:p>
            <a:pPr marL="800100" lvl="2" indent="0">
              <a:buNone/>
            </a:pPr>
            <a:r>
              <a:rPr lang="en-US" dirty="0">
                <a:latin typeface="Arial" charset="0"/>
              </a:rPr>
              <a:t> … //Loop </a:t>
            </a:r>
            <a:r>
              <a:rPr lang="en-US" dirty="0" smtClean="0">
                <a:latin typeface="Arial" charset="0"/>
              </a:rPr>
              <a:t>body is never executed        </a:t>
            </a:r>
            <a:endParaRPr lang="en-US" dirty="0">
              <a:latin typeface="Arial" charset="0"/>
            </a:endParaRPr>
          </a:p>
          <a:p>
            <a:pPr marL="800100" lvl="2" indent="0">
              <a:buNone/>
            </a:pPr>
            <a:r>
              <a:rPr lang="en-US" dirty="0" smtClean="0">
                <a:latin typeface="Arial" charset="0"/>
              </a:rPr>
              <a:t>}</a:t>
            </a:r>
          </a:p>
          <a:p>
            <a:r>
              <a:rPr lang="en-US" altLang="zh-CN" b="0" kern="0" dirty="0" smtClean="0"/>
              <a:t>But this is a pathological example</a:t>
            </a:r>
          </a:p>
          <a:p>
            <a:pPr lvl="1"/>
            <a:r>
              <a:rPr lang="en-US" altLang="zh-CN" b="0" kern="0" dirty="0" smtClean="0"/>
              <a:t>Normal loops should have at least 1 iteration</a:t>
            </a:r>
            <a:endParaRPr lang="en-US" sz="1500" b="0" kern="0" dirty="0">
              <a:latin typeface="Consolas" pitchFamily="49" charset="0"/>
              <a:cs typeface="Consolas" pitchFamily="49" charset="0"/>
            </a:endParaRPr>
          </a:p>
        </p:txBody>
      </p:sp>
    </p:spTree>
    <p:extLst>
      <p:ext uri="{BB962C8B-B14F-4D97-AF65-F5344CB8AC3E}">
        <p14:creationId xmlns:p14="http://schemas.microsoft.com/office/powerpoint/2010/main" val="3429459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normAutofit/>
          </a:bodyPr>
          <a:lstStyle/>
          <a:p>
            <a:r>
              <a:rPr lang="en-US" altLang="zh-CN" sz="4400" dirty="0" smtClean="0"/>
              <a:t>Larger </a:t>
            </a:r>
            <a:r>
              <a:rPr lang="en-US" sz="4400" dirty="0" smtClean="0"/>
              <a:t>Example: FIR filter</a:t>
            </a:r>
          </a:p>
        </p:txBody>
      </p:sp>
      <p:sp>
        <p:nvSpPr>
          <p:cNvPr id="30725" name="Rectangle 3"/>
          <p:cNvSpPr>
            <a:spLocks noGrp="1" noChangeArrowheads="1"/>
          </p:cNvSpPr>
          <p:nvPr>
            <p:ph type="body" idx="1"/>
          </p:nvPr>
        </p:nvSpPr>
        <p:spPr>
          <a:xfrm>
            <a:off x="109289" y="1159728"/>
            <a:ext cx="8229600" cy="5522084"/>
          </a:xfrm>
        </p:spPr>
        <p:txBody>
          <a:bodyPr>
            <a:normAutofit fontScale="77500" lnSpcReduction="20000"/>
          </a:bodyPr>
          <a:lstStyle/>
          <a:p>
            <a:r>
              <a:rPr lang="en-US" b="1" dirty="0" smtClean="0"/>
              <a:t>C:</a:t>
            </a:r>
          </a:p>
          <a:p>
            <a:pPr lvl="1">
              <a:buFont typeface="Monotype Sorts" pitchFamily="2" charset="2"/>
              <a:buNone/>
            </a:pPr>
            <a:r>
              <a:rPr lang="en-US" dirty="0" smtClean="0">
                <a:latin typeface="Tahoma" panose="020B0604030504040204" pitchFamily="34" charset="0"/>
                <a:ea typeface="Tahoma" panose="020B0604030504040204" pitchFamily="34" charset="0"/>
                <a:cs typeface="Tahoma" panose="020B0604030504040204" pitchFamily="34" charset="0"/>
              </a:rPr>
              <a:t>for (</a:t>
            </a:r>
            <a:r>
              <a:rPr lang="en-US" dirty="0" err="1" smtClean="0">
                <a:latin typeface="Tahoma" panose="020B0604030504040204" pitchFamily="34" charset="0"/>
                <a:ea typeface="Tahoma" panose="020B0604030504040204" pitchFamily="34" charset="0"/>
                <a:cs typeface="Tahoma" panose="020B0604030504040204" pitchFamily="34" charset="0"/>
              </a:rPr>
              <a:t>int</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err="1" smtClean="0">
                <a:latin typeface="Tahoma" panose="020B0604030504040204" pitchFamily="34" charset="0"/>
                <a:ea typeface="Tahoma" panose="020B0604030504040204" pitchFamily="34" charset="0"/>
                <a:cs typeface="Tahoma" panose="020B0604030504040204" pitchFamily="34" charset="0"/>
              </a:rPr>
              <a:t>i</a:t>
            </a:r>
            <a:r>
              <a:rPr lang="en-US" dirty="0" smtClean="0">
                <a:latin typeface="Tahoma" panose="020B0604030504040204" pitchFamily="34" charset="0"/>
                <a:ea typeface="Tahoma" panose="020B0604030504040204" pitchFamily="34" charset="0"/>
                <a:cs typeface="Tahoma" panose="020B0604030504040204" pitchFamily="34" charset="0"/>
              </a:rPr>
              <a:t>=0</a:t>
            </a:r>
            <a:r>
              <a:rPr lang="en-US" dirty="0">
                <a:latin typeface="Tahoma" panose="020B0604030504040204" pitchFamily="34" charset="0"/>
                <a:ea typeface="Tahoma" panose="020B0604030504040204" pitchFamily="34" charset="0"/>
                <a:cs typeface="Tahoma" panose="020B0604030504040204" pitchFamily="34" charset="0"/>
              </a:rPr>
              <a:t>, f=0; </a:t>
            </a:r>
            <a:r>
              <a:rPr lang="en-US" dirty="0" err="1">
                <a:latin typeface="Tahoma" panose="020B0604030504040204" pitchFamily="34" charset="0"/>
                <a:ea typeface="Tahoma" panose="020B0604030504040204" pitchFamily="34" charset="0"/>
                <a:cs typeface="Tahoma" panose="020B0604030504040204" pitchFamily="34" charset="0"/>
              </a:rPr>
              <a:t>i</a:t>
            </a:r>
            <a:r>
              <a:rPr lang="en-US" dirty="0">
                <a:latin typeface="Tahoma" panose="020B0604030504040204" pitchFamily="34" charset="0"/>
                <a:ea typeface="Tahoma" panose="020B0604030504040204" pitchFamily="34" charset="0"/>
                <a:cs typeface="Tahoma" panose="020B0604030504040204" pitchFamily="34" charset="0"/>
              </a:rPr>
              <a:t>&lt;N; </a:t>
            </a:r>
            <a:r>
              <a:rPr lang="en-US" dirty="0" err="1">
                <a:latin typeface="Tahoma" panose="020B0604030504040204" pitchFamily="34" charset="0"/>
                <a:ea typeface="Tahoma" panose="020B0604030504040204" pitchFamily="34" charset="0"/>
                <a:cs typeface="Tahoma" panose="020B0604030504040204" pitchFamily="34" charset="0"/>
              </a:rPr>
              <a:t>i</a:t>
            </a:r>
            <a:r>
              <a:rPr lang="en-US" dirty="0">
                <a:latin typeface="Tahoma" panose="020B0604030504040204" pitchFamily="34" charset="0"/>
                <a:ea typeface="Tahoma" panose="020B0604030504040204" pitchFamily="34" charset="0"/>
                <a:cs typeface="Tahoma" panose="020B0604030504040204" pitchFamily="34" charset="0"/>
              </a:rPr>
              <a:t>++)</a:t>
            </a:r>
          </a:p>
          <a:p>
            <a:pPr lvl="1">
              <a:buFont typeface="Monotype Sorts" pitchFamily="2" charset="2"/>
              <a:buNone/>
            </a:pPr>
            <a:r>
              <a:rPr lang="en-US" dirty="0">
                <a:latin typeface="Tahoma" panose="020B0604030504040204" pitchFamily="34" charset="0"/>
                <a:ea typeface="Tahoma" panose="020B0604030504040204" pitchFamily="34" charset="0"/>
                <a:cs typeface="Tahoma" panose="020B0604030504040204" pitchFamily="34" charset="0"/>
              </a:rPr>
              <a:t>	f = f + c[</a:t>
            </a:r>
            <a:r>
              <a:rPr lang="en-US" dirty="0" err="1">
                <a:latin typeface="Tahoma" panose="020B0604030504040204" pitchFamily="34" charset="0"/>
                <a:ea typeface="Tahoma" panose="020B0604030504040204" pitchFamily="34" charset="0"/>
                <a:cs typeface="Tahoma" panose="020B0604030504040204" pitchFamily="34" charset="0"/>
              </a:rPr>
              <a:t>i</a:t>
            </a:r>
            <a:r>
              <a:rPr lang="en-US" dirty="0">
                <a:latin typeface="Tahoma" panose="020B0604030504040204" pitchFamily="34" charset="0"/>
                <a:ea typeface="Tahoma" panose="020B0604030504040204" pitchFamily="34" charset="0"/>
                <a:cs typeface="Tahoma" panose="020B0604030504040204" pitchFamily="34" charset="0"/>
              </a:rPr>
              <a:t>]*x[</a:t>
            </a:r>
            <a:r>
              <a:rPr lang="en-US" dirty="0" err="1">
                <a:latin typeface="Tahoma" panose="020B0604030504040204" pitchFamily="34" charset="0"/>
                <a:ea typeface="Tahoma" panose="020B0604030504040204" pitchFamily="34" charset="0"/>
                <a:cs typeface="Tahoma" panose="020B0604030504040204" pitchFamily="34" charset="0"/>
              </a:rPr>
              <a:t>i</a:t>
            </a:r>
            <a:r>
              <a:rPr lang="en-US" dirty="0">
                <a:latin typeface="Tahoma" panose="020B0604030504040204" pitchFamily="34" charset="0"/>
                <a:ea typeface="Tahoma" panose="020B0604030504040204" pitchFamily="34" charset="0"/>
                <a:cs typeface="Tahoma" panose="020B0604030504040204" pitchFamily="34" charset="0"/>
              </a:rPr>
              <a:t>];</a:t>
            </a:r>
          </a:p>
          <a:p>
            <a:r>
              <a:rPr lang="en-US" b="1" dirty="0" smtClean="0"/>
              <a:t>Assembler:</a:t>
            </a: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loop initiation code</a:t>
            </a: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MOV </a:t>
            </a:r>
            <a:r>
              <a:rPr lang="en-US" sz="1900" dirty="0" smtClean="0">
                <a:latin typeface="Tahoma" panose="020B0604030504040204" pitchFamily="34" charset="0"/>
                <a:ea typeface="Tahoma" panose="020B0604030504040204" pitchFamily="34" charset="0"/>
                <a:cs typeface="Tahoma" panose="020B0604030504040204" pitchFamily="34" charset="0"/>
              </a:rPr>
              <a:t>R0,#</a:t>
            </a:r>
            <a:r>
              <a:rPr lang="en-US" sz="1900" dirty="0">
                <a:latin typeface="Tahoma" panose="020B0604030504040204" pitchFamily="34" charset="0"/>
                <a:ea typeface="Tahoma" panose="020B0604030504040204" pitchFamily="34" charset="0"/>
                <a:cs typeface="Tahoma" panose="020B0604030504040204" pitchFamily="34" charset="0"/>
              </a:rPr>
              <a:t>0 ; use </a:t>
            </a:r>
            <a:r>
              <a:rPr lang="en-US" sz="1900" dirty="0" smtClean="0">
                <a:latin typeface="Tahoma" panose="020B0604030504040204" pitchFamily="34" charset="0"/>
                <a:ea typeface="Tahoma" panose="020B0604030504040204" pitchFamily="34" charset="0"/>
                <a:cs typeface="Tahoma" panose="020B0604030504040204" pitchFamily="34" charset="0"/>
              </a:rPr>
              <a:t>R0 </a:t>
            </a:r>
            <a:r>
              <a:rPr lang="en-US" sz="1900" dirty="0">
                <a:latin typeface="Tahoma" panose="020B0604030504040204" pitchFamily="34" charset="0"/>
                <a:ea typeface="Tahoma" panose="020B0604030504040204" pitchFamily="34" charset="0"/>
                <a:cs typeface="Tahoma" panose="020B0604030504040204" pitchFamily="34" charset="0"/>
              </a:rPr>
              <a:t>for </a:t>
            </a:r>
            <a:r>
              <a:rPr lang="en-US" sz="1900" dirty="0" smtClean="0">
                <a:latin typeface="Tahoma" panose="020B0604030504040204" pitchFamily="34" charset="0"/>
                <a:ea typeface="Tahoma" panose="020B0604030504040204" pitchFamily="34" charset="0"/>
                <a:cs typeface="Tahoma" panose="020B0604030504040204" pitchFamily="34" charset="0"/>
              </a:rPr>
              <a:t>loop index </a:t>
            </a:r>
            <a:r>
              <a:rPr lang="en-US" sz="1900" dirty="0" err="1" smtClean="0">
                <a:latin typeface="Tahoma" panose="020B0604030504040204" pitchFamily="34" charset="0"/>
                <a:ea typeface="Tahoma" panose="020B0604030504040204" pitchFamily="34" charset="0"/>
                <a:cs typeface="Tahoma" panose="020B0604030504040204" pitchFamily="34" charset="0"/>
              </a:rPr>
              <a:t>i</a:t>
            </a:r>
            <a:endParaRPr lang="en-US" sz="19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MOV </a:t>
            </a:r>
            <a:r>
              <a:rPr lang="en-US" sz="1900" dirty="0" smtClean="0">
                <a:latin typeface="Tahoma" panose="020B0604030504040204" pitchFamily="34" charset="0"/>
                <a:ea typeface="Tahoma" panose="020B0604030504040204" pitchFamily="34" charset="0"/>
                <a:cs typeface="Tahoma" panose="020B0604030504040204" pitchFamily="34" charset="0"/>
              </a:rPr>
              <a:t>R8,#</a:t>
            </a:r>
            <a:r>
              <a:rPr lang="en-US" sz="1900" dirty="0">
                <a:latin typeface="Tahoma" panose="020B0604030504040204" pitchFamily="34" charset="0"/>
                <a:ea typeface="Tahoma" panose="020B0604030504040204" pitchFamily="34" charset="0"/>
                <a:cs typeface="Tahoma" panose="020B0604030504040204" pitchFamily="34" charset="0"/>
              </a:rPr>
              <a:t>0 ; use </a:t>
            </a:r>
            <a:r>
              <a:rPr lang="en-US" sz="1900" dirty="0" smtClean="0">
                <a:latin typeface="Tahoma" panose="020B0604030504040204" pitchFamily="34" charset="0"/>
                <a:ea typeface="Tahoma" panose="020B0604030504040204" pitchFamily="34" charset="0"/>
                <a:cs typeface="Tahoma" panose="020B0604030504040204" pitchFamily="34" charset="0"/>
              </a:rPr>
              <a:t>R8 for array offset </a:t>
            </a:r>
          </a:p>
          <a:p>
            <a:pPr>
              <a:buFont typeface="Monotype Sorts" pitchFamily="2" charset="2"/>
              <a:buNone/>
            </a:pPr>
            <a:r>
              <a:rPr lang="en-US" sz="1900" dirty="0" smtClean="0">
                <a:latin typeface="Tahoma" panose="020B0604030504040204" pitchFamily="34" charset="0"/>
                <a:ea typeface="Tahoma" panose="020B0604030504040204" pitchFamily="34" charset="0"/>
                <a:cs typeface="Tahoma" panose="020B0604030504040204" pitchFamily="34" charset="0"/>
              </a:rPr>
              <a:t>	ADR R2,N ; get address for variable N</a:t>
            </a: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LDR </a:t>
            </a:r>
            <a:r>
              <a:rPr lang="en-US" sz="1900" dirty="0" smtClean="0">
                <a:latin typeface="Tahoma" panose="020B0604030504040204" pitchFamily="34" charset="0"/>
                <a:ea typeface="Tahoma" panose="020B0604030504040204" pitchFamily="34" charset="0"/>
                <a:cs typeface="Tahoma" panose="020B0604030504040204" pitchFamily="34" charset="0"/>
              </a:rPr>
              <a:t>R1,[R2] </a:t>
            </a:r>
            <a:r>
              <a:rPr lang="en-US" sz="1900" dirty="0">
                <a:latin typeface="Tahoma" panose="020B0604030504040204" pitchFamily="34" charset="0"/>
                <a:ea typeface="Tahoma" panose="020B0604030504040204" pitchFamily="34" charset="0"/>
                <a:cs typeface="Tahoma" panose="020B0604030504040204" pitchFamily="34" charset="0"/>
              </a:rPr>
              <a:t>; get value of </a:t>
            </a:r>
            <a:r>
              <a:rPr lang="en-US" sz="1900" dirty="0" smtClean="0">
                <a:latin typeface="Tahoma" panose="020B0604030504040204" pitchFamily="34" charset="0"/>
                <a:ea typeface="Tahoma" panose="020B0604030504040204" pitchFamily="34" charset="0"/>
                <a:cs typeface="Tahoma" panose="020B0604030504040204" pitchFamily="34" charset="0"/>
              </a:rPr>
              <a:t>N and put in register R1</a:t>
            </a:r>
            <a:endParaRPr lang="en-US" sz="19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MOV </a:t>
            </a:r>
            <a:r>
              <a:rPr lang="en-US" sz="1900" dirty="0" smtClean="0">
                <a:latin typeface="Tahoma" panose="020B0604030504040204" pitchFamily="34" charset="0"/>
                <a:ea typeface="Tahoma" panose="020B0604030504040204" pitchFamily="34" charset="0"/>
                <a:cs typeface="Tahoma" panose="020B0604030504040204" pitchFamily="34" charset="0"/>
              </a:rPr>
              <a:t>R2,#</a:t>
            </a:r>
            <a:r>
              <a:rPr lang="en-US" sz="1900" dirty="0">
                <a:latin typeface="Tahoma" panose="020B0604030504040204" pitchFamily="34" charset="0"/>
                <a:ea typeface="Tahoma" panose="020B0604030504040204" pitchFamily="34" charset="0"/>
                <a:cs typeface="Tahoma" panose="020B0604030504040204" pitchFamily="34" charset="0"/>
              </a:rPr>
              <a:t>0 ; use </a:t>
            </a:r>
            <a:r>
              <a:rPr lang="en-US" sz="1900" dirty="0" smtClean="0">
                <a:latin typeface="Tahoma" panose="020B0604030504040204" pitchFamily="34" charset="0"/>
                <a:ea typeface="Tahoma" panose="020B0604030504040204" pitchFamily="34" charset="0"/>
                <a:cs typeface="Tahoma" panose="020B0604030504040204" pitchFamily="34" charset="0"/>
              </a:rPr>
              <a:t>R2 </a:t>
            </a:r>
            <a:r>
              <a:rPr lang="en-US" sz="1900" dirty="0">
                <a:latin typeface="Tahoma" panose="020B0604030504040204" pitchFamily="34" charset="0"/>
                <a:ea typeface="Tahoma" panose="020B0604030504040204" pitchFamily="34" charset="0"/>
                <a:cs typeface="Tahoma" panose="020B0604030504040204" pitchFamily="34" charset="0"/>
              </a:rPr>
              <a:t>for </a:t>
            </a:r>
            <a:r>
              <a:rPr lang="en-US" sz="1900" dirty="0" smtClean="0">
                <a:latin typeface="Tahoma" panose="020B0604030504040204" pitchFamily="34" charset="0"/>
                <a:ea typeface="Tahoma" panose="020B0604030504040204" pitchFamily="34" charset="0"/>
                <a:cs typeface="Tahoma" panose="020B0604030504040204" pitchFamily="34" charset="0"/>
              </a:rPr>
              <a:t>f</a:t>
            </a: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ADR </a:t>
            </a:r>
            <a:r>
              <a:rPr lang="en-US" sz="1900" dirty="0" smtClean="0">
                <a:latin typeface="Tahoma" panose="020B0604030504040204" pitchFamily="34" charset="0"/>
                <a:ea typeface="Tahoma" panose="020B0604030504040204" pitchFamily="34" charset="0"/>
                <a:cs typeface="Tahoma" panose="020B0604030504040204" pitchFamily="34" charset="0"/>
              </a:rPr>
              <a:t>R3,c </a:t>
            </a:r>
            <a:r>
              <a:rPr lang="en-US" sz="1900" dirty="0">
                <a:latin typeface="Tahoma" panose="020B0604030504040204" pitchFamily="34" charset="0"/>
                <a:ea typeface="Tahoma" panose="020B0604030504040204" pitchFamily="34" charset="0"/>
                <a:cs typeface="Tahoma" panose="020B0604030504040204" pitchFamily="34" charset="0"/>
              </a:rPr>
              <a:t>; load </a:t>
            </a:r>
            <a:r>
              <a:rPr lang="en-US" sz="1900" dirty="0" smtClean="0">
                <a:latin typeface="Tahoma" panose="020B0604030504040204" pitchFamily="34" charset="0"/>
                <a:ea typeface="Tahoma" panose="020B0604030504040204" pitchFamily="34" charset="0"/>
                <a:cs typeface="Tahoma" panose="020B0604030504040204" pitchFamily="34" charset="0"/>
              </a:rPr>
              <a:t>R3 </a:t>
            </a:r>
            <a:r>
              <a:rPr lang="en-US" sz="1900" dirty="0">
                <a:latin typeface="Tahoma" panose="020B0604030504040204" pitchFamily="34" charset="0"/>
                <a:ea typeface="Tahoma" panose="020B0604030504040204" pitchFamily="34" charset="0"/>
                <a:cs typeface="Tahoma" panose="020B0604030504040204" pitchFamily="34" charset="0"/>
              </a:rPr>
              <a:t>with base </a:t>
            </a:r>
            <a:r>
              <a:rPr lang="en-US" sz="1900" dirty="0" smtClean="0">
                <a:latin typeface="Tahoma" panose="020B0604030504040204" pitchFamily="34" charset="0"/>
                <a:ea typeface="Tahoma" panose="020B0604030504040204" pitchFamily="34" charset="0"/>
                <a:cs typeface="Tahoma" panose="020B0604030504040204" pitchFamily="34" charset="0"/>
              </a:rPr>
              <a:t>address of </a:t>
            </a:r>
            <a:r>
              <a:rPr lang="en-US" sz="1900" dirty="0" err="1" smtClean="0">
                <a:latin typeface="Tahoma" panose="020B0604030504040204" pitchFamily="34" charset="0"/>
                <a:ea typeface="Tahoma" panose="020B0604030504040204" pitchFamily="34" charset="0"/>
                <a:cs typeface="Tahoma" panose="020B0604030504040204" pitchFamily="34" charset="0"/>
              </a:rPr>
              <a:t>int</a:t>
            </a:r>
            <a:r>
              <a:rPr lang="en-US" sz="1900" dirty="0" smtClean="0">
                <a:latin typeface="Tahoma" panose="020B0604030504040204" pitchFamily="34" charset="0"/>
                <a:ea typeface="Tahoma" panose="020B0604030504040204" pitchFamily="34" charset="0"/>
                <a:cs typeface="Tahoma" panose="020B0604030504040204" pitchFamily="34" charset="0"/>
              </a:rPr>
              <a:t> array c</a:t>
            </a:r>
            <a:endParaRPr lang="en-US" sz="19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ADR </a:t>
            </a:r>
            <a:r>
              <a:rPr lang="en-US" sz="1900" dirty="0" smtClean="0">
                <a:latin typeface="Tahoma" panose="020B0604030504040204" pitchFamily="34" charset="0"/>
                <a:ea typeface="Tahoma" panose="020B0604030504040204" pitchFamily="34" charset="0"/>
                <a:cs typeface="Tahoma" panose="020B0604030504040204" pitchFamily="34" charset="0"/>
              </a:rPr>
              <a:t>R5,x </a:t>
            </a:r>
            <a:r>
              <a:rPr lang="en-US" sz="1900" dirty="0">
                <a:latin typeface="Tahoma" panose="020B0604030504040204" pitchFamily="34" charset="0"/>
                <a:ea typeface="Tahoma" panose="020B0604030504040204" pitchFamily="34" charset="0"/>
                <a:cs typeface="Tahoma" panose="020B0604030504040204" pitchFamily="34" charset="0"/>
              </a:rPr>
              <a:t>; load </a:t>
            </a:r>
            <a:r>
              <a:rPr lang="en-US" sz="1900" dirty="0" smtClean="0">
                <a:latin typeface="Tahoma" panose="020B0604030504040204" pitchFamily="34" charset="0"/>
                <a:ea typeface="Tahoma" panose="020B0604030504040204" pitchFamily="34" charset="0"/>
                <a:cs typeface="Tahoma" panose="020B0604030504040204" pitchFamily="34" charset="0"/>
              </a:rPr>
              <a:t>R5 </a:t>
            </a:r>
            <a:r>
              <a:rPr lang="en-US" sz="1900" dirty="0">
                <a:latin typeface="Tahoma" panose="020B0604030504040204" pitchFamily="34" charset="0"/>
                <a:ea typeface="Tahoma" panose="020B0604030504040204" pitchFamily="34" charset="0"/>
                <a:cs typeface="Tahoma" panose="020B0604030504040204" pitchFamily="34" charset="0"/>
              </a:rPr>
              <a:t>with base address of </a:t>
            </a:r>
            <a:r>
              <a:rPr lang="en-US" sz="1900" dirty="0" err="1">
                <a:latin typeface="Tahoma" panose="020B0604030504040204" pitchFamily="34" charset="0"/>
                <a:ea typeface="Tahoma" panose="020B0604030504040204" pitchFamily="34" charset="0"/>
                <a:cs typeface="Tahoma" panose="020B0604030504040204" pitchFamily="34" charset="0"/>
              </a:rPr>
              <a:t>int</a:t>
            </a:r>
            <a:r>
              <a:rPr lang="en-US" sz="1900" dirty="0">
                <a:latin typeface="Tahoma" panose="020B0604030504040204" pitchFamily="34" charset="0"/>
                <a:ea typeface="Tahoma" panose="020B0604030504040204" pitchFamily="34" charset="0"/>
                <a:cs typeface="Tahoma" panose="020B0604030504040204" pitchFamily="34" charset="0"/>
              </a:rPr>
              <a:t> array </a:t>
            </a:r>
            <a:r>
              <a:rPr lang="en-US" sz="1900" dirty="0" smtClean="0">
                <a:latin typeface="Tahoma" panose="020B0604030504040204" pitchFamily="34" charset="0"/>
                <a:ea typeface="Tahoma" panose="020B0604030504040204" pitchFamily="34" charset="0"/>
                <a:cs typeface="Tahoma" panose="020B0604030504040204" pitchFamily="34" charset="0"/>
              </a:rPr>
              <a:t>x</a:t>
            </a:r>
            <a:endParaRPr lang="en-US" sz="19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loop body</a:t>
            </a:r>
          </a:p>
          <a:p>
            <a:pPr>
              <a:buFont typeface="Monotype Sorts" pitchFamily="2" charset="2"/>
              <a:buNone/>
            </a:pPr>
            <a:r>
              <a:rPr lang="en-US" sz="1900" dirty="0" smtClean="0">
                <a:solidFill>
                  <a:srgbClr val="FF0000"/>
                </a:solidFill>
                <a:latin typeface="Tahoma" panose="020B0604030504040204" pitchFamily="34" charset="0"/>
                <a:ea typeface="Tahoma" panose="020B0604030504040204" pitchFamily="34" charset="0"/>
                <a:cs typeface="Tahoma" panose="020B0604030504040204" pitchFamily="34" charset="0"/>
              </a:rPr>
              <a:t>	loop</a:t>
            </a:r>
            <a:r>
              <a:rPr lang="en-US" sz="1900" dirty="0" smtClean="0">
                <a:latin typeface="Tahoma" panose="020B0604030504040204" pitchFamily="34" charset="0"/>
                <a:ea typeface="Tahoma" panose="020B0604030504040204" pitchFamily="34" charset="0"/>
                <a:cs typeface="Tahoma" panose="020B0604030504040204" pitchFamily="34" charset="0"/>
              </a:rPr>
              <a:t> </a:t>
            </a:r>
            <a:r>
              <a:rPr lang="en-US" sz="1900" dirty="0">
                <a:latin typeface="Tahoma" panose="020B0604030504040204" pitchFamily="34" charset="0"/>
                <a:ea typeface="Tahoma" panose="020B0604030504040204" pitchFamily="34" charset="0"/>
                <a:cs typeface="Tahoma" panose="020B0604030504040204" pitchFamily="34" charset="0"/>
              </a:rPr>
              <a:t>LDR </a:t>
            </a:r>
            <a:r>
              <a:rPr lang="en-US" sz="1900" dirty="0" smtClean="0">
                <a:latin typeface="Tahoma" panose="020B0604030504040204" pitchFamily="34" charset="0"/>
                <a:ea typeface="Tahoma" panose="020B0604030504040204" pitchFamily="34" charset="0"/>
                <a:cs typeface="Tahoma" panose="020B0604030504040204" pitchFamily="34" charset="0"/>
              </a:rPr>
              <a:t>R4,[R3,R8] </a:t>
            </a:r>
            <a:r>
              <a:rPr lang="en-US" sz="1900" dirty="0">
                <a:latin typeface="Tahoma" panose="020B0604030504040204" pitchFamily="34" charset="0"/>
                <a:ea typeface="Tahoma" panose="020B0604030504040204" pitchFamily="34" charset="0"/>
                <a:cs typeface="Tahoma" panose="020B0604030504040204" pitchFamily="34" charset="0"/>
              </a:rPr>
              <a:t>; </a:t>
            </a:r>
            <a:r>
              <a:rPr lang="en-US" sz="1900" dirty="0" smtClean="0">
                <a:latin typeface="Tahoma" panose="020B0604030504040204" pitchFamily="34" charset="0"/>
                <a:ea typeface="Tahoma" panose="020B0604030504040204" pitchFamily="34" charset="0"/>
                <a:cs typeface="Tahoma" panose="020B0604030504040204" pitchFamily="34" charset="0"/>
              </a:rPr>
              <a:t>load </a:t>
            </a:r>
            <a:r>
              <a:rPr lang="en-US" sz="1900" dirty="0">
                <a:latin typeface="Tahoma" panose="020B0604030504040204" pitchFamily="34" charset="0"/>
                <a:ea typeface="Tahoma" panose="020B0604030504040204" pitchFamily="34" charset="0"/>
                <a:cs typeface="Tahoma" panose="020B0604030504040204" pitchFamily="34" charset="0"/>
              </a:rPr>
              <a:t>c[</a:t>
            </a:r>
            <a:r>
              <a:rPr lang="en-US" sz="1900" dirty="0" err="1">
                <a:latin typeface="Tahoma" panose="020B0604030504040204" pitchFamily="34" charset="0"/>
                <a:ea typeface="Tahoma" panose="020B0604030504040204" pitchFamily="34" charset="0"/>
                <a:cs typeface="Tahoma" panose="020B0604030504040204" pitchFamily="34" charset="0"/>
              </a:rPr>
              <a:t>i</a:t>
            </a:r>
            <a:r>
              <a:rPr lang="en-US" sz="1900" dirty="0" smtClean="0">
                <a:latin typeface="Tahoma" panose="020B0604030504040204" pitchFamily="34" charset="0"/>
                <a:ea typeface="Tahoma" panose="020B0604030504040204" pitchFamily="34" charset="0"/>
                <a:cs typeface="Tahoma" panose="020B0604030504040204" pitchFamily="34" charset="0"/>
              </a:rPr>
              <a:t>] at memory address R3+R8</a:t>
            </a:r>
          </a:p>
          <a:p>
            <a:pPr>
              <a:buFont typeface="Monotype Sorts" pitchFamily="2" charset="2"/>
              <a:buNone/>
            </a:pPr>
            <a:r>
              <a:rPr lang="en-US" sz="1900" dirty="0" smtClean="0">
                <a:latin typeface="Tahoma" panose="020B0604030504040204" pitchFamily="34" charset="0"/>
                <a:ea typeface="Tahoma" panose="020B0604030504040204" pitchFamily="34" charset="0"/>
                <a:cs typeface="Tahoma" panose="020B0604030504040204" pitchFamily="34" charset="0"/>
              </a:rPr>
              <a:t> 						  ; into R4</a:t>
            </a:r>
            <a:endParaRPr lang="en-US" sz="19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LDR </a:t>
            </a:r>
            <a:r>
              <a:rPr lang="en-US" sz="1900" dirty="0" smtClean="0">
                <a:latin typeface="Tahoma" panose="020B0604030504040204" pitchFamily="34" charset="0"/>
                <a:ea typeface="Tahoma" panose="020B0604030504040204" pitchFamily="34" charset="0"/>
                <a:cs typeface="Tahoma" panose="020B0604030504040204" pitchFamily="34" charset="0"/>
              </a:rPr>
              <a:t>R6,[R5,R8] 	 ; load x[</a:t>
            </a:r>
            <a:r>
              <a:rPr lang="en-US" sz="1900" dirty="0" err="1" smtClean="0">
                <a:latin typeface="Tahoma" panose="020B0604030504040204" pitchFamily="34" charset="0"/>
                <a:ea typeface="Tahoma" panose="020B0604030504040204" pitchFamily="34" charset="0"/>
                <a:cs typeface="Tahoma" panose="020B0604030504040204" pitchFamily="34" charset="0"/>
              </a:rPr>
              <a:t>i</a:t>
            </a:r>
            <a:r>
              <a:rPr lang="en-US" sz="1900" dirty="0">
                <a:latin typeface="Tahoma" panose="020B0604030504040204" pitchFamily="34" charset="0"/>
                <a:ea typeface="Tahoma" panose="020B0604030504040204" pitchFamily="34" charset="0"/>
                <a:cs typeface="Tahoma" panose="020B0604030504040204" pitchFamily="34" charset="0"/>
              </a:rPr>
              <a:t>] at memory address </a:t>
            </a:r>
            <a:r>
              <a:rPr lang="en-US" sz="1900" dirty="0" smtClean="0">
                <a:latin typeface="Tahoma" panose="020B0604030504040204" pitchFamily="34" charset="0"/>
                <a:ea typeface="Tahoma" panose="020B0604030504040204" pitchFamily="34" charset="0"/>
                <a:cs typeface="Tahoma" panose="020B0604030504040204" pitchFamily="34" charset="0"/>
              </a:rPr>
              <a:t>R5+R8</a:t>
            </a:r>
            <a:endParaRPr lang="en-US" sz="19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a:t>
            </a:r>
            <a:r>
              <a:rPr lang="en-US" sz="1900" dirty="0" smtClean="0">
                <a:latin typeface="Tahoma" panose="020B0604030504040204" pitchFamily="34" charset="0"/>
                <a:ea typeface="Tahoma" panose="020B0604030504040204" pitchFamily="34" charset="0"/>
                <a:cs typeface="Tahoma" panose="020B0604030504040204" pitchFamily="34" charset="0"/>
              </a:rPr>
              <a:t>; </a:t>
            </a:r>
            <a:r>
              <a:rPr lang="en-US" sz="1900" dirty="0">
                <a:latin typeface="Tahoma" panose="020B0604030504040204" pitchFamily="34" charset="0"/>
                <a:ea typeface="Tahoma" panose="020B0604030504040204" pitchFamily="34" charset="0"/>
                <a:cs typeface="Tahoma" panose="020B0604030504040204" pitchFamily="34" charset="0"/>
              </a:rPr>
              <a:t>into </a:t>
            </a:r>
            <a:r>
              <a:rPr lang="en-US" sz="1900" dirty="0" smtClean="0">
                <a:latin typeface="Tahoma" panose="020B0604030504040204" pitchFamily="34" charset="0"/>
                <a:ea typeface="Tahoma" panose="020B0604030504040204" pitchFamily="34" charset="0"/>
                <a:cs typeface="Tahoma" panose="020B0604030504040204" pitchFamily="34" charset="0"/>
              </a:rPr>
              <a:t>R6</a:t>
            </a:r>
            <a:endParaRPr lang="en-US" sz="19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MUL </a:t>
            </a:r>
            <a:r>
              <a:rPr lang="en-US" sz="1900" dirty="0" smtClean="0">
                <a:latin typeface="Tahoma" panose="020B0604030504040204" pitchFamily="34" charset="0"/>
                <a:ea typeface="Tahoma" panose="020B0604030504040204" pitchFamily="34" charset="0"/>
                <a:cs typeface="Tahoma" panose="020B0604030504040204" pitchFamily="34" charset="0"/>
              </a:rPr>
              <a:t>R4,R4,R6 </a:t>
            </a:r>
            <a:r>
              <a:rPr lang="en-US" sz="1900" dirty="0">
                <a:latin typeface="Tahoma" panose="020B0604030504040204" pitchFamily="34" charset="0"/>
                <a:ea typeface="Tahoma" panose="020B0604030504040204" pitchFamily="34" charset="0"/>
                <a:cs typeface="Tahoma" panose="020B0604030504040204" pitchFamily="34" charset="0"/>
              </a:rPr>
              <a:t>; compute c[</a:t>
            </a:r>
            <a:r>
              <a:rPr lang="en-US" sz="1900" dirty="0" err="1">
                <a:latin typeface="Tahoma" panose="020B0604030504040204" pitchFamily="34" charset="0"/>
                <a:ea typeface="Tahoma" panose="020B0604030504040204" pitchFamily="34" charset="0"/>
                <a:cs typeface="Tahoma" panose="020B0604030504040204" pitchFamily="34" charset="0"/>
              </a:rPr>
              <a:t>i</a:t>
            </a:r>
            <a:r>
              <a:rPr lang="en-US" sz="1900" dirty="0">
                <a:latin typeface="Tahoma" panose="020B0604030504040204" pitchFamily="34" charset="0"/>
                <a:ea typeface="Tahoma" panose="020B0604030504040204" pitchFamily="34" charset="0"/>
                <a:cs typeface="Tahoma" panose="020B0604030504040204" pitchFamily="34" charset="0"/>
              </a:rPr>
              <a:t>]*x[</a:t>
            </a:r>
            <a:r>
              <a:rPr lang="en-US" sz="1900" dirty="0" err="1">
                <a:latin typeface="Tahoma" panose="020B0604030504040204" pitchFamily="34" charset="0"/>
                <a:ea typeface="Tahoma" panose="020B0604030504040204" pitchFamily="34" charset="0"/>
                <a:cs typeface="Tahoma" panose="020B0604030504040204" pitchFamily="34" charset="0"/>
              </a:rPr>
              <a:t>i</a:t>
            </a:r>
            <a:r>
              <a:rPr lang="en-US" sz="1900" dirty="0" smtClean="0">
                <a:latin typeface="Tahoma" panose="020B0604030504040204" pitchFamily="34" charset="0"/>
                <a:ea typeface="Tahoma" panose="020B0604030504040204" pitchFamily="34" charset="0"/>
                <a:cs typeface="Tahoma" panose="020B0604030504040204" pitchFamily="34" charset="0"/>
              </a:rPr>
              <a:t>] and store result in R4</a:t>
            </a:r>
            <a:endParaRPr lang="en-US" sz="19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ADD </a:t>
            </a:r>
            <a:r>
              <a:rPr lang="en-US" sz="1900" dirty="0" smtClean="0">
                <a:latin typeface="Tahoma" panose="020B0604030504040204" pitchFamily="34" charset="0"/>
                <a:ea typeface="Tahoma" panose="020B0604030504040204" pitchFamily="34" charset="0"/>
                <a:cs typeface="Tahoma" panose="020B0604030504040204" pitchFamily="34" charset="0"/>
              </a:rPr>
              <a:t>R2,R2,R4 </a:t>
            </a:r>
            <a:r>
              <a:rPr lang="en-US" sz="1900" dirty="0">
                <a:latin typeface="Tahoma" panose="020B0604030504040204" pitchFamily="34" charset="0"/>
                <a:ea typeface="Tahoma" panose="020B0604030504040204" pitchFamily="34" charset="0"/>
                <a:cs typeface="Tahoma" panose="020B0604030504040204" pitchFamily="34" charset="0"/>
              </a:rPr>
              <a:t>; add into running </a:t>
            </a:r>
            <a:r>
              <a:rPr lang="en-US" sz="1900" dirty="0" smtClean="0">
                <a:latin typeface="Tahoma" panose="020B0604030504040204" pitchFamily="34" charset="0"/>
                <a:ea typeface="Tahoma" panose="020B0604030504040204" pitchFamily="34" charset="0"/>
                <a:cs typeface="Tahoma" panose="020B0604030504040204" pitchFamily="34" charset="0"/>
              </a:rPr>
              <a:t>sum f</a:t>
            </a:r>
            <a:endParaRPr lang="en-US" sz="19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ADD </a:t>
            </a:r>
            <a:r>
              <a:rPr lang="en-US" sz="1900" dirty="0" smtClean="0">
                <a:latin typeface="Tahoma" panose="020B0604030504040204" pitchFamily="34" charset="0"/>
                <a:ea typeface="Tahoma" panose="020B0604030504040204" pitchFamily="34" charset="0"/>
                <a:cs typeface="Tahoma" panose="020B0604030504040204" pitchFamily="34" charset="0"/>
              </a:rPr>
              <a:t>R8,R8,#</a:t>
            </a:r>
            <a:r>
              <a:rPr lang="en-US" sz="1900" dirty="0">
                <a:latin typeface="Tahoma" panose="020B0604030504040204" pitchFamily="34" charset="0"/>
                <a:ea typeface="Tahoma" panose="020B0604030504040204" pitchFamily="34" charset="0"/>
                <a:cs typeface="Tahoma" panose="020B0604030504040204" pitchFamily="34" charset="0"/>
              </a:rPr>
              <a:t>4 ; add </a:t>
            </a:r>
            <a:r>
              <a:rPr lang="en-US" sz="1900" dirty="0" smtClean="0">
                <a:latin typeface="Tahoma" panose="020B0604030504040204" pitchFamily="34" charset="0"/>
                <a:ea typeface="Tahoma" panose="020B0604030504040204" pitchFamily="34" charset="0"/>
                <a:cs typeface="Tahoma" panose="020B0604030504040204" pitchFamily="34" charset="0"/>
              </a:rPr>
              <a:t>4 (one word) </a:t>
            </a:r>
            <a:r>
              <a:rPr lang="en-US" sz="1900" dirty="0">
                <a:latin typeface="Tahoma" panose="020B0604030504040204" pitchFamily="34" charset="0"/>
                <a:ea typeface="Tahoma" panose="020B0604030504040204" pitchFamily="34" charset="0"/>
                <a:cs typeface="Tahoma" panose="020B0604030504040204" pitchFamily="34" charset="0"/>
              </a:rPr>
              <a:t>to array </a:t>
            </a:r>
            <a:r>
              <a:rPr lang="en-US" sz="1900" dirty="0" smtClean="0">
                <a:latin typeface="Tahoma" panose="020B0604030504040204" pitchFamily="34" charset="0"/>
                <a:ea typeface="Tahoma" panose="020B0604030504040204" pitchFamily="34" charset="0"/>
                <a:cs typeface="Tahoma" panose="020B0604030504040204" pitchFamily="34" charset="0"/>
              </a:rPr>
              <a:t>offset R8</a:t>
            </a:r>
            <a:endParaRPr lang="en-US" sz="19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ADD </a:t>
            </a:r>
            <a:r>
              <a:rPr lang="en-US" sz="1900" dirty="0" smtClean="0">
                <a:latin typeface="Tahoma" panose="020B0604030504040204" pitchFamily="34" charset="0"/>
                <a:ea typeface="Tahoma" panose="020B0604030504040204" pitchFamily="34" charset="0"/>
                <a:cs typeface="Tahoma" panose="020B0604030504040204" pitchFamily="34" charset="0"/>
              </a:rPr>
              <a:t>R0,R0,#</a:t>
            </a:r>
            <a:r>
              <a:rPr lang="en-US" sz="1900" dirty="0">
                <a:latin typeface="Tahoma" panose="020B0604030504040204" pitchFamily="34" charset="0"/>
                <a:ea typeface="Tahoma" panose="020B0604030504040204" pitchFamily="34" charset="0"/>
                <a:cs typeface="Tahoma" panose="020B0604030504040204" pitchFamily="34" charset="0"/>
              </a:rPr>
              <a:t>1 ; add 1 to </a:t>
            </a:r>
            <a:r>
              <a:rPr lang="en-US" sz="1900" dirty="0" smtClean="0">
                <a:latin typeface="Tahoma" panose="020B0604030504040204" pitchFamily="34" charset="0"/>
                <a:ea typeface="Tahoma" panose="020B0604030504040204" pitchFamily="34" charset="0"/>
                <a:cs typeface="Tahoma" panose="020B0604030504040204" pitchFamily="34" charset="0"/>
              </a:rPr>
              <a:t>loop index </a:t>
            </a:r>
            <a:r>
              <a:rPr lang="en-US" sz="1900" dirty="0" err="1" smtClean="0">
                <a:latin typeface="Tahoma" panose="020B0604030504040204" pitchFamily="34" charset="0"/>
                <a:ea typeface="Tahoma" panose="020B0604030504040204" pitchFamily="34" charset="0"/>
                <a:cs typeface="Tahoma" panose="020B0604030504040204" pitchFamily="34" charset="0"/>
              </a:rPr>
              <a:t>i</a:t>
            </a:r>
            <a:endParaRPr lang="en-US" sz="19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CMP </a:t>
            </a:r>
            <a:r>
              <a:rPr lang="en-US" sz="1900" dirty="0" smtClean="0">
                <a:latin typeface="Tahoma" panose="020B0604030504040204" pitchFamily="34" charset="0"/>
                <a:ea typeface="Tahoma" panose="020B0604030504040204" pitchFamily="34" charset="0"/>
                <a:cs typeface="Tahoma" panose="020B0604030504040204" pitchFamily="34" charset="0"/>
              </a:rPr>
              <a:t>R0,R1 </a:t>
            </a:r>
            <a:r>
              <a:rPr lang="en-US" sz="1900" dirty="0">
                <a:latin typeface="Tahoma" panose="020B0604030504040204" pitchFamily="34" charset="0"/>
                <a:ea typeface="Tahoma" panose="020B0604030504040204" pitchFamily="34" charset="0"/>
                <a:cs typeface="Tahoma" panose="020B0604030504040204" pitchFamily="34" charset="0"/>
              </a:rPr>
              <a:t>; </a:t>
            </a:r>
            <a:r>
              <a:rPr lang="en-US" sz="1900" dirty="0" smtClean="0">
                <a:latin typeface="Tahoma" panose="020B0604030504040204" pitchFamily="34" charset="0"/>
                <a:ea typeface="Tahoma" panose="020B0604030504040204" pitchFamily="34" charset="0"/>
                <a:cs typeface="Tahoma" panose="020B0604030504040204" pitchFamily="34" charset="0"/>
              </a:rPr>
              <a:t>Compare </a:t>
            </a:r>
            <a:r>
              <a:rPr lang="en-US" sz="1900" dirty="0" err="1" smtClean="0">
                <a:latin typeface="Tahoma" panose="020B0604030504040204" pitchFamily="34" charset="0"/>
                <a:ea typeface="Tahoma" panose="020B0604030504040204" pitchFamily="34" charset="0"/>
                <a:cs typeface="Tahoma" panose="020B0604030504040204" pitchFamily="34" charset="0"/>
              </a:rPr>
              <a:t>i</a:t>
            </a:r>
            <a:r>
              <a:rPr lang="en-US" sz="1900" dirty="0" smtClean="0">
                <a:latin typeface="Tahoma" panose="020B0604030504040204" pitchFamily="34" charset="0"/>
                <a:ea typeface="Tahoma" panose="020B0604030504040204" pitchFamily="34" charset="0"/>
                <a:cs typeface="Tahoma" panose="020B0604030504040204" pitchFamily="34" charset="0"/>
              </a:rPr>
              <a:t> and N</a:t>
            </a:r>
            <a:endParaRPr lang="en-US" sz="19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1900" dirty="0">
                <a:latin typeface="Tahoma" panose="020B0604030504040204" pitchFamily="34" charset="0"/>
                <a:ea typeface="Tahoma" panose="020B0604030504040204" pitchFamily="34" charset="0"/>
                <a:cs typeface="Tahoma" panose="020B0604030504040204" pitchFamily="34" charset="0"/>
              </a:rPr>
              <a:t>	BLT loop ; if </a:t>
            </a:r>
            <a:r>
              <a:rPr lang="en-US" sz="1900" dirty="0" err="1">
                <a:latin typeface="Tahoma" panose="020B0604030504040204" pitchFamily="34" charset="0"/>
                <a:ea typeface="Tahoma" panose="020B0604030504040204" pitchFamily="34" charset="0"/>
                <a:cs typeface="Tahoma" panose="020B0604030504040204" pitchFamily="34" charset="0"/>
              </a:rPr>
              <a:t>i</a:t>
            </a:r>
            <a:r>
              <a:rPr lang="en-US" sz="1900" dirty="0">
                <a:latin typeface="Tahoma" panose="020B0604030504040204" pitchFamily="34" charset="0"/>
                <a:ea typeface="Tahoma" panose="020B0604030504040204" pitchFamily="34" charset="0"/>
                <a:cs typeface="Tahoma" panose="020B0604030504040204" pitchFamily="34" charset="0"/>
              </a:rPr>
              <a:t> &lt; N, </a:t>
            </a:r>
            <a:r>
              <a:rPr lang="en-US" sz="1900" dirty="0" smtClean="0">
                <a:latin typeface="Tahoma" panose="020B0604030504040204" pitchFamily="34" charset="0"/>
                <a:ea typeface="Tahoma" panose="020B0604030504040204" pitchFamily="34" charset="0"/>
                <a:cs typeface="Tahoma" panose="020B0604030504040204" pitchFamily="34" charset="0"/>
              </a:rPr>
              <a:t>continue and go back to label “</a:t>
            </a:r>
            <a:r>
              <a:rPr lang="en-US" sz="1900" dirty="0" smtClean="0">
                <a:solidFill>
                  <a:srgbClr val="FF0000"/>
                </a:solidFill>
                <a:latin typeface="Tahoma" panose="020B0604030504040204" pitchFamily="34" charset="0"/>
                <a:ea typeface="Tahoma" panose="020B0604030504040204" pitchFamily="34" charset="0"/>
                <a:cs typeface="Tahoma" panose="020B0604030504040204" pitchFamily="34" charset="0"/>
              </a:rPr>
              <a:t>loop</a:t>
            </a:r>
            <a:r>
              <a:rPr lang="en-US" sz="1900" dirty="0" smtClean="0">
                <a:latin typeface="Tahoma" panose="020B0604030504040204" pitchFamily="34" charset="0"/>
                <a:ea typeface="Tahoma" panose="020B0604030504040204" pitchFamily="34" charset="0"/>
                <a:cs typeface="Tahoma" panose="020B0604030504040204" pitchFamily="34" charset="0"/>
              </a:rPr>
              <a:t>”</a:t>
            </a:r>
            <a:endParaRPr lang="en-US" sz="19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endParaRPr lang="en-US" sz="1500" dirty="0">
              <a:latin typeface="Consolas" pitchFamily="49" charset="0"/>
              <a:cs typeface="Consolas" pitchFamily="49"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54166060"/>
              </p:ext>
            </p:extLst>
          </p:nvPr>
        </p:nvGraphicFramePr>
        <p:xfrm>
          <a:off x="5417269" y="1672007"/>
          <a:ext cx="3095576" cy="4241800"/>
        </p:xfrm>
        <a:graphic>
          <a:graphicData uri="http://schemas.openxmlformats.org/drawingml/2006/table">
            <a:tbl>
              <a:tblPr firstRow="1" bandRow="1">
                <a:tableStyleId>{5C22544A-7EE6-4342-B048-85BDC9FD1C3A}</a:tableStyleId>
              </a:tblPr>
              <a:tblGrid>
                <a:gridCol w="505400">
                  <a:extLst>
                    <a:ext uri="{9D8B030D-6E8A-4147-A177-3AD203B41FA5}">
                      <a16:colId xmlns:a16="http://schemas.microsoft.com/office/drawing/2014/main" val="2352017086"/>
                    </a:ext>
                  </a:extLst>
                </a:gridCol>
                <a:gridCol w="2590176">
                  <a:extLst>
                    <a:ext uri="{9D8B030D-6E8A-4147-A177-3AD203B41FA5}">
                      <a16:colId xmlns:a16="http://schemas.microsoft.com/office/drawing/2014/main" val="3676263977"/>
                    </a:ext>
                  </a:extLst>
                </a:gridCol>
              </a:tblGrid>
              <a:tr h="370840">
                <a:tc>
                  <a:txBody>
                    <a:bodyPr/>
                    <a:lstStyle/>
                    <a:p>
                      <a:r>
                        <a:rPr lang="en-US" sz="1600" dirty="0" err="1" smtClean="0"/>
                        <a:t>Reg</a:t>
                      </a:r>
                      <a:endParaRPr lang="en-US" sz="1600" dirty="0"/>
                    </a:p>
                  </a:txBody>
                  <a:tcPr/>
                </a:tc>
                <a:tc>
                  <a:txBody>
                    <a:bodyPr/>
                    <a:lstStyle/>
                    <a:p>
                      <a:r>
                        <a:rPr lang="en-US" sz="1600" dirty="0" smtClean="0"/>
                        <a:t>Meaning </a:t>
                      </a:r>
                      <a:endParaRPr lang="en-US" sz="1600" dirty="0"/>
                    </a:p>
                  </a:txBody>
                  <a:tcPr/>
                </a:tc>
                <a:extLst>
                  <a:ext uri="{0D108BD9-81ED-4DB2-BD59-A6C34878D82A}">
                    <a16:rowId xmlns:a16="http://schemas.microsoft.com/office/drawing/2014/main" val="1755647539"/>
                  </a:ext>
                </a:extLst>
              </a:tr>
              <a:tr h="370840">
                <a:tc>
                  <a:txBody>
                    <a:bodyPr/>
                    <a:lstStyle/>
                    <a:p>
                      <a:r>
                        <a:rPr lang="en-US" sz="1600" dirty="0" smtClean="0"/>
                        <a:t>R0</a:t>
                      </a:r>
                      <a:endParaRPr lang="en-US" sz="1600" dirty="0"/>
                    </a:p>
                  </a:txBody>
                  <a:tcPr/>
                </a:tc>
                <a:tc>
                  <a:txBody>
                    <a:bodyPr/>
                    <a:lstStyle/>
                    <a:p>
                      <a:r>
                        <a:rPr lang="en-US" sz="1600" dirty="0" smtClean="0"/>
                        <a:t>Loop index </a:t>
                      </a:r>
                      <a:r>
                        <a:rPr lang="en-US" sz="1600" dirty="0" err="1" smtClean="0"/>
                        <a:t>i</a:t>
                      </a:r>
                      <a:r>
                        <a:rPr lang="en-US" sz="1600" dirty="0" smtClean="0"/>
                        <a:t>, incremented by 1 at each loop iteration</a:t>
                      </a:r>
                      <a:endParaRPr lang="en-US" sz="1600" dirty="0"/>
                    </a:p>
                  </a:txBody>
                  <a:tcPr/>
                </a:tc>
                <a:extLst>
                  <a:ext uri="{0D108BD9-81ED-4DB2-BD59-A6C34878D82A}">
                    <a16:rowId xmlns:a16="http://schemas.microsoft.com/office/drawing/2014/main" val="548322444"/>
                  </a:ext>
                </a:extLst>
              </a:tr>
              <a:tr h="370840">
                <a:tc>
                  <a:txBody>
                    <a:bodyPr/>
                    <a:lstStyle/>
                    <a:p>
                      <a:r>
                        <a:rPr lang="en-US" sz="1600" dirty="0" smtClean="0"/>
                        <a:t>R1 </a:t>
                      </a:r>
                      <a:endParaRPr lang="en-US" sz="1600" dirty="0"/>
                    </a:p>
                  </a:txBody>
                  <a:tcPr/>
                </a:tc>
                <a:tc>
                  <a:txBody>
                    <a:bodyPr/>
                    <a:lstStyle/>
                    <a:p>
                      <a:r>
                        <a:rPr lang="en-US" sz="1600" dirty="0" smtClean="0"/>
                        <a:t>Loop bound N</a:t>
                      </a:r>
                      <a:endParaRPr lang="en-US" sz="1600" dirty="0"/>
                    </a:p>
                  </a:txBody>
                  <a:tcPr/>
                </a:tc>
                <a:extLst>
                  <a:ext uri="{0D108BD9-81ED-4DB2-BD59-A6C34878D82A}">
                    <a16:rowId xmlns:a16="http://schemas.microsoft.com/office/drawing/2014/main" val="303079949"/>
                  </a:ext>
                </a:extLst>
              </a:tr>
              <a:tr h="370840">
                <a:tc>
                  <a:txBody>
                    <a:bodyPr/>
                    <a:lstStyle/>
                    <a:p>
                      <a:r>
                        <a:rPr lang="en-US" sz="1600" dirty="0" smtClean="0"/>
                        <a:t>R2</a:t>
                      </a:r>
                      <a:endParaRPr lang="en-US" sz="1600" dirty="0"/>
                    </a:p>
                  </a:txBody>
                  <a:tcPr/>
                </a:tc>
                <a:tc>
                  <a:txBody>
                    <a:bodyPr/>
                    <a:lstStyle/>
                    <a:p>
                      <a:r>
                        <a:rPr lang="en-US" sz="1600" dirty="0" smtClean="0"/>
                        <a:t>Running sum f</a:t>
                      </a:r>
                      <a:endParaRPr lang="en-US" sz="1600" dirty="0"/>
                    </a:p>
                  </a:txBody>
                  <a:tcPr/>
                </a:tc>
                <a:extLst>
                  <a:ext uri="{0D108BD9-81ED-4DB2-BD59-A6C34878D82A}">
                    <a16:rowId xmlns:a16="http://schemas.microsoft.com/office/drawing/2014/main" val="3751848208"/>
                  </a:ext>
                </a:extLst>
              </a:tr>
              <a:tr h="370840">
                <a:tc>
                  <a:txBody>
                    <a:bodyPr/>
                    <a:lstStyle/>
                    <a:p>
                      <a:r>
                        <a:rPr lang="en-US" sz="1600" dirty="0" smtClean="0"/>
                        <a:t>R3</a:t>
                      </a:r>
                      <a:endParaRPr lang="en-US" sz="1600" dirty="0"/>
                    </a:p>
                  </a:txBody>
                  <a:tcPr/>
                </a:tc>
                <a:tc>
                  <a:txBody>
                    <a:bodyPr/>
                    <a:lstStyle/>
                    <a:p>
                      <a:r>
                        <a:rPr lang="en-US" sz="1600" dirty="0" smtClean="0"/>
                        <a:t>Base address of</a:t>
                      </a:r>
                      <a:r>
                        <a:rPr lang="en-US" sz="1600" baseline="0" dirty="0" smtClean="0"/>
                        <a:t> array c</a:t>
                      </a:r>
                      <a:endParaRPr lang="en-US" sz="1600" dirty="0"/>
                    </a:p>
                  </a:txBody>
                  <a:tcPr/>
                </a:tc>
                <a:extLst>
                  <a:ext uri="{0D108BD9-81ED-4DB2-BD59-A6C34878D82A}">
                    <a16:rowId xmlns:a16="http://schemas.microsoft.com/office/drawing/2014/main" val="1979519283"/>
                  </a:ext>
                </a:extLst>
              </a:tr>
              <a:tr h="370840">
                <a:tc>
                  <a:txBody>
                    <a:bodyPr/>
                    <a:lstStyle/>
                    <a:p>
                      <a:r>
                        <a:rPr lang="en-US" sz="1600" dirty="0" smtClean="0"/>
                        <a:t>R4</a:t>
                      </a:r>
                      <a:endParaRPr lang="en-US" sz="1600" dirty="0"/>
                    </a:p>
                  </a:txBody>
                  <a:tcPr/>
                </a:tc>
                <a:tc>
                  <a:txBody>
                    <a:bodyPr/>
                    <a:lstStyle/>
                    <a:p>
                      <a:r>
                        <a:rPr lang="en-US" sz="1600" dirty="0" smtClean="0"/>
                        <a:t>c[</a:t>
                      </a:r>
                      <a:r>
                        <a:rPr lang="en-US" sz="1600" dirty="0" err="1" smtClean="0"/>
                        <a:t>i</a:t>
                      </a:r>
                      <a:r>
                        <a:rPr lang="en-US" sz="1600" dirty="0" smtClean="0"/>
                        <a:t>]</a:t>
                      </a:r>
                      <a:endParaRPr lang="en-US" sz="1600" dirty="0"/>
                    </a:p>
                  </a:txBody>
                  <a:tcPr/>
                </a:tc>
                <a:extLst>
                  <a:ext uri="{0D108BD9-81ED-4DB2-BD59-A6C34878D82A}">
                    <a16:rowId xmlns:a16="http://schemas.microsoft.com/office/drawing/2014/main" val="2936173773"/>
                  </a:ext>
                </a:extLst>
              </a:tr>
              <a:tr h="370840">
                <a:tc>
                  <a:txBody>
                    <a:bodyPr/>
                    <a:lstStyle/>
                    <a:p>
                      <a:r>
                        <a:rPr lang="en-US" sz="1600" dirty="0" smtClean="0"/>
                        <a:t>R5</a:t>
                      </a:r>
                      <a:endParaRPr lang="en-US" sz="1600" dirty="0"/>
                    </a:p>
                  </a:txBody>
                  <a:tcPr/>
                </a:tc>
                <a:tc>
                  <a:txBody>
                    <a:bodyPr/>
                    <a:lstStyle/>
                    <a:p>
                      <a:r>
                        <a:rPr lang="en-US" sz="1600" dirty="0" smtClean="0"/>
                        <a:t>Base address of</a:t>
                      </a:r>
                      <a:r>
                        <a:rPr lang="en-US" sz="1600" baseline="0" dirty="0" smtClean="0"/>
                        <a:t> array x</a:t>
                      </a:r>
                      <a:endParaRPr lang="en-US" sz="1600" dirty="0"/>
                    </a:p>
                  </a:txBody>
                  <a:tcPr/>
                </a:tc>
                <a:extLst>
                  <a:ext uri="{0D108BD9-81ED-4DB2-BD59-A6C34878D82A}">
                    <a16:rowId xmlns:a16="http://schemas.microsoft.com/office/drawing/2014/main" val="2140157084"/>
                  </a:ext>
                </a:extLst>
              </a:tr>
              <a:tr h="370840">
                <a:tc>
                  <a:txBody>
                    <a:bodyPr/>
                    <a:lstStyle/>
                    <a:p>
                      <a:r>
                        <a:rPr lang="en-US" sz="1600" dirty="0" smtClean="0"/>
                        <a:t>R6</a:t>
                      </a:r>
                      <a:endParaRPr lang="en-US" sz="1600"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600" dirty="0" smtClean="0"/>
                        <a:t>x[</a:t>
                      </a:r>
                      <a:r>
                        <a:rPr lang="en-US" sz="1600" dirty="0" err="1" smtClean="0"/>
                        <a:t>i</a:t>
                      </a:r>
                      <a:r>
                        <a:rPr lang="en-US" sz="1600" dirty="0" smtClean="0"/>
                        <a:t>]</a:t>
                      </a:r>
                      <a:endParaRPr lang="en-US" sz="1600" dirty="0"/>
                    </a:p>
                  </a:txBody>
                  <a:tcPr/>
                </a:tc>
                <a:extLst>
                  <a:ext uri="{0D108BD9-81ED-4DB2-BD59-A6C34878D82A}">
                    <a16:rowId xmlns:a16="http://schemas.microsoft.com/office/drawing/2014/main" val="1776381706"/>
                  </a:ext>
                </a:extLst>
              </a:tr>
              <a:tr h="370840">
                <a:tc>
                  <a:txBody>
                    <a:bodyPr/>
                    <a:lstStyle/>
                    <a:p>
                      <a:r>
                        <a:rPr lang="en-US" sz="1600" dirty="0" smtClean="0"/>
                        <a:t>R8</a:t>
                      </a:r>
                      <a:endParaRPr lang="en-US" sz="1600"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600" dirty="0" smtClean="0"/>
                        <a:t>Array offset, incremented by 4 at each loop iteration since both c and x are 4-byte </a:t>
                      </a:r>
                      <a:r>
                        <a:rPr lang="en-US" sz="1600" baseline="0" dirty="0" err="1" smtClean="0"/>
                        <a:t>int</a:t>
                      </a:r>
                      <a:r>
                        <a:rPr lang="en-US" sz="1600" baseline="0" dirty="0" smtClean="0"/>
                        <a:t> arrays</a:t>
                      </a:r>
                      <a:endParaRPr lang="en-US" sz="1600" dirty="0"/>
                    </a:p>
                  </a:txBody>
                  <a:tcPr/>
                </a:tc>
                <a:extLst>
                  <a:ext uri="{0D108BD9-81ED-4DB2-BD59-A6C34878D82A}">
                    <a16:rowId xmlns:a16="http://schemas.microsoft.com/office/drawing/2014/main" val="3988701847"/>
                  </a:ext>
                </a:extLst>
              </a:tr>
            </a:tbl>
          </a:graphicData>
        </a:graphic>
      </p:graphicFrame>
      <p:sp>
        <p:nvSpPr>
          <p:cNvPr id="3" name="Slide Number Placeholder 2"/>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CC63E4C-4642-794D-A2FD-70F6B81535F5}" type="slidenum">
              <a:rPr kumimoji="0" lang="en-US" sz="900" b="1" i="0" u="none" strike="noStrike" kern="1200" cap="none" spc="0" normalizeH="0" baseline="0" noProof="0" smtClean="0">
                <a:ln>
                  <a:noFill/>
                </a:ln>
                <a:solidFill>
                  <a:prstClr val="black">
                    <a:tint val="75000"/>
                  </a:prstClr>
                </a:solidFill>
                <a:effectLst/>
                <a:uLnTx/>
                <a:uFillTx/>
                <a:latin typeface="Tahoma"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sz="900" b="1" i="0" u="none" strike="noStrike" kern="1200" cap="none" spc="0" normalizeH="0" baseline="0" noProof="0" dirty="0">
              <a:ln>
                <a:noFill/>
              </a:ln>
              <a:solidFill>
                <a:prstClr val="black">
                  <a:tint val="75000"/>
                </a:prstClr>
              </a:solidFill>
              <a:effectLst/>
              <a:uLnTx/>
              <a:uFillTx/>
              <a:latin typeface="Tahoma" pitchFamily="34" charset="0"/>
              <a:ea typeface="+mn-ea"/>
              <a:cs typeface="+mn-cs"/>
            </a:endParaRPr>
          </a:p>
        </p:txBody>
      </p:sp>
    </p:spTree>
    <p:extLst>
      <p:ext uri="{BB962C8B-B14F-4D97-AF65-F5344CB8AC3E}">
        <p14:creationId xmlns:p14="http://schemas.microsoft.com/office/powerpoint/2010/main" val="6517539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z="4000" dirty="0" smtClean="0">
                <a:solidFill>
                  <a:srgbClr val="FF0000"/>
                </a:solidFill>
              </a:rPr>
              <a:t>Loops: Variable # Iterations</a:t>
            </a:r>
            <a:endParaRPr lang="en-US" sz="2800" dirty="0" smtClean="0">
              <a:solidFill>
                <a:srgbClr val="FF0000"/>
              </a:solidFill>
            </a:endParaRPr>
          </a:p>
        </p:txBody>
      </p:sp>
      <p:graphicFrame>
        <p:nvGraphicFramePr>
          <p:cNvPr id="433171" name="Group 19"/>
          <p:cNvGraphicFramePr>
            <a:graphicFrameLocks noGrp="1"/>
          </p:cNvGraphicFramePr>
          <p:nvPr>
            <p:ph idx="1"/>
            <p:extLst>
              <p:ext uri="{D42A27DB-BD31-4B8C-83A1-F6EECF244321}">
                <p14:modId xmlns:p14="http://schemas.microsoft.com/office/powerpoint/2010/main" val="2415083828"/>
              </p:ext>
            </p:extLst>
          </p:nvPr>
        </p:nvGraphicFramePr>
        <p:xfrm>
          <a:off x="685799" y="1786996"/>
          <a:ext cx="8025533" cy="3736848"/>
        </p:xfrm>
        <a:graphic>
          <a:graphicData uri="http://schemas.openxmlformats.org/drawingml/2006/table">
            <a:tbl>
              <a:tblPr/>
              <a:tblGrid>
                <a:gridCol w="3443482">
                  <a:extLst>
                    <a:ext uri="{9D8B030D-6E8A-4147-A177-3AD203B41FA5}">
                      <a16:colId xmlns:a16="http://schemas.microsoft.com/office/drawing/2014/main" val="20000"/>
                    </a:ext>
                  </a:extLst>
                </a:gridCol>
                <a:gridCol w="4582051">
                  <a:extLst>
                    <a:ext uri="{9D8B030D-6E8A-4147-A177-3AD203B41FA5}">
                      <a16:colId xmlns:a16="http://schemas.microsoft.com/office/drawing/2014/main" val="20001"/>
                    </a:ext>
                  </a:extLst>
                </a:gridCol>
              </a:tblGrid>
              <a:tr h="353853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a:t>
                      </a:r>
                      <a:r>
                        <a:rPr lang="en-US" sz="2000" dirty="0" smtClean="0">
                          <a:solidFill>
                            <a:srgbClr val="000000"/>
                          </a:solidFill>
                          <a:latin typeface="Tahoma" panose="020B0604030504040204" pitchFamily="34" charset="0"/>
                          <a:ea typeface="Tahoma" panose="020B0604030504040204" pitchFamily="34" charset="0"/>
                          <a:cs typeface="Tahoma" panose="020B0604030504040204" pitchFamily="34" charset="0"/>
                        </a:rPr>
                        <a:t>GCD(</a:t>
                      </a:r>
                      <a:r>
                        <a:rPr lang="en-US" sz="2000" dirty="0" err="1" smtClean="0">
                          <a:solidFill>
                            <a:srgbClr val="000000"/>
                          </a:solidFill>
                          <a:latin typeface="Tahoma" panose="020B0604030504040204" pitchFamily="34" charset="0"/>
                          <a:ea typeface="Tahoma" panose="020B0604030504040204" pitchFamily="34" charset="0"/>
                          <a:cs typeface="Tahoma" panose="020B0604030504040204" pitchFamily="34" charset="0"/>
                        </a:rPr>
                        <a:t>a,b</a:t>
                      </a:r>
                      <a:r>
                        <a:rPr lang="en-US" sz="2000" dirty="0" smtClean="0">
                          <a:solidFill>
                            <a:srgbClr val="000000"/>
                          </a:solidFill>
                          <a:latin typeface="Tahoma" panose="020B0604030504040204" pitchFamily="34" charset="0"/>
                          <a:ea typeface="Tahoma" panose="020B0604030504040204" pitchFamily="34" charset="0"/>
                          <a:cs typeface="Tahoma" panose="020B0604030504040204" pitchFamily="34" charset="0"/>
                        </a:rPr>
                        <a:t>) computes</a:t>
                      </a:r>
                      <a:r>
                        <a:rPr lang="en-US" sz="2000" baseline="0" dirty="0" smtClean="0">
                          <a:solidFill>
                            <a:srgbClr val="000000"/>
                          </a:solidFill>
                          <a:latin typeface="Tahoma" panose="020B0604030504040204" pitchFamily="34" charset="0"/>
                          <a:ea typeface="Tahoma" panose="020B0604030504040204" pitchFamily="34" charset="0"/>
                          <a:cs typeface="Tahoma" panose="020B0604030504040204" pitchFamily="34" charset="0"/>
                        </a:rPr>
                        <a:t> the Greatest Common Divisor of a and b</a:t>
                      </a:r>
                      <a:endParaRPr kumimoji="0" lang="en-US" sz="2000" b="1"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while (a != b)</a:t>
                      </a:r>
                      <a:br>
                        <a:rPr kumimoji="0" lang="en-US" sz="2000" b="1"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kumimoji="0" lang="en-US" sz="1800" b="1"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if (a &gt; b) </a:t>
                      </a:r>
                      <a:r>
                        <a:rPr kumimoji="0" lang="en-US" sz="1800" b="1" i="0" u="none" strike="noStrike" cap="none" normalizeH="0" baseline="0" dirty="0" smtClean="0">
                          <a:ln>
                            <a:noFill/>
                          </a:ln>
                          <a:solidFill>
                            <a:schemeClr val="accent2"/>
                          </a:solidFill>
                          <a:effectLst/>
                          <a:latin typeface="Tahoma" panose="020B0604030504040204" pitchFamily="34" charset="0"/>
                          <a:ea typeface="Tahoma" panose="020B0604030504040204" pitchFamily="34" charset="0"/>
                          <a:cs typeface="Tahoma" panose="020B0604030504040204" pitchFamily="34" charset="0"/>
                        </a:rPr>
                        <a:t>a = a – b ;</a:t>
                      </a:r>
                      <a:r>
                        <a:rPr kumimoji="0" lang="en-US" sz="1800" b="1"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a:r>
                      <a:br>
                        <a:rPr kumimoji="0" lang="en-US" sz="1800" b="1"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kumimoji="0" lang="en-US" sz="1800" b="1"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else </a:t>
                      </a:r>
                      <a:r>
                        <a:rPr kumimoji="0" lang="en-US" sz="1800" b="1" i="0" u="none" strike="noStrike" cap="none" normalizeH="0" baseline="0" dirty="0" smtClean="0">
                          <a:ln>
                            <a:noFill/>
                          </a:ln>
                          <a:solidFill>
                            <a:srgbClr val="FF0000"/>
                          </a:solidFill>
                          <a:effectLst/>
                          <a:latin typeface="Tahoma" panose="020B0604030504040204" pitchFamily="34" charset="0"/>
                          <a:ea typeface="Tahoma" panose="020B0604030504040204" pitchFamily="34" charset="0"/>
                          <a:cs typeface="Tahoma" panose="020B0604030504040204" pitchFamily="34" charset="0"/>
                        </a:rPr>
                        <a:t>b = b – a;</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kumimoji="0" lang="en-US" sz="20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LDR	R0, [</a:t>
                      </a:r>
                      <a:r>
                        <a:rPr kumimoji="0" lang="en-US" sz="2000" b="0" i="0" u="none" strike="noStrike" cap="none" normalizeH="0" baseline="0" dirty="0" err="1"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addr</a:t>
                      </a:r>
                      <a:r>
                        <a:rPr kumimoji="0" lang="en-US" sz="20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(a)]</a:t>
                      </a:r>
                      <a:br>
                        <a:rPr kumimoji="0" lang="en-US" sz="20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kumimoji="0" lang="en-US" sz="20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LDR	R1, [</a:t>
                      </a:r>
                      <a:r>
                        <a:rPr kumimoji="0" lang="en-US" sz="2000" b="0" i="0" u="none" strike="noStrike" cap="none" normalizeH="0" baseline="0" dirty="0" err="1"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addr</a:t>
                      </a:r>
                      <a:r>
                        <a:rPr kumimoji="0" lang="en-US" sz="20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(b)]</a:t>
                      </a:r>
                      <a:endParaRPr kumimoji="0" lang="en-US" sz="24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top:	CMP	R0, R1</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BEQ	done</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ITE</a:t>
                      </a:r>
                      <a:r>
                        <a:rPr kumimoji="0" lang="en-US" sz="18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GT </a:t>
                      </a:r>
                      <a:r>
                        <a:rPr lang="en-US" sz="2000" b="0" dirty="0" smtClean="0">
                          <a:solidFill>
                            <a:srgbClr val="000000"/>
                          </a:solidFill>
                          <a:latin typeface="Tahoma" panose="020B0604030504040204" pitchFamily="34" charset="0"/>
                          <a:ea typeface="Tahoma" panose="020B0604030504040204" pitchFamily="34" charset="0"/>
                          <a:cs typeface="Tahoma" panose="020B0604030504040204" pitchFamily="34" charset="0"/>
                        </a:rPr>
                        <a:t>;If-Then-Else: next 	;2 instructions are conditional</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accent2"/>
                          </a:solidFill>
                          <a:effectLst/>
                          <a:latin typeface="Tahoma" panose="020B0604030504040204" pitchFamily="34" charset="0"/>
                          <a:ea typeface="Tahoma" panose="020B0604030504040204" pitchFamily="34" charset="0"/>
                          <a:cs typeface="Tahoma" panose="020B0604030504040204" pitchFamily="34" charset="0"/>
                        </a:rPr>
                        <a:t>             SUBGT	R0,R0,R1 </a:t>
                      </a:r>
                      <a:r>
                        <a:rPr lang="en-US" sz="1800" b="0" kern="1200" dirty="0" smtClean="0">
                          <a:solidFill>
                            <a:srgbClr val="000000"/>
                          </a:solidFill>
                          <a:latin typeface="Tahoma" panose="020B0604030504040204" pitchFamily="34" charset="0"/>
                          <a:ea typeface="Tahoma" panose="020B0604030504040204" pitchFamily="34" charset="0"/>
                          <a:cs typeface="Tahoma" panose="020B0604030504040204" pitchFamily="34" charset="0"/>
                        </a:rPr>
                        <a:t>;in case</a:t>
                      </a:r>
                      <a:r>
                        <a:rPr lang="en-US" sz="1800" b="0" kern="1200" baseline="0" dirty="0" smtClean="0">
                          <a:solidFill>
                            <a:srgbClr val="000000"/>
                          </a:solidFill>
                          <a:latin typeface="Tahoma" panose="020B0604030504040204" pitchFamily="34" charset="0"/>
                          <a:ea typeface="Tahoma" panose="020B0604030504040204" pitchFamily="34" charset="0"/>
                          <a:cs typeface="Tahoma" panose="020B0604030504040204" pitchFamily="34" charset="0"/>
                        </a:rPr>
                        <a:t> GT=1</a:t>
                      </a:r>
                      <a:endParaRPr lang="en-US" sz="1800" b="0" kern="1200" dirty="0" smtClean="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kumimoji="0" lang="en-US" sz="1800" b="0" i="0" u="none" strike="noStrike" cap="none" normalizeH="0" baseline="0" dirty="0" smtClean="0">
                          <a:ln>
                            <a:noFill/>
                          </a:ln>
                          <a:solidFill>
                            <a:srgbClr val="FF0000"/>
                          </a:solidFill>
                          <a:effectLst/>
                          <a:latin typeface="Tahoma" panose="020B0604030504040204" pitchFamily="34" charset="0"/>
                          <a:ea typeface="Tahoma" panose="020B0604030504040204" pitchFamily="34" charset="0"/>
                          <a:cs typeface="Tahoma" panose="020B0604030504040204" pitchFamily="34" charset="0"/>
                        </a:rPr>
                        <a:t>SUBLE	R1,R1,R0 </a:t>
                      </a:r>
                      <a:r>
                        <a:rPr lang="en-US" sz="1800" b="0" kern="1200" dirty="0" smtClean="0">
                          <a:solidFill>
                            <a:srgbClr val="000000"/>
                          </a:solidFill>
                          <a:latin typeface="Tahoma" panose="020B0604030504040204" pitchFamily="34" charset="0"/>
                          <a:ea typeface="Tahoma" panose="020B0604030504040204" pitchFamily="34" charset="0"/>
                          <a:cs typeface="Tahoma" panose="020B0604030504040204" pitchFamily="34" charset="0"/>
                        </a:rPr>
                        <a:t>;</a:t>
                      </a:r>
                      <a:r>
                        <a:rPr lang="en-US" altLang="zh-CN" sz="1800" b="0" kern="1200" dirty="0" smtClean="0">
                          <a:solidFill>
                            <a:srgbClr val="000000"/>
                          </a:solidFill>
                          <a:latin typeface="Tahoma" panose="020B0604030504040204" pitchFamily="34" charset="0"/>
                          <a:ea typeface="Tahoma" panose="020B0604030504040204" pitchFamily="34" charset="0"/>
                          <a:cs typeface="Tahoma" panose="020B0604030504040204" pitchFamily="34" charset="0"/>
                        </a:rPr>
                        <a:t>in case </a:t>
                      </a:r>
                      <a:r>
                        <a:rPr lang="en-US" sz="1800" b="0" kern="1200" dirty="0" smtClean="0">
                          <a:solidFill>
                            <a:srgbClr val="000000"/>
                          </a:solidFill>
                          <a:latin typeface="Tahoma" panose="020B0604030504040204" pitchFamily="34" charset="0"/>
                          <a:ea typeface="Tahoma" panose="020B0604030504040204" pitchFamily="34" charset="0"/>
                          <a:cs typeface="Tahoma" panose="020B0604030504040204" pitchFamily="34" charset="0"/>
                        </a:rPr>
                        <a:t>GT=0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B top </a:t>
                      </a:r>
                      <a:r>
                        <a:rPr lang="en-US" sz="1800" b="0" kern="1200" dirty="0" smtClean="0">
                          <a:solidFill>
                            <a:srgbClr val="000000"/>
                          </a:solidFill>
                          <a:latin typeface="Tahoma" panose="020B0604030504040204" pitchFamily="34" charset="0"/>
                          <a:ea typeface="Tahoma" panose="020B0604030504040204" pitchFamily="34" charset="0"/>
                          <a:cs typeface="Tahoma" panose="020B0604030504040204" pitchFamily="34" charset="0"/>
                        </a:rPr>
                        <a:t>;go back to top</a:t>
                      </a:r>
                      <a:r>
                        <a:rPr kumimoji="0" lang="en-US" sz="20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a:r>
                      <a:br>
                        <a:rPr kumimoji="0" lang="en-US" sz="20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kumimoji="0" lang="en-US" sz="20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done:</a:t>
                      </a:r>
                      <a:r>
                        <a:rPr kumimoji="0" lang="en-US" sz="18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kumimoji="0" lang="en-US" sz="20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STR	R0, [</a:t>
                      </a:r>
                      <a:r>
                        <a:rPr kumimoji="0" lang="en-US" sz="2000" b="0" i="0" u="none" strike="noStrike" cap="none" normalizeH="0" baseline="0" dirty="0" err="1"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addr</a:t>
                      </a:r>
                      <a:r>
                        <a:rPr kumimoji="0" lang="en-US" sz="20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(a)]</a:t>
                      </a:r>
                      <a:br>
                        <a:rPr kumimoji="0" lang="en-US" sz="20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kumimoji="0" lang="en-US" sz="20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	STR	R1, [</a:t>
                      </a:r>
                      <a:r>
                        <a:rPr kumimoji="0" lang="en-US" sz="2000" b="0" i="0" u="none" strike="noStrike" cap="none" normalizeH="0" baseline="0" dirty="0" err="1"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addr</a:t>
                      </a:r>
                      <a:r>
                        <a:rPr kumimoji="0" lang="en-US" sz="20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rPr>
                        <a:t>(b)]</a:t>
                      </a:r>
                      <a:endParaRPr kumimoji="0" lang="en-US" sz="2400" b="0" i="0" u="none" strike="noStrike" cap="none" normalizeH="0" baseline="0" dirty="0" smtClean="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Slide Number Placeholder 1"/>
          <p:cNvSpPr>
            <a:spLocks noGrp="1"/>
          </p:cNvSpPr>
          <p:nvPr>
            <p:ph type="sldNum" sz="quarter" idx="11"/>
          </p:nvPr>
        </p:nvSpPr>
        <p:spPr/>
        <p:txBody>
          <a:bodyPr/>
          <a:lstStyle/>
          <a:p>
            <a:pPr>
              <a:defRPr/>
            </a:pPr>
            <a:fld id="{7D3083A4-9012-4F92-8AC9-739FC4D3B103}" type="slidenum">
              <a:rPr lang="en-US" smtClean="0"/>
              <a:pPr>
                <a:defRPr/>
              </a:pPr>
              <a:t>27</a:t>
            </a:fld>
            <a:endParaRPr lang="en-US"/>
          </a:p>
        </p:txBody>
      </p:sp>
    </p:spTree>
    <p:extLst>
      <p:ext uri="{BB962C8B-B14F-4D97-AF65-F5344CB8AC3E}">
        <p14:creationId xmlns:p14="http://schemas.microsoft.com/office/powerpoint/2010/main" val="11691166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7D3083A4-9012-4F92-8AC9-739FC4D3B103}" type="slidenum">
              <a:rPr lang="en-US" smtClean="0"/>
              <a:pPr>
                <a:defRPr/>
              </a:pPr>
              <a:t>28</a:t>
            </a:fld>
            <a:endParaRPr lang="en-US"/>
          </a:p>
        </p:txBody>
      </p:sp>
      <p:sp>
        <p:nvSpPr>
          <p:cNvPr id="6" name="Rectangle 2"/>
          <p:cNvSpPr txBox="1">
            <a:spLocks noChangeArrowheads="1"/>
          </p:cNvSpPr>
          <p:nvPr/>
        </p:nvSpPr>
        <p:spPr bwMode="auto">
          <a:xfrm>
            <a:off x="632882" y="22013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a:lstStyle>
          <a:p>
            <a:r>
              <a:rPr lang="en-US" sz="4000" b="0" kern="0" dirty="0" smtClean="0">
                <a:solidFill>
                  <a:srgbClr val="FF0000"/>
                </a:solidFill>
              </a:rPr>
              <a:t>Summary</a:t>
            </a:r>
          </a:p>
        </p:txBody>
      </p:sp>
      <p:sp>
        <p:nvSpPr>
          <p:cNvPr id="8" name="Rectangle 3"/>
          <p:cNvSpPr txBox="1">
            <a:spLocks noChangeArrowheads="1"/>
          </p:cNvSpPr>
          <p:nvPr/>
        </p:nvSpPr>
        <p:spPr bwMode="auto">
          <a:xfrm>
            <a:off x="228600" y="1220688"/>
            <a:ext cx="8229600" cy="4783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a:lstStyle>
          <a:p>
            <a:r>
              <a:rPr lang="en-US" altLang="zh-CN" b="0" kern="0" dirty="0" smtClean="0"/>
              <a:t>ARM programming model</a:t>
            </a:r>
          </a:p>
          <a:p>
            <a:r>
              <a:rPr lang="en-US" altLang="zh-CN" b="0" kern="0" dirty="0" smtClean="0"/>
              <a:t>Two alternative control flow schemes:</a:t>
            </a:r>
          </a:p>
          <a:p>
            <a:pPr lvl="1"/>
            <a:r>
              <a:rPr lang="en-US" altLang="zh-CN" b="0" kern="0" dirty="0" smtClean="0"/>
              <a:t>Branch (conditional) instructions</a:t>
            </a:r>
          </a:p>
          <a:p>
            <a:pPr lvl="1"/>
            <a:r>
              <a:rPr lang="en-US" altLang="zh-CN" b="0" kern="0" dirty="0" smtClean="0"/>
              <a:t>ITE family of instructions</a:t>
            </a:r>
          </a:p>
          <a:p>
            <a:r>
              <a:rPr lang="en-US" altLang="zh-CN" b="0" kern="0" dirty="0" smtClean="0"/>
              <a:t>Loops</a:t>
            </a:r>
          </a:p>
          <a:p>
            <a:pPr lvl="1"/>
            <a:r>
              <a:rPr lang="en-US" altLang="zh-CN" b="0" kern="0" smtClean="0"/>
              <a:t>Two options</a:t>
            </a:r>
            <a:endParaRPr lang="en-US" sz="1500" b="0" kern="0" dirty="0">
              <a:latin typeface="Consolas" pitchFamily="49" charset="0"/>
              <a:cs typeface="Consolas" pitchFamily="49" charset="0"/>
            </a:endParaRPr>
          </a:p>
        </p:txBody>
      </p:sp>
    </p:spTree>
    <p:extLst>
      <p:ext uri="{BB962C8B-B14F-4D97-AF65-F5344CB8AC3E}">
        <p14:creationId xmlns:p14="http://schemas.microsoft.com/office/powerpoint/2010/main" val="2684953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smtClean="0"/>
              <a:t>Comparison Instructions</a:t>
            </a:r>
          </a:p>
        </p:txBody>
      </p:sp>
      <p:sp>
        <p:nvSpPr>
          <p:cNvPr id="13317" name="Rectangle 3"/>
          <p:cNvSpPr>
            <a:spLocks noGrp="1" noChangeArrowheads="1"/>
          </p:cNvSpPr>
          <p:nvPr>
            <p:ph type="body" idx="1"/>
          </p:nvPr>
        </p:nvSpPr>
        <p:spPr/>
        <p:txBody>
          <a:bodyPr/>
          <a:lstStyle/>
          <a:p>
            <a:r>
              <a:rPr lang="en-US" dirty="0"/>
              <a:t>These instructions set only the NZCV bits of CPSR, with no other effect.</a:t>
            </a:r>
          </a:p>
          <a:p>
            <a:pPr lvl="1"/>
            <a:r>
              <a:rPr lang="en-US" dirty="0" smtClean="0"/>
              <a:t>CMP : compare</a:t>
            </a:r>
          </a:p>
          <a:p>
            <a:pPr lvl="1"/>
            <a:r>
              <a:rPr lang="en-US" dirty="0" smtClean="0"/>
              <a:t>CMN : negated compare</a:t>
            </a:r>
          </a:p>
          <a:p>
            <a:pPr lvl="1"/>
            <a:r>
              <a:rPr lang="en-US" dirty="0" smtClean="0"/>
              <a:t>TST : bit-wise test</a:t>
            </a:r>
          </a:p>
          <a:p>
            <a:pPr lvl="1"/>
            <a:r>
              <a:rPr lang="en-US" dirty="0" smtClean="0"/>
              <a:t>TEQ : bit-wise negated test</a:t>
            </a:r>
          </a:p>
        </p:txBody>
      </p:sp>
      <p:sp>
        <p:nvSpPr>
          <p:cNvPr id="2" name="Slide Number Placeholder 1"/>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3</a:t>
            </a:fld>
            <a:endParaRPr lang="en-US" b="0" dirty="0">
              <a:solidFill>
                <a:prstClr val="black">
                  <a:tint val="75000"/>
                </a:prstClr>
              </a:solidFill>
              <a:latin typeface="Calibri"/>
            </a:endParaRPr>
          </a:p>
        </p:txBody>
      </p:sp>
    </p:spTree>
    <p:extLst>
      <p:ext uri="{BB962C8B-B14F-4D97-AF65-F5344CB8AC3E}">
        <p14:creationId xmlns:p14="http://schemas.microsoft.com/office/powerpoint/2010/main" val="3012434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0346" name="Group 314"/>
          <p:cNvGraphicFramePr>
            <a:graphicFrameLocks noGrp="1"/>
          </p:cNvGraphicFramePr>
          <p:nvPr>
            <p:extLst>
              <p:ext uri="{D42A27DB-BD31-4B8C-83A1-F6EECF244321}">
                <p14:modId xmlns:p14="http://schemas.microsoft.com/office/powerpoint/2010/main" val="1882235988"/>
              </p:ext>
            </p:extLst>
          </p:nvPr>
        </p:nvGraphicFramePr>
        <p:xfrm>
          <a:off x="266701" y="428261"/>
          <a:ext cx="8610600" cy="5089744"/>
        </p:xfrm>
        <a:graphic>
          <a:graphicData uri="http://schemas.openxmlformats.org/drawingml/2006/table">
            <a:tbl>
              <a:tblPr/>
              <a:tblGrid>
                <a:gridCol w="1482725">
                  <a:extLst>
                    <a:ext uri="{9D8B030D-6E8A-4147-A177-3AD203B41FA5}">
                      <a16:colId xmlns:a16="http://schemas.microsoft.com/office/drawing/2014/main" val="20000"/>
                    </a:ext>
                  </a:extLst>
                </a:gridCol>
                <a:gridCol w="3646488">
                  <a:extLst>
                    <a:ext uri="{9D8B030D-6E8A-4147-A177-3AD203B41FA5}">
                      <a16:colId xmlns:a16="http://schemas.microsoft.com/office/drawing/2014/main" val="20001"/>
                    </a:ext>
                  </a:extLst>
                </a:gridCol>
                <a:gridCol w="3481387">
                  <a:extLst>
                    <a:ext uri="{9D8B030D-6E8A-4147-A177-3AD203B41FA5}">
                      <a16:colId xmlns:a16="http://schemas.microsoft.com/office/drawing/2014/main" val="20002"/>
                    </a:ext>
                  </a:extLst>
                </a:gridCol>
              </a:tblGrid>
              <a:tr h="51810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smtClean="0">
                          <a:ln>
                            <a:noFill/>
                          </a:ln>
                          <a:solidFill>
                            <a:srgbClr val="000000"/>
                          </a:solidFill>
                          <a:effectLst/>
                          <a:latin typeface="Arial" charset="0"/>
                          <a:ea typeface="Times New Roman" pitchFamily="18" charset="0"/>
                          <a:cs typeface="Arial" charset="0"/>
                        </a:rPr>
                        <a:t>Condition Code</a:t>
                      </a:r>
                      <a:endParaRPr kumimoji="0" lang="en-US" sz="1400" b="0" i="0" u="none" strike="noStrike" cap="none" normalizeH="0" baseline="0" smtClean="0">
                        <a:ln>
                          <a:noFill/>
                        </a:ln>
                        <a:solidFill>
                          <a:srgbClr val="000000"/>
                        </a:solidFill>
                        <a:effectLst/>
                        <a:latin typeface="Arial" charset="0"/>
                        <a:ea typeface="Times New Roman" pitchFamily="18" charset="0"/>
                        <a:cs typeface="Arial" charset="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smtClean="0">
                          <a:ln>
                            <a:noFill/>
                          </a:ln>
                          <a:solidFill>
                            <a:srgbClr val="000000"/>
                          </a:solidFill>
                          <a:effectLst/>
                          <a:latin typeface="Arial" charset="0"/>
                          <a:ea typeface="Times New Roman" pitchFamily="18" charset="0"/>
                          <a:cs typeface="Arial" charset="0"/>
                        </a:rPr>
                        <a:t>Meaning</a:t>
                      </a:r>
                      <a:endParaRPr kumimoji="0" lang="en-US" sz="1400" b="0" i="0" u="none" strike="noStrike" cap="none" normalizeH="0" baseline="0" dirty="0" smtClean="0">
                        <a:ln>
                          <a:noFill/>
                        </a:ln>
                        <a:solidFill>
                          <a:srgbClr val="000000"/>
                        </a:solidFill>
                        <a:effectLst/>
                        <a:latin typeface="Arial" charset="0"/>
                        <a:ea typeface="Times New Roman" pitchFamily="18" charset="0"/>
                        <a:cs typeface="Arial" charset="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smtClean="0">
                          <a:ln>
                            <a:noFill/>
                          </a:ln>
                          <a:solidFill>
                            <a:srgbClr val="000000"/>
                          </a:solidFill>
                          <a:effectLst/>
                          <a:latin typeface="Arial" charset="0"/>
                          <a:ea typeface="Times New Roman" pitchFamily="18" charset="0"/>
                          <a:cs typeface="Arial" charset="0"/>
                        </a:rPr>
                        <a:t>Requirements</a:t>
                      </a:r>
                      <a:endParaRPr kumimoji="0" lang="en-US" sz="1400" b="0" i="0" u="none" strike="noStrike" cap="none" normalizeH="0" baseline="0" smtClean="0">
                        <a:ln>
                          <a:noFill/>
                        </a:ln>
                        <a:solidFill>
                          <a:srgbClr val="000000"/>
                        </a:solidFill>
                        <a:effectLst/>
                        <a:latin typeface="Arial" charset="0"/>
                        <a:ea typeface="Times New Roman" pitchFamily="18" charset="0"/>
                        <a:cs typeface="Arial" charset="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EQ</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Equal</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ea typeface="Times New Roman" pitchFamily="18" charset="0"/>
                          <a:cs typeface="Arial" charset="0"/>
                        </a:rPr>
                        <a:t>Z = 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NE</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Not equal</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Z = 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CS</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ea typeface="Times New Roman" pitchFamily="18" charset="0"/>
                          <a:cs typeface="Arial" charset="0"/>
                        </a:rPr>
                        <a:t>Carry set</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C = 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CC</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Carry clear</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C = 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4"/>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MI</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Minus/negative</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N = 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5"/>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PL</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Plus/positive or zero (non-negative)</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N = 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6"/>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VS</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Overflow</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V = 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7"/>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VC</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No overflow</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V = 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8"/>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HI</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Unsigned &gt; (“Higher”)</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C = 1 &amp;&amp; Z = 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9"/>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LS</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Unsigned ≤ (“Lower or Same”)</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C = 0 || Z = 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0"/>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GE</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Signed ≥ (“Greater than or Equal”)</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N = V</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1"/>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LT</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Signed &lt; (“Less Than”)</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N ≠ V</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2"/>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GT</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Signed &gt; (“Greater Than”)</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Z = 0 &amp;&amp; N = V</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3"/>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LE</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Signed ≤ (“Less than or Equal”)</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Z = 1 || N ≠ V</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4"/>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AL</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Always (unconditional)</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ea typeface="Times New Roman" pitchFamily="18" charset="0"/>
                          <a:cs typeface="Arial" charset="0"/>
                        </a:rPr>
                        <a:t>only used with IT instruction</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5"/>
                  </a:ext>
                </a:extLst>
              </a:tr>
            </a:tbl>
          </a:graphicData>
        </a:graphic>
      </p:graphicFrame>
      <p:sp>
        <p:nvSpPr>
          <p:cNvPr id="5" name="Text Box 310"/>
          <p:cNvSpPr txBox="1">
            <a:spLocks noChangeArrowheads="1"/>
          </p:cNvSpPr>
          <p:nvPr/>
        </p:nvSpPr>
        <p:spPr bwMode="auto">
          <a:xfrm>
            <a:off x="304800" y="5518005"/>
            <a:ext cx="86106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r>
              <a:rPr lang="en-US" sz="1400" b="0" dirty="0" smtClean="0">
                <a:solidFill>
                  <a:srgbClr val="000000"/>
                </a:solidFill>
                <a:latin typeface="Arial" charset="0"/>
              </a:rPr>
              <a:t> The condition is described as the state of a specific bit in the CPSR register. For example, when we compare two numbers a and b, and they turn out to be equal, we set the Zero bit (Z = 1), because a – b = 0. In this case we have </a:t>
            </a:r>
            <a:r>
              <a:rPr lang="en-US" sz="1400" b="0" dirty="0" err="1" smtClean="0">
                <a:solidFill>
                  <a:srgbClr val="000000"/>
                </a:solidFill>
                <a:latin typeface="Arial" charset="0"/>
              </a:rPr>
              <a:t>EQual</a:t>
            </a:r>
            <a:r>
              <a:rPr lang="en-US" sz="1400" b="0" dirty="0" smtClean="0">
                <a:solidFill>
                  <a:srgbClr val="000000"/>
                </a:solidFill>
                <a:latin typeface="Arial" charset="0"/>
              </a:rPr>
              <a:t> condition. If the first number was bigger, we would have a Greater Than condition and in the opposite case – Lower Than. There are more conditions, like Lower or Equal (LE), Greater or Equal (GE) and so on. Any one of these may be appended to any instruction mnemonic when used inside an If-Then-Else (IT) block.</a:t>
            </a:r>
            <a:endParaRPr lang="en-US" sz="1400" b="0" dirty="0">
              <a:solidFill>
                <a:srgbClr val="000000"/>
              </a:solidFill>
              <a:latin typeface="Arial" charset="0"/>
            </a:endParaRPr>
          </a:p>
        </p:txBody>
      </p:sp>
      <p:sp>
        <p:nvSpPr>
          <p:cNvPr id="6" name="Rectangle 166"/>
          <p:cNvSpPr txBox="1">
            <a:spLocks noChangeArrowheads="1"/>
          </p:cNvSpPr>
          <p:nvPr/>
        </p:nvSpPr>
        <p:spPr>
          <a:xfrm>
            <a:off x="609600" y="-194734"/>
            <a:ext cx="7772400" cy="1143000"/>
          </a:xfrm>
          <a:prstGeom prst="rect">
            <a:avLst/>
          </a:prstGeom>
        </p:spPr>
        <p:txBody>
          <a:bodyPr/>
          <a:lst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a:lstStyle>
          <a:p>
            <a:r>
              <a:rPr lang="en-US" b="0" kern="0" dirty="0" smtClean="0">
                <a:solidFill>
                  <a:srgbClr val="FF0000"/>
                </a:solidFill>
              </a:rPr>
              <a:t>Condition Codes</a:t>
            </a:r>
          </a:p>
        </p:txBody>
      </p:sp>
      <p:sp>
        <p:nvSpPr>
          <p:cNvPr id="2" name="Slide Number Placeholder 1"/>
          <p:cNvSpPr>
            <a:spLocks noGrp="1"/>
          </p:cNvSpPr>
          <p:nvPr>
            <p:ph type="sldNum" sz="quarter" idx="11"/>
          </p:nvPr>
        </p:nvSpPr>
        <p:spPr/>
        <p:txBody>
          <a:bodyPr/>
          <a:lstStyle/>
          <a:p>
            <a:pPr>
              <a:defRPr/>
            </a:pPr>
            <a:fld id="{E437C3FA-45C9-4666-A5E7-637F30BA6269}" type="slidenum">
              <a:rPr lang="en-US" smtClean="0"/>
              <a:pPr>
                <a:defRPr/>
              </a:pPr>
              <a:t>4</a:t>
            </a:fld>
            <a:endParaRPr lang="en-US"/>
          </a:p>
        </p:txBody>
      </p:sp>
    </p:spTree>
    <p:extLst>
      <p:ext uri="{BB962C8B-B14F-4D97-AF65-F5344CB8AC3E}">
        <p14:creationId xmlns:p14="http://schemas.microsoft.com/office/powerpoint/2010/main" val="1760734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smtClean="0"/>
              <a:t>ARM flow of control</a:t>
            </a:r>
          </a:p>
        </p:txBody>
      </p:sp>
      <p:sp>
        <p:nvSpPr>
          <p:cNvPr id="24581" name="Rectangle 3"/>
          <p:cNvSpPr>
            <a:spLocks noGrp="1" noChangeArrowheads="1"/>
          </p:cNvSpPr>
          <p:nvPr>
            <p:ph type="body" idx="1"/>
          </p:nvPr>
        </p:nvSpPr>
        <p:spPr/>
        <p:txBody>
          <a:bodyPr>
            <a:normAutofit lnSpcReduction="10000"/>
          </a:bodyPr>
          <a:lstStyle/>
          <a:p>
            <a:r>
              <a:rPr lang="en-US" sz="2800" dirty="0" smtClean="0"/>
              <a:t>All operations can be performed conditionally, testing CPSR:</a:t>
            </a:r>
          </a:p>
          <a:p>
            <a:pPr lvl="1"/>
            <a:r>
              <a:rPr lang="en-US" sz="2400" dirty="0" smtClean="0"/>
              <a:t>EQ, NE, CS, CC, MI, PL, VS, VC, HI, LS, GE, LT, GT, LE</a:t>
            </a:r>
          </a:p>
          <a:p>
            <a:pPr lvl="1"/>
            <a:r>
              <a:rPr lang="en-US" sz="2400" dirty="0"/>
              <a:t>You should never access CPSR bits directly. Always use condition codes for control flow decisions.</a:t>
            </a:r>
          </a:p>
          <a:p>
            <a:r>
              <a:rPr lang="en-US" sz="2800" dirty="0" smtClean="0"/>
              <a:t>Branch operation:</a:t>
            </a:r>
          </a:p>
          <a:p>
            <a:pPr lvl="1">
              <a:buFont typeface="Monotype Sorts" pitchFamily="2" charset="2"/>
              <a:buNone/>
            </a:pPr>
            <a:r>
              <a:rPr lang="en-US" sz="2400" dirty="0" smtClean="0">
                <a:latin typeface="Consolas" pitchFamily="49" charset="0"/>
                <a:cs typeface="Consolas" pitchFamily="49" charset="0"/>
              </a:rPr>
              <a:t>B </a:t>
            </a:r>
            <a:r>
              <a:rPr lang="en-US" sz="2400" dirty="0" err="1" smtClean="0">
                <a:latin typeface="Consolas" pitchFamily="49" charset="0"/>
                <a:cs typeface="Consolas" pitchFamily="49" charset="0"/>
              </a:rPr>
              <a:t>fblock</a:t>
            </a:r>
            <a:r>
              <a:rPr lang="en-US" sz="2400" dirty="0" smtClean="0">
                <a:latin typeface="Consolas" pitchFamily="49" charset="0"/>
                <a:cs typeface="Consolas" pitchFamily="49" charset="0"/>
              </a:rPr>
              <a:t> ;branch to code line with label 			       ;“</a:t>
            </a:r>
            <a:r>
              <a:rPr lang="en-US" sz="2400" dirty="0" err="1" smtClean="0">
                <a:latin typeface="Consolas" pitchFamily="49" charset="0"/>
                <a:cs typeface="Consolas" pitchFamily="49" charset="0"/>
              </a:rPr>
              <a:t>fblock</a:t>
            </a:r>
            <a:r>
              <a:rPr lang="en-US" sz="2400" dirty="0" smtClean="0">
                <a:latin typeface="Consolas" pitchFamily="49" charset="0"/>
                <a:cs typeface="Consolas" pitchFamily="49" charset="0"/>
              </a:rPr>
              <a:t>”</a:t>
            </a:r>
          </a:p>
          <a:p>
            <a:pPr lvl="1"/>
            <a:r>
              <a:rPr lang="en-US" sz="2400" dirty="0" smtClean="0"/>
              <a:t>Can be performed conditionally.</a:t>
            </a:r>
          </a:p>
          <a:p>
            <a:pPr marL="342900" lvl="1" indent="0">
              <a:buNone/>
            </a:pPr>
            <a:r>
              <a:rPr lang="en-US" sz="2400" dirty="0" smtClean="0"/>
              <a:t>BNE </a:t>
            </a:r>
            <a:r>
              <a:rPr lang="en-US" sz="2400" dirty="0" err="1" smtClean="0"/>
              <a:t>fblock</a:t>
            </a:r>
            <a:r>
              <a:rPr lang="en-US" sz="2400" dirty="0" smtClean="0"/>
              <a:t> </a:t>
            </a:r>
            <a:r>
              <a:rPr lang="en-US" sz="2400" dirty="0">
                <a:latin typeface="Consolas" pitchFamily="49" charset="0"/>
                <a:cs typeface="Consolas" pitchFamily="49" charset="0"/>
              </a:rPr>
              <a:t>;branch to code line with label 			       </a:t>
            </a:r>
            <a:r>
              <a:rPr lang="en-US" sz="2400" dirty="0" smtClean="0">
                <a:latin typeface="Consolas" pitchFamily="49" charset="0"/>
                <a:cs typeface="Consolas" pitchFamily="49" charset="0"/>
              </a:rPr>
              <a:t>			  ;“</a:t>
            </a:r>
            <a:r>
              <a:rPr lang="en-US" sz="2400" dirty="0" err="1">
                <a:latin typeface="Consolas" pitchFamily="49" charset="0"/>
                <a:cs typeface="Consolas" pitchFamily="49" charset="0"/>
              </a:rPr>
              <a:t>fblock</a:t>
            </a:r>
            <a:r>
              <a:rPr lang="en-US" sz="2400" dirty="0" smtClean="0">
                <a:latin typeface="Consolas" pitchFamily="49" charset="0"/>
                <a:cs typeface="Consolas" pitchFamily="49" charset="0"/>
              </a:rPr>
              <a:t>” if NE bit is set in CPSR</a:t>
            </a:r>
            <a:endParaRPr lang="en-US" sz="2400" dirty="0" smtClean="0"/>
          </a:p>
        </p:txBody>
      </p:sp>
      <p:sp>
        <p:nvSpPr>
          <p:cNvPr id="2" name="Slide Number Placeholder 1"/>
          <p:cNvSpPr>
            <a:spLocks noGrp="1"/>
          </p:cNvSpPr>
          <p:nvPr>
            <p:ph type="sldNum" sz="quarter" idx="12"/>
          </p:nvPr>
        </p:nvSpPr>
        <p:spPr/>
        <p:txBody>
          <a:bodyPr/>
          <a:lstStyle/>
          <a:p>
            <a:fld id="{3CC63E4C-4642-794D-A2FD-70F6B81535F5}" type="slidenum">
              <a:rPr lang="en-US" smtClean="0"/>
              <a:pPr/>
              <a:t>5</a:t>
            </a:fld>
            <a:endParaRPr lang="en-US" dirty="0"/>
          </a:p>
        </p:txBody>
      </p:sp>
    </p:spTree>
    <p:extLst>
      <p:ext uri="{BB962C8B-B14F-4D97-AF65-F5344CB8AC3E}">
        <p14:creationId xmlns:p14="http://schemas.microsoft.com/office/powerpoint/2010/main" val="3018917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115" name="Group 179"/>
          <p:cNvGraphicFramePr>
            <a:graphicFrameLocks noGrp="1"/>
          </p:cNvGraphicFramePr>
          <p:nvPr>
            <p:extLst>
              <p:ext uri="{D42A27DB-BD31-4B8C-83A1-F6EECF244321}">
                <p14:modId xmlns:p14="http://schemas.microsoft.com/office/powerpoint/2010/main" val="75413143"/>
              </p:ext>
            </p:extLst>
          </p:nvPr>
        </p:nvGraphicFramePr>
        <p:xfrm>
          <a:off x="436563" y="1340909"/>
          <a:ext cx="8229600" cy="3136901"/>
        </p:xfrm>
        <a:graphic>
          <a:graphicData uri="http://schemas.openxmlformats.org/drawingml/2006/table">
            <a:tbl>
              <a:tblPr/>
              <a:tblGrid>
                <a:gridCol w="2098675">
                  <a:extLst>
                    <a:ext uri="{9D8B030D-6E8A-4147-A177-3AD203B41FA5}">
                      <a16:colId xmlns:a16="http://schemas.microsoft.com/office/drawing/2014/main" val="20000"/>
                    </a:ext>
                  </a:extLst>
                </a:gridCol>
                <a:gridCol w="2284412">
                  <a:extLst>
                    <a:ext uri="{9D8B030D-6E8A-4147-A177-3AD203B41FA5}">
                      <a16:colId xmlns:a16="http://schemas.microsoft.com/office/drawing/2014/main" val="20001"/>
                    </a:ext>
                  </a:extLst>
                </a:gridCol>
                <a:gridCol w="671513">
                  <a:extLst>
                    <a:ext uri="{9D8B030D-6E8A-4147-A177-3AD203B41FA5}">
                      <a16:colId xmlns:a16="http://schemas.microsoft.com/office/drawing/2014/main" val="20002"/>
                    </a:ext>
                  </a:extLst>
                </a:gridCol>
                <a:gridCol w="3175000">
                  <a:extLst>
                    <a:ext uri="{9D8B030D-6E8A-4147-A177-3AD203B41FA5}">
                      <a16:colId xmlns:a16="http://schemas.microsoft.com/office/drawing/2014/main" val="20003"/>
                    </a:ext>
                  </a:extLst>
                </a:gridCol>
              </a:tblGrid>
              <a:tr h="423863">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1" i="1" u="none" strike="noStrike" cap="none" normalizeH="0" baseline="0" smtClean="0">
                          <a:ln>
                            <a:noFill/>
                          </a:ln>
                          <a:solidFill>
                            <a:srgbClr val="000000"/>
                          </a:solidFill>
                          <a:effectLst/>
                          <a:latin typeface="Arial" charset="0"/>
                          <a:cs typeface="Times New Roman" pitchFamily="18" charset="0"/>
                        </a:rPr>
                        <a:t>Branch Instructions</a:t>
                      </a:r>
                      <a:endParaRPr kumimoji="0" lang="en-US" sz="1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smtClean="0">
                          <a:ln>
                            <a:noFill/>
                          </a:ln>
                          <a:solidFill>
                            <a:srgbClr val="000000"/>
                          </a:solidFill>
                          <a:effectLst/>
                          <a:latin typeface="Arial" charset="0"/>
                          <a:cs typeface="Times New Roman" pitchFamily="18" charset="0"/>
                        </a:rPr>
                        <a:t>Operation</a:t>
                      </a:r>
                      <a:endParaRPr kumimoji="0" lang="en-US" sz="1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smtClean="0">
                          <a:ln>
                            <a:noFill/>
                          </a:ln>
                          <a:solidFill>
                            <a:srgbClr val="000000"/>
                          </a:solidFill>
                          <a:effectLst/>
                          <a:latin typeface="Arial" charset="0"/>
                          <a:cs typeface="Times New Roman" pitchFamily="18" charset="0"/>
                        </a:rPr>
                        <a:t>{S}</a:t>
                      </a:r>
                      <a:endParaRPr kumimoji="0" lang="en-US" sz="14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smtClean="0">
                          <a:ln>
                            <a:noFill/>
                          </a:ln>
                          <a:solidFill>
                            <a:srgbClr val="000000"/>
                          </a:solidFill>
                          <a:effectLst/>
                          <a:latin typeface="Arial" charset="0"/>
                          <a:cs typeface="Times New Roman" pitchFamily="18" charset="0"/>
                        </a:rPr>
                        <a:t>Notes</a:t>
                      </a:r>
                      <a:endParaRPr kumimoji="0" lang="en-US" sz="14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550863">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smtClean="0">
                          <a:ln>
                            <a:noFill/>
                          </a:ln>
                          <a:solidFill>
                            <a:srgbClr val="000000"/>
                          </a:solidFill>
                          <a:effectLst/>
                          <a:latin typeface="Arial" charset="0"/>
                          <a:cs typeface="Times New Roman" pitchFamily="18" charset="0"/>
                        </a:rPr>
                        <a:t>B{c}	</a:t>
                      </a:r>
                      <a:r>
                        <a:rPr kumimoji="0" lang="en-US" sz="2000" b="0" i="0" u="none" strike="noStrike" cap="none" normalizeH="0" baseline="0" smtClean="0">
                          <a:ln>
                            <a:noFill/>
                          </a:ln>
                          <a:solidFill>
                            <a:srgbClr val="000000"/>
                          </a:solidFill>
                          <a:effectLst/>
                          <a:latin typeface="Tahoma" pitchFamily="34" charset="0"/>
                        </a:rPr>
                        <a:t>	</a:t>
                      </a:r>
                      <a:r>
                        <a:rPr kumimoji="0" lang="en-US" sz="1400" b="0" i="0" u="none" strike="noStrike" cap="none" normalizeH="0" baseline="0" smtClean="0">
                          <a:ln>
                            <a:noFill/>
                          </a:ln>
                          <a:solidFill>
                            <a:srgbClr val="000000"/>
                          </a:solidFill>
                          <a:effectLst/>
                          <a:latin typeface="Arial" charset="0"/>
                          <a:cs typeface="Times New Roman" pitchFamily="18" charset="0"/>
                        </a:rPr>
                        <a:t>label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Times New Roman" pitchFamily="18" charset="0"/>
                        </a:rPr>
                        <a:t>PC </a:t>
                      </a:r>
                      <a:r>
                        <a:rPr kumimoji="0" lang="en-US" sz="1400" b="0" i="0" u="none" strike="noStrike" cap="none" normalizeH="0" baseline="0" smtClean="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smtClean="0">
                          <a:ln>
                            <a:noFill/>
                          </a:ln>
                          <a:solidFill>
                            <a:srgbClr val="000000"/>
                          </a:solidFill>
                          <a:effectLst/>
                          <a:latin typeface="Arial" charset="0"/>
                          <a:cs typeface="Times New Roman" pitchFamily="18" charset="0"/>
                        </a:rPr>
                        <a:t> PC + imm</a:t>
                      </a:r>
                      <a:endParaRPr kumimoji="0" lang="en-US" sz="1400" b="0" i="0" u="none" strike="noStrike" cap="none" normalizeH="0" baseline="0" smtClean="0">
                        <a:ln>
                          <a:noFill/>
                        </a:ln>
                        <a:solidFill>
                          <a:srgbClr val="000000"/>
                        </a:solidFill>
                        <a:effectLst/>
                        <a:latin typeface="Arial" charset="0"/>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rPr>
                        <a:t>n/a</a:t>
                      </a:r>
                      <a:endParaRPr kumimoji="0" lang="en-US" sz="14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rPr>
                        <a:t>“c” is an </a:t>
                      </a:r>
                      <a:r>
                        <a:rPr kumimoji="0" lang="en-US" sz="1400" b="0" i="1" u="none" strike="noStrike" cap="none" normalizeH="0" baseline="0" smtClean="0">
                          <a:ln>
                            <a:noFill/>
                          </a:ln>
                          <a:solidFill>
                            <a:srgbClr val="000000"/>
                          </a:solidFill>
                          <a:effectLst/>
                          <a:latin typeface="Arial" charset="0"/>
                        </a:rPr>
                        <a:t>optional</a:t>
                      </a:r>
                      <a:r>
                        <a:rPr kumimoji="0" lang="en-US" sz="1400" b="0" i="0" u="none" strike="noStrike" cap="none" normalizeH="0" baseline="0" smtClean="0">
                          <a:ln>
                            <a:noFill/>
                          </a:ln>
                          <a:solidFill>
                            <a:srgbClr val="000000"/>
                          </a:solidFill>
                          <a:effectLst/>
                          <a:latin typeface="Arial" charset="0"/>
                        </a:rPr>
                        <a:t> condition code</a:t>
                      </a:r>
                      <a:br>
                        <a:rPr kumimoji="0" lang="en-US" sz="1400" b="0" i="0" u="none" strike="noStrike" cap="none" normalizeH="0" baseline="0" smtClean="0">
                          <a:ln>
                            <a:noFill/>
                          </a:ln>
                          <a:solidFill>
                            <a:srgbClr val="000000"/>
                          </a:solidFill>
                          <a:effectLst/>
                          <a:latin typeface="Arial" charset="0"/>
                        </a:rPr>
                      </a:br>
                      <a:r>
                        <a:rPr kumimoji="0" lang="en-US" sz="1400" b="0" i="0" u="none" strike="noStrike" cap="none" normalizeH="0" baseline="0" smtClean="0">
                          <a:ln>
                            <a:noFill/>
                          </a:ln>
                          <a:solidFill>
                            <a:srgbClr val="000000"/>
                          </a:solidFill>
                          <a:effectLst/>
                          <a:latin typeface="Arial" charset="0"/>
                        </a:rPr>
                        <a:t>(see next slide)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720725">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smtClean="0">
                          <a:ln>
                            <a:noFill/>
                          </a:ln>
                          <a:solidFill>
                            <a:srgbClr val="000000"/>
                          </a:solidFill>
                          <a:effectLst/>
                          <a:latin typeface="Arial" charset="0"/>
                          <a:cs typeface="Times New Roman" pitchFamily="18" charset="0"/>
                        </a:rPr>
                        <a:t>IT</a:t>
                      </a:r>
                      <a:r>
                        <a:rPr kumimoji="0" lang="en-US" sz="1400" b="0" i="1" u="none" strike="noStrike" cap="none" normalizeH="0" baseline="0" dirty="0" smtClean="0">
                          <a:ln>
                            <a:noFill/>
                          </a:ln>
                          <a:solidFill>
                            <a:srgbClr val="000000"/>
                          </a:solidFill>
                          <a:effectLst/>
                          <a:latin typeface="Arial" charset="0"/>
                          <a:cs typeface="Times New Roman" pitchFamily="18" charset="0"/>
                        </a:rPr>
                        <a:t>c</a:t>
                      </a:r>
                      <a:r>
                        <a:rPr kumimoji="0" lang="en-US" sz="1400" b="0" i="1" u="none" strike="noStrike" cap="none" normalizeH="0" baseline="-30000" dirty="0" smtClean="0">
                          <a:ln>
                            <a:noFill/>
                          </a:ln>
                          <a:solidFill>
                            <a:srgbClr val="000000"/>
                          </a:solidFill>
                          <a:effectLst/>
                          <a:latin typeface="Arial" charset="0"/>
                          <a:cs typeface="Times New Roman" pitchFamily="18" charset="0"/>
                        </a:rPr>
                        <a:t>1</a:t>
                      </a:r>
                      <a:r>
                        <a:rPr kumimoji="0" lang="en-US" sz="1400" b="0" i="1" u="none" strike="noStrike" cap="none" normalizeH="0" baseline="0" dirty="0" smtClean="0">
                          <a:ln>
                            <a:noFill/>
                          </a:ln>
                          <a:solidFill>
                            <a:srgbClr val="000000"/>
                          </a:solidFill>
                          <a:effectLst/>
                          <a:latin typeface="Arial" charset="0"/>
                          <a:cs typeface="Times New Roman" pitchFamily="18" charset="0"/>
                        </a:rPr>
                        <a:t>c</a:t>
                      </a:r>
                      <a:r>
                        <a:rPr kumimoji="0" lang="en-US" sz="1400" b="0" i="1" u="none" strike="noStrike" cap="none" normalizeH="0" baseline="-30000" dirty="0" smtClean="0">
                          <a:ln>
                            <a:noFill/>
                          </a:ln>
                          <a:solidFill>
                            <a:srgbClr val="000000"/>
                          </a:solidFill>
                          <a:effectLst/>
                          <a:latin typeface="Arial" charset="0"/>
                          <a:cs typeface="Times New Roman" pitchFamily="18" charset="0"/>
                        </a:rPr>
                        <a:t>2</a:t>
                      </a:r>
                      <a:r>
                        <a:rPr kumimoji="0" lang="en-US" sz="1400" b="0" i="1" u="none" strike="noStrike" cap="none" normalizeH="0" baseline="0" dirty="0" smtClean="0">
                          <a:ln>
                            <a:noFill/>
                          </a:ln>
                          <a:solidFill>
                            <a:srgbClr val="000000"/>
                          </a:solidFill>
                          <a:effectLst/>
                          <a:latin typeface="Arial" charset="0"/>
                          <a:cs typeface="Times New Roman" pitchFamily="18" charset="0"/>
                        </a:rPr>
                        <a:t>c</a:t>
                      </a:r>
                      <a:r>
                        <a:rPr kumimoji="0" lang="en-US" sz="1400" b="0" i="1" u="none" strike="noStrike" cap="none" normalizeH="0" baseline="-30000" dirty="0" smtClean="0">
                          <a:ln>
                            <a:noFill/>
                          </a:ln>
                          <a:solidFill>
                            <a:srgbClr val="000000"/>
                          </a:solidFill>
                          <a:effectLst/>
                          <a:latin typeface="Arial" charset="0"/>
                          <a:cs typeface="Times New Roman" pitchFamily="18" charset="0"/>
                        </a:rPr>
                        <a:t>3</a:t>
                      </a:r>
                      <a:r>
                        <a:rPr kumimoji="0" lang="en-US" sz="1400" b="0" i="0" u="none" strike="noStrike" cap="none" normalizeH="0" baseline="0" dirty="0" smtClean="0">
                          <a:ln>
                            <a:noFill/>
                          </a:ln>
                          <a:solidFill>
                            <a:srgbClr val="000000"/>
                          </a:solidFill>
                          <a:effectLst/>
                          <a:latin typeface="Arial" charset="0"/>
                          <a:cs typeface="Times New Roman" pitchFamily="18" charset="0"/>
                        </a:rPr>
                        <a:t>	</a:t>
                      </a:r>
                      <a:r>
                        <a:rPr kumimoji="0" lang="en-US" sz="1400" b="0" i="0" u="none" strike="noStrike" cap="none" normalizeH="0" baseline="0" dirty="0" err="1" smtClean="0">
                          <a:ln>
                            <a:noFill/>
                          </a:ln>
                          <a:solidFill>
                            <a:srgbClr val="000000"/>
                          </a:solidFill>
                          <a:effectLst/>
                          <a:latin typeface="Arial" charset="0"/>
                          <a:cs typeface="Times New Roman" pitchFamily="18" charset="0"/>
                        </a:rPr>
                        <a:t>cond</a:t>
                      </a:r>
                      <a:endParaRPr kumimoji="0" lang="en-US" sz="14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Times New Roman" pitchFamily="18" charset="0"/>
                        </a:rPr>
                        <a:t>Each </a:t>
                      </a:r>
                      <a:r>
                        <a:rPr kumimoji="0" lang="en-US" sz="1400" b="0" i="1" u="none" strike="noStrike" cap="none" normalizeH="0" baseline="0" smtClean="0">
                          <a:ln>
                            <a:noFill/>
                          </a:ln>
                          <a:solidFill>
                            <a:srgbClr val="000000"/>
                          </a:solidFill>
                          <a:effectLst/>
                          <a:latin typeface="Arial" charset="0"/>
                          <a:cs typeface="Times New Roman" pitchFamily="18" charset="0"/>
                        </a:rPr>
                        <a:t>c</a:t>
                      </a:r>
                      <a:r>
                        <a:rPr kumimoji="0" lang="en-US" sz="1400" b="0" i="1" u="none" strike="noStrike" cap="none" normalizeH="0" baseline="-30000" smtClean="0">
                          <a:ln>
                            <a:noFill/>
                          </a:ln>
                          <a:solidFill>
                            <a:srgbClr val="000000"/>
                          </a:solidFill>
                          <a:effectLst/>
                          <a:latin typeface="Arial" charset="0"/>
                          <a:cs typeface="Times New Roman" pitchFamily="18" charset="0"/>
                        </a:rPr>
                        <a:t>i</a:t>
                      </a:r>
                      <a:r>
                        <a:rPr kumimoji="0" lang="en-US" sz="1400" b="0" i="0" u="none" strike="noStrike" cap="none" normalizeH="0" baseline="0" smtClean="0">
                          <a:ln>
                            <a:noFill/>
                          </a:ln>
                          <a:solidFill>
                            <a:srgbClr val="000000"/>
                          </a:solidFill>
                          <a:effectLst/>
                          <a:latin typeface="Arial" charset="0"/>
                          <a:cs typeface="Times New Roman" pitchFamily="18" charset="0"/>
                        </a:rPr>
                        <a:t> is one of T, E, or </a:t>
                      </a:r>
                      <a:r>
                        <a:rPr kumimoji="0" lang="en-US" sz="1400" b="0" i="1" u="none" strike="noStrike" cap="none" normalizeH="0" baseline="0" smtClean="0">
                          <a:ln>
                            <a:noFill/>
                          </a:ln>
                          <a:solidFill>
                            <a:srgbClr val="000000"/>
                          </a:solidFill>
                          <a:effectLst/>
                          <a:latin typeface="Arial" charset="0"/>
                          <a:cs typeface="Times New Roman" pitchFamily="18" charset="0"/>
                        </a:rPr>
                        <a:t>empty</a:t>
                      </a:r>
                      <a:endParaRPr kumimoji="0" lang="en-US" sz="1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rPr>
                        <a:t>n/a</a:t>
                      </a:r>
                      <a:endParaRPr kumimoji="0" lang="en-US" sz="14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rPr>
                        <a:t>Controls 1-4 instructions in “IT block”</a:t>
                      </a:r>
                      <a:endParaRPr kumimoji="0" lang="en-US" sz="14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720725">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smtClean="0">
                          <a:ln>
                            <a:noFill/>
                          </a:ln>
                          <a:solidFill>
                            <a:srgbClr val="000000"/>
                          </a:solidFill>
                          <a:effectLst/>
                          <a:latin typeface="Arial" charset="0"/>
                          <a:cs typeface="Times New Roman" pitchFamily="18" charset="0"/>
                        </a:rPr>
                        <a:t>BL	</a:t>
                      </a:r>
                      <a:r>
                        <a:rPr kumimoji="0" lang="en-US" sz="2000" b="0" i="0" u="none" strike="noStrike" cap="none" normalizeH="0" baseline="0" dirty="0" smtClean="0">
                          <a:ln>
                            <a:noFill/>
                          </a:ln>
                          <a:solidFill>
                            <a:srgbClr val="000000"/>
                          </a:solidFill>
                          <a:effectLst/>
                          <a:latin typeface="Tahoma" pitchFamily="34" charset="0"/>
                        </a:rPr>
                        <a:t>	</a:t>
                      </a:r>
                      <a:r>
                        <a:rPr kumimoji="0" lang="en-US" sz="1400" b="0" i="0" u="none" strike="noStrike" cap="none" normalizeH="0" baseline="0" dirty="0" smtClean="0">
                          <a:ln>
                            <a:noFill/>
                          </a:ln>
                          <a:solidFill>
                            <a:srgbClr val="000000"/>
                          </a:solidFill>
                          <a:effectLst/>
                          <a:latin typeface="Arial" charset="0"/>
                          <a:cs typeface="Times New Roman" pitchFamily="18" charset="0"/>
                        </a:rPr>
                        <a:t>label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rPr>
                        <a:t>PC </a:t>
                      </a:r>
                      <a:r>
                        <a:rPr kumimoji="0" lang="en-US" sz="14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smtClean="0">
                          <a:ln>
                            <a:noFill/>
                          </a:ln>
                          <a:solidFill>
                            <a:srgbClr val="000000"/>
                          </a:solidFill>
                          <a:effectLst/>
                          <a:latin typeface="Arial" charset="0"/>
                          <a:cs typeface="Times New Roman" pitchFamily="18" charset="0"/>
                        </a:rPr>
                        <a:t> PC + </a:t>
                      </a:r>
                      <a:r>
                        <a:rPr kumimoji="0" lang="en-US" sz="1400" b="0" i="0" u="none" strike="noStrike" cap="none" normalizeH="0" baseline="0" dirty="0" err="1" smtClean="0">
                          <a:ln>
                            <a:noFill/>
                          </a:ln>
                          <a:solidFill>
                            <a:srgbClr val="000000"/>
                          </a:solidFill>
                          <a:effectLst/>
                          <a:latin typeface="Arial" charset="0"/>
                          <a:cs typeface="Times New Roman" pitchFamily="18" charset="0"/>
                        </a:rPr>
                        <a:t>imm</a:t>
                      </a:r>
                      <a:r>
                        <a:rPr kumimoji="0" lang="en-US" sz="1400" b="0" i="0" u="none" strike="noStrike" cap="none" normalizeH="0" baseline="0" dirty="0" smtClean="0">
                          <a:ln>
                            <a:noFill/>
                          </a:ln>
                          <a:solidFill>
                            <a:srgbClr val="000000"/>
                          </a:solidFill>
                          <a:effectLst/>
                          <a:latin typeface="Arial" charset="0"/>
                          <a:cs typeface="Times New Roman" pitchFamily="18" charset="0"/>
                        </a:rPr>
                        <a:t>;</a:t>
                      </a:r>
                      <a:br>
                        <a:rPr kumimoji="0" lang="en-US" sz="1400" b="0" i="0" u="none" strike="noStrike" cap="none" normalizeH="0" baseline="0" dirty="0" smtClean="0">
                          <a:ln>
                            <a:noFill/>
                          </a:ln>
                          <a:solidFill>
                            <a:srgbClr val="000000"/>
                          </a:solidFill>
                          <a:effectLst/>
                          <a:latin typeface="Arial" charset="0"/>
                          <a:cs typeface="Times New Roman" pitchFamily="18" charset="0"/>
                        </a:rPr>
                      </a:br>
                      <a:r>
                        <a:rPr kumimoji="0" lang="en-US" sz="1400" b="0" i="0" u="none" strike="noStrike" cap="none" normalizeH="0" baseline="0" dirty="0" smtClean="0">
                          <a:ln>
                            <a:noFill/>
                          </a:ln>
                          <a:solidFill>
                            <a:srgbClr val="000000"/>
                          </a:solidFill>
                          <a:effectLst/>
                          <a:latin typeface="Arial" charset="0"/>
                          <a:cs typeface="Times New Roman" pitchFamily="18" charset="0"/>
                        </a:rPr>
                        <a:t>LR </a:t>
                      </a:r>
                      <a:r>
                        <a:rPr kumimoji="0" lang="en-US" sz="14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smtClean="0">
                          <a:ln>
                            <a:noFill/>
                          </a:ln>
                          <a:solidFill>
                            <a:srgbClr val="000000"/>
                          </a:solidFill>
                          <a:effectLst/>
                          <a:latin typeface="Arial" charset="0"/>
                          <a:cs typeface="Times New Roman" pitchFamily="18" charset="0"/>
                        </a:rPr>
                        <a:t> </a:t>
                      </a:r>
                      <a:r>
                        <a:rPr kumimoji="0" lang="en-US" sz="1400" b="0" i="0" u="none" strike="noStrike" cap="none" normalizeH="0" baseline="0" dirty="0" err="1" smtClean="0">
                          <a:ln>
                            <a:noFill/>
                          </a:ln>
                          <a:solidFill>
                            <a:srgbClr val="000000"/>
                          </a:solidFill>
                          <a:effectLst/>
                          <a:latin typeface="Arial" charset="0"/>
                          <a:cs typeface="Times New Roman" pitchFamily="18" charset="0"/>
                        </a:rPr>
                        <a:t>rtn</a:t>
                      </a:r>
                      <a:r>
                        <a:rPr kumimoji="0" lang="en-US" sz="1400" b="0" i="0" u="none" strike="noStrike" cap="none" normalizeH="0" baseline="0" dirty="0" smtClean="0">
                          <a:ln>
                            <a:noFill/>
                          </a:ln>
                          <a:solidFill>
                            <a:srgbClr val="000000"/>
                          </a:solidFill>
                          <a:effectLst/>
                          <a:latin typeface="Arial" charset="0"/>
                          <a:cs typeface="Times New Roman" pitchFamily="18" charset="0"/>
                        </a:rPr>
                        <a:t> </a:t>
                      </a:r>
                      <a:r>
                        <a:rPr kumimoji="0" lang="en-US" sz="1400" b="0" i="0" u="none" strike="noStrike" cap="none" normalizeH="0" baseline="0" dirty="0" err="1" smtClean="0">
                          <a:ln>
                            <a:noFill/>
                          </a:ln>
                          <a:solidFill>
                            <a:srgbClr val="000000"/>
                          </a:solidFill>
                          <a:effectLst/>
                          <a:latin typeface="Arial" charset="0"/>
                          <a:cs typeface="Times New Roman" pitchFamily="18" charset="0"/>
                        </a:rPr>
                        <a:t>adr</a:t>
                      </a:r>
                      <a:endParaRPr kumimoji="0" lang="en-US" sz="1400" b="0" i="0" u="none" strike="noStrike" cap="none" normalizeH="0" baseline="0" dirty="0" smtClean="0">
                        <a:ln>
                          <a:noFill/>
                        </a:ln>
                        <a:solidFill>
                          <a:srgbClr val="000000"/>
                        </a:solidFill>
                        <a:effectLst/>
                        <a:latin typeface="Arial" charset="0"/>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rPr>
                        <a:t>n/a</a:t>
                      </a:r>
                      <a:endParaRPr kumimoji="0" lang="en-US" sz="14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rPr>
                        <a:t>Subroutine call</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119109028"/>
                  </a:ext>
                </a:extLst>
              </a:tr>
              <a:tr h="720725">
                <a:tc>
                  <a:txBody>
                    <a:body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smtClean="0">
                          <a:ln>
                            <a:noFill/>
                          </a:ln>
                          <a:solidFill>
                            <a:srgbClr val="000000"/>
                          </a:solidFill>
                          <a:effectLst/>
                          <a:latin typeface="Arial" charset="0"/>
                          <a:cs typeface="Times New Roman" pitchFamily="18" charset="0"/>
                        </a:rPr>
                        <a:t>BX	</a:t>
                      </a:r>
                      <a:r>
                        <a:rPr kumimoji="0" lang="en-US" sz="2000" b="0" i="0" u="none" strike="noStrike" cap="none" normalizeH="0" baseline="0" smtClean="0">
                          <a:ln>
                            <a:noFill/>
                          </a:ln>
                          <a:solidFill>
                            <a:srgbClr val="000000"/>
                          </a:solidFill>
                          <a:effectLst/>
                          <a:latin typeface="Tahoma" pitchFamily="34" charset="0"/>
                        </a:rPr>
                        <a:t>	</a:t>
                      </a:r>
                      <a:r>
                        <a:rPr kumimoji="0" lang="en-US" sz="1400" b="0" i="0" u="none" strike="noStrike" cap="none" normalizeH="0" baseline="0" smtClean="0">
                          <a:ln>
                            <a:noFill/>
                          </a:ln>
                          <a:solidFill>
                            <a:srgbClr val="000000"/>
                          </a:solidFill>
                          <a:effectLst/>
                          <a:latin typeface="Arial" charset="0"/>
                          <a:cs typeface="Times New Roman" pitchFamily="18" charset="0"/>
                        </a:rPr>
                        <a:t>reg</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sym typeface="Wingdings" pitchFamily="2" charset="2"/>
                        </a:rPr>
                        <a:t>PC  </a:t>
                      </a:r>
                      <a:r>
                        <a:rPr kumimoji="0" lang="en-US" sz="1400" b="0" i="0" u="none" strike="noStrike" cap="none" normalizeH="0" baseline="0" dirty="0" err="1" smtClean="0">
                          <a:ln>
                            <a:noFill/>
                          </a:ln>
                          <a:solidFill>
                            <a:srgbClr val="000000"/>
                          </a:solidFill>
                          <a:effectLst/>
                          <a:latin typeface="Arial" charset="0"/>
                          <a:cs typeface="Times New Roman" pitchFamily="18" charset="0"/>
                          <a:sym typeface="Wingdings" pitchFamily="2" charset="2"/>
                        </a:rPr>
                        <a:t>reg</a:t>
                      </a:r>
                      <a:endParaRPr kumimoji="0" lang="en-US" sz="1400" b="0" i="0" u="none" strike="noStrike" cap="none" normalizeH="0" baseline="0" dirty="0" smtClean="0">
                        <a:ln>
                          <a:noFill/>
                        </a:ln>
                        <a:solidFill>
                          <a:srgbClr val="000000"/>
                        </a:solidFill>
                        <a:effectLst/>
                        <a:latin typeface="Arial" charset="0"/>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rPr>
                        <a:t>n/a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rPr>
                        <a:t>“BX LR” often used as function return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189599240"/>
                  </a:ext>
                </a:extLst>
              </a:tr>
            </a:tbl>
          </a:graphicData>
        </a:graphic>
      </p:graphicFrame>
      <p:sp>
        <p:nvSpPr>
          <p:cNvPr id="57388" name="Rectangle 166"/>
          <p:cNvSpPr>
            <a:spLocks noGrp="1" noChangeArrowheads="1"/>
          </p:cNvSpPr>
          <p:nvPr>
            <p:ph type="title"/>
          </p:nvPr>
        </p:nvSpPr>
        <p:spPr>
          <a:xfrm>
            <a:off x="592667" y="118533"/>
            <a:ext cx="7772400" cy="1143000"/>
          </a:xfrm>
        </p:spPr>
        <p:txBody>
          <a:bodyPr/>
          <a:lstStyle/>
          <a:p>
            <a:r>
              <a:rPr lang="en-US" dirty="0" smtClean="0">
                <a:solidFill>
                  <a:srgbClr val="FF0000"/>
                </a:solidFill>
              </a:rPr>
              <a:t>Branch Instructions</a:t>
            </a:r>
          </a:p>
        </p:txBody>
      </p: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6</a:t>
            </a:fld>
            <a:endParaRPr lang="en-US"/>
          </a:p>
        </p:txBody>
      </p:sp>
    </p:spTree>
    <p:extLst>
      <p:ext uri="{BB962C8B-B14F-4D97-AF65-F5344CB8AC3E}">
        <p14:creationId xmlns:p14="http://schemas.microsoft.com/office/powerpoint/2010/main" val="2133705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smtClean="0">
                <a:solidFill>
                  <a:srgbClr val="FF0000"/>
                </a:solidFill>
              </a:rPr>
              <a:t>B{c} Instructions</a:t>
            </a:r>
          </a:p>
        </p:txBody>
      </p:sp>
      <p:graphicFrame>
        <p:nvGraphicFramePr>
          <p:cNvPr id="449628" name="Group 92"/>
          <p:cNvGraphicFramePr>
            <a:graphicFrameLocks noGrp="1"/>
          </p:cNvGraphicFramePr>
          <p:nvPr>
            <p:ph idx="1"/>
            <p:extLst>
              <p:ext uri="{D42A27DB-BD31-4B8C-83A1-F6EECF244321}">
                <p14:modId xmlns:p14="http://schemas.microsoft.com/office/powerpoint/2010/main" val="3384095963"/>
              </p:ext>
            </p:extLst>
          </p:nvPr>
        </p:nvGraphicFramePr>
        <p:xfrm>
          <a:off x="733425" y="1758950"/>
          <a:ext cx="7772400" cy="4114803"/>
        </p:xfrm>
        <a:graphic>
          <a:graphicData uri="http://schemas.openxmlformats.org/drawingml/2006/table">
            <a:tbl>
              <a:tblPr/>
              <a:tblGrid>
                <a:gridCol w="1741488">
                  <a:extLst>
                    <a:ext uri="{9D8B030D-6E8A-4147-A177-3AD203B41FA5}">
                      <a16:colId xmlns:a16="http://schemas.microsoft.com/office/drawing/2014/main" val="20000"/>
                    </a:ext>
                  </a:extLst>
                </a:gridCol>
                <a:gridCol w="1435100">
                  <a:extLst>
                    <a:ext uri="{9D8B030D-6E8A-4147-A177-3AD203B41FA5}">
                      <a16:colId xmlns:a16="http://schemas.microsoft.com/office/drawing/2014/main" val="20001"/>
                    </a:ext>
                  </a:extLst>
                </a:gridCol>
                <a:gridCol w="4595812">
                  <a:extLst>
                    <a:ext uri="{9D8B030D-6E8A-4147-A177-3AD203B41FA5}">
                      <a16:colId xmlns:a16="http://schemas.microsoft.com/office/drawing/2014/main" val="20002"/>
                    </a:ext>
                  </a:extLst>
                </a:gridCol>
              </a:tblGrid>
              <a:tr h="588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rgbClr val="000000"/>
                          </a:solidFill>
                          <a:effectLst/>
                          <a:latin typeface="Arial" charset="0"/>
                        </a:rPr>
                        <a:t>Compare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rgbClr val="000000"/>
                          </a:solidFill>
                          <a:effectLst/>
                          <a:latin typeface="Arial" charset="0"/>
                        </a:rPr>
                        <a:t>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1" u="none" strike="noStrike" cap="none" normalizeH="0" baseline="0" dirty="0" smtClean="0">
                          <a:ln>
                            <a:noFill/>
                          </a:ln>
                          <a:solidFill>
                            <a:srgbClr val="000000"/>
                          </a:solidFill>
                          <a:effectLst/>
                          <a:latin typeface="Arial" charset="0"/>
                        </a:rPr>
                        <a:t>Unsigned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5857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rPr>
                        <a:t>BEQ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rPr>
                        <a:t>BEQ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588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rPr>
                        <a:t>BNE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rPr>
                        <a:t>BNE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r h="5873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rPr>
                        <a:t>BGT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rPr>
                        <a:t>BHI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3"/>
                  </a:ext>
                </a:extLst>
              </a:tr>
              <a:tr h="588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rPr>
                        <a:t>BGE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rPr>
                        <a:t>Reverse Operands &amp; Use BLS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4"/>
                  </a:ext>
                </a:extLst>
              </a:tr>
              <a:tr h="5857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rPr>
                        <a:t>BLT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rPr>
                        <a:t>Reverse Operands &amp; Use BHI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5"/>
                  </a:ext>
                </a:extLst>
              </a:tr>
              <a:tr h="5889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rgbClr val="000000"/>
                          </a:solidFill>
                          <a:effectLst/>
                          <a:latin typeface="Arial" charset="0"/>
                        </a:rPr>
                        <a:t>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charset="0"/>
                        </a:rPr>
                        <a:t>BLS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6"/>
                  </a:ext>
                </a:extLst>
              </a:tr>
            </a:tbl>
          </a:graphicData>
        </a:graphic>
      </p:graphicFrame>
      <p:sp>
        <p:nvSpPr>
          <p:cNvPr id="2" name="Slide Number Placeholder 1"/>
          <p:cNvSpPr>
            <a:spLocks noGrp="1"/>
          </p:cNvSpPr>
          <p:nvPr>
            <p:ph type="sldNum" sz="quarter" idx="11"/>
          </p:nvPr>
        </p:nvSpPr>
        <p:spPr/>
        <p:txBody>
          <a:bodyPr/>
          <a:lstStyle/>
          <a:p>
            <a:pPr>
              <a:defRPr/>
            </a:pPr>
            <a:fld id="{7D3083A4-9012-4F92-8AC9-739FC4D3B103}" type="slidenum">
              <a:rPr lang="en-US" smtClean="0"/>
              <a:pPr>
                <a:defRPr/>
              </a:pPr>
              <a:t>7</a:t>
            </a:fld>
            <a:endParaRPr lang="en-US"/>
          </a:p>
        </p:txBody>
      </p:sp>
    </p:spTree>
    <p:extLst>
      <p:ext uri="{BB962C8B-B14F-4D97-AF65-F5344CB8AC3E}">
        <p14:creationId xmlns:p14="http://schemas.microsoft.com/office/powerpoint/2010/main" val="3475614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a:xfrm>
            <a:off x="685800" y="159278"/>
            <a:ext cx="7772400" cy="1143000"/>
          </a:xfrm>
        </p:spPr>
        <p:txBody>
          <a:bodyPr/>
          <a:lstStyle/>
          <a:p>
            <a:r>
              <a:rPr lang="en-US" altLang="zh-CN" dirty="0" smtClean="0">
                <a:solidFill>
                  <a:srgbClr val="FF0000"/>
                </a:solidFill>
                <a:latin typeface="Calibri" pitchFamily="34" charset="0"/>
                <a:cs typeface="Calibri" pitchFamily="34" charset="0"/>
              </a:rPr>
              <a:t>I</a:t>
            </a:r>
            <a:r>
              <a:rPr lang="en-US" dirty="0" smtClean="0">
                <a:solidFill>
                  <a:srgbClr val="FF0000"/>
                </a:solidFill>
                <a:latin typeface="Calibri" pitchFamily="34" charset="0"/>
                <a:cs typeface="Calibri" pitchFamily="34" charset="0"/>
              </a:rPr>
              <a:t>f-Then Statement with Branch Instruction</a:t>
            </a:r>
          </a:p>
        </p:txBody>
      </p:sp>
      <p:sp>
        <p:nvSpPr>
          <p:cNvPr id="59395" name="Text Box 11"/>
          <p:cNvSpPr txBox="1">
            <a:spLocks noChangeArrowheads="1"/>
          </p:cNvSpPr>
          <p:nvPr/>
        </p:nvSpPr>
        <p:spPr bwMode="auto">
          <a:xfrm>
            <a:off x="3914511" y="1523297"/>
            <a:ext cx="508793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dirty="0">
                <a:solidFill>
                  <a:srgbClr val="000000"/>
                </a:solidFill>
                <a:latin typeface="Calibri" pitchFamily="34" charset="0"/>
                <a:cs typeface="Calibri" pitchFamily="34" charset="0"/>
              </a:rPr>
              <a:t>	</a:t>
            </a:r>
            <a:r>
              <a:rPr lang="en-US" b="0" dirty="0">
                <a:solidFill>
                  <a:srgbClr val="000000"/>
                </a:solidFill>
                <a:latin typeface="Calibri" pitchFamily="34" charset="0"/>
                <a:cs typeface="Calibri" pitchFamily="34" charset="0"/>
              </a:rPr>
              <a:t>LDR	</a:t>
            </a:r>
            <a:r>
              <a:rPr lang="en-US" b="0" dirty="0" smtClean="0">
                <a:solidFill>
                  <a:srgbClr val="000000"/>
                </a:solidFill>
                <a:latin typeface="Calibri" pitchFamily="34" charset="0"/>
                <a:cs typeface="Calibri" pitchFamily="34" charset="0"/>
              </a:rPr>
              <a:t>R0, [</a:t>
            </a:r>
            <a:r>
              <a:rPr lang="en-US" b="0" dirty="0" err="1" smtClean="0">
                <a:solidFill>
                  <a:srgbClr val="000000"/>
                </a:solidFill>
                <a:latin typeface="Calibri" pitchFamily="34" charset="0"/>
                <a:cs typeface="Calibri" pitchFamily="34" charset="0"/>
              </a:rPr>
              <a:t>addr</a:t>
            </a:r>
            <a:r>
              <a:rPr lang="en-US" b="0" dirty="0" smtClean="0">
                <a:solidFill>
                  <a:srgbClr val="000000"/>
                </a:solidFill>
                <a:latin typeface="Calibri" pitchFamily="34" charset="0"/>
                <a:cs typeface="Calibri" pitchFamily="34" charset="0"/>
              </a:rPr>
              <a:t>(a)]</a:t>
            </a:r>
            <a:r>
              <a:rPr lang="en-US" b="0" dirty="0">
                <a:solidFill>
                  <a:srgbClr val="000000"/>
                </a:solidFill>
                <a:latin typeface="Calibri" pitchFamily="34" charset="0"/>
                <a:cs typeface="Calibri" pitchFamily="34" charset="0"/>
              </a:rPr>
              <a:t/>
            </a:r>
            <a:br>
              <a:rPr lang="en-US" b="0" dirty="0">
                <a:solidFill>
                  <a:srgbClr val="000000"/>
                </a:solidFill>
                <a:latin typeface="Calibri" pitchFamily="34" charset="0"/>
                <a:cs typeface="Calibri" pitchFamily="34" charset="0"/>
              </a:rPr>
            </a:br>
            <a:r>
              <a:rPr lang="en-US" dirty="0">
                <a:solidFill>
                  <a:srgbClr val="000000"/>
                </a:solidFill>
                <a:latin typeface="Calibri" pitchFamily="34" charset="0"/>
                <a:cs typeface="Calibri" pitchFamily="34" charset="0"/>
              </a:rPr>
              <a:t>	CMP	</a:t>
            </a:r>
            <a:r>
              <a:rPr lang="en-US" dirty="0" smtClean="0">
                <a:solidFill>
                  <a:srgbClr val="000000"/>
                </a:solidFill>
                <a:latin typeface="Calibri" pitchFamily="34" charset="0"/>
                <a:cs typeface="Calibri" pitchFamily="34" charset="0"/>
              </a:rPr>
              <a:t>R0,#0 </a:t>
            </a:r>
            <a:r>
              <a:rPr lang="en-US" b="0" dirty="0" smtClean="0">
                <a:solidFill>
                  <a:srgbClr val="000000"/>
                </a:solidFill>
                <a:latin typeface="Calibri" pitchFamily="34" charset="0"/>
                <a:cs typeface="Calibri" pitchFamily="34" charset="0"/>
              </a:rPr>
              <a:t>;Compare a with 0</a:t>
            </a:r>
            <a:r>
              <a:rPr lang="en-US" dirty="0">
                <a:solidFill>
                  <a:srgbClr val="000000"/>
                </a:solidFill>
                <a:latin typeface="Calibri" pitchFamily="34" charset="0"/>
                <a:cs typeface="Calibri" pitchFamily="34" charset="0"/>
              </a:rPr>
              <a:t/>
            </a:r>
            <a:br>
              <a:rPr lang="en-US" dirty="0">
                <a:solidFill>
                  <a:srgbClr val="000000"/>
                </a:solidFill>
                <a:latin typeface="Calibri" pitchFamily="34" charset="0"/>
                <a:cs typeface="Calibri" pitchFamily="34" charset="0"/>
              </a:rPr>
            </a:br>
            <a:r>
              <a:rPr lang="en-US" dirty="0">
                <a:solidFill>
                  <a:srgbClr val="000000"/>
                </a:solidFill>
                <a:latin typeface="Calibri" pitchFamily="34" charset="0"/>
                <a:cs typeface="Calibri" pitchFamily="34" charset="0"/>
              </a:rPr>
              <a:t>	</a:t>
            </a:r>
            <a:r>
              <a:rPr lang="en-US" dirty="0" smtClean="0">
                <a:solidFill>
                  <a:srgbClr val="000000"/>
                </a:solidFill>
                <a:latin typeface="Calibri" pitchFamily="34" charset="0"/>
                <a:cs typeface="Calibri" pitchFamily="34" charset="0"/>
              </a:rPr>
              <a:t>BNE</a:t>
            </a:r>
            <a:r>
              <a:rPr lang="en-US" dirty="0">
                <a:solidFill>
                  <a:srgbClr val="000000"/>
                </a:solidFill>
                <a:latin typeface="Calibri" pitchFamily="34" charset="0"/>
                <a:cs typeface="Calibri" pitchFamily="34" charset="0"/>
              </a:rPr>
              <a:t>	</a:t>
            </a:r>
            <a:r>
              <a:rPr lang="en-US" dirty="0" smtClean="0">
                <a:solidFill>
                  <a:srgbClr val="000000"/>
                </a:solidFill>
                <a:latin typeface="Calibri" pitchFamily="34" charset="0"/>
                <a:cs typeface="Calibri" pitchFamily="34" charset="0"/>
              </a:rPr>
              <a:t>L1 </a:t>
            </a:r>
            <a:r>
              <a:rPr lang="en-US" b="0" dirty="0" smtClean="0">
                <a:solidFill>
                  <a:srgbClr val="000000"/>
                </a:solidFill>
                <a:latin typeface="Calibri" pitchFamily="34" charset="0"/>
                <a:cs typeface="Calibri" pitchFamily="34" charset="0"/>
              </a:rPr>
              <a:t>;</a:t>
            </a:r>
            <a:r>
              <a:rPr lang="en-US" altLang="zh-CN" b="0" dirty="0" smtClean="0">
                <a:solidFill>
                  <a:srgbClr val="000000"/>
                </a:solidFill>
                <a:latin typeface="Calibri" pitchFamily="34" charset="0"/>
                <a:cs typeface="Calibri" pitchFamily="34" charset="0"/>
              </a:rPr>
              <a:t>branch to L1 if not 			     </a:t>
            </a:r>
            <a:r>
              <a:rPr lang="en-US" altLang="zh-CN" b="0" dirty="0">
                <a:solidFill>
                  <a:srgbClr val="000000"/>
                </a:solidFill>
                <a:latin typeface="Calibri" pitchFamily="34" charset="0"/>
                <a:cs typeface="Calibri" pitchFamily="34" charset="0"/>
              </a:rPr>
              <a:t>;</a:t>
            </a:r>
            <a:r>
              <a:rPr lang="en-US" altLang="zh-CN" b="0" dirty="0" smtClean="0">
                <a:solidFill>
                  <a:srgbClr val="000000"/>
                </a:solidFill>
                <a:latin typeface="Calibri" pitchFamily="34" charset="0"/>
                <a:cs typeface="Calibri" pitchFamily="34" charset="0"/>
              </a:rPr>
              <a:t>equal </a:t>
            </a:r>
            <a:r>
              <a:rPr lang="en-US" b="0" dirty="0" smtClean="0">
                <a:solidFill>
                  <a:srgbClr val="000000"/>
                </a:solidFill>
                <a:latin typeface="Calibri" pitchFamily="34" charset="0"/>
                <a:cs typeface="Calibri" pitchFamily="34" charset="0"/>
              </a:rPr>
              <a:t>(a!=0)</a:t>
            </a:r>
            <a:r>
              <a:rPr lang="en-US" b="0" dirty="0">
                <a:solidFill>
                  <a:srgbClr val="000000"/>
                </a:solidFill>
                <a:latin typeface="Calibri" pitchFamily="34" charset="0"/>
                <a:cs typeface="Calibri" pitchFamily="34" charset="0"/>
              </a:rPr>
              <a:t/>
            </a:r>
            <a:br>
              <a:rPr lang="en-US" b="0" dirty="0">
                <a:solidFill>
                  <a:srgbClr val="000000"/>
                </a:solidFill>
                <a:latin typeface="Calibri" pitchFamily="34" charset="0"/>
                <a:cs typeface="Calibri" pitchFamily="34" charset="0"/>
              </a:rPr>
            </a:br>
            <a:r>
              <a:rPr lang="en-US" b="0" dirty="0">
                <a:solidFill>
                  <a:srgbClr val="000000"/>
                </a:solidFill>
                <a:latin typeface="Calibri" pitchFamily="34" charset="0"/>
                <a:cs typeface="Calibri" pitchFamily="34" charset="0"/>
              </a:rPr>
              <a:t>	</a:t>
            </a:r>
            <a:r>
              <a:rPr lang="en-US" b="0" dirty="0">
                <a:solidFill>
                  <a:schemeClr val="accent6"/>
                </a:solidFill>
                <a:latin typeface="Calibri" pitchFamily="34" charset="0"/>
                <a:cs typeface="Calibri" pitchFamily="34" charset="0"/>
              </a:rPr>
              <a:t>LDR	</a:t>
            </a:r>
            <a:r>
              <a:rPr lang="en-US" b="0" dirty="0" smtClean="0">
                <a:solidFill>
                  <a:schemeClr val="accent6"/>
                </a:solidFill>
                <a:latin typeface="Calibri" pitchFamily="34" charset="0"/>
                <a:cs typeface="Calibri" pitchFamily="34" charset="0"/>
              </a:rPr>
              <a:t>R0,=</a:t>
            </a:r>
            <a:r>
              <a:rPr lang="en-US" b="0" dirty="0">
                <a:solidFill>
                  <a:schemeClr val="accent6"/>
                </a:solidFill>
                <a:latin typeface="Calibri" pitchFamily="34" charset="0"/>
                <a:cs typeface="Calibri" pitchFamily="34" charset="0"/>
              </a:rPr>
              <a:t>1</a:t>
            </a:r>
            <a:br>
              <a:rPr lang="en-US" b="0" dirty="0">
                <a:solidFill>
                  <a:schemeClr val="accent6"/>
                </a:solidFill>
                <a:latin typeface="Calibri" pitchFamily="34" charset="0"/>
                <a:cs typeface="Calibri" pitchFamily="34" charset="0"/>
              </a:rPr>
            </a:br>
            <a:r>
              <a:rPr lang="en-US" b="0" dirty="0">
                <a:solidFill>
                  <a:schemeClr val="accent6"/>
                </a:solidFill>
                <a:latin typeface="Calibri" pitchFamily="34" charset="0"/>
                <a:cs typeface="Calibri" pitchFamily="34" charset="0"/>
              </a:rPr>
              <a:t>	STR	</a:t>
            </a:r>
            <a:r>
              <a:rPr lang="en-US" b="0" dirty="0" smtClean="0">
                <a:solidFill>
                  <a:schemeClr val="accent6"/>
                </a:solidFill>
                <a:latin typeface="Calibri" pitchFamily="34" charset="0"/>
                <a:cs typeface="Calibri" pitchFamily="34" charset="0"/>
              </a:rPr>
              <a:t>R0,</a:t>
            </a:r>
            <a:r>
              <a:rPr lang="en-US" b="0" dirty="0" smtClean="0">
                <a:solidFill>
                  <a:srgbClr val="000000"/>
                </a:solidFill>
                <a:latin typeface="Calibri" pitchFamily="34" charset="0"/>
                <a:cs typeface="Calibri" pitchFamily="34" charset="0"/>
              </a:rPr>
              <a:t> [</a:t>
            </a:r>
            <a:r>
              <a:rPr lang="en-US" b="0" dirty="0" err="1" smtClean="0">
                <a:solidFill>
                  <a:srgbClr val="000000"/>
                </a:solidFill>
                <a:latin typeface="Calibri" pitchFamily="34" charset="0"/>
                <a:cs typeface="Calibri" pitchFamily="34" charset="0"/>
              </a:rPr>
              <a:t>addr</a:t>
            </a:r>
            <a:r>
              <a:rPr lang="en-US" b="0" dirty="0" smtClean="0">
                <a:solidFill>
                  <a:srgbClr val="000000"/>
                </a:solidFill>
                <a:latin typeface="Calibri" pitchFamily="34" charset="0"/>
                <a:cs typeface="Calibri" pitchFamily="34" charset="0"/>
              </a:rPr>
              <a:t>(b)]</a:t>
            </a:r>
            <a:r>
              <a:rPr lang="en-US" b="0" dirty="0">
                <a:solidFill>
                  <a:srgbClr val="000000"/>
                </a:solidFill>
                <a:latin typeface="Calibri" pitchFamily="34" charset="0"/>
                <a:cs typeface="Calibri" pitchFamily="34" charset="0"/>
              </a:rPr>
              <a:t/>
            </a:r>
            <a:br>
              <a:rPr lang="en-US" b="0" dirty="0">
                <a:solidFill>
                  <a:srgbClr val="000000"/>
                </a:solidFill>
                <a:latin typeface="Calibri" pitchFamily="34" charset="0"/>
                <a:cs typeface="Calibri" pitchFamily="34" charset="0"/>
              </a:rPr>
            </a:br>
            <a:r>
              <a:rPr lang="en-US" dirty="0" smtClean="0">
                <a:solidFill>
                  <a:srgbClr val="000000"/>
                </a:solidFill>
                <a:latin typeface="Calibri" pitchFamily="34" charset="0"/>
                <a:cs typeface="Calibri" pitchFamily="34" charset="0"/>
              </a:rPr>
              <a:t>L1</a:t>
            </a:r>
            <a:r>
              <a:rPr lang="en-US" dirty="0">
                <a:solidFill>
                  <a:srgbClr val="000000"/>
                </a:solidFill>
                <a:latin typeface="Calibri" pitchFamily="34" charset="0"/>
                <a:cs typeface="Calibri" pitchFamily="34" charset="0"/>
              </a:rPr>
              <a:t>:</a:t>
            </a:r>
            <a:r>
              <a:rPr lang="en-US" b="0" dirty="0">
                <a:solidFill>
                  <a:srgbClr val="000000"/>
                </a:solidFill>
                <a:latin typeface="Calibri" pitchFamily="34" charset="0"/>
                <a:cs typeface="Calibri" pitchFamily="34" charset="0"/>
              </a:rPr>
              <a:t>	</a:t>
            </a:r>
          </a:p>
        </p:txBody>
      </p:sp>
      <p:sp>
        <p:nvSpPr>
          <p:cNvPr id="59396" name="AutoShape 5"/>
          <p:cNvSpPr>
            <a:spLocks noChangeArrowheads="1"/>
          </p:cNvSpPr>
          <p:nvPr/>
        </p:nvSpPr>
        <p:spPr bwMode="auto">
          <a:xfrm>
            <a:off x="99483" y="2918355"/>
            <a:ext cx="1419225" cy="1276350"/>
          </a:xfrm>
          <a:prstGeom prst="diamond">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a:r>
              <a:rPr lang="en-US" dirty="0" smtClean="0">
                <a:solidFill>
                  <a:srgbClr val="000000"/>
                </a:solidFill>
                <a:latin typeface="Calibri" pitchFamily="34" charset="0"/>
                <a:cs typeface="Calibri" pitchFamily="34" charset="0"/>
              </a:rPr>
              <a:t>a == </a:t>
            </a:r>
            <a:r>
              <a:rPr lang="en-US" dirty="0">
                <a:solidFill>
                  <a:srgbClr val="000000"/>
                </a:solidFill>
                <a:latin typeface="Calibri" pitchFamily="34" charset="0"/>
                <a:cs typeface="Calibri" pitchFamily="34" charset="0"/>
              </a:rPr>
              <a:t>0?</a:t>
            </a:r>
          </a:p>
        </p:txBody>
      </p:sp>
      <p:sp>
        <p:nvSpPr>
          <p:cNvPr id="59397" name="Rectangle 6"/>
          <p:cNvSpPr>
            <a:spLocks noChangeArrowheads="1"/>
          </p:cNvSpPr>
          <p:nvPr/>
        </p:nvSpPr>
        <p:spPr bwMode="auto">
          <a:xfrm>
            <a:off x="2085446" y="3297767"/>
            <a:ext cx="1387475" cy="534988"/>
          </a:xfrm>
          <a:prstGeom prst="rect">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a:r>
              <a:rPr lang="en-US" dirty="0" smtClean="0">
                <a:solidFill>
                  <a:schemeClr val="accent6"/>
                </a:solidFill>
                <a:latin typeface="Calibri" pitchFamily="34" charset="0"/>
                <a:cs typeface="Calibri" pitchFamily="34" charset="0"/>
              </a:rPr>
              <a:t>b </a:t>
            </a:r>
            <a:r>
              <a:rPr lang="en-US" dirty="0">
                <a:solidFill>
                  <a:schemeClr val="accent6"/>
                </a:solidFill>
                <a:latin typeface="Calibri" pitchFamily="34" charset="0"/>
                <a:cs typeface="Calibri" pitchFamily="34" charset="0"/>
                <a:sym typeface="Wingdings" pitchFamily="2" charset="2"/>
              </a:rPr>
              <a:t>=</a:t>
            </a:r>
            <a:r>
              <a:rPr lang="en-US" dirty="0" smtClean="0">
                <a:solidFill>
                  <a:schemeClr val="accent6"/>
                </a:solidFill>
                <a:latin typeface="Calibri" pitchFamily="34" charset="0"/>
                <a:cs typeface="Calibri" pitchFamily="34" charset="0"/>
                <a:sym typeface="Wingdings" pitchFamily="2" charset="2"/>
              </a:rPr>
              <a:t> </a:t>
            </a:r>
            <a:r>
              <a:rPr lang="en-US" dirty="0">
                <a:solidFill>
                  <a:schemeClr val="accent6"/>
                </a:solidFill>
                <a:latin typeface="Calibri" pitchFamily="34" charset="0"/>
                <a:cs typeface="Calibri" pitchFamily="34" charset="0"/>
                <a:sym typeface="Wingdings" pitchFamily="2" charset="2"/>
              </a:rPr>
              <a:t>1</a:t>
            </a:r>
            <a:endParaRPr lang="en-US" dirty="0">
              <a:solidFill>
                <a:schemeClr val="accent6"/>
              </a:solidFill>
              <a:latin typeface="Calibri" pitchFamily="34" charset="0"/>
              <a:cs typeface="Calibri" pitchFamily="34" charset="0"/>
            </a:endParaRPr>
          </a:p>
        </p:txBody>
      </p:sp>
      <p:cxnSp>
        <p:nvCxnSpPr>
          <p:cNvPr id="59398" name="AutoShape 7"/>
          <p:cNvCxnSpPr>
            <a:cxnSpLocks noChangeShapeType="1"/>
            <a:endCxn id="59396" idx="0"/>
          </p:cNvCxnSpPr>
          <p:nvPr/>
        </p:nvCxnSpPr>
        <p:spPr bwMode="auto">
          <a:xfrm>
            <a:off x="809096" y="2477030"/>
            <a:ext cx="0" cy="441325"/>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399" name="AutoShape 8"/>
          <p:cNvCxnSpPr>
            <a:cxnSpLocks noChangeShapeType="1"/>
            <a:stCxn id="59396" idx="3"/>
            <a:endCxn id="59397" idx="1"/>
          </p:cNvCxnSpPr>
          <p:nvPr/>
        </p:nvCxnSpPr>
        <p:spPr bwMode="auto">
          <a:xfrm>
            <a:off x="1518708" y="3556530"/>
            <a:ext cx="566738" cy="9525"/>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00" name="AutoShape 9"/>
          <p:cNvCxnSpPr>
            <a:cxnSpLocks noChangeShapeType="1"/>
            <a:stCxn id="59396" idx="2"/>
          </p:cNvCxnSpPr>
          <p:nvPr/>
        </p:nvCxnSpPr>
        <p:spPr bwMode="auto">
          <a:xfrm>
            <a:off x="809096" y="4194705"/>
            <a:ext cx="0" cy="1150937"/>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01" name="AutoShape 10"/>
          <p:cNvCxnSpPr>
            <a:cxnSpLocks noChangeShapeType="1"/>
            <a:stCxn id="59397" idx="2"/>
          </p:cNvCxnSpPr>
          <p:nvPr/>
        </p:nvCxnSpPr>
        <p:spPr bwMode="auto">
          <a:xfrm rot="5400000">
            <a:off x="1312333" y="3359680"/>
            <a:ext cx="993775" cy="1939925"/>
          </a:xfrm>
          <a:prstGeom prst="bentConnector2">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402" name="Text Box 12"/>
          <p:cNvSpPr txBox="1">
            <a:spLocks noChangeArrowheads="1"/>
          </p:cNvSpPr>
          <p:nvPr/>
        </p:nvSpPr>
        <p:spPr bwMode="auto">
          <a:xfrm>
            <a:off x="1293282" y="3066934"/>
            <a:ext cx="10318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b="0" dirty="0" smtClean="0">
                <a:solidFill>
                  <a:srgbClr val="000000"/>
                </a:solidFill>
                <a:latin typeface="Calibri" pitchFamily="34" charset="0"/>
                <a:cs typeface="Calibri" pitchFamily="34" charset="0"/>
              </a:rPr>
              <a:t>Yes</a:t>
            </a:r>
            <a:endParaRPr lang="en-US" sz="2400" b="0" dirty="0">
              <a:solidFill>
                <a:srgbClr val="000000"/>
              </a:solidFill>
              <a:latin typeface="Calibri" pitchFamily="34" charset="0"/>
              <a:cs typeface="Calibri" pitchFamily="34" charset="0"/>
            </a:endParaRPr>
          </a:p>
        </p:txBody>
      </p:sp>
      <p:sp>
        <p:nvSpPr>
          <p:cNvPr id="59403" name="Text Box 14"/>
          <p:cNvSpPr txBox="1">
            <a:spLocks noChangeArrowheads="1"/>
          </p:cNvSpPr>
          <p:nvPr/>
        </p:nvSpPr>
        <p:spPr bwMode="auto">
          <a:xfrm>
            <a:off x="839258" y="4087051"/>
            <a:ext cx="552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b="0" dirty="0" smtClean="0">
                <a:solidFill>
                  <a:srgbClr val="000000"/>
                </a:solidFill>
                <a:latin typeface="Calibri" pitchFamily="34" charset="0"/>
                <a:cs typeface="Calibri" pitchFamily="34" charset="0"/>
              </a:rPr>
              <a:t>No</a:t>
            </a:r>
            <a:endParaRPr lang="en-US" sz="2400" b="0" dirty="0">
              <a:solidFill>
                <a:srgbClr val="000000"/>
              </a:solidFill>
              <a:latin typeface="Calibri" pitchFamily="34" charset="0"/>
              <a:cs typeface="Calibri" pitchFamily="34" charset="0"/>
            </a:endParaRPr>
          </a:p>
        </p:txBody>
      </p:sp>
      <p:sp>
        <p:nvSpPr>
          <p:cNvPr id="12" name="Text Box 14"/>
          <p:cNvSpPr txBox="1">
            <a:spLocks noChangeArrowheads="1"/>
          </p:cNvSpPr>
          <p:nvPr/>
        </p:nvSpPr>
        <p:spPr bwMode="auto">
          <a:xfrm>
            <a:off x="189970" y="4595697"/>
            <a:ext cx="552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b="0" dirty="0" smtClean="0">
                <a:solidFill>
                  <a:srgbClr val="000000"/>
                </a:solidFill>
                <a:latin typeface="Calibri" pitchFamily="34" charset="0"/>
                <a:cs typeface="Calibri" pitchFamily="34" charset="0"/>
              </a:rPr>
              <a:t>L1:</a:t>
            </a:r>
            <a:endParaRPr lang="en-US" sz="2400" b="0" dirty="0">
              <a:solidFill>
                <a:srgbClr val="000000"/>
              </a:solidFill>
              <a:latin typeface="Calibri" pitchFamily="34" charset="0"/>
              <a:cs typeface="Calibri" pitchFamily="34" charset="0"/>
            </a:endParaRPr>
          </a:p>
        </p:txBody>
      </p:sp>
      <p:sp>
        <p:nvSpPr>
          <p:cNvPr id="13" name="Text Box 12"/>
          <p:cNvSpPr txBox="1">
            <a:spLocks noChangeArrowheads="1"/>
          </p:cNvSpPr>
          <p:nvPr/>
        </p:nvSpPr>
        <p:spPr bwMode="auto">
          <a:xfrm>
            <a:off x="156632" y="1593734"/>
            <a:ext cx="29003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b="0" dirty="0">
                <a:solidFill>
                  <a:srgbClr val="000000"/>
                </a:solidFill>
                <a:latin typeface="Calibri" pitchFamily="34" charset="0"/>
                <a:cs typeface="Calibri" pitchFamily="34" charset="0"/>
              </a:rPr>
              <a:t>i</a:t>
            </a:r>
            <a:r>
              <a:rPr lang="en-US" sz="2400" b="0" dirty="0" smtClean="0">
                <a:solidFill>
                  <a:srgbClr val="000000"/>
                </a:solidFill>
                <a:latin typeface="Calibri" pitchFamily="34" charset="0"/>
                <a:cs typeface="Calibri" pitchFamily="34" charset="0"/>
              </a:rPr>
              <a:t>f (a == 0) {b = 1;}</a:t>
            </a:r>
            <a:endParaRPr lang="en-US" sz="2400" b="0" dirty="0">
              <a:solidFill>
                <a:srgbClr val="000000"/>
              </a:solidFill>
              <a:latin typeface="Calibri" pitchFamily="34" charset="0"/>
              <a:cs typeface="Calibri" pitchFamily="34" charset="0"/>
            </a:endParaRPr>
          </a:p>
        </p:txBody>
      </p:sp>
      <p:grpSp>
        <p:nvGrpSpPr>
          <p:cNvPr id="23" name="Group 22"/>
          <p:cNvGrpSpPr/>
          <p:nvPr/>
        </p:nvGrpSpPr>
        <p:grpSpPr>
          <a:xfrm>
            <a:off x="5781999" y="4318474"/>
            <a:ext cx="2166592" cy="1735976"/>
            <a:chOff x="4229752" y="3679868"/>
            <a:chExt cx="1603899" cy="1285119"/>
          </a:xfrm>
        </p:grpSpPr>
        <p:sp>
          <p:nvSpPr>
            <p:cNvPr id="24" name="Rectangle 23"/>
            <p:cNvSpPr/>
            <p:nvPr/>
          </p:nvSpPr>
          <p:spPr>
            <a:xfrm>
              <a:off x="4229752" y="3679868"/>
              <a:ext cx="792941" cy="27341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BNE L1 </a:t>
              </a:r>
              <a:endParaRPr kumimoji="0" lang="en-US" sz="1800" b="0" i="0" u="none" strike="noStrike" kern="0" cap="none" spc="0" normalizeH="0" baseline="0" noProof="0" dirty="0" smtClean="0">
                <a:ln>
                  <a:noFill/>
                </a:ln>
                <a:solidFill>
                  <a:prstClr val="white"/>
                </a:solidFill>
                <a:effectLst/>
                <a:uLnTx/>
                <a:uFillTx/>
              </a:endParaRPr>
            </a:p>
          </p:txBody>
        </p:sp>
        <p:sp>
          <p:nvSpPr>
            <p:cNvPr id="25" name="Rectangle 24"/>
            <p:cNvSpPr/>
            <p:nvPr/>
          </p:nvSpPr>
          <p:spPr>
            <a:xfrm>
              <a:off x="4299911" y="3942351"/>
              <a:ext cx="1533740" cy="692095"/>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smtClean="0">
                  <a:ln>
                    <a:noFill/>
                  </a:ln>
                  <a:solidFill>
                    <a:schemeClr val="accent6"/>
                  </a:solidFill>
                  <a:effectLst/>
                  <a:uLnTx/>
                  <a:uFillTx/>
                  <a:latin typeface="Calibri"/>
                </a:rPr>
                <a:t>True Block</a:t>
              </a:r>
            </a:p>
            <a:p>
              <a:pPr marL="0" marR="0" lvl="0" indent="0" algn="ctr" defTabSz="914400" eaLnBrk="1" fontAlgn="auto" latinLnBrk="0" hangingPunct="1">
                <a:lnSpc>
                  <a:spcPct val="100000"/>
                </a:lnSpc>
                <a:spcBef>
                  <a:spcPts val="0"/>
                </a:spcBef>
                <a:spcAft>
                  <a:spcPts val="0"/>
                </a:spcAft>
                <a:buClrTx/>
                <a:buSzTx/>
                <a:buFontTx/>
                <a:buNone/>
                <a:tabLst/>
                <a:defRPr/>
              </a:pPr>
              <a:r>
                <a:rPr lang="en-US" sz="1800" dirty="0" smtClean="0">
                  <a:solidFill>
                    <a:schemeClr val="accent6"/>
                  </a:solidFill>
                  <a:latin typeface="Calibri" pitchFamily="34" charset="0"/>
                  <a:cs typeface="Calibri" pitchFamily="34" charset="0"/>
                </a:rPr>
                <a:t>{b </a:t>
              </a:r>
              <a:r>
                <a:rPr lang="en-US" sz="1800" dirty="0">
                  <a:solidFill>
                    <a:schemeClr val="accent6"/>
                  </a:solidFill>
                  <a:latin typeface="Calibri" pitchFamily="34" charset="0"/>
                  <a:cs typeface="Calibri" pitchFamily="34" charset="0"/>
                </a:rPr>
                <a:t>= 1;}</a:t>
              </a:r>
              <a:endParaRPr kumimoji="0" lang="en-US" sz="1800" i="0" u="none" strike="noStrike" kern="0" cap="none" spc="0" normalizeH="0" baseline="0" noProof="0" dirty="0" smtClean="0">
                <a:ln>
                  <a:noFill/>
                </a:ln>
                <a:solidFill>
                  <a:schemeClr val="accent6"/>
                </a:solidFill>
                <a:effectLst/>
                <a:uLnTx/>
                <a:uFillTx/>
                <a:latin typeface="Calibri"/>
              </a:endParaRPr>
            </a:p>
          </p:txBody>
        </p:sp>
        <p:sp>
          <p:nvSpPr>
            <p:cNvPr id="27" name="Rectangle 26"/>
            <p:cNvSpPr/>
            <p:nvPr/>
          </p:nvSpPr>
          <p:spPr>
            <a:xfrm>
              <a:off x="4259978" y="4691576"/>
              <a:ext cx="324201" cy="27341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L1</a:t>
              </a:r>
              <a:endParaRPr kumimoji="0" lang="en-US" sz="1800" b="0" i="0" u="none" strike="noStrike" kern="0" cap="none" spc="0" normalizeH="0" baseline="0" noProof="0" dirty="0" smtClean="0">
                <a:ln>
                  <a:noFill/>
                </a:ln>
                <a:solidFill>
                  <a:prstClr val="white"/>
                </a:solidFill>
                <a:effectLst/>
                <a:uLnTx/>
                <a:uFillTx/>
              </a:endParaRPr>
            </a:p>
          </p:txBody>
        </p:sp>
        <p:cxnSp>
          <p:nvCxnSpPr>
            <p:cNvPr id="28" name="Elbow Connector 27"/>
            <p:cNvCxnSpPr>
              <a:stCxn id="24" idx="1"/>
              <a:endCxn id="27" idx="1"/>
            </p:cNvCxnSpPr>
            <p:nvPr/>
          </p:nvCxnSpPr>
          <p:spPr>
            <a:xfrm rot="10800000" flipH="1" flipV="1">
              <a:off x="4229752" y="3816574"/>
              <a:ext cx="30226" cy="1011708"/>
            </a:xfrm>
            <a:prstGeom prst="bentConnector3">
              <a:avLst>
                <a:gd name="adj1" fmla="val -559882"/>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grpSp>
      <p:sp>
        <p:nvSpPr>
          <p:cNvPr id="31" name="Rectangle 30"/>
          <p:cNvSpPr/>
          <p:nvPr/>
        </p:nvSpPr>
        <p:spPr>
          <a:xfrm>
            <a:off x="5863733" y="3808934"/>
            <a:ext cx="2071819" cy="541020"/>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smtClean="0">
                <a:ln>
                  <a:noFill/>
                </a:ln>
                <a:solidFill>
                  <a:prstClr val="black"/>
                </a:solidFill>
                <a:effectLst/>
                <a:uLnTx/>
                <a:uFillTx/>
                <a:latin typeface="Calibri"/>
                <a:ea typeface="+mn-ea"/>
                <a:cs typeface="+mn-cs"/>
              </a:rPr>
              <a:t>Compare</a:t>
            </a:r>
            <a:r>
              <a:rPr kumimoji="0" lang="en-US" sz="1800" i="0" u="none" strike="noStrike" kern="0" cap="none" spc="0" normalizeH="0" noProof="0" dirty="0" smtClean="0">
                <a:ln>
                  <a:noFill/>
                </a:ln>
                <a:solidFill>
                  <a:prstClr val="black"/>
                </a:solidFill>
                <a:effectLst/>
                <a:uLnTx/>
                <a:uFillTx/>
                <a:latin typeface="Calibri"/>
                <a:ea typeface="+mn-ea"/>
                <a:cs typeface="+mn-cs"/>
              </a:rPr>
              <a:t> a vs. 0</a:t>
            </a:r>
            <a:endParaRPr kumimoji="0" lang="en-US" sz="1800" i="0" u="none" strike="noStrike" kern="0" cap="none" spc="0" normalizeH="0" baseline="0" noProof="0" dirty="0" smtClean="0">
              <a:ln>
                <a:noFill/>
              </a:ln>
              <a:solidFill>
                <a:prstClr val="black"/>
              </a:solidFill>
              <a:effectLst/>
              <a:uLnTx/>
              <a:uFillTx/>
              <a:latin typeface="Calibri"/>
              <a:ea typeface="+mn-ea"/>
              <a:cs typeface="+mn-cs"/>
            </a:endParaRPr>
          </a:p>
        </p:txBody>
      </p: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8</a:t>
            </a:fld>
            <a:endParaRPr lang="en-US"/>
          </a:p>
        </p:txBody>
      </p:sp>
      <p:sp>
        <p:nvSpPr>
          <p:cNvPr id="3" name="Rounded Rectangular Callout 2"/>
          <p:cNvSpPr/>
          <p:nvPr/>
        </p:nvSpPr>
        <p:spPr bwMode="auto">
          <a:xfrm>
            <a:off x="7066492" y="950836"/>
            <a:ext cx="1362075" cy="612648"/>
          </a:xfrm>
          <a:prstGeom prst="wedgeRoundRectCallout">
            <a:avLst>
              <a:gd name="adj1" fmla="val -45833"/>
              <a:gd name="adj2" fmla="val 78047"/>
              <a:gd name="adj3" fmla="val 16667"/>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ahoma" pitchFamily="34" charset="0"/>
              </a:rPr>
              <a:t>ADR R1, a</a:t>
            </a:r>
          </a:p>
          <a:p>
            <a:pPr marL="0" marR="0" indent="0" algn="l" defTabSz="914400" rtl="0" eaLnBrk="0" fontAlgn="base" latinLnBrk="0" hangingPunct="0">
              <a:lnSpc>
                <a:spcPct val="100000"/>
              </a:lnSpc>
              <a:spcBef>
                <a:spcPct val="0"/>
              </a:spcBef>
              <a:spcAft>
                <a:spcPct val="0"/>
              </a:spcAft>
              <a:buClrTx/>
              <a:buSzTx/>
              <a:buFontTx/>
              <a:buNone/>
              <a:tabLst/>
            </a:pPr>
            <a:r>
              <a:rPr lang="en-US" sz="1600" b="0" dirty="0" smtClean="0">
                <a:solidFill>
                  <a:srgbClr val="000000"/>
                </a:solidFill>
                <a:latin typeface="Tahoma" pitchFamily="34" charset="0"/>
              </a:rPr>
              <a:t>LDR R0, [R1]</a:t>
            </a:r>
            <a:endParaRPr kumimoji="0" lang="en-US" sz="1600" b="0" i="0" u="none" strike="noStrike" cap="none" normalizeH="0" baseline="0" dirty="0" smtClean="0">
              <a:ln>
                <a:noFill/>
              </a:ln>
              <a:solidFill>
                <a:srgbClr val="000000"/>
              </a:solidFill>
              <a:effectLst/>
              <a:latin typeface="Tahoma" pitchFamily="34" charset="0"/>
            </a:endParaRPr>
          </a:p>
        </p:txBody>
      </p:sp>
      <p:sp>
        <p:nvSpPr>
          <p:cNvPr id="4" name="TextBox 3"/>
          <p:cNvSpPr txBox="1"/>
          <p:nvPr/>
        </p:nvSpPr>
        <p:spPr>
          <a:xfrm>
            <a:off x="6627222" y="605260"/>
            <a:ext cx="2240613" cy="400110"/>
          </a:xfrm>
          <a:prstGeom prst="rect">
            <a:avLst/>
          </a:prstGeom>
          <a:noFill/>
        </p:spPr>
        <p:txBody>
          <a:bodyPr wrap="none" rtlCol="0">
            <a:spAutoFit/>
          </a:bodyPr>
          <a:lstStyle/>
          <a:p>
            <a:r>
              <a:rPr lang="en-US" b="0" dirty="0">
                <a:solidFill>
                  <a:srgbClr val="000000"/>
                </a:solidFill>
                <a:latin typeface="Calibri" pitchFamily="34" charset="0"/>
                <a:cs typeface="Calibri" pitchFamily="34" charset="0"/>
              </a:rPr>
              <a:t>Shorthand</a:t>
            </a:r>
            <a:r>
              <a:rPr lang="en-US" dirty="0" smtClean="0"/>
              <a:t> </a:t>
            </a:r>
            <a:r>
              <a:rPr lang="en-US" b="0" dirty="0">
                <a:solidFill>
                  <a:srgbClr val="000000"/>
                </a:solidFill>
                <a:latin typeface="Calibri" pitchFamily="34" charset="0"/>
                <a:cs typeface="Calibri" pitchFamily="34" charset="0"/>
              </a:rPr>
              <a:t>notation</a:t>
            </a:r>
          </a:p>
        </p:txBody>
      </p:sp>
    </p:spTree>
    <p:extLst>
      <p:ext uri="{BB962C8B-B14F-4D97-AF65-F5344CB8AC3E}">
        <p14:creationId xmlns:p14="http://schemas.microsoft.com/office/powerpoint/2010/main" val="2070590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58800" y="183568"/>
            <a:ext cx="7772400" cy="1143000"/>
          </a:xfrm>
        </p:spPr>
        <p:txBody>
          <a:bodyPr/>
          <a:lstStyle/>
          <a:p>
            <a:r>
              <a:rPr lang="en-US" sz="4000" dirty="0" smtClean="0">
                <a:solidFill>
                  <a:srgbClr val="FF0000"/>
                </a:solidFill>
              </a:rPr>
              <a:t>If-Then-Else Statement with Branch Instruction: Option 1</a:t>
            </a:r>
          </a:p>
        </p:txBody>
      </p:sp>
      <p:sp>
        <p:nvSpPr>
          <p:cNvPr id="61443" name="Text Box 9"/>
          <p:cNvSpPr txBox="1">
            <a:spLocks noChangeArrowheads="1"/>
          </p:cNvSpPr>
          <p:nvPr/>
        </p:nvSpPr>
        <p:spPr bwMode="auto">
          <a:xfrm>
            <a:off x="4501660" y="1237023"/>
            <a:ext cx="435292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ts val="0"/>
              </a:spcBef>
            </a:pPr>
            <a:r>
              <a:rPr lang="en-US" sz="1800" b="0" dirty="0">
                <a:solidFill>
                  <a:srgbClr val="CC0066"/>
                </a:solidFill>
              </a:rPr>
              <a:t>	</a:t>
            </a:r>
            <a:r>
              <a:rPr lang="en-US" sz="1800" b="0" dirty="0">
                <a:solidFill>
                  <a:srgbClr val="000000"/>
                </a:solidFill>
              </a:rPr>
              <a:t>LDR	</a:t>
            </a:r>
            <a:r>
              <a:rPr lang="en-US" sz="1800" b="0" dirty="0" smtClean="0">
                <a:solidFill>
                  <a:srgbClr val="000000"/>
                </a:solidFill>
              </a:rPr>
              <a:t>R0, [</a:t>
            </a:r>
            <a:r>
              <a:rPr lang="en-US" sz="1800" b="0" dirty="0" err="1" smtClean="0">
                <a:solidFill>
                  <a:srgbClr val="000000"/>
                </a:solidFill>
              </a:rPr>
              <a:t>addr</a:t>
            </a:r>
            <a:r>
              <a:rPr lang="en-US" sz="1800" b="0" dirty="0" smtClean="0">
                <a:solidFill>
                  <a:srgbClr val="000000"/>
                </a:solidFill>
              </a:rPr>
              <a:t>(a)]</a:t>
            </a:r>
            <a:r>
              <a:rPr lang="en-US" sz="1800" b="0" dirty="0">
                <a:solidFill>
                  <a:srgbClr val="000000"/>
                </a:solidFill>
              </a:rPr>
              <a:t/>
            </a:r>
            <a:br>
              <a:rPr lang="en-US" sz="1800" b="0" dirty="0">
                <a:solidFill>
                  <a:srgbClr val="000000"/>
                </a:solidFill>
              </a:rPr>
            </a:br>
            <a:r>
              <a:rPr lang="en-US" sz="1800" b="0" dirty="0">
                <a:solidFill>
                  <a:srgbClr val="000000"/>
                </a:solidFill>
              </a:rPr>
              <a:t>	LDR	</a:t>
            </a:r>
            <a:r>
              <a:rPr lang="en-US" sz="1800" b="0" dirty="0" smtClean="0">
                <a:solidFill>
                  <a:srgbClr val="000000"/>
                </a:solidFill>
              </a:rPr>
              <a:t>R1, [</a:t>
            </a:r>
            <a:r>
              <a:rPr lang="en-US" sz="1800" b="0" dirty="0" err="1" smtClean="0">
                <a:solidFill>
                  <a:srgbClr val="000000"/>
                </a:solidFill>
              </a:rPr>
              <a:t>addr</a:t>
            </a:r>
            <a:r>
              <a:rPr lang="en-US" sz="1800" b="0" dirty="0" smtClean="0">
                <a:solidFill>
                  <a:srgbClr val="000000"/>
                </a:solidFill>
              </a:rPr>
              <a:t>(b)]</a:t>
            </a:r>
            <a:r>
              <a:rPr lang="en-US" sz="1800" b="0" dirty="0">
                <a:solidFill>
                  <a:schemeClr val="accent2"/>
                </a:solidFill>
              </a:rPr>
              <a:t/>
            </a:r>
            <a:br>
              <a:rPr lang="en-US" sz="1800" b="0" dirty="0">
                <a:solidFill>
                  <a:schemeClr val="accent2"/>
                </a:solidFill>
              </a:rPr>
            </a:br>
            <a:r>
              <a:rPr lang="en-US" sz="1800" b="0" dirty="0">
                <a:solidFill>
                  <a:schemeClr val="accent2"/>
                </a:solidFill>
              </a:rPr>
              <a:t>	</a:t>
            </a:r>
            <a:r>
              <a:rPr lang="en-US" sz="1800" b="0" dirty="0">
                <a:solidFill>
                  <a:srgbClr val="000000"/>
                </a:solidFill>
              </a:rPr>
              <a:t>CMP	</a:t>
            </a:r>
            <a:r>
              <a:rPr lang="en-US" sz="1800" b="0" dirty="0" smtClean="0">
                <a:solidFill>
                  <a:srgbClr val="000000"/>
                </a:solidFill>
              </a:rPr>
              <a:t>R0,R1</a:t>
            </a:r>
            <a:r>
              <a:rPr lang="en-US" sz="1800" b="0" dirty="0">
                <a:solidFill>
                  <a:srgbClr val="000000"/>
                </a:solidFill>
              </a:rPr>
              <a:t/>
            </a:r>
            <a:br>
              <a:rPr lang="en-US" sz="1800" b="0" dirty="0">
                <a:solidFill>
                  <a:srgbClr val="000000"/>
                </a:solidFill>
              </a:rPr>
            </a:br>
            <a:r>
              <a:rPr lang="en-US" sz="1800" b="0" dirty="0">
                <a:solidFill>
                  <a:srgbClr val="000000"/>
                </a:solidFill>
              </a:rPr>
              <a:t>	</a:t>
            </a:r>
            <a:r>
              <a:rPr lang="en-US" sz="1800" b="0" dirty="0" smtClean="0">
                <a:solidFill>
                  <a:srgbClr val="000000"/>
                </a:solidFill>
              </a:rPr>
              <a:t>BGT</a:t>
            </a:r>
            <a:r>
              <a:rPr lang="en-US" sz="1800" b="0" dirty="0">
                <a:solidFill>
                  <a:srgbClr val="000000"/>
                </a:solidFill>
              </a:rPr>
              <a:t>	</a:t>
            </a:r>
            <a:r>
              <a:rPr lang="en-US" sz="1800" b="0" dirty="0" smtClean="0">
                <a:solidFill>
                  <a:srgbClr val="000000"/>
                </a:solidFill>
              </a:rPr>
              <a:t>L1</a:t>
            </a:r>
            <a:r>
              <a:rPr lang="en-US" sz="1800" b="0" dirty="0">
                <a:solidFill>
                  <a:schemeClr val="accent2"/>
                </a:solidFill>
              </a:rPr>
              <a:t/>
            </a:r>
            <a:br>
              <a:rPr lang="en-US" sz="1800" b="0" dirty="0">
                <a:solidFill>
                  <a:schemeClr val="accent2"/>
                </a:solidFill>
              </a:rPr>
            </a:br>
            <a:r>
              <a:rPr lang="en-US" sz="1800" b="0" dirty="0" smtClean="0">
                <a:solidFill>
                  <a:schemeClr val="accent2"/>
                </a:solidFill>
              </a:rPr>
              <a:t>	</a:t>
            </a:r>
            <a:r>
              <a:rPr lang="en-US" sz="1800" b="0" dirty="0" smtClean="0">
                <a:solidFill>
                  <a:schemeClr val="accent6"/>
                </a:solidFill>
              </a:rPr>
              <a:t>LDR</a:t>
            </a:r>
            <a:r>
              <a:rPr lang="en-US" sz="1800" b="0" dirty="0">
                <a:solidFill>
                  <a:schemeClr val="accent6"/>
                </a:solidFill>
              </a:rPr>
              <a:t>	R0,=0 </a:t>
            </a:r>
            <a:r>
              <a:rPr lang="en-US" sz="1800" b="0" dirty="0">
                <a:solidFill>
                  <a:srgbClr val="FF0000"/>
                </a:solidFill>
              </a:rPr>
              <a:t>	</a:t>
            </a:r>
            <a:endParaRPr lang="en-US" sz="1800" b="0" dirty="0" smtClean="0">
              <a:solidFill>
                <a:srgbClr val="FF0000"/>
              </a:solidFill>
            </a:endParaRPr>
          </a:p>
          <a:p>
            <a:pPr>
              <a:spcBef>
                <a:spcPts val="0"/>
              </a:spcBef>
            </a:pPr>
            <a:r>
              <a:rPr lang="en-US" sz="1800" b="0" dirty="0" smtClean="0">
                <a:solidFill>
                  <a:srgbClr val="FF0000"/>
                </a:solidFill>
              </a:rPr>
              <a:t>	</a:t>
            </a:r>
            <a:r>
              <a:rPr lang="en-US" sz="1800" b="0" dirty="0" smtClean="0">
                <a:solidFill>
                  <a:srgbClr val="000000"/>
                </a:solidFill>
              </a:rPr>
              <a:t>B</a:t>
            </a:r>
            <a:r>
              <a:rPr lang="en-US" sz="1800" b="0" dirty="0">
                <a:solidFill>
                  <a:srgbClr val="000000"/>
                </a:solidFill>
              </a:rPr>
              <a:t>	</a:t>
            </a:r>
            <a:r>
              <a:rPr lang="en-US" sz="1800" b="0" dirty="0" smtClean="0">
                <a:solidFill>
                  <a:srgbClr val="000000"/>
                </a:solidFill>
              </a:rPr>
              <a:t>L2</a:t>
            </a:r>
            <a:r>
              <a:rPr lang="en-US" sz="1800" b="0" dirty="0">
                <a:solidFill>
                  <a:srgbClr val="000000"/>
                </a:solidFill>
              </a:rPr>
              <a:t/>
            </a:r>
            <a:br>
              <a:rPr lang="en-US" sz="1800" b="0" dirty="0">
                <a:solidFill>
                  <a:srgbClr val="000000"/>
                </a:solidFill>
              </a:rPr>
            </a:br>
            <a:r>
              <a:rPr lang="en-US" sz="1800" b="0" dirty="0">
                <a:solidFill>
                  <a:srgbClr val="000000"/>
                </a:solidFill>
              </a:rPr>
              <a:t>L1:	</a:t>
            </a:r>
            <a:r>
              <a:rPr lang="en-US" sz="1800" b="0" dirty="0" smtClean="0">
                <a:solidFill>
                  <a:srgbClr val="FF0000"/>
                </a:solidFill>
              </a:rPr>
              <a:t>LDR</a:t>
            </a:r>
            <a:r>
              <a:rPr lang="en-US" sz="1800" b="0" dirty="0">
                <a:solidFill>
                  <a:srgbClr val="FF0000"/>
                </a:solidFill>
              </a:rPr>
              <a:t>	R0,=1</a:t>
            </a:r>
            <a:r>
              <a:rPr lang="en-US" sz="1800" b="0" dirty="0">
                <a:solidFill>
                  <a:schemeClr val="accent6"/>
                </a:solidFill>
              </a:rPr>
              <a:t/>
            </a:r>
            <a:br>
              <a:rPr lang="en-US" sz="1800" b="0" dirty="0">
                <a:solidFill>
                  <a:schemeClr val="accent6"/>
                </a:solidFill>
              </a:rPr>
            </a:br>
            <a:r>
              <a:rPr lang="en-US" sz="1800" b="0" dirty="0">
                <a:solidFill>
                  <a:srgbClr val="000000"/>
                </a:solidFill>
              </a:rPr>
              <a:t>L2:</a:t>
            </a:r>
            <a:r>
              <a:rPr lang="en-US" sz="1800" b="0" dirty="0"/>
              <a:t> </a:t>
            </a:r>
            <a:r>
              <a:rPr lang="en-US" sz="1800" b="0" dirty="0">
                <a:solidFill>
                  <a:srgbClr val="00CC00"/>
                </a:solidFill>
              </a:rPr>
              <a:t>	</a:t>
            </a:r>
            <a:r>
              <a:rPr lang="en-US" sz="1800" b="0" dirty="0">
                <a:solidFill>
                  <a:srgbClr val="000000"/>
                </a:solidFill>
              </a:rPr>
              <a:t>STR	</a:t>
            </a:r>
            <a:r>
              <a:rPr lang="en-US" sz="1800" b="0" dirty="0" smtClean="0">
                <a:solidFill>
                  <a:srgbClr val="000000"/>
                </a:solidFill>
              </a:rPr>
              <a:t>R0, [</a:t>
            </a:r>
            <a:r>
              <a:rPr lang="en-US" sz="1800" b="0" dirty="0" err="1" smtClean="0">
                <a:solidFill>
                  <a:srgbClr val="000000"/>
                </a:solidFill>
              </a:rPr>
              <a:t>addr</a:t>
            </a:r>
            <a:r>
              <a:rPr lang="en-US" sz="1800" b="0" dirty="0" smtClean="0">
                <a:solidFill>
                  <a:srgbClr val="000000"/>
                </a:solidFill>
              </a:rPr>
              <a:t>(c)]</a:t>
            </a:r>
            <a:r>
              <a:rPr lang="en-US" sz="1800" b="0" dirty="0">
                <a:solidFill>
                  <a:srgbClr val="000000"/>
                </a:solidFill>
              </a:rPr>
              <a:t/>
            </a:r>
            <a:br>
              <a:rPr lang="en-US" sz="1800" b="0" dirty="0">
                <a:solidFill>
                  <a:srgbClr val="000000"/>
                </a:solidFill>
              </a:rPr>
            </a:br>
            <a:r>
              <a:rPr lang="en-US" sz="1800" b="0" dirty="0">
                <a:solidFill>
                  <a:srgbClr val="000000"/>
                </a:solidFill>
              </a:rPr>
              <a:t>	</a:t>
            </a:r>
            <a:r>
              <a:rPr lang="en-US" sz="1800" b="0" dirty="0" smtClean="0">
                <a:solidFill>
                  <a:srgbClr val="000000"/>
                </a:solidFill>
              </a:rPr>
              <a:t>…</a:t>
            </a:r>
            <a:endParaRPr lang="en-US" sz="1800" b="0" dirty="0">
              <a:solidFill>
                <a:srgbClr val="000000"/>
              </a:solidFill>
            </a:endParaRPr>
          </a:p>
        </p:txBody>
      </p:sp>
      <p:grpSp>
        <p:nvGrpSpPr>
          <p:cNvPr id="61444" name="Group 20"/>
          <p:cNvGrpSpPr>
            <a:grpSpLocks/>
          </p:cNvGrpSpPr>
          <p:nvPr/>
        </p:nvGrpSpPr>
        <p:grpSpPr bwMode="auto">
          <a:xfrm>
            <a:off x="401638" y="2104671"/>
            <a:ext cx="3689350" cy="4291012"/>
            <a:chOff x="253" y="1101"/>
            <a:chExt cx="2324" cy="2703"/>
          </a:xfrm>
        </p:grpSpPr>
        <p:sp>
          <p:nvSpPr>
            <p:cNvPr id="61445" name="AutoShape 3"/>
            <p:cNvSpPr>
              <a:spLocks noChangeArrowheads="1"/>
            </p:cNvSpPr>
            <p:nvPr/>
          </p:nvSpPr>
          <p:spPr bwMode="auto">
            <a:xfrm>
              <a:off x="962" y="1379"/>
              <a:ext cx="894" cy="804"/>
            </a:xfrm>
            <a:prstGeom prst="diamond">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a:r>
                <a:rPr lang="en-US" dirty="0" smtClean="0">
                  <a:solidFill>
                    <a:srgbClr val="000000"/>
                  </a:solidFill>
                </a:rPr>
                <a:t>a&lt;=b?</a:t>
              </a:r>
              <a:endParaRPr lang="en-US" dirty="0">
                <a:solidFill>
                  <a:srgbClr val="000000"/>
                </a:solidFill>
              </a:endParaRPr>
            </a:p>
          </p:txBody>
        </p:sp>
        <p:sp>
          <p:nvSpPr>
            <p:cNvPr id="61446" name="Rectangle 4"/>
            <p:cNvSpPr>
              <a:spLocks noChangeArrowheads="1"/>
            </p:cNvSpPr>
            <p:nvPr/>
          </p:nvSpPr>
          <p:spPr bwMode="auto">
            <a:xfrm>
              <a:off x="1703" y="2283"/>
              <a:ext cx="874" cy="337"/>
            </a:xfrm>
            <a:prstGeom prst="rect">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a:r>
                <a:rPr lang="en-US" dirty="0" smtClean="0">
                  <a:solidFill>
                    <a:srgbClr val="FF0000"/>
                  </a:solidFill>
                </a:rPr>
                <a:t>c </a:t>
              </a:r>
              <a:r>
                <a:rPr lang="en-US" dirty="0">
                  <a:solidFill>
                    <a:srgbClr val="FF0000"/>
                  </a:solidFill>
                  <a:sym typeface="Wingdings" pitchFamily="2" charset="2"/>
                </a:rPr>
                <a:t>=</a:t>
              </a:r>
              <a:r>
                <a:rPr lang="en-US" dirty="0" smtClean="0">
                  <a:solidFill>
                    <a:srgbClr val="FF0000"/>
                  </a:solidFill>
                  <a:sym typeface="Wingdings" pitchFamily="2" charset="2"/>
                </a:rPr>
                <a:t> </a:t>
              </a:r>
              <a:r>
                <a:rPr lang="en-US" dirty="0">
                  <a:solidFill>
                    <a:srgbClr val="FF0000"/>
                  </a:solidFill>
                  <a:sym typeface="Wingdings" pitchFamily="2" charset="2"/>
                </a:rPr>
                <a:t>1</a:t>
              </a:r>
              <a:endParaRPr lang="en-US" dirty="0">
                <a:solidFill>
                  <a:srgbClr val="FF0000"/>
                </a:solidFill>
              </a:endParaRPr>
            </a:p>
          </p:txBody>
        </p:sp>
        <p:cxnSp>
          <p:nvCxnSpPr>
            <p:cNvPr id="61447" name="AutoShape 5"/>
            <p:cNvCxnSpPr>
              <a:cxnSpLocks noChangeShapeType="1"/>
              <a:endCxn id="61445" idx="0"/>
            </p:cNvCxnSpPr>
            <p:nvPr/>
          </p:nvCxnSpPr>
          <p:spPr bwMode="auto">
            <a:xfrm>
              <a:off x="1409" y="1101"/>
              <a:ext cx="0" cy="278"/>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448" name="Rectangle 10"/>
            <p:cNvSpPr>
              <a:spLocks noChangeArrowheads="1"/>
            </p:cNvSpPr>
            <p:nvPr/>
          </p:nvSpPr>
          <p:spPr bwMode="auto">
            <a:xfrm>
              <a:off x="253" y="2290"/>
              <a:ext cx="874" cy="337"/>
            </a:xfrm>
            <a:prstGeom prst="rect">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a:r>
                <a:rPr lang="en-US" dirty="0" smtClean="0">
                  <a:solidFill>
                    <a:schemeClr val="accent6"/>
                  </a:solidFill>
                </a:rPr>
                <a:t>c </a:t>
              </a:r>
              <a:r>
                <a:rPr lang="en-US" dirty="0">
                  <a:solidFill>
                    <a:schemeClr val="accent6"/>
                  </a:solidFill>
                  <a:sym typeface="Wingdings" pitchFamily="2" charset="2"/>
                </a:rPr>
                <a:t>=</a:t>
              </a:r>
              <a:r>
                <a:rPr lang="en-US" dirty="0" smtClean="0">
                  <a:solidFill>
                    <a:schemeClr val="accent6"/>
                  </a:solidFill>
                  <a:sym typeface="Wingdings" pitchFamily="2" charset="2"/>
                </a:rPr>
                <a:t> </a:t>
              </a:r>
              <a:r>
                <a:rPr lang="en-US" dirty="0">
                  <a:solidFill>
                    <a:schemeClr val="accent6"/>
                  </a:solidFill>
                  <a:sym typeface="Wingdings" pitchFamily="2" charset="2"/>
                </a:rPr>
                <a:t>0</a:t>
              </a:r>
              <a:endParaRPr lang="en-US" dirty="0">
                <a:solidFill>
                  <a:schemeClr val="accent6"/>
                </a:solidFill>
              </a:endParaRPr>
            </a:p>
          </p:txBody>
        </p:sp>
        <p:cxnSp>
          <p:nvCxnSpPr>
            <p:cNvPr id="61449" name="AutoShape 11"/>
            <p:cNvCxnSpPr>
              <a:cxnSpLocks noChangeShapeType="1"/>
              <a:stCxn id="61445" idx="1"/>
              <a:endCxn id="61448" idx="0"/>
            </p:cNvCxnSpPr>
            <p:nvPr/>
          </p:nvCxnSpPr>
          <p:spPr bwMode="auto">
            <a:xfrm rot="10800000" flipV="1">
              <a:off x="690" y="1781"/>
              <a:ext cx="272" cy="509"/>
            </a:xfrm>
            <a:prstGeom prst="bentConnector2">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450" name="AutoShape 12"/>
            <p:cNvCxnSpPr>
              <a:cxnSpLocks noChangeShapeType="1"/>
              <a:stCxn id="61445" idx="3"/>
              <a:endCxn id="61446" idx="0"/>
            </p:cNvCxnSpPr>
            <p:nvPr/>
          </p:nvCxnSpPr>
          <p:spPr bwMode="auto">
            <a:xfrm>
              <a:off x="1856" y="1781"/>
              <a:ext cx="284" cy="502"/>
            </a:xfrm>
            <a:prstGeom prst="bentConnector2">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451" name="Line 13"/>
            <p:cNvSpPr>
              <a:spLocks noChangeShapeType="1"/>
            </p:cNvSpPr>
            <p:nvPr/>
          </p:nvSpPr>
          <p:spPr bwMode="auto">
            <a:xfrm>
              <a:off x="1409" y="2959"/>
              <a:ext cx="0" cy="84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61452" name="AutoShape 14"/>
            <p:cNvCxnSpPr>
              <a:cxnSpLocks noChangeShapeType="1"/>
              <a:stCxn id="61448" idx="2"/>
              <a:endCxn id="61446" idx="2"/>
            </p:cNvCxnSpPr>
            <p:nvPr/>
          </p:nvCxnSpPr>
          <p:spPr bwMode="auto">
            <a:xfrm rot="5400000" flipH="1" flipV="1">
              <a:off x="1411" y="1899"/>
              <a:ext cx="7" cy="1450"/>
            </a:xfrm>
            <a:prstGeom prst="bentConnector3">
              <a:avLst>
                <a:gd name="adj1" fmla="val -4771431"/>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453" name="Text Box 18"/>
            <p:cNvSpPr txBox="1">
              <a:spLocks noChangeArrowheads="1"/>
            </p:cNvSpPr>
            <p:nvPr/>
          </p:nvSpPr>
          <p:spPr bwMode="auto">
            <a:xfrm>
              <a:off x="1796" y="1469"/>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a:solidFill>
                    <a:srgbClr val="000000"/>
                  </a:solidFill>
                </a:rPr>
                <a:t>&gt;</a:t>
              </a:r>
            </a:p>
          </p:txBody>
        </p:sp>
        <p:sp>
          <p:nvSpPr>
            <p:cNvPr id="61454" name="Text Box 19"/>
            <p:cNvSpPr txBox="1">
              <a:spLocks noChangeArrowheads="1"/>
            </p:cNvSpPr>
            <p:nvPr/>
          </p:nvSpPr>
          <p:spPr bwMode="auto">
            <a:xfrm>
              <a:off x="749" y="1461"/>
              <a:ext cx="3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a:solidFill>
                    <a:srgbClr val="000000"/>
                  </a:solidFill>
                </a:rPr>
                <a:t>≤</a:t>
              </a:r>
            </a:p>
          </p:txBody>
        </p:sp>
      </p:grpSp>
      <p:sp>
        <p:nvSpPr>
          <p:cNvPr id="15" name="Text Box 12"/>
          <p:cNvSpPr txBox="1">
            <a:spLocks noChangeArrowheads="1"/>
          </p:cNvSpPr>
          <p:nvPr/>
        </p:nvSpPr>
        <p:spPr bwMode="auto">
          <a:xfrm>
            <a:off x="161093" y="1503077"/>
            <a:ext cx="37016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sz="2400" b="0" dirty="0">
                <a:solidFill>
                  <a:srgbClr val="000000"/>
                </a:solidFill>
                <a:latin typeface="Calibri" pitchFamily="34" charset="0"/>
                <a:cs typeface="Calibri" pitchFamily="34" charset="0"/>
              </a:rPr>
              <a:t>i</a:t>
            </a:r>
            <a:r>
              <a:rPr lang="en-US" sz="2400" b="0" dirty="0" smtClean="0">
                <a:solidFill>
                  <a:srgbClr val="000000"/>
                </a:solidFill>
                <a:latin typeface="Calibri" pitchFamily="34" charset="0"/>
                <a:cs typeface="Calibri" pitchFamily="34" charset="0"/>
              </a:rPr>
              <a:t>f (a &lt;= b) {</a:t>
            </a:r>
            <a:r>
              <a:rPr lang="en-US" altLang="zh-CN" sz="2400" b="0" dirty="0" smtClean="0">
                <a:solidFill>
                  <a:srgbClr val="000000"/>
                </a:solidFill>
                <a:latin typeface="Calibri" pitchFamily="34" charset="0"/>
                <a:cs typeface="Calibri" pitchFamily="34" charset="0"/>
              </a:rPr>
              <a:t>c</a:t>
            </a:r>
            <a:r>
              <a:rPr lang="en-US" sz="2400" b="0" dirty="0" smtClean="0">
                <a:solidFill>
                  <a:srgbClr val="000000"/>
                </a:solidFill>
                <a:latin typeface="Calibri" pitchFamily="34" charset="0"/>
                <a:cs typeface="Calibri" pitchFamily="34" charset="0"/>
              </a:rPr>
              <a:t> = 0;} else {c=1;}</a:t>
            </a:r>
            <a:endParaRPr lang="en-US" sz="2400" b="0" dirty="0">
              <a:solidFill>
                <a:srgbClr val="000000"/>
              </a:solidFill>
              <a:latin typeface="Calibri" pitchFamily="34" charset="0"/>
              <a:cs typeface="Calibri" pitchFamily="34" charset="0"/>
            </a:endParaRPr>
          </a:p>
        </p:txBody>
      </p:sp>
      <p:sp>
        <p:nvSpPr>
          <p:cNvPr id="17" name="Rectangle 16"/>
          <p:cNvSpPr/>
          <p:nvPr/>
        </p:nvSpPr>
        <p:spPr>
          <a:xfrm>
            <a:off x="5790920" y="4300633"/>
            <a:ext cx="107112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BGT L1 </a:t>
            </a:r>
            <a:endParaRPr kumimoji="0" lang="en-US" sz="1800" b="0" i="0" u="none" strike="noStrike" kern="0" cap="none" spc="0" normalizeH="0" baseline="0" noProof="0" dirty="0" smtClean="0">
              <a:ln>
                <a:noFill/>
              </a:ln>
              <a:solidFill>
                <a:prstClr val="white"/>
              </a:solidFill>
              <a:effectLst/>
              <a:uLnTx/>
              <a:uFillTx/>
            </a:endParaRPr>
          </a:p>
        </p:txBody>
      </p:sp>
      <p:sp>
        <p:nvSpPr>
          <p:cNvPr id="18" name="Rectangle 17"/>
          <p:cNvSpPr/>
          <p:nvPr/>
        </p:nvSpPr>
        <p:spPr>
          <a:xfrm>
            <a:off x="5885693" y="4655203"/>
            <a:ext cx="2071819" cy="93490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smtClean="0">
                <a:ln>
                  <a:noFill/>
                </a:ln>
                <a:solidFill>
                  <a:schemeClr val="accent6"/>
                </a:solidFill>
                <a:effectLst/>
                <a:uLnTx/>
                <a:uFillTx/>
                <a:latin typeface="Calibri"/>
              </a:rPr>
              <a:t>True Block</a:t>
            </a:r>
          </a:p>
          <a:p>
            <a:pPr marL="0" marR="0" lvl="0" indent="0" algn="ctr" defTabSz="914400" eaLnBrk="1" fontAlgn="auto" latinLnBrk="0" hangingPunct="1">
              <a:lnSpc>
                <a:spcPct val="100000"/>
              </a:lnSpc>
              <a:spcBef>
                <a:spcPts val="0"/>
              </a:spcBef>
              <a:spcAft>
                <a:spcPts val="0"/>
              </a:spcAft>
              <a:buClrTx/>
              <a:buSzTx/>
              <a:buFontTx/>
              <a:buNone/>
              <a:tabLst/>
              <a:defRPr/>
            </a:pPr>
            <a:r>
              <a:rPr lang="en-US" sz="1800" dirty="0" smtClean="0">
                <a:solidFill>
                  <a:schemeClr val="accent6"/>
                </a:solidFill>
                <a:latin typeface="Calibri" pitchFamily="34" charset="0"/>
                <a:cs typeface="Calibri" pitchFamily="34" charset="0"/>
              </a:rPr>
              <a:t>{c </a:t>
            </a:r>
            <a:r>
              <a:rPr lang="en-US" sz="1800" dirty="0">
                <a:solidFill>
                  <a:schemeClr val="accent6"/>
                </a:solidFill>
                <a:latin typeface="Calibri" pitchFamily="34" charset="0"/>
                <a:cs typeface="Calibri" pitchFamily="34" charset="0"/>
              </a:rPr>
              <a:t>= </a:t>
            </a:r>
            <a:r>
              <a:rPr lang="en-US" sz="1800" dirty="0" smtClean="0">
                <a:solidFill>
                  <a:schemeClr val="accent6"/>
                </a:solidFill>
                <a:latin typeface="Calibri" pitchFamily="34" charset="0"/>
                <a:cs typeface="Calibri" pitchFamily="34" charset="0"/>
              </a:rPr>
              <a:t>0;}</a:t>
            </a:r>
            <a:endParaRPr kumimoji="0" lang="en-US" sz="1800" i="0" u="none" strike="noStrike" kern="0" cap="none" spc="0" normalizeH="0" baseline="0" noProof="0" dirty="0" smtClean="0">
              <a:ln>
                <a:noFill/>
              </a:ln>
              <a:solidFill>
                <a:schemeClr val="accent6"/>
              </a:solidFill>
              <a:effectLst/>
              <a:uLnTx/>
              <a:uFillTx/>
              <a:latin typeface="Calibri"/>
            </a:endParaRPr>
          </a:p>
        </p:txBody>
      </p:sp>
      <p:cxnSp>
        <p:nvCxnSpPr>
          <p:cNvPr id="20" name="Elbow Connector 19"/>
          <p:cNvCxnSpPr>
            <a:stCxn id="17" idx="1"/>
          </p:cNvCxnSpPr>
          <p:nvPr/>
        </p:nvCxnSpPr>
        <p:spPr>
          <a:xfrm rot="10800000" flipH="1" flipV="1">
            <a:off x="5790920" y="4485299"/>
            <a:ext cx="40830" cy="1366644"/>
          </a:xfrm>
          <a:prstGeom prst="bentConnector3">
            <a:avLst>
              <a:gd name="adj1" fmla="val -559882"/>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sp>
        <p:nvSpPr>
          <p:cNvPr id="21" name="Rectangle 20"/>
          <p:cNvSpPr/>
          <p:nvPr/>
        </p:nvSpPr>
        <p:spPr>
          <a:xfrm>
            <a:off x="5872654" y="3791093"/>
            <a:ext cx="2071819" cy="541020"/>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prstClr val="black"/>
                </a:solidFill>
                <a:latin typeface="Calibri"/>
              </a:rPr>
              <a:t>Compare </a:t>
            </a:r>
            <a:r>
              <a:rPr lang="en-US" sz="1800" kern="0" dirty="0" smtClean="0">
                <a:solidFill>
                  <a:prstClr val="black"/>
                </a:solidFill>
                <a:latin typeface="Calibri"/>
              </a:rPr>
              <a:t>a </a:t>
            </a:r>
            <a:r>
              <a:rPr lang="en-US" sz="1800" kern="0" dirty="0">
                <a:solidFill>
                  <a:prstClr val="black"/>
                </a:solidFill>
                <a:latin typeface="Calibri"/>
              </a:rPr>
              <a:t>vs. </a:t>
            </a:r>
            <a:r>
              <a:rPr lang="en-US" sz="1800" kern="0" dirty="0" smtClean="0">
                <a:solidFill>
                  <a:prstClr val="black"/>
                </a:solidFill>
                <a:latin typeface="Calibri"/>
              </a:rPr>
              <a:t>b</a:t>
            </a:r>
            <a:endParaRPr lang="en-US" sz="1800" kern="0" dirty="0">
              <a:solidFill>
                <a:prstClr val="black"/>
              </a:solidFill>
              <a:latin typeface="Calibri"/>
            </a:endParaRPr>
          </a:p>
        </p:txBody>
      </p:sp>
      <p:sp>
        <p:nvSpPr>
          <p:cNvPr id="22" name="Rectangle 21"/>
          <p:cNvSpPr/>
          <p:nvPr/>
        </p:nvSpPr>
        <p:spPr>
          <a:xfrm>
            <a:off x="5885693" y="5691169"/>
            <a:ext cx="2071819" cy="704514"/>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srgbClr val="FF0000"/>
                </a:solidFill>
                <a:latin typeface="Calibri"/>
              </a:rPr>
              <a:t>False Block</a:t>
            </a:r>
          </a:p>
          <a:p>
            <a:pPr marL="0" marR="0" lvl="0" indent="0" algn="ctr" defTabSz="914400" eaLnBrk="1" fontAlgn="auto" latinLnBrk="0" hangingPunct="1">
              <a:lnSpc>
                <a:spcPct val="100000"/>
              </a:lnSpc>
              <a:spcBef>
                <a:spcPts val="0"/>
              </a:spcBef>
              <a:spcAft>
                <a:spcPts val="0"/>
              </a:spcAft>
              <a:buClrTx/>
              <a:buSzTx/>
              <a:buFontTx/>
              <a:buNone/>
              <a:tabLst/>
              <a:defRPr/>
            </a:pPr>
            <a:r>
              <a:rPr lang="en-US" sz="1800" dirty="0" smtClean="0">
                <a:solidFill>
                  <a:srgbClr val="FF0000"/>
                </a:solidFill>
                <a:latin typeface="Calibri" pitchFamily="34" charset="0"/>
                <a:cs typeface="Calibri" pitchFamily="34" charset="0"/>
              </a:rPr>
              <a:t>{c </a:t>
            </a:r>
            <a:r>
              <a:rPr lang="en-US" sz="1800" dirty="0">
                <a:solidFill>
                  <a:srgbClr val="FF0000"/>
                </a:solidFill>
                <a:latin typeface="Calibri" pitchFamily="34" charset="0"/>
                <a:cs typeface="Calibri" pitchFamily="34" charset="0"/>
              </a:rPr>
              <a:t>= 1;}</a:t>
            </a:r>
            <a:endParaRPr lang="en-US" sz="1800" kern="0" dirty="0">
              <a:solidFill>
                <a:srgbClr val="FF0000"/>
              </a:solidFill>
              <a:latin typeface="Calibri"/>
            </a:endParaRPr>
          </a:p>
        </p:txBody>
      </p:sp>
      <p:sp>
        <p:nvSpPr>
          <p:cNvPr id="23" name="Rectangle 22"/>
          <p:cNvSpPr/>
          <p:nvPr/>
        </p:nvSpPr>
        <p:spPr>
          <a:xfrm>
            <a:off x="5831750" y="5667277"/>
            <a:ext cx="437940"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L1</a:t>
            </a:r>
            <a:endParaRPr kumimoji="0" lang="en-US" sz="1800" b="0" i="0" u="none" strike="noStrike" kern="0" cap="none" spc="0" normalizeH="0" baseline="0" noProof="0" dirty="0" smtClean="0">
              <a:ln>
                <a:noFill/>
              </a:ln>
              <a:solidFill>
                <a:prstClr val="white"/>
              </a:solidFill>
              <a:effectLst/>
              <a:uLnTx/>
              <a:uFillTx/>
            </a:endParaRPr>
          </a:p>
        </p:txBody>
      </p:sp>
      <p:sp>
        <p:nvSpPr>
          <p:cNvPr id="25" name="Rectangle 24"/>
          <p:cNvSpPr/>
          <p:nvPr/>
        </p:nvSpPr>
        <p:spPr>
          <a:xfrm>
            <a:off x="5819185" y="5272869"/>
            <a:ext cx="691215"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B</a:t>
            </a:r>
            <a:r>
              <a:rPr lang="en-US" sz="1800" b="0" kern="0" dirty="0">
                <a:solidFill>
                  <a:prstClr val="black"/>
                </a:solidFill>
                <a:latin typeface="Consolas" pitchFamily="49" charset="0"/>
                <a:cs typeface="Consolas" pitchFamily="49" charset="0"/>
              </a:rPr>
              <a:t> </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L2</a:t>
            </a:r>
            <a:endParaRPr kumimoji="0" lang="en-US" sz="1800" b="0" i="0" u="none" strike="noStrike" kern="0" cap="none" spc="0" normalizeH="0" baseline="0" noProof="0" dirty="0" smtClean="0">
              <a:ln>
                <a:noFill/>
              </a:ln>
              <a:solidFill>
                <a:prstClr val="white"/>
              </a:solidFill>
              <a:effectLst/>
              <a:uLnTx/>
              <a:uFillTx/>
            </a:endParaRPr>
          </a:p>
        </p:txBody>
      </p:sp>
      <p:sp>
        <p:nvSpPr>
          <p:cNvPr id="26" name="Rectangle 25"/>
          <p:cNvSpPr/>
          <p:nvPr/>
        </p:nvSpPr>
        <p:spPr>
          <a:xfrm>
            <a:off x="5790920" y="6388440"/>
            <a:ext cx="564578"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L2 </a:t>
            </a:r>
            <a:endParaRPr kumimoji="0" lang="en-US" sz="1800" b="0" i="0" u="none" strike="noStrike" kern="0" cap="none" spc="0" normalizeH="0" baseline="0" noProof="0" dirty="0" smtClean="0">
              <a:ln>
                <a:noFill/>
              </a:ln>
              <a:solidFill>
                <a:prstClr val="white"/>
              </a:solidFill>
              <a:effectLst/>
              <a:uLnTx/>
              <a:uFillTx/>
            </a:endParaRPr>
          </a:p>
        </p:txBody>
      </p:sp>
      <p:cxnSp>
        <p:nvCxnSpPr>
          <p:cNvPr id="27" name="Elbow Connector 26"/>
          <p:cNvCxnSpPr/>
          <p:nvPr/>
        </p:nvCxnSpPr>
        <p:spPr>
          <a:xfrm rot="10800000" flipH="1" flipV="1">
            <a:off x="5824447" y="5436906"/>
            <a:ext cx="61246" cy="1140371"/>
          </a:xfrm>
          <a:prstGeom prst="bentConnector4">
            <a:avLst>
              <a:gd name="adj1" fmla="val -373249"/>
              <a:gd name="adj2" fmla="val 100340"/>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9</a:t>
            </a:fld>
            <a:endParaRPr lang="en-US"/>
          </a:p>
        </p:txBody>
      </p:sp>
    </p:spTree>
    <p:extLst>
      <p:ext uri="{BB962C8B-B14F-4D97-AF65-F5344CB8AC3E}">
        <p14:creationId xmlns:p14="http://schemas.microsoft.com/office/powerpoint/2010/main" val="171833018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_ComputerOrganization" id="{AAA28A76-F09D-45E4-B381-A34280EFCBF9}" vid="{7E87A41C-213B-40D9-8676-588A04066509}"/>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_ComputerOrganization" id="{AAA28A76-F09D-45E4-B381-A34280EFCBF9}" vid="{7E87A41C-213B-40D9-8676-588A0406650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5345</TotalTime>
  <Words>1652</Words>
  <Application>Microsoft Office PowerPoint</Application>
  <PresentationFormat>On-screen Show (4:3)</PresentationFormat>
  <Paragraphs>495</Paragraphs>
  <Slides>28</Slides>
  <Notes>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28</vt:i4>
      </vt:variant>
    </vt:vector>
  </HeadingPairs>
  <TitlesOfParts>
    <vt:vector size="40" baseType="lpstr">
      <vt:lpstr>Monotype Sorts</vt:lpstr>
      <vt:lpstr>宋体</vt:lpstr>
      <vt:lpstr>Arial</vt:lpstr>
      <vt:lpstr>Calibri</vt:lpstr>
      <vt:lpstr>Consolas</vt:lpstr>
      <vt:lpstr>Courier New</vt:lpstr>
      <vt:lpstr>Tahoma</vt:lpstr>
      <vt:lpstr>Times New Roman</vt:lpstr>
      <vt:lpstr>Wingdings</vt:lpstr>
      <vt:lpstr>Blank Presentation</vt:lpstr>
      <vt:lpstr>Office Theme</vt:lpstr>
      <vt:lpstr>1_Office Theme</vt:lpstr>
      <vt:lpstr>L4 (CHAPTER 7)  Programming in Assembly  Part 3: Control Structures</vt:lpstr>
      <vt:lpstr>ARM programming model</vt:lpstr>
      <vt:lpstr>Comparison Instructions</vt:lpstr>
      <vt:lpstr>PowerPoint Presentation</vt:lpstr>
      <vt:lpstr>ARM flow of control</vt:lpstr>
      <vt:lpstr>Branch Instructions</vt:lpstr>
      <vt:lpstr>B{c} Instructions</vt:lpstr>
      <vt:lpstr>If-Then Statement with Branch Instruction</vt:lpstr>
      <vt:lpstr>If-Then-Else Statement with Branch Instruction: Option 1</vt:lpstr>
      <vt:lpstr>If-Then-Else Statement with Branch Instruction: Option 2</vt:lpstr>
      <vt:lpstr>Another Example: </vt:lpstr>
      <vt:lpstr>Assembler Part 1: Compute and Test condition</vt:lpstr>
      <vt:lpstr>Assembler Part 2: True Block</vt:lpstr>
      <vt:lpstr>Assembler Part 3: False Block</vt:lpstr>
      <vt:lpstr>IT Instruction</vt:lpstr>
      <vt:lpstr>If-Then Statement with IT Instruction</vt:lpstr>
      <vt:lpstr>If-Then-Else Statement with IT  Instruction</vt:lpstr>
      <vt:lpstr>IT Instruction: More Examples</vt:lpstr>
      <vt:lpstr>Compound Conditionals: Example 1</vt:lpstr>
      <vt:lpstr>PowerPoint Presentation</vt:lpstr>
      <vt:lpstr>Compound Conditionals: Example 2 (Option 1)</vt:lpstr>
      <vt:lpstr>Compound Conditionals: Example 2 (Option 2)</vt:lpstr>
      <vt:lpstr>Loops: Basic Structure</vt:lpstr>
      <vt:lpstr>Loops: Predetermined #Iterations</vt:lpstr>
      <vt:lpstr>PowerPoint Presentation</vt:lpstr>
      <vt:lpstr>Larger Example: FIR filter</vt:lpstr>
      <vt:lpstr>Loops: Variable # Iterations</vt:lpstr>
      <vt:lpstr>PowerPoint Presentation</vt:lpstr>
    </vt:vector>
  </TitlesOfParts>
  <Company>Key Software Products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COEN 020</dc:title>
  <dc:creator>Daniel W. Lewis</dc:creator>
  <cp:lastModifiedBy>Gu, Zonghua</cp:lastModifiedBy>
  <cp:revision>488</cp:revision>
  <cp:lastPrinted>2018-02-09T03:10:54Z</cp:lastPrinted>
  <dcterms:created xsi:type="dcterms:W3CDTF">1999-01-04T11:50:11Z</dcterms:created>
  <dcterms:modified xsi:type="dcterms:W3CDTF">2018-02-28T04:34:14Z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dlewis@scu.edu</vt:lpwstr>
  </property>
  <property fmtid="{D5CDD505-2E9C-101B-9397-08002B2CF9AE}" pid="8" name="HomePage">
    <vt:lpwstr>http://www.cse.scu.edu/dlewis/coen.020/w99</vt:lpwstr>
  </property>
  <property fmtid="{D5CDD505-2E9C-101B-9397-08002B2CF9AE}" pid="9" name="Other">
    <vt:lpwstr>COEN 020 Winter 1999_x000d_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C:\TEMP</vt:lpwstr>
  </property>
</Properties>
</file>