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6" r:id="rId3"/>
    <p:sldId id="264" r:id="rId4"/>
    <p:sldId id="268" r:id="rId5"/>
    <p:sldId id="263" r:id="rId6"/>
    <p:sldId id="259" r:id="rId7"/>
    <p:sldId id="267" r:id="rId8"/>
    <p:sldId id="258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13" autoAdjust="0"/>
  </p:normalViewPr>
  <p:slideViewPr>
    <p:cSldViewPr>
      <p:cViewPr varScale="1">
        <p:scale>
          <a:sx n="131" d="100"/>
          <a:sy n="131" d="100"/>
        </p:scale>
        <p:origin x="266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B6CA9-4ACC-4B9F-9FE0-F451E90D37FB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2AF1D-1787-4F45-8D94-E74359504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48600" y="640080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0FB581EF-2218-4119-8A75-372CD2AA9282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409DC15A-173C-47CD-9DB0-26093BB85046}" type="datetime1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A51F9702-9877-44D1-9B1C-B442A1C835F9}" type="datetime1">
              <a:rPr lang="en-US" smtClean="0"/>
              <a:t>2/28/2018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81FF9AC4-E578-4F90-A992-100491A35030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C972F9A4-EBE0-47B5-B21F-1E4A829DCF61}" type="datetime1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0B7C8F24-00CF-4FEF-BA48-916109EBD607}" type="datetime1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477C015C-C7D3-4AD0-B081-0B41F846E2F6}" type="datetime1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C2B31EE2-71C6-4714-8723-1EA1E62FEDE3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pPr eaLnBrk="1" latinLnBrk="0" hangingPunct="1"/>
            <a:fld id="{28208A78-7DDF-472C-9C43-3D037208F39A}" type="datetime1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382000" y="6356350"/>
            <a:ext cx="7620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92401" y="6582489"/>
            <a:ext cx="40318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0" dirty="0" smtClean="0">
                <a:solidFill>
                  <a:schemeClr val="bg1">
                    <a:lumMod val="50000"/>
                  </a:schemeClr>
                </a:solidFill>
              </a:rPr>
              <a:t>Acknowledgement: some slides taken from Yifeng Zhu’s courseware</a:t>
            </a:r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57200" y="274320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</a:rPr>
              <a:t>L5 </a:t>
            </a:r>
            <a:r>
              <a:rPr kumimoji="0" lang="en-US" altLang="zh-CN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</a:rPr>
              <a:t>functions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Calibri"/>
              </a:rPr>
              <a:t>Exercises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6200" y="3886200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rgbClr val="3366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Zonghua Gu, 2018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PUSH/POP Multiple Registers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06604"/>
            <a:ext cx="8229600" cy="1905000"/>
          </a:xfrm>
        </p:spPr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688" y="1788805"/>
            <a:ext cx="2488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{r6, r7,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1088" y="1406604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8" name="Rectangle 7"/>
          <p:cNvSpPr/>
          <p:nvPr/>
        </p:nvSpPr>
        <p:spPr>
          <a:xfrm>
            <a:off x="6963888" y="1508799"/>
            <a:ext cx="132440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{r8}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{r6}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11088" y="178880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3001488" y="1917005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6278088" y="1871523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0923" y="3771722"/>
            <a:ext cx="830967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PUSH/POP multiple registers in a single statement: the </a:t>
            </a:r>
            <a:r>
              <a:rPr lang="en-US" sz="2000" dirty="0"/>
              <a:t>order in which registers listed in the </a:t>
            </a:r>
            <a:r>
              <a:rPr lang="en-US" sz="2000" dirty="0" smtClean="0"/>
              <a:t>{register list} </a:t>
            </a:r>
            <a:r>
              <a:rPr lang="en-US" sz="2000" dirty="0"/>
              <a:t>does not </a:t>
            </a:r>
            <a:r>
              <a:rPr lang="en-US" sz="2000" dirty="0" smtClean="0"/>
              <a:t>matter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pushing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 </a:t>
            </a:r>
            <a:r>
              <a:rPr lang="en-US" sz="2000" dirty="0"/>
              <a:t>is stored to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stored last</a:t>
            </a:r>
            <a:r>
              <a:rPr lang="en-US" sz="2000" dirty="0"/>
              <a:t>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popping multiple registers, these registers are automatically </a:t>
            </a:r>
            <a:r>
              <a:rPr lang="en-US" sz="2000" dirty="0">
                <a:solidFill>
                  <a:srgbClr val="3333FF"/>
                </a:solidFill>
              </a:rPr>
              <a:t>sorted by name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3333FF"/>
                </a:solidFill>
              </a:rPr>
              <a:t>the lowest-numbered register</a:t>
            </a:r>
            <a:r>
              <a:rPr lang="en-US" sz="2000" dirty="0"/>
              <a:t> is loaded from the lowest memory address, </a:t>
            </a:r>
            <a:r>
              <a:rPr lang="en-US" sz="2000" i="1" dirty="0"/>
              <a:t>i.e. </a:t>
            </a:r>
            <a:r>
              <a:rPr lang="en-US" sz="2000" dirty="0">
                <a:solidFill>
                  <a:srgbClr val="3333FF"/>
                </a:solidFill>
              </a:rPr>
              <a:t>is loaded first</a:t>
            </a:r>
            <a:r>
              <a:rPr lang="en-US" sz="20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679858" y="2831068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{r8, r7, r6}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80557" y="2397204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They are equivalent.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55636" y="2581870"/>
            <a:ext cx="1197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{r7}</a:t>
            </a:r>
          </a:p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57200" y="2831068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r8</a:t>
            </a: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Left-Right Arrow 17"/>
          <p:cNvSpPr/>
          <p:nvPr/>
        </p:nvSpPr>
        <p:spPr>
          <a:xfrm>
            <a:off x="2971800" y="2947600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-Right Arrow 18"/>
          <p:cNvSpPr/>
          <p:nvPr/>
        </p:nvSpPr>
        <p:spPr>
          <a:xfrm>
            <a:off x="6248400" y="2902118"/>
            <a:ext cx="482950" cy="1978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orizontal Scroll 6"/>
          <p:cNvSpPr/>
          <p:nvPr/>
        </p:nvSpPr>
        <p:spPr>
          <a:xfrm>
            <a:off x="152400" y="64334"/>
            <a:ext cx="1265712" cy="7620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2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12737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0164" y="29846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0164" y="4423395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Question: Stack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127376" y="16288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1312" y="1628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7376" y="19888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1312" y="198884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7376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2708920"/>
            <a:ext cx="115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R13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0164" y="334327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6308" y="33432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30164" y="370331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0164" y="406335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6308" y="37033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6308" y="406335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7376" y="27089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27376" y="19888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7376" y="162880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429517" y="2891802"/>
            <a:ext cx="819965" cy="630275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23" name="TextBox 22"/>
          <p:cNvSpPr txBox="1"/>
          <p:nvPr/>
        </p:nvSpPr>
        <p:spPr>
          <a:xfrm>
            <a:off x="6230165" y="3352800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1000" y="2528900"/>
            <a:ext cx="2438400" cy="2078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GB"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GB" sz="240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R1,R2}</a:t>
            </a:r>
            <a:endParaRPr lang="en-GB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{R1}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0164" y="4736068"/>
            <a:ext cx="12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8363" y="2615348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2145" y="3724801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32145" y="4063355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3880" y="1675288"/>
            <a:ext cx="2819400" cy="685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R1==0x11111111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R2==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7570" y="1237054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Before execution</a:t>
            </a:r>
            <a:endParaRPr lang="en-US" sz="2000"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"/>
          </p:nvPr>
        </p:nvSpPr>
        <p:spPr>
          <a:xfrm>
            <a:off x="443880" y="5044440"/>
            <a:ext cx="8229600" cy="4937760"/>
          </a:xfrm>
        </p:spPr>
        <p:txBody>
          <a:bodyPr/>
          <a:lstStyle/>
          <a:p>
            <a:r>
              <a:rPr lang="en-US" dirty="0"/>
              <a:t>Question: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is content of </a:t>
            </a:r>
            <a:r>
              <a:rPr lang="en-US" dirty="0" smtClean="0"/>
              <a:t>stack, and position of SP, </a:t>
            </a:r>
            <a:r>
              <a:rPr lang="en-US" dirty="0"/>
              <a:t>after PUSH {R2,R1</a:t>
            </a:r>
            <a:r>
              <a:rPr lang="en-US" dirty="0" smtClean="0"/>
              <a:t>}?</a:t>
            </a:r>
          </a:p>
          <a:p>
            <a:pPr lvl="1"/>
            <a:r>
              <a:rPr lang="en-US" dirty="0"/>
              <a:t>What </a:t>
            </a:r>
            <a:r>
              <a:rPr lang="en-US" dirty="0" smtClean="0"/>
              <a:t>are the values of R1/R2 after POP {R2}?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12737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0164" y="29846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0164" y="4423395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</a:t>
            </a:r>
            <a:r>
              <a:rPr lang="en-GB" dirty="0" smtClean="0"/>
              <a:t>: </a:t>
            </a:r>
            <a:r>
              <a:rPr lang="en-GB" dirty="0" smtClean="0"/>
              <a:t>Stack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4127376" y="16288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1312" y="1628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7376" y="19888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1312" y="198884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7376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2708920"/>
            <a:ext cx="115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R13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0164" y="334327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6308" y="33432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30164" y="370331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0164" y="406335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6308" y="37033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6308" y="406335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7376" y="27089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27376" y="19888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7376" y="162880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endCxn id="35" idx="1"/>
          </p:cNvCxnSpPr>
          <p:nvPr/>
        </p:nvCxnSpPr>
        <p:spPr>
          <a:xfrm>
            <a:off x="5429517" y="2891802"/>
            <a:ext cx="802628" cy="134083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23" name="TextBox 22"/>
          <p:cNvSpPr txBox="1"/>
          <p:nvPr/>
        </p:nvSpPr>
        <p:spPr>
          <a:xfrm>
            <a:off x="6230165" y="3352800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381000" y="2528900"/>
            <a:ext cx="2438400" cy="2078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R1,R2}</a:t>
            </a:r>
            <a:endParaRPr lang="en-GB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GB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{R1}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0164" y="4736068"/>
            <a:ext cx="12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8363" y="2615348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2145" y="3724801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32145" y="4063355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3880" y="1675288"/>
            <a:ext cx="2819400" cy="6852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R1==0x11111111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R2==</a:t>
            </a:r>
            <a:r>
              <a:rPr lang="en-US" sz="24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7570" y="1237054"/>
            <a:ext cx="24416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Before execution</a:t>
            </a:r>
            <a:endParaRPr lang="en-US" sz="2000" dirty="0"/>
          </a:p>
        </p:txBody>
      </p:sp>
      <p:sp>
        <p:nvSpPr>
          <p:cNvPr id="32" name="Content Placeholder 3"/>
          <p:cNvSpPr>
            <a:spLocks noGrp="1"/>
          </p:cNvSpPr>
          <p:nvPr>
            <p:ph sz="quarter" idx="1"/>
          </p:nvPr>
        </p:nvSpPr>
        <p:spPr>
          <a:xfrm>
            <a:off x="443880" y="5044440"/>
            <a:ext cx="8229600" cy="4937760"/>
          </a:xfrm>
        </p:spPr>
        <p:txBody>
          <a:bodyPr/>
          <a:lstStyle/>
          <a:p>
            <a:r>
              <a:rPr lang="en-US" dirty="0" smtClean="0"/>
              <a:t>Answer: </a:t>
            </a:r>
            <a:endParaRPr lang="en-US" dirty="0"/>
          </a:p>
          <a:p>
            <a:pPr lvl="1"/>
            <a:r>
              <a:rPr lang="en-US" dirty="0" smtClean="0"/>
              <a:t>Shown in figure</a:t>
            </a:r>
            <a:endParaRPr lang="en-US" dirty="0"/>
          </a:p>
          <a:p>
            <a:pPr lvl="1"/>
            <a:r>
              <a:rPr lang="en-US" dirty="0"/>
              <a:t>After POP {R2}, R1==</a:t>
            </a:r>
            <a:r>
              <a:rPr lang="en-US" dirty="0" smtClean="0"/>
              <a:t>0x11111111, R2</a:t>
            </a:r>
            <a:r>
              <a:rPr lang="en-US" dirty="0"/>
              <a:t>==0x22222222</a:t>
            </a:r>
          </a:p>
        </p:txBody>
      </p:sp>
    </p:spTree>
    <p:extLst>
      <p:ext uri="{BB962C8B-B14F-4D97-AF65-F5344CB8AC3E}">
        <p14:creationId xmlns:p14="http://schemas.microsoft.com/office/powerpoint/2010/main" val="209883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127376" y="23488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30164" y="29846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30164" y="4423395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 smtClean="0"/>
              <a:t>Swap </a:t>
            </a:r>
            <a:r>
              <a:rPr lang="en-GB" dirty="0"/>
              <a:t>R1 &amp; R2</a:t>
            </a:r>
          </a:p>
        </p:txBody>
      </p:sp>
      <p:sp>
        <p:nvSpPr>
          <p:cNvPr id="6" name="Rectangle 5"/>
          <p:cNvSpPr/>
          <p:nvPr/>
        </p:nvSpPr>
        <p:spPr>
          <a:xfrm>
            <a:off x="4127376" y="16288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1312" y="1628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7376" y="19888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51312" y="198884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7376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71800" y="2708920"/>
            <a:ext cx="1155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R13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30164" y="334327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26308" y="334327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30164" y="370331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0164" y="4063355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26308" y="370331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6308" y="4063355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0x200001F8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27376" y="270892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0x20000</a:t>
            </a:r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1F8</a:t>
            </a:r>
            <a:endParaRPr lang="en-GB" sz="1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27376" y="198884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27376" y="162880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/>
          <p:cNvCxnSpPr>
            <a:endCxn id="17" idx="1"/>
          </p:cNvCxnSpPr>
          <p:nvPr/>
        </p:nvCxnSpPr>
        <p:spPr>
          <a:xfrm>
            <a:off x="5429517" y="2891802"/>
            <a:ext cx="800647" cy="135157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23" name="TextBox 22"/>
          <p:cNvSpPr txBox="1"/>
          <p:nvPr/>
        </p:nvSpPr>
        <p:spPr>
          <a:xfrm>
            <a:off x="6230165" y="3352800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xxxxxxxx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14400" y="2528900"/>
            <a:ext cx="1905000" cy="20783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GB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GB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 {</a:t>
            </a:r>
            <a:r>
              <a:rPr lang="en-GB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GB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30164" y="4989423"/>
            <a:ext cx="1298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8363" y="2615348"/>
            <a:ext cx="94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32004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PC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" y="3378764"/>
            <a:ext cx="525408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32145" y="3724801"/>
            <a:ext cx="1296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0x11111111</a:t>
            </a:r>
            <a:endParaRPr lang="en-US" sz="1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32145" y="4063355"/>
            <a:ext cx="1296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0x22222222</a:t>
            </a:r>
            <a:endParaRPr lang="en-GB" sz="16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/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Passing </a:t>
            </a:r>
            <a:r>
              <a:rPr lang="en-US" dirty="0"/>
              <a:t>Arguments via </a:t>
            </a:r>
            <a:r>
              <a:rPr lang="en-US" dirty="0" smtClean="0"/>
              <a:t>Registers R0-R3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1"/>
            <a:ext cx="6935158" cy="5105400"/>
          </a:xfrm>
          <a:prstGeom prst="rect">
            <a:avLst/>
          </a:prstGeom>
        </p:spPr>
      </p:pic>
      <p:sp>
        <p:nvSpPr>
          <p:cNvPr id="6" name="Horizontal Scroll 5"/>
          <p:cNvSpPr/>
          <p:nvPr/>
        </p:nvSpPr>
        <p:spPr>
          <a:xfrm>
            <a:off x="152400" y="64334"/>
            <a:ext cx="1265712" cy="7620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06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657600" y="3328963"/>
            <a:ext cx="5290226" cy="6893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Each argument of 8-bit char, or 16-bit short, is passed in </a:t>
            </a:r>
            <a:r>
              <a:rPr lang="en-US" dirty="0" smtClean="0"/>
              <a:t>a </a:t>
            </a:r>
            <a:r>
              <a:rPr lang="en-US" dirty="0"/>
              <a:t>32-bit register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Arguments Passed on 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09600" y="1726660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2"/>
          <p:cNvGraphicFramePr>
            <a:graphicFrameLocks/>
          </p:cNvGraphicFramePr>
          <p:nvPr>
            <p:extLst/>
          </p:nvPr>
        </p:nvGraphicFramePr>
        <p:xfrm>
          <a:off x="3886197" y="1726660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828800" y="13716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257800" y="1371600"/>
            <a:ext cx="176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 </a:t>
            </a:r>
            <a:r>
              <a:rPr lang="en-US" altLang="zh-CN" dirty="0" smtClean="0"/>
              <a:t>in Memory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" y="2293834"/>
            <a:ext cx="31550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foo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altLang="zh-CN" dirty="0" smtClean="0">
                <a:solidFill>
                  <a:srgbClr val="333333"/>
                </a:solidFill>
                <a:latin typeface="Segoe UI" panose="020B0502040204020203" pitchFamily="34" charset="0"/>
              </a:rPr>
              <a:t>i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0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i1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i2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i3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)</a:t>
            </a:r>
            <a:endParaRPr lang="en-US" dirty="0"/>
          </a:p>
        </p:txBody>
      </p:sp>
      <p:graphicFrame>
        <p:nvGraphicFramePr>
          <p:cNvPr id="18" name="Content Placeholder 12"/>
          <p:cNvGraphicFramePr>
            <a:graphicFrameLocks/>
          </p:cNvGraphicFramePr>
          <p:nvPr>
            <p:extLst/>
          </p:nvPr>
        </p:nvGraphicFramePr>
        <p:xfrm>
          <a:off x="609600" y="2996120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2"/>
          <p:cNvGraphicFramePr>
            <a:graphicFrameLocks/>
          </p:cNvGraphicFramePr>
          <p:nvPr>
            <p:extLst/>
          </p:nvPr>
        </p:nvGraphicFramePr>
        <p:xfrm>
          <a:off x="3886197" y="2996120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828800" y="264106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57800" y="2641060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28600" y="3505200"/>
            <a:ext cx="313579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foo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i0, </a:t>
            </a:r>
            <a:r>
              <a:rPr lang="en-US" altLang="zh-CN" dirty="0" smtClean="0">
                <a:solidFill>
                  <a:srgbClr val="333333"/>
                </a:solidFill>
                <a:latin typeface="Segoe UI" panose="020B0502040204020203" pitchFamily="34" charset="0"/>
              </a:rPr>
              <a:t>char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 a1,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double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D)</a:t>
            </a:r>
            <a:endParaRPr lang="en-US" dirty="0"/>
          </a:p>
        </p:txBody>
      </p:sp>
      <p:graphicFrame>
        <p:nvGraphicFramePr>
          <p:cNvPr id="25" name="Content Placeholder 12"/>
          <p:cNvGraphicFramePr>
            <a:graphicFrameLocks/>
          </p:cNvGraphicFramePr>
          <p:nvPr>
            <p:extLst/>
          </p:nvPr>
        </p:nvGraphicFramePr>
        <p:xfrm>
          <a:off x="609600" y="4207486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26" name="Content Placeholder 12"/>
          <p:cNvGraphicFramePr>
            <a:graphicFrameLocks/>
          </p:cNvGraphicFramePr>
          <p:nvPr>
            <p:extLst/>
          </p:nvPr>
        </p:nvGraphicFramePr>
        <p:xfrm>
          <a:off x="3886197" y="4207486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828800" y="38524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57800" y="3852426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28600" y="4800600"/>
            <a:ext cx="417120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foo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i0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i1, double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D,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i2, </a:t>
            </a:r>
            <a:r>
              <a:rPr lang="en-US" dirty="0" err="1" smtClean="0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 i3)</a:t>
            </a:r>
            <a:endParaRPr lang="en-US" dirty="0"/>
          </a:p>
        </p:txBody>
      </p:sp>
      <p:graphicFrame>
        <p:nvGraphicFramePr>
          <p:cNvPr id="30" name="Content Placeholder 12"/>
          <p:cNvGraphicFramePr>
            <a:graphicFrameLocks/>
          </p:cNvGraphicFramePr>
          <p:nvPr>
            <p:extLst/>
          </p:nvPr>
        </p:nvGraphicFramePr>
        <p:xfrm>
          <a:off x="609600" y="5502886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31" name="Content Placeholder 12"/>
          <p:cNvGraphicFramePr>
            <a:graphicFrameLocks/>
          </p:cNvGraphicFramePr>
          <p:nvPr>
            <p:extLst/>
          </p:nvPr>
        </p:nvGraphicFramePr>
        <p:xfrm>
          <a:off x="3886197" y="5502886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828800" y="51478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57800" y="5147826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</a:t>
            </a:r>
            <a:r>
              <a:rPr lang="en-US" altLang="zh-CN" dirty="0" smtClean="0"/>
              <a:t>Memory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3400" y="6070060"/>
            <a:ext cx="7924800" cy="6893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Caller passes arguments i0, i1, D in registers R0-R3 directly; pushes additional arguments i2 and i3 onto the stack before function call (details not covered in this lecture)</a:t>
            </a:r>
            <a:endParaRPr lang="en-US" dirty="0"/>
          </a:p>
        </p:txBody>
      </p:sp>
      <p:sp>
        <p:nvSpPr>
          <p:cNvPr id="36" name="Horizontal Scroll 35"/>
          <p:cNvSpPr/>
          <p:nvPr/>
        </p:nvSpPr>
        <p:spPr>
          <a:xfrm>
            <a:off x="152400" y="64334"/>
            <a:ext cx="1265712" cy="762000"/>
          </a:xfrm>
          <a:prstGeom prst="horizont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448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Argument Passing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en-US" dirty="0" smtClean="0"/>
              <a:t>hich </a:t>
            </a:r>
            <a:r>
              <a:rPr lang="en-US" dirty="0"/>
              <a:t>registers are used to pass the arguments and return the </a:t>
            </a:r>
            <a:r>
              <a:rPr lang="en-US" dirty="0" smtClean="0"/>
              <a:t>result?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2279674"/>
            <a:ext cx="55822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long fun (short a1, char a2, 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double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a3,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a4, char a5)</a:t>
            </a:r>
          </a:p>
        </p:txBody>
      </p:sp>
      <p:graphicFrame>
        <p:nvGraphicFramePr>
          <p:cNvPr id="6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44029"/>
              </p:ext>
            </p:extLst>
          </p:nvPr>
        </p:nvGraphicFramePr>
        <p:xfrm>
          <a:off x="685800" y="2981960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3435055"/>
              </p:ext>
            </p:extLst>
          </p:nvPr>
        </p:nvGraphicFramePr>
        <p:xfrm>
          <a:off x="3962397" y="2981960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0" y="26269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2626900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3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 Argument Passing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en-US" dirty="0" smtClean="0"/>
              <a:t>hich </a:t>
            </a:r>
            <a:r>
              <a:rPr lang="en-US" dirty="0"/>
              <a:t>registers are used to pass the arguments and return the </a:t>
            </a:r>
            <a:r>
              <a:rPr lang="en-US" dirty="0" smtClean="0"/>
              <a:t>result?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Each argument of 8-bit char, or 16-bit short, is passed in 1 32-bit register; cannot use 1 register to pass more than 1 arguments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304800" y="2279674"/>
            <a:ext cx="558223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long fun (short a1, char a2, double</a:t>
            </a:r>
            <a:r>
              <a:rPr lang="en-US" dirty="0" smtClean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a3, </a:t>
            </a:r>
            <a:r>
              <a:rPr lang="en-US" dirty="0" err="1">
                <a:solidFill>
                  <a:srgbClr val="333333"/>
                </a:solidFill>
                <a:latin typeface="Segoe UI" panose="020B0502040204020203" pitchFamily="34" charset="0"/>
              </a:rPr>
              <a:t>int</a:t>
            </a:r>
            <a:r>
              <a:rPr lang="en-US" dirty="0">
                <a:solidFill>
                  <a:srgbClr val="333333"/>
                </a:solidFill>
                <a:latin typeface="Segoe UI" panose="020B0502040204020203" pitchFamily="34" charset="0"/>
              </a:rPr>
              <a:t> a4, char a5)</a:t>
            </a:r>
          </a:p>
        </p:txBody>
      </p:sp>
      <p:graphicFrame>
        <p:nvGraphicFramePr>
          <p:cNvPr id="6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694"/>
              </p:ext>
            </p:extLst>
          </p:nvPr>
        </p:nvGraphicFramePr>
        <p:xfrm>
          <a:off x="685800" y="2981960"/>
          <a:ext cx="2971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623803"/>
              </p:ext>
            </p:extLst>
          </p:nvPr>
        </p:nvGraphicFramePr>
        <p:xfrm>
          <a:off x="3962397" y="2981960"/>
          <a:ext cx="464820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42172939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883878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8596706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52542176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62048492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64819215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0063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31352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5000" y="2626900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0" y="2626900"/>
            <a:ext cx="1765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</a:t>
            </a:r>
            <a:r>
              <a:rPr lang="en-US" altLang="zh-CN" dirty="0"/>
              <a:t>in 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9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2095</TotalTime>
  <Words>586</Words>
  <Application>Microsoft Office PowerPoint</Application>
  <PresentationFormat>On-screen Show (4:3)</PresentationFormat>
  <Paragraphs>149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宋体</vt:lpstr>
      <vt:lpstr>华文新魏</vt:lpstr>
      <vt:lpstr>Arial</vt:lpstr>
      <vt:lpstr>Bookman Old Style</vt:lpstr>
      <vt:lpstr>Calibri</vt:lpstr>
      <vt:lpstr>Consolas</vt:lpstr>
      <vt:lpstr>Gill Sans MT</vt:lpstr>
      <vt:lpstr>Segoe UI</vt:lpstr>
      <vt:lpstr>Wingdings</vt:lpstr>
      <vt:lpstr>Wingdings 3</vt:lpstr>
      <vt:lpstr>Origin</vt:lpstr>
      <vt:lpstr>PowerPoint Presentation</vt:lpstr>
      <vt:lpstr>PUSH/POP Multiple Registers</vt:lpstr>
      <vt:lpstr>Question: Stack</vt:lpstr>
      <vt:lpstr>Answer: Stack</vt:lpstr>
      <vt:lpstr>Example: Swap R1 &amp; R2</vt:lpstr>
      <vt:lpstr>Passing Arguments via Registers R0-R3</vt:lpstr>
      <vt:lpstr>Additional Arguments Passed on Stack</vt:lpstr>
      <vt:lpstr>Question: Argument Passing</vt:lpstr>
      <vt:lpstr>Answer: Argument Passing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Gu, Zonghua</cp:lastModifiedBy>
  <cp:revision>212</cp:revision>
  <dcterms:created xsi:type="dcterms:W3CDTF">2013-04-23T02:37:35Z</dcterms:created>
  <dcterms:modified xsi:type="dcterms:W3CDTF">2018-02-28T13:29:40Z</dcterms:modified>
</cp:coreProperties>
</file>